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Lst>
  <p:notesMasterIdLst>
    <p:notesMasterId r:id="rId34"/>
  </p:notesMasterIdLst>
  <p:sldIdLst>
    <p:sldId id="279" r:id="rId3"/>
    <p:sldId id="2388" r:id="rId4"/>
    <p:sldId id="281" r:id="rId5"/>
    <p:sldId id="282" r:id="rId6"/>
    <p:sldId id="283" r:id="rId7"/>
    <p:sldId id="298" r:id="rId8"/>
    <p:sldId id="299" r:id="rId9"/>
    <p:sldId id="300" r:id="rId10"/>
    <p:sldId id="301" r:id="rId11"/>
    <p:sldId id="342" r:id="rId12"/>
    <p:sldId id="1127" r:id="rId13"/>
    <p:sldId id="315" r:id="rId14"/>
    <p:sldId id="317" r:id="rId15"/>
    <p:sldId id="337" r:id="rId16"/>
    <p:sldId id="274" r:id="rId17"/>
    <p:sldId id="331" r:id="rId18"/>
    <p:sldId id="332" r:id="rId19"/>
    <p:sldId id="344" r:id="rId20"/>
    <p:sldId id="2396" r:id="rId21"/>
    <p:sldId id="2397" r:id="rId22"/>
    <p:sldId id="2398" r:id="rId23"/>
    <p:sldId id="2399" r:id="rId24"/>
    <p:sldId id="2401" r:id="rId25"/>
    <p:sldId id="1564" r:id="rId26"/>
    <p:sldId id="2402" r:id="rId27"/>
    <p:sldId id="2403" r:id="rId28"/>
    <p:sldId id="335" r:id="rId29"/>
    <p:sldId id="805" r:id="rId30"/>
    <p:sldId id="336" r:id="rId31"/>
    <p:sldId id="2386" r:id="rId32"/>
    <p:sldId id="2199"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7C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51" autoAdjust="0"/>
    <p:restoredTop sz="89694" autoAdjust="0"/>
  </p:normalViewPr>
  <p:slideViewPr>
    <p:cSldViewPr snapToGrid="0" showGuides="1">
      <p:cViewPr varScale="1">
        <p:scale>
          <a:sx n="87" d="100"/>
          <a:sy n="87" d="100"/>
        </p:scale>
        <p:origin x="1013" y="58"/>
      </p:cViewPr>
      <p:guideLst>
        <p:guide orient="horz" pos="2184"/>
        <p:guide pos="2880"/>
      </p:guideLst>
    </p:cSldViewPr>
  </p:slideViewPr>
  <p:notesTextViewPr>
    <p:cViewPr>
      <p:scale>
        <a:sx n="3" d="2"/>
        <a:sy n="3" d="2"/>
      </p:scale>
      <p:origin x="0" y="0"/>
    </p:cViewPr>
  </p:notesTextViewPr>
  <p:sorterViewPr>
    <p:cViewPr varScale="1">
      <p:scale>
        <a:sx n="100" d="100"/>
        <a:sy n="100" d="100"/>
      </p:scale>
      <p:origin x="0" y="-26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CDEAC9-141A-4494-B5DD-E08EA666ABB3}" type="datetimeFigureOut">
              <a:rPr lang="en-US" smtClean="0"/>
              <a:t>09-May-24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FA8A8D-D5B2-4D4E-8949-50AFE8C47D29}" type="slidenum">
              <a:rPr lang="en-US" smtClean="0"/>
              <a:t>‹#›</a:t>
            </a:fld>
            <a:endParaRPr lang="en-US"/>
          </a:p>
        </p:txBody>
      </p:sp>
    </p:spTree>
    <p:extLst>
      <p:ext uri="{BB962C8B-B14F-4D97-AF65-F5344CB8AC3E}">
        <p14:creationId xmlns:p14="http://schemas.microsoft.com/office/powerpoint/2010/main" val="447711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279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56909" indent="-291118" eaLnBrk="0" hangingPunct="0">
              <a:defRPr>
                <a:solidFill>
                  <a:schemeClr val="tx1"/>
                </a:solidFill>
                <a:latin typeface="Calibri" pitchFamily="34" charset="0"/>
                <a:ea typeface="ＭＳ Ｐゴシック" pitchFamily="34" charset="-128"/>
              </a:defRPr>
            </a:lvl2pPr>
            <a:lvl3pPr marL="1164476" indent="-232895" eaLnBrk="0" hangingPunct="0">
              <a:defRPr>
                <a:solidFill>
                  <a:schemeClr val="tx1"/>
                </a:solidFill>
                <a:latin typeface="Calibri" pitchFamily="34" charset="0"/>
                <a:ea typeface="ＭＳ Ｐゴシック" pitchFamily="34" charset="-128"/>
              </a:defRPr>
            </a:lvl3pPr>
            <a:lvl4pPr marL="1630266" indent="-232895" eaLnBrk="0" hangingPunct="0">
              <a:defRPr>
                <a:solidFill>
                  <a:schemeClr val="tx1"/>
                </a:solidFill>
                <a:latin typeface="Calibri" pitchFamily="34" charset="0"/>
                <a:ea typeface="ＭＳ Ｐゴシック" pitchFamily="34" charset="-128"/>
              </a:defRPr>
            </a:lvl4pPr>
            <a:lvl5pPr marL="2096057" indent="-232895" eaLnBrk="0" hangingPunct="0">
              <a:defRPr>
                <a:solidFill>
                  <a:schemeClr val="tx1"/>
                </a:solidFill>
                <a:latin typeface="Calibri" pitchFamily="34" charset="0"/>
                <a:ea typeface="ＭＳ Ｐゴシック" pitchFamily="34" charset="-128"/>
              </a:defRPr>
            </a:lvl5pPr>
            <a:lvl6pPr marL="2561849" indent="-232895" defTabSz="465791" eaLnBrk="0" fontAlgn="base" hangingPunct="0">
              <a:spcBef>
                <a:spcPct val="0"/>
              </a:spcBef>
              <a:spcAft>
                <a:spcPct val="0"/>
              </a:spcAft>
              <a:defRPr>
                <a:solidFill>
                  <a:schemeClr val="tx1"/>
                </a:solidFill>
                <a:latin typeface="Calibri" pitchFamily="34" charset="0"/>
                <a:ea typeface="ＭＳ Ｐゴシック" pitchFamily="34" charset="-128"/>
              </a:defRPr>
            </a:lvl6pPr>
            <a:lvl7pPr marL="3027638" indent="-232895" defTabSz="465791"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93429" indent="-232895" defTabSz="465791"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59220" indent="-232895" defTabSz="465791"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26C3BD8-B2E5-4319-9CBE-B60D43F31E53}"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308021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-geometric component is latitude, longitude, and ellipsoid</a:t>
            </a:r>
            <a:r>
              <a:rPr lang="en-US" baseline="0" dirty="0"/>
              <a:t> height</a:t>
            </a:r>
          </a:p>
          <a:p>
            <a:r>
              <a:rPr lang="en-US" baseline="0" dirty="0"/>
              <a:t>-geopotential component is combined with the geometric components to calculate an </a:t>
            </a:r>
            <a:r>
              <a:rPr lang="en-US" baseline="0" dirty="0" err="1"/>
              <a:t>ortho</a:t>
            </a:r>
            <a:r>
              <a:rPr lang="en-US" baseline="0" dirty="0"/>
              <a:t> height or capital H</a:t>
            </a:r>
            <a:endParaRPr lang="en-US"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10</a:t>
            </a:fld>
            <a:endParaRPr lang="en-US"/>
          </a:p>
        </p:txBody>
      </p:sp>
    </p:spTree>
    <p:extLst>
      <p:ext uri="{BB962C8B-B14F-4D97-AF65-F5344CB8AC3E}">
        <p14:creationId xmlns:p14="http://schemas.microsoft.com/office/powerpoint/2010/main" val="4235064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aseline="0" dirty="0">
                <a:latin typeface="Times New Roman" pitchFamily="18" charset="0"/>
              </a:rPr>
              <a:t>This slide illustrates the 3 categories of vertical </a:t>
            </a:r>
            <a:r>
              <a:rPr lang="en-US" altLang="en-US" baseline="0" dirty="0" err="1">
                <a:latin typeface="Times New Roman" pitchFamily="18" charset="0"/>
              </a:rPr>
              <a:t>datums</a:t>
            </a:r>
            <a:r>
              <a:rPr lang="en-US" altLang="en-US" baseline="0" dirty="0">
                <a:latin typeface="Times New Roman" pitchFamily="18" charset="0"/>
              </a:rPr>
              <a:t> and examples of where each is directly used They are project and application dependent.</a:t>
            </a:r>
            <a:endParaRPr lang="en-US" dirty="0">
              <a:latin typeface="Arial" panose="020B0604020202020204" pitchFamily="34" charset="0"/>
              <a:cs typeface="Arial" panose="020B0604020202020204" pitchFamily="34" charset="0"/>
            </a:endParaRPr>
          </a:p>
          <a:p>
            <a:pPr marL="231115" indent="-231115">
              <a:buFont typeface="+mj-lt"/>
              <a:buAutoNum type="arabicPeriod"/>
            </a:pPr>
            <a:r>
              <a:rPr lang="en-US" dirty="0">
                <a:latin typeface="Arial" panose="020B0604020202020204" pitchFamily="34" charset="0"/>
                <a:cs typeface="Arial" panose="020B0604020202020204" pitchFamily="34" charset="0"/>
              </a:rPr>
              <a:t>First, we have </a:t>
            </a:r>
            <a:r>
              <a:rPr lang="en-US" b="1" dirty="0">
                <a:latin typeface="Arial" panose="020B0604020202020204" pitchFamily="34" charset="0"/>
                <a:cs typeface="Arial" panose="020B0604020202020204" pitchFamily="34" charset="0"/>
              </a:rPr>
              <a:t>ellipsoidal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Examples include WGS84 and</a:t>
            </a:r>
            <a:r>
              <a:rPr lang="en-US" baseline="0" dirty="0">
                <a:latin typeface="Arial" panose="020B0604020202020204" pitchFamily="34" charset="0"/>
                <a:cs typeface="Arial" panose="020B0604020202020204" pitchFamily="34" charset="0"/>
              </a:rPr>
              <a:t> NAD83</a:t>
            </a:r>
            <a:r>
              <a:rPr lang="en-US" dirty="0">
                <a:latin typeface="Arial" panose="020B0604020202020204" pitchFamily="34" charset="0"/>
                <a:cs typeface="Arial" panose="020B0604020202020204" pitchFamily="34" charset="0"/>
              </a:rPr>
              <a:t> (North American Datum of 1983).  You will encounter these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frequently in hydrographic surveys that are vertically referenced with RTK-GPS; any native GPS measurements; and even raw </a:t>
            </a:r>
            <a:r>
              <a:rPr lang="en-US" dirty="0" err="1">
                <a:latin typeface="Arial" panose="020B0604020202020204" pitchFamily="34" charset="0"/>
                <a:cs typeface="Arial" panose="020B0604020202020204" pitchFamily="34" charset="0"/>
              </a:rPr>
              <a:t>lidar</a:t>
            </a:r>
            <a:r>
              <a:rPr lang="en-US" dirty="0">
                <a:latin typeface="Arial" panose="020B0604020202020204" pitchFamily="34" charset="0"/>
                <a:cs typeface="Arial" panose="020B0604020202020204" pitchFamily="34" charset="0"/>
              </a:rPr>
              <a:t> datasets.</a:t>
            </a:r>
          </a:p>
          <a:p>
            <a:pPr marL="231115" indent="-231115">
              <a:buFont typeface="+mj-lt"/>
              <a:buAutoNum type="arabicPeriod"/>
            </a:pPr>
            <a:r>
              <a:rPr lang="en-US" dirty="0">
                <a:latin typeface="Arial" panose="020B0604020202020204" pitchFamily="34" charset="0"/>
                <a:cs typeface="Arial" panose="020B0604020202020204" pitchFamily="34" charset="0"/>
              </a:rPr>
              <a:t>Next, we have </a:t>
            </a:r>
            <a:r>
              <a:rPr lang="en-US" b="1" dirty="0">
                <a:latin typeface="Arial" panose="020B0604020202020204" pitchFamily="34" charset="0"/>
                <a:cs typeface="Arial" panose="020B0604020202020204" pitchFamily="34" charset="0"/>
              </a:rPr>
              <a:t>orthometric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These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are very important because height differences referenced to orthometric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will allow us to know the direction water will flow,</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because they have been “gravity-corrected”. The North American Vertical Datum of 1988 (or NAVD 88) is an orthometric datum, which you will see on USGS topographic maps, engineering and development site surveys, and FEMA Flood Insurance Rate Maps.</a:t>
            </a:r>
          </a:p>
          <a:p>
            <a:pPr marL="231115" indent="-231115">
              <a:buFont typeface="+mj-lt"/>
              <a:buAutoNum type="arabicPeriod"/>
            </a:pPr>
            <a:r>
              <a:rPr lang="en-US" dirty="0">
                <a:latin typeface="Arial" panose="020B0604020202020204" pitchFamily="34" charset="0"/>
                <a:cs typeface="Arial" panose="020B0604020202020204" pitchFamily="34" charset="0"/>
              </a:rPr>
              <a:t>Finally, we have </a:t>
            </a:r>
            <a:r>
              <a:rPr lang="en-US" b="1" dirty="0">
                <a:latin typeface="Arial" panose="020B0604020202020204" pitchFamily="34" charset="0"/>
                <a:cs typeface="Arial" panose="020B0604020202020204" pitchFamily="34" charset="0"/>
              </a:rPr>
              <a:t>Tidal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which are derived from water level measurements. They have extremely important applications including daily and extreme water levels; NOAA nautical charts, and shoreline mapping or boundaries along the coast.</a:t>
            </a:r>
          </a:p>
          <a:p>
            <a:pPr defTabSz="924458">
              <a:defRPr/>
            </a:pPr>
            <a:r>
              <a:rPr lang="en-US" altLang="en-US" baseline="0" dirty="0">
                <a:latin typeface="Arial" panose="020B0604020202020204" pitchFamily="34" charset="0"/>
                <a:cs typeface="Arial" panose="020B0604020202020204" pitchFamily="34" charset="0"/>
              </a:rPr>
              <a:t>*</a:t>
            </a:r>
            <a:r>
              <a:rPr lang="en-US" altLang="en-US" baseline="0" dirty="0">
                <a:latin typeface="Times New Roman" pitchFamily="18" charset="0"/>
              </a:rPr>
              <a:t>NOAA provides tools (like NCAT and </a:t>
            </a:r>
            <a:r>
              <a:rPr lang="en-US" altLang="en-US" baseline="0" dirty="0" err="1">
                <a:latin typeface="Times New Roman" pitchFamily="18" charset="0"/>
              </a:rPr>
              <a:t>Vdatum</a:t>
            </a:r>
            <a:r>
              <a:rPr lang="en-US" altLang="en-US" baseline="0" dirty="0">
                <a:latin typeface="Times New Roman" pitchFamily="18" charset="0"/>
              </a:rPr>
              <a:t>) to transform between these different height systems.</a:t>
            </a:r>
          </a:p>
          <a:p>
            <a:pPr defTabSz="924458">
              <a:defRPr/>
            </a:pPr>
            <a:endParaRPr lang="en-US" altLang="en-US" baseline="0" dirty="0">
              <a:latin typeface="Times New Roman" pitchFamily="18" charset="0"/>
            </a:endParaRPr>
          </a:p>
          <a:p>
            <a:pPr defTabSz="924458">
              <a:defRPr/>
            </a:pPr>
            <a:r>
              <a:rPr lang="en-US" altLang="en-US" baseline="0" dirty="0">
                <a:latin typeface="Times New Roman" pitchFamily="18" charset="0"/>
              </a:rPr>
              <a:t>The Bridge </a:t>
            </a:r>
          </a:p>
        </p:txBody>
      </p:sp>
      <p:sp>
        <p:nvSpPr>
          <p:cNvPr id="4" name="Slide Number Placeholder 3"/>
          <p:cNvSpPr>
            <a:spLocks noGrp="1"/>
          </p:cNvSpPr>
          <p:nvPr>
            <p:ph type="sldNum" sz="quarter" idx="10"/>
          </p:nvPr>
        </p:nvSpPr>
        <p:spPr/>
        <p:txBody>
          <a:bodyPr/>
          <a:lstStyle/>
          <a:p>
            <a:pPr>
              <a:defRPr/>
            </a:pPr>
            <a:fld id="{5C7FDA5B-9D0D-4B8C-AC0F-2DE92514A503}" type="slidenum">
              <a:rPr lang="en-US" altLang="en-US" smtClean="0"/>
              <a:pPr>
                <a:defRPr/>
              </a:pPr>
              <a:t>13</a:t>
            </a:fld>
            <a:endParaRPr lang="en-US" altLang="en-US"/>
          </a:p>
        </p:txBody>
      </p:sp>
    </p:spTree>
    <p:extLst>
      <p:ext uri="{BB962C8B-B14F-4D97-AF65-F5344CB8AC3E}">
        <p14:creationId xmlns:p14="http://schemas.microsoft.com/office/powerpoint/2010/main" val="2591414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-Hey Texas has over 3,300 miles of coastline according</a:t>
            </a:r>
            <a:r>
              <a:rPr lang="en-US" baseline="0" dirty="0"/>
              <a:t> to NOAA’s Office of Coastal Management!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1F03CC1-7A26-42D1-84AD-5B9B02CCF39A}"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983830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1F03CC1-7A26-42D1-84AD-5B9B02CCF39A}"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444908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mn-lt"/>
              <a:ea typeface="+mn-ea"/>
            </a:endParaRPr>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17</a:t>
            </a:fld>
            <a:endParaRPr lang="en-US"/>
          </a:p>
        </p:txBody>
      </p:sp>
    </p:spTree>
    <p:extLst>
      <p:ext uri="{BB962C8B-B14F-4D97-AF65-F5344CB8AC3E}">
        <p14:creationId xmlns:p14="http://schemas.microsoft.com/office/powerpoint/2010/main" val="4000670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dirty="0"/>
              <a:t>NCAT includes the functionality of</a:t>
            </a:r>
            <a:r>
              <a:rPr lang="en-US" baseline="0" dirty="0"/>
              <a:t> previous NGS tools:</a:t>
            </a:r>
          </a:p>
          <a:p>
            <a:r>
              <a:rPr lang="en-US" baseline="0" dirty="0"/>
              <a:t>NADCON 5.0</a:t>
            </a:r>
          </a:p>
          <a:p>
            <a:r>
              <a:rPr lang="en-US" baseline="0" dirty="0"/>
              <a:t>XYZWIN 2.0</a:t>
            </a:r>
          </a:p>
          <a:p>
            <a:r>
              <a:rPr lang="en-US" baseline="0" dirty="0"/>
              <a:t>UTMS 2.1</a:t>
            </a:r>
          </a:p>
          <a:p>
            <a:r>
              <a:rPr lang="en-US" baseline="0" dirty="0"/>
              <a:t>SPC83 2.1</a:t>
            </a:r>
          </a:p>
          <a:p>
            <a:r>
              <a:rPr lang="en-US" baseline="0" dirty="0"/>
              <a:t>USNG 2.3</a:t>
            </a:r>
          </a:p>
          <a:p>
            <a:r>
              <a:rPr lang="en-US" baseline="0" dirty="0"/>
              <a:t>Includes error estimate of transformation per point.</a:t>
            </a:r>
          </a:p>
          <a:p>
            <a:r>
              <a:rPr lang="en-US" baseline="0" dirty="0"/>
              <a:t>Available as the single-point graphic seen here, multi-point upload/download, as a downloadable executable fie to run from the DOS prompt, and as web services for inclusion in your own </a:t>
            </a:r>
          </a:p>
          <a:p>
            <a:r>
              <a:rPr lang="en-US" baseline="0" dirty="0"/>
              <a:t>It’s a great tool.  Anyone using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094016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dirty="0"/>
              <a:t>NCAT includes the functionality of</a:t>
            </a:r>
            <a:r>
              <a:rPr lang="en-US" baseline="0" dirty="0"/>
              <a:t> previous NGS tools:</a:t>
            </a:r>
          </a:p>
          <a:p>
            <a:r>
              <a:rPr lang="en-US" baseline="0" dirty="0"/>
              <a:t>NADCON 5.0</a:t>
            </a:r>
          </a:p>
          <a:p>
            <a:r>
              <a:rPr lang="en-US" baseline="0" dirty="0"/>
              <a:t>XYZWIN 2.0</a:t>
            </a:r>
          </a:p>
          <a:p>
            <a:r>
              <a:rPr lang="en-US" baseline="0" dirty="0"/>
              <a:t>UTMS 2.1</a:t>
            </a:r>
          </a:p>
          <a:p>
            <a:r>
              <a:rPr lang="en-US" baseline="0" dirty="0"/>
              <a:t>SPC83 2.1</a:t>
            </a:r>
          </a:p>
          <a:p>
            <a:r>
              <a:rPr lang="en-US" baseline="0" dirty="0"/>
              <a:t>USNG 2.3</a:t>
            </a:r>
          </a:p>
          <a:p>
            <a:r>
              <a:rPr lang="en-US" baseline="0" dirty="0"/>
              <a:t>Includes error estimate of transformation per point.</a:t>
            </a:r>
          </a:p>
          <a:p>
            <a:r>
              <a:rPr lang="en-US" baseline="0" dirty="0"/>
              <a:t>Available as the single-point graphic seen here, multi-point upload/download, as a downloadable executable fie to run from the DOS prompt, and as web services for inclusion in your own </a:t>
            </a:r>
          </a:p>
          <a:p>
            <a:r>
              <a:rPr lang="en-US" baseline="0" dirty="0"/>
              <a:t>It’s a great tool.  Anyone using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44607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This presentation is</a:t>
            </a:r>
            <a:r>
              <a:rPr lang="en-US" baseline="0" dirty="0"/>
              <a:t> intended to raise awareness about the upcoming changes and what they mean for floodplain mapping, but you probably have lots of remaining questions and w</a:t>
            </a:r>
            <a:r>
              <a:rPr lang="en-US" dirty="0">
                <a:latin typeface="Arial" panose="020B0604020202020204" pitchFamily="34" charset="0"/>
                <a:cs typeface="Arial" panose="020B0604020202020204" pitchFamily="34" charset="0"/>
              </a:rPr>
              <a:t>e have a lot of </a:t>
            </a:r>
            <a:r>
              <a:rPr lang="en-US" b="1" dirty="0">
                <a:latin typeface="Arial" panose="020B0604020202020204" pitchFamily="34" charset="0"/>
                <a:cs typeface="Arial" panose="020B0604020202020204" pitchFamily="34" charset="0"/>
              </a:rPr>
              <a:t>resources online </a:t>
            </a:r>
            <a:r>
              <a:rPr lang="en-US" dirty="0">
                <a:latin typeface="Arial" panose="020B0604020202020204" pitchFamily="34" charset="0"/>
                <a:cs typeface="Arial" panose="020B0604020202020204" pitchFamily="34" charset="0"/>
              </a:rPr>
              <a:t>at our website</a:t>
            </a:r>
          </a:p>
          <a:p>
            <a:endParaRPr lang="en-US" b="1" dirty="0">
              <a:latin typeface="Arial" panose="020B0604020202020204" pitchFamily="34" charset="0"/>
              <a:cs typeface="Arial" panose="020B0604020202020204" pitchFamily="34" charset="0"/>
            </a:endParaRPr>
          </a:p>
          <a:p>
            <a:pPr marL="231115" indent="-231115">
              <a:buFont typeface="+mj-lt"/>
              <a:buAutoNum type="arabicPeriod"/>
            </a:pPr>
            <a:r>
              <a:rPr lang="en-US" dirty="0">
                <a:latin typeface="Arial" panose="020B0604020202020204" pitchFamily="34" charset="0"/>
                <a:cs typeface="Arial" panose="020B0604020202020204" pitchFamily="34" charset="0"/>
              </a:rPr>
              <a:t>Please spread the word, and </a:t>
            </a:r>
          </a:p>
          <a:p>
            <a:pPr marL="231115" indent="-231115">
              <a:buFont typeface="+mj-lt"/>
              <a:buAutoNum type="arabicPeriod"/>
            </a:pPr>
            <a:r>
              <a:rPr lang="en-US" dirty="0">
                <a:latin typeface="Arial" panose="020B0604020202020204" pitchFamily="34" charset="0"/>
                <a:cs typeface="Arial" panose="020B0604020202020204" pitchFamily="34" charset="0"/>
              </a:rPr>
              <a:t>make an effort to keep yourself and your colleagues informed. </a:t>
            </a:r>
          </a:p>
          <a:p>
            <a:pPr marL="231115" indent="-231115">
              <a:buFont typeface="+mj-lt"/>
              <a:buAutoNum type="arabicPeriod"/>
            </a:pPr>
            <a:r>
              <a:rPr lang="en-US" dirty="0">
                <a:latin typeface="Arial" panose="020B0604020202020204" pitchFamily="34" charset="0"/>
                <a:cs typeface="Arial" panose="020B0604020202020204" pitchFamily="34" charset="0"/>
              </a:rPr>
              <a:t>Tell us what content is missing or how we can make it better!</a:t>
            </a:r>
          </a:p>
          <a:p>
            <a:endParaRPr lang="en-US" dirty="0"/>
          </a:p>
        </p:txBody>
      </p:sp>
      <p:sp>
        <p:nvSpPr>
          <p:cNvPr id="4" name="Slide Number Placeholder 3"/>
          <p:cNvSpPr>
            <a:spLocks noGrp="1"/>
          </p:cNvSpPr>
          <p:nvPr>
            <p:ph type="sldNum" sz="quarter" idx="10"/>
          </p:nvPr>
        </p:nvSpPr>
        <p:spPr/>
        <p:txBody>
          <a:bodyPr/>
          <a:lstStyle/>
          <a:p>
            <a:fld id="{8C5A6246-21F9-416C-BD6D-2D5049A04672}" type="slidenum">
              <a:rPr lang="en-US" smtClean="0"/>
              <a:t>27</a:t>
            </a:fld>
            <a:endParaRPr lang="en-US"/>
          </a:p>
        </p:txBody>
      </p:sp>
    </p:spTree>
    <p:extLst>
      <p:ext uri="{BB962C8B-B14F-4D97-AF65-F5344CB8AC3E}">
        <p14:creationId xmlns:p14="http://schemas.microsoft.com/office/powerpoint/2010/main" val="307370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marL="0" indent="0">
              <a:buFontTx/>
              <a:buNone/>
            </a:pPr>
            <a:r>
              <a:rPr lang="en-US" baseline="0" dirty="0"/>
              <a:t>-14 Regional Advisors, we’ve transitioned from a State-based to a Regional Program</a:t>
            </a:r>
          </a:p>
          <a:p>
            <a:pPr marL="0" indent="0">
              <a:buFont typeface="Arial" panose="020B0604020202020204" pitchFamily="34" charset="0"/>
              <a:buNone/>
            </a:pPr>
            <a:r>
              <a:rPr lang="en-US" baseline="0" dirty="0"/>
              <a:t>-our advisors homepage up there at the top, also easy to find us by querying any major search engine for “</a:t>
            </a:r>
            <a:r>
              <a:rPr lang="en-US" baseline="0" dirty="0" err="1"/>
              <a:t>ngs</a:t>
            </a:r>
            <a:r>
              <a:rPr lang="en-US" baseline="0" dirty="0"/>
              <a:t> advisors”</a:t>
            </a:r>
          </a:p>
          <a:p>
            <a:r>
              <a:rPr lang="en-US" baseline="0" dirty="0"/>
              <a:t>-if you know Ross Mackay, he is our Chief Advisor, I report to him… </a:t>
            </a:r>
          </a:p>
          <a:p>
            <a:r>
              <a:rPr lang="en-US" baseline="0" dirty="0"/>
              <a:t>**</a:t>
            </a:r>
            <a:r>
              <a:rPr lang="en-US" baseline="0" dirty="0" err="1"/>
              <a:t>ya</a:t>
            </a:r>
            <a:r>
              <a:rPr lang="en-US" baseline="0" dirty="0"/>
              <a:t> know, I don’t know why they don’t make him put his photo up here</a:t>
            </a:r>
          </a:p>
          <a:p>
            <a:r>
              <a:rPr lang="en-US" baseline="0" dirty="0"/>
              <a:t>-we do have one vacant advisor position, that was recently advertised and John up there in Wisconsin is officially retired in oh… 18 days</a:t>
            </a:r>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28</a:t>
            </a:fld>
            <a:endParaRPr lang="en-US"/>
          </a:p>
        </p:txBody>
      </p:sp>
    </p:spTree>
    <p:extLst>
      <p:ext uri="{BB962C8B-B14F-4D97-AF65-F5344CB8AC3E}">
        <p14:creationId xmlns:p14="http://schemas.microsoft.com/office/powerpoint/2010/main" val="2379677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Educational videos and online tutorials – </a:t>
            </a:r>
          </a:p>
          <a:p>
            <a:r>
              <a:rPr lang="en-US" dirty="0">
                <a:latin typeface="Arial" panose="020B0604020202020204" pitchFamily="34" charset="0"/>
                <a:cs typeface="Arial" panose="020B0604020202020204" pitchFamily="34" charset="0"/>
              </a:rPr>
              <a:t>Our library of lessons and videos are great resources, and will reinforce a lot of information we covered today. </a:t>
            </a:r>
          </a:p>
          <a:p>
            <a:pPr marL="231115" indent="-231115">
              <a:buFont typeface="+mj-lt"/>
              <a:buAutoNum type="arabicPeriod"/>
            </a:pPr>
            <a:r>
              <a:rPr lang="en-US" dirty="0">
                <a:latin typeface="Arial" panose="020B0604020202020204" pitchFamily="34" charset="0"/>
                <a:cs typeface="Arial" panose="020B0604020202020204" pitchFamily="34" charset="0"/>
              </a:rPr>
              <a:t>The videos are just 3-5 minutes long.</a:t>
            </a:r>
          </a:p>
          <a:p>
            <a:pPr marL="231115" indent="-231115">
              <a:buFont typeface="+mj-lt"/>
              <a:buAutoNum type="arabicPeriod"/>
            </a:pPr>
            <a:r>
              <a:rPr lang="en-US" dirty="0">
                <a:latin typeface="Arial" panose="020B0604020202020204" pitchFamily="34" charset="0"/>
                <a:cs typeface="Arial" panose="020B0604020202020204" pitchFamily="34" charset="0"/>
              </a:rPr>
              <a:t>the lesson is a deeper dive but still only takes an hour.</a:t>
            </a:r>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29</a:t>
            </a:fld>
            <a:endParaRPr lang="en-US" altLang="en-US"/>
          </a:p>
        </p:txBody>
      </p:sp>
    </p:spTree>
    <p:extLst>
      <p:ext uri="{BB962C8B-B14F-4D97-AF65-F5344CB8AC3E}">
        <p14:creationId xmlns:p14="http://schemas.microsoft.com/office/powerpoint/2010/main" val="1091388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Calibri" panose="020F0502020204030204" pitchFamily="34" charset="0"/>
                <a:cs typeface="Arial" panose="020B0604020202020204" pitchFamily="34" charset="0"/>
              </a:defRPr>
            </a:lvl1pPr>
            <a:lvl2pPr marL="728663" indent="-279400" defTabSz="912813" eaLnBrk="0" hangingPunct="0">
              <a:defRPr>
                <a:solidFill>
                  <a:schemeClr val="tx1"/>
                </a:solidFill>
                <a:latin typeface="Calibri" panose="020F0502020204030204" pitchFamily="34" charset="0"/>
                <a:cs typeface="Arial" panose="020B0604020202020204" pitchFamily="34" charset="0"/>
              </a:defRPr>
            </a:lvl2pPr>
            <a:lvl3pPr marL="1122363" indent="-223838" defTabSz="912813" eaLnBrk="0" hangingPunct="0">
              <a:defRPr>
                <a:solidFill>
                  <a:schemeClr val="tx1"/>
                </a:solidFill>
                <a:latin typeface="Calibri" panose="020F0502020204030204" pitchFamily="34" charset="0"/>
                <a:cs typeface="Arial" panose="020B0604020202020204" pitchFamily="34" charset="0"/>
              </a:defRPr>
            </a:lvl3pPr>
            <a:lvl4pPr marL="1571625" indent="-223838" defTabSz="912813" eaLnBrk="0" hangingPunct="0">
              <a:defRPr>
                <a:solidFill>
                  <a:schemeClr val="tx1"/>
                </a:solidFill>
                <a:latin typeface="Calibri" panose="020F0502020204030204" pitchFamily="34" charset="0"/>
                <a:cs typeface="Arial" panose="020B0604020202020204" pitchFamily="34" charset="0"/>
              </a:defRPr>
            </a:lvl4pPr>
            <a:lvl5pPr marL="2020888" indent="-223838" defTabSz="912813" eaLnBrk="0" hangingPunct="0">
              <a:defRPr>
                <a:solidFill>
                  <a:schemeClr val="tx1"/>
                </a:solidFill>
                <a:latin typeface="Calibri" panose="020F0502020204030204" pitchFamily="34" charset="0"/>
                <a:cs typeface="Arial" panose="020B0604020202020204" pitchFamily="34" charset="0"/>
              </a:defRPr>
            </a:lvl5pPr>
            <a:lvl6pPr marL="24780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352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924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96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92FAF5C0-36E2-4EA1-8339-41C33C357364}"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2813"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8435" name="Rectangle 2"/>
          <p:cNvSpPr>
            <a:spLocks noGrp="1" noRot="1" noChangeAspect="1" noChangeArrowheads="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NGS develops and maintains the National Spatial Reference System, a national coordinate system that provides the foundation for transportation, navigation, land record systems, mapping and charting efforts, and a multitude of scientific and engineering applications.</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But there are many ancillary programs and products we will also discuss.</a:t>
            </a: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11496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dirty="0">
                <a:latin typeface="Cambria" panose="02040503050406030204" pitchFamily="18" charset="0"/>
                <a:ea typeface="Cambria" panose="02040503050406030204" pitchFamily="18" charset="0"/>
              </a:rPr>
              <a:t>Stay informed</a:t>
            </a:r>
            <a:r>
              <a:rPr lang="en-US" sz="1200" b="1" baseline="0" dirty="0">
                <a:latin typeface="Cambria" panose="02040503050406030204" pitchFamily="18" charset="0"/>
                <a:ea typeface="Cambria" panose="02040503050406030204" pitchFamily="18" charset="0"/>
              </a:rPr>
              <a:t> </a:t>
            </a:r>
            <a:r>
              <a:rPr lang="en-US" altLang="en-US" b="1" dirty="0">
                <a:latin typeface="Arial" panose="020B0604020202020204" pitchFamily="34" charset="0"/>
                <a:cs typeface="Arial" panose="020B0604020202020204" pitchFamily="34" charset="0"/>
              </a:rPr>
              <a:t>via Email Subscription – </a:t>
            </a:r>
            <a:endParaRPr lang="en-US" altLang="en-US" dirty="0">
              <a:latin typeface="Arial" panose="020B0604020202020204" pitchFamily="34" charset="0"/>
              <a:cs typeface="Arial" panose="020B0604020202020204" pitchFamily="34" charset="0"/>
            </a:endParaRPr>
          </a:p>
          <a:p>
            <a:pPr marL="231115" indent="-231115">
              <a:spcBef>
                <a:spcPct val="0"/>
              </a:spcBef>
              <a:buFont typeface="+mj-lt"/>
              <a:buAutoNum type="arabicPeriod"/>
            </a:pPr>
            <a:r>
              <a:rPr lang="en-US" altLang="en-US" dirty="0">
                <a:latin typeface="Arial" panose="020B0604020202020204" pitchFamily="34" charset="0"/>
                <a:cs typeface="Arial" panose="020B0604020202020204" pitchFamily="34" charset="0"/>
              </a:rPr>
              <a:t>Sign up for notifications about News, webinars, and training opportunities with NGS. </a:t>
            </a:r>
          </a:p>
          <a:p>
            <a:pPr marL="231115" indent="-231115">
              <a:spcBef>
                <a:spcPct val="0"/>
              </a:spcBef>
              <a:buFont typeface="+mj-lt"/>
              <a:buAutoNum type="arabicPeriod"/>
            </a:pPr>
            <a:r>
              <a:rPr lang="en-US" altLang="en-US" dirty="0">
                <a:latin typeface="Arial" panose="020B0604020202020204" pitchFamily="34" charset="0"/>
                <a:cs typeface="Arial" panose="020B0604020202020204" pitchFamily="34" charset="0"/>
              </a:rPr>
              <a:t>We also use our News subscription list to send out our quarterly NSRS Modernization Newsletter.</a:t>
            </a:r>
          </a:p>
          <a:p>
            <a:pPr marL="231115" indent="-231115">
              <a:spcBef>
                <a:spcPct val="0"/>
              </a:spcBef>
              <a:buFont typeface="+mj-lt"/>
              <a:buAutoNum type="arabicPeriod"/>
            </a:pPr>
            <a:endParaRPr lang="en-US" altLang="en-US" dirty="0">
              <a:latin typeface="Arial" panose="020B0604020202020204" pitchFamily="34" charset="0"/>
              <a:cs typeface="Arial" panose="020B0604020202020204" pitchFamily="34" charset="0"/>
            </a:endParaRPr>
          </a:p>
          <a:p>
            <a:pPr marL="0" indent="0">
              <a:spcBef>
                <a:spcPct val="0"/>
              </a:spcBef>
              <a:buFont typeface="+mj-lt"/>
              <a:buNone/>
            </a:pPr>
            <a:r>
              <a:rPr lang="en-US" altLang="en-US" dirty="0">
                <a:latin typeface="Arial" panose="020B0604020202020204" pitchFamily="34" charset="0"/>
                <a:cs typeface="Arial" panose="020B0604020202020204" pitchFamily="34" charset="0"/>
              </a:rPr>
              <a:t>LET’S TAKE A LOOK AT WHERE TO FIND OUR UPCOMING AND RECORDED WEBINARS REAL QUICK</a:t>
            </a:r>
          </a:p>
          <a:p>
            <a:pPr marL="0" indent="0">
              <a:spcBef>
                <a:spcPct val="0"/>
              </a:spcBef>
              <a:buFont typeface="+mj-lt"/>
              <a:buNone/>
            </a:pPr>
            <a:r>
              <a:rPr lang="en-US" altLang="en-US" b="1" dirty="0">
                <a:latin typeface="Arial" panose="020B0604020202020204" pitchFamily="34" charset="0"/>
                <a:cs typeface="Arial" panose="020B0604020202020204" pitchFamily="34" charset="0"/>
              </a:rPr>
              <a:t>NOTE navigate to the Webinar Series link</a:t>
            </a:r>
            <a:r>
              <a:rPr lang="en-US" altLang="en-US" b="1" dirty="0">
                <a:latin typeface="Arial" panose="020B0604020202020204" pitchFamily="34" charset="0"/>
                <a:cs typeface="Arial" panose="020B0604020202020204" pitchFamily="34" charset="0"/>
                <a:sym typeface="Wingdings" panose="05000000000000000000" pitchFamily="2" charset="2"/>
              </a:rPr>
              <a:t> show Upcoming and Recorded</a:t>
            </a:r>
            <a:endParaRPr lang="en-US" altLang="en-US" b="1" dirty="0">
              <a:latin typeface="Arial" panose="020B0604020202020204" pitchFamily="34" charset="0"/>
              <a:cs typeface="Arial" panose="020B0604020202020204" pitchFamily="34"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76" indent="-287841" eaLnBrk="0" hangingPunct="0">
              <a:spcBef>
                <a:spcPct val="30000"/>
              </a:spcBef>
              <a:defRPr sz="1200">
                <a:solidFill>
                  <a:schemeClr val="tx1"/>
                </a:solidFill>
                <a:latin typeface="Calibri" pitchFamily="34" charset="0"/>
              </a:defRPr>
            </a:lvl2pPr>
            <a:lvl3pPr marL="1156269" indent="-230600" eaLnBrk="0" hangingPunct="0">
              <a:spcBef>
                <a:spcPct val="30000"/>
              </a:spcBef>
              <a:defRPr sz="1200">
                <a:solidFill>
                  <a:schemeClr val="tx1"/>
                </a:solidFill>
                <a:latin typeface="Calibri" pitchFamily="34" charset="0"/>
              </a:defRPr>
            </a:lvl3pPr>
            <a:lvl4pPr marL="1619102" indent="-230600" eaLnBrk="0" hangingPunct="0">
              <a:spcBef>
                <a:spcPct val="30000"/>
              </a:spcBef>
              <a:defRPr sz="1200">
                <a:solidFill>
                  <a:schemeClr val="tx1"/>
                </a:solidFill>
                <a:latin typeface="Calibri" pitchFamily="34" charset="0"/>
              </a:defRPr>
            </a:lvl4pPr>
            <a:lvl5pPr marL="2081937" indent="-230600" eaLnBrk="0" hangingPunct="0">
              <a:spcBef>
                <a:spcPct val="30000"/>
              </a:spcBef>
              <a:defRPr sz="1200">
                <a:solidFill>
                  <a:schemeClr val="tx1"/>
                </a:solidFill>
                <a:latin typeface="Calibri" pitchFamily="34" charset="0"/>
              </a:defRPr>
            </a:lvl5pPr>
            <a:lvl6pPr marL="2552949" indent="-230600" defTabSz="471012" eaLnBrk="0" fontAlgn="base" hangingPunct="0">
              <a:spcBef>
                <a:spcPct val="30000"/>
              </a:spcBef>
              <a:spcAft>
                <a:spcPct val="0"/>
              </a:spcAft>
              <a:defRPr sz="1200">
                <a:solidFill>
                  <a:schemeClr val="tx1"/>
                </a:solidFill>
                <a:latin typeface="Calibri" pitchFamily="34" charset="0"/>
              </a:defRPr>
            </a:lvl6pPr>
            <a:lvl7pPr marL="3023960" indent="-230600" defTabSz="471012" eaLnBrk="0" fontAlgn="base" hangingPunct="0">
              <a:spcBef>
                <a:spcPct val="30000"/>
              </a:spcBef>
              <a:spcAft>
                <a:spcPct val="0"/>
              </a:spcAft>
              <a:defRPr sz="1200">
                <a:solidFill>
                  <a:schemeClr val="tx1"/>
                </a:solidFill>
                <a:latin typeface="Calibri" pitchFamily="34" charset="0"/>
              </a:defRPr>
            </a:lvl7pPr>
            <a:lvl8pPr marL="3494971" indent="-230600" defTabSz="471012" eaLnBrk="0" fontAlgn="base" hangingPunct="0">
              <a:spcBef>
                <a:spcPct val="30000"/>
              </a:spcBef>
              <a:spcAft>
                <a:spcPct val="0"/>
              </a:spcAft>
              <a:defRPr sz="1200">
                <a:solidFill>
                  <a:schemeClr val="tx1"/>
                </a:solidFill>
                <a:latin typeface="Calibri" pitchFamily="34" charset="0"/>
              </a:defRPr>
            </a:lvl8pPr>
            <a:lvl9pPr marL="3965983" indent="-230600" defTabSz="471012" eaLnBrk="0" fontAlgn="base" hangingPunct="0">
              <a:spcBef>
                <a:spcPct val="30000"/>
              </a:spcBef>
              <a:spcAft>
                <a:spcPct val="0"/>
              </a:spcAft>
              <a:defRPr sz="1200">
                <a:solidFill>
                  <a:schemeClr val="tx1"/>
                </a:solidFill>
                <a:latin typeface="Calibri"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3287DD4-DB9E-4F0A-B145-24E10F384AA7}" type="slidenum">
              <a:rPr kumimoji="0" lang="en-US" altLang="en-US" sz="1200" b="0" i="0" u="none" strike="noStrike" kern="1200" cap="none" spc="0" normalizeH="0" baseline="0" noProof="0" smtClean="0">
                <a:ln>
                  <a:noFill/>
                </a:ln>
                <a:solidFill>
                  <a:srgbClr val="000000"/>
                </a:solidFill>
                <a:effectLst/>
                <a:uLnTx/>
                <a:uFillTx/>
                <a:latin typeface="Gill Sans MT"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Gill Sans MT" pitchFamily="34" charset="0"/>
              <a:ea typeface="MS PGothic" pitchFamily="34" charset="-128"/>
              <a:cs typeface="+mn-cs"/>
            </a:endParaRPr>
          </a:p>
        </p:txBody>
      </p:sp>
    </p:spTree>
    <p:extLst>
      <p:ext uri="{BB962C8B-B14F-4D97-AF65-F5344CB8AC3E}">
        <p14:creationId xmlns:p14="http://schemas.microsoft.com/office/powerpoint/2010/main" val="3212340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79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57020" indent="-291161" eaLnBrk="0" hangingPunct="0">
              <a:defRPr>
                <a:solidFill>
                  <a:schemeClr val="tx1"/>
                </a:solidFill>
                <a:latin typeface="Calibri" pitchFamily="34" charset="0"/>
                <a:ea typeface="ＭＳ Ｐゴシック" pitchFamily="34" charset="-128"/>
              </a:defRPr>
            </a:lvl2pPr>
            <a:lvl3pPr marL="1164647" indent="-232929" eaLnBrk="0" hangingPunct="0">
              <a:defRPr>
                <a:solidFill>
                  <a:schemeClr val="tx1"/>
                </a:solidFill>
                <a:latin typeface="Calibri" pitchFamily="34" charset="0"/>
                <a:ea typeface="ＭＳ Ｐゴシック" pitchFamily="34" charset="-128"/>
              </a:defRPr>
            </a:lvl3pPr>
            <a:lvl4pPr marL="1630505" indent="-232929" eaLnBrk="0" hangingPunct="0">
              <a:defRPr>
                <a:solidFill>
                  <a:schemeClr val="tx1"/>
                </a:solidFill>
                <a:latin typeface="Calibri" pitchFamily="34" charset="0"/>
                <a:ea typeface="ＭＳ Ｐゴシック" pitchFamily="34" charset="-128"/>
              </a:defRPr>
            </a:lvl4pPr>
            <a:lvl5pPr marL="2096365" indent="-232929" eaLnBrk="0" hangingPunct="0">
              <a:defRPr>
                <a:solidFill>
                  <a:schemeClr val="tx1"/>
                </a:solidFill>
                <a:latin typeface="Calibri" pitchFamily="34" charset="0"/>
                <a:ea typeface="ＭＳ Ｐゴシック" pitchFamily="34" charset="-128"/>
              </a:defRPr>
            </a:lvl5pPr>
            <a:lvl6pPr marL="2562224"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6pPr>
            <a:lvl7pPr marL="3028082"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93941"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59800"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E26C3BD8-B2E5-4319-9CBE-B60D43F31E53}" type="slidenum">
              <a:rPr lang="en-US" smtClean="0"/>
              <a:pPr eaLnBrk="1" hangingPunct="1"/>
              <a:t>31</a:t>
            </a:fld>
            <a:endParaRPr lang="en-US"/>
          </a:p>
        </p:txBody>
      </p:sp>
    </p:spTree>
    <p:extLst>
      <p:ext uri="{BB962C8B-B14F-4D97-AF65-F5344CB8AC3E}">
        <p14:creationId xmlns:p14="http://schemas.microsoft.com/office/powerpoint/2010/main" val="892332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119438" y="554038"/>
            <a:ext cx="3678237" cy="2759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latin typeface="Arial" panose="020B0604020202020204" pitchFamily="34" charset="0"/>
              <a:ea typeface="ＭＳ Ｐゴシック" panose="020B0600070205080204" pitchFamily="34" charset="-128"/>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35">
              <a:defRPr>
                <a:solidFill>
                  <a:schemeClr val="tx1"/>
                </a:solidFill>
                <a:latin typeface="Calibri" panose="020F0502020204030204" pitchFamily="34" charset="0"/>
              </a:defRPr>
            </a:lvl1pPr>
            <a:lvl2pPr marL="770270" indent="-295354" defTabSz="964935">
              <a:defRPr>
                <a:solidFill>
                  <a:schemeClr val="tx1"/>
                </a:solidFill>
                <a:latin typeface="Calibri" panose="020F0502020204030204" pitchFamily="34" charset="0"/>
              </a:defRPr>
            </a:lvl2pPr>
            <a:lvl3pPr marL="1186450" indent="-236619" defTabSz="964935">
              <a:defRPr>
                <a:solidFill>
                  <a:schemeClr val="tx1"/>
                </a:solidFill>
                <a:latin typeface="Calibri" panose="020F0502020204030204" pitchFamily="34" charset="0"/>
              </a:defRPr>
            </a:lvl3pPr>
            <a:lvl4pPr marL="1661365" indent="-236619" defTabSz="964935">
              <a:defRPr>
                <a:solidFill>
                  <a:schemeClr val="tx1"/>
                </a:solidFill>
                <a:latin typeface="Calibri" panose="020F0502020204030204" pitchFamily="34" charset="0"/>
              </a:defRPr>
            </a:lvl4pPr>
            <a:lvl5pPr marL="2136281" indent="-236619" defTabSz="964935">
              <a:defRPr>
                <a:solidFill>
                  <a:schemeClr val="tx1"/>
                </a:solidFill>
                <a:latin typeface="Calibri" panose="020F0502020204030204" pitchFamily="34" charset="0"/>
              </a:defRPr>
            </a:lvl5pPr>
            <a:lvl6pPr marL="2619587" indent="-236619" defTabSz="964935" fontAlgn="base">
              <a:spcBef>
                <a:spcPct val="0"/>
              </a:spcBef>
              <a:spcAft>
                <a:spcPct val="0"/>
              </a:spcAft>
              <a:defRPr>
                <a:solidFill>
                  <a:schemeClr val="tx1"/>
                </a:solidFill>
                <a:latin typeface="Calibri" panose="020F0502020204030204" pitchFamily="34" charset="0"/>
              </a:defRPr>
            </a:lvl6pPr>
            <a:lvl7pPr marL="3102893" indent="-236619" defTabSz="964935" fontAlgn="base">
              <a:spcBef>
                <a:spcPct val="0"/>
              </a:spcBef>
              <a:spcAft>
                <a:spcPct val="0"/>
              </a:spcAft>
              <a:defRPr>
                <a:solidFill>
                  <a:schemeClr val="tx1"/>
                </a:solidFill>
                <a:latin typeface="Calibri" panose="020F0502020204030204" pitchFamily="34" charset="0"/>
              </a:defRPr>
            </a:lvl7pPr>
            <a:lvl8pPr marL="3586199" indent="-236619" defTabSz="964935" fontAlgn="base">
              <a:spcBef>
                <a:spcPct val="0"/>
              </a:spcBef>
              <a:spcAft>
                <a:spcPct val="0"/>
              </a:spcAft>
              <a:defRPr>
                <a:solidFill>
                  <a:schemeClr val="tx1"/>
                </a:solidFill>
                <a:latin typeface="Calibri" panose="020F0502020204030204" pitchFamily="34" charset="0"/>
              </a:defRPr>
            </a:lvl8pPr>
            <a:lvl9pPr marL="4069505" indent="-236619" defTabSz="964935" fontAlgn="base">
              <a:spcBef>
                <a:spcPct val="0"/>
              </a:spcBef>
              <a:spcAft>
                <a:spcPct val="0"/>
              </a:spcAft>
              <a:defRPr>
                <a:solidFill>
                  <a:schemeClr val="tx1"/>
                </a:solidFill>
                <a:latin typeface="Calibri" panose="020F0502020204030204" pitchFamily="34" charset="0"/>
              </a:defRPr>
            </a:lvl9pPr>
          </a:lstStyle>
          <a:p>
            <a:pPr marL="0" marR="0" lvl="0" indent="0" algn="r" defTabSz="964935" rtl="0" eaLnBrk="1" fontAlgn="base" latinLnBrk="0" hangingPunct="1">
              <a:lnSpc>
                <a:spcPct val="100000"/>
              </a:lnSpc>
              <a:spcBef>
                <a:spcPct val="0"/>
              </a:spcBef>
              <a:spcAft>
                <a:spcPct val="0"/>
              </a:spcAft>
              <a:buClrTx/>
              <a:buSzTx/>
              <a:buFontTx/>
              <a:buNone/>
              <a:tabLst/>
              <a:defRPr/>
            </a:pPr>
            <a:fld id="{7D198DFF-37DE-4FAA-9E29-95275F2A0D3E}"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64935" rtl="0" eaLnBrk="1" fontAlgn="base" latinLnBrk="0" hangingPunct="1">
                <a:lnSpc>
                  <a:spcPct val="100000"/>
                </a:lnSpc>
                <a:spcBef>
                  <a:spcPct val="0"/>
                </a:spcBef>
                <a:spcAft>
                  <a:spcPct val="0"/>
                </a:spcAft>
                <a:buClrTx/>
                <a:buSzTx/>
                <a:buFontTx/>
                <a:buNone/>
                <a:tabLst/>
                <a:defRPr/>
              </a:pPr>
              <a:t>3</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 name="Header Placeholder 1"/>
          <p:cNvSpPr>
            <a:spLocks noGrp="1"/>
          </p:cNvSpPr>
          <p:nvPr>
            <p:ph type="hdr" sz="quarter"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t>NGS Overview, New Point Types and Opus Updates</a:t>
            </a:r>
          </a:p>
        </p:txBody>
      </p:sp>
      <p:sp>
        <p:nvSpPr>
          <p:cNvPr id="3" name="Date Placeholder 2"/>
          <p:cNvSpPr>
            <a:spLocks noGrp="1"/>
          </p:cNvSpPr>
          <p:nvPr>
            <p:ph type="dt" idx="1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t>06/26/2020</a:t>
            </a:r>
          </a:p>
        </p:txBody>
      </p:sp>
    </p:spTree>
    <p:extLst>
      <p:ext uri="{BB962C8B-B14F-4D97-AF65-F5344CB8AC3E}">
        <p14:creationId xmlns:p14="http://schemas.microsoft.com/office/powerpoint/2010/main" val="816641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-We are</a:t>
            </a:r>
            <a:r>
              <a:rPr lang="en-US" baseline="0" dirty="0"/>
              <a:t> the Federal Government’s oldest scientific agency.</a:t>
            </a:r>
          </a:p>
          <a:p>
            <a:r>
              <a:rPr lang="en-US" baseline="0" dirty="0"/>
              <a:t>-part of the Executive Branch</a:t>
            </a:r>
          </a:p>
          <a:p>
            <a:pPr defTabSz="914266">
              <a:defRPr/>
            </a:pPr>
            <a:r>
              <a:rPr lang="en-US" baseline="0" dirty="0"/>
              <a:t>-I know it can seem kind of strange that NGS is part of the NOS, but the origins of NGS lie with the C&amp;GS.</a:t>
            </a:r>
          </a:p>
          <a:p>
            <a:pPr defTabSz="914266">
              <a:defRPr/>
            </a:pPr>
            <a:r>
              <a:rPr lang="en-US" baseline="0" dirty="0"/>
              <a:t>-we are a “Program Office” of the NOS</a:t>
            </a:r>
          </a:p>
          <a:p>
            <a:r>
              <a:rPr lang="en-US" baseline="0" dirty="0"/>
              <a:t>Survey of the Coast – 1807</a:t>
            </a:r>
          </a:p>
          <a:p>
            <a:r>
              <a:rPr lang="en-US" baseline="0" dirty="0"/>
              <a:t>Coast Survey – 1836</a:t>
            </a:r>
          </a:p>
          <a:p>
            <a:r>
              <a:rPr lang="en-US" baseline="0" dirty="0"/>
              <a:t>Coast and Geodetic Survey – 1878</a:t>
            </a:r>
          </a:p>
          <a:p>
            <a:pPr defTabSz="914266">
              <a:defRPr/>
            </a:pPr>
            <a:r>
              <a:rPr lang="en-US" baseline="0" dirty="0"/>
              <a:t>NGS since 1970</a:t>
            </a:r>
          </a:p>
          <a:p>
            <a:pPr defTabSz="914266">
              <a:defRPr/>
            </a:pPr>
            <a:endParaRPr lang="en-US" baseline="0"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4</a:t>
            </a:fld>
            <a:endParaRPr lang="en-US"/>
          </a:p>
        </p:txBody>
      </p:sp>
    </p:spTree>
    <p:extLst>
      <p:ext uri="{BB962C8B-B14F-4D97-AF65-F5344CB8AC3E}">
        <p14:creationId xmlns:p14="http://schemas.microsoft.com/office/powerpoint/2010/main" val="3235775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-as you can read my slide,</a:t>
            </a:r>
            <a:r>
              <a:rPr lang="en-US" baseline="0" dirty="0"/>
              <a:t> I like to point that out because over my 2 years at NGS I’ve seen and heard this misunderstanding quite a bit</a:t>
            </a:r>
          </a:p>
          <a:p>
            <a:r>
              <a:rPr lang="en-US" baseline="0" dirty="0"/>
              <a:t>-don’t worry! it doesn’t offend us! and we do work closely with USGS, but we are separate agencies within totally different departments of the federal government</a:t>
            </a:r>
          </a:p>
          <a:p>
            <a:pPr defTabSz="914266">
              <a:defRPr/>
            </a:pPr>
            <a:endParaRPr lang="en-US" baseline="0"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5</a:t>
            </a:fld>
            <a:endParaRPr lang="en-US"/>
          </a:p>
        </p:txBody>
      </p:sp>
    </p:spTree>
    <p:extLst>
      <p:ext uri="{BB962C8B-B14F-4D97-AF65-F5344CB8AC3E}">
        <p14:creationId xmlns:p14="http://schemas.microsoft.com/office/powerpoint/2010/main" val="3712647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The primary mission of</a:t>
            </a:r>
            <a:r>
              <a:rPr lang="en-US" baseline="0" dirty="0"/>
              <a:t> NGS is, “to define, maintain, and provide access to the NSRS to meet our nations economic, social, and environmental needs”.</a:t>
            </a:r>
            <a:endParaRPr lang="en-US" dirty="0"/>
          </a:p>
          <a:p>
            <a:pPr marL="173336" indent="-173336">
              <a:buFont typeface="Arial" panose="020B0604020202020204" pitchFamily="34" charset="0"/>
              <a:buChar char="•"/>
            </a:pPr>
            <a:r>
              <a:rPr lang="en-US" dirty="0"/>
              <a:t>NSRS is a consistent geospatial framework, common to all Federal</a:t>
            </a:r>
            <a:r>
              <a:rPr lang="en-US" baseline="0" dirty="0"/>
              <a:t> agencies and other users</a:t>
            </a:r>
          </a:p>
          <a:p>
            <a:pPr marL="173336" indent="-173336">
              <a:buFont typeface="Arial" panose="020B0604020202020204" pitchFamily="34" charset="0"/>
              <a:buChar char="•"/>
            </a:pPr>
            <a:r>
              <a:rPr lang="en-US" dirty="0"/>
              <a:t>NSRS supports </a:t>
            </a:r>
            <a:r>
              <a:rPr lang="en-US" altLang="en-US" dirty="0">
                <a:cs typeface="Arial" panose="020B0604020202020204" pitchFamily="34" charset="0"/>
              </a:rPr>
              <a:t>informed decision-making for mapping and charting, navigation, flood risk determination, transportation, land management, and more</a:t>
            </a:r>
          </a:p>
          <a:p>
            <a:pPr marL="173336" indent="-173336">
              <a:buFont typeface="Arial" panose="020B0604020202020204" pitchFamily="34" charset="0"/>
              <a:buChar char="•"/>
            </a:pPr>
            <a:r>
              <a:rPr lang="en-US" altLang="en-US" dirty="0">
                <a:cs typeface="Arial" panose="020B0604020202020204" pitchFamily="34" charset="0"/>
              </a:rPr>
              <a:t>Elements of NSRS include (but are not limited to):  latitude, longitude, elevation, gravity, shoreline position + their changes over time …other elements include scale</a:t>
            </a:r>
            <a:r>
              <a:rPr lang="en-US" altLang="en-US" baseline="0" dirty="0">
                <a:cs typeface="Arial" panose="020B0604020202020204" pitchFamily="34" charset="0"/>
              </a:rPr>
              <a:t>, earth</a:t>
            </a:r>
            <a:r>
              <a:rPr lang="en-US" altLang="en-US" dirty="0">
                <a:cs typeface="Arial" panose="020B0604020202020204" pitchFamily="34" charset="0"/>
              </a:rPr>
              <a:t> orientation parameters and others</a:t>
            </a:r>
          </a:p>
          <a:p>
            <a:pPr marL="173336" indent="-173336">
              <a:buFont typeface="Arial" panose="020B0604020202020204" pitchFamily="34" charset="0"/>
              <a:buChar char="•"/>
            </a:pPr>
            <a:r>
              <a:rPr lang="en-US" altLang="en-US" dirty="0">
                <a:cs typeface="Arial" panose="020B0604020202020204" pitchFamily="34" charset="0"/>
                <a:sym typeface="Wingdings" panose="05000000000000000000" pitchFamily="2" charset="2"/>
              </a:rPr>
              <a:t>The vertical component of the NSRS currently</a:t>
            </a:r>
            <a:r>
              <a:rPr lang="en-US" altLang="en-US" baseline="0" dirty="0">
                <a:cs typeface="Arial" panose="020B0604020202020204" pitchFamily="34" charset="0"/>
                <a:sym typeface="Wingdings" panose="05000000000000000000" pitchFamily="2" charset="2"/>
              </a:rPr>
              <a:t> utilizes the</a:t>
            </a:r>
            <a:r>
              <a:rPr lang="en-US" altLang="en-US" dirty="0">
                <a:cs typeface="Arial" panose="020B0604020202020204" pitchFamily="34" charset="0"/>
                <a:sym typeface="Wingdings" panose="05000000000000000000" pitchFamily="2" charset="2"/>
              </a:rPr>
              <a:t> North American Vertical Datum of 1988 (NAVD88)</a:t>
            </a:r>
          </a:p>
          <a:p>
            <a:pPr marL="173336" indent="-173336">
              <a:buFont typeface="Arial" panose="020B0604020202020204" pitchFamily="34" charset="0"/>
              <a:buChar char="•"/>
            </a:pPr>
            <a:r>
              <a:rPr lang="en-US" altLang="en-US" b="1" dirty="0">
                <a:cs typeface="Arial" panose="020B0604020202020204" pitchFamily="34" charset="0"/>
                <a:sym typeface="Wingdings" panose="05000000000000000000" pitchFamily="2" charset="2"/>
              </a:rPr>
              <a:t>CLICK</a:t>
            </a:r>
            <a:endParaRPr lang="en-US" altLang="en-US" b="1" dirty="0">
              <a:cs typeface="Arial" panose="020B0604020202020204" pitchFamily="34" charset="0"/>
            </a:endParaRPr>
          </a:p>
          <a:p>
            <a:pPr eaLnBrk="1" hangingPunct="1">
              <a:buFont typeface="Arial" panose="020B0604020202020204" pitchFamily="34" charset="0"/>
              <a:buNone/>
            </a:pPr>
            <a:endParaRPr lang="en-US" alt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C7FDA5B-9D0D-4B8C-AC0F-2DE92514A503}" type="slidenum">
              <a:rPr lang="en-US" altLang="en-US" smtClean="0"/>
              <a:pPr>
                <a:defRPr/>
              </a:pPr>
              <a:t>6</a:t>
            </a:fld>
            <a:endParaRPr lang="en-US" altLang="en-US"/>
          </a:p>
        </p:txBody>
      </p:sp>
    </p:spTree>
    <p:extLst>
      <p:ext uri="{BB962C8B-B14F-4D97-AF65-F5344CB8AC3E}">
        <p14:creationId xmlns:p14="http://schemas.microsoft.com/office/powerpoint/2010/main" val="1607445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679" eaLnBrk="0" hangingPunct="0">
              <a:defRPr>
                <a:solidFill>
                  <a:schemeClr val="tx1"/>
                </a:solidFill>
                <a:latin typeface="Calibri" panose="020F0502020204030204" pitchFamily="34" charset="0"/>
                <a:cs typeface="Arial" panose="020B0604020202020204" pitchFamily="34" charset="0"/>
              </a:defRPr>
            </a:lvl1pPr>
            <a:lvl2pPr marL="728556" indent="-279359" defTabSz="912679" eaLnBrk="0" hangingPunct="0">
              <a:defRPr>
                <a:solidFill>
                  <a:schemeClr val="tx1"/>
                </a:solidFill>
                <a:latin typeface="Calibri" panose="020F0502020204030204" pitchFamily="34" charset="0"/>
                <a:cs typeface="Arial" panose="020B0604020202020204" pitchFamily="34" charset="0"/>
              </a:defRPr>
            </a:lvl2pPr>
            <a:lvl3pPr marL="1122198" indent="-223805" defTabSz="912679" eaLnBrk="0" hangingPunct="0">
              <a:defRPr>
                <a:solidFill>
                  <a:schemeClr val="tx1"/>
                </a:solidFill>
                <a:latin typeface="Calibri" panose="020F0502020204030204" pitchFamily="34" charset="0"/>
                <a:cs typeface="Arial" panose="020B0604020202020204" pitchFamily="34" charset="0"/>
              </a:defRPr>
            </a:lvl3pPr>
            <a:lvl4pPr marL="1571395" indent="-223805" defTabSz="912679" eaLnBrk="0" hangingPunct="0">
              <a:defRPr>
                <a:solidFill>
                  <a:schemeClr val="tx1"/>
                </a:solidFill>
                <a:latin typeface="Calibri" panose="020F0502020204030204" pitchFamily="34" charset="0"/>
                <a:cs typeface="Arial" panose="020B0604020202020204" pitchFamily="34" charset="0"/>
              </a:defRPr>
            </a:lvl4pPr>
            <a:lvl5pPr marL="2020592" indent="-223805" defTabSz="912679" eaLnBrk="0" hangingPunct="0">
              <a:defRPr>
                <a:solidFill>
                  <a:schemeClr val="tx1"/>
                </a:solidFill>
                <a:latin typeface="Calibri" panose="020F0502020204030204" pitchFamily="34" charset="0"/>
                <a:cs typeface="Arial" panose="020B0604020202020204" pitchFamily="34" charset="0"/>
              </a:defRPr>
            </a:lvl5pPr>
            <a:lvl6pPr marL="2477725" indent="-223805" defTabSz="91267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34858" indent="-223805" defTabSz="91267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91991" indent="-223805" defTabSz="91267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9124" indent="-223805" defTabSz="91267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2679" rtl="0" eaLnBrk="1" fontAlgn="base" latinLnBrk="0" hangingPunct="1">
              <a:lnSpc>
                <a:spcPct val="100000"/>
              </a:lnSpc>
              <a:spcBef>
                <a:spcPct val="0"/>
              </a:spcBef>
              <a:spcAft>
                <a:spcPct val="0"/>
              </a:spcAft>
              <a:buClrTx/>
              <a:buSzTx/>
              <a:buFontTx/>
              <a:buNone/>
              <a:tabLst/>
              <a:defRPr/>
            </a:pPr>
            <a:fld id="{92FAF5C0-36E2-4EA1-8339-41C33C357364}"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2679" rtl="0" eaLnBrk="1" fontAlgn="base" latinLnBrk="0" hangingPunct="1">
                <a:lnSpc>
                  <a:spcPct val="100000"/>
                </a:lnSpc>
                <a:spcBef>
                  <a:spcPct val="0"/>
                </a:spcBef>
                <a:spcAft>
                  <a:spcPct val="0"/>
                </a:spcAft>
                <a:buClrTx/>
                <a:buSzTx/>
                <a:buFontTx/>
                <a:buNone/>
                <a:tabLst/>
                <a:defRPr/>
              </a:pPr>
              <a:t>7</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8435" name="Rectangle 2"/>
          <p:cNvSpPr>
            <a:spLocks noGrp="1" noRot="1" noChangeAspect="1" noChangeArrowheads="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Let’s talk about the NSRS some more</a:t>
            </a:r>
            <a:r>
              <a:rPr lang="en-US" altLang="en-US" baseline="0" dirty="0">
                <a:latin typeface="Arial" panose="020B0604020202020204" pitchFamily="34" charset="0"/>
                <a:ea typeface="ＭＳ Ｐゴシック" panose="020B0600070205080204" pitchFamily="34" charset="-128"/>
              </a:rPr>
              <a:t> before we move on to looking at all of NGS.</a:t>
            </a: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This system defines position (latitude, longitude, and elevation), distances and directions between points, strength and direction of gravity (no, it is not simply “straight down”), shoreline, and their “time variants”.</a:t>
            </a:r>
          </a:p>
          <a:p>
            <a:pPr eaLnBrk="1" hangingPunct="1">
              <a:spcBef>
                <a:spcPct val="0"/>
              </a:spcBef>
            </a:pPr>
            <a:r>
              <a:rPr lang="en-US" altLang="en-US" dirty="0">
                <a:latin typeface="Arial" panose="020B0604020202020204" pitchFamily="34" charset="0"/>
                <a:ea typeface="ＭＳ Ｐゴシック" panose="020B0600070205080204" pitchFamily="34" charset="-128"/>
              </a:rPr>
              <a:t>Or how these change over time.</a:t>
            </a:r>
          </a:p>
          <a:p>
            <a:pPr eaLnBrk="1" hangingPunct="1">
              <a:spcBef>
                <a:spcPct val="0"/>
              </a:spcBef>
            </a:pPr>
            <a:r>
              <a:rPr lang="en-US" altLang="en-US" dirty="0">
                <a:latin typeface="Arial" panose="020B0604020202020204" pitchFamily="34" charset="0"/>
                <a:ea typeface="ＭＳ Ｐゴシック" panose="020B0600070205080204" pitchFamily="34" charset="-128"/>
              </a:rPr>
              <a:t>Some documents will reference the National Shoreline</a:t>
            </a:r>
            <a:r>
              <a:rPr lang="en-US" altLang="en-US" baseline="0" dirty="0">
                <a:latin typeface="Arial" panose="020B0604020202020204" pitchFamily="34" charset="0"/>
                <a:ea typeface="ＭＳ Ｐゴシック" panose="020B0600070205080204" pitchFamily="34" charset="-128"/>
              </a:rPr>
              <a:t> as a component of the NSRS., we’ll briefly look at </a:t>
            </a:r>
            <a:r>
              <a:rPr lang="en-US" altLang="en-US" baseline="0">
                <a:latin typeface="Arial" panose="020B0604020202020204" pitchFamily="34" charset="0"/>
                <a:ea typeface="ＭＳ Ｐゴシック" panose="020B0600070205080204" pitchFamily="34" charset="-128"/>
              </a:rPr>
              <a:t>that later.</a:t>
            </a: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60609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679" eaLnBrk="0" hangingPunct="0">
              <a:defRPr>
                <a:solidFill>
                  <a:schemeClr val="tx1"/>
                </a:solidFill>
                <a:latin typeface="Calibri" panose="020F0502020204030204" pitchFamily="34" charset="0"/>
                <a:cs typeface="Arial" panose="020B0604020202020204" pitchFamily="34" charset="0"/>
              </a:defRPr>
            </a:lvl1pPr>
            <a:lvl2pPr marL="728556" indent="-279359" defTabSz="912679" eaLnBrk="0" hangingPunct="0">
              <a:defRPr>
                <a:solidFill>
                  <a:schemeClr val="tx1"/>
                </a:solidFill>
                <a:latin typeface="Calibri" panose="020F0502020204030204" pitchFamily="34" charset="0"/>
                <a:cs typeface="Arial" panose="020B0604020202020204" pitchFamily="34" charset="0"/>
              </a:defRPr>
            </a:lvl2pPr>
            <a:lvl3pPr marL="1122198" indent="-223805" defTabSz="912679" eaLnBrk="0" hangingPunct="0">
              <a:defRPr>
                <a:solidFill>
                  <a:schemeClr val="tx1"/>
                </a:solidFill>
                <a:latin typeface="Calibri" panose="020F0502020204030204" pitchFamily="34" charset="0"/>
                <a:cs typeface="Arial" panose="020B0604020202020204" pitchFamily="34" charset="0"/>
              </a:defRPr>
            </a:lvl3pPr>
            <a:lvl4pPr marL="1571395" indent="-223805" defTabSz="912679" eaLnBrk="0" hangingPunct="0">
              <a:defRPr>
                <a:solidFill>
                  <a:schemeClr val="tx1"/>
                </a:solidFill>
                <a:latin typeface="Calibri" panose="020F0502020204030204" pitchFamily="34" charset="0"/>
                <a:cs typeface="Arial" panose="020B0604020202020204" pitchFamily="34" charset="0"/>
              </a:defRPr>
            </a:lvl4pPr>
            <a:lvl5pPr marL="2020592" indent="-223805" defTabSz="912679" eaLnBrk="0" hangingPunct="0">
              <a:defRPr>
                <a:solidFill>
                  <a:schemeClr val="tx1"/>
                </a:solidFill>
                <a:latin typeface="Calibri" panose="020F0502020204030204" pitchFamily="34" charset="0"/>
                <a:cs typeface="Arial" panose="020B0604020202020204" pitchFamily="34" charset="0"/>
              </a:defRPr>
            </a:lvl5pPr>
            <a:lvl6pPr marL="2477725" indent="-223805" defTabSz="91267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34858" indent="-223805" defTabSz="91267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91991" indent="-223805" defTabSz="91267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9124" indent="-223805" defTabSz="91267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2679" rtl="0" eaLnBrk="1" fontAlgn="base" latinLnBrk="0" hangingPunct="1">
              <a:lnSpc>
                <a:spcPct val="100000"/>
              </a:lnSpc>
              <a:spcBef>
                <a:spcPct val="0"/>
              </a:spcBef>
              <a:spcAft>
                <a:spcPct val="0"/>
              </a:spcAft>
              <a:buClrTx/>
              <a:buSzTx/>
              <a:buFontTx/>
              <a:buNone/>
              <a:tabLst/>
              <a:defRPr/>
            </a:pPr>
            <a:fld id="{92FAF5C0-36E2-4EA1-8339-41C33C357364}"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2679" rtl="0" eaLnBrk="1" fontAlgn="base" latinLnBrk="0" hangingPunct="1">
                <a:lnSpc>
                  <a:spcPct val="100000"/>
                </a:lnSpc>
                <a:spcBef>
                  <a:spcPct val="0"/>
                </a:spcBef>
                <a:spcAft>
                  <a:spcPct val="0"/>
                </a:spcAft>
                <a:buClrTx/>
                <a:buSzTx/>
                <a:buFontTx/>
                <a:buNone/>
                <a:tabLst/>
                <a:defRPr/>
              </a:pPr>
              <a:t>8</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8435" name="Rectangle 2"/>
          <p:cNvSpPr>
            <a:spLocks noGrp="1" noRot="1" noChangeAspect="1" noChangeArrowheads="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Note the US Standard Datum, anyone done any</a:t>
            </a:r>
            <a:r>
              <a:rPr lang="en-US" altLang="en-US" baseline="0" dirty="0">
                <a:latin typeface="Arial" panose="020B0604020202020204" pitchFamily="34" charset="0"/>
                <a:ea typeface="ＭＳ Ｐゴシック" panose="020B0600070205080204" pitchFamily="34" charset="-128"/>
              </a:rPr>
              <a:t> work in the old USSD?</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Good example highlighting that the term “NSRS” is used to encompass all historic </a:t>
            </a:r>
            <a:r>
              <a:rPr lang="en-US" altLang="en-US" baseline="0" dirty="0" err="1">
                <a:latin typeface="Arial" panose="020B0604020202020204" pitchFamily="34" charset="0"/>
                <a:ea typeface="ＭＳ Ｐゴシック" panose="020B0600070205080204" pitchFamily="34" charset="-128"/>
              </a:rPr>
              <a:t>datums</a:t>
            </a:r>
            <a:r>
              <a:rPr lang="en-US" altLang="en-US" baseline="0" dirty="0">
                <a:latin typeface="Arial" panose="020B0604020202020204" pitchFamily="34" charset="0"/>
                <a:ea typeface="ＭＳ Ｐゴシック" panose="020B0600070205080204" pitchFamily="34" charset="-128"/>
              </a:rPr>
              <a:t> of NGS and its predecessors.</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Saw one project during my work with the USACE, in Johnstown, PA, that had original survey records in what turned out to be US Standard Datum.</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All those vertical </a:t>
            </a:r>
            <a:r>
              <a:rPr lang="en-US" altLang="en-US" baseline="0" dirty="0" err="1">
                <a:latin typeface="Arial" panose="020B0604020202020204" pitchFamily="34" charset="0"/>
                <a:ea typeface="ＭＳ Ｐゴシック" panose="020B0600070205080204" pitchFamily="34" charset="-128"/>
              </a:rPr>
              <a:t>datums</a:t>
            </a:r>
            <a:r>
              <a:rPr lang="en-US" altLang="en-US" baseline="0" dirty="0">
                <a:latin typeface="Arial" panose="020B0604020202020204" pitchFamily="34" charset="0"/>
                <a:ea typeface="ＭＳ Ｐゴシック" panose="020B0600070205080204" pitchFamily="34" charset="-128"/>
              </a:rPr>
              <a:t> below NGVD29, I greyed them out slightly because those are all Caribbean and Pacific Island </a:t>
            </a:r>
            <a:r>
              <a:rPr lang="en-US" altLang="en-US" baseline="0" dirty="0" err="1">
                <a:latin typeface="Arial" panose="020B0604020202020204" pitchFamily="34" charset="0"/>
                <a:ea typeface="ＭＳ Ｐゴシック" panose="020B0600070205080204" pitchFamily="34" charset="-128"/>
              </a:rPr>
              <a:t>datums</a:t>
            </a:r>
            <a:r>
              <a:rPr lang="en-US" altLang="en-US" baseline="0" dirty="0">
                <a:latin typeface="Arial" panose="020B0604020202020204" pitchFamily="34" charset="0"/>
                <a:ea typeface="ＭＳ Ｐゴシック" panose="020B0600070205080204" pitchFamily="34" charset="-128"/>
              </a:rPr>
              <a:t>, so in CONUS it’s just those two that you hopefully already use… and hopefully are mostly using NAVD88.</a:t>
            </a: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6108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679" eaLnBrk="0" hangingPunct="0">
              <a:defRPr>
                <a:solidFill>
                  <a:schemeClr val="tx1"/>
                </a:solidFill>
                <a:latin typeface="Calibri" panose="020F0502020204030204" pitchFamily="34" charset="0"/>
                <a:cs typeface="Arial" panose="020B0604020202020204" pitchFamily="34" charset="0"/>
              </a:defRPr>
            </a:lvl1pPr>
            <a:lvl2pPr marL="728556" indent="-279359" defTabSz="912679" eaLnBrk="0" hangingPunct="0">
              <a:defRPr>
                <a:solidFill>
                  <a:schemeClr val="tx1"/>
                </a:solidFill>
                <a:latin typeface="Calibri" panose="020F0502020204030204" pitchFamily="34" charset="0"/>
                <a:cs typeface="Arial" panose="020B0604020202020204" pitchFamily="34" charset="0"/>
              </a:defRPr>
            </a:lvl2pPr>
            <a:lvl3pPr marL="1122198" indent="-223805" defTabSz="912679" eaLnBrk="0" hangingPunct="0">
              <a:defRPr>
                <a:solidFill>
                  <a:schemeClr val="tx1"/>
                </a:solidFill>
                <a:latin typeface="Calibri" panose="020F0502020204030204" pitchFamily="34" charset="0"/>
                <a:cs typeface="Arial" panose="020B0604020202020204" pitchFamily="34" charset="0"/>
              </a:defRPr>
            </a:lvl3pPr>
            <a:lvl4pPr marL="1571395" indent="-223805" defTabSz="912679" eaLnBrk="0" hangingPunct="0">
              <a:defRPr>
                <a:solidFill>
                  <a:schemeClr val="tx1"/>
                </a:solidFill>
                <a:latin typeface="Calibri" panose="020F0502020204030204" pitchFamily="34" charset="0"/>
                <a:cs typeface="Arial" panose="020B0604020202020204" pitchFamily="34" charset="0"/>
              </a:defRPr>
            </a:lvl4pPr>
            <a:lvl5pPr marL="2020592" indent="-223805" defTabSz="912679" eaLnBrk="0" hangingPunct="0">
              <a:defRPr>
                <a:solidFill>
                  <a:schemeClr val="tx1"/>
                </a:solidFill>
                <a:latin typeface="Calibri" panose="020F0502020204030204" pitchFamily="34" charset="0"/>
                <a:cs typeface="Arial" panose="020B0604020202020204" pitchFamily="34" charset="0"/>
              </a:defRPr>
            </a:lvl5pPr>
            <a:lvl6pPr marL="2477725" indent="-223805" defTabSz="91267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34858" indent="-223805" defTabSz="91267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91991" indent="-223805" defTabSz="91267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9124" indent="-223805" defTabSz="91267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2679" rtl="0" eaLnBrk="1" fontAlgn="base" latinLnBrk="0" hangingPunct="1">
              <a:lnSpc>
                <a:spcPct val="100000"/>
              </a:lnSpc>
              <a:spcBef>
                <a:spcPct val="0"/>
              </a:spcBef>
              <a:spcAft>
                <a:spcPct val="0"/>
              </a:spcAft>
              <a:buClrTx/>
              <a:buSzTx/>
              <a:buFontTx/>
              <a:buNone/>
              <a:tabLst/>
              <a:defRPr/>
            </a:pPr>
            <a:fld id="{92FAF5C0-36E2-4EA1-8339-41C33C357364}"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2679" rtl="0" eaLnBrk="1" fontAlgn="base" latinLnBrk="0" hangingPunct="1">
                <a:lnSpc>
                  <a:spcPct val="100000"/>
                </a:lnSpc>
                <a:spcBef>
                  <a:spcPct val="0"/>
                </a:spcBef>
                <a:spcAft>
                  <a:spcPct val="0"/>
                </a:spcAft>
                <a:buClrTx/>
                <a:buSzTx/>
                <a:buFontTx/>
                <a:buNone/>
                <a:tabLst/>
                <a:defRPr/>
              </a:pPr>
              <a:t>9</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8435" name="Rectangle 2"/>
          <p:cNvSpPr>
            <a:spLocks noGrp="1" noRot="1" noChangeAspect="1" noChangeArrowheads="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WGS is a DoD system. Yes, that is the system native to the Global Positioning System, but it isn’t true that you “have to” work in WGS84</a:t>
            </a:r>
            <a:r>
              <a:rPr lang="en-US" altLang="en-US" baseline="0" dirty="0">
                <a:latin typeface="Arial" panose="020B0604020202020204" pitchFamily="34" charset="0"/>
                <a:ea typeface="ＭＳ Ｐゴシック" panose="020B0600070205080204" pitchFamily="34" charset="-128"/>
              </a:rPr>
              <a:t> to get the most accurate coordinates.  I’ve heard people say that.</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The Intl. Terrestrial Ref. Frame is a product of the </a:t>
            </a:r>
            <a:r>
              <a:rPr lang="en-US" altLang="en-US" b="1" baseline="0" dirty="0">
                <a:latin typeface="Arial" panose="020B0604020202020204" pitchFamily="34" charset="0"/>
                <a:ea typeface="ＭＳ Ｐゴシック" panose="020B0600070205080204" pitchFamily="34" charset="-128"/>
              </a:rPr>
              <a:t>Intl. Earth Rotation and Reference Systems Service</a:t>
            </a:r>
            <a:r>
              <a:rPr lang="en-US" altLang="en-US" baseline="0" dirty="0">
                <a:latin typeface="Arial" panose="020B0604020202020204" pitchFamily="34" charset="0"/>
                <a:ea typeface="ＭＳ Ｐゴシック" panose="020B0600070205080204" pitchFamily="34" charset="-128"/>
              </a:rPr>
              <a:t>.  More on that later.</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The Intl. GNSS Service Ref. Frame is, well, it’s a reference frame based on that ITRF just mentioned, but with improvements, like a more dense network of stations and is more easily accessible.</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The IHRS is an International Height Reference System, which is a product that was formally adopted by the IAG (Intl. Association of Geodesy) in 2015. Not an NGS product but folks from NGS were involved.</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OSU geoid, it was a research thing and I don’t know much about it.</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The Earth Gravity Models are DoD products just like the WGS products, used around the world by our Nation’s military (I used EGM based height sin Iraq and Afghanistan)… but are not at all tied to NSRS geoids.  Future DoD geoid models may have a closer tie to future NGS geoid models.</a:t>
            </a:r>
          </a:p>
          <a:p>
            <a:pPr eaLnBrk="1" hangingPunct="1">
              <a:spcBef>
                <a:spcPct val="0"/>
              </a:spcBef>
            </a:pPr>
            <a:r>
              <a:rPr lang="en-US" altLang="en-US" baseline="0" dirty="0" err="1">
                <a:latin typeface="Arial" panose="020B0604020202020204" pitchFamily="34" charset="0"/>
                <a:ea typeface="ＭＳ Ｐゴシック" panose="020B0600070205080204" pitchFamily="34" charset="-128"/>
              </a:rPr>
              <a:t>CorpsCon</a:t>
            </a:r>
            <a:r>
              <a:rPr lang="en-US" altLang="en-US" baseline="0" dirty="0">
                <a:latin typeface="Arial" panose="020B0604020202020204" pitchFamily="34" charset="0"/>
                <a:ea typeface="ＭＳ Ｐゴシック" panose="020B0600070205080204" pitchFamily="34" charset="-128"/>
              </a:rPr>
              <a:t>.  Ah yes, </a:t>
            </a:r>
            <a:r>
              <a:rPr lang="en-US" altLang="en-US" baseline="0" dirty="0" err="1">
                <a:latin typeface="Arial" panose="020B0604020202020204" pitchFamily="34" charset="0"/>
                <a:ea typeface="ＭＳ Ｐゴシック" panose="020B0600070205080204" pitchFamily="34" charset="-128"/>
              </a:rPr>
              <a:t>Corpscon</a:t>
            </a:r>
            <a:r>
              <a:rPr lang="en-US" altLang="en-US" baseline="0" dirty="0">
                <a:latin typeface="Arial" panose="020B0604020202020204" pitchFamily="34" charset="0"/>
                <a:ea typeface="ＭＳ Ｐゴシック" panose="020B0600070205080204" pitchFamily="34" charset="-128"/>
              </a:rPr>
              <a:t>.  Everyone loves </a:t>
            </a:r>
            <a:r>
              <a:rPr lang="en-US" altLang="en-US" baseline="0" dirty="0" err="1">
                <a:latin typeface="Arial" panose="020B0604020202020204" pitchFamily="34" charset="0"/>
                <a:ea typeface="ＭＳ Ｐゴシック" panose="020B0600070205080204" pitchFamily="34" charset="-128"/>
              </a:rPr>
              <a:t>Corpscon</a:t>
            </a:r>
            <a:r>
              <a:rPr lang="en-US" altLang="en-US" baseline="0" dirty="0">
                <a:latin typeface="Arial" panose="020B0604020202020204" pitchFamily="34" charset="0"/>
                <a:ea typeface="ＭＳ Ｐゴシック" panose="020B0600070205080204" pitchFamily="34" charset="-128"/>
              </a:rPr>
              <a:t>, unfortunately as convenient as it is it isn’t truly an NGS product and has not been updated in well, a long time, and there are </a:t>
            </a:r>
            <a:r>
              <a:rPr lang="en-US" altLang="en-US" b="1" i="1" baseline="0" dirty="0">
                <a:latin typeface="Arial" panose="020B0604020202020204" pitchFamily="34" charset="0"/>
                <a:ea typeface="ＭＳ Ｐゴシック" panose="020B0600070205080204" pitchFamily="34" charset="-128"/>
              </a:rPr>
              <a:t>no plans to update it in the future. </a:t>
            </a:r>
            <a:r>
              <a:rPr lang="en-US" altLang="en-US" b="0" i="0" baseline="0" dirty="0">
                <a:latin typeface="Arial" panose="020B0604020202020204" pitchFamily="34" charset="0"/>
                <a:ea typeface="ＭＳ Ｐゴシック" panose="020B0600070205080204" pitchFamily="34" charset="-128"/>
              </a:rPr>
              <a:t>(confirmed via phone call to AGC personnel on 20FEB2019)</a:t>
            </a:r>
            <a:endParaRPr lang="en-US" altLang="en-US" b="1" baseline="0" dirty="0">
              <a:latin typeface="Arial" panose="020B0604020202020204" pitchFamily="34" charset="0"/>
              <a:ea typeface="ＭＳ Ｐゴシック" panose="020B0600070205080204" pitchFamily="34" charset="-128"/>
            </a:endParaRP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I like Mark Huber, awesome dude, I spent some time with him surveying on some god-forsaken island in the Indian Ocean, but the USACE doesn’t seem to want to support him in funding an update to </a:t>
            </a:r>
            <a:r>
              <a:rPr lang="en-US" altLang="en-US" baseline="0" dirty="0" err="1">
                <a:latin typeface="Arial" panose="020B0604020202020204" pitchFamily="34" charset="0"/>
                <a:ea typeface="ＭＳ Ｐゴシック" panose="020B0600070205080204" pitchFamily="34" charset="-128"/>
              </a:rPr>
              <a:t>Corpscon</a:t>
            </a:r>
            <a:r>
              <a:rPr lang="en-US" altLang="en-US" baseline="0" dirty="0">
                <a:latin typeface="Arial" panose="020B0604020202020204" pitchFamily="34" charset="0"/>
                <a:ea typeface="ＭＳ Ｐゴシック" panose="020B0600070205080204" pitchFamily="34" charset="-128"/>
              </a:rPr>
              <a:t>.  So it is what it is.</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Those regional coordinates systems, like the ORCS in Oregon and that one in Kansas, although they have rigorously defined transformations to the NSRS (which is great, they did it right) they are not part of the NSRS.</a:t>
            </a:r>
          </a:p>
          <a:p>
            <a:pPr eaLnBrk="1" hangingPunct="1">
              <a:spcBef>
                <a:spcPct val="0"/>
              </a:spcBef>
            </a:pPr>
            <a:r>
              <a:rPr lang="en-US" altLang="en-US" b="1" baseline="0" dirty="0">
                <a:latin typeface="Arial" panose="020B0604020202020204" pitchFamily="34" charset="0"/>
                <a:ea typeface="ＭＳ Ｐゴシック" panose="020B0600070205080204" pitchFamily="34" charset="-128"/>
              </a:rPr>
              <a:t>NOTE – </a:t>
            </a:r>
            <a:r>
              <a:rPr lang="en-US" altLang="en-US" b="1" baseline="0" dirty="0" err="1">
                <a:latin typeface="Arial" panose="020B0604020202020204" pitchFamily="34" charset="0"/>
                <a:ea typeface="ＭＳ Ｐゴシック" panose="020B0600070205080204" pitchFamily="34" charset="-128"/>
              </a:rPr>
              <a:t>InGCS</a:t>
            </a:r>
            <a:r>
              <a:rPr lang="en-US" altLang="en-US" b="1" baseline="0" dirty="0">
                <a:latin typeface="Arial" panose="020B0604020202020204" pitchFamily="34" charset="0"/>
                <a:ea typeface="ＭＳ Ｐゴシック" panose="020B0600070205080204" pitchFamily="34" charset="-128"/>
              </a:rPr>
              <a:t> is what we’d refer to as a “regional implementation of the NSRS”, meaning there is a strong tie and defined </a:t>
            </a:r>
            <a:r>
              <a:rPr lang="en-US" altLang="en-US" b="1" baseline="0" dirty="0" err="1">
                <a:latin typeface="Arial" panose="020B0604020202020204" pitchFamily="34" charset="0"/>
                <a:ea typeface="ＭＳ Ｐゴシック" panose="020B0600070205080204" pitchFamily="34" charset="-128"/>
              </a:rPr>
              <a:t>relationshop</a:t>
            </a:r>
            <a:r>
              <a:rPr lang="en-US" altLang="en-US" b="1" baseline="0" dirty="0">
                <a:latin typeface="Arial" panose="020B0604020202020204" pitchFamily="34" charset="0"/>
                <a:ea typeface="ＭＳ Ｐゴシック" panose="020B0600070205080204" pitchFamily="34" charset="-128"/>
              </a:rPr>
              <a:t> but we at NGS do not control/publish the </a:t>
            </a:r>
            <a:r>
              <a:rPr lang="en-US" altLang="en-US" b="1" baseline="0" dirty="0" err="1">
                <a:latin typeface="Arial" panose="020B0604020202020204" pitchFamily="34" charset="0"/>
                <a:ea typeface="ＭＳ Ｐゴシック" panose="020B0600070205080204" pitchFamily="34" charset="-128"/>
              </a:rPr>
              <a:t>InGCS</a:t>
            </a:r>
            <a:r>
              <a:rPr lang="en-US" altLang="en-US" b="1" baseline="0" dirty="0">
                <a:latin typeface="Arial" panose="020B0604020202020204" pitchFamily="34" charset="0"/>
                <a:ea typeface="ＭＳ Ｐゴシック" panose="020B0600070205080204" pitchFamily="34" charset="-128"/>
              </a:rPr>
              <a:t>&gt;</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60654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256832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8417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062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raph Slide">
    <p:spTree>
      <p:nvGrpSpPr>
        <p:cNvPr id="1" name=""/>
        <p:cNvGrpSpPr/>
        <p:nvPr/>
      </p:nvGrpSpPr>
      <p:grpSpPr>
        <a:xfrm>
          <a:off x="0" y="0"/>
          <a:ext cx="0" cy="0"/>
          <a:chOff x="0" y="0"/>
          <a:chExt cx="0" cy="0"/>
        </a:xfrm>
      </p:grpSpPr>
      <p:sp>
        <p:nvSpPr>
          <p:cNvPr id="4" name="Chart Placeholder 3"/>
          <p:cNvSpPr>
            <a:spLocks noGrp="1"/>
          </p:cNvSpPr>
          <p:nvPr>
            <p:ph type="chart" sz="quarter" idx="32"/>
          </p:nvPr>
        </p:nvSpPr>
        <p:spPr>
          <a:xfrm>
            <a:off x="457201" y="1600200"/>
            <a:ext cx="8194076" cy="4267200"/>
          </a:xfrm>
          <a:prstGeom prst="rect">
            <a:avLst/>
          </a:prstGeom>
        </p:spPr>
        <p:txBody>
          <a:bodyPr anchor="ctr"/>
          <a:lstStyle>
            <a:lvl1pPr algn="ctr">
              <a:defRPr/>
            </a:lvl1pPr>
          </a:lstStyle>
          <a:p>
            <a:endParaRPr lang="en-US" dirty="0"/>
          </a:p>
        </p:txBody>
      </p:sp>
      <p:sp>
        <p:nvSpPr>
          <p:cNvPr id="5" name="Title 5"/>
          <p:cNvSpPr>
            <a:spLocks noGrp="1"/>
          </p:cNvSpPr>
          <p:nvPr>
            <p:ph type="title" hasCustomPrompt="1"/>
          </p:nvPr>
        </p:nvSpPr>
        <p:spPr>
          <a:xfrm>
            <a:off x="457200" y="357634"/>
            <a:ext cx="8229600" cy="729745"/>
          </a:xfrm>
        </p:spPr>
        <p:txBody>
          <a:bodyPr/>
          <a:lstStyle>
            <a:lvl1pPr>
              <a:defRPr baseline="0"/>
            </a:lvl1pPr>
          </a:lstStyle>
          <a:p>
            <a:r>
              <a:rPr lang="en-US" dirty="0"/>
              <a:t>Title = 32 </a:t>
            </a:r>
            <a:r>
              <a:rPr lang="en-US" dirty="0" err="1"/>
              <a:t>pt</a:t>
            </a:r>
            <a:r>
              <a:rPr lang="en-US" dirty="0"/>
              <a:t> Calibri</a:t>
            </a:r>
          </a:p>
        </p:txBody>
      </p:sp>
    </p:spTree>
    <p:extLst>
      <p:ext uri="{BB962C8B-B14F-4D97-AF65-F5344CB8AC3E}">
        <p14:creationId xmlns:p14="http://schemas.microsoft.com/office/powerpoint/2010/main" val="35344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 Slide">
    <p:spTree>
      <p:nvGrpSpPr>
        <p:cNvPr id="1" name=""/>
        <p:cNvGrpSpPr/>
        <p:nvPr/>
      </p:nvGrpSpPr>
      <p:grpSpPr>
        <a:xfrm>
          <a:off x="0" y="0"/>
          <a:ext cx="0" cy="0"/>
          <a:chOff x="0" y="0"/>
          <a:chExt cx="0" cy="0"/>
        </a:xfrm>
      </p:grpSpPr>
      <p:sp>
        <p:nvSpPr>
          <p:cNvPr id="16" name="Text Placeholder 15"/>
          <p:cNvSpPr>
            <a:spLocks noGrp="1"/>
          </p:cNvSpPr>
          <p:nvPr>
            <p:ph type="body" sz="quarter" idx="30" hasCustomPrompt="1"/>
          </p:nvPr>
        </p:nvSpPr>
        <p:spPr>
          <a:xfrm>
            <a:off x="457200" y="1600200"/>
            <a:ext cx="8229600" cy="4267200"/>
          </a:xfrm>
          <a:prstGeom prst="rect">
            <a:avLst/>
          </a:prstGeom>
        </p:spPr>
        <p:txBody>
          <a:bodyPr>
            <a:normAutofit/>
          </a:bodyPr>
          <a:lstStyle>
            <a:lvl1pPr marL="342900" indent="-342900">
              <a:buClr>
                <a:schemeClr val="accent2"/>
              </a:buClr>
              <a:buFont typeface="Arial" charset="0"/>
              <a:buChar char="•"/>
              <a:defRPr sz="2800">
                <a:solidFill>
                  <a:schemeClr val="bg1"/>
                </a:solidFill>
              </a:defRPr>
            </a:lvl1pPr>
            <a:lvl2pPr>
              <a:defRPr sz="1600" b="0" i="0">
                <a:latin typeface="Calibri" charset="0"/>
                <a:ea typeface="Calibri" charset="0"/>
                <a:cs typeface="Calibri" charset="0"/>
              </a:defRPr>
            </a:lvl2pPr>
            <a:lvl3pPr>
              <a:defRPr sz="1400" b="0" i="0">
                <a:latin typeface="Calibri" charset="0"/>
                <a:ea typeface="Calibri" charset="0"/>
                <a:cs typeface="Calibri" charset="0"/>
              </a:defRPr>
            </a:lvl3pPr>
            <a:lvl4pPr>
              <a:defRPr sz="1400" b="0" i="0">
                <a:latin typeface="Calibri" charset="0"/>
                <a:ea typeface="Calibri" charset="0"/>
                <a:cs typeface="Calibri" charset="0"/>
              </a:defRPr>
            </a:lvl4pPr>
            <a:lvl5pPr>
              <a:defRPr sz="1400" b="0" i="0">
                <a:latin typeface="Calibri" charset="0"/>
                <a:ea typeface="Calibri" charset="0"/>
                <a:cs typeface="Calibri" charset="0"/>
              </a:defRPr>
            </a:lvl5pPr>
          </a:lstStyle>
          <a:p>
            <a:pPr lvl="0"/>
            <a:r>
              <a:rPr lang="en-US" dirty="0"/>
              <a:t>Text = 28 </a:t>
            </a:r>
            <a:r>
              <a:rPr lang="en-US" dirty="0" err="1"/>
              <a:t>pt</a:t>
            </a:r>
            <a:r>
              <a:rPr lang="en-US" dirty="0"/>
              <a:t> Calibri</a:t>
            </a:r>
          </a:p>
        </p:txBody>
      </p:sp>
      <p:sp>
        <p:nvSpPr>
          <p:cNvPr id="4" name="Title 5"/>
          <p:cNvSpPr>
            <a:spLocks noGrp="1"/>
          </p:cNvSpPr>
          <p:nvPr>
            <p:ph type="title" hasCustomPrompt="1"/>
          </p:nvPr>
        </p:nvSpPr>
        <p:spPr>
          <a:xfrm>
            <a:off x="457200" y="357634"/>
            <a:ext cx="8229600" cy="729745"/>
          </a:xfrm>
        </p:spPr>
        <p:txBody>
          <a:bodyPr/>
          <a:lstStyle>
            <a:lvl1pPr>
              <a:defRPr baseline="0"/>
            </a:lvl1pPr>
          </a:lstStyle>
          <a:p>
            <a:r>
              <a:rPr lang="en-US" dirty="0"/>
              <a:t>Title = 32 </a:t>
            </a:r>
            <a:r>
              <a:rPr lang="en-US" dirty="0" err="1"/>
              <a:t>pt</a:t>
            </a:r>
            <a:r>
              <a:rPr lang="en-US" dirty="0"/>
              <a:t> Calibri</a:t>
            </a:r>
          </a:p>
        </p:txBody>
      </p:sp>
    </p:spTree>
    <p:extLst>
      <p:ext uri="{BB962C8B-B14F-4D97-AF65-F5344CB8AC3E}">
        <p14:creationId xmlns:p14="http://schemas.microsoft.com/office/powerpoint/2010/main" val="168218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98523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8267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28183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6842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0621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20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25560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562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9765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51864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9174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9406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08008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658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114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64779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614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13942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10904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2FD3AFA7-8427-4D37-B261-D1F7D587148B}" type="slidenum">
              <a:rPr lang="en-US"/>
              <a:pPr>
                <a:defRPr/>
              </a:pPr>
              <a:t>‹#›</a:t>
            </a:fld>
            <a:endParaRPr lang="en-US"/>
          </a:p>
        </p:txBody>
      </p:sp>
    </p:spTree>
    <p:extLst>
      <p:ext uri="{BB962C8B-B14F-4D97-AF65-F5344CB8AC3E}">
        <p14:creationId xmlns:p14="http://schemas.microsoft.com/office/powerpoint/2010/main" val="15816145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2FD3AFA7-8427-4D37-B261-D1F7D587148B}" type="slidenum">
              <a:rPr lang="en-US"/>
              <a:pPr>
                <a:defRPr/>
              </a:pPr>
              <a:t>‹#›</a:t>
            </a:fld>
            <a:endParaRPr lang="en-US"/>
          </a:p>
        </p:txBody>
      </p:sp>
    </p:spTree>
    <p:extLst>
      <p:ext uri="{BB962C8B-B14F-4D97-AF65-F5344CB8AC3E}">
        <p14:creationId xmlns:p14="http://schemas.microsoft.com/office/powerpoint/2010/main" val="324275840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arget="../media/image15.jpeg" Type="http://schemas.openxmlformats.org/officeDocument/2006/relationships/image"/><Relationship Id="rId3" Target="../media/image10.jpg" Type="http://schemas.openxmlformats.org/officeDocument/2006/relationships/image"/><Relationship Id="rId7" Target="../media/image14.jpg" Type="http://schemas.openxmlformats.org/officeDocument/2006/relationships/image"/><Relationship Id="rId12" Target="../media/image19.png" Type="http://schemas.openxmlformats.org/officeDocument/2006/relationships/image"/><Relationship Id="rId2" Target="../notesSlides/notesSlide11.xml" Type="http://schemas.openxmlformats.org/officeDocument/2006/relationships/notesSlide"/><Relationship Id="rId1" Target="../slideLayouts/slideLayout2.xml" Type="http://schemas.openxmlformats.org/officeDocument/2006/relationships/slideLayout"/><Relationship Id="rId6" Target="../media/image13.png" Type="http://schemas.openxmlformats.org/officeDocument/2006/relationships/image"/><Relationship Id="rId11" Target="../media/image18.jpeg" Type="http://schemas.openxmlformats.org/officeDocument/2006/relationships/image"/><Relationship Id="rId5" Target="../media/image12.jpg" Type="http://schemas.openxmlformats.org/officeDocument/2006/relationships/image"/><Relationship Id="rId10" Target="../media/image17.jpg" Type="http://schemas.openxmlformats.org/officeDocument/2006/relationships/image"/><Relationship Id="rId4" Target="../media/image11.jpeg" Type="http://schemas.openxmlformats.org/officeDocument/2006/relationships/image"/><Relationship Id="rId9" Target="../media/image16.jpeg" Type="http://schemas.openxmlformats.org/officeDocument/2006/relationships/image"/></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arget="../media/image20.jpeg" Type="http://schemas.openxmlformats.org/officeDocument/2006/relationships/image"/><Relationship Id="rId1" Target="../slideLayouts/slideLayout7.xml" Type="http://schemas.openxmlformats.org/officeDocument/2006/relationships/slideLayout"/></Relationships>
</file>

<file path=ppt/slides/_rels/slide17.xml.rels><?xml version="1.0" encoding="UTF-8" standalone="yes" ?><Relationships xmlns="http://schemas.openxmlformats.org/package/2006/relationships"><Relationship Id="rId3" Target="../media/image20.jpeg" Type="http://schemas.openxmlformats.org/officeDocument/2006/relationships/image"/><Relationship Id="rId2" Target="../notesSlides/notesSlide14.xml" Type="http://schemas.openxmlformats.org/officeDocument/2006/relationships/notesSlide"/><Relationship Id="rId1" Target="../slideLayouts/slideLayout7.xml" Type="http://schemas.openxmlformats.org/officeDocument/2006/relationships/slideLayout"/></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arget="https://geodesy.noaa.gov/NCAT/" TargetMode="External" Type="http://schemas.openxmlformats.org/officeDocument/2006/relationships/hyperlink"/><Relationship Id="rId2" Target="../notesSlides/notesSlide15.xml" Type="http://schemas.openxmlformats.org/officeDocument/2006/relationships/notesSlide"/><Relationship Id="rId1" Target="../slideLayouts/slideLayout2.xml" Type="http://schemas.openxmlformats.org/officeDocument/2006/relationships/slideLayout"/><Relationship Id="rId4" Target="../media/image22.jpeg" Type="http://schemas.openxmlformats.org/officeDocument/2006/relationships/image"/></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geodesy.noaa.gov/NCA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arget="../media/image27.jpeg" Type="http://schemas.openxmlformats.org/officeDocument/2006/relationships/image"/><Relationship Id="rId1" Target="../slideLayouts/slideLayout2.xml" Type="http://schemas.openxmlformats.org/officeDocument/2006/relationships/slideLayout"/></Relationships>
</file>

<file path=ppt/slides/_rels/slide26.xml.rels><?xml version="1.0" encoding="UTF-8" standalone="yes" ?><Relationships xmlns="http://schemas.openxmlformats.org/package/2006/relationships"><Relationship Id="rId2" Target="../media/image28.jpeg" Type="http://schemas.openxmlformats.org/officeDocument/2006/relationships/image"/><Relationship Id="rId1" Target="../slideLayouts/slideLayout2.xml" Type="http://schemas.openxmlformats.org/officeDocument/2006/relationships/slideLayout"/></Relationships>
</file>

<file path=ppt/slides/_rels/slide27.xml.rels><?xml version="1.0" encoding="UTF-8" standalone="yes" ?><Relationships xmlns="http://schemas.openxmlformats.org/package/2006/relationships"><Relationship Id="rId3" Target="../media/image29.jpeg" Type="http://schemas.openxmlformats.org/officeDocument/2006/relationships/image"/><Relationship Id="rId2" Target="../notesSlides/notesSlide17.xml" Type="http://schemas.openxmlformats.org/officeDocument/2006/relationships/notesSlide"/><Relationship Id="rId1" Target="../slideLayouts/slideLayout3.xml" Type="http://schemas.openxmlformats.org/officeDocument/2006/relationships/slideLayout"/><Relationship Id="rId4" Target="../media/hdphoto1.wdp" Type="http://schemas.microsoft.com/office/2007/relationships/hdphoto"/></Relationships>
</file>

<file path=ppt/slides/_rels/slide28.xml.rels><?xml version="1.0" encoding="UTF-8" standalone="yes" ?><Relationships xmlns="http://schemas.openxmlformats.org/package/2006/relationships"><Relationship Id="rId3" Target="../media/image30.jpeg" Type="http://schemas.openxmlformats.org/officeDocument/2006/relationships/image"/><Relationship Id="rId2" Target="../notesSlides/notesSlide18.xml" Type="http://schemas.openxmlformats.org/officeDocument/2006/relationships/notesSlide"/><Relationship Id="rId1" Target="../slideLayouts/slideLayout2.xml" Type="http://schemas.openxmlformats.org/officeDocument/2006/relationships/slideLayout"/><Relationship Id="rId4" Target="../media/image31.jpeg" Type="http://schemas.openxmlformats.org/officeDocument/2006/relationships/image"/></Relationships>
</file>

<file path=ppt/slides/_rels/slide29.xml.rels><?xml version="1.0" encoding="UTF-8" standalone="yes" ?><Relationships xmlns="http://schemas.openxmlformats.org/package/2006/relationships"><Relationship Id="rId3" Target="../media/image32.jpeg" Type="http://schemas.openxmlformats.org/officeDocument/2006/relationships/image"/><Relationship Id="rId2" Target="../notesSlides/notesSlide19.xml" Type="http://schemas.openxmlformats.org/officeDocument/2006/relationships/notesSlide"/><Relationship Id="rId1" Target="../slideLayouts/slideLayout7.xml" Type="http://schemas.openxmlformats.org/officeDocument/2006/relationships/slideLayout"/><Relationship Id="rId4" Target="../media/image33.jpeg" Type="http://schemas.openxmlformats.org/officeDocument/2006/relationships/image"/></Relationships>
</file>

<file path=ppt/slides/_rels/slide3.xml.rels><?xml version="1.0" encoding="UTF-8" standalone="yes"?>
<Relationships xmlns="http://schemas.openxmlformats.org/package/2006/relationships"><Relationship Id="rId3" Type="http://schemas.openxmlformats.org/officeDocument/2006/relationships/hyperlink" Target="https://www.ngs.noaa.gov/datums/newdatums/TrackOurProgress.shtml"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geodesy.noaa.gov/datums/newdatums/FAQNewDatums.shtml" TargetMode="External"/></Relationships>
</file>

<file path=ppt/slides/_rels/slide30.xml.rels><?xml version="1.0" encoding="UTF-8" standalone="yes" ?><Relationships xmlns="http://schemas.openxmlformats.org/package/2006/relationships"><Relationship Id="rId3" Target="../media/image34.jpeg" Type="http://schemas.openxmlformats.org/officeDocument/2006/relationships/image"/><Relationship Id="rId2" Target="../notesSlides/notesSlide20.xml" Type="http://schemas.openxmlformats.org/officeDocument/2006/relationships/notesSlide"/><Relationship Id="rId1" Target="../slideLayouts/slideLayout2.xml" Type="http://schemas.openxmlformats.org/officeDocument/2006/relationships/slideLayout"/><Relationship Id="rId4" Target="../media/image35.jpeg" Type="http://schemas.openxmlformats.org/officeDocument/2006/relationships/image"/></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www.iers.org/IERS/EN/DataProducts/ITRF/map/itrfmap.html;jsessionid=47E90579598A19CB6E3FDFFE6E92B668.live1"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p="http://schemas.openxmlformats.org/presentationml/2006/main" xmlns:a="http://schemas.openxmlformats.org/drawingml/2006/main" xmlns:r="http://schemas.openxmlformats.org/officeDocument/2006/relationships">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Title 1"/>
          <p:cNvSpPr txBox="1">
            <a:spLocks/>
          </p:cNvSpPr>
          <p:nvPr/>
        </p:nvSpPr>
        <p:spPr bwMode="auto">
          <a:xfrm>
            <a:off x="0" y="1865372"/>
            <a:ext cx="91440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charset="0" pitchFamily="34" typeface="Calibri"/>
                <a:ea charset="-128" pitchFamily="34" typeface="ＭＳ Ｐゴシック"/>
              </a:defRPr>
            </a:lvl1pPr>
            <a:lvl2pPr eaLnBrk="0" hangingPunct="0" indent="-285750" marL="742950">
              <a:defRPr>
                <a:solidFill>
                  <a:schemeClr val="tx1"/>
                </a:solidFill>
                <a:latin charset="0" pitchFamily="34" typeface="Calibri"/>
                <a:ea charset="-128" pitchFamily="34" typeface="ＭＳ Ｐゴシック"/>
              </a:defRPr>
            </a:lvl2pPr>
            <a:lvl3pPr eaLnBrk="0" hangingPunct="0" indent="-228600" marL="1143000">
              <a:defRPr>
                <a:solidFill>
                  <a:schemeClr val="tx1"/>
                </a:solidFill>
                <a:latin charset="0" pitchFamily="34" typeface="Calibri"/>
                <a:ea charset="-128" pitchFamily="34" typeface="ＭＳ Ｐゴシック"/>
              </a:defRPr>
            </a:lvl3pPr>
            <a:lvl4pPr eaLnBrk="0" hangingPunct="0" indent="-228600" marL="1600200">
              <a:defRPr>
                <a:solidFill>
                  <a:schemeClr val="tx1"/>
                </a:solidFill>
                <a:latin charset="0" pitchFamily="34" typeface="Calibri"/>
                <a:ea charset="-128" pitchFamily="34" typeface="ＭＳ Ｐゴシック"/>
              </a:defRPr>
            </a:lvl4pPr>
            <a:lvl5pPr eaLnBrk="0" hangingPunct="0" indent="-228600" marL="2057400">
              <a:defRPr>
                <a:solidFill>
                  <a:schemeClr val="tx1"/>
                </a:solidFill>
                <a:latin charset="0" pitchFamily="34" typeface="Calibri"/>
                <a:ea charset="-128" pitchFamily="34" typeface="ＭＳ Ｐゴシック"/>
              </a:defRPr>
            </a:lvl5pPr>
            <a:lvl6pPr defTabSz="457200" eaLnBrk="0" fontAlgn="base" hangingPunct="0" indent="-228600" marL="2514600">
              <a:spcBef>
                <a:spcPct val="0"/>
              </a:spcBef>
              <a:spcAft>
                <a:spcPct val="0"/>
              </a:spcAft>
              <a:defRPr>
                <a:solidFill>
                  <a:schemeClr val="tx1"/>
                </a:solidFill>
                <a:latin charset="0" pitchFamily="34" typeface="Calibri"/>
                <a:ea charset="-128" pitchFamily="34" typeface="ＭＳ Ｐゴシック"/>
              </a:defRPr>
            </a:lvl6pPr>
            <a:lvl7pPr defTabSz="457200" eaLnBrk="0" fontAlgn="base" hangingPunct="0" indent="-228600" marL="2971800">
              <a:spcBef>
                <a:spcPct val="0"/>
              </a:spcBef>
              <a:spcAft>
                <a:spcPct val="0"/>
              </a:spcAft>
              <a:defRPr>
                <a:solidFill>
                  <a:schemeClr val="tx1"/>
                </a:solidFill>
                <a:latin charset="0" pitchFamily="34" typeface="Calibri"/>
                <a:ea charset="-128" pitchFamily="34" typeface="ＭＳ Ｐゴシック"/>
              </a:defRPr>
            </a:lvl7pPr>
            <a:lvl8pPr defTabSz="457200" eaLnBrk="0" fontAlgn="base" hangingPunct="0" indent="-228600" marL="3429000">
              <a:spcBef>
                <a:spcPct val="0"/>
              </a:spcBef>
              <a:spcAft>
                <a:spcPct val="0"/>
              </a:spcAft>
              <a:defRPr>
                <a:solidFill>
                  <a:schemeClr val="tx1"/>
                </a:solidFill>
                <a:latin charset="0" pitchFamily="34" typeface="Calibri"/>
                <a:ea charset="-128" pitchFamily="34" typeface="ＭＳ Ｐゴシック"/>
              </a:defRPr>
            </a:lvl8pPr>
            <a:lvl9pPr defTabSz="457200" eaLnBrk="0" fontAlgn="base" hangingPunct="0" indent="-228600" marL="3886200">
              <a:spcBef>
                <a:spcPct val="0"/>
              </a:spcBef>
              <a:spcAft>
                <a:spcPct val="0"/>
              </a:spcAft>
              <a:defRPr>
                <a:solidFill>
                  <a:schemeClr val="tx1"/>
                </a:solidFill>
                <a:latin charset="0" pitchFamily="34" typeface="Calibri"/>
                <a:ea charset="-128" pitchFamily="34" typeface="ＭＳ Ｐゴシック"/>
              </a:defRPr>
            </a:lvl9pPr>
          </a:lstStyle>
          <a:p>
            <a:pPr algn="ctr" eaLnBrk="1" fontAlgn="base" hangingPunct="1" lvl="0">
              <a:spcBef>
                <a:spcPct val="0"/>
              </a:spcBef>
              <a:spcAft>
                <a:spcPct val="0"/>
              </a:spcAft>
              <a:defRPr/>
            </a:pPr>
            <a:r>
              <a:rPr dirty="0" lang="en-US" sz="3400">
                <a:solidFill>
                  <a:prstClr val="black"/>
                </a:solidFill>
                <a:latin charset="0" panose="02040503050406030204" pitchFamily="18" typeface="Cambria"/>
                <a:ea charset="0" panose="02040503050406030204" pitchFamily="18" typeface="Cambria"/>
                <a:cs charset="0" pitchFamily="18" typeface="Times New Roman"/>
              </a:rPr>
              <a:t>Upgrading our Nation's Geodetic Infrastructure</a:t>
            </a:r>
          </a:p>
          <a:p>
            <a:pPr algn="ctr" eaLnBrk="1" fontAlgn="base" hangingPunct="1" lvl="0">
              <a:spcBef>
                <a:spcPct val="0"/>
              </a:spcBef>
              <a:spcAft>
                <a:spcPct val="0"/>
              </a:spcAft>
              <a:defRPr/>
            </a:pPr>
            <a:r>
              <a:rPr b="0" baseline="0" cap="none" dirty="0" i="0" kern="1200" kumimoji="0" lang="en-US" noProof="0" normalizeH="0" spc="0" strike="noStrike" sz="2400" u="none">
                <a:ln>
                  <a:noFill/>
                </a:ln>
                <a:solidFill>
                  <a:prstClr val="black"/>
                </a:solidFill>
                <a:effectLst/>
                <a:uLnTx/>
                <a:uFillTx/>
                <a:latin charset="0" panose="02040503050406030204" pitchFamily="18" typeface="Cambria"/>
                <a:ea charset="0" panose="02040503050406030204" pitchFamily="18" typeface="Cambria"/>
                <a:cs charset="0" pitchFamily="18" typeface="Times New Roman"/>
              </a:rPr>
              <a:t>or… where would you be without a datum?</a:t>
            </a:r>
            <a:endParaRPr dirty="0" lang="en-US" sz="2400">
              <a:solidFill>
                <a:prstClr val="black"/>
              </a:solidFill>
              <a:latin charset="0" panose="02040503050406030204" pitchFamily="18" typeface="Cambria"/>
              <a:ea charset="0" panose="02040503050406030204" pitchFamily="18" typeface="Cambria"/>
              <a:cs charset="0" pitchFamily="18" typeface="Times New Roman"/>
            </a:endParaRPr>
          </a:p>
        </p:txBody>
      </p:sp>
      <p:sp>
        <p:nvSpPr>
          <p:cNvPr id="6" name="TextBox 1"/>
          <p:cNvSpPr txBox="1">
            <a:spLocks noChangeArrowheads="1"/>
          </p:cNvSpPr>
          <p:nvPr/>
        </p:nvSpPr>
        <p:spPr bwMode="auto">
          <a:xfrm>
            <a:off x="218365" y="3963131"/>
            <a:ext cx="8707271"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Calibri"/>
                <a:ea charset="-128" pitchFamily="34" typeface="ＭＳ Ｐゴシック"/>
              </a:defRPr>
            </a:lvl1pPr>
            <a:lvl2pPr eaLnBrk="0" hangingPunct="0" indent="-285750" marL="742950">
              <a:defRPr>
                <a:solidFill>
                  <a:schemeClr val="tx1"/>
                </a:solidFill>
                <a:latin charset="0" pitchFamily="34" typeface="Calibri"/>
                <a:ea charset="-128" pitchFamily="34" typeface="ＭＳ Ｐゴシック"/>
              </a:defRPr>
            </a:lvl2pPr>
            <a:lvl3pPr eaLnBrk="0" hangingPunct="0" indent="-228600" marL="1143000">
              <a:defRPr>
                <a:solidFill>
                  <a:schemeClr val="tx1"/>
                </a:solidFill>
                <a:latin charset="0" pitchFamily="34" typeface="Calibri"/>
                <a:ea charset="-128" pitchFamily="34" typeface="ＭＳ Ｐゴシック"/>
              </a:defRPr>
            </a:lvl3pPr>
            <a:lvl4pPr eaLnBrk="0" hangingPunct="0" indent="-228600" marL="1600200">
              <a:defRPr>
                <a:solidFill>
                  <a:schemeClr val="tx1"/>
                </a:solidFill>
                <a:latin charset="0" pitchFamily="34" typeface="Calibri"/>
                <a:ea charset="-128" pitchFamily="34" typeface="ＭＳ Ｐゴシック"/>
              </a:defRPr>
            </a:lvl4pPr>
            <a:lvl5pPr eaLnBrk="0" hangingPunct="0" indent="-228600" marL="2057400">
              <a:defRPr>
                <a:solidFill>
                  <a:schemeClr val="tx1"/>
                </a:solidFill>
                <a:latin charset="0" pitchFamily="34" typeface="Calibri"/>
                <a:ea charset="-128" pitchFamily="34" typeface="ＭＳ Ｐゴシック"/>
              </a:defRPr>
            </a:lvl5pPr>
            <a:lvl6pPr defTabSz="457200" eaLnBrk="0" fontAlgn="base" hangingPunct="0" indent="-228600" marL="2514600">
              <a:spcBef>
                <a:spcPct val="0"/>
              </a:spcBef>
              <a:spcAft>
                <a:spcPct val="0"/>
              </a:spcAft>
              <a:defRPr>
                <a:solidFill>
                  <a:schemeClr val="tx1"/>
                </a:solidFill>
                <a:latin charset="0" pitchFamily="34" typeface="Calibri"/>
                <a:ea charset="-128" pitchFamily="34" typeface="ＭＳ Ｐゴシック"/>
              </a:defRPr>
            </a:lvl6pPr>
            <a:lvl7pPr defTabSz="457200" eaLnBrk="0" fontAlgn="base" hangingPunct="0" indent="-228600" marL="2971800">
              <a:spcBef>
                <a:spcPct val="0"/>
              </a:spcBef>
              <a:spcAft>
                <a:spcPct val="0"/>
              </a:spcAft>
              <a:defRPr>
                <a:solidFill>
                  <a:schemeClr val="tx1"/>
                </a:solidFill>
                <a:latin charset="0" pitchFamily="34" typeface="Calibri"/>
                <a:ea charset="-128" pitchFamily="34" typeface="ＭＳ Ｐゴシック"/>
              </a:defRPr>
            </a:lvl7pPr>
            <a:lvl8pPr defTabSz="457200" eaLnBrk="0" fontAlgn="base" hangingPunct="0" indent="-228600" marL="3429000">
              <a:spcBef>
                <a:spcPct val="0"/>
              </a:spcBef>
              <a:spcAft>
                <a:spcPct val="0"/>
              </a:spcAft>
              <a:defRPr>
                <a:solidFill>
                  <a:schemeClr val="tx1"/>
                </a:solidFill>
                <a:latin charset="0" pitchFamily="34" typeface="Calibri"/>
                <a:ea charset="-128" pitchFamily="34" typeface="ＭＳ Ｐゴシック"/>
              </a:defRPr>
            </a:lvl8pPr>
            <a:lvl9pPr defTabSz="457200" eaLnBrk="0" fontAlgn="base" hangingPunct="0" indent="-228600" marL="3886200">
              <a:spcBef>
                <a:spcPct val="0"/>
              </a:spcBef>
              <a:spcAft>
                <a:spcPct val="0"/>
              </a:spcAft>
              <a:defRPr>
                <a:solidFill>
                  <a:schemeClr val="tx1"/>
                </a:solidFill>
                <a:latin charset="0" pitchFamily="34" typeface="Calibri"/>
                <a:ea charset="-128" pitchFamily="34" typeface="ＭＳ Ｐゴシック"/>
              </a:defRPr>
            </a:lvl9pPr>
          </a:lstStyle>
          <a:p>
            <a:pPr algn="ctr" defTabSz="457200" eaLnBrk="0" fontAlgn="base" hangingPunct="0" indent="0" latinLnBrk="0" lvl="0" marL="0" marR="0" rtl="0">
              <a:lnSpc>
                <a:spcPct val="100000"/>
              </a:lnSpc>
              <a:spcBef>
                <a:spcPct val="0"/>
              </a:spcBef>
              <a:spcAft>
                <a:spcPct val="0"/>
              </a:spcAft>
              <a:buClrTx/>
              <a:buSzTx/>
              <a:buFontTx/>
              <a:buNone/>
              <a:tabLst/>
              <a:defRPr/>
            </a:pPr>
            <a:r>
              <a:rPr b="1" baseline="0" cap="none" dirty="0" i="0" kern="1200" kumimoji="0" lang="en-GB" noProof="0" normalizeH="0" spc="0" strike="noStrike" sz="3600" u="none">
                <a:ln>
                  <a:noFill/>
                </a:ln>
                <a:solidFill>
                  <a:prstClr val="black"/>
                </a:solidFill>
                <a:effectLst/>
                <a:uLnTx/>
                <a:uFillTx/>
                <a:latin charset="0" panose="02040503050406030204" pitchFamily="18" typeface="Cambria"/>
                <a:ea charset="0" panose="02040503050406030204" pitchFamily="18" typeface="Cambria"/>
                <a:cs typeface="+mn-cs"/>
              </a:rPr>
              <a:t>Jeff Jalbrzikowski, P.S., GISP, CFS</a:t>
            </a:r>
          </a:p>
          <a:p>
            <a:pPr algn="ctr" defTabSz="457200" eaLnBrk="0" fontAlgn="base" hangingPunct="0" indent="0" latinLnBrk="0" lvl="0" marL="0" marR="0" rtl="0">
              <a:lnSpc>
                <a:spcPct val="100000"/>
              </a:lnSpc>
              <a:spcBef>
                <a:spcPct val="0"/>
              </a:spcBef>
              <a:spcAft>
                <a:spcPts val="3000"/>
              </a:spcAft>
              <a:buClrTx/>
              <a:buSzTx/>
              <a:buFontTx/>
              <a:buNone/>
              <a:tabLst/>
              <a:defRPr/>
            </a:pPr>
            <a:r>
              <a:rPr b="1" baseline="0" cap="none" dirty="0" i="0" kern="1200" kumimoji="0" lang="en-GB" noProof="0" normalizeH="0" spc="0" strike="noStrike" sz="3600" u="none">
                <a:ln>
                  <a:noFill/>
                </a:ln>
                <a:solidFill>
                  <a:prstClr val="black"/>
                </a:solidFill>
                <a:effectLst/>
                <a:uLnTx/>
                <a:uFillTx/>
                <a:latin charset="0" panose="02040503050406030204" pitchFamily="18" typeface="Cambria"/>
                <a:ea charset="0" panose="02040503050406030204" pitchFamily="18" typeface="Cambria"/>
                <a:cs typeface="+mn-cs"/>
              </a:rPr>
              <a:t>Appalachian Regional Geodetic Advisor</a:t>
            </a:r>
          </a:p>
          <a:p>
            <a:pPr algn="ctr" defTabSz="457200" eaLnBrk="0" fontAlgn="base" hangingPunct="0" indent="0" latinLnBrk="0" lvl="0" marL="0" marR="0" rtl="0">
              <a:lnSpc>
                <a:spcPct val="100000"/>
              </a:lnSpc>
              <a:spcBef>
                <a:spcPct val="0"/>
              </a:spcBef>
              <a:spcAft>
                <a:spcPct val="0"/>
              </a:spcAft>
              <a:buClrTx/>
              <a:buSzTx/>
              <a:buFontTx/>
              <a:buNone/>
              <a:tabLst/>
              <a:defRPr/>
            </a:pPr>
            <a:r>
              <a:rPr b="1" baseline="0" cap="none" dirty="0" i="0" kern="1200" kumimoji="0" lang="en-GB" noProof="0" normalizeH="0" spc="0" strike="noStrike" sz="3600" u="none">
                <a:ln>
                  <a:noFill/>
                </a:ln>
                <a:solidFill>
                  <a:prstClr val="black"/>
                </a:solidFill>
                <a:effectLst/>
                <a:uLnTx/>
                <a:uFillTx/>
                <a:latin charset="0" panose="02040503050406030204" pitchFamily="18" typeface="Cambria"/>
                <a:ea charset="0" panose="02040503050406030204" pitchFamily="18" typeface="Cambria"/>
                <a:cs typeface="+mn-cs"/>
              </a:rPr>
              <a:t>jeff.jalbrzikowski@noaa.gov</a:t>
            </a:r>
          </a:p>
          <a:p>
            <a:pPr algn="ctr" defTabSz="457200" eaLnBrk="0" fontAlgn="base" hangingPunct="0" indent="0" latinLnBrk="0" lvl="0" marL="0" marR="0" rtl="0">
              <a:lnSpc>
                <a:spcPct val="100000"/>
              </a:lnSpc>
              <a:spcBef>
                <a:spcPct val="0"/>
              </a:spcBef>
              <a:spcAft>
                <a:spcPct val="0"/>
              </a:spcAft>
              <a:buClrTx/>
              <a:buSzTx/>
              <a:buFontTx/>
              <a:buNone/>
              <a:tabLst/>
              <a:defRPr/>
            </a:pPr>
            <a:r>
              <a:rPr b="1" baseline="0" cap="none" dirty="0" i="0" kern="1200" kumimoji="0" lang="en-GB" noProof="0" normalizeH="0" spc="0" strike="noStrike" sz="3600" u="none">
                <a:ln>
                  <a:noFill/>
                </a:ln>
                <a:solidFill>
                  <a:prstClr val="black"/>
                </a:solidFill>
                <a:effectLst/>
                <a:uLnTx/>
                <a:uFillTx/>
                <a:latin charset="0" panose="02040503050406030204" pitchFamily="18" typeface="Cambria"/>
                <a:ea charset="0" panose="02040503050406030204" pitchFamily="18" typeface="Cambria"/>
                <a:cs typeface="+mn-cs"/>
              </a:rPr>
              <a:t>240-988-5486</a:t>
            </a:r>
          </a:p>
        </p:txBody>
      </p:sp>
      <p:sp>
        <p:nvSpPr>
          <p:cNvPr id="5" name="Content Placeholder 2"/>
          <p:cNvSpPr txBox="1">
            <a:spLocks/>
          </p:cNvSpPr>
          <p:nvPr/>
        </p:nvSpPr>
        <p:spPr bwMode="auto">
          <a:xfrm>
            <a:off x="218365" y="3102964"/>
            <a:ext cx="8707271" cy="82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8675" eaLnBrk="0" hangingPunct="0">
              <a:tabLst>
                <a:tab algn="l" pos="657225"/>
                <a:tab algn="l" pos="1312863"/>
                <a:tab algn="l" pos="1970088"/>
                <a:tab algn="l" pos="2627313"/>
                <a:tab algn="l" pos="3282950"/>
                <a:tab algn="l" pos="3940175"/>
                <a:tab algn="l" pos="4595813"/>
                <a:tab algn="l" pos="5253038"/>
                <a:tab algn="l" pos="5910263"/>
              </a:tabLst>
              <a:defRPr>
                <a:solidFill>
                  <a:schemeClr val="tx1"/>
                </a:solidFill>
                <a:latin charset="0" pitchFamily="34" typeface="Calibri"/>
                <a:ea charset="-128" pitchFamily="34" typeface="ＭＳ Ｐゴシック"/>
              </a:defRPr>
            </a:lvl1pPr>
            <a:lvl2pPr defTabSz="828675" eaLnBrk="0" hangingPunct="0" indent="-285750" marL="742950">
              <a:tabLst>
                <a:tab algn="l" pos="657225"/>
                <a:tab algn="l" pos="1312863"/>
                <a:tab algn="l" pos="1970088"/>
                <a:tab algn="l" pos="2627313"/>
                <a:tab algn="l" pos="3282950"/>
                <a:tab algn="l" pos="3940175"/>
                <a:tab algn="l" pos="4595813"/>
                <a:tab algn="l" pos="5253038"/>
                <a:tab algn="l" pos="5910263"/>
              </a:tabLst>
              <a:defRPr>
                <a:solidFill>
                  <a:schemeClr val="tx1"/>
                </a:solidFill>
                <a:latin charset="0" pitchFamily="34" typeface="Calibri"/>
                <a:ea charset="-128" pitchFamily="34" typeface="ＭＳ Ｐゴシック"/>
              </a:defRPr>
            </a:lvl2pPr>
            <a:lvl3pPr defTabSz="828675" eaLnBrk="0" hangingPunct="0" indent="-228600" marL="1143000">
              <a:tabLst>
                <a:tab algn="l" pos="657225"/>
                <a:tab algn="l" pos="1312863"/>
                <a:tab algn="l" pos="1970088"/>
                <a:tab algn="l" pos="2627313"/>
                <a:tab algn="l" pos="3282950"/>
                <a:tab algn="l" pos="3940175"/>
                <a:tab algn="l" pos="4595813"/>
                <a:tab algn="l" pos="5253038"/>
                <a:tab algn="l" pos="5910263"/>
              </a:tabLst>
              <a:defRPr>
                <a:solidFill>
                  <a:schemeClr val="tx1"/>
                </a:solidFill>
                <a:latin charset="0" pitchFamily="34" typeface="Calibri"/>
                <a:ea charset="-128" pitchFamily="34" typeface="ＭＳ Ｐゴシック"/>
              </a:defRPr>
            </a:lvl3pPr>
            <a:lvl4pPr defTabSz="828675" eaLnBrk="0" hangingPunct="0" indent="-228600" marL="1600200">
              <a:tabLst>
                <a:tab algn="l" pos="657225"/>
                <a:tab algn="l" pos="1312863"/>
                <a:tab algn="l" pos="1970088"/>
                <a:tab algn="l" pos="2627313"/>
                <a:tab algn="l" pos="3282950"/>
                <a:tab algn="l" pos="3940175"/>
                <a:tab algn="l" pos="4595813"/>
                <a:tab algn="l" pos="5253038"/>
                <a:tab algn="l" pos="5910263"/>
              </a:tabLst>
              <a:defRPr>
                <a:solidFill>
                  <a:schemeClr val="tx1"/>
                </a:solidFill>
                <a:latin charset="0" pitchFamily="34" typeface="Calibri"/>
                <a:ea charset="-128" pitchFamily="34" typeface="ＭＳ Ｐゴシック"/>
              </a:defRPr>
            </a:lvl4pPr>
            <a:lvl5pPr defTabSz="828675" eaLnBrk="0" hangingPunct="0" indent="-228600" marL="2057400">
              <a:tabLst>
                <a:tab algn="l" pos="657225"/>
                <a:tab algn="l" pos="1312863"/>
                <a:tab algn="l" pos="1970088"/>
                <a:tab algn="l" pos="2627313"/>
                <a:tab algn="l" pos="3282950"/>
                <a:tab algn="l" pos="3940175"/>
                <a:tab algn="l" pos="4595813"/>
                <a:tab algn="l" pos="5253038"/>
                <a:tab algn="l" pos="5910263"/>
              </a:tabLst>
              <a:defRPr>
                <a:solidFill>
                  <a:schemeClr val="tx1"/>
                </a:solidFill>
                <a:latin charset="0" pitchFamily="34" typeface="Calibri"/>
                <a:ea charset="-128" pitchFamily="34" typeface="ＭＳ Ｐゴシック"/>
              </a:defRPr>
            </a:lvl5pPr>
            <a:lvl6pPr defTabSz="828675" eaLnBrk="0" fontAlgn="base" hangingPunct="0" indent="-228600" marL="2514600">
              <a:spcBef>
                <a:spcPct val="0"/>
              </a:spcBef>
              <a:spcAft>
                <a:spcPct val="0"/>
              </a:spcAft>
              <a:tabLst>
                <a:tab algn="l" pos="657225"/>
                <a:tab algn="l" pos="1312863"/>
                <a:tab algn="l" pos="1970088"/>
                <a:tab algn="l" pos="2627313"/>
                <a:tab algn="l" pos="3282950"/>
                <a:tab algn="l" pos="3940175"/>
                <a:tab algn="l" pos="4595813"/>
                <a:tab algn="l" pos="5253038"/>
                <a:tab algn="l" pos="5910263"/>
              </a:tabLst>
              <a:defRPr>
                <a:solidFill>
                  <a:schemeClr val="tx1"/>
                </a:solidFill>
                <a:latin charset="0" pitchFamily="34" typeface="Calibri"/>
                <a:ea charset="-128" pitchFamily="34" typeface="ＭＳ Ｐゴシック"/>
              </a:defRPr>
            </a:lvl6pPr>
            <a:lvl7pPr defTabSz="828675" eaLnBrk="0" fontAlgn="base" hangingPunct="0" indent="-228600" marL="2971800">
              <a:spcBef>
                <a:spcPct val="0"/>
              </a:spcBef>
              <a:spcAft>
                <a:spcPct val="0"/>
              </a:spcAft>
              <a:tabLst>
                <a:tab algn="l" pos="657225"/>
                <a:tab algn="l" pos="1312863"/>
                <a:tab algn="l" pos="1970088"/>
                <a:tab algn="l" pos="2627313"/>
                <a:tab algn="l" pos="3282950"/>
                <a:tab algn="l" pos="3940175"/>
                <a:tab algn="l" pos="4595813"/>
                <a:tab algn="l" pos="5253038"/>
                <a:tab algn="l" pos="5910263"/>
              </a:tabLst>
              <a:defRPr>
                <a:solidFill>
                  <a:schemeClr val="tx1"/>
                </a:solidFill>
                <a:latin charset="0" pitchFamily="34" typeface="Calibri"/>
                <a:ea charset="-128" pitchFamily="34" typeface="ＭＳ Ｐゴシック"/>
              </a:defRPr>
            </a:lvl7pPr>
            <a:lvl8pPr defTabSz="828675" eaLnBrk="0" fontAlgn="base" hangingPunct="0" indent="-228600" marL="3429000">
              <a:spcBef>
                <a:spcPct val="0"/>
              </a:spcBef>
              <a:spcAft>
                <a:spcPct val="0"/>
              </a:spcAft>
              <a:tabLst>
                <a:tab algn="l" pos="657225"/>
                <a:tab algn="l" pos="1312863"/>
                <a:tab algn="l" pos="1970088"/>
                <a:tab algn="l" pos="2627313"/>
                <a:tab algn="l" pos="3282950"/>
                <a:tab algn="l" pos="3940175"/>
                <a:tab algn="l" pos="4595813"/>
                <a:tab algn="l" pos="5253038"/>
                <a:tab algn="l" pos="5910263"/>
              </a:tabLst>
              <a:defRPr>
                <a:solidFill>
                  <a:schemeClr val="tx1"/>
                </a:solidFill>
                <a:latin charset="0" pitchFamily="34" typeface="Calibri"/>
                <a:ea charset="-128" pitchFamily="34" typeface="ＭＳ Ｐゴシック"/>
              </a:defRPr>
            </a:lvl8pPr>
            <a:lvl9pPr defTabSz="828675" eaLnBrk="0" fontAlgn="base" hangingPunct="0" indent="-228600" marL="3886200">
              <a:spcBef>
                <a:spcPct val="0"/>
              </a:spcBef>
              <a:spcAft>
                <a:spcPct val="0"/>
              </a:spcAft>
              <a:tabLst>
                <a:tab algn="l" pos="657225"/>
                <a:tab algn="l" pos="1312863"/>
                <a:tab algn="l" pos="1970088"/>
                <a:tab algn="l" pos="2627313"/>
                <a:tab algn="l" pos="3282950"/>
                <a:tab algn="l" pos="3940175"/>
                <a:tab algn="l" pos="4595813"/>
                <a:tab algn="l" pos="5253038"/>
                <a:tab algn="l" pos="5910263"/>
              </a:tabLst>
              <a:defRPr>
                <a:solidFill>
                  <a:schemeClr val="tx1"/>
                </a:solidFill>
                <a:latin charset="0" pitchFamily="34" typeface="Calibri"/>
                <a:ea charset="-128" pitchFamily="34" typeface="ＭＳ Ｐゴシック"/>
              </a:defRPr>
            </a:lvl9pPr>
          </a:lstStyle>
          <a:p>
            <a:pPr algn="ctr" fontAlgn="base" indent="0" lvl="1" marL="0">
              <a:lnSpc>
                <a:spcPct val="95000"/>
              </a:lnSpc>
              <a:spcBef>
                <a:spcPct val="0"/>
              </a:spcBef>
              <a:spcAft>
                <a:spcPct val="0"/>
              </a:spcAft>
              <a:buClr>
                <a:srgbClr val="000000"/>
              </a:buClr>
              <a:buSzPct val="45000"/>
            </a:pPr>
            <a:r>
              <a:rPr dirty="0" i="1" lang="en-US" sz="2400">
                <a:solidFill>
                  <a:srgbClr val="000000"/>
                </a:solidFill>
                <a:latin charset="0" panose="02040503050406030204" pitchFamily="18" typeface="Cambria"/>
                <a:ea charset="0" panose="02040503050406030204" pitchFamily="18" typeface="Cambria"/>
              </a:rPr>
              <a:t>Northeast Ohio GIS Symposium Lite</a:t>
            </a:r>
            <a:endParaRPr baseline="0" cap="none" dirty="0" i="1" kern="1200" kumimoji="0" lang="en-GB" noProof="0" normalizeH="0" spc="0" strike="noStrike" sz="2400" u="none">
              <a:ln>
                <a:noFill/>
              </a:ln>
              <a:solidFill>
                <a:srgbClr val="000000"/>
              </a:solidFill>
              <a:effectLst/>
              <a:uLnTx/>
              <a:uFillTx/>
              <a:latin charset="0" panose="02040503050406030204" pitchFamily="18" typeface="Cambria"/>
              <a:ea charset="0" panose="02040503050406030204" pitchFamily="18" typeface="Cambria"/>
              <a:cs typeface="+mn-cs"/>
            </a:endParaRPr>
          </a:p>
          <a:p>
            <a:pPr algn="ctr" defTabSz="828675" eaLnBrk="0" fontAlgn="base" hangingPunct="0" indent="0" latinLnBrk="0" lvl="0" marL="0" marR="0" rtl="0">
              <a:lnSpc>
                <a:spcPct val="95000"/>
              </a:lnSpc>
              <a:spcBef>
                <a:spcPct val="0"/>
              </a:spcBef>
              <a:spcAft>
                <a:spcPct val="0"/>
              </a:spcAft>
              <a:buClr>
                <a:srgbClr val="000000"/>
              </a:buClr>
              <a:buSzPct val="45000"/>
              <a:buFontTx/>
              <a:buNone/>
              <a:tabLst>
                <a:tab algn="l" pos="657225"/>
                <a:tab algn="l" pos="1312863"/>
                <a:tab algn="l" pos="1970088"/>
                <a:tab algn="l" pos="2627313"/>
                <a:tab algn="l" pos="3282950"/>
                <a:tab algn="l" pos="3940175"/>
                <a:tab algn="l" pos="4595813"/>
                <a:tab algn="l" pos="5253038"/>
                <a:tab algn="l" pos="5910263"/>
              </a:tabLst>
              <a:defRPr/>
            </a:pPr>
            <a:r>
              <a:rPr baseline="0" cap="none" dirty="0" i="1" kern="1200" kumimoji="0" lang="en-GB" noProof="0" normalizeH="0" spc="0" strike="noStrike" sz="2400" u="none">
                <a:ln>
                  <a:noFill/>
                </a:ln>
                <a:solidFill>
                  <a:srgbClr val="000000"/>
                </a:solidFill>
                <a:effectLst/>
                <a:uLnTx/>
                <a:uFillTx/>
                <a:latin charset="0" panose="02040503050406030204" pitchFamily="18" typeface="Cambria"/>
                <a:ea charset="0" panose="02040503050406030204" pitchFamily="18" typeface="Cambria"/>
                <a:cs typeface="+mn-cs"/>
              </a:rPr>
              <a:t>May 2022</a:t>
            </a:r>
          </a:p>
        </p:txBody>
      </p:sp>
      <p:pic>
        <p:nvPicPr>
          <p:cNvPr id="7" name="Picture 6">
            <a:extLst>
              <a:ext uri="{FF2B5EF4-FFF2-40B4-BE49-F238E27FC236}">
                <a16:creationId xmlns:a16="http://schemas.microsoft.com/office/drawing/2014/main" id="{90005963-6A4E-4185-9917-C449C9CF31F8}"/>
              </a:ext>
            </a:extLst>
          </p:cNvPr>
          <p:cNvPicPr>
            <a:picLocks noChangeAspect="1"/>
          </p:cNvPicPr>
          <p:nvPr/>
        </p:nvPicPr>
        <p:blipFill rotWithShape="1">
          <a:blip cstate="print" r:embed="rId4">
            <a:extLst>
              <a:ext uri="{28A0092B-C50C-407E-A947-70E740481C1C}">
                <a14:useLocalDpi xmlns:a14="http://schemas.microsoft.com/office/drawing/2010/main" val="0"/>
              </a:ext>
            </a:extLst>
          </a:blip>
          <a:srcRect b="262" l="111" r="359" t="259"/>
          <a:stretch/>
        </p:blipFill>
        <p:spPr>
          <a:xfrm>
            <a:off x="7847651" y="860476"/>
            <a:ext cx="1111541" cy="1101918"/>
          </a:xfrm>
          <a:prstGeom prst="rect">
            <a:avLst/>
          </a:prstGeom>
        </p:spPr>
      </p:pic>
    </p:spTree>
    <p:extLst>
      <p:ext uri="{BB962C8B-B14F-4D97-AF65-F5344CB8AC3E}">
        <p14:creationId xmlns:p14="http://schemas.microsoft.com/office/powerpoint/2010/main" val="3228892685"/>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2" presetSubtype="8">
                                  <p:stCondLst>
                                    <p:cond delay="0"/>
                                  </p:stCondLst>
                                  <p:childTnLst>
                                    <p:set>
                                      <p:cBhvr>
                                        <p:cTn dur="1" fill="hold" id="6">
                                          <p:stCondLst>
                                            <p:cond delay="0"/>
                                          </p:stCondLst>
                                        </p:cTn>
                                        <p:tgtEl>
                                          <p:spTgt spid="30722">
                                            <p:txEl>
                                              <p:pRg end="1" st="1"/>
                                            </p:txEl>
                                          </p:spTgt>
                                        </p:tgtEl>
                                        <p:attrNameLst>
                                          <p:attrName>style.visibility</p:attrName>
                                        </p:attrNameLst>
                                      </p:cBhvr>
                                      <p:to>
                                        <p:strVal val="visible"/>
                                      </p:to>
                                    </p:set>
                                    <p:animEffect filter="wipe(left)" transition="in">
                                      <p:cBhvr>
                                        <p:cTn dur="1750" id="7"/>
                                        <p:tgtEl>
                                          <p:spTgt spid="30722">
                                            <p:txEl>
                                              <p:pRg end="1" st="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4">
            <a:extLst>
              <a:ext uri="{FF2B5EF4-FFF2-40B4-BE49-F238E27FC236}">
                <a16:creationId xmlns:a16="http://schemas.microsoft.com/office/drawing/2014/main" id="{1D4C91B9-441D-4F42-AE62-BDF815B90C3C}"/>
              </a:ext>
            </a:extLst>
          </p:cNvPr>
          <p:cNvSpPr txBox="1"/>
          <p:nvPr/>
        </p:nvSpPr>
        <p:spPr>
          <a:xfrm>
            <a:off x="-1350629" y="366359"/>
            <a:ext cx="9144000" cy="6111074"/>
          </a:xfrm>
          <a:prstGeom prst="rect">
            <a:avLst/>
          </a:prstGeom>
        </p:spPr>
        <p:txBody>
          <a:bodyPr vert="horz" wrap="square" lIns="0" tIns="16933" rIns="0" bIns="0" rtlCol="0">
            <a:spAutoFit/>
          </a:bodyPr>
          <a:lstStyle/>
          <a:p>
            <a:pPr algn="ctr">
              <a:buSzPct val="159375"/>
            </a:pPr>
            <a:endParaRPr lang="en-US" sz="5000" b="1" dirty="0">
              <a:uFill>
                <a:solidFill>
                  <a:srgbClr val="1F497D"/>
                </a:solidFill>
              </a:uFill>
              <a:latin typeface="Cambria" panose="02040503050406030204" pitchFamily="18" charset="0"/>
              <a:cs typeface="Arial"/>
            </a:endParaRPr>
          </a:p>
          <a:p>
            <a:pPr>
              <a:buSzPct val="159375"/>
            </a:pPr>
            <a:endParaRPr lang="en-US" sz="5000" b="1" spc="-7" dirty="0">
              <a:solidFill>
                <a:srgbClr val="1F497D"/>
              </a:solidFill>
              <a:uFill>
                <a:solidFill>
                  <a:srgbClr val="1F497D"/>
                </a:solidFill>
              </a:uFill>
              <a:latin typeface="Cambria" panose="02040503050406030204" pitchFamily="18" charset="0"/>
              <a:cs typeface="Arial"/>
            </a:endParaRPr>
          </a:p>
          <a:p>
            <a:pPr>
              <a:buSzPct val="159375"/>
            </a:pPr>
            <a:endParaRPr lang="en-US" sz="4400" b="1" spc="-7" dirty="0">
              <a:solidFill>
                <a:srgbClr val="1F497D"/>
              </a:solidFill>
              <a:uFill>
                <a:solidFill>
                  <a:srgbClr val="1F497D"/>
                </a:solidFill>
              </a:uFill>
              <a:latin typeface="Cambria" panose="02040503050406030204" pitchFamily="18" charset="0"/>
              <a:cs typeface="Arial"/>
            </a:endParaRPr>
          </a:p>
          <a:p>
            <a:pPr algn="ctr">
              <a:buSzPct val="159375"/>
            </a:pPr>
            <a:r>
              <a:rPr lang="en-US" sz="4800" b="1" spc="-20" dirty="0">
                <a:solidFill>
                  <a:srgbClr val="C00000"/>
                </a:solidFill>
                <a:uFill>
                  <a:solidFill>
                    <a:srgbClr val="C00000"/>
                  </a:solidFill>
                </a:uFill>
                <a:latin typeface="Cambria" panose="02040503050406030204" pitchFamily="18" charset="0"/>
                <a:cs typeface="Arial Black"/>
              </a:rPr>
              <a:t>Geometric</a:t>
            </a:r>
          </a:p>
          <a:p>
            <a:pPr algn="ctr">
              <a:buSzPct val="159375"/>
            </a:pPr>
            <a:r>
              <a:rPr lang="en-US" sz="3600" b="1" spc="-20" dirty="0">
                <a:solidFill>
                  <a:schemeClr val="tx1">
                    <a:lumMod val="65000"/>
                    <a:lumOff val="35000"/>
                  </a:schemeClr>
                </a:solidFill>
                <a:uFill>
                  <a:solidFill>
                    <a:srgbClr val="C00000"/>
                  </a:solidFill>
                </a:uFill>
                <a:latin typeface="Cambria" panose="02040503050406030204" pitchFamily="18" charset="0"/>
                <a:cs typeface="Arial Black"/>
              </a:rPr>
              <a:t>aka “Horizontal”</a:t>
            </a:r>
          </a:p>
          <a:p>
            <a:pPr algn="ctr">
              <a:buSzPct val="159375"/>
            </a:pPr>
            <a:endParaRPr lang="en-US" sz="4800" b="1" spc="-20" dirty="0">
              <a:solidFill>
                <a:srgbClr val="C00000"/>
              </a:solidFill>
              <a:uFill>
                <a:solidFill>
                  <a:srgbClr val="C00000"/>
                </a:solidFill>
              </a:uFill>
              <a:latin typeface="Cambria" panose="02040503050406030204" pitchFamily="18" charset="0"/>
              <a:cs typeface="Arial Black"/>
            </a:endParaRPr>
          </a:p>
          <a:p>
            <a:pPr algn="ctr">
              <a:buSzPct val="159375"/>
            </a:pPr>
            <a:r>
              <a:rPr lang="en-US" sz="4800" b="1" spc="-20" dirty="0">
                <a:solidFill>
                  <a:srgbClr val="C00000"/>
                </a:solidFill>
                <a:uFill>
                  <a:solidFill>
                    <a:srgbClr val="C00000"/>
                  </a:solidFill>
                </a:uFill>
                <a:latin typeface="Cambria" panose="02040503050406030204" pitchFamily="18" charset="0"/>
                <a:cs typeface="Arial Black"/>
              </a:rPr>
              <a:t>Geopotential</a:t>
            </a:r>
          </a:p>
          <a:p>
            <a:pPr lvl="0" algn="ctr">
              <a:buSzPct val="159375"/>
            </a:pPr>
            <a:r>
              <a:rPr lang="en-US" sz="3600" b="1" spc="-20" dirty="0">
                <a:solidFill>
                  <a:schemeClr val="tx1">
                    <a:lumMod val="65000"/>
                    <a:lumOff val="35000"/>
                  </a:schemeClr>
                </a:solidFill>
                <a:uFill>
                  <a:solidFill>
                    <a:srgbClr val="C00000"/>
                  </a:solidFill>
                </a:uFill>
                <a:latin typeface="Cambria" panose="02040503050406030204" pitchFamily="18" charset="0"/>
                <a:cs typeface="Arial Black"/>
              </a:rPr>
              <a:t>aka Orthometric Height</a:t>
            </a:r>
          </a:p>
          <a:p>
            <a:pPr lvl="0" algn="ctr">
              <a:buSzPct val="159375"/>
            </a:pPr>
            <a:r>
              <a:rPr lang="en-US" sz="3600" b="1" spc="-20" dirty="0">
                <a:solidFill>
                  <a:schemeClr val="tx1">
                    <a:lumMod val="65000"/>
                    <a:lumOff val="35000"/>
                  </a:schemeClr>
                </a:solidFill>
                <a:uFill>
                  <a:solidFill>
                    <a:srgbClr val="C00000"/>
                  </a:solidFill>
                </a:uFill>
                <a:latin typeface="Cambria" panose="02040503050406030204" pitchFamily="18" charset="0"/>
                <a:cs typeface="Arial Black"/>
              </a:rPr>
              <a:t>aka “Elevation”</a:t>
            </a:r>
            <a:endParaRPr lang="en-US" sz="4800" b="1" spc="-20" dirty="0">
              <a:solidFill>
                <a:schemeClr val="tx1">
                  <a:lumMod val="65000"/>
                  <a:lumOff val="35000"/>
                </a:schemeClr>
              </a:solidFill>
              <a:uFill>
                <a:solidFill>
                  <a:srgbClr val="C00000"/>
                </a:solidFill>
              </a:uFill>
              <a:latin typeface="Cambria" panose="02040503050406030204" pitchFamily="18" charset="0"/>
              <a:cs typeface="Arial Black"/>
            </a:endParaRPr>
          </a:p>
        </p:txBody>
      </p:sp>
      <p:sp>
        <p:nvSpPr>
          <p:cNvPr id="4" name="the NSRS"/>
          <p:cNvSpPr txBox="1"/>
          <p:nvPr/>
        </p:nvSpPr>
        <p:spPr>
          <a:xfrm>
            <a:off x="0" y="366359"/>
            <a:ext cx="9144000" cy="2233090"/>
          </a:xfrm>
          <a:prstGeom prst="rect">
            <a:avLst/>
          </a:prstGeom>
        </p:spPr>
        <p:txBody>
          <a:bodyPr vert="horz" wrap="square" lIns="0" tIns="16933" rIns="0" bIns="0" rtlCol="0">
            <a:spAutoFit/>
          </a:bodyPr>
          <a:lstStyle/>
          <a:p>
            <a:pPr algn="ctr">
              <a:buSzPct val="159375"/>
            </a:pPr>
            <a:r>
              <a:rPr lang="en-US" sz="5000" b="1" dirty="0">
                <a:uFill>
                  <a:solidFill>
                    <a:srgbClr val="1F497D"/>
                  </a:solidFill>
                </a:uFill>
                <a:latin typeface="Cambria" panose="02040503050406030204" pitchFamily="18" charset="0"/>
                <a:cs typeface="Arial"/>
              </a:rPr>
              <a:t>Two Major Components of </a:t>
            </a:r>
          </a:p>
          <a:p>
            <a:pPr algn="ctr">
              <a:buSzPct val="159375"/>
            </a:pPr>
            <a:r>
              <a:rPr lang="en-US" sz="5000" b="1" dirty="0">
                <a:uFill>
                  <a:solidFill>
                    <a:srgbClr val="1F497D"/>
                  </a:solidFill>
                </a:uFill>
                <a:latin typeface="Cambria" panose="02040503050406030204" pitchFamily="18" charset="0"/>
                <a:cs typeface="Arial"/>
              </a:rPr>
              <a:t>the NSRS</a:t>
            </a:r>
            <a:endParaRPr lang="en-US" sz="5000" b="1" spc="-7" dirty="0">
              <a:uFill>
                <a:solidFill>
                  <a:srgbClr val="1F497D"/>
                </a:solidFill>
              </a:uFill>
              <a:latin typeface="Cambria" panose="02040503050406030204" pitchFamily="18" charset="0"/>
              <a:cs typeface="Arial"/>
            </a:endParaRPr>
          </a:p>
          <a:p>
            <a:pPr>
              <a:buSzPct val="159375"/>
            </a:pPr>
            <a:endParaRPr lang="en-US" sz="4400" b="1" spc="-7" dirty="0">
              <a:solidFill>
                <a:srgbClr val="1F497D"/>
              </a:solidFill>
              <a:uFill>
                <a:solidFill>
                  <a:srgbClr val="1F497D"/>
                </a:solidFill>
              </a:uFill>
              <a:latin typeface="Cambria" panose="02040503050406030204" pitchFamily="18" charset="0"/>
              <a:cs typeface="Arial"/>
            </a:endParaRPr>
          </a:p>
        </p:txBody>
      </p:sp>
      <p:sp>
        <p:nvSpPr>
          <p:cNvPr id="3" name="TextBox 2"/>
          <p:cNvSpPr txBox="1"/>
          <p:nvPr/>
        </p:nvSpPr>
        <p:spPr bwMode="auto">
          <a:xfrm>
            <a:off x="5936579" y="2827181"/>
            <a:ext cx="1315616" cy="461665"/>
          </a:xfrm>
          <a:prstGeom prst="rect">
            <a:avLst/>
          </a:prstGeom>
          <a:noFill/>
          <a:ln w="9525">
            <a:noFill/>
            <a:miter lim="800000"/>
            <a:headEnd/>
            <a:tailEnd/>
          </a:ln>
        </p:spPr>
        <p:txBody>
          <a:bodyPr wrap="square" rtlCol="0">
            <a:spAutoFit/>
          </a:bodyPr>
          <a:lstStyle/>
          <a:p>
            <a:r>
              <a:rPr lang="en-US" sz="2400" b="1" spc="-20" dirty="0">
                <a:solidFill>
                  <a:schemeClr val="tx1">
                    <a:lumMod val="65000"/>
                    <a:lumOff val="35000"/>
                  </a:schemeClr>
                </a:solidFill>
                <a:uFill>
                  <a:solidFill>
                    <a:srgbClr val="C00000"/>
                  </a:solidFill>
                </a:uFill>
                <a:latin typeface="Cambria" panose="02040503050406030204" pitchFamily="18" charset="0"/>
              </a:rPr>
              <a:t>NAD83</a:t>
            </a:r>
            <a:endParaRPr lang="en-US" sz="2400" dirty="0"/>
          </a:p>
        </p:txBody>
      </p:sp>
      <p:sp>
        <p:nvSpPr>
          <p:cNvPr id="5" name="TextBox 4"/>
          <p:cNvSpPr txBox="1"/>
          <p:nvPr/>
        </p:nvSpPr>
        <p:spPr bwMode="auto">
          <a:xfrm>
            <a:off x="5936579" y="4799047"/>
            <a:ext cx="1558212" cy="461665"/>
          </a:xfrm>
          <a:prstGeom prst="rect">
            <a:avLst/>
          </a:prstGeom>
          <a:noFill/>
          <a:ln w="9525">
            <a:noFill/>
            <a:miter lim="800000"/>
            <a:headEnd/>
            <a:tailEnd/>
          </a:ln>
        </p:spPr>
        <p:txBody>
          <a:bodyPr wrap="square" rtlCol="0">
            <a:spAutoFit/>
          </a:bodyPr>
          <a:lstStyle/>
          <a:p>
            <a:r>
              <a:rPr lang="en-US" sz="2400" b="1" spc="-20" dirty="0">
                <a:solidFill>
                  <a:schemeClr val="tx1">
                    <a:lumMod val="65000"/>
                    <a:lumOff val="35000"/>
                  </a:schemeClr>
                </a:solidFill>
                <a:uFill>
                  <a:solidFill>
                    <a:srgbClr val="C00000"/>
                  </a:solidFill>
                </a:uFill>
                <a:latin typeface="Cambria" panose="02040503050406030204" pitchFamily="18" charset="0"/>
              </a:rPr>
              <a:t>NAVD88</a:t>
            </a:r>
            <a:endParaRPr lang="en-US" sz="2400" dirty="0"/>
          </a:p>
        </p:txBody>
      </p:sp>
      <p:cxnSp>
        <p:nvCxnSpPr>
          <p:cNvPr id="7" name="Straight Arrow Connector 6"/>
          <p:cNvCxnSpPr/>
          <p:nvPr/>
        </p:nvCxnSpPr>
        <p:spPr>
          <a:xfrm>
            <a:off x="4835567" y="3051111"/>
            <a:ext cx="1063690" cy="93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endCxn id="5" idx="1"/>
          </p:cNvCxnSpPr>
          <p:nvPr/>
        </p:nvCxnSpPr>
        <p:spPr>
          <a:xfrm flipV="1">
            <a:off x="5087493" y="5029880"/>
            <a:ext cx="849086" cy="84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0D447FFC-9F91-4A32-A992-26764494CCAB}"/>
              </a:ext>
            </a:extLst>
          </p:cNvPr>
          <p:cNvSpPr txBox="1"/>
          <p:nvPr/>
        </p:nvSpPr>
        <p:spPr bwMode="auto">
          <a:xfrm>
            <a:off x="6573327" y="3584936"/>
            <a:ext cx="2436449" cy="584775"/>
          </a:xfrm>
          <a:prstGeom prst="rect">
            <a:avLst/>
          </a:prstGeom>
          <a:noFill/>
          <a:ln w="9525">
            <a:noFill/>
            <a:miter lim="800000"/>
            <a:headEnd/>
            <a:tailEnd/>
          </a:ln>
        </p:spPr>
        <p:txBody>
          <a:bodyPr wrap="square" rtlCol="0">
            <a:spAutoFit/>
          </a:bodyPr>
          <a:lstStyle/>
          <a:p>
            <a:r>
              <a:rPr lang="en-US" sz="3200" b="1" spc="-20" dirty="0">
                <a:uFill>
                  <a:solidFill>
                    <a:srgbClr val="C00000"/>
                  </a:solidFill>
                </a:uFill>
                <a:latin typeface="Cambria" panose="02040503050406030204" pitchFamily="18" charset="0"/>
              </a:rPr>
              <a:t>NATRF2022</a:t>
            </a:r>
            <a:endParaRPr lang="en-US" sz="3200" dirty="0"/>
          </a:p>
        </p:txBody>
      </p:sp>
      <p:sp>
        <p:nvSpPr>
          <p:cNvPr id="10" name="TextBox 9">
            <a:extLst>
              <a:ext uri="{FF2B5EF4-FFF2-40B4-BE49-F238E27FC236}">
                <a16:creationId xmlns:a16="http://schemas.microsoft.com/office/drawing/2014/main" id="{4FB84188-0421-43AC-A0DD-2B184A2CA66E}"/>
              </a:ext>
            </a:extLst>
          </p:cNvPr>
          <p:cNvSpPr txBox="1"/>
          <p:nvPr/>
        </p:nvSpPr>
        <p:spPr bwMode="auto">
          <a:xfrm>
            <a:off x="6594387" y="5707148"/>
            <a:ext cx="2592198" cy="584775"/>
          </a:xfrm>
          <a:prstGeom prst="rect">
            <a:avLst/>
          </a:prstGeom>
          <a:noFill/>
          <a:ln w="9525">
            <a:noFill/>
            <a:miter lim="800000"/>
            <a:headEnd/>
            <a:tailEnd/>
          </a:ln>
        </p:spPr>
        <p:txBody>
          <a:bodyPr wrap="square" rtlCol="0">
            <a:spAutoFit/>
          </a:bodyPr>
          <a:lstStyle/>
          <a:p>
            <a:r>
              <a:rPr lang="en-US" sz="3200" b="1" spc="-20" dirty="0">
                <a:uFill>
                  <a:solidFill>
                    <a:srgbClr val="C00000"/>
                  </a:solidFill>
                </a:uFill>
                <a:latin typeface="Cambria" panose="02040503050406030204" pitchFamily="18" charset="0"/>
              </a:rPr>
              <a:t>NAPGD2022</a:t>
            </a:r>
            <a:endParaRPr lang="en-US" sz="3200" dirty="0"/>
          </a:p>
        </p:txBody>
      </p:sp>
      <p:cxnSp>
        <p:nvCxnSpPr>
          <p:cNvPr id="6" name="Straight Arrow Connector 5">
            <a:extLst>
              <a:ext uri="{FF2B5EF4-FFF2-40B4-BE49-F238E27FC236}">
                <a16:creationId xmlns:a16="http://schemas.microsoft.com/office/drawing/2014/main" id="{9F5DA25E-906A-4336-AA71-6A11CAEBF887}"/>
              </a:ext>
            </a:extLst>
          </p:cNvPr>
          <p:cNvCxnSpPr>
            <a:cxnSpLocks/>
            <a:stCxn id="3" idx="2"/>
          </p:cNvCxnSpPr>
          <p:nvPr/>
        </p:nvCxnSpPr>
        <p:spPr>
          <a:xfrm>
            <a:off x="6594387" y="3288846"/>
            <a:ext cx="329814" cy="29348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3" name="Straight Arrow Connector 12">
            <a:extLst>
              <a:ext uri="{FF2B5EF4-FFF2-40B4-BE49-F238E27FC236}">
                <a16:creationId xmlns:a16="http://schemas.microsoft.com/office/drawing/2014/main" id="{F760312E-52EE-4FB0-B80B-AC8159932432}"/>
              </a:ext>
            </a:extLst>
          </p:cNvPr>
          <p:cNvCxnSpPr>
            <a:cxnSpLocks/>
          </p:cNvCxnSpPr>
          <p:nvPr/>
        </p:nvCxnSpPr>
        <p:spPr>
          <a:xfrm>
            <a:off x="6594387" y="5323629"/>
            <a:ext cx="329814" cy="29348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4" name="Modernized NSRS">
            <a:extLst>
              <a:ext uri="{FF2B5EF4-FFF2-40B4-BE49-F238E27FC236}">
                <a16:creationId xmlns:a16="http://schemas.microsoft.com/office/drawing/2014/main" id="{3E8D06D3-A800-45AC-BA6A-2F224DD25B31}"/>
              </a:ext>
            </a:extLst>
          </p:cNvPr>
          <p:cNvSpPr txBox="1"/>
          <p:nvPr/>
        </p:nvSpPr>
        <p:spPr>
          <a:xfrm>
            <a:off x="0" y="366359"/>
            <a:ext cx="9144000" cy="2233090"/>
          </a:xfrm>
          <a:prstGeom prst="rect">
            <a:avLst/>
          </a:prstGeom>
        </p:spPr>
        <p:txBody>
          <a:bodyPr vert="horz" wrap="square" lIns="0" tIns="16933" rIns="0" bIns="0" rtlCol="0">
            <a:spAutoFit/>
          </a:bodyPr>
          <a:lstStyle/>
          <a:p>
            <a:pPr algn="ctr">
              <a:buSzPct val="159375"/>
            </a:pPr>
            <a:r>
              <a:rPr lang="en-US" sz="5000" b="1" dirty="0">
                <a:uFill>
                  <a:solidFill>
                    <a:srgbClr val="1F497D"/>
                  </a:solidFill>
                </a:uFill>
                <a:latin typeface="Cambria" panose="02040503050406030204" pitchFamily="18" charset="0"/>
                <a:cs typeface="Arial"/>
              </a:rPr>
              <a:t>Two Major Components of </a:t>
            </a:r>
          </a:p>
          <a:p>
            <a:pPr algn="ctr">
              <a:buSzPct val="159375"/>
            </a:pPr>
            <a:r>
              <a:rPr lang="en-US" sz="5000" b="1" dirty="0">
                <a:uFill>
                  <a:solidFill>
                    <a:srgbClr val="1F497D"/>
                  </a:solidFill>
                </a:uFill>
                <a:latin typeface="Cambria" panose="02040503050406030204" pitchFamily="18" charset="0"/>
                <a:cs typeface="Arial"/>
              </a:rPr>
              <a:t>Modernized NSRS</a:t>
            </a:r>
            <a:endParaRPr lang="en-US" sz="5000" b="1" spc="-7" dirty="0">
              <a:uFill>
                <a:solidFill>
                  <a:srgbClr val="1F497D"/>
                </a:solidFill>
              </a:uFill>
              <a:latin typeface="Cambria" panose="02040503050406030204" pitchFamily="18" charset="0"/>
              <a:cs typeface="Arial"/>
            </a:endParaRPr>
          </a:p>
          <a:p>
            <a:pPr>
              <a:buSzPct val="159375"/>
            </a:pPr>
            <a:endParaRPr lang="en-US" sz="4400" b="1" spc="-7" dirty="0">
              <a:solidFill>
                <a:srgbClr val="1F497D"/>
              </a:solidFill>
              <a:uFill>
                <a:solidFill>
                  <a:srgbClr val="1F497D"/>
                </a:solidFill>
              </a:uFill>
              <a:latin typeface="Cambria" panose="02040503050406030204" pitchFamily="18" charset="0"/>
              <a:cs typeface="Arial"/>
            </a:endParaRPr>
          </a:p>
        </p:txBody>
      </p:sp>
    </p:spTree>
    <p:extLst>
      <p:ext uri="{BB962C8B-B14F-4D97-AF65-F5344CB8AC3E}">
        <p14:creationId xmlns:p14="http://schemas.microsoft.com/office/powerpoint/2010/main" val="274916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000"/>
                                        <p:tgtEl>
                                          <p:spTgt spid="8"/>
                                        </p:tgtEl>
                                      </p:cBhvr>
                                    </p:animEffect>
                                  </p:childTnLst>
                                </p:cTn>
                              </p:par>
                            </p:childTnLst>
                          </p:cTn>
                        </p:par>
                        <p:par>
                          <p:cTn id="11" fill="hold">
                            <p:stCondLst>
                              <p:cond delay="1000"/>
                            </p:stCondLst>
                            <p:childTnLst>
                              <p:par>
                                <p:cTn id="12" presetID="22" presetClass="entr" presetSubtype="8" fill="hold" grpId="1"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1000"/>
                                        <p:tgtEl>
                                          <p:spTgt spid="3"/>
                                        </p:tgtEl>
                                      </p:cBhvr>
                                    </p:animEffect>
                                  </p:childTnLst>
                                </p:cTn>
                              </p:par>
                              <p:par>
                                <p:cTn id="15" presetID="22" presetClass="entr" presetSubtype="8" fill="hold" grpId="1"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1000"/>
                                        <p:tgtEl>
                                          <p:spTgt spid="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1000"/>
                                        <p:tgtEl>
                                          <p:spTgt spid="10"/>
                                        </p:tgtEl>
                                      </p:cBhvr>
                                    </p:animEffect>
                                  </p:childTnLst>
                                </p:cTn>
                              </p:par>
                            </p:childTnLst>
                          </p:cTn>
                        </p:par>
                        <p:par>
                          <p:cTn id="33" fill="hold">
                            <p:stCondLst>
                              <p:cond delay="2000"/>
                            </p:stCondLst>
                            <p:childTnLst>
                              <p:par>
                                <p:cTn id="34" presetID="10" presetClass="exit" presetSubtype="0" fill="hold" nodeType="afterEffect">
                                  <p:stCondLst>
                                    <p:cond delay="1000"/>
                                  </p:stCondLst>
                                  <p:childTnLst>
                                    <p:animEffect transition="out" filter="fade">
                                      <p:cBhvr>
                                        <p:cTn id="35" dur="1000"/>
                                        <p:tgtEl>
                                          <p:spTgt spid="11">
                                            <p:txEl>
                                              <p:pRg st="4" end="4"/>
                                            </p:txEl>
                                          </p:spTgt>
                                        </p:tgtEl>
                                      </p:cBhvr>
                                    </p:animEffect>
                                    <p:set>
                                      <p:cBhvr>
                                        <p:cTn id="36" dur="1" fill="hold">
                                          <p:stCondLst>
                                            <p:cond delay="999"/>
                                          </p:stCondLst>
                                        </p:cTn>
                                        <p:tgtEl>
                                          <p:spTgt spid="11">
                                            <p:txEl>
                                              <p:pRg st="4" end="4"/>
                                            </p:txEl>
                                          </p:spTgt>
                                        </p:tgtEl>
                                        <p:attrNameLst>
                                          <p:attrName>style.visibility</p:attrName>
                                        </p:attrNameLst>
                                      </p:cBhvr>
                                      <p:to>
                                        <p:strVal val="hidden"/>
                                      </p:to>
                                    </p:set>
                                  </p:childTnLst>
                                </p:cTn>
                              </p:par>
                              <p:par>
                                <p:cTn id="37" presetID="10" presetClass="exit" presetSubtype="0" fill="hold" nodeType="withEffect">
                                  <p:stCondLst>
                                    <p:cond delay="1000"/>
                                  </p:stCondLst>
                                  <p:childTnLst>
                                    <p:animEffect transition="out" filter="fade">
                                      <p:cBhvr>
                                        <p:cTn id="38" dur="1000"/>
                                        <p:tgtEl>
                                          <p:spTgt spid="11">
                                            <p:txEl>
                                              <p:pRg st="7" end="7"/>
                                            </p:txEl>
                                          </p:spTgt>
                                        </p:tgtEl>
                                      </p:cBhvr>
                                    </p:animEffect>
                                    <p:set>
                                      <p:cBhvr>
                                        <p:cTn id="39" dur="1" fill="hold">
                                          <p:stCondLst>
                                            <p:cond delay="999"/>
                                          </p:stCondLst>
                                        </p:cTn>
                                        <p:tgtEl>
                                          <p:spTgt spid="11">
                                            <p:txEl>
                                              <p:pRg st="7" end="7"/>
                                            </p:txEl>
                                          </p:spTgt>
                                        </p:tgtEl>
                                        <p:attrNameLst>
                                          <p:attrName>style.visibility</p:attrName>
                                        </p:attrNameLst>
                                      </p:cBhvr>
                                      <p:to>
                                        <p:strVal val="hidden"/>
                                      </p:to>
                                    </p:set>
                                  </p:childTnLst>
                                </p:cTn>
                              </p:par>
                              <p:par>
                                <p:cTn id="40" presetID="10" presetClass="exit" presetSubtype="0" fill="hold" nodeType="withEffect">
                                  <p:stCondLst>
                                    <p:cond delay="1000"/>
                                  </p:stCondLst>
                                  <p:childTnLst>
                                    <p:animEffect transition="out" filter="fade">
                                      <p:cBhvr>
                                        <p:cTn id="41" dur="1000"/>
                                        <p:tgtEl>
                                          <p:spTgt spid="11">
                                            <p:txEl>
                                              <p:pRg st="8" end="8"/>
                                            </p:txEl>
                                          </p:spTgt>
                                        </p:tgtEl>
                                      </p:cBhvr>
                                    </p:animEffect>
                                    <p:set>
                                      <p:cBhvr>
                                        <p:cTn id="42" dur="1" fill="hold">
                                          <p:stCondLst>
                                            <p:cond delay="999"/>
                                          </p:stCondLst>
                                        </p:cTn>
                                        <p:tgtEl>
                                          <p:spTgt spid="11">
                                            <p:txEl>
                                              <p:pRg st="8" end="8"/>
                                            </p:txEl>
                                          </p:spTgt>
                                        </p:tgtEl>
                                        <p:attrNameLst>
                                          <p:attrName>style.visibility</p:attrName>
                                        </p:attrNameLst>
                                      </p:cBhvr>
                                      <p:to>
                                        <p:strVal val="hidden"/>
                                      </p:to>
                                    </p:set>
                                  </p:childTnLst>
                                </p:cTn>
                              </p:par>
                              <p:par>
                                <p:cTn id="43" presetID="10" presetClass="exit" presetSubtype="0" fill="hold" nodeType="withEffect">
                                  <p:stCondLst>
                                    <p:cond delay="1000"/>
                                  </p:stCondLst>
                                  <p:childTnLst>
                                    <p:animEffect transition="out" filter="fade">
                                      <p:cBhvr>
                                        <p:cTn id="44" dur="1000"/>
                                        <p:tgtEl>
                                          <p:spTgt spid="7"/>
                                        </p:tgtEl>
                                      </p:cBhvr>
                                    </p:animEffect>
                                    <p:set>
                                      <p:cBhvr>
                                        <p:cTn id="45" dur="1" fill="hold">
                                          <p:stCondLst>
                                            <p:cond delay="999"/>
                                          </p:stCondLst>
                                        </p:cTn>
                                        <p:tgtEl>
                                          <p:spTgt spid="7"/>
                                        </p:tgtEl>
                                        <p:attrNameLst>
                                          <p:attrName>style.visibility</p:attrName>
                                        </p:attrNameLst>
                                      </p:cBhvr>
                                      <p:to>
                                        <p:strVal val="hidden"/>
                                      </p:to>
                                    </p:set>
                                  </p:childTnLst>
                                </p:cTn>
                              </p:par>
                              <p:par>
                                <p:cTn id="46" presetID="10" presetClass="exit" presetSubtype="0" fill="hold" nodeType="withEffect">
                                  <p:stCondLst>
                                    <p:cond delay="1000"/>
                                  </p:stCondLst>
                                  <p:childTnLst>
                                    <p:animEffect transition="out" filter="fade">
                                      <p:cBhvr>
                                        <p:cTn id="47" dur="1000"/>
                                        <p:tgtEl>
                                          <p:spTgt spid="8"/>
                                        </p:tgtEl>
                                      </p:cBhvr>
                                    </p:animEffect>
                                    <p:set>
                                      <p:cBhvr>
                                        <p:cTn id="48" dur="1" fill="hold">
                                          <p:stCondLst>
                                            <p:cond delay="999"/>
                                          </p:stCondLst>
                                        </p:cTn>
                                        <p:tgtEl>
                                          <p:spTgt spid="8"/>
                                        </p:tgtEl>
                                        <p:attrNameLst>
                                          <p:attrName>style.visibility</p:attrName>
                                        </p:attrNameLst>
                                      </p:cBhvr>
                                      <p:to>
                                        <p:strVal val="hidden"/>
                                      </p:to>
                                    </p:set>
                                  </p:childTnLst>
                                </p:cTn>
                              </p:par>
                              <p:par>
                                <p:cTn id="49" presetID="10" presetClass="exit" presetSubtype="0" fill="hold" grpId="2" nodeType="withEffect">
                                  <p:stCondLst>
                                    <p:cond delay="1000"/>
                                  </p:stCondLst>
                                  <p:childTnLst>
                                    <p:animEffect transition="out" filter="fade">
                                      <p:cBhvr>
                                        <p:cTn id="50" dur="1000"/>
                                        <p:tgtEl>
                                          <p:spTgt spid="3"/>
                                        </p:tgtEl>
                                      </p:cBhvr>
                                    </p:animEffect>
                                    <p:set>
                                      <p:cBhvr>
                                        <p:cTn id="51" dur="1" fill="hold">
                                          <p:stCondLst>
                                            <p:cond delay="999"/>
                                          </p:stCondLst>
                                        </p:cTn>
                                        <p:tgtEl>
                                          <p:spTgt spid="3"/>
                                        </p:tgtEl>
                                        <p:attrNameLst>
                                          <p:attrName>style.visibility</p:attrName>
                                        </p:attrNameLst>
                                      </p:cBhvr>
                                      <p:to>
                                        <p:strVal val="hidden"/>
                                      </p:to>
                                    </p:set>
                                  </p:childTnLst>
                                </p:cTn>
                              </p:par>
                              <p:par>
                                <p:cTn id="52" presetID="10" presetClass="exit" presetSubtype="0" fill="hold" grpId="2" nodeType="withEffect">
                                  <p:stCondLst>
                                    <p:cond delay="1000"/>
                                  </p:stCondLst>
                                  <p:childTnLst>
                                    <p:animEffect transition="out" filter="fade">
                                      <p:cBhvr>
                                        <p:cTn id="53" dur="1000"/>
                                        <p:tgtEl>
                                          <p:spTgt spid="5"/>
                                        </p:tgtEl>
                                      </p:cBhvr>
                                    </p:animEffect>
                                    <p:set>
                                      <p:cBhvr>
                                        <p:cTn id="54" dur="1" fill="hold">
                                          <p:stCondLst>
                                            <p:cond delay="999"/>
                                          </p:stCondLst>
                                        </p:cTn>
                                        <p:tgtEl>
                                          <p:spTgt spid="5"/>
                                        </p:tgtEl>
                                        <p:attrNameLst>
                                          <p:attrName>style.visibility</p:attrName>
                                        </p:attrNameLst>
                                      </p:cBhvr>
                                      <p:to>
                                        <p:strVal val="hidden"/>
                                      </p:to>
                                    </p:set>
                                  </p:childTnLst>
                                </p:cTn>
                              </p:par>
                              <p:par>
                                <p:cTn id="55" presetID="10" presetClass="exit" presetSubtype="0" fill="hold" nodeType="withEffect">
                                  <p:stCondLst>
                                    <p:cond delay="1000"/>
                                  </p:stCondLst>
                                  <p:childTnLst>
                                    <p:animEffect transition="out" filter="fade">
                                      <p:cBhvr>
                                        <p:cTn id="56" dur="1000"/>
                                        <p:tgtEl>
                                          <p:spTgt spid="6"/>
                                        </p:tgtEl>
                                      </p:cBhvr>
                                    </p:animEffect>
                                    <p:set>
                                      <p:cBhvr>
                                        <p:cTn id="57" dur="1" fill="hold">
                                          <p:stCondLst>
                                            <p:cond delay="999"/>
                                          </p:stCondLst>
                                        </p:cTn>
                                        <p:tgtEl>
                                          <p:spTgt spid="6"/>
                                        </p:tgtEl>
                                        <p:attrNameLst>
                                          <p:attrName>style.visibility</p:attrName>
                                        </p:attrNameLst>
                                      </p:cBhvr>
                                      <p:to>
                                        <p:strVal val="hidden"/>
                                      </p:to>
                                    </p:set>
                                  </p:childTnLst>
                                </p:cTn>
                              </p:par>
                              <p:par>
                                <p:cTn id="58" presetID="10" presetClass="exit" presetSubtype="0" fill="hold" nodeType="withEffect">
                                  <p:stCondLst>
                                    <p:cond delay="1000"/>
                                  </p:stCondLst>
                                  <p:childTnLst>
                                    <p:animEffect transition="out" filter="fade">
                                      <p:cBhvr>
                                        <p:cTn id="59" dur="1000"/>
                                        <p:tgtEl>
                                          <p:spTgt spid="13"/>
                                        </p:tgtEl>
                                      </p:cBhvr>
                                    </p:animEffect>
                                    <p:set>
                                      <p:cBhvr>
                                        <p:cTn id="60" dur="1" fill="hold">
                                          <p:stCondLst>
                                            <p:cond delay="999"/>
                                          </p:stCondLst>
                                        </p:cTn>
                                        <p:tgtEl>
                                          <p:spTgt spid="13"/>
                                        </p:tgtEl>
                                        <p:attrNameLst>
                                          <p:attrName>style.visibility</p:attrName>
                                        </p:attrNameLst>
                                      </p:cBhvr>
                                      <p:to>
                                        <p:strVal val="hidden"/>
                                      </p:to>
                                    </p:set>
                                  </p:childTnLst>
                                </p:cTn>
                              </p:par>
                              <p:par>
                                <p:cTn id="61" presetID="10" presetClass="exit" presetSubtype="0" fill="hold" grpId="0" nodeType="withEffect">
                                  <p:stCondLst>
                                    <p:cond delay="1000"/>
                                  </p:stCondLst>
                                  <p:childTnLst>
                                    <p:animEffect transition="out" filter="fade">
                                      <p:cBhvr>
                                        <p:cTn id="62" dur="1000"/>
                                        <p:tgtEl>
                                          <p:spTgt spid="4"/>
                                        </p:tgtEl>
                                      </p:cBhvr>
                                    </p:animEffect>
                                    <p:set>
                                      <p:cBhvr>
                                        <p:cTn id="63" dur="1" fill="hold">
                                          <p:stCondLst>
                                            <p:cond delay="999"/>
                                          </p:stCondLst>
                                        </p:cTn>
                                        <p:tgtEl>
                                          <p:spTgt spid="4"/>
                                        </p:tgtEl>
                                        <p:attrNameLst>
                                          <p:attrName>style.visibility</p:attrName>
                                        </p:attrNameLst>
                                      </p:cBhvr>
                                      <p:to>
                                        <p:strVal val="hidden"/>
                                      </p:to>
                                    </p:set>
                                  </p:childTnLst>
                                </p:cTn>
                              </p:par>
                              <p:par>
                                <p:cTn id="64" presetID="10" presetClass="entr" presetSubtype="0" fill="hold" grpId="0" nodeType="withEffect">
                                  <p:stCondLst>
                                    <p:cond delay="100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1"/>
      <p:bldP spid="3" grpId="2"/>
      <p:bldP spid="5" grpId="1"/>
      <p:bldP spid="5" grpId="2"/>
      <p:bldP spid="9" grpId="0"/>
      <p:bldP spid="10"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887968"/>
            <a:ext cx="9144000" cy="4787635"/>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sz="5400" b="1" i="0" u="none" strike="noStrike" kern="1200" cap="none" spc="0"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North </a:t>
            </a:r>
            <a:r>
              <a:rPr kumimoji="0" sz="54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American </a:t>
            </a:r>
            <a:r>
              <a:rPr kumimoji="0" sz="5400" b="1" i="0" u="none" strike="noStrike" kern="1200" cap="none" spc="-20"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Terrestrial </a:t>
            </a:r>
            <a:r>
              <a:rPr kumimoji="0" sz="54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Reference</a:t>
            </a:r>
            <a:r>
              <a:rPr kumimoji="0" lang="en-US" sz="54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 </a:t>
            </a:r>
            <a:r>
              <a:rPr kumimoji="0" sz="54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Frame of</a:t>
            </a:r>
            <a:r>
              <a:rPr kumimoji="0" sz="5400" b="1" i="0" u="none" strike="noStrike" kern="1200" cap="none" spc="-33"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 </a:t>
            </a:r>
            <a:r>
              <a:rPr kumimoji="0" sz="54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2022</a:t>
            </a:r>
            <a:r>
              <a:rPr kumimoji="0" lang="en-US" sz="54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 </a:t>
            </a: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endParaRPr kumimoji="0" lang="en-US" sz="4400" b="1" i="0" u="none" strike="noStrike" kern="1200" cap="none" spc="-7" normalizeH="0" baseline="0" noProof="0" dirty="0">
              <a:ln>
                <a:noFill/>
              </a:ln>
              <a:solidFill>
                <a:srgbClr val="1F497D"/>
              </a:solidFill>
              <a:effectLst/>
              <a:uLnTx/>
              <a:uFill>
                <a:solidFill>
                  <a:srgbClr val="1F497D"/>
                </a:solidFill>
              </a:uFill>
              <a:latin typeface="Cambria" panose="02040503050406030204" pitchFamily="18" charset="0"/>
              <a:ea typeface="ＭＳ Ｐゴシック" pitchFamily="34" charset="-128"/>
              <a:cs typeface="Arial"/>
            </a:endParaRP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sz="60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NATRF2022</a:t>
            </a:r>
            <a:endParaRPr kumimoji="0" lang="en-US" sz="60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endParaRP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endParaRPr kumimoji="0" lang="en-US" sz="44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endParaRP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54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(pronounced: </a:t>
            </a:r>
            <a:r>
              <a:rPr kumimoji="0" lang="en-US" sz="5400" b="1" i="0" u="none" strike="noStrike" kern="1200" cap="none" spc="-20" normalizeH="0" baseline="0" noProof="0" dirty="0" err="1">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nat</a:t>
            </a:r>
            <a:r>
              <a:rPr kumimoji="0" lang="en-US" sz="54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-ref)</a:t>
            </a:r>
            <a:endParaRPr kumimoji="0"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pitchFamily="34" charset="-128"/>
              <a:cs typeface="Arial Black"/>
            </a:endParaRPr>
          </a:p>
        </p:txBody>
      </p:sp>
    </p:spTree>
    <p:extLst>
      <p:ext uri="{BB962C8B-B14F-4D97-AF65-F5344CB8AC3E}">
        <p14:creationId xmlns:p14="http://schemas.microsoft.com/office/powerpoint/2010/main" val="322922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887968"/>
            <a:ext cx="9144000" cy="4787635"/>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5400" b="1" i="0" u="none" strike="noStrike" kern="1200" cap="none" spc="0"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North American-Pacific Geopotential Datum of 2022</a:t>
            </a:r>
            <a:r>
              <a:rPr kumimoji="0" lang="en-US" sz="54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 </a:t>
            </a: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endParaRPr kumimoji="0" lang="en-US" sz="4400" b="1" i="0" u="none" strike="noStrike" kern="1200" cap="none" spc="-7" normalizeH="0" baseline="0" noProof="0" dirty="0">
              <a:ln>
                <a:noFill/>
              </a:ln>
              <a:solidFill>
                <a:srgbClr val="1F497D"/>
              </a:solidFill>
              <a:effectLst/>
              <a:uLnTx/>
              <a:uFill>
                <a:solidFill>
                  <a:srgbClr val="1F497D"/>
                </a:solidFill>
              </a:uFill>
              <a:latin typeface="Cambria" panose="02040503050406030204" pitchFamily="18" charset="0"/>
              <a:ea typeface="ＭＳ Ｐゴシック" pitchFamily="34" charset="-128"/>
              <a:cs typeface="Arial"/>
            </a:endParaRP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sz="60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NA</a:t>
            </a:r>
            <a:r>
              <a:rPr kumimoji="0" lang="en-US" sz="60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PGD</a:t>
            </a:r>
            <a:r>
              <a:rPr kumimoji="0" sz="60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2022</a:t>
            </a:r>
            <a:endParaRPr kumimoji="0" lang="en-US" sz="60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endParaRP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endParaRPr kumimoji="0" lang="en-US" sz="44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endParaRP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54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(pronounced: nap-</a:t>
            </a:r>
            <a:r>
              <a:rPr kumimoji="0" lang="en-US" sz="5400" b="1" i="0" u="none" strike="noStrike" kern="1200" cap="none" spc="-20" normalizeH="0" baseline="0" noProof="0" dirty="0" err="1">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jee</a:t>
            </a:r>
            <a:r>
              <a:rPr kumimoji="0" lang="en-US" sz="54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a:t>
            </a:r>
            <a:r>
              <a:rPr kumimoji="0" lang="en-US" sz="5400" b="1" i="0" u="none" strike="noStrike" kern="1200" cap="none" spc="-20" normalizeH="0" baseline="0" noProof="0" dirty="0" err="1">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dee</a:t>
            </a:r>
            <a:r>
              <a:rPr kumimoji="0" lang="en-US" sz="54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a:t>
            </a:r>
            <a:endParaRPr kumimoji="0"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pitchFamily="34" charset="-128"/>
              <a:cs typeface="Arial Black"/>
            </a:endParaRPr>
          </a:p>
        </p:txBody>
      </p:sp>
    </p:spTree>
    <p:extLst>
      <p:ext uri="{BB962C8B-B14F-4D97-AF65-F5344CB8AC3E}">
        <p14:creationId xmlns:p14="http://schemas.microsoft.com/office/powerpoint/2010/main" val="338135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3" name="Title 1"/>
          <p:cNvSpPr txBox="1">
            <a:spLocks/>
          </p:cNvSpPr>
          <p:nvPr/>
        </p:nvSpPr>
        <p:spPr>
          <a:xfrm>
            <a:off x="0" y="-19549"/>
            <a:ext cx="9144000" cy="1325563"/>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defTabSz="914400" eaLnBrk="1" fontAlgn="auto" hangingPunct="1" indent="0" latinLnBrk="0" lvl="0" marL="0" marR="0" rtl="0">
              <a:lnSpc>
                <a:spcPct val="90000"/>
              </a:lnSpc>
              <a:spcBef>
                <a:spcPct val="0"/>
              </a:spcBef>
              <a:spcAft>
                <a:spcPts val="0"/>
              </a:spcAft>
              <a:buClrTx/>
              <a:buSzTx/>
              <a:buFontTx/>
              <a:buNone/>
              <a:tabLst/>
              <a:defRPr/>
            </a:pPr>
            <a:r>
              <a:rPr b="1" dirty="0" lang="en-US" sz="3600">
                <a:solidFill>
                  <a:sysClr lastClr="000000" val="windowText"/>
                </a:solidFill>
                <a:latin charset="0" panose="02040503050406030204" pitchFamily="18" typeface="Cambria"/>
                <a:ea charset="0" panose="02040503050406030204" pitchFamily="18" typeface="Cambria"/>
              </a:rPr>
              <a:t>Three</a:t>
            </a:r>
            <a:r>
              <a:rPr b="1" baseline="0" cap="none" dirty="0" i="0" kern="1200" kumimoji="0" lang="en-US" noProof="0" normalizeH="0" spc="0" strike="noStrike" sz="3600" u="none">
                <a:ln>
                  <a:noFill/>
                </a:ln>
                <a:solidFill>
                  <a:sysClr lastClr="000000" val="windowText"/>
                </a:solidFill>
                <a:effectLst/>
                <a:uLnTx/>
                <a:uFillTx/>
                <a:latin charset="0" panose="02040503050406030204" pitchFamily="18" typeface="Cambria"/>
                <a:ea charset="0" panose="02040503050406030204" pitchFamily="18" typeface="Cambria"/>
              </a:rPr>
              <a:t> types of vertical </a:t>
            </a:r>
            <a:r>
              <a:rPr b="1" baseline="0" cap="none" dirty="0" err="1" i="0" kern="1200" kumimoji="0" lang="en-US" noProof="0" normalizeH="0" spc="0" strike="noStrike" sz="3600" u="none">
                <a:ln>
                  <a:noFill/>
                </a:ln>
                <a:solidFill>
                  <a:sysClr lastClr="000000" val="windowText"/>
                </a:solidFill>
                <a:effectLst/>
                <a:uLnTx/>
                <a:uFillTx/>
                <a:latin charset="0" panose="02040503050406030204" pitchFamily="18" typeface="Cambria"/>
                <a:ea charset="0" panose="02040503050406030204" pitchFamily="18" typeface="Cambria"/>
              </a:rPr>
              <a:t>datums</a:t>
            </a:r>
            <a:r>
              <a:rPr b="1" baseline="0" cap="none" dirty="0" i="0" kern="1200" kumimoji="0" lang="en-US" noProof="0" normalizeH="0" spc="0" strike="noStrike" sz="3600" u="none">
                <a:ln>
                  <a:noFill/>
                </a:ln>
                <a:solidFill>
                  <a:sysClr lastClr="000000" val="windowText"/>
                </a:solidFill>
                <a:effectLst/>
                <a:uLnTx/>
                <a:uFillTx/>
                <a:latin charset="0" panose="02040503050406030204" pitchFamily="18" typeface="Cambria"/>
                <a:ea charset="0" panose="02040503050406030204" pitchFamily="18" typeface="Cambria"/>
              </a:rPr>
              <a:t> in NSRS</a:t>
            </a:r>
          </a:p>
        </p:txBody>
      </p:sp>
      <p:grpSp>
        <p:nvGrpSpPr>
          <p:cNvPr id="8" name="Ellipsoidal">
            <a:extLst>
              <a:ext uri="{FF2B5EF4-FFF2-40B4-BE49-F238E27FC236}">
                <a16:creationId xmlns:a16="http://schemas.microsoft.com/office/drawing/2014/main" id="{818ACE52-6F92-441C-B9F1-251D443B477F}"/>
              </a:ext>
            </a:extLst>
          </p:cNvPr>
          <p:cNvGrpSpPr/>
          <p:nvPr/>
        </p:nvGrpSpPr>
        <p:grpSpPr>
          <a:xfrm>
            <a:off x="139054" y="1136236"/>
            <a:ext cx="3470548" cy="3482643"/>
            <a:chOff x="217710" y="1214892"/>
            <a:chExt cx="3470548" cy="3482643"/>
          </a:xfrm>
        </p:grpSpPr>
        <p:sp>
          <p:nvSpPr>
            <p:cNvPr id="54" name="Text Placeholder 4"/>
            <p:cNvSpPr txBox="1">
              <a:spLocks/>
            </p:cNvSpPr>
            <p:nvPr/>
          </p:nvSpPr>
          <p:spPr>
            <a:xfrm>
              <a:off x="1017810" y="1214892"/>
              <a:ext cx="2158985" cy="414460"/>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indent="0" marL="0">
                <a:spcAft>
                  <a:spcPts val="0"/>
                </a:spcAft>
                <a:buFont charset="0" panose="020B0604020202020204" pitchFamily="34" typeface="Arial"/>
                <a:buNone/>
              </a:pPr>
              <a:r>
                <a:rPr b="1" dirty="0" lang="en-US">
                  <a:solidFill>
                    <a:prstClr val="black"/>
                  </a:solidFill>
                  <a:latin charset="0" panose="02040503050406030204" pitchFamily="18" typeface="Cambria"/>
                  <a:ea charset="0" panose="02040503050406030204" pitchFamily="18" typeface="Cambria"/>
                </a:rPr>
                <a:t>Ellipsoidal</a:t>
              </a:r>
              <a:endParaRPr b="1" dirty="0" lang="en-US" sz="2600">
                <a:solidFill>
                  <a:prstClr val="black"/>
                </a:solidFill>
                <a:latin charset="0" panose="02040503050406030204" pitchFamily="18" typeface="Cambria"/>
                <a:ea charset="0" panose="02040503050406030204" pitchFamily="18" typeface="Cambria"/>
              </a:endParaRPr>
            </a:p>
          </p:txBody>
        </p:sp>
        <p:pic>
          <p:nvPicPr>
            <p:cNvPr descr="C:\Vicki\Work\Presentations\GRAV-D images\MN12\BaseStation.JPG" id="56" name="Shape 104"/>
            <p:cNvPicPr preferRelativeResize="0"/>
            <p:nvPr/>
          </p:nvPicPr>
          <p:blipFill rotWithShape="1">
            <a:blip r:embed="rId3">
              <a:alphaModFix/>
            </a:blip>
            <a:srcRect l="337" r="8"/>
            <a:stretch/>
          </p:blipFill>
          <p:spPr>
            <a:xfrm>
              <a:off x="297539" y="2993976"/>
              <a:ext cx="1200002" cy="1472351"/>
            </a:xfrm>
            <a:prstGeom prst="rect">
              <a:avLst/>
            </a:prstGeom>
            <a:noFill/>
            <a:ln cap="flat" cmpd="sng" w="19050">
              <a:solidFill>
                <a:schemeClr val="bg1">
                  <a:lumMod val="65000"/>
                </a:schemeClr>
              </a:solidFill>
              <a:prstDash val="solid"/>
              <a:miter lim="800000"/>
              <a:headEnd len="med" type="none" w="med"/>
              <a:tailEnd len="med" type="none" w="med"/>
            </a:ln>
          </p:spPr>
        </p:pic>
        <p:sp>
          <p:nvSpPr>
            <p:cNvPr id="57" name="Shape 105"/>
            <p:cNvSpPr txBox="1"/>
            <p:nvPr/>
          </p:nvSpPr>
          <p:spPr>
            <a:xfrm>
              <a:off x="217710" y="4430463"/>
              <a:ext cx="1600200" cy="267072"/>
            </a:xfrm>
            <a:prstGeom prst="rect">
              <a:avLst/>
            </a:prstGeom>
            <a:noFill/>
            <a:ln>
              <a:noFill/>
            </a:ln>
          </p:spPr>
          <p:txBody>
            <a:bodyPr anchor="t" anchorCtr="0" bIns="45700" lIns="91425" rIns="91425" tIns="45700" wrap="square">
              <a:noAutofit/>
            </a:bodyPr>
            <a:lstStyle/>
            <a:p>
              <a:pPr eaLnBrk="1" fontAlgn="auto" hangingPunct="1">
                <a:spcBef>
                  <a:spcPts val="0"/>
                </a:spcBef>
                <a:spcAft>
                  <a:spcPts val="0"/>
                </a:spcAft>
                <a:buSzPct val="25000"/>
              </a:pPr>
              <a:r>
                <a:rPr dirty="0" i="1" lang="en-US" sz="1200">
                  <a:solidFill>
                    <a:prstClr val="black"/>
                  </a:solidFill>
                  <a:latin typeface="Calibri"/>
                  <a:ea typeface="Calibri"/>
                  <a:cs typeface="Calibri"/>
                  <a:sym typeface="Calibri"/>
                </a:rPr>
                <a:t>Native GPS Observations</a:t>
              </a:r>
            </a:p>
          </p:txBody>
        </p:sp>
        <p:pic>
          <p:nvPicPr>
            <p:cNvPr descr="GPShydro" id="58" name="Shape 106"/>
            <p:cNvPicPr preferRelativeResize="0"/>
            <p:nvPr/>
          </p:nvPicPr>
          <p:blipFill rotWithShape="1">
            <a:blip r:embed="rId4">
              <a:alphaModFix/>
            </a:blip>
            <a:srcRect/>
            <a:stretch/>
          </p:blipFill>
          <p:spPr>
            <a:xfrm>
              <a:off x="297539" y="1644288"/>
              <a:ext cx="1612429" cy="1232226"/>
            </a:xfrm>
            <a:prstGeom prst="rect">
              <a:avLst/>
            </a:prstGeom>
            <a:noFill/>
            <a:ln cap="flat" cmpd="sng" w="19050">
              <a:solidFill>
                <a:schemeClr val="bg1">
                  <a:lumMod val="65000"/>
                </a:schemeClr>
              </a:solidFill>
              <a:prstDash val="solid"/>
              <a:miter lim="800000"/>
              <a:headEnd len="med" type="none" w="med"/>
              <a:tailEnd len="med" type="none" w="med"/>
            </a:ln>
          </p:spPr>
        </p:pic>
        <p:sp>
          <p:nvSpPr>
            <p:cNvPr id="59" name="Shape 107"/>
            <p:cNvSpPr txBox="1"/>
            <p:nvPr/>
          </p:nvSpPr>
          <p:spPr>
            <a:xfrm>
              <a:off x="1895454" y="1558111"/>
              <a:ext cx="1380526" cy="646331"/>
            </a:xfrm>
            <a:prstGeom prst="rect">
              <a:avLst/>
            </a:prstGeom>
            <a:noFill/>
            <a:ln>
              <a:noFill/>
            </a:ln>
          </p:spPr>
          <p:txBody>
            <a:bodyPr anchor="t" anchorCtr="0" bIns="45700" lIns="91425" rIns="91425" tIns="45700" wrap="square">
              <a:noAutofit/>
            </a:bodyPr>
            <a:lstStyle/>
            <a:p>
              <a:pPr eaLnBrk="1" fontAlgn="auto" hangingPunct="1">
                <a:spcBef>
                  <a:spcPts val="0"/>
                </a:spcBef>
                <a:spcAft>
                  <a:spcPts val="0"/>
                </a:spcAft>
                <a:buSzPct val="25000"/>
              </a:pPr>
              <a:r>
                <a:rPr dirty="0" i="1" lang="en-US" sz="1200">
                  <a:solidFill>
                    <a:prstClr val="black"/>
                  </a:solidFill>
                  <a:latin typeface="Calibri"/>
                  <a:ea typeface="Calibri"/>
                  <a:cs typeface="Calibri"/>
                  <a:sym typeface="Calibri"/>
                </a:rPr>
                <a:t>Raw Hydrographic Surveys </a:t>
              </a:r>
            </a:p>
          </p:txBody>
        </p:sp>
        <p:pic>
          <p:nvPicPr>
            <p:cNvPr descr="plane fig reduced1" id="64" name="Shape 118"/>
            <p:cNvPicPr preferRelativeResize="0"/>
            <p:nvPr/>
          </p:nvPicPr>
          <p:blipFill rotWithShape="1">
            <a:blip r:embed="rId5">
              <a:alphaModFix/>
            </a:blip>
            <a:srcRect/>
            <a:stretch/>
          </p:blipFill>
          <p:spPr>
            <a:xfrm>
              <a:off x="2044888" y="2506656"/>
              <a:ext cx="1563621" cy="1932864"/>
            </a:xfrm>
            <a:prstGeom prst="rect">
              <a:avLst/>
            </a:prstGeom>
            <a:noFill/>
            <a:ln cap="flat" cmpd="sng" w="19050">
              <a:solidFill>
                <a:schemeClr val="bg1">
                  <a:lumMod val="65000"/>
                </a:schemeClr>
              </a:solidFill>
              <a:prstDash val="solid"/>
              <a:round/>
              <a:headEnd len="med" type="none" w="med"/>
              <a:tailEnd len="med" type="none" w="med"/>
            </a:ln>
          </p:spPr>
        </p:pic>
        <p:sp>
          <p:nvSpPr>
            <p:cNvPr id="66" name="Shape 121"/>
            <p:cNvSpPr/>
            <p:nvPr/>
          </p:nvSpPr>
          <p:spPr>
            <a:xfrm>
              <a:off x="1795492" y="4417551"/>
              <a:ext cx="1892766" cy="228600"/>
            </a:xfrm>
            <a:prstGeom prst="rect">
              <a:avLst/>
            </a:prstGeom>
            <a:noFill/>
            <a:ln>
              <a:noFill/>
            </a:ln>
          </p:spPr>
          <p:txBody>
            <a:bodyPr anchor="ctr" anchorCtr="0" bIns="45700" lIns="91425" rIns="91425" tIns="45700" wrap="square">
              <a:noAutofit/>
            </a:bodyPr>
            <a:lstStyle/>
            <a:p>
              <a:pPr algn="r" eaLnBrk="1" fontAlgn="auto" hangingPunct="1">
                <a:spcBef>
                  <a:spcPts val="0"/>
                </a:spcBef>
                <a:spcAft>
                  <a:spcPts val="0"/>
                </a:spcAft>
                <a:buSzPct val="25000"/>
              </a:pPr>
              <a:r>
                <a:rPr dirty="0" i="1" lang="en-US" sz="1200">
                  <a:solidFill>
                    <a:prstClr val="black"/>
                  </a:solidFill>
                  <a:latin typeface="Calibri"/>
                  <a:ea typeface="Calibri"/>
                  <a:cs typeface="Calibri"/>
                  <a:sym typeface="Calibri"/>
                </a:rPr>
                <a:t>Raw Lidar Data</a:t>
              </a:r>
            </a:p>
          </p:txBody>
        </p:sp>
      </p:grpSp>
      <p:grpSp>
        <p:nvGrpSpPr>
          <p:cNvPr id="6" name="Orthometric">
            <a:extLst>
              <a:ext uri="{FF2B5EF4-FFF2-40B4-BE49-F238E27FC236}">
                <a16:creationId xmlns:a16="http://schemas.microsoft.com/office/drawing/2014/main" id="{BC3EE013-5BC0-4322-BF39-0E0AA4F16C8C}"/>
              </a:ext>
            </a:extLst>
          </p:cNvPr>
          <p:cNvGrpSpPr/>
          <p:nvPr/>
        </p:nvGrpSpPr>
        <p:grpSpPr>
          <a:xfrm>
            <a:off x="4176190" y="1068867"/>
            <a:ext cx="4823030" cy="3280115"/>
            <a:chOff x="4343334" y="1068867"/>
            <a:chExt cx="4823030" cy="3280115"/>
          </a:xfrm>
        </p:grpSpPr>
        <p:sp>
          <p:nvSpPr>
            <p:cNvPr id="52" name="Text Placeholder 4"/>
            <p:cNvSpPr txBox="1">
              <a:spLocks/>
            </p:cNvSpPr>
            <p:nvPr/>
          </p:nvSpPr>
          <p:spPr>
            <a:xfrm>
              <a:off x="5610161" y="1068867"/>
              <a:ext cx="2295391" cy="414459"/>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indent="0" marL="0">
                <a:spcAft>
                  <a:spcPts val="0"/>
                </a:spcAft>
                <a:buFont charset="0" panose="020B0604020202020204" pitchFamily="34" typeface="Arial"/>
                <a:buNone/>
              </a:pPr>
              <a:r>
                <a:rPr b="1" dirty="0" err="1" lang="en-US">
                  <a:solidFill>
                    <a:prstClr val="black"/>
                  </a:solidFill>
                  <a:latin charset="0" panose="02040503050406030204" pitchFamily="18" typeface="Cambria"/>
                  <a:ea charset="0" panose="02040503050406030204" pitchFamily="18" typeface="Cambria"/>
                </a:rPr>
                <a:t>Orthometric</a:t>
              </a:r>
              <a:endParaRPr b="1" dirty="0" lang="en-US" sz="2400">
                <a:solidFill>
                  <a:prstClr val="black"/>
                </a:solidFill>
                <a:latin charset="0" panose="02040503050406030204" pitchFamily="18" typeface="Cambria"/>
                <a:ea charset="0" panose="02040503050406030204" pitchFamily="18" typeface="Cambria"/>
              </a:endParaRPr>
            </a:p>
          </p:txBody>
        </p:sp>
        <p:sp>
          <p:nvSpPr>
            <p:cNvPr id="62" name="Shape 111"/>
            <p:cNvSpPr/>
            <p:nvPr/>
          </p:nvSpPr>
          <p:spPr>
            <a:xfrm>
              <a:off x="6424143" y="1482268"/>
              <a:ext cx="929639" cy="396454"/>
            </a:xfrm>
            <a:prstGeom prst="rect">
              <a:avLst/>
            </a:prstGeom>
            <a:noFill/>
            <a:ln>
              <a:noFill/>
            </a:ln>
          </p:spPr>
          <p:txBody>
            <a:bodyPr anchor="ctr" anchorCtr="0" bIns="45700" lIns="91425" rIns="91425" tIns="45700" wrap="square">
              <a:noAutofit/>
            </a:bodyPr>
            <a:lstStyle/>
            <a:p>
              <a:pPr eaLnBrk="1" fontAlgn="auto" hangingPunct="1">
                <a:spcBef>
                  <a:spcPts val="0"/>
                </a:spcBef>
                <a:spcAft>
                  <a:spcPts val="0"/>
                </a:spcAft>
                <a:buSzPct val="25000"/>
              </a:pPr>
              <a:r>
                <a:rPr dirty="0" i="1" lang="en-US" sz="1200">
                  <a:solidFill>
                    <a:prstClr val="black"/>
                  </a:solidFill>
                  <a:latin typeface="Calibri"/>
                  <a:ea typeface="Calibri"/>
                  <a:cs typeface="Calibri"/>
                  <a:sym typeface="Calibri"/>
                </a:rPr>
                <a:t>USGS </a:t>
              </a:r>
            </a:p>
            <a:p>
              <a:pPr eaLnBrk="1" fontAlgn="auto" hangingPunct="1">
                <a:spcBef>
                  <a:spcPts val="0"/>
                </a:spcBef>
                <a:spcAft>
                  <a:spcPts val="0"/>
                </a:spcAft>
                <a:buSzPct val="25000"/>
              </a:pPr>
              <a:r>
                <a:rPr dirty="0" i="1" lang="en-US" sz="1200">
                  <a:solidFill>
                    <a:prstClr val="black"/>
                  </a:solidFill>
                  <a:latin typeface="Calibri"/>
                  <a:ea typeface="Calibri"/>
                  <a:cs typeface="Calibri"/>
                  <a:sym typeface="Calibri"/>
                </a:rPr>
                <a:t>Topography</a:t>
              </a:r>
            </a:p>
          </p:txBody>
        </p:sp>
        <p:pic>
          <p:nvPicPr>
            <p:cNvPr id="63" name="Shape 117"/>
            <p:cNvPicPr preferRelativeResize="0"/>
            <p:nvPr/>
          </p:nvPicPr>
          <p:blipFill rotWithShape="1">
            <a:blip r:embed="rId6">
              <a:alphaModFix/>
            </a:blip>
            <a:srcRect b="32" l="204" r="207" t="113"/>
            <a:stretch/>
          </p:blipFill>
          <p:spPr>
            <a:xfrm>
              <a:off x="7833535" y="1425744"/>
              <a:ext cx="1259663" cy="1886673"/>
            </a:xfrm>
            <a:prstGeom prst="rect">
              <a:avLst/>
            </a:prstGeom>
            <a:noFill/>
            <a:ln cap="flat" cmpd="sng" w="19304">
              <a:solidFill>
                <a:schemeClr val="bg1">
                  <a:lumMod val="65000"/>
                </a:schemeClr>
              </a:solidFill>
              <a:prstDash val="solid"/>
              <a:miter lim="800000"/>
              <a:headEnd len="med" type="none" w="med"/>
              <a:tailEnd len="med" type="none" w="med"/>
            </a:ln>
          </p:spPr>
        </p:pic>
        <p:pic>
          <p:nvPicPr>
            <p:cNvPr descr="using digital level" id="67" name="Shape 123"/>
            <p:cNvPicPr preferRelativeResize="0"/>
            <p:nvPr/>
          </p:nvPicPr>
          <p:blipFill rotWithShape="1">
            <a:blip r:embed="rId7">
              <a:alphaModFix/>
            </a:blip>
            <a:srcRect/>
            <a:stretch/>
          </p:blipFill>
          <p:spPr>
            <a:xfrm>
              <a:off x="6630470" y="2721372"/>
              <a:ext cx="1059174" cy="1596744"/>
            </a:xfrm>
            <a:prstGeom prst="rect">
              <a:avLst/>
            </a:prstGeom>
            <a:noFill/>
            <a:ln cap="flat" cmpd="sng" w="19050">
              <a:solidFill>
                <a:schemeClr val="bg1">
                  <a:lumMod val="65000"/>
                </a:schemeClr>
              </a:solidFill>
              <a:prstDash val="solid"/>
              <a:round/>
              <a:headEnd len="med" type="none" w="med"/>
              <a:tailEnd len="med" type="none" w="med"/>
            </a:ln>
          </p:spPr>
        </p:pic>
        <p:pic>
          <p:nvPicPr>
            <p:cNvPr id="68" name="Picture 67"/>
            <p:cNvPicPr>
              <a:picLocks noChangeAspect="1"/>
            </p:cNvPicPr>
            <p:nvPr/>
          </p:nvPicPr>
          <p:blipFill>
            <a:blip cstate="print" r:embed="rId8">
              <a:extLst>
                <a:ext uri="{28A0092B-C50C-407E-A947-70E740481C1C}">
                  <a14:useLocalDpi xmlns:a14="http://schemas.microsoft.com/office/drawing/2010/main" val="0"/>
                </a:ext>
              </a:extLst>
            </a:blip>
            <a:stretch>
              <a:fillRect/>
            </a:stretch>
          </p:blipFill>
          <p:spPr>
            <a:xfrm>
              <a:off x="4343334" y="1473407"/>
              <a:ext cx="2124189" cy="2124189"/>
            </a:xfrm>
            <a:prstGeom prst="rect">
              <a:avLst/>
            </a:prstGeom>
            <a:ln w="19050">
              <a:solidFill>
                <a:schemeClr val="bg1">
                  <a:lumMod val="65000"/>
                </a:schemeClr>
              </a:solidFill>
            </a:ln>
          </p:spPr>
        </p:pic>
        <p:sp>
          <p:nvSpPr>
            <p:cNvPr id="70" name="Shape 111"/>
            <p:cNvSpPr/>
            <p:nvPr/>
          </p:nvSpPr>
          <p:spPr>
            <a:xfrm>
              <a:off x="8082150" y="3321517"/>
              <a:ext cx="1084214" cy="396454"/>
            </a:xfrm>
            <a:prstGeom prst="rect">
              <a:avLst/>
            </a:prstGeom>
            <a:noFill/>
            <a:ln>
              <a:noFill/>
            </a:ln>
          </p:spPr>
          <p:txBody>
            <a:bodyPr anchor="ctr" anchorCtr="0" bIns="45700" lIns="91425" rIns="91425" tIns="45700" wrap="square">
              <a:noAutofit/>
            </a:bodyPr>
            <a:lstStyle/>
            <a:p>
              <a:pPr algn="r" eaLnBrk="1" fontAlgn="auto" hangingPunct="1">
                <a:spcBef>
                  <a:spcPts val="0"/>
                </a:spcBef>
                <a:spcAft>
                  <a:spcPts val="0"/>
                </a:spcAft>
                <a:buSzPct val="25000"/>
              </a:pPr>
              <a:r>
                <a:rPr dirty="0" i="1" lang="en-US" sz="1200">
                  <a:solidFill>
                    <a:prstClr val="black"/>
                  </a:solidFill>
                  <a:latin typeface="Calibri"/>
                  <a:ea typeface="Calibri"/>
                  <a:cs typeface="Calibri"/>
                  <a:sym typeface="Calibri"/>
                </a:rPr>
                <a:t>FEMA NFIP Data &amp; Maps</a:t>
              </a:r>
            </a:p>
          </p:txBody>
        </p:sp>
        <p:sp>
          <p:nvSpPr>
            <p:cNvPr id="71" name="Shape 111"/>
            <p:cNvSpPr/>
            <p:nvPr/>
          </p:nvSpPr>
          <p:spPr>
            <a:xfrm>
              <a:off x="4846093" y="3952528"/>
              <a:ext cx="1828827" cy="396454"/>
            </a:xfrm>
            <a:prstGeom prst="rect">
              <a:avLst/>
            </a:prstGeom>
            <a:noFill/>
            <a:ln>
              <a:noFill/>
            </a:ln>
          </p:spPr>
          <p:txBody>
            <a:bodyPr anchor="ctr" anchorCtr="0" bIns="45700" lIns="91425" rIns="91425" tIns="45700" wrap="square">
              <a:noAutofit/>
            </a:bodyPr>
            <a:lstStyle/>
            <a:p>
              <a:pPr algn="r" eaLnBrk="1" fontAlgn="auto" hangingPunct="1">
                <a:spcBef>
                  <a:spcPts val="0"/>
                </a:spcBef>
                <a:spcAft>
                  <a:spcPts val="0"/>
                </a:spcAft>
                <a:buSzPct val="25000"/>
              </a:pPr>
              <a:r>
                <a:rPr dirty="0" i="1" lang="en-US" sz="1200">
                  <a:solidFill>
                    <a:prstClr val="black"/>
                  </a:solidFill>
                  <a:latin typeface="Calibri"/>
                  <a:ea typeface="Calibri"/>
                  <a:cs typeface="Calibri"/>
                  <a:sym typeface="Calibri"/>
                </a:rPr>
                <a:t>Engineering and Construction Surveys</a:t>
              </a:r>
            </a:p>
          </p:txBody>
        </p:sp>
      </p:grpSp>
      <p:grpSp>
        <p:nvGrpSpPr>
          <p:cNvPr id="7" name="Water Level">
            <a:extLst>
              <a:ext uri="{FF2B5EF4-FFF2-40B4-BE49-F238E27FC236}">
                <a16:creationId xmlns:a16="http://schemas.microsoft.com/office/drawing/2014/main" id="{CDD68D0F-CC2D-446D-9107-60BF596197EE}"/>
              </a:ext>
            </a:extLst>
          </p:cNvPr>
          <p:cNvGrpSpPr/>
          <p:nvPr/>
        </p:nvGrpSpPr>
        <p:grpSpPr>
          <a:xfrm>
            <a:off x="88744" y="4728287"/>
            <a:ext cx="8752075" cy="2017964"/>
            <a:chOff x="227917" y="4733176"/>
            <a:chExt cx="8752075" cy="2017964"/>
          </a:xfrm>
        </p:grpSpPr>
        <p:sp>
          <p:nvSpPr>
            <p:cNvPr id="55" name="Text Placeholder 4"/>
            <p:cNvSpPr txBox="1">
              <a:spLocks/>
            </p:cNvSpPr>
            <p:nvPr/>
          </p:nvSpPr>
          <p:spPr>
            <a:xfrm>
              <a:off x="2874452" y="4733176"/>
              <a:ext cx="3639559" cy="473412"/>
            </a:xfrm>
            <a:prstGeom prst="rect">
              <a:avLst/>
            </a:prstGeom>
          </p:spPr>
          <p:txBody>
            <a:bodyPr anchor="b" bIns="45720" lIns="91440" rIns="91440" rtlCol="0" tIns="45720" vert="horz">
              <a:normAutofit lnSpcReduction="10000"/>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indent="0" marL="0">
                <a:spcAft>
                  <a:spcPts val="0"/>
                </a:spcAft>
                <a:buFont charset="0" panose="020B0604020202020204" pitchFamily="34" typeface="Arial"/>
                <a:buNone/>
              </a:pPr>
              <a:r>
                <a:rPr b="1" dirty="0" lang="en-US">
                  <a:solidFill>
                    <a:prstClr val="black"/>
                  </a:solidFill>
                  <a:latin charset="0" panose="02040503050406030204" pitchFamily="18" typeface="Cambria"/>
                  <a:ea charset="0" panose="02040503050406030204" pitchFamily="18" typeface="Cambria"/>
                </a:rPr>
                <a:t>Water Level or Tidal</a:t>
              </a:r>
            </a:p>
          </p:txBody>
        </p:sp>
        <p:pic>
          <p:nvPicPr>
            <p:cNvPr descr="bathgrid" id="60" name="Shape 109"/>
            <p:cNvPicPr preferRelativeResize="0">
              <a:picLocks noChangeAspect="1"/>
            </p:cNvPicPr>
            <p:nvPr/>
          </p:nvPicPr>
          <p:blipFill rotWithShape="1">
            <a:blip r:embed="rId9">
              <a:alphaModFix/>
            </a:blip>
            <a:srcRect b="233" l="347" t="314"/>
            <a:stretch/>
          </p:blipFill>
          <p:spPr>
            <a:xfrm>
              <a:off x="3487211" y="5253498"/>
              <a:ext cx="1222605" cy="1433831"/>
            </a:xfrm>
            <a:prstGeom prst="rect">
              <a:avLst/>
            </a:prstGeom>
            <a:noFill/>
            <a:ln cap="flat" cmpd="dbl" w="19050">
              <a:solidFill>
                <a:schemeClr val="bg1">
                  <a:lumMod val="50000"/>
                </a:schemeClr>
              </a:solidFill>
              <a:prstDash val="solid"/>
              <a:miter lim="800000"/>
              <a:headEnd len="med" type="none" w="med"/>
              <a:tailEnd len="med" type="none" w="med"/>
            </a:ln>
          </p:spPr>
        </p:pic>
        <p:sp>
          <p:nvSpPr>
            <p:cNvPr id="61" name="Shape 110"/>
            <p:cNvSpPr/>
            <p:nvPr/>
          </p:nvSpPr>
          <p:spPr>
            <a:xfrm>
              <a:off x="4709625" y="5290914"/>
              <a:ext cx="1463675" cy="228600"/>
            </a:xfrm>
            <a:prstGeom prst="rect">
              <a:avLst/>
            </a:prstGeom>
            <a:noFill/>
            <a:ln>
              <a:noFill/>
            </a:ln>
          </p:spPr>
          <p:txBody>
            <a:bodyPr anchor="ctr" anchorCtr="0" bIns="45700" lIns="91425" rIns="91425" tIns="45700" wrap="square">
              <a:noAutofit/>
            </a:bodyPr>
            <a:lstStyle/>
            <a:p>
              <a:pPr eaLnBrk="1" fontAlgn="auto" hangingPunct="1">
                <a:spcBef>
                  <a:spcPts val="0"/>
                </a:spcBef>
                <a:spcAft>
                  <a:spcPts val="0"/>
                </a:spcAft>
                <a:buSzPct val="25000"/>
              </a:pPr>
              <a:r>
                <a:rPr dirty="0" i="1" lang="en-US" sz="1200">
                  <a:solidFill>
                    <a:prstClr val="black"/>
                  </a:solidFill>
                  <a:latin panose="020F0502020204030204" typeface="Calibri"/>
                  <a:ea typeface="Calibri"/>
                  <a:cs typeface="Calibri"/>
                  <a:sym typeface="Calibri"/>
                </a:rPr>
                <a:t>NOAA and USACE Hydrography</a:t>
              </a:r>
            </a:p>
          </p:txBody>
        </p:sp>
        <p:pic>
          <p:nvPicPr>
            <p:cNvPr id="65" name="Shape 119"/>
            <p:cNvPicPr preferRelativeResize="0"/>
            <p:nvPr/>
          </p:nvPicPr>
          <p:blipFill rotWithShape="1">
            <a:blip r:embed="rId10">
              <a:extLst>
                <a:ext uri="{28A0092B-C50C-407E-A947-70E740481C1C}">
                  <a14:useLocalDpi xmlns:a14="http://schemas.microsoft.com/office/drawing/2010/main" val="0"/>
                </a:ext>
              </a:extLst>
            </a:blip>
            <a:srcRect b="50" l="66" r="200" t="204"/>
            <a:stretch/>
          </p:blipFill>
          <p:spPr>
            <a:xfrm>
              <a:off x="1665123" y="5265240"/>
              <a:ext cx="1555750" cy="1485900"/>
            </a:xfrm>
            <a:prstGeom prst="rect">
              <a:avLst/>
            </a:prstGeom>
            <a:noFill/>
            <a:ln cap="flat" cmpd="sng" w="19050">
              <a:solidFill>
                <a:schemeClr val="bg1">
                  <a:lumMod val="65000"/>
                </a:schemeClr>
              </a:solidFill>
              <a:prstDash val="solid"/>
              <a:miter lim="800000"/>
              <a:headEnd len="med" type="none" w="med"/>
              <a:tailEnd len="med" type="none" w="med"/>
            </a:ln>
          </p:spPr>
        </p:pic>
        <p:pic>
          <p:nvPicPr>
            <p:cNvPr id="73" name="Picture 72"/>
            <p:cNvPicPr>
              <a:picLocks noChangeAspect="1"/>
            </p:cNvPicPr>
            <p:nvPr/>
          </p:nvPicPr>
          <p:blipFill rotWithShape="1">
            <a:blip cstate="print" r:embed="rId11">
              <a:extLst>
                <a:ext uri="{28A0092B-C50C-407E-A947-70E740481C1C}">
                  <a14:useLocalDpi xmlns:a14="http://schemas.microsoft.com/office/drawing/2010/main" val="0"/>
                </a:ext>
              </a:extLst>
            </a:blip>
            <a:srcRect b="269" l="142" r="101" t="219"/>
            <a:stretch/>
          </p:blipFill>
          <p:spPr>
            <a:xfrm>
              <a:off x="6544577" y="4911184"/>
              <a:ext cx="2435415" cy="1751169"/>
            </a:xfrm>
            <a:prstGeom prst="rect">
              <a:avLst/>
            </a:prstGeom>
            <a:ln w="19050">
              <a:solidFill>
                <a:schemeClr val="bg1">
                  <a:lumMod val="65000"/>
                </a:schemeClr>
              </a:solidFill>
            </a:ln>
          </p:spPr>
        </p:pic>
        <p:sp>
          <p:nvSpPr>
            <p:cNvPr id="74" name="Shape 110"/>
            <p:cNvSpPr/>
            <p:nvPr/>
          </p:nvSpPr>
          <p:spPr>
            <a:xfrm>
              <a:off x="227917" y="6475880"/>
              <a:ext cx="1463675" cy="228600"/>
            </a:xfrm>
            <a:prstGeom prst="rect">
              <a:avLst/>
            </a:prstGeom>
            <a:noFill/>
            <a:ln>
              <a:noFill/>
            </a:ln>
          </p:spPr>
          <p:txBody>
            <a:bodyPr anchor="ctr" anchorCtr="0" bIns="45700" lIns="91425" rIns="91425" tIns="45700" wrap="square">
              <a:noAutofit/>
            </a:bodyPr>
            <a:lstStyle/>
            <a:p>
              <a:pPr algn="r" eaLnBrk="1" fontAlgn="auto" hangingPunct="1">
                <a:spcBef>
                  <a:spcPts val="0"/>
                </a:spcBef>
                <a:spcAft>
                  <a:spcPts val="0"/>
                </a:spcAft>
                <a:buSzPct val="25000"/>
              </a:pPr>
              <a:r>
                <a:rPr dirty="0" i="1" lang="en-US" sz="1200">
                  <a:solidFill>
                    <a:prstClr val="black"/>
                  </a:solidFill>
                  <a:latin panose="020F0502020204030204" typeface="Calibri"/>
                  <a:ea typeface="Calibri"/>
                  <a:cs typeface="Calibri"/>
                  <a:sym typeface="Calibri"/>
                </a:rPr>
                <a:t>Daily and Extreme Water Levels (Gage)</a:t>
              </a:r>
            </a:p>
          </p:txBody>
        </p:sp>
        <p:sp>
          <p:nvSpPr>
            <p:cNvPr id="75" name="Shape 110"/>
            <p:cNvSpPr/>
            <p:nvPr/>
          </p:nvSpPr>
          <p:spPr>
            <a:xfrm>
              <a:off x="4937311" y="6162422"/>
              <a:ext cx="1638188" cy="386752"/>
            </a:xfrm>
            <a:prstGeom prst="rect">
              <a:avLst/>
            </a:prstGeom>
            <a:noFill/>
            <a:ln>
              <a:noFill/>
            </a:ln>
          </p:spPr>
          <p:txBody>
            <a:bodyPr anchor="ctr" anchorCtr="0" bIns="45700" lIns="91425" rIns="91425" tIns="45700" wrap="square">
              <a:noAutofit/>
            </a:bodyPr>
            <a:lstStyle/>
            <a:p>
              <a:pPr algn="r" eaLnBrk="1" fontAlgn="auto" hangingPunct="1">
                <a:spcBef>
                  <a:spcPts val="0"/>
                </a:spcBef>
                <a:spcAft>
                  <a:spcPts val="0"/>
                </a:spcAft>
                <a:buSzPct val="25000"/>
              </a:pPr>
              <a:r>
                <a:rPr dirty="0" i="1" lang="en-US" sz="1200">
                  <a:solidFill>
                    <a:prstClr val="black"/>
                  </a:solidFill>
                  <a:latin panose="020F0502020204030204" typeface="Calibri"/>
                  <a:ea typeface="Calibri"/>
                  <a:cs typeface="Calibri"/>
                  <a:sym typeface="Calibri"/>
                </a:rPr>
                <a:t>Shoreline Mapping and Regulatory Boundaries at the Coast</a:t>
              </a:r>
            </a:p>
          </p:txBody>
        </p:sp>
      </p:grpSp>
      <p:grpSp>
        <p:nvGrpSpPr>
          <p:cNvPr id="10" name="Bridge"/>
          <p:cNvGrpSpPr/>
          <p:nvPr/>
        </p:nvGrpSpPr>
        <p:grpSpPr>
          <a:xfrm>
            <a:off x="2858309" y="694203"/>
            <a:ext cx="2624036" cy="706654"/>
            <a:chOff x="2858309" y="694203"/>
            <a:chExt cx="2624036" cy="706654"/>
          </a:xfrm>
        </p:grpSpPr>
        <p:pic>
          <p:nvPicPr>
            <p:cNvPr id="3" name="bridge cartoon"/>
            <p:cNvPicPr>
              <a:picLocks noChangeAspect="1"/>
            </p:cNvPicPr>
            <p:nvPr/>
          </p:nvPicPr>
          <p:blipFill>
            <a:blip cstate="print" r:embed="rId12">
              <a:extLst>
                <a:ext uri="{28A0092B-C50C-407E-A947-70E740481C1C}">
                  <a14:useLocalDpi xmlns:a14="http://schemas.microsoft.com/office/drawing/2010/main" val="0"/>
                </a:ext>
              </a:extLst>
            </a:blip>
            <a:stretch>
              <a:fillRect/>
            </a:stretch>
          </p:blipFill>
          <p:spPr>
            <a:xfrm>
              <a:off x="2858309" y="694203"/>
              <a:ext cx="2624036" cy="706654"/>
            </a:xfrm>
            <a:prstGeom prst="rect">
              <a:avLst/>
            </a:prstGeom>
            <a:effectLst>
              <a:outerShdw algn="tl" blurRad="50800" dir="2700000" dist="38100" rotWithShape="0">
                <a:prstClr val="black">
                  <a:alpha val="40000"/>
                </a:prstClr>
              </a:outerShdw>
            </a:effectLst>
          </p:spPr>
        </p:pic>
        <p:sp>
          <p:nvSpPr>
            <p:cNvPr id="4" name="Left Arrow 3"/>
            <p:cNvSpPr/>
            <p:nvPr/>
          </p:nvSpPr>
          <p:spPr>
            <a:xfrm flipH="1">
              <a:off x="4037293" y="1094232"/>
              <a:ext cx="342966" cy="211782"/>
            </a:xfrm>
            <a:prstGeom prst="lef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
          <p:nvSpPr>
            <p:cNvPr id="2" name="geoid"/>
            <p:cNvSpPr txBox="1"/>
            <p:nvPr/>
          </p:nvSpPr>
          <p:spPr bwMode="auto">
            <a:xfrm>
              <a:off x="3972379" y="1092739"/>
              <a:ext cx="425170" cy="200055"/>
            </a:xfrm>
            <a:prstGeom prst="rect">
              <a:avLst/>
            </a:prstGeom>
            <a:noFill/>
            <a:ln w="9525">
              <a:noFill/>
              <a:miter lim="800000"/>
              <a:headEnd/>
              <a:tailEnd/>
            </a:ln>
          </p:spPr>
          <p:txBody>
            <a:bodyPr rtlCol="0" wrap="square">
              <a:spAutoFit/>
            </a:bodyPr>
            <a:lstStyle/>
            <a:p>
              <a:r>
                <a:rPr dirty="0" lang="en-US" sz="700">
                  <a:solidFill>
                    <a:schemeClr val="bg1"/>
                  </a:solidFill>
                </a:rPr>
                <a:t>geoid</a:t>
              </a:r>
            </a:p>
          </p:txBody>
        </p:sp>
      </p:grpSp>
    </p:spTree>
    <p:extLst>
      <p:ext uri="{BB962C8B-B14F-4D97-AF65-F5344CB8AC3E}">
        <p14:creationId xmlns:p14="http://schemas.microsoft.com/office/powerpoint/2010/main" val="2338679653"/>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0-#ppt_w/2"/>
                                          </p:val>
                                        </p:tav>
                                        <p:tav tm="100000">
                                          <p:val>
                                            <p:strVal val="#ppt_x"/>
                                          </p:val>
                                        </p:tav>
                                      </p:tavLst>
                                    </p:anim>
                                    <p:anim calcmode="lin" valueType="num">
                                      <p:cBhvr additive="base">
                                        <p:cTn dur="500" fill="hold" id="8"/>
                                        <p:tgtEl>
                                          <p:spTgt spid="8"/>
                                        </p:tgtEl>
                                        <p:attrNameLst>
                                          <p:attrName>ppt_y</p:attrName>
                                        </p:attrNameLst>
                                      </p:cBhvr>
                                      <p:tavLst>
                                        <p:tav tm="0">
                                          <p:val>
                                            <p:strVal val="#ppt_y"/>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2">
                                  <p:stCondLst>
                                    <p:cond delay="0"/>
                                  </p:stCondLst>
                                  <p:childTnLst>
                                    <p:set>
                                      <p:cBhvr>
                                        <p:cTn dur="1" fill="hold" id="12">
                                          <p:stCondLst>
                                            <p:cond delay="0"/>
                                          </p:stCondLst>
                                        </p:cTn>
                                        <p:tgtEl>
                                          <p:spTgt spid="6"/>
                                        </p:tgtEl>
                                        <p:attrNameLst>
                                          <p:attrName>style.visibility</p:attrName>
                                        </p:attrNameLst>
                                      </p:cBhvr>
                                      <p:to>
                                        <p:strVal val="visible"/>
                                      </p:to>
                                    </p:set>
                                    <p:anim calcmode="lin" valueType="num">
                                      <p:cBhvr additive="base">
                                        <p:cTn dur="500" fill="hold" id="13"/>
                                        <p:tgtEl>
                                          <p:spTgt spid="6"/>
                                        </p:tgtEl>
                                        <p:attrNameLst>
                                          <p:attrName>ppt_x</p:attrName>
                                        </p:attrNameLst>
                                      </p:cBhvr>
                                      <p:tavLst>
                                        <p:tav tm="0">
                                          <p:val>
                                            <p:strVal val="1+#ppt_w/2"/>
                                          </p:val>
                                        </p:tav>
                                        <p:tav tm="100000">
                                          <p:val>
                                            <p:strVal val="#ppt_x"/>
                                          </p:val>
                                        </p:tav>
                                      </p:tavLst>
                                    </p:anim>
                                    <p:anim calcmode="lin" valueType="num">
                                      <p:cBhvr additive="base">
                                        <p:cTn dur="500" fill="hold" id="14"/>
                                        <p:tgtEl>
                                          <p:spTgt spid="6"/>
                                        </p:tgtEl>
                                        <p:attrNameLst>
                                          <p:attrName>ppt_y</p:attrName>
                                        </p:attrNameLst>
                                      </p:cBhvr>
                                      <p:tavLst>
                                        <p:tav tm="0">
                                          <p:val>
                                            <p:strVal val="#ppt_y"/>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2" presetSubtype="4">
                                  <p:stCondLst>
                                    <p:cond delay="0"/>
                                  </p:stCondLst>
                                  <p:childTnLst>
                                    <p:set>
                                      <p:cBhvr>
                                        <p:cTn dur="1" fill="hold" id="18">
                                          <p:stCondLst>
                                            <p:cond delay="0"/>
                                          </p:stCondLst>
                                        </p:cTn>
                                        <p:tgtEl>
                                          <p:spTgt spid="7"/>
                                        </p:tgtEl>
                                        <p:attrNameLst>
                                          <p:attrName>style.visibility</p:attrName>
                                        </p:attrNameLst>
                                      </p:cBhvr>
                                      <p:to>
                                        <p:strVal val="visible"/>
                                      </p:to>
                                    </p:set>
                                    <p:anim calcmode="lin" valueType="num">
                                      <p:cBhvr additive="base">
                                        <p:cTn dur="500" fill="hold" id="19"/>
                                        <p:tgtEl>
                                          <p:spTgt spid="7"/>
                                        </p:tgtEl>
                                        <p:attrNameLst>
                                          <p:attrName>ppt_x</p:attrName>
                                        </p:attrNameLst>
                                      </p:cBhvr>
                                      <p:tavLst>
                                        <p:tav tm="0">
                                          <p:val>
                                            <p:strVal val="#ppt_x"/>
                                          </p:val>
                                        </p:tav>
                                        <p:tav tm="100000">
                                          <p:val>
                                            <p:strVal val="#ppt_x"/>
                                          </p:val>
                                        </p:tav>
                                      </p:tavLst>
                                    </p:anim>
                                    <p:anim calcmode="lin" valueType="num">
                                      <p:cBhvr additive="base">
                                        <p:cTn dur="500" fill="hold" id="20"/>
                                        <p:tgtEl>
                                          <p:spTgt spid="7"/>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id="23" nodeType="clickEffect" presetClass="entr" presetID="22" presetSubtype="8">
                                  <p:stCondLst>
                                    <p:cond delay="0"/>
                                  </p:stCondLst>
                                  <p:childTnLst>
                                    <p:set>
                                      <p:cBhvr>
                                        <p:cTn dur="1" fill="hold" id="24">
                                          <p:stCondLst>
                                            <p:cond delay="0"/>
                                          </p:stCondLst>
                                        </p:cTn>
                                        <p:tgtEl>
                                          <p:spTgt spid="10"/>
                                        </p:tgtEl>
                                        <p:attrNameLst>
                                          <p:attrName>style.visibility</p:attrName>
                                        </p:attrNameLst>
                                      </p:cBhvr>
                                      <p:to>
                                        <p:strVal val="visible"/>
                                      </p:to>
                                    </p:set>
                                    <p:animEffect filter="wipe(left)" transition="in">
                                      <p:cBhvr>
                                        <p:cTn dur="1000" id="25"/>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bwMode="auto">
          <a:xfrm>
            <a:off x="1" y="409194"/>
            <a:ext cx="9144000"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lang="en-US" spc="-7" dirty="0">
                <a:solidFill>
                  <a:prstClr val="black"/>
                </a:solidFill>
                <a:latin typeface="Cambria" panose="02040503050406030204" pitchFamily="18" charset="0"/>
                <a:cs typeface="Calibri"/>
              </a:rPr>
              <a:t>Why is gravity important to mapping?</a:t>
            </a:r>
            <a:endParaRPr kumimoji="0" lang="en-US" b="0" i="0" u="none" strike="noStrike" kern="1200" cap="none" spc="0" normalizeH="0" baseline="0" noProof="0" dirty="0">
              <a:ln>
                <a:noFill/>
              </a:ln>
              <a:solidFill>
                <a:prstClr val="black"/>
              </a:solidFill>
              <a:effectLst/>
              <a:uLnTx/>
              <a:uFillTx/>
              <a:latin typeface="Cambria" panose="02040503050406030204" pitchFamily="18" charset="0"/>
              <a:cs typeface="Calibri"/>
            </a:endParaRPr>
          </a:p>
        </p:txBody>
      </p:sp>
      <p:sp>
        <p:nvSpPr>
          <p:cNvPr id="5" name="TextBox 4"/>
          <p:cNvSpPr txBox="1"/>
          <p:nvPr/>
        </p:nvSpPr>
        <p:spPr>
          <a:xfrm>
            <a:off x="83891" y="1289108"/>
            <a:ext cx="9060110" cy="5863144"/>
          </a:xfrm>
          <a:prstGeom prst="rect">
            <a:avLst/>
          </a:prstGeom>
          <a:noFill/>
        </p:spPr>
        <p:txBody>
          <a:bodyPr wrap="square" rtlCol="0">
            <a:spAutoFit/>
          </a:bodyPr>
          <a:lstStyle/>
          <a:p>
            <a:pPr marL="344488" marR="0" lvl="0" indent="-344488"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Because</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water flows downhill (down potential)</a:t>
            </a:r>
          </a:p>
          <a:p>
            <a:pPr marL="801688" lvl="1" indent="-344488" fontAlgn="base">
              <a:spcBef>
                <a:spcPct val="0"/>
              </a:spcBef>
              <a:spcAft>
                <a:spcPts val="600"/>
              </a:spcAft>
              <a:buFont typeface="Arial" panose="020B0604020202020204" pitchFamily="34" charset="0"/>
              <a:buChar char="•"/>
              <a:defRPr/>
            </a:pPr>
            <a:r>
              <a:rPr lang="en-US" sz="2800" baseline="0" dirty="0">
                <a:solidFill>
                  <a:prstClr val="black"/>
                </a:solidFill>
                <a:latin typeface="Cambria" panose="02040503050406030204" pitchFamily="18" charset="0"/>
                <a:ea typeface="Cambria" panose="02040503050406030204" pitchFamily="18" charset="0"/>
              </a:rPr>
              <a:t>Riverine Flooding</a:t>
            </a:r>
          </a:p>
          <a:p>
            <a:pPr marL="1258888" lvl="2" indent="-344488" fontAlgn="base">
              <a:spcBef>
                <a:spcPct val="0"/>
              </a:spcBef>
              <a:spcAft>
                <a:spcPts val="600"/>
              </a:spcAft>
              <a:buFont typeface="Arial" panose="020B0604020202020204" pitchFamily="34" charset="0"/>
              <a:buChar char="•"/>
              <a:defRPr/>
            </a:pPr>
            <a:r>
              <a:rPr lang="en-US" sz="2400" baseline="0" dirty="0">
                <a:solidFill>
                  <a:prstClr val="black"/>
                </a:solidFill>
                <a:latin typeface="Cambria" panose="02040503050406030204" pitchFamily="18" charset="0"/>
                <a:ea typeface="Cambria" panose="02040503050406030204" pitchFamily="18" charset="0"/>
              </a:rPr>
              <a:t>Floodplain</a:t>
            </a:r>
            <a:r>
              <a:rPr lang="en-US" sz="2400" dirty="0">
                <a:solidFill>
                  <a:prstClr val="black"/>
                </a:solidFill>
                <a:latin typeface="Cambria" panose="02040503050406030204" pitchFamily="18" charset="0"/>
                <a:ea typeface="Cambria" panose="02040503050406030204" pitchFamily="18" charset="0"/>
              </a:rPr>
              <a:t> mapping &amp; management (FEMA NFIP, FIRMs)</a:t>
            </a:r>
          </a:p>
          <a:p>
            <a:pPr marL="1258888" lvl="2" indent="-344488" fontAlgn="base">
              <a:spcBef>
                <a:spcPct val="0"/>
              </a:spcBef>
              <a:spcAft>
                <a:spcPts val="600"/>
              </a:spcAft>
              <a:buFont typeface="Arial" panose="020B0604020202020204" pitchFamily="34" charset="0"/>
              <a:buChar char="•"/>
              <a:defRPr/>
            </a:pPr>
            <a:r>
              <a:rPr lang="en-US" sz="2400" dirty="0">
                <a:solidFill>
                  <a:prstClr val="black"/>
                </a:solidFill>
                <a:latin typeface="Cambria" panose="02040503050406030204" pitchFamily="18" charset="0"/>
                <a:ea typeface="Cambria" panose="02040503050406030204" pitchFamily="18" charset="0"/>
              </a:rPr>
              <a:t>Levee and dam maintenance</a:t>
            </a:r>
          </a:p>
          <a:p>
            <a:pPr marL="1258888" lvl="2" indent="-344488" fontAlgn="base">
              <a:spcBef>
                <a:spcPct val="0"/>
              </a:spcBef>
              <a:spcAft>
                <a:spcPts val="600"/>
              </a:spcAft>
              <a:buFont typeface="Arial" panose="020B0604020202020204" pitchFamily="34" charset="0"/>
              <a:buChar char="•"/>
              <a:defRPr/>
            </a:pPr>
            <a:r>
              <a:rPr lang="en-US" sz="2400" dirty="0">
                <a:solidFill>
                  <a:prstClr val="black"/>
                </a:solidFill>
                <a:latin typeface="Cambria" panose="02040503050406030204" pitchFamily="18" charset="0"/>
                <a:ea typeface="Cambria" panose="02040503050406030204" pitchFamily="18" charset="0"/>
              </a:rPr>
              <a:t>Irrigation canals and dams</a:t>
            </a:r>
          </a:p>
          <a:p>
            <a:pPr marL="801688" lvl="1" indent="-344488" fontAlgn="base">
              <a:spcBef>
                <a:spcPct val="0"/>
              </a:spcBef>
              <a:spcAft>
                <a:spcPts val="600"/>
              </a:spcAft>
              <a:buFont typeface="Arial" panose="020B0604020202020204" pitchFamily="34" charset="0"/>
              <a:buChar char="•"/>
              <a:defRPr/>
            </a:pPr>
            <a:r>
              <a:rPr lang="en-US" sz="2800" dirty="0">
                <a:solidFill>
                  <a:prstClr val="black"/>
                </a:solidFill>
                <a:latin typeface="Cambria" panose="02040503050406030204" pitchFamily="18" charset="0"/>
                <a:ea typeface="Cambria" panose="02040503050406030204" pitchFamily="18" charset="0"/>
              </a:rPr>
              <a:t>Construction permitting along rivers/coasts</a:t>
            </a:r>
          </a:p>
          <a:p>
            <a:pPr marL="801688" lvl="1" indent="-344488" fontAlgn="base">
              <a:spcBef>
                <a:spcPct val="0"/>
              </a:spcBef>
              <a:spcAft>
                <a:spcPts val="600"/>
              </a:spcAft>
              <a:buFont typeface="Arial" panose="020B0604020202020204" pitchFamily="34" charset="0"/>
              <a:buChar char="•"/>
              <a:defRPr/>
            </a:pPr>
            <a:r>
              <a:rPr lang="en-US" sz="2800" dirty="0">
                <a:solidFill>
                  <a:prstClr val="black"/>
                </a:solidFill>
                <a:latin typeface="Cambria" panose="02040503050406030204" pitchFamily="18" charset="0"/>
                <a:ea typeface="Cambria" panose="02040503050406030204" pitchFamily="18" charset="0"/>
              </a:rPr>
              <a:t>Coastal erosion</a:t>
            </a:r>
          </a:p>
          <a:p>
            <a:pPr marL="801688" lvl="1" indent="-344488" fontAlgn="base">
              <a:spcBef>
                <a:spcPct val="0"/>
              </a:spcBef>
              <a:spcAft>
                <a:spcPts val="600"/>
              </a:spcAft>
              <a:buFont typeface="Arial" panose="020B0604020202020204" pitchFamily="34" charset="0"/>
              <a:buChar char="•"/>
              <a:defRPr/>
            </a:pPr>
            <a:r>
              <a:rPr lang="en-US" sz="2800" dirty="0">
                <a:solidFill>
                  <a:prstClr val="black"/>
                </a:solidFill>
                <a:latin typeface="Cambria" panose="02040503050406030204" pitchFamily="18" charset="0"/>
                <a:ea typeface="Cambria" panose="02040503050406030204" pitchFamily="18" charset="0"/>
              </a:rPr>
              <a:t>Coastal hazards</a:t>
            </a:r>
          </a:p>
          <a:p>
            <a:pPr marL="1258888" lvl="2" indent="-344488" fontAlgn="base">
              <a:spcBef>
                <a:spcPct val="0"/>
              </a:spcBef>
              <a:spcAft>
                <a:spcPts val="600"/>
              </a:spcAft>
              <a:buFont typeface="Arial" panose="020B0604020202020204" pitchFamily="34" charset="0"/>
              <a:buChar char="•"/>
              <a:defRPr/>
            </a:pPr>
            <a:r>
              <a:rPr lang="en-US" sz="2400" dirty="0">
                <a:solidFill>
                  <a:prstClr val="black"/>
                </a:solidFill>
                <a:latin typeface="Cambria" panose="02040503050406030204" pitchFamily="18" charset="0"/>
                <a:ea typeface="Cambria" panose="02040503050406030204" pitchFamily="18" charset="0"/>
              </a:rPr>
              <a:t>Storm surges and flooding (FEMA NFIP, FIRMs – Zone VE)</a:t>
            </a:r>
          </a:p>
          <a:p>
            <a:pPr marL="801688" lvl="1" indent="-344488" fontAlgn="base">
              <a:spcBef>
                <a:spcPct val="0"/>
              </a:spcBef>
              <a:spcAft>
                <a:spcPts val="600"/>
              </a:spcAft>
              <a:buFont typeface="Arial" panose="020B0604020202020204" pitchFamily="34" charset="0"/>
              <a:buChar char="•"/>
              <a:defRPr/>
            </a:pPr>
            <a:r>
              <a:rPr lang="en-US" sz="2800" dirty="0">
                <a:solidFill>
                  <a:prstClr val="black"/>
                </a:solidFill>
                <a:latin typeface="Cambria" panose="02040503050406030204" pitchFamily="18" charset="0"/>
                <a:ea typeface="Cambria" panose="02040503050406030204" pitchFamily="18" charset="0"/>
              </a:rPr>
              <a:t>Sea-level change</a:t>
            </a:r>
          </a:p>
          <a:p>
            <a:pPr marL="1258888" lvl="2" indent="-344488" fontAlgn="base">
              <a:spcBef>
                <a:spcPct val="0"/>
              </a:spcBef>
              <a:spcAft>
                <a:spcPts val="600"/>
              </a:spcAft>
              <a:buFont typeface="Arial" panose="020B0604020202020204" pitchFamily="34" charset="0"/>
              <a:buChar char="•"/>
              <a:defRPr/>
            </a:pPr>
            <a:r>
              <a:rPr lang="en-US" sz="2400" dirty="0">
                <a:solidFill>
                  <a:prstClr val="black"/>
                </a:solidFill>
                <a:latin typeface="Cambria" panose="02040503050406030204" pitchFamily="18" charset="0"/>
                <a:ea typeface="Cambria" panose="02040503050406030204" pitchFamily="18" charset="0"/>
              </a:rPr>
              <a:t>Future coastal flooding?</a:t>
            </a:r>
          </a:p>
          <a:p>
            <a:pPr marL="801688" lvl="1" indent="-344488" fontAlgn="base">
              <a:spcBef>
                <a:spcPct val="0"/>
              </a:spcBef>
              <a:spcAft>
                <a:spcPct val="0"/>
              </a:spcAft>
              <a:buFont typeface="Arial" panose="020B0604020202020204" pitchFamily="34" charset="0"/>
              <a:buChar char="•"/>
              <a:defRPr/>
            </a:pPr>
            <a:endParaRPr lang="en-US" sz="28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1031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bwMode="auto">
          <a:xfrm>
            <a:off x="1" y="409194"/>
            <a:ext cx="9144000"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spcBef>
                <a:spcPts val="133"/>
              </a:spcBef>
              <a:defRPr/>
            </a:pPr>
            <a:r>
              <a:rPr lang="en-US" spc="-7" dirty="0">
                <a:solidFill>
                  <a:prstClr val="black"/>
                </a:solidFill>
                <a:latin typeface="Cambria" panose="02040503050406030204" pitchFamily="18" charset="0"/>
                <a:cs typeface="Calibri"/>
              </a:rPr>
              <a:t>Why is gravity important to mapping?</a:t>
            </a:r>
            <a:endParaRPr lang="en-US" dirty="0">
              <a:solidFill>
                <a:prstClr val="black"/>
              </a:solidFill>
              <a:latin typeface="Cambria" panose="02040503050406030204" pitchFamily="18" charset="0"/>
              <a:cs typeface="Calibri"/>
            </a:endParaRPr>
          </a:p>
        </p:txBody>
      </p:sp>
      <p:sp>
        <p:nvSpPr>
          <p:cNvPr id="5" name="TextBox 4"/>
          <p:cNvSpPr txBox="1"/>
          <p:nvPr/>
        </p:nvSpPr>
        <p:spPr>
          <a:xfrm>
            <a:off x="83891" y="1289108"/>
            <a:ext cx="9060110" cy="3739485"/>
          </a:xfrm>
          <a:prstGeom prst="rect">
            <a:avLst/>
          </a:prstGeom>
          <a:noFill/>
        </p:spPr>
        <p:txBody>
          <a:bodyPr wrap="square" rtlCol="0">
            <a:spAutoFit/>
          </a:bodyPr>
          <a:lstStyle/>
          <a:p>
            <a:pPr marL="344488" indent="-344488" fontAlgn="base">
              <a:spcAft>
                <a:spcPts val="600"/>
              </a:spcAft>
              <a:buFont typeface="Arial" panose="020B0604020202020204" pitchFamily="34" charset="0"/>
              <a:buChar char="•"/>
              <a:defRPr/>
            </a:pPr>
            <a:r>
              <a:rPr lang="en-US" sz="3200" dirty="0">
                <a:solidFill>
                  <a:prstClr val="black"/>
                </a:solidFill>
                <a:latin typeface="Cambria" panose="02040503050406030204" pitchFamily="18" charset="0"/>
                <a:ea typeface="Cambria" panose="02040503050406030204" pitchFamily="18" charset="0"/>
              </a:rPr>
              <a:t>Large scale analysis is made possible by consistent vertical </a:t>
            </a:r>
            <a:r>
              <a:rPr lang="en-US" sz="3200" dirty="0" err="1">
                <a:solidFill>
                  <a:prstClr val="black"/>
                </a:solidFill>
                <a:latin typeface="Cambria" panose="02040503050406030204" pitchFamily="18" charset="0"/>
                <a:ea typeface="Cambria" panose="02040503050406030204" pitchFamily="18" charset="0"/>
              </a:rPr>
              <a:t>datums</a:t>
            </a:r>
            <a:endParaRPr lang="en-US" sz="3200" dirty="0">
              <a:solidFill>
                <a:prstClr val="black"/>
              </a:solidFill>
              <a:latin typeface="Cambria" panose="02040503050406030204" pitchFamily="18" charset="0"/>
              <a:ea typeface="Cambria" panose="02040503050406030204" pitchFamily="18" charset="0"/>
            </a:endParaRPr>
          </a:p>
          <a:p>
            <a:pPr marL="801688" lvl="1" indent="-344488" fontAlgn="base">
              <a:spcAft>
                <a:spcPts val="600"/>
              </a:spcAft>
              <a:buFont typeface="Arial" panose="020B0604020202020204" pitchFamily="34" charset="0"/>
              <a:buChar char="•"/>
              <a:defRPr/>
            </a:pPr>
            <a:r>
              <a:rPr lang="en-US" sz="2800" dirty="0">
                <a:solidFill>
                  <a:prstClr val="black"/>
                </a:solidFill>
                <a:latin typeface="Cambria" panose="02040503050406030204" pitchFamily="18" charset="0"/>
                <a:ea typeface="Cambria" panose="02040503050406030204" pitchFamily="18" charset="0"/>
              </a:rPr>
              <a:t>How to compare heights in two different </a:t>
            </a:r>
            <a:r>
              <a:rPr lang="en-US" sz="2800" dirty="0" err="1">
                <a:solidFill>
                  <a:prstClr val="black"/>
                </a:solidFill>
                <a:latin typeface="Cambria" panose="02040503050406030204" pitchFamily="18" charset="0"/>
                <a:ea typeface="Cambria" panose="02040503050406030204" pitchFamily="18" charset="0"/>
              </a:rPr>
              <a:t>datums</a:t>
            </a:r>
            <a:r>
              <a:rPr lang="en-US" sz="2800" dirty="0">
                <a:solidFill>
                  <a:prstClr val="black"/>
                </a:solidFill>
                <a:latin typeface="Cambria" panose="02040503050406030204" pitchFamily="18" charset="0"/>
                <a:ea typeface="Cambria" panose="02040503050406030204" pitchFamily="18" charset="0"/>
              </a:rPr>
              <a:t>?</a:t>
            </a:r>
          </a:p>
          <a:p>
            <a:pPr marL="344488" indent="-344488" fontAlgn="base">
              <a:spcBef>
                <a:spcPts val="600"/>
              </a:spcBef>
              <a:spcAft>
                <a:spcPts val="600"/>
              </a:spcAft>
              <a:buFont typeface="Arial" panose="020B0604020202020204" pitchFamily="34" charset="0"/>
              <a:buChar char="•"/>
              <a:defRPr/>
            </a:pPr>
            <a:r>
              <a:rPr lang="en-US" sz="3200" dirty="0">
                <a:solidFill>
                  <a:prstClr val="black"/>
                </a:solidFill>
                <a:latin typeface="Cambria" panose="02040503050406030204" pitchFamily="18" charset="0"/>
                <a:ea typeface="Cambria" panose="02040503050406030204" pitchFamily="18" charset="0"/>
              </a:rPr>
              <a:t>These tasks are made even more complex in areas of regional subsidence</a:t>
            </a:r>
          </a:p>
          <a:p>
            <a:pPr marL="801688" lvl="1" indent="-344488" fontAlgn="base">
              <a:spcAft>
                <a:spcPts val="600"/>
              </a:spcAft>
              <a:buFont typeface="Arial" panose="020B0604020202020204" pitchFamily="34" charset="0"/>
              <a:buChar char="•"/>
              <a:defRPr/>
            </a:pPr>
            <a:r>
              <a:rPr lang="en-US" sz="2800" dirty="0">
                <a:solidFill>
                  <a:prstClr val="black"/>
                </a:solidFill>
                <a:latin typeface="Cambria" panose="02040503050406030204" pitchFamily="18" charset="0"/>
                <a:ea typeface="Cambria" panose="02040503050406030204" pitchFamily="18" charset="0"/>
              </a:rPr>
              <a:t>Think of the Harris-Galveston Subsidence District</a:t>
            </a:r>
          </a:p>
          <a:p>
            <a:pPr marL="1258888" lvl="2" indent="-344488" fontAlgn="base">
              <a:spcAft>
                <a:spcPts val="600"/>
              </a:spcAft>
              <a:buFont typeface="Arial" panose="020B0604020202020204" pitchFamily="34" charset="0"/>
              <a:buChar char="•"/>
              <a:defRPr/>
            </a:pPr>
            <a:r>
              <a:rPr lang="en-US" sz="2800" dirty="0">
                <a:solidFill>
                  <a:prstClr val="black"/>
                </a:solidFill>
                <a:latin typeface="Cambria" panose="02040503050406030204" pitchFamily="18" charset="0"/>
                <a:ea typeface="Cambria" panose="02040503050406030204" pitchFamily="18" charset="0"/>
              </a:rPr>
              <a:t>Some 13 feet of subsidence over last 100 years</a:t>
            </a:r>
          </a:p>
        </p:txBody>
      </p:sp>
    </p:spTree>
    <p:extLst>
      <p:ext uri="{BB962C8B-B14F-4D97-AF65-F5344CB8AC3E}">
        <p14:creationId xmlns:p14="http://schemas.microsoft.com/office/powerpoint/2010/main" val="154459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9143999" cy="6858000"/>
          </a:xfrm>
          <a:prstGeom prst="rect">
            <a:avLst/>
          </a:prstGeom>
        </p:spPr>
      </p:pic>
      <p:sp>
        <p:nvSpPr>
          <p:cNvPr id="6" name="Title 4"/>
          <p:cNvSpPr txBox="1">
            <a:spLocks/>
          </p:cNvSpPr>
          <p:nvPr/>
        </p:nvSpPr>
        <p:spPr bwMode="auto">
          <a:xfrm>
            <a:off x="0" y="1"/>
            <a:ext cx="9144000" cy="5779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defRPr/>
            </a:pPr>
            <a:r>
              <a:rPr lang="en-US" sz="2300" dirty="0">
                <a:solidFill>
                  <a:schemeClr val="tx2">
                    <a:lumMod val="75000"/>
                  </a:schemeClr>
                </a:solidFill>
                <a:latin typeface="Cambria" panose="02040503050406030204" pitchFamily="18" charset="0"/>
              </a:rPr>
              <a:t>Estimated change in orthometric heights from NAVD88 to </a:t>
            </a:r>
            <a:r>
              <a:rPr lang="en-US" sz="2300" b="1" dirty="0">
                <a:solidFill>
                  <a:schemeClr val="tx2">
                    <a:lumMod val="75000"/>
                  </a:schemeClr>
                </a:solidFill>
                <a:latin typeface="Cambria" panose="02040503050406030204" pitchFamily="18" charset="0"/>
              </a:rPr>
              <a:t>NAPGD2022</a:t>
            </a:r>
          </a:p>
        </p:txBody>
      </p:sp>
      <p:sp>
        <p:nvSpPr>
          <p:cNvPr id="4" name="TextBox 3"/>
          <p:cNvSpPr txBox="1"/>
          <p:nvPr/>
        </p:nvSpPr>
        <p:spPr>
          <a:xfrm>
            <a:off x="4632384" y="5745193"/>
            <a:ext cx="1940944" cy="923330"/>
          </a:xfrm>
          <a:prstGeom prst="rect">
            <a:avLst/>
          </a:prstGeom>
          <a:noFill/>
        </p:spPr>
        <p:txBody>
          <a:bodyPr wrap="square" rtlCol="0">
            <a:spAutoFit/>
          </a:bodyPr>
          <a:lstStyle/>
          <a:p>
            <a:pPr fontAlgn="auto">
              <a:spcBef>
                <a:spcPts val="0"/>
              </a:spcBef>
              <a:spcAft>
                <a:spcPts val="0"/>
              </a:spcAft>
              <a:defRPr/>
            </a:pPr>
            <a:r>
              <a:rPr lang="en-US" b="1" i="1" dirty="0">
                <a:solidFill>
                  <a:srgbClr val="000000"/>
                </a:solidFill>
                <a:latin typeface="Calibri"/>
                <a:ea typeface="+mn-ea"/>
              </a:rPr>
              <a:t>(NAPGD2022 approximated using xGEOID16B)</a:t>
            </a:r>
          </a:p>
        </p:txBody>
      </p:sp>
    </p:spTree>
    <p:extLst>
      <p:ext uri="{BB962C8B-B14F-4D97-AF65-F5344CB8AC3E}">
        <p14:creationId xmlns:p14="http://schemas.microsoft.com/office/powerpoint/2010/main" val="174444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0000" t="29322" r="6647" b="37839"/>
          <a:stretch/>
        </p:blipFill>
        <p:spPr>
          <a:xfrm>
            <a:off x="0" y="1149008"/>
            <a:ext cx="9144000" cy="5194932"/>
          </a:xfrm>
          <a:prstGeom prst="rect">
            <a:avLst/>
          </a:prstGeom>
          <a:ln w="19050">
            <a:solidFill>
              <a:schemeClr val="tx1"/>
            </a:solidFill>
          </a:ln>
        </p:spPr>
      </p:pic>
      <p:sp>
        <p:nvSpPr>
          <p:cNvPr id="4" name="TextBox 3"/>
          <p:cNvSpPr txBox="1"/>
          <p:nvPr/>
        </p:nvSpPr>
        <p:spPr>
          <a:xfrm>
            <a:off x="1" y="1165568"/>
            <a:ext cx="2171700" cy="1015663"/>
          </a:xfrm>
          <a:prstGeom prst="rect">
            <a:avLst/>
          </a:prstGeom>
          <a:noFill/>
        </p:spPr>
        <p:txBody>
          <a:bodyPr wrap="square" rtlCol="0">
            <a:spAutoFit/>
          </a:bodyPr>
          <a:lstStyle/>
          <a:p>
            <a:pPr fontAlgn="auto">
              <a:spcBef>
                <a:spcPts val="0"/>
              </a:spcBef>
              <a:spcAft>
                <a:spcPts val="0"/>
              </a:spcAft>
              <a:defRPr/>
            </a:pPr>
            <a:r>
              <a:rPr lang="en-US" sz="2000" b="1" i="1" dirty="0">
                <a:solidFill>
                  <a:srgbClr val="000000"/>
                </a:solidFill>
                <a:latin typeface="Calibri"/>
                <a:ea typeface="+mn-ea"/>
              </a:rPr>
              <a:t>(NAPGD2022 approximated using xGEOID16B)</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924" t="69523" r="77530" b="2502"/>
          <a:stretch/>
        </p:blipFill>
        <p:spPr>
          <a:xfrm>
            <a:off x="7258049" y="4420166"/>
            <a:ext cx="1901191" cy="1941396"/>
          </a:xfrm>
          <a:prstGeom prst="rect">
            <a:avLst/>
          </a:prstGeom>
        </p:spPr>
      </p:pic>
      <p:sp>
        <p:nvSpPr>
          <p:cNvPr id="6" name="Title 4"/>
          <p:cNvSpPr txBox="1">
            <a:spLocks/>
          </p:cNvSpPr>
          <p:nvPr/>
        </p:nvSpPr>
        <p:spPr bwMode="auto">
          <a:xfrm>
            <a:off x="0" y="367991"/>
            <a:ext cx="9144000" cy="74174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defRPr/>
            </a:pPr>
            <a:r>
              <a:rPr lang="en-US" sz="2300" dirty="0">
                <a:latin typeface="Cambria" panose="02040503050406030204" pitchFamily="18" charset="0"/>
              </a:rPr>
              <a:t>Estimated change in orthometric heights from NAVD88 to </a:t>
            </a:r>
            <a:r>
              <a:rPr lang="en-US" sz="2300" b="1" dirty="0">
                <a:latin typeface="Cambria" panose="02040503050406030204" pitchFamily="18" charset="0"/>
              </a:rPr>
              <a:t>NAPGD2022</a:t>
            </a:r>
          </a:p>
        </p:txBody>
      </p:sp>
      <p:sp>
        <p:nvSpPr>
          <p:cNvPr id="8" name="Rounded Rectangle 7"/>
          <p:cNvSpPr/>
          <p:nvPr/>
        </p:nvSpPr>
        <p:spPr>
          <a:xfrm>
            <a:off x="7228324" y="5117283"/>
            <a:ext cx="1644410" cy="763399"/>
          </a:xfrm>
          <a:prstGeom prst="round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bwMode="auto">
          <a:xfrm>
            <a:off x="457201" y="6361562"/>
            <a:ext cx="8248650" cy="523220"/>
          </a:xfrm>
          <a:prstGeom prst="rect">
            <a:avLst/>
          </a:prstGeom>
          <a:noFill/>
          <a:ln w="9525">
            <a:noFill/>
            <a:miter lim="800000"/>
            <a:headEnd/>
            <a:tailEnd/>
          </a:ln>
        </p:spPr>
        <p:txBody>
          <a:bodyPr wrap="square" rtlCol="0">
            <a:spAutoFit/>
          </a:bodyPr>
          <a:lstStyle/>
          <a:p>
            <a:pPr algn="ctr"/>
            <a:r>
              <a:rPr lang="en-US" sz="2800" dirty="0">
                <a:latin typeface="Cambria" panose="02040503050406030204" pitchFamily="18" charset="0"/>
              </a:rPr>
              <a:t>Vertical change of about -0.8 to -2.4 feet</a:t>
            </a:r>
          </a:p>
        </p:txBody>
      </p:sp>
      <p:sp>
        <p:nvSpPr>
          <p:cNvPr id="10" name="Rounded Rectangle 7">
            <a:extLst>
              <a:ext uri="{FF2B5EF4-FFF2-40B4-BE49-F238E27FC236}">
                <a16:creationId xmlns:a16="http://schemas.microsoft.com/office/drawing/2014/main" id="{4C22E7D4-32D4-4A29-8177-EB067DC70B3F}"/>
              </a:ext>
            </a:extLst>
          </p:cNvPr>
          <p:cNvSpPr/>
          <p:nvPr/>
        </p:nvSpPr>
        <p:spPr>
          <a:xfrm>
            <a:off x="3976382" y="2299980"/>
            <a:ext cx="1969993" cy="2120186"/>
          </a:xfrm>
          <a:prstGeom prst="round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Arrow: Right 1">
            <a:extLst>
              <a:ext uri="{FF2B5EF4-FFF2-40B4-BE49-F238E27FC236}">
                <a16:creationId xmlns:a16="http://schemas.microsoft.com/office/drawing/2014/main" id="{E0A4438D-105E-41DE-881B-F60218F7E348}"/>
              </a:ext>
            </a:extLst>
          </p:cNvPr>
          <p:cNvSpPr/>
          <p:nvPr/>
        </p:nvSpPr>
        <p:spPr>
          <a:xfrm>
            <a:off x="3422709" y="3640823"/>
            <a:ext cx="1149291" cy="696286"/>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smallest</a:t>
            </a:r>
          </a:p>
        </p:txBody>
      </p:sp>
      <p:sp>
        <p:nvSpPr>
          <p:cNvPr id="11" name="Arrow: Right 10">
            <a:extLst>
              <a:ext uri="{FF2B5EF4-FFF2-40B4-BE49-F238E27FC236}">
                <a16:creationId xmlns:a16="http://schemas.microsoft.com/office/drawing/2014/main" id="{B5A6EF4F-6A24-4520-A2E7-ED93329AC82B}"/>
              </a:ext>
            </a:extLst>
          </p:cNvPr>
          <p:cNvSpPr/>
          <p:nvPr/>
        </p:nvSpPr>
        <p:spPr>
          <a:xfrm>
            <a:off x="3464653" y="2732714"/>
            <a:ext cx="1149291" cy="696286"/>
          </a:xfrm>
          <a:prstGeom prst="rightArrow">
            <a:avLst/>
          </a:prstGeom>
          <a:gradFill flip="none" rotWithShape="1">
            <a:lin ang="5400000" scaled="1"/>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dirty="0"/>
              <a:t>largest</a:t>
            </a:r>
          </a:p>
        </p:txBody>
      </p:sp>
    </p:spTree>
    <p:extLst>
      <p:ext uri="{BB962C8B-B14F-4D97-AF65-F5344CB8AC3E}">
        <p14:creationId xmlns:p14="http://schemas.microsoft.com/office/powerpoint/2010/main" val="232625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173736"/>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rPr>
              <a:t>In</a:t>
            </a:r>
            <a:r>
              <a:rPr kumimoji="0" lang="en-US" sz="5400" b="1" i="0" u="none" strike="noStrike" kern="120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rPr>
              <a:t> a perfect world…</a:t>
            </a:r>
            <a:endParaRPr kumimoji="0" lang="en-US" sz="54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pic>
        <p:nvPicPr>
          <p:cNvPr id="2" name="newsie" descr="Extra! Extra! Read All About It! - All The Trop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65" y="5446612"/>
            <a:ext cx="1633259" cy="1359105"/>
          </a:xfrm>
          <a:prstGeom prst="rect">
            <a:avLst/>
          </a:prstGeom>
        </p:spPr>
      </p:pic>
      <p:sp>
        <p:nvSpPr>
          <p:cNvPr id="3" name="body text">
            <a:extLst>
              <a:ext uri="{FF2B5EF4-FFF2-40B4-BE49-F238E27FC236}">
                <a16:creationId xmlns:a16="http://schemas.microsoft.com/office/drawing/2014/main" id="{B1F08A34-7F6F-4BA6-B6E6-081696642E39}"/>
              </a:ext>
            </a:extLst>
          </p:cNvPr>
          <p:cNvSpPr>
            <a:spLocks noGrp="1"/>
          </p:cNvSpPr>
          <p:nvPr>
            <p:ph idx="1"/>
          </p:nvPr>
        </p:nvSpPr>
        <p:spPr>
          <a:xfrm>
            <a:off x="255639" y="1600202"/>
            <a:ext cx="8652387" cy="5205515"/>
          </a:xfrm>
        </p:spPr>
        <p:txBody>
          <a:bodyPr/>
          <a:lstStyle/>
          <a:p>
            <a:r>
              <a:rPr lang="en-US" sz="3600" dirty="0">
                <a:latin typeface="Cambria" panose="02040503050406030204" pitchFamily="18" charset="0"/>
                <a:ea typeface="Cambria" panose="02040503050406030204" pitchFamily="18" charset="0"/>
              </a:rPr>
              <a:t>Datums would be parallel and smooth</a:t>
            </a:r>
          </a:p>
          <a:p>
            <a:pPr lvl="1"/>
            <a:r>
              <a:rPr lang="en-US" dirty="0">
                <a:latin typeface="Cambria" panose="02040503050406030204" pitchFamily="18" charset="0"/>
                <a:ea typeface="Cambria" panose="02040503050406030204" pitchFamily="18" charset="0"/>
              </a:rPr>
              <a:t>transforming would be a simple constant shift</a:t>
            </a:r>
          </a:p>
          <a:p>
            <a:r>
              <a:rPr lang="en-US" sz="3600" dirty="0">
                <a:latin typeface="Cambria" panose="02040503050406030204" pitchFamily="18" charset="0"/>
                <a:ea typeface="Cambria" panose="02040503050406030204" pitchFamily="18" charset="0"/>
              </a:rPr>
              <a:t>Surface of Earth would not move</a:t>
            </a:r>
          </a:p>
          <a:p>
            <a:pPr lvl="1"/>
            <a:r>
              <a:rPr lang="en-US" dirty="0">
                <a:latin typeface="Cambria" panose="02040503050406030204" pitchFamily="18" charset="0"/>
                <a:ea typeface="Cambria" panose="02040503050406030204" pitchFamily="18" charset="0"/>
              </a:rPr>
              <a:t>some of it is anthropogenic</a:t>
            </a:r>
          </a:p>
          <a:p>
            <a:r>
              <a:rPr lang="en-US" sz="3600" dirty="0">
                <a:latin typeface="Cambria" panose="02040503050406030204" pitchFamily="18" charset="0"/>
                <a:ea typeface="Cambria" panose="02040503050406030204" pitchFamily="18" charset="0"/>
              </a:rPr>
              <a:t>Everyone would use the same datums</a:t>
            </a:r>
          </a:p>
          <a:p>
            <a:pPr lvl="1">
              <a:spcAft>
                <a:spcPts val="3000"/>
              </a:spcAft>
            </a:pPr>
            <a:r>
              <a:rPr lang="en-US" sz="3200" dirty="0">
                <a:latin typeface="Cambria" panose="02040503050406030204" pitchFamily="18" charset="0"/>
                <a:ea typeface="Cambria" panose="02040503050406030204" pitchFamily="18" charset="0"/>
              </a:rPr>
              <a:t>Just imagine!</a:t>
            </a:r>
          </a:p>
          <a:p>
            <a:pPr marL="0" indent="0" algn="ctr">
              <a:buNone/>
            </a:pPr>
            <a:r>
              <a:rPr lang="en-US" i="1" dirty="0">
                <a:latin typeface="Cambria" panose="02040503050406030204" pitchFamily="18" charset="0"/>
                <a:ea typeface="Cambria" panose="02040503050406030204" pitchFamily="18" charset="0"/>
              </a:rPr>
              <a:t>THIS JUST IN…</a:t>
            </a:r>
          </a:p>
          <a:p>
            <a:pPr marL="0" indent="0" algn="r">
              <a:buNone/>
            </a:pPr>
            <a:r>
              <a:rPr lang="en-US" dirty="0">
                <a:latin typeface="Cambria" panose="02040503050406030204" pitchFamily="18" charset="0"/>
                <a:ea typeface="Cambria" panose="02040503050406030204" pitchFamily="18" charset="0"/>
              </a:rPr>
              <a:t>WE DON’T LIVE IN A PERFECT WORLD!</a:t>
            </a:r>
          </a:p>
        </p:txBody>
      </p:sp>
    </p:spTree>
    <p:extLst>
      <p:ext uri="{BB962C8B-B14F-4D97-AF65-F5344CB8AC3E}">
        <p14:creationId xmlns:p14="http://schemas.microsoft.com/office/powerpoint/2010/main" val="25612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Effect transition="in" filter="fade">
                                      <p:cBhvr>
                                        <p:cTn id="11" dur="1000"/>
                                        <p:tgtEl>
                                          <p:spTgt spid="3">
                                            <p:txEl>
                                              <p:pRg st="6" end="6"/>
                                            </p:txEl>
                                          </p:spTgt>
                                        </p:tgtEl>
                                      </p:cBhvr>
                                    </p:animEffect>
                                    <p:anim calcmode="lin" valueType="num">
                                      <p:cBhvr>
                                        <p:cTn id="1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25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wipe(left)">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Content Placeholder 3">
            <a:hlinkClick r:id="rId3"/>
          </p:cNvPr>
          <p:cNvPicPr>
            <a:picLocks noChangeAspect="1" noGrp="1"/>
          </p:cNvPicPr>
          <p:nvPr>
            <p:ph idx="1"/>
          </p:nvPr>
        </p:nvPicPr>
        <p:blipFill rotWithShape="1">
          <a:blip r:embed="rId4">
            <a:extLst>
              <a:ext uri="{28A0092B-C50C-407E-A947-70E740481C1C}">
                <a14:useLocalDpi xmlns:a14="http://schemas.microsoft.com/office/drawing/2010/main" val="0"/>
              </a:ext>
            </a:extLst>
          </a:blip>
          <a:srcRect r="14" t="60"/>
          <a:stretch/>
        </p:blipFill>
        <p:spPr>
          <a:xfrm>
            <a:off x="0" y="0"/>
            <a:ext cx="9143997" cy="4726966"/>
          </a:xfrm>
          <a:ln w="38100">
            <a:solidFill>
              <a:schemeClr val="bg1">
                <a:lumMod val="50000"/>
              </a:schemeClr>
            </a:solidFill>
          </a:ln>
        </p:spPr>
      </p:pic>
      <p:sp>
        <p:nvSpPr>
          <p:cNvPr id="3" name="Title 2"/>
          <p:cNvSpPr>
            <a:spLocks noGrp="1"/>
          </p:cNvSpPr>
          <p:nvPr>
            <p:ph type="title"/>
          </p:nvPr>
        </p:nvSpPr>
        <p:spPr>
          <a:xfrm>
            <a:off x="0" y="4855080"/>
            <a:ext cx="9144001" cy="1739290"/>
          </a:xfrm>
        </p:spPr>
        <p:txBody>
          <a:bodyPr/>
          <a:lstStyle/>
          <a:p>
            <a:r>
              <a:rPr dirty="0" lang="en-US" sz="5000">
                <a:latin charset="0" panose="02040503050406030204" pitchFamily="18" typeface="Cambria"/>
                <a:ea charset="0" panose="02040503050406030204" pitchFamily="18" typeface="Cambria"/>
              </a:rPr>
              <a:t>NGS Coordinate Conversion And Transformation Tool (NCAT)</a:t>
            </a:r>
          </a:p>
        </p:txBody>
      </p:sp>
      <p:sp>
        <p:nvSpPr>
          <p:cNvPr id="5" name="Rounded Rectangle 4"/>
          <p:cNvSpPr/>
          <p:nvPr/>
        </p:nvSpPr>
        <p:spPr>
          <a:xfrm>
            <a:off x="93132" y="34358"/>
            <a:ext cx="1240367" cy="355110"/>
          </a:xfrm>
          <a:prstGeom prst="roundRect">
            <a:avLst>
              <a:gd fmla="val 26618" name="adj"/>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base" hangingPunct="1" indent="0" latinLnBrk="0" lvl="0" marL="0" marR="0" rtl="0">
              <a:lnSpc>
                <a:spcPct val="100000"/>
              </a:lnSpc>
              <a:spcBef>
                <a:spcPct val="0"/>
              </a:spcBef>
              <a:spcAft>
                <a:spcPct val="0"/>
              </a:spcAft>
              <a:buClrTx/>
              <a:buSzTx/>
              <a:buFontTx/>
              <a:buNone/>
              <a:tabLst/>
              <a:defRPr/>
            </a:pPr>
            <a:endParaRPr b="0" baseline="0" cap="none" i="0" kern="1200" kumimoji="0" lang="en-US" noProof="0" normalizeH="0" spc="0" strike="noStrike" sz="1800" u="none">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72091393"/>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afterEffect" presetClass="entr" presetID="21" presetSubtype="1">
                                  <p:stCondLst>
                                    <p:cond delay="1500"/>
                                  </p:stCondLst>
                                  <p:childTnLst>
                                    <p:set>
                                      <p:cBhvr>
                                        <p:cTn dur="1" fill="hold" id="6">
                                          <p:stCondLst>
                                            <p:cond delay="0"/>
                                          </p:stCondLst>
                                        </p:cTn>
                                        <p:tgtEl>
                                          <p:spTgt spid="5"/>
                                        </p:tgtEl>
                                        <p:attrNameLst>
                                          <p:attrName>style.visibility</p:attrName>
                                        </p:attrNameLst>
                                      </p:cBhvr>
                                      <p:to>
                                        <p:strVal val="visible"/>
                                      </p:to>
                                    </p:set>
                                    <p:animEffect filter="wheel(1)" transition="in">
                                      <p:cBhvr>
                                        <p:cTn dur="2000" id="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94896" y="410693"/>
            <a:ext cx="7465332" cy="914400"/>
          </a:xfrm>
        </p:spPr>
        <p:txBody>
          <a:bodyPr/>
          <a:lstStyle/>
          <a:p>
            <a:pPr eaLnBrk="1" hangingPunct="1"/>
            <a:r>
              <a:rPr lang="en-US" altLang="en-US" b="1" dirty="0">
                <a:latin typeface="Cambria" panose="02040503050406030204" pitchFamily="18" charset="0"/>
                <a:ea typeface="Tahoma" panose="020B0604030504040204" pitchFamily="34" charset="0"/>
                <a:cs typeface="Tahoma" panose="020B0604030504040204" pitchFamily="34" charset="0"/>
              </a:rPr>
              <a:t>NGS Mission</a:t>
            </a:r>
          </a:p>
        </p:txBody>
      </p:sp>
      <p:sp>
        <p:nvSpPr>
          <p:cNvPr id="16387" name="Rectangle 3"/>
          <p:cNvSpPr>
            <a:spLocks noGrp="1" noChangeArrowheads="1"/>
          </p:cNvSpPr>
          <p:nvPr>
            <p:ph idx="1"/>
          </p:nvPr>
        </p:nvSpPr>
        <p:spPr>
          <a:xfrm>
            <a:off x="249382" y="1527465"/>
            <a:ext cx="8666018" cy="4468091"/>
          </a:xfrm>
        </p:spPr>
        <p:txBody>
          <a:bodyPr/>
          <a:lstStyle/>
          <a:p>
            <a:pPr marL="0" indent="0">
              <a:buNone/>
              <a:tabLst>
                <a:tab pos="0" algn="l"/>
              </a:tabLst>
            </a:pPr>
            <a:r>
              <a:rPr lang="en-US" altLang="zh-CN" sz="4800" dirty="0">
                <a:latin typeface="Cambria" panose="02040503050406030204" pitchFamily="18" charset="0"/>
                <a:ea typeface="ＭＳ Ｐゴシック" panose="020B0600070205080204" pitchFamily="34" charset="-128"/>
                <a:cs typeface="Arial" panose="020B0604020202020204" pitchFamily="34" charset="0"/>
              </a:rPr>
              <a:t>To define, maintain and provide access to the </a:t>
            </a:r>
            <a:r>
              <a:rPr lang="en-US" altLang="zh-CN" sz="4800" b="1" dirty="0">
                <a:solidFill>
                  <a:srgbClr val="C00000"/>
                </a:solidFill>
                <a:latin typeface="Cambria" panose="02040503050406030204" pitchFamily="18" charset="0"/>
                <a:ea typeface="ＭＳ Ｐゴシック" panose="020B0600070205080204" pitchFamily="34" charset="-128"/>
                <a:cs typeface="Arial" panose="020B0604020202020204" pitchFamily="34" charset="0"/>
              </a:rPr>
              <a:t>National Spatial Reference System (NSRS) </a:t>
            </a:r>
            <a:r>
              <a:rPr lang="en-US" altLang="zh-CN" sz="4800" dirty="0">
                <a:solidFill>
                  <a:schemeClr val="bg1">
                    <a:lumMod val="65000"/>
                  </a:schemeClr>
                </a:solidFill>
                <a:latin typeface="Cambria" panose="02040503050406030204" pitchFamily="18" charset="0"/>
                <a:ea typeface="ＭＳ Ｐゴシック" panose="020B0600070205080204" pitchFamily="34" charset="-128"/>
                <a:cs typeface="Arial" panose="020B0604020202020204" pitchFamily="34" charset="0"/>
              </a:rPr>
              <a:t>to meet our Nation’s economic, social, and environmental needs.</a:t>
            </a:r>
            <a:r>
              <a:rPr lang="en-US" altLang="zh-CN" sz="4800" dirty="0">
                <a:latin typeface="Cambria" panose="02040503050406030204" pitchFamily="18" charset="0"/>
                <a:ea typeface="ＭＳ Ｐゴシック" panose="020B0600070205080204" pitchFamily="34" charset="-128"/>
                <a:cs typeface="Arial" panose="020B0604020202020204" pitchFamily="34" charset="0"/>
              </a:rPr>
              <a:t> </a:t>
            </a:r>
          </a:p>
        </p:txBody>
      </p:sp>
      <p:pic>
        <p:nvPicPr>
          <p:cNvPr id="4" name="Picture 2" descr="12-layers">
            <a:extLst>
              <a:ext uri="{FF2B5EF4-FFF2-40B4-BE49-F238E27FC236}">
                <a16:creationId xmlns:a16="http://schemas.microsoft.com/office/drawing/2014/main" id="{2A3367CF-4BCA-46BC-82FC-BF947D353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496" y="1959303"/>
            <a:ext cx="285750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extLst>
              <a:ext uri="{FF2B5EF4-FFF2-40B4-BE49-F238E27FC236}">
                <a16:creationId xmlns:a16="http://schemas.microsoft.com/office/drawing/2014/main" id="{CD3946BA-581C-47A7-AAF1-5FD08586017F}"/>
              </a:ext>
            </a:extLst>
          </p:cNvPr>
          <p:cNvSpPr/>
          <p:nvPr/>
        </p:nvSpPr>
        <p:spPr>
          <a:xfrm>
            <a:off x="1526505" y="5330535"/>
            <a:ext cx="1470991" cy="904461"/>
          </a:xfrm>
          <a:prstGeom prst="rightArrow">
            <a:avLst/>
          </a:prstGeom>
          <a:ln w="15875">
            <a:no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NSRS</a:t>
            </a:r>
          </a:p>
        </p:txBody>
      </p:sp>
    </p:spTree>
    <p:extLst>
      <p:ext uri="{BB962C8B-B14F-4D97-AF65-F5344CB8AC3E}">
        <p14:creationId xmlns:p14="http://schemas.microsoft.com/office/powerpoint/2010/main" val="28854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387">
                                            <p:txEl>
                                              <p:pRg st="0" end="0"/>
                                            </p:txEl>
                                          </p:spTgt>
                                        </p:tgtEl>
                                      </p:cBhvr>
                                    </p:animEffect>
                                    <p:set>
                                      <p:cBhvr>
                                        <p:cTn id="7" dur="1" fill="hold">
                                          <p:stCondLst>
                                            <p:cond delay="499"/>
                                          </p:stCondLst>
                                        </p:cTn>
                                        <p:tgtEl>
                                          <p:spTgt spid="16387">
                                            <p:txEl>
                                              <p:pRg st="0" end="0"/>
                                            </p:txEl>
                                          </p:spTgt>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50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500"/>
                            </p:stCondLst>
                            <p:childTnLst>
                              <p:par>
                                <p:cTn id="16" presetID="26" presetClass="emph" presetSubtype="0" repeatCount="2000" fill="hold" grpId="1" nodeType="afterEffect">
                                  <p:stCondLst>
                                    <p:cond delay="0"/>
                                  </p:stCondLst>
                                  <p:childTnLst>
                                    <p:animEffect transition="out" filter="fade">
                                      <p:cBhvr>
                                        <p:cTn id="17" dur="500" tmFilter="0, 0; .2, .5; .8, .5; 1, 0"/>
                                        <p:tgtEl>
                                          <p:spTgt spid="2"/>
                                        </p:tgtEl>
                                      </p:cBhvr>
                                    </p:animEffect>
                                    <p:animScale>
                                      <p:cBhvr>
                                        <p:cTn id="18"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2" grpId="0" animBg="1"/>
      <p:bldP spid="2"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t="13017" r="6034"/>
          <a:stretch/>
        </p:blipFill>
        <p:spPr bwMode="auto">
          <a:xfrm>
            <a:off x="0" y="-25400"/>
            <a:ext cx="9131300" cy="4752366"/>
          </a:xfrm>
          <a:prstGeom prst="rect">
            <a:avLst/>
          </a:prstGeom>
          <a:noFill/>
          <a:ln w="38100">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8" name="Title 2"/>
          <p:cNvSpPr txBox="1">
            <a:spLocks/>
          </p:cNvSpPr>
          <p:nvPr/>
        </p:nvSpPr>
        <p:spPr bwMode="auto">
          <a:xfrm>
            <a:off x="0" y="4855080"/>
            <a:ext cx="9144001" cy="173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NGS Coordinate Conversion And Transformation Tool (NCAT)</a:t>
            </a:r>
          </a:p>
        </p:txBody>
      </p:sp>
      <p:sp>
        <p:nvSpPr>
          <p:cNvPr id="9" name="Rounded Rectangle 8"/>
          <p:cNvSpPr/>
          <p:nvPr/>
        </p:nvSpPr>
        <p:spPr>
          <a:xfrm>
            <a:off x="163773" y="3439235"/>
            <a:ext cx="8134066" cy="818865"/>
          </a:xfrm>
          <a:prstGeom prst="round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0"/>
          <p:cNvSpPr/>
          <p:nvPr/>
        </p:nvSpPr>
        <p:spPr>
          <a:xfrm>
            <a:off x="1329266" y="16932"/>
            <a:ext cx="1176867" cy="330201"/>
          </a:xfrm>
          <a:prstGeom prst="roundRect">
            <a:avLst>
              <a:gd name="adj" fmla="val 26618"/>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ounded Rectangle 11"/>
          <p:cNvSpPr/>
          <p:nvPr/>
        </p:nvSpPr>
        <p:spPr>
          <a:xfrm>
            <a:off x="2506133" y="16932"/>
            <a:ext cx="808567" cy="330201"/>
          </a:xfrm>
          <a:prstGeom prst="roundRect">
            <a:avLst>
              <a:gd name="adj" fmla="val 26618"/>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4241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par>
                          <p:cTn id="8" fill="hold">
                            <p:stCondLst>
                              <p:cond delay="3000"/>
                            </p:stCondLst>
                            <p:childTnLst>
                              <p:par>
                                <p:cTn id="9" presetID="21" presetClass="entr" presetSubtype="8" fill="hold" grpId="0" nodeType="afterEffect">
                                  <p:stCondLst>
                                    <p:cond delay="2000"/>
                                  </p:stCondLst>
                                  <p:childTnLst>
                                    <p:set>
                                      <p:cBhvr>
                                        <p:cTn id="10" dur="1" fill="hold">
                                          <p:stCondLst>
                                            <p:cond delay="0"/>
                                          </p:stCondLst>
                                        </p:cTn>
                                        <p:tgtEl>
                                          <p:spTgt spid="9"/>
                                        </p:tgtEl>
                                        <p:attrNameLst>
                                          <p:attrName>style.visibility</p:attrName>
                                        </p:attrNameLst>
                                      </p:cBhvr>
                                      <p:to>
                                        <p:strVal val="visible"/>
                                      </p:to>
                                    </p:set>
                                    <p:animEffect transition="in" filter="wheel(8)">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heel(1)">
                                      <p:cBhvr>
                                        <p:cTn id="16" dur="2000"/>
                                        <p:tgtEl>
                                          <p:spTgt spid="12"/>
                                        </p:tgtEl>
                                      </p:cBhvr>
                                    </p:animEffect>
                                  </p:childTnLst>
                                </p:cTn>
                              </p:par>
                              <p:par>
                                <p:cTn id="17" presetID="10" presetClass="exit" presetSubtype="0" fill="hold" grpId="1"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12" grpId="0" animBg="1"/>
    </p:bldLst>
  </p:timing>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cstate="print" r:embed="rId2">
            <a:extLst>
              <a:ext uri="{28A0092B-C50C-407E-A947-70E740481C1C}">
                <a14:useLocalDpi xmlns:a14="http://schemas.microsoft.com/office/drawing/2010/main" val="0"/>
              </a:ext>
            </a:extLst>
          </a:blip>
          <a:srcRect b="32" t="102"/>
          <a:stretch/>
        </p:blipFill>
        <p:spPr>
          <a:xfrm>
            <a:off x="0" y="924481"/>
            <a:ext cx="9144000" cy="5933519"/>
          </a:xfrm>
          <a:prstGeom prst="rect">
            <a:avLst/>
          </a:prstGeom>
          <a:ln w="25400">
            <a:solidFill>
              <a:schemeClr val="tx1">
                <a:lumMod val="50000"/>
                <a:lumOff val="50000"/>
              </a:schemeClr>
            </a:solidFill>
          </a:ln>
        </p:spPr>
      </p:pic>
      <p:sp>
        <p:nvSpPr>
          <p:cNvPr id="4" name="Title 1">
            <a:extLst>
              <a:ext uri="{FF2B5EF4-FFF2-40B4-BE49-F238E27FC236}">
                <a16:creationId xmlns:a16="http://schemas.microsoft.com/office/drawing/2014/main" id="{AD275E1E-ED24-465E-987A-1D5F63827627}"/>
              </a:ext>
            </a:extLst>
          </p:cNvPr>
          <p:cNvSpPr txBox="1">
            <a:spLocks/>
          </p:cNvSpPr>
          <p:nvPr/>
        </p:nvSpPr>
        <p:spPr bwMode="auto">
          <a:xfrm>
            <a:off x="0" y="694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defTabSz="457200" eaLnBrk="0" fontAlgn="base" hangingPunct="0" rtl="0">
              <a:spcBef>
                <a:spcPct val="0"/>
              </a:spcBef>
              <a:spcAft>
                <a:spcPct val="0"/>
              </a:spcAft>
              <a:defRPr kern="1200" sz="4400">
                <a:solidFill>
                  <a:schemeClr val="tx1"/>
                </a:solidFill>
                <a:latin typeface="+mj-lt"/>
                <a:ea charset="-128" pitchFamily="34" typeface="MS PGothic"/>
                <a:cs charset="0" typeface="ＭＳ Ｐゴシック"/>
              </a:defRPr>
            </a:lvl1pPr>
            <a:lvl2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2pPr>
            <a:lvl3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3pPr>
            <a:lvl4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4pPr>
            <a:lvl5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5pPr>
            <a:lvl6pPr algn="ctr" defTabSz="457200" fontAlgn="base" marL="457200" rtl="0">
              <a:spcBef>
                <a:spcPct val="0"/>
              </a:spcBef>
              <a:spcAft>
                <a:spcPct val="0"/>
              </a:spcAft>
              <a:defRPr sz="4400">
                <a:solidFill>
                  <a:schemeClr val="tx1"/>
                </a:solidFill>
                <a:latin charset="0" typeface="Calibri"/>
                <a:ea charset="0" typeface="ＭＳ Ｐゴシック"/>
                <a:cs charset="0" typeface="ＭＳ Ｐゴシック"/>
              </a:defRPr>
            </a:lvl6pPr>
            <a:lvl7pPr algn="ctr" defTabSz="457200" fontAlgn="base" marL="914400" rtl="0">
              <a:spcBef>
                <a:spcPct val="0"/>
              </a:spcBef>
              <a:spcAft>
                <a:spcPct val="0"/>
              </a:spcAft>
              <a:defRPr sz="4400">
                <a:solidFill>
                  <a:schemeClr val="tx1"/>
                </a:solidFill>
                <a:latin charset="0" typeface="Calibri"/>
                <a:ea charset="0" typeface="ＭＳ Ｐゴシック"/>
                <a:cs charset="0" typeface="ＭＳ Ｐゴシック"/>
              </a:defRPr>
            </a:lvl7pPr>
            <a:lvl8pPr algn="ctr" defTabSz="457200" fontAlgn="base" marL="1371600" rtl="0">
              <a:spcBef>
                <a:spcPct val="0"/>
              </a:spcBef>
              <a:spcAft>
                <a:spcPct val="0"/>
              </a:spcAft>
              <a:defRPr sz="4400">
                <a:solidFill>
                  <a:schemeClr val="tx1"/>
                </a:solidFill>
                <a:latin charset="0" typeface="Calibri"/>
                <a:ea charset="0" typeface="ＭＳ Ｐゴシック"/>
                <a:cs charset="0" typeface="ＭＳ Ｐゴシック"/>
              </a:defRPr>
            </a:lvl8pPr>
            <a:lvl9pPr algn="ctr" defTabSz="457200" fontAlgn="base" marL="1828800" rtl="0">
              <a:spcBef>
                <a:spcPct val="0"/>
              </a:spcBef>
              <a:spcAft>
                <a:spcPct val="0"/>
              </a:spcAft>
              <a:defRPr sz="4400">
                <a:solidFill>
                  <a:schemeClr val="tx1"/>
                </a:solidFill>
                <a:latin charset="0" typeface="Calibri"/>
                <a:ea charset="0" typeface="ＭＳ Ｐゴシック"/>
                <a:cs charset="0" typeface="ＭＳ Ｐゴシック"/>
              </a:defRPr>
            </a:lvl9pPr>
          </a:lstStyle>
          <a:p>
            <a:r>
              <a:rPr dirty="0" lang="en-US" sz="4000">
                <a:solidFill>
                  <a:prstClr val="black"/>
                </a:solidFill>
                <a:latin charset="0" panose="02040503050406030204" pitchFamily="18" typeface="Cambria"/>
                <a:ea charset="0" panose="02040503050406030204" pitchFamily="18" typeface="Cambria"/>
              </a:rPr>
              <a:t>NCAT is available via web services</a:t>
            </a:r>
            <a:endParaRPr dirty="0" lang="en-US" sz="3200"/>
          </a:p>
        </p:txBody>
      </p:sp>
    </p:spTree>
    <p:extLst>
      <p:ext uri="{BB962C8B-B14F-4D97-AF65-F5344CB8AC3E}">
        <p14:creationId xmlns:p14="http://schemas.microsoft.com/office/powerpoint/2010/main" val="2228180786"/>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 r="101"/>
          <a:stretch/>
        </p:blipFill>
        <p:spPr>
          <a:xfrm>
            <a:off x="0" y="1261272"/>
            <a:ext cx="2668044" cy="5596728"/>
          </a:xfrm>
          <a:prstGeom prst="rect">
            <a:avLst/>
          </a:prstGeom>
          <a:ln w="25400">
            <a:solidFill>
              <a:schemeClr val="tx1">
                <a:lumMod val="50000"/>
                <a:lumOff val="50000"/>
              </a:schemeClr>
            </a:solidFill>
          </a:ln>
        </p:spPr>
      </p:pic>
      <p:pic>
        <p:nvPicPr>
          <p:cNvPr id="4" name="Picture 3">
            <a:extLst>
              <a:ext uri="{FF2B5EF4-FFF2-40B4-BE49-F238E27FC236}">
                <a16:creationId xmlns:a16="http://schemas.microsoft.com/office/drawing/2014/main" id="{37C323D2-F2AD-4A3B-A0BE-3053C8203DA7}"/>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b="84912" l="25295" r="22428" t="7092"/>
          <a:stretch/>
        </p:blipFill>
        <p:spPr>
          <a:xfrm>
            <a:off x="2982889" y="1361659"/>
            <a:ext cx="5661764" cy="562265"/>
          </a:xfrm>
          <a:prstGeom prst="rect">
            <a:avLst/>
          </a:prstGeom>
          <a:ln w="25400">
            <a:solidFill>
              <a:schemeClr val="tx1">
                <a:lumMod val="50000"/>
                <a:lumOff val="50000"/>
              </a:schemeClr>
            </a:solidFill>
          </a:ln>
        </p:spPr>
      </p:pic>
      <p:sp>
        <p:nvSpPr>
          <p:cNvPr id="7" name="Title 1">
            <a:extLst>
              <a:ext uri="{FF2B5EF4-FFF2-40B4-BE49-F238E27FC236}">
                <a16:creationId xmlns:a16="http://schemas.microsoft.com/office/drawing/2014/main" id="{8710F9CA-5D2F-4D25-842A-54246CD5AE69}"/>
              </a:ext>
            </a:extLst>
          </p:cNvPr>
          <p:cNvSpPr txBox="1">
            <a:spLocks/>
          </p:cNvSpPr>
          <p:nvPr/>
        </p:nvSpPr>
        <p:spPr bwMode="auto">
          <a:xfrm>
            <a:off x="0" y="694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defTabSz="457200" eaLnBrk="0" fontAlgn="base" hangingPunct="0" rtl="0">
              <a:spcBef>
                <a:spcPct val="0"/>
              </a:spcBef>
              <a:spcAft>
                <a:spcPct val="0"/>
              </a:spcAft>
              <a:defRPr kern="1200" sz="4400">
                <a:solidFill>
                  <a:schemeClr val="tx1"/>
                </a:solidFill>
                <a:latin typeface="+mj-lt"/>
                <a:ea charset="-128" pitchFamily="34" typeface="MS PGothic"/>
                <a:cs charset="0" typeface="ＭＳ Ｐゴシック"/>
              </a:defRPr>
            </a:lvl1pPr>
            <a:lvl2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2pPr>
            <a:lvl3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3pPr>
            <a:lvl4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4pPr>
            <a:lvl5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5pPr>
            <a:lvl6pPr algn="ctr" defTabSz="457200" fontAlgn="base" marL="457200" rtl="0">
              <a:spcBef>
                <a:spcPct val="0"/>
              </a:spcBef>
              <a:spcAft>
                <a:spcPct val="0"/>
              </a:spcAft>
              <a:defRPr sz="4400">
                <a:solidFill>
                  <a:schemeClr val="tx1"/>
                </a:solidFill>
                <a:latin charset="0" typeface="Calibri"/>
                <a:ea charset="0" typeface="ＭＳ Ｐゴシック"/>
                <a:cs charset="0" typeface="ＭＳ Ｐゴシック"/>
              </a:defRPr>
            </a:lvl6pPr>
            <a:lvl7pPr algn="ctr" defTabSz="457200" fontAlgn="base" marL="914400" rtl="0">
              <a:spcBef>
                <a:spcPct val="0"/>
              </a:spcBef>
              <a:spcAft>
                <a:spcPct val="0"/>
              </a:spcAft>
              <a:defRPr sz="4400">
                <a:solidFill>
                  <a:schemeClr val="tx1"/>
                </a:solidFill>
                <a:latin charset="0" typeface="Calibri"/>
                <a:ea charset="0" typeface="ＭＳ Ｐゴシック"/>
                <a:cs charset="0" typeface="ＭＳ Ｐゴシック"/>
              </a:defRPr>
            </a:lvl7pPr>
            <a:lvl8pPr algn="ctr" defTabSz="457200" fontAlgn="base" marL="1371600" rtl="0">
              <a:spcBef>
                <a:spcPct val="0"/>
              </a:spcBef>
              <a:spcAft>
                <a:spcPct val="0"/>
              </a:spcAft>
              <a:defRPr sz="4400">
                <a:solidFill>
                  <a:schemeClr val="tx1"/>
                </a:solidFill>
                <a:latin charset="0" typeface="Calibri"/>
                <a:ea charset="0" typeface="ＭＳ Ｐゴシック"/>
                <a:cs charset="0" typeface="ＭＳ Ｐゴシック"/>
              </a:defRPr>
            </a:lvl8pPr>
            <a:lvl9pPr algn="ctr" defTabSz="457200" fontAlgn="base" marL="1828800" rtl="0">
              <a:spcBef>
                <a:spcPct val="0"/>
              </a:spcBef>
              <a:spcAft>
                <a:spcPct val="0"/>
              </a:spcAft>
              <a:defRPr sz="4400">
                <a:solidFill>
                  <a:schemeClr val="tx1"/>
                </a:solidFill>
                <a:latin charset="0" typeface="Calibri"/>
                <a:ea charset="0" typeface="ＭＳ Ｐゴシック"/>
                <a:cs charset="0" typeface="ＭＳ Ｐゴシック"/>
              </a:defRPr>
            </a:lvl9pPr>
          </a:lstStyle>
          <a:p>
            <a:r>
              <a:rPr dirty="0" lang="en-US" sz="4000">
                <a:solidFill>
                  <a:prstClr val="black"/>
                </a:solidFill>
                <a:latin charset="0" panose="02040503050406030204" pitchFamily="18" typeface="Cambria"/>
                <a:ea charset="0" panose="02040503050406030204" pitchFamily="18" typeface="Cambria"/>
              </a:rPr>
              <a:t>NCAT is available via web services</a:t>
            </a:r>
            <a:endParaRPr dirty="0" lang="en-US" sz="3200"/>
          </a:p>
        </p:txBody>
      </p:sp>
      <p:sp>
        <p:nvSpPr>
          <p:cNvPr id="8" name="text">
            <a:extLst>
              <a:ext uri="{FF2B5EF4-FFF2-40B4-BE49-F238E27FC236}">
                <a16:creationId xmlns:a16="http://schemas.microsoft.com/office/drawing/2014/main" id="{F47B067D-6752-4B95-B88E-AE22C7DAFD3A}"/>
              </a:ext>
            </a:extLst>
          </p:cNvPr>
          <p:cNvSpPr txBox="1">
            <a:spLocks/>
          </p:cNvSpPr>
          <p:nvPr/>
        </p:nvSpPr>
        <p:spPr>
          <a:xfrm>
            <a:off x="2843408" y="1966586"/>
            <a:ext cx="6085438" cy="4380602"/>
          </a:xfrm>
          <a:prstGeom prst="rect">
            <a:avLst/>
          </a:prstGeom>
        </p:spPr>
        <p:txBody>
          <a:bodyPr/>
          <a:lstStyle>
            <a:lvl1pPr algn="l" defTabSz="457200" eaLnBrk="0" fontAlgn="base" hangingPunct="0" indent="-342900" marL="342900" rtl="0">
              <a:spcBef>
                <a:spcPct val="20000"/>
              </a:spcBef>
              <a:spcAft>
                <a:spcPct val="0"/>
              </a:spcAft>
              <a:buFont charset="0" typeface="Arial"/>
              <a:buChar char="•"/>
              <a:defRPr kern="1200" sz="3200">
                <a:solidFill>
                  <a:schemeClr val="tx1"/>
                </a:solidFill>
                <a:latin typeface="+mn-lt"/>
                <a:ea charset="-128" pitchFamily="34" typeface="MS PGothic"/>
                <a:cs charset="0" typeface="ＭＳ Ｐゴシック"/>
              </a:defRPr>
            </a:lvl1pPr>
            <a:lvl2pPr algn="l" defTabSz="457200" eaLnBrk="0" fontAlgn="base" hangingPunct="0" indent="-285750" marL="742950" rtl="0">
              <a:spcBef>
                <a:spcPct val="20000"/>
              </a:spcBef>
              <a:spcAft>
                <a:spcPct val="0"/>
              </a:spcAft>
              <a:buFont charset="0" typeface="Arial"/>
              <a:buChar char="–"/>
              <a:defRPr kern="1200" sz="2800">
                <a:solidFill>
                  <a:schemeClr val="tx1"/>
                </a:solidFill>
                <a:latin typeface="+mn-lt"/>
                <a:ea charset="-128" pitchFamily="34" typeface="MS PGothic"/>
                <a:cs typeface="+mn-cs"/>
              </a:defRPr>
            </a:lvl2pPr>
            <a:lvl3pPr algn="l" defTabSz="457200" eaLnBrk="0" fontAlgn="base" hangingPunct="0" indent="-228600" marL="1143000" rtl="0">
              <a:spcBef>
                <a:spcPct val="20000"/>
              </a:spcBef>
              <a:spcAft>
                <a:spcPct val="0"/>
              </a:spcAft>
              <a:buFont charset="0" typeface="Arial"/>
              <a:buChar char="•"/>
              <a:defRPr kern="1200" sz="2400">
                <a:solidFill>
                  <a:schemeClr val="tx1"/>
                </a:solidFill>
                <a:latin typeface="+mn-lt"/>
                <a:ea charset="-128" pitchFamily="34" typeface="MS PGothic"/>
                <a:cs typeface="+mn-cs"/>
              </a:defRPr>
            </a:lvl3pPr>
            <a:lvl4pPr algn="l" defTabSz="457200" eaLnBrk="0" fontAlgn="base" hangingPunct="0" indent="-228600" marL="1600200" rtl="0">
              <a:spcBef>
                <a:spcPct val="20000"/>
              </a:spcBef>
              <a:spcAft>
                <a:spcPct val="0"/>
              </a:spcAft>
              <a:buFont charset="0" typeface="Arial"/>
              <a:buChar char="–"/>
              <a:defRPr kern="1200" sz="2000">
                <a:solidFill>
                  <a:schemeClr val="tx1"/>
                </a:solidFill>
                <a:latin typeface="+mn-lt"/>
                <a:ea charset="-128" pitchFamily="34" typeface="MS PGothic"/>
                <a:cs typeface="+mn-cs"/>
              </a:defRPr>
            </a:lvl4pPr>
            <a:lvl5pPr algn="l" defTabSz="457200" eaLnBrk="0" fontAlgn="base" hangingPunct="0" indent="-228600" marL="2057400" rtl="0">
              <a:spcBef>
                <a:spcPct val="20000"/>
              </a:spcBef>
              <a:spcAft>
                <a:spcPct val="0"/>
              </a:spcAft>
              <a:buFont charset="0" typeface="Arial"/>
              <a:buChar char="»"/>
              <a:defRPr kern="1200" sz="2000">
                <a:solidFill>
                  <a:schemeClr val="tx1"/>
                </a:solidFill>
                <a:latin typeface="+mn-lt"/>
                <a:ea charset="-128" pitchFamily="34" typeface="MS PGothic"/>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r>
              <a:rPr dirty="0" lang="en-US">
                <a:latin charset="0" panose="02040503050406030204" pitchFamily="18" typeface="Cambria"/>
                <a:ea charset="0" panose="02040503050406030204" pitchFamily="18" typeface="Cambria"/>
              </a:rPr>
              <a:t>Note that each operation is a separate service</a:t>
            </a:r>
            <a:endParaRPr dirty="0" i="1" lang="en-US">
              <a:solidFill>
                <a:schemeClr val="tx1">
                  <a:lumMod val="50000"/>
                  <a:lumOff val="50000"/>
                </a:schemeClr>
              </a:solidFill>
              <a:latin charset="0" panose="02040503050406030204" pitchFamily="18" typeface="Cambria"/>
              <a:ea charset="0" panose="02040503050406030204" pitchFamily="18" typeface="Cambria"/>
            </a:endParaRPr>
          </a:p>
          <a:p>
            <a:pPr indent="0" lvl="2" marL="914400">
              <a:buNone/>
            </a:pPr>
            <a:endParaRPr dirty="0" lang="en-US">
              <a:latin charset="0" panose="02040503050406030204" pitchFamily="18" typeface="Cambria"/>
              <a:ea charset="0" panose="02040503050406030204" pitchFamily="18" typeface="Cambria"/>
            </a:endParaRPr>
          </a:p>
        </p:txBody>
      </p:sp>
      <p:pic>
        <p:nvPicPr>
          <p:cNvPr id="9" name="Picture 8">
            <a:extLst>
              <a:ext uri="{FF2B5EF4-FFF2-40B4-BE49-F238E27FC236}">
                <a16:creationId xmlns:a16="http://schemas.microsoft.com/office/drawing/2014/main" id="{2ABE6A81-01CD-486F-8F6C-E3864F57B7A1}"/>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b="47402" l="79041" r="572" t="5770"/>
          <a:stretch/>
        </p:blipFill>
        <p:spPr>
          <a:xfrm>
            <a:off x="6560623" y="2678090"/>
            <a:ext cx="2271923" cy="3390798"/>
          </a:xfrm>
          <a:prstGeom prst="rect">
            <a:avLst/>
          </a:prstGeom>
          <a:ln w="25400">
            <a:solidFill>
              <a:schemeClr val="tx1">
                <a:lumMod val="50000"/>
                <a:lumOff val="50000"/>
              </a:schemeClr>
            </a:solidFill>
          </a:ln>
        </p:spPr>
      </p:pic>
      <p:sp>
        <p:nvSpPr>
          <p:cNvPr id="12" name="Cloud 11">
            <a:extLst>
              <a:ext uri="{FF2B5EF4-FFF2-40B4-BE49-F238E27FC236}">
                <a16:creationId xmlns:a16="http://schemas.microsoft.com/office/drawing/2014/main" id="{C30EFE7F-C98D-4353-936B-B75384102C8B}"/>
              </a:ext>
            </a:extLst>
          </p:cNvPr>
          <p:cNvSpPr/>
          <p:nvPr/>
        </p:nvSpPr>
        <p:spPr>
          <a:xfrm>
            <a:off x="2857442" y="3429000"/>
            <a:ext cx="3429116" cy="2348658"/>
          </a:xfrm>
          <a:prstGeom prst="cloud">
            <a:avLst/>
          </a:prstGeom>
        </p:spPr>
        <p:style>
          <a:lnRef idx="1">
            <a:schemeClr val="accent1"/>
          </a:lnRef>
          <a:fillRef idx="3">
            <a:schemeClr val="accent1"/>
          </a:fillRef>
          <a:effectRef idx="2">
            <a:schemeClr val="accent1"/>
          </a:effectRef>
          <a:fontRef idx="minor">
            <a:schemeClr val="lt1"/>
          </a:fontRef>
        </p:style>
        <p:txBody>
          <a:bodyPr anchor="ctr" rtlCol="0"/>
          <a:lstStyle/>
          <a:p>
            <a:pPr algn="ctr"/>
            <a:r>
              <a:rPr dirty="0" lang="en-US" sz="2800"/>
              <a:t>Struggling?</a:t>
            </a:r>
          </a:p>
          <a:p>
            <a:pPr algn="ctr"/>
            <a:r>
              <a:rPr dirty="0" lang="en-US" sz="2800"/>
              <a:t>Contact us.</a:t>
            </a:r>
          </a:p>
          <a:p>
            <a:pPr algn="ctr"/>
            <a:r>
              <a:rPr dirty="0" lang="en-US" sz="2800"/>
              <a:t>We can help!</a:t>
            </a:r>
          </a:p>
        </p:txBody>
      </p:sp>
    </p:spTree>
    <p:extLst>
      <p:ext uri="{BB962C8B-B14F-4D97-AF65-F5344CB8AC3E}">
        <p14:creationId xmlns:p14="http://schemas.microsoft.com/office/powerpoint/2010/main" val="1394075952"/>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3F371F0-4147-4A87-A649-2D0CC65580DC}"/>
              </a:ext>
            </a:extLst>
          </p:cNvPr>
          <p:cNvSpPr>
            <a:spLocks noGrp="1"/>
          </p:cNvSpPr>
          <p:nvPr>
            <p:ph type="title"/>
          </p:nvPr>
        </p:nvSpPr>
        <p:spPr>
          <a:xfrm>
            <a:off x="0" y="69420"/>
            <a:ext cx="9144000" cy="1143000"/>
          </a:xfrm>
        </p:spPr>
        <p:txBody>
          <a:bodyPr/>
          <a:lstStyle/>
          <a:p>
            <a:r>
              <a:rPr dirty="0" lang="en-US" sz="4000">
                <a:solidFill>
                  <a:prstClr val="black"/>
                </a:solidFill>
                <a:latin charset="0" panose="02040503050406030204" pitchFamily="18" typeface="Cambria"/>
                <a:ea charset="0" panose="02040503050406030204" pitchFamily="18" typeface="Cambria"/>
              </a:rPr>
              <a:t>NCAT source code is on GitHub</a:t>
            </a:r>
            <a:endParaRPr dirty="0" lang="en-US" sz="3200"/>
          </a:p>
        </p:txBody>
      </p:sp>
      <p:pic>
        <p:nvPicPr>
          <p:cNvPr id="7" name="Picture 6">
            <a:extLst>
              <a:ext uri="{FF2B5EF4-FFF2-40B4-BE49-F238E27FC236}">
                <a16:creationId xmlns:a16="http://schemas.microsoft.com/office/drawing/2014/main" id="{C17D5E2C-3DC0-44D8-A514-22D2F395ED34}"/>
              </a:ext>
            </a:extLst>
          </p:cNvPr>
          <p:cNvPicPr>
            <a:picLocks noChangeAspect="1"/>
          </p:cNvPicPr>
          <p:nvPr/>
        </p:nvPicPr>
        <p:blipFill rotWithShape="1">
          <a:blip r:embed="rId2"/>
          <a:srcRect b="47"/>
          <a:stretch/>
        </p:blipFill>
        <p:spPr>
          <a:xfrm>
            <a:off x="0" y="988641"/>
            <a:ext cx="9144000" cy="5869359"/>
          </a:xfrm>
          <a:prstGeom prst="rect">
            <a:avLst/>
          </a:prstGeom>
          <a:ln w="25400">
            <a:solidFill>
              <a:schemeClr val="tx1">
                <a:lumMod val="50000"/>
                <a:lumOff val="50000"/>
              </a:schemeClr>
            </a:solidFill>
          </a:ln>
        </p:spPr>
      </p:pic>
    </p:spTree>
    <p:extLst>
      <p:ext uri="{BB962C8B-B14F-4D97-AF65-F5344CB8AC3E}">
        <p14:creationId xmlns:p14="http://schemas.microsoft.com/office/powerpoint/2010/main" val="3441109940"/>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24504E-CDF2-45B7-9663-09529E8813CC}"/>
              </a:ext>
            </a:extLst>
          </p:cNvPr>
          <p:cNvSpPr/>
          <p:nvPr/>
        </p:nvSpPr>
        <p:spPr>
          <a:xfrm>
            <a:off x="0" y="3097140"/>
            <a:ext cx="9144000" cy="2573797"/>
          </a:xfrm>
          <a:prstGeom prst="rect">
            <a:avLst/>
          </a:prstGeom>
          <a:gradFill>
            <a:gsLst>
              <a:gs pos="50600">
                <a:schemeClr val="bg1"/>
              </a:gs>
              <a:gs pos="0">
                <a:schemeClr val="accent1">
                  <a:tint val="100000"/>
                  <a:shade val="100000"/>
                  <a:satMod val="130000"/>
                </a:schemeClr>
              </a:gs>
              <a:gs pos="100000">
                <a:srgbClr val="FF00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tx1"/>
                </a:solidFill>
                <a:latin typeface="Franklin Gothic Demi" panose="020B0703020102020204" pitchFamily="34" charset="0"/>
                <a:ea typeface="Cambria" panose="02040503050406030204" pitchFamily="18" charset="0"/>
              </a:rPr>
              <a:t>SPCS2022</a:t>
            </a:r>
          </a:p>
          <a:p>
            <a:pPr algn="ctr"/>
            <a:r>
              <a:rPr lang="en-US" sz="5400" dirty="0">
                <a:solidFill>
                  <a:schemeClr val="tx1"/>
                </a:solidFill>
                <a:latin typeface="Franklin Gothic Demi" panose="020B0703020102020204" pitchFamily="34" charset="0"/>
                <a:ea typeface="Cambria" panose="02040503050406030204" pitchFamily="18" charset="0"/>
              </a:rPr>
              <a:t>MAKING EARTH FLAT AGAIN</a:t>
            </a:r>
          </a:p>
          <a:p>
            <a:pPr algn="ctr"/>
            <a:r>
              <a:rPr lang="en-US" sz="4500" i="1" dirty="0">
                <a:solidFill>
                  <a:schemeClr val="tx1"/>
                </a:solidFill>
                <a:latin typeface="Franklin Gothic Demi" panose="020B0703020102020204" pitchFamily="34" charset="0"/>
                <a:ea typeface="Cambria" panose="02040503050406030204" pitchFamily="18" charset="0"/>
              </a:rPr>
              <a:t>…ONE ZONE AT A TIME</a:t>
            </a:r>
          </a:p>
        </p:txBody>
      </p:sp>
      <p:sp>
        <p:nvSpPr>
          <p:cNvPr id="5" name="Rectangle 4">
            <a:extLst>
              <a:ext uri="{FF2B5EF4-FFF2-40B4-BE49-F238E27FC236}">
                <a16:creationId xmlns:a16="http://schemas.microsoft.com/office/drawing/2014/main" id="{8218D8AB-3388-4883-B7B0-A4F74B5268D4}"/>
              </a:ext>
            </a:extLst>
          </p:cNvPr>
          <p:cNvSpPr/>
          <p:nvPr/>
        </p:nvSpPr>
        <p:spPr>
          <a:xfrm>
            <a:off x="1346200" y="863600"/>
            <a:ext cx="6451600" cy="1402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mbria" panose="02040503050406030204" pitchFamily="18" charset="0"/>
                <a:ea typeface="Cambria" panose="02040503050406030204" pitchFamily="18" charset="0"/>
              </a:rPr>
              <a:t>I’ll be selling these bumper stickers at the next statewide conference </a:t>
            </a:r>
            <a:r>
              <a:rPr lang="en-US" sz="3200" dirty="0">
                <a:solidFill>
                  <a:schemeClr val="tx1"/>
                </a:solidFill>
                <a:latin typeface="Cambria" panose="02040503050406030204" pitchFamily="18" charset="0"/>
                <a:ea typeface="Cambria" panose="02040503050406030204" pitchFamily="18" charset="0"/>
                <a:sym typeface="Wingdings" panose="05000000000000000000" pitchFamily="2" charset="2"/>
              </a:rPr>
              <a:t></a:t>
            </a:r>
            <a:endParaRPr lang="en-US" sz="32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8467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A4C1F3-EED1-486B-8415-D4992FCAFA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628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A4C1F3-EED1-486B-8415-D4992FCAFA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66674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b="90" l="126" r="144" t="128"/>
          <a:stretch/>
        </p:blipFill>
        <p:spPr>
          <a:xfrm>
            <a:off x="-43543" y="0"/>
            <a:ext cx="9187543" cy="6858000"/>
          </a:xfrm>
          <a:prstGeom prst="rect">
            <a:avLst/>
          </a:prstGeom>
        </p:spPr>
      </p:pic>
      <p:sp>
        <p:nvSpPr>
          <p:cNvPr id="5" name="Title 4"/>
          <p:cNvSpPr>
            <a:spLocks noGrp="1"/>
          </p:cNvSpPr>
          <p:nvPr>
            <p:ph type="title"/>
          </p:nvPr>
        </p:nvSpPr>
        <p:spPr>
          <a:xfrm>
            <a:off x="722313" y="5444395"/>
            <a:ext cx="7772400" cy="1362075"/>
          </a:xfrm>
        </p:spPr>
        <p:txBody>
          <a:bodyPr/>
          <a:lstStyle/>
          <a:p>
            <a:r>
              <a:rPr dirty="0" lang="en-US" sz="4400">
                <a:latin charset="0" panose="02040503050406030204" pitchFamily="18" typeface="Cambria"/>
                <a:ea charset="0" panose="02040503050406030204" pitchFamily="18" typeface="Cambria"/>
              </a:rPr>
              <a:t>additional Resources</a:t>
            </a:r>
          </a:p>
        </p:txBody>
      </p:sp>
    </p:spTree>
    <p:extLst>
      <p:ext uri="{BB962C8B-B14F-4D97-AF65-F5344CB8AC3E}">
        <p14:creationId xmlns:p14="http://schemas.microsoft.com/office/powerpoint/2010/main" val="162721951"/>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15" name="Group 14"/>
          <p:cNvGrpSpPr/>
          <p:nvPr/>
        </p:nvGrpSpPr>
        <p:grpSpPr>
          <a:xfrm>
            <a:off x="8691" y="2045"/>
            <a:ext cx="9142509" cy="6853910"/>
            <a:chOff x="8691" y="2045"/>
            <a:chExt cx="9142509" cy="685391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1" y="2045"/>
              <a:ext cx="9126617" cy="6853910"/>
            </a:xfrm>
            <a:prstGeom prst="rect">
              <a:avLst/>
            </a:prstGeom>
          </p:spPr>
        </p:pic>
        <p:sp>
          <p:nvSpPr>
            <p:cNvPr id="11" name="TextBox 10"/>
            <p:cNvSpPr txBox="1"/>
            <p:nvPr/>
          </p:nvSpPr>
          <p:spPr>
            <a:xfrm>
              <a:off x="2374845" y="28800"/>
              <a:ext cx="6776355" cy="523220"/>
            </a:xfrm>
            <a:prstGeom prst="rect">
              <a:avLst/>
            </a:prstGeom>
            <a:noFill/>
          </p:spPr>
          <p:txBody>
            <a:bodyPr rtlCol="0" wrap="square">
              <a:spAutoFit/>
            </a:bodyPr>
            <a:lstStyle/>
            <a:p>
              <a:pPr algn="ctr"/>
              <a:r>
                <a:rPr dirty="0" lang="en-US" spc="-7" sz="2800">
                  <a:solidFill>
                    <a:prstClr val="white"/>
                  </a:solidFill>
                  <a:latin charset="0" panose="02040503050406030204" pitchFamily="18" typeface="Cambria"/>
                  <a:ea charset="-128" pitchFamily="34" typeface="MS PGothic"/>
                  <a:cs typeface="Calibri"/>
                </a:rPr>
                <a:t>https://www.ngs.noaa.gov/ADVISORS/</a:t>
              </a:r>
              <a:endParaRPr dirty="0" lang="en-US"/>
            </a:p>
          </p:txBody>
        </p:sp>
      </p:grpSp>
      <p:pic>
        <p:nvPicPr>
          <p:cNvPr id="17" name="jeff"/>
          <p:cNvPicPr>
            <a:picLocks noChangeAspect="1"/>
          </p:cNvPicPr>
          <p:nvPr/>
        </p:nvPicPr>
        <p:blipFill rotWithShape="1">
          <a:blip r:embed="rId4">
            <a:extLst>
              <a:ext uri="{28A0092B-C50C-407E-A947-70E740481C1C}">
                <a14:useLocalDpi xmlns:a14="http://schemas.microsoft.com/office/drawing/2010/main" val="0"/>
              </a:ext>
            </a:extLst>
          </a:blip>
          <a:srcRect b="605" l="162" r="38" t="28"/>
          <a:stretch/>
        </p:blipFill>
        <p:spPr>
          <a:xfrm>
            <a:off x="6669881" y="1294606"/>
            <a:ext cx="728662" cy="881063"/>
          </a:xfrm>
          <a:prstGeom prst="rect">
            <a:avLst/>
          </a:prstGeom>
        </p:spPr>
      </p:pic>
    </p:spTree>
    <p:extLst>
      <p:ext uri="{BB962C8B-B14F-4D97-AF65-F5344CB8AC3E}">
        <p14:creationId xmlns:p14="http://schemas.microsoft.com/office/powerpoint/2010/main" val="1257464780"/>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31" presetSubtype="0">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p:cTn dur="1000" fill="hold" id="7"/>
                                        <p:tgtEl>
                                          <p:spTgt spid="17"/>
                                        </p:tgtEl>
                                        <p:attrNameLst>
                                          <p:attrName>ppt_w</p:attrName>
                                        </p:attrNameLst>
                                      </p:cBhvr>
                                      <p:tavLst>
                                        <p:tav tm="0">
                                          <p:val>
                                            <p:fltVal val="0"/>
                                          </p:val>
                                        </p:tav>
                                        <p:tav tm="100000">
                                          <p:val>
                                            <p:strVal val="#ppt_w"/>
                                          </p:val>
                                        </p:tav>
                                      </p:tavLst>
                                    </p:anim>
                                    <p:anim calcmode="lin" valueType="num">
                                      <p:cBhvr>
                                        <p:cTn dur="1000" fill="hold" id="8"/>
                                        <p:tgtEl>
                                          <p:spTgt spid="17"/>
                                        </p:tgtEl>
                                        <p:attrNameLst>
                                          <p:attrName>ppt_h</p:attrName>
                                        </p:attrNameLst>
                                      </p:cBhvr>
                                      <p:tavLst>
                                        <p:tav tm="0">
                                          <p:val>
                                            <p:fltVal val="0"/>
                                          </p:val>
                                        </p:tav>
                                        <p:tav tm="100000">
                                          <p:val>
                                            <p:strVal val="#ppt_h"/>
                                          </p:val>
                                        </p:tav>
                                      </p:tavLst>
                                    </p:anim>
                                    <p:anim calcmode="lin" valueType="num">
                                      <p:cBhvr>
                                        <p:cTn dur="1000" fill="hold" id="9"/>
                                        <p:tgtEl>
                                          <p:spTgt spid="17"/>
                                        </p:tgtEl>
                                        <p:attrNameLst>
                                          <p:attrName>style.rotation</p:attrName>
                                        </p:attrNameLst>
                                      </p:cBhvr>
                                      <p:tavLst>
                                        <p:tav tm="0">
                                          <p:val>
                                            <p:fltVal val="90"/>
                                          </p:val>
                                        </p:tav>
                                        <p:tav tm="100000">
                                          <p:val>
                                            <p:fltVal val="0"/>
                                          </p:val>
                                        </p:tav>
                                      </p:tavLst>
                                    </p:anim>
                                    <p:animEffect filter="fade" transition="in">
                                      <p:cBhvr>
                                        <p:cTn dur="1000" id="10"/>
                                        <p:tgtEl>
                                          <p:spTgt spid="17"/>
                                        </p:tgtEl>
                                      </p:cBhvr>
                                    </p:animEffect>
                                  </p:childTnLst>
                                </p:cTn>
                              </p:par>
                            </p:childTnLst>
                          </p:cTn>
                        </p:par>
                        <p:par>
                          <p:cTn fill="hold" id="11">
                            <p:stCondLst>
                              <p:cond delay="1000"/>
                            </p:stCondLst>
                            <p:childTnLst>
                              <p:par>
                                <p:cTn fill="hold" id="12" nodeType="afterEffect" presetClass="entr" presetID="21" presetSubtype="1">
                                  <p:stCondLst>
                                    <p:cond delay="500"/>
                                  </p:stCondLst>
                                  <p:childTnLst>
                                    <p:set>
                                      <p:cBhvr>
                                        <p:cTn dur="1" fill="hold" id="13">
                                          <p:stCondLst>
                                            <p:cond delay="0"/>
                                          </p:stCondLst>
                                        </p:cTn>
                                        <p:tgtEl>
                                          <p:spTgt spid="15"/>
                                        </p:tgtEl>
                                        <p:attrNameLst>
                                          <p:attrName>style.visibility</p:attrName>
                                        </p:attrNameLst>
                                      </p:cBhvr>
                                      <p:to>
                                        <p:strVal val="visible"/>
                                      </p:to>
                                    </p:set>
                                    <p:animEffect filter="wheel(1)" transition="in">
                                      <p:cBhvr>
                                        <p:cTn dur="2000" id="14"/>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b="35" l="157" t="111"/>
          <a:stretch/>
        </p:blipFill>
        <p:spPr>
          <a:xfrm>
            <a:off x="60159" y="1181099"/>
            <a:ext cx="4410777" cy="5293495"/>
          </a:xfrm>
          <a:prstGeom prst="rect">
            <a:avLst/>
          </a:prstGeom>
          <a:ln w="12700">
            <a:solidFill>
              <a:schemeClr val="accent1">
                <a:shade val="50000"/>
              </a:schemeClr>
            </a:solidFill>
          </a:ln>
          <a:effectLst/>
        </p:spPr>
      </p:pic>
      <p:pic>
        <p:nvPicPr>
          <p:cNvPr id="4" name="Picture 3"/>
          <p:cNvPicPr>
            <a:picLocks noChangeAspect="1"/>
          </p:cNvPicPr>
          <p:nvPr/>
        </p:nvPicPr>
        <p:blipFill>
          <a:blip r:embed="rId4"/>
          <a:stretch>
            <a:fillRect/>
          </a:stretch>
        </p:blipFill>
        <p:spPr>
          <a:xfrm>
            <a:off x="4514979" y="1181099"/>
            <a:ext cx="4532768" cy="3801473"/>
          </a:xfrm>
          <a:prstGeom prst="rect">
            <a:avLst/>
          </a:prstGeom>
          <a:ln w="12700">
            <a:solidFill>
              <a:schemeClr val="accent1">
                <a:shade val="50000"/>
              </a:schemeClr>
            </a:solidFill>
          </a:ln>
        </p:spPr>
      </p:pic>
      <p:grpSp>
        <p:nvGrpSpPr>
          <p:cNvPr id="15" name="Group 14"/>
          <p:cNvGrpSpPr/>
          <p:nvPr/>
        </p:nvGrpSpPr>
        <p:grpSpPr>
          <a:xfrm>
            <a:off x="4499856" y="5007969"/>
            <a:ext cx="4532768" cy="1386826"/>
            <a:chOff x="4403571" y="5339913"/>
            <a:chExt cx="4586432" cy="1399549"/>
          </a:xfrm>
        </p:grpSpPr>
        <p:sp>
          <p:nvSpPr>
            <p:cNvPr id="12" name="Rectangle 11"/>
            <p:cNvSpPr/>
            <p:nvPr/>
          </p:nvSpPr>
          <p:spPr>
            <a:xfrm>
              <a:off x="4403571" y="5339913"/>
              <a:ext cx="4586432" cy="1399549"/>
            </a:xfrm>
            <a:prstGeom prst="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7" name="TextBox 6"/>
            <p:cNvSpPr txBox="1"/>
            <p:nvPr/>
          </p:nvSpPr>
          <p:spPr>
            <a:xfrm>
              <a:off x="4719081" y="5658267"/>
              <a:ext cx="1647191" cy="931801"/>
            </a:xfrm>
            <a:prstGeom prst="rect">
              <a:avLst/>
            </a:prstGeom>
            <a:noFill/>
          </p:spPr>
          <p:txBody>
            <a:bodyPr rtlCol="0" wrap="square">
              <a:spAutoFit/>
            </a:bodyPr>
            <a:lstStyle/>
            <a:p>
              <a:pPr algn="ctr"/>
              <a:r>
                <a:rPr b="1" dirty="0" lang="en-US">
                  <a:solidFill>
                    <a:srgbClr val="781D22"/>
                  </a:solidFill>
                </a:rPr>
                <a:t>Educational Videos</a:t>
              </a:r>
            </a:p>
            <a:p>
              <a:pPr algn="ctr"/>
              <a:r>
                <a:rPr b="1" dirty="0" lang="en-US">
                  <a:solidFill>
                    <a:srgbClr val="781D22"/>
                  </a:solidFill>
                </a:rPr>
                <a:t>&lt;5 minutes</a:t>
              </a:r>
            </a:p>
          </p:txBody>
        </p:sp>
        <p:sp>
          <p:nvSpPr>
            <p:cNvPr id="9" name="TextBox 8"/>
            <p:cNvSpPr txBox="1"/>
            <p:nvPr/>
          </p:nvSpPr>
          <p:spPr>
            <a:xfrm>
              <a:off x="6608810" y="5709063"/>
              <a:ext cx="2291134" cy="931801"/>
            </a:xfrm>
            <a:prstGeom prst="rect">
              <a:avLst/>
            </a:prstGeom>
            <a:noFill/>
          </p:spPr>
          <p:txBody>
            <a:bodyPr rtlCol="0" wrap="square">
              <a:spAutoFit/>
            </a:bodyPr>
            <a:lstStyle/>
            <a:p>
              <a:pPr algn="ctr"/>
              <a:r>
                <a:rPr b="1" dirty="0" lang="en-US">
                  <a:solidFill>
                    <a:srgbClr val="781D22"/>
                  </a:solidFill>
                </a:rPr>
                <a:t>Online Lesson </a:t>
              </a:r>
            </a:p>
            <a:p>
              <a:pPr algn="ctr"/>
              <a:r>
                <a:rPr b="1" dirty="0" lang="en-US">
                  <a:solidFill>
                    <a:srgbClr val="781D22"/>
                  </a:solidFill>
                </a:rPr>
                <a:t>(via </a:t>
              </a:r>
              <a:r>
                <a:rPr b="1" dirty="0" err="1" lang="en-US">
                  <a:solidFill>
                    <a:srgbClr val="781D22"/>
                  </a:solidFill>
                </a:rPr>
                <a:t>MetEd</a:t>
              </a:r>
              <a:r>
                <a:rPr b="1" dirty="0" lang="en-US">
                  <a:solidFill>
                    <a:srgbClr val="781D22"/>
                  </a:solidFill>
                </a:rPr>
                <a:t>/COMET)</a:t>
              </a:r>
            </a:p>
            <a:p>
              <a:pPr algn="ctr"/>
              <a:r>
                <a:rPr b="1" dirty="0" lang="en-US">
                  <a:solidFill>
                    <a:srgbClr val="781D22"/>
                  </a:solidFill>
                </a:rPr>
                <a:t>~1 hour</a:t>
              </a:r>
            </a:p>
          </p:txBody>
        </p:sp>
      </p:grpSp>
      <p:sp>
        <p:nvSpPr>
          <p:cNvPr id="13" name="Title 1"/>
          <p:cNvSpPr txBox="1">
            <a:spLocks/>
          </p:cNvSpPr>
          <p:nvPr/>
        </p:nvSpPr>
        <p:spPr>
          <a:xfrm>
            <a:off x="0" y="395288"/>
            <a:ext cx="9144000" cy="685800"/>
          </a:xfrm>
          <a:prstGeom prst="rect">
            <a:avLst/>
          </a:prstGeom>
        </p:spPr>
        <p:txBody>
          <a:bodyPr/>
          <a:lstStyle>
            <a:lvl1pPr algn="ctr" defTabSz="457200" eaLnBrk="0" fontAlgn="base" hangingPunct="0" rtl="0">
              <a:spcBef>
                <a:spcPct val="0"/>
              </a:spcBef>
              <a:spcAft>
                <a:spcPct val="0"/>
              </a:spcAft>
              <a:defRPr kern="1200" sz="4400">
                <a:solidFill>
                  <a:schemeClr val="tx1"/>
                </a:solidFill>
                <a:latin typeface="+mj-lt"/>
                <a:ea charset="-128" pitchFamily="34" typeface="MS PGothic"/>
                <a:cs charset="0" typeface="ＭＳ Ｐゴシック"/>
              </a:defRPr>
            </a:lvl1pPr>
            <a:lvl2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2pPr>
            <a:lvl3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3pPr>
            <a:lvl4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4pPr>
            <a:lvl5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5pPr>
            <a:lvl6pPr algn="ctr" defTabSz="457200" fontAlgn="base" marL="457200" rtl="0">
              <a:spcBef>
                <a:spcPct val="0"/>
              </a:spcBef>
              <a:spcAft>
                <a:spcPct val="0"/>
              </a:spcAft>
              <a:defRPr sz="4400">
                <a:solidFill>
                  <a:schemeClr val="tx1"/>
                </a:solidFill>
                <a:latin charset="0" typeface="Calibri"/>
                <a:ea charset="0" typeface="ＭＳ Ｐゴシック"/>
                <a:cs charset="0" typeface="ＭＳ Ｐゴシック"/>
              </a:defRPr>
            </a:lvl6pPr>
            <a:lvl7pPr algn="ctr" defTabSz="457200" fontAlgn="base" marL="914400" rtl="0">
              <a:spcBef>
                <a:spcPct val="0"/>
              </a:spcBef>
              <a:spcAft>
                <a:spcPct val="0"/>
              </a:spcAft>
              <a:defRPr sz="4400">
                <a:solidFill>
                  <a:schemeClr val="tx1"/>
                </a:solidFill>
                <a:latin charset="0" typeface="Calibri"/>
                <a:ea charset="0" typeface="ＭＳ Ｐゴシック"/>
                <a:cs charset="0" typeface="ＭＳ Ｐゴシック"/>
              </a:defRPr>
            </a:lvl7pPr>
            <a:lvl8pPr algn="ctr" defTabSz="457200" fontAlgn="base" marL="1371600" rtl="0">
              <a:spcBef>
                <a:spcPct val="0"/>
              </a:spcBef>
              <a:spcAft>
                <a:spcPct val="0"/>
              </a:spcAft>
              <a:defRPr sz="4400">
                <a:solidFill>
                  <a:schemeClr val="tx1"/>
                </a:solidFill>
                <a:latin charset="0" typeface="Calibri"/>
                <a:ea charset="0" typeface="ＭＳ Ｐゴシック"/>
                <a:cs charset="0" typeface="ＭＳ Ｐゴシック"/>
              </a:defRPr>
            </a:lvl8pPr>
            <a:lvl9pPr algn="ctr" defTabSz="457200" fontAlgn="base" marL="1828800" rtl="0">
              <a:spcBef>
                <a:spcPct val="0"/>
              </a:spcBef>
              <a:spcAft>
                <a:spcPct val="0"/>
              </a:spcAft>
              <a:defRPr sz="4400">
                <a:solidFill>
                  <a:schemeClr val="tx1"/>
                </a:solidFill>
                <a:latin charset="0" typeface="Calibri"/>
                <a:ea charset="0" typeface="ＭＳ Ｐゴシック"/>
                <a:cs charset="0" typeface="ＭＳ Ｐゴシック"/>
              </a:defRPr>
            </a:lvl9pPr>
          </a:lstStyle>
          <a:p>
            <a:pPr eaLnBrk="1" hangingPunct="1"/>
            <a:r>
              <a:rPr altLang="en-US" dirty="0" lang="en-US" sz="4000">
                <a:latin charset="0" panose="02040503050406030204" pitchFamily="18" typeface="Cambria"/>
                <a:ea charset="0" panose="02040503050406030204" pitchFamily="18" typeface="Cambria"/>
                <a:cs charset="0" pitchFamily="34" typeface="Arial"/>
              </a:rPr>
              <a:t>Resources at </a:t>
            </a:r>
            <a:r>
              <a:rPr altLang="en-US" b="1" dirty="0" lang="en-US" sz="4000">
                <a:latin charset="0" panose="02040503050406030204" pitchFamily="18" typeface="Cambria"/>
                <a:ea charset="0" panose="02040503050406030204" pitchFamily="18" typeface="Cambria"/>
                <a:cs charset="0" pitchFamily="34" typeface="Arial"/>
              </a:rPr>
              <a:t>geodesy.noaa.gov </a:t>
            </a:r>
          </a:p>
        </p:txBody>
      </p:sp>
      <p:sp>
        <p:nvSpPr>
          <p:cNvPr id="2" name="Rounded Rectangle 1"/>
          <p:cNvSpPr/>
          <p:nvPr/>
        </p:nvSpPr>
        <p:spPr>
          <a:xfrm>
            <a:off x="1386840" y="1847918"/>
            <a:ext cx="1112520" cy="278062"/>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cxnSp>
        <p:nvCxnSpPr>
          <p:cNvPr id="5" name="Straight Arrow Connector 4"/>
          <p:cNvCxnSpPr/>
          <p:nvPr/>
        </p:nvCxnSpPr>
        <p:spPr>
          <a:xfrm flipH="1" flipV="1">
            <a:off x="4556924" y="5835428"/>
            <a:ext cx="459693" cy="3310"/>
          </a:xfrm>
          <a:prstGeom prst="straightConnector1">
            <a:avLst/>
          </a:prstGeom>
          <a:ln w="476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9" idx="0"/>
          </p:cNvCxnSpPr>
          <p:nvPr/>
        </p:nvCxnSpPr>
        <p:spPr>
          <a:xfrm flipV="1">
            <a:off x="7811455" y="5045824"/>
            <a:ext cx="0" cy="327939"/>
          </a:xfrm>
          <a:prstGeom prst="straightConnector1">
            <a:avLst/>
          </a:prstGeom>
          <a:ln w="476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8473056"/>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1" presetSubtype="2">
                                  <p:stCondLst>
                                    <p:cond delay="0"/>
                                  </p:stCondLst>
                                  <p:childTnLst>
                                    <p:set>
                                      <p:cBhvr>
                                        <p:cTn dur="1" fill="hold" id="6">
                                          <p:stCondLst>
                                            <p:cond delay="0"/>
                                          </p:stCondLst>
                                        </p:cTn>
                                        <p:tgtEl>
                                          <p:spTgt spid="2"/>
                                        </p:tgtEl>
                                        <p:attrNameLst>
                                          <p:attrName>style.visibility</p:attrName>
                                        </p:attrNameLst>
                                      </p:cBhvr>
                                      <p:to>
                                        <p:strVal val="visible"/>
                                      </p:to>
                                    </p:set>
                                    <p:animEffect filter="wheel(2)" transition="in">
                                      <p:cBhvr>
                                        <p:cTn dur="2000" id="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17488"/>
            <a:ext cx="9144000" cy="877489"/>
          </a:xfrm>
        </p:spPr>
        <p:txBody>
          <a:bodyPr/>
          <a:lstStyle/>
          <a:p>
            <a:r>
              <a:rPr lang="en-US" sz="4000" dirty="0">
                <a:latin typeface="Cambria" panose="02040503050406030204" pitchFamily="18" charset="0"/>
                <a:ea typeface="Cambria" panose="02040503050406030204" pitchFamily="18" charset="0"/>
              </a:rPr>
              <a:t>Delayed Release of the New Datums</a:t>
            </a:r>
          </a:p>
        </p:txBody>
      </p:sp>
      <p:sp>
        <p:nvSpPr>
          <p:cNvPr id="5" name="Content Placeholder 4"/>
          <p:cNvSpPr>
            <a:spLocks noGrp="1"/>
          </p:cNvSpPr>
          <p:nvPr>
            <p:ph idx="1"/>
          </p:nvPr>
        </p:nvSpPr>
        <p:spPr>
          <a:xfrm>
            <a:off x="240632" y="1094978"/>
            <a:ext cx="8903368" cy="5763022"/>
          </a:xfrm>
        </p:spPr>
        <p:txBody>
          <a:bodyPr/>
          <a:lstStyle/>
          <a:p>
            <a:pPr eaLnBrk="1" hangingPunct="1"/>
            <a:r>
              <a:rPr lang="en-US" altLang="en-US" sz="3600" i="1" dirty="0">
                <a:latin typeface="Cambria" panose="02040503050406030204" pitchFamily="18" charset="0"/>
                <a:ea typeface="Cambria" panose="02040503050406030204" pitchFamily="18" charset="0"/>
              </a:rPr>
              <a:t>How long will the delay be?</a:t>
            </a:r>
          </a:p>
          <a:p>
            <a:pPr marL="465138" lvl="1" eaLnBrk="1" hangingPunct="1"/>
            <a:r>
              <a:rPr lang="en-US" altLang="en-US" dirty="0">
                <a:latin typeface="Cambria" panose="02040503050406030204" pitchFamily="18" charset="0"/>
                <a:ea typeface="Cambria" panose="02040503050406030204" pitchFamily="18" charset="0"/>
              </a:rPr>
              <a:t>At best, it now looks like a 2025 timeframe.</a:t>
            </a:r>
          </a:p>
          <a:p>
            <a:pPr eaLnBrk="1" hangingPunct="1">
              <a:spcBef>
                <a:spcPts val="2400"/>
              </a:spcBef>
            </a:pPr>
            <a:r>
              <a:rPr lang="en-US" altLang="en-US" sz="3600" i="1" dirty="0">
                <a:latin typeface="Cambria" panose="02040503050406030204" pitchFamily="18" charset="0"/>
                <a:ea typeface="Cambria" panose="02040503050406030204" pitchFamily="18" charset="0"/>
              </a:rPr>
              <a:t>Will the names stay the same?</a:t>
            </a:r>
          </a:p>
          <a:p>
            <a:pPr marL="465138" lvl="1" eaLnBrk="1" hangingPunct="1"/>
            <a:r>
              <a:rPr lang="en-US" altLang="en-US" dirty="0">
                <a:solidFill>
                  <a:prstClr val="black"/>
                </a:solidFill>
                <a:latin typeface="Cambria" panose="02040503050406030204" pitchFamily="18" charset="0"/>
                <a:ea typeface="Cambria" panose="02040503050406030204" pitchFamily="18" charset="0"/>
              </a:rPr>
              <a:t>Yes, terms containing “2022” such as NATRF2022 and GEOID2022 will remain the same.</a:t>
            </a:r>
          </a:p>
          <a:p>
            <a:pPr eaLnBrk="1" hangingPunct="1">
              <a:spcBef>
                <a:spcPts val="2400"/>
              </a:spcBef>
            </a:pPr>
            <a:r>
              <a:rPr lang="en-US" altLang="en-US" sz="3600" i="1" dirty="0">
                <a:latin typeface="Cambria" panose="02040503050406030204" pitchFamily="18" charset="0"/>
                <a:ea typeface="Cambria" panose="02040503050406030204" pitchFamily="18" charset="0"/>
              </a:rPr>
              <a:t>I use State Plane Coordinate System (SPCS) zones for all my work, will this affect me?</a:t>
            </a:r>
          </a:p>
          <a:p>
            <a:pPr marL="465138" lvl="1" eaLnBrk="1" hangingPunct="1"/>
            <a:r>
              <a:rPr lang="en-US" altLang="en-US" dirty="0">
                <a:solidFill>
                  <a:prstClr val="black"/>
                </a:solidFill>
                <a:latin typeface="Cambria" panose="02040503050406030204" pitchFamily="18" charset="0"/>
                <a:ea typeface="Cambria" panose="02040503050406030204" pitchFamily="18" charset="0"/>
              </a:rPr>
              <a:t>It sure will, because SPCS83 will be replaced with SPCS2022.             </a:t>
            </a:r>
            <a:r>
              <a:rPr lang="en-US" altLang="en-US" sz="2400" dirty="0">
                <a:solidFill>
                  <a:schemeClr val="tx1">
                    <a:lumMod val="50000"/>
                    <a:lumOff val="50000"/>
                  </a:schemeClr>
                </a:solidFill>
                <a:latin typeface="Cambria" panose="02040503050406030204" pitchFamily="18" charset="0"/>
                <a:ea typeface="Cambria" panose="02040503050406030204" pitchFamily="18" charset="0"/>
              </a:rPr>
              <a:t>NAD83 : SPCS83 :: NATRF2022 : NAD83</a:t>
            </a:r>
            <a:endParaRPr lang="en-US" altLang="en-US" sz="2400" b="1" dirty="0">
              <a:solidFill>
                <a:schemeClr val="tx1">
                  <a:lumMod val="50000"/>
                  <a:lumOff val="50000"/>
                </a:schemeClr>
              </a:solidFill>
              <a:latin typeface="Cambria" panose="02040503050406030204" pitchFamily="18" charset="0"/>
              <a:ea typeface="Cambria" panose="02040503050406030204" pitchFamily="18" charset="0"/>
            </a:endParaRPr>
          </a:p>
        </p:txBody>
      </p:sp>
      <p:sp>
        <p:nvSpPr>
          <p:cNvPr id="6" name="TextBox 5"/>
          <p:cNvSpPr txBox="1"/>
          <p:nvPr/>
        </p:nvSpPr>
        <p:spPr bwMode="auto">
          <a:xfrm>
            <a:off x="0" y="6570118"/>
            <a:ext cx="3072829" cy="276999"/>
          </a:xfrm>
          <a:prstGeom prst="rect">
            <a:avLst/>
          </a:prstGeom>
          <a:noFill/>
          <a:ln w="9525">
            <a:noFill/>
            <a:miter lim="800000"/>
            <a:headEnd/>
            <a:tailEnd/>
          </a:ln>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hlinkClick r:id="rId3"/>
              </a:rPr>
              <a:t>hyperlink to the Track Our Progress homepage</a:t>
            </a:r>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
        <p:nvSpPr>
          <p:cNvPr id="7" name="TextBox 6"/>
          <p:cNvSpPr txBox="1"/>
          <p:nvPr/>
        </p:nvSpPr>
        <p:spPr bwMode="auto">
          <a:xfrm>
            <a:off x="7449625" y="6581001"/>
            <a:ext cx="1694375" cy="276999"/>
          </a:xfrm>
          <a:prstGeom prst="rect">
            <a:avLst/>
          </a:prstGeom>
          <a:noFill/>
          <a:ln w="9525">
            <a:noFill/>
            <a:miter lim="800000"/>
            <a:headEnd/>
            <a:tailEnd/>
          </a:ln>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hlinkClick r:id="rId4"/>
              </a:rPr>
              <a:t>hyperlink to the full FAQ</a:t>
            </a:r>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4425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b="7" l="94"/>
          <a:stretch/>
        </p:blipFill>
        <p:spPr>
          <a:xfrm>
            <a:off x="4295274" y="409075"/>
            <a:ext cx="4740442" cy="6344651"/>
          </a:xfrm>
          <a:prstGeom prst="rect">
            <a:avLst/>
          </a:prstGeom>
          <a:effectLst>
            <a:outerShdw algn="tl" blurRad="50800" dir="2700000" dist="38100" rotWithShape="0">
              <a:prstClr val="black">
                <a:alpha val="40000"/>
              </a:prstClr>
            </a:outerShdw>
          </a:effectLst>
        </p:spPr>
      </p:pic>
      <p:sp>
        <p:nvSpPr>
          <p:cNvPr id="15" name="Rectangle 14"/>
          <p:cNvSpPr/>
          <p:nvPr/>
        </p:nvSpPr>
        <p:spPr>
          <a:xfrm rot="406022">
            <a:off x="6331508" y="3673219"/>
            <a:ext cx="2448224" cy="2065341"/>
          </a:xfrm>
          <a:prstGeom prst="rect">
            <a:avLst/>
          </a:prstGeom>
          <a:solidFill>
            <a:schemeClr val="bg1">
              <a:lumMod val="8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base" hangingPunct="1" indent="0" latinLnBrk="0" lvl="0" marL="0" marR="0" rtl="0">
              <a:lnSpc>
                <a:spcPct val="100000"/>
              </a:lnSpc>
              <a:spcBef>
                <a:spcPct val="0"/>
              </a:spcBef>
              <a:spcAft>
                <a:spcPct val="0"/>
              </a:spcAft>
              <a:buClrTx/>
              <a:buSzTx/>
              <a:buFontTx/>
              <a:buNone/>
              <a:tabLst/>
              <a:defRPr/>
            </a:pPr>
            <a:endParaRPr b="0" baseline="0" cap="none" i="0" kern="1200" kumimoji="0" lang="en-US" noProof="0" normalizeH="0" spc="0" strike="noStrike" sz="1800" u="none">
              <a:ln>
                <a:noFill/>
              </a:ln>
              <a:solidFill>
                <a:prstClr val="white"/>
              </a:solidFill>
              <a:effectLst/>
              <a:uLnTx/>
              <a:uFillTx/>
              <a:latin typeface="Calibri"/>
              <a:ea typeface="+mn-ea"/>
              <a:cs typeface="+mn-cs"/>
            </a:endParaRPr>
          </a:p>
        </p:txBody>
      </p:sp>
      <p:sp>
        <p:nvSpPr>
          <p:cNvPr id="17" name="TextBox 16"/>
          <p:cNvSpPr txBox="1"/>
          <p:nvPr/>
        </p:nvSpPr>
        <p:spPr>
          <a:xfrm rot="408422">
            <a:off x="6471218" y="3700908"/>
            <a:ext cx="2333988" cy="707886"/>
          </a:xfrm>
          <a:prstGeom prst="rect">
            <a:avLst/>
          </a:prstGeom>
          <a:noFill/>
        </p:spPr>
        <p:txBody>
          <a:bodyPr rtlCol="0" wrap="square">
            <a:spAutoFit/>
          </a:bodyPr>
          <a:lstStyle/>
          <a:p>
            <a:pPr algn="ctr" defTabSz="457200" eaLnBrk="1" fontAlgn="base" hangingPunct="1" indent="0" latinLnBrk="0" lvl="0" marL="0" marR="0" rtl="0">
              <a:lnSpc>
                <a:spcPct val="100000"/>
              </a:lnSpc>
              <a:spcBef>
                <a:spcPct val="0"/>
              </a:spcBef>
              <a:spcAft>
                <a:spcPct val="0"/>
              </a:spcAft>
              <a:buClrTx/>
              <a:buSzTx/>
              <a:buFontTx/>
              <a:buNone/>
              <a:tabLst/>
              <a:defRPr/>
            </a:pPr>
            <a:r>
              <a:rPr b="0" baseline="0" cap="none" dirty="0" i="1" kern="1200" kumimoji="0" lang="en-US" noProof="0" normalizeH="0" spc="0" strike="noStrike" sz="2000" u="none">
                <a:ln>
                  <a:noFill/>
                </a:ln>
                <a:solidFill>
                  <a:prstClr val="black"/>
                </a:solidFill>
                <a:effectLst/>
                <a:uLnTx/>
                <a:uFillTx/>
                <a:latin charset="0" pitchFamily="34" typeface="Calibri"/>
                <a:ea charset="-128" pitchFamily="34" typeface="ＭＳ Ｐゴシック"/>
                <a:cs typeface="+mn-cs"/>
              </a:rPr>
              <a:t>Click this icon on homepage</a:t>
            </a:r>
          </a:p>
        </p:txBody>
      </p:sp>
      <p:sp>
        <p:nvSpPr>
          <p:cNvPr id="18" name="Right Arrow 17"/>
          <p:cNvSpPr/>
          <p:nvPr/>
        </p:nvSpPr>
        <p:spPr>
          <a:xfrm rot="5832851">
            <a:off x="7217298" y="4417030"/>
            <a:ext cx="676645" cy="7436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base" hangingPunct="1" indent="0" latinLnBrk="0" lvl="0" marL="0" marR="0" rtl="0">
              <a:lnSpc>
                <a:spcPct val="100000"/>
              </a:lnSpc>
              <a:spcBef>
                <a:spcPct val="0"/>
              </a:spcBef>
              <a:spcAft>
                <a:spcPct val="0"/>
              </a:spcAft>
              <a:buClrTx/>
              <a:buSzTx/>
              <a:buFontTx/>
              <a:buNone/>
              <a:tabLst/>
              <a:defRPr/>
            </a:pPr>
            <a:endParaRPr b="0" baseline="0" cap="none" i="0" kern="1200" kumimoji="0" lang="en-US" noProof="0" normalizeH="0" spc="0" strike="noStrike" sz="1800" u="none">
              <a:ln>
                <a:noFill/>
              </a:ln>
              <a:solidFill>
                <a:prstClr val="white"/>
              </a:solidFill>
              <a:effectLst/>
              <a:uLnTx/>
              <a:uFillTx/>
              <a:latin typeface="Calibri"/>
              <a:ea typeface="+mn-ea"/>
              <a:cs typeface="+mn-cs"/>
            </a:endParaRPr>
          </a:p>
        </p:txBody>
      </p:sp>
      <p:pic>
        <p:nvPicPr>
          <p:cNvPr id="9" name="Picture 8"/>
          <p:cNvPicPr>
            <a:picLocks noChangeAspect="1"/>
          </p:cNvPicPr>
          <p:nvPr/>
        </p:nvPicPr>
        <p:blipFill>
          <a:blip r:embed="rId4"/>
          <a:stretch>
            <a:fillRect/>
          </a:stretch>
        </p:blipFill>
        <p:spPr>
          <a:xfrm rot="426072">
            <a:off x="6279716" y="5208408"/>
            <a:ext cx="2372326" cy="477941"/>
          </a:xfrm>
          <a:prstGeom prst="rect">
            <a:avLst/>
          </a:prstGeom>
        </p:spPr>
      </p:pic>
      <p:sp>
        <p:nvSpPr>
          <p:cNvPr id="26" name="Title 1"/>
          <p:cNvSpPr txBox="1">
            <a:spLocks/>
          </p:cNvSpPr>
          <p:nvPr/>
        </p:nvSpPr>
        <p:spPr>
          <a:xfrm>
            <a:off x="-110778" y="518205"/>
            <a:ext cx="4389120" cy="1373354"/>
          </a:xfrm>
          <a:prstGeom prst="rect">
            <a:avLst/>
          </a:prstGeom>
        </p:spPr>
        <p:txBody>
          <a:bodyPr/>
          <a:lstStyle>
            <a:lvl1pPr algn="ctr" defTabSz="457200" eaLnBrk="0" fontAlgn="base" hangingPunct="0" rtl="0">
              <a:spcBef>
                <a:spcPct val="0"/>
              </a:spcBef>
              <a:spcAft>
                <a:spcPct val="0"/>
              </a:spcAft>
              <a:defRPr kern="1200" sz="4400">
                <a:solidFill>
                  <a:schemeClr val="tx1"/>
                </a:solidFill>
                <a:latin typeface="+mj-lt"/>
                <a:ea charset="-128" pitchFamily="34" typeface="MS PGothic"/>
                <a:cs charset="0" typeface="ＭＳ Ｐゴシック"/>
              </a:defRPr>
            </a:lvl1pPr>
            <a:lvl2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2pPr>
            <a:lvl3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3pPr>
            <a:lvl4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4pPr>
            <a:lvl5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5pPr>
            <a:lvl6pPr algn="ctr" defTabSz="457200" fontAlgn="base" marL="457200" rtl="0">
              <a:spcBef>
                <a:spcPct val="0"/>
              </a:spcBef>
              <a:spcAft>
                <a:spcPct val="0"/>
              </a:spcAft>
              <a:defRPr sz="4400">
                <a:solidFill>
                  <a:schemeClr val="tx1"/>
                </a:solidFill>
                <a:latin charset="0" typeface="Calibri"/>
                <a:ea charset="0" typeface="ＭＳ Ｐゴシック"/>
                <a:cs charset="0" typeface="ＭＳ Ｐゴシック"/>
              </a:defRPr>
            </a:lvl6pPr>
            <a:lvl7pPr algn="ctr" defTabSz="457200" fontAlgn="base" marL="914400" rtl="0">
              <a:spcBef>
                <a:spcPct val="0"/>
              </a:spcBef>
              <a:spcAft>
                <a:spcPct val="0"/>
              </a:spcAft>
              <a:defRPr sz="4400">
                <a:solidFill>
                  <a:schemeClr val="tx1"/>
                </a:solidFill>
                <a:latin charset="0" typeface="Calibri"/>
                <a:ea charset="0" typeface="ＭＳ Ｐゴシック"/>
                <a:cs charset="0" typeface="ＭＳ Ｐゴシック"/>
              </a:defRPr>
            </a:lvl7pPr>
            <a:lvl8pPr algn="ctr" defTabSz="457200" fontAlgn="base" marL="1371600" rtl="0">
              <a:spcBef>
                <a:spcPct val="0"/>
              </a:spcBef>
              <a:spcAft>
                <a:spcPct val="0"/>
              </a:spcAft>
              <a:defRPr sz="4400">
                <a:solidFill>
                  <a:schemeClr val="tx1"/>
                </a:solidFill>
                <a:latin charset="0" typeface="Calibri"/>
                <a:ea charset="0" typeface="ＭＳ Ｐゴシック"/>
                <a:cs charset="0" typeface="ＭＳ Ｐゴシック"/>
              </a:defRPr>
            </a:lvl8pPr>
            <a:lvl9pPr algn="ctr" defTabSz="457200" fontAlgn="base" marL="1828800" rtl="0">
              <a:spcBef>
                <a:spcPct val="0"/>
              </a:spcBef>
              <a:spcAft>
                <a:spcPct val="0"/>
              </a:spcAft>
              <a:defRPr sz="4400">
                <a:solidFill>
                  <a:schemeClr val="tx1"/>
                </a:solidFill>
                <a:latin charset="0" typeface="Calibri"/>
                <a:ea charset="0" typeface="ＭＳ Ｐゴシック"/>
                <a:cs charset="0" typeface="ＭＳ Ｐゴシック"/>
              </a:defRPr>
            </a:lvl9pPr>
          </a:lstStyle>
          <a:p>
            <a:pPr algn="ctr" defTabSz="457200" eaLnBrk="1" fontAlgn="base" hangingPunct="1" indent="0" latinLnBrk="0" lvl="0" marL="0" marR="0" rtl="0">
              <a:lnSpc>
                <a:spcPct val="100000"/>
              </a:lnSpc>
              <a:spcBef>
                <a:spcPct val="0"/>
              </a:spcBef>
              <a:spcAft>
                <a:spcPct val="0"/>
              </a:spcAft>
              <a:buClrTx/>
              <a:buSzTx/>
              <a:buFontTx/>
              <a:buNone/>
              <a:tabLst/>
              <a:defRPr/>
            </a:pPr>
            <a:r>
              <a:rPr altLang="en-US" b="1" baseline="0" cap="none" dirty="0" i="0" kern="1200" kumimoji="0" lang="en-US" noProof="0" normalizeH="0" spc="0" strike="noStrike" sz="4000" u="none">
                <a:ln>
                  <a:noFill/>
                </a:ln>
                <a:solidFill>
                  <a:prstClr val="black"/>
                </a:solidFill>
                <a:effectLst/>
                <a:uLnTx/>
                <a:uFillTx/>
                <a:latin charset="0" panose="02040503050406030204" pitchFamily="18" typeface="Cambria"/>
                <a:ea charset="0" panose="02040503050406030204" pitchFamily="18" typeface="Cambria"/>
                <a:cs charset="0" pitchFamily="34" typeface="Arial"/>
              </a:rPr>
              <a:t>Email Subscriptions</a:t>
            </a:r>
          </a:p>
        </p:txBody>
      </p:sp>
      <p:sp>
        <p:nvSpPr>
          <p:cNvPr id="27" name="TextBox 26"/>
          <p:cNvSpPr txBox="1"/>
          <p:nvPr/>
        </p:nvSpPr>
        <p:spPr>
          <a:xfrm>
            <a:off x="304689" y="1870097"/>
            <a:ext cx="3558185" cy="4493538"/>
          </a:xfrm>
          <a:prstGeom prst="rect">
            <a:avLst/>
          </a:prstGeom>
          <a:noFill/>
        </p:spPr>
        <p:txBody>
          <a:bodyPr rtlCol="0" wrap="square">
            <a:spAutoFit/>
          </a:bodyPr>
          <a:lstStyle/>
          <a:p>
            <a:pPr algn="l" defTabSz="457200" eaLnBrk="1" fontAlgn="base" hangingPunct="1" indent="-285750" latinLnBrk="0" lvl="0" marL="285750" marR="0" rtl="0">
              <a:lnSpc>
                <a:spcPct val="100000"/>
              </a:lnSpc>
              <a:spcBef>
                <a:spcPts val="600"/>
              </a:spcBef>
              <a:spcAft>
                <a:spcPct val="0"/>
              </a:spcAft>
              <a:buClrTx/>
              <a:buSzTx/>
              <a:buFont charset="0" panose="020B0604020202020204" pitchFamily="34" typeface="Arial"/>
              <a:buChar char="•"/>
              <a:tabLst/>
              <a:defRPr/>
            </a:pPr>
            <a:endParaRPr b="1" baseline="0" cap="none" dirty="0" i="0" kern="1200" kumimoji="0" lang="en-US" noProof="0" normalizeH="0" spc="0" strike="noStrike" sz="2400" u="none">
              <a:ln>
                <a:noFill/>
              </a:ln>
              <a:solidFill>
                <a:prstClr val="black"/>
              </a:solidFill>
              <a:effectLst/>
              <a:uLnTx/>
              <a:uFillTx/>
              <a:latin charset="0" panose="02040503050406030204" pitchFamily="18" typeface="Cambria"/>
              <a:ea charset="0" panose="02040503050406030204" pitchFamily="18" typeface="Cambria"/>
              <a:cs typeface="+mn-cs"/>
            </a:endParaRPr>
          </a:p>
          <a:p>
            <a:pPr algn="l" defTabSz="457200" eaLnBrk="1" fontAlgn="base" hangingPunct="1" indent="-285750" latinLnBrk="0" lvl="0" marL="285750" marR="0" rtl="0">
              <a:lnSpc>
                <a:spcPct val="100000"/>
              </a:lnSpc>
              <a:spcBef>
                <a:spcPts val="600"/>
              </a:spcBef>
              <a:spcAft>
                <a:spcPct val="0"/>
              </a:spcAft>
              <a:buClrTx/>
              <a:buSzTx/>
              <a:buFont charset="0" panose="020B0604020202020204" pitchFamily="34" typeface="Arial"/>
              <a:buChar char="•"/>
              <a:tabLst/>
              <a:defRPr/>
            </a:pPr>
            <a:r>
              <a:rPr b="1" baseline="0" cap="none" dirty="0" i="0" kern="1200" kumimoji="0" lang="en-US" noProof="0" normalizeH="0" spc="0" strike="noStrike" sz="2400" u="none">
                <a:ln>
                  <a:noFill/>
                </a:ln>
                <a:solidFill>
                  <a:prstClr val="black"/>
                </a:solidFill>
                <a:effectLst/>
                <a:uLnTx/>
                <a:uFillTx/>
                <a:latin charset="0" panose="02040503050406030204" pitchFamily="18" typeface="Cambria"/>
                <a:ea charset="0" panose="02040503050406030204" pitchFamily="18" typeface="Cambria"/>
                <a:cs typeface="+mn-cs"/>
              </a:rPr>
              <a:t>NGS News</a:t>
            </a:r>
          </a:p>
          <a:p>
            <a:pPr algn="l" defTabSz="457200" eaLnBrk="1" fontAlgn="base" hangingPunct="1" indent="0" latinLnBrk="0" lvl="1" marL="457200" marR="0" rtl="0">
              <a:lnSpc>
                <a:spcPct val="100000"/>
              </a:lnSpc>
              <a:spcBef>
                <a:spcPts val="600"/>
              </a:spcBef>
              <a:spcAft>
                <a:spcPct val="0"/>
              </a:spcAft>
              <a:buClrTx/>
              <a:buSzTx/>
              <a:buFontTx/>
              <a:buNone/>
              <a:tabLst/>
              <a:defRPr/>
            </a:pPr>
            <a:r>
              <a:rPr b="0" baseline="0" cap="none" dirty="0" i="1" kern="1200" kumimoji="0" lang="en-US" noProof="0" normalizeH="0" spc="0" strike="noStrike" sz="2400" u="none">
                <a:ln>
                  <a:noFill/>
                </a:ln>
                <a:solidFill>
                  <a:prstClr val="black"/>
                </a:solidFill>
                <a:effectLst/>
                <a:uLnTx/>
                <a:uFillTx/>
                <a:latin charset="0" panose="02040503050406030204" pitchFamily="18" typeface="Cambria"/>
                <a:ea charset="0" panose="02040503050406030204" pitchFamily="18" typeface="Cambria"/>
                <a:cs typeface="+mn-cs"/>
              </a:rPr>
              <a:t>Includes quarterly NSRS Modernization newsletter</a:t>
            </a:r>
          </a:p>
          <a:p>
            <a:pPr algn="l" defTabSz="457200" eaLnBrk="1" fontAlgn="base" hangingPunct="1" indent="-285750" latinLnBrk="0" lvl="0" marL="285750" marR="0" rtl="0">
              <a:lnSpc>
                <a:spcPct val="100000"/>
              </a:lnSpc>
              <a:spcBef>
                <a:spcPts val="600"/>
              </a:spcBef>
              <a:spcAft>
                <a:spcPct val="0"/>
              </a:spcAft>
              <a:buClrTx/>
              <a:buSzTx/>
              <a:buFont charset="0" panose="020B0604020202020204" pitchFamily="34" typeface="Arial"/>
              <a:buChar char="•"/>
              <a:tabLst/>
              <a:defRPr/>
            </a:pPr>
            <a:r>
              <a:rPr b="1" baseline="0" cap="none" dirty="0" i="0" kern="1200" kumimoji="0" lang="en-US" noProof="0" normalizeH="0" spc="0" strike="noStrike" sz="2400" u="none">
                <a:ln>
                  <a:noFill/>
                </a:ln>
                <a:solidFill>
                  <a:prstClr val="black"/>
                </a:solidFill>
                <a:effectLst/>
                <a:uLnTx/>
                <a:uFillTx/>
                <a:latin charset="0" panose="02040503050406030204" pitchFamily="18" typeface="Cambria"/>
                <a:ea charset="0" panose="02040503050406030204" pitchFamily="18" typeface="Cambria"/>
                <a:cs typeface="+mn-cs"/>
              </a:rPr>
              <a:t>Webinar Series</a:t>
            </a:r>
          </a:p>
          <a:p>
            <a:pPr algn="l" defTabSz="457200" eaLnBrk="1" fontAlgn="base" hangingPunct="1" indent="-285750" latinLnBrk="0" lvl="0" marL="285750" marR="0" rtl="0">
              <a:lnSpc>
                <a:spcPct val="100000"/>
              </a:lnSpc>
              <a:spcBef>
                <a:spcPts val="600"/>
              </a:spcBef>
              <a:spcAft>
                <a:spcPct val="0"/>
              </a:spcAft>
              <a:buClrTx/>
              <a:buSzTx/>
              <a:buFont charset="0" panose="020B0604020202020204" pitchFamily="34" typeface="Arial"/>
              <a:buChar char="•"/>
              <a:tabLst/>
              <a:defRPr/>
            </a:pPr>
            <a:r>
              <a:rPr b="1" baseline="0" cap="none" dirty="0" i="0" kern="1200" kumimoji="0" lang="en-US" noProof="0" normalizeH="0" spc="0" strike="noStrike" sz="2400" u="none">
                <a:ln>
                  <a:noFill/>
                </a:ln>
                <a:solidFill>
                  <a:prstClr val="black"/>
                </a:solidFill>
                <a:effectLst/>
                <a:uLnTx/>
                <a:uFillTx/>
                <a:latin charset="0" panose="02040503050406030204" pitchFamily="18" typeface="Cambria"/>
                <a:ea charset="0" panose="02040503050406030204" pitchFamily="18" typeface="Cambria"/>
                <a:cs typeface="+mn-cs"/>
              </a:rPr>
              <a:t>Training</a:t>
            </a:r>
          </a:p>
          <a:p>
            <a:pPr algn="l" defTabSz="457200" eaLnBrk="1" fontAlgn="base" hangingPunct="1" indent="-285750" latinLnBrk="0" lvl="0" marL="285750" marR="0" rtl="0">
              <a:lnSpc>
                <a:spcPct val="100000"/>
              </a:lnSpc>
              <a:spcBef>
                <a:spcPts val="600"/>
              </a:spcBef>
              <a:spcAft>
                <a:spcPct val="0"/>
              </a:spcAft>
              <a:buClrTx/>
              <a:buSzTx/>
              <a:buFont charset="0" panose="020B0604020202020204" pitchFamily="34" typeface="Arial"/>
              <a:buChar char="•"/>
              <a:tabLst/>
              <a:defRPr/>
            </a:pPr>
            <a:endParaRPr b="0" baseline="0" cap="none" dirty="0" i="0" kern="1200" kumimoji="0" lang="en-US" noProof="0" normalizeH="0" spc="0" strike="noStrike" sz="2400" u="none">
              <a:ln>
                <a:noFill/>
              </a:ln>
              <a:solidFill>
                <a:prstClr val="black"/>
              </a:solidFill>
              <a:effectLst/>
              <a:uLnTx/>
              <a:uFillTx/>
              <a:latin charset="0" panose="02040503050406030204" pitchFamily="18" typeface="Cambria"/>
              <a:ea charset="0" panose="02040503050406030204" pitchFamily="18" typeface="Cambria"/>
              <a:cs typeface="+mn-cs"/>
            </a:endParaRPr>
          </a:p>
          <a:p>
            <a:pPr algn="ctr" defTabSz="457200" eaLnBrk="1" fontAlgn="base" hangingPunct="1" indent="0" latinLnBrk="0" lvl="0" marL="0" marR="0" rtl="0">
              <a:lnSpc>
                <a:spcPct val="100000"/>
              </a:lnSpc>
              <a:spcBef>
                <a:spcPts val="600"/>
              </a:spcBef>
              <a:spcAft>
                <a:spcPct val="0"/>
              </a:spcAft>
              <a:buClrTx/>
              <a:buSzTx/>
              <a:buFontTx/>
              <a:buNone/>
              <a:tabLst/>
              <a:defRPr/>
            </a:pPr>
            <a:r>
              <a:rPr b="0" baseline="0" cap="none" dirty="0" i="1" kern="1200" kumimoji="0" lang="en-US" noProof="0" normalizeH="0" spc="0" strike="noStrike" sz="3200" u="none">
                <a:ln>
                  <a:noFill/>
                </a:ln>
                <a:solidFill>
                  <a:prstClr val="black"/>
                </a:solidFill>
                <a:effectLst/>
                <a:uLnTx/>
                <a:uFillTx/>
                <a:latin charset="0" panose="02040503050406030204" pitchFamily="18" typeface="Cambria"/>
                <a:ea charset="0" panose="02040503050406030204" pitchFamily="18" typeface="Cambria"/>
                <a:cs typeface="+mn-cs"/>
              </a:rPr>
              <a:t>Only 1-2 messages per month</a:t>
            </a:r>
          </a:p>
        </p:txBody>
      </p:sp>
      <p:sp>
        <p:nvSpPr>
          <p:cNvPr id="10" name="revised for 2021">
            <a:extLst>
              <a:ext uri="{FF2B5EF4-FFF2-40B4-BE49-F238E27FC236}">
                <a16:creationId xmlns:a16="http://schemas.microsoft.com/office/drawing/2014/main" id="{72A9A12A-E1A7-460F-8E76-D7E0599ABDFE}"/>
              </a:ext>
            </a:extLst>
          </p:cNvPr>
          <p:cNvSpPr txBox="1"/>
          <p:nvPr/>
        </p:nvSpPr>
        <p:spPr>
          <a:xfrm>
            <a:off x="251113" y="4319732"/>
            <a:ext cx="5828903" cy="2123658"/>
          </a:xfrm>
          <a:prstGeom prst="rect">
            <a:avLst/>
          </a:prstGeom>
          <a:solidFill>
            <a:schemeClr val="bg1">
              <a:lumMod val="85000"/>
            </a:schemeClr>
          </a:solidFill>
          <a:effectLst>
            <a:softEdge rad="31750"/>
          </a:effectLst>
        </p:spPr>
        <p:txBody>
          <a:bodyPr rtlCol="0" wrap="square">
            <a:spAutoFit/>
          </a:bodyPr>
          <a:lstStyle/>
          <a:p>
            <a:pPr algn="ctr" defTabSz="457200" eaLnBrk="1" fontAlgn="base" hangingPunct="1" indent="0" latinLnBrk="0" lvl="0" marL="0" marR="0" rtl="0">
              <a:lnSpc>
                <a:spcPct val="100000"/>
              </a:lnSpc>
              <a:spcBef>
                <a:spcPct val="0"/>
              </a:spcBef>
              <a:spcAft>
                <a:spcPct val="0"/>
              </a:spcAft>
              <a:buClrTx/>
              <a:buSzTx/>
              <a:buFontTx/>
              <a:buNone/>
              <a:tabLst/>
              <a:defRPr/>
            </a:pPr>
            <a:r>
              <a:rPr b="0" baseline="0" cap="none" dirty="0" i="1" kern="1200" kumimoji="0" lang="en-US" noProof="0" normalizeH="0" spc="0" strike="noStrike" sz="3600" u="none">
                <a:ln>
                  <a:noFill/>
                </a:ln>
                <a:solidFill>
                  <a:srgbClr val="FF0000"/>
                </a:solidFill>
                <a:effectLst/>
                <a:uLnTx/>
                <a:uFillTx/>
                <a:latin typeface="Calibri"/>
                <a:ea charset="-128" pitchFamily="34" typeface="ＭＳ Ｐゴシック"/>
                <a:cs typeface="+mn-cs"/>
              </a:rPr>
              <a:t>Recorded </a:t>
            </a:r>
            <a:r>
              <a:rPr b="0" cap="none" dirty="0" i="1" kern="1200" kumimoji="0" lang="en-US" noProof="0" normalizeH="0" spc="0" strike="noStrike" sz="3600" u="none">
                <a:ln>
                  <a:noFill/>
                </a:ln>
                <a:solidFill>
                  <a:srgbClr val="FF0000"/>
                </a:solidFill>
                <a:effectLst/>
                <a:uLnTx/>
                <a:uFillTx/>
                <a:latin typeface="Calibri"/>
                <a:ea charset="-128" pitchFamily="34" typeface="ＭＳ Ｐゴシック"/>
                <a:cs typeface="+mn-cs"/>
              </a:rPr>
              <a:t>Webinar:</a:t>
            </a:r>
          </a:p>
          <a:p>
            <a:pPr algn="ctr" defTabSz="457200" eaLnBrk="1" fontAlgn="base" hangingPunct="1" indent="0" latinLnBrk="0" lvl="0" marL="0" marR="0" rtl="0">
              <a:lnSpc>
                <a:spcPct val="100000"/>
              </a:lnSpc>
              <a:spcBef>
                <a:spcPct val="0"/>
              </a:spcBef>
              <a:spcAft>
                <a:spcPct val="0"/>
              </a:spcAft>
              <a:buClrTx/>
              <a:buSzTx/>
              <a:buFontTx/>
              <a:buNone/>
              <a:tabLst/>
              <a:defRPr/>
            </a:pPr>
            <a:r>
              <a:rPr b="1" baseline="0" dirty="0" i="1" lang="en-US" sz="3600">
                <a:solidFill>
                  <a:srgbClr val="FF0000"/>
                </a:solidFill>
                <a:latin typeface="Calibri"/>
              </a:rPr>
              <a:t>NGS</a:t>
            </a:r>
            <a:r>
              <a:rPr b="1" dirty="0" i="1" lang="en-US" sz="3600">
                <a:solidFill>
                  <a:srgbClr val="FF0000"/>
                </a:solidFill>
                <a:latin typeface="Calibri"/>
              </a:rPr>
              <a:t> Geospatial Resources</a:t>
            </a:r>
          </a:p>
          <a:p>
            <a:pPr algn="ctr" defTabSz="457200" eaLnBrk="1" fontAlgn="base" hangingPunct="1" indent="0" latinLnBrk="0" lvl="0" marL="0" marR="0" rtl="0">
              <a:lnSpc>
                <a:spcPct val="100000"/>
              </a:lnSpc>
              <a:spcBef>
                <a:spcPct val="0"/>
              </a:spcBef>
              <a:spcAft>
                <a:spcPct val="0"/>
              </a:spcAft>
              <a:buClrTx/>
              <a:buSzTx/>
              <a:buFontTx/>
              <a:buNone/>
              <a:tabLst/>
              <a:defRPr/>
            </a:pPr>
            <a:r>
              <a:rPr b="0" baseline="0" cap="none" dirty="0" i="1" kern="1200" kumimoji="0" lang="en-US" noProof="0" normalizeH="0" spc="0" strike="noStrike" sz="3600" u="none">
                <a:ln>
                  <a:noFill/>
                </a:ln>
                <a:solidFill>
                  <a:srgbClr val="FF0000"/>
                </a:solidFill>
                <a:effectLst/>
                <a:uLnTx/>
                <a:uFillTx/>
                <a:latin typeface="Calibri"/>
                <a:ea charset="-128" pitchFamily="34" typeface="ＭＳ Ｐゴシック"/>
                <a:cs typeface="+mn-cs"/>
              </a:rPr>
              <a:t>with Brian</a:t>
            </a:r>
            <a:r>
              <a:rPr b="0" cap="none" dirty="0" i="1" kern="1200" kumimoji="0" lang="en-US" noProof="0" normalizeH="0" spc="0" strike="noStrike" sz="3600" u="none">
                <a:ln>
                  <a:noFill/>
                </a:ln>
                <a:solidFill>
                  <a:srgbClr val="FF0000"/>
                </a:solidFill>
                <a:effectLst/>
                <a:uLnTx/>
                <a:uFillTx/>
                <a:latin typeface="Calibri"/>
                <a:ea charset="-128" pitchFamily="34" typeface="ＭＳ Ｐゴシック"/>
                <a:cs typeface="+mn-cs"/>
              </a:rPr>
              <a:t> Shaw</a:t>
            </a:r>
          </a:p>
          <a:p>
            <a:pPr algn="ctr" defTabSz="457200" eaLnBrk="1" fontAlgn="base" hangingPunct="1" indent="0" latinLnBrk="0" lvl="0" marL="0" marR="0" rtl="0">
              <a:lnSpc>
                <a:spcPct val="100000"/>
              </a:lnSpc>
              <a:spcBef>
                <a:spcPct val="0"/>
              </a:spcBef>
              <a:spcAft>
                <a:spcPct val="0"/>
              </a:spcAft>
              <a:buClrTx/>
              <a:buSzTx/>
              <a:buFontTx/>
              <a:buNone/>
              <a:tabLst/>
              <a:defRPr/>
            </a:pPr>
            <a:r>
              <a:rPr baseline="0" dirty="0" i="1" lang="en-US" sz="2000">
                <a:solidFill>
                  <a:srgbClr val="FF0000"/>
                </a:solidFill>
                <a:latin typeface="Calibri"/>
              </a:rPr>
              <a:t>Rocky</a:t>
            </a:r>
            <a:r>
              <a:rPr dirty="0" i="1" lang="en-US" sz="2000">
                <a:solidFill>
                  <a:srgbClr val="FF0000"/>
                </a:solidFill>
                <a:latin typeface="Calibri"/>
              </a:rPr>
              <a:t> Mountain Regional Advisor</a:t>
            </a:r>
            <a:endParaRPr b="0" baseline="0" cap="none" dirty="0" i="1" kern="1200" kumimoji="0" lang="en-US" noProof="0" normalizeH="0" spc="0" strike="noStrike" sz="2000" u="none">
              <a:ln>
                <a:noFill/>
              </a:ln>
              <a:solidFill>
                <a:srgbClr val="FF0000"/>
              </a:solidFill>
              <a:effectLst/>
              <a:uLnTx/>
              <a:uFillTx/>
              <a:latin typeface="Calibri"/>
            </a:endParaRPr>
          </a:p>
        </p:txBody>
      </p:sp>
    </p:spTree>
    <p:extLst>
      <p:ext uri="{BB962C8B-B14F-4D97-AF65-F5344CB8AC3E}">
        <p14:creationId xmlns:p14="http://schemas.microsoft.com/office/powerpoint/2010/main" val="1246255503"/>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mph" presetID="26" presetSubtype="0" repeatCount="indefinite">
                                  <p:stCondLst>
                                    <p:cond delay="0"/>
                                  </p:stCondLst>
                                  <p:childTnLst>
                                    <p:animEffect filter="fade" transition="out">
                                      <p:cBhvr>
                                        <p:cTn dur="1000" id="6" tmFilter="0, 0; .2, .5; .8, .5; 1, 0"/>
                                        <p:tgtEl>
                                          <p:spTgt spid="18"/>
                                        </p:tgtEl>
                                      </p:cBhvr>
                                    </p:animEffect>
                                    <p:animScale>
                                      <p:cBhvr>
                                        <p:cTn autoRev="1" dur="500" fill="hold" id="7"/>
                                        <p:tgtEl>
                                          <p:spTgt spid="18"/>
                                        </p:tgtEl>
                                      </p:cBhvr>
                                      <p:by x="105000" y="105000"/>
                                    </p:animScale>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2" presetSubtype="8">
                                  <p:stCondLst>
                                    <p:cond delay="0"/>
                                  </p:stCondLst>
                                  <p:childTnLst>
                                    <p:set>
                                      <p:cBhvr>
                                        <p:cTn dur="1" fill="hold" id="11">
                                          <p:stCondLst>
                                            <p:cond delay="0"/>
                                          </p:stCondLst>
                                        </p:cTn>
                                        <p:tgtEl>
                                          <p:spTgt spid="10"/>
                                        </p:tgtEl>
                                        <p:attrNameLst>
                                          <p:attrName>style.visibility</p:attrName>
                                        </p:attrNameLst>
                                      </p:cBhvr>
                                      <p:to>
                                        <p:strVal val="visible"/>
                                      </p:to>
                                    </p:set>
                                    <p:animEffect filter="wipe(left)" transition="in">
                                      <p:cBhvr>
                                        <p:cTn dur="500" id="12"/>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18"/>
      <p:bldP animBg="1" grpId="0" spid="10"/>
    </p:bldLst>
  </p:timing>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0723" name="Content Placeholder 2"/>
          <p:cNvSpPr txBox="1">
            <a:spLocks/>
          </p:cNvSpPr>
          <p:nvPr/>
        </p:nvSpPr>
        <p:spPr bwMode="auto">
          <a:xfrm>
            <a:off x="218365" y="3553380"/>
            <a:ext cx="8707271" cy="182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8675" eaLnBrk="0" hangingPunct="0">
              <a:tabLst>
                <a:tab algn="l" pos="657225"/>
                <a:tab algn="l" pos="1312863"/>
                <a:tab algn="l" pos="1970088"/>
                <a:tab algn="l" pos="2627313"/>
                <a:tab algn="l" pos="3282950"/>
                <a:tab algn="l" pos="3940175"/>
                <a:tab algn="l" pos="4595813"/>
                <a:tab algn="l" pos="5253038"/>
                <a:tab algn="l" pos="5910263"/>
              </a:tabLst>
              <a:defRPr>
                <a:solidFill>
                  <a:schemeClr val="tx1"/>
                </a:solidFill>
                <a:latin charset="0" pitchFamily="34" typeface="Calibri"/>
                <a:ea charset="-128" pitchFamily="34" typeface="ＭＳ Ｐゴシック"/>
              </a:defRPr>
            </a:lvl1pPr>
            <a:lvl2pPr defTabSz="828675" eaLnBrk="0" hangingPunct="0" indent="-285750" marL="742950">
              <a:tabLst>
                <a:tab algn="l" pos="657225"/>
                <a:tab algn="l" pos="1312863"/>
                <a:tab algn="l" pos="1970088"/>
                <a:tab algn="l" pos="2627313"/>
                <a:tab algn="l" pos="3282950"/>
                <a:tab algn="l" pos="3940175"/>
                <a:tab algn="l" pos="4595813"/>
                <a:tab algn="l" pos="5253038"/>
                <a:tab algn="l" pos="5910263"/>
              </a:tabLst>
              <a:defRPr>
                <a:solidFill>
                  <a:schemeClr val="tx1"/>
                </a:solidFill>
                <a:latin charset="0" pitchFamily="34" typeface="Calibri"/>
                <a:ea charset="-128" pitchFamily="34" typeface="ＭＳ Ｐゴシック"/>
              </a:defRPr>
            </a:lvl2pPr>
            <a:lvl3pPr defTabSz="828675" eaLnBrk="0" hangingPunct="0" indent="-228600" marL="1143000">
              <a:tabLst>
                <a:tab algn="l" pos="657225"/>
                <a:tab algn="l" pos="1312863"/>
                <a:tab algn="l" pos="1970088"/>
                <a:tab algn="l" pos="2627313"/>
                <a:tab algn="l" pos="3282950"/>
                <a:tab algn="l" pos="3940175"/>
                <a:tab algn="l" pos="4595813"/>
                <a:tab algn="l" pos="5253038"/>
                <a:tab algn="l" pos="5910263"/>
              </a:tabLst>
              <a:defRPr>
                <a:solidFill>
                  <a:schemeClr val="tx1"/>
                </a:solidFill>
                <a:latin charset="0" pitchFamily="34" typeface="Calibri"/>
                <a:ea charset="-128" pitchFamily="34" typeface="ＭＳ Ｐゴシック"/>
              </a:defRPr>
            </a:lvl3pPr>
            <a:lvl4pPr defTabSz="828675" eaLnBrk="0" hangingPunct="0" indent="-228600" marL="1600200">
              <a:tabLst>
                <a:tab algn="l" pos="657225"/>
                <a:tab algn="l" pos="1312863"/>
                <a:tab algn="l" pos="1970088"/>
                <a:tab algn="l" pos="2627313"/>
                <a:tab algn="l" pos="3282950"/>
                <a:tab algn="l" pos="3940175"/>
                <a:tab algn="l" pos="4595813"/>
                <a:tab algn="l" pos="5253038"/>
                <a:tab algn="l" pos="5910263"/>
              </a:tabLst>
              <a:defRPr>
                <a:solidFill>
                  <a:schemeClr val="tx1"/>
                </a:solidFill>
                <a:latin charset="0" pitchFamily="34" typeface="Calibri"/>
                <a:ea charset="-128" pitchFamily="34" typeface="ＭＳ Ｐゴシック"/>
              </a:defRPr>
            </a:lvl4pPr>
            <a:lvl5pPr defTabSz="828675" eaLnBrk="0" hangingPunct="0" indent="-228600" marL="2057400">
              <a:tabLst>
                <a:tab algn="l" pos="657225"/>
                <a:tab algn="l" pos="1312863"/>
                <a:tab algn="l" pos="1970088"/>
                <a:tab algn="l" pos="2627313"/>
                <a:tab algn="l" pos="3282950"/>
                <a:tab algn="l" pos="3940175"/>
                <a:tab algn="l" pos="4595813"/>
                <a:tab algn="l" pos="5253038"/>
                <a:tab algn="l" pos="5910263"/>
              </a:tabLst>
              <a:defRPr>
                <a:solidFill>
                  <a:schemeClr val="tx1"/>
                </a:solidFill>
                <a:latin charset="0" pitchFamily="34" typeface="Calibri"/>
                <a:ea charset="-128" pitchFamily="34" typeface="ＭＳ Ｐゴシック"/>
              </a:defRPr>
            </a:lvl5pPr>
            <a:lvl6pPr defTabSz="828675" eaLnBrk="0" fontAlgn="base" hangingPunct="0" indent="-228600" marL="2514600">
              <a:spcBef>
                <a:spcPct val="0"/>
              </a:spcBef>
              <a:spcAft>
                <a:spcPct val="0"/>
              </a:spcAft>
              <a:tabLst>
                <a:tab algn="l" pos="657225"/>
                <a:tab algn="l" pos="1312863"/>
                <a:tab algn="l" pos="1970088"/>
                <a:tab algn="l" pos="2627313"/>
                <a:tab algn="l" pos="3282950"/>
                <a:tab algn="l" pos="3940175"/>
                <a:tab algn="l" pos="4595813"/>
                <a:tab algn="l" pos="5253038"/>
                <a:tab algn="l" pos="5910263"/>
              </a:tabLst>
              <a:defRPr>
                <a:solidFill>
                  <a:schemeClr val="tx1"/>
                </a:solidFill>
                <a:latin charset="0" pitchFamily="34" typeface="Calibri"/>
                <a:ea charset="-128" pitchFamily="34" typeface="ＭＳ Ｐゴシック"/>
              </a:defRPr>
            </a:lvl6pPr>
            <a:lvl7pPr defTabSz="828675" eaLnBrk="0" fontAlgn="base" hangingPunct="0" indent="-228600" marL="2971800">
              <a:spcBef>
                <a:spcPct val="0"/>
              </a:spcBef>
              <a:spcAft>
                <a:spcPct val="0"/>
              </a:spcAft>
              <a:tabLst>
                <a:tab algn="l" pos="657225"/>
                <a:tab algn="l" pos="1312863"/>
                <a:tab algn="l" pos="1970088"/>
                <a:tab algn="l" pos="2627313"/>
                <a:tab algn="l" pos="3282950"/>
                <a:tab algn="l" pos="3940175"/>
                <a:tab algn="l" pos="4595813"/>
                <a:tab algn="l" pos="5253038"/>
                <a:tab algn="l" pos="5910263"/>
              </a:tabLst>
              <a:defRPr>
                <a:solidFill>
                  <a:schemeClr val="tx1"/>
                </a:solidFill>
                <a:latin charset="0" pitchFamily="34" typeface="Calibri"/>
                <a:ea charset="-128" pitchFamily="34" typeface="ＭＳ Ｐゴシック"/>
              </a:defRPr>
            </a:lvl7pPr>
            <a:lvl8pPr defTabSz="828675" eaLnBrk="0" fontAlgn="base" hangingPunct="0" indent="-228600" marL="3429000">
              <a:spcBef>
                <a:spcPct val="0"/>
              </a:spcBef>
              <a:spcAft>
                <a:spcPct val="0"/>
              </a:spcAft>
              <a:tabLst>
                <a:tab algn="l" pos="657225"/>
                <a:tab algn="l" pos="1312863"/>
                <a:tab algn="l" pos="1970088"/>
                <a:tab algn="l" pos="2627313"/>
                <a:tab algn="l" pos="3282950"/>
                <a:tab algn="l" pos="3940175"/>
                <a:tab algn="l" pos="4595813"/>
                <a:tab algn="l" pos="5253038"/>
                <a:tab algn="l" pos="5910263"/>
              </a:tabLst>
              <a:defRPr>
                <a:solidFill>
                  <a:schemeClr val="tx1"/>
                </a:solidFill>
                <a:latin charset="0" pitchFamily="34" typeface="Calibri"/>
                <a:ea charset="-128" pitchFamily="34" typeface="ＭＳ Ｐゴシック"/>
              </a:defRPr>
            </a:lvl8pPr>
            <a:lvl9pPr defTabSz="828675" eaLnBrk="0" fontAlgn="base" hangingPunct="0" indent="-228600" marL="3886200">
              <a:spcBef>
                <a:spcPct val="0"/>
              </a:spcBef>
              <a:spcAft>
                <a:spcPct val="0"/>
              </a:spcAft>
              <a:tabLst>
                <a:tab algn="l" pos="657225"/>
                <a:tab algn="l" pos="1312863"/>
                <a:tab algn="l" pos="1970088"/>
                <a:tab algn="l" pos="2627313"/>
                <a:tab algn="l" pos="3282950"/>
                <a:tab algn="l" pos="3940175"/>
                <a:tab algn="l" pos="4595813"/>
                <a:tab algn="l" pos="5253038"/>
                <a:tab algn="l" pos="5910263"/>
              </a:tabLst>
              <a:defRPr>
                <a:solidFill>
                  <a:schemeClr val="tx1"/>
                </a:solidFill>
                <a:latin charset="0" pitchFamily="34" typeface="Calibri"/>
                <a:ea charset="-128" pitchFamily="34" typeface="ＭＳ Ｐゴシック"/>
              </a:defRPr>
            </a:lvl9pPr>
          </a:lstStyle>
          <a:p>
            <a:pPr algn="ctr">
              <a:lnSpc>
                <a:spcPct val="95000"/>
              </a:lnSpc>
              <a:buClr>
                <a:srgbClr val="000000"/>
              </a:buClr>
              <a:buSzPct val="45000"/>
            </a:pPr>
            <a:r>
              <a:rPr dirty="0" lang="en-US" spc="-7" sz="3200">
                <a:latin charset="0" panose="02040503050406030204" pitchFamily="18" typeface="Cambria"/>
                <a:ea charset="0" panose="02040503050406030204" pitchFamily="18" typeface="Cambria"/>
                <a:cs typeface="Calibri"/>
              </a:rPr>
              <a:t>If you’d like, I have a 3 question survey at</a:t>
            </a:r>
          </a:p>
          <a:p>
            <a:pPr algn="ctr">
              <a:lnSpc>
                <a:spcPct val="95000"/>
              </a:lnSpc>
              <a:buClr>
                <a:srgbClr val="000000"/>
              </a:buClr>
              <a:buSzPct val="45000"/>
            </a:pPr>
            <a:r>
              <a:rPr dirty="0" lang="en-US" spc="-7" sz="3200">
                <a:latin charset="0" panose="02040503050406030204" pitchFamily="18" typeface="Cambria"/>
                <a:ea charset="0" panose="02040503050406030204" pitchFamily="18" typeface="Cambria"/>
                <a:cs typeface="Calibri"/>
              </a:rPr>
              <a:t>https://www.menti.com/wu77gnhnkd</a:t>
            </a:r>
          </a:p>
          <a:p>
            <a:pPr algn="ctr">
              <a:lnSpc>
                <a:spcPct val="95000"/>
              </a:lnSpc>
              <a:buClr>
                <a:srgbClr val="000000"/>
              </a:buClr>
              <a:buSzPct val="45000"/>
            </a:pPr>
            <a:endParaRPr dirty="0" lang="en-US" spc="-7" sz="3200">
              <a:latin charset="0" panose="02040503050406030204" pitchFamily="18" typeface="Cambria"/>
              <a:ea charset="0" panose="02040503050406030204" pitchFamily="18" typeface="Cambria"/>
              <a:cs typeface="Calibri"/>
            </a:endParaRPr>
          </a:p>
        </p:txBody>
      </p:sp>
      <p:sp>
        <p:nvSpPr>
          <p:cNvPr id="6" name="TextBox 1"/>
          <p:cNvSpPr txBox="1">
            <a:spLocks noChangeArrowheads="1"/>
          </p:cNvSpPr>
          <p:nvPr/>
        </p:nvSpPr>
        <p:spPr bwMode="auto">
          <a:xfrm>
            <a:off x="218365" y="594282"/>
            <a:ext cx="8707271" cy="278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Calibri"/>
                <a:ea charset="-128" pitchFamily="34" typeface="ＭＳ Ｐゴシック"/>
              </a:defRPr>
            </a:lvl1pPr>
            <a:lvl2pPr eaLnBrk="0" hangingPunct="0" indent="-285750" marL="742950">
              <a:defRPr>
                <a:solidFill>
                  <a:schemeClr val="tx1"/>
                </a:solidFill>
                <a:latin charset="0" pitchFamily="34" typeface="Calibri"/>
                <a:ea charset="-128" pitchFamily="34" typeface="ＭＳ Ｐゴシック"/>
              </a:defRPr>
            </a:lvl2pPr>
            <a:lvl3pPr eaLnBrk="0" hangingPunct="0" indent="-228600" marL="1143000">
              <a:defRPr>
                <a:solidFill>
                  <a:schemeClr val="tx1"/>
                </a:solidFill>
                <a:latin charset="0" pitchFamily="34" typeface="Calibri"/>
                <a:ea charset="-128" pitchFamily="34" typeface="ＭＳ Ｐゴシック"/>
              </a:defRPr>
            </a:lvl3pPr>
            <a:lvl4pPr eaLnBrk="0" hangingPunct="0" indent="-228600" marL="1600200">
              <a:defRPr>
                <a:solidFill>
                  <a:schemeClr val="tx1"/>
                </a:solidFill>
                <a:latin charset="0" pitchFamily="34" typeface="Calibri"/>
                <a:ea charset="-128" pitchFamily="34" typeface="ＭＳ Ｐゴシック"/>
              </a:defRPr>
            </a:lvl4pPr>
            <a:lvl5pPr eaLnBrk="0" hangingPunct="0" indent="-228600" marL="2057400">
              <a:defRPr>
                <a:solidFill>
                  <a:schemeClr val="tx1"/>
                </a:solidFill>
                <a:latin charset="0" pitchFamily="34" typeface="Calibri"/>
                <a:ea charset="-128" pitchFamily="34" typeface="ＭＳ Ｐゴシック"/>
              </a:defRPr>
            </a:lvl5pPr>
            <a:lvl6pPr defTabSz="457200" eaLnBrk="0" fontAlgn="base" hangingPunct="0" indent="-228600" marL="2514600">
              <a:spcBef>
                <a:spcPct val="0"/>
              </a:spcBef>
              <a:spcAft>
                <a:spcPct val="0"/>
              </a:spcAft>
              <a:defRPr>
                <a:solidFill>
                  <a:schemeClr val="tx1"/>
                </a:solidFill>
                <a:latin charset="0" pitchFamily="34" typeface="Calibri"/>
                <a:ea charset="-128" pitchFamily="34" typeface="ＭＳ Ｐゴシック"/>
              </a:defRPr>
            </a:lvl6pPr>
            <a:lvl7pPr defTabSz="457200" eaLnBrk="0" fontAlgn="base" hangingPunct="0" indent="-228600" marL="2971800">
              <a:spcBef>
                <a:spcPct val="0"/>
              </a:spcBef>
              <a:spcAft>
                <a:spcPct val="0"/>
              </a:spcAft>
              <a:defRPr>
                <a:solidFill>
                  <a:schemeClr val="tx1"/>
                </a:solidFill>
                <a:latin charset="0" pitchFamily="34" typeface="Calibri"/>
                <a:ea charset="-128" pitchFamily="34" typeface="ＭＳ Ｐゴシック"/>
              </a:defRPr>
            </a:lvl7pPr>
            <a:lvl8pPr defTabSz="457200" eaLnBrk="0" fontAlgn="base" hangingPunct="0" indent="-228600" marL="3429000">
              <a:spcBef>
                <a:spcPct val="0"/>
              </a:spcBef>
              <a:spcAft>
                <a:spcPct val="0"/>
              </a:spcAft>
              <a:defRPr>
                <a:solidFill>
                  <a:schemeClr val="tx1"/>
                </a:solidFill>
                <a:latin charset="0" pitchFamily="34" typeface="Calibri"/>
                <a:ea charset="-128" pitchFamily="34" typeface="ＭＳ Ｐゴシック"/>
              </a:defRPr>
            </a:lvl8pPr>
            <a:lvl9pPr defTabSz="457200" eaLnBrk="0" fontAlgn="base" hangingPunct="0" indent="-228600" marL="3886200">
              <a:spcBef>
                <a:spcPct val="0"/>
              </a:spcBef>
              <a:spcAft>
                <a:spcPct val="0"/>
              </a:spcAft>
              <a:defRPr>
                <a:solidFill>
                  <a:schemeClr val="tx1"/>
                </a:solidFill>
                <a:latin charset="0" pitchFamily="34" typeface="Calibri"/>
                <a:ea charset="-128" pitchFamily="34" typeface="ＭＳ Ｐゴシック"/>
              </a:defRPr>
            </a:lvl9pPr>
          </a:lstStyle>
          <a:p>
            <a:pPr algn="ctr"/>
            <a:r>
              <a:rPr dirty="0" lang="en-GB" sz="3200">
                <a:latin charset="0" panose="02040503050406030204" pitchFamily="18" typeface="Cambria"/>
                <a:ea charset="0" panose="02040503050406030204" pitchFamily="18" typeface="Cambria"/>
              </a:rPr>
              <a:t>Appalachian Regional Geodetic Advisor</a:t>
            </a:r>
          </a:p>
          <a:p>
            <a:pPr algn="ctr"/>
            <a:r>
              <a:rPr dirty="0" lang="en-GB" sz="3200">
                <a:latin charset="0" panose="02040503050406030204" pitchFamily="18" typeface="Cambria"/>
                <a:ea charset="0" panose="02040503050406030204" pitchFamily="18" typeface="Cambria"/>
              </a:rPr>
              <a:t>NOAA’s National Geodetic Survey</a:t>
            </a:r>
          </a:p>
          <a:p>
            <a:pPr algn="ctr"/>
            <a:r>
              <a:rPr dirty="0" lang="en-GB" sz="3200">
                <a:latin charset="0" panose="02040503050406030204" pitchFamily="18" typeface="Cambria"/>
                <a:ea charset="0" panose="02040503050406030204" pitchFamily="18" typeface="Cambria"/>
              </a:rPr>
              <a:t>geodesy.noaa.gov/ADVISORS/</a:t>
            </a:r>
          </a:p>
          <a:p>
            <a:pPr algn="ctr">
              <a:spcBef>
                <a:spcPts val="1800"/>
              </a:spcBef>
            </a:pPr>
            <a:r>
              <a:rPr b="1" dirty="0" lang="en-GB" sz="3200">
                <a:latin charset="0" panose="02040503050406030204" pitchFamily="18" typeface="Cambria"/>
                <a:ea charset="0" panose="02040503050406030204" pitchFamily="18" typeface="Cambria"/>
              </a:rPr>
              <a:t>jeff.jalbrzikowski@noaa.gov</a:t>
            </a:r>
          </a:p>
          <a:p>
            <a:pPr algn="ctr"/>
            <a:r>
              <a:rPr b="1" dirty="0" lang="en-GB" sz="3200">
                <a:latin charset="0" panose="02040503050406030204" pitchFamily="18" typeface="Cambria"/>
                <a:ea charset="0" panose="02040503050406030204" pitchFamily="18" typeface="Cambria"/>
              </a:rPr>
              <a:t>cell: 240-988-5486</a:t>
            </a:r>
          </a:p>
        </p:txBody>
      </p:sp>
      <p:pic>
        <p:nvPicPr>
          <p:cNvPr id="3" name="Picture 2">
            <a:extLst>
              <a:ext uri="{FF2B5EF4-FFF2-40B4-BE49-F238E27FC236}">
                <a16:creationId xmlns:a16="http://schemas.microsoft.com/office/drawing/2014/main" id="{BC8D21A3-1C31-4DC0-90DB-434288F41805}"/>
              </a:ext>
            </a:extLst>
          </p:cNvPr>
          <p:cNvPicPr>
            <a:picLocks noChangeAspect="1"/>
          </p:cNvPicPr>
          <p:nvPr/>
        </p:nvPicPr>
        <p:blipFill rotWithShape="1">
          <a:blip r:embed="rId3">
            <a:extLst>
              <a:ext uri="{28A0092B-C50C-407E-A947-70E740481C1C}">
                <a14:useLocalDpi xmlns:a14="http://schemas.microsoft.com/office/drawing/2010/main" val="0"/>
              </a:ext>
            </a:extLst>
          </a:blip>
          <a:srcRect b="79" l="138" r="132" t="75"/>
          <a:stretch/>
        </p:blipFill>
        <p:spPr>
          <a:xfrm>
            <a:off x="3619850" y="4764661"/>
            <a:ext cx="1904300" cy="1887813"/>
          </a:xfrm>
          <a:prstGeom prst="rect">
            <a:avLst/>
          </a:prstGeom>
        </p:spPr>
      </p:pic>
    </p:spTree>
    <p:extLst>
      <p:ext uri="{BB962C8B-B14F-4D97-AF65-F5344CB8AC3E}">
        <p14:creationId xmlns:p14="http://schemas.microsoft.com/office/powerpoint/2010/main" val="1367328583"/>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60093"/>
            <a:ext cx="8229600" cy="4026631"/>
          </a:xfrm>
        </p:spPr>
        <p:txBody>
          <a:bodyPr/>
          <a:lstStyle/>
          <a:p>
            <a:pPr marL="0"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-Department of Commerce (</a:t>
            </a:r>
            <a:r>
              <a:rPr lang="en-US" dirty="0" err="1">
                <a:latin typeface="Cambria" panose="02040503050406030204" pitchFamily="18" charset="0"/>
                <a:ea typeface="Cambria" panose="02040503050406030204" pitchFamily="18" charset="0"/>
              </a:rPr>
              <a:t>DoC</a:t>
            </a:r>
            <a:r>
              <a:rPr lang="en-US" dirty="0">
                <a:latin typeface="Cambria" panose="02040503050406030204" pitchFamily="18" charset="0"/>
                <a:ea typeface="Cambria" panose="02040503050406030204" pitchFamily="18" charset="0"/>
              </a:rPr>
              <a:t>)</a:t>
            </a:r>
          </a:p>
          <a:p>
            <a:pPr marL="457200" lvl="1"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-National Oceanic and Atmospheric 						Administration (NOAA)</a:t>
            </a:r>
          </a:p>
          <a:p>
            <a:pPr marL="457200" lvl="1"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-National Ocean Service (NOS)</a:t>
            </a:r>
          </a:p>
        </p:txBody>
      </p:sp>
      <p:sp>
        <p:nvSpPr>
          <p:cNvPr id="3" name="Title 2"/>
          <p:cNvSpPr>
            <a:spLocks noGrp="1"/>
          </p:cNvSpPr>
          <p:nvPr>
            <p:ph type="title"/>
          </p:nvPr>
        </p:nvSpPr>
        <p:spPr>
          <a:xfrm>
            <a:off x="457200" y="160337"/>
            <a:ext cx="8229600" cy="1143000"/>
          </a:xfrm>
        </p:spPr>
        <p:txBody>
          <a:bodyPr/>
          <a:lstStyle/>
          <a:p>
            <a:r>
              <a:rPr lang="en-US" dirty="0">
                <a:latin typeface="Cambria" panose="02040503050406030204" pitchFamily="18" charset="0"/>
                <a:ea typeface="Cambria" panose="02040503050406030204" pitchFamily="18" charset="0"/>
              </a:rPr>
              <a:t>Organizational Structure</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48836" y="1386457"/>
            <a:ext cx="997792" cy="997792"/>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79877" y="2843649"/>
            <a:ext cx="1135710" cy="1135710"/>
          </a:xfrm>
          <a:prstGeom prst="rect">
            <a:avLst/>
          </a:prstGeom>
          <a:noFill/>
          <a:ln>
            <a:noFill/>
          </a:ln>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17311" y="5272872"/>
            <a:ext cx="1258634" cy="1265665"/>
          </a:xfrm>
          <a:prstGeom prst="rect">
            <a:avLst/>
          </a:prstGeom>
        </p:spPr>
      </p:pic>
      <p:cxnSp>
        <p:nvCxnSpPr>
          <p:cNvPr id="11" name="Straight Arrow Connector 10"/>
          <p:cNvCxnSpPr>
            <a:cxnSpLocks/>
          </p:cNvCxnSpPr>
          <p:nvPr/>
        </p:nvCxnSpPr>
        <p:spPr>
          <a:xfrm>
            <a:off x="4572000" y="1935956"/>
            <a:ext cx="0" cy="1130397"/>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572000" y="3896847"/>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582274" y="4953373"/>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Content Placeholder 1"/>
          <p:cNvSpPr txBox="1">
            <a:spLocks/>
          </p:cNvSpPr>
          <p:nvPr/>
        </p:nvSpPr>
        <p:spPr bwMode="auto">
          <a:xfrm>
            <a:off x="457200" y="4939673"/>
            <a:ext cx="8229600" cy="165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en-US" dirty="0">
              <a:latin typeface="Cambria" panose="02040503050406030204" pitchFamily="18" charset="0"/>
              <a:ea typeface="Cambria" panose="02040503050406030204" pitchFamily="18" charset="0"/>
            </a:endParaRPr>
          </a:p>
          <a:p>
            <a:pPr marL="457200" lvl="1" indent="0">
              <a:buNone/>
            </a:pPr>
            <a:r>
              <a:rPr lang="en-US" dirty="0">
                <a:latin typeface="Cambria" panose="02040503050406030204" pitchFamily="18" charset="0"/>
                <a:ea typeface="Cambria" panose="02040503050406030204" pitchFamily="18" charset="0"/>
              </a:rPr>
              <a:t>				-National Geodetic Survey (NGS)</a:t>
            </a:r>
          </a:p>
          <a:p>
            <a:pPr marL="457200" lvl="1" indent="0">
              <a:buNone/>
            </a:pP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5935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60091"/>
            <a:ext cx="8229600" cy="4026631"/>
          </a:xfrm>
        </p:spPr>
        <p:txBody>
          <a:bodyPr/>
          <a:lstStyle/>
          <a:p>
            <a:pPr marL="0"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-Department of Commerce (</a:t>
            </a:r>
            <a:r>
              <a:rPr lang="en-US" dirty="0" err="1">
                <a:latin typeface="Cambria" panose="02040503050406030204" pitchFamily="18" charset="0"/>
                <a:ea typeface="Cambria" panose="02040503050406030204" pitchFamily="18" charset="0"/>
              </a:rPr>
              <a:t>DoC</a:t>
            </a:r>
            <a:r>
              <a:rPr lang="en-US" dirty="0">
                <a:latin typeface="Cambria" panose="02040503050406030204" pitchFamily="18" charset="0"/>
                <a:ea typeface="Cambria" panose="02040503050406030204" pitchFamily="18" charset="0"/>
              </a:rPr>
              <a:t>)</a:t>
            </a:r>
          </a:p>
          <a:p>
            <a:pPr marL="457200" lvl="1" indent="0">
              <a:buNone/>
            </a:pPr>
            <a:endParaRPr lang="en-US" dirty="0">
              <a:latin typeface="Cambria" panose="02040503050406030204" pitchFamily="18" charset="0"/>
              <a:ea typeface="Cambria" panose="02040503050406030204" pitchFamily="18" charset="0"/>
            </a:endParaRPr>
          </a:p>
          <a:p>
            <a:pPr marL="457200" lvl="1"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-National Oceanic and Atmospheric 						Administration (NOAA)</a:t>
            </a:r>
          </a:p>
          <a:p>
            <a:pPr marL="457200" lvl="1"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-National Ocean Service (NOS)</a:t>
            </a:r>
          </a:p>
        </p:txBody>
      </p:sp>
      <p:sp>
        <p:nvSpPr>
          <p:cNvPr id="3" name="organizational structure"/>
          <p:cNvSpPr>
            <a:spLocks noGrp="1"/>
          </p:cNvSpPr>
          <p:nvPr>
            <p:ph type="title"/>
          </p:nvPr>
        </p:nvSpPr>
        <p:spPr>
          <a:xfrm>
            <a:off x="457200" y="160337"/>
            <a:ext cx="8229600" cy="1143000"/>
          </a:xfrm>
        </p:spPr>
        <p:txBody>
          <a:bodyPr/>
          <a:lstStyle/>
          <a:p>
            <a:r>
              <a:rPr lang="en-US" dirty="0">
                <a:latin typeface="Cambria" panose="02040503050406030204" pitchFamily="18" charset="0"/>
                <a:ea typeface="Cambria" panose="02040503050406030204" pitchFamily="18" charset="0"/>
              </a:rPr>
              <a:t>Organizational Structure</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48836" y="1386455"/>
            <a:ext cx="997792" cy="997792"/>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79877" y="2843647"/>
            <a:ext cx="1135710" cy="1135710"/>
          </a:xfrm>
          <a:prstGeom prst="rect">
            <a:avLst/>
          </a:prstGeom>
          <a:noFill/>
          <a:ln>
            <a:noFill/>
          </a:ln>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17311" y="5272870"/>
            <a:ext cx="1258634" cy="1265665"/>
          </a:xfrm>
          <a:prstGeom prst="rect">
            <a:avLst/>
          </a:prstGeom>
        </p:spPr>
      </p:pic>
      <p:cxnSp>
        <p:nvCxnSpPr>
          <p:cNvPr id="11" name="Straight Arrow Connector 10"/>
          <p:cNvCxnSpPr>
            <a:cxnSpLocks/>
          </p:cNvCxnSpPr>
          <p:nvPr/>
        </p:nvCxnSpPr>
        <p:spPr>
          <a:xfrm>
            <a:off x="4572000" y="1937857"/>
            <a:ext cx="0" cy="1128494"/>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572000" y="3896845"/>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582274" y="4953371"/>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Content Placeholder 1"/>
          <p:cNvSpPr txBox="1">
            <a:spLocks/>
          </p:cNvSpPr>
          <p:nvPr/>
        </p:nvSpPr>
        <p:spPr bwMode="auto">
          <a:xfrm>
            <a:off x="457200" y="4939671"/>
            <a:ext cx="8229600" cy="165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en-US" dirty="0">
              <a:latin typeface="Cambria" panose="02040503050406030204" pitchFamily="18" charset="0"/>
              <a:ea typeface="Cambria" panose="02040503050406030204" pitchFamily="18" charset="0"/>
            </a:endParaRPr>
          </a:p>
          <a:p>
            <a:pPr marL="457200" lvl="1" indent="0">
              <a:buNone/>
            </a:pPr>
            <a:r>
              <a:rPr lang="en-US" dirty="0">
                <a:latin typeface="Cambria" panose="02040503050406030204" pitchFamily="18" charset="0"/>
                <a:ea typeface="Cambria" panose="02040503050406030204" pitchFamily="18" charset="0"/>
              </a:rPr>
              <a:t>				-National Geodetic Survey (NGS)</a:t>
            </a:r>
          </a:p>
          <a:p>
            <a:pPr marL="457200" lvl="1" indent="0">
              <a:buNone/>
            </a:pPr>
            <a:endParaRPr lang="en-US" dirty="0">
              <a:latin typeface="Cambria" panose="02040503050406030204" pitchFamily="18" charset="0"/>
              <a:ea typeface="Cambria" panose="02040503050406030204" pitchFamily="18"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519451" y="1393730"/>
            <a:ext cx="1038629" cy="103468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777702" y="5375351"/>
            <a:ext cx="2522125" cy="1008850"/>
          </a:xfrm>
          <a:prstGeom prst="rect">
            <a:avLst/>
          </a:prstGeom>
        </p:spPr>
      </p:pic>
      <p:cxnSp>
        <p:nvCxnSpPr>
          <p:cNvPr id="13" name="Straight Arrow Connector 12"/>
          <p:cNvCxnSpPr/>
          <p:nvPr/>
        </p:nvCxnSpPr>
        <p:spPr>
          <a:xfrm>
            <a:off x="5038764" y="2575455"/>
            <a:ext cx="0" cy="269741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not equal"/>
          <p:cNvSpPr txBox="1"/>
          <p:nvPr/>
        </p:nvSpPr>
        <p:spPr bwMode="auto">
          <a:xfrm>
            <a:off x="3003626" y="5255617"/>
            <a:ext cx="1145628" cy="1107996"/>
          </a:xfrm>
          <a:prstGeom prst="rect">
            <a:avLst/>
          </a:prstGeom>
          <a:noFill/>
          <a:ln w="9525">
            <a:noFill/>
            <a:miter lim="800000"/>
            <a:headEnd/>
            <a:tailEnd/>
          </a:ln>
        </p:spPr>
        <p:txBody>
          <a:bodyPr wrap="square" rtlCol="0">
            <a:spAutoFit/>
          </a:bodyPr>
          <a:lstStyle/>
          <a:p>
            <a:r>
              <a:rPr lang="en-US" sz="6600" dirty="0"/>
              <a:t>≠</a:t>
            </a:r>
          </a:p>
        </p:txBody>
      </p:sp>
      <p:sp>
        <p:nvSpPr>
          <p:cNvPr id="17" name="we're not usgs"/>
          <p:cNvSpPr txBox="1">
            <a:spLocks/>
          </p:cNvSpPr>
          <p:nvPr/>
        </p:nvSpPr>
        <p:spPr bwMode="auto">
          <a:xfrm>
            <a:off x="467474" y="17655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a:latin typeface="Cambria" panose="02040503050406030204" pitchFamily="18" charset="0"/>
                <a:ea typeface="Cambria" panose="02040503050406030204" pitchFamily="18" charset="0"/>
              </a:rPr>
              <a:t>We’re not USGS, we’re NGS</a:t>
            </a:r>
          </a:p>
        </p:txBody>
      </p:sp>
    </p:spTree>
    <p:extLst>
      <p:ext uri="{BB962C8B-B14F-4D97-AF65-F5344CB8AC3E}">
        <p14:creationId xmlns:p14="http://schemas.microsoft.com/office/powerpoint/2010/main" val="304507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
                                            <p:txEl>
                                              <p:pRg st="0" end="0"/>
                                            </p:txEl>
                                          </p:spTgt>
                                        </p:tgtEl>
                                      </p:cBhvr>
                                    </p:animEffect>
                                    <p:set>
                                      <p:cBhvr>
                                        <p:cTn id="13" dur="1" fill="hold">
                                          <p:stCondLst>
                                            <p:cond delay="499"/>
                                          </p:stCondLst>
                                        </p:cTn>
                                        <p:tgtEl>
                                          <p:spTgt spid="2">
                                            <p:txEl>
                                              <p:pRg st="0" end="0"/>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
                                            <p:txEl>
                                              <p:pRg st="1" end="1"/>
                                            </p:txEl>
                                          </p:spTgt>
                                        </p:tgtEl>
                                      </p:cBhvr>
                                    </p:animEffect>
                                    <p:set>
                                      <p:cBhvr>
                                        <p:cTn id="16" dur="1" fill="hold">
                                          <p:stCondLst>
                                            <p:cond delay="499"/>
                                          </p:stCondLst>
                                        </p:cTn>
                                        <p:tgtEl>
                                          <p:spTgt spid="2">
                                            <p:txEl>
                                              <p:pRg st="1" end="1"/>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
                                            <p:txEl>
                                              <p:pRg st="3" end="3"/>
                                            </p:txEl>
                                          </p:spTgt>
                                        </p:tgtEl>
                                      </p:cBhvr>
                                    </p:animEffect>
                                    <p:set>
                                      <p:cBhvr>
                                        <p:cTn id="19" dur="1" fill="hold">
                                          <p:stCondLst>
                                            <p:cond delay="499"/>
                                          </p:stCondLst>
                                        </p:cTn>
                                        <p:tgtEl>
                                          <p:spTgt spid="2">
                                            <p:txEl>
                                              <p:pRg st="3" end="3"/>
                                            </p:txEl>
                                          </p:spTgt>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
                                            <p:txEl>
                                              <p:pRg st="4" end="4"/>
                                            </p:txEl>
                                          </p:spTgt>
                                        </p:tgtEl>
                                      </p:cBhvr>
                                    </p:animEffect>
                                    <p:set>
                                      <p:cBhvr>
                                        <p:cTn id="22" dur="1" fill="hold">
                                          <p:stCondLst>
                                            <p:cond delay="499"/>
                                          </p:stCondLst>
                                        </p:cTn>
                                        <p:tgtEl>
                                          <p:spTgt spid="2">
                                            <p:txEl>
                                              <p:pRg st="4" end="4"/>
                                            </p:txEl>
                                          </p:spTgt>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
                                            <p:txEl>
                                              <p:pRg st="5" end="5"/>
                                            </p:txEl>
                                          </p:spTgt>
                                        </p:tgtEl>
                                      </p:cBhvr>
                                    </p:animEffect>
                                    <p:set>
                                      <p:cBhvr>
                                        <p:cTn id="25" dur="1" fill="hold">
                                          <p:stCondLst>
                                            <p:cond delay="499"/>
                                          </p:stCondLst>
                                        </p:cTn>
                                        <p:tgtEl>
                                          <p:spTgt spid="2">
                                            <p:txEl>
                                              <p:pRg st="5" end="5"/>
                                            </p:txEl>
                                          </p:spTgt>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
                                            <p:txEl>
                                              <p:pRg st="6" end="6"/>
                                            </p:txEl>
                                          </p:spTgt>
                                        </p:tgtEl>
                                      </p:cBhvr>
                                    </p:animEffect>
                                    <p:set>
                                      <p:cBhvr>
                                        <p:cTn id="28" dur="1" fill="hold">
                                          <p:stCondLst>
                                            <p:cond delay="499"/>
                                          </p:stCondLst>
                                        </p:cTn>
                                        <p:tgtEl>
                                          <p:spTgt spid="2">
                                            <p:txEl>
                                              <p:pRg st="6" end="6"/>
                                            </p:txEl>
                                          </p:spTgt>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par>
                          <p:cTn id="38" fill="hold">
                            <p:stCondLst>
                              <p:cond delay="500"/>
                            </p:stCondLst>
                            <p:childTnLst>
                              <p:par>
                                <p:cTn id="39" presetID="2" presetClass="entr" presetSubtype="2" fill="hold" nodeType="afterEffect">
                                  <p:stCondLst>
                                    <p:cond delay="75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1+#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1+#ppt_w/2"/>
                                          </p:val>
                                        </p:tav>
                                        <p:tav tm="100000">
                                          <p:val>
                                            <p:strVal val="#ppt_x"/>
                                          </p:val>
                                        </p:tav>
                                      </p:tavLst>
                                    </p:anim>
                                    <p:anim calcmode="lin" valueType="num">
                                      <p:cBhvr additive="base">
                                        <p:cTn id="46" dur="500" fill="hold"/>
                                        <p:tgtEl>
                                          <p:spTgt spid="13"/>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75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par>
                                <p:cTn id="51" presetID="2" presetClass="entr" presetSubtype="4" fill="hold" grpId="0" nodeType="withEffect">
                                  <p:stCondLst>
                                    <p:cond delay="75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par>
                                <p:cTn id="55" presetID="2" presetClass="entr" presetSubtype="1" fill="hold" grpId="0" nodeType="withEffect">
                                  <p:stCondLst>
                                    <p:cond delay="75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16" grpId="0"/>
      <p:bldP spid="10"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1963210"/>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rPr>
              <a:t>National Spatial Reference System</a:t>
            </a:r>
          </a:p>
        </p:txBody>
      </p:sp>
      <p:sp>
        <p:nvSpPr>
          <p:cNvPr id="17" name="Content Placeholder 2"/>
          <p:cNvSpPr txBox="1">
            <a:spLocks/>
          </p:cNvSpPr>
          <p:nvPr/>
        </p:nvSpPr>
        <p:spPr>
          <a:xfrm>
            <a:off x="0" y="3047364"/>
            <a:ext cx="9144000" cy="19610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en-US"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A</a:t>
            </a:r>
            <a:r>
              <a:rPr kumimoji="0" lang="en-US" altLang="en-US" sz="28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common</a:t>
            </a:r>
            <a:r>
              <a:rPr kumimoji="0" lang="en-US" altLang="en-US" sz="2800" b="0" i="0" u="none" strike="noStrike" kern="120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and </a:t>
            </a:r>
            <a:r>
              <a:rPr kumimoji="0" lang="en-US" altLang="en-US"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consistent</a:t>
            </a:r>
            <a:r>
              <a:rPr kumimoji="0" lang="en-US" alt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geospatial framework</a:t>
            </a:r>
            <a:endParaRPr kumimoji="0" lang="en-US" sz="28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
        <p:nvSpPr>
          <p:cNvPr id="4" name="Content Placeholder 2"/>
          <p:cNvSpPr txBox="1">
            <a:spLocks/>
          </p:cNvSpPr>
          <p:nvPr/>
        </p:nvSpPr>
        <p:spPr>
          <a:xfrm>
            <a:off x="0" y="4811996"/>
            <a:ext cx="9144000" cy="19610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40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Without this</a:t>
            </a:r>
            <a:r>
              <a:rPr kumimoji="0" lang="en-US" altLang="en-US" sz="4000" b="0" i="0" u="none" strike="noStrike" kern="120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basic framework, </a:t>
            </a:r>
            <a:r>
              <a:rPr kumimoji="0" lang="en-US" altLang="en-US" sz="4000" b="0" i="1" u="none" strike="noStrike" kern="120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efficient</a:t>
            </a:r>
            <a:r>
              <a:rPr kumimoji="0" lang="en-US" altLang="en-US" sz="4000" b="0" i="0" u="none" strike="noStrike" kern="120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GIS analysis would not be possible.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2800" b="0" i="0" u="none" strike="noStrike" kern="120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86648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61258" y="1417642"/>
            <a:ext cx="8556172" cy="5116511"/>
          </a:xfrm>
        </p:spPr>
        <p:txBody>
          <a:bodyPr/>
          <a:lstStyle/>
          <a:p>
            <a:pPr marL="0" indent="0">
              <a:buNone/>
              <a:tabLst>
                <a:tab pos="0" algn="l"/>
              </a:tabLst>
            </a:pPr>
            <a:r>
              <a:rPr lang="en-US" altLang="en-US" dirty="0">
                <a:latin typeface="Cambria" panose="02040503050406030204" pitchFamily="18" charset="0"/>
                <a:ea typeface="ＭＳ Ｐゴシック" panose="020B0600070205080204" pitchFamily="34" charset="-128"/>
                <a:cs typeface="Arial" panose="020B0604020202020204" pitchFamily="34" charset="0"/>
              </a:rPr>
              <a:t>A consistent coordinate system that defines</a:t>
            </a:r>
          </a:p>
          <a:p>
            <a:pPr>
              <a:tabLst>
                <a:tab pos="0" algn="l"/>
              </a:tabLst>
            </a:pPr>
            <a:r>
              <a:rPr lang="en-US" altLang="en-US" dirty="0">
                <a:latin typeface="Cambria" panose="02040503050406030204" pitchFamily="18" charset="0"/>
                <a:ea typeface="ＭＳ Ｐゴシック" panose="020B0600070205080204" pitchFamily="34" charset="-128"/>
                <a:cs typeface="Arial" panose="020B0604020202020204" pitchFamily="34" charset="0"/>
              </a:rPr>
              <a:t>latitude</a:t>
            </a:r>
          </a:p>
          <a:p>
            <a:pPr>
              <a:tabLst>
                <a:tab pos="0" algn="l"/>
              </a:tabLst>
            </a:pPr>
            <a:r>
              <a:rPr lang="en-US" altLang="en-US" dirty="0">
                <a:latin typeface="Cambria" panose="02040503050406030204" pitchFamily="18" charset="0"/>
                <a:ea typeface="ＭＳ Ｐゴシック" panose="020B0600070205080204" pitchFamily="34" charset="-128"/>
                <a:cs typeface="Arial" panose="020B0604020202020204" pitchFamily="34" charset="0"/>
              </a:rPr>
              <a:t>longitude</a:t>
            </a:r>
          </a:p>
          <a:p>
            <a:pPr>
              <a:tabLst>
                <a:tab pos="0" algn="l"/>
              </a:tabLst>
            </a:pPr>
            <a:r>
              <a:rPr lang="en-US" altLang="en-US" dirty="0">
                <a:latin typeface="Cambria" panose="02040503050406030204" pitchFamily="18" charset="0"/>
                <a:ea typeface="ＭＳ Ｐゴシック" panose="020B0600070205080204" pitchFamily="34" charset="-128"/>
                <a:cs typeface="Arial" panose="020B0604020202020204" pitchFamily="34" charset="0"/>
              </a:rPr>
              <a:t>height</a:t>
            </a:r>
          </a:p>
          <a:p>
            <a:pPr>
              <a:tabLst>
                <a:tab pos="0" algn="l"/>
              </a:tabLst>
            </a:pPr>
            <a:r>
              <a:rPr lang="en-US" altLang="en-US" dirty="0">
                <a:latin typeface="Cambria" panose="02040503050406030204" pitchFamily="18" charset="0"/>
                <a:ea typeface="ＭＳ Ｐゴシック" panose="020B0600070205080204" pitchFamily="34" charset="-128"/>
                <a:cs typeface="Arial" panose="020B0604020202020204" pitchFamily="34" charset="0"/>
              </a:rPr>
              <a:t>scale</a:t>
            </a:r>
          </a:p>
          <a:p>
            <a:pPr>
              <a:tabLst>
                <a:tab pos="0" algn="l"/>
              </a:tabLst>
            </a:pPr>
            <a:r>
              <a:rPr lang="en-US" altLang="en-US" dirty="0">
                <a:latin typeface="Cambria" panose="02040503050406030204" pitchFamily="18" charset="0"/>
                <a:ea typeface="ＭＳ Ｐゴシック" panose="020B0600070205080204" pitchFamily="34" charset="-128"/>
                <a:cs typeface="Arial" panose="020B0604020202020204" pitchFamily="34" charset="0"/>
              </a:rPr>
              <a:t>orientation</a:t>
            </a:r>
          </a:p>
          <a:p>
            <a:pPr>
              <a:tabLst>
                <a:tab pos="0" algn="l"/>
              </a:tabLst>
            </a:pPr>
            <a:r>
              <a:rPr lang="en-US" altLang="en-US" dirty="0">
                <a:latin typeface="Cambria" panose="02040503050406030204" pitchFamily="18" charset="0"/>
                <a:ea typeface="ＭＳ Ｐゴシック" panose="020B0600070205080204" pitchFamily="34" charset="-128"/>
                <a:cs typeface="Arial" panose="020B0604020202020204" pitchFamily="34" charset="0"/>
              </a:rPr>
              <a:t>gravity</a:t>
            </a:r>
          </a:p>
          <a:p>
            <a:pPr marL="0" indent="0">
              <a:buNone/>
              <a:tabLst>
                <a:tab pos="0" algn="l"/>
              </a:tabLst>
            </a:pPr>
            <a:r>
              <a:rPr lang="en-US" altLang="en-US" dirty="0">
                <a:latin typeface="Cambria" panose="02040503050406030204" pitchFamily="18" charset="0"/>
                <a:ea typeface="ＭＳ Ｐゴシック" panose="020B0600070205080204" pitchFamily="34" charset="-128"/>
                <a:cs typeface="Arial" panose="020B0604020202020204" pitchFamily="34" charset="0"/>
              </a:rPr>
              <a:t>throughout the United States. </a:t>
            </a:r>
          </a:p>
          <a:p>
            <a:pPr marL="0" indent="0">
              <a:buNone/>
              <a:tabLst>
                <a:tab pos="0" algn="l"/>
              </a:tabLst>
            </a:pPr>
            <a:endParaRPr lang="en-US" altLang="zh-CN" sz="1800" dirty="0">
              <a:latin typeface="Cambria" panose="02040503050406030204" pitchFamily="18" charset="0"/>
              <a:ea typeface="ＭＳ Ｐゴシック" panose="020B0600070205080204" pitchFamily="34" charset="-128"/>
              <a:cs typeface="Arial" panose="020B0604020202020204" pitchFamily="34" charset="0"/>
            </a:endParaRPr>
          </a:p>
        </p:txBody>
      </p:sp>
      <p:sp>
        <p:nvSpPr>
          <p:cNvPr id="2" name="Title 1"/>
          <p:cNvSpPr>
            <a:spLocks noGrp="1"/>
          </p:cNvSpPr>
          <p:nvPr>
            <p:ph type="title"/>
          </p:nvPr>
        </p:nvSpPr>
        <p:spPr>
          <a:xfrm>
            <a:off x="114301" y="274638"/>
            <a:ext cx="8925791" cy="1143000"/>
          </a:xfrm>
        </p:spPr>
        <p:txBody>
          <a:bodyPr/>
          <a:lstStyle/>
          <a:p>
            <a:r>
              <a:rPr lang="en-US" altLang="en-US" sz="3600" b="1" dirty="0">
                <a:latin typeface="Cambria" panose="02040503050406030204" pitchFamily="18" charset="0"/>
                <a:ea typeface="Tahoma" panose="020B0604030504040204" pitchFamily="34" charset="0"/>
                <a:cs typeface="Tahoma" panose="020B0604030504040204" pitchFamily="34" charset="0"/>
              </a:rPr>
              <a:t>National Spatial Reference System (NSRS)</a:t>
            </a:r>
            <a:endParaRPr lang="en-US" sz="3600" dirty="0"/>
          </a:p>
        </p:txBody>
      </p:sp>
      <p:sp>
        <p:nvSpPr>
          <p:cNvPr id="3" name="TextBox 2"/>
          <p:cNvSpPr txBox="1"/>
          <p:nvPr/>
        </p:nvSpPr>
        <p:spPr bwMode="auto">
          <a:xfrm>
            <a:off x="4979526" y="3437288"/>
            <a:ext cx="3949235" cy="1077218"/>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ambria" panose="02040503050406030204" pitchFamily="18" charset="0"/>
                <a:ea typeface="ＭＳ Ｐゴシック" pitchFamily="34" charset="-128"/>
                <a:cs typeface="+mn-cs"/>
              </a:rPr>
              <a:t>…and how these change over time</a:t>
            </a:r>
          </a:p>
        </p:txBody>
      </p:sp>
    </p:spTree>
    <p:extLst>
      <p:ext uri="{BB962C8B-B14F-4D97-AF65-F5344CB8AC3E}">
        <p14:creationId xmlns:p14="http://schemas.microsoft.com/office/powerpoint/2010/main" val="343362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14301" y="274638"/>
            <a:ext cx="8925791" cy="1143000"/>
          </a:xfrm>
        </p:spPr>
        <p:txBody>
          <a:bodyPr/>
          <a:lstStyle/>
          <a:p>
            <a:r>
              <a:rPr lang="en-US" altLang="en-US" sz="3600" b="1" dirty="0">
                <a:latin typeface="Cambria" panose="02040503050406030204" pitchFamily="18" charset="0"/>
                <a:ea typeface="Tahoma" panose="020B0604030504040204" pitchFamily="34" charset="0"/>
                <a:cs typeface="Tahoma" panose="020B0604030504040204" pitchFamily="34" charset="0"/>
              </a:rPr>
              <a:t>National Spatial Reference System (NSRS)</a:t>
            </a:r>
            <a:endParaRPr lang="en-US" sz="3600" dirty="0"/>
          </a:p>
        </p:txBody>
      </p:sp>
      <p:sp>
        <p:nvSpPr>
          <p:cNvPr id="11" name="TextBox 10"/>
          <p:cNvSpPr txBox="1"/>
          <p:nvPr/>
        </p:nvSpPr>
        <p:spPr bwMode="auto">
          <a:xfrm>
            <a:off x="114301" y="1143000"/>
            <a:ext cx="8842665" cy="584775"/>
          </a:xfrm>
          <a:prstGeom prst="rect">
            <a:avLst/>
          </a:prstGeom>
          <a:noFill/>
          <a:ln w="9525">
            <a:noFill/>
            <a:miter lim="800000"/>
            <a:headEnd/>
            <a:tailEnd/>
          </a:ln>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pitchFamily="34" charset="-128"/>
                <a:cs typeface="+mn-cs"/>
              </a:rPr>
              <a:t>These items </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pitchFamily="34" charset="-128"/>
                <a:cs typeface="+mn-cs"/>
              </a:rPr>
              <a:t>ARE</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pitchFamily="34" charset="-128"/>
                <a:cs typeface="+mn-cs"/>
              </a:rPr>
              <a:t> part of the NSRS</a:t>
            </a:r>
          </a:p>
        </p:txBody>
      </p:sp>
      <p:graphicFrame>
        <p:nvGraphicFramePr>
          <p:cNvPr id="13" name="Content Placeholder 6"/>
          <p:cNvGraphicFramePr>
            <a:graphicFrameLocks/>
          </p:cNvGraphicFramePr>
          <p:nvPr/>
        </p:nvGraphicFramePr>
        <p:xfrm>
          <a:off x="114300" y="1746504"/>
          <a:ext cx="8925791" cy="4534588"/>
        </p:xfrm>
        <a:graphic>
          <a:graphicData uri="http://schemas.openxmlformats.org/drawingml/2006/table">
            <a:tbl>
              <a:tblPr firstRow="1" bandRow="1">
                <a:tableStyleId>{5C22544A-7EE6-4342-B048-85BDC9FD1C3A}</a:tableStyleId>
              </a:tblPr>
              <a:tblGrid>
                <a:gridCol w="2338937">
                  <a:extLst>
                    <a:ext uri="{9D8B030D-6E8A-4147-A177-3AD203B41FA5}">
                      <a16:colId xmlns:a16="http://schemas.microsoft.com/office/drawing/2014/main" val="2202110323"/>
                    </a:ext>
                  </a:extLst>
                </a:gridCol>
                <a:gridCol w="1513429">
                  <a:extLst>
                    <a:ext uri="{9D8B030D-6E8A-4147-A177-3AD203B41FA5}">
                      <a16:colId xmlns:a16="http://schemas.microsoft.com/office/drawing/2014/main" val="1277430874"/>
                    </a:ext>
                  </a:extLst>
                </a:gridCol>
                <a:gridCol w="1221062">
                  <a:extLst>
                    <a:ext uri="{9D8B030D-6E8A-4147-A177-3AD203B41FA5}">
                      <a16:colId xmlns:a16="http://schemas.microsoft.com/office/drawing/2014/main" val="1566734961"/>
                    </a:ext>
                  </a:extLst>
                </a:gridCol>
                <a:gridCol w="1788597">
                  <a:extLst>
                    <a:ext uri="{9D8B030D-6E8A-4147-A177-3AD203B41FA5}">
                      <a16:colId xmlns:a16="http://schemas.microsoft.com/office/drawing/2014/main" val="2463132348"/>
                    </a:ext>
                  </a:extLst>
                </a:gridCol>
                <a:gridCol w="2063766">
                  <a:extLst>
                    <a:ext uri="{9D8B030D-6E8A-4147-A177-3AD203B41FA5}">
                      <a16:colId xmlns:a16="http://schemas.microsoft.com/office/drawing/2014/main" val="2738166315"/>
                    </a:ext>
                  </a:extLst>
                </a:gridCol>
              </a:tblGrid>
              <a:tr h="955968">
                <a:tc>
                  <a:txBody>
                    <a:bodyPr/>
                    <a:lstStyle/>
                    <a:p>
                      <a:r>
                        <a:rPr lang="en-US" sz="1800" dirty="0"/>
                        <a:t>Horizontal</a:t>
                      </a:r>
                      <a:r>
                        <a:rPr lang="en-US" sz="1800" baseline="0" dirty="0"/>
                        <a:t> </a:t>
                      </a:r>
                      <a:r>
                        <a:rPr lang="en-US" sz="1800" dirty="0" err="1"/>
                        <a:t>Datums</a:t>
                      </a:r>
                      <a:r>
                        <a:rPr lang="en-US" sz="1800" dirty="0"/>
                        <a:t> </a:t>
                      </a:r>
                    </a:p>
                    <a:p>
                      <a:r>
                        <a:rPr lang="en-US" sz="1800" dirty="0"/>
                        <a:t>(aka Geometric Reference Frames)</a:t>
                      </a:r>
                    </a:p>
                  </a:txBody>
                  <a:tcPr marL="75967" marR="75967" marT="37984" marB="37984"/>
                </a:tc>
                <a:tc>
                  <a:txBody>
                    <a:bodyPr/>
                    <a:lstStyle/>
                    <a:p>
                      <a:r>
                        <a:rPr lang="en-US" sz="1800" dirty="0"/>
                        <a:t>Vertical</a:t>
                      </a:r>
                    </a:p>
                    <a:p>
                      <a:r>
                        <a:rPr lang="en-US" sz="1800" dirty="0"/>
                        <a:t>Datums</a:t>
                      </a:r>
                    </a:p>
                  </a:txBody>
                  <a:tcPr marL="75967" marR="75967" marT="37984" marB="37984"/>
                </a:tc>
                <a:tc>
                  <a:txBody>
                    <a:bodyPr/>
                    <a:lstStyle/>
                    <a:p>
                      <a:r>
                        <a:rPr lang="en-US" sz="1800" dirty="0"/>
                        <a:t>Great Lakes Datums</a:t>
                      </a:r>
                    </a:p>
                  </a:txBody>
                  <a:tcPr marL="75967" marR="75967" marT="37984" marB="37984"/>
                </a:tc>
                <a:tc>
                  <a:txBody>
                    <a:bodyPr/>
                    <a:lstStyle/>
                    <a:p>
                      <a:r>
                        <a:rPr lang="en-US" sz="1800" dirty="0"/>
                        <a:t>Geoid</a:t>
                      </a:r>
                    </a:p>
                    <a:p>
                      <a:r>
                        <a:rPr lang="en-US" sz="1800" dirty="0"/>
                        <a:t>Models</a:t>
                      </a:r>
                    </a:p>
                  </a:txBody>
                  <a:tcPr marL="75967" marR="75967" marT="37984" marB="37984"/>
                </a:tc>
                <a:tc>
                  <a:txBody>
                    <a:bodyPr/>
                    <a:lstStyle/>
                    <a:p>
                      <a:r>
                        <a:rPr lang="en-US" sz="1800" dirty="0"/>
                        <a:t>Transformations</a:t>
                      </a:r>
                      <a:r>
                        <a:rPr lang="en-US" sz="1800" baseline="0" dirty="0"/>
                        <a:t> </a:t>
                      </a:r>
                      <a:r>
                        <a:rPr lang="en-US" sz="1800" dirty="0"/>
                        <a:t>and</a:t>
                      </a:r>
                      <a:r>
                        <a:rPr lang="en-US" sz="1800" baseline="0" dirty="0"/>
                        <a:t> </a:t>
                      </a:r>
                      <a:r>
                        <a:rPr lang="en-US" sz="1800" dirty="0"/>
                        <a:t>Conversions</a:t>
                      </a:r>
                    </a:p>
                  </a:txBody>
                  <a:tcPr marL="75967" marR="75967" marT="37984" marB="37984"/>
                </a:tc>
                <a:extLst>
                  <a:ext uri="{0D108BD9-81ED-4DB2-BD59-A6C34878D82A}">
                    <a16:rowId xmlns:a16="http://schemas.microsoft.com/office/drawing/2014/main" val="3022080662"/>
                  </a:ext>
                </a:extLst>
              </a:tr>
              <a:tr h="357862">
                <a:tc>
                  <a:txBody>
                    <a:bodyPr/>
                    <a:lstStyle/>
                    <a:p>
                      <a:r>
                        <a:rPr lang="en-US" sz="1800" dirty="0">
                          <a:solidFill>
                            <a:schemeClr val="tx1"/>
                          </a:solidFill>
                          <a:latin typeface="Arial" panose="020B0604020202020204" pitchFamily="34" charset="0"/>
                          <a:cs typeface="Arial" panose="020B0604020202020204" pitchFamily="34" charset="0"/>
                        </a:rPr>
                        <a:t>NAD</a:t>
                      </a:r>
                      <a:r>
                        <a:rPr lang="en-US" sz="1800" baseline="0" dirty="0">
                          <a:solidFill>
                            <a:schemeClr val="tx1"/>
                          </a:solidFill>
                          <a:latin typeface="Arial" panose="020B0604020202020204" pitchFamily="34" charset="0"/>
                          <a:cs typeface="Arial" panose="020B0604020202020204" pitchFamily="34" charset="0"/>
                        </a:rPr>
                        <a:t>83</a:t>
                      </a:r>
                      <a:endParaRPr lang="en-US" sz="1800" dirty="0">
                        <a:solidFill>
                          <a:schemeClr val="tx1"/>
                        </a:solidFill>
                      </a:endParaRPr>
                    </a:p>
                  </a:txBody>
                  <a:tcPr marL="75967" marR="75967" marT="37984" marB="37984"/>
                </a:tc>
                <a:tc>
                  <a:txBody>
                    <a:bodyPr/>
                    <a:lstStyle/>
                    <a:p>
                      <a:r>
                        <a:rPr lang="en-US" sz="1800" dirty="0">
                          <a:solidFill>
                            <a:schemeClr val="tx1"/>
                          </a:solidFill>
                          <a:latin typeface="Arial" panose="020B0604020202020204" pitchFamily="34" charset="0"/>
                          <a:cs typeface="Arial" panose="020B0604020202020204" pitchFamily="34" charset="0"/>
                        </a:rPr>
                        <a:t>NAVD88</a:t>
                      </a:r>
                    </a:p>
                  </a:txBody>
                  <a:tcPr marL="75967" marR="75967" marT="37984" marB="37984"/>
                </a:tc>
                <a:tc>
                  <a:txBody>
                    <a:bodyPr/>
                    <a:lstStyle/>
                    <a:p>
                      <a:r>
                        <a:rPr lang="en-US" sz="1800" dirty="0">
                          <a:solidFill>
                            <a:schemeClr val="tx1"/>
                          </a:solidFill>
                          <a:latin typeface="Arial" panose="020B0604020202020204" pitchFamily="34" charset="0"/>
                          <a:cs typeface="Arial" panose="020B0604020202020204" pitchFamily="34" charset="0"/>
                        </a:rPr>
                        <a:t>IGLD85</a:t>
                      </a:r>
                    </a:p>
                  </a:txBody>
                  <a:tcPr marL="75967" marR="75967" marT="37984" marB="3798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GEOID18</a:t>
                      </a:r>
                    </a:p>
                  </a:txBody>
                  <a:tcPr marL="75967" marR="75967" marT="37984" marB="37984"/>
                </a:tc>
                <a:tc>
                  <a:txBody>
                    <a:bodyPr/>
                    <a:lstStyle/>
                    <a:p>
                      <a:r>
                        <a:rPr lang="en-US" sz="1800" dirty="0">
                          <a:solidFill>
                            <a:schemeClr val="tx1"/>
                          </a:solidFill>
                          <a:latin typeface="Arial" panose="020B0604020202020204" pitchFamily="34" charset="0"/>
                          <a:cs typeface="Arial" panose="020B0604020202020204" pitchFamily="34" charset="0"/>
                        </a:rPr>
                        <a:t>NCAT</a:t>
                      </a:r>
                    </a:p>
                  </a:txBody>
                  <a:tcPr marL="75967" marR="75967" marT="37984" marB="37984"/>
                </a:tc>
                <a:extLst>
                  <a:ext uri="{0D108BD9-81ED-4DB2-BD59-A6C34878D82A}">
                    <a16:rowId xmlns:a16="http://schemas.microsoft.com/office/drawing/2014/main" val="796462638"/>
                  </a:ext>
                </a:extLst>
              </a:tr>
              <a:tr h="357862">
                <a:tc>
                  <a:txBody>
                    <a:bodyPr/>
                    <a:lstStyle/>
                    <a:p>
                      <a:r>
                        <a:rPr lang="en-US" sz="1800" dirty="0">
                          <a:solidFill>
                            <a:schemeClr val="tx1"/>
                          </a:solidFill>
                          <a:latin typeface="Arial" panose="020B0604020202020204" pitchFamily="34" charset="0"/>
                          <a:cs typeface="Arial" panose="020B0604020202020204" pitchFamily="34" charset="0"/>
                        </a:rPr>
                        <a:t>NAD27</a:t>
                      </a:r>
                      <a:endParaRPr lang="en-US" sz="1800" dirty="0">
                        <a:solidFill>
                          <a:schemeClr val="tx1"/>
                        </a:solidFill>
                      </a:endParaRPr>
                    </a:p>
                  </a:txBody>
                  <a:tcPr marL="75967" marR="75967" marT="37984" marB="37984"/>
                </a:tc>
                <a:tc>
                  <a:txBody>
                    <a:bodyPr/>
                    <a:lstStyle/>
                    <a:p>
                      <a:r>
                        <a:rPr lang="en-US" sz="1800" dirty="0">
                          <a:solidFill>
                            <a:schemeClr val="tx1"/>
                          </a:solidFill>
                          <a:latin typeface="Arial" panose="020B0604020202020204" pitchFamily="34" charset="0"/>
                          <a:cs typeface="Arial" panose="020B0604020202020204" pitchFamily="34" charset="0"/>
                        </a:rPr>
                        <a:t>NGVD</a:t>
                      </a:r>
                      <a:r>
                        <a:rPr lang="en-US" sz="1800" baseline="0" dirty="0">
                          <a:solidFill>
                            <a:schemeClr val="tx1"/>
                          </a:solidFill>
                          <a:latin typeface="Arial" panose="020B0604020202020204" pitchFamily="34" charset="0"/>
                          <a:cs typeface="Arial" panose="020B0604020202020204" pitchFamily="34" charset="0"/>
                        </a:rPr>
                        <a:t>29</a:t>
                      </a:r>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r>
                        <a:rPr lang="en-US" sz="1800" dirty="0">
                          <a:solidFill>
                            <a:schemeClr val="tx1"/>
                          </a:solidFill>
                          <a:latin typeface="Arial" panose="020B0604020202020204" pitchFamily="34" charset="0"/>
                          <a:cs typeface="Arial" panose="020B0604020202020204" pitchFamily="34" charset="0"/>
                        </a:rPr>
                        <a:t>IGLD55</a:t>
                      </a:r>
                    </a:p>
                  </a:txBody>
                  <a:tcPr marL="75967" marR="75967" marT="37984" marB="3798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GEOID12B</a:t>
                      </a:r>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r>
                        <a:rPr lang="en-US" sz="1800" dirty="0">
                          <a:solidFill>
                            <a:schemeClr val="tx1">
                              <a:lumMod val="65000"/>
                              <a:lumOff val="35000"/>
                            </a:schemeClr>
                          </a:solidFill>
                          <a:latin typeface="Arial" panose="020B0604020202020204" pitchFamily="34" charset="0"/>
                          <a:cs typeface="Arial" panose="020B0604020202020204" pitchFamily="34" charset="0"/>
                        </a:rPr>
                        <a:t>NADCON</a:t>
                      </a:r>
                    </a:p>
                  </a:txBody>
                  <a:tcPr marL="75967" marR="75967" marT="37984" marB="37984"/>
                </a:tc>
                <a:extLst>
                  <a:ext uri="{0D108BD9-81ED-4DB2-BD59-A6C34878D82A}">
                    <a16:rowId xmlns:a16="http://schemas.microsoft.com/office/drawing/2014/main" val="3808544551"/>
                  </a:ext>
                </a:extLst>
              </a:tr>
              <a:tr h="357862">
                <a:tc>
                  <a:txBody>
                    <a:bodyPr/>
                    <a:lstStyle/>
                    <a:p>
                      <a:r>
                        <a:rPr lang="en-US" sz="1800" dirty="0">
                          <a:solidFill>
                            <a:schemeClr val="tx1">
                              <a:lumMod val="65000"/>
                              <a:lumOff val="35000"/>
                            </a:schemeClr>
                          </a:solidFill>
                          <a:latin typeface="Arial" panose="020B0604020202020204" pitchFamily="34" charset="0"/>
                          <a:cs typeface="Arial" panose="020B0604020202020204" pitchFamily="34" charset="0"/>
                        </a:rPr>
                        <a:t>USSD</a:t>
                      </a:r>
                      <a:endParaRPr lang="en-US" sz="1800" dirty="0">
                        <a:solidFill>
                          <a:schemeClr val="tx1">
                            <a:lumMod val="65000"/>
                            <a:lumOff val="35000"/>
                          </a:schemeClr>
                        </a:solidFill>
                      </a:endParaRPr>
                    </a:p>
                  </a:txBody>
                  <a:tcPr marL="75967" marR="75967" marT="37984" marB="37984"/>
                </a:tc>
                <a:tc>
                  <a:txBody>
                    <a:bodyPr/>
                    <a:lstStyle/>
                    <a:p>
                      <a:r>
                        <a:rPr lang="en-US" sz="1800" dirty="0">
                          <a:solidFill>
                            <a:schemeClr val="tx1">
                              <a:lumMod val="65000"/>
                              <a:lumOff val="35000"/>
                            </a:schemeClr>
                          </a:solidFill>
                          <a:latin typeface="Arial" panose="020B0604020202020204" pitchFamily="34" charset="0"/>
                          <a:cs typeface="Arial" panose="020B0604020202020204" pitchFamily="34" charset="0"/>
                        </a:rPr>
                        <a:t>VIVD09</a:t>
                      </a:r>
                    </a:p>
                  </a:txBody>
                  <a:tcPr marL="75967" marR="75967" marT="37984" marB="37984"/>
                </a:tc>
                <a:tc>
                  <a:txBody>
                    <a:bodyPr/>
                    <a:lstStyle/>
                    <a:p>
                      <a:endParaRPr lang="en-US" dirty="0"/>
                    </a:p>
                  </a:txBody>
                  <a:tcPr marL="75967" marR="75967" marT="37984" marB="3798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GEOID09</a:t>
                      </a:r>
                    </a:p>
                  </a:txBody>
                  <a:tcPr marL="75967" marR="75967" marT="37984" marB="37984"/>
                </a:tc>
                <a:tc>
                  <a:txBody>
                    <a:bodyPr/>
                    <a:lstStyle/>
                    <a:p>
                      <a:r>
                        <a:rPr lang="en-US" sz="1800" dirty="0">
                          <a:solidFill>
                            <a:schemeClr val="tx1">
                              <a:lumMod val="65000"/>
                              <a:lumOff val="35000"/>
                            </a:schemeClr>
                          </a:solidFill>
                          <a:latin typeface="Arial" panose="020B0604020202020204" pitchFamily="34" charset="0"/>
                          <a:cs typeface="Arial" panose="020B0604020202020204" pitchFamily="34" charset="0"/>
                        </a:rPr>
                        <a:t>VERTCON</a:t>
                      </a:r>
                    </a:p>
                  </a:txBody>
                  <a:tcPr marL="75967" marR="75967" marT="37984" marB="37984"/>
                </a:tc>
                <a:extLst>
                  <a:ext uri="{0D108BD9-81ED-4DB2-BD59-A6C34878D82A}">
                    <a16:rowId xmlns:a16="http://schemas.microsoft.com/office/drawing/2014/main" val="348057990"/>
                  </a:ext>
                </a:extLst>
              </a:tr>
              <a:tr h="357862">
                <a:tc>
                  <a:txBody>
                    <a:bodyPr/>
                    <a:lstStyle/>
                    <a:p>
                      <a:endParaRPr lang="en-US" dirty="0"/>
                    </a:p>
                  </a:txBody>
                  <a:tcPr marL="75967" marR="75967" marT="37984" marB="37984"/>
                </a:tc>
                <a:tc>
                  <a:txBody>
                    <a:bodyPr/>
                    <a:lstStyle/>
                    <a:p>
                      <a:r>
                        <a:rPr lang="en-US" sz="1800" dirty="0">
                          <a:solidFill>
                            <a:schemeClr val="tx1">
                              <a:lumMod val="65000"/>
                              <a:lumOff val="35000"/>
                            </a:schemeClr>
                          </a:solidFill>
                          <a:latin typeface="Arial" panose="020B0604020202020204" pitchFamily="34" charset="0"/>
                          <a:cs typeface="Arial" panose="020B0604020202020204" pitchFamily="34" charset="0"/>
                        </a:rPr>
                        <a:t>GUVD04</a:t>
                      </a:r>
                    </a:p>
                  </a:txBody>
                  <a:tcPr marL="75967" marR="75967" marT="37984" marB="37984"/>
                </a:tc>
                <a:tc>
                  <a:txBody>
                    <a:bodyPr/>
                    <a:lstStyle/>
                    <a:p>
                      <a:endParaRPr lang="en-US" sz="180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GEOID06</a:t>
                      </a:r>
                      <a:endParaRPr lang="en-US" dirty="0"/>
                    </a:p>
                  </a:txBody>
                  <a:tcPr marL="75967" marR="75967" marT="37984" marB="37984"/>
                </a:tc>
                <a:tc>
                  <a:txBody>
                    <a:bodyPr/>
                    <a:lstStyle/>
                    <a:p>
                      <a:r>
                        <a:rPr lang="en-US" sz="1800" dirty="0">
                          <a:solidFill>
                            <a:schemeClr val="tx1">
                              <a:lumMod val="65000"/>
                              <a:lumOff val="35000"/>
                            </a:schemeClr>
                          </a:solidFill>
                          <a:latin typeface="Arial" panose="020B0604020202020204" pitchFamily="34" charset="0"/>
                          <a:cs typeface="Arial" panose="020B0604020202020204" pitchFamily="34" charset="0"/>
                        </a:rPr>
                        <a:t>SPCS83</a:t>
                      </a:r>
                    </a:p>
                  </a:txBody>
                  <a:tcPr marL="75967" marR="75967" marT="37984" marB="37984"/>
                </a:tc>
                <a:extLst>
                  <a:ext uri="{0D108BD9-81ED-4DB2-BD59-A6C34878D82A}">
                    <a16:rowId xmlns:a16="http://schemas.microsoft.com/office/drawing/2014/main" val="927589832"/>
                  </a:ext>
                </a:extLst>
              </a:tr>
              <a:tr h="357862">
                <a:tc>
                  <a:txBody>
                    <a:bodyPr/>
                    <a:lstStyle/>
                    <a:p>
                      <a:endParaRPr lang="en-US" dirty="0"/>
                    </a:p>
                  </a:txBody>
                  <a:tcPr marL="75967" marR="75967" marT="37984" marB="37984"/>
                </a:tc>
                <a:tc>
                  <a:txBody>
                    <a:bodyPr/>
                    <a:lstStyle/>
                    <a:p>
                      <a:r>
                        <a:rPr lang="en-US" sz="1800" dirty="0">
                          <a:solidFill>
                            <a:schemeClr val="tx1">
                              <a:lumMod val="65000"/>
                              <a:lumOff val="35000"/>
                            </a:schemeClr>
                          </a:solidFill>
                          <a:latin typeface="Arial" panose="020B0604020202020204" pitchFamily="34" charset="0"/>
                          <a:cs typeface="Arial" panose="020B0604020202020204" pitchFamily="34" charset="0"/>
                        </a:rPr>
                        <a:t>NMVD03</a:t>
                      </a:r>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GEOID03</a:t>
                      </a:r>
                      <a:endParaRPr lang="en-US" dirty="0"/>
                    </a:p>
                  </a:txBody>
                  <a:tcPr marL="75967" marR="75967" marT="37984" marB="37984"/>
                </a:tc>
                <a:tc>
                  <a:txBody>
                    <a:bodyPr/>
                    <a:lstStyle/>
                    <a:p>
                      <a:r>
                        <a:rPr lang="en-US" sz="1800" dirty="0">
                          <a:solidFill>
                            <a:schemeClr val="tx1">
                              <a:lumMod val="65000"/>
                              <a:lumOff val="35000"/>
                            </a:schemeClr>
                          </a:solidFill>
                          <a:latin typeface="Arial" panose="020B0604020202020204" pitchFamily="34" charset="0"/>
                          <a:cs typeface="Arial" panose="020B0604020202020204" pitchFamily="34" charset="0"/>
                        </a:rPr>
                        <a:t>SPCS27</a:t>
                      </a:r>
                    </a:p>
                  </a:txBody>
                  <a:tcPr marL="75967" marR="75967" marT="37984" marB="37984"/>
                </a:tc>
                <a:extLst>
                  <a:ext uri="{0D108BD9-81ED-4DB2-BD59-A6C34878D82A}">
                    <a16:rowId xmlns:a16="http://schemas.microsoft.com/office/drawing/2014/main" val="3884107606"/>
                  </a:ext>
                </a:extLst>
              </a:tr>
              <a:tr h="357862">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r>
                        <a:rPr lang="en-US" sz="1800" dirty="0">
                          <a:solidFill>
                            <a:schemeClr val="tx1">
                              <a:lumMod val="65000"/>
                              <a:lumOff val="35000"/>
                            </a:schemeClr>
                          </a:solidFill>
                          <a:latin typeface="Arial" panose="020B0604020202020204" pitchFamily="34" charset="0"/>
                          <a:cs typeface="Arial" panose="020B0604020202020204" pitchFamily="34" charset="0"/>
                        </a:rPr>
                        <a:t>ASVD02</a:t>
                      </a:r>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r>
                        <a:rPr kumimoji="0" lang="en-US" sz="18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GEOID99</a:t>
                      </a:r>
                      <a:endParaRPr lang="en-US" sz="1800" dirty="0">
                        <a:solidFill>
                          <a:schemeClr val="tx1">
                            <a:lumMod val="65000"/>
                            <a:lumOff val="35000"/>
                          </a:schemeClr>
                        </a:solidFill>
                        <a:latin typeface="Arial" panose="020B0604020202020204" pitchFamily="34" charset="0"/>
                        <a:cs typeface="Arial" panose="020B0604020202020204" pitchFamily="34" charset="0"/>
                      </a:endParaRPr>
                    </a:p>
                  </a:txBody>
                  <a:tcPr marL="75967" marR="75967" marT="37984" marB="37984"/>
                </a:tc>
                <a:tc>
                  <a:txBody>
                    <a:bodyPr/>
                    <a:lstStyle/>
                    <a:p>
                      <a:endParaRPr lang="en-US" dirty="0"/>
                    </a:p>
                  </a:txBody>
                  <a:tcPr marL="75967" marR="75967" marT="37984" marB="37984"/>
                </a:tc>
                <a:extLst>
                  <a:ext uri="{0D108BD9-81ED-4DB2-BD59-A6C34878D82A}">
                    <a16:rowId xmlns:a16="http://schemas.microsoft.com/office/drawing/2014/main" val="2926996055"/>
                  </a:ext>
                </a:extLst>
              </a:tr>
              <a:tr h="357862">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r>
                        <a:rPr lang="en-US" sz="1800" dirty="0">
                          <a:solidFill>
                            <a:schemeClr val="tx1">
                              <a:lumMod val="65000"/>
                              <a:lumOff val="35000"/>
                            </a:schemeClr>
                          </a:solidFill>
                          <a:latin typeface="Arial" panose="020B0604020202020204" pitchFamily="34" charset="0"/>
                          <a:cs typeface="Arial" panose="020B0604020202020204" pitchFamily="34" charset="0"/>
                        </a:rPr>
                        <a:t>PRVD02</a:t>
                      </a:r>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r>
                        <a:rPr kumimoji="0" lang="en-US" sz="18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GEOID96</a:t>
                      </a:r>
                      <a:endParaRPr lang="en-US" sz="1800" dirty="0">
                        <a:solidFill>
                          <a:schemeClr val="tx1">
                            <a:lumMod val="65000"/>
                            <a:lumOff val="35000"/>
                          </a:schemeClr>
                        </a:solidFill>
                        <a:latin typeface="Arial" panose="020B0604020202020204" pitchFamily="34" charset="0"/>
                        <a:cs typeface="Arial" panose="020B0604020202020204" pitchFamily="34" charset="0"/>
                      </a:endParaRPr>
                    </a:p>
                  </a:txBody>
                  <a:tcPr marL="75967" marR="75967" marT="37984" marB="37984"/>
                </a:tc>
                <a:tc>
                  <a:txBody>
                    <a:bodyPr/>
                    <a:lstStyle/>
                    <a:p>
                      <a:endParaRPr lang="en-US" dirty="0"/>
                    </a:p>
                  </a:txBody>
                  <a:tcPr marL="75967" marR="75967" marT="37984" marB="37984"/>
                </a:tc>
                <a:extLst>
                  <a:ext uri="{0D108BD9-81ED-4DB2-BD59-A6C34878D82A}">
                    <a16:rowId xmlns:a16="http://schemas.microsoft.com/office/drawing/2014/main" val="2282737914"/>
                  </a:ext>
                </a:extLst>
              </a:tr>
              <a:tr h="357862">
                <a:tc>
                  <a:txBody>
                    <a:bodyPr/>
                    <a:lstStyle/>
                    <a:p>
                      <a:endParaRPr lang="en-US" dirty="0"/>
                    </a:p>
                  </a:txBody>
                  <a:tcPr marL="75967" marR="75967" marT="37984" marB="37984"/>
                </a:tc>
                <a:tc>
                  <a:txBody>
                    <a:bodyPr/>
                    <a:lstStyle/>
                    <a:p>
                      <a:endParaRPr lang="en-US" dirty="0"/>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r>
                        <a:rPr kumimoji="0" lang="en-US" sz="18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ALASKA94</a:t>
                      </a:r>
                      <a:endParaRPr lang="en-US" sz="1800" dirty="0">
                        <a:solidFill>
                          <a:schemeClr val="tx1">
                            <a:lumMod val="65000"/>
                            <a:lumOff val="35000"/>
                          </a:schemeClr>
                        </a:solidFill>
                        <a:latin typeface="Arial" panose="020B0604020202020204" pitchFamily="34" charset="0"/>
                        <a:cs typeface="Arial" panose="020B0604020202020204" pitchFamily="34" charset="0"/>
                      </a:endParaRPr>
                    </a:p>
                  </a:txBody>
                  <a:tcPr marL="75967" marR="75967" marT="37984" marB="37984"/>
                </a:tc>
                <a:tc>
                  <a:txBody>
                    <a:bodyPr/>
                    <a:lstStyle/>
                    <a:p>
                      <a:endParaRPr lang="en-US" dirty="0"/>
                    </a:p>
                  </a:txBody>
                  <a:tcPr marL="75967" marR="75967" marT="37984" marB="37984"/>
                </a:tc>
                <a:extLst>
                  <a:ext uri="{0D108BD9-81ED-4DB2-BD59-A6C34878D82A}">
                    <a16:rowId xmlns:a16="http://schemas.microsoft.com/office/drawing/2014/main" val="421228443"/>
                  </a:ext>
                </a:extLst>
              </a:tr>
              <a:tr h="357862">
                <a:tc>
                  <a:txBody>
                    <a:bodyPr/>
                    <a:lstStyle/>
                    <a:p>
                      <a:endParaRPr lang="en-US" dirty="0"/>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r>
                        <a:rPr kumimoji="0" lang="en-US" sz="18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GEOID93</a:t>
                      </a:r>
                      <a:endParaRPr lang="en-US" sz="1800" dirty="0">
                        <a:solidFill>
                          <a:schemeClr val="tx1">
                            <a:lumMod val="65000"/>
                            <a:lumOff val="35000"/>
                          </a:schemeClr>
                        </a:solidFill>
                        <a:latin typeface="Arial" panose="020B0604020202020204" pitchFamily="34" charset="0"/>
                        <a:cs typeface="Arial" panose="020B0604020202020204" pitchFamily="34" charset="0"/>
                      </a:endParaRPr>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extLst>
                  <a:ext uri="{0D108BD9-81ED-4DB2-BD59-A6C34878D82A}">
                    <a16:rowId xmlns:a16="http://schemas.microsoft.com/office/drawing/2014/main" val="2544845522"/>
                  </a:ext>
                </a:extLst>
              </a:tr>
              <a:tr h="357862">
                <a:tc>
                  <a:txBody>
                    <a:bodyPr/>
                    <a:lstStyle/>
                    <a:p>
                      <a:endParaRPr lang="en-US" dirty="0"/>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65000"/>
                              <a:lumOff val="35000"/>
                            </a:schemeClr>
                          </a:solidFill>
                          <a:latin typeface="Arial" panose="020B0604020202020204" pitchFamily="34" charset="0"/>
                          <a:cs typeface="Arial" panose="020B0604020202020204" pitchFamily="34" charset="0"/>
                        </a:rPr>
                        <a:t>GEOID90</a:t>
                      </a:r>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extLst>
                  <a:ext uri="{0D108BD9-81ED-4DB2-BD59-A6C34878D82A}">
                    <a16:rowId xmlns:a16="http://schemas.microsoft.com/office/drawing/2014/main" val="781712782"/>
                  </a:ext>
                </a:extLst>
              </a:tr>
            </a:tbl>
          </a:graphicData>
        </a:graphic>
      </p:graphicFrame>
      <p:sp>
        <p:nvSpPr>
          <p:cNvPr id="3" name="Rounded Rectangle 2"/>
          <p:cNvSpPr/>
          <p:nvPr/>
        </p:nvSpPr>
        <p:spPr>
          <a:xfrm>
            <a:off x="114301" y="2714624"/>
            <a:ext cx="952499" cy="714375"/>
          </a:xfrm>
          <a:prstGeom prst="roundRect">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ounded Rectangle 7"/>
          <p:cNvSpPr/>
          <p:nvPr/>
        </p:nvSpPr>
        <p:spPr>
          <a:xfrm>
            <a:off x="2466976" y="2714624"/>
            <a:ext cx="1066799" cy="714375"/>
          </a:xfrm>
          <a:prstGeom prst="roundRect">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8"/>
          <p:cNvSpPr/>
          <p:nvPr/>
        </p:nvSpPr>
        <p:spPr>
          <a:xfrm>
            <a:off x="5219701" y="2714624"/>
            <a:ext cx="1304924" cy="714375"/>
          </a:xfrm>
          <a:prstGeom prst="roundRect">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5721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4)">
                                      <p:cBhvr>
                                        <p:cTn id="10" dur="2000"/>
                                        <p:tgtEl>
                                          <p:spTgt spid="8"/>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4)">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14301" y="274638"/>
            <a:ext cx="8925791" cy="1143000"/>
          </a:xfrm>
        </p:spPr>
        <p:txBody>
          <a:bodyPr/>
          <a:lstStyle/>
          <a:p>
            <a:r>
              <a:rPr lang="en-US" altLang="en-US" sz="3600" b="1" dirty="0">
                <a:latin typeface="Cambria" panose="02040503050406030204" pitchFamily="18" charset="0"/>
                <a:ea typeface="Tahoma" panose="020B0604030504040204" pitchFamily="34" charset="0"/>
                <a:cs typeface="Tahoma" panose="020B0604030504040204" pitchFamily="34" charset="0"/>
              </a:rPr>
              <a:t>National Spatial Reference System (NSRS)</a:t>
            </a:r>
            <a:endParaRPr lang="en-US" sz="3600" dirty="0"/>
          </a:p>
        </p:txBody>
      </p:sp>
      <p:graphicFrame>
        <p:nvGraphicFramePr>
          <p:cNvPr id="4" name="Content Placeholder 6"/>
          <p:cNvGraphicFramePr>
            <a:graphicFrameLocks noGrp="1"/>
          </p:cNvGraphicFramePr>
          <p:nvPr>
            <p:ph idx="4294967295"/>
          </p:nvPr>
        </p:nvGraphicFramePr>
        <p:xfrm>
          <a:off x="114302" y="1745676"/>
          <a:ext cx="8925791" cy="2664027"/>
        </p:xfrm>
        <a:graphic>
          <a:graphicData uri="http://schemas.openxmlformats.org/drawingml/2006/table">
            <a:tbl>
              <a:tblPr firstRow="1" bandRow="1">
                <a:tableStyleId>{5C22544A-7EE6-4342-B048-85BDC9FD1C3A}</a:tableStyleId>
              </a:tblPr>
              <a:tblGrid>
                <a:gridCol w="2493818">
                  <a:extLst>
                    <a:ext uri="{9D8B030D-6E8A-4147-A177-3AD203B41FA5}">
                      <a16:colId xmlns:a16="http://schemas.microsoft.com/office/drawing/2014/main" val="2202110323"/>
                    </a:ext>
                  </a:extLst>
                </a:gridCol>
                <a:gridCol w="1969079">
                  <a:extLst>
                    <a:ext uri="{9D8B030D-6E8A-4147-A177-3AD203B41FA5}">
                      <a16:colId xmlns:a16="http://schemas.microsoft.com/office/drawing/2014/main" val="1277430874"/>
                    </a:ext>
                  </a:extLst>
                </a:gridCol>
                <a:gridCol w="2072058">
                  <a:extLst>
                    <a:ext uri="{9D8B030D-6E8A-4147-A177-3AD203B41FA5}">
                      <a16:colId xmlns:a16="http://schemas.microsoft.com/office/drawing/2014/main" val="2463132348"/>
                    </a:ext>
                  </a:extLst>
                </a:gridCol>
                <a:gridCol w="2390836">
                  <a:extLst>
                    <a:ext uri="{9D8B030D-6E8A-4147-A177-3AD203B41FA5}">
                      <a16:colId xmlns:a16="http://schemas.microsoft.com/office/drawing/2014/main" val="2738166315"/>
                    </a:ext>
                  </a:extLst>
                </a:gridCol>
              </a:tblGrid>
              <a:tr h="990228">
                <a:tc>
                  <a:txBody>
                    <a:bodyPr/>
                    <a:lstStyle/>
                    <a:p>
                      <a:r>
                        <a:rPr lang="en-US" sz="1800" dirty="0"/>
                        <a:t>Horizontal</a:t>
                      </a:r>
                      <a:r>
                        <a:rPr lang="en-US" sz="1800" baseline="0" dirty="0"/>
                        <a:t> </a:t>
                      </a:r>
                      <a:r>
                        <a:rPr lang="en-US" sz="1800" dirty="0" err="1"/>
                        <a:t>Datums</a:t>
                      </a:r>
                      <a:r>
                        <a:rPr lang="en-US" sz="1800" dirty="0"/>
                        <a:t> </a:t>
                      </a:r>
                    </a:p>
                    <a:p>
                      <a:r>
                        <a:rPr lang="en-US" sz="1800" dirty="0"/>
                        <a:t>(aka Geometric Reference Frames)</a:t>
                      </a:r>
                    </a:p>
                  </a:txBody>
                  <a:tcPr marL="62939" marR="62939" marT="31470" marB="31470"/>
                </a:tc>
                <a:tc>
                  <a:txBody>
                    <a:bodyPr/>
                    <a:lstStyle/>
                    <a:p>
                      <a:r>
                        <a:rPr lang="en-US" sz="1800" dirty="0"/>
                        <a:t>Vertical</a:t>
                      </a:r>
                    </a:p>
                    <a:p>
                      <a:r>
                        <a:rPr lang="en-US" sz="1800" dirty="0"/>
                        <a:t>Datums</a:t>
                      </a:r>
                    </a:p>
                  </a:txBody>
                  <a:tcPr marL="62939" marR="62939" marT="31470" marB="31470"/>
                </a:tc>
                <a:tc>
                  <a:txBody>
                    <a:bodyPr/>
                    <a:lstStyle/>
                    <a:p>
                      <a:r>
                        <a:rPr lang="en-US" sz="1800" dirty="0"/>
                        <a:t>Geoid</a:t>
                      </a:r>
                    </a:p>
                    <a:p>
                      <a:r>
                        <a:rPr lang="en-US" sz="1800" dirty="0"/>
                        <a:t>Models</a:t>
                      </a:r>
                    </a:p>
                  </a:txBody>
                  <a:tcPr marL="62939" marR="62939" marT="31470" marB="31470"/>
                </a:tc>
                <a:tc>
                  <a:txBody>
                    <a:bodyPr/>
                    <a:lstStyle/>
                    <a:p>
                      <a:r>
                        <a:rPr lang="en-US" sz="1800" dirty="0"/>
                        <a:t>Transformations</a:t>
                      </a:r>
                      <a:r>
                        <a:rPr lang="en-US" sz="1800" baseline="0" dirty="0"/>
                        <a:t> </a:t>
                      </a:r>
                      <a:r>
                        <a:rPr lang="en-US" sz="1800" dirty="0"/>
                        <a:t>and</a:t>
                      </a:r>
                      <a:r>
                        <a:rPr lang="en-US" sz="1800" baseline="0" dirty="0"/>
                        <a:t> </a:t>
                      </a:r>
                      <a:r>
                        <a:rPr lang="en-US" sz="1800" dirty="0"/>
                        <a:t>Conversions</a:t>
                      </a:r>
                    </a:p>
                  </a:txBody>
                  <a:tcPr marL="62939" marR="62939" marT="31470" marB="31470"/>
                </a:tc>
                <a:extLst>
                  <a:ext uri="{0D108BD9-81ED-4DB2-BD59-A6C34878D82A}">
                    <a16:rowId xmlns:a16="http://schemas.microsoft.com/office/drawing/2014/main" val="3022080662"/>
                  </a:ext>
                </a:extLst>
              </a:tr>
              <a:tr h="308918">
                <a:tc>
                  <a:txBody>
                    <a:bodyPr/>
                    <a:lstStyle/>
                    <a:p>
                      <a:r>
                        <a:rPr lang="en-US" sz="1800" dirty="0">
                          <a:latin typeface="Arial" panose="020B0604020202020204" pitchFamily="34" charset="0"/>
                          <a:cs typeface="Arial" panose="020B0604020202020204" pitchFamily="34" charset="0"/>
                        </a:rPr>
                        <a:t>WGS84</a:t>
                      </a:r>
                    </a:p>
                  </a:txBody>
                  <a:tcPr marL="62939" marR="62939" marT="31470" marB="31470"/>
                </a:tc>
                <a:tc>
                  <a:txBody>
                    <a:bodyPr/>
                    <a:lstStyle/>
                    <a:p>
                      <a:r>
                        <a:rPr lang="en-US" sz="1800" dirty="0">
                          <a:latin typeface="Arial" panose="020B0604020202020204" pitchFamily="34" charset="0"/>
                          <a:cs typeface="Arial" panose="020B0604020202020204" pitchFamily="34" charset="0"/>
                        </a:rPr>
                        <a:t>IHRS (by IAG</a:t>
                      </a:r>
                      <a:r>
                        <a:rPr lang="en-US" sz="1800" baseline="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txBody>
                  <a:tcPr marL="62939" marR="62939" marT="31470" marB="31470"/>
                </a:tc>
                <a:tc>
                  <a:txBody>
                    <a:bodyPr/>
                    <a:lstStyle/>
                    <a:p>
                      <a:r>
                        <a:rPr lang="en-US" sz="1800" dirty="0">
                          <a:latin typeface="Arial" panose="020B0604020202020204" pitchFamily="34" charset="0"/>
                          <a:cs typeface="Arial" panose="020B0604020202020204" pitchFamily="34" charset="0"/>
                        </a:rPr>
                        <a:t>EGM2008</a:t>
                      </a:r>
                    </a:p>
                  </a:txBody>
                  <a:tcPr marL="62939" marR="62939" marT="31470" marB="31470"/>
                </a:tc>
                <a:tc>
                  <a:txBody>
                    <a:bodyPr/>
                    <a:lstStyle/>
                    <a:p>
                      <a:r>
                        <a:rPr lang="en-US" sz="1800" dirty="0">
                          <a:latin typeface="Arial" panose="020B0604020202020204" pitchFamily="34" charset="0"/>
                          <a:cs typeface="Arial" panose="020B0604020202020204" pitchFamily="34" charset="0"/>
                        </a:rPr>
                        <a:t>CORPSCON</a:t>
                      </a:r>
                    </a:p>
                  </a:txBody>
                  <a:tcPr marL="62939" marR="62939" marT="31470" marB="31470"/>
                </a:tc>
                <a:extLst>
                  <a:ext uri="{0D108BD9-81ED-4DB2-BD59-A6C34878D82A}">
                    <a16:rowId xmlns:a16="http://schemas.microsoft.com/office/drawing/2014/main" val="3808544551"/>
                  </a:ext>
                </a:extLst>
              </a:tr>
              <a:tr h="346311">
                <a:tc>
                  <a:txBody>
                    <a:bodyPr/>
                    <a:lstStyle/>
                    <a:p>
                      <a:r>
                        <a:rPr lang="en-US" dirty="0">
                          <a:latin typeface="Arial" panose="020B0604020202020204" pitchFamily="34" charset="0"/>
                          <a:cs typeface="Arial" panose="020B0604020202020204" pitchFamily="34" charset="0"/>
                        </a:rPr>
                        <a:t>WGS72</a:t>
                      </a:r>
                    </a:p>
                  </a:txBody>
                  <a:tcPr marL="62939" marR="62939" marT="31470" marB="31470"/>
                </a:tc>
                <a:tc>
                  <a:txBody>
                    <a:bodyPr/>
                    <a:lstStyle/>
                    <a:p>
                      <a:endParaRPr lang="en-US" sz="1800" dirty="0">
                        <a:latin typeface="Arial" panose="020B0604020202020204" pitchFamily="34" charset="0"/>
                        <a:cs typeface="Arial" panose="020B0604020202020204" pitchFamily="34" charset="0"/>
                      </a:endParaRPr>
                    </a:p>
                  </a:txBody>
                  <a:tcPr marL="62939" marR="62939" marT="31470" marB="31470"/>
                </a:tc>
                <a:tc>
                  <a:txBody>
                    <a:bodyPr/>
                    <a:lstStyle/>
                    <a:p>
                      <a:r>
                        <a:rPr lang="en-US" sz="1800" dirty="0">
                          <a:latin typeface="Arial" panose="020B0604020202020204" pitchFamily="34" charset="0"/>
                          <a:cs typeface="Arial" panose="020B0604020202020204" pitchFamily="34" charset="0"/>
                        </a:rPr>
                        <a:t>EGM96</a:t>
                      </a:r>
                    </a:p>
                  </a:txBody>
                  <a:tcPr marL="62939" marR="62939" marT="31470" marB="31470"/>
                </a:tc>
                <a:tc>
                  <a:txBody>
                    <a:bodyPr/>
                    <a:lstStyle/>
                    <a:p>
                      <a:r>
                        <a:rPr lang="en-US" sz="1800" baseline="0" dirty="0">
                          <a:latin typeface="Arial" panose="020B0604020202020204" pitchFamily="34" charset="0"/>
                          <a:cs typeface="Arial" panose="020B0604020202020204" pitchFamily="34" charset="0"/>
                        </a:rPr>
                        <a:t>NIMA TR 8350.2</a:t>
                      </a:r>
                      <a:endParaRPr lang="en-US" sz="1800" dirty="0">
                        <a:latin typeface="Arial" panose="020B0604020202020204" pitchFamily="34" charset="0"/>
                        <a:cs typeface="Arial" panose="020B0604020202020204" pitchFamily="34" charset="0"/>
                      </a:endParaRPr>
                    </a:p>
                  </a:txBody>
                  <a:tcPr marL="62939" marR="62939" marT="31470" marB="31470"/>
                </a:tc>
                <a:extLst>
                  <a:ext uri="{0D108BD9-81ED-4DB2-BD59-A6C34878D82A}">
                    <a16:rowId xmlns:a16="http://schemas.microsoft.com/office/drawing/2014/main" val="348057990"/>
                  </a:ext>
                </a:extLst>
              </a:tr>
              <a:tr h="990228">
                <a:tc>
                  <a:txBody>
                    <a:bodyPr/>
                    <a:lstStyle/>
                    <a:p>
                      <a:r>
                        <a:rPr lang="en-US" sz="1800" dirty="0">
                          <a:latin typeface="Arial" panose="020B0604020202020204" pitchFamily="34" charset="0"/>
                          <a:cs typeface="Arial" panose="020B0604020202020204" pitchFamily="34" charset="0"/>
                        </a:rPr>
                        <a:t>ITRF</a:t>
                      </a:r>
                      <a:r>
                        <a:rPr lang="en-US" sz="1800" baseline="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(International</a:t>
                      </a:r>
                      <a:r>
                        <a:rPr lang="en-US" sz="1800" baseline="0" dirty="0">
                          <a:latin typeface="Arial" panose="020B0604020202020204" pitchFamily="34" charset="0"/>
                          <a:cs typeface="Arial" panose="020B0604020202020204" pitchFamily="34" charset="0"/>
                        </a:rPr>
                        <a:t> Terrestrial Reference Frame by IERS)</a:t>
                      </a:r>
                      <a:endParaRPr lang="en-US" sz="1800" dirty="0">
                        <a:latin typeface="Arial" panose="020B0604020202020204" pitchFamily="34" charset="0"/>
                        <a:cs typeface="Arial" panose="020B0604020202020204" pitchFamily="34" charset="0"/>
                      </a:endParaRPr>
                    </a:p>
                  </a:txBody>
                  <a:tcPr marL="62939" marR="62939" marT="31470" marB="31470"/>
                </a:tc>
                <a:tc>
                  <a:txBody>
                    <a:bodyPr/>
                    <a:lstStyle/>
                    <a:p>
                      <a:endParaRPr lang="en-US" sz="1800" dirty="0">
                        <a:latin typeface="Arial" panose="020B0604020202020204" pitchFamily="34" charset="0"/>
                        <a:cs typeface="Arial" panose="020B0604020202020204" pitchFamily="34" charset="0"/>
                      </a:endParaRPr>
                    </a:p>
                  </a:txBody>
                  <a:tcPr marL="62939" marR="62939" marT="31470" marB="31470"/>
                </a:tc>
                <a:tc>
                  <a:txBody>
                    <a:bodyPr/>
                    <a:lstStyle/>
                    <a:p>
                      <a:r>
                        <a:rPr lang="en-US" sz="1800" dirty="0">
                          <a:latin typeface="Arial" panose="020B0604020202020204" pitchFamily="34" charset="0"/>
                          <a:cs typeface="Arial" panose="020B0604020202020204" pitchFamily="34" charset="0"/>
                        </a:rPr>
                        <a:t>OSU91A</a:t>
                      </a:r>
                    </a:p>
                  </a:txBody>
                  <a:tcPr marL="62939" marR="62939" marT="31470" marB="3147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Indiana Geospatial Coordinate System (</a:t>
                      </a:r>
                      <a:r>
                        <a:rPr lang="en-US" sz="1800" dirty="0" err="1">
                          <a:latin typeface="Arial" panose="020B0604020202020204" pitchFamily="34" charset="0"/>
                          <a:cs typeface="Arial" panose="020B0604020202020204" pitchFamily="34" charset="0"/>
                        </a:rPr>
                        <a:t>InGCS</a:t>
                      </a:r>
                      <a:r>
                        <a:rPr lang="en-US" sz="1800" dirty="0">
                          <a:latin typeface="Arial" panose="020B0604020202020204" pitchFamily="34" charset="0"/>
                          <a:cs typeface="Arial" panose="020B0604020202020204" pitchFamily="34" charset="0"/>
                        </a:rPr>
                        <a:t>)</a:t>
                      </a:r>
                    </a:p>
                  </a:txBody>
                  <a:tcPr marL="62939" marR="62939" marT="31470" marB="31470"/>
                </a:tc>
                <a:extLst>
                  <a:ext uri="{0D108BD9-81ED-4DB2-BD59-A6C34878D82A}">
                    <a16:rowId xmlns:a16="http://schemas.microsoft.com/office/drawing/2014/main" val="927589832"/>
                  </a:ext>
                </a:extLst>
              </a:tr>
            </a:tbl>
          </a:graphicData>
        </a:graphic>
      </p:graphicFrame>
      <p:sp>
        <p:nvSpPr>
          <p:cNvPr id="5" name="TextBox 4"/>
          <p:cNvSpPr txBox="1"/>
          <p:nvPr/>
        </p:nvSpPr>
        <p:spPr bwMode="auto">
          <a:xfrm>
            <a:off x="114301" y="1143002"/>
            <a:ext cx="8842665" cy="584775"/>
          </a:xfrm>
          <a:prstGeom prst="rect">
            <a:avLst/>
          </a:prstGeom>
          <a:noFill/>
          <a:ln w="9525">
            <a:noFill/>
            <a:miter lim="800000"/>
            <a:headEnd/>
            <a:tailEnd/>
          </a:ln>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pitchFamily="34" charset="-128"/>
                <a:cs typeface="+mn-cs"/>
              </a:rPr>
              <a:t>These items are </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pitchFamily="34" charset="-128"/>
                <a:cs typeface="+mn-cs"/>
              </a:rPr>
              <a:t>NOT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pitchFamily="34" charset="-128"/>
                <a:cs typeface="+mn-cs"/>
              </a:rPr>
              <a:t> part of the NSRS</a:t>
            </a:r>
          </a:p>
        </p:txBody>
      </p:sp>
      <p:sp>
        <p:nvSpPr>
          <p:cNvPr id="2" name="TextBox 1"/>
          <p:cNvSpPr txBox="1"/>
          <p:nvPr/>
        </p:nvSpPr>
        <p:spPr bwMode="auto">
          <a:xfrm>
            <a:off x="0" y="6560221"/>
            <a:ext cx="2028056" cy="276999"/>
          </a:xfrm>
          <a:prstGeom prst="rect">
            <a:avLst/>
          </a:prstGeom>
          <a:noFill/>
          <a:ln w="9525">
            <a:noFill/>
            <a:miter lim="800000"/>
            <a:headEnd/>
            <a:tailEnd/>
          </a:ln>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hlinkClick r:id="rId3"/>
              </a:rPr>
              <a:t>Hyperlink to ITRF station map</a:t>
            </a:r>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cxnSp>
        <p:nvCxnSpPr>
          <p:cNvPr id="10" name="Straight Connector 9"/>
          <p:cNvCxnSpPr>
            <a:stCxn id="7" idx="1"/>
            <a:endCxn id="7" idx="3"/>
          </p:cNvCxnSpPr>
          <p:nvPr/>
        </p:nvCxnSpPr>
        <p:spPr>
          <a:xfrm>
            <a:off x="114301" y="846138"/>
            <a:ext cx="8925791" cy="0"/>
          </a:xfrm>
          <a:prstGeom prst="lin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698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GS PowerPoint Template-geodesy.noaa.go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a:spAutoFit/>
      </a:bodyPr>
      <a:lstStyle>
        <a:defPPr>
          <a:defRPr sz="2400" dirty="0"/>
        </a:defPPr>
      </a:lstStyle>
    </a:txDef>
  </a:objectDefaults>
  <a:extraClrSchemeLst/>
</a:theme>
</file>

<file path=ppt/theme/theme2.xml><?xml version="1.0" encoding="utf-8"?>
<a:theme xmlns:a="http://schemas.openxmlformats.org/drawingml/2006/main" name="1_NGS PowerPoint Template-geodesy.noaa.go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4925">
          <a:solidFill>
            <a:srgbClr val="FF0000"/>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a:spAutoFit/>
      </a:bodyPr>
      <a:lstStyle>
        <a:defPPr>
          <a:defRPr sz="2400" dirty="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1306</TotalTime>
  <Words>2620</Words>
  <Application>Microsoft Office PowerPoint</Application>
  <PresentationFormat>On-screen Show (4:3)</PresentationFormat>
  <Paragraphs>336</Paragraphs>
  <Slides>31</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Calibri</vt:lpstr>
      <vt:lpstr>Cambria</vt:lpstr>
      <vt:lpstr>Franklin Gothic Demi</vt:lpstr>
      <vt:lpstr>Gill Sans MT</vt:lpstr>
      <vt:lpstr>Times New Roman</vt:lpstr>
      <vt:lpstr>NGS PowerPoint Template-geodesy.noaa.gov</vt:lpstr>
      <vt:lpstr>1_NGS PowerPoint Template-geodesy.noaa.gov</vt:lpstr>
      <vt:lpstr>PowerPoint Presentation</vt:lpstr>
      <vt:lpstr>NGS Mission</vt:lpstr>
      <vt:lpstr>Delayed Release of the New Datums</vt:lpstr>
      <vt:lpstr>Organizational Structure</vt:lpstr>
      <vt:lpstr>Organizational Structure</vt:lpstr>
      <vt:lpstr>PowerPoint Presentation</vt:lpstr>
      <vt:lpstr>National Spatial Reference System (NSRS)</vt:lpstr>
      <vt:lpstr>National Spatial Reference System (NSRS)</vt:lpstr>
      <vt:lpstr>National Spatial Reference System (NSRS)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NGS Coordinate Conversion And Transformation Tool (NCAT)</vt:lpstr>
      <vt:lpstr>PowerPoint Presentation</vt:lpstr>
      <vt:lpstr>PowerPoint Presentation</vt:lpstr>
      <vt:lpstr>PowerPoint Presentation</vt:lpstr>
      <vt:lpstr>NCAT source code is on GitHub</vt:lpstr>
      <vt:lpstr>PowerPoint Presentation</vt:lpstr>
      <vt:lpstr>PowerPoint Presentation</vt:lpstr>
      <vt:lpstr>PowerPoint Presentation</vt:lpstr>
      <vt:lpstr>additional Resources</vt:lpstr>
      <vt:lpstr>PowerPoint Presentation</vt:lpstr>
      <vt:lpstr>PowerPoint Presentation</vt:lpstr>
      <vt:lpstr>PowerPoint Presentation</vt:lpstr>
      <vt:lpstr>PowerPoint Presentation</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Jalbrzikowski</dc:creator>
  <cp:lastModifiedBy>Jeff Jalbrzikowski</cp:lastModifiedBy>
  <cp:revision>96</cp:revision>
  <dcterms:created xsi:type="dcterms:W3CDTF">2020-10-19T17:25:22Z</dcterms:created>
  <dcterms:modified xsi:type="dcterms:W3CDTF">2024-05-09T21:03:11Z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3091614</vt:lpwstr>
  </property>
  <property fmtid="{D5CDD505-2E9C-101B-9397-08002B2CF9AE}" name="NXPowerLiteSettings" pid="3">
    <vt:lpwstr>F70005D002A000</vt:lpwstr>
  </property>
  <property fmtid="{D5CDD505-2E9C-101B-9397-08002B2CF9AE}" name="NXPowerLiteVersion" pid="4">
    <vt:lpwstr>D10.2.0</vt:lpwstr>
  </property>
</Properties>
</file>