
<file path=[Content_Types].xml><?xml version="1.0" encoding="utf-8"?>
<Types xmlns="http://schemas.openxmlformats.org/package/2006/content-types">
  <Default ContentType="image/png" Extension="png"/>
  <Default ContentType="image/jpeg" Extension="jpeg"/>
  <Default ContentType="application/vnd.openxmlformats-package.relationships+xml" Extension="rels"/>
  <Default ContentType="application/xml" Extension="xml"/>
  <Default ContentType="image/gif" Extension="gif"/>
  <Default ContentType="image/jpeg" Extension="jp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theme+xml" PartName="/ppt/theme/theme2.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theme+xml" PartName="/ppt/theme/theme3.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tags+xml" PartName="/ppt/tags/tag1.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tags+xml" PartName="/ppt/tags/tag2.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tags+xml" PartName="/ppt/tags/tag5.xml"/>
  <Override ContentType="application/vnd.openxmlformats-officedocument.presentationml.notesSlide+xml" PartName="/ppt/notesSlides/notesSlide30.xml"/>
  <Override ContentType="application/vnd.openxmlformats-officedocument.presentationml.tags+xml" PartName="/ppt/tags/tag6.xml"/>
  <Override ContentType="application/vnd.openxmlformats-officedocument.presentationml.notesSlide+xml" PartName="/ppt/notesSlides/notesSlide31.xml"/>
  <Override ContentType="application/vnd.openxmlformats-officedocument.presentationml.tags+xml" PartName="/ppt/tags/tag7.xml"/>
  <Override ContentType="application/vnd.openxmlformats-officedocument.presentationml.notesSlide+xml" PartName="/ppt/notesSlides/notesSlide32.xml"/>
  <Override ContentType="application/vnd.openxmlformats-officedocument.presentationml.tags+xml" PartName="/ppt/tags/tag8.xml"/>
  <Override ContentType="application/vnd.openxmlformats-officedocument.presentationml.notesSlide+xml" PartName="/ppt/notesSlides/notesSlide33.xml"/>
  <Override ContentType="application/vnd.openxmlformats-officedocument.presentationml.tags+xml" PartName="/ppt/tags/tag9.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18" r:id="rId3"/>
    <p:sldMasterId id="2147483732" r:id="rId4"/>
  </p:sldMasterIdLst>
  <p:notesMasterIdLst>
    <p:notesMasterId r:id="rId54"/>
  </p:notesMasterIdLst>
  <p:sldIdLst>
    <p:sldId id="724" r:id="rId5"/>
    <p:sldId id="2388" r:id="rId6"/>
    <p:sldId id="734" r:id="rId7"/>
    <p:sldId id="731" r:id="rId8"/>
    <p:sldId id="854" r:id="rId9"/>
    <p:sldId id="1382" r:id="rId10"/>
    <p:sldId id="1127" r:id="rId11"/>
    <p:sldId id="849" r:id="rId12"/>
    <p:sldId id="1431" r:id="rId13"/>
    <p:sldId id="2404" r:id="rId14"/>
    <p:sldId id="1453" r:id="rId15"/>
    <p:sldId id="1462" r:id="rId16"/>
    <p:sldId id="1463" r:id="rId17"/>
    <p:sldId id="1464" r:id="rId18"/>
    <p:sldId id="1465" r:id="rId19"/>
    <p:sldId id="1466" r:id="rId20"/>
    <p:sldId id="2406" r:id="rId21"/>
    <p:sldId id="812" r:id="rId22"/>
    <p:sldId id="810" r:id="rId23"/>
    <p:sldId id="811" r:id="rId24"/>
    <p:sldId id="809" r:id="rId25"/>
    <p:sldId id="815" r:id="rId26"/>
    <p:sldId id="1367" r:id="rId27"/>
    <p:sldId id="1368" r:id="rId28"/>
    <p:sldId id="2363" r:id="rId29"/>
    <p:sldId id="2395" r:id="rId30"/>
    <p:sldId id="2382" r:id="rId31"/>
    <p:sldId id="2167" r:id="rId32"/>
    <p:sldId id="2396" r:id="rId33"/>
    <p:sldId id="2397" r:id="rId34"/>
    <p:sldId id="2398" r:id="rId35"/>
    <p:sldId id="2399" r:id="rId36"/>
    <p:sldId id="2401" r:id="rId37"/>
    <p:sldId id="707" r:id="rId38"/>
    <p:sldId id="1564" r:id="rId39"/>
    <p:sldId id="2402" r:id="rId40"/>
    <p:sldId id="2403" r:id="rId41"/>
    <p:sldId id="1517" r:id="rId42"/>
    <p:sldId id="1518" r:id="rId43"/>
    <p:sldId id="1520" r:id="rId44"/>
    <p:sldId id="1519" r:id="rId45"/>
    <p:sldId id="2360" r:id="rId46"/>
    <p:sldId id="2379" r:id="rId47"/>
    <p:sldId id="2378" r:id="rId48"/>
    <p:sldId id="2381" r:id="rId49"/>
    <p:sldId id="2380" r:id="rId50"/>
    <p:sldId id="855" r:id="rId51"/>
    <p:sldId id="805" r:id="rId52"/>
    <p:sldId id="830" r:id="rId5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Jalbrzikowski" initials="JJ" lastIdx="0" clrIdx="0">
    <p:extLst>
      <p:ext uri="{19B8F6BF-5375-455C-9EA6-DF929625EA0E}">
        <p15:presenceInfo xmlns:p15="http://schemas.microsoft.com/office/powerpoint/2012/main" userId="S-1-5-21-3026233045-20759957-1393672501-130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EE7"/>
    <a:srgbClr val="ACC2E1"/>
    <a:srgbClr val="B7CAE5"/>
    <a:srgbClr val="2AF62A"/>
    <a:srgbClr val="9C9C9C"/>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79082" autoAdjust="0"/>
  </p:normalViewPr>
  <p:slideViewPr>
    <p:cSldViewPr snapToGrid="0">
      <p:cViewPr>
        <p:scale>
          <a:sx n="75" d="100"/>
          <a:sy n="75" d="100"/>
        </p:scale>
        <p:origin x="1517" y="-533"/>
      </p:cViewPr>
      <p:guideLst/>
    </p:cSldViewPr>
  </p:slideViewPr>
  <p:outlineViewPr>
    <p:cViewPr>
      <p:scale>
        <a:sx n="33" d="100"/>
        <a:sy n="33" d="100"/>
      </p:scale>
      <p:origin x="0" y="-11148"/>
    </p:cViewPr>
  </p:outlineViewPr>
  <p:notesTextViewPr>
    <p:cViewPr>
      <p:scale>
        <a:sx n="3" d="2"/>
        <a:sy n="3" d="2"/>
      </p:scale>
      <p:origin x="0" y="0"/>
    </p:cViewPr>
  </p:notesTextViewPr>
  <p:sorterViewPr>
    <p:cViewPr varScale="1">
      <p:scale>
        <a:sx n="1" d="1"/>
        <a:sy n="1" d="1"/>
      </p:scale>
      <p:origin x="0" y="-8352"/>
    </p:cViewPr>
  </p:sorterViewPr>
  <p:notesViewPr>
    <p:cSldViewPr snapToGrid="0">
      <p:cViewPr varScale="1">
        <p:scale>
          <a:sx n="78" d="100"/>
          <a:sy n="78" d="100"/>
        </p:scale>
        <p:origin x="373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E24C684-DA0B-45F3-9AAE-5EF9EA602AB6}" type="datetimeFigureOut">
              <a:rPr lang="en-US" smtClean="0"/>
              <a:t>05/24/22</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C5A6246-21F9-416C-BD6D-2D5049A04672}" type="slidenum">
              <a:rPr lang="en-US" smtClean="0"/>
              <a:t>‹#›</a:t>
            </a:fld>
            <a:endParaRPr lang="en-US"/>
          </a:p>
        </p:txBody>
      </p:sp>
    </p:spTree>
    <p:extLst>
      <p:ext uri="{BB962C8B-B14F-4D97-AF65-F5344CB8AC3E}">
        <p14:creationId xmlns:p14="http://schemas.microsoft.com/office/powerpoint/2010/main" val="4910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-hi my name’s Jeff!</a:t>
            </a:r>
          </a:p>
          <a:p>
            <a:r>
              <a:rPr lang="en-US" dirty="0"/>
              <a:t>-so</a:t>
            </a:r>
            <a:r>
              <a:rPr lang="en-US" baseline="0" dirty="0"/>
              <a:t> who am I?</a:t>
            </a:r>
          </a:p>
          <a:p>
            <a:r>
              <a:rPr lang="en-US" baseline="0" dirty="0"/>
              <a:t>-I’m a surveyor, NGS calls me a geodesist, and my background is in all types of surveying both land and hydrographic.  I’ve been with NGS for about 2 years, came here from the USACE (Pittsburgh District), and have also worked for the Bureau of Land Management and various State &amp; local government.  Spent almost my entire career with government, and got my start surveying in the military.  It’s taken me around the world, but originally I’m from SE Ohio, I’m a university of Akron graduate, and I have an older sister who lives just north up in Flint.</a:t>
            </a:r>
            <a:endParaRPr 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6775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59248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a:t>
            </a:fld>
            <a:endParaRPr lang="en-US"/>
          </a:p>
        </p:txBody>
      </p:sp>
    </p:spTree>
    <p:extLst>
      <p:ext uri="{BB962C8B-B14F-4D97-AF65-F5344CB8AC3E}">
        <p14:creationId xmlns:p14="http://schemas.microsoft.com/office/powerpoint/2010/main" val="205056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whole pillar could be considered a type of “mark”, being a passive do-nothing structure that holds a “point”, the GRP of this CORS.  </a:t>
            </a:r>
          </a:p>
          <a:p>
            <a:endParaRPr lang="en-US" dirty="0"/>
          </a:p>
          <a:p>
            <a:r>
              <a:rPr lang="en-US" dirty="0">
                <a:latin typeface="Times New Roman" panose="02020603050405020304" pitchFamily="18" charset="0"/>
              </a:rPr>
              <a:t>But the</a:t>
            </a:r>
            <a:r>
              <a:rPr lang="en-US" dirty="0">
                <a:solidFill>
                  <a:srgbClr val="C00000"/>
                </a:solidFill>
                <a:latin typeface="Times New Roman" panose="02020603050405020304" pitchFamily="18" charset="0"/>
              </a:rPr>
              <a:t> point</a:t>
            </a:r>
            <a:r>
              <a:rPr lang="en-US" dirty="0">
                <a:latin typeface="Times New Roman" panose="02020603050405020304" pitchFamily="18" charset="0"/>
              </a:rPr>
              <a:t>, given coordinates computed from all the data collected by that antenna, is probably in here somewhere, as a part of this huge pillar which is effectively one big </a:t>
            </a:r>
            <a:r>
              <a:rPr lang="en-US" dirty="0">
                <a:solidFill>
                  <a:srgbClr val="C00000"/>
                </a:solidFill>
                <a:latin typeface="Times New Roman" panose="02020603050405020304" pitchFamily="18" charset="0"/>
              </a:rPr>
              <a:t>mark, </a:t>
            </a:r>
            <a:r>
              <a:rPr lang="en-US" dirty="0">
                <a:latin typeface="Times New Roman" panose="02020603050405020304" pitchFamily="18" charset="0"/>
              </a:rPr>
              <a:t>passive as can be….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097824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C00000"/>
                </a:solidFill>
              </a:rPr>
              <a:t>-This is the </a:t>
            </a:r>
            <a:r>
              <a:rPr lang="en-US" b="1" i="1" dirty="0">
                <a:solidFill>
                  <a:srgbClr val="C00000"/>
                </a:solidFill>
              </a:rPr>
              <a:t>only</a:t>
            </a:r>
            <a:r>
              <a:rPr lang="en-US" b="0" i="0" dirty="0">
                <a:solidFill>
                  <a:srgbClr val="C00000"/>
                </a:solidFill>
              </a:rPr>
              <a:t> way to tie your data to NGVD29 is to find one of these</a:t>
            </a:r>
            <a:r>
              <a:rPr lang="en-US" b="0" i="0" baseline="0" dirty="0">
                <a:solidFill>
                  <a:srgbClr val="C00000"/>
                </a:solidFill>
              </a:rPr>
              <a:t> marks and start a survey from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baseline="0" dirty="0">
                <a:solidFill>
                  <a:srgbClr val="C00000"/>
                </a:solidFill>
              </a:rPr>
              <a:t>-Primary way to to tie your data </a:t>
            </a:r>
            <a:r>
              <a:rPr lang="en-US" b="0" i="0" baseline="0" dirty="0" err="1">
                <a:solidFill>
                  <a:srgbClr val="C00000"/>
                </a:solidFill>
              </a:rPr>
              <a:t>toi</a:t>
            </a:r>
            <a:r>
              <a:rPr lang="en-US" b="0" i="0" baseline="0" dirty="0">
                <a:solidFill>
                  <a:srgbClr val="C00000"/>
                </a:solidFill>
              </a:rPr>
              <a:t> NAVD88, but GNSS ties are popular</a:t>
            </a:r>
            <a:endParaRPr lang="en-US" dirty="0">
              <a:solidFill>
                <a:srgbClr val="C00000"/>
              </a:solidFill>
            </a:endParaRPr>
          </a:p>
          <a:p>
            <a:endParaRPr lang="en-US" dirty="0"/>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Calibration</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sites for GNSS technology, Real Time Network validation, and verification of datum transformation tool results.</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Monitoring</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Sites for to enhance velocity models (via repeat/campaign GNSS occupations)</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Convenience</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for local project control, in areas with limited GNSS coverage (e.g. cities, forests), or in the event of GNSS failure (e.g. geomagnetic storms)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8184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 and these are called “active” stations.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Access</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to NAPGD2022 and NATRF2022 for anyone with a GNSS receiver.</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More Efficient</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than conventional leveling for determining orthometric heights.</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Convenience</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in that no need to recover passive control, rather set one’s own and collect GNSS data on it.</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defTabSz="924458">
              <a:defRPr/>
            </a:pPr>
            <a:r>
              <a:rPr lang="en-US" baseline="0" dirty="0"/>
              <a:t>So, GPS/GNSS technologies simplify and improve access to, and the accuracy of, our spatial reference system.</a:t>
            </a:r>
            <a:endParaRPr lang="en-US" dirty="0"/>
          </a:p>
          <a:p>
            <a:r>
              <a:rPr lang="en-US" dirty="0">
                <a:sym typeface="Wingdings" panose="05000000000000000000" pitchFamily="2" charset="2"/>
              </a:rPr>
              <a:t> By adding a 4</a:t>
            </a:r>
            <a:r>
              <a:rPr lang="en-US" baseline="30000" dirty="0">
                <a:sym typeface="Wingdings" panose="05000000000000000000" pitchFamily="2" charset="2"/>
              </a:rPr>
              <a:t>th</a:t>
            </a:r>
            <a:r>
              <a:rPr lang="en-US" dirty="0">
                <a:sym typeface="Wingdings" panose="05000000000000000000" pitchFamily="2" charset="2"/>
              </a:rPr>
              <a:t> dimension to all coordinates (time),</a:t>
            </a:r>
            <a:r>
              <a:rPr lang="en-US" baseline="0" dirty="0">
                <a:sym typeface="Wingdings" panose="05000000000000000000" pitchFamily="2" charset="2"/>
              </a:rPr>
              <a:t> marks can serve as more faithful access points.</a:t>
            </a:r>
            <a:endParaRPr lang="en-US" dirty="0"/>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23125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401248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2355337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227134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1149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605732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25</a:t>
            </a:fld>
            <a:endParaRPr lang="en-US"/>
          </a:p>
        </p:txBody>
      </p:sp>
    </p:spTree>
    <p:extLst>
      <p:ext uri="{BB962C8B-B14F-4D97-AF65-F5344CB8AC3E}">
        <p14:creationId xmlns:p14="http://schemas.microsoft.com/office/powerpoint/2010/main" val="4114856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e.g. change NAD 83(1986) latitude and longitude to NAD 83(1986) State Plane Coordinates</a:t>
            </a:r>
          </a:p>
          <a:p>
            <a:pPr lvl="1"/>
            <a:r>
              <a:rPr lang="en-US" dirty="0"/>
              <a:t>Transformation:  Meaning to change the datum or frame, without changing the type of coordinate</a:t>
            </a:r>
          </a:p>
          <a:p>
            <a:pPr lvl="1"/>
            <a:r>
              <a:rPr lang="en-US" dirty="0"/>
              <a:t>e.g. changing an NAD 27 latitude &amp; longitude to an NAD 83(1986) latitude &amp; longitude</a:t>
            </a:r>
          </a:p>
          <a:p>
            <a:endParaRPr lang="en-US" dirty="0"/>
          </a:p>
          <a:p>
            <a:r>
              <a:rPr lang="en-US" dirty="0"/>
              <a:t>So, “NADCON” which transforms coordinates between datums could have been called “NADTRAN.” </a:t>
            </a:r>
            <a:r>
              <a:rPr lang="en-US" dirty="0" err="1"/>
              <a:t>C’est</a:t>
            </a:r>
            <a:r>
              <a:rPr lang="en-US" dirty="0"/>
              <a:t> la vie.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Revisiting this slide, </a:t>
            </a:r>
          </a:p>
          <a:p>
            <a:r>
              <a:rPr lang="en-US" b="1" dirty="0"/>
              <a:t>CLICK</a:t>
            </a:r>
          </a:p>
          <a:p>
            <a:r>
              <a:rPr lang="en-US" dirty="0"/>
              <a:t>here above we’re looking at a Transformation from ITRF to NAD83(2011)…</a:t>
            </a:r>
          </a:p>
          <a:p>
            <a:r>
              <a:rPr lang="en-US" dirty="0"/>
              <a:t>and a Propagation from the Survey Epoch of 2019.9185 to the Reference Epoch of 2010.0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294388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NCAT incorporates the functionality of the old software VERTCON to transform NSRS heights.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noProof="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noProof="0" dirty="0">
                <a:solidFill>
                  <a:sysClr val="windowText" lastClr="000000"/>
                </a:solidFill>
                <a:latin typeface="Cambria" panose="02040503050406030204" pitchFamily="18" charset="0"/>
                <a:ea typeface="Cambria" panose="02040503050406030204" pitchFamily="18" charset="0"/>
                <a:cs typeface="Times New Roman" pitchFamily="18" charset="0"/>
              </a:rPr>
              <a:t>NCAT is a c</a:t>
            </a:r>
            <a:r>
              <a:rPr kumimoji="0" lang="en-US" sz="1200" b="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ontainer for newest version of VERTCON (v3.0)</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ysClr val="windowText" lastClr="000000"/>
                </a:solidFill>
                <a:latin typeface="Cambria" panose="02040503050406030204" pitchFamily="18" charset="0"/>
                <a:ea typeface="Cambria" panose="02040503050406030204" pitchFamily="18" charset="0"/>
                <a:cs typeface="Times New Roman" pitchFamily="18" charset="0"/>
              </a:rPr>
              <a:t>It w</a:t>
            </a:r>
            <a:r>
              <a:rPr kumimoji="0" lang="en-US" sz="1200" b="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ill be upgraded, after the release of the new datums, to include NAPGD2022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61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39</a:t>
            </a:fld>
            <a:endParaRPr lang="en-US" dirty="0"/>
          </a:p>
        </p:txBody>
      </p:sp>
    </p:spTree>
    <p:extLst>
      <p:ext uri="{BB962C8B-B14F-4D97-AF65-F5344CB8AC3E}">
        <p14:creationId xmlns:p14="http://schemas.microsoft.com/office/powerpoint/2010/main" val="288342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40</a:t>
            </a:fld>
            <a:endParaRPr lang="en-US" dirty="0"/>
          </a:p>
        </p:txBody>
      </p:sp>
    </p:spTree>
    <p:extLst>
      <p:ext uri="{BB962C8B-B14F-4D97-AF65-F5344CB8AC3E}">
        <p14:creationId xmlns:p14="http://schemas.microsoft.com/office/powerpoint/2010/main" val="3809662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41</a:t>
            </a:fld>
            <a:endParaRPr lang="en-US" dirty="0"/>
          </a:p>
        </p:txBody>
      </p:sp>
    </p:spTree>
    <p:extLst>
      <p:ext uri="{BB962C8B-B14F-4D97-AF65-F5344CB8AC3E}">
        <p14:creationId xmlns:p14="http://schemas.microsoft.com/office/powerpoint/2010/main" val="2321206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a:t>
            </a:fld>
            <a:endParaRPr lang="en-US"/>
          </a:p>
        </p:txBody>
      </p:sp>
    </p:spTree>
    <p:extLst>
      <p:ext uri="{BB962C8B-B14F-4D97-AF65-F5344CB8AC3E}">
        <p14:creationId xmlns:p14="http://schemas.microsoft.com/office/powerpoint/2010/main" val="3486582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42</a:t>
            </a:fld>
            <a:endParaRPr lang="en-US"/>
          </a:p>
        </p:txBody>
      </p:sp>
    </p:spTree>
    <p:extLst>
      <p:ext uri="{BB962C8B-B14F-4D97-AF65-F5344CB8AC3E}">
        <p14:creationId xmlns:p14="http://schemas.microsoft.com/office/powerpoint/2010/main" val="2953280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ambria" panose="02040503050406030204" pitchFamily="18" charset="0"/>
                <a:ea typeface="Cambria" panose="02040503050406030204" pitchFamily="18" charset="0"/>
              </a:rPr>
              <a:t>For a database of features in PA</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43</a:t>
            </a:fld>
            <a:endParaRPr lang="en-US"/>
          </a:p>
        </p:txBody>
      </p:sp>
    </p:spTree>
    <p:extLst>
      <p:ext uri="{BB962C8B-B14F-4D97-AF65-F5344CB8AC3E}">
        <p14:creationId xmlns:p14="http://schemas.microsoft.com/office/powerpoint/2010/main" val="130998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44</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45</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46</a:t>
            </a:fld>
            <a:endParaRPr lang="en-US"/>
          </a:p>
        </p:txBody>
      </p:sp>
    </p:spTree>
    <p:extLst>
      <p:ext uri="{BB962C8B-B14F-4D97-AF65-F5344CB8AC3E}">
        <p14:creationId xmlns:p14="http://schemas.microsoft.com/office/powerpoint/2010/main" val="378111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47</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48</a:t>
            </a:fld>
            <a:endParaRPr lang="en-US"/>
          </a:p>
        </p:txBody>
      </p:sp>
    </p:spTree>
    <p:extLst>
      <p:ext uri="{BB962C8B-B14F-4D97-AF65-F5344CB8AC3E}">
        <p14:creationId xmlns:p14="http://schemas.microsoft.com/office/powerpoint/2010/main" val="2379677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49</a:t>
            </a:fld>
            <a:endParaRPr lang="en-US"/>
          </a:p>
        </p:txBody>
      </p:sp>
    </p:spTree>
    <p:extLst>
      <p:ext uri="{BB962C8B-B14F-4D97-AF65-F5344CB8AC3E}">
        <p14:creationId xmlns:p14="http://schemas.microsoft.com/office/powerpoint/2010/main" val="72941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The primary mission of</a:t>
            </a:r>
            <a:r>
              <a:rPr lang="en-US" baseline="0" dirty="0"/>
              <a:t> NGS is, “to define, maintain, and provide access to the NSRS to meet our nations economic, social, and environmental needs”.</a:t>
            </a:r>
            <a:endParaRPr lang="en-US" dirty="0"/>
          </a:p>
          <a:p>
            <a:pPr marL="173336" indent="-173336">
              <a:buFont typeface="Arial" panose="020B0604020202020204" pitchFamily="34" charset="0"/>
              <a:buChar char="•"/>
            </a:pPr>
            <a:r>
              <a:rPr lang="en-US" dirty="0"/>
              <a:t>NSRS is a consistent geospatial framework, common to all Federal</a:t>
            </a:r>
            <a:r>
              <a:rPr lang="en-US" baseline="0" dirty="0"/>
              <a:t> agencies and other users</a:t>
            </a:r>
          </a:p>
          <a:p>
            <a:pPr marL="173336" indent="-173336">
              <a:buFont typeface="Arial" panose="020B0604020202020204" pitchFamily="34" charset="0"/>
              <a:buChar char="•"/>
            </a:pPr>
            <a:r>
              <a:rPr lang="en-US" dirty="0"/>
              <a:t>NSRS supports </a:t>
            </a:r>
            <a:r>
              <a:rPr lang="en-US" altLang="en-US" dirty="0">
                <a:cs typeface="Arial" panose="020B0604020202020204" pitchFamily="34" charset="0"/>
              </a:rPr>
              <a:t>informed decision-making for mapping and charting, navigation, flood risk determination, transportation, land management, and more</a:t>
            </a:r>
          </a:p>
          <a:p>
            <a:pPr marL="173336" indent="-173336">
              <a:buFont typeface="Arial" panose="020B0604020202020204" pitchFamily="34" charset="0"/>
              <a:buChar char="•"/>
            </a:pPr>
            <a:r>
              <a:rPr lang="en-US" altLang="en-US" dirty="0">
                <a:cs typeface="Arial" panose="020B0604020202020204" pitchFamily="34" charset="0"/>
              </a:rPr>
              <a:t>Elements of NSRS include (but are not limited to):  latitude, longitude, elevation, gravity, shoreline position + their changes over time …other elements include scale</a:t>
            </a:r>
            <a:r>
              <a:rPr lang="en-US" altLang="en-US" baseline="0" dirty="0">
                <a:cs typeface="Arial" panose="020B0604020202020204" pitchFamily="34" charset="0"/>
              </a:rPr>
              <a:t>, earth</a:t>
            </a:r>
            <a:r>
              <a:rPr lang="en-US" altLang="en-US" dirty="0">
                <a:cs typeface="Arial" panose="020B0604020202020204" pitchFamily="34" charset="0"/>
              </a:rPr>
              <a:t> orientation parameters and others</a:t>
            </a:r>
          </a:p>
          <a:p>
            <a:pPr marL="173336" indent="-173336">
              <a:buFont typeface="Arial" panose="020B0604020202020204" pitchFamily="34" charset="0"/>
              <a:buChar char="•"/>
            </a:pPr>
            <a:r>
              <a:rPr lang="en-US" altLang="en-US" dirty="0">
                <a:cs typeface="Arial" panose="020B0604020202020204" pitchFamily="34" charset="0"/>
                <a:sym typeface="Wingdings" panose="05000000000000000000" pitchFamily="2" charset="2"/>
              </a:rPr>
              <a:t>The vertical component of the NSRS currently</a:t>
            </a:r>
            <a:r>
              <a:rPr lang="en-US" altLang="en-US" baseline="0" dirty="0">
                <a:cs typeface="Arial" panose="020B0604020202020204" pitchFamily="34" charset="0"/>
                <a:sym typeface="Wingdings" panose="05000000000000000000" pitchFamily="2" charset="2"/>
              </a:rPr>
              <a:t> utilizes the</a:t>
            </a:r>
            <a:r>
              <a:rPr lang="en-US" altLang="en-US" dirty="0">
                <a:cs typeface="Arial" panose="020B0604020202020204" pitchFamily="34" charset="0"/>
                <a:sym typeface="Wingdings" panose="05000000000000000000" pitchFamily="2" charset="2"/>
              </a:rPr>
              <a:t> North American Vertical Datum of 1988 (NAVD88)</a:t>
            </a:r>
            <a:endParaRPr lang="en-US" altLang="en-US" dirty="0">
              <a:cs typeface="Arial" panose="020B0604020202020204" pitchFamily="34" charset="0"/>
            </a:endParaRP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4</a:t>
            </a:fld>
            <a:endParaRPr lang="en-US" altLang="en-US"/>
          </a:p>
        </p:txBody>
      </p:sp>
    </p:spTree>
    <p:extLst>
      <p:ext uri="{BB962C8B-B14F-4D97-AF65-F5344CB8AC3E}">
        <p14:creationId xmlns:p14="http://schemas.microsoft.com/office/powerpoint/2010/main" val="1888952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a:t>
            </a:fld>
            <a:endParaRPr lang="en-US"/>
          </a:p>
        </p:txBody>
      </p:sp>
    </p:spTree>
    <p:extLst>
      <p:ext uri="{BB962C8B-B14F-4D97-AF65-F5344CB8AC3E}">
        <p14:creationId xmlns:p14="http://schemas.microsoft.com/office/powerpoint/2010/main" val="3049350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-what’s</a:t>
            </a:r>
            <a:r>
              <a:rPr lang="en-US" baseline="0" dirty="0"/>
              <a:t> the </a:t>
            </a:r>
            <a:r>
              <a:rPr lang="en-US" sz="1200" spc="-7" dirty="0">
                <a:solidFill>
                  <a:schemeClr val="tx2">
                    <a:lumMod val="75000"/>
                  </a:schemeClr>
                </a:solidFill>
                <a:latin typeface="Cambria" panose="02040503050406030204" pitchFamily="18" charset="0"/>
                <a:cs typeface="Calibri"/>
              </a:rPr>
              <a:t>Magnitude of Horizontal Change?</a:t>
            </a:r>
            <a:endParaRPr lang="en-US" sz="1200" dirty="0">
              <a:solidFill>
                <a:schemeClr val="tx2">
                  <a:lumMod val="75000"/>
                </a:schemeClr>
              </a:solidFill>
              <a:latin typeface="Cambria" panose="02040503050406030204" pitchFamily="18" charset="0"/>
              <a:cs typeface="Calibri"/>
            </a:endParaRPr>
          </a:p>
          <a:p>
            <a:r>
              <a:rPr lang="en-US" dirty="0"/>
              <a:t>-we will have</a:t>
            </a:r>
            <a:r>
              <a:rPr lang="en-US" baseline="0" dirty="0"/>
              <a:t> tools online to simplify the process of estimating NAD83</a:t>
            </a:r>
            <a:r>
              <a:rPr lang="en-US" baseline="0" dirty="0">
                <a:sym typeface="Wingdings" panose="05000000000000000000" pitchFamily="2" charset="2"/>
              </a:rPr>
              <a:t>NATRF2022</a:t>
            </a:r>
          </a:p>
          <a:p>
            <a:r>
              <a:rPr lang="en-US" baseline="0" dirty="0">
                <a:sym typeface="Wingdings" panose="05000000000000000000" pitchFamily="2" charset="2"/>
              </a:rPr>
              <a:t>-see the 1.1 and 1.2m contour lines are south and just thru southern WV, so you’ll see a northwesterly shift of less than 4 feet throughout WV, between 3.7 and 3.7 feet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870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8265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2537220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67860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766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068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3482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4072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0914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305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66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14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31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934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614949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90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49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055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146749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42067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9EBC-31FF-49DB-97C7-1AF20F5CDB2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53CA5B-DEFB-4247-B915-374BA951B58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39BB12-2EAF-4FCB-B7ED-827CB47CD2C7}"/>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5" name="Footer Placeholder 4">
            <a:extLst>
              <a:ext uri="{FF2B5EF4-FFF2-40B4-BE49-F238E27FC236}">
                <a16:creationId xmlns:a16="http://schemas.microsoft.com/office/drawing/2014/main" id="{531A6D08-27CF-4C49-84F9-F055DB493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51BE-D1D5-4573-B4AC-D2A4A4DF21E8}"/>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148198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A97E-935C-4983-99F2-D6F278A91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60F81-E182-46D1-AAB9-E0ADB15FED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8C6E7-E046-4232-AFDB-1DBB22F0E7D4}"/>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5" name="Footer Placeholder 4">
            <a:extLst>
              <a:ext uri="{FF2B5EF4-FFF2-40B4-BE49-F238E27FC236}">
                <a16:creationId xmlns:a16="http://schemas.microsoft.com/office/drawing/2014/main" id="{CC97CD56-342B-457F-AFC4-91D588699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12DC2-795D-4E45-8C1D-B9B297A4BFFA}"/>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339877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1B77-E1A7-4779-8DD2-E948DFDFC39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CE75DC0-1693-4FB7-8C67-FC7822EBCBA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FC4976-56D4-4304-9920-2325701251E0}"/>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5" name="Footer Placeholder 4">
            <a:extLst>
              <a:ext uri="{FF2B5EF4-FFF2-40B4-BE49-F238E27FC236}">
                <a16:creationId xmlns:a16="http://schemas.microsoft.com/office/drawing/2014/main" id="{CF80C49F-25E7-496B-A0A5-A66F45805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29D6A-1471-4213-A9D7-5BAD01782749}"/>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390956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4AA7-AC47-4AA7-9AB2-18B8F52C9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56264-964F-4438-A81F-8454686A401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23AC0-3A75-4536-8BF9-D1CFECA2993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6212B-680A-4845-8475-455F74ABBBD0}"/>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6" name="Footer Placeholder 5">
            <a:extLst>
              <a:ext uri="{FF2B5EF4-FFF2-40B4-BE49-F238E27FC236}">
                <a16:creationId xmlns:a16="http://schemas.microsoft.com/office/drawing/2014/main" id="{F6D5FD05-B85B-4B30-9480-5AEEBEA5B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739F8-785B-4E2A-847B-C9E86D6442F8}"/>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318285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4BB3-D9E3-4854-B5C6-146F4CF576A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CACFBF-A815-49BC-900B-8807F372928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B11D6A8-3C33-4B23-96F1-7AA762D6713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A76DB-67AA-487A-85E9-D6B1CBE0535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B8A65E-BDB7-42C0-8D2D-5E0045F585F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88BC75-A9B0-4496-BFC5-37A43A65FC83}"/>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8" name="Footer Placeholder 7">
            <a:extLst>
              <a:ext uri="{FF2B5EF4-FFF2-40B4-BE49-F238E27FC236}">
                <a16:creationId xmlns:a16="http://schemas.microsoft.com/office/drawing/2014/main" id="{6AB371F6-CF47-4254-B768-6160CC3624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4CB4BA-A7C9-4F96-B35C-2BAE4FE5D389}"/>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4149775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294230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DC3E-8E33-42B3-9478-1271B1268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D53ED-FBCE-4DE7-9EE1-296ACB622970}"/>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4" name="Footer Placeholder 3">
            <a:extLst>
              <a:ext uri="{FF2B5EF4-FFF2-40B4-BE49-F238E27FC236}">
                <a16:creationId xmlns:a16="http://schemas.microsoft.com/office/drawing/2014/main" id="{250D1C19-123F-4237-9A09-563D496B2A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D6C2B4-AAC5-4D3C-B50A-D312A1E97255}"/>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168172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8A0AD-99E7-461B-B8AC-D23CBA97F1C8}"/>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3" name="Footer Placeholder 2">
            <a:extLst>
              <a:ext uri="{FF2B5EF4-FFF2-40B4-BE49-F238E27FC236}">
                <a16:creationId xmlns:a16="http://schemas.microsoft.com/office/drawing/2014/main" id="{66E40F96-62B8-4A89-958B-3468F90225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17602-B46F-4A86-95BC-5A5ED58A06F2}"/>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369463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BDE4-D33E-47CD-9BF3-F156E7F68B2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CD05F1C-01C0-4F29-B10F-A5DDF6E771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D9B35-0A0E-4529-A635-D7641CCD84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34632-9F6E-4631-B5B2-6C26DBB28055}"/>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6" name="Footer Placeholder 5">
            <a:extLst>
              <a:ext uri="{FF2B5EF4-FFF2-40B4-BE49-F238E27FC236}">
                <a16:creationId xmlns:a16="http://schemas.microsoft.com/office/drawing/2014/main" id="{9FA57F4C-3565-40AB-8C8B-40D1C7B59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2819C-1A47-4765-9043-95FBB36E960E}"/>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29102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C79C-BA78-4BAC-AC98-1FC9BA5B01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FB72F7-C5CE-4B4C-9C28-5282E541B1A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0F4729-764B-403B-8459-E4D642BC55F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0FFA30-0D51-4419-8182-94019C6A4B18}"/>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6" name="Footer Placeholder 5">
            <a:extLst>
              <a:ext uri="{FF2B5EF4-FFF2-40B4-BE49-F238E27FC236}">
                <a16:creationId xmlns:a16="http://schemas.microsoft.com/office/drawing/2014/main" id="{C67F8A69-231A-4779-8B8D-5A4CD5513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71FEB-4A62-4AEE-8989-0CB4F90557B5}"/>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473992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670F-90A3-4D26-83BB-FF1A79452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8D0FF-BB62-4148-8AAA-968A34FA8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9A717-0B62-40F5-AC3E-DDB7AFC1D86C}"/>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5" name="Footer Placeholder 4">
            <a:extLst>
              <a:ext uri="{FF2B5EF4-FFF2-40B4-BE49-F238E27FC236}">
                <a16:creationId xmlns:a16="http://schemas.microsoft.com/office/drawing/2014/main" id="{6DCB605B-0A56-4092-9C7B-1C9FE4DFF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9EC2B-0166-4113-AB63-8D34070F318B}"/>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25041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96A581-59C7-4F28-80EF-91E3747BD4E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DA6AE0-11FE-4A46-A078-A76D749D450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CDEA6-4CE0-4984-8753-CBC5A81CF5DE}"/>
              </a:ext>
            </a:extLst>
          </p:cNvPr>
          <p:cNvSpPr>
            <a:spLocks noGrp="1"/>
          </p:cNvSpPr>
          <p:nvPr>
            <p:ph type="dt" sz="half" idx="10"/>
          </p:nvPr>
        </p:nvSpPr>
        <p:spPr/>
        <p:txBody>
          <a:bodyPr/>
          <a:lstStyle/>
          <a:p>
            <a:fld id="{1D4A7101-D3BD-4C6E-9BFB-75B559FA921E}" type="datetimeFigureOut">
              <a:rPr lang="en-US" smtClean="0"/>
              <a:t>05/24/22</a:t>
            </a:fld>
            <a:endParaRPr lang="en-US"/>
          </a:p>
        </p:txBody>
      </p:sp>
      <p:sp>
        <p:nvSpPr>
          <p:cNvPr id="5" name="Footer Placeholder 4">
            <a:extLst>
              <a:ext uri="{FF2B5EF4-FFF2-40B4-BE49-F238E27FC236}">
                <a16:creationId xmlns:a16="http://schemas.microsoft.com/office/drawing/2014/main" id="{8197EBE5-C83F-4FF9-942A-4C611688E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013C3-83DC-4F30-BD1A-0466547381C6}"/>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8866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257175" indent="-257175">
              <a:buClr>
                <a:schemeClr val="accent2"/>
              </a:buClr>
              <a:buFont typeface="Arial" charset="0"/>
              <a:buChar char="•"/>
              <a:defRPr sz="2100">
                <a:solidFill>
                  <a:schemeClr val="bg1"/>
                </a:solidFill>
              </a:defRPr>
            </a:lvl1pPr>
            <a:lvl2pPr>
              <a:defRPr sz="1200" b="0" i="0">
                <a:latin typeface="Calibri" charset="0"/>
                <a:ea typeface="Calibri" charset="0"/>
                <a:cs typeface="Calibri" charset="0"/>
              </a:defRPr>
            </a:lvl2pPr>
            <a:lvl3pPr>
              <a:defRPr sz="1050" b="0" i="0">
                <a:latin typeface="Calibri" charset="0"/>
                <a:ea typeface="Calibri" charset="0"/>
                <a:cs typeface="Calibri" charset="0"/>
              </a:defRPr>
            </a:lvl3pPr>
            <a:lvl4pPr>
              <a:defRPr sz="1050" b="0" i="0">
                <a:latin typeface="Calibri" charset="0"/>
                <a:ea typeface="Calibri" charset="0"/>
                <a:cs typeface="Calibri" charset="0"/>
              </a:defRPr>
            </a:lvl4pPr>
            <a:lvl5pPr>
              <a:defRPr sz="105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6"/>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5543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6"/>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98172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87792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469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383373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5992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581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412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995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79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8641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2470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399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846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53550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5695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106467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1228271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177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063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537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2032290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2313623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21FD5A-4F24-4600-9DFE-EE423266DB5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7B9F1F-425A-4321-899D-1D2932893F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4BFFF-7CCA-4F50-894A-48B030E185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4A7101-D3BD-4C6E-9BFB-75B559FA921E}" type="datetimeFigureOut">
              <a:rPr lang="en-US" smtClean="0"/>
              <a:t>05/24/22</a:t>
            </a:fld>
            <a:endParaRPr lang="en-US"/>
          </a:p>
        </p:txBody>
      </p:sp>
      <p:sp>
        <p:nvSpPr>
          <p:cNvPr id="5" name="Footer Placeholder 4">
            <a:extLst>
              <a:ext uri="{FF2B5EF4-FFF2-40B4-BE49-F238E27FC236}">
                <a16:creationId xmlns:a16="http://schemas.microsoft.com/office/drawing/2014/main" id="{A8D5F192-24D8-4DD7-8D42-2357E1EE2ED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292C69-5368-41A5-A2C7-232B91C18C7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8680CC-D29A-491B-A797-7CE3B1CA1E47}" type="slidenum">
              <a:rPr lang="en-US" smtClean="0"/>
              <a:t>‹#›</a:t>
            </a:fld>
            <a:endParaRPr lang="en-US"/>
          </a:p>
        </p:txBody>
      </p:sp>
    </p:spTree>
    <p:extLst>
      <p:ext uri="{BB962C8B-B14F-4D97-AF65-F5344CB8AC3E}">
        <p14:creationId xmlns:p14="http://schemas.microsoft.com/office/powerpoint/2010/main" val="70781949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3681063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j-lt"/>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j-lt"/>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j-lt"/>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arget="../media/image13.jpeg" Type="http://schemas.openxmlformats.org/officeDocument/2006/relationships/image"/><Relationship Id="rId2" Target="../notesSlides/notesSlide17.xml" Type="http://schemas.openxmlformats.org/officeDocument/2006/relationships/notesSlide"/><Relationship Id="rId1" Target="../slideLayouts/slideLayout2.xml" Type="http://schemas.openxmlformats.org/officeDocument/2006/relationships/slideLayout"/><Relationship Id="rId4" Target="../media/image14.jpeg" Type="http://schemas.openxmlformats.org/officeDocument/2006/relationships/image"/></Relationships>
</file>

<file path=ppt/slides/_rels/slide22.xml.rels><?xml version="1.0" encoding="UTF-8" standalone="yes" ?><Relationships xmlns="http://schemas.openxmlformats.org/package/2006/relationships"><Relationship Id="rId3" Target="../media/image13.jpeg" Type="http://schemas.openxmlformats.org/officeDocument/2006/relationships/image"/><Relationship Id="rId2" Target="../notesSlides/notesSlide18.xml" Type="http://schemas.openxmlformats.org/officeDocument/2006/relationships/notesSlide"/><Relationship Id="rId1" Target="../slideLayouts/slideLayout2.xml" Type="http://schemas.openxmlformats.org/officeDocument/2006/relationships/slideLayout"/><Relationship Id="rId4" Target="../media/image14.jpeg" Type="http://schemas.openxmlformats.org/officeDocument/2006/relationships/image"/></Relationships>
</file>

<file path=ppt/slides/_rels/slide23.xml.rels><?xml version="1.0" encoding="UTF-8" standalone="yes" ?><Relationships xmlns="http://schemas.openxmlformats.org/package/2006/relationships"><Relationship Id="rId3" Target="../media/image15.jpeg" Type="http://schemas.openxmlformats.org/officeDocument/2006/relationships/image"/><Relationship Id="rId2" Target="../notesSlides/notesSlide19.xml" Type="http://schemas.openxmlformats.org/officeDocument/2006/relationships/notesSlide"/><Relationship Id="rId1" Target="../slideLayouts/slideLayout2.xml" Type="http://schemas.openxmlformats.org/officeDocument/2006/relationships/slideLayout"/></Relationships>
</file>

<file path=ppt/slides/_rels/slide24.xml.rels><?xml version="1.0" encoding="UTF-8" standalone="yes" ?><Relationships xmlns="http://schemas.openxmlformats.org/package/2006/relationships"><Relationship Id="rId3" Target="../media/image16.jpeg" Type="http://schemas.openxmlformats.org/officeDocument/2006/relationships/image"/><Relationship Id="rId2" Target="../notesSlides/notesSlide20.xml" Type="http://schemas.openxmlformats.org/officeDocument/2006/relationships/notesSlide"/><Relationship Id="rId1"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9.xml"/><Relationship Id="rId1" Type="http://schemas.openxmlformats.org/officeDocument/2006/relationships/tags" Target="../tags/tag3.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9.xml"/><Relationship Id="rId1" Type="http://schemas.openxmlformats.org/officeDocument/2006/relationships/tags" Target="../tags/tag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arget="https://geodesy.noaa.gov/NCAT/" TargetMode="External" Type="http://schemas.openxmlformats.org/officeDocument/2006/relationships/hyperlink"/><Relationship Id="rId2" Target="../notesSlides/notesSlide24.xml" Type="http://schemas.openxmlformats.org/officeDocument/2006/relationships/notesSlide"/><Relationship Id="rId1" Target="../slideLayouts/slideLayout2.xml" Type="http://schemas.openxmlformats.org/officeDocument/2006/relationships/slideLayout"/><Relationship Id="rId4" Target="../media/image19.jpeg" Type="http://schemas.openxmlformats.org/officeDocument/2006/relationships/image"/></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arget="../media/image24.jpeg" Type="http://schemas.openxmlformats.org/officeDocument/2006/relationships/image"/><Relationship Id="rId1" Target="../slideLayouts/slideLayout13.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25.jpeg" Type="http://schemas.openxmlformats.org/officeDocument/2006/relationships/image"/><Relationship Id="rId1" Target="../slideLayouts/slideLayout13.xml" Type="http://schemas.openxmlformats.org/officeDocument/2006/relationships/slideLayout"/></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arget="../media/image28.jpeg" Type="http://schemas.openxmlformats.org/officeDocument/2006/relationships/image"/><Relationship Id="rId2" Target="../notesSlides/notesSlide36.xml" Type="http://schemas.openxmlformats.org/officeDocument/2006/relationships/notesSlide"/><Relationship Id="rId1" Target="../slideLayouts/slideLayout2.xml" Type="http://schemas.openxmlformats.org/officeDocument/2006/relationships/slideLayout"/><Relationship Id="rId4" Target="../media/image29.jpeg" Type="http://schemas.openxmlformats.org/officeDocument/2006/relationships/image"/></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arget="../media/image4.jpeg" Type="http://schemas.openxmlformats.org/officeDocument/2006/relationships/image"/><Relationship Id="rId2" Target="../notesSlides/notesSlide6.xml" Type="http://schemas.openxmlformats.org/officeDocument/2006/relationships/notesSlide"/><Relationship Id="rId1" Target="../slideLayouts/slideLayout18.xml" Type="http://schemas.openxmlformats.org/officeDocument/2006/relationships/slideLayout"/></Relationships>
</file>

<file path=ppt/slides/_rels/slide9.xml.rels><?xml version="1.0" encoding="UTF-8" standalone="yes" ?><Relationships xmlns="http://schemas.openxmlformats.org/package/2006/relationships"><Relationship Id="rId3" Target="../media/image5.jpeg" Type="http://schemas.openxmlformats.org/officeDocument/2006/relationships/image"/><Relationship Id="rId2" Target="../notesSlides/notesSlide7.xml" Type="http://schemas.openxmlformats.org/officeDocument/2006/relationships/notesSlide"/><Relationship Id="rId1" Target="../slideLayouts/slideLayout13.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0" y="873457"/>
            <a:ext cx="9144000" cy="212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endParaRPr lang="en-US" sz="4800" dirty="0">
              <a:solidFill>
                <a:prstClr val="black"/>
              </a:solidFill>
              <a:latin typeface="Cambria" panose="02040503050406030204" pitchFamily="18" charset="0"/>
              <a:ea typeface="Cambria" panose="02040503050406030204" pitchFamily="18" charset="0"/>
              <a:cs typeface="Times New Roman" pitchFamily="18" charset="0"/>
            </a:endParaRPr>
          </a:p>
          <a:p>
            <a:pPr lvl="0" algn="ctr" defTabSz="457200" eaLnBrk="1" fontAlgn="base" hangingPunct="1">
              <a:spcBef>
                <a:spcPct val="0"/>
              </a:spcBef>
              <a:spcAft>
                <a:spcPct val="0"/>
              </a:spcAft>
              <a:defRPr/>
            </a:pPr>
            <a:r>
              <a:rPr lang="en-US" sz="4400" dirty="0">
                <a:solidFill>
                  <a:prstClr val="black"/>
                </a:solidFill>
                <a:latin typeface="Cambria" panose="02040503050406030204" pitchFamily="18" charset="0"/>
                <a:ea typeface="Cambria" panose="02040503050406030204" pitchFamily="18" charset="0"/>
                <a:cs typeface="Times New Roman" pitchFamily="18" charset="0"/>
              </a:rPr>
              <a:t>Replacing NAD 83</a:t>
            </a:r>
          </a:p>
          <a:p>
            <a:pPr lvl="0" algn="ctr" defTabSz="457200" eaLnBrk="1" fontAlgn="base" hangingPunct="1">
              <a:spcBef>
                <a:spcPct val="0"/>
              </a:spcBef>
              <a:spcAft>
                <a:spcPct val="0"/>
              </a:spcAft>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What Does That Mean for the Geospatial Professional?</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TextBox 1"/>
          <p:cNvSpPr txBox="1">
            <a:spLocks noChangeArrowheads="1"/>
          </p:cNvSpPr>
          <p:nvPr/>
        </p:nvSpPr>
        <p:spPr bwMode="auto">
          <a:xfrm>
            <a:off x="218365" y="3903587"/>
            <a:ext cx="87072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
        <p:nvSpPr>
          <p:cNvPr id="7" name="Content Placeholder 2">
            <a:extLst>
              <a:ext uri="{FF2B5EF4-FFF2-40B4-BE49-F238E27FC236}">
                <a16:creationId xmlns:a16="http://schemas.microsoft.com/office/drawing/2014/main" id="{D060280F-E6CD-452D-9A1D-0B20B27DC940}"/>
              </a:ext>
            </a:extLst>
          </p:cNvPr>
          <p:cNvSpPr txBox="1">
            <a:spLocks/>
          </p:cNvSpPr>
          <p:nvPr/>
        </p:nvSpPr>
        <p:spPr bwMode="auto">
          <a:xfrm>
            <a:off x="0" y="3134625"/>
            <a:ext cx="9143999"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lvl="0" algn="ctr" fontAlgn="base">
              <a:lnSpc>
                <a:spcPct val="95000"/>
              </a:lnSpc>
              <a:spcBef>
                <a:spcPct val="0"/>
              </a:spcBef>
              <a:spcAft>
                <a:spcPct val="0"/>
              </a:spcAft>
              <a:buClr>
                <a:srgbClr val="000000"/>
              </a:buClr>
              <a:buSzPct val="45000"/>
              <a:defRPr/>
            </a:pPr>
            <a:r>
              <a:rPr lang="en-GB" sz="2000" i="1" dirty="0">
                <a:solidFill>
                  <a:srgbClr val="000000"/>
                </a:solidFill>
                <a:latin typeface="Cambria" panose="02040503050406030204" pitchFamily="18" charset="0"/>
                <a:ea typeface="Cambria" panose="02040503050406030204" pitchFamily="18" charset="0"/>
              </a:rPr>
              <a:t>WVAGP Conference</a:t>
            </a:r>
            <a:endParaRPr kumimoji="0" lang="en-GB"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2000" i="1" dirty="0">
                <a:solidFill>
                  <a:srgbClr val="000000"/>
                </a:solidFill>
                <a:latin typeface="Cambria" panose="02040503050406030204" pitchFamily="18" charset="0"/>
                <a:ea typeface="Cambria" panose="02040503050406030204" pitchFamily="18" charset="0"/>
              </a:rPr>
              <a:t>May</a:t>
            </a:r>
            <a:r>
              <a:rPr kumimoji="0" lang="en-GB"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2022</a:t>
            </a:r>
          </a:p>
        </p:txBody>
      </p:sp>
    </p:spTree>
    <p:extLst>
      <p:ext uri="{BB962C8B-B14F-4D97-AF65-F5344CB8AC3E}">
        <p14:creationId xmlns:p14="http://schemas.microsoft.com/office/powerpoint/2010/main" val="148825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457199" y="1161070"/>
            <a:ext cx="8471647" cy="5186118"/>
          </a:xfrm>
        </p:spPr>
        <p:txBody>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1992</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2250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 concept</a:t>
            </a:r>
          </a:p>
        </p:txBody>
      </p:sp>
      <p:sp>
        <p:nvSpPr>
          <p:cNvPr id="7" name="TextBox 6"/>
          <p:cNvSpPr txBox="1"/>
          <p:nvPr/>
        </p:nvSpPr>
        <p:spPr>
          <a:xfrm>
            <a:off x="126945" y="5236366"/>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
        <p:nvSpPr>
          <p:cNvPr id="8" name="TextBox 7"/>
          <p:cNvSpPr txBox="1"/>
          <p:nvPr/>
        </p:nvSpPr>
        <p:spPr>
          <a:xfrm>
            <a:off x="6115050" y="6249367"/>
            <a:ext cx="129540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p:txBody>
      </p:sp>
    </p:spTree>
    <p:extLst>
      <p:ext uri="{BB962C8B-B14F-4D97-AF65-F5344CB8AC3E}">
        <p14:creationId xmlns:p14="http://schemas.microsoft.com/office/powerpoint/2010/main" val="288488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9052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or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your choice, </a:t>
            </a:r>
            <a:r>
              <a:rPr lang="en-US" sz="3200" dirty="0">
                <a:solidFill>
                  <a:prstClr val="black"/>
                </a:solidFill>
                <a:latin typeface="Cambria" panose="02040503050406030204" pitchFamily="18" charset="0"/>
                <a:ea typeface="Cambria" panose="02040503050406030204" pitchFamily="18" charset="0"/>
              </a:rPr>
              <a:t>we’ll provide both</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87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 y="1608056"/>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How?</a:t>
            </a:r>
          </a:p>
        </p:txBody>
      </p:sp>
      <p:sp>
        <p:nvSpPr>
          <p:cNvPr id="13" name="Title"/>
          <p:cNvSpPr txBox="1">
            <a:spLocks noGrp="1"/>
          </p:cNvSpPr>
          <p:nvPr>
            <p:ph type="title"/>
          </p:nvPr>
        </p:nvSpPr>
        <p:spPr>
          <a:xfrm>
            <a:off x="345600" y="3256974"/>
            <a:ext cx="84528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CORS</a:t>
            </a:r>
            <a:endParaRPr sz="2400" dirty="0">
              <a:latin typeface="Cambria" panose="02040503050406030204" pitchFamily="18" charset="0"/>
              <a:cs typeface="Calibri"/>
            </a:endParaRPr>
          </a:p>
        </p:txBody>
      </p:sp>
      <p:sp>
        <p:nvSpPr>
          <p:cNvPr id="4" name="Title"/>
          <p:cNvSpPr txBox="1">
            <a:spLocks/>
          </p:cNvSpPr>
          <p:nvPr/>
        </p:nvSpPr>
        <p:spPr bwMode="auto">
          <a:xfrm>
            <a:off x="345600" y="4679134"/>
            <a:ext cx="8452800" cy="6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4000" spc="-40" dirty="0">
                <a:latin typeface="Cambria" panose="02040503050406030204" pitchFamily="18" charset="0"/>
                <a:cs typeface="Calibri"/>
              </a:rPr>
              <a:t>Epochs/Time/4D</a:t>
            </a:r>
            <a:endParaRPr lang="en-US" sz="4000" dirty="0">
              <a:latin typeface="Cambria" panose="02040503050406030204" pitchFamily="18" charset="0"/>
              <a:cs typeface="Calibri"/>
            </a:endParaRPr>
          </a:p>
        </p:txBody>
      </p:sp>
    </p:spTree>
    <p:extLst>
      <p:ext uri="{BB962C8B-B14F-4D97-AF65-F5344CB8AC3E}">
        <p14:creationId xmlns:p14="http://schemas.microsoft.com/office/powerpoint/2010/main" val="7066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hidden="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24013"/>
            <a:ext cx="4453592" cy="45259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8176" y="1988190"/>
            <a:ext cx="7503977"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Continuously Operating Reference Station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mn-cs"/>
            </a:endParaRPr>
          </a:p>
        </p:txBody>
      </p:sp>
      <p:sp>
        <p:nvSpPr>
          <p:cNvPr id="9" name="Rounded Rectangle 8"/>
          <p:cNvSpPr/>
          <p:nvPr/>
        </p:nvSpPr>
        <p:spPr>
          <a:xfrm>
            <a:off x="3882383" y="4959032"/>
            <a:ext cx="4191000" cy="1499960"/>
          </a:xfrm>
          <a:prstGeom prst="roundRect">
            <a:avLst/>
          </a:prstGeom>
          <a:gradFill>
            <a:gsLst>
              <a:gs pos="0">
                <a:schemeClr val="bg2">
                  <a:lumMod val="25000"/>
                </a:schemeClr>
              </a:gs>
              <a:gs pos="54000">
                <a:schemeClr val="bg2">
                  <a:lumMod val="50000"/>
                </a:schemeClr>
              </a:gs>
            </a:gsLst>
          </a:gradFill>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p:cNvCxnSpPr/>
          <p:nvPr/>
        </p:nvCxnSpPr>
        <p:spPr>
          <a:xfrm>
            <a:off x="5854058"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75502"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087876"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802623" y="3546878"/>
            <a:ext cx="350520" cy="2225040"/>
          </a:xfrm>
          <a:prstGeom prst="rect">
            <a:avLst/>
          </a:prstGeom>
          <a:solidFill>
            <a:schemeClr val="bg1">
              <a:lumMod val="6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a:off x="6164346" y="3398288"/>
            <a:ext cx="727937" cy="1238331"/>
          </a:xfrm>
          <a:custGeom>
            <a:avLst/>
            <a:gdLst>
              <a:gd name="connsiteX0" fmla="*/ 10387 w 727937"/>
              <a:gd name="connsiteY0" fmla="*/ 0 h 1238331"/>
              <a:gd name="connsiteX1" fmla="*/ 10387 w 727937"/>
              <a:gd name="connsiteY1" fmla="*/ 57150 h 1238331"/>
              <a:gd name="connsiteX2" fmla="*/ 118337 w 727937"/>
              <a:gd name="connsiteY2" fmla="*/ 304800 h 1238331"/>
              <a:gd name="connsiteX3" fmla="*/ 111987 w 727937"/>
              <a:gd name="connsiteY3" fmla="*/ 1041400 h 1238331"/>
              <a:gd name="connsiteX4" fmla="*/ 238987 w 727937"/>
              <a:gd name="connsiteY4" fmla="*/ 1238250 h 1238331"/>
              <a:gd name="connsiteX5" fmla="*/ 727937 w 727937"/>
              <a:gd name="connsiteY5" fmla="*/ 1060450 h 12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37" h="1238331">
                <a:moveTo>
                  <a:pt x="10387" y="0"/>
                </a:moveTo>
                <a:cubicBezTo>
                  <a:pt x="1391" y="3175"/>
                  <a:pt x="-7605" y="6350"/>
                  <a:pt x="10387" y="57150"/>
                </a:cubicBezTo>
                <a:cubicBezTo>
                  <a:pt x="28379" y="107950"/>
                  <a:pt x="101404" y="140758"/>
                  <a:pt x="118337" y="304800"/>
                </a:cubicBezTo>
                <a:cubicBezTo>
                  <a:pt x="135270" y="468842"/>
                  <a:pt x="91879" y="885825"/>
                  <a:pt x="111987" y="1041400"/>
                </a:cubicBezTo>
                <a:cubicBezTo>
                  <a:pt x="132095" y="1196975"/>
                  <a:pt x="136329" y="1235075"/>
                  <a:pt x="238987" y="1238250"/>
                </a:cubicBezTo>
                <a:cubicBezTo>
                  <a:pt x="341645" y="1241425"/>
                  <a:pt x="534791" y="1150937"/>
                  <a:pt x="727937" y="1060450"/>
                </a:cubicBezTo>
              </a:path>
            </a:pathLst>
          </a:cu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elay 4"/>
          <p:cNvSpPr/>
          <p:nvPr/>
        </p:nvSpPr>
        <p:spPr>
          <a:xfrm rot="16200000">
            <a:off x="5731036" y="2847326"/>
            <a:ext cx="493694" cy="715288"/>
          </a:xfrm>
          <a:prstGeom prst="flowChartDelay">
            <a:avLst/>
          </a:prstGeom>
          <a:solidFill>
            <a:schemeClr val="bg1"/>
          </a:solidFill>
          <a:ln>
            <a:solidFill>
              <a:schemeClr val="bg1">
                <a:lumMod val="50000"/>
              </a:schemeClr>
            </a:solidFill>
          </a:ln>
          <a:effectLst>
            <a:outerShdw blurRad="50800" dist="254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39643" y="3398287"/>
            <a:ext cx="1899305" cy="2185446"/>
          </a:xfrm>
          <a:prstGeom prst="rect">
            <a:avLst/>
          </a:prstGeom>
          <a:solidFill>
            <a:schemeClr val="bg1">
              <a:lumMod val="95000"/>
            </a:schemeClr>
          </a:solidFill>
          <a:ln w="2222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6966372" y="3513986"/>
            <a:ext cx="960961" cy="399844"/>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bwMode="auto">
          <a:xfrm>
            <a:off x="6950195" y="3551139"/>
            <a:ext cx="1072955"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RECEIVER</a:t>
            </a:r>
          </a:p>
        </p:txBody>
      </p:sp>
      <p:sp>
        <p:nvSpPr>
          <p:cNvPr id="26" name="Rounded Rectangle 25"/>
          <p:cNvSpPr/>
          <p:nvPr/>
        </p:nvSpPr>
        <p:spPr>
          <a:xfrm>
            <a:off x="6966372" y="4501451"/>
            <a:ext cx="1354661" cy="399844"/>
          </a:xfrm>
          <a:prstGeom prst="round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6959968" y="4001683"/>
            <a:ext cx="745115" cy="399844"/>
          </a:xfrm>
          <a:prstGeom prst="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bwMode="auto">
          <a:xfrm>
            <a:off x="6913695" y="4533957"/>
            <a:ext cx="1455866"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DATA STORAGE</a:t>
            </a:r>
          </a:p>
        </p:txBody>
      </p:sp>
      <p:sp>
        <p:nvSpPr>
          <p:cNvPr id="25" name="TextBox 24"/>
          <p:cNvSpPr txBox="1"/>
          <p:nvPr/>
        </p:nvSpPr>
        <p:spPr bwMode="auto">
          <a:xfrm>
            <a:off x="6913695" y="4035191"/>
            <a:ext cx="851716"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POWER</a:t>
            </a:r>
          </a:p>
        </p:txBody>
      </p:sp>
      <p:sp>
        <p:nvSpPr>
          <p:cNvPr id="28" name="Rounded Rectangle 27"/>
          <p:cNvSpPr/>
          <p:nvPr/>
        </p:nvSpPr>
        <p:spPr>
          <a:xfrm>
            <a:off x="6966372" y="4983968"/>
            <a:ext cx="1663765" cy="399844"/>
          </a:xfrm>
          <a:prstGeom prst="roundRect">
            <a:avLst/>
          </a:prstGeom>
          <a:solidFill>
            <a:srgbClr val="FFF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bwMode="auto">
          <a:xfrm>
            <a:off x="6902529" y="5014952"/>
            <a:ext cx="1858409"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COMMUNICATIONS</a:t>
            </a:r>
          </a:p>
        </p:txBody>
      </p:sp>
      <p:sp>
        <p:nvSpPr>
          <p:cNvPr id="30" name="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altLang="en-US" sz="4800" dirty="0">
                <a:solidFill>
                  <a:prstClr val="black"/>
                </a:solidFill>
                <a:latin typeface="Cambria" panose="02040503050406030204" pitchFamily="18" charset="0"/>
                <a:ea typeface="Tahoma" panose="020B0604030504040204" pitchFamily="34" charset="0"/>
                <a:cs typeface="Tahoma" panose="020B0604030504040204" pitchFamily="34" charset="0"/>
              </a:rPr>
              <a:t>Terminology – Geodetic Control</a:t>
            </a:r>
            <a:endParaRPr kumimoji="0" lang="en-US" sz="48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sp>
        <p:nvSpPr>
          <p:cNvPr id="3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CORS</a:t>
            </a:r>
          </a:p>
        </p:txBody>
      </p:sp>
      <p:sp>
        <p:nvSpPr>
          <p:cNvPr id="34" name="TextBox 33"/>
          <p:cNvSpPr txBox="1"/>
          <p:nvPr/>
        </p:nvSpPr>
        <p:spPr bwMode="auto">
          <a:xfrm>
            <a:off x="6950194" y="2836778"/>
            <a:ext cx="1599439"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GNSS ANTENNA</a:t>
            </a:r>
          </a:p>
        </p:txBody>
      </p:sp>
      <p:cxnSp>
        <p:nvCxnSpPr>
          <p:cNvPr id="36" name="Straight Connector 35"/>
          <p:cNvCxnSpPr/>
          <p:nvPr/>
        </p:nvCxnSpPr>
        <p:spPr>
          <a:xfrm flipV="1">
            <a:off x="6358883" y="3012527"/>
            <a:ext cx="666750" cy="123824"/>
          </a:xfrm>
          <a:prstGeom prst="line">
            <a:avLst/>
          </a:prstGeom>
          <a:ln w="15875">
            <a:solidFill>
              <a:schemeClr val="tx1"/>
            </a:solidFill>
            <a:headEnd type="triangle" w="sm" len="sm"/>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43" y="2691347"/>
            <a:ext cx="2917198" cy="3890544"/>
          </a:xfrm>
          <a:prstGeom prst="rect">
            <a:avLst/>
          </a:prstGeom>
          <a:ln w="38100">
            <a:solidFill>
              <a:schemeClr val="bg1">
                <a:lumMod val="50000"/>
              </a:schemeClr>
            </a:solidFill>
          </a:ln>
          <a:effectLst/>
        </p:spPr>
      </p:pic>
      <p:sp>
        <p:nvSpPr>
          <p:cNvPr id="33" name="TextBox 32">
            <a:extLst>
              <a:ext uri="{FF2B5EF4-FFF2-40B4-BE49-F238E27FC236}">
                <a16:creationId xmlns:a16="http://schemas.microsoft.com/office/drawing/2014/main" id="{24E7B18B-8104-4460-9FB1-124FC08C9B3C}"/>
              </a:ext>
            </a:extLst>
          </p:cNvPr>
          <p:cNvSpPr txBox="1"/>
          <p:nvPr/>
        </p:nvSpPr>
        <p:spPr bwMode="auto">
          <a:xfrm>
            <a:off x="852473" y="6243337"/>
            <a:ext cx="2219337" cy="338554"/>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pitchFamily="34" charset="0"/>
                <a:ea typeface="ＭＳ Ｐゴシック" pitchFamily="34" charset="-128"/>
                <a:cs typeface="+mn-cs"/>
              </a:rPr>
              <a:t>WVTA in Terra</a:t>
            </a:r>
            <a:r>
              <a:rPr kumimoji="0" lang="en-US" sz="1600" b="1" i="0" u="none" strike="noStrike" kern="1200" cap="none" spc="0" normalizeH="0" noProof="0" dirty="0">
                <a:ln>
                  <a:noFill/>
                </a:ln>
                <a:solidFill>
                  <a:schemeClr val="bg1"/>
                </a:solidFill>
                <a:effectLst/>
                <a:uLnTx/>
                <a:uFillTx/>
                <a:latin typeface="Calibri" pitchFamily="34" charset="0"/>
                <a:ea typeface="ＭＳ Ｐゴシック" pitchFamily="34" charset="-128"/>
                <a:cs typeface="+mn-cs"/>
              </a:rPr>
              <a:t> Alta</a:t>
            </a:r>
            <a:endParaRPr kumimoji="0" lang="en-US" sz="1600" b="1" i="0" u="none" strike="noStrike" kern="1200" cap="none" spc="0" normalizeH="0" baseline="0" noProof="0" dirty="0">
              <a:ln>
                <a:noFill/>
              </a:ln>
              <a:solidFill>
                <a:schemeClr val="bg1"/>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782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000"/>
                            </p:stCondLst>
                            <p:childTnLst>
                              <p:par>
                                <p:cTn id="18" presetID="22" presetClass="entr" presetSubtype="8" fill="hold" grpId="0" nodeType="afterEffect">
                                  <p:stCondLst>
                                    <p:cond delay="150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150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15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15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15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par>
                                <p:cTn id="45" presetID="22" presetClass="entr" presetSubtype="8" fill="hold" grpId="0" nodeType="withEffect">
                                  <p:stCondLst>
                                    <p:cond delay="150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22" grpId="0" animBg="1"/>
      <p:bldP spid="23" grpId="0"/>
      <p:bldP spid="26" grpId="0" animBg="1"/>
      <p:bldP spid="27" grpId="0" animBg="1"/>
      <p:bldP spid="24" grpId="0"/>
      <p:bldP spid="25" grpId="0"/>
      <p:bldP spid="28" grpId="0" animBg="1"/>
      <p:bldP spid="29" grpId="0"/>
      <p:bldP spid="34"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Passive Control</a:t>
            </a:r>
          </a:p>
        </p:txBody>
      </p:sp>
      <p:sp>
        <p:nvSpPr>
          <p:cNvPr id="3" name="text"/>
          <p:cNvSpPr>
            <a:spLocks noGrp="1"/>
          </p:cNvSpPr>
          <p:nvPr>
            <p:ph idx="1"/>
          </p:nvPr>
        </p:nvSpPr>
        <p:spPr>
          <a:xfrm>
            <a:off x="180869" y="2043752"/>
            <a:ext cx="8979461" cy="4525963"/>
          </a:xfrm>
        </p:spPr>
        <p:txBody>
          <a:bodyPr/>
          <a:lstStyle/>
          <a:p>
            <a:r>
              <a:rPr lang="en-US" sz="2800" i="1" dirty="0">
                <a:latin typeface="Cambria" panose="02040503050406030204" pitchFamily="18" charset="0"/>
                <a:ea typeface="Cambria" panose="02040503050406030204" pitchFamily="18" charset="0"/>
              </a:rPr>
              <a:t>All marks </a:t>
            </a:r>
            <a:r>
              <a:rPr lang="en-US" sz="2800" dirty="0">
                <a:latin typeface="Cambria" panose="02040503050406030204" pitchFamily="18" charset="0"/>
                <a:ea typeface="Cambria" panose="02040503050406030204" pitchFamily="18" charset="0"/>
              </a:rPr>
              <a:t>are </a:t>
            </a:r>
            <a:r>
              <a:rPr lang="en-US" sz="2800" b="1" dirty="0">
                <a:latin typeface="Cambria" panose="02040503050406030204" pitchFamily="18" charset="0"/>
                <a:ea typeface="Cambria" panose="02040503050406030204" pitchFamily="18" charset="0"/>
              </a:rPr>
              <a:t>passive</a:t>
            </a:r>
            <a:r>
              <a:rPr lang="en-US" sz="2800" dirty="0">
                <a:latin typeface="Cambria" panose="02040503050406030204" pitchFamily="18" charset="0"/>
                <a:ea typeface="Cambria" panose="02040503050406030204" pitchFamily="18" charset="0"/>
              </a:rPr>
              <a:t>—they sit there and hold a </a:t>
            </a:r>
            <a:r>
              <a:rPr lang="en-US" sz="2800" b="1" dirty="0">
                <a:latin typeface="Cambria" panose="02040503050406030204" pitchFamily="18" charset="0"/>
                <a:ea typeface="Cambria" panose="02040503050406030204" pitchFamily="18" charset="0"/>
              </a:rPr>
              <a:t>point</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altLang="en-US" sz="4800" dirty="0">
                <a:solidFill>
                  <a:prstClr val="black"/>
                </a:solidFill>
                <a:latin typeface="Cambria" panose="02040503050406030204" pitchFamily="18" charset="0"/>
                <a:ea typeface="Tahoma" panose="020B0604030504040204" pitchFamily="34" charset="0"/>
                <a:cs typeface="Tahoma" panose="020B0604030504040204" pitchFamily="34" charset="0"/>
              </a:rPr>
              <a:t>Terminology – Geodetic Control</a:t>
            </a:r>
            <a:endParaRPr lang="en-US" sz="4800"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872" y="2621867"/>
            <a:ext cx="6158255" cy="4105504"/>
          </a:xfrm>
          <a:prstGeom prst="rect">
            <a:avLst/>
          </a:prstGeom>
        </p:spPr>
      </p:pic>
      <p:cxnSp>
        <p:nvCxnSpPr>
          <p:cNvPr id="14" name="Straight Arrow Connector 13"/>
          <p:cNvCxnSpPr/>
          <p:nvPr/>
        </p:nvCxnSpPr>
        <p:spPr>
          <a:xfrm flipH="1">
            <a:off x="4521757" y="254000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73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solidFill>
                  <a:schemeClr val="bg1">
                    <a:lumMod val="65000"/>
                  </a:schemeClr>
                </a:solidFill>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496" y="1959303"/>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1526505" y="5330535"/>
            <a:ext cx="1470991" cy="904461"/>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2885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Lst>
  </p:timing>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b="1" dirty="0" lang="en-US" sz="5400">
                <a:latin charset="0" panose="02040503050406030204" pitchFamily="18" typeface="Cambria"/>
                <a:ea charset="0" panose="02040503050406030204" pitchFamily="18" typeface="Cambria"/>
              </a:rPr>
              <a:t>Active Control</a:t>
            </a:r>
          </a:p>
        </p:txBody>
      </p:sp>
      <p:sp>
        <p:nvSpPr>
          <p:cNvPr id="3" name="text"/>
          <p:cNvSpPr>
            <a:spLocks noGrp="1"/>
          </p:cNvSpPr>
          <p:nvPr>
            <p:ph idx="1"/>
          </p:nvPr>
        </p:nvSpPr>
        <p:spPr>
          <a:xfrm>
            <a:off x="180869" y="2043752"/>
            <a:ext cx="8861530" cy="4525963"/>
          </a:xfrm>
        </p:spPr>
        <p:txBody>
          <a:bodyPr/>
          <a:lstStyle/>
          <a:p>
            <a:pPr>
              <a:spcBef>
                <a:spcPts val="2400"/>
              </a:spcBef>
            </a:pPr>
            <a:r>
              <a:rPr dirty="0" i="1" lang="en-US" sz="2800">
                <a:latin charset="0" panose="02040503050406030204" pitchFamily="18" typeface="Cambria"/>
                <a:ea charset="0" panose="02040503050406030204" pitchFamily="18" typeface="Cambria"/>
              </a:rPr>
              <a:t>Some marks </a:t>
            </a:r>
            <a:r>
              <a:rPr dirty="0" lang="en-US" sz="2800">
                <a:latin charset="0" panose="02040503050406030204" pitchFamily="18" typeface="Cambria"/>
                <a:ea charset="0" panose="02040503050406030204" pitchFamily="18" typeface="Cambria"/>
              </a:rPr>
              <a:t>have permanently installed antennas that enable </a:t>
            </a:r>
            <a:r>
              <a:rPr dirty="0" i="1" lang="en-US" sz="2800">
                <a:latin charset="0" panose="02040503050406030204" pitchFamily="18" typeface="Cambria"/>
                <a:ea charset="0" panose="02040503050406030204" pitchFamily="18" typeface="Cambria"/>
              </a:rPr>
              <a:t>continuously logged observations</a:t>
            </a:r>
            <a:endParaRPr dirty="0" i="1" lang="en-US" sz="2800">
              <a:solidFill>
                <a:srgbClr val="FF0000"/>
              </a:solidFill>
              <a:latin charset="0" panose="02040503050406030204" pitchFamily="18" typeface="Cambria"/>
              <a:ea charset="0" panose="02040503050406030204" pitchFamily="18" typeface="Cambria"/>
            </a:endParaRP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45720" compatLnSpc="1" lIns="91440" numCol="1" rIns="91440" tIns="4572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lvl="0">
              <a:defRPr/>
            </a:pPr>
            <a:r>
              <a:rPr altLang="en-US" dirty="0" lang="en-US" sz="4800">
                <a:solidFill>
                  <a:prstClr val="black"/>
                </a:solidFill>
                <a:latin charset="0" panose="02040503050406030204" pitchFamily="18" typeface="Cambria"/>
                <a:ea charset="0" panose="020B0604030504040204" pitchFamily="34" typeface="Tahoma"/>
                <a:cs charset="0" panose="020B0604030504040204" pitchFamily="34" typeface="Tahoma"/>
              </a:rPr>
              <a:t>Terminology – Geodetic Control</a:t>
            </a:r>
            <a:endParaRPr dirty="0" lang="en-US" sz="4800">
              <a:solidFill>
                <a:prstClr val="black"/>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4" l="66" r="108" t="9"/>
          <a:stretch/>
        </p:blipFill>
        <p:spPr>
          <a:xfrm>
            <a:off x="59031" y="3449884"/>
            <a:ext cx="3946912" cy="3358338"/>
          </a:xfrm>
          <a:prstGeom prst="rect">
            <a:avLst/>
          </a:prstGeom>
        </p:spPr>
      </p:pic>
      <p:pic>
        <p:nvPicPr>
          <p:cNvPr id="5" name="Picture 4"/>
          <p:cNvPicPr>
            <a:picLocks noChangeAspect="1"/>
          </p:cNvPicPr>
          <p:nvPr/>
        </p:nvPicPr>
        <p:blipFill rotWithShape="1">
          <a:blip cstate="print" r:embed="rId4">
            <a:extLst>
              <a:ext uri="{28A0092B-C50C-407E-A947-70E740481C1C}">
                <a14:useLocalDpi xmlns:a14="http://schemas.microsoft.com/office/drawing/2010/main" val="0"/>
              </a:ext>
            </a:extLst>
          </a:blip>
          <a:srcRect b="77"/>
          <a:stretch/>
        </p:blipFill>
        <p:spPr>
          <a:xfrm>
            <a:off x="4081626" y="3449884"/>
            <a:ext cx="4960773" cy="3335588"/>
          </a:xfrm>
          <a:prstGeom prst="rect">
            <a:avLst/>
          </a:prstGeom>
        </p:spPr>
      </p:pic>
      <p:sp>
        <p:nvSpPr>
          <p:cNvPr id="11" name="text"/>
          <p:cNvSpPr txBox="1">
            <a:spLocks/>
          </p:cNvSpPr>
          <p:nvPr/>
        </p:nvSpPr>
        <p:spPr bwMode="auto">
          <a:xfrm>
            <a:off x="15241" y="2972163"/>
            <a:ext cx="9160330" cy="5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lvl1pPr algn="l" defTabSz="457200" eaLnBrk="0" fontAlgn="base" hangingPunct="0" indent="-342900" marL="342900" rtl="0">
              <a:spcBef>
                <a:spcPct val="20000"/>
              </a:spcBef>
              <a:spcAft>
                <a:spcPct val="0"/>
              </a:spcAft>
              <a:buFont charset="0" pitchFamily="34" typeface="Arial"/>
              <a:buChar char="•"/>
              <a:defRPr kern="1200" sz="3200">
                <a:solidFill>
                  <a:schemeClr val="tx1"/>
                </a:solidFill>
                <a:latin charset="0" pitchFamily="18" typeface="Times New Roman"/>
                <a:ea charset="0" typeface="ＭＳ Ｐゴシック"/>
                <a:cs charset="0" pitchFamily="18" typeface="Times New Roman"/>
              </a:defRPr>
            </a:lvl1pPr>
            <a:lvl2pPr algn="l" defTabSz="457200" eaLnBrk="0" fontAlgn="base" hangingPunct="0" indent="-285750" marL="742950" rtl="0">
              <a:spcBef>
                <a:spcPct val="20000"/>
              </a:spcBef>
              <a:spcAft>
                <a:spcPct val="0"/>
              </a:spcAft>
              <a:buFont charset="0" pitchFamily="34" typeface="Arial"/>
              <a:buChar char="–"/>
              <a:defRPr kern="1200" sz="2800">
                <a:solidFill>
                  <a:schemeClr val="tx1"/>
                </a:solidFill>
                <a:latin charset="0" pitchFamily="18" typeface="Times New Roman"/>
                <a:ea charset="0" typeface="ＭＳ Ｐゴシック"/>
                <a:cs charset="0" pitchFamily="18" typeface="Times New Roman"/>
              </a:defRPr>
            </a:lvl2pPr>
            <a:lvl3pPr algn="l" defTabSz="457200" eaLnBrk="0" fontAlgn="base" hangingPunct="0" indent="-228600" marL="1143000" rtl="0">
              <a:spcBef>
                <a:spcPct val="20000"/>
              </a:spcBef>
              <a:spcAft>
                <a:spcPct val="0"/>
              </a:spcAft>
              <a:buFont charset="0" pitchFamily="34" typeface="Arial"/>
              <a:buChar char="•"/>
              <a:defRPr kern="1200" sz="2400">
                <a:solidFill>
                  <a:schemeClr val="tx1"/>
                </a:solidFill>
                <a:latin charset="0" pitchFamily="18" typeface="Times New Roman"/>
                <a:ea charset="0" typeface="ＭＳ Ｐゴシック"/>
                <a:cs charset="0" pitchFamily="18" typeface="Times New Roman"/>
              </a:defRPr>
            </a:lvl3pPr>
            <a:lvl4pPr algn="l" defTabSz="457200" eaLnBrk="0" fontAlgn="base" hangingPunct="0" indent="-228600" marL="16002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4pPr>
            <a:lvl5pPr algn="l" defTabSz="457200" eaLnBrk="0" fontAlgn="base" hangingPunct="0" indent="-228600" marL="20574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algn="ctr" defTabSz="457200" eaLnBrk="0" fontAlgn="base" hangingPunct="0" indent="0" latinLnBrk="0" lvl="0" marL="0" marR="0" rtl="0">
              <a:lnSpc>
                <a:spcPct val="100000"/>
              </a:lnSpc>
              <a:spcBef>
                <a:spcPct val="20000"/>
              </a:spcBef>
              <a:spcAft>
                <a:spcPct val="0"/>
              </a:spcAft>
              <a:buClrTx/>
              <a:buSzTx/>
              <a:buFont charset="0" pitchFamily="34" typeface="Arial"/>
              <a:buNone/>
              <a:tabLst/>
              <a:defRPr/>
            </a:pPr>
            <a:r>
              <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(they still sit there and hold a </a:t>
            </a: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point</a:t>
            </a:r>
            <a:r>
              <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a:t>
            </a:r>
          </a:p>
        </p:txBody>
      </p:sp>
      <p:cxnSp>
        <p:nvCxnSpPr>
          <p:cNvPr id="12" name="Straight Arrow Connector 11"/>
          <p:cNvCxnSpPr/>
          <p:nvPr/>
        </p:nvCxnSpPr>
        <p:spPr>
          <a:xfrm flipH="1">
            <a:off x="2595563" y="3395272"/>
            <a:ext cx="3925161" cy="2579284"/>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16675" y="3422578"/>
            <a:ext cx="99135" cy="2619447"/>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590047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1">
                                  <p:stCondLst>
                                    <p:cond delay="0"/>
                                  </p:stCondLst>
                                  <p:childTnLst>
                                    <p:set>
                                      <p:cBhvr>
                                        <p:cTn dur="1" fill="hold" id="6">
                                          <p:stCondLst>
                                            <p:cond delay="0"/>
                                          </p:stCondLst>
                                        </p:cTn>
                                        <p:tgtEl>
                                          <p:spTgt spid="11"/>
                                        </p:tgtEl>
                                        <p:attrNameLst>
                                          <p:attrName>style.visibility</p:attrName>
                                        </p:attrNameLst>
                                      </p:cBhvr>
                                      <p:to>
                                        <p:strVal val="visible"/>
                                      </p:to>
                                    </p:set>
                                    <p:animEffect filter="wipe(up)" transition="in">
                                      <p:cBhvr>
                                        <p:cTn dur="500" id="7"/>
                                        <p:tgtEl>
                                          <p:spTgt spid="11"/>
                                        </p:tgtEl>
                                      </p:cBhvr>
                                    </p:animEffect>
                                  </p:childTnLst>
                                </p:cTn>
                              </p:par>
                            </p:childTnLst>
                          </p:cTn>
                        </p:par>
                        <p:par>
                          <p:cTn fill="hold" id="8">
                            <p:stCondLst>
                              <p:cond delay="500"/>
                            </p:stCondLst>
                            <p:childTnLst>
                              <p:par>
                                <p:cTn fill="hold" id="9" nodeType="afterEffect" presetClass="entr" presetID="22" presetSubtype="1">
                                  <p:stCondLst>
                                    <p:cond delay="0"/>
                                  </p:stCondLst>
                                  <p:childTnLst>
                                    <p:set>
                                      <p:cBhvr>
                                        <p:cTn dur="1" fill="hold" id="10">
                                          <p:stCondLst>
                                            <p:cond delay="0"/>
                                          </p:stCondLst>
                                        </p:cTn>
                                        <p:tgtEl>
                                          <p:spTgt spid="12"/>
                                        </p:tgtEl>
                                        <p:attrNameLst>
                                          <p:attrName>style.visibility</p:attrName>
                                        </p:attrNameLst>
                                      </p:cBhvr>
                                      <p:to>
                                        <p:strVal val="visible"/>
                                      </p:to>
                                    </p:set>
                                    <p:animEffect filter="wipe(up)" transition="in">
                                      <p:cBhvr>
                                        <p:cTn dur="500" id="11"/>
                                        <p:tgtEl>
                                          <p:spTgt spid="12"/>
                                        </p:tgtEl>
                                      </p:cBhvr>
                                    </p:animEffect>
                                  </p:childTnLst>
                                </p:cTn>
                              </p:par>
                              <p:par>
                                <p:cTn fill="hold" id="12" nodeType="withEffect" presetClass="entr" presetID="22" presetSubtype="1">
                                  <p:stCondLst>
                                    <p:cond delay="0"/>
                                  </p:stCondLst>
                                  <p:childTnLst>
                                    <p:set>
                                      <p:cBhvr>
                                        <p:cTn dur="1" fill="hold" id="13">
                                          <p:stCondLst>
                                            <p:cond delay="0"/>
                                          </p:stCondLst>
                                        </p:cTn>
                                        <p:tgtEl>
                                          <p:spTgt spid="16"/>
                                        </p:tgtEl>
                                        <p:attrNameLst>
                                          <p:attrName>style.visibility</p:attrName>
                                        </p:attrNameLst>
                                      </p:cBhvr>
                                      <p:to>
                                        <p:strVal val="visible"/>
                                      </p:to>
                                    </p:set>
                                    <p:animEffect filter="wipe(up)" transition="in">
                                      <p:cBhvr>
                                        <p:cTn dur="500" id="14"/>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08613"/>
            <a:ext cx="9144001" cy="571096"/>
          </a:xfrm>
          <a:prstGeom prst="rect">
            <a:avLst/>
          </a:prstGeom>
        </p:spPr>
        <p:txBody>
          <a:bodyPr vert="horz" wrap="square" lIns="0" tIns="16933" rIns="0" bIns="0" numCol="1" rtlCol="0" anchor="ctr" anchorCtr="0" compatLnSpc="1">
            <a:prstTxWarp prst="textNoShape">
              <a:avLst/>
            </a:prstTxWarp>
            <a:noAutofit/>
          </a:bodyPr>
          <a:lstStyle/>
          <a:p>
            <a:pPr marL="16933">
              <a:spcBef>
                <a:spcPts val="133"/>
              </a:spcBef>
            </a:pPr>
            <a:r>
              <a:rPr lang="en-US" sz="3300" spc="-7" dirty="0">
                <a:latin typeface="Cambria" panose="02040503050406030204" pitchFamily="18" charset="0"/>
                <a:cs typeface="Calibri"/>
              </a:rPr>
              <a:t>Continuously Operating Reference Stations (CORS)</a:t>
            </a:r>
            <a:endParaRPr sz="3300" dirty="0">
              <a:latin typeface="Cambria" panose="02040503050406030204" pitchFamily="18" charset="0"/>
              <a:cs typeface="Calibri"/>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pic>
        <p:nvPicPr>
          <p:cNvPr id="7" name="Picture 6"/>
          <p:cNvPicPr>
            <a:picLocks noChangeAspect="1"/>
          </p:cNvPicPr>
          <p:nvPr/>
        </p:nvPicPr>
        <p:blipFill>
          <a:blip r:embed="rId3"/>
          <a:stretch>
            <a:fillRect/>
          </a:stretch>
        </p:blipFill>
        <p:spPr>
          <a:xfrm>
            <a:off x="9193" y="1259242"/>
            <a:ext cx="9139261" cy="5595158"/>
          </a:xfrm>
          <a:prstGeom prst="rect">
            <a:avLst/>
          </a:prstGeom>
        </p:spPr>
      </p:pic>
      <p:grpSp>
        <p:nvGrpSpPr>
          <p:cNvPr id="8" name="Group 7"/>
          <p:cNvGrpSpPr/>
          <p:nvPr/>
        </p:nvGrpSpPr>
        <p:grpSpPr>
          <a:xfrm>
            <a:off x="9193" y="5916435"/>
            <a:ext cx="2069648" cy="928801"/>
            <a:chOff x="6534352" y="1166399"/>
            <a:chExt cx="2069648" cy="928801"/>
          </a:xfrm>
        </p:grpSpPr>
        <p:sp>
          <p:nvSpPr>
            <p:cNvPr id="4" name="object 4"/>
            <p:cNvSpPr/>
            <p:nvPr/>
          </p:nvSpPr>
          <p:spPr>
            <a:xfrm>
              <a:off x="6534352" y="1166399"/>
              <a:ext cx="2069648" cy="928801"/>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1948743" cy="783249"/>
            </a:xfrm>
            <a:prstGeom prst="rect">
              <a:avLst/>
            </a:prstGeom>
          </p:spPr>
          <p:txBody>
            <a:bodyPr vert="horz" wrap="square" lIns="0" tIns="16087" rIns="0" bIns="0" rtlCol="0">
              <a:spAutoFit/>
            </a:bodyPr>
            <a:lstStyle/>
            <a:p>
              <a:pPr>
                <a:spcBef>
                  <a:spcPts val="127"/>
                </a:spcBef>
                <a:tabLst>
                  <a:tab pos="456342" algn="l"/>
                  <a:tab pos="457189" algn="l"/>
                </a:tabLst>
              </a:pPr>
              <a:r>
                <a:rPr sz="1867" b="1" spc="-7" dirty="0">
                  <a:latin typeface="Calibri"/>
                  <a:cs typeface="Calibri"/>
                </a:rPr>
                <a:t>2000</a:t>
              </a:r>
              <a:r>
                <a:rPr lang="en-US" sz="1867" b="1" spc="-7" dirty="0">
                  <a:latin typeface="Calibri"/>
                  <a:cs typeface="Calibri"/>
                </a:rPr>
                <a:t>+</a:t>
              </a:r>
              <a:r>
                <a:rPr sz="1867" b="1" dirty="0">
                  <a:latin typeface="Calibri"/>
                  <a:cs typeface="Calibri"/>
                </a:rPr>
                <a:t> </a:t>
              </a:r>
              <a:r>
                <a:rPr sz="1867" b="1" spc="-13" dirty="0">
                  <a:latin typeface="Calibri"/>
                  <a:cs typeface="Calibri"/>
                </a:rPr>
                <a:t>sites</a:t>
              </a:r>
              <a:endParaRPr sz="1867" dirty="0">
                <a:latin typeface="Calibri"/>
                <a:cs typeface="Calibri"/>
              </a:endParaRPr>
            </a:p>
            <a:p>
              <a:pPr>
                <a:spcBef>
                  <a:spcPts val="1520"/>
                </a:spcBef>
                <a:tabLst>
                  <a:tab pos="456342" algn="l"/>
                  <a:tab pos="457189" algn="l"/>
                </a:tabLst>
              </a:pPr>
              <a:r>
                <a:rPr lang="en-US" sz="1867" b="1" spc="-7" dirty="0">
                  <a:latin typeface="Calibri"/>
                  <a:cs typeface="Calibri"/>
                </a:rPr>
                <a:t>200+</a:t>
              </a:r>
              <a:r>
                <a:rPr sz="1867" b="1" spc="-80" dirty="0">
                  <a:latin typeface="Calibri"/>
                  <a:cs typeface="Calibri"/>
                </a:rPr>
                <a:t> </a:t>
              </a:r>
              <a:r>
                <a:rPr sz="1867" b="1" spc="-13" dirty="0">
                  <a:latin typeface="Calibri"/>
                  <a:cs typeface="Calibri"/>
                </a:rPr>
                <a:t>organizations</a:t>
              </a:r>
              <a:endParaRPr sz="1867" dirty="0">
                <a:latin typeface="Calibri"/>
                <a:cs typeface="Calibri"/>
              </a:endParaRPr>
            </a:p>
          </p:txBody>
        </p:sp>
      </p:grpSp>
      <p:pic>
        <p:nvPicPr>
          <p:cNvPr id="9" name="Picture 8"/>
          <p:cNvPicPr>
            <a:picLocks noChangeAspect="1"/>
          </p:cNvPicPr>
          <p:nvPr/>
        </p:nvPicPr>
        <p:blipFill>
          <a:blip r:embed="rId4"/>
          <a:stretch>
            <a:fillRect/>
          </a:stretch>
        </p:blipFill>
        <p:spPr>
          <a:xfrm>
            <a:off x="7335367" y="3744000"/>
            <a:ext cx="1718493" cy="2172435"/>
          </a:xfrm>
          <a:prstGeom prst="rect">
            <a:avLst/>
          </a:prstGeom>
          <a:ln w="38100">
            <a:solidFill>
              <a:schemeClr val="bg1">
                <a:lumMod val="5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76041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08613"/>
            <a:ext cx="9144001" cy="571096"/>
          </a:xfrm>
          <a:prstGeom prst="rect">
            <a:avLst/>
          </a:prstGeom>
        </p:spPr>
        <p:txBody>
          <a:bodyPr vert="horz" wrap="square" lIns="0" tIns="16933" rIns="0" bIns="0" numCol="1" rtlCol="0" anchor="ctr" anchorCtr="0" compatLnSpc="1">
            <a:prstTxWarp prst="textNoShape">
              <a:avLst/>
            </a:prstTxWarp>
            <a:noAutofit/>
          </a:bodyPr>
          <a:lstStyle/>
          <a:p>
            <a:pPr marL="16933">
              <a:spcBef>
                <a:spcPts val="133"/>
              </a:spcBef>
            </a:pPr>
            <a:r>
              <a:rPr lang="en-US" b="1" spc="-7" dirty="0">
                <a:latin typeface="Cambria" panose="02040503050406030204" pitchFamily="18" charset="0"/>
                <a:cs typeface="Calibri"/>
              </a:rPr>
              <a:t>NOAA CORS Network (NCN)</a:t>
            </a:r>
            <a:endParaRPr b="1" dirty="0">
              <a:latin typeface="Cambria" panose="02040503050406030204" pitchFamily="18" charset="0"/>
              <a:cs typeface="Calibri"/>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pic>
        <p:nvPicPr>
          <p:cNvPr id="7" name="Picture 6"/>
          <p:cNvPicPr>
            <a:picLocks noChangeAspect="1"/>
          </p:cNvPicPr>
          <p:nvPr/>
        </p:nvPicPr>
        <p:blipFill>
          <a:blip r:embed="rId3"/>
          <a:stretch>
            <a:fillRect/>
          </a:stretch>
        </p:blipFill>
        <p:spPr>
          <a:xfrm>
            <a:off x="9193" y="1259242"/>
            <a:ext cx="9139261" cy="5595158"/>
          </a:xfrm>
          <a:prstGeom prst="rect">
            <a:avLst/>
          </a:prstGeom>
        </p:spPr>
      </p:pic>
      <p:grpSp>
        <p:nvGrpSpPr>
          <p:cNvPr id="8" name="Group 7"/>
          <p:cNvGrpSpPr/>
          <p:nvPr/>
        </p:nvGrpSpPr>
        <p:grpSpPr>
          <a:xfrm>
            <a:off x="9193" y="5916435"/>
            <a:ext cx="2069648" cy="928801"/>
            <a:chOff x="6534352" y="1166399"/>
            <a:chExt cx="2069648" cy="928801"/>
          </a:xfrm>
        </p:grpSpPr>
        <p:sp>
          <p:nvSpPr>
            <p:cNvPr id="4" name="object 4"/>
            <p:cNvSpPr/>
            <p:nvPr/>
          </p:nvSpPr>
          <p:spPr>
            <a:xfrm>
              <a:off x="6534352" y="1166399"/>
              <a:ext cx="2069648" cy="928801"/>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1948743" cy="783249"/>
            </a:xfrm>
            <a:prstGeom prst="rect">
              <a:avLst/>
            </a:prstGeom>
          </p:spPr>
          <p:txBody>
            <a:bodyPr vert="horz" wrap="square" lIns="0" tIns="16087" rIns="0" bIns="0" rtlCol="0">
              <a:spAutoFit/>
            </a:bodyPr>
            <a:lstStyle/>
            <a:p>
              <a:pPr>
                <a:spcBef>
                  <a:spcPts val="127"/>
                </a:spcBef>
                <a:tabLst>
                  <a:tab pos="456342" algn="l"/>
                  <a:tab pos="457189" algn="l"/>
                </a:tabLst>
              </a:pPr>
              <a:r>
                <a:rPr sz="1867" b="1" spc="-7" dirty="0">
                  <a:latin typeface="Calibri"/>
                  <a:cs typeface="Calibri"/>
                </a:rPr>
                <a:t>2000</a:t>
              </a:r>
              <a:r>
                <a:rPr lang="en-US" sz="1867" b="1" spc="-7" dirty="0">
                  <a:latin typeface="Calibri"/>
                  <a:cs typeface="Calibri"/>
                </a:rPr>
                <a:t>+</a:t>
              </a:r>
              <a:r>
                <a:rPr sz="1867" b="1" dirty="0">
                  <a:latin typeface="Calibri"/>
                  <a:cs typeface="Calibri"/>
                </a:rPr>
                <a:t> </a:t>
              </a:r>
              <a:r>
                <a:rPr sz="1867" b="1" spc="-13" dirty="0">
                  <a:latin typeface="Calibri"/>
                  <a:cs typeface="Calibri"/>
                </a:rPr>
                <a:t>sites</a:t>
              </a:r>
              <a:endParaRPr sz="1867" dirty="0">
                <a:latin typeface="Calibri"/>
                <a:cs typeface="Calibri"/>
              </a:endParaRPr>
            </a:p>
            <a:p>
              <a:pPr>
                <a:spcBef>
                  <a:spcPts val="1520"/>
                </a:spcBef>
                <a:tabLst>
                  <a:tab pos="456342" algn="l"/>
                  <a:tab pos="457189" algn="l"/>
                </a:tabLst>
              </a:pPr>
              <a:r>
                <a:rPr lang="en-US" sz="1867" b="1" spc="-7" dirty="0">
                  <a:latin typeface="Calibri"/>
                  <a:cs typeface="Calibri"/>
                </a:rPr>
                <a:t>200+</a:t>
              </a:r>
              <a:r>
                <a:rPr sz="1867" b="1" spc="-80" dirty="0">
                  <a:latin typeface="Calibri"/>
                  <a:cs typeface="Calibri"/>
                </a:rPr>
                <a:t> </a:t>
              </a:r>
              <a:r>
                <a:rPr sz="1867" b="1" spc="-13" dirty="0">
                  <a:latin typeface="Calibri"/>
                  <a:cs typeface="Calibri"/>
                </a:rPr>
                <a:t>organizations</a:t>
              </a:r>
              <a:endParaRPr sz="1867" dirty="0">
                <a:latin typeface="Calibri"/>
                <a:cs typeface="Calibri"/>
              </a:endParaRPr>
            </a:p>
          </p:txBody>
        </p:sp>
      </p:grpSp>
      <p:pic>
        <p:nvPicPr>
          <p:cNvPr id="9" name="Picture 8"/>
          <p:cNvPicPr>
            <a:picLocks noChangeAspect="1"/>
          </p:cNvPicPr>
          <p:nvPr/>
        </p:nvPicPr>
        <p:blipFill>
          <a:blip r:embed="rId4"/>
          <a:stretch>
            <a:fillRect/>
          </a:stretch>
        </p:blipFill>
        <p:spPr>
          <a:xfrm>
            <a:off x="7335367" y="3744000"/>
            <a:ext cx="1718493" cy="2172435"/>
          </a:xfrm>
          <a:prstGeom prst="rect">
            <a:avLst/>
          </a:prstGeom>
          <a:ln w="38100">
            <a:solidFill>
              <a:schemeClr val="bg1">
                <a:lumMod val="5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88261803"/>
      </p:ext>
    </p:extLst>
  </p:cSld>
  <p:clrMapOvr>
    <a:masterClrMapping/>
  </p:clrMapOvr>
  <p:transition spd="slow">
    <p:wipe dir="r"/>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NCN in WV"/>
          <p:cNvPicPr>
            <a:picLocks noChangeAspect="1"/>
          </p:cNvPicPr>
          <p:nvPr/>
        </p:nvPicPr>
        <p:blipFill rotWithShape="1">
          <a:blip r:embed="rId3">
            <a:extLst>
              <a:ext uri="{28A0092B-C50C-407E-A947-70E740481C1C}">
                <a14:useLocalDpi xmlns:a14="http://schemas.microsoft.com/office/drawing/2010/main" val="0"/>
              </a:ext>
            </a:extLst>
          </a:blip>
          <a:srcRect b="116"/>
          <a:stretch/>
        </p:blipFill>
        <p:spPr>
          <a:xfrm>
            <a:off x="0" y="0"/>
            <a:ext cx="9144000" cy="6838950"/>
          </a:xfrm>
          <a:prstGeom prst="rect">
            <a:avLst/>
          </a:prstGeom>
        </p:spPr>
      </p:pic>
      <p:sp>
        <p:nvSpPr>
          <p:cNvPr id="2" name="Title 1"/>
          <p:cNvSpPr>
            <a:spLocks noGrp="1"/>
          </p:cNvSpPr>
          <p:nvPr>
            <p:ph type="title"/>
          </p:nvPr>
        </p:nvSpPr>
        <p:spPr>
          <a:xfrm>
            <a:off x="16041" y="-245390"/>
            <a:ext cx="9144000" cy="1143000"/>
          </a:xfrm>
        </p:spPr>
        <p:txBody>
          <a:bodyPr/>
          <a:lstStyle/>
          <a:p>
            <a:r>
              <a:rPr b="1" dirty="0" lang="en-US" sz="4800">
                <a:solidFill>
                  <a:schemeClr val="bg1"/>
                </a:solidFill>
                <a:latin charset="0" panose="02040503050406030204" pitchFamily="18" typeface="Cambria"/>
                <a:ea charset="0" panose="02040503050406030204" pitchFamily="18" typeface="Cambria"/>
              </a:rPr>
              <a:t>NOAA CORS Network (NCN)</a:t>
            </a:r>
          </a:p>
        </p:txBody>
      </p:sp>
    </p:spTree>
    <p:extLst>
      <p:ext uri="{BB962C8B-B14F-4D97-AF65-F5344CB8AC3E}">
        <p14:creationId xmlns:p14="http://schemas.microsoft.com/office/powerpoint/2010/main" val="3972020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H CORS in WV"/>
          <p:cNvSpPr>
            <a:spLocks noChangeAspect="1"/>
          </p:cNvSpPr>
          <p:nvPr/>
        </p:nvSpPr>
        <p:spPr>
          <a:xfrm>
            <a:off x="-91615" y="-18589"/>
            <a:ext cx="9235615" cy="6819439"/>
          </a:xfrm>
          <a:prstGeom prst="rect">
            <a:avLst/>
          </a:prstGeom>
          <a:blipFill dpi="0" rotWithShape="1">
            <a:blip r:embed="rId3">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p:nvPr>
        </p:nvSpPr>
        <p:spPr>
          <a:xfrm>
            <a:off x="-1219193" y="-245390"/>
            <a:ext cx="9144000" cy="1143000"/>
          </a:xfrm>
        </p:spPr>
        <p:txBody>
          <a:bodyPr/>
          <a:lstStyle/>
          <a:p>
            <a:r>
              <a:rPr lang="en-US" sz="4800" b="1" dirty="0">
                <a:solidFill>
                  <a:schemeClr val="bg1"/>
                </a:solidFill>
                <a:latin typeface="Cambria" panose="02040503050406030204" pitchFamily="18" charset="0"/>
                <a:ea typeface="Cambria" panose="02040503050406030204" pitchFamily="18" charset="0"/>
              </a:rPr>
              <a:t>WVDOH CORS Network</a:t>
            </a:r>
          </a:p>
        </p:txBody>
      </p:sp>
      <p:sp>
        <p:nvSpPr>
          <p:cNvPr id="3" name="Freeform: Shape 2">
            <a:extLst>
              <a:ext uri="{FF2B5EF4-FFF2-40B4-BE49-F238E27FC236}">
                <a16:creationId xmlns:a16="http://schemas.microsoft.com/office/drawing/2014/main" id="{8ACA20BC-A1B8-4A7D-AF0B-437B93EAB90F}"/>
              </a:ext>
            </a:extLst>
          </p:cNvPr>
          <p:cNvSpPr/>
          <p:nvPr/>
        </p:nvSpPr>
        <p:spPr>
          <a:xfrm>
            <a:off x="1967317" y="3767328"/>
            <a:ext cx="1371655" cy="2090928"/>
          </a:xfrm>
          <a:custGeom>
            <a:avLst/>
            <a:gdLst>
              <a:gd name="connsiteX0" fmla="*/ 343067 w 1371655"/>
              <a:gd name="connsiteY0" fmla="*/ 115824 h 2090928"/>
              <a:gd name="connsiteX1" fmla="*/ 355259 w 1371655"/>
              <a:gd name="connsiteY1" fmla="*/ 316992 h 2090928"/>
              <a:gd name="connsiteX2" fmla="*/ 361355 w 1371655"/>
              <a:gd name="connsiteY2" fmla="*/ 353568 h 2090928"/>
              <a:gd name="connsiteX3" fmla="*/ 373547 w 1371655"/>
              <a:gd name="connsiteY3" fmla="*/ 420624 h 2090928"/>
              <a:gd name="connsiteX4" fmla="*/ 373547 w 1371655"/>
              <a:gd name="connsiteY4" fmla="*/ 829056 h 2090928"/>
              <a:gd name="connsiteX5" fmla="*/ 361355 w 1371655"/>
              <a:gd name="connsiteY5" fmla="*/ 969264 h 2090928"/>
              <a:gd name="connsiteX6" fmla="*/ 355259 w 1371655"/>
              <a:gd name="connsiteY6" fmla="*/ 1011936 h 2090928"/>
              <a:gd name="connsiteX7" fmla="*/ 318683 w 1371655"/>
              <a:gd name="connsiteY7" fmla="*/ 1085088 h 2090928"/>
              <a:gd name="connsiteX8" fmla="*/ 312587 w 1371655"/>
              <a:gd name="connsiteY8" fmla="*/ 1103376 h 2090928"/>
              <a:gd name="connsiteX9" fmla="*/ 276011 w 1371655"/>
              <a:gd name="connsiteY9" fmla="*/ 1133856 h 2090928"/>
              <a:gd name="connsiteX10" fmla="*/ 257723 w 1371655"/>
              <a:gd name="connsiteY10" fmla="*/ 1152144 h 2090928"/>
              <a:gd name="connsiteX11" fmla="*/ 233339 w 1371655"/>
              <a:gd name="connsiteY11" fmla="*/ 1194816 h 2090928"/>
              <a:gd name="connsiteX12" fmla="*/ 208955 w 1371655"/>
              <a:gd name="connsiteY12" fmla="*/ 1213104 h 2090928"/>
              <a:gd name="connsiteX13" fmla="*/ 184571 w 1371655"/>
              <a:gd name="connsiteY13" fmla="*/ 1237488 h 2090928"/>
              <a:gd name="connsiteX14" fmla="*/ 123611 w 1371655"/>
              <a:gd name="connsiteY14" fmla="*/ 1280160 h 2090928"/>
              <a:gd name="connsiteX15" fmla="*/ 87035 w 1371655"/>
              <a:gd name="connsiteY15" fmla="*/ 1316736 h 2090928"/>
              <a:gd name="connsiteX16" fmla="*/ 68747 w 1371655"/>
              <a:gd name="connsiteY16" fmla="*/ 1341120 h 2090928"/>
              <a:gd name="connsiteX17" fmla="*/ 44363 w 1371655"/>
              <a:gd name="connsiteY17" fmla="*/ 1353312 h 2090928"/>
              <a:gd name="connsiteX18" fmla="*/ 19979 w 1371655"/>
              <a:gd name="connsiteY18" fmla="*/ 1389888 h 2090928"/>
              <a:gd name="connsiteX19" fmla="*/ 7787 w 1371655"/>
              <a:gd name="connsiteY19" fmla="*/ 1408176 h 2090928"/>
              <a:gd name="connsiteX20" fmla="*/ 7787 w 1371655"/>
              <a:gd name="connsiteY20" fmla="*/ 1511808 h 2090928"/>
              <a:gd name="connsiteX21" fmla="*/ 19979 w 1371655"/>
              <a:gd name="connsiteY21" fmla="*/ 1530096 h 2090928"/>
              <a:gd name="connsiteX22" fmla="*/ 38267 w 1371655"/>
              <a:gd name="connsiteY22" fmla="*/ 1536192 h 2090928"/>
              <a:gd name="connsiteX23" fmla="*/ 68747 w 1371655"/>
              <a:gd name="connsiteY23" fmla="*/ 1578864 h 2090928"/>
              <a:gd name="connsiteX24" fmla="*/ 80939 w 1371655"/>
              <a:gd name="connsiteY24" fmla="*/ 1645920 h 2090928"/>
              <a:gd name="connsiteX25" fmla="*/ 87035 w 1371655"/>
              <a:gd name="connsiteY25" fmla="*/ 1670304 h 2090928"/>
              <a:gd name="connsiteX26" fmla="*/ 147995 w 1371655"/>
              <a:gd name="connsiteY26" fmla="*/ 1743456 h 2090928"/>
              <a:gd name="connsiteX27" fmla="*/ 166283 w 1371655"/>
              <a:gd name="connsiteY27" fmla="*/ 1761744 h 2090928"/>
              <a:gd name="connsiteX28" fmla="*/ 184571 w 1371655"/>
              <a:gd name="connsiteY28" fmla="*/ 1780032 h 2090928"/>
              <a:gd name="connsiteX29" fmla="*/ 202859 w 1371655"/>
              <a:gd name="connsiteY29" fmla="*/ 1786128 h 2090928"/>
              <a:gd name="connsiteX30" fmla="*/ 215051 w 1371655"/>
              <a:gd name="connsiteY30" fmla="*/ 1804416 h 2090928"/>
              <a:gd name="connsiteX31" fmla="*/ 257723 w 1371655"/>
              <a:gd name="connsiteY31" fmla="*/ 1822704 h 2090928"/>
              <a:gd name="connsiteX32" fmla="*/ 276011 w 1371655"/>
              <a:gd name="connsiteY32" fmla="*/ 1834896 h 2090928"/>
              <a:gd name="connsiteX33" fmla="*/ 294299 w 1371655"/>
              <a:gd name="connsiteY33" fmla="*/ 1840992 h 2090928"/>
              <a:gd name="connsiteX34" fmla="*/ 318683 w 1371655"/>
              <a:gd name="connsiteY34" fmla="*/ 1853184 h 2090928"/>
              <a:gd name="connsiteX35" fmla="*/ 361355 w 1371655"/>
              <a:gd name="connsiteY35" fmla="*/ 1865376 h 2090928"/>
              <a:gd name="connsiteX36" fmla="*/ 404027 w 1371655"/>
              <a:gd name="connsiteY36" fmla="*/ 1883664 h 2090928"/>
              <a:gd name="connsiteX37" fmla="*/ 452795 w 1371655"/>
              <a:gd name="connsiteY37" fmla="*/ 1895856 h 2090928"/>
              <a:gd name="connsiteX38" fmla="*/ 507659 w 1371655"/>
              <a:gd name="connsiteY38" fmla="*/ 1914144 h 2090928"/>
              <a:gd name="connsiteX39" fmla="*/ 544235 w 1371655"/>
              <a:gd name="connsiteY39" fmla="*/ 1926336 h 2090928"/>
              <a:gd name="connsiteX40" fmla="*/ 647867 w 1371655"/>
              <a:gd name="connsiteY40" fmla="*/ 1932432 h 2090928"/>
              <a:gd name="connsiteX41" fmla="*/ 690539 w 1371655"/>
              <a:gd name="connsiteY41" fmla="*/ 1944624 h 2090928"/>
              <a:gd name="connsiteX42" fmla="*/ 721019 w 1371655"/>
              <a:gd name="connsiteY42" fmla="*/ 1950720 h 2090928"/>
              <a:gd name="connsiteX43" fmla="*/ 830747 w 1371655"/>
              <a:gd name="connsiteY43" fmla="*/ 1962912 h 2090928"/>
              <a:gd name="connsiteX44" fmla="*/ 867323 w 1371655"/>
              <a:gd name="connsiteY44" fmla="*/ 1975104 h 2090928"/>
              <a:gd name="connsiteX45" fmla="*/ 916091 w 1371655"/>
              <a:gd name="connsiteY45" fmla="*/ 1987296 h 2090928"/>
              <a:gd name="connsiteX46" fmla="*/ 983147 w 1371655"/>
              <a:gd name="connsiteY46" fmla="*/ 2005584 h 2090928"/>
              <a:gd name="connsiteX47" fmla="*/ 1007531 w 1371655"/>
              <a:gd name="connsiteY47" fmla="*/ 2017776 h 2090928"/>
              <a:gd name="connsiteX48" fmla="*/ 1080683 w 1371655"/>
              <a:gd name="connsiteY48" fmla="*/ 2029968 h 2090928"/>
              <a:gd name="connsiteX49" fmla="*/ 1098971 w 1371655"/>
              <a:gd name="connsiteY49" fmla="*/ 2036064 h 2090928"/>
              <a:gd name="connsiteX50" fmla="*/ 1141643 w 1371655"/>
              <a:gd name="connsiteY50" fmla="*/ 2048256 h 2090928"/>
              <a:gd name="connsiteX51" fmla="*/ 1159931 w 1371655"/>
              <a:gd name="connsiteY51" fmla="*/ 2060448 h 2090928"/>
              <a:gd name="connsiteX52" fmla="*/ 1178219 w 1371655"/>
              <a:gd name="connsiteY52" fmla="*/ 2066544 h 2090928"/>
              <a:gd name="connsiteX53" fmla="*/ 1196507 w 1371655"/>
              <a:gd name="connsiteY53" fmla="*/ 2078736 h 2090928"/>
              <a:gd name="connsiteX54" fmla="*/ 1239179 w 1371655"/>
              <a:gd name="connsiteY54" fmla="*/ 2090928 h 2090928"/>
              <a:gd name="connsiteX55" fmla="*/ 1330619 w 1371655"/>
              <a:gd name="connsiteY55" fmla="*/ 2084832 h 2090928"/>
              <a:gd name="connsiteX56" fmla="*/ 1342811 w 1371655"/>
              <a:gd name="connsiteY56" fmla="*/ 2066544 h 2090928"/>
              <a:gd name="connsiteX57" fmla="*/ 1361099 w 1371655"/>
              <a:gd name="connsiteY57" fmla="*/ 2036064 h 2090928"/>
              <a:gd name="connsiteX58" fmla="*/ 1361099 w 1371655"/>
              <a:gd name="connsiteY58" fmla="*/ 1834896 h 2090928"/>
              <a:gd name="connsiteX59" fmla="*/ 1348907 w 1371655"/>
              <a:gd name="connsiteY59" fmla="*/ 1761744 h 2090928"/>
              <a:gd name="connsiteX60" fmla="*/ 1300139 w 1371655"/>
              <a:gd name="connsiteY60" fmla="*/ 1645920 h 2090928"/>
              <a:gd name="connsiteX61" fmla="*/ 1275755 w 1371655"/>
              <a:gd name="connsiteY61" fmla="*/ 1578864 h 2090928"/>
              <a:gd name="connsiteX62" fmla="*/ 1263563 w 1371655"/>
              <a:gd name="connsiteY62" fmla="*/ 1560576 h 2090928"/>
              <a:gd name="connsiteX63" fmla="*/ 1251371 w 1371655"/>
              <a:gd name="connsiteY63" fmla="*/ 1517904 h 2090928"/>
              <a:gd name="connsiteX64" fmla="*/ 1239179 w 1371655"/>
              <a:gd name="connsiteY64" fmla="*/ 1414272 h 2090928"/>
              <a:gd name="connsiteX65" fmla="*/ 1233083 w 1371655"/>
              <a:gd name="connsiteY65" fmla="*/ 1182624 h 2090928"/>
              <a:gd name="connsiteX66" fmla="*/ 1220891 w 1371655"/>
              <a:gd name="connsiteY66" fmla="*/ 1103376 h 2090928"/>
              <a:gd name="connsiteX67" fmla="*/ 1214795 w 1371655"/>
              <a:gd name="connsiteY67" fmla="*/ 548640 h 2090928"/>
              <a:gd name="connsiteX68" fmla="*/ 1202603 w 1371655"/>
              <a:gd name="connsiteY68" fmla="*/ 451104 h 2090928"/>
              <a:gd name="connsiteX69" fmla="*/ 1196507 w 1371655"/>
              <a:gd name="connsiteY69" fmla="*/ 426720 h 2090928"/>
              <a:gd name="connsiteX70" fmla="*/ 1184315 w 1371655"/>
              <a:gd name="connsiteY70" fmla="*/ 408432 h 2090928"/>
              <a:gd name="connsiteX71" fmla="*/ 1172123 w 1371655"/>
              <a:gd name="connsiteY71" fmla="*/ 371856 h 2090928"/>
              <a:gd name="connsiteX72" fmla="*/ 1123355 w 1371655"/>
              <a:gd name="connsiteY72" fmla="*/ 323088 h 2090928"/>
              <a:gd name="connsiteX73" fmla="*/ 1098971 w 1371655"/>
              <a:gd name="connsiteY73" fmla="*/ 304800 h 2090928"/>
              <a:gd name="connsiteX74" fmla="*/ 1080683 w 1371655"/>
              <a:gd name="connsiteY74" fmla="*/ 280416 h 2090928"/>
              <a:gd name="connsiteX75" fmla="*/ 1068491 w 1371655"/>
              <a:gd name="connsiteY75" fmla="*/ 262128 h 2090928"/>
              <a:gd name="connsiteX76" fmla="*/ 1050203 w 1371655"/>
              <a:gd name="connsiteY76" fmla="*/ 256032 h 2090928"/>
              <a:gd name="connsiteX77" fmla="*/ 1038011 w 1371655"/>
              <a:gd name="connsiteY77" fmla="*/ 237744 h 2090928"/>
              <a:gd name="connsiteX78" fmla="*/ 983147 w 1371655"/>
              <a:gd name="connsiteY78" fmla="*/ 195072 h 2090928"/>
              <a:gd name="connsiteX79" fmla="*/ 958763 w 1371655"/>
              <a:gd name="connsiteY79" fmla="*/ 176784 h 2090928"/>
              <a:gd name="connsiteX80" fmla="*/ 916091 w 1371655"/>
              <a:gd name="connsiteY80" fmla="*/ 134112 h 2090928"/>
              <a:gd name="connsiteX81" fmla="*/ 897803 w 1371655"/>
              <a:gd name="connsiteY81" fmla="*/ 103632 h 2090928"/>
              <a:gd name="connsiteX82" fmla="*/ 873419 w 1371655"/>
              <a:gd name="connsiteY82" fmla="*/ 91440 h 2090928"/>
              <a:gd name="connsiteX83" fmla="*/ 836843 w 1371655"/>
              <a:gd name="connsiteY83" fmla="*/ 67056 h 2090928"/>
              <a:gd name="connsiteX84" fmla="*/ 818555 w 1371655"/>
              <a:gd name="connsiteY84" fmla="*/ 54864 h 2090928"/>
              <a:gd name="connsiteX85" fmla="*/ 788075 w 1371655"/>
              <a:gd name="connsiteY85" fmla="*/ 48768 h 2090928"/>
              <a:gd name="connsiteX86" fmla="*/ 745403 w 1371655"/>
              <a:gd name="connsiteY86" fmla="*/ 30480 h 2090928"/>
              <a:gd name="connsiteX87" fmla="*/ 684443 w 1371655"/>
              <a:gd name="connsiteY87" fmla="*/ 24384 h 2090928"/>
              <a:gd name="connsiteX88" fmla="*/ 629579 w 1371655"/>
              <a:gd name="connsiteY88" fmla="*/ 6096 h 2090928"/>
              <a:gd name="connsiteX89" fmla="*/ 611291 w 1371655"/>
              <a:gd name="connsiteY89" fmla="*/ 0 h 2090928"/>
              <a:gd name="connsiteX90" fmla="*/ 501563 w 1371655"/>
              <a:gd name="connsiteY90" fmla="*/ 12192 h 2090928"/>
              <a:gd name="connsiteX91" fmla="*/ 483275 w 1371655"/>
              <a:gd name="connsiteY91" fmla="*/ 18288 h 2090928"/>
              <a:gd name="connsiteX92" fmla="*/ 422315 w 1371655"/>
              <a:gd name="connsiteY92" fmla="*/ 24384 h 2090928"/>
              <a:gd name="connsiteX93" fmla="*/ 416219 w 1371655"/>
              <a:gd name="connsiteY93" fmla="*/ 54864 h 2090928"/>
              <a:gd name="connsiteX94" fmla="*/ 385739 w 1371655"/>
              <a:gd name="connsiteY94" fmla="*/ 91440 h 2090928"/>
              <a:gd name="connsiteX95" fmla="*/ 367451 w 1371655"/>
              <a:gd name="connsiteY95" fmla="*/ 97536 h 2090928"/>
              <a:gd name="connsiteX96" fmla="*/ 330875 w 1371655"/>
              <a:gd name="connsiteY96" fmla="*/ 121920 h 2090928"/>
              <a:gd name="connsiteX97" fmla="*/ 312587 w 1371655"/>
              <a:gd name="connsiteY97" fmla="*/ 134112 h 2090928"/>
              <a:gd name="connsiteX98" fmla="*/ 288203 w 1371655"/>
              <a:gd name="connsiteY98" fmla="*/ 152400 h 2090928"/>
              <a:gd name="connsiteX0" fmla="*/ 343067 w 1371655"/>
              <a:gd name="connsiteY0" fmla="*/ 115824 h 2090928"/>
              <a:gd name="connsiteX1" fmla="*/ 355259 w 1371655"/>
              <a:gd name="connsiteY1" fmla="*/ 316992 h 2090928"/>
              <a:gd name="connsiteX2" fmla="*/ 361355 w 1371655"/>
              <a:gd name="connsiteY2" fmla="*/ 353568 h 2090928"/>
              <a:gd name="connsiteX3" fmla="*/ 373547 w 1371655"/>
              <a:gd name="connsiteY3" fmla="*/ 420624 h 2090928"/>
              <a:gd name="connsiteX4" fmla="*/ 373547 w 1371655"/>
              <a:gd name="connsiteY4" fmla="*/ 829056 h 2090928"/>
              <a:gd name="connsiteX5" fmla="*/ 361355 w 1371655"/>
              <a:gd name="connsiteY5" fmla="*/ 969264 h 2090928"/>
              <a:gd name="connsiteX6" fmla="*/ 355259 w 1371655"/>
              <a:gd name="connsiteY6" fmla="*/ 1011936 h 2090928"/>
              <a:gd name="connsiteX7" fmla="*/ 318683 w 1371655"/>
              <a:gd name="connsiteY7" fmla="*/ 1085088 h 2090928"/>
              <a:gd name="connsiteX8" fmla="*/ 312587 w 1371655"/>
              <a:gd name="connsiteY8" fmla="*/ 1103376 h 2090928"/>
              <a:gd name="connsiteX9" fmla="*/ 276011 w 1371655"/>
              <a:gd name="connsiteY9" fmla="*/ 1133856 h 2090928"/>
              <a:gd name="connsiteX10" fmla="*/ 257723 w 1371655"/>
              <a:gd name="connsiteY10" fmla="*/ 1152144 h 2090928"/>
              <a:gd name="connsiteX11" fmla="*/ 233339 w 1371655"/>
              <a:gd name="connsiteY11" fmla="*/ 1194816 h 2090928"/>
              <a:gd name="connsiteX12" fmla="*/ 208955 w 1371655"/>
              <a:gd name="connsiteY12" fmla="*/ 1213104 h 2090928"/>
              <a:gd name="connsiteX13" fmla="*/ 184571 w 1371655"/>
              <a:gd name="connsiteY13" fmla="*/ 1237488 h 2090928"/>
              <a:gd name="connsiteX14" fmla="*/ 123611 w 1371655"/>
              <a:gd name="connsiteY14" fmla="*/ 1280160 h 2090928"/>
              <a:gd name="connsiteX15" fmla="*/ 87035 w 1371655"/>
              <a:gd name="connsiteY15" fmla="*/ 1316736 h 2090928"/>
              <a:gd name="connsiteX16" fmla="*/ 68747 w 1371655"/>
              <a:gd name="connsiteY16" fmla="*/ 1341120 h 2090928"/>
              <a:gd name="connsiteX17" fmla="*/ 44363 w 1371655"/>
              <a:gd name="connsiteY17" fmla="*/ 1353312 h 2090928"/>
              <a:gd name="connsiteX18" fmla="*/ 19979 w 1371655"/>
              <a:gd name="connsiteY18" fmla="*/ 1389888 h 2090928"/>
              <a:gd name="connsiteX19" fmla="*/ 7787 w 1371655"/>
              <a:gd name="connsiteY19" fmla="*/ 1408176 h 2090928"/>
              <a:gd name="connsiteX20" fmla="*/ 7787 w 1371655"/>
              <a:gd name="connsiteY20" fmla="*/ 1511808 h 2090928"/>
              <a:gd name="connsiteX21" fmla="*/ 19979 w 1371655"/>
              <a:gd name="connsiteY21" fmla="*/ 1530096 h 2090928"/>
              <a:gd name="connsiteX22" fmla="*/ 38267 w 1371655"/>
              <a:gd name="connsiteY22" fmla="*/ 1536192 h 2090928"/>
              <a:gd name="connsiteX23" fmla="*/ 68747 w 1371655"/>
              <a:gd name="connsiteY23" fmla="*/ 1578864 h 2090928"/>
              <a:gd name="connsiteX24" fmla="*/ 80939 w 1371655"/>
              <a:gd name="connsiteY24" fmla="*/ 1645920 h 2090928"/>
              <a:gd name="connsiteX25" fmla="*/ 87035 w 1371655"/>
              <a:gd name="connsiteY25" fmla="*/ 1670304 h 2090928"/>
              <a:gd name="connsiteX26" fmla="*/ 147995 w 1371655"/>
              <a:gd name="connsiteY26" fmla="*/ 1743456 h 2090928"/>
              <a:gd name="connsiteX27" fmla="*/ 166283 w 1371655"/>
              <a:gd name="connsiteY27" fmla="*/ 1761744 h 2090928"/>
              <a:gd name="connsiteX28" fmla="*/ 184571 w 1371655"/>
              <a:gd name="connsiteY28" fmla="*/ 1780032 h 2090928"/>
              <a:gd name="connsiteX29" fmla="*/ 202859 w 1371655"/>
              <a:gd name="connsiteY29" fmla="*/ 1786128 h 2090928"/>
              <a:gd name="connsiteX30" fmla="*/ 215051 w 1371655"/>
              <a:gd name="connsiteY30" fmla="*/ 1804416 h 2090928"/>
              <a:gd name="connsiteX31" fmla="*/ 257723 w 1371655"/>
              <a:gd name="connsiteY31" fmla="*/ 1822704 h 2090928"/>
              <a:gd name="connsiteX32" fmla="*/ 276011 w 1371655"/>
              <a:gd name="connsiteY32" fmla="*/ 1834896 h 2090928"/>
              <a:gd name="connsiteX33" fmla="*/ 294299 w 1371655"/>
              <a:gd name="connsiteY33" fmla="*/ 1840992 h 2090928"/>
              <a:gd name="connsiteX34" fmla="*/ 318683 w 1371655"/>
              <a:gd name="connsiteY34" fmla="*/ 1853184 h 2090928"/>
              <a:gd name="connsiteX35" fmla="*/ 361355 w 1371655"/>
              <a:gd name="connsiteY35" fmla="*/ 1865376 h 2090928"/>
              <a:gd name="connsiteX36" fmla="*/ 404027 w 1371655"/>
              <a:gd name="connsiteY36" fmla="*/ 1883664 h 2090928"/>
              <a:gd name="connsiteX37" fmla="*/ 452795 w 1371655"/>
              <a:gd name="connsiteY37" fmla="*/ 1895856 h 2090928"/>
              <a:gd name="connsiteX38" fmla="*/ 507659 w 1371655"/>
              <a:gd name="connsiteY38" fmla="*/ 1914144 h 2090928"/>
              <a:gd name="connsiteX39" fmla="*/ 544235 w 1371655"/>
              <a:gd name="connsiteY39" fmla="*/ 1926336 h 2090928"/>
              <a:gd name="connsiteX40" fmla="*/ 647867 w 1371655"/>
              <a:gd name="connsiteY40" fmla="*/ 1932432 h 2090928"/>
              <a:gd name="connsiteX41" fmla="*/ 690539 w 1371655"/>
              <a:gd name="connsiteY41" fmla="*/ 1944624 h 2090928"/>
              <a:gd name="connsiteX42" fmla="*/ 721019 w 1371655"/>
              <a:gd name="connsiteY42" fmla="*/ 1950720 h 2090928"/>
              <a:gd name="connsiteX43" fmla="*/ 830747 w 1371655"/>
              <a:gd name="connsiteY43" fmla="*/ 1962912 h 2090928"/>
              <a:gd name="connsiteX44" fmla="*/ 867323 w 1371655"/>
              <a:gd name="connsiteY44" fmla="*/ 1975104 h 2090928"/>
              <a:gd name="connsiteX45" fmla="*/ 916091 w 1371655"/>
              <a:gd name="connsiteY45" fmla="*/ 1987296 h 2090928"/>
              <a:gd name="connsiteX46" fmla="*/ 983147 w 1371655"/>
              <a:gd name="connsiteY46" fmla="*/ 2005584 h 2090928"/>
              <a:gd name="connsiteX47" fmla="*/ 1007531 w 1371655"/>
              <a:gd name="connsiteY47" fmla="*/ 2017776 h 2090928"/>
              <a:gd name="connsiteX48" fmla="*/ 1080683 w 1371655"/>
              <a:gd name="connsiteY48" fmla="*/ 2029968 h 2090928"/>
              <a:gd name="connsiteX49" fmla="*/ 1098971 w 1371655"/>
              <a:gd name="connsiteY49" fmla="*/ 2036064 h 2090928"/>
              <a:gd name="connsiteX50" fmla="*/ 1141643 w 1371655"/>
              <a:gd name="connsiteY50" fmla="*/ 2048256 h 2090928"/>
              <a:gd name="connsiteX51" fmla="*/ 1159931 w 1371655"/>
              <a:gd name="connsiteY51" fmla="*/ 2060448 h 2090928"/>
              <a:gd name="connsiteX52" fmla="*/ 1178219 w 1371655"/>
              <a:gd name="connsiteY52" fmla="*/ 2066544 h 2090928"/>
              <a:gd name="connsiteX53" fmla="*/ 1196507 w 1371655"/>
              <a:gd name="connsiteY53" fmla="*/ 2078736 h 2090928"/>
              <a:gd name="connsiteX54" fmla="*/ 1239179 w 1371655"/>
              <a:gd name="connsiteY54" fmla="*/ 2090928 h 2090928"/>
              <a:gd name="connsiteX55" fmla="*/ 1330619 w 1371655"/>
              <a:gd name="connsiteY55" fmla="*/ 2084832 h 2090928"/>
              <a:gd name="connsiteX56" fmla="*/ 1342811 w 1371655"/>
              <a:gd name="connsiteY56" fmla="*/ 2066544 h 2090928"/>
              <a:gd name="connsiteX57" fmla="*/ 1361099 w 1371655"/>
              <a:gd name="connsiteY57" fmla="*/ 2036064 h 2090928"/>
              <a:gd name="connsiteX58" fmla="*/ 1361099 w 1371655"/>
              <a:gd name="connsiteY58" fmla="*/ 1834896 h 2090928"/>
              <a:gd name="connsiteX59" fmla="*/ 1348907 w 1371655"/>
              <a:gd name="connsiteY59" fmla="*/ 1761744 h 2090928"/>
              <a:gd name="connsiteX60" fmla="*/ 1300139 w 1371655"/>
              <a:gd name="connsiteY60" fmla="*/ 1645920 h 2090928"/>
              <a:gd name="connsiteX61" fmla="*/ 1275755 w 1371655"/>
              <a:gd name="connsiteY61" fmla="*/ 1578864 h 2090928"/>
              <a:gd name="connsiteX62" fmla="*/ 1263563 w 1371655"/>
              <a:gd name="connsiteY62" fmla="*/ 1560576 h 2090928"/>
              <a:gd name="connsiteX63" fmla="*/ 1251371 w 1371655"/>
              <a:gd name="connsiteY63" fmla="*/ 1517904 h 2090928"/>
              <a:gd name="connsiteX64" fmla="*/ 1239179 w 1371655"/>
              <a:gd name="connsiteY64" fmla="*/ 1414272 h 2090928"/>
              <a:gd name="connsiteX65" fmla="*/ 1233083 w 1371655"/>
              <a:gd name="connsiteY65" fmla="*/ 1182624 h 2090928"/>
              <a:gd name="connsiteX66" fmla="*/ 1220891 w 1371655"/>
              <a:gd name="connsiteY66" fmla="*/ 1103376 h 2090928"/>
              <a:gd name="connsiteX67" fmla="*/ 1214795 w 1371655"/>
              <a:gd name="connsiteY67" fmla="*/ 548640 h 2090928"/>
              <a:gd name="connsiteX68" fmla="*/ 1202603 w 1371655"/>
              <a:gd name="connsiteY68" fmla="*/ 451104 h 2090928"/>
              <a:gd name="connsiteX69" fmla="*/ 1196507 w 1371655"/>
              <a:gd name="connsiteY69" fmla="*/ 426720 h 2090928"/>
              <a:gd name="connsiteX70" fmla="*/ 1184315 w 1371655"/>
              <a:gd name="connsiteY70" fmla="*/ 408432 h 2090928"/>
              <a:gd name="connsiteX71" fmla="*/ 1172123 w 1371655"/>
              <a:gd name="connsiteY71" fmla="*/ 371856 h 2090928"/>
              <a:gd name="connsiteX72" fmla="*/ 1123355 w 1371655"/>
              <a:gd name="connsiteY72" fmla="*/ 323088 h 2090928"/>
              <a:gd name="connsiteX73" fmla="*/ 1098971 w 1371655"/>
              <a:gd name="connsiteY73" fmla="*/ 304800 h 2090928"/>
              <a:gd name="connsiteX74" fmla="*/ 1080683 w 1371655"/>
              <a:gd name="connsiteY74" fmla="*/ 280416 h 2090928"/>
              <a:gd name="connsiteX75" fmla="*/ 1068491 w 1371655"/>
              <a:gd name="connsiteY75" fmla="*/ 262128 h 2090928"/>
              <a:gd name="connsiteX76" fmla="*/ 1050203 w 1371655"/>
              <a:gd name="connsiteY76" fmla="*/ 256032 h 2090928"/>
              <a:gd name="connsiteX77" fmla="*/ 1038011 w 1371655"/>
              <a:gd name="connsiteY77" fmla="*/ 237744 h 2090928"/>
              <a:gd name="connsiteX78" fmla="*/ 983147 w 1371655"/>
              <a:gd name="connsiteY78" fmla="*/ 195072 h 2090928"/>
              <a:gd name="connsiteX79" fmla="*/ 958763 w 1371655"/>
              <a:gd name="connsiteY79" fmla="*/ 176784 h 2090928"/>
              <a:gd name="connsiteX80" fmla="*/ 916091 w 1371655"/>
              <a:gd name="connsiteY80" fmla="*/ 134112 h 2090928"/>
              <a:gd name="connsiteX81" fmla="*/ 897803 w 1371655"/>
              <a:gd name="connsiteY81" fmla="*/ 103632 h 2090928"/>
              <a:gd name="connsiteX82" fmla="*/ 873419 w 1371655"/>
              <a:gd name="connsiteY82" fmla="*/ 91440 h 2090928"/>
              <a:gd name="connsiteX83" fmla="*/ 836843 w 1371655"/>
              <a:gd name="connsiteY83" fmla="*/ 67056 h 2090928"/>
              <a:gd name="connsiteX84" fmla="*/ 818555 w 1371655"/>
              <a:gd name="connsiteY84" fmla="*/ 54864 h 2090928"/>
              <a:gd name="connsiteX85" fmla="*/ 788075 w 1371655"/>
              <a:gd name="connsiteY85" fmla="*/ 48768 h 2090928"/>
              <a:gd name="connsiteX86" fmla="*/ 745403 w 1371655"/>
              <a:gd name="connsiteY86" fmla="*/ 30480 h 2090928"/>
              <a:gd name="connsiteX87" fmla="*/ 684443 w 1371655"/>
              <a:gd name="connsiteY87" fmla="*/ 24384 h 2090928"/>
              <a:gd name="connsiteX88" fmla="*/ 629579 w 1371655"/>
              <a:gd name="connsiteY88" fmla="*/ 6096 h 2090928"/>
              <a:gd name="connsiteX89" fmla="*/ 611291 w 1371655"/>
              <a:gd name="connsiteY89" fmla="*/ 0 h 2090928"/>
              <a:gd name="connsiteX90" fmla="*/ 501563 w 1371655"/>
              <a:gd name="connsiteY90" fmla="*/ 12192 h 2090928"/>
              <a:gd name="connsiteX91" fmla="*/ 483275 w 1371655"/>
              <a:gd name="connsiteY91" fmla="*/ 18288 h 2090928"/>
              <a:gd name="connsiteX92" fmla="*/ 422315 w 1371655"/>
              <a:gd name="connsiteY92" fmla="*/ 24384 h 2090928"/>
              <a:gd name="connsiteX93" fmla="*/ 416219 w 1371655"/>
              <a:gd name="connsiteY93" fmla="*/ 54864 h 2090928"/>
              <a:gd name="connsiteX94" fmla="*/ 385739 w 1371655"/>
              <a:gd name="connsiteY94" fmla="*/ 91440 h 2090928"/>
              <a:gd name="connsiteX95" fmla="*/ 367451 w 1371655"/>
              <a:gd name="connsiteY95" fmla="*/ 97536 h 2090928"/>
              <a:gd name="connsiteX96" fmla="*/ 330875 w 1371655"/>
              <a:gd name="connsiteY96" fmla="*/ 121920 h 2090928"/>
              <a:gd name="connsiteX97" fmla="*/ 312587 w 1371655"/>
              <a:gd name="connsiteY97" fmla="*/ 134112 h 209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371655" h="2090928">
                <a:moveTo>
                  <a:pt x="343067" y="115824"/>
                </a:moveTo>
                <a:cubicBezTo>
                  <a:pt x="347131" y="182880"/>
                  <a:pt x="350107" y="250011"/>
                  <a:pt x="355259" y="316992"/>
                </a:cubicBezTo>
                <a:cubicBezTo>
                  <a:pt x="356207" y="329316"/>
                  <a:pt x="359144" y="341407"/>
                  <a:pt x="361355" y="353568"/>
                </a:cubicBezTo>
                <a:cubicBezTo>
                  <a:pt x="378395" y="447288"/>
                  <a:pt x="355584" y="312845"/>
                  <a:pt x="373547" y="420624"/>
                </a:cubicBezTo>
                <a:cubicBezTo>
                  <a:pt x="383594" y="621570"/>
                  <a:pt x="382431" y="540317"/>
                  <a:pt x="373547" y="829056"/>
                </a:cubicBezTo>
                <a:cubicBezTo>
                  <a:pt x="368754" y="984812"/>
                  <a:pt x="374104" y="892770"/>
                  <a:pt x="361355" y="969264"/>
                </a:cubicBezTo>
                <a:cubicBezTo>
                  <a:pt x="358993" y="983437"/>
                  <a:pt x="358490" y="997936"/>
                  <a:pt x="355259" y="1011936"/>
                </a:cubicBezTo>
                <a:cubicBezTo>
                  <a:pt x="324166" y="1146674"/>
                  <a:pt x="366463" y="941747"/>
                  <a:pt x="318683" y="1085088"/>
                </a:cubicBezTo>
                <a:cubicBezTo>
                  <a:pt x="316651" y="1091184"/>
                  <a:pt x="316151" y="1098029"/>
                  <a:pt x="312587" y="1103376"/>
                </a:cubicBezTo>
                <a:cubicBezTo>
                  <a:pt x="299230" y="1123412"/>
                  <a:pt x="292879" y="1119799"/>
                  <a:pt x="276011" y="1133856"/>
                </a:cubicBezTo>
                <a:cubicBezTo>
                  <a:pt x="269388" y="1139375"/>
                  <a:pt x="263819" y="1146048"/>
                  <a:pt x="257723" y="1152144"/>
                </a:cubicBezTo>
                <a:cubicBezTo>
                  <a:pt x="250748" y="1173068"/>
                  <a:pt x="251792" y="1176363"/>
                  <a:pt x="233339" y="1194816"/>
                </a:cubicBezTo>
                <a:cubicBezTo>
                  <a:pt x="226155" y="1202000"/>
                  <a:pt x="216601" y="1206414"/>
                  <a:pt x="208955" y="1213104"/>
                </a:cubicBezTo>
                <a:cubicBezTo>
                  <a:pt x="200304" y="1220673"/>
                  <a:pt x="193547" y="1230307"/>
                  <a:pt x="184571" y="1237488"/>
                </a:cubicBezTo>
                <a:cubicBezTo>
                  <a:pt x="157612" y="1259055"/>
                  <a:pt x="147188" y="1258941"/>
                  <a:pt x="123611" y="1280160"/>
                </a:cubicBezTo>
                <a:cubicBezTo>
                  <a:pt x="110795" y="1291694"/>
                  <a:pt x="97380" y="1302942"/>
                  <a:pt x="87035" y="1316736"/>
                </a:cubicBezTo>
                <a:cubicBezTo>
                  <a:pt x="80939" y="1324864"/>
                  <a:pt x="76461" y="1334508"/>
                  <a:pt x="68747" y="1341120"/>
                </a:cubicBezTo>
                <a:cubicBezTo>
                  <a:pt x="61847" y="1347034"/>
                  <a:pt x="52491" y="1349248"/>
                  <a:pt x="44363" y="1353312"/>
                </a:cubicBezTo>
                <a:lnTo>
                  <a:pt x="19979" y="1389888"/>
                </a:lnTo>
                <a:lnTo>
                  <a:pt x="7787" y="1408176"/>
                </a:lnTo>
                <a:cubicBezTo>
                  <a:pt x="-1046" y="1452339"/>
                  <a:pt x="-4039" y="1452678"/>
                  <a:pt x="7787" y="1511808"/>
                </a:cubicBezTo>
                <a:cubicBezTo>
                  <a:pt x="9224" y="1518992"/>
                  <a:pt x="14258" y="1525519"/>
                  <a:pt x="19979" y="1530096"/>
                </a:cubicBezTo>
                <a:cubicBezTo>
                  <a:pt x="24997" y="1534110"/>
                  <a:pt x="32171" y="1534160"/>
                  <a:pt x="38267" y="1536192"/>
                </a:cubicBezTo>
                <a:cubicBezTo>
                  <a:pt x="39319" y="1537594"/>
                  <a:pt x="66519" y="1572921"/>
                  <a:pt x="68747" y="1578864"/>
                </a:cubicBezTo>
                <a:cubicBezTo>
                  <a:pt x="71549" y="1586336"/>
                  <a:pt x="79961" y="1641029"/>
                  <a:pt x="80939" y="1645920"/>
                </a:cubicBezTo>
                <a:cubicBezTo>
                  <a:pt x="82582" y="1654135"/>
                  <a:pt x="83288" y="1662810"/>
                  <a:pt x="87035" y="1670304"/>
                </a:cubicBezTo>
                <a:cubicBezTo>
                  <a:pt x="104009" y="1704252"/>
                  <a:pt x="121031" y="1716492"/>
                  <a:pt x="147995" y="1743456"/>
                </a:cubicBezTo>
                <a:lnTo>
                  <a:pt x="166283" y="1761744"/>
                </a:lnTo>
                <a:cubicBezTo>
                  <a:pt x="172379" y="1767840"/>
                  <a:pt x="176392" y="1777306"/>
                  <a:pt x="184571" y="1780032"/>
                </a:cubicBezTo>
                <a:lnTo>
                  <a:pt x="202859" y="1786128"/>
                </a:lnTo>
                <a:cubicBezTo>
                  <a:pt x="206923" y="1792224"/>
                  <a:pt x="209423" y="1799726"/>
                  <a:pt x="215051" y="1804416"/>
                </a:cubicBezTo>
                <a:cubicBezTo>
                  <a:pt x="234079" y="1820272"/>
                  <a:pt x="238666" y="1813175"/>
                  <a:pt x="257723" y="1822704"/>
                </a:cubicBezTo>
                <a:cubicBezTo>
                  <a:pt x="264276" y="1825981"/>
                  <a:pt x="269458" y="1831619"/>
                  <a:pt x="276011" y="1834896"/>
                </a:cubicBezTo>
                <a:cubicBezTo>
                  <a:pt x="281758" y="1837770"/>
                  <a:pt x="288393" y="1838461"/>
                  <a:pt x="294299" y="1840992"/>
                </a:cubicBezTo>
                <a:cubicBezTo>
                  <a:pt x="302652" y="1844572"/>
                  <a:pt x="310330" y="1849604"/>
                  <a:pt x="318683" y="1853184"/>
                </a:cubicBezTo>
                <a:cubicBezTo>
                  <a:pt x="353070" y="1867921"/>
                  <a:pt x="320109" y="1849909"/>
                  <a:pt x="361355" y="1865376"/>
                </a:cubicBezTo>
                <a:cubicBezTo>
                  <a:pt x="405762" y="1882029"/>
                  <a:pt x="367023" y="1873572"/>
                  <a:pt x="404027" y="1883664"/>
                </a:cubicBezTo>
                <a:cubicBezTo>
                  <a:pt x="420193" y="1888073"/>
                  <a:pt x="437808" y="1888362"/>
                  <a:pt x="452795" y="1895856"/>
                </a:cubicBezTo>
                <a:cubicBezTo>
                  <a:pt x="497502" y="1918209"/>
                  <a:pt x="455663" y="1899963"/>
                  <a:pt x="507659" y="1914144"/>
                </a:cubicBezTo>
                <a:cubicBezTo>
                  <a:pt x="520058" y="1917525"/>
                  <a:pt x="531406" y="1925581"/>
                  <a:pt x="544235" y="1926336"/>
                </a:cubicBezTo>
                <a:lnTo>
                  <a:pt x="647867" y="1932432"/>
                </a:lnTo>
                <a:cubicBezTo>
                  <a:pt x="668232" y="1939220"/>
                  <a:pt x="667576" y="1939521"/>
                  <a:pt x="690539" y="1944624"/>
                </a:cubicBezTo>
                <a:cubicBezTo>
                  <a:pt x="700653" y="1946872"/>
                  <a:pt x="710745" y="1949380"/>
                  <a:pt x="721019" y="1950720"/>
                </a:cubicBezTo>
                <a:cubicBezTo>
                  <a:pt x="757511" y="1955480"/>
                  <a:pt x="830747" y="1962912"/>
                  <a:pt x="830747" y="1962912"/>
                </a:cubicBezTo>
                <a:cubicBezTo>
                  <a:pt x="842939" y="1966976"/>
                  <a:pt x="854855" y="1971987"/>
                  <a:pt x="867323" y="1975104"/>
                </a:cubicBezTo>
                <a:cubicBezTo>
                  <a:pt x="883579" y="1979168"/>
                  <a:pt x="900195" y="1981997"/>
                  <a:pt x="916091" y="1987296"/>
                </a:cubicBezTo>
                <a:cubicBezTo>
                  <a:pt x="962497" y="2002765"/>
                  <a:pt x="940065" y="1996968"/>
                  <a:pt x="983147" y="2005584"/>
                </a:cubicBezTo>
                <a:cubicBezTo>
                  <a:pt x="991275" y="2009648"/>
                  <a:pt x="999022" y="2014585"/>
                  <a:pt x="1007531" y="2017776"/>
                </a:cubicBezTo>
                <a:cubicBezTo>
                  <a:pt x="1027670" y="2025328"/>
                  <a:pt x="1062980" y="2027755"/>
                  <a:pt x="1080683" y="2029968"/>
                </a:cubicBezTo>
                <a:cubicBezTo>
                  <a:pt x="1086779" y="2032000"/>
                  <a:pt x="1092792" y="2034299"/>
                  <a:pt x="1098971" y="2036064"/>
                </a:cubicBezTo>
                <a:cubicBezTo>
                  <a:pt x="1108086" y="2038668"/>
                  <a:pt x="1131899" y="2043384"/>
                  <a:pt x="1141643" y="2048256"/>
                </a:cubicBezTo>
                <a:cubicBezTo>
                  <a:pt x="1148196" y="2051533"/>
                  <a:pt x="1153378" y="2057171"/>
                  <a:pt x="1159931" y="2060448"/>
                </a:cubicBezTo>
                <a:cubicBezTo>
                  <a:pt x="1165678" y="2063322"/>
                  <a:pt x="1172472" y="2063670"/>
                  <a:pt x="1178219" y="2066544"/>
                </a:cubicBezTo>
                <a:cubicBezTo>
                  <a:pt x="1184772" y="2069821"/>
                  <a:pt x="1189954" y="2075459"/>
                  <a:pt x="1196507" y="2078736"/>
                </a:cubicBezTo>
                <a:cubicBezTo>
                  <a:pt x="1205252" y="2083109"/>
                  <a:pt x="1231366" y="2088975"/>
                  <a:pt x="1239179" y="2090928"/>
                </a:cubicBezTo>
                <a:cubicBezTo>
                  <a:pt x="1269659" y="2088896"/>
                  <a:pt x="1300883" y="2091829"/>
                  <a:pt x="1330619" y="2084832"/>
                </a:cubicBezTo>
                <a:cubicBezTo>
                  <a:pt x="1337751" y="2083154"/>
                  <a:pt x="1338928" y="2072757"/>
                  <a:pt x="1342811" y="2066544"/>
                </a:cubicBezTo>
                <a:cubicBezTo>
                  <a:pt x="1349091" y="2056496"/>
                  <a:pt x="1355003" y="2046224"/>
                  <a:pt x="1361099" y="2036064"/>
                </a:cubicBezTo>
                <a:cubicBezTo>
                  <a:pt x="1377419" y="1954464"/>
                  <a:pt x="1372737" y="1990075"/>
                  <a:pt x="1361099" y="1834896"/>
                </a:cubicBezTo>
                <a:cubicBezTo>
                  <a:pt x="1359250" y="1810245"/>
                  <a:pt x="1354903" y="1785726"/>
                  <a:pt x="1348907" y="1761744"/>
                </a:cubicBezTo>
                <a:cubicBezTo>
                  <a:pt x="1326842" y="1673483"/>
                  <a:pt x="1332495" y="1710633"/>
                  <a:pt x="1300139" y="1645920"/>
                </a:cubicBezTo>
                <a:cubicBezTo>
                  <a:pt x="1277121" y="1599885"/>
                  <a:pt x="1298516" y="1630076"/>
                  <a:pt x="1275755" y="1578864"/>
                </a:cubicBezTo>
                <a:cubicBezTo>
                  <a:pt x="1272779" y="1572169"/>
                  <a:pt x="1266840" y="1567129"/>
                  <a:pt x="1263563" y="1560576"/>
                </a:cubicBezTo>
                <a:cubicBezTo>
                  <a:pt x="1259690" y="1552829"/>
                  <a:pt x="1252673" y="1524415"/>
                  <a:pt x="1251371" y="1517904"/>
                </a:cubicBezTo>
                <a:cubicBezTo>
                  <a:pt x="1243216" y="1477130"/>
                  <a:pt x="1243432" y="1461060"/>
                  <a:pt x="1239179" y="1414272"/>
                </a:cubicBezTo>
                <a:cubicBezTo>
                  <a:pt x="1237147" y="1337056"/>
                  <a:pt x="1237619" y="1259733"/>
                  <a:pt x="1233083" y="1182624"/>
                </a:cubicBezTo>
                <a:cubicBezTo>
                  <a:pt x="1231514" y="1155943"/>
                  <a:pt x="1221662" y="1130092"/>
                  <a:pt x="1220891" y="1103376"/>
                </a:cubicBezTo>
                <a:cubicBezTo>
                  <a:pt x="1215559" y="918530"/>
                  <a:pt x="1218456" y="733527"/>
                  <a:pt x="1214795" y="548640"/>
                </a:cubicBezTo>
                <a:cubicBezTo>
                  <a:pt x="1214333" y="525320"/>
                  <a:pt x="1207902" y="477597"/>
                  <a:pt x="1202603" y="451104"/>
                </a:cubicBezTo>
                <a:cubicBezTo>
                  <a:pt x="1200960" y="442889"/>
                  <a:pt x="1199807" y="434421"/>
                  <a:pt x="1196507" y="426720"/>
                </a:cubicBezTo>
                <a:cubicBezTo>
                  <a:pt x="1193621" y="419986"/>
                  <a:pt x="1187291" y="415127"/>
                  <a:pt x="1184315" y="408432"/>
                </a:cubicBezTo>
                <a:cubicBezTo>
                  <a:pt x="1179096" y="396688"/>
                  <a:pt x="1181210" y="380943"/>
                  <a:pt x="1172123" y="371856"/>
                </a:cubicBezTo>
                <a:cubicBezTo>
                  <a:pt x="1155867" y="355600"/>
                  <a:pt x="1141747" y="336882"/>
                  <a:pt x="1123355" y="323088"/>
                </a:cubicBezTo>
                <a:cubicBezTo>
                  <a:pt x="1115227" y="316992"/>
                  <a:pt x="1106155" y="311984"/>
                  <a:pt x="1098971" y="304800"/>
                </a:cubicBezTo>
                <a:cubicBezTo>
                  <a:pt x="1091787" y="297616"/>
                  <a:pt x="1086588" y="288684"/>
                  <a:pt x="1080683" y="280416"/>
                </a:cubicBezTo>
                <a:cubicBezTo>
                  <a:pt x="1076425" y="274454"/>
                  <a:pt x="1074212" y="266705"/>
                  <a:pt x="1068491" y="262128"/>
                </a:cubicBezTo>
                <a:cubicBezTo>
                  <a:pt x="1063473" y="258114"/>
                  <a:pt x="1056299" y="258064"/>
                  <a:pt x="1050203" y="256032"/>
                </a:cubicBezTo>
                <a:cubicBezTo>
                  <a:pt x="1046139" y="249936"/>
                  <a:pt x="1043432" y="242672"/>
                  <a:pt x="1038011" y="237744"/>
                </a:cubicBezTo>
                <a:cubicBezTo>
                  <a:pt x="1020868" y="222159"/>
                  <a:pt x="1001511" y="209198"/>
                  <a:pt x="983147" y="195072"/>
                </a:cubicBezTo>
                <a:cubicBezTo>
                  <a:pt x="975094" y="188877"/>
                  <a:pt x="965947" y="183968"/>
                  <a:pt x="958763" y="176784"/>
                </a:cubicBezTo>
                <a:cubicBezTo>
                  <a:pt x="944539" y="162560"/>
                  <a:pt x="926440" y="151361"/>
                  <a:pt x="916091" y="134112"/>
                </a:cubicBezTo>
                <a:cubicBezTo>
                  <a:pt x="909995" y="123952"/>
                  <a:pt x="906181" y="112010"/>
                  <a:pt x="897803" y="103632"/>
                </a:cubicBezTo>
                <a:cubicBezTo>
                  <a:pt x="891377" y="97206"/>
                  <a:pt x="881211" y="96115"/>
                  <a:pt x="873419" y="91440"/>
                </a:cubicBezTo>
                <a:cubicBezTo>
                  <a:pt x="860854" y="83901"/>
                  <a:pt x="849035" y="75184"/>
                  <a:pt x="836843" y="67056"/>
                </a:cubicBezTo>
                <a:cubicBezTo>
                  <a:pt x="830747" y="62992"/>
                  <a:pt x="825739" y="56301"/>
                  <a:pt x="818555" y="54864"/>
                </a:cubicBezTo>
                <a:lnTo>
                  <a:pt x="788075" y="48768"/>
                </a:lnTo>
                <a:cubicBezTo>
                  <a:pt x="777676" y="43568"/>
                  <a:pt x="758359" y="32473"/>
                  <a:pt x="745403" y="30480"/>
                </a:cubicBezTo>
                <a:cubicBezTo>
                  <a:pt x="725219" y="27375"/>
                  <a:pt x="704763" y="26416"/>
                  <a:pt x="684443" y="24384"/>
                </a:cubicBezTo>
                <a:lnTo>
                  <a:pt x="629579" y="6096"/>
                </a:lnTo>
                <a:lnTo>
                  <a:pt x="611291" y="0"/>
                </a:lnTo>
                <a:cubicBezTo>
                  <a:pt x="574715" y="4064"/>
                  <a:pt x="537994" y="6988"/>
                  <a:pt x="501563" y="12192"/>
                </a:cubicBezTo>
                <a:cubicBezTo>
                  <a:pt x="495202" y="13101"/>
                  <a:pt x="489626" y="17311"/>
                  <a:pt x="483275" y="18288"/>
                </a:cubicBezTo>
                <a:cubicBezTo>
                  <a:pt x="463091" y="21393"/>
                  <a:pt x="442635" y="22352"/>
                  <a:pt x="422315" y="24384"/>
                </a:cubicBezTo>
                <a:cubicBezTo>
                  <a:pt x="420283" y="34544"/>
                  <a:pt x="419857" y="45162"/>
                  <a:pt x="416219" y="54864"/>
                </a:cubicBezTo>
                <a:cubicBezTo>
                  <a:pt x="412471" y="64860"/>
                  <a:pt x="393645" y="86169"/>
                  <a:pt x="385739" y="91440"/>
                </a:cubicBezTo>
                <a:cubicBezTo>
                  <a:pt x="380392" y="95004"/>
                  <a:pt x="373068" y="94415"/>
                  <a:pt x="367451" y="97536"/>
                </a:cubicBezTo>
                <a:cubicBezTo>
                  <a:pt x="354642" y="104652"/>
                  <a:pt x="343067" y="113792"/>
                  <a:pt x="330875" y="121920"/>
                </a:cubicBezTo>
                <a:lnTo>
                  <a:pt x="312587" y="134112"/>
                </a:lnTo>
              </a:path>
            </a:pathLst>
          </a:custGeom>
          <a:noFill/>
          <a:ln w="508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3752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457199" y="1161070"/>
            <a:ext cx="8471647" cy="5186118"/>
          </a:xfrm>
        </p:spPr>
        <p:txBody>
          <a:bodyPr/>
          <a:lstStyle/>
          <a:p>
            <a:pPr marL="0" indent="0">
              <a:buNone/>
            </a:pPr>
            <a:r>
              <a:rPr lang="en-US" sz="4400" b="1" dirty="0">
                <a:latin typeface="Cambria" panose="02040503050406030204" pitchFamily="18" charset="0"/>
                <a:ea typeface="Cambria" panose="02040503050406030204" pitchFamily="18" charset="0"/>
              </a:rPr>
              <a:t>Epoch</a:t>
            </a:r>
            <a:endParaRPr lang="en-US" sz="2400"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sz="3200" b="1" dirty="0">
                <a:latin typeface="Cambria" panose="02040503050406030204" pitchFamily="18" charset="0"/>
                <a:ea typeface="Cambria" panose="02040503050406030204" pitchFamily="18" charset="0"/>
              </a:rPr>
              <a:t>an instant of time</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 (@ ~7:15pm)</a:t>
            </a:r>
          </a:p>
          <a:p>
            <a:pPr lvl="1"/>
            <a:r>
              <a:rPr lang="en-US" dirty="0">
                <a:latin typeface="Cambria" panose="02040503050406030204" pitchFamily="18" charset="0"/>
                <a:ea typeface="Cambria" panose="02040503050406030204" pitchFamily="18" charset="0"/>
              </a:rPr>
              <a:t>doesn’t have to be!</a:t>
            </a:r>
          </a:p>
          <a:p>
            <a:pPr lvl="1"/>
            <a:r>
              <a:rPr lang="en-US" dirty="0">
                <a:latin typeface="Cambria" panose="02040503050406030204" pitchFamily="18" charset="0"/>
                <a:ea typeface="Cambria" panose="02040503050406030204" pitchFamily="18" charset="0"/>
              </a:rPr>
              <a:t>using epochs is important, not format</a:t>
            </a:r>
          </a:p>
          <a:p>
            <a:pPr lvl="2"/>
            <a:r>
              <a:rPr lang="en-US" dirty="0">
                <a:latin typeface="Cambria" panose="02040503050406030204" pitchFamily="18" charset="0"/>
                <a:ea typeface="Cambria" panose="02040503050406030204" pitchFamily="18" charset="0"/>
              </a:rPr>
              <a:t>It doesn’t have to be in decimal years… just start assigning dates to your data</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Time/4D</a:t>
            </a:r>
            <a:endParaRPr lang="en-US" sz="4800" dirty="0"/>
          </a:p>
        </p:txBody>
      </p:sp>
    </p:spTree>
    <p:custDataLst>
      <p:tags r:id="rId1"/>
    </p:custDataLst>
    <p:extLst>
      <p:ext uri="{BB962C8B-B14F-4D97-AF65-F5344CB8AC3E}">
        <p14:creationId xmlns:p14="http://schemas.microsoft.com/office/powerpoint/2010/main" val="352733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000" y="4222299"/>
            <a:ext cx="7941600" cy="12168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2000" y="2505075"/>
            <a:ext cx="6523200" cy="1274925"/>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7819" y="1181100"/>
            <a:ext cx="8825681" cy="5549899"/>
          </a:xfrm>
        </p:spPr>
        <p:txBody>
          <a:bodyPr/>
          <a:lstStyle/>
          <a:p>
            <a:pPr marL="0" indent="0">
              <a:buNone/>
            </a:pPr>
            <a:r>
              <a:rPr lang="en-US" sz="2800" b="1" dirty="0">
                <a:latin typeface="Cambria" panose="02040503050406030204" pitchFamily="18" charset="0"/>
                <a:ea typeface="Cambria" panose="02040503050406030204" pitchFamily="18" charset="0"/>
              </a:rPr>
              <a:t>Conversion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a:t>
            </a:r>
            <a:r>
              <a:rPr lang="en-US" sz="2000" b="1" i="1" dirty="0">
                <a:latin typeface="Cambria" panose="02040503050406030204" pitchFamily="18" charset="0"/>
                <a:ea typeface="Cambria" panose="02040503050406030204" pitchFamily="18" charset="0"/>
              </a:rPr>
              <a:t>type</a:t>
            </a:r>
            <a:r>
              <a:rPr lang="en-US" sz="2000"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sym typeface="Wingdings" panose="05000000000000000000" pitchFamily="2" charset="2"/>
              </a:rPr>
              <a:t>e.g. NAD83(2011) </a:t>
            </a:r>
            <a:r>
              <a:rPr lang="en-US" sz="2000" i="1" u="sng" dirty="0">
                <a:latin typeface="Cambria" panose="02040503050406030204" pitchFamily="18" charset="0"/>
                <a:ea typeface="Cambria" panose="02040503050406030204" pitchFamily="18" charset="0"/>
              </a:rPr>
              <a:t>latitude &amp; longitude</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sym typeface="Wingdings" panose="05000000000000000000" pitchFamily="2" charset="2"/>
              </a:rPr>
              <a:t> NAD83(2011)</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SPCS</a:t>
            </a:r>
          </a:p>
          <a:p>
            <a:pPr marL="0" lvl="1" indent="0">
              <a:spcBef>
                <a:spcPts val="1200"/>
              </a:spcBef>
              <a:buNone/>
            </a:pPr>
            <a:r>
              <a:rPr lang="en-US" b="1" dirty="0">
                <a:latin typeface="Cambria" panose="02040503050406030204" pitchFamily="18" charset="0"/>
                <a:ea typeface="Cambria" panose="02040503050406030204" pitchFamily="18" charset="0"/>
              </a:rPr>
              <a:t>Transformation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a:t>
            </a:r>
            <a:r>
              <a:rPr lang="en-US" sz="2000" b="1" i="1" dirty="0">
                <a:latin typeface="Cambria" panose="02040503050406030204" pitchFamily="18" charset="0"/>
                <a:ea typeface="Cambria" panose="02040503050406030204" pitchFamily="18" charset="0"/>
              </a:rPr>
              <a:t>datum</a:t>
            </a:r>
            <a:r>
              <a:rPr lang="en-US" sz="2000"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a:t>
            </a:r>
            <a:r>
              <a:rPr lang="en-US" sz="2000" i="1" u="sng" dirty="0">
                <a:latin typeface="Cambria" panose="02040503050406030204" pitchFamily="18" charset="0"/>
                <a:ea typeface="Cambria" panose="02040503050406030204" pitchFamily="18" charset="0"/>
              </a:rPr>
              <a:t>NGVD29</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 in feet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NAVD88</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 in feet</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a:t>
            </a:r>
            <a:r>
              <a:rPr lang="en-US" sz="2000" i="1" u="sng" dirty="0">
                <a:latin typeface="Cambria" panose="02040503050406030204" pitchFamily="18" charset="0"/>
                <a:ea typeface="Cambria" panose="02040503050406030204" pitchFamily="18" charset="0"/>
              </a:rPr>
              <a:t>NAD 27</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NAD 83(2011)</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a:t>
            </a:r>
          </a:p>
          <a:p>
            <a:pPr marL="0" indent="0">
              <a:spcBef>
                <a:spcPts val="1200"/>
              </a:spcBef>
              <a:buNone/>
            </a:pPr>
            <a:r>
              <a:rPr lang="en-US" sz="2800" b="1" dirty="0">
                <a:latin typeface="Cambria" panose="02040503050406030204" pitchFamily="18" charset="0"/>
                <a:ea typeface="Cambria" panose="02040503050406030204" pitchFamily="18" charset="0"/>
              </a:rPr>
              <a:t>Propagation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a:t>
            </a:r>
            <a:r>
              <a:rPr lang="en-US" sz="2000" b="1" i="1" dirty="0">
                <a:latin typeface="Cambria" panose="02040503050406030204" pitchFamily="18" charset="0"/>
                <a:ea typeface="Cambria" panose="02040503050406030204" pitchFamily="18" charset="0"/>
              </a:rPr>
              <a:t>epoch</a:t>
            </a:r>
            <a:r>
              <a:rPr lang="en-US" sz="2000"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NAPGD2022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NAPGD2022 </a:t>
            </a:r>
            <a:r>
              <a:rPr lang="en-US" sz="2000" i="1" u="sng" dirty="0">
                <a:latin typeface="Cambria" panose="02040503050406030204" pitchFamily="18" charset="0"/>
                <a:ea typeface="Cambria" panose="02040503050406030204" pitchFamily="18" charset="0"/>
              </a:rPr>
              <a:t>epoch 2087.2570</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NATRF2022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NATRF2022 </a:t>
            </a:r>
            <a:r>
              <a:rPr lang="en-US" sz="2000" i="1" u="sng" dirty="0">
                <a:latin typeface="Cambria" panose="02040503050406030204" pitchFamily="18" charset="0"/>
                <a:ea typeface="Cambria" panose="02040503050406030204" pitchFamily="18" charset="0"/>
              </a:rPr>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Terminology - </a:t>
            </a:r>
            <a:r>
              <a:rPr lang="en-US"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138505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654AEEDA-720F-456D-A00D-1917249A049B}"/>
              </a:ext>
            </a:extLst>
          </p:cNvPr>
          <p:cNvPicPr>
            <a:picLocks noChangeAspect="1"/>
          </p:cNvPicPr>
          <p:nvPr/>
        </p:nvPicPr>
        <p:blipFill rotWithShape="1">
          <a:blip r:embed="rId3">
            <a:extLst>
              <a:ext uri="{28A0092B-C50C-407E-A947-70E740481C1C}">
                <a14:useLocalDpi xmlns:a14="http://schemas.microsoft.com/office/drawing/2010/main" val="0"/>
              </a:ext>
            </a:extLst>
          </a:blip>
          <a:srcRect b="52" l="51" r="81" t="189"/>
          <a:stretch/>
        </p:blipFill>
        <p:spPr>
          <a:xfrm>
            <a:off x="126546" y="49167"/>
            <a:ext cx="8890908" cy="6788137"/>
          </a:xfrm>
          <a:prstGeom prst="rect">
            <a:avLst/>
          </a:prstGeom>
          <a:ln w="25400">
            <a:solidFill>
              <a:schemeClr val="tx1"/>
            </a:solidFill>
          </a:ln>
        </p:spPr>
      </p:pic>
      <p:sp>
        <p:nvSpPr>
          <p:cNvPr id="5" name="Rounded Rectangle 8">
            <a:extLst>
              <a:ext uri="{FF2B5EF4-FFF2-40B4-BE49-F238E27FC236}">
                <a16:creationId xmlns:a16="http://schemas.microsoft.com/office/drawing/2014/main" id="{0265D932-2260-4C9D-A46D-E65561EF8BF4}"/>
              </a:ext>
            </a:extLst>
          </p:cNvPr>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357EB9C8-9B8E-417D-8148-AF96AF94D61C}"/>
              </a:ext>
            </a:extLst>
          </p:cNvPr>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604A3A70-6D2E-4E11-B9F9-878E2FA30319}"/>
              </a:ext>
            </a:extLst>
          </p:cNvPr>
          <p:cNvCxnSpPr>
            <a:stCxn id="9" idx="2"/>
            <a:endCxn id="6" idx="0"/>
          </p:cNvCxnSpPr>
          <p:nvPr/>
        </p:nvCxnSpPr>
        <p:spPr>
          <a:xfrm>
            <a:off x="2104949" y="2342515"/>
            <a:ext cx="914023" cy="1587236"/>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grpSp>
        <p:nvGrpSpPr>
          <p:cNvPr id="8" name="Group Left">
            <a:extLst>
              <a:ext uri="{FF2B5EF4-FFF2-40B4-BE49-F238E27FC236}">
                <a16:creationId xmlns:a16="http://schemas.microsoft.com/office/drawing/2014/main" id="{EFB3A7D9-87D0-406E-90D5-1C6CC9EDE7B2}"/>
              </a:ext>
            </a:extLst>
          </p:cNvPr>
          <p:cNvGrpSpPr/>
          <p:nvPr/>
        </p:nvGrpSpPr>
        <p:grpSpPr>
          <a:xfrm>
            <a:off x="457200" y="702528"/>
            <a:ext cx="3295498" cy="1639987"/>
            <a:chOff x="457200" y="702528"/>
            <a:chExt cx="3295498" cy="1639987"/>
          </a:xfrm>
        </p:grpSpPr>
        <p:sp>
          <p:nvSpPr>
            <p:cNvPr id="9" name="Rounded Rectangle 9">
              <a:extLst>
                <a:ext uri="{FF2B5EF4-FFF2-40B4-BE49-F238E27FC236}">
                  <a16:creationId xmlns:a16="http://schemas.microsoft.com/office/drawing/2014/main" id="{8879F3B7-81A4-4B1B-97F6-0D5512D6AE52}"/>
                </a:ext>
              </a:extLst>
            </p:cNvPr>
            <p:cNvSpPr/>
            <p:nvPr/>
          </p:nvSpPr>
          <p:spPr>
            <a:xfrm>
              <a:off x="457200" y="702528"/>
              <a:ext cx="3295498" cy="1639987"/>
            </a:xfrm>
            <a:prstGeom prst="round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ED886A3-2D7B-4AFA-9458-868BF4351B17}"/>
                </a:ext>
              </a:extLst>
            </p:cNvPr>
            <p:cNvSpPr txBox="1"/>
            <p:nvPr/>
          </p:nvSpPr>
          <p:spPr bwMode="auto">
            <a:xfrm>
              <a:off x="555955" y="743595"/>
              <a:ext cx="3108960" cy="1569660"/>
            </a:xfrm>
            <a:prstGeom prst="rect">
              <a:avLst/>
            </a:prstGeom>
            <a:noFill/>
            <a:ln w="9525">
              <a:noFill/>
              <a:miter lim="800000"/>
              <a:headEnd/>
              <a:tailEnd/>
            </a:ln>
          </p:spPr>
          <p:txBody>
            <a:bodyPr rtlCol="0" wrap="square">
              <a:spAutoFit/>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4800" u="none">
                  <a:ln>
                    <a:noFill/>
                  </a:ln>
                  <a:solidFill>
                    <a:prstClr val="black"/>
                  </a:solidFill>
                  <a:effectLst/>
                  <a:uLnTx/>
                  <a:uFillTx/>
                  <a:latin charset="0" panose="020B0604020202020204" pitchFamily="34" typeface="Arial"/>
                  <a:ea charset="-128" pitchFamily="34" typeface="ＭＳ Ｐゴシック"/>
                  <a:cs charset="0" panose="020B0604020202020204" pitchFamily="34" typeface="Arial"/>
                </a:rPr>
                <a:t>Reference Epoch</a:t>
              </a:r>
            </a:p>
          </p:txBody>
        </p:sp>
      </p:grpSp>
      <p:cxnSp>
        <p:nvCxnSpPr>
          <p:cNvPr id="11" name="Straight Connector 10">
            <a:extLst>
              <a:ext uri="{FF2B5EF4-FFF2-40B4-BE49-F238E27FC236}">
                <a16:creationId xmlns:a16="http://schemas.microsoft.com/office/drawing/2014/main" id="{BD71344F-7FF4-4146-8CC2-EA553685A681}"/>
              </a:ext>
            </a:extLst>
          </p:cNvPr>
          <p:cNvCxnSpPr>
            <a:stCxn id="13" idx="2"/>
          </p:cNvCxnSpPr>
          <p:nvPr/>
        </p:nvCxnSpPr>
        <p:spPr>
          <a:xfrm>
            <a:off x="6592469" y="2342515"/>
            <a:ext cx="914023" cy="1587236"/>
          </a:xfrm>
          <a:prstGeom prst="line">
            <a:avLst/>
          </a:prstGeom>
          <a:ln w="508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12" name="Group Right">
            <a:extLst>
              <a:ext uri="{FF2B5EF4-FFF2-40B4-BE49-F238E27FC236}">
                <a16:creationId xmlns:a16="http://schemas.microsoft.com/office/drawing/2014/main" id="{05055AA5-A8B8-49F2-8949-0D68C7061084}"/>
              </a:ext>
            </a:extLst>
          </p:cNvPr>
          <p:cNvGrpSpPr/>
          <p:nvPr/>
        </p:nvGrpSpPr>
        <p:grpSpPr>
          <a:xfrm>
            <a:off x="4944720" y="702528"/>
            <a:ext cx="3295498" cy="1639987"/>
            <a:chOff x="4944720" y="702528"/>
            <a:chExt cx="3295498" cy="1639987"/>
          </a:xfrm>
        </p:grpSpPr>
        <p:sp>
          <p:nvSpPr>
            <p:cNvPr id="13" name="Rounded Rectangle 12">
              <a:extLst>
                <a:ext uri="{FF2B5EF4-FFF2-40B4-BE49-F238E27FC236}">
                  <a16:creationId xmlns:a16="http://schemas.microsoft.com/office/drawing/2014/main" id="{3FEE7CE4-F69F-4209-ADC1-D0ADEFFACD8B}"/>
                </a:ext>
              </a:extLst>
            </p:cNvPr>
            <p:cNvSpPr/>
            <p:nvPr/>
          </p:nvSpPr>
          <p:spPr>
            <a:xfrm>
              <a:off x="4944720" y="702528"/>
              <a:ext cx="3295498" cy="1639987"/>
            </a:xfrm>
            <a:prstGeom prst="round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6FF98DA9-EE56-4D40-BAF9-0452FA4DFB7E}"/>
                </a:ext>
              </a:extLst>
            </p:cNvPr>
            <p:cNvSpPr txBox="1"/>
            <p:nvPr/>
          </p:nvSpPr>
          <p:spPr bwMode="auto">
            <a:xfrm>
              <a:off x="5043475" y="743595"/>
              <a:ext cx="3108960" cy="1569660"/>
            </a:xfrm>
            <a:prstGeom prst="rect">
              <a:avLst/>
            </a:prstGeom>
            <a:noFill/>
            <a:ln w="9525">
              <a:noFill/>
              <a:miter lim="800000"/>
              <a:headEnd/>
              <a:tailEnd/>
            </a:ln>
          </p:spPr>
          <p:txBody>
            <a:bodyPr rtlCol="0" wrap="square">
              <a:spAutoFit/>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4800" u="none">
                  <a:ln>
                    <a:noFill/>
                  </a:ln>
                  <a:solidFill>
                    <a:prstClr val="black"/>
                  </a:solidFill>
                  <a:effectLst/>
                  <a:uLnTx/>
                  <a:uFillTx/>
                  <a:latin charset="0" panose="020B0604020202020204" pitchFamily="34" typeface="Arial"/>
                  <a:ea charset="-128" pitchFamily="34" typeface="ＭＳ Ｐゴシック"/>
                  <a:cs charset="0" panose="020B0604020202020204" pitchFamily="34" typeface="Arial"/>
                </a:rPr>
                <a:t>Survey Epoch</a:t>
              </a:r>
            </a:p>
          </p:txBody>
        </p:sp>
      </p:grpSp>
      <p:pic>
        <p:nvPicPr>
          <p:cNvPr id="16" name="datasheet">
            <a:extLst>
              <a:ext uri="{FF2B5EF4-FFF2-40B4-BE49-F238E27FC236}">
                <a16:creationId xmlns:a16="http://schemas.microsoft.com/office/drawing/2014/main" id="{69E21003-DB7C-4D4D-A231-DE2379A80ED3}"/>
              </a:ext>
            </a:extLst>
          </p:cNvPr>
          <p:cNvPicPr>
            <a:picLocks noChangeAspect="1"/>
          </p:cNvPicPr>
          <p:nvPr/>
        </p:nvPicPr>
        <p:blipFill rotWithShape="1">
          <a:blip r:embed="rId4"/>
          <a:srcRect b="215" t="123"/>
          <a:stretch/>
        </p:blipFill>
        <p:spPr>
          <a:xfrm>
            <a:off x="73886" y="4634076"/>
            <a:ext cx="6400251" cy="2180123"/>
          </a:xfrm>
          <a:prstGeom prst="rect">
            <a:avLst/>
          </a:prstGeom>
          <a:ln w="38100">
            <a:solidFill>
              <a:schemeClr val="bg1">
                <a:lumMod val="65000"/>
              </a:schemeClr>
            </a:solidFill>
          </a:ln>
          <a:effectLst>
            <a:outerShdw algn="tl" blurRad="50800" dir="2700000" dist="38100" rotWithShape="0">
              <a:prstClr val="black">
                <a:alpha val="40000"/>
              </a:prstClr>
            </a:outerShdw>
          </a:effectLst>
        </p:spPr>
      </p:pic>
      <p:sp>
        <p:nvSpPr>
          <p:cNvPr id="17" name="Rounded Rectangle 21">
            <a:extLst>
              <a:ext uri="{FF2B5EF4-FFF2-40B4-BE49-F238E27FC236}">
                <a16:creationId xmlns:a16="http://schemas.microsoft.com/office/drawing/2014/main" id="{54C7C58C-CFFA-4000-94AE-9331293AA9BF}"/>
              </a:ext>
            </a:extLst>
          </p:cNvPr>
          <p:cNvSpPr/>
          <p:nvPr/>
        </p:nvSpPr>
        <p:spPr>
          <a:xfrm>
            <a:off x="712957" y="6324601"/>
            <a:ext cx="2684761" cy="2916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706C3D7B-E20A-445E-983A-A6626B32CBFE}"/>
              </a:ext>
            </a:extLst>
          </p:cNvPr>
          <p:cNvCxnSpPr>
            <a:endCxn id="17" idx="0"/>
          </p:cNvCxnSpPr>
          <p:nvPr/>
        </p:nvCxnSpPr>
        <p:spPr>
          <a:xfrm flipH="1">
            <a:off x="2055338" y="4528465"/>
            <a:ext cx="963634" cy="1796136"/>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9068733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12"/>
                                        </p:tgtEl>
                                        <p:attrNameLst>
                                          <p:attrName>style.visibility</p:attrName>
                                        </p:attrNameLst>
                                      </p:cBhvr>
                                      <p:to>
                                        <p:strVal val="visible"/>
                                      </p:to>
                                    </p:set>
                                    <p:animEffect filter="fade" transition="in">
                                      <p:cBhvr>
                                        <p:cTn dur="500" id="7"/>
                                        <p:tgtEl>
                                          <p:spTgt spid="12"/>
                                        </p:tgtEl>
                                      </p:cBhvr>
                                    </p:animEffect>
                                  </p:childTnLst>
                                </p:cTn>
                              </p:par>
                              <p:par>
                                <p:cTn fill="hold" id="8" nodeType="withEffect" presetClass="entr" presetID="10" presetSubtype="0">
                                  <p:stCondLst>
                                    <p:cond delay="0"/>
                                  </p:stCondLst>
                                  <p:childTnLst>
                                    <p:set>
                                      <p:cBhvr>
                                        <p:cTn dur="1" fill="hold" id="9">
                                          <p:stCondLst>
                                            <p:cond delay="0"/>
                                          </p:stCondLst>
                                        </p:cTn>
                                        <p:tgtEl>
                                          <p:spTgt spid="11"/>
                                        </p:tgtEl>
                                        <p:attrNameLst>
                                          <p:attrName>style.visibility</p:attrName>
                                        </p:attrNameLst>
                                      </p:cBhvr>
                                      <p:to>
                                        <p:strVal val="visible"/>
                                      </p:to>
                                    </p:set>
                                    <p:animEffect filter="fade" transition="in">
                                      <p:cBhvr>
                                        <p:cTn dur="500" id="10"/>
                                        <p:tgtEl>
                                          <p:spTgt spid="11"/>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5"/>
                                        </p:tgtEl>
                                        <p:attrNameLst>
                                          <p:attrName>style.visibility</p:attrName>
                                        </p:attrNameLst>
                                      </p:cBhvr>
                                      <p:to>
                                        <p:strVal val="visible"/>
                                      </p:to>
                                    </p:set>
                                    <p:animEffect filter="fade" transition="in">
                                      <p:cBhvr>
                                        <p:cTn dur="500" id="13"/>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Lst>
  </p:timing>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OPUS solution report"/>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26546" y="49167"/>
            <a:ext cx="8890908" cy="6788137"/>
          </a:xfrm>
          <a:prstGeom prst="rect">
            <a:avLst/>
          </a:prstGeom>
          <a:ln w="25400">
            <a:solidFill>
              <a:schemeClr val="tx1"/>
            </a:solidFill>
          </a:ln>
        </p:spPr>
      </p:pic>
      <p:sp>
        <p:nvSpPr>
          <p:cNvPr id="9" name="Rounded Rectangle 8"/>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5" name="Rounded Rectangle 4"/>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cxnSp>
        <p:nvCxnSpPr>
          <p:cNvPr id="7" name="Straight Connector 6"/>
          <p:cNvCxnSpPr>
            <a:stCxn id="10" idx="2"/>
            <a:endCxn id="5" idx="0"/>
          </p:cNvCxnSpPr>
          <p:nvPr/>
        </p:nvCxnSpPr>
        <p:spPr>
          <a:xfrm>
            <a:off x="2104949" y="2342515"/>
            <a:ext cx="914023" cy="1587236"/>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grpSp>
        <p:nvGrpSpPr>
          <p:cNvPr id="12" name="Group Left"/>
          <p:cNvGrpSpPr/>
          <p:nvPr/>
        </p:nvGrpSpPr>
        <p:grpSpPr>
          <a:xfrm>
            <a:off x="457200" y="702528"/>
            <a:ext cx="3295498" cy="1639987"/>
            <a:chOff x="457200" y="702528"/>
            <a:chExt cx="3295498" cy="1639987"/>
          </a:xfrm>
        </p:grpSpPr>
        <p:sp>
          <p:nvSpPr>
            <p:cNvPr id="10" name="Rounded Rectangle 9"/>
            <p:cNvSpPr/>
            <p:nvPr/>
          </p:nvSpPr>
          <p:spPr>
            <a:xfrm>
              <a:off x="457200" y="702528"/>
              <a:ext cx="3295498" cy="1639987"/>
            </a:xfrm>
            <a:prstGeom prst="round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4" name="TextBox 3"/>
            <p:cNvSpPr txBox="1"/>
            <p:nvPr/>
          </p:nvSpPr>
          <p:spPr bwMode="auto">
            <a:xfrm>
              <a:off x="555955" y="743595"/>
              <a:ext cx="3108960" cy="1569660"/>
            </a:xfrm>
            <a:prstGeom prst="rect">
              <a:avLst/>
            </a:prstGeom>
            <a:noFill/>
            <a:ln w="9525">
              <a:noFill/>
              <a:miter lim="800000"/>
              <a:headEnd/>
              <a:tailEnd/>
            </a:ln>
          </p:spPr>
          <p:txBody>
            <a:bodyPr rtlCol="0" wrap="square">
              <a:spAutoFit/>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4800" u="none">
                  <a:ln>
                    <a:noFill/>
                  </a:ln>
                  <a:solidFill>
                    <a:prstClr val="black"/>
                  </a:solidFill>
                  <a:effectLst/>
                  <a:uLnTx/>
                  <a:uFillTx/>
                  <a:latin charset="0" panose="020B0604020202020204" pitchFamily="34" typeface="Arial"/>
                  <a:ea charset="-128" pitchFamily="34" typeface="ＭＳ Ｐゴシック"/>
                  <a:cs charset="0" panose="020B0604020202020204" pitchFamily="34" typeface="Arial"/>
                </a:rPr>
                <a:t>Reference Epoch</a:t>
              </a:r>
            </a:p>
          </p:txBody>
        </p:sp>
      </p:grpSp>
      <p:cxnSp>
        <p:nvCxnSpPr>
          <p:cNvPr id="15" name="Straight Connector 14"/>
          <p:cNvCxnSpPr>
            <a:stCxn id="13" idx="2"/>
          </p:cNvCxnSpPr>
          <p:nvPr/>
        </p:nvCxnSpPr>
        <p:spPr>
          <a:xfrm>
            <a:off x="6592469" y="2342515"/>
            <a:ext cx="914023" cy="1587236"/>
          </a:xfrm>
          <a:prstGeom prst="line">
            <a:avLst/>
          </a:prstGeom>
          <a:ln w="508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20" name="Group Right"/>
          <p:cNvGrpSpPr/>
          <p:nvPr/>
        </p:nvGrpSpPr>
        <p:grpSpPr>
          <a:xfrm>
            <a:off x="4944720" y="702528"/>
            <a:ext cx="3295498" cy="1639987"/>
            <a:chOff x="4944720" y="702528"/>
            <a:chExt cx="3295498" cy="1639987"/>
          </a:xfrm>
        </p:grpSpPr>
        <p:sp>
          <p:nvSpPr>
            <p:cNvPr id="13" name="Rounded Rectangle 12"/>
            <p:cNvSpPr/>
            <p:nvPr/>
          </p:nvSpPr>
          <p:spPr>
            <a:xfrm>
              <a:off x="4944720" y="702528"/>
              <a:ext cx="3295498" cy="1639987"/>
            </a:xfrm>
            <a:prstGeom prst="round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14" name="TextBox 13"/>
            <p:cNvSpPr txBox="1"/>
            <p:nvPr/>
          </p:nvSpPr>
          <p:spPr bwMode="auto">
            <a:xfrm>
              <a:off x="5043475" y="743595"/>
              <a:ext cx="3108960" cy="1569660"/>
            </a:xfrm>
            <a:prstGeom prst="rect">
              <a:avLst/>
            </a:prstGeom>
            <a:noFill/>
            <a:ln w="9525">
              <a:noFill/>
              <a:miter lim="800000"/>
              <a:headEnd/>
              <a:tailEnd/>
            </a:ln>
          </p:spPr>
          <p:txBody>
            <a:bodyPr rtlCol="0" wrap="square">
              <a:spAutoFit/>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4800" u="none">
                  <a:ln>
                    <a:noFill/>
                  </a:ln>
                  <a:solidFill>
                    <a:prstClr val="black"/>
                  </a:solidFill>
                  <a:effectLst/>
                  <a:uLnTx/>
                  <a:uFillTx/>
                  <a:latin charset="0" panose="020B0604020202020204" pitchFamily="34" typeface="Arial"/>
                  <a:ea charset="-128" pitchFamily="34" typeface="ＭＳ Ｐゴシック"/>
                  <a:cs charset="0" panose="020B0604020202020204" pitchFamily="34" typeface="Arial"/>
                </a:rPr>
                <a:t>Survey Epoch</a:t>
              </a:r>
            </a:p>
          </p:txBody>
        </p:sp>
      </p:grpSp>
      <p:sp>
        <p:nvSpPr>
          <p:cNvPr id="16" name="Content Placeholder 2">
            <a:extLst>
              <a:ext uri="{FF2B5EF4-FFF2-40B4-BE49-F238E27FC236}">
                <a16:creationId xmlns:a16="http://schemas.microsoft.com/office/drawing/2014/main" id="{5F1659D8-9ABC-4752-9AA4-C03D458362D0}"/>
              </a:ext>
            </a:extLst>
          </p:cNvPr>
          <p:cNvSpPr>
            <a:spLocks noGrp="1"/>
          </p:cNvSpPr>
          <p:nvPr>
            <p:ph idx="1"/>
          </p:nvPr>
        </p:nvSpPr>
        <p:spPr>
          <a:xfrm>
            <a:off x="236668" y="5400338"/>
            <a:ext cx="8455511" cy="1478033"/>
          </a:xfrm>
          <a:solidFill>
            <a:schemeClr val="bg1">
              <a:lumMod val="95000"/>
            </a:schemeClr>
          </a:solidFill>
          <a:effectLst>
            <a:softEdge rad="31750"/>
          </a:effectLst>
        </p:spPr>
        <p:txBody>
          <a:bodyPr/>
          <a:lstStyle/>
          <a:p>
            <a:pPr indent="0" lvl="1" marL="0">
              <a:spcBef>
                <a:spcPts val="1200"/>
              </a:spcBef>
              <a:buNone/>
            </a:pPr>
            <a:r>
              <a:rPr dirty="0" lang="en-US">
                <a:latin charset="0" panose="02040503050406030204" pitchFamily="18" typeface="Cambria"/>
                <a:ea charset="0" panose="02040503050406030204" pitchFamily="18" typeface="Cambria"/>
              </a:rPr>
              <a:t>Here above we’re looking at a</a:t>
            </a:r>
          </a:p>
          <a:p>
            <a:pPr algn="ctr" indent="0" lvl="1" marL="0">
              <a:spcBef>
                <a:spcPts val="1200"/>
              </a:spcBef>
              <a:buNone/>
            </a:pPr>
            <a:r>
              <a:rPr b="1" dirty="0" lang="en-US">
                <a:latin charset="0" panose="02040503050406030204" pitchFamily="18" typeface="Cambria"/>
                <a:ea charset="0" panose="02040503050406030204" pitchFamily="18" typeface="Cambria"/>
              </a:rPr>
              <a:t>Transformation and </a:t>
            </a:r>
            <a:r>
              <a:rPr b="1" dirty="0" lang="en-US" sz="2800">
                <a:latin charset="0" panose="02040503050406030204" pitchFamily="18" typeface="Cambria"/>
                <a:ea charset="0" panose="02040503050406030204" pitchFamily="18" typeface="Cambria"/>
              </a:rPr>
              <a:t>Propagation</a:t>
            </a:r>
            <a:endParaRPr dirty="0" lang="en-US" sz="2000">
              <a:latin charset="0" panose="02040503050406030204" pitchFamily="18" typeface="Cambria"/>
              <a:ea charset="0" panose="02040503050406030204" pitchFamily="18" typeface="Cambria"/>
            </a:endParaRPr>
          </a:p>
        </p:txBody>
      </p:sp>
    </p:spTree>
    <p:custDataLst>
      <p:tags r:id="rId1"/>
    </p:custDataLst>
    <p:extLst>
      <p:ext uri="{BB962C8B-B14F-4D97-AF65-F5344CB8AC3E}">
        <p14:creationId xmlns:p14="http://schemas.microsoft.com/office/powerpoint/2010/main" val="358494264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6">
                                            <p:bg/>
                                          </p:spTgt>
                                        </p:tgtEl>
                                        <p:attrNameLst>
                                          <p:attrName>style.visibility</p:attrName>
                                        </p:attrNameLst>
                                      </p:cBhvr>
                                      <p:to>
                                        <p:strVal val="visible"/>
                                      </p:to>
                                    </p:set>
                                    <p:animEffect filter="fade" transition="in">
                                      <p:cBhvr>
                                        <p:cTn dur="500" id="7"/>
                                        <p:tgtEl>
                                          <p:spTgt spid="16">
                                            <p:bg/>
                                          </p:spTgt>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6">
                                            <p:txEl>
                                              <p:pRg end="0" st="0"/>
                                            </p:txEl>
                                          </p:spTgt>
                                        </p:tgtEl>
                                        <p:attrNameLst>
                                          <p:attrName>style.visibility</p:attrName>
                                        </p:attrNameLst>
                                      </p:cBhvr>
                                      <p:to>
                                        <p:strVal val="visible"/>
                                      </p:to>
                                    </p:set>
                                    <p:animEffect filter="fade" transition="in">
                                      <p:cBhvr>
                                        <p:cTn dur="500" id="10"/>
                                        <p:tgtEl>
                                          <p:spTgt spid="16">
                                            <p:txEl>
                                              <p:pRg end="0" st="0"/>
                                            </p:txEl>
                                          </p:spTgt>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16">
                                            <p:txEl>
                                              <p:pRg end="1" st="1"/>
                                            </p:txEl>
                                          </p:spTgt>
                                        </p:tgtEl>
                                        <p:attrNameLst>
                                          <p:attrName>style.visibility</p:attrName>
                                        </p:attrNameLst>
                                      </p:cBhvr>
                                      <p:to>
                                        <p:strVal val="visible"/>
                                      </p:to>
                                    </p:set>
                                    <p:animEffect filter="fade" transition="in">
                                      <p:cBhvr>
                                        <p:cTn dur="500" id="13"/>
                                        <p:tgtEl>
                                          <p:spTgt spid="16">
                                            <p:txEl>
                                              <p:pRg end="1" st="1"/>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uild="p" grpId="0" spid="16"/>
    </p:bldLst>
  </p:timing>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Content Placeholder 3">
            <a:hlinkClick r:id="rId3"/>
          </p:cNvPr>
          <p:cNvPicPr>
            <a:picLocks noChangeAspect="1" noGrp="1"/>
          </p:cNvPicPr>
          <p:nvPr>
            <p:ph idx="1"/>
          </p:nvPr>
        </p:nvPicPr>
        <p:blipFill rotWithShape="1">
          <a:blip r:embed="rId4">
            <a:extLst>
              <a:ext uri="{28A0092B-C50C-407E-A947-70E740481C1C}">
                <a14:useLocalDpi xmlns:a14="http://schemas.microsoft.com/office/drawing/2010/main" val="0"/>
              </a:ext>
            </a:extLst>
          </a:blip>
          <a:srcRect r="14" t="60"/>
          <a:stretch/>
        </p:blipFill>
        <p:spPr>
          <a:xfrm>
            <a:off x="0" y="0"/>
            <a:ext cx="9143997" cy="4726966"/>
          </a:xfrm>
          <a:ln w="38100">
            <a:solidFill>
              <a:schemeClr val="bg1">
                <a:lumMod val="50000"/>
              </a:schemeClr>
            </a:solidFill>
          </a:ln>
        </p:spPr>
      </p:pic>
      <p:sp>
        <p:nvSpPr>
          <p:cNvPr id="3" name="Title 2"/>
          <p:cNvSpPr>
            <a:spLocks noGrp="1"/>
          </p:cNvSpPr>
          <p:nvPr>
            <p:ph type="title"/>
          </p:nvPr>
        </p:nvSpPr>
        <p:spPr>
          <a:xfrm>
            <a:off x="0" y="4855080"/>
            <a:ext cx="9144001" cy="1739290"/>
          </a:xfrm>
        </p:spPr>
        <p:txBody>
          <a:bodyPr/>
          <a:lstStyle/>
          <a:p>
            <a:r>
              <a:rPr dirty="0" lang="en-US" sz="5000">
                <a:latin charset="0" panose="02040503050406030204" pitchFamily="18" typeface="Cambria"/>
                <a:ea charset="0" panose="02040503050406030204" pitchFamily="18" typeface="Cambria"/>
              </a:rPr>
              <a:t>NGS Coordinate Conversion And Transformation Tool (NCAT)</a:t>
            </a:r>
          </a:p>
        </p:txBody>
      </p:sp>
      <p:sp>
        <p:nvSpPr>
          <p:cNvPr id="5" name="Rounded Rectangle 4"/>
          <p:cNvSpPr/>
          <p:nvPr/>
        </p:nvSpPr>
        <p:spPr>
          <a:xfrm>
            <a:off x="93132" y="34358"/>
            <a:ext cx="1240367" cy="355110"/>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1">
                                  <p:stCondLst>
                                    <p:cond delay="150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 y="1608056"/>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13" name="Title"/>
          <p:cNvSpPr txBox="1">
            <a:spLocks noGrp="1"/>
          </p:cNvSpPr>
          <p:nvPr>
            <p:ph type="title"/>
          </p:nvPr>
        </p:nvSpPr>
        <p:spPr>
          <a:xfrm>
            <a:off x="345600" y="3256974"/>
            <a:ext cx="84528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What’s going to stay the same?</a:t>
            </a:r>
            <a:endParaRPr sz="2400" dirty="0">
              <a:latin typeface="Cambria" panose="02040503050406030204" pitchFamily="18" charset="0"/>
              <a:cs typeface="Calibri"/>
            </a:endParaRPr>
          </a:p>
        </p:txBody>
      </p:sp>
      <p:sp>
        <p:nvSpPr>
          <p:cNvPr id="4" name="Title"/>
          <p:cNvSpPr txBox="1">
            <a:spLocks/>
          </p:cNvSpPr>
          <p:nvPr/>
        </p:nvSpPr>
        <p:spPr bwMode="auto">
          <a:xfrm>
            <a:off x="345600" y="4679134"/>
            <a:ext cx="8452800" cy="6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4000" spc="-40" dirty="0">
                <a:latin typeface="Cambria" panose="02040503050406030204" pitchFamily="18" charset="0"/>
                <a:cs typeface="Calibri"/>
              </a:rPr>
              <a:t>What’s going to be different?</a:t>
            </a:r>
            <a:endParaRPr lang="en-US" sz="4000" dirty="0">
              <a:latin typeface="Cambria" panose="02040503050406030204" pitchFamily="18" charset="0"/>
              <a:cs typeface="Calibri"/>
            </a:endParaRPr>
          </a:p>
        </p:txBody>
      </p:sp>
    </p:spTree>
    <p:extLst>
      <p:ext uri="{BB962C8B-B14F-4D97-AF65-F5344CB8AC3E}">
        <p14:creationId xmlns:p14="http://schemas.microsoft.com/office/powerpoint/2010/main" val="246893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0" y="-25400"/>
            <a:ext cx="9131300" cy="4752366"/>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NGS Coordinate Conversion And Transformation Tool (NCAT)</a:t>
            </a:r>
          </a:p>
        </p:txBody>
      </p:sp>
      <p:sp>
        <p:nvSpPr>
          <p:cNvPr id="9" name="Rounded Rectangle 8"/>
          <p:cNvSpPr/>
          <p:nvPr/>
        </p:nvSpPr>
        <p:spPr>
          <a:xfrm>
            <a:off x="163773" y="3439235"/>
            <a:ext cx="8134066" cy="818865"/>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1329266" y="16932"/>
            <a:ext cx="1176867" cy="33020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
          <p:cNvSpPr/>
          <p:nvPr/>
        </p:nvSpPr>
        <p:spPr>
          <a:xfrm>
            <a:off x="2506133" y="16932"/>
            <a:ext cx="808567" cy="33020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cstate="print" r:embed="rId2">
            <a:extLst>
              <a:ext uri="{28A0092B-C50C-407E-A947-70E740481C1C}">
                <a14:useLocalDpi xmlns:a14="http://schemas.microsoft.com/office/drawing/2010/main" val="0"/>
              </a:ext>
            </a:extLst>
          </a:blip>
          <a:srcRect b="32" t="102"/>
          <a:stretch/>
        </p:blipFill>
        <p:spPr>
          <a:xfrm>
            <a:off x="0" y="924481"/>
            <a:ext cx="9144000" cy="5933519"/>
          </a:xfrm>
          <a:prstGeom prst="rect">
            <a:avLst/>
          </a:prstGeom>
          <a:ln w="25400">
            <a:solidFill>
              <a:schemeClr val="tx1">
                <a:lumMod val="50000"/>
                <a:lumOff val="50000"/>
              </a:schemeClr>
            </a:solidFill>
          </a:ln>
        </p:spPr>
      </p:pic>
      <p:sp>
        <p:nvSpPr>
          <p:cNvPr id="4" name="Title 1">
            <a:extLst>
              <a:ext uri="{FF2B5EF4-FFF2-40B4-BE49-F238E27FC236}">
                <a16:creationId xmlns:a16="http://schemas.microsoft.com/office/drawing/2014/main" id="{AD275E1E-ED24-465E-987A-1D5F63827627}"/>
              </a:ext>
            </a:extLst>
          </p:cNvPr>
          <p:cNvSpPr txBox="1">
            <a:spLocks/>
          </p:cNvSpPr>
          <p:nvPr/>
        </p:nvSpPr>
        <p:spPr bwMode="auto">
          <a:xfrm>
            <a:off x="0" y="6942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45720" compatLnSpc="1" lIns="91440" numCol="1" rIns="91440" tIns="4572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4000">
                <a:solidFill>
                  <a:prstClr val="black"/>
                </a:solidFill>
                <a:latin charset="0" panose="02040503050406030204" pitchFamily="18" typeface="Cambria"/>
                <a:ea charset="0" panose="02040503050406030204" pitchFamily="18" typeface="Cambria"/>
              </a:rPr>
              <a:t>NCAT is available via web services</a:t>
            </a:r>
            <a:endParaRPr dirty="0" lang="en-US" sz="3200"/>
          </a:p>
        </p:txBody>
      </p:sp>
    </p:spTree>
    <p:extLst>
      <p:ext uri="{BB962C8B-B14F-4D97-AF65-F5344CB8AC3E}">
        <p14:creationId xmlns:p14="http://schemas.microsoft.com/office/powerpoint/2010/main" val="2228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 r="101"/>
          <a:stretch/>
        </p:blipFill>
        <p:spPr>
          <a:xfrm>
            <a:off x="0" y="1261272"/>
            <a:ext cx="2668044" cy="5596728"/>
          </a:xfrm>
          <a:prstGeom prst="rect">
            <a:avLst/>
          </a:prstGeom>
          <a:ln w="25400">
            <a:solidFill>
              <a:schemeClr val="tx1">
                <a:lumMod val="50000"/>
                <a:lumOff val="50000"/>
              </a:schemeClr>
            </a:solidFill>
          </a:ln>
        </p:spPr>
      </p:pic>
      <p:pic>
        <p:nvPicPr>
          <p:cNvPr id="4" name="Picture 3">
            <a:extLst>
              <a:ext uri="{FF2B5EF4-FFF2-40B4-BE49-F238E27FC236}">
                <a16:creationId xmlns:a16="http://schemas.microsoft.com/office/drawing/2014/main" id="{37C323D2-F2AD-4A3B-A0BE-3053C8203DA7}"/>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84912" l="25295" r="22428" t="7092"/>
          <a:stretch/>
        </p:blipFill>
        <p:spPr>
          <a:xfrm>
            <a:off x="2982889" y="1361659"/>
            <a:ext cx="5661764" cy="562265"/>
          </a:xfrm>
          <a:prstGeom prst="rect">
            <a:avLst/>
          </a:prstGeom>
          <a:ln w="25400">
            <a:solidFill>
              <a:schemeClr val="tx1">
                <a:lumMod val="50000"/>
                <a:lumOff val="50000"/>
              </a:schemeClr>
            </a:solidFill>
          </a:ln>
        </p:spPr>
      </p:pic>
      <p:sp>
        <p:nvSpPr>
          <p:cNvPr id="7" name="Title 1">
            <a:extLst>
              <a:ext uri="{FF2B5EF4-FFF2-40B4-BE49-F238E27FC236}">
                <a16:creationId xmlns:a16="http://schemas.microsoft.com/office/drawing/2014/main" id="{8710F9CA-5D2F-4D25-842A-54246CD5AE69}"/>
              </a:ext>
            </a:extLst>
          </p:cNvPr>
          <p:cNvSpPr txBox="1">
            <a:spLocks/>
          </p:cNvSpPr>
          <p:nvPr/>
        </p:nvSpPr>
        <p:spPr bwMode="auto">
          <a:xfrm>
            <a:off x="0" y="6942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45720" compatLnSpc="1" lIns="91440" numCol="1" rIns="91440" tIns="4572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4000">
                <a:solidFill>
                  <a:prstClr val="black"/>
                </a:solidFill>
                <a:latin charset="0" panose="02040503050406030204" pitchFamily="18" typeface="Cambria"/>
                <a:ea charset="0" panose="02040503050406030204" pitchFamily="18" typeface="Cambria"/>
              </a:rPr>
              <a:t>NCAT is available via web services</a:t>
            </a:r>
            <a:endParaRPr dirty="0" lang="en-US" sz="3200"/>
          </a:p>
        </p:txBody>
      </p:sp>
      <p:sp>
        <p:nvSpPr>
          <p:cNvPr id="8" name="text">
            <a:extLst>
              <a:ext uri="{FF2B5EF4-FFF2-40B4-BE49-F238E27FC236}">
                <a16:creationId xmlns:a16="http://schemas.microsoft.com/office/drawing/2014/main" id="{F47B067D-6752-4B95-B88E-AE22C7DAFD3A}"/>
              </a:ext>
            </a:extLst>
          </p:cNvPr>
          <p:cNvSpPr txBox="1">
            <a:spLocks/>
          </p:cNvSpPr>
          <p:nvPr/>
        </p:nvSpPr>
        <p:spPr>
          <a:xfrm>
            <a:off x="2843408" y="1966586"/>
            <a:ext cx="6085438" cy="4380602"/>
          </a:xfrm>
          <a:prstGeom prst="rect">
            <a:avLst/>
          </a:prstGeom>
        </p:spPr>
        <p:txBody>
          <a:bodyPr/>
          <a:lstStyle>
            <a:lvl1pPr algn="l" defTabSz="457200" eaLnBrk="0" fontAlgn="base" hangingPunct="0" indent="-342900" marL="342900" rtl="0">
              <a:spcBef>
                <a:spcPct val="20000"/>
              </a:spcBef>
              <a:spcAft>
                <a:spcPct val="0"/>
              </a:spcAft>
              <a:buFont charset="0" typeface="Arial"/>
              <a:buChar char="•"/>
              <a:defRPr kern="1200" sz="3200">
                <a:solidFill>
                  <a:schemeClr val="tx1"/>
                </a:solidFill>
                <a:latin typeface="+mn-lt"/>
                <a:ea charset="-128" pitchFamily="34" typeface="MS PGothic"/>
                <a:cs charset="0" typeface="ＭＳ Ｐゴシック"/>
              </a:defRPr>
            </a:lvl1pPr>
            <a:lvl2pPr algn="l" defTabSz="457200" eaLnBrk="0" fontAlgn="base" hangingPunct="0" indent="-285750" marL="742950" rtl="0">
              <a:spcBef>
                <a:spcPct val="20000"/>
              </a:spcBef>
              <a:spcAft>
                <a:spcPct val="0"/>
              </a:spcAft>
              <a:buFont charset="0" typeface="Arial"/>
              <a:buChar char="–"/>
              <a:defRPr kern="1200" sz="2800">
                <a:solidFill>
                  <a:schemeClr val="tx1"/>
                </a:solidFill>
                <a:latin typeface="+mn-lt"/>
                <a:ea charset="-128" pitchFamily="34" typeface="MS PGothic"/>
                <a:cs typeface="+mn-cs"/>
              </a:defRPr>
            </a:lvl2pPr>
            <a:lvl3pPr algn="l" defTabSz="457200" eaLnBrk="0" fontAlgn="base" hangingPunct="0" indent="-228600" marL="1143000" rtl="0">
              <a:spcBef>
                <a:spcPct val="20000"/>
              </a:spcBef>
              <a:spcAft>
                <a:spcPct val="0"/>
              </a:spcAft>
              <a:buFont charset="0" typeface="Arial"/>
              <a:buChar char="•"/>
              <a:defRPr kern="1200" sz="2400">
                <a:solidFill>
                  <a:schemeClr val="tx1"/>
                </a:solidFill>
                <a:latin typeface="+mn-lt"/>
                <a:ea charset="-128" pitchFamily="34" typeface="MS PGothic"/>
                <a:cs typeface="+mn-cs"/>
              </a:defRPr>
            </a:lvl3pPr>
            <a:lvl4pPr algn="l" defTabSz="457200" eaLnBrk="0" fontAlgn="base" hangingPunct="0" indent="-228600" marL="1600200" rtl="0">
              <a:spcBef>
                <a:spcPct val="20000"/>
              </a:spcBef>
              <a:spcAft>
                <a:spcPct val="0"/>
              </a:spcAft>
              <a:buFont charset="0" typeface="Arial"/>
              <a:buChar char="–"/>
              <a:defRPr kern="1200" sz="2000">
                <a:solidFill>
                  <a:schemeClr val="tx1"/>
                </a:solidFill>
                <a:latin typeface="+mn-lt"/>
                <a:ea charset="-128" pitchFamily="34" typeface="MS PGothic"/>
                <a:cs typeface="+mn-cs"/>
              </a:defRPr>
            </a:lvl4pPr>
            <a:lvl5pPr algn="l" defTabSz="457200" eaLnBrk="0" fontAlgn="base" hangingPunct="0" indent="-228600" marL="2057400" rtl="0">
              <a:spcBef>
                <a:spcPct val="20000"/>
              </a:spcBef>
              <a:spcAft>
                <a:spcPct val="0"/>
              </a:spcAft>
              <a:buFont charset="0" typeface="Arial"/>
              <a:buChar char="»"/>
              <a:defRPr kern="1200" sz="2000">
                <a:solidFill>
                  <a:schemeClr val="tx1"/>
                </a:solidFill>
                <a:latin typeface="+mn-lt"/>
                <a:ea charset="-128" pitchFamily="34" typeface="MS PGothic"/>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r>
              <a:rPr dirty="0" lang="en-US">
                <a:latin charset="0" panose="02040503050406030204" pitchFamily="18" typeface="Cambria"/>
                <a:ea charset="0" panose="02040503050406030204" pitchFamily="18" typeface="Cambria"/>
              </a:rPr>
              <a:t>Note that each operation is a separate service</a:t>
            </a:r>
            <a:endParaRPr dirty="0" i="1" lang="en-US">
              <a:solidFill>
                <a:schemeClr val="tx1">
                  <a:lumMod val="50000"/>
                  <a:lumOff val="50000"/>
                </a:schemeClr>
              </a:solidFill>
              <a:latin charset="0" panose="02040503050406030204" pitchFamily="18" typeface="Cambria"/>
              <a:ea charset="0" panose="02040503050406030204" pitchFamily="18" typeface="Cambria"/>
            </a:endParaRPr>
          </a:p>
          <a:p>
            <a:pPr indent="0" lvl="2" marL="914400">
              <a:buNone/>
            </a:pPr>
            <a:endParaRPr dirty="0" lang="en-US">
              <a:latin charset="0" panose="02040503050406030204" pitchFamily="18" typeface="Cambria"/>
              <a:ea charset="0" panose="02040503050406030204" pitchFamily="18" typeface="Cambria"/>
            </a:endParaRPr>
          </a:p>
        </p:txBody>
      </p:sp>
      <p:pic>
        <p:nvPicPr>
          <p:cNvPr id="9" name="Picture 8">
            <a:extLst>
              <a:ext uri="{FF2B5EF4-FFF2-40B4-BE49-F238E27FC236}">
                <a16:creationId xmlns:a16="http://schemas.microsoft.com/office/drawing/2014/main" id="{2ABE6A81-01CD-486F-8F6C-E3864F57B7A1}"/>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47402" l="79041" r="572" t="5770"/>
          <a:stretch/>
        </p:blipFill>
        <p:spPr>
          <a:xfrm>
            <a:off x="6560623" y="2678090"/>
            <a:ext cx="2271923" cy="3390798"/>
          </a:xfrm>
          <a:prstGeom prst="rect">
            <a:avLst/>
          </a:prstGeom>
          <a:ln w="25400">
            <a:solidFill>
              <a:schemeClr val="tx1">
                <a:lumMod val="50000"/>
                <a:lumOff val="50000"/>
              </a:schemeClr>
            </a:solidFill>
          </a:ln>
        </p:spPr>
      </p:pic>
      <p:sp>
        <p:nvSpPr>
          <p:cNvPr id="12" name="Cloud 11">
            <a:extLst>
              <a:ext uri="{FF2B5EF4-FFF2-40B4-BE49-F238E27FC236}">
                <a16:creationId xmlns:a16="http://schemas.microsoft.com/office/drawing/2014/main" id="{C30EFE7F-C98D-4353-936B-B75384102C8B}"/>
              </a:ext>
            </a:extLst>
          </p:cNvPr>
          <p:cNvSpPr/>
          <p:nvPr/>
        </p:nvSpPr>
        <p:spPr>
          <a:xfrm>
            <a:off x="2857442" y="3429000"/>
            <a:ext cx="3429116" cy="2348658"/>
          </a:xfrm>
          <a:prstGeom prst="cloud">
            <a:avLst/>
          </a:prstGeom>
        </p:spPr>
        <p:style>
          <a:lnRef idx="1">
            <a:schemeClr val="accent1"/>
          </a:lnRef>
          <a:fillRef idx="3">
            <a:schemeClr val="accent1"/>
          </a:fillRef>
          <a:effectRef idx="2">
            <a:schemeClr val="accent1"/>
          </a:effectRef>
          <a:fontRef idx="minor">
            <a:schemeClr val="lt1"/>
          </a:fontRef>
        </p:style>
        <p:txBody>
          <a:bodyPr anchor="ctr" rtlCol="0"/>
          <a:lstStyle/>
          <a:p>
            <a:pPr algn="ctr"/>
            <a:r>
              <a:rPr dirty="0" lang="en-US" sz="2800"/>
              <a:t>Struggling?</a:t>
            </a:r>
          </a:p>
          <a:p>
            <a:pPr algn="ctr"/>
            <a:r>
              <a:rPr dirty="0" lang="en-US" sz="2800"/>
              <a:t>Contact us.</a:t>
            </a:r>
          </a:p>
          <a:p>
            <a:pPr algn="ctr"/>
            <a:r>
              <a:rPr dirty="0" lang="en-US" sz="2800"/>
              <a:t>We can help!</a:t>
            </a:r>
          </a:p>
        </p:txBody>
      </p:sp>
    </p:spTree>
    <p:extLst>
      <p:ext uri="{BB962C8B-B14F-4D97-AF65-F5344CB8AC3E}">
        <p14:creationId xmlns:p14="http://schemas.microsoft.com/office/powerpoint/2010/main" val="139407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0" y="69420"/>
            <a:ext cx="9144000" cy="1143000"/>
          </a:xfrm>
        </p:spPr>
        <p:txBody>
          <a:bodyPr/>
          <a:lstStyle/>
          <a:p>
            <a:r>
              <a:rPr dirty="0" lang="en-US" sz="4000">
                <a:solidFill>
                  <a:prstClr val="black"/>
                </a:solidFill>
                <a:latin charset="0" panose="02040503050406030204" pitchFamily="18" typeface="Cambria"/>
                <a:ea charset="0" panose="02040503050406030204" pitchFamily="18" typeface="Cambria"/>
              </a:rPr>
              <a:t>NCAT source code is on GitHub</a:t>
            </a:r>
            <a:endParaRPr dirty="0" lang="en-US" sz="320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0" y="988641"/>
            <a:ext cx="9144000" cy="586935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CFE8D9B-7B1B-48D3-A61F-BC1D74597C50}"/>
              </a:ext>
            </a:extLst>
          </p:cNvPr>
          <p:cNvSpPr txBox="1"/>
          <p:nvPr/>
        </p:nvSpPr>
        <p:spPr>
          <a:xfrm>
            <a:off x="968991" y="4953102"/>
            <a:ext cx="169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NAVD88</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E2F1C6B3-50CF-4C20-AA9F-173D268B53E7}"/>
              </a:ext>
            </a:extLst>
          </p:cNvPr>
          <p:cNvSpPr txBox="1"/>
          <p:nvPr/>
        </p:nvSpPr>
        <p:spPr>
          <a:xfrm>
            <a:off x="3593283" y="1724466"/>
            <a:ext cx="1968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NGVD29</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Straight Arrow Connector 8">
            <a:extLst>
              <a:ext uri="{FF2B5EF4-FFF2-40B4-BE49-F238E27FC236}">
                <a16:creationId xmlns:a16="http://schemas.microsoft.com/office/drawing/2014/main" id="{7B5A2611-C938-4EA1-A968-33038BAAF114}"/>
              </a:ext>
            </a:extLst>
          </p:cNvPr>
          <p:cNvCxnSpPr>
            <a:cxnSpLocks/>
            <a:endCxn id="48" idx="3"/>
          </p:cNvCxnSpPr>
          <p:nvPr/>
        </p:nvCxnSpPr>
        <p:spPr>
          <a:xfrm flipH="1">
            <a:off x="2661413" y="2258655"/>
            <a:ext cx="1822730" cy="2986835"/>
          </a:xfrm>
          <a:prstGeom prst="straightConnector1">
            <a:avLst/>
          </a:prstGeom>
          <a:ln w="28575">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 y="5905382"/>
            <a:ext cx="9143999" cy="876418"/>
          </a:xfrm>
          <a:prstGeom prst="rect">
            <a:avLst/>
          </a:prstGeom>
          <a:noFill/>
          <a:ln w="19050">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NCAT is a container for newest version of VERTCON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It will be upgraded to include NAPGD2022</a:t>
            </a:r>
          </a:p>
        </p:txBody>
      </p:sp>
      <p:sp>
        <p:nvSpPr>
          <p:cNvPr id="3" name="TextBox 2"/>
          <p:cNvSpPr txBox="1"/>
          <p:nvPr/>
        </p:nvSpPr>
        <p:spPr>
          <a:xfrm rot="18060000">
            <a:off x="2378579" y="3408895"/>
            <a:ext cx="2242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grpSp>
        <p:nvGrpSpPr>
          <p:cNvPr id="6" name="Group 5"/>
          <p:cNvGrpSpPr/>
          <p:nvPr/>
        </p:nvGrpSpPr>
        <p:grpSpPr>
          <a:xfrm>
            <a:off x="2782343" y="2330841"/>
            <a:ext cx="6056857" cy="3298719"/>
            <a:chOff x="2782343" y="2130816"/>
            <a:chExt cx="6056857" cy="3298719"/>
          </a:xfrm>
        </p:grpSpPr>
        <p:sp>
          <p:nvSpPr>
            <p:cNvPr id="47" name="TextBox 46">
              <a:extLst>
                <a:ext uri="{FF2B5EF4-FFF2-40B4-BE49-F238E27FC236}">
                  <a16:creationId xmlns:a16="http://schemas.microsoft.com/office/drawing/2014/main" id="{6FA9F934-BA13-413C-9FBD-1C8DA339A48E}"/>
                </a:ext>
              </a:extLst>
            </p:cNvPr>
            <p:cNvSpPr txBox="1"/>
            <p:nvPr/>
          </p:nvSpPr>
          <p:spPr>
            <a:xfrm>
              <a:off x="6416358" y="4790129"/>
              <a:ext cx="24228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NAPGD2022</a:t>
              </a:r>
            </a:p>
          </p:txBody>
        </p:sp>
        <p:cxnSp>
          <p:nvCxnSpPr>
            <p:cNvPr id="14" name="Straight Arrow Connector 13">
              <a:extLst>
                <a:ext uri="{FF2B5EF4-FFF2-40B4-BE49-F238E27FC236}">
                  <a16:creationId xmlns:a16="http://schemas.microsoft.com/office/drawing/2014/main" id="{2B009063-DAE0-41F4-A20D-6C35B73F0AA2}"/>
                </a:ext>
              </a:extLst>
            </p:cNvPr>
            <p:cNvCxnSpPr>
              <a:cxnSpLocks/>
            </p:cNvCxnSpPr>
            <p:nvPr/>
          </p:nvCxnSpPr>
          <p:spPr>
            <a:xfrm>
              <a:off x="4535013" y="2130816"/>
              <a:ext cx="1829218" cy="2857655"/>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2C7CB57-5BCA-41B6-AFDE-34E883774FE1}"/>
                </a:ext>
              </a:extLst>
            </p:cNvPr>
            <p:cNvCxnSpPr>
              <a:cxnSpLocks/>
            </p:cNvCxnSpPr>
            <p:nvPr/>
          </p:nvCxnSpPr>
          <p:spPr>
            <a:xfrm flipH="1">
              <a:off x="2782343" y="5082517"/>
              <a:ext cx="3653065" cy="0"/>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3466000">
              <a:off x="4560135" y="3464599"/>
              <a:ext cx="2242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sp>
          <p:nvSpPr>
            <p:cNvPr id="12" name="TextBox 11"/>
            <p:cNvSpPr txBox="1"/>
            <p:nvPr/>
          </p:nvSpPr>
          <p:spPr>
            <a:xfrm>
              <a:off x="3487770" y="5060203"/>
              <a:ext cx="22422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grpSp>
      <p:sp>
        <p:nvSpPr>
          <p:cNvPr id="17" name="Title 1">
            <a:extLst>
              <a:ext uri="{FF2B5EF4-FFF2-40B4-BE49-F238E27FC236}">
                <a16:creationId xmlns:a16="http://schemas.microsoft.com/office/drawing/2014/main" id="{B41A7495-5F7B-4293-AFE5-550201EB5A60}"/>
              </a:ext>
            </a:extLst>
          </p:cNvPr>
          <p:cNvSpPr>
            <a:spLocks noGrp="1"/>
          </p:cNvSpPr>
          <p:nvPr>
            <p:ph type="title"/>
          </p:nvPr>
        </p:nvSpPr>
        <p:spPr>
          <a:xfrm>
            <a:off x="0" y="274638"/>
            <a:ext cx="9144000" cy="1143000"/>
          </a:xfrm>
        </p:spPr>
        <p:txBody>
          <a:bodyPr/>
          <a:lstStyle/>
          <a:p>
            <a:r>
              <a:rPr lang="en-US" sz="4000" dirty="0">
                <a:solidFill>
                  <a:prstClr val="black"/>
                </a:solidFill>
                <a:latin typeface="Cambria" panose="02040503050406030204" pitchFamily="18" charset="0"/>
                <a:ea typeface="Cambria" panose="02040503050406030204" pitchFamily="18" charset="0"/>
              </a:rPr>
              <a:t>NGS Coordinate Conversion and Transformation Tool (NCAT) </a:t>
            </a:r>
            <a:endParaRPr lang="en-US" sz="3200" dirty="0"/>
          </a:p>
        </p:txBody>
      </p:sp>
      <p:sp>
        <p:nvSpPr>
          <p:cNvPr id="2" name="TextBox 1">
            <a:extLst>
              <a:ext uri="{FF2B5EF4-FFF2-40B4-BE49-F238E27FC236}">
                <a16:creationId xmlns:a16="http://schemas.microsoft.com/office/drawing/2014/main" id="{BDFDAAF5-BA6C-4239-A746-D8B90832D474}"/>
              </a:ext>
            </a:extLst>
          </p:cNvPr>
          <p:cNvSpPr txBox="1"/>
          <p:nvPr/>
        </p:nvSpPr>
        <p:spPr>
          <a:xfrm>
            <a:off x="177282" y="2221603"/>
            <a:ext cx="3363874"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Please… don’t continue to use NGS VERTCON or USACE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CorpsCon</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369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24504E-CDF2-45B7-9663-09529E8813CC}"/>
              </a:ext>
            </a:extLst>
          </p:cNvPr>
          <p:cNvSpPr/>
          <p:nvPr/>
        </p:nvSpPr>
        <p:spPr>
          <a:xfrm>
            <a:off x="0" y="3097140"/>
            <a:ext cx="9144000" cy="2573797"/>
          </a:xfrm>
          <a:prstGeom prst="rect">
            <a:avLst/>
          </a:prstGeom>
          <a:gradFill>
            <a:gsLst>
              <a:gs pos="50600">
                <a:schemeClr val="bg1"/>
              </a:gs>
              <a:gs pos="0">
                <a:schemeClr val="accent1">
                  <a:tint val="100000"/>
                  <a:shade val="100000"/>
                  <a:satMod val="130000"/>
                </a:schemeClr>
              </a:gs>
              <a:gs pos="100000">
                <a:srgbClr val="FF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Franklin Gothic Demi" panose="020B0703020102020204" pitchFamily="34" charset="0"/>
                <a:ea typeface="Cambria" panose="02040503050406030204" pitchFamily="18" charset="0"/>
              </a:rPr>
              <a:t>SPCS2022</a:t>
            </a:r>
          </a:p>
          <a:p>
            <a:pPr algn="ctr"/>
            <a:r>
              <a:rPr lang="en-US" sz="5400" dirty="0">
                <a:solidFill>
                  <a:schemeClr val="tx1"/>
                </a:solidFill>
                <a:latin typeface="Franklin Gothic Demi" panose="020B0703020102020204" pitchFamily="34" charset="0"/>
                <a:ea typeface="Cambria" panose="02040503050406030204" pitchFamily="18" charset="0"/>
              </a:rPr>
              <a:t>MAKING EARTH FLAT AGAIN</a:t>
            </a:r>
          </a:p>
          <a:p>
            <a:pPr algn="ctr"/>
            <a:r>
              <a:rPr lang="en-US" sz="4500" i="1" dirty="0">
                <a:solidFill>
                  <a:schemeClr val="tx1"/>
                </a:solidFill>
                <a:latin typeface="Franklin Gothic Demi" panose="020B0703020102020204" pitchFamily="34" charset="0"/>
                <a:ea typeface="Cambria" panose="02040503050406030204" pitchFamily="18" charset="0"/>
              </a:rPr>
              <a:t>…ONE ZONE AT A TIME</a:t>
            </a:r>
          </a:p>
        </p:txBody>
      </p:sp>
      <p:sp>
        <p:nvSpPr>
          <p:cNvPr id="5" name="Rectangle 4">
            <a:extLst>
              <a:ext uri="{FF2B5EF4-FFF2-40B4-BE49-F238E27FC236}">
                <a16:creationId xmlns:a16="http://schemas.microsoft.com/office/drawing/2014/main" id="{8218D8AB-3388-4883-B7B0-A4F74B5268D4}"/>
              </a:ext>
            </a:extLst>
          </p:cNvPr>
          <p:cNvSpPr/>
          <p:nvPr/>
        </p:nvSpPr>
        <p:spPr>
          <a:xfrm>
            <a:off x="1346200" y="863600"/>
            <a:ext cx="6451600" cy="1402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I’ll be selling these bumper stickers at the next WVAGP conference </a:t>
            </a:r>
            <a:r>
              <a:rPr lang="en-US" sz="3200" dirty="0">
                <a:solidFill>
                  <a:schemeClr val="tx1"/>
                </a:solidFill>
                <a:latin typeface="Cambria" panose="02040503050406030204" pitchFamily="18" charset="0"/>
                <a:ea typeface="Cambria" panose="02040503050406030204" pitchFamily="18" charset="0"/>
                <a:sym typeface="Wingdings" panose="05000000000000000000" pitchFamily="2" charset="2"/>
              </a:rPr>
              <a: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46770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2B0A18-7B51-47A8-8038-4902EB41CF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759172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2B0A18-7B51-47A8-8038-4902EB41CF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
        <p:nvSpPr>
          <p:cNvPr id="3" name="TextBox 2">
            <a:extLst>
              <a:ext uri="{FF2B5EF4-FFF2-40B4-BE49-F238E27FC236}">
                <a16:creationId xmlns:a16="http://schemas.microsoft.com/office/drawing/2014/main" id="{03590E52-A2CB-4A58-B37F-B5E27F289DF1}"/>
              </a:ext>
            </a:extLst>
          </p:cNvPr>
          <p:cNvSpPr txBox="1"/>
          <p:nvPr/>
        </p:nvSpPr>
        <p:spPr bwMode="auto">
          <a:xfrm>
            <a:off x="1691014" y="5681985"/>
            <a:ext cx="3575986" cy="830997"/>
          </a:xfrm>
          <a:prstGeom prst="rect">
            <a:avLst/>
          </a:prstGeom>
          <a:solidFill>
            <a:schemeClr val="bg1">
              <a:lumMod val="85000"/>
            </a:schemeClr>
          </a:solidFill>
          <a:ln w="9525">
            <a:noFill/>
            <a:miter lim="800000"/>
            <a:headEnd/>
            <a:tailEnd/>
          </a:ln>
          <a:effectLst>
            <a:softEdge rad="31750"/>
          </a:effectLst>
        </p:spPr>
        <p:txBody>
          <a:bodyPr wrap="square" rtlCol="0">
            <a:spAutoFit/>
          </a:bodyPr>
          <a:lstStyle/>
          <a:p>
            <a:pPr algn="ctr"/>
            <a:r>
              <a:rPr lang="en-US" sz="2400" b="1" dirty="0"/>
              <a:t>Northings are still North</a:t>
            </a:r>
          </a:p>
          <a:p>
            <a:pPr algn="ctr"/>
            <a:r>
              <a:rPr lang="en-US" sz="2400" b="1" dirty="0"/>
              <a:t>Eastings are still East</a:t>
            </a:r>
          </a:p>
        </p:txBody>
      </p:sp>
    </p:spTree>
    <p:extLst>
      <p:ext uri="{BB962C8B-B14F-4D97-AF65-F5344CB8AC3E}">
        <p14:creationId xmlns:p14="http://schemas.microsoft.com/office/powerpoint/2010/main" val="17458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par>
                          <p:cTn id="8" fill="hold">
                            <p:stCondLst>
                              <p:cond delay="2500"/>
                            </p:stCondLst>
                            <p:childTnLst>
                              <p:par>
                                <p:cTn id="9" presetID="26" presetClass="emph" presetSubtype="0" repeatCount="3000" fill="hold" grpId="1" nodeType="afterEffect">
                                  <p:stCondLst>
                                    <p:cond delay="100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0" y="1448239"/>
            <a:ext cx="9144000" cy="2725532"/>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US Survey Foot</a:t>
            </a: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and </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International Foot</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object 4"/>
          <p:cNvSpPr txBox="1"/>
          <p:nvPr/>
        </p:nvSpPr>
        <p:spPr>
          <a:xfrm>
            <a:off x="1739900" y="5755385"/>
            <a:ext cx="7404100" cy="694207"/>
          </a:xfrm>
          <a:prstGeom prst="rect">
            <a:avLst/>
          </a:prstGeom>
          <a:solidFill>
            <a:schemeClr val="bg1"/>
          </a:solidFill>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…or </a:t>
            </a:r>
            <a:r>
              <a:rPr kumimoji="0" lang="en-US" sz="4400" b="1" i="0" u="none" strike="noStrike" kern="1200" cap="none" spc="0" normalizeH="0" baseline="0" noProof="0" dirty="0" err="1">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Feets</a:t>
            </a: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Don’t Fail Me Now</a:t>
            </a: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p:txBody>
      </p:sp>
      <p:sp>
        <p:nvSpPr>
          <p:cNvPr id="3" name="TextBox 2"/>
          <p:cNvSpPr txBox="1"/>
          <p:nvPr/>
        </p:nvSpPr>
        <p:spPr bwMode="auto">
          <a:xfrm>
            <a:off x="66675" y="5838825"/>
            <a:ext cx="904875" cy="92333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itchFamily="34" charset="0"/>
                <a:ea typeface="ＭＳ Ｐゴシック" pitchFamily="34" charset="-128"/>
                <a:cs typeface="+mn-cs"/>
              </a:rPr>
              <a:t>RIP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itchFamily="34" charset="0"/>
                <a:ea typeface="ＭＳ Ｐゴシック" pitchFamily="34" charset="-128"/>
                <a:cs typeface="+mn-cs"/>
              </a:rPr>
              <a:t>Paul </a:t>
            </a:r>
            <a:r>
              <a:rPr kumimoji="0" lang="en-US" sz="1800" b="0" i="0" u="none" strike="noStrike" kern="1200" cap="none" spc="0" normalizeH="0" baseline="0" noProof="0" dirty="0" err="1">
                <a:ln>
                  <a:noFill/>
                </a:ln>
                <a:solidFill>
                  <a:prstClr val="black">
                    <a:lumMod val="50000"/>
                    <a:lumOff val="50000"/>
                  </a:prstClr>
                </a:solidFill>
                <a:effectLst/>
                <a:uLnTx/>
                <a:uFillTx/>
                <a:latin typeface="Calibri" pitchFamily="34" charset="0"/>
                <a:ea typeface="ＭＳ Ｐゴシック" pitchFamily="34" charset="-128"/>
                <a:cs typeface="+mn-cs"/>
              </a:rPr>
              <a:t>Barrere</a:t>
            </a:r>
            <a:endParaRPr kumimoji="0" lang="en-US" sz="1800" b="0" i="0" u="none" strike="noStrike" kern="1200" cap="none" spc="0" normalizeH="0" baseline="0" noProof="0" dirty="0">
              <a:ln>
                <a:noFill/>
              </a:ln>
              <a:solidFill>
                <a:prstClr val="black">
                  <a:lumMod val="50000"/>
                  <a:lumOff val="50000"/>
                </a:prstClr>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1909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75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b="1" dirty="0">
                <a:latin typeface="Cambria" panose="02040503050406030204" pitchFamily="18" charset="0"/>
                <a:ea typeface="Cambria" panose="02040503050406030204" pitchFamily="18" charset="0"/>
              </a:rPr>
              <a:t>Two versions of same unit in current use</a:t>
            </a:r>
          </a:p>
          <a:p>
            <a:pPr lvl="1"/>
            <a:r>
              <a:rPr lang="en-US" dirty="0">
                <a:latin typeface="Cambria" panose="02040503050406030204" pitchFamily="18" charset="0"/>
                <a:ea typeface="Cambria" panose="02040503050406030204" pitchFamily="18" charset="0"/>
              </a:rPr>
              <a:t>“New” international foot and “old” U.S. survey foot</a:t>
            </a:r>
          </a:p>
          <a:p>
            <a:pPr lvl="1"/>
            <a:r>
              <a:rPr lang="en-US" dirty="0">
                <a:latin typeface="Cambria" panose="02040503050406030204" pitchFamily="18" charset="0"/>
                <a:ea typeface="Cambria" panose="02040503050406030204" pitchFamily="18" charset="0"/>
              </a:rPr>
              <a:t>Intl. shorter than US by 2 ppm (</a:t>
            </a:r>
            <a:r>
              <a:rPr lang="en-US" b="1" dirty="0">
                <a:latin typeface="Cambria" panose="02040503050406030204" pitchFamily="18" charset="0"/>
                <a:ea typeface="Cambria" panose="02040503050406030204" pitchFamily="18" charset="0"/>
              </a:rPr>
              <a:t>0.01 ft per mile</a:t>
            </a:r>
            <a:r>
              <a:rPr lang="en-US" dirty="0">
                <a:latin typeface="Cambria" panose="02040503050406030204" pitchFamily="18" charset="0"/>
                <a:ea typeface="Cambria" panose="02040503050406030204" pitchFamily="18" charset="0"/>
              </a:rPr>
              <a:t>)</a:t>
            </a:r>
          </a:p>
          <a:p>
            <a:r>
              <a:rPr lang="en-US" b="1" dirty="0">
                <a:latin typeface="Cambria" panose="02040503050406030204" pitchFamily="18" charset="0"/>
                <a:ea typeface="Cambria" panose="02040503050406030204" pitchFamily="18" charset="0"/>
              </a:rPr>
              <a:t>What’s in a name?</a:t>
            </a:r>
          </a:p>
          <a:p>
            <a:pPr lvl="1"/>
            <a:r>
              <a:rPr lang="en-US" dirty="0">
                <a:latin typeface="Cambria" panose="02040503050406030204" pitchFamily="18" charset="0"/>
                <a:ea typeface="Cambria" panose="02040503050406030204" pitchFamily="18" charset="0"/>
              </a:rPr>
              <a:t>“U.S. survey” versus “international”</a:t>
            </a:r>
          </a:p>
          <a:p>
            <a:r>
              <a:rPr lang="en-US" b="1" dirty="0">
                <a:latin typeface="Cambria" panose="02040503050406030204" pitchFamily="18" charset="0"/>
                <a:ea typeface="Cambria" panose="02040503050406030204" pitchFamily="18" charset="0"/>
              </a:rPr>
              <a:t>Who is using U.S. survey feet?</a:t>
            </a:r>
          </a:p>
          <a:p>
            <a:pPr lvl="1"/>
            <a:r>
              <a:rPr lang="en-US" dirty="0">
                <a:latin typeface="Cambria" panose="02040503050406030204" pitchFamily="18" charset="0"/>
                <a:ea typeface="Cambria" panose="02040503050406030204" pitchFamily="18" charset="0"/>
              </a:rPr>
              <a:t>Surveyors exclusively</a:t>
            </a:r>
          </a:p>
          <a:p>
            <a:pPr lvl="2"/>
            <a:r>
              <a:rPr lang="en-US" dirty="0">
                <a:latin typeface="Cambria" panose="02040503050406030204" pitchFamily="18" charset="0"/>
                <a:ea typeface="Cambria" panose="02040503050406030204" pitchFamily="18" charset="0"/>
              </a:rPr>
              <a:t>Derivative products are then </a:t>
            </a:r>
          </a:p>
          <a:p>
            <a:pPr marL="457200" lvl="1" indent="0" algn="ctr">
              <a:buNone/>
            </a:pPr>
            <a:endParaRPr lang="en-US" b="1" i="1" dirty="0">
              <a:latin typeface="Cambria" panose="02040503050406030204" pitchFamily="18" charset="0"/>
              <a:ea typeface="Cambria" panose="02040503050406030204" pitchFamily="18" charset="0"/>
            </a:endParaRPr>
          </a:p>
          <a:p>
            <a:pPr marL="457200" lvl="1" indent="0" algn="ctr">
              <a:buNone/>
            </a:pPr>
            <a:r>
              <a:rPr lang="en-US" b="1" i="1" dirty="0">
                <a:latin typeface="Cambria" panose="02040503050406030204" pitchFamily="18" charset="0"/>
                <a:ea typeface="Cambria" panose="02040503050406030204" pitchFamily="18" charset="0"/>
              </a:rPr>
              <a:t>But this impacts everyone here.</a:t>
            </a:r>
          </a:p>
          <a:p>
            <a:endParaRPr lang="en-US"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6"/>
            <a:ext cx="9144000" cy="802365"/>
          </a:xfrm>
          <a:noFill/>
        </p:spPr>
        <p:txBody>
          <a:bodyPr/>
          <a:lstStyle/>
          <a:p>
            <a:r>
              <a:rPr lang="en-US" sz="4000" b="1" dirty="0">
                <a:latin typeface="Cambria" panose="02040503050406030204" pitchFamily="18" charset="0"/>
                <a:ea typeface="Cambria" panose="02040503050406030204" pitchFamily="18" charset="0"/>
              </a:rPr>
              <a:t>The Issue at Hand…</a:t>
            </a:r>
          </a:p>
        </p:txBody>
      </p:sp>
    </p:spTree>
    <p:extLst>
      <p:ext uri="{BB962C8B-B14F-4D97-AF65-F5344CB8AC3E}">
        <p14:creationId xmlns:p14="http://schemas.microsoft.com/office/powerpoint/2010/main" val="109589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National Spatial Reference System</a:t>
            </a:r>
          </a:p>
        </p:txBody>
      </p:sp>
      <p:sp>
        <p:nvSpPr>
          <p:cNvPr id="17" name="Content Placeholder 2"/>
          <p:cNvSpPr txBox="1">
            <a:spLocks/>
          </p:cNvSpPr>
          <p:nvPr/>
        </p:nvSpPr>
        <p:spPr>
          <a:xfrm>
            <a:off x="0" y="1316884"/>
            <a:ext cx="9144000" cy="1961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alt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common</a:t>
            </a:r>
            <a:r>
              <a:rPr kumimoji="0" lang="en-US" altLang="en-US" sz="28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and </a:t>
            </a:r>
            <a:r>
              <a:rPr kumimoji="0" lang="en-US" alt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consistent</a:t>
            </a:r>
            <a:r>
              <a:rPr kumimoji="0" lang="en-US" alt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Foundational elements include: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5278884" y="2610440"/>
            <a:ext cx="3865116" cy="3539430"/>
          </a:xfrm>
          <a:prstGeom prst="rect">
            <a:avLst/>
          </a:prstGeom>
          <a:ln w="19050">
            <a:noFill/>
          </a:ln>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Latitude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Longitude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Height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Shoreline Position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2800" kern="0" dirty="0">
              <a:solidFill>
                <a:prstClr val="black"/>
              </a:solidFill>
              <a:latin typeface="Cambria" panose="02040503050406030204" pitchFamily="18" charset="0"/>
              <a:ea typeface="Cambria" panose="02040503050406030204" pitchFamily="18" charset="0"/>
            </a:endParaRPr>
          </a:p>
          <a:p>
            <a:pPr marR="0" lvl="0" algn="ctr" defTabSz="914400" eaLnBrk="1" fontAlgn="auto" latinLnBrk="0" hangingPunct="1">
              <a:lnSpc>
                <a:spcPct val="100000"/>
              </a:lnSpc>
              <a:spcBef>
                <a:spcPts val="0"/>
              </a:spcBef>
              <a:spcAft>
                <a:spcPts val="0"/>
              </a:spcAft>
              <a:buClrTx/>
              <a:buSzTx/>
              <a:tabLst/>
              <a:defRPr/>
            </a:pPr>
            <a:r>
              <a:rPr lang="en-US" altLang="en-US" sz="2800" i="1" kern="0" dirty="0">
                <a:solidFill>
                  <a:prstClr val="black"/>
                </a:solidFill>
                <a:latin typeface="Cambria" panose="02040503050406030204" pitchFamily="18" charset="0"/>
                <a:ea typeface="Cambria" panose="02040503050406030204" pitchFamily="18" charset="0"/>
              </a:rPr>
              <a:t>…how these </a:t>
            </a:r>
            <a:r>
              <a:rPr kumimoji="0" lang="en-US" altLang="en-US" sz="2800" b="0"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change over time </a:t>
            </a:r>
          </a:p>
        </p:txBody>
      </p:sp>
      <p:graphicFrame>
        <p:nvGraphicFramePr>
          <p:cNvPr id="15" name="Content Placeholder 6"/>
          <p:cNvGraphicFramePr>
            <a:graphicFrameLocks/>
          </p:cNvGraphicFramePr>
          <p:nvPr>
            <p:extLst>
              <p:ext uri="{D42A27DB-BD31-4B8C-83A1-F6EECF244321}">
                <p14:modId xmlns:p14="http://schemas.microsoft.com/office/powerpoint/2010/main" val="2471744156"/>
              </p:ext>
            </p:extLst>
          </p:nvPr>
        </p:nvGraphicFramePr>
        <p:xfrm>
          <a:off x="114300" y="3140645"/>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Horizontal</a:t>
                      </a:r>
                      <a:endParaRPr lang="en-US" sz="2400" b="0" baseline="0" dirty="0">
                        <a:solidFill>
                          <a:schemeClr val="bg1"/>
                        </a:solidFill>
                        <a:latin typeface="Cambria" panose="02040503050406030204" pitchFamily="18" charset="0"/>
                        <a:ea typeface="Cambria" panose="02040503050406030204" pitchFamily="18" charset="0"/>
                      </a:endParaRP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bg1"/>
                          </a:solidFill>
                          <a:latin typeface="Cambria" panose="02040503050406030204" pitchFamily="18" charset="0"/>
                          <a:ea typeface="Cambria" panose="02040503050406030204" pitchFamily="18" charset="0"/>
                        </a:rPr>
                        <a:t>Vertical</a:t>
                      </a:r>
                      <a:endParaRPr lang="en-US" sz="2400" baseline="0" dirty="0">
                        <a:solidFill>
                          <a:schemeClr val="bg1"/>
                        </a:solidFill>
                        <a:latin typeface="Cambria" panose="02040503050406030204" pitchFamily="18" charset="0"/>
                        <a:ea typeface="Cambria" panose="02040503050406030204" pitchFamily="18" charset="0"/>
                      </a:endParaRPr>
                    </a:p>
                    <a:p>
                      <a:pPr algn="ctr"/>
                      <a:r>
                        <a:rPr lang="en-US" sz="2400" dirty="0" err="1">
                          <a:solidFill>
                            <a:schemeClr val="bg1"/>
                          </a:solidFill>
                          <a:latin typeface="Cambria" panose="02040503050406030204" pitchFamily="18" charset="0"/>
                          <a:ea typeface="Cambria" panose="02040503050406030204" pitchFamily="18" charset="0"/>
                        </a:rPr>
                        <a:t>Datums</a:t>
                      </a:r>
                      <a:endParaRPr lang="en-US" sz="2400" dirty="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NAD</a:t>
                      </a:r>
                      <a:r>
                        <a:rPr lang="en-US" sz="2000" baseline="0" dirty="0">
                          <a:solidFill>
                            <a:schemeClr val="tx1"/>
                          </a:solidFill>
                          <a:latin typeface="Cambria" panose="02040503050406030204" pitchFamily="18" charset="0"/>
                          <a:ea typeface="Cambria" panose="02040503050406030204" pitchFamily="18" charset="0"/>
                          <a:cs typeface="Arial" panose="020B0604020202020204" pitchFamily="34" charset="0"/>
                        </a:rPr>
                        <a:t>83</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rPr>
                        <a:t>NAVD88</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NAD27</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rPr>
                        <a:t>NGVD</a:t>
                      </a:r>
                      <a:r>
                        <a:rPr lang="en-US" sz="2000" b="1" baseline="0" dirty="0">
                          <a:solidFill>
                            <a:schemeClr val="tx1"/>
                          </a:solidFill>
                          <a:latin typeface="Cambria" panose="02040503050406030204" pitchFamily="18" charset="0"/>
                          <a:ea typeface="Cambria" panose="02040503050406030204" pitchFamily="18" charset="0"/>
                          <a:cs typeface="Arial" panose="020B0604020202020204" pitchFamily="34" charset="0"/>
                        </a:rPr>
                        <a:t>29</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graphicFrame>
        <p:nvGraphicFramePr>
          <p:cNvPr id="20" name="Content Placeholder 6"/>
          <p:cNvGraphicFramePr>
            <a:graphicFrameLocks/>
          </p:cNvGraphicFramePr>
          <p:nvPr>
            <p:extLst>
              <p:ext uri="{D42A27DB-BD31-4B8C-83A1-F6EECF244321}">
                <p14:modId xmlns:p14="http://schemas.microsoft.com/office/powerpoint/2010/main" val="1267732255"/>
              </p:ext>
            </p:extLst>
          </p:nvPr>
        </p:nvGraphicFramePr>
        <p:xfrm>
          <a:off x="114300" y="4990737"/>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Great</a:t>
                      </a:r>
                      <a:r>
                        <a:rPr lang="en-US" sz="2400" b="0" baseline="0" dirty="0">
                          <a:solidFill>
                            <a:schemeClr val="bg1"/>
                          </a:solidFill>
                          <a:latin typeface="Cambria" panose="02040503050406030204" pitchFamily="18" charset="0"/>
                          <a:ea typeface="Cambria" panose="02040503050406030204" pitchFamily="18" charset="0"/>
                        </a:rPr>
                        <a:t> Lakes</a:t>
                      </a: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chemeClr val="bg1"/>
                          </a:solidFill>
                          <a:latin typeface="Cambria" panose="02040503050406030204" pitchFamily="18" charset="0"/>
                          <a:ea typeface="Cambria" panose="02040503050406030204" pitchFamily="18" charset="0"/>
                        </a:rPr>
                        <a:t>Geoid</a:t>
                      </a:r>
                    </a:p>
                    <a:p>
                      <a:pPr algn="ctr"/>
                      <a:r>
                        <a:rPr lang="en-US" sz="2400" b="0" baseline="0" dirty="0">
                          <a:solidFill>
                            <a:schemeClr val="bg1"/>
                          </a:solidFill>
                          <a:latin typeface="Cambria" panose="02040503050406030204" pitchFamily="18" charset="0"/>
                          <a:ea typeface="Cambria" panose="02040503050406030204" pitchFamily="18" charset="0"/>
                        </a:rPr>
                        <a:t>Models</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IGLD85</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GEOID18</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IGLD55</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GEOID12B</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sp>
        <p:nvSpPr>
          <p:cNvPr id="7" name="Rectangle 6"/>
          <p:cNvSpPr/>
          <p:nvPr/>
        </p:nvSpPr>
        <p:spPr>
          <a:xfrm>
            <a:off x="7449939" y="3468977"/>
            <a:ext cx="2074468" cy="523220"/>
          </a:xfrm>
          <a:prstGeom prst="rect">
            <a:avLst/>
          </a:prstGeom>
          <a:ln w="19050">
            <a:noFill/>
          </a:ln>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altLang="en-US" sz="2800" kern="0" dirty="0">
                <a:solidFill>
                  <a:prstClr val="black"/>
                </a:solidFill>
                <a:latin typeface="Cambria" panose="02040503050406030204" pitchFamily="18" charset="0"/>
                <a:ea typeface="Cambria" panose="02040503050406030204" pitchFamily="18" charset="0"/>
              </a:rPr>
              <a:t>Elevation</a:t>
            </a:r>
            <a:endPar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3" name="Straight Arrow Connector 2"/>
          <p:cNvCxnSpPr/>
          <p:nvPr/>
        </p:nvCxnSpPr>
        <p:spPr>
          <a:xfrm>
            <a:off x="6811200" y="3730587"/>
            <a:ext cx="69840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aphicFrame>
        <p:nvGraphicFramePr>
          <p:cNvPr id="9" name="Content Placeholder 6">
            <a:extLst>
              <a:ext uri="{FF2B5EF4-FFF2-40B4-BE49-F238E27FC236}">
                <a16:creationId xmlns:a16="http://schemas.microsoft.com/office/drawing/2014/main" id="{38CCFEB3-E82E-4057-AA73-20E0CB075AB8}"/>
              </a:ext>
            </a:extLst>
          </p:cNvPr>
          <p:cNvGraphicFramePr>
            <a:graphicFrameLocks/>
          </p:cNvGraphicFramePr>
          <p:nvPr>
            <p:extLst>
              <p:ext uri="{D42A27DB-BD31-4B8C-83A1-F6EECF244321}">
                <p14:modId xmlns:p14="http://schemas.microsoft.com/office/powerpoint/2010/main" val="858532965"/>
              </p:ext>
            </p:extLst>
          </p:nvPr>
        </p:nvGraphicFramePr>
        <p:xfrm>
          <a:off x="110554" y="3140645"/>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Horizontal</a:t>
                      </a:r>
                      <a:endParaRPr lang="en-US" sz="2400" b="0" baseline="0" dirty="0">
                        <a:solidFill>
                          <a:schemeClr val="bg1"/>
                        </a:solidFill>
                        <a:latin typeface="Cambria" panose="02040503050406030204" pitchFamily="18" charset="0"/>
                        <a:ea typeface="Cambria" panose="02040503050406030204" pitchFamily="18" charset="0"/>
                      </a:endParaRP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bg1"/>
                          </a:solidFill>
                          <a:latin typeface="Cambria" panose="02040503050406030204" pitchFamily="18" charset="0"/>
                          <a:ea typeface="Cambria" panose="02040503050406030204" pitchFamily="18" charset="0"/>
                        </a:rPr>
                        <a:t>Vertical</a:t>
                      </a:r>
                      <a:endParaRPr lang="en-US" sz="2400" baseline="0" dirty="0">
                        <a:solidFill>
                          <a:schemeClr val="bg1"/>
                        </a:solidFill>
                        <a:latin typeface="Cambria" panose="02040503050406030204" pitchFamily="18" charset="0"/>
                        <a:ea typeface="Cambria" panose="02040503050406030204" pitchFamily="18" charset="0"/>
                      </a:endParaRPr>
                    </a:p>
                    <a:p>
                      <a:pPr algn="ctr"/>
                      <a:r>
                        <a:rPr lang="en-US" sz="2400" dirty="0" err="1">
                          <a:solidFill>
                            <a:schemeClr val="bg1"/>
                          </a:solidFill>
                          <a:latin typeface="Cambria" panose="02040503050406030204" pitchFamily="18" charset="0"/>
                          <a:ea typeface="Cambria" panose="02040503050406030204" pitchFamily="18" charset="0"/>
                        </a:rPr>
                        <a:t>Datums</a:t>
                      </a:r>
                      <a:endParaRPr lang="en-US" sz="2400" dirty="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graphicFrame>
        <p:nvGraphicFramePr>
          <p:cNvPr id="10" name="Content Placeholder 6">
            <a:extLst>
              <a:ext uri="{FF2B5EF4-FFF2-40B4-BE49-F238E27FC236}">
                <a16:creationId xmlns:a16="http://schemas.microsoft.com/office/drawing/2014/main" id="{EB04C5C2-4505-4ACA-A943-BE35CDEDCEAC}"/>
              </a:ext>
            </a:extLst>
          </p:cNvPr>
          <p:cNvGraphicFramePr>
            <a:graphicFrameLocks/>
          </p:cNvGraphicFramePr>
          <p:nvPr>
            <p:extLst>
              <p:ext uri="{D42A27DB-BD31-4B8C-83A1-F6EECF244321}">
                <p14:modId xmlns:p14="http://schemas.microsoft.com/office/powerpoint/2010/main" val="3023612766"/>
              </p:ext>
            </p:extLst>
          </p:nvPr>
        </p:nvGraphicFramePr>
        <p:xfrm>
          <a:off x="110554" y="4990737"/>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Great</a:t>
                      </a:r>
                      <a:r>
                        <a:rPr lang="en-US" sz="2400" b="0" baseline="0" dirty="0">
                          <a:solidFill>
                            <a:schemeClr val="bg1"/>
                          </a:solidFill>
                          <a:latin typeface="Cambria" panose="02040503050406030204" pitchFamily="18" charset="0"/>
                          <a:ea typeface="Cambria" panose="02040503050406030204" pitchFamily="18" charset="0"/>
                        </a:rPr>
                        <a:t> Lakes</a:t>
                      </a: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chemeClr val="bg1"/>
                          </a:solidFill>
                          <a:latin typeface="Cambria" panose="02040503050406030204" pitchFamily="18" charset="0"/>
                          <a:ea typeface="Cambria" panose="02040503050406030204" pitchFamily="18" charset="0"/>
                        </a:rPr>
                        <a:t>Geoid</a:t>
                      </a:r>
                    </a:p>
                    <a:p>
                      <a:pPr algn="ctr"/>
                      <a:r>
                        <a:rPr lang="en-US" sz="2400" b="0" baseline="0" dirty="0">
                          <a:solidFill>
                            <a:schemeClr val="bg1"/>
                          </a:solidFill>
                          <a:latin typeface="Cambria" panose="02040503050406030204" pitchFamily="18" charset="0"/>
                          <a:ea typeface="Cambria" panose="02040503050406030204" pitchFamily="18" charset="0"/>
                        </a:rPr>
                        <a:t>Models</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spTree>
    <p:extLst>
      <p:ext uri="{BB962C8B-B14F-4D97-AF65-F5344CB8AC3E}">
        <p14:creationId xmlns:p14="http://schemas.microsoft.com/office/powerpoint/2010/main" val="1075128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500"/>
                                        <p:tgtEl>
                                          <p:spTgt spid="18">
                                            <p:txEl>
                                              <p:pRg st="1" end="1"/>
                                            </p:txEl>
                                          </p:spTgt>
                                        </p:tgtEl>
                                      </p:cBhvr>
                                    </p:animEffect>
                                  </p:childTnLst>
                                </p:cTn>
                              </p:par>
                            </p:childTnLst>
                          </p:cTn>
                        </p:par>
                        <p:par>
                          <p:cTn id="12" fill="hold">
                            <p:stCondLst>
                              <p:cond delay="1150"/>
                            </p:stCondLst>
                            <p:childTnLst>
                              <p:par>
                                <p:cTn id="13" presetID="10" presetClass="entr" presetSubtype="0" fill="hold" nodeType="afterEffect">
                                  <p:stCondLst>
                                    <p:cond delay="15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par>
                          <p:cTn id="16" fill="hold">
                            <p:stCondLst>
                              <p:cond delay="1800"/>
                            </p:stCondLst>
                            <p:childTnLst>
                              <p:par>
                                <p:cTn id="17" presetID="10" presetClass="entr" presetSubtype="0" fill="hold" nodeType="afterEffect">
                                  <p:stCondLst>
                                    <p:cond delay="15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500"/>
                                        <p:tgtEl>
                                          <p:spTgt spid="18">
                                            <p:txEl>
                                              <p:pRg st="3" end="3"/>
                                            </p:txEl>
                                          </p:spTgt>
                                        </p:tgtEl>
                                      </p:cBhvr>
                                    </p:animEffect>
                                  </p:childTnLst>
                                </p:cTn>
                              </p:par>
                            </p:childTnLst>
                          </p:cTn>
                        </p:par>
                        <p:par>
                          <p:cTn id="20" fill="hold">
                            <p:stCondLst>
                              <p:cond delay="2450"/>
                            </p:stCondLst>
                            <p:childTnLst>
                              <p:par>
                                <p:cTn id="21" presetID="10" presetClass="entr" presetSubtype="0" fill="hold" nodeType="afterEffect">
                                  <p:stCondLst>
                                    <p:cond delay="15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fade">
                                      <p:cBhvr>
                                        <p:cTn id="23" dur="500"/>
                                        <p:tgtEl>
                                          <p:spTgt spid="18">
                                            <p:txEl>
                                              <p:pRg st="4" end="4"/>
                                            </p:txEl>
                                          </p:spTgt>
                                        </p:tgtEl>
                                      </p:cBhvr>
                                    </p:animEffect>
                                  </p:childTnLst>
                                </p:cTn>
                              </p:par>
                            </p:childTnLst>
                          </p:cTn>
                        </p:par>
                        <p:par>
                          <p:cTn id="24" fill="hold">
                            <p:stCondLst>
                              <p:cond delay="3100"/>
                            </p:stCondLst>
                            <p:childTnLst>
                              <p:par>
                                <p:cTn id="25" presetID="10" presetClass="entr" presetSubtype="0" fill="hold" nodeType="afterEffect">
                                  <p:stCondLst>
                                    <p:cond delay="150"/>
                                  </p:stCondLst>
                                  <p:childTnLst>
                                    <p:set>
                                      <p:cBhvr>
                                        <p:cTn id="26" dur="1" fill="hold">
                                          <p:stCondLst>
                                            <p:cond delay="0"/>
                                          </p:stCondLst>
                                        </p:cTn>
                                        <p:tgtEl>
                                          <p:spTgt spid="18">
                                            <p:txEl>
                                              <p:pRg st="6" end="6"/>
                                            </p:txEl>
                                          </p:spTgt>
                                        </p:tgtEl>
                                        <p:attrNameLst>
                                          <p:attrName>style.visibility</p:attrName>
                                        </p:attrNameLst>
                                      </p:cBhvr>
                                      <p:to>
                                        <p:strVal val="visible"/>
                                      </p:to>
                                    </p:set>
                                    <p:animEffect transition="in" filter="fade">
                                      <p:cBhvr>
                                        <p:cTn id="27" dur="500"/>
                                        <p:tgtEl>
                                          <p:spTgt spid="18">
                                            <p:txEl>
                                              <p:pRg st="6" end="6"/>
                                            </p:txEl>
                                          </p:spTgt>
                                        </p:tgtEl>
                                      </p:cBhvr>
                                    </p:animEffect>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425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par>
                                <p:cTn id="41" presetID="22" presetClass="entr" presetSubtype="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b="1" dirty="0">
                <a:latin typeface="Cambria" panose="02040503050406030204" pitchFamily="18" charset="0"/>
                <a:ea typeface="Cambria" panose="02040503050406030204" pitchFamily="18" charset="0"/>
              </a:rPr>
              <a:t>When does this matter?</a:t>
            </a:r>
          </a:p>
          <a:p>
            <a:pPr lvl="1"/>
            <a:r>
              <a:rPr lang="en-US" sz="3600" b="1" i="1" dirty="0">
                <a:latin typeface="Cambria" panose="02040503050406030204" pitchFamily="18" charset="0"/>
                <a:ea typeface="Cambria" panose="02040503050406030204" pitchFamily="18" charset="0"/>
              </a:rPr>
              <a:t>Not</a:t>
            </a:r>
            <a:r>
              <a:rPr lang="en-US" sz="3600" dirty="0">
                <a:latin typeface="Cambria" panose="02040503050406030204" pitchFamily="18" charset="0"/>
                <a:ea typeface="Cambria" panose="02040503050406030204" pitchFamily="18" charset="0"/>
              </a:rPr>
              <a:t> typically in lengths/distances</a:t>
            </a:r>
          </a:p>
          <a:p>
            <a:pPr lvl="1"/>
            <a:r>
              <a:rPr lang="en-US" sz="3600" dirty="0">
                <a:latin typeface="Cambria" panose="02040503050406030204" pitchFamily="18" charset="0"/>
                <a:ea typeface="Cambria" panose="02040503050406030204" pitchFamily="18" charset="0"/>
              </a:rPr>
              <a:t>Published planar coordinate systems</a:t>
            </a:r>
          </a:p>
          <a:p>
            <a:pPr lvl="2"/>
            <a:r>
              <a:rPr lang="en-US" sz="3200" dirty="0">
                <a:latin typeface="Cambria" panose="02040503050406030204" pitchFamily="18" charset="0"/>
                <a:ea typeface="Cambria" panose="02040503050406030204" pitchFamily="18" charset="0"/>
              </a:rPr>
              <a:t>Why? </a:t>
            </a:r>
            <a:r>
              <a:rPr lang="en-US" sz="3200" dirty="0">
                <a:latin typeface="Cambria" panose="02040503050406030204" pitchFamily="18" charset="0"/>
                <a:ea typeface="Cambria" panose="02040503050406030204" pitchFamily="18" charset="0"/>
                <a:sym typeface="Wingdings" panose="05000000000000000000" pitchFamily="2" charset="2"/>
              </a:rPr>
              <a:t> </a:t>
            </a:r>
            <a:r>
              <a:rPr lang="en-US" sz="3200" dirty="0">
                <a:latin typeface="Cambria" panose="02040503050406030204" pitchFamily="18" charset="0"/>
                <a:ea typeface="Cambria" panose="02040503050406030204" pitchFamily="18" charset="0"/>
              </a:rPr>
              <a:t>large false eastings and northings</a:t>
            </a:r>
          </a:p>
          <a:p>
            <a:r>
              <a:rPr lang="en-US" sz="4000" b="1" dirty="0">
                <a:latin typeface="Cambria" panose="02040503050406030204" pitchFamily="18" charset="0"/>
                <a:ea typeface="Cambria" panose="02040503050406030204" pitchFamily="18" charset="0"/>
              </a:rPr>
              <a:t>Like what?</a:t>
            </a:r>
          </a:p>
          <a:p>
            <a:pPr lvl="1"/>
            <a:r>
              <a:rPr lang="en-US" sz="3600" dirty="0">
                <a:latin typeface="Cambria" panose="02040503050406030204" pitchFamily="18" charset="0"/>
                <a:ea typeface="Cambria" panose="02040503050406030204" pitchFamily="18" charset="0"/>
              </a:rPr>
              <a:t>SPCS and UTM are very popular and </a:t>
            </a:r>
            <a:r>
              <a:rPr lang="en-US" sz="3600" b="1" i="1" dirty="0">
                <a:latin typeface="Cambria" panose="02040503050406030204" pitchFamily="18" charset="0"/>
                <a:ea typeface="Cambria" panose="02040503050406030204" pitchFamily="18" charset="0"/>
              </a:rPr>
              <a:t>both</a:t>
            </a:r>
            <a:r>
              <a:rPr lang="en-US" sz="3600" dirty="0">
                <a:latin typeface="Cambria" panose="02040503050406030204" pitchFamily="18" charset="0"/>
                <a:ea typeface="Cambria" panose="02040503050406030204" pitchFamily="18" charset="0"/>
              </a:rPr>
              <a:t> fall victim to mix-ups</a:t>
            </a:r>
          </a:p>
          <a:p>
            <a:pPr lvl="2"/>
            <a:r>
              <a:rPr lang="en-US" sz="3200" dirty="0">
                <a:latin typeface="Cambria" panose="02040503050406030204" pitchFamily="18" charset="0"/>
                <a:ea typeface="Cambria" panose="02040503050406030204" pitchFamily="18" charset="0"/>
              </a:rPr>
              <a:t>due to… the large false E/N in their zones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What’s impacted?</a:t>
            </a:r>
          </a:p>
        </p:txBody>
      </p:sp>
    </p:spTree>
    <p:extLst>
      <p:ext uri="{BB962C8B-B14F-4D97-AF65-F5344CB8AC3E}">
        <p14:creationId xmlns:p14="http://schemas.microsoft.com/office/powerpoint/2010/main" val="119348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a:latin typeface="Cambria" panose="02040503050406030204" pitchFamily="18" charset="0"/>
                <a:ea typeface="Cambria" panose="02040503050406030204" pitchFamily="18" charset="0"/>
              </a:rPr>
              <a:t>1,000,000.00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80</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ift</a:t>
            </a:r>
            <a:r>
              <a:rPr lang="en-US" sz="4000" dirty="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(can you measure that?)</a:t>
            </a:r>
          </a:p>
          <a:p>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International </a:t>
            </a:r>
            <a:r>
              <a:rPr lang="en-US" sz="4000" dirty="0">
                <a:latin typeface="Cambria" panose="02040503050406030204" pitchFamily="18" charset="0"/>
                <a:ea typeface="Cambria" panose="02040503050406030204" pitchFamily="18" charset="0"/>
                <a:sym typeface="Wingdings" panose="05000000000000000000" pitchFamily="2" charset="2"/>
              </a:rPr>
              <a:t> 1 </a:t>
            </a:r>
            <a:r>
              <a:rPr lang="en-US" sz="4000" dirty="0" err="1">
                <a:latin typeface="Cambria" panose="02040503050406030204" pitchFamily="18" charset="0"/>
                <a:ea typeface="Cambria" panose="02040503050406030204" pitchFamily="18" charset="0"/>
                <a:sym typeface="Wingdings" panose="05000000000000000000" pitchFamily="2" charset="2"/>
              </a:rPr>
              <a:t>ft</a:t>
            </a:r>
            <a:r>
              <a:rPr lang="en-US" sz="4000" dirty="0">
                <a:latin typeface="Cambria" panose="02040503050406030204" pitchFamily="18" charset="0"/>
                <a:ea typeface="Cambria" panose="02040503050406030204" pitchFamily="18" charset="0"/>
                <a:sym typeface="Wingdings" panose="05000000000000000000" pitchFamily="2" charset="2"/>
              </a:rPr>
              <a:t> = .3048 m</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US </a:t>
            </a:r>
            <a:r>
              <a:rPr lang="en-US" sz="4000" dirty="0">
                <a:latin typeface="Cambria" panose="02040503050406030204" pitchFamily="18" charset="0"/>
                <a:ea typeface="Cambria" panose="02040503050406030204" pitchFamily="18" charset="0"/>
                <a:sym typeface="Wingdings" panose="05000000000000000000" pitchFamily="2" charset="2"/>
              </a:rPr>
              <a:t></a:t>
            </a:r>
            <a:r>
              <a:rPr lang="en-US" sz="4000" dirty="0">
                <a:latin typeface="Cambria" panose="02040503050406030204" pitchFamily="18" charset="0"/>
                <a:ea typeface="Cambria" panose="02040503050406030204" pitchFamily="18" charset="0"/>
              </a:rPr>
              <a:t> 1 ft = .30480061 m (approx.)</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37617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What’s the goal of NATRF2022?</a:t>
            </a:r>
          </a:p>
          <a:p>
            <a:pPr lvl="2">
              <a:spcAft>
                <a:spcPts val="1200"/>
              </a:spcAft>
            </a:pPr>
            <a:r>
              <a:rPr lang="en-US" sz="2800" dirty="0">
                <a:latin typeface="Cambria" panose="02040503050406030204" pitchFamily="18" charset="0"/>
                <a:ea typeface="Cambria" panose="02040503050406030204" pitchFamily="18" charset="0"/>
              </a:rPr>
              <a:t>Give you the </a:t>
            </a:r>
            <a:r>
              <a:rPr lang="en-US" sz="2800" b="1" dirty="0">
                <a:latin typeface="Cambria" panose="02040503050406030204" pitchFamily="18" charset="0"/>
                <a:ea typeface="Cambria" panose="02040503050406030204" pitchFamily="18" charset="0"/>
              </a:rPr>
              <a:t>stability</a:t>
            </a:r>
            <a:r>
              <a:rPr lang="en-US" sz="2800" dirty="0">
                <a:latin typeface="Cambria" panose="02040503050406030204" pitchFamily="18" charset="0"/>
                <a:ea typeface="Cambria" panose="02040503050406030204" pitchFamily="18" charset="0"/>
              </a:rPr>
              <a:t> in positions that you expect</a:t>
            </a:r>
          </a:p>
          <a:p>
            <a:pPr lvl="1">
              <a:spcAft>
                <a:spcPts val="1200"/>
              </a:spcAft>
            </a:pPr>
            <a:r>
              <a:rPr lang="en-US" sz="3200" dirty="0">
                <a:latin typeface="Cambria" panose="02040503050406030204" pitchFamily="18" charset="0"/>
                <a:ea typeface="Cambria" panose="02040503050406030204" pitchFamily="18" charset="0"/>
              </a:rPr>
              <a:t>That’s the point of Reference Epochs (REs)</a:t>
            </a:r>
          </a:p>
          <a:p>
            <a:pPr lvl="2">
              <a:spcAft>
                <a:spcPts val="1200"/>
              </a:spcAft>
            </a:pPr>
            <a:r>
              <a:rPr lang="en-US" sz="2800" dirty="0">
                <a:latin typeface="Cambria" panose="02040503050406030204" pitchFamily="18" charset="0"/>
                <a:ea typeface="Cambria" panose="02040503050406030204" pitchFamily="18" charset="0"/>
              </a:rPr>
              <a:t>Like the different realizations/versions of NAD83</a:t>
            </a:r>
          </a:p>
          <a:p>
            <a:pPr lvl="2">
              <a:spcAft>
                <a:spcPts val="1200"/>
              </a:spcAft>
            </a:pPr>
            <a:r>
              <a:rPr lang="en-US" sz="2800" dirty="0">
                <a:latin typeface="Cambria" panose="02040503050406030204" pitchFamily="18" charset="0"/>
                <a:ea typeface="Cambria" panose="02040503050406030204" pitchFamily="18" charset="0"/>
              </a:rPr>
              <a:t>REs will be published every 5 or 10 years</a:t>
            </a:r>
          </a:p>
          <a:p>
            <a:pPr lvl="3">
              <a:spcAft>
                <a:spcPts val="1200"/>
              </a:spcAft>
            </a:pPr>
            <a:r>
              <a:rPr lang="en-US" sz="2400" dirty="0">
                <a:latin typeface="Cambria" panose="02040503050406030204" pitchFamily="18" charset="0"/>
                <a:ea typeface="Cambria" panose="02040503050406030204" pitchFamily="18" charset="0"/>
              </a:rPr>
              <a:t>you choose when you update</a:t>
            </a:r>
          </a:p>
          <a:p>
            <a:pPr lvl="3">
              <a:spcAft>
                <a:spcPts val="1200"/>
              </a:spcAft>
            </a:pPr>
            <a:r>
              <a:rPr lang="en-US" sz="2400" dirty="0">
                <a:latin typeface="Cambria" panose="02040503050406030204" pitchFamily="18" charset="0"/>
                <a:ea typeface="Cambria" panose="02040503050406030204" pitchFamily="18" charset="0"/>
              </a:rPr>
              <a:t>in a perfect world, everyone would stay current</a:t>
            </a:r>
          </a:p>
        </p:txBody>
      </p:sp>
    </p:spTree>
    <p:custDataLst>
      <p:tags r:id="rId1"/>
    </p:custDataLst>
    <p:extLst>
      <p:ext uri="{BB962C8B-B14F-4D97-AF65-F5344CB8AC3E}">
        <p14:creationId xmlns:p14="http://schemas.microsoft.com/office/powerpoint/2010/main" val="424337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 for NATRF2022</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Two factors will dictate your frequency of coordinate updates</a:t>
            </a:r>
          </a:p>
          <a:p>
            <a:pPr marL="1428750" lvl="2" indent="-514350">
              <a:spcAft>
                <a:spcPts val="1200"/>
              </a:spcAft>
              <a:buFont typeface="+mj-lt"/>
              <a:buAutoNum type="arabicParenR"/>
            </a:pPr>
            <a:r>
              <a:rPr lang="en-US" sz="2800" dirty="0">
                <a:latin typeface="Cambria" panose="02040503050406030204" pitchFamily="18" charset="0"/>
                <a:ea typeface="Cambria" panose="02040503050406030204" pitchFamily="18" charset="0"/>
              </a:rPr>
              <a:t>Your accuracy needs</a:t>
            </a:r>
          </a:p>
          <a:p>
            <a:pPr marL="1428750" lvl="2" indent="-514350">
              <a:spcAft>
                <a:spcPts val="1200"/>
              </a:spcAft>
              <a:buFont typeface="+mj-lt"/>
              <a:buAutoNum type="arabicParenR"/>
            </a:pPr>
            <a:r>
              <a:rPr lang="en-US" sz="2800" dirty="0">
                <a:latin typeface="Cambria" panose="02040503050406030204" pitchFamily="18" charset="0"/>
                <a:ea typeface="Cambria" panose="02040503050406030204" pitchFamily="18" charset="0"/>
              </a:rPr>
              <a:t>The region you work in </a:t>
            </a:r>
            <a:r>
              <a:rPr lang="en-US" sz="2800" dirty="0">
                <a:latin typeface="Cambria" panose="02040503050406030204" pitchFamily="18" charset="0"/>
                <a:ea typeface="Cambria" panose="02040503050406030204" pitchFamily="18" charset="0"/>
                <a:sym typeface="Wingdings" panose="05000000000000000000" pitchFamily="2" charset="2"/>
              </a:rPr>
              <a:t> tectonic motion</a:t>
            </a:r>
            <a:endParaRPr lang="en-US" sz="2800" dirty="0">
              <a:latin typeface="Cambria" panose="02040503050406030204" pitchFamily="18" charset="0"/>
              <a:ea typeface="Cambria" panose="02040503050406030204" pitchFamily="18" charset="0"/>
            </a:endParaRPr>
          </a:p>
          <a:p>
            <a:pPr lvl="3">
              <a:spcAft>
                <a:spcPts val="1200"/>
              </a:spcAft>
            </a:pPr>
            <a:r>
              <a:rPr lang="en-US" sz="2400" dirty="0">
                <a:latin typeface="Cambria" panose="02040503050406030204" pitchFamily="18" charset="0"/>
                <a:ea typeface="Cambria" panose="02040503050406030204" pitchFamily="18" charset="0"/>
              </a:rPr>
              <a:t>Do manholes need cm-level updates annually?</a:t>
            </a:r>
          </a:p>
          <a:p>
            <a:pPr lvl="3">
              <a:spcAft>
                <a:spcPts val="1200"/>
              </a:spcAft>
            </a:pPr>
            <a:r>
              <a:rPr lang="en-US" sz="2400" dirty="0">
                <a:latin typeface="Cambria" panose="02040503050406030204" pitchFamily="18" charset="0"/>
                <a:ea typeface="Cambria" panose="02040503050406030204" pitchFamily="18" charset="0"/>
              </a:rPr>
              <a:t>We accommodate that… you choose</a:t>
            </a:r>
          </a:p>
          <a:p>
            <a:pPr lvl="3">
              <a:spcAft>
                <a:spcPts val="1200"/>
              </a:spcAft>
            </a:pPr>
            <a:r>
              <a:rPr lang="en-US" sz="2400" dirty="0">
                <a:latin typeface="Cambria" panose="02040503050406030204" pitchFamily="18" charset="0"/>
                <a:ea typeface="Cambria" panose="02040503050406030204" pitchFamily="18" charset="0"/>
              </a:rPr>
              <a:t>Just because we’re chasing the millimeter… it doesn’t mean you need to.</a:t>
            </a:r>
          </a:p>
        </p:txBody>
      </p:sp>
    </p:spTree>
    <p:custDataLst>
      <p:tags r:id="rId1"/>
    </p:custDataLst>
    <p:extLst>
      <p:ext uri="{BB962C8B-B14F-4D97-AF65-F5344CB8AC3E}">
        <p14:creationId xmlns:p14="http://schemas.microsoft.com/office/powerpoint/2010/main" val="193458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Know the epoch of your data/datasets</a:t>
            </a:r>
          </a:p>
          <a:p>
            <a:pPr lvl="2">
              <a:spcAft>
                <a:spcPts val="1200"/>
              </a:spcAft>
            </a:pPr>
            <a:r>
              <a:rPr lang="en-US" sz="2800" dirty="0">
                <a:latin typeface="Cambria" panose="02040503050406030204" pitchFamily="18" charset="0"/>
                <a:ea typeface="Cambria" panose="02040503050406030204" pitchFamily="18" charset="0"/>
              </a:rPr>
              <a:t>consider how you will track this</a:t>
            </a:r>
          </a:p>
          <a:p>
            <a:pPr lvl="3">
              <a:spcAft>
                <a:spcPts val="1200"/>
              </a:spcAft>
            </a:pPr>
            <a:r>
              <a:rPr lang="en-US" sz="2400" dirty="0">
                <a:latin typeface="Cambria" panose="02040503050406030204" pitchFamily="18" charset="0"/>
                <a:ea typeface="Cambria" panose="02040503050406030204" pitchFamily="18" charset="0"/>
              </a:rPr>
              <a:t>full to-the-second timestamp on every feature?</a:t>
            </a:r>
          </a:p>
          <a:p>
            <a:pPr lvl="3">
              <a:spcAft>
                <a:spcPts val="1200"/>
              </a:spcAft>
            </a:pPr>
            <a:r>
              <a:rPr lang="en-US" sz="2400" dirty="0">
                <a:latin typeface="Cambria" panose="02040503050406030204" pitchFamily="18" charset="0"/>
                <a:ea typeface="Cambria" panose="02040503050406030204" pitchFamily="18" charset="0"/>
              </a:rPr>
              <a:t>labeling a year for each dataset?</a:t>
            </a:r>
          </a:p>
          <a:p>
            <a:pPr lvl="3">
              <a:spcAft>
                <a:spcPts val="1200"/>
              </a:spcAft>
            </a:pPr>
            <a:r>
              <a:rPr lang="en-US" sz="2400" dirty="0">
                <a:latin typeface="Cambria" panose="02040503050406030204" pitchFamily="18" charset="0"/>
                <a:ea typeface="Cambria" panose="02040503050406030204" pitchFamily="18" charset="0"/>
              </a:rPr>
              <a:t>something in-between that works for your needs?</a:t>
            </a:r>
          </a:p>
          <a:p>
            <a:pPr lvl="3">
              <a:spcAft>
                <a:spcPts val="1200"/>
              </a:spcAft>
            </a:pP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a:t>
            </a: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a:t>
            </a:r>
          </a:p>
          <a:p>
            <a:pPr marL="1319213" lvl="3">
              <a:spcAft>
                <a:spcPts val="1200"/>
              </a:spcAft>
            </a:pPr>
            <a:r>
              <a:rPr lang="en-US" sz="2400" dirty="0">
                <a:latin typeface="Cambria" panose="02040503050406030204" pitchFamily="18" charset="0"/>
                <a:ea typeface="Cambria" panose="02040503050406030204" pitchFamily="18" charset="0"/>
              </a:rPr>
              <a:t>what does this mean?</a:t>
            </a:r>
          </a:p>
          <a:p>
            <a:pPr marL="1776413" lvl="4">
              <a:spcAft>
                <a:spcPts val="1200"/>
              </a:spcAft>
            </a:pPr>
            <a:r>
              <a:rPr lang="en-US" sz="2400" dirty="0">
                <a:latin typeface="Cambria" panose="02040503050406030204" pitchFamily="18" charset="0"/>
                <a:ea typeface="Cambria" panose="02040503050406030204" pitchFamily="18" charset="0"/>
              </a:rPr>
              <a:t>consider a hydro-enforced DEM</a:t>
            </a:r>
          </a:p>
          <a:p>
            <a:pPr marL="2233613" lvl="5">
              <a:spcAft>
                <a:spcPts val="1200"/>
              </a:spcAft>
            </a:pPr>
            <a:r>
              <a:rPr lang="en-US" sz="2400" dirty="0">
                <a:latin typeface="Cambria" panose="02040503050406030204" pitchFamily="18" charset="0"/>
                <a:ea typeface="Cambria" panose="02040503050406030204" pitchFamily="18" charset="0"/>
              </a:rPr>
              <a:t>start over with the raw flight data (GNSS/IMU)</a:t>
            </a:r>
          </a:p>
          <a:p>
            <a:pPr marL="2233613" lvl="5">
              <a:spcAft>
                <a:spcPts val="1200"/>
              </a:spcAft>
            </a:pPr>
            <a:r>
              <a:rPr lang="en-US" sz="2400" dirty="0">
                <a:latin typeface="Cambria" panose="02040503050406030204" pitchFamily="18" charset="0"/>
                <a:ea typeface="Cambria" panose="02040503050406030204" pitchFamily="18" charset="0"/>
              </a:rPr>
              <a:t>generate new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1319213" lvl="3">
              <a:spcAft>
                <a:spcPts val="1200"/>
              </a:spcAft>
            </a:pPr>
            <a:r>
              <a:rPr lang="en-US" sz="2400" b="1" i="1" dirty="0">
                <a:latin typeface="Cambria" panose="02040503050406030204" pitchFamily="18" charset="0"/>
                <a:ea typeface="Cambria" panose="02040503050406030204" pitchFamily="18" charset="0"/>
              </a:rPr>
              <a:t>unrealistic! </a:t>
            </a:r>
            <a:r>
              <a:rPr lang="en-US" sz="2400" dirty="0">
                <a:latin typeface="Cambria" panose="02040503050406030204" pitchFamily="18" charset="0"/>
                <a:ea typeface="Cambria" panose="02040503050406030204" pitchFamily="18" charset="0"/>
              </a:rPr>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a:t>
            </a: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Transforming your data</a:t>
            </a:r>
          </a:p>
          <a:p>
            <a:pPr marL="862013" lvl="2">
              <a:spcAft>
                <a:spcPts val="1200"/>
              </a:spcAft>
            </a:pPr>
            <a:r>
              <a:rPr lang="en-US" sz="2800" dirty="0">
                <a:latin typeface="Cambria" panose="02040503050406030204" pitchFamily="18" charset="0"/>
                <a:ea typeface="Cambria" panose="02040503050406030204" pitchFamily="18" charset="0"/>
              </a:rPr>
              <a:t>NCAT </a:t>
            </a:r>
            <a:r>
              <a:rPr lang="en-US" sz="2300" dirty="0">
                <a:latin typeface="Cambria" panose="02040503050406030204" pitchFamily="18" charset="0"/>
                <a:ea typeface="Cambria" panose="02040503050406030204" pitchFamily="18" charset="0"/>
              </a:rPr>
              <a:t>- NGS Coordinate Conversion and Transformation Tool</a:t>
            </a:r>
          </a:p>
          <a:p>
            <a:pPr marL="1319213" lvl="3">
              <a:spcAft>
                <a:spcPts val="1200"/>
              </a:spcAft>
            </a:pPr>
            <a:r>
              <a:rPr lang="en-US" sz="2400" dirty="0">
                <a:latin typeface="Cambria" panose="02040503050406030204" pitchFamily="18" charset="0"/>
                <a:ea typeface="Cambria" panose="02040503050406030204" pitchFamily="18" charset="0"/>
              </a:rPr>
              <a:t>available now: ASCII upload, Web Services, GitHub</a:t>
            </a:r>
          </a:p>
          <a:p>
            <a:pPr marL="1319213" lvl="3">
              <a:spcAft>
                <a:spcPts val="1200"/>
              </a:spcAft>
            </a:pPr>
            <a:r>
              <a:rPr lang="en-US" sz="2400" dirty="0">
                <a:latin typeface="Cambria" panose="02040503050406030204" pitchFamily="18" charset="0"/>
                <a:ea typeface="Cambria" panose="02040503050406030204" pitchFamily="18" charset="0"/>
              </a:rPr>
              <a:t>ask your software provider(s) about integration</a:t>
            </a:r>
          </a:p>
          <a:p>
            <a:pPr marL="1776413" lvl="4">
              <a:spcAft>
                <a:spcPts val="1200"/>
              </a:spcAft>
            </a:pPr>
            <a:r>
              <a:rPr lang="en-US" sz="2400" dirty="0">
                <a:latin typeface="Cambria" panose="02040503050406030204" pitchFamily="18" charset="0"/>
                <a:ea typeface="Cambria" panose="02040503050406030204" pitchFamily="18" charset="0"/>
              </a:rPr>
              <a:t>we envision this as most popular method of access</a:t>
            </a:r>
          </a:p>
          <a:p>
            <a:pPr marL="1776413" lvl="4">
              <a:spcAft>
                <a:spcPts val="1200"/>
              </a:spcAft>
            </a:pPr>
            <a:r>
              <a:rPr lang="en-US" sz="2400" dirty="0">
                <a:latin typeface="Cambria" panose="02040503050406030204" pitchFamily="18" charset="0"/>
                <a:ea typeface="Cambria" panose="02040503050406030204" pitchFamily="18" charset="0"/>
              </a:rPr>
              <a:t>Industry Workshop held May 2021</a:t>
            </a:r>
          </a:p>
          <a:p>
            <a:pPr marL="2233613" lvl="5">
              <a:spcAft>
                <a:spcPts val="1200"/>
              </a:spcAft>
            </a:pPr>
            <a:r>
              <a:rPr lang="en-US" sz="1600" dirty="0" err="1"/>
              <a:t>Esri</a:t>
            </a:r>
            <a:r>
              <a:rPr lang="en-US" sz="1600" dirty="0"/>
              <a:t>, Trimble, Blue Marble, </a:t>
            </a:r>
            <a:r>
              <a:rPr lang="en-US" sz="1600" dirty="0" err="1"/>
              <a:t>etc</a:t>
            </a:r>
            <a:r>
              <a:rPr lang="en-US" sz="1600" dirty="0"/>
              <a:t>… all the well known names attended</a:t>
            </a:r>
            <a:endParaRPr lang="en-US" sz="1600" dirty="0">
              <a:latin typeface="Cambria" panose="02040503050406030204" pitchFamily="18" charset="0"/>
              <a:ea typeface="Cambria" panose="02040503050406030204" pitchFamily="18" charset="0"/>
            </a:endParaRPr>
          </a:p>
          <a:p>
            <a:pPr marL="1319213" lvl="3">
              <a:spcAft>
                <a:spcPts val="1200"/>
              </a:spcAft>
            </a:pP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883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9081" y="5658267"/>
              <a:ext cx="1647191" cy="931801"/>
            </a:xfrm>
            <a:prstGeom prst="rect">
              <a:avLst/>
            </a:prstGeom>
            <a:noFill/>
          </p:spPr>
          <p:txBody>
            <a:bodyPr wrap="square" rtlCol="0">
              <a:spAutoFit/>
            </a:bodyPr>
            <a:lstStyle/>
            <a:p>
              <a:pPr algn="ctr"/>
              <a:r>
                <a:rPr lang="en-US" b="1" dirty="0">
                  <a:solidFill>
                    <a:srgbClr val="781D22"/>
                  </a:solidFill>
                </a:rPr>
                <a:t>Educational Videos</a:t>
              </a:r>
            </a:p>
            <a:p>
              <a:pPr algn="ctr"/>
              <a:r>
                <a:rPr lang="en-US" b="1" dirty="0">
                  <a:solidFill>
                    <a:srgbClr val="781D22"/>
                  </a:solidFill>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algn="ctr"/>
              <a:r>
                <a:rPr lang="en-US" b="1" dirty="0">
                  <a:solidFill>
                    <a:srgbClr val="781D22"/>
                  </a:solidFill>
                </a:rPr>
                <a:t>Online Lesson </a:t>
              </a:r>
            </a:p>
            <a:p>
              <a:pPr algn="ctr"/>
              <a:r>
                <a:rPr lang="en-US" b="1" dirty="0">
                  <a:solidFill>
                    <a:srgbClr val="781D22"/>
                  </a:solidFill>
                </a:rPr>
                <a:t>(via </a:t>
              </a:r>
              <a:r>
                <a:rPr lang="en-US" b="1" dirty="0" err="1">
                  <a:solidFill>
                    <a:srgbClr val="781D22"/>
                  </a:solidFill>
                </a:rPr>
                <a:t>MetEd</a:t>
              </a:r>
              <a:r>
                <a:rPr lang="en-US" b="1" dirty="0">
                  <a:solidFill>
                    <a:srgbClr val="781D22"/>
                  </a:solidFill>
                </a:rPr>
                <a:t>/COMET)</a:t>
              </a:r>
            </a:p>
            <a:p>
              <a:pPr algn="ctr"/>
              <a:r>
                <a:rPr lang="en-US" b="1" dirty="0">
                  <a:solidFill>
                    <a:srgbClr val="781D22"/>
                  </a:solidFill>
                </a:rPr>
                <a:t>~1 hour</a:t>
              </a:r>
            </a:p>
          </p:txBody>
        </p:sp>
      </p:grpSp>
      <p:sp>
        <p:nvSpPr>
          <p:cNvPr id="13" name="Title 1"/>
          <p:cNvSpPr txBox="1">
            <a:spLocks/>
          </p:cNvSpPr>
          <p:nvPr/>
        </p:nvSpPr>
        <p:spPr>
          <a:xfrm>
            <a:off x="0" y="6371268"/>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dirty="0">
                <a:latin typeface="Cambria" panose="02040503050406030204" pitchFamily="18" charset="0"/>
                <a:ea typeface="Cambria" panose="02040503050406030204" pitchFamily="18" charset="0"/>
                <a:cs typeface="Arial" pitchFamily="34" charset="0"/>
              </a:rPr>
              <a:t>NGS homepage: </a:t>
            </a:r>
            <a:r>
              <a:rPr lang="en-US" altLang="en-US" sz="28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
            <a:ext cx="9144000" cy="652272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9C9C9C"/>
        </a:solidFill>
        <a:effectLst/>
      </p:bgPr>
    </p:bg>
    <p:spTree>
      <p:nvGrpSpPr>
        <p:cNvPr id="1" name=""/>
        <p:cNvGrpSpPr/>
        <p:nvPr/>
      </p:nvGrpSpPr>
      <p:grpSpPr>
        <a:xfrm>
          <a:off x="0" y="0"/>
          <a:ext cx="0" cy="0"/>
          <a:chOff x="0" y="0"/>
          <a:chExt cx="0" cy="0"/>
        </a:xfrm>
      </p:grpSpPr>
      <p:grpSp>
        <p:nvGrpSpPr>
          <p:cNvPr id="15" name="Group 14"/>
          <p:cNvGrpSpPr/>
          <p:nvPr/>
        </p:nvGrpSpPr>
        <p:grpSpPr>
          <a:xfrm>
            <a:off x="8691" y="2045"/>
            <a:ext cx="9142509" cy="6853910"/>
            <a:chOff x="8691" y="2045"/>
            <a:chExt cx="9142509" cy="685391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 y="2045"/>
              <a:ext cx="9126617" cy="6853910"/>
            </a:xfrm>
            <a:prstGeom prst="rect">
              <a:avLst/>
            </a:prstGeom>
          </p:spPr>
        </p:pic>
        <p:sp>
          <p:nvSpPr>
            <p:cNvPr id="11" name="TextBox 10"/>
            <p:cNvSpPr txBox="1"/>
            <p:nvPr/>
          </p:nvSpPr>
          <p:spPr>
            <a:xfrm>
              <a:off x="2374845" y="28800"/>
              <a:ext cx="6776355" cy="523220"/>
            </a:xfrm>
            <a:prstGeom prst="rect">
              <a:avLst/>
            </a:prstGeom>
            <a:noFill/>
          </p:spPr>
          <p:txBody>
            <a:bodyPr rtlCol="0" wrap="square">
              <a:spAutoFit/>
            </a:bodyPr>
            <a:lstStyle/>
            <a:p>
              <a:pPr algn="ctr"/>
              <a:r>
                <a:rPr dirty="0" lang="en-US" spc="-7" sz="2800">
                  <a:solidFill>
                    <a:prstClr val="white"/>
                  </a:solidFill>
                  <a:latin charset="0" panose="02040503050406030204" pitchFamily="18" typeface="Cambria"/>
                  <a:ea charset="-128" pitchFamily="34" typeface="MS PGothic"/>
                  <a:cs typeface="Calibri"/>
                </a:rPr>
                <a:t>https://www.ngs.noaa.gov/ADVISORS/</a:t>
              </a:r>
              <a:endParaRPr dirty="0" lang="en-US"/>
            </a:p>
          </p:txBody>
        </p:sp>
      </p:grpSp>
      <p:pic>
        <p:nvPicPr>
          <p:cNvPr id="17" name="jeff"/>
          <p:cNvPicPr>
            <a:picLocks noChangeAspect="1"/>
          </p:cNvPicPr>
          <p:nvPr/>
        </p:nvPicPr>
        <p:blipFill rotWithShape="1">
          <a:blip r:embed="rId4">
            <a:extLst>
              <a:ext uri="{28A0092B-C50C-407E-A947-70E740481C1C}">
                <a14:useLocalDpi xmlns:a14="http://schemas.microsoft.com/office/drawing/2010/main" val="0"/>
              </a:ext>
            </a:extLst>
          </a:blip>
          <a:srcRect b="605" l="162" r="38" t="28"/>
          <a:stretch/>
        </p:blipFill>
        <p:spPr>
          <a:xfrm>
            <a:off x="6669881" y="1294606"/>
            <a:ext cx="728662" cy="881063"/>
          </a:xfrm>
          <a:prstGeom prst="rect">
            <a:avLst/>
          </a:prstGeom>
        </p:spPr>
      </p:pic>
    </p:spTree>
    <p:extLst>
      <p:ext uri="{BB962C8B-B14F-4D97-AF65-F5344CB8AC3E}">
        <p14:creationId xmlns:p14="http://schemas.microsoft.com/office/powerpoint/2010/main" val="125746478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31" presetSubtype="0">
                                  <p:stCondLst>
                                    <p:cond delay="0"/>
                                  </p:stCondLst>
                                  <p:childTnLst>
                                    <p:set>
                                      <p:cBhvr>
                                        <p:cTn dur="1" fill="hold" id="6">
                                          <p:stCondLst>
                                            <p:cond delay="0"/>
                                          </p:stCondLst>
                                        </p:cTn>
                                        <p:tgtEl>
                                          <p:spTgt spid="17"/>
                                        </p:tgtEl>
                                        <p:attrNameLst>
                                          <p:attrName>style.visibility</p:attrName>
                                        </p:attrNameLst>
                                      </p:cBhvr>
                                      <p:to>
                                        <p:strVal val="visible"/>
                                      </p:to>
                                    </p:set>
                                    <p:anim calcmode="lin" valueType="num">
                                      <p:cBhvr>
                                        <p:cTn dur="1000" fill="hold" id="7"/>
                                        <p:tgtEl>
                                          <p:spTgt spid="17"/>
                                        </p:tgtEl>
                                        <p:attrNameLst>
                                          <p:attrName>ppt_w</p:attrName>
                                        </p:attrNameLst>
                                      </p:cBhvr>
                                      <p:tavLst>
                                        <p:tav tm="0">
                                          <p:val>
                                            <p:fltVal val="0"/>
                                          </p:val>
                                        </p:tav>
                                        <p:tav tm="100000">
                                          <p:val>
                                            <p:strVal val="#ppt_w"/>
                                          </p:val>
                                        </p:tav>
                                      </p:tavLst>
                                    </p:anim>
                                    <p:anim calcmode="lin" valueType="num">
                                      <p:cBhvr>
                                        <p:cTn dur="1000" fill="hold" id="8"/>
                                        <p:tgtEl>
                                          <p:spTgt spid="17"/>
                                        </p:tgtEl>
                                        <p:attrNameLst>
                                          <p:attrName>ppt_h</p:attrName>
                                        </p:attrNameLst>
                                      </p:cBhvr>
                                      <p:tavLst>
                                        <p:tav tm="0">
                                          <p:val>
                                            <p:fltVal val="0"/>
                                          </p:val>
                                        </p:tav>
                                        <p:tav tm="100000">
                                          <p:val>
                                            <p:strVal val="#ppt_h"/>
                                          </p:val>
                                        </p:tav>
                                      </p:tavLst>
                                    </p:anim>
                                    <p:anim calcmode="lin" valueType="num">
                                      <p:cBhvr>
                                        <p:cTn dur="1000" fill="hold" id="9"/>
                                        <p:tgtEl>
                                          <p:spTgt spid="17"/>
                                        </p:tgtEl>
                                        <p:attrNameLst>
                                          <p:attrName>style.rotation</p:attrName>
                                        </p:attrNameLst>
                                      </p:cBhvr>
                                      <p:tavLst>
                                        <p:tav tm="0">
                                          <p:val>
                                            <p:fltVal val="90"/>
                                          </p:val>
                                        </p:tav>
                                        <p:tav tm="100000">
                                          <p:val>
                                            <p:fltVal val="0"/>
                                          </p:val>
                                        </p:tav>
                                      </p:tavLst>
                                    </p:anim>
                                    <p:animEffect filter="fade" transition="in">
                                      <p:cBhvr>
                                        <p:cTn dur="1000" id="10"/>
                                        <p:tgtEl>
                                          <p:spTgt spid="17"/>
                                        </p:tgtEl>
                                      </p:cBhvr>
                                    </p:animEffect>
                                  </p:childTnLst>
                                </p:cTn>
                              </p:par>
                            </p:childTnLst>
                          </p:cTn>
                        </p:par>
                        <p:par>
                          <p:cTn fill="hold" id="11">
                            <p:stCondLst>
                              <p:cond delay="1000"/>
                            </p:stCondLst>
                            <p:childTnLst>
                              <p:par>
                                <p:cTn fill="hold" id="12" nodeType="afterEffect" presetClass="entr" presetID="21" presetSubtype="1">
                                  <p:stCondLst>
                                    <p:cond delay="500"/>
                                  </p:stCondLst>
                                  <p:childTnLst>
                                    <p:set>
                                      <p:cBhvr>
                                        <p:cTn dur="1" fill="hold" id="13">
                                          <p:stCondLst>
                                            <p:cond delay="0"/>
                                          </p:stCondLst>
                                        </p:cTn>
                                        <p:tgtEl>
                                          <p:spTgt spid="15"/>
                                        </p:tgtEl>
                                        <p:attrNameLst>
                                          <p:attrName>style.visibility</p:attrName>
                                        </p:attrNameLst>
                                      </p:cBhvr>
                                      <p:to>
                                        <p:strVal val="visible"/>
                                      </p:to>
                                    </p:set>
                                    <p:animEffect filter="wheel(1)" transition="in">
                                      <p:cBhvr>
                                        <p:cTn dur="2000" id="14"/>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743065"/>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rPr>
              <a:t>https://www.ngs.noaa.gov/ADVISORS/</a:t>
            </a:r>
          </a:p>
          <a:p>
            <a:pPr algn="ctr">
              <a:lnSpc>
                <a:spcPct val="95000"/>
              </a:lnSpc>
              <a:buClr>
                <a:srgbClr val="000000"/>
              </a:buClr>
              <a:buSzPct val="45000"/>
            </a:pP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4800" b="1" dirty="0">
                <a:latin typeface="Cambria" panose="02040503050406030204" pitchFamily="18" charset="0"/>
                <a:ea typeface="Cambria" panose="02040503050406030204" pitchFamily="18" charset="0"/>
              </a:rPr>
              <a:t>jeff.jalbrzikowski@noaa.gov</a:t>
            </a:r>
          </a:p>
          <a:p>
            <a:pPr algn="ctr"/>
            <a:r>
              <a:rPr lang="en-GB" sz="48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230510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413984"/>
            <a:ext cx="9144000" cy="5957186"/>
          </a:xfrm>
          <a:prstGeom prst="rect">
            <a:avLst/>
          </a:prstGeom>
        </p:spPr>
        <p:txBody>
          <a:bodyPr vert="horz" wrap="square" lIns="0" tIns="16933" rIns="0" bIns="0" rtlCol="0">
            <a:spAutoFit/>
          </a:bodyPr>
          <a:lstStyle/>
          <a:p>
            <a:pPr algn="ctr">
              <a:buSzPct val="159375"/>
            </a:pPr>
            <a:r>
              <a:rPr lang="en-US" sz="5000" b="1" dirty="0">
                <a:uFill>
                  <a:solidFill>
                    <a:srgbClr val="1F497D"/>
                  </a:solidFill>
                </a:uFill>
                <a:latin typeface="Cambria" panose="02040503050406030204" pitchFamily="18" charset="0"/>
                <a:cs typeface="Arial"/>
              </a:rPr>
              <a:t>Positional Components of </a:t>
            </a:r>
          </a:p>
          <a:p>
            <a:pPr algn="ctr">
              <a:buSzPct val="159375"/>
            </a:pPr>
            <a:r>
              <a:rPr lang="en-US" sz="5000" b="1" dirty="0">
                <a:uFill>
                  <a:solidFill>
                    <a:srgbClr val="1F497D"/>
                  </a:solidFill>
                </a:uFill>
                <a:latin typeface="Cambria" panose="02040503050406030204" pitchFamily="18" charset="0"/>
                <a:cs typeface="Arial"/>
              </a:rPr>
              <a:t>the NSRS</a:t>
            </a:r>
            <a:endParaRPr lang="en-US" sz="5000" b="1" spc="-7" dirty="0">
              <a:uFill>
                <a:solidFill>
                  <a:srgbClr val="1F497D"/>
                </a:solidFill>
              </a:uFill>
              <a:latin typeface="Cambria" panose="02040503050406030204" pitchFamily="18" charset="0"/>
              <a:cs typeface="Arial"/>
            </a:endParaRPr>
          </a:p>
          <a:p>
            <a:pPr algn="ctr">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Geometric</a:t>
            </a:r>
          </a:p>
          <a:p>
            <a:pPr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“Horizontal”</a:t>
            </a:r>
          </a:p>
          <a:p>
            <a:pPr algn="ctr">
              <a:buSzPct val="159375"/>
            </a:pPr>
            <a:r>
              <a:rPr lang="en-US" sz="3200" b="1" spc="-20" dirty="0">
                <a:solidFill>
                  <a:schemeClr val="tx1">
                    <a:lumMod val="65000"/>
                    <a:lumOff val="35000"/>
                  </a:schemeClr>
                </a:solidFill>
                <a:uFill>
                  <a:solidFill>
                    <a:srgbClr val="C00000"/>
                  </a:solidFill>
                </a:uFill>
                <a:latin typeface="Cambria" panose="02040503050406030204" pitchFamily="18" charset="0"/>
                <a:cs typeface="Arial Black"/>
              </a:rPr>
              <a:t>Latitude, Longitude, </a:t>
            </a:r>
            <a:r>
              <a:rPr lang="en-US" sz="3200" b="1" i="1" spc="-20" dirty="0">
                <a:solidFill>
                  <a:schemeClr val="tx1">
                    <a:lumMod val="65000"/>
                    <a:lumOff val="35000"/>
                  </a:schemeClr>
                </a:solidFill>
                <a:uFill>
                  <a:solidFill>
                    <a:srgbClr val="C00000"/>
                  </a:solidFill>
                </a:uFill>
                <a:latin typeface="Cambria" panose="02040503050406030204" pitchFamily="18" charset="0"/>
                <a:cs typeface="Arial Black"/>
              </a:rPr>
              <a:t>Ellipsoid Height</a:t>
            </a:r>
          </a:p>
          <a:p>
            <a:pPr algn="ctr">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Geopotential</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Orthometric Height</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“Elevation”</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7287208" y="2550956"/>
            <a:ext cx="1315616" cy="461665"/>
          </a:xfrm>
          <a:prstGeom prst="rect">
            <a:avLst/>
          </a:prstGeom>
          <a:noFill/>
          <a:ln w="9525">
            <a:noFill/>
            <a:miter lim="800000"/>
            <a:headEnd/>
            <a:tailEnd/>
          </a:ln>
        </p:spPr>
        <p:txBody>
          <a:bodyPr wrap="square" rtlCol="0">
            <a:spAutoFit/>
          </a:bodyPr>
          <a:lstStyle/>
          <a:p>
            <a:r>
              <a:rPr lang="en-US" sz="2400" b="1" spc="-20" dirty="0">
                <a:solidFill>
                  <a:schemeClr val="tx1">
                    <a:lumMod val="65000"/>
                    <a:lumOff val="35000"/>
                  </a:schemeClr>
                </a:solidFill>
                <a:uFill>
                  <a:solidFill>
                    <a:srgbClr val="C00000"/>
                  </a:solidFill>
                </a:uFill>
                <a:latin typeface="Cambria" panose="02040503050406030204" pitchFamily="18" charset="0"/>
              </a:rPr>
              <a:t>NAD83</a:t>
            </a:r>
            <a:endParaRPr lang="en-US" sz="2400" dirty="0"/>
          </a:p>
        </p:txBody>
      </p:sp>
      <p:sp>
        <p:nvSpPr>
          <p:cNvPr id="5" name="TextBox 4"/>
          <p:cNvSpPr txBox="1"/>
          <p:nvPr/>
        </p:nvSpPr>
        <p:spPr bwMode="auto">
          <a:xfrm>
            <a:off x="7287208" y="4665697"/>
            <a:ext cx="1558212" cy="461665"/>
          </a:xfrm>
          <a:prstGeom prst="rect">
            <a:avLst/>
          </a:prstGeom>
          <a:noFill/>
          <a:ln w="9525">
            <a:noFill/>
            <a:miter lim="800000"/>
            <a:headEnd/>
            <a:tailEnd/>
          </a:ln>
        </p:spPr>
        <p:txBody>
          <a:bodyPr wrap="square" rtlCol="0">
            <a:spAutoFit/>
          </a:bodyPr>
          <a:lstStyle/>
          <a:p>
            <a:r>
              <a:rPr lang="en-US" sz="2400" b="1" spc="-20" dirty="0">
                <a:solidFill>
                  <a:schemeClr val="tx1">
                    <a:lumMod val="65000"/>
                    <a:lumOff val="35000"/>
                  </a:schemeClr>
                </a:solidFill>
                <a:uFill>
                  <a:solidFill>
                    <a:srgbClr val="C00000"/>
                  </a:solidFill>
                </a:uFill>
                <a:latin typeface="Cambria" panose="02040503050406030204" pitchFamily="18" charset="0"/>
              </a:rPr>
              <a:t>NAVD88</a:t>
            </a:r>
            <a:endParaRPr lang="en-US" sz="2400" dirty="0"/>
          </a:p>
        </p:txBody>
      </p:sp>
      <p:cxnSp>
        <p:nvCxnSpPr>
          <p:cNvPr id="7" name="Straight Arrow Connector 6"/>
          <p:cNvCxnSpPr/>
          <p:nvPr/>
        </p:nvCxnSpPr>
        <p:spPr>
          <a:xfrm>
            <a:off x="6186196" y="2774886"/>
            <a:ext cx="1063690" cy="9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5" idx="1"/>
          </p:cNvCxnSpPr>
          <p:nvPr/>
        </p:nvCxnSpPr>
        <p:spPr>
          <a:xfrm>
            <a:off x="6438900" y="4895850"/>
            <a:ext cx="848308" cy="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9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1"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
                                            <p:txEl>
                                              <p:pRg st="1" end="1"/>
                                            </p:txEl>
                                          </p:spTgt>
                                        </p:tgtEl>
                                      </p:cBhvr>
                                    </p:animEffect>
                                    <p:set>
                                      <p:cBhvr>
                                        <p:cTn id="25" dur="1" fill="hold">
                                          <p:stCondLst>
                                            <p:cond delay="499"/>
                                          </p:stCondLst>
                                        </p:cTn>
                                        <p:tgtEl>
                                          <p:spTgt spid="4">
                                            <p:txEl>
                                              <p:pRg st="1" end="1"/>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
                                            <p:txEl>
                                              <p:pRg st="5" end="5"/>
                                            </p:txEl>
                                          </p:spTgt>
                                        </p:tgtEl>
                                      </p:cBhvr>
                                    </p:animEffect>
                                    <p:set>
                                      <p:cBhvr>
                                        <p:cTn id="28" dur="1" fill="hold">
                                          <p:stCondLst>
                                            <p:cond delay="499"/>
                                          </p:stCondLst>
                                        </p:cTn>
                                        <p:tgtEl>
                                          <p:spTgt spid="4">
                                            <p:txEl>
                                              <p:pRg st="5" end="5"/>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xEl>
                                              <p:pRg st="6" end="6"/>
                                            </p:txEl>
                                          </p:spTgt>
                                        </p:tgtEl>
                                      </p:cBhvr>
                                    </p:animEffect>
                                    <p:set>
                                      <p:cBhvr>
                                        <p:cTn id="31" dur="1" fill="hold">
                                          <p:stCondLst>
                                            <p:cond delay="499"/>
                                          </p:stCondLst>
                                        </p:cTn>
                                        <p:tgtEl>
                                          <p:spTgt spid="4">
                                            <p:txEl>
                                              <p:pRg st="6" end="6"/>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xEl>
                                              <p:pRg st="7" end="7"/>
                                            </p:txEl>
                                          </p:spTgt>
                                        </p:tgtEl>
                                      </p:cBhvr>
                                    </p:animEffect>
                                    <p:set>
                                      <p:cBhvr>
                                        <p:cTn id="34" dur="1" fill="hold">
                                          <p:stCondLst>
                                            <p:cond delay="499"/>
                                          </p:stCondLst>
                                        </p:cTn>
                                        <p:tgtEl>
                                          <p:spTgt spid="4">
                                            <p:txEl>
                                              <p:pRg st="7" end="7"/>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126189"/>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lang="en-US"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Datum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of 1983</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a:t>
            </a: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D83</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1" u="none" strike="noStrike" kern="1200" cap="none" spc="-20" normalizeH="0" baseline="0" noProof="0" dirty="0">
                <a:ln>
                  <a:noFill/>
                </a:ln>
                <a:solidFill>
                  <a:prstClr val="black">
                    <a:lumMod val="50000"/>
                    <a:lumOff val="50000"/>
                  </a:prstClr>
                </a:solidFill>
                <a:effectLst/>
                <a:uLnTx/>
                <a:uFill>
                  <a:solidFill>
                    <a:srgbClr val="C00000"/>
                  </a:solidFill>
                </a:uFill>
                <a:latin typeface="Cambria" panose="02040503050406030204" pitchFamily="18" charset="0"/>
                <a:ea typeface="ＭＳ Ｐゴシック" pitchFamily="34" charset="-128"/>
                <a:cs typeface="Arial Black"/>
              </a:rPr>
              <a:t>will be replaced by</a:t>
            </a:r>
          </a:p>
        </p:txBody>
      </p:sp>
    </p:spTree>
    <p:extLst>
      <p:ext uri="{BB962C8B-B14F-4D97-AF65-F5344CB8AC3E}">
        <p14:creationId xmlns:p14="http://schemas.microsoft.com/office/powerpoint/2010/main" val="35829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Frame of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(pronounced: </a:t>
            </a:r>
            <a:r>
              <a:rPr kumimoji="0" lang="en-US" sz="5400" b="1" i="0" u="none" strike="noStrike" kern="1200" cap="none" spc="-20" normalizeH="0" baseline="0" noProof="0" dirty="0" err="1">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a:t>
            </a: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-ref)</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229225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a:spLocks noChangeAspect="1"/>
          </p:cNvSpPr>
          <p:nvPr/>
        </p:nvSpPr>
        <p:spPr>
          <a:xfrm>
            <a:off x="-352381" y="28466"/>
            <a:ext cx="9848763" cy="6807232"/>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5663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0"/>
            <a:ext cx="7240634" cy="6858000"/>
          </a:xfrm>
          <a:prstGeom prst="rect">
            <a:avLst/>
          </a:prstGeom>
          <a:ln w="38100">
            <a:solidFill>
              <a:schemeClr val="bg1">
                <a:lumMod val="65000"/>
              </a:schemeClr>
            </a:solidFill>
          </a:ln>
        </p:spPr>
      </p:pic>
    </p:spTree>
    <p:extLst>
      <p:ext uri="{BB962C8B-B14F-4D97-AF65-F5344CB8AC3E}">
        <p14:creationId xmlns:p14="http://schemas.microsoft.com/office/powerpoint/2010/main" val="15903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7.6"/>
</p:tagLst>
</file>

<file path=ppt/tags/tag5.xml><?xml version="1.0" encoding="utf-8"?>
<p:tagLst xmlns:a="http://schemas.openxmlformats.org/drawingml/2006/main" xmlns:r="http://schemas.openxmlformats.org/officeDocument/2006/relationships" xmlns:p="http://schemas.openxmlformats.org/presentationml/2006/main">
  <p:tag name="TIMING" val="|2.9|8.3"/>
</p:tagLst>
</file>

<file path=ppt/tags/tag6.xml><?xml version="1.0" encoding="utf-8"?>
<p:tagLst xmlns:a="http://schemas.openxmlformats.org/drawingml/2006/main" xmlns:r="http://schemas.openxmlformats.org/officeDocument/2006/relationships" xmlns:p="http://schemas.openxmlformats.org/presentationml/2006/main">
  <p:tag name="TIMING" val="|4.5|7.1|2.3|6.5|7.9|4.4"/>
</p:tagLst>
</file>

<file path=ppt/tags/tag7.xml><?xml version="1.0" encoding="utf-8"?>
<p:tagLst xmlns:a="http://schemas.openxmlformats.org/drawingml/2006/main" xmlns:r="http://schemas.openxmlformats.org/officeDocument/2006/relationships" xmlns:p="http://schemas.openxmlformats.org/presentationml/2006/main">
  <p:tag name="TIMING" val="|1.5|10.3|2.4|7.8|4.3"/>
</p:tagLst>
</file>

<file path=ppt/tags/tag8.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9.xml><?xml version="1.0" encoding="utf-8"?>
<p:tagLst xmlns:a="http://schemas.openxmlformats.org/drawingml/2006/main" xmlns:r="http://schemas.openxmlformats.org/officeDocument/2006/relationships" xmlns:p="http://schemas.openxmlformats.org/presentationml/2006/main">
  <p:tag name="TIMING" val="|1.9|5.3|1.7|9.9|5.3|4.8|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J">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16118</TotalTime>
  <Words>4025</Words>
  <Application>Microsoft Office PowerPoint</Application>
  <PresentationFormat>On-screen Show (4:3)</PresentationFormat>
  <Paragraphs>501</Paragraphs>
  <Slides>49</Slides>
  <Notes>37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49</vt:i4>
      </vt:variant>
    </vt:vector>
  </HeadingPairs>
  <TitlesOfParts>
    <vt:vector size="64" baseType="lpstr">
      <vt:lpstr>MS PGothic</vt:lpstr>
      <vt:lpstr>MS PGothic</vt:lpstr>
      <vt:lpstr>Arial</vt:lpstr>
      <vt:lpstr>Arial Black</vt:lpstr>
      <vt:lpstr>Calibri</vt:lpstr>
      <vt:lpstr>Calibri Light</vt:lpstr>
      <vt:lpstr>Cambria</vt:lpstr>
      <vt:lpstr>Franklin Gothic Demi</vt:lpstr>
      <vt:lpstr>Tahoma</vt:lpstr>
      <vt:lpstr>Times New Roman</vt:lpstr>
      <vt:lpstr>Wingdings</vt:lpstr>
      <vt:lpstr>1_Office Theme</vt:lpstr>
      <vt:lpstr>NGS PowerPoint Template-geodesy.noaa.gov</vt:lpstr>
      <vt:lpstr>Office Theme</vt:lpstr>
      <vt:lpstr>1_NGS PowerPoint Template-geodesy.noaa.gov</vt:lpstr>
      <vt:lpstr>PowerPoint Presentation</vt:lpstr>
      <vt:lpstr>NGS Mission</vt:lpstr>
      <vt:lpstr>What’s going to stay the same?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“Plate-Fixed”</vt:lpstr>
      <vt:lpstr>PowerPoint Presentation</vt:lpstr>
      <vt:lpstr>CORS</vt:lpstr>
      <vt:lpstr>CORS</vt:lpstr>
      <vt:lpstr>Passive Control</vt:lpstr>
      <vt:lpstr>Active Control</vt:lpstr>
      <vt:lpstr>Continuously Operating Reference Stations (CORS)</vt:lpstr>
      <vt:lpstr>NOAA CORS Network (NCN)</vt:lpstr>
      <vt:lpstr>NOAA CORS Network (NCN)</vt:lpstr>
      <vt:lpstr>WVDOH CORS Network</vt:lpstr>
      <vt:lpstr>PowerPoint Presentation</vt:lpstr>
      <vt:lpstr>PowerPoint Presentation</vt:lpstr>
      <vt:lpstr>PowerPoint Presentation</vt:lpstr>
      <vt:lpstr>PowerPoint Presentation</vt:lpstr>
      <vt:lpstr>NGS Coordinate Conversion And Transformation Tool (NCAT)</vt:lpstr>
      <vt:lpstr>PowerPoint Presentation</vt:lpstr>
      <vt:lpstr>PowerPoint Presentation</vt:lpstr>
      <vt:lpstr>PowerPoint Presentation</vt:lpstr>
      <vt:lpstr>NCAT source code is on GitHub</vt:lpstr>
      <vt:lpstr>NGS Coordinate Conversion and Transformation Tool (NCAT) </vt:lpstr>
      <vt:lpstr>PowerPoint Presentation</vt:lpstr>
      <vt:lpstr>PowerPoint Presentation</vt:lpstr>
      <vt:lpstr>PowerPoint Presentation</vt:lpstr>
      <vt:lpstr>PowerPoint Presentation</vt:lpstr>
      <vt:lpstr>The Issue at Hand…</vt:lpstr>
      <vt:lpstr>PowerPoint Presentation</vt:lpstr>
      <vt:lpstr>PowerPoint Presentation</vt:lpstr>
      <vt:lpstr>Remember…</vt:lpstr>
      <vt:lpstr>Preparing for NATRF2022</vt:lpstr>
      <vt:lpstr>Preparing</vt:lpstr>
      <vt:lpstr>Preparing</vt:lpstr>
      <vt:lpstr>Preparing</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Kinsman</dc:creator>
  <cp:lastModifiedBy>Jeff Jalbrzikowski</cp:lastModifiedBy>
  <cp:revision>512</cp:revision>
  <cp:lastPrinted>2019-08-26T20:31:52Z</cp:lastPrinted>
  <dcterms:created xsi:type="dcterms:W3CDTF">2018-11-15T01:51:21Z</dcterms:created>
  <dcterms:modified xsi:type="dcterms:W3CDTF">2022-05-25T02:04:18Z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40887435</vt:lpwstr>
  </property>
  <property fmtid="{D5CDD505-2E9C-101B-9397-08002B2CF9AE}" name="NXPowerLiteSettings" pid="3">
    <vt:lpwstr>F70005D002A000</vt:lpwstr>
  </property>
  <property fmtid="{D5CDD505-2E9C-101B-9397-08002B2CF9AE}" name="NXPowerLiteVersion" pid="4">
    <vt:lpwstr>D10.2.0</vt:lpwstr>
  </property>
</Properties>
</file>