
<file path=[Content_Types].xml><?xml version="1.0" encoding="utf-8"?>
<Types xmlns="http://schemas.openxmlformats.org/package/2006/content-types">
  <Default ContentType="image/png" Extension="png"/>
  <Default ContentType="application/vnd.openxmlformats-officedocument.oleObject" Extension="bin"/>
  <Default ContentType="image/jpeg" Extension="jpeg"/>
  <Default ContentType="image/x-wmf" Extension="wmf"/>
  <Default ContentType="application/vnd.openxmlformats-package.relationships+xml" Extension="rels"/>
  <Default ContentType="application/xml" Extension="xml"/>
  <Default ContentType="image/vnd.ms-photo" Extension="wdp"/>
  <Default ContentType="application/vnd.openxmlformats-officedocument.vmlDrawing" Extension="vml"/>
  <Default ContentType="image/gif" Extension="gif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themeOverride+xml" PartName="/ppt/theme/themeOverride1.xml"/>
  <Override ContentType="application/vnd.openxmlformats-officedocument.presentationml.notesSlide+xml" PartName="/ppt/notesSlides/notesSlide9.xml"/>
  <Override ContentType="application/vnd.openxmlformats-officedocument.themeOverride+xml" PartName="/ppt/theme/themeOverride2.xml"/>
  <Override ContentType="application/vnd.openxmlformats-officedocument.presentationml.notesSlide+xml" PartName="/ppt/notesSlides/notesSlide10.xml"/>
  <Override ContentType="application/vnd.openxmlformats-officedocument.themeOverride+xml" PartName="/ppt/theme/themeOverride3.xml"/>
  <Override ContentType="application/vnd.openxmlformats-officedocument.presentationml.notesSlide+xml" PartName="/ppt/notesSlides/notesSlide11.xml"/>
  <Override ContentType="application/vnd.openxmlformats-officedocument.themeOverride+xml" PartName="/ppt/theme/themeOverride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drawingml.chart+xml" PartName="/ppt/charts/chart1.xml"/>
  <Override ContentType="application/vnd.ms-office.chartstyle+xml" PartName="/ppt/charts/style1.xml"/>
  <Override ContentType="application/vnd.ms-office.chartcolorstyle+xml" PartName="/ppt/charts/colors1.xml"/>
  <Override ContentType="application/vnd.openxmlformats-officedocument.themeOverride+xml" PartName="/ppt/theme/themeOverride5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image/jpg" PartName="/ppt/media/image24.jpg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61" r:id="rId2"/>
    <p:sldId id="405" r:id="rId3"/>
    <p:sldId id="2390" r:id="rId4"/>
    <p:sldId id="264" r:id="rId5"/>
    <p:sldId id="267" r:id="rId6"/>
    <p:sldId id="299" r:id="rId7"/>
    <p:sldId id="272" r:id="rId8"/>
    <p:sldId id="273" r:id="rId9"/>
    <p:sldId id="413" r:id="rId10"/>
    <p:sldId id="302" r:id="rId11"/>
    <p:sldId id="275" r:id="rId12"/>
    <p:sldId id="372" r:id="rId13"/>
    <p:sldId id="373" r:id="rId14"/>
    <p:sldId id="374" r:id="rId15"/>
    <p:sldId id="1224" r:id="rId16"/>
    <p:sldId id="284" r:id="rId17"/>
    <p:sldId id="412" r:id="rId18"/>
    <p:sldId id="258" r:id="rId19"/>
    <p:sldId id="259" r:id="rId20"/>
    <p:sldId id="260" r:id="rId21"/>
    <p:sldId id="298" r:id="rId22"/>
    <p:sldId id="2392" r:id="rId23"/>
    <p:sldId id="2393" r:id="rId24"/>
    <p:sldId id="2394" r:id="rId25"/>
    <p:sldId id="2395" r:id="rId26"/>
    <p:sldId id="1267" r:id="rId27"/>
    <p:sldId id="2387" r:id="rId28"/>
    <p:sldId id="2389" r:id="rId29"/>
    <p:sldId id="421" r:id="rId30"/>
    <p:sldId id="410" r:id="rId31"/>
    <p:sldId id="1426" r:id="rId32"/>
    <p:sldId id="415" r:id="rId33"/>
    <p:sldId id="416" r:id="rId34"/>
    <p:sldId id="423" r:id="rId35"/>
    <p:sldId id="263" r:id="rId36"/>
    <p:sldId id="2397" r:id="rId37"/>
    <p:sldId id="2399" r:id="rId38"/>
    <p:sldId id="296" r:id="rId39"/>
    <p:sldId id="2400" r:id="rId40"/>
    <p:sldId id="418" r:id="rId41"/>
    <p:sldId id="422" r:id="rId42"/>
    <p:sldId id="419" r:id="rId43"/>
    <p:sldId id="2191" r:id="rId44"/>
    <p:sldId id="2391" r:id="rId45"/>
    <p:sldId id="2396" r:id="rId46"/>
    <p:sldId id="1588" r:id="rId47"/>
  </p:sldIdLst>
  <p:sldSz cx="9144000" cy="6858000" type="screen4x3"/>
  <p:notesSz cx="9296400" cy="7010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632"/>
    <a:srgbClr val="FFB065"/>
    <a:srgbClr val="E7E9E8"/>
    <a:srgbClr val="B0F000"/>
    <a:srgbClr val="F6AB16"/>
    <a:srgbClr val="00B0F0"/>
    <a:srgbClr val="424242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8" autoAdjust="0"/>
    <p:restoredTop sz="57791" autoAdjust="0"/>
  </p:normalViewPr>
  <p:slideViewPr>
    <p:cSldViewPr snapToGrid="0" snapToObjects="1">
      <p:cViewPr varScale="1">
        <p:scale>
          <a:sx n="72" d="100"/>
          <a:sy n="72" d="100"/>
        </p:scale>
        <p:origin x="2358" y="60"/>
      </p:cViewPr>
      <p:guideLst>
        <p:guide orient="horz" pos="26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74" y="-96"/>
      </p:cViewPr>
      <p:guideLst>
        <p:guide orient="horz" pos="2208"/>
        <p:guide pos="29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Dan\Downloads\occu_ti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382428790765716"/>
          <c:y val="6.0923286199010322E-2"/>
          <c:w val="0.81517950166366704"/>
          <c:h val="0.81014414723767425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[occu_time.xlsx]Sheet1!$F$2:$F$208</c:f>
              <c:numCache>
                <c:formatCode>General</c:formatCode>
                <c:ptCount val="207"/>
                <c:pt idx="0">
                  <c:v>24.333600000000001</c:v>
                </c:pt>
                <c:pt idx="1">
                  <c:v>23.779199999999999</c:v>
                </c:pt>
                <c:pt idx="2">
                  <c:v>23.88</c:v>
                </c:pt>
                <c:pt idx="3">
                  <c:v>24.047999999999998</c:v>
                </c:pt>
                <c:pt idx="4">
                  <c:v>25.197600000000001</c:v>
                </c:pt>
                <c:pt idx="5">
                  <c:v>25.648800000000001</c:v>
                </c:pt>
                <c:pt idx="6">
                  <c:v>4.6344000000000003</c:v>
                </c:pt>
                <c:pt idx="7">
                  <c:v>3.0840000000000001</c:v>
                </c:pt>
                <c:pt idx="8">
                  <c:v>5.0831999999999997</c:v>
                </c:pt>
                <c:pt idx="9">
                  <c:v>9.4847999999999999</c:v>
                </c:pt>
                <c:pt idx="10">
                  <c:v>10.5168</c:v>
                </c:pt>
                <c:pt idx="11">
                  <c:v>13.1496</c:v>
                </c:pt>
                <c:pt idx="12">
                  <c:v>4.5167999999999999</c:v>
                </c:pt>
                <c:pt idx="13">
                  <c:v>4.5335999999999999</c:v>
                </c:pt>
                <c:pt idx="14">
                  <c:v>6.2496</c:v>
                </c:pt>
                <c:pt idx="15">
                  <c:v>7.3680000000000003</c:v>
                </c:pt>
                <c:pt idx="16">
                  <c:v>9.1175999999999995</c:v>
                </c:pt>
                <c:pt idx="17">
                  <c:v>5.0999999999999996</c:v>
                </c:pt>
                <c:pt idx="18">
                  <c:v>8.1023999999999994</c:v>
                </c:pt>
                <c:pt idx="19">
                  <c:v>5.0136000000000003</c:v>
                </c:pt>
                <c:pt idx="20">
                  <c:v>5.2176</c:v>
                </c:pt>
                <c:pt idx="21">
                  <c:v>5.016</c:v>
                </c:pt>
                <c:pt idx="22">
                  <c:v>5.3663999999999996</c:v>
                </c:pt>
                <c:pt idx="23">
                  <c:v>5.0495999999999999</c:v>
                </c:pt>
                <c:pt idx="24">
                  <c:v>5.0351999999999997</c:v>
                </c:pt>
                <c:pt idx="25">
                  <c:v>5.1479999999999997</c:v>
                </c:pt>
                <c:pt idx="26">
                  <c:v>5.3520000000000003</c:v>
                </c:pt>
                <c:pt idx="27">
                  <c:v>5.3663999999999996</c:v>
                </c:pt>
                <c:pt idx="28">
                  <c:v>5.4504000000000001</c:v>
                </c:pt>
                <c:pt idx="29">
                  <c:v>4.9992000000000001</c:v>
                </c:pt>
                <c:pt idx="30">
                  <c:v>5.3495999999999997</c:v>
                </c:pt>
                <c:pt idx="31">
                  <c:v>5.0519999999999996</c:v>
                </c:pt>
                <c:pt idx="32">
                  <c:v>5.0519999999999996</c:v>
                </c:pt>
                <c:pt idx="33">
                  <c:v>5.1504000000000003</c:v>
                </c:pt>
                <c:pt idx="34">
                  <c:v>8.1167999999999996</c:v>
                </c:pt>
                <c:pt idx="35">
                  <c:v>5.7168000000000001</c:v>
                </c:pt>
                <c:pt idx="36">
                  <c:v>5.0495999999999999</c:v>
                </c:pt>
                <c:pt idx="37">
                  <c:v>8.9976000000000003</c:v>
                </c:pt>
                <c:pt idx="38">
                  <c:v>15.316800000000001</c:v>
                </c:pt>
                <c:pt idx="39">
                  <c:v>13.783200000000001</c:v>
                </c:pt>
                <c:pt idx="40">
                  <c:v>15.717599999999999</c:v>
                </c:pt>
                <c:pt idx="41">
                  <c:v>15.796799999999999</c:v>
                </c:pt>
                <c:pt idx="42">
                  <c:v>31.084800000000001</c:v>
                </c:pt>
                <c:pt idx="43">
                  <c:v>12.132</c:v>
                </c:pt>
                <c:pt idx="44">
                  <c:v>15.0312</c:v>
                </c:pt>
                <c:pt idx="45">
                  <c:v>16.267199999999999</c:v>
                </c:pt>
                <c:pt idx="46">
                  <c:v>17.116800000000001</c:v>
                </c:pt>
                <c:pt idx="47">
                  <c:v>15.333600000000001</c:v>
                </c:pt>
                <c:pt idx="48">
                  <c:v>15.9</c:v>
                </c:pt>
                <c:pt idx="49">
                  <c:v>15.667199999999999</c:v>
                </c:pt>
                <c:pt idx="50">
                  <c:v>16.684799999999999</c:v>
                </c:pt>
                <c:pt idx="51">
                  <c:v>33.4176</c:v>
                </c:pt>
                <c:pt idx="52">
                  <c:v>18.364799999999999</c:v>
                </c:pt>
                <c:pt idx="53">
                  <c:v>4.2527999999999997</c:v>
                </c:pt>
                <c:pt idx="54">
                  <c:v>3.7536</c:v>
                </c:pt>
                <c:pt idx="55">
                  <c:v>2.6496</c:v>
                </c:pt>
                <c:pt idx="56">
                  <c:v>4.4855999999999998</c:v>
                </c:pt>
                <c:pt idx="57">
                  <c:v>6.6360000000000001</c:v>
                </c:pt>
                <c:pt idx="58">
                  <c:v>5.7</c:v>
                </c:pt>
                <c:pt idx="59">
                  <c:v>8.1311999999999998</c:v>
                </c:pt>
                <c:pt idx="60">
                  <c:v>6.8159999999999998</c:v>
                </c:pt>
                <c:pt idx="61">
                  <c:v>6.516</c:v>
                </c:pt>
                <c:pt idx="62">
                  <c:v>3.1823999999999999</c:v>
                </c:pt>
                <c:pt idx="63">
                  <c:v>4.8503999999999996</c:v>
                </c:pt>
                <c:pt idx="64">
                  <c:v>6.7872000000000003</c:v>
                </c:pt>
                <c:pt idx="65">
                  <c:v>6.6504000000000003</c:v>
                </c:pt>
                <c:pt idx="66">
                  <c:v>7.3487999999999998</c:v>
                </c:pt>
                <c:pt idx="67">
                  <c:v>7.4496000000000002</c:v>
                </c:pt>
                <c:pt idx="68">
                  <c:v>3.7679999999999998</c:v>
                </c:pt>
                <c:pt idx="69">
                  <c:v>6.468</c:v>
                </c:pt>
                <c:pt idx="70">
                  <c:v>9.0312000000000001</c:v>
                </c:pt>
                <c:pt idx="71">
                  <c:v>9.3648000000000007</c:v>
                </c:pt>
                <c:pt idx="72">
                  <c:v>9.7967999999999993</c:v>
                </c:pt>
                <c:pt idx="73">
                  <c:v>5.4672000000000001</c:v>
                </c:pt>
                <c:pt idx="74">
                  <c:v>6.3</c:v>
                </c:pt>
                <c:pt idx="75">
                  <c:v>12.4488</c:v>
                </c:pt>
                <c:pt idx="76">
                  <c:v>10.783200000000001</c:v>
                </c:pt>
                <c:pt idx="77">
                  <c:v>17.215199999999999</c:v>
                </c:pt>
                <c:pt idx="78">
                  <c:v>6.6</c:v>
                </c:pt>
                <c:pt idx="79">
                  <c:v>16.732800000000001</c:v>
                </c:pt>
                <c:pt idx="80">
                  <c:v>12.799200000000001</c:v>
                </c:pt>
                <c:pt idx="81">
                  <c:v>23.997599999999998</c:v>
                </c:pt>
                <c:pt idx="82">
                  <c:v>17.848800000000001</c:v>
                </c:pt>
                <c:pt idx="83">
                  <c:v>20.049600000000002</c:v>
                </c:pt>
                <c:pt idx="84">
                  <c:v>26.536799999999999</c:v>
                </c:pt>
                <c:pt idx="85">
                  <c:v>19.298400000000001</c:v>
                </c:pt>
                <c:pt idx="86">
                  <c:v>15.12</c:v>
                </c:pt>
                <c:pt idx="87">
                  <c:v>12.602399999999999</c:v>
                </c:pt>
                <c:pt idx="88">
                  <c:v>26.0016</c:v>
                </c:pt>
                <c:pt idx="89">
                  <c:v>12.784800000000001</c:v>
                </c:pt>
                <c:pt idx="90">
                  <c:v>24.532800000000002</c:v>
                </c:pt>
                <c:pt idx="91">
                  <c:v>14.8848</c:v>
                </c:pt>
                <c:pt idx="92">
                  <c:v>15.4848</c:v>
                </c:pt>
                <c:pt idx="93">
                  <c:v>12.72</c:v>
                </c:pt>
                <c:pt idx="94">
                  <c:v>16.4832</c:v>
                </c:pt>
                <c:pt idx="95">
                  <c:v>17.315999999999999</c:v>
                </c:pt>
                <c:pt idx="96">
                  <c:v>53.664000000000001</c:v>
                </c:pt>
                <c:pt idx="97">
                  <c:v>49.401600000000002</c:v>
                </c:pt>
                <c:pt idx="98">
                  <c:v>28.233599999999999</c:v>
                </c:pt>
                <c:pt idx="99">
                  <c:v>53.265599999999999</c:v>
                </c:pt>
                <c:pt idx="100">
                  <c:v>53.731200000000001</c:v>
                </c:pt>
                <c:pt idx="101">
                  <c:v>77.848799999999997</c:v>
                </c:pt>
                <c:pt idx="102">
                  <c:v>50.567999999999998</c:v>
                </c:pt>
                <c:pt idx="103">
                  <c:v>25.8216</c:v>
                </c:pt>
                <c:pt idx="104">
                  <c:v>77.366399999999999</c:v>
                </c:pt>
                <c:pt idx="105">
                  <c:v>52.569600000000001</c:v>
                </c:pt>
                <c:pt idx="106">
                  <c:v>50.102400000000003</c:v>
                </c:pt>
                <c:pt idx="107">
                  <c:v>54.6</c:v>
                </c:pt>
                <c:pt idx="108">
                  <c:v>58.8</c:v>
                </c:pt>
                <c:pt idx="109">
                  <c:v>55.267200000000003</c:v>
                </c:pt>
                <c:pt idx="110">
                  <c:v>51.364800000000002</c:v>
                </c:pt>
                <c:pt idx="111">
                  <c:v>54.931199999999997</c:v>
                </c:pt>
                <c:pt idx="112">
                  <c:v>54.734400000000001</c:v>
                </c:pt>
                <c:pt idx="113">
                  <c:v>55.968000000000004</c:v>
                </c:pt>
                <c:pt idx="114">
                  <c:v>141.38399999999999</c:v>
                </c:pt>
                <c:pt idx="115">
                  <c:v>159.65039999999999</c:v>
                </c:pt>
                <c:pt idx="116">
                  <c:v>48.0336</c:v>
                </c:pt>
                <c:pt idx="117">
                  <c:v>172.3536</c:v>
                </c:pt>
                <c:pt idx="118">
                  <c:v>113.2488</c:v>
                </c:pt>
                <c:pt idx="119">
                  <c:v>53.198399999999999</c:v>
                </c:pt>
                <c:pt idx="120">
                  <c:v>209.01840000000001</c:v>
                </c:pt>
                <c:pt idx="121">
                  <c:v>142.13040000000001</c:v>
                </c:pt>
                <c:pt idx="122">
                  <c:v>125.8656</c:v>
                </c:pt>
                <c:pt idx="123">
                  <c:v>76.701599999999999</c:v>
                </c:pt>
                <c:pt idx="124">
                  <c:v>2.2320000000000002</c:v>
                </c:pt>
                <c:pt idx="125">
                  <c:v>7.2504</c:v>
                </c:pt>
                <c:pt idx="126">
                  <c:v>6.5519999999999996</c:v>
                </c:pt>
                <c:pt idx="127">
                  <c:v>7.3680000000000003</c:v>
                </c:pt>
                <c:pt idx="128">
                  <c:v>9.3816000000000006</c:v>
                </c:pt>
                <c:pt idx="129">
                  <c:v>9.7680000000000007</c:v>
                </c:pt>
                <c:pt idx="130">
                  <c:v>5.7480000000000002</c:v>
                </c:pt>
                <c:pt idx="131">
                  <c:v>5.9016000000000002</c:v>
                </c:pt>
                <c:pt idx="132">
                  <c:v>12.1008</c:v>
                </c:pt>
                <c:pt idx="133">
                  <c:v>11.265599999999999</c:v>
                </c:pt>
                <c:pt idx="134">
                  <c:v>23.606400000000001</c:v>
                </c:pt>
                <c:pt idx="135">
                  <c:v>11.0016</c:v>
                </c:pt>
                <c:pt idx="136">
                  <c:v>30.8856</c:v>
                </c:pt>
                <c:pt idx="137">
                  <c:v>30.768000000000001</c:v>
                </c:pt>
                <c:pt idx="138">
                  <c:v>36</c:v>
                </c:pt>
                <c:pt idx="139">
                  <c:v>47.9664</c:v>
                </c:pt>
                <c:pt idx="140">
                  <c:v>18.251999999999999</c:v>
                </c:pt>
                <c:pt idx="141">
                  <c:v>12.0168</c:v>
                </c:pt>
                <c:pt idx="142">
                  <c:v>42.6648</c:v>
                </c:pt>
                <c:pt idx="143">
                  <c:v>18.249600000000001</c:v>
                </c:pt>
                <c:pt idx="144">
                  <c:v>43.68</c:v>
                </c:pt>
                <c:pt idx="145">
                  <c:v>49.461599999999997</c:v>
                </c:pt>
                <c:pt idx="146">
                  <c:v>36.384</c:v>
                </c:pt>
                <c:pt idx="147">
                  <c:v>55.034399999999998</c:v>
                </c:pt>
                <c:pt idx="148">
                  <c:v>42.316800000000001</c:v>
                </c:pt>
                <c:pt idx="149">
                  <c:v>54.1128</c:v>
                </c:pt>
                <c:pt idx="150">
                  <c:v>53.697600000000001</c:v>
                </c:pt>
                <c:pt idx="151">
                  <c:v>61.461599999999997</c:v>
                </c:pt>
                <c:pt idx="152">
                  <c:v>79.948800000000006</c:v>
                </c:pt>
                <c:pt idx="153">
                  <c:v>503.6472</c:v>
                </c:pt>
                <c:pt idx="154">
                  <c:v>575.59680000000003</c:v>
                </c:pt>
                <c:pt idx="155">
                  <c:v>503.6472</c:v>
                </c:pt>
                <c:pt idx="156">
                  <c:v>443.44799999999998</c:v>
                </c:pt>
                <c:pt idx="157">
                  <c:v>575.59680000000003</c:v>
                </c:pt>
                <c:pt idx="158">
                  <c:v>550.11360000000002</c:v>
                </c:pt>
                <c:pt idx="159">
                  <c:v>574.09680000000003</c:v>
                </c:pt>
                <c:pt idx="160">
                  <c:v>574.09680000000003</c:v>
                </c:pt>
                <c:pt idx="161">
                  <c:v>573.096</c:v>
                </c:pt>
                <c:pt idx="162">
                  <c:v>572.42880000000002</c:v>
                </c:pt>
                <c:pt idx="163">
                  <c:v>9.3840000000000003</c:v>
                </c:pt>
                <c:pt idx="164">
                  <c:v>9.2495999999999992</c:v>
                </c:pt>
                <c:pt idx="165">
                  <c:v>6.1487999999999996</c:v>
                </c:pt>
                <c:pt idx="166">
                  <c:v>7.3512000000000004</c:v>
                </c:pt>
                <c:pt idx="167">
                  <c:v>13.284000000000001</c:v>
                </c:pt>
                <c:pt idx="168">
                  <c:v>10.3032</c:v>
                </c:pt>
                <c:pt idx="169">
                  <c:v>4.1664000000000003</c:v>
                </c:pt>
                <c:pt idx="170">
                  <c:v>18.379200000000001</c:v>
                </c:pt>
                <c:pt idx="171">
                  <c:v>19.214400000000001</c:v>
                </c:pt>
                <c:pt idx="172">
                  <c:v>18.381599999999999</c:v>
                </c:pt>
                <c:pt idx="173">
                  <c:v>21.979199999999999</c:v>
                </c:pt>
                <c:pt idx="174">
                  <c:v>19.233599999999999</c:v>
                </c:pt>
                <c:pt idx="175">
                  <c:v>21.768000000000001</c:v>
                </c:pt>
                <c:pt idx="176">
                  <c:v>18.244800000000001</c:v>
                </c:pt>
                <c:pt idx="177">
                  <c:v>18.014399999999998</c:v>
                </c:pt>
                <c:pt idx="178">
                  <c:v>11.865600000000001</c:v>
                </c:pt>
                <c:pt idx="179">
                  <c:v>18.734400000000001</c:v>
                </c:pt>
                <c:pt idx="180">
                  <c:v>18.5472</c:v>
                </c:pt>
                <c:pt idx="181">
                  <c:v>4.5648</c:v>
                </c:pt>
                <c:pt idx="182">
                  <c:v>4.5503999999999998</c:v>
                </c:pt>
                <c:pt idx="183">
                  <c:v>5.9687999999999999</c:v>
                </c:pt>
                <c:pt idx="184">
                  <c:v>7.4855999999999998</c:v>
                </c:pt>
                <c:pt idx="185">
                  <c:v>7.2839999999999998</c:v>
                </c:pt>
                <c:pt idx="186">
                  <c:v>7.5648</c:v>
                </c:pt>
                <c:pt idx="187">
                  <c:v>9.1655999999999995</c:v>
                </c:pt>
                <c:pt idx="188">
                  <c:v>9.7992000000000008</c:v>
                </c:pt>
                <c:pt idx="189">
                  <c:v>10.233599999999999</c:v>
                </c:pt>
                <c:pt idx="190">
                  <c:v>11.102399999999999</c:v>
                </c:pt>
                <c:pt idx="191">
                  <c:v>10.92</c:v>
                </c:pt>
                <c:pt idx="192">
                  <c:v>11.004</c:v>
                </c:pt>
                <c:pt idx="193">
                  <c:v>11.2704</c:v>
                </c:pt>
                <c:pt idx="194">
                  <c:v>16.2864</c:v>
                </c:pt>
                <c:pt idx="195">
                  <c:v>8.6351999999999993</c:v>
                </c:pt>
                <c:pt idx="196">
                  <c:v>8.6183999999999994</c:v>
                </c:pt>
                <c:pt idx="197">
                  <c:v>8.6183999999999994</c:v>
                </c:pt>
                <c:pt idx="198">
                  <c:v>8.6663999999999994</c:v>
                </c:pt>
                <c:pt idx="199">
                  <c:v>8.6183999999999994</c:v>
                </c:pt>
                <c:pt idx="200">
                  <c:v>8.6351999999999993</c:v>
                </c:pt>
                <c:pt idx="201">
                  <c:v>8.6351999999999993</c:v>
                </c:pt>
                <c:pt idx="202">
                  <c:v>25.999199999999998</c:v>
                </c:pt>
                <c:pt idx="203">
                  <c:v>25.0488</c:v>
                </c:pt>
                <c:pt idx="204">
                  <c:v>12.4992</c:v>
                </c:pt>
                <c:pt idx="205">
                  <c:v>25.332000000000001</c:v>
                </c:pt>
                <c:pt idx="206">
                  <c:v>25.999199999999998</c:v>
                </c:pt>
              </c:numCache>
            </c:numRef>
          </c:xVal>
          <c:yVal>
            <c:numRef>
              <c:f>[occu_time.xlsx]Sheet1!$E$2:$E$208</c:f>
              <c:numCache>
                <c:formatCode>General</c:formatCode>
                <c:ptCount val="207"/>
                <c:pt idx="0">
                  <c:v>0.89</c:v>
                </c:pt>
                <c:pt idx="1">
                  <c:v>0.88</c:v>
                </c:pt>
                <c:pt idx="2">
                  <c:v>0.88</c:v>
                </c:pt>
                <c:pt idx="3">
                  <c:v>0.85</c:v>
                </c:pt>
                <c:pt idx="4">
                  <c:v>0.88</c:v>
                </c:pt>
                <c:pt idx="5">
                  <c:v>0.83</c:v>
                </c:pt>
                <c:pt idx="6">
                  <c:v>5.31</c:v>
                </c:pt>
                <c:pt idx="7">
                  <c:v>4.4400000000000004</c:v>
                </c:pt>
                <c:pt idx="8">
                  <c:v>2.4500000000000002</c:v>
                </c:pt>
                <c:pt idx="9">
                  <c:v>1.81</c:v>
                </c:pt>
                <c:pt idx="10">
                  <c:v>1.71</c:v>
                </c:pt>
                <c:pt idx="11">
                  <c:v>2</c:v>
                </c:pt>
                <c:pt idx="12">
                  <c:v>2.94</c:v>
                </c:pt>
                <c:pt idx="13">
                  <c:v>2.62</c:v>
                </c:pt>
                <c:pt idx="14">
                  <c:v>2.44</c:v>
                </c:pt>
                <c:pt idx="15">
                  <c:v>2.33</c:v>
                </c:pt>
                <c:pt idx="16">
                  <c:v>2.0499999999999998</c:v>
                </c:pt>
                <c:pt idx="17">
                  <c:v>2.87</c:v>
                </c:pt>
                <c:pt idx="18">
                  <c:v>2.41</c:v>
                </c:pt>
                <c:pt idx="19">
                  <c:v>2.2999999999999998</c:v>
                </c:pt>
                <c:pt idx="20">
                  <c:v>2.41</c:v>
                </c:pt>
                <c:pt idx="21">
                  <c:v>2.17</c:v>
                </c:pt>
                <c:pt idx="22">
                  <c:v>2.2799999999999998</c:v>
                </c:pt>
                <c:pt idx="23">
                  <c:v>2.25</c:v>
                </c:pt>
                <c:pt idx="24">
                  <c:v>2.25</c:v>
                </c:pt>
                <c:pt idx="25">
                  <c:v>2.58</c:v>
                </c:pt>
                <c:pt idx="26">
                  <c:v>2.12</c:v>
                </c:pt>
                <c:pt idx="27">
                  <c:v>2.04</c:v>
                </c:pt>
                <c:pt idx="28">
                  <c:v>2.1</c:v>
                </c:pt>
                <c:pt idx="29">
                  <c:v>2.06</c:v>
                </c:pt>
                <c:pt idx="30">
                  <c:v>2.2400000000000002</c:v>
                </c:pt>
                <c:pt idx="31">
                  <c:v>2.11</c:v>
                </c:pt>
                <c:pt idx="32">
                  <c:v>2.2400000000000002</c:v>
                </c:pt>
                <c:pt idx="33">
                  <c:v>2.0499999999999998</c:v>
                </c:pt>
                <c:pt idx="34">
                  <c:v>1.93</c:v>
                </c:pt>
                <c:pt idx="35">
                  <c:v>1.97</c:v>
                </c:pt>
                <c:pt idx="36">
                  <c:v>1.85</c:v>
                </c:pt>
                <c:pt idx="37">
                  <c:v>1.89</c:v>
                </c:pt>
                <c:pt idx="38">
                  <c:v>1.66</c:v>
                </c:pt>
                <c:pt idx="39">
                  <c:v>1.61</c:v>
                </c:pt>
                <c:pt idx="40">
                  <c:v>1.62</c:v>
                </c:pt>
                <c:pt idx="41">
                  <c:v>1.61</c:v>
                </c:pt>
                <c:pt idx="42">
                  <c:v>1.46</c:v>
                </c:pt>
                <c:pt idx="43">
                  <c:v>1.72</c:v>
                </c:pt>
                <c:pt idx="44">
                  <c:v>1.61</c:v>
                </c:pt>
                <c:pt idx="45">
                  <c:v>1.6</c:v>
                </c:pt>
                <c:pt idx="46">
                  <c:v>1.6</c:v>
                </c:pt>
                <c:pt idx="47">
                  <c:v>1.6</c:v>
                </c:pt>
                <c:pt idx="48">
                  <c:v>1.59</c:v>
                </c:pt>
                <c:pt idx="49">
                  <c:v>1.58</c:v>
                </c:pt>
                <c:pt idx="50">
                  <c:v>1.57</c:v>
                </c:pt>
                <c:pt idx="51">
                  <c:v>1.47</c:v>
                </c:pt>
                <c:pt idx="52">
                  <c:v>1.56</c:v>
                </c:pt>
                <c:pt idx="53">
                  <c:v>2.13</c:v>
                </c:pt>
                <c:pt idx="54">
                  <c:v>2.42</c:v>
                </c:pt>
                <c:pt idx="55">
                  <c:v>2.23</c:v>
                </c:pt>
                <c:pt idx="56">
                  <c:v>2.13</c:v>
                </c:pt>
                <c:pt idx="57">
                  <c:v>1.63</c:v>
                </c:pt>
                <c:pt idx="58">
                  <c:v>1.83</c:v>
                </c:pt>
                <c:pt idx="59">
                  <c:v>1.67</c:v>
                </c:pt>
                <c:pt idx="60">
                  <c:v>1.96</c:v>
                </c:pt>
                <c:pt idx="61">
                  <c:v>1.9</c:v>
                </c:pt>
                <c:pt idx="62">
                  <c:v>2.98</c:v>
                </c:pt>
                <c:pt idx="63">
                  <c:v>2.29</c:v>
                </c:pt>
                <c:pt idx="64">
                  <c:v>1.73</c:v>
                </c:pt>
                <c:pt idx="65">
                  <c:v>1.77</c:v>
                </c:pt>
                <c:pt idx="66">
                  <c:v>1.62</c:v>
                </c:pt>
                <c:pt idx="67">
                  <c:v>1.56</c:v>
                </c:pt>
                <c:pt idx="68">
                  <c:v>2.65</c:v>
                </c:pt>
                <c:pt idx="69">
                  <c:v>1.64</c:v>
                </c:pt>
                <c:pt idx="70">
                  <c:v>1.45</c:v>
                </c:pt>
                <c:pt idx="71">
                  <c:v>1.34</c:v>
                </c:pt>
                <c:pt idx="72">
                  <c:v>1.31</c:v>
                </c:pt>
                <c:pt idx="73">
                  <c:v>2.16</c:v>
                </c:pt>
                <c:pt idx="74">
                  <c:v>2.3199999999999998</c:v>
                </c:pt>
                <c:pt idx="75">
                  <c:v>1.76</c:v>
                </c:pt>
                <c:pt idx="76">
                  <c:v>2.0099999999999998</c:v>
                </c:pt>
                <c:pt idx="77">
                  <c:v>1.68</c:v>
                </c:pt>
                <c:pt idx="78">
                  <c:v>2.72</c:v>
                </c:pt>
                <c:pt idx="79">
                  <c:v>1.72</c:v>
                </c:pt>
                <c:pt idx="80">
                  <c:v>1.73</c:v>
                </c:pt>
                <c:pt idx="81">
                  <c:v>1.6</c:v>
                </c:pt>
                <c:pt idx="82">
                  <c:v>1.68</c:v>
                </c:pt>
                <c:pt idx="83">
                  <c:v>1.71</c:v>
                </c:pt>
                <c:pt idx="84">
                  <c:v>1.62</c:v>
                </c:pt>
                <c:pt idx="85">
                  <c:v>1.7</c:v>
                </c:pt>
                <c:pt idx="86">
                  <c:v>1.33</c:v>
                </c:pt>
                <c:pt idx="87">
                  <c:v>1.34</c:v>
                </c:pt>
                <c:pt idx="88">
                  <c:v>1.28</c:v>
                </c:pt>
                <c:pt idx="89">
                  <c:v>1.32</c:v>
                </c:pt>
                <c:pt idx="90">
                  <c:v>1.29</c:v>
                </c:pt>
                <c:pt idx="91">
                  <c:v>1.2</c:v>
                </c:pt>
                <c:pt idx="92">
                  <c:v>1.18</c:v>
                </c:pt>
                <c:pt idx="93">
                  <c:v>1.22</c:v>
                </c:pt>
                <c:pt idx="94">
                  <c:v>1.1399999999999999</c:v>
                </c:pt>
                <c:pt idx="95">
                  <c:v>1.1200000000000001</c:v>
                </c:pt>
                <c:pt idx="96">
                  <c:v>0.97</c:v>
                </c:pt>
                <c:pt idx="97">
                  <c:v>0.98</c:v>
                </c:pt>
                <c:pt idx="98">
                  <c:v>1.01</c:v>
                </c:pt>
                <c:pt idx="99">
                  <c:v>0.98</c:v>
                </c:pt>
                <c:pt idx="100">
                  <c:v>0.98</c:v>
                </c:pt>
                <c:pt idx="101">
                  <c:v>0.98</c:v>
                </c:pt>
                <c:pt idx="102">
                  <c:v>0.94</c:v>
                </c:pt>
                <c:pt idx="103">
                  <c:v>1.04</c:v>
                </c:pt>
                <c:pt idx="104">
                  <c:v>0.94</c:v>
                </c:pt>
                <c:pt idx="105">
                  <c:v>0.96</c:v>
                </c:pt>
                <c:pt idx="106">
                  <c:v>0.93</c:v>
                </c:pt>
                <c:pt idx="107">
                  <c:v>0.94</c:v>
                </c:pt>
                <c:pt idx="108">
                  <c:v>0.94</c:v>
                </c:pt>
                <c:pt idx="109">
                  <c:v>0.94</c:v>
                </c:pt>
                <c:pt idx="110">
                  <c:v>0.94</c:v>
                </c:pt>
                <c:pt idx="111">
                  <c:v>0.94</c:v>
                </c:pt>
                <c:pt idx="112">
                  <c:v>0.94</c:v>
                </c:pt>
                <c:pt idx="113">
                  <c:v>0.94</c:v>
                </c:pt>
                <c:pt idx="114">
                  <c:v>0.89</c:v>
                </c:pt>
                <c:pt idx="115">
                  <c:v>0.89</c:v>
                </c:pt>
                <c:pt idx="116">
                  <c:v>0.93</c:v>
                </c:pt>
                <c:pt idx="117">
                  <c:v>0.88</c:v>
                </c:pt>
                <c:pt idx="118">
                  <c:v>0.93</c:v>
                </c:pt>
                <c:pt idx="119">
                  <c:v>0.93</c:v>
                </c:pt>
                <c:pt idx="120">
                  <c:v>0.87</c:v>
                </c:pt>
                <c:pt idx="121">
                  <c:v>0.9</c:v>
                </c:pt>
                <c:pt idx="122">
                  <c:v>0.91</c:v>
                </c:pt>
                <c:pt idx="123">
                  <c:v>0.89</c:v>
                </c:pt>
                <c:pt idx="124">
                  <c:v>1.74</c:v>
                </c:pt>
                <c:pt idx="125">
                  <c:v>1.48</c:v>
                </c:pt>
                <c:pt idx="126">
                  <c:v>1</c:v>
                </c:pt>
                <c:pt idx="127">
                  <c:v>0.91</c:v>
                </c:pt>
                <c:pt idx="128">
                  <c:v>0.83</c:v>
                </c:pt>
                <c:pt idx="129">
                  <c:v>0.83</c:v>
                </c:pt>
                <c:pt idx="130">
                  <c:v>1.1100000000000001</c:v>
                </c:pt>
                <c:pt idx="131">
                  <c:v>1</c:v>
                </c:pt>
                <c:pt idx="132">
                  <c:v>0.84</c:v>
                </c:pt>
                <c:pt idx="133">
                  <c:v>0.86</c:v>
                </c:pt>
                <c:pt idx="134">
                  <c:v>0.69</c:v>
                </c:pt>
                <c:pt idx="135">
                  <c:v>0.87</c:v>
                </c:pt>
                <c:pt idx="136">
                  <c:v>1.54</c:v>
                </c:pt>
                <c:pt idx="137">
                  <c:v>1.41</c:v>
                </c:pt>
                <c:pt idx="138">
                  <c:v>1.34</c:v>
                </c:pt>
                <c:pt idx="139">
                  <c:v>1.32</c:v>
                </c:pt>
                <c:pt idx="140">
                  <c:v>1.6</c:v>
                </c:pt>
                <c:pt idx="141">
                  <c:v>1.78</c:v>
                </c:pt>
                <c:pt idx="142">
                  <c:v>1.48</c:v>
                </c:pt>
                <c:pt idx="143">
                  <c:v>1.79</c:v>
                </c:pt>
                <c:pt idx="144">
                  <c:v>1.28</c:v>
                </c:pt>
                <c:pt idx="145">
                  <c:v>1.25</c:v>
                </c:pt>
                <c:pt idx="146">
                  <c:v>1.3</c:v>
                </c:pt>
                <c:pt idx="147">
                  <c:v>1.32</c:v>
                </c:pt>
                <c:pt idx="148">
                  <c:v>1.27</c:v>
                </c:pt>
                <c:pt idx="149">
                  <c:v>1.21</c:v>
                </c:pt>
                <c:pt idx="150">
                  <c:v>1.21</c:v>
                </c:pt>
                <c:pt idx="151">
                  <c:v>1.2</c:v>
                </c:pt>
                <c:pt idx="152">
                  <c:v>1.1399999999999999</c:v>
                </c:pt>
                <c:pt idx="153">
                  <c:v>0.99</c:v>
                </c:pt>
                <c:pt idx="154">
                  <c:v>0.99</c:v>
                </c:pt>
                <c:pt idx="155">
                  <c:v>1.01</c:v>
                </c:pt>
                <c:pt idx="156">
                  <c:v>1</c:v>
                </c:pt>
                <c:pt idx="157">
                  <c:v>0.99</c:v>
                </c:pt>
                <c:pt idx="158">
                  <c:v>0.99</c:v>
                </c:pt>
                <c:pt idx="159">
                  <c:v>0.99</c:v>
                </c:pt>
                <c:pt idx="160">
                  <c:v>0.99</c:v>
                </c:pt>
                <c:pt idx="161">
                  <c:v>0.99</c:v>
                </c:pt>
                <c:pt idx="162">
                  <c:v>0.99</c:v>
                </c:pt>
                <c:pt idx="163">
                  <c:v>0.8</c:v>
                </c:pt>
                <c:pt idx="164">
                  <c:v>0.8</c:v>
                </c:pt>
                <c:pt idx="165">
                  <c:v>0.96</c:v>
                </c:pt>
                <c:pt idx="166">
                  <c:v>0.85</c:v>
                </c:pt>
                <c:pt idx="167">
                  <c:v>0.69</c:v>
                </c:pt>
                <c:pt idx="168">
                  <c:v>1.07</c:v>
                </c:pt>
                <c:pt idx="169">
                  <c:v>1.65</c:v>
                </c:pt>
                <c:pt idx="170">
                  <c:v>0.81</c:v>
                </c:pt>
                <c:pt idx="171">
                  <c:v>0.81</c:v>
                </c:pt>
                <c:pt idx="172">
                  <c:v>0.79</c:v>
                </c:pt>
                <c:pt idx="173">
                  <c:v>0.75</c:v>
                </c:pt>
                <c:pt idx="174">
                  <c:v>0.79</c:v>
                </c:pt>
                <c:pt idx="175">
                  <c:v>0.76</c:v>
                </c:pt>
                <c:pt idx="176">
                  <c:v>0.83</c:v>
                </c:pt>
                <c:pt idx="177">
                  <c:v>0.8</c:v>
                </c:pt>
                <c:pt idx="178">
                  <c:v>0.92</c:v>
                </c:pt>
                <c:pt idx="179">
                  <c:v>0.8</c:v>
                </c:pt>
                <c:pt idx="180">
                  <c:v>0.82</c:v>
                </c:pt>
                <c:pt idx="181">
                  <c:v>1.66</c:v>
                </c:pt>
                <c:pt idx="182">
                  <c:v>1.64</c:v>
                </c:pt>
                <c:pt idx="183">
                  <c:v>1.45</c:v>
                </c:pt>
                <c:pt idx="184">
                  <c:v>1.35</c:v>
                </c:pt>
                <c:pt idx="185">
                  <c:v>1.41</c:v>
                </c:pt>
                <c:pt idx="186">
                  <c:v>1.5</c:v>
                </c:pt>
                <c:pt idx="187">
                  <c:v>1.37</c:v>
                </c:pt>
                <c:pt idx="188">
                  <c:v>1.28</c:v>
                </c:pt>
                <c:pt idx="189">
                  <c:v>1.24</c:v>
                </c:pt>
                <c:pt idx="190">
                  <c:v>1.22</c:v>
                </c:pt>
                <c:pt idx="191">
                  <c:v>1.2</c:v>
                </c:pt>
                <c:pt idx="192">
                  <c:v>1.21</c:v>
                </c:pt>
                <c:pt idx="193">
                  <c:v>1.21</c:v>
                </c:pt>
                <c:pt idx="194">
                  <c:v>1.1000000000000001</c:v>
                </c:pt>
                <c:pt idx="195">
                  <c:v>1.49</c:v>
                </c:pt>
                <c:pt idx="196">
                  <c:v>1.48</c:v>
                </c:pt>
                <c:pt idx="197">
                  <c:v>1.41</c:v>
                </c:pt>
                <c:pt idx="198">
                  <c:v>1.4</c:v>
                </c:pt>
                <c:pt idx="199">
                  <c:v>1.4</c:v>
                </c:pt>
                <c:pt idx="200">
                  <c:v>1.4</c:v>
                </c:pt>
                <c:pt idx="201">
                  <c:v>1.4</c:v>
                </c:pt>
                <c:pt idx="202">
                  <c:v>1.55</c:v>
                </c:pt>
                <c:pt idx="203">
                  <c:v>1.53</c:v>
                </c:pt>
                <c:pt idx="204">
                  <c:v>1.55</c:v>
                </c:pt>
                <c:pt idx="205">
                  <c:v>1.51</c:v>
                </c:pt>
                <c:pt idx="206">
                  <c:v>1.48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ABB-4146-AC39-092AA1CDDA36}"/>
            </c:ext>
          </c:extLst>
        </c:ser>
        <c:ser>
          <c:idx val="1"/>
          <c:order val="1"/>
          <c:tx>
            <c:v>Accuracy Curve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[occu_time.xlsx]Sheet1!$C$216:$C$356</c:f>
              <c:numCache>
                <c:formatCode>General</c:formatCode>
                <c:ptCount val="141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  <c:pt idx="9">
                  <c:v>6.5</c:v>
                </c:pt>
                <c:pt idx="10">
                  <c:v>7</c:v>
                </c:pt>
                <c:pt idx="11">
                  <c:v>7.5</c:v>
                </c:pt>
                <c:pt idx="12">
                  <c:v>8</c:v>
                </c:pt>
                <c:pt idx="13">
                  <c:v>8.5</c:v>
                </c:pt>
                <c:pt idx="14">
                  <c:v>9</c:v>
                </c:pt>
                <c:pt idx="15">
                  <c:v>9.5</c:v>
                </c:pt>
                <c:pt idx="16">
                  <c:v>10</c:v>
                </c:pt>
                <c:pt idx="17">
                  <c:v>10.5</c:v>
                </c:pt>
                <c:pt idx="18">
                  <c:v>11</c:v>
                </c:pt>
                <c:pt idx="19">
                  <c:v>11.5</c:v>
                </c:pt>
                <c:pt idx="20">
                  <c:v>12</c:v>
                </c:pt>
                <c:pt idx="21">
                  <c:v>12.5</c:v>
                </c:pt>
                <c:pt idx="22">
                  <c:v>13</c:v>
                </c:pt>
                <c:pt idx="23">
                  <c:v>13.5</c:v>
                </c:pt>
                <c:pt idx="24">
                  <c:v>14</c:v>
                </c:pt>
                <c:pt idx="25">
                  <c:v>14.5</c:v>
                </c:pt>
                <c:pt idx="26">
                  <c:v>15</c:v>
                </c:pt>
                <c:pt idx="27">
                  <c:v>15.5</c:v>
                </c:pt>
                <c:pt idx="28">
                  <c:v>16</c:v>
                </c:pt>
                <c:pt idx="29">
                  <c:v>16.5</c:v>
                </c:pt>
                <c:pt idx="30">
                  <c:v>17</c:v>
                </c:pt>
                <c:pt idx="31">
                  <c:v>17.5</c:v>
                </c:pt>
                <c:pt idx="32">
                  <c:v>18</c:v>
                </c:pt>
                <c:pt idx="33">
                  <c:v>18.5</c:v>
                </c:pt>
                <c:pt idx="34">
                  <c:v>19</c:v>
                </c:pt>
                <c:pt idx="35">
                  <c:v>19.5</c:v>
                </c:pt>
                <c:pt idx="36">
                  <c:v>20</c:v>
                </c:pt>
                <c:pt idx="37">
                  <c:v>20.5</c:v>
                </c:pt>
                <c:pt idx="38">
                  <c:v>21</c:v>
                </c:pt>
                <c:pt idx="39">
                  <c:v>21.5</c:v>
                </c:pt>
                <c:pt idx="40">
                  <c:v>22</c:v>
                </c:pt>
                <c:pt idx="41">
                  <c:v>22.5</c:v>
                </c:pt>
                <c:pt idx="42">
                  <c:v>23</c:v>
                </c:pt>
                <c:pt idx="43">
                  <c:v>23.5</c:v>
                </c:pt>
                <c:pt idx="44">
                  <c:v>24</c:v>
                </c:pt>
                <c:pt idx="45">
                  <c:v>24.5</c:v>
                </c:pt>
                <c:pt idx="46">
                  <c:v>25</c:v>
                </c:pt>
                <c:pt idx="47">
                  <c:v>25.5</c:v>
                </c:pt>
                <c:pt idx="48">
                  <c:v>26</c:v>
                </c:pt>
                <c:pt idx="49">
                  <c:v>26.5</c:v>
                </c:pt>
                <c:pt idx="50">
                  <c:v>27</c:v>
                </c:pt>
                <c:pt idx="51">
                  <c:v>27.5</c:v>
                </c:pt>
                <c:pt idx="52">
                  <c:v>28</c:v>
                </c:pt>
                <c:pt idx="53">
                  <c:v>28.5</c:v>
                </c:pt>
                <c:pt idx="54">
                  <c:v>29</c:v>
                </c:pt>
                <c:pt idx="55">
                  <c:v>29.5</c:v>
                </c:pt>
                <c:pt idx="56">
                  <c:v>30</c:v>
                </c:pt>
                <c:pt idx="57">
                  <c:v>30.5</c:v>
                </c:pt>
                <c:pt idx="58">
                  <c:v>31</c:v>
                </c:pt>
                <c:pt idx="59">
                  <c:v>31.5</c:v>
                </c:pt>
                <c:pt idx="60">
                  <c:v>32</c:v>
                </c:pt>
                <c:pt idx="61">
                  <c:v>32.5</c:v>
                </c:pt>
                <c:pt idx="62">
                  <c:v>33</c:v>
                </c:pt>
                <c:pt idx="63">
                  <c:v>33.5</c:v>
                </c:pt>
                <c:pt idx="64">
                  <c:v>34</c:v>
                </c:pt>
                <c:pt idx="65">
                  <c:v>34.5</c:v>
                </c:pt>
                <c:pt idx="66">
                  <c:v>35</c:v>
                </c:pt>
                <c:pt idx="67">
                  <c:v>35.5</c:v>
                </c:pt>
                <c:pt idx="68">
                  <c:v>36</c:v>
                </c:pt>
                <c:pt idx="69">
                  <c:v>36.5</c:v>
                </c:pt>
                <c:pt idx="70">
                  <c:v>37</c:v>
                </c:pt>
                <c:pt idx="71">
                  <c:v>37.5</c:v>
                </c:pt>
                <c:pt idx="72">
                  <c:v>38</c:v>
                </c:pt>
                <c:pt idx="73">
                  <c:v>38.5</c:v>
                </c:pt>
                <c:pt idx="74">
                  <c:v>39</c:v>
                </c:pt>
                <c:pt idx="75">
                  <c:v>39.5</c:v>
                </c:pt>
                <c:pt idx="76">
                  <c:v>40</c:v>
                </c:pt>
                <c:pt idx="77">
                  <c:v>40.5</c:v>
                </c:pt>
                <c:pt idx="78">
                  <c:v>41</c:v>
                </c:pt>
                <c:pt idx="79">
                  <c:v>41.5</c:v>
                </c:pt>
                <c:pt idx="80">
                  <c:v>42</c:v>
                </c:pt>
                <c:pt idx="81">
                  <c:v>42.5</c:v>
                </c:pt>
                <c:pt idx="82">
                  <c:v>43</c:v>
                </c:pt>
                <c:pt idx="83">
                  <c:v>43.5</c:v>
                </c:pt>
                <c:pt idx="84">
                  <c:v>44</c:v>
                </c:pt>
                <c:pt idx="85">
                  <c:v>44.5</c:v>
                </c:pt>
                <c:pt idx="86">
                  <c:v>45</c:v>
                </c:pt>
                <c:pt idx="87">
                  <c:v>45.5</c:v>
                </c:pt>
                <c:pt idx="88">
                  <c:v>46</c:v>
                </c:pt>
                <c:pt idx="89">
                  <c:v>46.5</c:v>
                </c:pt>
                <c:pt idx="90">
                  <c:v>47</c:v>
                </c:pt>
                <c:pt idx="91">
                  <c:v>47.5</c:v>
                </c:pt>
                <c:pt idx="92">
                  <c:v>48</c:v>
                </c:pt>
                <c:pt idx="93">
                  <c:v>48.5</c:v>
                </c:pt>
                <c:pt idx="94">
                  <c:v>49</c:v>
                </c:pt>
                <c:pt idx="95">
                  <c:v>49.5</c:v>
                </c:pt>
                <c:pt idx="96">
                  <c:v>50</c:v>
                </c:pt>
                <c:pt idx="97">
                  <c:v>50.5</c:v>
                </c:pt>
                <c:pt idx="98">
                  <c:v>51</c:v>
                </c:pt>
                <c:pt idx="99">
                  <c:v>51.5</c:v>
                </c:pt>
                <c:pt idx="100">
                  <c:v>52</c:v>
                </c:pt>
                <c:pt idx="101">
                  <c:v>52.5</c:v>
                </c:pt>
                <c:pt idx="102">
                  <c:v>53</c:v>
                </c:pt>
                <c:pt idx="103">
                  <c:v>53.5</c:v>
                </c:pt>
                <c:pt idx="104">
                  <c:v>54</c:v>
                </c:pt>
                <c:pt idx="105">
                  <c:v>54.5</c:v>
                </c:pt>
                <c:pt idx="106">
                  <c:v>55</c:v>
                </c:pt>
                <c:pt idx="107">
                  <c:v>55.5</c:v>
                </c:pt>
                <c:pt idx="108">
                  <c:v>56</c:v>
                </c:pt>
                <c:pt idx="109">
                  <c:v>56.5</c:v>
                </c:pt>
                <c:pt idx="110">
                  <c:v>57</c:v>
                </c:pt>
                <c:pt idx="111">
                  <c:v>57.5</c:v>
                </c:pt>
                <c:pt idx="112">
                  <c:v>58</c:v>
                </c:pt>
                <c:pt idx="113">
                  <c:v>58.5</c:v>
                </c:pt>
                <c:pt idx="114">
                  <c:v>59</c:v>
                </c:pt>
                <c:pt idx="115">
                  <c:v>59.5</c:v>
                </c:pt>
                <c:pt idx="116">
                  <c:v>60</c:v>
                </c:pt>
                <c:pt idx="117">
                  <c:v>60.5</c:v>
                </c:pt>
                <c:pt idx="118">
                  <c:v>61</c:v>
                </c:pt>
                <c:pt idx="119">
                  <c:v>61.5</c:v>
                </c:pt>
                <c:pt idx="120">
                  <c:v>62</c:v>
                </c:pt>
                <c:pt idx="121">
                  <c:v>62.5</c:v>
                </c:pt>
                <c:pt idx="122">
                  <c:v>63</c:v>
                </c:pt>
                <c:pt idx="123">
                  <c:v>63.5</c:v>
                </c:pt>
                <c:pt idx="124">
                  <c:v>64</c:v>
                </c:pt>
                <c:pt idx="125">
                  <c:v>64.5</c:v>
                </c:pt>
                <c:pt idx="126">
                  <c:v>65</c:v>
                </c:pt>
                <c:pt idx="127">
                  <c:v>65.5</c:v>
                </c:pt>
                <c:pt idx="128">
                  <c:v>66</c:v>
                </c:pt>
                <c:pt idx="129">
                  <c:v>66.5</c:v>
                </c:pt>
                <c:pt idx="130">
                  <c:v>67</c:v>
                </c:pt>
                <c:pt idx="131">
                  <c:v>67.5</c:v>
                </c:pt>
                <c:pt idx="132">
                  <c:v>68</c:v>
                </c:pt>
                <c:pt idx="133">
                  <c:v>68.5</c:v>
                </c:pt>
                <c:pt idx="134">
                  <c:v>69</c:v>
                </c:pt>
                <c:pt idx="135">
                  <c:v>69.5</c:v>
                </c:pt>
                <c:pt idx="136">
                  <c:v>70</c:v>
                </c:pt>
                <c:pt idx="137">
                  <c:v>70.5</c:v>
                </c:pt>
                <c:pt idx="138">
                  <c:v>71</c:v>
                </c:pt>
                <c:pt idx="139">
                  <c:v>71.5</c:v>
                </c:pt>
                <c:pt idx="140">
                  <c:v>72</c:v>
                </c:pt>
              </c:numCache>
            </c:numRef>
          </c:xVal>
          <c:yVal>
            <c:numRef>
              <c:f>[occu_time.xlsx]Sheet1!$D$216:$D$356</c:f>
              <c:numCache>
                <c:formatCode>General</c:formatCode>
                <c:ptCount val="141"/>
                <c:pt idx="0">
                  <c:v>5.0307525189397158</c:v>
                </c:pt>
                <c:pt idx="1">
                  <c:v>4.5186449497510157</c:v>
                </c:pt>
                <c:pt idx="2">
                  <c:v>4.1406228466408335</c:v>
                </c:pt>
                <c:pt idx="3">
                  <c:v>3.846824239038463</c:v>
                </c:pt>
                <c:pt idx="4">
                  <c:v>3.6100000000000003</c:v>
                </c:pt>
                <c:pt idx="5">
                  <c:v>3.4138350126264778</c:v>
                </c:pt>
                <c:pt idx="6">
                  <c:v>3.2478852651297117</c:v>
                </c:pt>
                <c:pt idx="7">
                  <c:v>3.1051138283989754</c:v>
                </c:pt>
                <c:pt idx="8">
                  <c:v>2.9805832725821007</c:v>
                </c:pt>
                <c:pt idx="9">
                  <c:v>2.8707133740958852</c:v>
                </c:pt>
                <c:pt idx="10">
                  <c:v>2.772836284843299</c:v>
                </c:pt>
                <c:pt idx="11">
                  <c:v>2.68491782965696</c:v>
                </c:pt>
                <c:pt idx="12">
                  <c:v>2.6053762594698582</c:v>
                </c:pt>
                <c:pt idx="13">
                  <c:v>2.5329605881552215</c:v>
                </c:pt>
                <c:pt idx="14">
                  <c:v>2.4666666666666668</c:v>
                </c:pt>
                <c:pt idx="15">
                  <c:v>2.4056778979140625</c:v>
                </c:pt>
                <c:pt idx="16">
                  <c:v>2.3493224748755082</c:v>
                </c:pt>
                <c:pt idx="17">
                  <c:v>2.2970419614799011</c:v>
                </c:pt>
                <c:pt idx="18">
                  <c:v>2.2483678238034588</c:v>
                </c:pt>
                <c:pt idx="19">
                  <c:v>2.2029036384451888</c:v>
                </c:pt>
                <c:pt idx="20">
                  <c:v>2.1603114233204166</c:v>
                </c:pt>
                <c:pt idx="21">
                  <c:v>2.1203010075758866</c:v>
                </c:pt>
                <c:pt idx="22">
                  <c:v>2.082621673052536</c:v>
                </c:pt>
                <c:pt idx="23">
                  <c:v>2.0470555150547338</c:v>
                </c:pt>
                <c:pt idx="24">
                  <c:v>2.0134121195192316</c:v>
                </c:pt>
                <c:pt idx="25">
                  <c:v>1.9815242588353934</c:v>
                </c:pt>
                <c:pt idx="26">
                  <c:v>1.9512443836655253</c:v>
                </c:pt>
                <c:pt idx="27">
                  <c:v>1.9224417424426137</c:v>
                </c:pt>
                <c:pt idx="28">
                  <c:v>1.895</c:v>
                </c:pt>
                <c:pt idx="29">
                  <c:v>1.8688152562364451</c:v>
                </c:pt>
                <c:pt idx="30">
                  <c:v>1.8437943877492442</c:v>
                </c:pt>
                <c:pt idx="31">
                  <c:v>1.8198536520067881</c:v>
                </c:pt>
                <c:pt idx="32">
                  <c:v>1.7969175063132388</c:v>
                </c:pt>
                <c:pt idx="33">
                  <c:v>1.7749176035652006</c:v>
                </c:pt>
                <c:pt idx="34">
                  <c:v>1.7537919343520536</c:v>
                </c:pt>
                <c:pt idx="35">
                  <c:v>1.7334840908463853</c:v>
                </c:pt>
                <c:pt idx="36">
                  <c:v>1.7139426325648557</c:v>
                </c:pt>
                <c:pt idx="37">
                  <c:v>1.6951205377468945</c:v>
                </c:pt>
                <c:pt idx="38">
                  <c:v>1.6769747270189077</c:v>
                </c:pt>
                <c:pt idx="39">
                  <c:v>1.6594656483511749</c:v>
                </c:pt>
                <c:pt idx="40">
                  <c:v>1.6425569141994876</c:v>
                </c:pt>
                <c:pt idx="41">
                  <c:v>1.6262149832503388</c:v>
                </c:pt>
                <c:pt idx="42">
                  <c:v>1.6104088804315331</c:v>
                </c:pt>
                <c:pt idx="43">
                  <c:v>1.5951099498670644</c:v>
                </c:pt>
                <c:pt idx="44">
                  <c:v>1.5802916362910502</c:v>
                </c:pt>
                <c:pt idx="45">
                  <c:v>1.5659292911256331</c:v>
                </c:pt>
                <c:pt idx="46">
                  <c:v>1.552</c:v>
                </c:pt>
                <c:pt idx="47">
                  <c:v>1.5384824289639971</c:v>
                </c:pt>
                <c:pt idx="48">
                  <c:v>1.5253566870479425</c:v>
                </c:pt>
                <c:pt idx="49">
                  <c:v>1.5126042031541664</c:v>
                </c:pt>
                <c:pt idx="50">
                  <c:v>1.5002076155469442</c:v>
                </c:pt>
                <c:pt idx="51">
                  <c:v>1.4881506724449527</c:v>
                </c:pt>
                <c:pt idx="52">
                  <c:v>1.4764181424216494</c:v>
                </c:pt>
                <c:pt idx="53">
                  <c:v>1.4649957334900841</c:v>
                </c:pt>
                <c:pt idx="54">
                  <c:v>1.4538700198945758</c:v>
                </c:pt>
                <c:pt idx="55">
                  <c:v>1.4430283757564997</c:v>
                </c:pt>
                <c:pt idx="56">
                  <c:v>1.4324589148284799</c:v>
                </c:pt>
                <c:pt idx="57">
                  <c:v>1.4221504357033541</c:v>
                </c:pt>
                <c:pt idx="58">
                  <c:v>1.412092371903676</c:v>
                </c:pt>
                <c:pt idx="59">
                  <c:v>1.4022747463461542</c:v>
                </c:pt>
                <c:pt idx="60">
                  <c:v>1.3926881297349289</c:v>
                </c:pt>
                <c:pt idx="61">
                  <c:v>1.3833236024892441</c:v>
                </c:pt>
                <c:pt idx="62">
                  <c:v>1.3741727198560871</c:v>
                </c:pt>
                <c:pt idx="63">
                  <c:v>1.3652274798976261</c:v>
                </c:pt>
                <c:pt idx="64">
                  <c:v>1.3564802940776106</c:v>
                </c:pt>
                <c:pt idx="65">
                  <c:v>1.3479239602010031</c:v>
                </c:pt>
                <c:pt idx="66">
                  <c:v>1.3395516374875247</c:v>
                </c:pt>
                <c:pt idx="67">
                  <c:v>1.3313568235830575</c:v>
                </c:pt>
                <c:pt idx="68">
                  <c:v>1.3233333333333333</c:v>
                </c:pt>
                <c:pt idx="69">
                  <c:v>1.3154752791624489</c:v>
                </c:pt>
                <c:pt idx="70">
                  <c:v>1.307777052914751</c:v>
                </c:pt>
                <c:pt idx="71">
                  <c:v>1.3002333090328402</c:v>
                </c:pt>
                <c:pt idx="72">
                  <c:v>1.2928389489570311</c:v>
                </c:pt>
                <c:pt idx="73">
                  <c:v>1.2855891066428218</c:v>
                </c:pt>
                <c:pt idx="74">
                  <c:v>1.2784791351028977</c:v>
                </c:pt>
                <c:pt idx="75">
                  <c:v>1.2715045938891016</c:v>
                </c:pt>
                <c:pt idx="76">
                  <c:v>1.2646612374377539</c:v>
                </c:pt>
                <c:pt idx="77">
                  <c:v>1.2579450042088258</c:v>
                </c:pt>
                <c:pt idx="78">
                  <c:v>1.2513520065558377</c:v>
                </c:pt>
                <c:pt idx="79">
                  <c:v>1.2448785212690887</c:v>
                </c:pt>
                <c:pt idx="80">
                  <c:v>1.2385209807399504</c:v>
                </c:pt>
                <c:pt idx="81">
                  <c:v>1.2322759646985921</c:v>
                </c:pt>
                <c:pt idx="82">
                  <c:v>1.2261401924816679</c:v>
                </c:pt>
                <c:pt idx="83">
                  <c:v>1.2201105157902554</c:v>
                </c:pt>
                <c:pt idx="84">
                  <c:v>1.2141839119017293</c:v>
                </c:pt>
                <c:pt idx="85">
                  <c:v>1.2083574773023218</c:v>
                </c:pt>
                <c:pt idx="86">
                  <c:v>1.2026284217099037</c:v>
                </c:pt>
                <c:pt idx="87">
                  <c:v>1.1969940624590307</c:v>
                </c:pt>
                <c:pt idx="88">
                  <c:v>1.1914518192225942</c:v>
                </c:pt>
                <c:pt idx="89">
                  <c:v>1.1859992090464837</c:v>
                </c:pt>
                <c:pt idx="90">
                  <c:v>1.1806338416755566</c:v>
                </c:pt>
                <c:pt idx="91">
                  <c:v>1.1753534151509362</c:v>
                </c:pt>
                <c:pt idx="92">
                  <c:v>1.1701557116602084</c:v>
                </c:pt>
                <c:pt idx="93">
                  <c:v>1.1650385936235368</c:v>
                </c:pt>
                <c:pt idx="94">
                  <c:v>1.1600000000000001</c:v>
                </c:pt>
                <c:pt idx="95">
                  <c:v>1.1550379427996584</c:v>
                </c:pt>
                <c:pt idx="96">
                  <c:v>1.1501505037879431</c:v>
                </c:pt>
                <c:pt idx="97">
                  <c:v>1.1453358313699604</c:v>
                </c:pt>
                <c:pt idx="98">
                  <c:v>1.1405921376432147</c:v>
                </c:pt>
                <c:pt idx="99">
                  <c:v>1.1359176956080994</c:v>
                </c:pt>
                <c:pt idx="100">
                  <c:v>1.1313108365262681</c:v>
                </c:pt>
                <c:pt idx="101">
                  <c:v>1.12676994741771</c:v>
                </c:pt>
                <c:pt idx="102">
                  <c:v>1.1222934686880068</c:v>
                </c:pt>
                <c:pt idx="103">
                  <c:v>1.1178798918778381</c:v>
                </c:pt>
                <c:pt idx="104">
                  <c:v>1.1135277575273668</c:v>
                </c:pt>
                <c:pt idx="105">
                  <c:v>1.1092356531486343</c:v>
                </c:pt>
                <c:pt idx="106">
                  <c:v>1.1050022112995681</c:v>
                </c:pt>
                <c:pt idx="107">
                  <c:v>1.1008261077536414</c:v>
                </c:pt>
                <c:pt idx="108">
                  <c:v>1.0967060597596157</c:v>
                </c:pt>
                <c:pt idx="109">
                  <c:v>1.0926408243861783</c:v>
                </c:pt>
                <c:pt idx="110">
                  <c:v>1.08862919694662</c:v>
                </c:pt>
                <c:pt idx="111">
                  <c:v>1.0846700094990198</c:v>
                </c:pt>
                <c:pt idx="112">
                  <c:v>1.0807621294176968</c:v>
                </c:pt>
                <c:pt idx="113">
                  <c:v>1.0769044580319616</c:v>
                </c:pt>
                <c:pt idx="114">
                  <c:v>1.0730959293284519</c:v>
                </c:pt>
                <c:pt idx="115">
                  <c:v>1.0693355087135696</c:v>
                </c:pt>
                <c:pt idx="116">
                  <c:v>1.0656221918327626</c:v>
                </c:pt>
                <c:pt idx="117">
                  <c:v>1.0619550034435847</c:v>
                </c:pt>
                <c:pt idx="118">
                  <c:v>1.0583329963396664</c:v>
                </c:pt>
                <c:pt idx="119">
                  <c:v>1.0547552503229001</c:v>
                </c:pt>
                <c:pt idx="120">
                  <c:v>1.0512208712213069</c:v>
                </c:pt>
                <c:pt idx="121">
                  <c:v>1.0477289899502034</c:v>
                </c:pt>
                <c:pt idx="122">
                  <c:v>1.0442787616144329</c:v>
                </c:pt>
                <c:pt idx="123">
                  <c:v>1.0408693646495535</c:v>
                </c:pt>
                <c:pt idx="124">
                  <c:v>1.0375000000000001</c:v>
                </c:pt>
                <c:pt idx="125">
                  <c:v>1.0341698903323553</c:v>
                </c:pt>
                <c:pt idx="126">
                  <c:v>1.0308782792819702</c:v>
                </c:pt>
                <c:pt idx="127">
                  <c:v>1.0276244307312756</c:v>
                </c:pt>
                <c:pt idx="128">
                  <c:v>1.0244076281182226</c:v>
                </c:pt>
                <c:pt idx="129">
                  <c:v>1.0212271737733731</c:v>
                </c:pt>
                <c:pt idx="130">
                  <c:v>1.0180823882842538</c:v>
                </c:pt>
                <c:pt idx="131">
                  <c:v>1.0149726098856533</c:v>
                </c:pt>
                <c:pt idx="132">
                  <c:v>1.0118971938746222</c:v>
                </c:pt>
                <c:pt idx="133">
                  <c:v>1.0088555120490028</c:v>
                </c:pt>
                <c:pt idx="134">
                  <c:v>1.0058469521683768</c:v>
                </c:pt>
                <c:pt idx="135">
                  <c:v>1.0028709174363801</c:v>
                </c:pt>
                <c:pt idx="136">
                  <c:v>0.999926826003394</c:v>
                </c:pt>
                <c:pt idx="137">
                  <c:v>0.99701411048866762</c:v>
                </c:pt>
                <c:pt idx="138">
                  <c:v>0.99413221752098346</c:v>
                </c:pt>
                <c:pt idx="139">
                  <c:v>0.99128060729702128</c:v>
                </c:pt>
                <c:pt idx="140">
                  <c:v>0.98845875315661935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ABB-4146-AC39-092AA1CDDA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2472376"/>
        <c:axId val="972469632"/>
      </c:scatterChart>
      <c:valAx>
        <c:axId val="972472376"/>
        <c:scaling>
          <c:orientation val="minMax"/>
          <c:max val="72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>
                    <a:solidFill>
                      <a:schemeClr val="tx1"/>
                    </a:solidFill>
                  </a:rPr>
                  <a:t>Total time (T) on mark (hours)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2469632"/>
        <c:crosses val="autoZero"/>
        <c:crossBetween val="midCat"/>
      </c:valAx>
      <c:valAx>
        <c:axId val="97246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/>
                    </a:solidFill>
                  </a:rPr>
                  <a:t>Ellipsoid Height Network</a:t>
                </a:r>
                <a:r>
                  <a:rPr lang="en-US" sz="2000" baseline="0" dirty="0">
                    <a:solidFill>
                      <a:schemeClr val="tx1"/>
                    </a:solidFill>
                  </a:rPr>
                  <a:t> Accuracy </a:t>
                </a:r>
              </a:p>
              <a:p>
                <a:pPr>
                  <a:defRPr sz="2000"/>
                </a:pPr>
                <a:r>
                  <a:rPr lang="en-US" sz="2000" baseline="0" dirty="0">
                    <a:solidFill>
                      <a:schemeClr val="tx1"/>
                    </a:solidFill>
                  </a:rPr>
                  <a:t>(95% confidence) (cm)</a:t>
                </a:r>
                <a:endParaRPr lang="en-US" sz="20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3.0006723067629967E-2"/>
              <c:y val="0.230556862752006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24723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C6883DAC-523E-4974-AC29-DCB431DC9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47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505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505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pPr>
              <a:defRPr/>
            </a:pPr>
            <a:fld id="{404DAA2B-7E61-4BA4-9603-AA753C73C6B0}" type="datetimeFigureOut">
              <a:rPr lang="en-US"/>
              <a:pPr>
                <a:defRPr/>
              </a:pPr>
              <a:t>05/20/22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329940"/>
            <a:ext cx="7437120" cy="31546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4"/>
            <a:ext cx="4028440" cy="3505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pPr>
              <a:defRPr/>
            </a:pPr>
            <a:fld id="{5BB99B5A-D3DB-4354-AA55-43E94BB02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39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5600" y="527050"/>
            <a:ext cx="35052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9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57020" indent="-291161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64647" indent="-232929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30505" indent="-232929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96365" indent="-232929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62224" indent="-232929" defTabSz="465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028082" indent="-232929" defTabSz="465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93941" indent="-232929" defTabSz="465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59800" indent="-232929" defTabSz="465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26C3BD8-B2E5-4319-9CBE-B60D43F31E53}" type="slidenum">
              <a:rPr lang="en-US" smtClean="0"/>
              <a:pPr eaLnBrk="1" hangingPunct="1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OPUS Projects Manager Training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2013-08-07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E8EAAE-3795-432A-A50E-7D2AD1F20DB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010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OPUS Projects Manager Training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2013-08-07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E8EAAE-3795-432A-A50E-7D2AD1F20DB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008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OPUS Projects Manager Training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2013-08-07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E8EAAE-3795-432A-A50E-7D2AD1F20DB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878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5600" y="527050"/>
            <a:ext cx="35052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938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3600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08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80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52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24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92BE9-A839-43A0-8DF4-CE3E762D15C6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337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8C030-6EFD-4E8C-8A9A-285A35F1235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86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F8C030-6EFD-4E8C-8A9A-285A35F123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193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F8C030-6EFD-4E8C-8A9A-285A35F123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283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7050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99B5A-D3DB-4354-AA55-43E94BB02C0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68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7050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99B5A-D3DB-4354-AA55-43E94BB02C0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93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7050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99B5A-D3DB-4354-AA55-43E94BB02C0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04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28663" indent="-2794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2363" indent="-223838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1625" indent="-223838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0888" indent="-223838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8088" indent="-2238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5288" indent="-2238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92488" indent="-2238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49688" indent="-2238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2FAF5C0-36E2-4EA1-8339-41C33C357364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eaLnBrk="1" hangingPunct="1"/>
              <a:t>2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5600" y="527050"/>
            <a:ext cx="35052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0997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7050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99B5A-D3DB-4354-AA55-43E94BB02C0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530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5600" y="527050"/>
            <a:ext cx="35052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938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3600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08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80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52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24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92BE9-A839-43A0-8DF4-CE3E762D15C6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821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5600" y="527050"/>
            <a:ext cx="35052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938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3600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08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80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52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24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92BE9-A839-43A0-8DF4-CE3E762D15C6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3983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5600" y="527050"/>
            <a:ext cx="35052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938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3600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08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80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52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24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92BE9-A839-43A0-8DF4-CE3E762D15C6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6649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99B5A-D3DB-4354-AA55-43E94BB02C0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765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718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8C030-6EFD-4E8C-8A9A-285A35F1235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939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5600" y="527050"/>
            <a:ext cx="35052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938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3600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08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80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52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24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92BE9-A839-43A0-8DF4-CE3E762D15C6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9503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8C030-6EFD-4E8C-8A9A-285A35F1235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045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5600" y="527050"/>
            <a:ext cx="35052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938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3600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08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80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52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24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92BE9-A839-43A0-8DF4-CE3E762D15C6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866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7050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99B5A-D3DB-4354-AA55-43E94BB02C0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21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5600" y="527050"/>
            <a:ext cx="35052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938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3600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08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80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52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24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92BE9-A839-43A0-8DF4-CE3E762D15C6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7967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5600" y="527050"/>
            <a:ext cx="35052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938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3600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08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80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52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24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92BE9-A839-43A0-8DF4-CE3E762D15C6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2710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5600" y="527050"/>
            <a:ext cx="35052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938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3600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08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80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52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24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92BE9-A839-43A0-8DF4-CE3E762D15C6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1128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5600" y="527050"/>
            <a:ext cx="35052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938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3600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08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80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52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24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92BE9-A839-43A0-8DF4-CE3E762D15C6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4442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5600" y="527050"/>
            <a:ext cx="35052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938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3600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08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80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52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24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92BE9-A839-43A0-8DF4-CE3E762D15C6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5534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5600" y="527050"/>
            <a:ext cx="35052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938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3600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08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80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52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24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92BE9-A839-43A0-8DF4-CE3E762D15C6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761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5600" y="527050"/>
            <a:ext cx="35052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938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3600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08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80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52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24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92BE9-A839-43A0-8DF4-CE3E762D15C6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3860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7050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99B5A-D3DB-4354-AA55-43E94BB02C0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040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4898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5600" y="527050"/>
            <a:ext cx="35052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57020" indent="-291161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64647" indent="-232929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30505" indent="-232929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96365" indent="-232929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62224" indent="-232929" defTabSz="465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028082" indent="-232929" defTabSz="465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93941" indent="-232929" defTabSz="465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59800" indent="-232929" defTabSz="465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6C3BD8-B2E5-4319-9CBE-B60D43F31E5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315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CBBEAC-3CAF-4680-A04E-67CF90CEDD8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6394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FE69AA-37D3-40B2-A431-F031AC89A3FB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7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FE69AA-37D3-40B2-A431-F031AC89A3FB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767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DF1773-BDF8-4D95-92F3-04AE35AB741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704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063" indent="-288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04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56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7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E51C2-33A8-4FB0-8ABE-73771C4C0B3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299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OPUS Projects Manager Training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2013-08-07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E8EAAE-3795-432A-A50E-7D2AD1F20DB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134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67349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736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3575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width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500"/>
            </a:lvl1pPr>
            <a:lvl2pPr marL="342900" indent="-171450">
              <a:buFont typeface="Arial"/>
              <a:buChar char="•"/>
              <a:defRPr sz="12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defRPr/>
            </a:lvl4pPr>
            <a:lvl5pPr marL="857250" indent="-17145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17860" y="6656388"/>
            <a:ext cx="1828800" cy="182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FE7DD-BFE8-4466-B837-BC66D83EA7C5}" type="datetime4">
              <a:rPr lang="en-US" altLang="en-US"/>
              <a:pPr>
                <a:defRPr/>
              </a:pPr>
              <a:t>May 20, 2022</a:t>
            </a:fld>
            <a:endParaRPr lang="en-US" alt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7861" y="6475413"/>
            <a:ext cx="364331" cy="182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2DB8B-DA84-4D8E-9C3D-ACFD8BC52A2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700802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172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mtClean="0"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12/08/2016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mtClean="0"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Understanding  the Online Positioning User Service - OPUS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ＭＳ Ｐゴシック" charset="0"/>
              </a:defRPr>
            </a:lvl1pPr>
          </a:lstStyle>
          <a:p>
            <a:pPr>
              <a:defRPr/>
            </a:pPr>
            <a:fld id="{1F3E1BB9-6DAE-4335-ACA8-9BD9381BAD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63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2132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30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255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138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549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512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91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618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D3AFA7-8427-4D37-B261-D1F7D5871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61" r:id="rId12"/>
    <p:sldLayoutId id="2147483863" r:id="rId1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gs.noaa.gov/data/formats/GVX/index.s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 ?><Relationships xmlns="http://schemas.openxmlformats.org/package/2006/relationships"><Relationship Id="rId3" Target="../media/image19.pn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12.xml" Type="http://schemas.openxmlformats.org/officeDocument/2006/relationships/slideLayout"/><Relationship Id="rId6" Target="../media/image22.jpeg" Type="http://schemas.openxmlformats.org/officeDocument/2006/relationships/image"/><Relationship Id="rId5" Target="../media/image21.jpeg" Type="http://schemas.openxmlformats.org/officeDocument/2006/relationships/image"/><Relationship Id="rId4" Target="../media/image20.png" Type="http://schemas.openxmlformats.org/officeDocument/2006/relationships/image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7.pn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 txBox="1">
            <a:spLocks/>
          </p:cNvSpPr>
          <p:nvPr/>
        </p:nvSpPr>
        <p:spPr bwMode="auto">
          <a:xfrm>
            <a:off x="0" y="1748312"/>
            <a:ext cx="91440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RTN/RTK/PPK data in OPUS Projects</a:t>
            </a:r>
          </a:p>
          <a:p>
            <a:pPr algn="ctr" eaLnBrk="1" hangingPunct="1"/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Technical Discussion focused on the Current OP User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18365" y="3903587"/>
            <a:ext cx="8707271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Jeff Jalbrzikowski, P.S., GISP, CFS</a:t>
            </a:r>
          </a:p>
          <a:p>
            <a:pPr algn="ctr"/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Appalachian Regional Geodetic Advisor</a:t>
            </a:r>
          </a:p>
          <a:p>
            <a:pPr algn="ctr"/>
            <a:endParaRPr lang="en-GB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jeff.jalbrzikowski@noaa.gov</a:t>
            </a:r>
          </a:p>
          <a:p>
            <a:pPr algn="ctr"/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240-988-5486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18365" y="3046431"/>
            <a:ext cx="8707271" cy="82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5000"/>
              </a:lnSpc>
              <a:buClr>
                <a:srgbClr val="000000"/>
              </a:buClr>
              <a:buSzPct val="45000"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Maryland Society of Surveyors Spring Technical Conference 2022</a:t>
            </a:r>
            <a:endParaRPr lang="en-GB" sz="2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45000"/>
            </a:pPr>
            <a:r>
              <a:rPr lang="en-GB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April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1"/>
          <p:cNvSpPr>
            <a:spLocks noChangeArrowheads="1"/>
          </p:cNvSpPr>
          <p:nvPr/>
        </p:nvSpPr>
        <p:spPr bwMode="auto">
          <a:xfrm>
            <a:off x="6521452" y="5062539"/>
            <a:ext cx="1865313" cy="7715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6508749" y="2595564"/>
            <a:ext cx="1887539" cy="7016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9157" name="Title 1"/>
          <p:cNvSpPr>
            <a:spLocks noGrp="1"/>
          </p:cNvSpPr>
          <p:nvPr>
            <p:ph type="title" idx="4294967295"/>
          </p:nvPr>
        </p:nvSpPr>
        <p:spPr>
          <a:xfrm>
            <a:off x="0" y="384175"/>
            <a:ext cx="9144000" cy="685800"/>
          </a:xfrm>
        </p:spPr>
        <p:txBody>
          <a:bodyPr/>
          <a:lstStyle/>
          <a:p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Sequential Baseline vs. Simultaneous Processing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1" y="2976565"/>
            <a:ext cx="2898139" cy="1525587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Sequential </a:t>
            </a:r>
            <a:r>
              <a:rPr sz="2000" b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Baseline Processing</a:t>
            </a:r>
          </a:p>
          <a:p>
            <a:pPr marL="0" indent="0" algn="ctr">
              <a:spcBef>
                <a:spcPts val="667"/>
              </a:spcBef>
              <a:buNone/>
              <a:defRPr/>
            </a:pPr>
            <a:r>
              <a:rPr sz="2000" i="1" dirty="0">
                <a:solidFill>
                  <a:schemeClr val="tx2">
                    <a:lumMod val="75000"/>
                  </a:schemeClr>
                </a:solidFill>
              </a:rPr>
              <a:t>Commercial software</a:t>
            </a:r>
          </a:p>
        </p:txBody>
      </p:sp>
      <p:sp>
        <p:nvSpPr>
          <p:cNvPr id="49159" name="Rectangle 2"/>
          <p:cNvSpPr>
            <a:spLocks noChangeArrowheads="1"/>
          </p:cNvSpPr>
          <p:nvPr/>
        </p:nvSpPr>
        <p:spPr bwMode="auto">
          <a:xfrm>
            <a:off x="1414465" y="16250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49160" name="Object 5"/>
          <p:cNvGraphicFramePr>
            <a:graphicFrameLocks noChangeAspect="1"/>
          </p:cNvGraphicFramePr>
          <p:nvPr/>
        </p:nvGraphicFramePr>
        <p:xfrm>
          <a:off x="2760663" y="4940301"/>
          <a:ext cx="5872163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4" imgW="5524500" imgH="1651000" progId="Equation.DSMT4">
                  <p:embed/>
                </p:oleObj>
              </mc:Choice>
              <mc:Fallback>
                <p:oleObj name="Equation" r:id="rId4" imgW="5524500" imgH="1651000" progId="Equation.DSMT4">
                  <p:embed/>
                  <p:pic>
                    <p:nvPicPr>
                      <p:cNvPr id="4916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663" y="4940301"/>
                        <a:ext cx="5872163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2" name="Object 7"/>
          <p:cNvGraphicFramePr>
            <a:graphicFrameLocks noChangeAspect="1"/>
          </p:cNvGraphicFramePr>
          <p:nvPr/>
        </p:nvGraphicFramePr>
        <p:xfrm>
          <a:off x="2649539" y="2536826"/>
          <a:ext cx="5800725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6" imgW="5524500" imgH="1625600" progId="Equation.DSMT4">
                  <p:embed/>
                </p:oleObj>
              </mc:Choice>
              <mc:Fallback>
                <p:oleObj name="Equation" r:id="rId6" imgW="5524500" imgH="1625600" progId="Equation.DSMT4">
                  <p:embed/>
                  <p:pic>
                    <p:nvPicPr>
                      <p:cNvPr id="4916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539" y="2536826"/>
                        <a:ext cx="5800725" cy="176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1" name="Content Placeholder 2"/>
          <p:cNvSpPr txBox="1">
            <a:spLocks/>
          </p:cNvSpPr>
          <p:nvPr/>
        </p:nvSpPr>
        <p:spPr bwMode="auto">
          <a:xfrm>
            <a:off x="0" y="4972052"/>
            <a:ext cx="3322320" cy="186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>
              <a:spcBef>
                <a:spcPct val="20000"/>
              </a:spcBef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Verdana" panose="020B0604030504040204" pitchFamily="34" charset="0"/>
              </a:defRPr>
            </a:lvl2pPr>
            <a:lvl3pPr marL="687388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71600" indent="-228600">
              <a:spcBef>
                <a:spcPct val="20000"/>
              </a:spcBef>
              <a:buFont typeface="Arial" panose="020B0604020202020204" pitchFamily="34" charset="0"/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Simultaneous Session Baseline Processing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NGS software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(PAGES, OPUS Projects)</a:t>
            </a:r>
          </a:p>
        </p:txBody>
      </p:sp>
      <p:cxnSp>
        <p:nvCxnSpPr>
          <p:cNvPr id="49164" name="Straight Connector 15"/>
          <p:cNvCxnSpPr>
            <a:cxnSpLocks noChangeShapeType="1"/>
          </p:cNvCxnSpPr>
          <p:nvPr/>
        </p:nvCxnSpPr>
        <p:spPr bwMode="auto">
          <a:xfrm>
            <a:off x="2113280" y="4675191"/>
            <a:ext cx="7223760" cy="0"/>
          </a:xfrm>
          <a:prstGeom prst="line">
            <a:avLst/>
          </a:prstGeom>
          <a:noFill/>
          <a:ln w="19050" algn="ctr">
            <a:solidFill>
              <a:schemeClr val="bg1">
                <a:lumMod val="65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65" name="Content Placeholder 2"/>
          <p:cNvSpPr txBox="1">
            <a:spLocks/>
          </p:cNvSpPr>
          <p:nvPr/>
        </p:nvSpPr>
        <p:spPr bwMode="auto">
          <a:xfrm>
            <a:off x="904241" y="4410711"/>
            <a:ext cx="990564" cy="4381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687388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13716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5759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vs.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5759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9166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937"/>
            <a:ext cx="2524125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5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/>
          <p:cNvSpPr txBox="1"/>
          <p:nvPr/>
        </p:nvSpPr>
        <p:spPr>
          <a:xfrm>
            <a:off x="6171982" y="3583555"/>
            <a:ext cx="1624163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Solution SMAL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57381" y="2178557"/>
            <a:ext cx="84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CORS1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884923" y="1707457"/>
            <a:ext cx="84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CORS2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400316" y="1645556"/>
            <a:ext cx="84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CORS3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092824" y="2123891"/>
            <a:ext cx="84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CORS4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8060791" y="1466829"/>
            <a:ext cx="84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CORS5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69367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Why complicate OPUS?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968500" y="2533652"/>
            <a:ext cx="898525" cy="933449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Straight Connector 52"/>
          <p:cNvCxnSpPr/>
          <p:nvPr/>
        </p:nvCxnSpPr>
        <p:spPr>
          <a:xfrm>
            <a:off x="2873375" y="2095500"/>
            <a:ext cx="3176" cy="1390651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Straight Connector 62"/>
          <p:cNvCxnSpPr/>
          <p:nvPr/>
        </p:nvCxnSpPr>
        <p:spPr>
          <a:xfrm flipH="1">
            <a:off x="2876551" y="2101851"/>
            <a:ext cx="1489075" cy="1377949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Straight Connector 64"/>
          <p:cNvCxnSpPr/>
          <p:nvPr/>
        </p:nvCxnSpPr>
        <p:spPr>
          <a:xfrm>
            <a:off x="4375152" y="2098675"/>
            <a:ext cx="1720849" cy="15843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Straight Connector 66"/>
          <p:cNvCxnSpPr>
            <a:stCxn id="42" idx="3"/>
          </p:cNvCxnSpPr>
          <p:nvPr/>
        </p:nvCxnSpPr>
        <p:spPr>
          <a:xfrm>
            <a:off x="6082166" y="2656451"/>
            <a:ext cx="4309" cy="10360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Straight Connector 70"/>
          <p:cNvCxnSpPr/>
          <p:nvPr/>
        </p:nvCxnSpPr>
        <p:spPr>
          <a:xfrm flipH="1">
            <a:off x="6086475" y="1930401"/>
            <a:ext cx="1984376" cy="17494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Oval 29"/>
          <p:cNvSpPr/>
          <p:nvPr/>
        </p:nvSpPr>
        <p:spPr bwMode="auto">
          <a:xfrm>
            <a:off x="2774012" y="3380355"/>
            <a:ext cx="203200" cy="203200"/>
          </a:xfrm>
          <a:prstGeom prst="ellipse">
            <a:avLst/>
          </a:prstGeom>
          <a:solidFill>
            <a:srgbClr val="42E74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2695327" y="1914676"/>
            <a:ext cx="360571" cy="360571"/>
            <a:chOff x="8189735" y="2209800"/>
            <a:chExt cx="762000" cy="762000"/>
          </a:xfrm>
        </p:grpSpPr>
        <p:sp>
          <p:nvSpPr>
            <p:cNvPr id="43" name="Oval 42"/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Isosceles Triangle 43"/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5901880" y="2381816"/>
            <a:ext cx="360571" cy="360571"/>
            <a:chOff x="8189735" y="2209800"/>
            <a:chExt cx="762000" cy="762000"/>
          </a:xfrm>
        </p:grpSpPr>
        <p:sp>
          <p:nvSpPr>
            <p:cNvPr id="41" name="Oval 40"/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Isosceles Triangle 41"/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7879873" y="1746996"/>
            <a:ext cx="360571" cy="360571"/>
            <a:chOff x="8189735" y="2209800"/>
            <a:chExt cx="762000" cy="762000"/>
          </a:xfrm>
        </p:grpSpPr>
        <p:sp>
          <p:nvSpPr>
            <p:cNvPr id="39" name="Oval 38"/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1788867" y="2339439"/>
            <a:ext cx="360571" cy="360571"/>
            <a:chOff x="8189735" y="2209800"/>
            <a:chExt cx="762000" cy="762000"/>
          </a:xfrm>
        </p:grpSpPr>
        <p:sp>
          <p:nvSpPr>
            <p:cNvPr id="37" name="Oval 36"/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Isosceles Triangle 37"/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4179425" y="1879220"/>
            <a:ext cx="360571" cy="360571"/>
            <a:chOff x="8189735" y="2209800"/>
            <a:chExt cx="762000" cy="762000"/>
          </a:xfrm>
        </p:grpSpPr>
        <p:sp>
          <p:nvSpPr>
            <p:cNvPr id="49" name="Oval 48"/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Isosceles Triangle 49"/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1" name="Oval 50"/>
          <p:cNvSpPr/>
          <p:nvPr/>
        </p:nvSpPr>
        <p:spPr bwMode="auto">
          <a:xfrm>
            <a:off x="5982564" y="3574881"/>
            <a:ext cx="203200" cy="203200"/>
          </a:xfrm>
          <a:prstGeom prst="ellipse">
            <a:avLst/>
          </a:prstGeom>
          <a:solidFill>
            <a:srgbClr val="42E74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983838" y="1102154"/>
            <a:ext cx="103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OPUS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903691" y="1080482"/>
            <a:ext cx="1335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Session</a:t>
            </a:r>
          </a:p>
        </p:txBody>
      </p:sp>
      <p:sp>
        <p:nvSpPr>
          <p:cNvPr id="94" name="Rectangle 93"/>
          <p:cNvSpPr/>
          <p:nvPr/>
        </p:nvSpPr>
        <p:spPr>
          <a:xfrm>
            <a:off x="5744133" y="1275245"/>
            <a:ext cx="190007" cy="201881"/>
          </a:xfrm>
          <a:prstGeom prst="rect">
            <a:avLst/>
          </a:prstGeom>
          <a:solidFill>
            <a:srgbClr val="00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957342" y="1102154"/>
            <a:ext cx="1970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Adjustment</a:t>
            </a:r>
          </a:p>
        </p:txBody>
      </p:sp>
      <p:sp>
        <p:nvSpPr>
          <p:cNvPr id="96" name="Diamond 95"/>
          <p:cNvSpPr>
            <a:spLocks noChangeAspect="1"/>
          </p:cNvSpPr>
          <p:nvPr/>
        </p:nvSpPr>
        <p:spPr>
          <a:xfrm>
            <a:off x="3580217" y="1189668"/>
            <a:ext cx="352843" cy="352843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1824739" y="1267516"/>
            <a:ext cx="203200" cy="203200"/>
          </a:xfrm>
          <a:prstGeom prst="ellipse">
            <a:avLst/>
          </a:prstGeom>
          <a:solidFill>
            <a:srgbClr val="42E74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296413" y="3511617"/>
            <a:ext cx="1553630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Solution BIGG</a:t>
            </a:r>
          </a:p>
        </p:txBody>
      </p:sp>
    </p:spTree>
    <p:extLst>
      <p:ext uri="{BB962C8B-B14F-4D97-AF65-F5344CB8AC3E}">
        <p14:creationId xmlns:p14="http://schemas.microsoft.com/office/powerpoint/2010/main" val="4172537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Diamond 110"/>
          <p:cNvSpPr>
            <a:spLocks noChangeAspect="1"/>
          </p:cNvSpPr>
          <p:nvPr/>
        </p:nvSpPr>
        <p:spPr>
          <a:xfrm>
            <a:off x="5866764" y="3467576"/>
            <a:ext cx="426720" cy="426720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122614" y="3511618"/>
            <a:ext cx="2681287" cy="177733"/>
          </a:xfrm>
          <a:prstGeom prst="straightConnector1">
            <a:avLst/>
          </a:prstGeom>
          <a:ln w="381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Diamond 51"/>
          <p:cNvSpPr>
            <a:spLocks noChangeAspect="1"/>
          </p:cNvSpPr>
          <p:nvPr/>
        </p:nvSpPr>
        <p:spPr>
          <a:xfrm>
            <a:off x="2659967" y="3266440"/>
            <a:ext cx="426720" cy="426720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3621735" y="3600484"/>
            <a:ext cx="17363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Session 228-A</a:t>
            </a: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69367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Why complicate OPUS?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296413" y="3511617"/>
            <a:ext cx="1553630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Solution BIGG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171982" y="3583555"/>
            <a:ext cx="1624163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Solution SMAL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57381" y="2178557"/>
            <a:ext cx="84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CORS1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884923" y="1707457"/>
            <a:ext cx="84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CORS2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400316" y="1645556"/>
            <a:ext cx="84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CORS3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092824" y="2123891"/>
            <a:ext cx="84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CORS4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060791" y="1466829"/>
            <a:ext cx="84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CORS5</a:t>
            </a:r>
          </a:p>
        </p:txBody>
      </p:sp>
      <p:cxnSp>
        <p:nvCxnSpPr>
          <p:cNvPr id="88" name="Straight Connector 87"/>
          <p:cNvCxnSpPr/>
          <p:nvPr/>
        </p:nvCxnSpPr>
        <p:spPr>
          <a:xfrm>
            <a:off x="1968500" y="2533652"/>
            <a:ext cx="898525" cy="933449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" name="Straight Connector 88"/>
          <p:cNvCxnSpPr/>
          <p:nvPr/>
        </p:nvCxnSpPr>
        <p:spPr>
          <a:xfrm>
            <a:off x="2873375" y="2095500"/>
            <a:ext cx="3176" cy="1390651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" name="Straight Connector 89"/>
          <p:cNvCxnSpPr/>
          <p:nvPr/>
        </p:nvCxnSpPr>
        <p:spPr>
          <a:xfrm flipH="1">
            <a:off x="2876551" y="2101851"/>
            <a:ext cx="1489075" cy="1377949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Straight Connector 90"/>
          <p:cNvCxnSpPr/>
          <p:nvPr/>
        </p:nvCxnSpPr>
        <p:spPr>
          <a:xfrm>
            <a:off x="4375152" y="2098675"/>
            <a:ext cx="1720849" cy="15843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Straight Connector 91"/>
          <p:cNvCxnSpPr>
            <a:stCxn id="100" idx="3"/>
          </p:cNvCxnSpPr>
          <p:nvPr/>
        </p:nvCxnSpPr>
        <p:spPr>
          <a:xfrm>
            <a:off x="6082166" y="2656451"/>
            <a:ext cx="4309" cy="10360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Straight Connector 92"/>
          <p:cNvCxnSpPr/>
          <p:nvPr/>
        </p:nvCxnSpPr>
        <p:spPr>
          <a:xfrm flipH="1">
            <a:off x="6086475" y="1930401"/>
            <a:ext cx="1984376" cy="17494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Oval 93"/>
          <p:cNvSpPr/>
          <p:nvPr/>
        </p:nvSpPr>
        <p:spPr bwMode="auto">
          <a:xfrm>
            <a:off x="2774012" y="3380355"/>
            <a:ext cx="203200" cy="203200"/>
          </a:xfrm>
          <a:prstGeom prst="ellipse">
            <a:avLst/>
          </a:prstGeom>
          <a:solidFill>
            <a:srgbClr val="42E74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5" name="Group 94"/>
          <p:cNvGrpSpPr>
            <a:grpSpLocks noChangeAspect="1"/>
          </p:cNvGrpSpPr>
          <p:nvPr/>
        </p:nvGrpSpPr>
        <p:grpSpPr>
          <a:xfrm>
            <a:off x="2695327" y="1914676"/>
            <a:ext cx="360571" cy="360571"/>
            <a:chOff x="8189735" y="2209800"/>
            <a:chExt cx="762000" cy="762000"/>
          </a:xfrm>
        </p:grpSpPr>
        <p:sp>
          <p:nvSpPr>
            <p:cNvPr id="96" name="Oval 95"/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Isosceles Triangle 96"/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8" name="Group 97"/>
          <p:cNvGrpSpPr>
            <a:grpSpLocks noChangeAspect="1"/>
          </p:cNvGrpSpPr>
          <p:nvPr/>
        </p:nvGrpSpPr>
        <p:grpSpPr>
          <a:xfrm>
            <a:off x="5901880" y="2381816"/>
            <a:ext cx="360571" cy="360571"/>
            <a:chOff x="8189735" y="2209800"/>
            <a:chExt cx="762000" cy="762000"/>
          </a:xfrm>
        </p:grpSpPr>
        <p:sp>
          <p:nvSpPr>
            <p:cNvPr id="99" name="Oval 98"/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Isosceles Triangle 99"/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1" name="Group 100"/>
          <p:cNvGrpSpPr>
            <a:grpSpLocks noChangeAspect="1"/>
          </p:cNvGrpSpPr>
          <p:nvPr/>
        </p:nvGrpSpPr>
        <p:grpSpPr>
          <a:xfrm>
            <a:off x="7879873" y="1746996"/>
            <a:ext cx="360571" cy="360571"/>
            <a:chOff x="8189735" y="2209800"/>
            <a:chExt cx="762000" cy="762000"/>
          </a:xfrm>
        </p:grpSpPr>
        <p:sp>
          <p:nvSpPr>
            <p:cNvPr id="102" name="Oval 101"/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Isosceles Triangle 102"/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4" name="Group 103"/>
          <p:cNvGrpSpPr>
            <a:grpSpLocks noChangeAspect="1"/>
          </p:cNvGrpSpPr>
          <p:nvPr/>
        </p:nvGrpSpPr>
        <p:grpSpPr>
          <a:xfrm>
            <a:off x="1788867" y="2339439"/>
            <a:ext cx="360571" cy="360571"/>
            <a:chOff x="8189735" y="2209800"/>
            <a:chExt cx="762000" cy="762000"/>
          </a:xfrm>
        </p:grpSpPr>
        <p:sp>
          <p:nvSpPr>
            <p:cNvPr id="105" name="Oval 104"/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Isosceles Triangle 105"/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7" name="Group 106"/>
          <p:cNvGrpSpPr>
            <a:grpSpLocks noChangeAspect="1"/>
          </p:cNvGrpSpPr>
          <p:nvPr/>
        </p:nvGrpSpPr>
        <p:grpSpPr>
          <a:xfrm>
            <a:off x="4179425" y="1879220"/>
            <a:ext cx="360571" cy="360571"/>
            <a:chOff x="8189735" y="2209800"/>
            <a:chExt cx="762000" cy="762000"/>
          </a:xfrm>
        </p:grpSpPr>
        <p:sp>
          <p:nvSpPr>
            <p:cNvPr id="108" name="Oval 107"/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Isosceles Triangle 108"/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0" name="Oval 109"/>
          <p:cNvSpPr/>
          <p:nvPr/>
        </p:nvSpPr>
        <p:spPr bwMode="auto">
          <a:xfrm>
            <a:off x="5982564" y="3574881"/>
            <a:ext cx="203200" cy="203200"/>
          </a:xfrm>
          <a:prstGeom prst="ellipse">
            <a:avLst/>
          </a:prstGeom>
          <a:solidFill>
            <a:srgbClr val="42E74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83838" y="1102154"/>
            <a:ext cx="103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OPUS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03691" y="1080482"/>
            <a:ext cx="1335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Session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744133" y="1275245"/>
            <a:ext cx="190007" cy="201881"/>
          </a:xfrm>
          <a:prstGeom prst="rect">
            <a:avLst/>
          </a:prstGeom>
          <a:solidFill>
            <a:srgbClr val="00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957342" y="1102154"/>
            <a:ext cx="1970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Adjustment</a:t>
            </a:r>
          </a:p>
        </p:txBody>
      </p:sp>
      <p:sp>
        <p:nvSpPr>
          <p:cNvPr id="54" name="Diamond 53"/>
          <p:cNvSpPr>
            <a:spLocks noChangeAspect="1"/>
          </p:cNvSpPr>
          <p:nvPr/>
        </p:nvSpPr>
        <p:spPr>
          <a:xfrm>
            <a:off x="3580217" y="1189668"/>
            <a:ext cx="352843" cy="352843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1824739" y="1267516"/>
            <a:ext cx="203200" cy="203200"/>
          </a:xfrm>
          <a:prstGeom prst="ellipse">
            <a:avLst/>
          </a:prstGeom>
          <a:solidFill>
            <a:srgbClr val="42E74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182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wipe dir="r"/>
      </p:transition>
    </mc:Choice>
    <mc:Fallback xmlns="">
      <p:transition spd="slow" advClick="0">
        <p:wipe dir="r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Diamond 59"/>
          <p:cNvSpPr>
            <a:spLocks noChangeAspect="1"/>
          </p:cNvSpPr>
          <p:nvPr/>
        </p:nvSpPr>
        <p:spPr>
          <a:xfrm>
            <a:off x="2667224" y="4584795"/>
            <a:ext cx="426720" cy="426720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1" name="Diamond 60"/>
          <p:cNvSpPr>
            <a:spLocks noChangeAspect="1"/>
          </p:cNvSpPr>
          <p:nvPr/>
        </p:nvSpPr>
        <p:spPr>
          <a:xfrm>
            <a:off x="240872" y="4584193"/>
            <a:ext cx="426720" cy="426720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9" name="Diamond 58"/>
          <p:cNvSpPr>
            <a:spLocks noChangeAspect="1"/>
          </p:cNvSpPr>
          <p:nvPr/>
        </p:nvSpPr>
        <p:spPr>
          <a:xfrm>
            <a:off x="8302641" y="4174020"/>
            <a:ext cx="426720" cy="426720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8" name="Diamond 57"/>
          <p:cNvSpPr>
            <a:spLocks noChangeAspect="1"/>
          </p:cNvSpPr>
          <p:nvPr/>
        </p:nvSpPr>
        <p:spPr>
          <a:xfrm>
            <a:off x="5876289" y="4173419"/>
            <a:ext cx="426720" cy="426720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1" name="Diamond 110"/>
          <p:cNvSpPr>
            <a:spLocks noChangeAspect="1"/>
          </p:cNvSpPr>
          <p:nvPr/>
        </p:nvSpPr>
        <p:spPr>
          <a:xfrm>
            <a:off x="5866764" y="3467576"/>
            <a:ext cx="426720" cy="426720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122614" y="3511618"/>
            <a:ext cx="2681287" cy="177733"/>
          </a:xfrm>
          <a:prstGeom prst="straightConnector1">
            <a:avLst/>
          </a:prstGeom>
          <a:ln w="381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Diamond 51"/>
          <p:cNvSpPr>
            <a:spLocks noChangeAspect="1"/>
          </p:cNvSpPr>
          <p:nvPr/>
        </p:nvSpPr>
        <p:spPr>
          <a:xfrm>
            <a:off x="2659967" y="3266440"/>
            <a:ext cx="426720" cy="426720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3621735" y="3600484"/>
            <a:ext cx="17363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Session 228-A</a:t>
            </a: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69367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Why complicate OPUS?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296413" y="3511617"/>
            <a:ext cx="1553630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Solution BIGG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171982" y="3583555"/>
            <a:ext cx="1624163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Solution SMAL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57381" y="2178557"/>
            <a:ext cx="84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CORS1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884923" y="1707457"/>
            <a:ext cx="84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CORS2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400316" y="1645556"/>
            <a:ext cx="84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CORS3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092824" y="2123891"/>
            <a:ext cx="84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CORS4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060791" y="1466829"/>
            <a:ext cx="84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CORS5</a:t>
            </a:r>
          </a:p>
        </p:txBody>
      </p:sp>
      <p:cxnSp>
        <p:nvCxnSpPr>
          <p:cNvPr id="88" name="Straight Connector 87"/>
          <p:cNvCxnSpPr/>
          <p:nvPr/>
        </p:nvCxnSpPr>
        <p:spPr>
          <a:xfrm>
            <a:off x="1968500" y="2533652"/>
            <a:ext cx="898525" cy="933449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" name="Straight Connector 88"/>
          <p:cNvCxnSpPr/>
          <p:nvPr/>
        </p:nvCxnSpPr>
        <p:spPr>
          <a:xfrm>
            <a:off x="2873375" y="2095500"/>
            <a:ext cx="3176" cy="1390651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" name="Straight Connector 89"/>
          <p:cNvCxnSpPr/>
          <p:nvPr/>
        </p:nvCxnSpPr>
        <p:spPr>
          <a:xfrm flipH="1">
            <a:off x="2876551" y="2101851"/>
            <a:ext cx="1489075" cy="1377949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Straight Connector 90"/>
          <p:cNvCxnSpPr/>
          <p:nvPr/>
        </p:nvCxnSpPr>
        <p:spPr>
          <a:xfrm>
            <a:off x="4375152" y="2098675"/>
            <a:ext cx="1720849" cy="15843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Straight Connector 91"/>
          <p:cNvCxnSpPr>
            <a:stCxn id="100" idx="3"/>
          </p:cNvCxnSpPr>
          <p:nvPr/>
        </p:nvCxnSpPr>
        <p:spPr>
          <a:xfrm>
            <a:off x="6082166" y="2656451"/>
            <a:ext cx="4309" cy="10360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Straight Connector 92"/>
          <p:cNvCxnSpPr/>
          <p:nvPr/>
        </p:nvCxnSpPr>
        <p:spPr>
          <a:xfrm flipH="1">
            <a:off x="6086475" y="1930401"/>
            <a:ext cx="1984376" cy="17494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Oval 93"/>
          <p:cNvSpPr/>
          <p:nvPr/>
        </p:nvSpPr>
        <p:spPr bwMode="auto">
          <a:xfrm>
            <a:off x="2774012" y="3380355"/>
            <a:ext cx="203200" cy="203200"/>
          </a:xfrm>
          <a:prstGeom prst="ellipse">
            <a:avLst/>
          </a:prstGeom>
          <a:solidFill>
            <a:srgbClr val="42E74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5" name="Group 94"/>
          <p:cNvGrpSpPr>
            <a:grpSpLocks noChangeAspect="1"/>
          </p:cNvGrpSpPr>
          <p:nvPr/>
        </p:nvGrpSpPr>
        <p:grpSpPr>
          <a:xfrm>
            <a:off x="2695327" y="1914676"/>
            <a:ext cx="360571" cy="360571"/>
            <a:chOff x="8189735" y="2209800"/>
            <a:chExt cx="762000" cy="762000"/>
          </a:xfrm>
        </p:grpSpPr>
        <p:sp>
          <p:nvSpPr>
            <p:cNvPr id="96" name="Oval 95"/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Isosceles Triangle 96"/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8" name="Group 97"/>
          <p:cNvGrpSpPr>
            <a:grpSpLocks noChangeAspect="1"/>
          </p:cNvGrpSpPr>
          <p:nvPr/>
        </p:nvGrpSpPr>
        <p:grpSpPr>
          <a:xfrm>
            <a:off x="5901880" y="2381816"/>
            <a:ext cx="360571" cy="360571"/>
            <a:chOff x="8189735" y="2209800"/>
            <a:chExt cx="762000" cy="762000"/>
          </a:xfrm>
        </p:grpSpPr>
        <p:sp>
          <p:nvSpPr>
            <p:cNvPr id="99" name="Oval 98"/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Isosceles Triangle 99"/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1" name="Group 100"/>
          <p:cNvGrpSpPr>
            <a:grpSpLocks noChangeAspect="1"/>
          </p:cNvGrpSpPr>
          <p:nvPr/>
        </p:nvGrpSpPr>
        <p:grpSpPr>
          <a:xfrm>
            <a:off x="7879873" y="1746996"/>
            <a:ext cx="360571" cy="360571"/>
            <a:chOff x="8189735" y="2209800"/>
            <a:chExt cx="762000" cy="762000"/>
          </a:xfrm>
        </p:grpSpPr>
        <p:sp>
          <p:nvSpPr>
            <p:cNvPr id="102" name="Oval 101"/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Isosceles Triangle 102"/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4" name="Group 103"/>
          <p:cNvGrpSpPr>
            <a:grpSpLocks noChangeAspect="1"/>
          </p:cNvGrpSpPr>
          <p:nvPr/>
        </p:nvGrpSpPr>
        <p:grpSpPr>
          <a:xfrm>
            <a:off x="1788867" y="2339439"/>
            <a:ext cx="360571" cy="360571"/>
            <a:chOff x="8189735" y="2209800"/>
            <a:chExt cx="762000" cy="762000"/>
          </a:xfrm>
        </p:grpSpPr>
        <p:sp>
          <p:nvSpPr>
            <p:cNvPr id="105" name="Oval 104"/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Isosceles Triangle 105"/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7" name="Group 106"/>
          <p:cNvGrpSpPr>
            <a:grpSpLocks noChangeAspect="1"/>
          </p:cNvGrpSpPr>
          <p:nvPr/>
        </p:nvGrpSpPr>
        <p:grpSpPr>
          <a:xfrm>
            <a:off x="4179425" y="1879220"/>
            <a:ext cx="360571" cy="360571"/>
            <a:chOff x="8189735" y="2209800"/>
            <a:chExt cx="762000" cy="762000"/>
          </a:xfrm>
        </p:grpSpPr>
        <p:sp>
          <p:nvSpPr>
            <p:cNvPr id="108" name="Oval 107"/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Isosceles Triangle 108"/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0" name="Oval 109"/>
          <p:cNvSpPr/>
          <p:nvPr/>
        </p:nvSpPr>
        <p:spPr bwMode="auto">
          <a:xfrm>
            <a:off x="5982564" y="3574881"/>
            <a:ext cx="203200" cy="203200"/>
          </a:xfrm>
          <a:prstGeom prst="ellipse">
            <a:avLst/>
          </a:prstGeom>
          <a:solidFill>
            <a:srgbClr val="42E74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5988915" y="4285179"/>
            <a:ext cx="203200" cy="203200"/>
          </a:xfrm>
          <a:prstGeom prst="ellipse">
            <a:avLst/>
          </a:prstGeom>
          <a:solidFill>
            <a:srgbClr val="42E74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8420752" y="4285179"/>
            <a:ext cx="203200" cy="203200"/>
          </a:xfrm>
          <a:prstGeom prst="ellipse">
            <a:avLst/>
          </a:prstGeom>
          <a:solidFill>
            <a:srgbClr val="42E74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350001" y="4376058"/>
            <a:ext cx="1901372" cy="7257"/>
          </a:xfrm>
          <a:prstGeom prst="straightConnector1">
            <a:avLst/>
          </a:prstGeom>
          <a:ln w="381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417156" y="4365164"/>
            <a:ext cx="17331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Session 228-B</a:t>
            </a:r>
          </a:p>
        </p:txBody>
      </p:sp>
      <p:sp>
        <p:nvSpPr>
          <p:cNvPr id="50" name="Oval 49"/>
          <p:cNvSpPr/>
          <p:nvPr/>
        </p:nvSpPr>
        <p:spPr bwMode="auto">
          <a:xfrm>
            <a:off x="346261" y="4697019"/>
            <a:ext cx="203200" cy="203200"/>
          </a:xfrm>
          <a:prstGeom prst="ellipse">
            <a:avLst/>
          </a:prstGeom>
          <a:solidFill>
            <a:srgbClr val="42E74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2778099" y="4697019"/>
            <a:ext cx="203200" cy="203200"/>
          </a:xfrm>
          <a:prstGeom prst="ellipse">
            <a:avLst/>
          </a:prstGeom>
          <a:solidFill>
            <a:srgbClr val="42E74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774502" y="4777004"/>
            <a:ext cx="17363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Session 229-A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716722" y="4784262"/>
            <a:ext cx="1901372" cy="7257"/>
          </a:xfrm>
          <a:prstGeom prst="straightConnector1">
            <a:avLst/>
          </a:prstGeom>
          <a:ln w="381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Diamond 62"/>
          <p:cNvSpPr>
            <a:spLocks noChangeAspect="1"/>
          </p:cNvSpPr>
          <p:nvPr/>
        </p:nvSpPr>
        <p:spPr>
          <a:xfrm>
            <a:off x="8298797" y="5303253"/>
            <a:ext cx="426720" cy="426720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4" name="Diamond 63"/>
          <p:cNvSpPr>
            <a:spLocks noChangeAspect="1"/>
          </p:cNvSpPr>
          <p:nvPr/>
        </p:nvSpPr>
        <p:spPr>
          <a:xfrm>
            <a:off x="2686540" y="5302652"/>
            <a:ext cx="426720" cy="426720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2791929" y="5415477"/>
            <a:ext cx="203200" cy="203200"/>
          </a:xfrm>
          <a:prstGeom prst="ellipse">
            <a:avLst/>
          </a:prstGeom>
          <a:solidFill>
            <a:srgbClr val="42E74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8409672" y="5415477"/>
            <a:ext cx="203200" cy="203200"/>
          </a:xfrm>
          <a:prstGeom prst="ellipse">
            <a:avLst/>
          </a:prstGeom>
          <a:solidFill>
            <a:srgbClr val="42E74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3162390" y="5502721"/>
            <a:ext cx="5045439" cy="5452"/>
          </a:xfrm>
          <a:prstGeom prst="straightConnector1">
            <a:avLst/>
          </a:prstGeom>
          <a:ln w="381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398781" y="5483195"/>
            <a:ext cx="17331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Session 229-B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983838" y="1102154"/>
            <a:ext cx="103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OPUS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03691" y="1080482"/>
            <a:ext cx="1335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Session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744133" y="1275245"/>
            <a:ext cx="190007" cy="201881"/>
          </a:xfrm>
          <a:prstGeom prst="rect">
            <a:avLst/>
          </a:prstGeom>
          <a:solidFill>
            <a:srgbClr val="00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957342" y="1102154"/>
            <a:ext cx="1970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Adjustment</a:t>
            </a:r>
          </a:p>
        </p:txBody>
      </p:sp>
      <p:sp>
        <p:nvSpPr>
          <p:cNvPr id="73" name="Diamond 72"/>
          <p:cNvSpPr>
            <a:spLocks noChangeAspect="1"/>
          </p:cNvSpPr>
          <p:nvPr/>
        </p:nvSpPr>
        <p:spPr>
          <a:xfrm>
            <a:off x="3580217" y="1189668"/>
            <a:ext cx="352843" cy="352843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1824739" y="1267516"/>
            <a:ext cx="203200" cy="203200"/>
          </a:xfrm>
          <a:prstGeom prst="ellipse">
            <a:avLst/>
          </a:prstGeom>
          <a:solidFill>
            <a:srgbClr val="42E74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596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trips dir="ld"/>
      </p:transition>
    </mc:Choice>
    <mc:Fallback xmlns="">
      <p:transition spd="slow" advClick="0">
        <p:strips dir="ld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>
            <a:stCxn id="69" idx="3"/>
            <a:endCxn id="70" idx="1"/>
          </p:cNvCxnSpPr>
          <p:nvPr/>
        </p:nvCxnSpPr>
        <p:spPr>
          <a:xfrm>
            <a:off x="511753" y="6550817"/>
            <a:ext cx="2322335" cy="1319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" name="Straight Connector 213"/>
          <p:cNvCxnSpPr>
            <a:stCxn id="70" idx="3"/>
            <a:endCxn id="71" idx="1"/>
          </p:cNvCxnSpPr>
          <p:nvPr/>
        </p:nvCxnSpPr>
        <p:spPr>
          <a:xfrm flipV="1">
            <a:off x="3024093" y="6550815"/>
            <a:ext cx="3008688" cy="132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" name="Straight Connector 214"/>
          <p:cNvCxnSpPr>
            <a:stCxn id="71" idx="3"/>
            <a:endCxn id="72" idx="1"/>
          </p:cNvCxnSpPr>
          <p:nvPr/>
        </p:nvCxnSpPr>
        <p:spPr>
          <a:xfrm>
            <a:off x="6222788" y="6550815"/>
            <a:ext cx="220456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3" name="Straight Arrow Connector 212"/>
          <p:cNvCxnSpPr>
            <a:endCxn id="69" idx="0"/>
          </p:cNvCxnSpPr>
          <p:nvPr/>
        </p:nvCxnSpPr>
        <p:spPr>
          <a:xfrm flipH="1">
            <a:off x="416749" y="4796973"/>
            <a:ext cx="25936" cy="1652903"/>
          </a:xfrm>
          <a:prstGeom prst="straightConnector1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 type="non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" name="Straight Arrow Connector 211"/>
          <p:cNvCxnSpPr>
            <a:stCxn id="44" idx="0"/>
            <a:endCxn id="72" idx="0"/>
          </p:cNvCxnSpPr>
          <p:nvPr/>
        </p:nvCxnSpPr>
        <p:spPr>
          <a:xfrm>
            <a:off x="8522352" y="4285179"/>
            <a:ext cx="0" cy="2164695"/>
          </a:xfrm>
          <a:prstGeom prst="straightConnector1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 type="non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1" name="Straight Arrow Connector 210"/>
          <p:cNvCxnSpPr>
            <a:endCxn id="71" idx="0"/>
          </p:cNvCxnSpPr>
          <p:nvPr/>
        </p:nvCxnSpPr>
        <p:spPr>
          <a:xfrm>
            <a:off x="6074228" y="3664857"/>
            <a:ext cx="53557" cy="2785016"/>
          </a:xfrm>
          <a:prstGeom prst="straightConnector1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 type="non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Arrow Connector 2"/>
          <p:cNvCxnSpPr>
            <a:endCxn id="70" idx="0"/>
          </p:cNvCxnSpPr>
          <p:nvPr/>
        </p:nvCxnSpPr>
        <p:spPr>
          <a:xfrm>
            <a:off x="2866573" y="3468915"/>
            <a:ext cx="62519" cy="2982279"/>
          </a:xfrm>
          <a:prstGeom prst="straightConnector1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 type="non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Diamond 59"/>
          <p:cNvSpPr>
            <a:spLocks noChangeAspect="1"/>
          </p:cNvSpPr>
          <p:nvPr/>
        </p:nvSpPr>
        <p:spPr>
          <a:xfrm>
            <a:off x="2667224" y="4584795"/>
            <a:ext cx="426720" cy="426720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1" name="Diamond 60"/>
          <p:cNvSpPr>
            <a:spLocks noChangeAspect="1"/>
          </p:cNvSpPr>
          <p:nvPr/>
        </p:nvSpPr>
        <p:spPr>
          <a:xfrm>
            <a:off x="240872" y="4584193"/>
            <a:ext cx="426720" cy="426720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9" name="Diamond 58"/>
          <p:cNvSpPr>
            <a:spLocks noChangeAspect="1"/>
          </p:cNvSpPr>
          <p:nvPr/>
        </p:nvSpPr>
        <p:spPr>
          <a:xfrm>
            <a:off x="8302641" y="4174020"/>
            <a:ext cx="426720" cy="426720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8" name="Diamond 57"/>
          <p:cNvSpPr>
            <a:spLocks noChangeAspect="1"/>
          </p:cNvSpPr>
          <p:nvPr/>
        </p:nvSpPr>
        <p:spPr>
          <a:xfrm>
            <a:off x="5876289" y="4173419"/>
            <a:ext cx="426720" cy="426720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1" name="Diamond 110"/>
          <p:cNvSpPr>
            <a:spLocks noChangeAspect="1"/>
          </p:cNvSpPr>
          <p:nvPr/>
        </p:nvSpPr>
        <p:spPr>
          <a:xfrm>
            <a:off x="5866764" y="3467576"/>
            <a:ext cx="426720" cy="426720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122614" y="3511618"/>
            <a:ext cx="2681287" cy="177733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Diamond 51"/>
          <p:cNvSpPr>
            <a:spLocks noChangeAspect="1"/>
          </p:cNvSpPr>
          <p:nvPr/>
        </p:nvSpPr>
        <p:spPr>
          <a:xfrm>
            <a:off x="2659967" y="3266440"/>
            <a:ext cx="426720" cy="426720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3621735" y="3600484"/>
            <a:ext cx="17363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Session 228-A</a:t>
            </a: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69367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Why complicate OPUS?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296413" y="3511617"/>
            <a:ext cx="1553630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Solution BIGG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171982" y="3583555"/>
            <a:ext cx="1624163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Solution SMAL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57381" y="2178557"/>
            <a:ext cx="84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CORS1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884923" y="1707457"/>
            <a:ext cx="84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CORS2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400316" y="1645556"/>
            <a:ext cx="84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CORS3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092824" y="2123891"/>
            <a:ext cx="84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CORS4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060791" y="1466829"/>
            <a:ext cx="84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CORS5</a:t>
            </a:r>
          </a:p>
        </p:txBody>
      </p:sp>
      <p:cxnSp>
        <p:nvCxnSpPr>
          <p:cNvPr id="88" name="Straight Connector 87"/>
          <p:cNvCxnSpPr/>
          <p:nvPr/>
        </p:nvCxnSpPr>
        <p:spPr>
          <a:xfrm>
            <a:off x="1968500" y="2533652"/>
            <a:ext cx="898525" cy="933449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" name="Straight Connector 88"/>
          <p:cNvCxnSpPr/>
          <p:nvPr/>
        </p:nvCxnSpPr>
        <p:spPr>
          <a:xfrm>
            <a:off x="2873375" y="2095500"/>
            <a:ext cx="3176" cy="1390651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" name="Straight Connector 89"/>
          <p:cNvCxnSpPr/>
          <p:nvPr/>
        </p:nvCxnSpPr>
        <p:spPr>
          <a:xfrm flipH="1">
            <a:off x="2876551" y="2101851"/>
            <a:ext cx="1489075" cy="1377949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Straight Connector 90"/>
          <p:cNvCxnSpPr/>
          <p:nvPr/>
        </p:nvCxnSpPr>
        <p:spPr>
          <a:xfrm>
            <a:off x="4375152" y="2098675"/>
            <a:ext cx="1720849" cy="15843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Straight Connector 91"/>
          <p:cNvCxnSpPr>
            <a:stCxn id="100" idx="3"/>
          </p:cNvCxnSpPr>
          <p:nvPr/>
        </p:nvCxnSpPr>
        <p:spPr>
          <a:xfrm>
            <a:off x="6082166" y="2656451"/>
            <a:ext cx="4309" cy="10360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Straight Connector 92"/>
          <p:cNvCxnSpPr/>
          <p:nvPr/>
        </p:nvCxnSpPr>
        <p:spPr>
          <a:xfrm flipH="1">
            <a:off x="6086475" y="1930401"/>
            <a:ext cx="1984376" cy="17494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Oval 93"/>
          <p:cNvSpPr/>
          <p:nvPr/>
        </p:nvSpPr>
        <p:spPr bwMode="auto">
          <a:xfrm>
            <a:off x="2774012" y="3380355"/>
            <a:ext cx="203200" cy="203200"/>
          </a:xfrm>
          <a:prstGeom prst="ellipse">
            <a:avLst/>
          </a:prstGeom>
          <a:solidFill>
            <a:srgbClr val="42E74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5" name="Group 94"/>
          <p:cNvGrpSpPr>
            <a:grpSpLocks noChangeAspect="1"/>
          </p:cNvGrpSpPr>
          <p:nvPr/>
        </p:nvGrpSpPr>
        <p:grpSpPr>
          <a:xfrm>
            <a:off x="2695327" y="1914676"/>
            <a:ext cx="360571" cy="360571"/>
            <a:chOff x="8189735" y="2209800"/>
            <a:chExt cx="762000" cy="762000"/>
          </a:xfrm>
        </p:grpSpPr>
        <p:sp>
          <p:nvSpPr>
            <p:cNvPr id="96" name="Oval 95"/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Isosceles Triangle 96"/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8" name="Group 97"/>
          <p:cNvGrpSpPr>
            <a:grpSpLocks noChangeAspect="1"/>
          </p:cNvGrpSpPr>
          <p:nvPr/>
        </p:nvGrpSpPr>
        <p:grpSpPr>
          <a:xfrm>
            <a:off x="5901880" y="2381816"/>
            <a:ext cx="360571" cy="360571"/>
            <a:chOff x="8189735" y="2209800"/>
            <a:chExt cx="762000" cy="762000"/>
          </a:xfrm>
        </p:grpSpPr>
        <p:sp>
          <p:nvSpPr>
            <p:cNvPr id="99" name="Oval 98"/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Isosceles Triangle 99"/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1" name="Group 100"/>
          <p:cNvGrpSpPr>
            <a:grpSpLocks noChangeAspect="1"/>
          </p:cNvGrpSpPr>
          <p:nvPr/>
        </p:nvGrpSpPr>
        <p:grpSpPr>
          <a:xfrm>
            <a:off x="7879873" y="1746996"/>
            <a:ext cx="360571" cy="360571"/>
            <a:chOff x="8189735" y="2209800"/>
            <a:chExt cx="762000" cy="762000"/>
          </a:xfrm>
        </p:grpSpPr>
        <p:sp>
          <p:nvSpPr>
            <p:cNvPr id="102" name="Oval 101"/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Isosceles Triangle 102"/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4" name="Group 103"/>
          <p:cNvGrpSpPr>
            <a:grpSpLocks noChangeAspect="1"/>
          </p:cNvGrpSpPr>
          <p:nvPr/>
        </p:nvGrpSpPr>
        <p:grpSpPr>
          <a:xfrm>
            <a:off x="1788867" y="2339439"/>
            <a:ext cx="360571" cy="360571"/>
            <a:chOff x="8189735" y="2209800"/>
            <a:chExt cx="762000" cy="762000"/>
          </a:xfrm>
        </p:grpSpPr>
        <p:sp>
          <p:nvSpPr>
            <p:cNvPr id="105" name="Oval 104"/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Isosceles Triangle 105"/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7" name="Group 106"/>
          <p:cNvGrpSpPr>
            <a:grpSpLocks noChangeAspect="1"/>
          </p:cNvGrpSpPr>
          <p:nvPr/>
        </p:nvGrpSpPr>
        <p:grpSpPr>
          <a:xfrm>
            <a:off x="4179425" y="1879220"/>
            <a:ext cx="360571" cy="360571"/>
            <a:chOff x="8189735" y="2209800"/>
            <a:chExt cx="762000" cy="762000"/>
          </a:xfrm>
        </p:grpSpPr>
        <p:sp>
          <p:nvSpPr>
            <p:cNvPr id="108" name="Oval 107"/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Isosceles Triangle 108"/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0" name="Oval 109"/>
          <p:cNvSpPr/>
          <p:nvPr/>
        </p:nvSpPr>
        <p:spPr bwMode="auto">
          <a:xfrm>
            <a:off x="5982564" y="3574881"/>
            <a:ext cx="203200" cy="203200"/>
          </a:xfrm>
          <a:prstGeom prst="ellipse">
            <a:avLst/>
          </a:prstGeom>
          <a:solidFill>
            <a:srgbClr val="42E74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5988915" y="4285179"/>
            <a:ext cx="203200" cy="203200"/>
          </a:xfrm>
          <a:prstGeom prst="ellipse">
            <a:avLst/>
          </a:prstGeom>
          <a:solidFill>
            <a:srgbClr val="42E74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8420752" y="4285179"/>
            <a:ext cx="203200" cy="203200"/>
          </a:xfrm>
          <a:prstGeom prst="ellipse">
            <a:avLst/>
          </a:prstGeom>
          <a:solidFill>
            <a:srgbClr val="42E74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350001" y="4376058"/>
            <a:ext cx="1901372" cy="7257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417156" y="4365164"/>
            <a:ext cx="17331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Session 228-B</a:t>
            </a:r>
          </a:p>
        </p:txBody>
      </p:sp>
      <p:sp>
        <p:nvSpPr>
          <p:cNvPr id="50" name="Oval 49"/>
          <p:cNvSpPr/>
          <p:nvPr/>
        </p:nvSpPr>
        <p:spPr bwMode="auto">
          <a:xfrm>
            <a:off x="346261" y="4697019"/>
            <a:ext cx="203200" cy="203200"/>
          </a:xfrm>
          <a:prstGeom prst="ellipse">
            <a:avLst/>
          </a:prstGeom>
          <a:solidFill>
            <a:srgbClr val="42E74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2778099" y="4697019"/>
            <a:ext cx="203200" cy="203200"/>
          </a:xfrm>
          <a:prstGeom prst="ellipse">
            <a:avLst/>
          </a:prstGeom>
          <a:solidFill>
            <a:srgbClr val="42E74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774502" y="4777004"/>
            <a:ext cx="17363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Session 229-A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716722" y="4784262"/>
            <a:ext cx="1901372" cy="7257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Diamond 62"/>
          <p:cNvSpPr>
            <a:spLocks noChangeAspect="1"/>
          </p:cNvSpPr>
          <p:nvPr/>
        </p:nvSpPr>
        <p:spPr>
          <a:xfrm>
            <a:off x="8298797" y="5303253"/>
            <a:ext cx="426720" cy="426720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4" name="Diamond 63"/>
          <p:cNvSpPr>
            <a:spLocks noChangeAspect="1"/>
          </p:cNvSpPr>
          <p:nvPr/>
        </p:nvSpPr>
        <p:spPr>
          <a:xfrm>
            <a:off x="2686540" y="5302652"/>
            <a:ext cx="426720" cy="426720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2791929" y="5415477"/>
            <a:ext cx="203200" cy="203200"/>
          </a:xfrm>
          <a:prstGeom prst="ellipse">
            <a:avLst/>
          </a:prstGeom>
          <a:solidFill>
            <a:srgbClr val="42E74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8409672" y="5415477"/>
            <a:ext cx="203200" cy="203200"/>
          </a:xfrm>
          <a:prstGeom prst="ellipse">
            <a:avLst/>
          </a:prstGeom>
          <a:solidFill>
            <a:srgbClr val="42E74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2984514" y="6134348"/>
            <a:ext cx="30280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Geodetic Control Network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3162390" y="5502721"/>
            <a:ext cx="5045439" cy="545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321746" y="6449876"/>
            <a:ext cx="190007" cy="201881"/>
          </a:xfrm>
          <a:prstGeom prst="rect">
            <a:avLst/>
          </a:prstGeom>
          <a:solidFill>
            <a:srgbClr val="00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834087" y="6451194"/>
            <a:ext cx="190007" cy="201881"/>
          </a:xfrm>
          <a:prstGeom prst="rect">
            <a:avLst/>
          </a:prstGeom>
          <a:solidFill>
            <a:srgbClr val="00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032782" y="6449874"/>
            <a:ext cx="190007" cy="201881"/>
          </a:xfrm>
          <a:prstGeom prst="rect">
            <a:avLst/>
          </a:prstGeom>
          <a:solidFill>
            <a:srgbClr val="00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427349" y="6449874"/>
            <a:ext cx="190007" cy="201881"/>
          </a:xfrm>
          <a:prstGeom prst="rect">
            <a:avLst/>
          </a:prstGeom>
          <a:solidFill>
            <a:srgbClr val="00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82" name="Group 231"/>
          <p:cNvGrpSpPr/>
          <p:nvPr/>
        </p:nvGrpSpPr>
        <p:grpSpPr>
          <a:xfrm>
            <a:off x="108858" y="5901045"/>
            <a:ext cx="8948057" cy="301043"/>
            <a:chOff x="1043033" y="4799547"/>
            <a:chExt cx="7584849" cy="301042"/>
          </a:xfrm>
        </p:grpSpPr>
        <p:grpSp>
          <p:nvGrpSpPr>
            <p:cNvPr id="83" name="Group 127"/>
            <p:cNvGrpSpPr/>
            <p:nvPr/>
          </p:nvGrpSpPr>
          <p:grpSpPr>
            <a:xfrm>
              <a:off x="1045008" y="4799547"/>
              <a:ext cx="2516066" cy="148642"/>
              <a:chOff x="296883" y="4985589"/>
              <a:chExt cx="2516066" cy="148642"/>
            </a:xfrm>
          </p:grpSpPr>
          <p:cxnSp>
            <p:nvCxnSpPr>
              <p:cNvPr id="195" name="Straight Connector 194"/>
              <p:cNvCxnSpPr/>
              <p:nvPr/>
            </p:nvCxnSpPr>
            <p:spPr>
              <a:xfrm flipV="1">
                <a:off x="296883" y="4987636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>
                <a:off x="455420" y="4989681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V="1">
                <a:off x="611910" y="4986613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>
                <a:off x="770447" y="4988658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flipV="1">
                <a:off x="924892" y="4989682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>
                <a:off x="1083429" y="4991727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flipV="1">
                <a:off x="1239919" y="4988659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>
                <a:off x="1398456" y="4990704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flipV="1">
                <a:off x="1556997" y="4986612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1715534" y="4988657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flipV="1">
                <a:off x="1872024" y="4985589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>
                <a:off x="2030561" y="4987634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flipV="1">
                <a:off x="2185006" y="4988658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>
                <a:off x="2343543" y="4990703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flipV="1">
                <a:off x="2500033" y="4987635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>
                <a:off x="2658570" y="4989680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145"/>
            <p:cNvGrpSpPr/>
            <p:nvPr/>
          </p:nvGrpSpPr>
          <p:grpSpPr>
            <a:xfrm>
              <a:off x="3584349" y="4799547"/>
              <a:ext cx="2516066" cy="148642"/>
              <a:chOff x="296883" y="4985589"/>
              <a:chExt cx="2516066" cy="148642"/>
            </a:xfrm>
          </p:grpSpPr>
          <p:cxnSp>
            <p:nvCxnSpPr>
              <p:cNvPr id="179" name="Straight Connector 178"/>
              <p:cNvCxnSpPr/>
              <p:nvPr/>
            </p:nvCxnSpPr>
            <p:spPr>
              <a:xfrm flipV="1">
                <a:off x="296883" y="4987636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455420" y="4989681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flipV="1">
                <a:off x="611910" y="4986613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770447" y="4988658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flipV="1">
                <a:off x="924892" y="4989682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083429" y="4991727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flipV="1">
                <a:off x="1239919" y="4988659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398456" y="4990704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flipV="1">
                <a:off x="1556997" y="4986612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715534" y="4988657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flipV="1">
                <a:off x="1872024" y="4985589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>
                <a:off x="2030561" y="4987634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flipV="1">
                <a:off x="2185006" y="4988658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>
                <a:off x="2343543" y="4990703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flipV="1">
                <a:off x="2500033" y="4987635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>
                <a:off x="2658570" y="4989680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162"/>
            <p:cNvGrpSpPr/>
            <p:nvPr/>
          </p:nvGrpSpPr>
          <p:grpSpPr>
            <a:xfrm>
              <a:off x="6111816" y="4799547"/>
              <a:ext cx="2516066" cy="148642"/>
              <a:chOff x="296883" y="4985589"/>
              <a:chExt cx="2516066" cy="148642"/>
            </a:xfrm>
          </p:grpSpPr>
          <p:cxnSp>
            <p:nvCxnSpPr>
              <p:cNvPr id="163" name="Straight Connector 162"/>
              <p:cNvCxnSpPr/>
              <p:nvPr/>
            </p:nvCxnSpPr>
            <p:spPr>
              <a:xfrm flipV="1">
                <a:off x="296883" y="4987636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455420" y="4989681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flipV="1">
                <a:off x="611910" y="4986613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770447" y="4988658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V="1">
                <a:off x="924892" y="4989682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1083429" y="4991727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V="1">
                <a:off x="1239919" y="4988659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1398456" y="4990704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flipV="1">
                <a:off x="1556997" y="4986612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715534" y="4988657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flipV="1">
                <a:off x="1872024" y="4985589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2030561" y="4987634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flipV="1">
                <a:off x="2185006" y="4988658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2343543" y="4990703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flipV="1">
                <a:off x="2500033" y="4987635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2658570" y="4989680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179"/>
            <p:cNvGrpSpPr/>
            <p:nvPr/>
          </p:nvGrpSpPr>
          <p:grpSpPr>
            <a:xfrm>
              <a:off x="1043033" y="4951947"/>
              <a:ext cx="2516066" cy="148642"/>
              <a:chOff x="296883" y="4985589"/>
              <a:chExt cx="2516066" cy="148642"/>
            </a:xfrm>
          </p:grpSpPr>
          <p:cxnSp>
            <p:nvCxnSpPr>
              <p:cNvPr id="147" name="Straight Connector 146"/>
              <p:cNvCxnSpPr/>
              <p:nvPr/>
            </p:nvCxnSpPr>
            <p:spPr>
              <a:xfrm flipV="1">
                <a:off x="296883" y="4987636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455420" y="4989681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flipV="1">
                <a:off x="611910" y="4986613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770447" y="4988658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flipV="1">
                <a:off x="924892" y="4989682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1083429" y="4991727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V="1">
                <a:off x="1239919" y="4988659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1398456" y="4990704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flipV="1">
                <a:off x="1556997" y="4986612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1715534" y="4988657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flipV="1">
                <a:off x="1872024" y="4985589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2030561" y="4987634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flipV="1">
                <a:off x="2185006" y="4988658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2343543" y="4990703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flipV="1">
                <a:off x="2500033" y="4987635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2658570" y="4989680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196"/>
            <p:cNvGrpSpPr/>
            <p:nvPr/>
          </p:nvGrpSpPr>
          <p:grpSpPr>
            <a:xfrm>
              <a:off x="3582374" y="4951947"/>
              <a:ext cx="2516066" cy="148642"/>
              <a:chOff x="296883" y="4985589"/>
              <a:chExt cx="2516066" cy="148642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 flipV="1">
                <a:off x="296883" y="4987636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455420" y="4989681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flipV="1">
                <a:off x="611910" y="4986613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770447" y="4988658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flipV="1">
                <a:off x="924892" y="4989682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083429" y="4991727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flipV="1">
                <a:off x="1239919" y="4988659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1398456" y="4990704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flipV="1">
                <a:off x="1556997" y="4986612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1715534" y="4988657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flipV="1">
                <a:off x="1872024" y="4985589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2030561" y="4987634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flipV="1">
                <a:off x="2185006" y="4988658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2343543" y="4990703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flipV="1">
                <a:off x="2500033" y="4987635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2658570" y="4989680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213"/>
            <p:cNvGrpSpPr/>
            <p:nvPr/>
          </p:nvGrpSpPr>
          <p:grpSpPr>
            <a:xfrm>
              <a:off x="6109841" y="4951947"/>
              <a:ext cx="2516066" cy="148642"/>
              <a:chOff x="296883" y="4985589"/>
              <a:chExt cx="2516066" cy="148642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 flipV="1">
                <a:off x="296883" y="4987636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455420" y="4989681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V="1">
                <a:off x="611910" y="4986613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770447" y="4988658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flipV="1">
                <a:off x="924892" y="4989682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1083429" y="4991727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V="1">
                <a:off x="1239919" y="4988659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1398456" y="4990704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flipV="1">
                <a:off x="1556997" y="4986612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1715534" y="4988657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flipV="1">
                <a:off x="1872024" y="4985589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2030561" y="4987634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flipV="1">
                <a:off x="2185006" y="4988658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2343543" y="4990703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flipV="1">
                <a:off x="2500033" y="4987635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2658570" y="4989680"/>
                <a:ext cx="154379" cy="142504"/>
              </a:xfrm>
              <a:prstGeom prst="line">
                <a:avLst/>
              </a:prstGeom>
              <a:ln w="508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6" name="TextBox 215"/>
          <p:cNvSpPr txBox="1"/>
          <p:nvPr/>
        </p:nvSpPr>
        <p:spPr>
          <a:xfrm>
            <a:off x="1983838" y="1102154"/>
            <a:ext cx="103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OPUS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3903691" y="1080482"/>
            <a:ext cx="1335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Session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5744133" y="1275245"/>
            <a:ext cx="190007" cy="201881"/>
          </a:xfrm>
          <a:prstGeom prst="rect">
            <a:avLst/>
          </a:prstGeom>
          <a:solidFill>
            <a:srgbClr val="00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5957342" y="1102154"/>
            <a:ext cx="1970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Adjustment</a:t>
            </a:r>
          </a:p>
        </p:txBody>
      </p:sp>
      <p:sp>
        <p:nvSpPr>
          <p:cNvPr id="220" name="Diamond 219"/>
          <p:cNvSpPr>
            <a:spLocks noChangeAspect="1"/>
          </p:cNvSpPr>
          <p:nvPr/>
        </p:nvSpPr>
        <p:spPr>
          <a:xfrm>
            <a:off x="3580217" y="1189668"/>
            <a:ext cx="352843" cy="352843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1" name="Oval 220"/>
          <p:cNvSpPr/>
          <p:nvPr/>
        </p:nvSpPr>
        <p:spPr bwMode="auto">
          <a:xfrm>
            <a:off x="1824739" y="1267516"/>
            <a:ext cx="203200" cy="203200"/>
          </a:xfrm>
          <a:prstGeom prst="ellipse">
            <a:avLst/>
          </a:prstGeom>
          <a:solidFill>
            <a:srgbClr val="42E74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226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wipe dir="d"/>
      </p:transition>
    </mc:Choice>
    <mc:Fallback xmlns="">
      <p:transition spd="slow" advClick="0">
        <p:wipe dir="d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342857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OPUS Projects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6999" y="1812681"/>
            <a:ext cx="9017001" cy="4910504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OPUS: Good absolute accuracy (NSRS)</a:t>
            </a:r>
          </a:p>
          <a:p>
            <a:pPr marL="0" indent="0">
              <a:buNone/>
            </a:pPr>
            <a:r>
              <a:rPr lang="en-US" alt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   Low relative accuracy (site)</a:t>
            </a:r>
          </a:p>
          <a:p>
            <a:pPr marL="0" indent="0">
              <a:buNone/>
            </a:pPr>
            <a:r>
              <a:rPr lang="en-US" alt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   Upload 1 file… get results</a:t>
            </a:r>
          </a:p>
          <a:p>
            <a:pPr marL="0" indent="0">
              <a:buNone/>
            </a:pPr>
            <a:r>
              <a:rPr lang="en-US" alt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   Share (get OPUS Shared Solution)</a:t>
            </a:r>
          </a:p>
          <a:p>
            <a:pPr marL="228600" indent="-228600"/>
            <a:endParaRPr lang="en-US" alt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alt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OPUS Projects: Great absolute accuracy (NSRS)</a:t>
            </a:r>
          </a:p>
          <a:p>
            <a:pPr marL="0" indent="0">
              <a:buNone/>
            </a:pPr>
            <a:r>
              <a:rPr lang="en-US" alt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High relative accuracy (site)</a:t>
            </a:r>
          </a:p>
          <a:p>
            <a:pPr marL="0" indent="0">
              <a:buNone/>
            </a:pPr>
            <a:r>
              <a:rPr lang="en-US" alt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Upload file</a:t>
            </a:r>
            <a:r>
              <a:rPr lang="en-US" alt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alt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, QC, least squares adjust</a:t>
            </a:r>
          </a:p>
          <a:p>
            <a:pPr marL="0" indent="0">
              <a:buNone/>
            </a:pPr>
            <a:r>
              <a:rPr lang="en-US" alt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Submit to NGS (get Datasheets)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042818"/>
            <a:ext cx="9144000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“What’s the benefit?”</a:t>
            </a:r>
            <a:endParaRPr lang="en-US" alt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20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2158451"/>
            <a:ext cx="9144000" cy="78654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 defTabSz="457189" fontAlgn="base">
              <a:spcBef>
                <a:spcPct val="0"/>
              </a:spcBef>
              <a:spcAft>
                <a:spcPct val="0"/>
              </a:spcAft>
              <a:buSzPct val="159375"/>
              <a:tabLst>
                <a:tab pos="397067" algn="l"/>
                <a:tab pos="397913" algn="l"/>
              </a:tabLst>
              <a:defRPr/>
            </a:pPr>
            <a:r>
              <a:rPr lang="en-US" sz="5000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Well… how did we get here?</a:t>
            </a:r>
          </a:p>
        </p:txBody>
      </p:sp>
    </p:spTree>
    <p:extLst>
      <p:ext uri="{BB962C8B-B14F-4D97-AF65-F5344CB8AC3E}">
        <p14:creationId xmlns:p14="http://schemas.microsoft.com/office/powerpoint/2010/main" val="229770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ChangeAspect="1"/>
          </p:cNvGraphicFramePr>
          <p:nvPr>
            <p:extLst/>
          </p:nvPr>
        </p:nvGraphicFramePr>
        <p:xfrm>
          <a:off x="-271657" y="803200"/>
          <a:ext cx="9767367" cy="6054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" y="-14815"/>
            <a:ext cx="9143999" cy="1043516"/>
          </a:xfrm>
          <a:prstGeom prst="rect">
            <a:avLst/>
          </a:prstGeom>
        </p:spPr>
        <p:txBody>
          <a:bodyPr/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3429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OPUS Projects with Static GPS-only</a:t>
            </a:r>
          </a:p>
          <a:p>
            <a:pPr marL="0" marR="0" lvl="0" indent="0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Ellipsoid Height Accuracy vs. Observation Duration</a:t>
            </a:r>
          </a:p>
        </p:txBody>
      </p:sp>
    </p:spTree>
    <p:extLst>
      <p:ext uri="{BB962C8B-B14F-4D97-AF65-F5344CB8AC3E}">
        <p14:creationId xmlns:p14="http://schemas.microsoft.com/office/powerpoint/2010/main" val="1967826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Autofit/>
          </a:bodyPr>
          <a:lstStyle/>
          <a:p>
            <a:r>
              <a:rPr lang="en-US" sz="5067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NGS Products and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40"/>
            <a:ext cx="9144000" cy="5301920"/>
          </a:xfrm>
        </p:spPr>
        <p:txBody>
          <a:bodyPr>
            <a:noAutofit/>
          </a:bodyPr>
          <a:lstStyle/>
          <a:p>
            <a:pPr>
              <a:spcAft>
                <a:spcPts val="1600"/>
              </a:spcAft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Not just OPUS</a:t>
            </a:r>
          </a:p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All exist in three environments:</a:t>
            </a:r>
          </a:p>
          <a:p>
            <a:pPr marL="764098" lvl="1"/>
            <a:r>
              <a:rPr lang="en-US" sz="2667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Development</a:t>
            </a:r>
            <a:r>
              <a:rPr lang="en-US" sz="2667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(DEV) - internal testing and development</a:t>
            </a:r>
          </a:p>
          <a:p>
            <a:pPr marL="1367332" lvl="2"/>
            <a:r>
              <a:rPr lang="en-US" sz="2133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same as when you hear a company talk about an “Alpha” product</a:t>
            </a:r>
          </a:p>
          <a:p>
            <a:pPr marL="764098" lvl="1"/>
            <a:endParaRPr lang="en-US" sz="2667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64098" lvl="1"/>
            <a:r>
              <a:rPr lang="en-US" sz="2667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Beta</a:t>
            </a:r>
            <a:r>
              <a:rPr lang="en-US" sz="2667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continued internal testing, open for public testing </a:t>
            </a:r>
          </a:p>
          <a:p>
            <a:pPr marL="1367332" lvl="2"/>
            <a:r>
              <a:rPr lang="en-US" sz="2133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key features have already been vetted/tested</a:t>
            </a:r>
          </a:p>
          <a:p>
            <a:pPr marL="764098" lvl="1"/>
            <a:endParaRPr lang="en-US" sz="2667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64098" lvl="1"/>
            <a:r>
              <a:rPr lang="en-US" sz="2667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Production</a:t>
            </a:r>
            <a:r>
              <a:rPr lang="en-US" sz="2667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final product, open to public use</a:t>
            </a:r>
          </a:p>
          <a:p>
            <a:pPr marL="1367332" lvl="2"/>
            <a:r>
              <a:rPr lang="en-US" sz="2133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this is what you see first when navigating our website</a:t>
            </a:r>
          </a:p>
        </p:txBody>
      </p:sp>
    </p:spTree>
    <p:extLst>
      <p:ext uri="{BB962C8B-B14F-4D97-AF65-F5344CB8AC3E}">
        <p14:creationId xmlns:p14="http://schemas.microsoft.com/office/powerpoint/2010/main" val="248859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RO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" y="32017"/>
            <a:ext cx="4731257" cy="54903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BE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30" y="1639667"/>
            <a:ext cx="4731257" cy="499082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DEV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849" y="3250913"/>
            <a:ext cx="4721303" cy="549152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710706" y="389745"/>
            <a:ext cx="3629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www.ngs.noaa.gov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91887" y="1595407"/>
            <a:ext cx="3629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beta.ngs.noaa.gov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4275" y="3704190"/>
            <a:ext cx="3629725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Remember, you won’t see the DEV environment…</a:t>
            </a:r>
          </a:p>
        </p:txBody>
      </p:sp>
    </p:spTree>
    <p:extLst>
      <p:ext uri="{BB962C8B-B14F-4D97-AF65-F5344CB8AC3E}">
        <p14:creationId xmlns:p14="http://schemas.microsoft.com/office/powerpoint/2010/main" val="93828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4897" y="410693"/>
            <a:ext cx="7465332" cy="9144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NGS Mission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49381" y="1527465"/>
            <a:ext cx="8666019" cy="4468091"/>
          </a:xfrm>
        </p:spPr>
        <p:txBody>
          <a:bodyPr/>
          <a:lstStyle/>
          <a:p>
            <a:pPr marL="0" indent="0">
              <a:buNone/>
              <a:tabLst>
                <a:tab pos="0" algn="l"/>
              </a:tabLst>
            </a:pPr>
            <a:r>
              <a:rPr lang="en-US" altLang="zh-CN" sz="4800" dirty="0"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 define, maintain and provide access to the </a:t>
            </a:r>
            <a:r>
              <a:rPr lang="en-US" altLang="zh-CN" sz="4800" b="1" dirty="0">
                <a:solidFill>
                  <a:srgbClr val="C00000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National Spatial Reference System (NSRS) </a:t>
            </a:r>
            <a:r>
              <a:rPr lang="en-US" altLang="zh-CN" sz="4800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 meet our Nation’s economic, social, and environmental needs.</a:t>
            </a:r>
            <a:r>
              <a:rPr lang="en-US" altLang="zh-CN" sz="4800" dirty="0"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562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515" y="2616271"/>
            <a:ext cx="6086324" cy="1143000"/>
          </a:xfrm>
        </p:spPr>
        <p:txBody>
          <a:bodyPr>
            <a:noAutofit/>
          </a:bodyPr>
          <a:lstStyle/>
          <a:p>
            <a:r>
              <a:rPr lang="en-US" sz="5067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Wait… how do I get to the NGS Beta site?</a:t>
            </a:r>
          </a:p>
        </p:txBody>
      </p:sp>
    </p:spTree>
    <p:extLst>
      <p:ext uri="{BB962C8B-B14F-4D97-AF65-F5344CB8AC3E}">
        <p14:creationId xmlns:p14="http://schemas.microsoft.com/office/powerpoint/2010/main" val="229361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0264"/>
            <a:ext cx="9144000" cy="5029197"/>
          </a:xfrm>
        </p:spPr>
        <p:txBody>
          <a:bodyPr/>
          <a:lstStyle/>
          <a:p>
            <a:pPr marL="228594" indent="0" algn="ctr">
              <a:buNone/>
            </a:pPr>
            <a:r>
              <a:rPr lang="en-US" sz="8000" dirty="0">
                <a:latin typeface="Cambria" panose="02040503050406030204" pitchFamily="18" charset="0"/>
                <a:ea typeface="Cambria" panose="02040503050406030204" pitchFamily="18" charset="0"/>
              </a:rPr>
              <a:t>www.ngs.noaa.gov</a:t>
            </a:r>
          </a:p>
          <a:p>
            <a:pPr marL="228594" indent="0" algn="ctr">
              <a:buNone/>
            </a:pPr>
            <a:endParaRPr lang="en-US" sz="7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28594" indent="0" algn="ctr">
              <a:buNone/>
            </a:pPr>
            <a:r>
              <a:rPr lang="en-US" sz="8000" b="1" dirty="0">
                <a:latin typeface="Cambria" panose="02040503050406030204" pitchFamily="18" charset="0"/>
                <a:ea typeface="Cambria" panose="02040503050406030204" pitchFamily="18" charset="0"/>
              </a:rPr>
              <a:t>beta</a:t>
            </a:r>
            <a:r>
              <a:rPr lang="en-US" sz="8000" dirty="0">
                <a:latin typeface="Cambria" panose="02040503050406030204" pitchFamily="18" charset="0"/>
                <a:ea typeface="Cambria" panose="02040503050406030204" pitchFamily="18" charset="0"/>
              </a:rPr>
              <a:t>.ngs.noaa.gov</a:t>
            </a:r>
          </a:p>
        </p:txBody>
      </p:sp>
      <p:sp>
        <p:nvSpPr>
          <p:cNvPr id="2" name="Down Arrow 1"/>
          <p:cNvSpPr/>
          <p:nvPr/>
        </p:nvSpPr>
        <p:spPr>
          <a:xfrm>
            <a:off x="1257303" y="1771651"/>
            <a:ext cx="1171575" cy="198120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959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140957-D6D8-40B9-89F7-5D26B70D0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493" y="0"/>
            <a:ext cx="6263014" cy="6858000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A461D280-8DA2-43C0-B8C8-EFC887F8DB61}"/>
              </a:ext>
            </a:extLst>
          </p:cNvPr>
          <p:cNvCxnSpPr/>
          <p:nvPr/>
        </p:nvCxnSpPr>
        <p:spPr>
          <a:xfrm rot="16200000" flipH="1">
            <a:off x="1635550" y="1409307"/>
            <a:ext cx="5279010" cy="3459637"/>
          </a:xfrm>
          <a:prstGeom prst="curvedConnector3">
            <a:avLst/>
          </a:prstGeom>
          <a:ln w="44450">
            <a:solidFill>
              <a:srgbClr val="FF963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38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6869" y="1160585"/>
            <a:ext cx="8615729" cy="5521571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OPUS Projects = OP = OP4 = OPv4.0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Beta OPUS Projects = Beta OP = OP5 = OPv5.0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We have yet to publish any 'hard and fast' rules for the process of submitting with GVX.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We don't yet have formal training on the use of GVX or Beta OP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Nor is it discussed in OP User Guide (2021)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Just like submitting (aka "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bluebooking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") with OP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Beta OP requires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WinDesc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Must download the executable &amp; run locally</a:t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1543"/>
            <a:ext cx="8229600" cy="1143000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More Overall Important Info</a:t>
            </a:r>
          </a:p>
        </p:txBody>
      </p:sp>
    </p:spTree>
    <p:extLst>
      <p:ext uri="{BB962C8B-B14F-4D97-AF65-F5344CB8AC3E}">
        <p14:creationId xmlns:p14="http://schemas.microsoft.com/office/powerpoint/2010/main" val="184238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6869" y="1160585"/>
            <a:ext cx="8615729" cy="5521571"/>
          </a:xfrm>
        </p:spPr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Review and Submit to IDB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button in Beta OP is currently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non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functional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this is intentional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Submit option will be enabled when OPv5.0 is transitioned from Beta to Production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NGS Modernization Manager and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GPSonBM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PM: 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“All users who load all required data into OPv5.0 during the beta testing phase will be allowed to complete their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Bluebooking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submission for use in the transformation tool after that transition.”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We are committed.  We want you to use it.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1543"/>
            <a:ext cx="8229600" cy="1143000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Even More Overall Important Info</a:t>
            </a:r>
          </a:p>
        </p:txBody>
      </p:sp>
    </p:spTree>
    <p:extLst>
      <p:ext uri="{BB962C8B-B14F-4D97-AF65-F5344CB8AC3E}">
        <p14:creationId xmlns:p14="http://schemas.microsoft.com/office/powerpoint/2010/main" val="2420182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6869" y="1160585"/>
            <a:ext cx="8615729" cy="5521571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GVX: test an export from your software before you jump in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GVX: we can only help so much 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May need to contact your software support resolution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GVX in Beta OP: few NGS Geodetic Advisors have had the opportunity for training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Some have little or no experience with RTK/RTN.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Be patient. Bear with us.  Contact me or OP Team.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We’ll get Scott trained up real soon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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1543"/>
            <a:ext cx="8229600" cy="1143000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Last Overall Important Info</a:t>
            </a:r>
          </a:p>
        </p:txBody>
      </p:sp>
    </p:spTree>
    <p:extLst>
      <p:ext uri="{BB962C8B-B14F-4D97-AF65-F5344CB8AC3E}">
        <p14:creationId xmlns:p14="http://schemas.microsoft.com/office/powerpoint/2010/main" val="1602529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OPUS Projects (OP)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373958"/>
            <a:ext cx="8763000" cy="4983158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OPv4.0 is current version in Production by NGS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Static data, GPS-only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Can submit your data to us efficiently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(aka “bluebook”)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OPv5.0 is currently in Beta phase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Supports upload of RTK, RTN, PPK, even your Post-Processed vectors from TBC, MAGNET, Infinity,</a:t>
            </a:r>
          </a:p>
          <a:p>
            <a:pPr lvl="2"/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Incumbent on software makers to provide export tools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Your software does the processing… so any GNSS!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OPv5.1 is only internal to NGS as of now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Per OPUS IPT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“it works!”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94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48859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 eaLnBrk="1" hangingPunct="1">
              <a:defRPr/>
            </a:pPr>
            <a:r>
              <a:rPr lang="en-US" altLang="en-US" sz="4800" b="1" u="sng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en-US" alt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NSS </a:t>
            </a:r>
            <a:r>
              <a:rPr lang="en-US" altLang="en-US" sz="4800" b="1" u="sng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en-US" alt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ector </a:t>
            </a:r>
            <a:r>
              <a:rPr lang="en-US" alt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en-US" altLang="en-US" sz="48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alt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change</a:t>
            </a:r>
            <a:r>
              <a:rPr lang="en-US" alt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(GVX)</a:t>
            </a:r>
            <a:endParaRPr lang="en-US" altLang="en-US" sz="4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3435" y="1417399"/>
            <a:ext cx="8857130" cy="5303911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3200" b="1" u="sng" dirty="0">
                <a:latin typeface="Cambria" panose="02040503050406030204" pitchFamily="18" charset="0"/>
                <a:ea typeface="Cambria" panose="02040503050406030204" pitchFamily="18" charset="0"/>
              </a:rPr>
              <a:t>just like RINEX…</a:t>
            </a:r>
          </a:p>
          <a:p>
            <a:pPr>
              <a:spcBef>
                <a:spcPts val="1200"/>
              </a:spcBef>
              <a:defRPr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NGS does not provide a translator/converter</a:t>
            </a:r>
          </a:p>
          <a:p>
            <a:pPr lvl="3">
              <a:spcBef>
                <a:spcPts val="1200"/>
              </a:spcBef>
              <a:defRPr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Note that we never developed a RINEX translator</a:t>
            </a:r>
          </a:p>
          <a:p>
            <a:pPr lvl="3">
              <a:spcBef>
                <a:spcPts val="1200"/>
              </a:spcBef>
              <a:defRPr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OPUS uses TEQC which was created and maintained by UNAVCO</a:t>
            </a:r>
          </a:p>
          <a:p>
            <a:pPr>
              <a:spcBef>
                <a:spcPts val="1800"/>
              </a:spcBef>
              <a:defRPr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Focus has been encouraging industry to adopt GVX</a:t>
            </a:r>
          </a:p>
          <a:p>
            <a:pPr lvl="3">
              <a:spcBef>
                <a:spcPts val="1200"/>
              </a:spcBef>
              <a:defRPr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Manufacturers provide tools to take their data formats into RINEX</a:t>
            </a:r>
          </a:p>
          <a:p>
            <a:pPr lvl="4">
              <a:defRPr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They are the most familiar with their proprietary formats</a:t>
            </a:r>
          </a:p>
          <a:p>
            <a:pPr lvl="3">
              <a:spcBef>
                <a:spcPts val="1200"/>
              </a:spcBef>
              <a:defRPr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How do 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you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convert from proprietary static data to RINEX?</a:t>
            </a:r>
          </a:p>
          <a:p>
            <a:pPr lvl="4">
              <a:defRPr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TPS2RIN,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ConvertToRINEX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JPS2RIN,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HCNtoRINEX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Export from Infinity</a:t>
            </a:r>
          </a:p>
          <a:p>
            <a:pPr lvl="4">
              <a:defRPr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TEQC is currently still an option, but it is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EoL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4">
              <a:defRPr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GFZRNX provides similar functions, but it is not free</a:t>
            </a:r>
          </a:p>
          <a:p>
            <a:pPr lvl="3">
              <a:defRPr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40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48859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 eaLnBrk="1" hangingPunct="1">
              <a:defRPr/>
            </a:pPr>
            <a:r>
              <a:rPr lang="en-US" altLang="en-US" sz="4800" b="1" u="sng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en-US" alt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NSS </a:t>
            </a:r>
            <a:r>
              <a:rPr lang="en-US" altLang="en-US" sz="4800" b="1" u="sng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en-US" alt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ector </a:t>
            </a:r>
            <a:r>
              <a:rPr lang="en-US" alt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en-US" altLang="en-US" sz="48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alt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change</a:t>
            </a:r>
            <a:r>
              <a:rPr lang="en-US" alt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(GVX)</a:t>
            </a:r>
            <a:endParaRPr lang="en-US" altLang="en-US" sz="4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3435" y="1417399"/>
            <a:ext cx="8857130" cy="5256777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32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un</a:t>
            </a:r>
            <a:r>
              <a:rPr lang="en-US" sz="3200" b="1" u="sng" dirty="0">
                <a:latin typeface="Cambria" panose="02040503050406030204" pitchFamily="18" charset="0"/>
                <a:ea typeface="Cambria" panose="02040503050406030204" pitchFamily="18" charset="0"/>
              </a:rPr>
              <a:t>like RINEX…</a:t>
            </a:r>
          </a:p>
          <a:p>
            <a:pPr>
              <a:spcBef>
                <a:spcPts val="1200"/>
              </a:spcBef>
              <a:defRPr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Stores corrected or processed positions</a:t>
            </a:r>
          </a:p>
          <a:p>
            <a:pPr lvl="3">
              <a:spcBef>
                <a:spcPts val="1200"/>
              </a:spcBef>
              <a:defRPr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Real-time corrections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RTK, RTN/NRTK (FKP, MAC/MAX, VRS)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3">
              <a:defRPr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Post-processed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PPK or Static</a:t>
            </a:r>
          </a:p>
          <a:p>
            <a:pPr lvl="3">
              <a:defRPr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Or it can be a mix of all the above in one file.</a:t>
            </a:r>
          </a:p>
          <a:p>
            <a:pPr>
              <a:spcBef>
                <a:spcPts val="1200"/>
              </a:spcBef>
              <a:defRPr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Contains vector data</a:t>
            </a:r>
          </a:p>
          <a:p>
            <a:pPr lvl="3">
              <a:defRPr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This is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not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just ambiguous point records, like an ASCII CSV</a:t>
            </a:r>
          </a:p>
          <a:p>
            <a:pPr>
              <a:spcBef>
                <a:spcPts val="1200"/>
              </a:spcBef>
              <a:defRPr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Has more required metadata</a:t>
            </a:r>
          </a:p>
          <a:p>
            <a:pPr lvl="3">
              <a:defRPr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Variances and covariances of vector components</a:t>
            </a:r>
          </a:p>
          <a:p>
            <a:pPr lvl="3">
              <a:defRPr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Reference Frame, occupation start/stop, PDOP and other QC info</a:t>
            </a:r>
          </a:p>
          <a:p>
            <a:pPr>
              <a:defRPr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3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48859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 eaLnBrk="1" hangingPunct="1">
              <a:defRPr/>
            </a:pPr>
            <a:r>
              <a:rPr lang="en-US" altLang="en-US" sz="4800" b="1" u="sng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en-US" alt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NSS </a:t>
            </a:r>
            <a:r>
              <a:rPr lang="en-US" altLang="en-US" sz="4800" b="1" u="sng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en-US" alt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ector </a:t>
            </a:r>
            <a:r>
              <a:rPr lang="en-US" alt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en-US" altLang="en-US" sz="48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alt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change</a:t>
            </a:r>
            <a:r>
              <a:rPr lang="en-US" alt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(GVX)</a:t>
            </a:r>
            <a:endParaRPr lang="en-US" altLang="en-US" sz="4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3435" y="1417400"/>
            <a:ext cx="8857130" cy="514365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Website: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https://www.ngs.noaa.gov/data/formats/GVX/index.shtml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defRPr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Detailed documentation, Schema, and Example File available</a:t>
            </a:r>
          </a:p>
          <a:p>
            <a:pPr>
              <a:defRPr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any major search engine: “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gvx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file format”</a:t>
            </a:r>
          </a:p>
          <a:p>
            <a:pPr>
              <a:defRPr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Open standard, available for anyone to use or integrate</a:t>
            </a:r>
          </a:p>
          <a:p>
            <a:pPr marL="0" indent="0">
              <a:buNone/>
              <a:defRPr/>
            </a:pPr>
            <a:endParaRPr lang="en-US" sz="20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  <a:defRPr/>
            </a:pPr>
            <a:endParaRPr lang="en-US" sz="20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  <a:defRPr/>
            </a:pPr>
            <a:r>
              <a:rPr lang="en-US" sz="3200" b="1" u="sng" dirty="0">
                <a:latin typeface="Cambria" panose="02040503050406030204" pitchFamily="18" charset="0"/>
                <a:ea typeface="Cambria" panose="02040503050406030204" pitchFamily="18" charset="0"/>
              </a:rPr>
              <a:t>…think of GVX as RINEX for RTK/RTN data</a:t>
            </a:r>
          </a:p>
          <a:p>
            <a:pPr marL="282575" indent="-282575">
              <a:buFont typeface="+mj-lt"/>
              <a:buAutoNum type="arabicPeriod"/>
              <a:defRPr/>
            </a:pP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Collect RTK, RTN, or PPK, data with your GNSS receiver and field software</a:t>
            </a:r>
          </a:p>
          <a:p>
            <a:pPr lvl="3">
              <a:defRPr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NOTE that data 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must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be logged and stored as vectors, not points!</a:t>
            </a:r>
          </a:p>
          <a:p>
            <a:pPr marL="282575" indent="-282575">
              <a:buFont typeface="+mj-lt"/>
              <a:buAutoNum type="arabicPeriod"/>
              <a:defRPr/>
            </a:pP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Use your office (or field) software to export vectors to a .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gvx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file</a:t>
            </a:r>
          </a:p>
          <a:p>
            <a:pPr marL="282575" indent="-282575">
              <a:buFont typeface="+mj-lt"/>
              <a:buAutoNum type="arabicPeriod"/>
              <a:defRPr/>
            </a:pP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Upload .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gvx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to OP5.0</a:t>
            </a:r>
          </a:p>
        </p:txBody>
      </p:sp>
    </p:spTree>
    <p:extLst>
      <p:ext uri="{BB962C8B-B14F-4D97-AF65-F5344CB8AC3E}">
        <p14:creationId xmlns:p14="http://schemas.microsoft.com/office/powerpoint/2010/main" val="252107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6869" y="1160585"/>
            <a:ext cx="8378759" cy="5521571"/>
          </a:xfrm>
        </p:spPr>
        <p:txBody>
          <a:bodyPr/>
          <a:lstStyle/>
          <a:p>
            <a:pPr marL="0" indent="0" algn="ctr">
              <a:buNone/>
            </a:pPr>
            <a:r>
              <a:rPr lang="en-US" sz="3400" i="1" dirty="0">
                <a:latin typeface="Cambria" panose="02040503050406030204" pitchFamily="18" charset="0"/>
                <a:ea typeface="Cambria" panose="02040503050406030204" pitchFamily="18" charset="0"/>
              </a:rPr>
              <a:t>I am a Federal employee, please understand:</a:t>
            </a:r>
          </a:p>
          <a:p>
            <a:pPr marL="0" indent="0" algn="ctr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any references I make to any commercially available software do not constitute an endorsement or a disapproval of any manufacturers or vendors/suppliers.</a:t>
            </a:r>
          </a:p>
          <a:p>
            <a:pPr marL="0" indent="0" algn="ctr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Thanks.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1543"/>
            <a:ext cx="8229600" cy="1143000"/>
          </a:xfrm>
        </p:spPr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Important Info</a:t>
            </a:r>
          </a:p>
        </p:txBody>
      </p:sp>
    </p:spTree>
    <p:extLst>
      <p:ext uri="{BB962C8B-B14F-4D97-AF65-F5344CB8AC3E}">
        <p14:creationId xmlns:p14="http://schemas.microsoft.com/office/powerpoint/2010/main" val="4134754999"/>
      </p:ext>
    </p:extLst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66E91-1253-4B0F-8697-B83B11F54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9224"/>
            <a:ext cx="8229600" cy="514350"/>
          </a:xfrm>
        </p:spPr>
        <p:txBody>
          <a:bodyPr>
            <a:noAutofit/>
          </a:bodyPr>
          <a:lstStyle/>
          <a:p>
            <a:r>
              <a:rPr dirty="0" lang="en-US" sz="4800">
                <a:latin charset="0" panose="02040503050406030204" pitchFamily="18" typeface="Cambria"/>
                <a:ea charset="0" panose="02040503050406030204" pitchFamily="18" typeface="Cambria"/>
              </a:rPr>
              <a:t>Status of GVX Exporters</a:t>
            </a:r>
          </a:p>
        </p:txBody>
      </p:sp>
      <p:sp>
        <p:nvSpPr>
          <p:cNvPr id="14" name="main text">
            <a:extLst>
              <a:ext uri="{FF2B5EF4-FFF2-40B4-BE49-F238E27FC236}">
                <a16:creationId xmlns:a16="http://schemas.microsoft.com/office/drawing/2014/main" id="{2A33EB83-5A7E-4AA0-967D-6F0A2EA6B425}"/>
              </a:ext>
            </a:extLst>
          </p:cNvPr>
          <p:cNvSpPr txBox="1"/>
          <p:nvPr/>
        </p:nvSpPr>
        <p:spPr>
          <a:xfrm>
            <a:off x="241825" y="1471512"/>
            <a:ext cx="8690577" cy="5216455"/>
          </a:xfrm>
          <a:prstGeom prst="rect">
            <a:avLst/>
          </a:prstGeom>
          <a:noFill/>
        </p:spPr>
        <p:txBody>
          <a:bodyPr rtlCol="0" wrap="square">
            <a:noAutofit/>
          </a:bodyPr>
          <a:lstStyle/>
          <a:p>
            <a:pPr algn="ctr"/>
            <a:r>
              <a:rPr b="1" dirty="0" lang="en-US" sz="2400" u="sng">
                <a:latin charset="0" panose="02040503050406030204" pitchFamily="18" typeface="Cambria"/>
                <a:ea charset="0" panose="02040503050406030204" pitchFamily="18" typeface="Cambria"/>
                <a:cs charset="0" panose="02020603050405020304" pitchFamily="18" typeface="Times New Roman"/>
              </a:rPr>
              <a:t>Available Now</a:t>
            </a:r>
          </a:p>
          <a:p>
            <a:pPr eaLnBrk="0" hangingPunct="0" indent="-171450" lvl="0" marL="171450">
              <a:spcBef>
                <a:spcPct val="20000"/>
              </a:spcBef>
              <a:buFont typeface="Arial"/>
              <a:buChar char="•"/>
            </a:pPr>
            <a:r>
              <a:rPr dirty="0" lang="en-US" sz="2000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  <a:cs charset="0" pitchFamily="18" typeface="Times New Roman"/>
              </a:rPr>
              <a:t>Trimble Business Center (TBC) v5.60 - released Nov 2021</a:t>
            </a:r>
          </a:p>
          <a:p>
            <a:pPr eaLnBrk="0" hangingPunct="0" indent="-171450" lvl="0" marL="171450">
              <a:spcBef>
                <a:spcPct val="20000"/>
              </a:spcBef>
              <a:buFont typeface="Arial"/>
              <a:buChar char="•"/>
            </a:pPr>
            <a:r>
              <a:rPr dirty="0" lang="en-US" sz="2000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  <a:cs charset="0" pitchFamily="18" typeface="Times New Roman"/>
              </a:rPr>
              <a:t>Topcon MAGNET Software v7.2 - released Nov 2021</a:t>
            </a:r>
          </a:p>
          <a:p>
            <a:pPr eaLnBrk="0" hangingPunct="0" indent="-171450" lvl="0" marL="171450">
              <a:spcBef>
                <a:spcPct val="20000"/>
              </a:spcBef>
              <a:buFont typeface="Arial"/>
              <a:buChar char="•"/>
            </a:pPr>
            <a:endParaRPr dirty="0" lang="en-US" sz="2000">
              <a:solidFill>
                <a:prstClr val="black"/>
              </a:solidFill>
              <a:latin charset="0" panose="02040503050406030204" pitchFamily="18" typeface="Cambria"/>
              <a:ea charset="0" panose="02040503050406030204" pitchFamily="18" typeface="Cambria"/>
              <a:cs charset="0" pitchFamily="18" typeface="Times New Roman"/>
            </a:endParaRPr>
          </a:p>
          <a:p>
            <a:pPr eaLnBrk="0" hangingPunct="0" indent="-171450" lvl="0" marL="171450">
              <a:spcBef>
                <a:spcPct val="20000"/>
              </a:spcBef>
              <a:buFont typeface="Arial"/>
              <a:buChar char="•"/>
            </a:pPr>
            <a:endParaRPr dirty="0" lang="en-US" sz="2000">
              <a:solidFill>
                <a:prstClr val="black"/>
              </a:solidFill>
              <a:latin charset="0" panose="02040503050406030204" pitchFamily="18" typeface="Cambria"/>
              <a:ea charset="0" panose="02040503050406030204" pitchFamily="18" typeface="Cambria"/>
              <a:cs charset="0" pitchFamily="18" typeface="Times New Roman"/>
            </a:endParaRPr>
          </a:p>
          <a:p>
            <a:pPr eaLnBrk="0" hangingPunct="0" indent="-171450" lvl="0" marL="171450">
              <a:spcBef>
                <a:spcPct val="20000"/>
              </a:spcBef>
              <a:buFont typeface="Arial"/>
              <a:buChar char="•"/>
            </a:pPr>
            <a:endParaRPr dirty="0" lang="en-US" sz="2000">
              <a:solidFill>
                <a:prstClr val="black"/>
              </a:solidFill>
              <a:latin charset="0" panose="02040503050406030204" pitchFamily="18" typeface="Cambria"/>
              <a:ea charset="0" panose="02040503050406030204" pitchFamily="18" typeface="Cambria"/>
              <a:cs charset="0" pitchFamily="18" typeface="Times New Roman"/>
            </a:endParaRPr>
          </a:p>
          <a:p>
            <a:pPr algn="ctr" eaLnBrk="0" hangingPunct="0"/>
            <a:r>
              <a:rPr b="1" dirty="0" lang="en-US" sz="2400" u="sng">
                <a:latin charset="0" panose="02040503050406030204" pitchFamily="18" typeface="Cambria"/>
                <a:ea charset="0" panose="02040503050406030204" pitchFamily="18" typeface="Cambria"/>
                <a:cs charset="0" panose="02020603050405020304" pitchFamily="18" typeface="Times New Roman"/>
              </a:rPr>
              <a:t>Coming Soon, per communications from their developers</a:t>
            </a:r>
          </a:p>
          <a:p>
            <a:pPr eaLnBrk="0" hangingPunct="0" indent="-171450" marL="171450">
              <a:spcBef>
                <a:spcPct val="20000"/>
              </a:spcBef>
              <a:buFont typeface="Arial"/>
              <a:buChar char="•"/>
            </a:pPr>
            <a:r>
              <a:rPr dirty="0" lang="en-US" sz="2000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  <a:cs charset="0" pitchFamily="18" typeface="Times New Roman"/>
              </a:rPr>
              <a:t>Leica Infinity 4.0.0 </a:t>
            </a:r>
            <a:r>
              <a:rPr dirty="0" lang="en-US" sz="2000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  <a:cs charset="0" pitchFamily="18" typeface="Times New Roman"/>
                <a:sym charset="2" panose="05000000000000000000" pitchFamily="2" typeface="Wingdings"/>
              </a:rPr>
              <a:t>- </a:t>
            </a:r>
            <a:r>
              <a:rPr dirty="0" lang="en-US" sz="2000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  <a:cs charset="0" pitchFamily="18" typeface="Times New Roman"/>
              </a:rPr>
              <a:t>said to be released May 2022</a:t>
            </a:r>
          </a:p>
          <a:p>
            <a:pPr eaLnBrk="0" hangingPunct="0" indent="-171450" marL="171450">
              <a:spcBef>
                <a:spcPct val="20000"/>
              </a:spcBef>
              <a:buFont typeface="Arial"/>
              <a:buChar char="•"/>
            </a:pPr>
            <a:r>
              <a:rPr dirty="0" err="1" lang="en-US" sz="2000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  <a:cs charset="0" pitchFamily="18" typeface="Times New Roman"/>
              </a:rPr>
              <a:t>iGage</a:t>
            </a:r>
            <a:r>
              <a:rPr dirty="0" lang="en-US" sz="2000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  <a:cs charset="0" pitchFamily="18" typeface="Times New Roman"/>
              </a:rPr>
              <a:t> X-PAD - no word on timeline</a:t>
            </a:r>
          </a:p>
          <a:p>
            <a:pPr eaLnBrk="0" hangingPunct="0" indent="-171450" marL="171450">
              <a:spcBef>
                <a:spcPct val="20000"/>
              </a:spcBef>
              <a:buFont typeface="Arial"/>
              <a:buChar char="•"/>
            </a:pPr>
            <a:endParaRPr dirty="0" lang="en-US" sz="2000">
              <a:solidFill>
                <a:prstClr val="black"/>
              </a:solidFill>
              <a:latin charset="0" panose="02040503050406030204" pitchFamily="18" typeface="Cambria"/>
              <a:ea charset="0" panose="02040503050406030204" pitchFamily="18" typeface="Cambria"/>
              <a:cs charset="0" pitchFamily="18" typeface="Times New Roman"/>
            </a:endParaRPr>
          </a:p>
          <a:p>
            <a:pPr eaLnBrk="0" hangingPunct="0" indent="-171450" marL="171450">
              <a:spcBef>
                <a:spcPct val="20000"/>
              </a:spcBef>
              <a:buFont typeface="Arial"/>
              <a:buChar char="•"/>
            </a:pPr>
            <a:endParaRPr dirty="0" lang="en-US" sz="2000">
              <a:solidFill>
                <a:prstClr val="black"/>
              </a:solidFill>
              <a:latin charset="0" panose="02040503050406030204" pitchFamily="18" typeface="Cambria"/>
              <a:ea charset="0" panose="02040503050406030204" pitchFamily="18" typeface="Cambria"/>
              <a:cs charset="0" pitchFamily="18" typeface="Times New Roman"/>
            </a:endParaRPr>
          </a:p>
          <a:p>
            <a:pPr algn="ctr" eaLnBrk="0" hangingPunct="0"/>
            <a:r>
              <a:rPr b="1" dirty="0" lang="en-US" sz="2400" u="sng">
                <a:latin charset="0" panose="02040503050406030204" pitchFamily="18" typeface="Cambria"/>
                <a:ea charset="0" panose="02040503050406030204" pitchFamily="18" typeface="Cambria"/>
                <a:cs charset="0" panose="02020603050405020304" pitchFamily="18" typeface="Times New Roman"/>
              </a:rPr>
              <a:t>Available, but not totally verified</a:t>
            </a:r>
          </a:p>
          <a:p>
            <a:pPr eaLnBrk="0" hangingPunct="0" indent="-171450" marL="171450">
              <a:spcBef>
                <a:spcPct val="20000"/>
              </a:spcBef>
              <a:buFont typeface="Arial"/>
              <a:buChar char="•"/>
            </a:pPr>
            <a:r>
              <a:rPr dirty="0" lang="en-US" sz="2000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  <a:cs charset="0" pitchFamily="18" typeface="Times New Roman"/>
              </a:rPr>
              <a:t>JAVAD J-field - onboard Triumph-LS device</a:t>
            </a:r>
          </a:p>
          <a:p>
            <a:pPr eaLnBrk="0" hangingPunct="0" indent="-171450" marL="171450">
              <a:spcBef>
                <a:spcPct val="20000"/>
              </a:spcBef>
              <a:buFont typeface="Arial"/>
              <a:buChar char="•"/>
            </a:pPr>
            <a:endParaRPr dirty="0" lang="en-US" sz="2000">
              <a:solidFill>
                <a:prstClr val="black"/>
              </a:solidFill>
              <a:latin charset="0" panose="02040503050406030204" pitchFamily="18" typeface="Cambria"/>
              <a:ea charset="0" panose="02040503050406030204" pitchFamily="18" typeface="Cambria"/>
              <a:cs charset="0" pitchFamily="18" typeface="Times New Roman"/>
            </a:endParaRPr>
          </a:p>
          <a:p>
            <a:pPr eaLnBrk="0" hangingPunct="0" indent="-171450" marL="171450">
              <a:spcBef>
                <a:spcPct val="20000"/>
              </a:spcBef>
              <a:buFont typeface="Arial"/>
              <a:buChar char="•"/>
            </a:pPr>
            <a:endParaRPr dirty="0" lang="en-US" sz="2000">
              <a:solidFill>
                <a:prstClr val="black"/>
              </a:solidFill>
              <a:latin charset="0" panose="02040503050406030204" pitchFamily="18" typeface="Cambria"/>
              <a:ea charset="0" panose="02040503050406030204" pitchFamily="18" typeface="Cambria"/>
              <a:cs charset="0" pitchFamily="18" typeface="Times New Roman"/>
            </a:endParaRPr>
          </a:p>
        </p:txBody>
      </p:sp>
      <p:pic>
        <p:nvPicPr>
          <p:cNvPr descr="Image result for trimble logo" id="6" name="trimble">
            <a:extLst>
              <a:ext uri="{FF2B5EF4-FFF2-40B4-BE49-F238E27FC236}">
                <a16:creationId xmlns:a16="http://schemas.microsoft.com/office/drawing/2014/main" id="{BDBED548-2496-4F33-8115-4F86D2CD591F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cstate="print"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915"/>
          <a:stretch/>
        </p:blipFill>
        <p:spPr bwMode="auto">
          <a:xfrm>
            <a:off x="6991863" y="1748223"/>
            <a:ext cx="1404525" cy="49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Image result for topcon logo" id="7" name="topcon">
            <a:extLst>
              <a:ext uri="{FF2B5EF4-FFF2-40B4-BE49-F238E27FC236}">
                <a16:creationId xmlns:a16="http://schemas.microsoft.com/office/drawing/2014/main" id="{74E25EE1-A503-45D1-AFE0-1136237B3F36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8152" y="2348688"/>
            <a:ext cx="902039" cy="76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Image result for leica geosystems logo" id="8" name="leica">
            <a:extLst>
              <a:ext uri="{FF2B5EF4-FFF2-40B4-BE49-F238E27FC236}">
                <a16:creationId xmlns:a16="http://schemas.microsoft.com/office/drawing/2014/main" id="{35CC0F02-11D8-431C-A0C8-759D4764EA51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1117" y="4222194"/>
            <a:ext cx="1180746" cy="76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Image result for igage gnss logo" id="11" name="igage">
            <a:extLst>
              <a:ext uri="{FF2B5EF4-FFF2-40B4-BE49-F238E27FC236}">
                <a16:creationId xmlns:a16="http://schemas.microsoft.com/office/drawing/2014/main" id="{296B08C0-2493-4C4C-925E-6EDF0CF9356A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3852" y="4758835"/>
            <a:ext cx="1229457" cy="55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Image result for javad gnss logo" id="12" name="javad">
            <a:extLst>
              <a:ext uri="{FF2B5EF4-FFF2-40B4-BE49-F238E27FC236}">
                <a16:creationId xmlns:a16="http://schemas.microsoft.com/office/drawing/2014/main" id="{281104DD-DCC6-45EB-8F4C-7EFA4510353C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96" t="873"/>
          <a:stretch/>
        </p:blipFill>
        <p:spPr bwMode="auto">
          <a:xfrm>
            <a:off x="5042330" y="6277489"/>
            <a:ext cx="1691701" cy="41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826346"/>
      </p:ext>
    </p:extLst>
  </p:cSld>
  <p:clrMapOvr>
    <a:masterClrMapping/>
  </p:clrMapOvr>
  <p:transition>
    <p:fade/>
  </p:transition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1F3E1BB9-6DAE-4335-ACA8-9BD9381BADED}" type="slidenum">
              <a:rPr altLang="en-US" lang="en-US" smtClean="0"/>
              <a:pPr>
                <a:defRPr/>
              </a:pPr>
              <a:t>31</a:t>
            </a:fld>
            <a:endParaRPr altLang="en-US" lang="en-US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364865"/>
            <a:ext cx="9144000" cy="805079"/>
          </a:xfrm>
        </p:spPr>
        <p:txBody>
          <a:bodyPr/>
          <a:lstStyle/>
          <a:p>
            <a:r>
              <a:rPr dirty="0" lang="en-US" sz="4600">
                <a:latin charset="0" panose="02040503050406030204" pitchFamily="18" typeface="Cambria"/>
                <a:ea charset="0" panose="02040503050406030204" pitchFamily="18" typeface="Cambria"/>
              </a:rPr>
              <a:t>RMSE of Vertical (Ellipsoid) Results</a:t>
            </a:r>
          </a:p>
        </p:txBody>
      </p:sp>
      <p:pic>
        <p:nvPicPr>
          <p:cNvPr descr="OPUS accuracy vs session duration" id="8" name="Google Shape;742;p95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t="58"/>
          <a:stretch/>
        </p:blipFill>
        <p:spPr bwMode="auto">
          <a:xfrm>
            <a:off x="0" y="1326058"/>
            <a:ext cx="9144000" cy="502053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232773-8530-4C59-8508-4FCE8C9F4D50}"/>
              </a:ext>
            </a:extLst>
          </p:cNvPr>
          <p:cNvSpPr txBox="1"/>
          <p:nvPr/>
        </p:nvSpPr>
        <p:spPr bwMode="auto">
          <a:xfrm>
            <a:off x="3846136" y="3016577"/>
            <a:ext cx="4840664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rtlCol="0" wrap="square">
            <a:spAutoFit/>
          </a:bodyPr>
          <a:lstStyle/>
          <a:p>
            <a:pPr algn="ctr"/>
            <a:r>
              <a:rPr dirty="0" lang="en-US" sz="2400"/>
              <a:t>For orthometric (NAVD88) we must account for GEOID18 uncertainty…</a:t>
            </a:r>
          </a:p>
          <a:p>
            <a:pPr indent="-342900" marL="342900">
              <a:buFont charset="0" panose="020B0604020202020204" pitchFamily="34" typeface="Arial"/>
              <a:buChar char="•"/>
            </a:pPr>
            <a:r>
              <a:rPr dirty="0" lang="en-US" sz="2400">
                <a:sym charset="2" panose="05000000000000000000" pitchFamily="2" typeface="Wingdings"/>
              </a:rPr>
              <a:t>2 hours ≈ 6.3 cm or 0.20 feet</a:t>
            </a:r>
            <a:endParaRPr dirty="0"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8C4EDA-0767-4D90-82EA-D0D68F6762F0}"/>
              </a:ext>
            </a:extLst>
          </p:cNvPr>
          <p:cNvSpPr txBox="1"/>
          <p:nvPr/>
        </p:nvSpPr>
        <p:spPr bwMode="auto">
          <a:xfrm>
            <a:off x="3134413" y="5937390"/>
            <a:ext cx="11783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wrap="square">
            <a:spAutoFit/>
          </a:bodyPr>
          <a:lstStyle/>
          <a:p>
            <a:r>
              <a:rPr dirty="0" lang="en-US">
                <a:latin charset="0" panose="020B0604020202020204" pitchFamily="34" typeface="Arial"/>
                <a:cs charset="0" panose="020B0604020202020204" pitchFamily="34" typeface="Arial"/>
              </a:rPr>
              <a:t>OPUS</a:t>
            </a:r>
            <a:endParaRPr dirty="0" lang="en-US" sz="2000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925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143887"/>
            <a:ext cx="9144000" cy="805079"/>
          </a:xfrm>
        </p:spPr>
        <p:txBody>
          <a:bodyPr/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Empirical Evaluation of the Accuracy of RTNs</a:t>
            </a:r>
          </a:p>
        </p:txBody>
      </p:sp>
      <p:pic>
        <p:nvPicPr>
          <p:cNvPr id="6" name="object 3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-17110" y="948010"/>
            <a:ext cx="9161110" cy="5892464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9" name="object 4"/>
          <p:cNvSpPr txBox="1"/>
          <p:nvPr/>
        </p:nvSpPr>
        <p:spPr>
          <a:xfrm>
            <a:off x="7592695" y="6617632"/>
            <a:ext cx="155130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5" dirty="0">
                <a:latin typeface="Times New Roman"/>
                <a:cs typeface="Times New Roman"/>
              </a:rPr>
              <a:t>[Allahyari</a:t>
            </a:r>
            <a:r>
              <a:rPr sz="1350" spc="-2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et</a:t>
            </a:r>
            <a:r>
              <a:rPr sz="1350" spc="-20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al.</a:t>
            </a:r>
            <a:r>
              <a:rPr sz="1350" spc="-2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2018]</a:t>
            </a:r>
          </a:p>
        </p:txBody>
      </p:sp>
      <p:grpSp>
        <p:nvGrpSpPr>
          <p:cNvPr id="13" name="object 8"/>
          <p:cNvGrpSpPr>
            <a:grpSpLocks noChangeAspect="1"/>
          </p:cNvGrpSpPr>
          <p:nvPr/>
        </p:nvGrpSpPr>
        <p:grpSpPr>
          <a:xfrm>
            <a:off x="2950517" y="3161987"/>
            <a:ext cx="4707582" cy="2189987"/>
            <a:chOff x="3382517" y="2583942"/>
            <a:chExt cx="3723150" cy="1732025"/>
          </a:xfrm>
        </p:grpSpPr>
        <p:pic>
          <p:nvPicPr>
            <p:cNvPr id="14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2517" y="2583942"/>
              <a:ext cx="714755" cy="1732025"/>
            </a:xfrm>
            <a:prstGeom prst="rect">
              <a:avLst/>
            </a:prstGeom>
          </p:spPr>
        </p:pic>
        <p:sp>
          <p:nvSpPr>
            <p:cNvPr id="15" name="object 10"/>
            <p:cNvSpPr/>
            <p:nvPr/>
          </p:nvSpPr>
          <p:spPr>
            <a:xfrm>
              <a:off x="3431666" y="2610230"/>
              <a:ext cx="616585" cy="1633855"/>
            </a:xfrm>
            <a:custGeom>
              <a:avLst/>
              <a:gdLst/>
              <a:ahLst/>
              <a:cxnLst/>
              <a:rect l="l" t="t" r="r" b="b"/>
              <a:pathLst>
                <a:path w="616585" h="1633854">
                  <a:moveTo>
                    <a:pt x="0" y="816863"/>
                  </a:moveTo>
                  <a:lnTo>
                    <a:pt x="1021" y="749868"/>
                  </a:lnTo>
                  <a:lnTo>
                    <a:pt x="4034" y="684364"/>
                  </a:lnTo>
                  <a:lnTo>
                    <a:pt x="8957" y="620561"/>
                  </a:lnTo>
                  <a:lnTo>
                    <a:pt x="15713" y="558671"/>
                  </a:lnTo>
                  <a:lnTo>
                    <a:pt x="24222" y="498903"/>
                  </a:lnTo>
                  <a:lnTo>
                    <a:pt x="34403" y="441467"/>
                  </a:lnTo>
                  <a:lnTo>
                    <a:pt x="46179" y="386574"/>
                  </a:lnTo>
                  <a:lnTo>
                    <a:pt x="59470" y="334434"/>
                  </a:lnTo>
                  <a:lnTo>
                    <a:pt x="74196" y="285257"/>
                  </a:lnTo>
                  <a:lnTo>
                    <a:pt x="90277" y="239253"/>
                  </a:lnTo>
                  <a:lnTo>
                    <a:pt x="107636" y="196633"/>
                  </a:lnTo>
                  <a:lnTo>
                    <a:pt x="126192" y="157607"/>
                  </a:lnTo>
                  <a:lnTo>
                    <a:pt x="145866" y="122384"/>
                  </a:lnTo>
                  <a:lnTo>
                    <a:pt x="188252" y="64193"/>
                  </a:lnTo>
                  <a:lnTo>
                    <a:pt x="234157" y="23740"/>
                  </a:lnTo>
                  <a:lnTo>
                    <a:pt x="282949" y="2707"/>
                  </a:lnTo>
                  <a:lnTo>
                    <a:pt x="308229" y="0"/>
                  </a:lnTo>
                  <a:lnTo>
                    <a:pt x="333508" y="2707"/>
                  </a:lnTo>
                  <a:lnTo>
                    <a:pt x="382300" y="23740"/>
                  </a:lnTo>
                  <a:lnTo>
                    <a:pt x="428205" y="64193"/>
                  </a:lnTo>
                  <a:lnTo>
                    <a:pt x="470591" y="122384"/>
                  </a:lnTo>
                  <a:lnTo>
                    <a:pt x="490265" y="157607"/>
                  </a:lnTo>
                  <a:lnTo>
                    <a:pt x="508821" y="196633"/>
                  </a:lnTo>
                  <a:lnTo>
                    <a:pt x="526180" y="239253"/>
                  </a:lnTo>
                  <a:lnTo>
                    <a:pt x="542261" y="285257"/>
                  </a:lnTo>
                  <a:lnTo>
                    <a:pt x="556987" y="334434"/>
                  </a:lnTo>
                  <a:lnTo>
                    <a:pt x="570278" y="386574"/>
                  </a:lnTo>
                  <a:lnTo>
                    <a:pt x="582054" y="441467"/>
                  </a:lnTo>
                  <a:lnTo>
                    <a:pt x="592235" y="498903"/>
                  </a:lnTo>
                  <a:lnTo>
                    <a:pt x="600744" y="558671"/>
                  </a:lnTo>
                  <a:lnTo>
                    <a:pt x="607500" y="620561"/>
                  </a:lnTo>
                  <a:lnTo>
                    <a:pt x="612423" y="684364"/>
                  </a:lnTo>
                  <a:lnTo>
                    <a:pt x="615436" y="749868"/>
                  </a:lnTo>
                  <a:lnTo>
                    <a:pt x="616458" y="816863"/>
                  </a:lnTo>
                  <a:lnTo>
                    <a:pt x="615436" y="883859"/>
                  </a:lnTo>
                  <a:lnTo>
                    <a:pt x="612423" y="949363"/>
                  </a:lnTo>
                  <a:lnTo>
                    <a:pt x="607500" y="1013166"/>
                  </a:lnTo>
                  <a:lnTo>
                    <a:pt x="600744" y="1075056"/>
                  </a:lnTo>
                  <a:lnTo>
                    <a:pt x="592235" y="1134824"/>
                  </a:lnTo>
                  <a:lnTo>
                    <a:pt x="582054" y="1192260"/>
                  </a:lnTo>
                  <a:lnTo>
                    <a:pt x="570278" y="1247153"/>
                  </a:lnTo>
                  <a:lnTo>
                    <a:pt x="556987" y="1299293"/>
                  </a:lnTo>
                  <a:lnTo>
                    <a:pt x="542261" y="1348470"/>
                  </a:lnTo>
                  <a:lnTo>
                    <a:pt x="526180" y="1394474"/>
                  </a:lnTo>
                  <a:lnTo>
                    <a:pt x="508821" y="1437094"/>
                  </a:lnTo>
                  <a:lnTo>
                    <a:pt x="490265" y="1476120"/>
                  </a:lnTo>
                  <a:lnTo>
                    <a:pt x="470591" y="1511343"/>
                  </a:lnTo>
                  <a:lnTo>
                    <a:pt x="428205" y="1569534"/>
                  </a:lnTo>
                  <a:lnTo>
                    <a:pt x="382300" y="1609987"/>
                  </a:lnTo>
                  <a:lnTo>
                    <a:pt x="333508" y="1631020"/>
                  </a:lnTo>
                  <a:lnTo>
                    <a:pt x="308229" y="1633727"/>
                  </a:lnTo>
                  <a:lnTo>
                    <a:pt x="282949" y="1631020"/>
                  </a:lnTo>
                  <a:lnTo>
                    <a:pt x="234157" y="1609987"/>
                  </a:lnTo>
                  <a:lnTo>
                    <a:pt x="188252" y="1569534"/>
                  </a:lnTo>
                  <a:lnTo>
                    <a:pt x="145866" y="1511343"/>
                  </a:lnTo>
                  <a:lnTo>
                    <a:pt x="126192" y="1476120"/>
                  </a:lnTo>
                  <a:lnTo>
                    <a:pt x="107636" y="1437094"/>
                  </a:lnTo>
                  <a:lnTo>
                    <a:pt x="90277" y="1394474"/>
                  </a:lnTo>
                  <a:lnTo>
                    <a:pt x="74196" y="1348470"/>
                  </a:lnTo>
                  <a:lnTo>
                    <a:pt x="59470" y="1299293"/>
                  </a:lnTo>
                  <a:lnTo>
                    <a:pt x="46179" y="1247153"/>
                  </a:lnTo>
                  <a:lnTo>
                    <a:pt x="34403" y="1192260"/>
                  </a:lnTo>
                  <a:lnTo>
                    <a:pt x="24222" y="1134824"/>
                  </a:lnTo>
                  <a:lnTo>
                    <a:pt x="15713" y="1075056"/>
                  </a:lnTo>
                  <a:lnTo>
                    <a:pt x="8957" y="1013166"/>
                  </a:lnTo>
                  <a:lnTo>
                    <a:pt x="4034" y="949363"/>
                  </a:lnTo>
                  <a:lnTo>
                    <a:pt x="1021" y="883859"/>
                  </a:lnTo>
                  <a:lnTo>
                    <a:pt x="0" y="81686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2"/>
            <p:cNvSpPr/>
            <p:nvPr/>
          </p:nvSpPr>
          <p:spPr>
            <a:xfrm>
              <a:off x="4111592" y="3429271"/>
              <a:ext cx="2994075" cy="227642"/>
            </a:xfrm>
            <a:custGeom>
              <a:avLst/>
              <a:gdLst/>
              <a:ahLst/>
              <a:cxnLst/>
              <a:rect l="l" t="t" r="r" b="b"/>
              <a:pathLst>
                <a:path w="2590165" h="88900">
                  <a:moveTo>
                    <a:pt x="2589707" y="88861"/>
                  </a:moveTo>
                  <a:lnTo>
                    <a:pt x="0" y="0"/>
                  </a:lnTo>
                </a:path>
              </a:pathLst>
            </a:custGeom>
            <a:ln w="25146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3"/>
            <p:cNvSpPr/>
            <p:nvPr/>
          </p:nvSpPr>
          <p:spPr>
            <a:xfrm>
              <a:off x="4048130" y="3391639"/>
              <a:ext cx="77470" cy="76200"/>
            </a:xfrm>
            <a:custGeom>
              <a:avLst/>
              <a:gdLst/>
              <a:ahLst/>
              <a:cxnLst/>
              <a:rect l="l" t="t" r="r" b="b"/>
              <a:pathLst>
                <a:path w="77470" h="76200">
                  <a:moveTo>
                    <a:pt x="77457" y="0"/>
                  </a:moveTo>
                  <a:lnTo>
                    <a:pt x="0" y="35458"/>
                  </a:lnTo>
                  <a:lnTo>
                    <a:pt x="74841" y="76149"/>
                  </a:lnTo>
                  <a:lnTo>
                    <a:pt x="774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71109" y="2763998"/>
              <a:ext cx="1410371" cy="273367"/>
            </a:xfrm>
            <a:prstGeom prst="rect">
              <a:avLst/>
            </a:prstGeom>
          </p:spPr>
        </p:pic>
        <p:pic>
          <p:nvPicPr>
            <p:cNvPr id="20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69903" y="3595067"/>
              <a:ext cx="927074" cy="211899"/>
            </a:xfrm>
            <a:prstGeom prst="rect">
              <a:avLst/>
            </a:prstGeom>
          </p:spPr>
        </p:pic>
      </p:grpSp>
      <p:sp>
        <p:nvSpPr>
          <p:cNvPr id="12" name="object 7"/>
          <p:cNvSpPr txBox="1"/>
          <p:nvPr/>
        </p:nvSpPr>
        <p:spPr>
          <a:xfrm>
            <a:off x="6353666" y="3137225"/>
            <a:ext cx="2677212" cy="216726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vert="horz" wrap="square" lIns="9144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95%</a:t>
            </a:r>
            <a:r>
              <a:rPr sz="2000" b="1" i="1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Confidence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i="1" dirty="0">
                <a:latin typeface="Times New Roman"/>
                <a:cs typeface="Times New Roman"/>
              </a:rPr>
              <a:t>±</a:t>
            </a:r>
            <a:r>
              <a:rPr sz="2000" b="1" i="1" spc="-2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5.0</a:t>
            </a:r>
            <a:r>
              <a:rPr sz="2000" b="1" i="1" spc="-2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cm,</a:t>
            </a:r>
            <a:r>
              <a:rPr sz="2000" b="1" i="1" spc="-2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vertical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i="1" dirty="0">
                <a:latin typeface="Times New Roman"/>
                <a:cs typeface="Times New Roman"/>
              </a:rPr>
              <a:t>±</a:t>
            </a:r>
            <a:r>
              <a:rPr sz="2000" b="1" i="1" spc="-2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2.5</a:t>
            </a:r>
            <a:r>
              <a:rPr sz="2000" b="1" i="1" spc="-15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cm,</a:t>
            </a:r>
            <a:r>
              <a:rPr sz="2000" b="1" i="1" spc="-2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horizontal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 marR="180975">
              <a:lnSpc>
                <a:spcPct val="100000"/>
              </a:lnSpc>
            </a:pPr>
            <a:r>
              <a:rPr sz="2000" b="1" i="1" dirty="0">
                <a:latin typeface="Times New Roman"/>
                <a:cs typeface="Times New Roman"/>
              </a:rPr>
              <a:t>Or </a:t>
            </a:r>
            <a:r>
              <a:rPr sz="2000" b="1" i="1" spc="-5" dirty="0">
                <a:latin typeface="Times New Roman"/>
                <a:cs typeface="Times New Roman"/>
              </a:rPr>
              <a:t>similar to accuracy </a:t>
            </a:r>
            <a:r>
              <a:rPr sz="2000" b="1" i="1" dirty="0">
                <a:latin typeface="Times New Roman"/>
                <a:cs typeface="Times New Roman"/>
              </a:rPr>
              <a:t>of a 2</a:t>
            </a:r>
            <a:r>
              <a:rPr lang="en-US" sz="2000" b="1" i="1" dirty="0">
                <a:latin typeface="Times New Roman"/>
                <a:cs typeface="Times New Roman"/>
              </a:rPr>
              <a:t> hours</a:t>
            </a:r>
            <a:r>
              <a:rPr sz="2000" b="1" i="1" spc="5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OPUS</a:t>
            </a:r>
            <a:r>
              <a:rPr lang="en-US" sz="2000" b="1" i="1" spc="-5" dirty="0">
                <a:latin typeface="Times New Roman"/>
                <a:cs typeface="Times New Roman"/>
              </a:rPr>
              <a:t> Static </a:t>
            </a:r>
            <a:r>
              <a:rPr sz="2000" b="1" i="1" spc="-5" dirty="0">
                <a:latin typeface="Times New Roman"/>
                <a:cs typeface="Times New Roman"/>
              </a:rPr>
              <a:t>solution!</a:t>
            </a:r>
            <a:endParaRPr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844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497512"/>
            <a:ext cx="9144000" cy="133128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Recommended Number and Duration of Observations for RTN Surveys to Meet Ellipsoid Height Accuracy Standards at 95% Confidence Level in OPUS Projects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041554"/>
              </p:ext>
            </p:extLst>
          </p:nvPr>
        </p:nvGraphicFramePr>
        <p:xfrm>
          <a:off x="228601" y="1935479"/>
          <a:ext cx="8648700" cy="2890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088">
                  <a:extLst>
                    <a:ext uri="{9D8B030D-6E8A-4147-A177-3AD203B41FA5}">
                      <a16:colId xmlns:a16="http://schemas.microsoft.com/office/drawing/2014/main" val="2437548423"/>
                    </a:ext>
                  </a:extLst>
                </a:gridCol>
                <a:gridCol w="1276439">
                  <a:extLst>
                    <a:ext uri="{9D8B030D-6E8A-4147-A177-3AD203B41FA5}">
                      <a16:colId xmlns:a16="http://schemas.microsoft.com/office/drawing/2014/main" val="3828729149"/>
                    </a:ext>
                  </a:extLst>
                </a:gridCol>
                <a:gridCol w="1835562">
                  <a:extLst>
                    <a:ext uri="{9D8B030D-6E8A-4147-A177-3AD203B41FA5}">
                      <a16:colId xmlns:a16="http://schemas.microsoft.com/office/drawing/2014/main" val="12706840"/>
                    </a:ext>
                  </a:extLst>
                </a:gridCol>
                <a:gridCol w="2240072">
                  <a:extLst>
                    <a:ext uri="{9D8B030D-6E8A-4147-A177-3AD203B41FA5}">
                      <a16:colId xmlns:a16="http://schemas.microsoft.com/office/drawing/2014/main" val="1428171551"/>
                    </a:ext>
                  </a:extLst>
                </a:gridCol>
                <a:gridCol w="1134451">
                  <a:extLst>
                    <a:ext uri="{9D8B030D-6E8A-4147-A177-3AD203B41FA5}">
                      <a16:colId xmlns:a16="http://schemas.microsoft.com/office/drawing/2014/main" val="2054262783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1267993898"/>
                    </a:ext>
                  </a:extLst>
                </a:gridCol>
              </a:tblGrid>
              <a:tr h="716845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Ellipsoid Height Standard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Number of Repeat RTN/NRTK Observations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Observation Duration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761545"/>
                  </a:ext>
                </a:extLst>
              </a:tr>
              <a:tr h="51203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cm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feet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GPS-only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GPS + More GNSS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minutes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epochs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899075"/>
                  </a:ext>
                </a:extLst>
              </a:tr>
              <a:tr h="4153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517659"/>
                  </a:ext>
                </a:extLst>
              </a:tr>
              <a:tr h="4153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459928"/>
                  </a:ext>
                </a:extLst>
              </a:tr>
              <a:tr h="4153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090216"/>
                  </a:ext>
                </a:extLst>
              </a:tr>
              <a:tr h="4153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56684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1" y="4825621"/>
            <a:ext cx="864869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/>
              <a:t>Table 11-2 from NGS document still in Draft stage</a:t>
            </a:r>
          </a:p>
          <a:p>
            <a:endParaRPr lang="en-US" sz="1700" b="1" i="1" dirty="0"/>
          </a:p>
          <a:p>
            <a:r>
              <a:rPr lang="en-US" sz="1700" b="1" i="1" dirty="0"/>
              <a:t>IMPORTANT CONSIDERATIONS</a:t>
            </a:r>
            <a:r>
              <a:rPr lang="en-US" sz="17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This assumes the distance from the rover to the nearest base station in the RTN &lt; 40 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Start time of observations differ by &gt;3 hours</a:t>
            </a:r>
          </a:p>
        </p:txBody>
      </p:sp>
    </p:spTree>
    <p:extLst>
      <p:ext uri="{BB962C8B-B14F-4D97-AF65-F5344CB8AC3E}">
        <p14:creationId xmlns:p14="http://schemas.microsoft.com/office/powerpoint/2010/main" val="408015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0" y="557044"/>
            <a:ext cx="9144000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Static Base + RTK </a:t>
            </a:r>
            <a:endParaRPr lang="en-US" alt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90DF8A-9D2C-4F01-A703-F452D0CF56DF}"/>
              </a:ext>
            </a:extLst>
          </p:cNvPr>
          <p:cNvSpPr txBox="1"/>
          <p:nvPr/>
        </p:nvSpPr>
        <p:spPr bwMode="auto">
          <a:xfrm>
            <a:off x="124358" y="1537911"/>
            <a:ext cx="8902599" cy="501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Your Base </a:t>
            </a:r>
            <a:r>
              <a:rPr lang="en-US" sz="30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must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be logging data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Trimble Access –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Survey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Style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Base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OptionsSurvey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type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RTK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and Data Logging; Logging interval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30s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Leica Captivate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–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Base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SetupSettingsGNSS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raw data logging Check the box; “Log data every”30s; Log data to RINEX (Version 3)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Your hardware is processing the satellite data, the results are what you take to OP 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yes, GNSS!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No vectors = No GVX = No OPUS Projects</a:t>
            </a:r>
          </a:p>
        </p:txBody>
      </p:sp>
    </p:spTree>
    <p:extLst>
      <p:ext uri="{BB962C8B-B14F-4D97-AF65-F5344CB8AC3E}">
        <p14:creationId xmlns:p14="http://schemas.microsoft.com/office/powerpoint/2010/main" val="379598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839" y="1228309"/>
            <a:ext cx="6931152" cy="577596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218684" y="1850819"/>
            <a:ext cx="4255875" cy="3558437"/>
            <a:chOff x="2466083" y="1850818"/>
            <a:chExt cx="4255875" cy="355843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575867" y="1850818"/>
              <a:ext cx="0" cy="1595336"/>
            </a:xfrm>
            <a:prstGeom prst="line">
              <a:avLst/>
            </a:prstGeom>
            <a:ln w="165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04443" y="4650498"/>
              <a:ext cx="1517515" cy="75875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466083" y="4650498"/>
              <a:ext cx="1517515" cy="75875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364867"/>
            <a:ext cx="9144000" cy="805079"/>
          </a:xfrm>
        </p:spPr>
        <p:txBody>
          <a:bodyPr/>
          <a:lstStyle/>
          <a:p>
            <a:r>
              <a:rPr lang="en-US" sz="4267" dirty="0">
                <a:latin typeface="Cambria" panose="02040503050406030204" pitchFamily="18" charset="0"/>
                <a:ea typeface="Cambria" panose="02040503050406030204" pitchFamily="18" charset="0"/>
              </a:rPr>
              <a:t>OPUS uses a 30 seconds epoch rate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324600" y="1828800"/>
            <a:ext cx="0" cy="1595336"/>
          </a:xfrm>
          <a:prstGeom prst="line">
            <a:avLst/>
          </a:prstGeom>
          <a:ln w="76200">
            <a:solidFill>
              <a:srgbClr val="B0F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340813" y="5016231"/>
            <a:ext cx="0" cy="1595336"/>
          </a:xfrm>
          <a:prstGeom prst="line">
            <a:avLst/>
          </a:prstGeom>
          <a:ln w="76200">
            <a:solidFill>
              <a:srgbClr val="B0F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 bwMode="auto">
          <a:xfrm>
            <a:off x="76200" y="1524000"/>
            <a:ext cx="4138617" cy="522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Also Known As:</a:t>
            </a:r>
          </a:p>
          <a:p>
            <a:pPr marL="304792" indent="-304792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logging rate</a:t>
            </a:r>
          </a:p>
          <a:p>
            <a:pPr marL="304792" indent="-304792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logging interval</a:t>
            </a:r>
          </a:p>
          <a:p>
            <a:pPr marL="304792" indent="-304792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recording interval</a:t>
            </a:r>
          </a:p>
          <a:p>
            <a:pPr marL="304792" indent="-304792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sample rate</a:t>
            </a:r>
          </a:p>
          <a:p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792" indent="-304792">
              <a:buFont typeface="Arial" panose="020B0604020202020204" pitchFamily="34" charset="0"/>
              <a:buChar char="•"/>
            </a:pP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Main Point:</a:t>
            </a:r>
          </a:p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Do not use 20 seconds</a:t>
            </a:r>
          </a:p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(illustrated in red)</a:t>
            </a:r>
          </a:p>
        </p:txBody>
      </p:sp>
    </p:spTree>
    <p:extLst>
      <p:ext uri="{BB962C8B-B14F-4D97-AF65-F5344CB8AC3E}">
        <p14:creationId xmlns:p14="http://schemas.microsoft.com/office/powerpoint/2010/main" val="410705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0" y="557044"/>
            <a:ext cx="9144000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Static Base + RTK </a:t>
            </a:r>
            <a:endParaRPr lang="en-US" alt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90DF8A-9D2C-4F01-A703-F452D0CF56DF}"/>
              </a:ext>
            </a:extLst>
          </p:cNvPr>
          <p:cNvSpPr txBox="1"/>
          <p:nvPr/>
        </p:nvSpPr>
        <p:spPr bwMode="auto">
          <a:xfrm>
            <a:off x="124358" y="1537911"/>
            <a:ext cx="8906287" cy="501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Keep your vectors under 40 km (25 miles)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Base data must be uploaded to OPUS-Static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All the requirements (≥2 hours, RINEX, 30s interval)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Longer occupation = better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Redundancy  generate meaningful statistics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Orbit/Ephemeris data from OPUS servers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Rapid will most often provide sufficient results</a:t>
            </a:r>
          </a:p>
          <a:p>
            <a:pPr marL="1714500" lvl="3" indent="-342900">
              <a:buFont typeface="Cambria" panose="02040503050406030204" pitchFamily="18" charset="0"/>
              <a:buChar char="–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First, get the base data into your project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Processing in OP will use best available IGS orbits</a:t>
            </a:r>
          </a:p>
          <a:p>
            <a:pPr marL="1714500" lvl="3" indent="-342900">
              <a:buFont typeface="Cambria" panose="02040503050406030204" pitchFamily="18" charset="0"/>
              <a:buChar char="–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After the data is in OP  Session Processing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30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No vectors = No GVX = No OPUS Projects</a:t>
            </a:r>
          </a:p>
        </p:txBody>
      </p:sp>
    </p:spTree>
    <p:extLst>
      <p:ext uri="{BB962C8B-B14F-4D97-AF65-F5344CB8AC3E}">
        <p14:creationId xmlns:p14="http://schemas.microsoft.com/office/powerpoint/2010/main" val="171802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0" y="557044"/>
            <a:ext cx="9144000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Static Base + RTK </a:t>
            </a:r>
            <a:endParaRPr lang="en-US" alt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90DF8A-9D2C-4F01-A703-F452D0CF56DF}"/>
              </a:ext>
            </a:extLst>
          </p:cNvPr>
          <p:cNvSpPr txBox="1"/>
          <p:nvPr/>
        </p:nvSpPr>
        <p:spPr bwMode="auto">
          <a:xfrm>
            <a:off x="124358" y="1537911"/>
            <a:ext cx="8906287" cy="501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Rover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RT Differential correction uses Broadcast orbits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Does not change when you upload GVX to OP</a:t>
            </a:r>
          </a:p>
          <a:p>
            <a:pPr algn="ctr"/>
            <a:endParaRPr lang="en-US" sz="30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30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30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30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30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30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30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No vectors = No GVX = No OPUS Projects</a:t>
            </a:r>
          </a:p>
        </p:txBody>
      </p:sp>
    </p:spTree>
    <p:extLst>
      <p:ext uri="{BB962C8B-B14F-4D97-AF65-F5344CB8AC3E}">
        <p14:creationId xmlns:p14="http://schemas.microsoft.com/office/powerpoint/2010/main" val="139134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0" y="557044"/>
            <a:ext cx="9144000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CORS + RTN </a:t>
            </a:r>
            <a:b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CORS used are </a:t>
            </a:r>
            <a:r>
              <a:rPr lang="en-US" altLang="en-US" sz="4000" u="sng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not</a:t>
            </a: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NCN</a:t>
            </a:r>
            <a:endParaRPr lang="en-US" altLang="en-US" sz="4000" dirty="0"/>
          </a:p>
        </p:txBody>
      </p:sp>
      <p:pic>
        <p:nvPicPr>
          <p:cNvPr id="25603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79"/>
          <a:stretch/>
        </p:blipFill>
        <p:spPr bwMode="auto">
          <a:xfrm>
            <a:off x="10417" y="1558405"/>
            <a:ext cx="9122827" cy="7858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7" r="66425"/>
          <a:stretch/>
        </p:blipFill>
        <p:spPr bwMode="auto">
          <a:xfrm>
            <a:off x="1" y="2335743"/>
            <a:ext cx="3062983" cy="3839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73400" y="2344210"/>
            <a:ext cx="6070600" cy="4140851"/>
          </a:xfrm>
        </p:spPr>
        <p:txBody>
          <a:bodyPr/>
          <a:lstStyle/>
          <a:p>
            <a:pPr marL="380990" indent="-380990">
              <a:buFont typeface="+mj-lt"/>
              <a:buAutoNum type="arabicPeriod"/>
            </a:pPr>
            <a:r>
              <a:rPr lang="en-US" altLang="en-US" sz="2667" dirty="0">
                <a:latin typeface="Cambria" panose="02040503050406030204" pitchFamily="18" charset="0"/>
                <a:ea typeface="Cambria" panose="02040503050406030204" pitchFamily="18" charset="0"/>
              </a:rPr>
              <a:t>Collect your RTN data w/Rover(s)</a:t>
            </a:r>
          </a:p>
          <a:p>
            <a:pPr lvl="1"/>
            <a:r>
              <a:rPr lang="en-US" alt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In a VRS Log your vectors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not just points!</a:t>
            </a:r>
          </a:p>
          <a:p>
            <a:pPr marL="380990" indent="-380990">
              <a:buFont typeface="+mj-lt"/>
              <a:buAutoNum type="arabicPeriod"/>
            </a:pPr>
            <a:r>
              <a:rPr lang="en-US" altLang="en-US" sz="2667" dirty="0">
                <a:latin typeface="Cambria" panose="02040503050406030204" pitchFamily="18" charset="0"/>
                <a:ea typeface="Cambria" panose="02040503050406030204" pitchFamily="18" charset="0"/>
              </a:rPr>
              <a:t>Download non-NCN CORS data</a:t>
            </a:r>
          </a:p>
          <a:p>
            <a:pPr lvl="1"/>
            <a:r>
              <a:rPr lang="en-US" alt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Consult network provider for guidance/assistance</a:t>
            </a:r>
            <a:endParaRPr lang="en-US" altLang="en-US" sz="2367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80990" indent="-380990">
              <a:buFont typeface="+mj-lt"/>
              <a:buAutoNum type="arabicPeriod"/>
            </a:pPr>
            <a:r>
              <a:rPr lang="en-US" altLang="en-US" sz="2667" dirty="0">
                <a:latin typeface="Cambria" panose="02040503050406030204" pitchFamily="18" charset="0"/>
                <a:ea typeface="Cambria" panose="02040503050406030204" pitchFamily="18" charset="0"/>
              </a:rPr>
              <a:t>Upload CORS data to </a:t>
            </a:r>
            <a:r>
              <a:rPr lang="en-US" altLang="en-US" sz="2667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OP via OPUS-S</a:t>
            </a:r>
            <a:endParaRPr lang="en-US" altLang="en-US" sz="2667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80990" indent="-380990">
              <a:buFont typeface="+mj-lt"/>
              <a:buAutoNum type="arabicPeriod"/>
            </a:pPr>
            <a:r>
              <a:rPr lang="en-US" altLang="en-US" sz="2667" dirty="0">
                <a:latin typeface="Cambria" panose="02040503050406030204" pitchFamily="18" charset="0"/>
                <a:ea typeface="Cambria" panose="02040503050406030204" pitchFamily="18" charset="0"/>
              </a:rPr>
              <a:t>Download Rover data</a:t>
            </a:r>
          </a:p>
          <a:p>
            <a:pPr marL="380990" indent="-380990">
              <a:buFont typeface="+mj-lt"/>
              <a:buAutoNum type="arabicPeriod"/>
            </a:pPr>
            <a:r>
              <a:rPr lang="en-US" altLang="en-US" sz="2667" dirty="0">
                <a:latin typeface="Cambria" panose="02040503050406030204" pitchFamily="18" charset="0"/>
                <a:ea typeface="Cambria" panose="02040503050406030204" pitchFamily="18" charset="0"/>
              </a:rPr>
              <a:t>Convert to GVX in </a:t>
            </a:r>
            <a:r>
              <a:rPr lang="en-US" altLang="en-US" sz="2667" i="1" dirty="0">
                <a:latin typeface="Cambria" panose="02040503050406030204" pitchFamily="18" charset="0"/>
                <a:ea typeface="Cambria" panose="02040503050406030204" pitchFamily="18" charset="0"/>
              </a:rPr>
              <a:t>your software</a:t>
            </a:r>
            <a:endParaRPr lang="en-US" altLang="en-US" sz="2667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80990" indent="-380990">
              <a:buFont typeface="+mj-lt"/>
              <a:buAutoNum type="arabicPeriod"/>
            </a:pPr>
            <a:r>
              <a:rPr lang="en-US" altLang="en-US" sz="2667" dirty="0">
                <a:latin typeface="Cambria" panose="02040503050406030204" pitchFamily="18" charset="0"/>
                <a:ea typeface="Cambria" panose="02040503050406030204" pitchFamily="18" charset="0"/>
              </a:rPr>
              <a:t>Upload GVX to OPUS Projects</a:t>
            </a:r>
          </a:p>
          <a:p>
            <a:pPr marL="552435" lvl="1" indent="-380990">
              <a:buFont typeface="+mj-lt"/>
              <a:buAutoNum type="arabicPeriod"/>
            </a:pPr>
            <a:r>
              <a:rPr lang="en-US" altLang="en-US" sz="2367" dirty="0">
                <a:latin typeface="Cambria" panose="02040503050406030204" pitchFamily="18" charset="0"/>
                <a:ea typeface="Cambria" panose="02040503050406030204" pitchFamily="18" charset="0"/>
              </a:rPr>
              <a:t>Process Sessions</a:t>
            </a:r>
          </a:p>
          <a:p>
            <a:pPr marL="552435" lvl="1" indent="-380990">
              <a:buFont typeface="+mj-lt"/>
              <a:buAutoNum type="arabicPeriod"/>
            </a:pPr>
            <a:r>
              <a:rPr lang="en-US" altLang="en-US" sz="2367" dirty="0">
                <a:latin typeface="Cambria" panose="02040503050406030204" pitchFamily="18" charset="0"/>
                <a:ea typeface="Cambria" panose="02040503050406030204" pitchFamily="18" charset="0"/>
              </a:rPr>
              <a:t>Adjust Network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6" t="16890" r="33452"/>
          <a:stretch/>
        </p:blipFill>
        <p:spPr bwMode="auto">
          <a:xfrm>
            <a:off x="43673" y="2335742"/>
            <a:ext cx="3018972" cy="3836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9" t="17047" r="439" b="-157"/>
          <a:stretch/>
        </p:blipFill>
        <p:spPr bwMode="auto">
          <a:xfrm>
            <a:off x="22005" y="2345418"/>
            <a:ext cx="3018972" cy="3836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70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0" y="557044"/>
            <a:ext cx="9144000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CORS + RTN </a:t>
            </a:r>
            <a:b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CORS used are </a:t>
            </a:r>
            <a:r>
              <a:rPr lang="en-US" altLang="en-US" sz="4000" u="sng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not</a:t>
            </a: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NCN</a:t>
            </a:r>
            <a:endParaRPr lang="en-US" alt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90DF8A-9D2C-4F01-A703-F452D0CF56DF}"/>
              </a:ext>
            </a:extLst>
          </p:cNvPr>
          <p:cNvSpPr txBox="1"/>
          <p:nvPr/>
        </p:nvSpPr>
        <p:spPr bwMode="auto">
          <a:xfrm>
            <a:off x="124358" y="1698170"/>
            <a:ext cx="8902599" cy="501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Most, but maybe not all, networks provide registered users with access to non-NCN CORS data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aka “Reference Data Shop”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Many do </a:t>
            </a:r>
            <a:r>
              <a:rPr lang="en-US" sz="3000" b="1" u="sng" dirty="0">
                <a:latin typeface="Cambria" panose="02040503050406030204" pitchFamily="18" charset="0"/>
                <a:ea typeface="Cambria" panose="02040503050406030204" pitchFamily="18" charset="0"/>
              </a:rPr>
              <a:t>not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retain this for the long term!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Varies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45 days; 60 days; 90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Investigate this during 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Project Planning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If non-NCN CORS data is gone… it’s gone</a:t>
            </a:r>
          </a:p>
          <a:p>
            <a:pPr marL="1409685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NGS cannot help with that, only the 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etwork provider</a:t>
            </a:r>
          </a:p>
          <a:p>
            <a:pPr marL="152385"/>
            <a:endParaRPr lang="en-US"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52385" algn="ctr"/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No vectors = No GVX = No OPUS Projects</a:t>
            </a:r>
          </a:p>
          <a:p>
            <a:pPr marL="152385"/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46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Cj04347380000[1]" id="61442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" l="147" r="814"/>
          <a:stretch>
            <a:fillRect/>
          </a:stretch>
        </p:blipFill>
        <p:spPr>
          <a:xfrm>
            <a:off x="0" y="2239967"/>
            <a:ext cx="9144000" cy="4618037"/>
          </a:xfrm>
        </p:spPr>
      </p:pic>
      <p:sp>
        <p:nvSpPr>
          <p:cNvPr id="61443" name="AutoShape 3"/>
          <p:cNvSpPr>
            <a:spLocks noChangeArrowheads="1"/>
          </p:cNvSpPr>
          <p:nvPr/>
        </p:nvSpPr>
        <p:spPr bwMode="auto">
          <a:xfrm rot="1035962">
            <a:off x="4733925" y="3914781"/>
            <a:ext cx="522288" cy="195263"/>
          </a:xfrm>
          <a:prstGeom prst="triangle">
            <a:avLst>
              <a:gd fmla="val 76056" name="adj"/>
            </a:avLst>
          </a:prstGeom>
          <a:solidFill>
            <a:srgbClr val="FFFF00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anchor="ctr" wrap="none"/>
          <a:lstStyle>
            <a:lvl1pPr eaLnBrk="0" hangingPunct="0">
              <a:spcBef>
                <a:spcPct val="20000"/>
              </a:spcBef>
              <a:buFont charset="0" typeface="Arial"/>
              <a:buChar char="•"/>
              <a:defRPr sz="3200">
                <a:solidFill>
                  <a:schemeClr val="tx1"/>
                </a:solidFill>
                <a:latin charset="0" pitchFamily="34" typeface="Calibri"/>
              </a:defRPr>
            </a:lvl1pPr>
            <a:lvl2pPr eaLnBrk="0" hangingPunct="0" indent="-285750" marL="742950">
              <a:spcBef>
                <a:spcPct val="20000"/>
              </a:spcBef>
              <a:buFont charset="0" typeface="Arial"/>
              <a:buChar char="–"/>
              <a:defRPr sz="2800">
                <a:solidFill>
                  <a:schemeClr val="tx1"/>
                </a:solidFill>
                <a:latin charset="0" pitchFamily="34" typeface="Calibri"/>
              </a:defRPr>
            </a:lvl2pPr>
            <a:lvl3pPr eaLnBrk="0" hangingPunct="0" indent="-228600" marL="1143000">
              <a:spcBef>
                <a:spcPct val="20000"/>
              </a:spcBef>
              <a:buFont charset="0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</a:defRPr>
            </a:lvl3pPr>
            <a:lvl4pPr eaLnBrk="0" hangingPunct="0" indent="-228600" marL="1600200">
              <a:spcBef>
                <a:spcPct val="20000"/>
              </a:spcBef>
              <a:buFont charset="0" typeface="Arial"/>
              <a:buChar char="–"/>
              <a:defRPr sz="2000">
                <a:solidFill>
                  <a:schemeClr val="tx1"/>
                </a:solidFill>
                <a:latin charset="0" pitchFamily="34" typeface="Calibri"/>
              </a:defRPr>
            </a:lvl4pPr>
            <a:lvl5pPr eaLnBrk="0" hangingPunct="0" indent="-228600" marL="2057400">
              <a:spcBef>
                <a:spcPct val="20000"/>
              </a:spcBef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</a:defRPr>
            </a:lvl5pPr>
            <a:lvl6pPr defTabSz="457200"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</a:defRPr>
            </a:lvl6pPr>
            <a:lvl7pPr defTabSz="457200"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</a:defRPr>
            </a:lvl7pPr>
            <a:lvl8pPr defTabSz="457200"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</a:defRPr>
            </a:lvl8pPr>
            <a:lvl9pPr defTabSz="457200"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typeface="Arial"/>
              <a:buNone/>
              <a:tabLst/>
              <a:defRPr/>
            </a:pPr>
            <a:endParaRPr altLang="en-US"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typeface="Arial"/>
              <a:ea charset="-128" pitchFamily="34" typeface="ＭＳ Ｐゴシック"/>
              <a:cs typeface="+mn-cs"/>
            </a:endParaRPr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 flipH="1" flipV="1">
            <a:off x="5038725" y="4056064"/>
            <a:ext cx="1263651" cy="960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len="med" type="triangl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80905" name="Line 9"/>
          <p:cNvSpPr>
            <a:spLocks noChangeShapeType="1"/>
          </p:cNvSpPr>
          <p:nvPr/>
        </p:nvSpPr>
        <p:spPr bwMode="auto">
          <a:xfrm>
            <a:off x="4243391" y="2443164"/>
            <a:ext cx="803275" cy="1568451"/>
          </a:xfrm>
          <a:prstGeom prst="line">
            <a:avLst/>
          </a:prstGeom>
          <a:noFill/>
          <a:ln cap="rnd" w="31750">
            <a:solidFill>
              <a:srgbClr val="CCFFCC"/>
            </a:solidFill>
            <a:prstDash val="sysDot"/>
            <a:round/>
            <a:headEnd/>
            <a:tailEnd len="med" type="triangl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61446" name="Text Box 12"/>
          <p:cNvSpPr txBox="1">
            <a:spLocks noChangeArrowheads="1"/>
          </p:cNvSpPr>
          <p:nvPr/>
        </p:nvSpPr>
        <p:spPr bwMode="auto">
          <a:xfrm>
            <a:off x="-1048803" y="-1700830"/>
            <a:ext cx="87026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charset="0" typeface="Arial"/>
              <a:buChar char="•"/>
              <a:defRPr sz="3200">
                <a:solidFill>
                  <a:schemeClr val="tx1"/>
                </a:solidFill>
                <a:latin charset="0" pitchFamily="34" typeface="Calibri"/>
              </a:defRPr>
            </a:lvl1pPr>
            <a:lvl2pPr eaLnBrk="0" hangingPunct="0" indent="-285750" marL="742950">
              <a:spcBef>
                <a:spcPct val="20000"/>
              </a:spcBef>
              <a:buFont charset="0" typeface="Arial"/>
              <a:buChar char="–"/>
              <a:defRPr sz="2800">
                <a:solidFill>
                  <a:schemeClr val="tx1"/>
                </a:solidFill>
                <a:latin charset="0" pitchFamily="34" typeface="Calibri"/>
              </a:defRPr>
            </a:lvl2pPr>
            <a:lvl3pPr eaLnBrk="0" hangingPunct="0" indent="-228600" marL="1143000">
              <a:spcBef>
                <a:spcPct val="20000"/>
              </a:spcBef>
              <a:buFont charset="0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</a:defRPr>
            </a:lvl3pPr>
            <a:lvl4pPr eaLnBrk="0" hangingPunct="0" indent="-228600" marL="1600200">
              <a:spcBef>
                <a:spcPct val="20000"/>
              </a:spcBef>
              <a:buFont charset="0" typeface="Arial"/>
              <a:buChar char="–"/>
              <a:defRPr sz="2000">
                <a:solidFill>
                  <a:schemeClr val="tx1"/>
                </a:solidFill>
                <a:latin charset="0" pitchFamily="34" typeface="Calibri"/>
              </a:defRPr>
            </a:lvl4pPr>
            <a:lvl5pPr eaLnBrk="0" hangingPunct="0" indent="-228600" marL="2057400">
              <a:spcBef>
                <a:spcPct val="20000"/>
              </a:spcBef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</a:defRPr>
            </a:lvl5pPr>
            <a:lvl6pPr defTabSz="457200"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</a:defRPr>
            </a:lvl6pPr>
            <a:lvl7pPr defTabSz="457200"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</a:defRPr>
            </a:lvl7pPr>
            <a:lvl8pPr defTabSz="457200"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</a:defRPr>
            </a:lvl8pPr>
            <a:lvl9pPr defTabSz="457200"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typeface="Arial"/>
              <a:buNone/>
              <a:tabLst/>
              <a:defRPr/>
            </a:pPr>
            <a:r>
              <a:rPr altLang="en-US" b="1" baseline="0" cap="none" dirty="0" i="0" kern="1200" kumimoji="0" lang="en-US" noProof="0" normalizeH="0" spc="0" strike="noStrike" sz="3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typeface="Arial"/>
                <a:ea charset="-128" pitchFamily="34" typeface="ＭＳ Ｐゴシック"/>
                <a:cs typeface="+mn-cs"/>
              </a:rPr>
              <a:t>Rapid-static</a:t>
            </a:r>
            <a:r>
              <a:rPr altLang="en-US" b="0" baseline="0" cap="none" dirty="0" i="0" kern="1200" kumimoji="0" lang="en-US" noProof="0" normalizeH="0" spc="0" strike="noStrike" sz="3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typeface="Arial"/>
                <a:ea charset="-128" pitchFamily="34" typeface="ＭＳ Ｐゴシック"/>
                <a:cs typeface="+mn-cs"/>
              </a:rPr>
              <a:t>: </a:t>
            </a:r>
            <a:r>
              <a:rPr altLang="en-US" b="0" baseline="0" cap="none" dirty="0" i="0" kern="1200" kumimoji="0" lang="en-US" noProof="0" normalizeH="0" spc="0" strike="noStrike" sz="2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typeface="Arial"/>
                <a:ea charset="-128" pitchFamily="34" typeface="ＭＳ Ｐゴシック"/>
                <a:cs typeface="+mn-cs"/>
              </a:rPr>
              <a:t>OPUS first creates an atmospheric delay model from surrounding CORS data.</a:t>
            </a:r>
          </a:p>
        </p:txBody>
      </p:sp>
      <p:sp>
        <p:nvSpPr>
          <p:cNvPr id="80924" name="Oval 28"/>
          <p:cNvSpPr>
            <a:spLocks noChangeArrowheads="1"/>
          </p:cNvSpPr>
          <p:nvPr/>
        </p:nvSpPr>
        <p:spPr bwMode="auto">
          <a:xfrm>
            <a:off x="1328071" y="3379438"/>
            <a:ext cx="6613525" cy="2513012"/>
          </a:xfrm>
          <a:prstGeom prst="ellipse">
            <a:avLst/>
          </a:prstGeom>
          <a:noFill/>
          <a:ln w="47625">
            <a:solidFill>
              <a:srgbClr val="CC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wrap="none"/>
          <a:lstStyle>
            <a:lvl1pPr eaLnBrk="0" hangingPunct="0">
              <a:spcBef>
                <a:spcPct val="20000"/>
              </a:spcBef>
              <a:buFont charset="0" typeface="Arial"/>
              <a:buChar char="•"/>
              <a:defRPr sz="3200">
                <a:solidFill>
                  <a:schemeClr val="tx1"/>
                </a:solidFill>
                <a:latin charset="0" pitchFamily="34" typeface="Calibri"/>
              </a:defRPr>
            </a:lvl1pPr>
            <a:lvl2pPr eaLnBrk="0" hangingPunct="0" indent="-285750" marL="742950">
              <a:spcBef>
                <a:spcPct val="20000"/>
              </a:spcBef>
              <a:buFont charset="0" typeface="Arial"/>
              <a:buChar char="–"/>
              <a:defRPr sz="2800">
                <a:solidFill>
                  <a:schemeClr val="tx1"/>
                </a:solidFill>
                <a:latin charset="0" pitchFamily="34" typeface="Calibri"/>
              </a:defRPr>
            </a:lvl2pPr>
            <a:lvl3pPr eaLnBrk="0" hangingPunct="0" indent="-228600" marL="1143000">
              <a:spcBef>
                <a:spcPct val="20000"/>
              </a:spcBef>
              <a:buFont charset="0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</a:defRPr>
            </a:lvl3pPr>
            <a:lvl4pPr eaLnBrk="0" hangingPunct="0" indent="-228600" marL="1600200">
              <a:spcBef>
                <a:spcPct val="20000"/>
              </a:spcBef>
              <a:buFont charset="0" typeface="Arial"/>
              <a:buChar char="–"/>
              <a:defRPr sz="2000">
                <a:solidFill>
                  <a:schemeClr val="tx1"/>
                </a:solidFill>
                <a:latin charset="0" pitchFamily="34" typeface="Calibri"/>
              </a:defRPr>
            </a:lvl4pPr>
            <a:lvl5pPr eaLnBrk="0" hangingPunct="0" indent="-228600" marL="2057400">
              <a:spcBef>
                <a:spcPct val="20000"/>
              </a:spcBef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</a:defRPr>
            </a:lvl5pPr>
            <a:lvl6pPr defTabSz="457200"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</a:defRPr>
            </a:lvl6pPr>
            <a:lvl7pPr defTabSz="457200"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</a:defRPr>
            </a:lvl7pPr>
            <a:lvl8pPr defTabSz="457200"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</a:defRPr>
            </a:lvl8pPr>
            <a:lvl9pPr defTabSz="457200"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typeface="Arial"/>
              <a:buNone/>
              <a:tabLst/>
              <a:defRPr/>
            </a:pPr>
            <a:endParaRPr altLang="en-US"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typeface="Arial"/>
              <a:ea charset="-128" pitchFamily="34" typeface="ＭＳ Ｐゴシック"/>
              <a:cs typeface="+mn-cs"/>
            </a:endParaRPr>
          </a:p>
        </p:txBody>
      </p:sp>
      <p:pic>
        <p:nvPicPr>
          <p:cNvPr id="80925" name="Picture 29"/>
          <p:cNvPicPr>
            <a:picLocks noChangeArrowheads="1"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952" y="1153481"/>
            <a:ext cx="3066141" cy="1981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80926" name="Line 30"/>
          <p:cNvSpPr>
            <a:spLocks noChangeShapeType="1"/>
          </p:cNvSpPr>
          <p:nvPr/>
        </p:nvSpPr>
        <p:spPr bwMode="auto">
          <a:xfrm flipH="1" flipV="1">
            <a:off x="5035553" y="4052888"/>
            <a:ext cx="1231900" cy="584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len="med" type="triangl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80927" name="Line 31"/>
          <p:cNvSpPr>
            <a:spLocks noChangeShapeType="1"/>
          </p:cNvSpPr>
          <p:nvPr/>
        </p:nvSpPr>
        <p:spPr bwMode="auto">
          <a:xfrm flipH="1">
            <a:off x="5091115" y="3892552"/>
            <a:ext cx="1638300" cy="1508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len="med" type="triangl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80928" name="Line 32"/>
          <p:cNvSpPr>
            <a:spLocks noChangeShapeType="1"/>
          </p:cNvSpPr>
          <p:nvPr/>
        </p:nvSpPr>
        <p:spPr bwMode="auto">
          <a:xfrm flipH="1">
            <a:off x="5062543" y="3644900"/>
            <a:ext cx="954087" cy="3698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len="med" type="triangl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80929" name="Line 33"/>
          <p:cNvSpPr>
            <a:spLocks noChangeShapeType="1"/>
          </p:cNvSpPr>
          <p:nvPr/>
        </p:nvSpPr>
        <p:spPr bwMode="auto">
          <a:xfrm>
            <a:off x="3703641" y="3609977"/>
            <a:ext cx="1308100" cy="411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len="med" type="triangl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80930" name="Line 34"/>
          <p:cNvSpPr>
            <a:spLocks noChangeShapeType="1"/>
          </p:cNvSpPr>
          <p:nvPr/>
        </p:nvSpPr>
        <p:spPr bwMode="auto">
          <a:xfrm flipV="1">
            <a:off x="1739902" y="4049716"/>
            <a:ext cx="3308351" cy="771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len="med" type="triangl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80931" name="Line 35"/>
          <p:cNvSpPr>
            <a:spLocks noChangeShapeType="1"/>
          </p:cNvSpPr>
          <p:nvPr/>
        </p:nvSpPr>
        <p:spPr bwMode="auto">
          <a:xfrm flipV="1">
            <a:off x="4106864" y="4040194"/>
            <a:ext cx="900112" cy="3635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len="med" type="triangl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80932" name="Line 36"/>
          <p:cNvSpPr>
            <a:spLocks noChangeShapeType="1"/>
          </p:cNvSpPr>
          <p:nvPr/>
        </p:nvSpPr>
        <p:spPr bwMode="auto">
          <a:xfrm flipV="1">
            <a:off x="3662367" y="4052892"/>
            <a:ext cx="1341437" cy="1076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len="med" type="triangl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80933" name="Line 37"/>
          <p:cNvSpPr>
            <a:spLocks noChangeShapeType="1"/>
          </p:cNvSpPr>
          <p:nvPr/>
        </p:nvSpPr>
        <p:spPr bwMode="auto">
          <a:xfrm flipH="1" flipV="1">
            <a:off x="5016505" y="4041777"/>
            <a:ext cx="47625" cy="1565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len="med" type="triangl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80935" name="Line 39"/>
          <p:cNvSpPr>
            <a:spLocks noChangeShapeType="1"/>
          </p:cNvSpPr>
          <p:nvPr/>
        </p:nvSpPr>
        <p:spPr bwMode="auto">
          <a:xfrm flipV="1">
            <a:off x="1754188" y="3622678"/>
            <a:ext cx="1960563" cy="116363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80936" name="Line 40"/>
          <p:cNvSpPr>
            <a:spLocks noChangeShapeType="1"/>
          </p:cNvSpPr>
          <p:nvPr/>
        </p:nvSpPr>
        <p:spPr bwMode="auto">
          <a:xfrm>
            <a:off x="1727204" y="4808540"/>
            <a:ext cx="1935163" cy="314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80937" name="Line 41"/>
          <p:cNvSpPr>
            <a:spLocks noChangeShapeType="1"/>
          </p:cNvSpPr>
          <p:nvPr/>
        </p:nvSpPr>
        <p:spPr bwMode="auto">
          <a:xfrm>
            <a:off x="3638553" y="5143506"/>
            <a:ext cx="1438275" cy="4683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80938" name="Line 42"/>
          <p:cNvSpPr>
            <a:spLocks noChangeShapeType="1"/>
          </p:cNvSpPr>
          <p:nvPr/>
        </p:nvSpPr>
        <p:spPr bwMode="auto">
          <a:xfrm flipV="1">
            <a:off x="3662365" y="4411669"/>
            <a:ext cx="449263" cy="739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80939" name="Line 43"/>
          <p:cNvSpPr>
            <a:spLocks noChangeShapeType="1"/>
          </p:cNvSpPr>
          <p:nvPr/>
        </p:nvSpPr>
        <p:spPr bwMode="auto">
          <a:xfrm flipH="1" flipV="1">
            <a:off x="3744913" y="3611563"/>
            <a:ext cx="341312" cy="812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80940" name="Line 44"/>
          <p:cNvSpPr>
            <a:spLocks noChangeShapeType="1"/>
          </p:cNvSpPr>
          <p:nvPr/>
        </p:nvSpPr>
        <p:spPr bwMode="auto">
          <a:xfrm flipH="1" flipV="1">
            <a:off x="3727453" y="3619504"/>
            <a:ext cx="2276475" cy="301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80941" name="Line 45"/>
          <p:cNvSpPr>
            <a:spLocks noChangeShapeType="1"/>
          </p:cNvSpPr>
          <p:nvPr/>
        </p:nvSpPr>
        <p:spPr bwMode="auto">
          <a:xfrm flipV="1">
            <a:off x="6249992" y="3905249"/>
            <a:ext cx="466725" cy="78105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80942" name="Line 46"/>
          <p:cNvSpPr>
            <a:spLocks noChangeShapeType="1"/>
          </p:cNvSpPr>
          <p:nvPr/>
        </p:nvSpPr>
        <p:spPr bwMode="auto">
          <a:xfrm flipV="1">
            <a:off x="5057778" y="4991101"/>
            <a:ext cx="1241425" cy="61753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80943" name="Line 47"/>
          <p:cNvSpPr>
            <a:spLocks noChangeShapeType="1"/>
          </p:cNvSpPr>
          <p:nvPr/>
        </p:nvSpPr>
        <p:spPr bwMode="auto">
          <a:xfrm flipH="1" flipV="1">
            <a:off x="6275392" y="4664077"/>
            <a:ext cx="15875" cy="3317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80944" name="Line 48"/>
          <p:cNvSpPr>
            <a:spLocks noChangeShapeType="1"/>
          </p:cNvSpPr>
          <p:nvPr/>
        </p:nvSpPr>
        <p:spPr bwMode="auto">
          <a:xfrm flipV="1">
            <a:off x="5040317" y="3644900"/>
            <a:ext cx="973137" cy="195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80945" name="Line 49"/>
          <p:cNvSpPr>
            <a:spLocks noChangeShapeType="1"/>
          </p:cNvSpPr>
          <p:nvPr/>
        </p:nvSpPr>
        <p:spPr bwMode="auto">
          <a:xfrm flipH="1" flipV="1">
            <a:off x="4103690" y="4403731"/>
            <a:ext cx="946151" cy="11969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80946" name="Line 50"/>
          <p:cNvSpPr>
            <a:spLocks noChangeShapeType="1"/>
          </p:cNvSpPr>
          <p:nvPr/>
        </p:nvSpPr>
        <p:spPr bwMode="auto">
          <a:xfrm flipH="1">
            <a:off x="4113216" y="3894141"/>
            <a:ext cx="2586037" cy="509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80947" name="Line 51"/>
          <p:cNvSpPr>
            <a:spLocks noChangeShapeType="1"/>
          </p:cNvSpPr>
          <p:nvPr/>
        </p:nvSpPr>
        <p:spPr bwMode="auto">
          <a:xfrm>
            <a:off x="4111627" y="4398966"/>
            <a:ext cx="2179639" cy="6016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80948" name="Line 52"/>
          <p:cNvSpPr>
            <a:spLocks noChangeShapeType="1"/>
          </p:cNvSpPr>
          <p:nvPr/>
        </p:nvSpPr>
        <p:spPr bwMode="auto">
          <a:xfrm flipH="1" flipV="1">
            <a:off x="5997578" y="3652840"/>
            <a:ext cx="692151" cy="2492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80949" name="Line 53"/>
          <p:cNvSpPr>
            <a:spLocks noChangeShapeType="1"/>
          </p:cNvSpPr>
          <p:nvPr/>
        </p:nvSpPr>
        <p:spPr bwMode="auto">
          <a:xfrm>
            <a:off x="6029328" y="3648076"/>
            <a:ext cx="238125" cy="10001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80901" name="AutoShape 5"/>
          <p:cNvSpPr>
            <a:spLocks noChangeArrowheads="1"/>
          </p:cNvSpPr>
          <p:nvPr/>
        </p:nvSpPr>
        <p:spPr bwMode="auto">
          <a:xfrm rot="19908062">
            <a:off x="1416051" y="4665667"/>
            <a:ext cx="623888" cy="274637"/>
          </a:xfrm>
          <a:prstGeom prst="star5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 wrap="none"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typeface="Arial"/>
              <a:ea charset="0" typeface="ＭＳ Ｐゴシック"/>
              <a:cs charset="0" pitchFamily="34" typeface="Arial"/>
            </a:endParaRPr>
          </a:p>
        </p:txBody>
      </p:sp>
      <p:sp>
        <p:nvSpPr>
          <p:cNvPr id="80902" name="AutoShape 6"/>
          <p:cNvSpPr>
            <a:spLocks noChangeArrowheads="1"/>
          </p:cNvSpPr>
          <p:nvPr/>
        </p:nvSpPr>
        <p:spPr bwMode="auto">
          <a:xfrm rot="1342443">
            <a:off x="5983294" y="4816478"/>
            <a:ext cx="623887" cy="376239"/>
          </a:xfrm>
          <a:prstGeom prst="star5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 wrap="none"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typeface="Arial"/>
              <a:ea charset="0" typeface="ＭＳ Ｐゴシック"/>
              <a:cs charset="0" pitchFamily="34" typeface="Arial"/>
            </a:endParaRPr>
          </a:p>
        </p:txBody>
      </p:sp>
      <p:sp>
        <p:nvSpPr>
          <p:cNvPr id="80903" name="AutoShape 7"/>
          <p:cNvSpPr>
            <a:spLocks noChangeArrowheads="1"/>
          </p:cNvSpPr>
          <p:nvPr/>
        </p:nvSpPr>
        <p:spPr bwMode="auto">
          <a:xfrm rot="1097357">
            <a:off x="6396043" y="3824294"/>
            <a:ext cx="623887" cy="174625"/>
          </a:xfrm>
          <a:prstGeom prst="star5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 wrap="none"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typeface="Arial"/>
              <a:ea charset="0" typeface="ＭＳ Ｐゴシック"/>
              <a:cs charset="0" pitchFamily="34" typeface="Arial"/>
            </a:endParaRPr>
          </a:p>
        </p:txBody>
      </p:sp>
      <p:sp>
        <p:nvSpPr>
          <p:cNvPr id="80910" name="AutoShape 14"/>
          <p:cNvSpPr>
            <a:spLocks noChangeArrowheads="1"/>
          </p:cNvSpPr>
          <p:nvPr/>
        </p:nvSpPr>
        <p:spPr bwMode="auto">
          <a:xfrm rot="825589">
            <a:off x="5961069" y="4524375"/>
            <a:ext cx="623887" cy="279400"/>
          </a:xfrm>
          <a:prstGeom prst="star5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 wrap="none"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typeface="Arial"/>
              <a:ea charset="0" typeface="ＭＳ Ｐゴシック"/>
              <a:cs charset="0" pitchFamily="34" typeface="Arial"/>
            </a:endParaRPr>
          </a:p>
        </p:txBody>
      </p:sp>
      <p:sp>
        <p:nvSpPr>
          <p:cNvPr id="80911" name="AutoShape 15"/>
          <p:cNvSpPr>
            <a:spLocks noChangeArrowheads="1"/>
          </p:cNvSpPr>
          <p:nvPr/>
        </p:nvSpPr>
        <p:spPr bwMode="auto">
          <a:xfrm rot="354089">
            <a:off x="5705476" y="3586166"/>
            <a:ext cx="623888" cy="144463"/>
          </a:xfrm>
          <a:prstGeom prst="star5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 wrap="none"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typeface="Arial"/>
              <a:ea charset="0" typeface="ＭＳ Ｐゴシック"/>
              <a:cs charset="0" pitchFamily="34" typeface="Arial"/>
            </a:endParaRPr>
          </a:p>
        </p:txBody>
      </p:sp>
      <p:sp>
        <p:nvSpPr>
          <p:cNvPr id="80912" name="AutoShape 16"/>
          <p:cNvSpPr>
            <a:spLocks noChangeArrowheads="1"/>
          </p:cNvSpPr>
          <p:nvPr/>
        </p:nvSpPr>
        <p:spPr bwMode="auto">
          <a:xfrm rot="21398126">
            <a:off x="3792543" y="4240216"/>
            <a:ext cx="623887" cy="339725"/>
          </a:xfrm>
          <a:prstGeom prst="star5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 wrap="none"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typeface="Arial"/>
              <a:ea charset="0" typeface="ＭＳ Ｐゴシック"/>
              <a:cs charset="0" pitchFamily="34" typeface="Arial"/>
            </a:endParaRPr>
          </a:p>
        </p:txBody>
      </p:sp>
      <p:sp>
        <p:nvSpPr>
          <p:cNvPr id="80913" name="AutoShape 17"/>
          <p:cNvSpPr>
            <a:spLocks noChangeArrowheads="1"/>
          </p:cNvSpPr>
          <p:nvPr/>
        </p:nvSpPr>
        <p:spPr bwMode="auto">
          <a:xfrm rot="21466737">
            <a:off x="3409951" y="3549657"/>
            <a:ext cx="623888" cy="155575"/>
          </a:xfrm>
          <a:prstGeom prst="star5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 wrap="none"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typeface="Arial"/>
              <a:ea charset="0" typeface="ＭＳ Ｐゴシック"/>
              <a:cs charset="0" pitchFamily="34" typeface="Arial"/>
            </a:endParaRPr>
          </a:p>
        </p:txBody>
      </p:sp>
      <p:sp>
        <p:nvSpPr>
          <p:cNvPr id="80914" name="AutoShape 18"/>
          <p:cNvSpPr>
            <a:spLocks noChangeArrowheads="1"/>
          </p:cNvSpPr>
          <p:nvPr/>
        </p:nvSpPr>
        <p:spPr bwMode="auto">
          <a:xfrm rot="278583">
            <a:off x="4741869" y="5389565"/>
            <a:ext cx="623887" cy="433387"/>
          </a:xfrm>
          <a:prstGeom prst="star5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 wrap="none"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typeface="Arial"/>
              <a:ea charset="0" typeface="ＭＳ Ｐゴシック"/>
              <a:cs charset="0" pitchFamily="34" typeface="Arial"/>
            </a:endParaRPr>
          </a:p>
        </p:txBody>
      </p:sp>
      <p:sp>
        <p:nvSpPr>
          <p:cNvPr id="80915" name="AutoShape 19"/>
          <p:cNvSpPr>
            <a:spLocks noChangeArrowheads="1"/>
          </p:cNvSpPr>
          <p:nvPr/>
        </p:nvSpPr>
        <p:spPr bwMode="auto">
          <a:xfrm rot="21039266">
            <a:off x="3332169" y="4919667"/>
            <a:ext cx="623887" cy="415925"/>
          </a:xfrm>
          <a:prstGeom prst="star5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 wrap="none"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typeface="Arial"/>
              <a:ea charset="0" typeface="ＭＳ Ｐゴシック"/>
              <a:cs charset="0" pitchFamily="34" typeface="Arial"/>
            </a:endParaRPr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 flipH="1">
            <a:off x="1735139" y="2446341"/>
            <a:ext cx="2508251" cy="2354263"/>
          </a:xfrm>
          <a:prstGeom prst="line">
            <a:avLst/>
          </a:prstGeom>
          <a:noFill/>
          <a:ln cap="rnd" w="349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80906" name="Line 10"/>
          <p:cNvSpPr>
            <a:spLocks noChangeShapeType="1"/>
          </p:cNvSpPr>
          <p:nvPr/>
        </p:nvSpPr>
        <p:spPr bwMode="auto">
          <a:xfrm>
            <a:off x="4237044" y="2446341"/>
            <a:ext cx="2460625" cy="1460500"/>
          </a:xfrm>
          <a:prstGeom prst="line">
            <a:avLst/>
          </a:prstGeom>
          <a:noFill/>
          <a:ln cap="rnd" w="349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80916" name="Line 20"/>
          <p:cNvSpPr>
            <a:spLocks noChangeShapeType="1"/>
          </p:cNvSpPr>
          <p:nvPr/>
        </p:nvSpPr>
        <p:spPr bwMode="auto">
          <a:xfrm flipH="1">
            <a:off x="4108451" y="2444751"/>
            <a:ext cx="133351" cy="1944688"/>
          </a:xfrm>
          <a:prstGeom prst="line">
            <a:avLst/>
          </a:prstGeom>
          <a:noFill/>
          <a:ln cap="rnd" w="349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80917" name="Line 21"/>
          <p:cNvSpPr>
            <a:spLocks noChangeShapeType="1"/>
          </p:cNvSpPr>
          <p:nvPr/>
        </p:nvSpPr>
        <p:spPr bwMode="auto">
          <a:xfrm flipH="1">
            <a:off x="3697290" y="2443165"/>
            <a:ext cx="531812" cy="1184275"/>
          </a:xfrm>
          <a:prstGeom prst="line">
            <a:avLst/>
          </a:prstGeom>
          <a:noFill/>
          <a:ln cap="rnd" w="349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80918" name="Line 22"/>
          <p:cNvSpPr>
            <a:spLocks noChangeShapeType="1"/>
          </p:cNvSpPr>
          <p:nvPr/>
        </p:nvSpPr>
        <p:spPr bwMode="auto">
          <a:xfrm>
            <a:off x="4238627" y="2439994"/>
            <a:ext cx="1758951" cy="1201737"/>
          </a:xfrm>
          <a:prstGeom prst="line">
            <a:avLst/>
          </a:prstGeom>
          <a:noFill/>
          <a:ln cap="rnd" w="349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80919" name="Line 23"/>
          <p:cNvSpPr>
            <a:spLocks noChangeShapeType="1"/>
          </p:cNvSpPr>
          <p:nvPr/>
        </p:nvSpPr>
        <p:spPr bwMode="auto">
          <a:xfrm>
            <a:off x="4238628" y="2443168"/>
            <a:ext cx="2041525" cy="2206625"/>
          </a:xfrm>
          <a:prstGeom prst="line">
            <a:avLst/>
          </a:prstGeom>
          <a:noFill/>
          <a:ln cap="rnd" w="349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80920" name="Line 24"/>
          <p:cNvSpPr>
            <a:spLocks noChangeShapeType="1"/>
          </p:cNvSpPr>
          <p:nvPr/>
        </p:nvSpPr>
        <p:spPr bwMode="auto">
          <a:xfrm>
            <a:off x="4241803" y="2444752"/>
            <a:ext cx="811213" cy="3159125"/>
          </a:xfrm>
          <a:prstGeom prst="line">
            <a:avLst/>
          </a:prstGeom>
          <a:noFill/>
          <a:ln cap="rnd" w="349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80921" name="Line 25"/>
          <p:cNvSpPr>
            <a:spLocks noChangeShapeType="1"/>
          </p:cNvSpPr>
          <p:nvPr/>
        </p:nvSpPr>
        <p:spPr bwMode="auto">
          <a:xfrm flipH="1">
            <a:off x="3662367" y="2443163"/>
            <a:ext cx="573087" cy="2667000"/>
          </a:xfrm>
          <a:prstGeom prst="line">
            <a:avLst/>
          </a:prstGeom>
          <a:noFill/>
          <a:ln cap="rnd" w="349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80922" name="Line 26"/>
          <p:cNvSpPr>
            <a:spLocks noChangeShapeType="1"/>
          </p:cNvSpPr>
          <p:nvPr/>
        </p:nvSpPr>
        <p:spPr bwMode="auto">
          <a:xfrm>
            <a:off x="4237043" y="2443167"/>
            <a:ext cx="2071687" cy="2560637"/>
          </a:xfrm>
          <a:prstGeom prst="line">
            <a:avLst/>
          </a:prstGeom>
          <a:noFill/>
          <a:ln cap="rnd"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pic>
        <p:nvPicPr>
          <p:cNvPr descr="MCj04348570000[1]" id="80934" name="Picture 38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227">
            <a:off x="-1028830" y="2763047"/>
            <a:ext cx="827088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AutoShape 5"/>
          <p:cNvSpPr>
            <a:spLocks noChangeArrowheads="1"/>
          </p:cNvSpPr>
          <p:nvPr/>
        </p:nvSpPr>
        <p:spPr bwMode="auto">
          <a:xfrm rot="19324793">
            <a:off x="1568451" y="5527678"/>
            <a:ext cx="623888" cy="274639"/>
          </a:xfrm>
          <a:prstGeom prst="star5">
            <a:avLst/>
          </a:prstGeom>
          <a:solidFill>
            <a:schemeClr val="accent5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 wrap="none"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typeface="Arial"/>
              <a:ea charset="0" typeface="ＭＳ Ｐゴシック"/>
              <a:cs charset="0" pitchFamily="34" typeface="Arial"/>
            </a:endParaRPr>
          </a:p>
        </p:txBody>
      </p:sp>
      <p:sp>
        <p:nvSpPr>
          <p:cNvPr id="55" name="AutoShape 5"/>
          <p:cNvSpPr>
            <a:spLocks noChangeArrowheads="1"/>
          </p:cNvSpPr>
          <p:nvPr/>
        </p:nvSpPr>
        <p:spPr bwMode="auto">
          <a:xfrm rot="767916">
            <a:off x="6364291" y="6005520"/>
            <a:ext cx="623887" cy="454025"/>
          </a:xfrm>
          <a:prstGeom prst="star5">
            <a:avLst/>
          </a:prstGeom>
          <a:solidFill>
            <a:schemeClr val="accent5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 wrap="none"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typeface="Arial"/>
              <a:ea charset="0" typeface="ＭＳ Ｐゴシック"/>
              <a:cs charset="0" pitchFamily="34" typeface="Arial"/>
            </a:endParaRPr>
          </a:p>
        </p:txBody>
      </p:sp>
      <p:sp>
        <p:nvSpPr>
          <p:cNvPr id="56" name="Title 2"/>
          <p:cNvSpPr>
            <a:spLocks noGrp="1"/>
          </p:cNvSpPr>
          <p:nvPr>
            <p:ph type="title"/>
          </p:nvPr>
        </p:nvSpPr>
        <p:spPr>
          <a:xfrm>
            <a:off x="0" y="364867"/>
            <a:ext cx="9144000" cy="805079"/>
          </a:xfrm>
        </p:spPr>
        <p:txBody>
          <a:bodyPr/>
          <a:lstStyle/>
          <a:p>
            <a:r>
              <a:rPr dirty="0" lang="en-US" sz="5000">
                <a:latin charset="0" panose="02040503050406030204" pitchFamily="18" typeface="Cambria"/>
                <a:ea charset="0" panose="02040503050406030204" pitchFamily="18" typeface="Cambria"/>
              </a:rPr>
              <a:t>OPUS-RS – 15 min to 2 hours</a:t>
            </a:r>
          </a:p>
        </p:txBody>
      </p:sp>
      <p:sp>
        <p:nvSpPr>
          <p:cNvPr id="57" name="Content Placeholder 1"/>
          <p:cNvSpPr txBox="1">
            <a:spLocks/>
          </p:cNvSpPr>
          <p:nvPr/>
        </p:nvSpPr>
        <p:spPr bwMode="auto">
          <a:xfrm>
            <a:off x="425198" y="1177881"/>
            <a:ext cx="5460847" cy="102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l" defTabSz="457200" eaLnBrk="0" fontAlgn="base" hangingPunct="0" indent="-342900" marL="342900" rtl="0">
              <a:spcBef>
                <a:spcPct val="20000"/>
              </a:spcBef>
              <a:spcAft>
                <a:spcPct val="0"/>
              </a:spcAft>
              <a:buFont charset="0" pitchFamily="34" typeface="Arial"/>
              <a:buChar char="•"/>
              <a:defRPr kern="1200" sz="32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1pPr>
            <a:lvl2pPr algn="l" defTabSz="457200" eaLnBrk="0" fontAlgn="base" hangingPunct="0" indent="-285750" marL="742950" rtl="0">
              <a:spcBef>
                <a:spcPct val="20000"/>
              </a:spcBef>
              <a:spcAft>
                <a:spcPct val="0"/>
              </a:spcAft>
              <a:buFont charset="0" pitchFamily="34" typeface="Arial"/>
              <a:buChar char="–"/>
              <a:defRPr kern="1200" sz="28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2pPr>
            <a:lvl3pPr algn="l" defTabSz="457200" eaLnBrk="0" fontAlgn="base" hangingPunct="0" indent="-228600" marL="1143000" rtl="0">
              <a:spcBef>
                <a:spcPct val="20000"/>
              </a:spcBef>
              <a:spcAft>
                <a:spcPct val="0"/>
              </a:spcAft>
              <a:buFont charset="0" pitchFamily="34" typeface="Arial"/>
              <a:buChar char="•"/>
              <a:defRPr kern="1200" sz="24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3pPr>
            <a:lvl4pPr algn="l" defTabSz="457200" eaLnBrk="0" fontAlgn="base" hangingPunct="0" indent="-228600" marL="1600200" rtl="0">
              <a:spcBef>
                <a:spcPct val="20000"/>
              </a:spcBef>
              <a:spcAft>
                <a:spcPct val="0"/>
              </a:spcAft>
              <a:buFont charset="0" pitchFamily="34" typeface="Arial"/>
              <a:buChar char="–"/>
              <a:defRPr kern="1200" sz="20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4pPr>
            <a:lvl5pPr algn="l" defTabSz="457200" eaLnBrk="0" fontAlgn="base" hangingPunct="0" indent="-228600" marL="2057400" rtl="0">
              <a:spcBef>
                <a:spcPct val="20000"/>
              </a:spcBef>
              <a:spcAft>
                <a:spcPct val="0"/>
              </a:spcAft>
              <a:buFont charset="0" pitchFamily="34" typeface="Arial"/>
              <a:buChar char="»"/>
              <a:defRPr kern="1200" sz="20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5pPr>
            <a:lvl6pPr algn="l" defTabSz="457200" eaLnBrk="1" hangingPunct="1" indent="-228600" latinLnBrk="0" marL="25146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189" eaLnBrk="0" fontAlgn="base" hangingPunct="0" indent="0" latinLnBrk="0" lvl="1" marL="0" marR="0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charset="0" pitchFamily="34" typeface="Arial"/>
              <a:buNone/>
              <a:tabLst/>
              <a:defRPr/>
            </a:pPr>
            <a:r>
              <a:rPr b="0" baseline="0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40503050406030204" pitchFamily="18" typeface="Cambria"/>
                <a:ea charset="0" panose="02040503050406030204" pitchFamily="18" typeface="Cambria"/>
                <a:cs charset="0" pitchFamily="18" typeface="Times New Roman"/>
              </a:rPr>
              <a:t>-</a:t>
            </a:r>
            <a:r>
              <a:rPr b="0" baseline="0" cap="none" dirty="0" i="0" kern="1200" kumimoji="0" lang="en-US" noProof="0" normalizeH="0" spc="0" strike="noStrike" sz="2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40503050406030204" pitchFamily="18" typeface="Cambria"/>
                <a:ea charset="0" panose="02040503050406030204" pitchFamily="18" typeface="Cambria"/>
                <a:cs charset="0" pitchFamily="18" typeface="Times New Roman"/>
              </a:rPr>
              <a:t>Atmospheric model</a:t>
            </a:r>
          </a:p>
          <a:p>
            <a:pPr algn="l" defTabSz="457189" eaLnBrk="0" fontAlgn="base" hangingPunct="0" indent="0" latinLnBrk="0" lvl="1" marL="0" marR="0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charset="0" pitchFamily="34" typeface="Arial"/>
              <a:buNone/>
              <a:tabLst/>
              <a:defRPr/>
            </a:pPr>
            <a:r>
              <a:rPr b="0" baseline="0" cap="none" dirty="0" i="0" kern="1200" kumimoji="0" lang="en-US" noProof="0" normalizeH="0" spc="0" strike="noStrike" sz="2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40503050406030204" pitchFamily="18" typeface="Cambria"/>
                <a:ea charset="0" panose="02040503050406030204" pitchFamily="18" typeface="Cambria"/>
                <a:cs charset="0" pitchFamily="18" typeface="Times New Roman"/>
              </a:rPr>
              <a:t>-Delivered 179,000 solutions in 2021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8459F33-0F30-4325-8DB9-DB50F909237E}"/>
              </a:ext>
            </a:extLst>
          </p:cNvPr>
          <p:cNvSpPr txBox="1"/>
          <p:nvPr/>
        </p:nvSpPr>
        <p:spPr bwMode="auto">
          <a:xfrm>
            <a:off x="273498" y="4319371"/>
            <a:ext cx="860824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rgbClr val="FAC090"/>
            </a:glow>
          </a:effectLst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cap="none" dirty="0" i="1" kern="1200" kumimoji="0" lang="en-US" noProof="0" normalizeH="0" spc="0" strike="noStrike" sz="3600" u="sng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</a:t>
            </a:r>
            <a:r>
              <a:rPr b="0" cap="none" dirty="0" i="0" kern="1200" kumimoji="0" lang="en-US" noProof="0" normalizeH="0" spc="0" strike="noStrike" sz="3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integrated with OPUS Projects</a:t>
            </a:r>
            <a:endParaRPr b="0" baseline="0" cap="none" dirty="0" i="0" kern="1200" kumimoji="0" lang="en-US" noProof="0" normalizeH="0" spc="0" strike="noStrike" sz="32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83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afterEffect" presetClass="path" presetID="37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5224 -0.12824 L 0.37847 -0.12338 C 0.34861 -0.12315 0.30434 -0.11528 0.25886 -0.10371 C 0.20712 -0.09005 0.16632 -0.0757 0.1382 -0.06134 L 0.0033 0.00555 " pathEditMode="fixed" ptsTypes="AAAAA" rAng="20940000">
                                      <p:cBhvr>
                                        <p:cTn dur="2000" fill="hold" id="6" spd="-100000"/>
                                        <p:tgtEl>
                                          <p:spTgt spid="809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67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8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10"/>
                                        <p:tgtEl>
                                          <p:spTgt spid="8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8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8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6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2"/>
                                        <p:tgtEl>
                                          <p:spTgt spid="8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5"/>
                                        <p:tgtEl>
                                          <p:spTgt spid="8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0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7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80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7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7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3"/>
                                        <p:tgtEl>
                                          <p:spTgt spid="80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6"/>
                                        <p:tgtEl>
                                          <p:spTgt spid="80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9"/>
                                        <p:tgtEl>
                                          <p:spTgt spid="80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2"/>
                                        <p:tgtEl>
                                          <p:spTgt spid="80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5"/>
                                        <p:tgtEl>
                                          <p:spTgt spid="8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8"/>
                                        <p:tgtEl>
                                          <p:spTgt spid="8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1"/>
                                        <p:tgtEl>
                                          <p:spTgt spid="8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4"/>
                                        <p:tgtEl>
                                          <p:spTgt spid="8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0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80900"/>
      <p:bldP animBg="1" grpId="0" spid="80905"/>
      <p:bldP animBg="1" grpId="0" spid="80924"/>
      <p:bldP animBg="1" grpId="0" spid="80926"/>
      <p:bldP animBg="1" grpId="0" spid="80927"/>
      <p:bldP animBg="1" grpId="0" spid="80928"/>
      <p:bldP animBg="1" grpId="0" spid="80929"/>
      <p:bldP animBg="1" grpId="0" spid="80930"/>
      <p:bldP animBg="1" grpId="0" spid="80931"/>
      <p:bldP animBg="1" grpId="0" spid="80932"/>
      <p:bldP animBg="1" grpId="0" spid="80933"/>
      <p:bldP animBg="1" grpId="0" spid="80935"/>
      <p:bldP animBg="1" grpId="0" spid="80936"/>
      <p:bldP animBg="1" grpId="0" spid="80937"/>
      <p:bldP animBg="1" grpId="0" spid="80938"/>
      <p:bldP animBg="1" grpId="0" spid="80939"/>
      <p:bldP animBg="1" grpId="0" spid="80940"/>
      <p:bldP animBg="1" grpId="0" spid="80941"/>
      <p:bldP animBg="1" grpId="0" spid="80942"/>
      <p:bldP animBg="1" grpId="0" spid="80943"/>
      <p:bldP animBg="1" grpId="0" spid="80944"/>
      <p:bldP animBg="1" grpId="0" spid="80945"/>
      <p:bldP animBg="1" grpId="0" spid="80946"/>
      <p:bldP animBg="1" grpId="0" spid="80947"/>
      <p:bldP animBg="1" grpId="0" spid="80948"/>
      <p:bldP animBg="1" grpId="0" spid="80949"/>
      <p:bldP animBg="1" grpId="0" spid="80904"/>
      <p:bldP animBg="1" grpId="0" spid="80906"/>
      <p:bldP animBg="1" grpId="0" spid="80916"/>
      <p:bldP animBg="1" grpId="0" spid="80917"/>
      <p:bldP animBg="1" grpId="0" spid="80918"/>
      <p:bldP animBg="1" grpId="0" spid="80919"/>
      <p:bldP animBg="1" grpId="0" spid="80920"/>
      <p:bldP animBg="1" grpId="0" spid="80921"/>
      <p:bldP animBg="1" grpId="0" spid="80922"/>
      <p:bldP animBg="1" grpId="0" spid="58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0" y="557044"/>
            <a:ext cx="9144000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CORS + RTN </a:t>
            </a:r>
            <a:b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CORS used </a:t>
            </a:r>
            <a:r>
              <a:rPr lang="en-US" altLang="en-US" sz="4000" u="sng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not</a:t>
            </a: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NCN 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but have a PID</a:t>
            </a:r>
            <a:endParaRPr lang="en-US" altLang="en-US" sz="4000" b="1" dirty="0"/>
          </a:p>
        </p:txBody>
      </p:sp>
      <p:pic>
        <p:nvPicPr>
          <p:cNvPr id="25603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79"/>
          <a:stretch/>
        </p:blipFill>
        <p:spPr bwMode="auto">
          <a:xfrm>
            <a:off x="10417" y="1558405"/>
            <a:ext cx="9122827" cy="7858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7" r="66425"/>
          <a:stretch/>
        </p:blipFill>
        <p:spPr bwMode="auto">
          <a:xfrm>
            <a:off x="1" y="2335743"/>
            <a:ext cx="3062983" cy="3839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73400" y="2344210"/>
            <a:ext cx="6070600" cy="4140851"/>
          </a:xfrm>
        </p:spPr>
        <p:txBody>
          <a:bodyPr/>
          <a:lstStyle/>
          <a:p>
            <a:pPr marL="380990" indent="-380990">
              <a:buFont typeface="+mj-lt"/>
              <a:buAutoNum type="arabicPeriod"/>
            </a:pPr>
            <a:r>
              <a:rPr lang="en-US" altLang="en-US" sz="2667" dirty="0">
                <a:latin typeface="Cambria" panose="02040503050406030204" pitchFamily="18" charset="0"/>
                <a:ea typeface="Cambria" panose="02040503050406030204" pitchFamily="18" charset="0"/>
              </a:rPr>
              <a:t>Collect your RTN data w/Rover(s)</a:t>
            </a:r>
          </a:p>
          <a:p>
            <a:pPr lvl="1"/>
            <a:r>
              <a:rPr lang="en-US" alt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Log your vectors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not just points!</a:t>
            </a:r>
          </a:p>
          <a:p>
            <a:pPr marL="380990" indent="-380990">
              <a:buFont typeface="+mj-lt"/>
              <a:buAutoNum type="arabicPeriod"/>
            </a:pPr>
            <a:r>
              <a:rPr lang="en-US" altLang="en-US" sz="2667" dirty="0">
                <a:latin typeface="Cambria" panose="02040503050406030204" pitchFamily="18" charset="0"/>
                <a:ea typeface="Cambria" panose="02040503050406030204" pitchFamily="18" charset="0"/>
              </a:rPr>
              <a:t>Download non-NCN CORS data</a:t>
            </a:r>
          </a:p>
          <a:p>
            <a:pPr lvl="1"/>
            <a:r>
              <a:rPr lang="en-US" alt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Consult network provider for guidance/assistance</a:t>
            </a:r>
            <a:endParaRPr lang="en-US" altLang="en-US" sz="2367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80990" indent="-380990">
              <a:buFont typeface="+mj-lt"/>
              <a:buAutoNum type="arabicPeriod"/>
            </a:pPr>
            <a:r>
              <a:rPr lang="en-US" altLang="en-US" sz="2667" dirty="0">
                <a:latin typeface="Cambria" panose="02040503050406030204" pitchFamily="18" charset="0"/>
                <a:ea typeface="Cambria" panose="02040503050406030204" pitchFamily="18" charset="0"/>
              </a:rPr>
              <a:t>Upload CORS data to </a:t>
            </a:r>
            <a:r>
              <a:rPr lang="en-US" altLang="en-US" sz="2667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OP via OPUS-S</a:t>
            </a:r>
            <a:endParaRPr lang="en-US" altLang="en-US" sz="2667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80990" indent="-380990">
              <a:buFont typeface="+mj-lt"/>
              <a:buAutoNum type="arabicPeriod"/>
            </a:pPr>
            <a:r>
              <a:rPr lang="en-US" altLang="en-US" sz="2667" dirty="0">
                <a:latin typeface="Cambria" panose="02040503050406030204" pitchFamily="18" charset="0"/>
                <a:ea typeface="Cambria" panose="02040503050406030204" pitchFamily="18" charset="0"/>
              </a:rPr>
              <a:t>Download Rover data</a:t>
            </a:r>
          </a:p>
          <a:p>
            <a:pPr marL="380990" indent="-380990">
              <a:buFont typeface="+mj-lt"/>
              <a:buAutoNum type="arabicPeriod"/>
            </a:pPr>
            <a:r>
              <a:rPr lang="en-US" altLang="en-US" sz="2667" dirty="0">
                <a:latin typeface="Cambria" panose="02040503050406030204" pitchFamily="18" charset="0"/>
                <a:ea typeface="Cambria" panose="02040503050406030204" pitchFamily="18" charset="0"/>
              </a:rPr>
              <a:t>Convert to GVX in </a:t>
            </a:r>
            <a:r>
              <a:rPr lang="en-US" altLang="en-US" sz="2667" i="1" dirty="0">
                <a:latin typeface="Cambria" panose="02040503050406030204" pitchFamily="18" charset="0"/>
                <a:ea typeface="Cambria" panose="02040503050406030204" pitchFamily="18" charset="0"/>
              </a:rPr>
              <a:t>your software</a:t>
            </a:r>
            <a:endParaRPr lang="en-US" altLang="en-US" sz="2667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80990" indent="-380990">
              <a:buFont typeface="+mj-lt"/>
              <a:buAutoNum type="arabicPeriod"/>
            </a:pPr>
            <a:r>
              <a:rPr lang="en-US" altLang="en-US" sz="2667" dirty="0">
                <a:latin typeface="Cambria" panose="02040503050406030204" pitchFamily="18" charset="0"/>
                <a:ea typeface="Cambria" panose="02040503050406030204" pitchFamily="18" charset="0"/>
              </a:rPr>
              <a:t>Upload GVX to OPUS Projects</a:t>
            </a:r>
          </a:p>
          <a:p>
            <a:pPr marL="552435" lvl="1" indent="-380990">
              <a:buFont typeface="+mj-lt"/>
              <a:buAutoNum type="arabicPeriod"/>
            </a:pPr>
            <a:r>
              <a:rPr lang="en-US" altLang="en-US" sz="2367" dirty="0">
                <a:latin typeface="Cambria" panose="02040503050406030204" pitchFamily="18" charset="0"/>
                <a:ea typeface="Cambria" panose="02040503050406030204" pitchFamily="18" charset="0"/>
              </a:rPr>
              <a:t>Process Sessions</a:t>
            </a:r>
          </a:p>
          <a:p>
            <a:pPr marL="552435" lvl="1" indent="-380990">
              <a:buFont typeface="+mj-lt"/>
              <a:buAutoNum type="arabicPeriod"/>
            </a:pPr>
            <a:r>
              <a:rPr lang="en-US" altLang="en-US" sz="2367" dirty="0">
                <a:latin typeface="Cambria" panose="02040503050406030204" pitchFamily="18" charset="0"/>
                <a:ea typeface="Cambria" panose="02040503050406030204" pitchFamily="18" charset="0"/>
              </a:rPr>
              <a:t>Adjust Network – </a:t>
            </a:r>
            <a:r>
              <a:rPr lang="en-US" altLang="en-US" sz="2367" b="1" dirty="0">
                <a:latin typeface="Cambria" panose="02040503050406030204" pitchFamily="18" charset="0"/>
                <a:ea typeface="Cambria" panose="02040503050406030204" pitchFamily="18" charset="0"/>
              </a:rPr>
              <a:t>hold IDB coordinates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6" t="16890" r="33452"/>
          <a:stretch/>
        </p:blipFill>
        <p:spPr bwMode="auto">
          <a:xfrm>
            <a:off x="43673" y="2335742"/>
            <a:ext cx="3018972" cy="3836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9" t="17047" r="439" b="-157"/>
          <a:stretch/>
        </p:blipFill>
        <p:spPr bwMode="auto">
          <a:xfrm>
            <a:off x="22005" y="2345418"/>
            <a:ext cx="3018972" cy="3836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11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BBD3DCE-0AF5-4514-8588-5013B65C1E3C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3"/>
          <a:srcRect l="61" r="115" t="91"/>
          <a:stretch/>
        </p:blipFill>
        <p:spPr>
          <a:xfrm>
            <a:off x="0" y="1512174"/>
            <a:ext cx="7820026" cy="3586833"/>
          </a:xfr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Trapezoid 1">
            <a:extLst>
              <a:ext uri="{FF2B5EF4-FFF2-40B4-BE49-F238E27FC236}">
                <a16:creationId xmlns:a16="http://schemas.microsoft.com/office/drawing/2014/main" id="{761FB1E1-E4BB-44E7-AA64-647E81AD2902}"/>
              </a:ext>
            </a:extLst>
          </p:cNvPr>
          <p:cNvSpPr/>
          <p:nvPr/>
        </p:nvSpPr>
        <p:spPr>
          <a:xfrm>
            <a:off x="4876800" y="975360"/>
            <a:ext cx="4267200" cy="1760220"/>
          </a:xfrm>
          <a:prstGeom prst="trapezoid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D023CC-926D-4867-92C1-53A11E00E0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"/>
          <a:stretch/>
        </p:blipFill>
        <p:spPr>
          <a:xfrm>
            <a:off x="3043351" y="4460002"/>
            <a:ext cx="7781698" cy="53458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D2FB417-2F08-4CC6-8E1E-50F07CFAB1BC}"/>
              </a:ext>
            </a:extLst>
          </p:cNvPr>
          <p:cNvSpPr/>
          <p:nvPr/>
        </p:nvSpPr>
        <p:spPr>
          <a:xfrm>
            <a:off x="2667000" y="1866900"/>
            <a:ext cx="962025" cy="3143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571A019-7F10-4CBD-8D16-1F6097B34966}"/>
              </a:ext>
            </a:extLst>
          </p:cNvPr>
          <p:cNvSpPr/>
          <p:nvPr/>
        </p:nvSpPr>
        <p:spPr>
          <a:xfrm>
            <a:off x="3209925" y="5257801"/>
            <a:ext cx="3914775" cy="254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2226B3F-BB7C-4231-8289-BD13031C4007}"/>
              </a:ext>
            </a:extLst>
          </p:cNvPr>
          <p:cNvSpPr txBox="1">
            <a:spLocks/>
          </p:cNvSpPr>
          <p:nvPr/>
        </p:nvSpPr>
        <p:spPr bwMode="auto">
          <a:xfrm>
            <a:off x="4480561" y="1742122"/>
            <a:ext cx="503682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>
            <a:lvl1pPr algn="ctr" defTabSz="457189" eaLnBrk="0" fontAlgn="base" hangingPunct="0" rtl="0">
              <a:spcBef>
                <a:spcPct val="0"/>
              </a:spcBef>
              <a:spcAft>
                <a:spcPct val="0"/>
              </a:spcAft>
              <a:defRPr kern="1200" sz="44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1pPr>
            <a:lvl2pPr algn="ctr" defTabSz="457189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2pPr>
            <a:lvl3pPr algn="ctr" defTabSz="457189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3pPr>
            <a:lvl4pPr algn="ctr" defTabSz="457189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4pPr>
            <a:lvl5pPr algn="ctr" defTabSz="457189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5pPr>
            <a:lvl6pPr algn="ctr" defTabSz="457189" eaLnBrk="1" fontAlgn="base" hangingPunct="1" marL="457189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typeface="Calibri"/>
                <a:ea charset="0" typeface="ＭＳ Ｐゴシック"/>
                <a:cs charset="0" typeface="ＭＳ Ｐゴシック"/>
              </a:defRPr>
            </a:lvl6pPr>
            <a:lvl7pPr algn="ctr" defTabSz="457189" eaLnBrk="1" fontAlgn="base" hangingPunct="1" marL="914377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typeface="Calibri"/>
                <a:ea charset="0" typeface="ＭＳ Ｐゴシック"/>
                <a:cs charset="0" typeface="ＭＳ Ｐゴシック"/>
              </a:defRPr>
            </a:lvl7pPr>
            <a:lvl8pPr algn="ctr" defTabSz="457189" eaLnBrk="1" fontAlgn="base" hangingPunct="1" marL="1371566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typeface="Calibri"/>
                <a:ea charset="0" typeface="ＭＳ Ｐゴシック"/>
                <a:cs charset="0" typeface="ＭＳ Ｐゴシック"/>
              </a:defRPr>
            </a:lvl8pPr>
            <a:lvl9pPr algn="ctr" defTabSz="457189" eaLnBrk="1" fontAlgn="base" hangingPunct="1" marL="1828754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typeface="Calibri"/>
                <a:ea charset="0" typeface="ＭＳ Ｐゴシック"/>
                <a:cs charset="0" typeface="ＭＳ Ｐゴシック"/>
              </a:defRPr>
            </a:lvl9pPr>
          </a:lstStyle>
          <a:p>
            <a:pPr eaLnBrk="1" hangingPunct="1">
              <a:defRPr/>
            </a:pPr>
            <a:r>
              <a:rPr altLang="en-US" b="1" dirty="0" lang="en-US" sz="4000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but are in IDB</a:t>
            </a:r>
          </a:p>
          <a:p>
            <a:pPr eaLnBrk="1" hangingPunct="1">
              <a:defRPr/>
            </a:pPr>
            <a:r>
              <a:rPr altLang="en-US" b="1" dirty="0" lang="en-US" sz="4000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have a Datasheet</a:t>
            </a:r>
            <a:endParaRPr altLang="en-US" b="1" dirty="0" lang="en-US" sz="4000"/>
          </a:p>
        </p:txBody>
      </p:sp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0" y="557044"/>
            <a:ext cx="9144000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altLang="en-US" dirty="0" lang="en-US" sz="4000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CORS + RTN </a:t>
            </a:r>
            <a:br>
              <a:rPr altLang="en-US" dirty="0" lang="en-US" sz="4000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</a:rPr>
            </a:br>
            <a:r>
              <a:rPr altLang="en-US" dirty="0" lang="en-US" sz="4000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CORS used </a:t>
            </a:r>
            <a:r>
              <a:rPr altLang="en-US" dirty="0" lang="en-US" sz="4000" u="sng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not</a:t>
            </a:r>
            <a:r>
              <a:rPr altLang="en-US" dirty="0" lang="en-US" sz="4000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 in NCN </a:t>
            </a:r>
            <a:r>
              <a:rPr altLang="en-US" b="1" dirty="0" lang="en-US" sz="4000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but have a PID</a:t>
            </a:r>
            <a:endParaRPr altLang="en-US" b="1" dirty="0" lang="en-US" sz="4000"/>
          </a:p>
        </p:txBody>
      </p:sp>
    </p:spTree>
    <p:extLst>
      <p:ext uri="{BB962C8B-B14F-4D97-AF65-F5344CB8AC3E}">
        <p14:creationId xmlns:p14="http://schemas.microsoft.com/office/powerpoint/2010/main" val="20018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>
                                        <p:cTn dur="2000" id="1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2"/>
      <p:bldP animBg="1" grpId="0" spid="16"/>
      <p:bldP grpId="0" spid="8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0" y="557044"/>
            <a:ext cx="9144000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CORS + RTN </a:t>
            </a:r>
            <a:b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CORS used </a:t>
            </a:r>
            <a:r>
              <a:rPr lang="en-US" altLang="en-US" sz="4000" u="sng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are</a:t>
            </a: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NCN</a:t>
            </a:r>
            <a:endParaRPr lang="en-US" altLang="en-US" sz="4000" b="1" dirty="0"/>
          </a:p>
        </p:txBody>
      </p:sp>
      <p:pic>
        <p:nvPicPr>
          <p:cNvPr id="25603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79"/>
          <a:stretch/>
        </p:blipFill>
        <p:spPr bwMode="auto">
          <a:xfrm>
            <a:off x="10417" y="1558405"/>
            <a:ext cx="9122827" cy="7858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7" r="66425"/>
          <a:stretch/>
        </p:blipFill>
        <p:spPr bwMode="auto">
          <a:xfrm>
            <a:off x="1" y="2335743"/>
            <a:ext cx="3062983" cy="3839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73400" y="2344210"/>
            <a:ext cx="6070600" cy="4140851"/>
          </a:xfrm>
        </p:spPr>
        <p:txBody>
          <a:bodyPr/>
          <a:lstStyle/>
          <a:p>
            <a:pPr marL="380990" indent="-380990">
              <a:buFont typeface="+mj-lt"/>
              <a:buAutoNum type="arabicPeriod"/>
            </a:pPr>
            <a:r>
              <a:rPr lang="en-US" altLang="en-US" sz="2667" dirty="0">
                <a:latin typeface="Cambria" panose="02040503050406030204" pitchFamily="18" charset="0"/>
                <a:ea typeface="Cambria" panose="02040503050406030204" pitchFamily="18" charset="0"/>
              </a:rPr>
              <a:t>Collect your RTN data w/Rover(s)</a:t>
            </a:r>
          </a:p>
          <a:p>
            <a:pPr lvl="1"/>
            <a:r>
              <a:rPr lang="en-US" alt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Log your vectors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not just points!</a:t>
            </a:r>
          </a:p>
          <a:p>
            <a:pPr marL="380990" indent="-380990">
              <a:buFont typeface="+mj-lt"/>
              <a:buAutoNum type="arabicPeriod"/>
            </a:pPr>
            <a:r>
              <a:rPr lang="en-US" altLang="en-US" sz="2667" dirty="0">
                <a:latin typeface="Cambria" panose="02040503050406030204" pitchFamily="18" charset="0"/>
                <a:ea typeface="Cambria" panose="02040503050406030204" pitchFamily="18" charset="0"/>
              </a:rPr>
              <a:t>Download Rover data</a:t>
            </a:r>
          </a:p>
          <a:p>
            <a:pPr marL="380990" indent="-380990">
              <a:buFont typeface="+mj-lt"/>
              <a:buAutoNum type="arabicPeriod"/>
            </a:pPr>
            <a:r>
              <a:rPr lang="en-US" altLang="en-US" sz="2667" dirty="0">
                <a:latin typeface="Cambria" panose="02040503050406030204" pitchFamily="18" charset="0"/>
                <a:ea typeface="Cambria" panose="02040503050406030204" pitchFamily="18" charset="0"/>
              </a:rPr>
              <a:t>Convert to GVX in </a:t>
            </a:r>
            <a:r>
              <a:rPr lang="en-US" altLang="en-US" sz="2667" i="1" dirty="0">
                <a:latin typeface="Cambria" panose="02040503050406030204" pitchFamily="18" charset="0"/>
                <a:ea typeface="Cambria" panose="02040503050406030204" pitchFamily="18" charset="0"/>
              </a:rPr>
              <a:t>your software</a:t>
            </a:r>
            <a:endParaRPr lang="en-US" altLang="en-US" sz="2667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80990" indent="-380990">
              <a:buFont typeface="+mj-lt"/>
              <a:buAutoNum type="arabicPeriod"/>
            </a:pPr>
            <a:r>
              <a:rPr lang="en-US" altLang="en-US" sz="2667" dirty="0">
                <a:latin typeface="Cambria" panose="02040503050406030204" pitchFamily="18" charset="0"/>
                <a:ea typeface="Cambria" panose="02040503050406030204" pitchFamily="18" charset="0"/>
              </a:rPr>
              <a:t>Upload GVX to OPUS Projects</a:t>
            </a:r>
          </a:p>
          <a:p>
            <a:pPr marL="552435" lvl="1" indent="-380990">
              <a:buFont typeface="+mj-lt"/>
              <a:buAutoNum type="arabicPeriod"/>
            </a:pPr>
            <a:r>
              <a:rPr lang="en-US" altLang="en-US" sz="2367" dirty="0">
                <a:latin typeface="Cambria" panose="02040503050406030204" pitchFamily="18" charset="0"/>
                <a:ea typeface="Cambria" panose="02040503050406030204" pitchFamily="18" charset="0"/>
              </a:rPr>
              <a:t>Adjust Network</a:t>
            </a:r>
          </a:p>
          <a:p>
            <a:pPr marL="380990" indent="-380990">
              <a:buFont typeface="+mj-lt"/>
              <a:buAutoNum type="arabicPeriod"/>
            </a:pPr>
            <a:r>
              <a:rPr lang="en-US" altLang="en-US" sz="2667" dirty="0">
                <a:latin typeface="Cambria" panose="02040503050406030204" pitchFamily="18" charset="0"/>
                <a:ea typeface="Cambria" panose="02040503050406030204" pitchFamily="18" charset="0"/>
              </a:rPr>
              <a:t>Enjoy life </a:t>
            </a:r>
            <a:r>
              <a:rPr lang="en-US" altLang="en-US" sz="2667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</a:t>
            </a:r>
            <a:endParaRPr lang="en-US" altLang="en-US" sz="2667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6" t="16890" r="33452"/>
          <a:stretch/>
        </p:blipFill>
        <p:spPr bwMode="auto">
          <a:xfrm>
            <a:off x="43673" y="2335742"/>
            <a:ext cx="3018972" cy="3836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9" t="17047" r="439" b="-157"/>
          <a:stretch/>
        </p:blipFill>
        <p:spPr bwMode="auto">
          <a:xfrm>
            <a:off x="22005" y="2345418"/>
            <a:ext cx="3018972" cy="3836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75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0" y="557044"/>
            <a:ext cx="9144000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altLang="en-US" dirty="0" lang="en-US" sz="4000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CORS + RTN </a:t>
            </a:r>
            <a:br>
              <a:rPr altLang="en-US" dirty="0" lang="en-US" sz="4000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</a:rPr>
            </a:br>
            <a:r>
              <a:rPr altLang="en-US" dirty="0" lang="en-US" sz="4000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Regardless of CORS used…</a:t>
            </a:r>
            <a:endParaRPr altLang="en-US" dirty="0" lang="en-US" sz="4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90DF8A-9D2C-4F01-A703-F452D0CF56DF}"/>
              </a:ext>
            </a:extLst>
          </p:cNvPr>
          <p:cNvSpPr txBox="1"/>
          <p:nvPr/>
        </p:nvSpPr>
        <p:spPr bwMode="auto">
          <a:xfrm>
            <a:off x="124358" y="1698170"/>
            <a:ext cx="8902599" cy="501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wrap="square">
            <a:noAutofit/>
          </a:bodyPr>
          <a:lstStyle/>
          <a:p>
            <a:pPr indent="-342900" marL="342900">
              <a:buFont charset="0" panose="020B0604020202020204" pitchFamily="34" typeface="Arial"/>
              <a:buChar char="•"/>
            </a:pPr>
            <a:r>
              <a:rPr dirty="0" lang="en-US" sz="3000">
                <a:latin charset="0" panose="02040503050406030204" pitchFamily="18" typeface="Cambria"/>
                <a:ea charset="0" panose="02040503050406030204" pitchFamily="18" typeface="Cambria"/>
              </a:rPr>
              <a:t>If RTN uses VRS method, </a:t>
            </a:r>
            <a:r>
              <a:rPr b="1" dirty="0" lang="en-US" sz="3000">
                <a:latin charset="0" panose="02040503050406030204" pitchFamily="18" typeface="Cambria"/>
                <a:ea charset="0" panose="02040503050406030204" pitchFamily="18" typeface="Cambria"/>
              </a:rPr>
              <a:t>ensure you log vectors</a:t>
            </a:r>
          </a:p>
          <a:p>
            <a:pPr indent="-342900" lvl="1" marL="952485">
              <a:buFont charset="0" panose="020B0604020202020204" pitchFamily="34" typeface="Arial"/>
              <a:buChar char="•"/>
            </a:pPr>
            <a:r>
              <a:rPr dirty="0" lang="en-US" sz="2800">
                <a:latin charset="0" panose="02040503050406030204" pitchFamily="18" typeface="Cambria"/>
                <a:ea charset="0" panose="02040503050406030204" pitchFamily="18" typeface="Cambria"/>
              </a:rPr>
              <a:t>VRS – Virtual Reference Station</a:t>
            </a:r>
          </a:p>
          <a:p>
            <a:pPr indent="-342900" marL="342900">
              <a:buFont charset="0" panose="020B0604020202020204" pitchFamily="34" typeface="Arial"/>
              <a:buChar char="•"/>
            </a:pPr>
            <a:endParaRPr dirty="0" lang="en-US" sz="2800">
              <a:latin charset="0" panose="02040503050406030204" pitchFamily="18" typeface="Cambria"/>
              <a:ea charset="0" panose="02040503050406030204" pitchFamily="18" typeface="Cambria"/>
            </a:endParaRPr>
          </a:p>
          <a:p>
            <a:pPr indent="-342900" marL="342900">
              <a:buFont charset="0" panose="020B0604020202020204" pitchFamily="34" typeface="Arial"/>
              <a:buChar char="•"/>
            </a:pPr>
            <a:r>
              <a:rPr dirty="0" lang="en-US" sz="3000">
                <a:latin charset="0" panose="02040503050406030204" pitchFamily="18" typeface="Cambria"/>
                <a:ea charset="0" panose="02040503050406030204" pitchFamily="18" typeface="Cambria"/>
              </a:rPr>
              <a:t>For GVX to work in OP, vectors must be tied to:</a:t>
            </a:r>
          </a:p>
          <a:p>
            <a:pPr indent="-342900" lvl="1" marL="952485">
              <a:buFont charset="0" panose="020B0604020202020204" pitchFamily="34" typeface="Arial"/>
              <a:buChar char="•"/>
            </a:pPr>
            <a:r>
              <a:rPr dirty="0" lang="en-US" sz="2800">
                <a:latin charset="0" panose="02040503050406030204" pitchFamily="18" typeface="Cambria"/>
                <a:ea charset="0" panose="02040503050406030204" pitchFamily="18" typeface="Cambria"/>
              </a:rPr>
              <a:t>PRS – Physical Reference Station</a:t>
            </a:r>
          </a:p>
          <a:p>
            <a:pPr indent="-342900" lvl="1" marL="952485">
              <a:buFont charset="0" panose="020B0604020202020204" pitchFamily="34" typeface="Arial"/>
              <a:buChar char="•"/>
            </a:pPr>
            <a:r>
              <a:rPr dirty="0" lang="en-US" sz="2800">
                <a:latin charset="0" panose="02040503050406030204" pitchFamily="18" typeface="Cambria"/>
                <a:ea charset="0" panose="02040503050406030204" pitchFamily="18" typeface="Cambria"/>
              </a:rPr>
              <a:t>PBS – Physical Base Station</a:t>
            </a:r>
          </a:p>
          <a:p>
            <a:pPr indent="-342900" marL="342900">
              <a:buFont charset="0" panose="020B0604020202020204" pitchFamily="34" typeface="Arial"/>
              <a:buChar char="•"/>
            </a:pPr>
            <a:endParaRPr dirty="0" lang="en-US" sz="2800">
              <a:latin charset="0" panose="02040503050406030204" pitchFamily="18" typeface="Cambria"/>
              <a:ea charset="0" panose="02040503050406030204" pitchFamily="18" typeface="Cambria"/>
            </a:endParaRPr>
          </a:p>
          <a:p>
            <a:pPr indent="-342900" marL="342900">
              <a:buFont charset="0" panose="020B0604020202020204" pitchFamily="34" typeface="Arial"/>
              <a:buChar char="•"/>
            </a:pPr>
            <a:r>
              <a:rPr dirty="0" lang="en-US" sz="3000">
                <a:latin charset="0" panose="02040503050406030204" pitchFamily="18" typeface="Cambria"/>
                <a:ea charset="0" panose="02040503050406030204" pitchFamily="18" typeface="Cambria"/>
              </a:rPr>
              <a:t>Should not be a concern for MAC or FKP methods</a:t>
            </a:r>
          </a:p>
          <a:p>
            <a:pPr indent="-342900" lvl="1" marL="952485">
              <a:buFont charset="0" panose="020B0604020202020204" pitchFamily="34" typeface="Arial"/>
              <a:buChar char="•"/>
            </a:pPr>
            <a:r>
              <a:rPr dirty="0" lang="en-US" sz="3000">
                <a:latin charset="0" panose="02040503050406030204" pitchFamily="18" typeface="Cambria"/>
                <a:ea charset="0" panose="02040503050406030204" pitchFamily="18" typeface="Cambria"/>
              </a:rPr>
              <a:t>Vectors will be tied to PRS by default</a:t>
            </a:r>
          </a:p>
          <a:p>
            <a:pPr indent="-342900" lvl="1" marL="952485">
              <a:buFont charset="0" panose="020B0604020202020204" pitchFamily="34" typeface="Arial"/>
              <a:buChar char="•"/>
            </a:pPr>
            <a:endParaRPr dirty="0" lang="en-US" sz="3000">
              <a:latin charset="0" panose="02040503050406030204" pitchFamily="18" typeface="Cambria"/>
              <a:ea charset="0" panose="02040503050406030204" pitchFamily="18" typeface="Cambria"/>
            </a:endParaRPr>
          </a:p>
          <a:p>
            <a:pPr algn="ctr"/>
            <a:r>
              <a:rPr dirty="0" i="1" lang="en-US" sz="3000">
                <a:latin charset="0" panose="02040503050406030204" pitchFamily="18" typeface="Cambria"/>
                <a:ea charset="0" panose="02040503050406030204" pitchFamily="18" typeface="Cambria"/>
              </a:rPr>
              <a:t>No vectors = No GVX = No OPUS Projects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7BA24B-72DE-45E7-8EED-716FDA4BC342}"/>
              </a:ext>
            </a:extLst>
          </p:cNvPr>
          <p:cNvGrpSpPr/>
          <p:nvPr/>
        </p:nvGrpSpPr>
        <p:grpSpPr>
          <a:xfrm>
            <a:off x="1590675" y="2733675"/>
            <a:ext cx="7277100" cy="3356617"/>
            <a:chOff x="1590675" y="2733675"/>
            <a:chExt cx="7277100" cy="33566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DFEA257-C055-468A-B364-8F1019F553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41" r="65" t="29"/>
            <a:stretch/>
          </p:blipFill>
          <p:spPr>
            <a:xfrm>
              <a:off x="1590675" y="2733675"/>
              <a:ext cx="7277100" cy="3356617"/>
            </a:xfrm>
            <a:prstGeom prst="rect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49D55F11-2660-41F9-9E0D-0B7CBCC58A79}"/>
                </a:ext>
              </a:extLst>
            </p:cNvPr>
            <p:cNvSpPr/>
            <p:nvPr/>
          </p:nvSpPr>
          <p:spPr>
            <a:xfrm>
              <a:off x="6334125" y="5048250"/>
              <a:ext cx="2181225" cy="828675"/>
            </a:xfrm>
            <a:prstGeom prst="cloud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dirty="0" lang="en-US" sz="16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Screenshot of Trimble Access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685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Beta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OPUS Projects (OP)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373958"/>
            <a:ext cx="8763000" cy="498315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OPv5.0 is currently in Beta phase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If you have problems, please: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Talk to one of our Geodetic Advisors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Send an email to OP team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Let us know!</a:t>
            </a:r>
          </a:p>
          <a:p>
            <a:pPr lvl="2">
              <a:spcBef>
                <a:spcPts val="1800"/>
              </a:spcBef>
            </a:pP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We can’t address or fix problems we don’t know about</a:t>
            </a:r>
          </a:p>
          <a:p>
            <a:pPr>
              <a:spcBef>
                <a:spcPts val="1800"/>
              </a:spcBef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59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Closing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68" y="1417638"/>
            <a:ext cx="8575896" cy="4525963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RTK/RTN is now an option, not a requirement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Redundancy is a surveyor’s best friend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Surveying is still surveying</a:t>
            </a:r>
          </a:p>
        </p:txBody>
      </p:sp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D659EE88-F7FD-480D-AAAF-51FF60608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748" y="3446827"/>
            <a:ext cx="3620504" cy="321822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792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 txBox="1">
            <a:spLocks/>
          </p:cNvSpPr>
          <p:nvPr/>
        </p:nvSpPr>
        <p:spPr bwMode="auto">
          <a:xfrm>
            <a:off x="218365" y="743065"/>
            <a:ext cx="8707271" cy="113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828675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/>
            </a:pPr>
            <a:r>
              <a:rPr kumimoji="0" lang="en-US" sz="3200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https://www.ngs.noaa.gov/ADVISORS/</a:t>
            </a:r>
          </a:p>
          <a:p>
            <a:pPr marL="0" marR="0" lvl="0" indent="0" algn="ctr" defTabSz="828675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/>
            </a:pPr>
            <a:endParaRPr kumimoji="0" lang="en-US" sz="3200" b="0" i="0" u="none" strike="noStrike" kern="1200" cap="none" spc="-7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0" marR="0" lvl="0" indent="0" algn="ctr" defTabSz="828675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-use any major search engine: “NGS advisors”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18365" y="2792200"/>
            <a:ext cx="8707271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Jeff Jalbrzikowski, P.S., GISP, CFS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Appalachian Regional Geodetic Advisor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jeff.jalbrzikowski@noaa.gov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240-988-5486</a:t>
            </a:r>
          </a:p>
        </p:txBody>
      </p:sp>
    </p:spTree>
    <p:extLst>
      <p:ext uri="{BB962C8B-B14F-4D97-AF65-F5344CB8AC3E}">
        <p14:creationId xmlns:p14="http://schemas.microsoft.com/office/powerpoint/2010/main" val="845359317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2"/>
          <p:cNvSpPr>
            <a:spLocks noGrp="1"/>
          </p:cNvSpPr>
          <p:nvPr>
            <p:ph type="title"/>
          </p:nvPr>
        </p:nvSpPr>
        <p:spPr>
          <a:xfrm>
            <a:off x="0" y="364867"/>
            <a:ext cx="9144000" cy="805079"/>
          </a:xfrm>
        </p:spPr>
        <p:txBody>
          <a:bodyPr/>
          <a:lstStyle/>
          <a:p>
            <a:r>
              <a:rPr dirty="0" lang="en-US" sz="5000">
                <a:latin charset="0" panose="02040503050406030204" pitchFamily="18" typeface="Cambria"/>
                <a:ea charset="0" panose="02040503050406030204" pitchFamily="18" typeface="Cambria"/>
              </a:rPr>
              <a:t>OPUS-S – 2 to 48 hours</a:t>
            </a:r>
          </a:p>
        </p:txBody>
      </p:sp>
      <p:sp>
        <p:nvSpPr>
          <p:cNvPr id="37" name="Content Placeholder 1"/>
          <p:cNvSpPr txBox="1">
            <a:spLocks/>
          </p:cNvSpPr>
          <p:nvPr/>
        </p:nvSpPr>
        <p:spPr bwMode="auto">
          <a:xfrm>
            <a:off x="3162300" y="1177879"/>
            <a:ext cx="6572249" cy="178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l" defTabSz="457200" eaLnBrk="0" fontAlgn="base" hangingPunct="0" indent="-342900" marL="342900" rtl="0">
              <a:spcBef>
                <a:spcPct val="20000"/>
              </a:spcBef>
              <a:spcAft>
                <a:spcPct val="0"/>
              </a:spcAft>
              <a:buFont charset="0" pitchFamily="34" typeface="Arial"/>
              <a:buChar char="•"/>
              <a:defRPr kern="1200" sz="32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1pPr>
            <a:lvl2pPr algn="l" defTabSz="457200" eaLnBrk="0" fontAlgn="base" hangingPunct="0" indent="-285750" marL="742950" rtl="0">
              <a:spcBef>
                <a:spcPct val="20000"/>
              </a:spcBef>
              <a:spcAft>
                <a:spcPct val="0"/>
              </a:spcAft>
              <a:buFont charset="0" pitchFamily="34" typeface="Arial"/>
              <a:buChar char="–"/>
              <a:defRPr kern="1200" sz="28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2pPr>
            <a:lvl3pPr algn="l" defTabSz="457200" eaLnBrk="0" fontAlgn="base" hangingPunct="0" indent="-228600" marL="1143000" rtl="0">
              <a:spcBef>
                <a:spcPct val="20000"/>
              </a:spcBef>
              <a:spcAft>
                <a:spcPct val="0"/>
              </a:spcAft>
              <a:buFont charset="0" pitchFamily="34" typeface="Arial"/>
              <a:buChar char="•"/>
              <a:defRPr kern="1200" sz="24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3pPr>
            <a:lvl4pPr algn="l" defTabSz="457200" eaLnBrk="0" fontAlgn="base" hangingPunct="0" indent="-228600" marL="1600200" rtl="0">
              <a:spcBef>
                <a:spcPct val="20000"/>
              </a:spcBef>
              <a:spcAft>
                <a:spcPct val="0"/>
              </a:spcAft>
              <a:buFont charset="0" pitchFamily="34" typeface="Arial"/>
              <a:buChar char="–"/>
              <a:defRPr kern="1200" sz="20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4pPr>
            <a:lvl5pPr algn="l" defTabSz="457200" eaLnBrk="0" fontAlgn="base" hangingPunct="0" indent="-228600" marL="2057400" rtl="0">
              <a:spcBef>
                <a:spcPct val="20000"/>
              </a:spcBef>
              <a:spcAft>
                <a:spcPct val="0"/>
              </a:spcAft>
              <a:buFont charset="0" pitchFamily="34" typeface="Arial"/>
              <a:buChar char="»"/>
              <a:defRPr kern="1200" sz="20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5pPr>
            <a:lvl6pPr algn="l" defTabSz="457200" eaLnBrk="1" hangingPunct="1" indent="-228600" latinLnBrk="0" marL="25146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189" eaLnBrk="0" fontAlgn="base" hangingPunct="0" indent="0" latinLnBrk="0" lvl="1" marL="0" marR="0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charset="0" pitchFamily="34" typeface="Arial"/>
              <a:buNone/>
              <a:tabLst/>
              <a:defRPr/>
            </a:pPr>
            <a:r>
              <a:rPr b="0" baseline="0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40503050406030204" pitchFamily="18" typeface="Cambria"/>
                <a:ea charset="0" panose="02040503050406030204" pitchFamily="18" typeface="Cambria"/>
                <a:cs charset="0" pitchFamily="18" typeface="Times New Roman"/>
              </a:rPr>
              <a:t>-Best 3 of 5 baselines</a:t>
            </a:r>
          </a:p>
          <a:p>
            <a:pPr algn="l" defTabSz="457189" eaLnBrk="0" fontAlgn="base" hangingPunct="0" indent="0" latinLnBrk="0" lvl="1" marL="0" marR="0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charset="0" pitchFamily="34" typeface="Arial"/>
              <a:buNone/>
              <a:tabLst/>
              <a:defRPr/>
            </a:pPr>
            <a:r>
              <a:rPr b="0" baseline="0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40503050406030204" pitchFamily="18" typeface="Cambria"/>
                <a:ea charset="0" panose="02040503050406030204" pitchFamily="18" typeface="Cambria"/>
                <a:cs charset="0" pitchFamily="18" typeface="Times New Roman"/>
              </a:rPr>
              <a:t>-Delivered 1,268,000 solutions in 2021</a:t>
            </a:r>
          </a:p>
          <a:p>
            <a:pPr algn="l" defTabSz="457189" eaLnBrk="0" fontAlgn="base" hangingPunct="0" indent="0" latinLnBrk="0" lvl="1" marL="0" marR="0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charset="0" pitchFamily="34" typeface="Arial"/>
              <a:buNone/>
              <a:tabLst/>
              <a:defRPr/>
            </a:pPr>
            <a:r>
              <a:rPr b="0" baseline="0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40503050406030204" pitchFamily="18" typeface="Cambria"/>
                <a:ea charset="0" panose="02040503050406030204" pitchFamily="18" typeface="Cambria"/>
                <a:cs charset="0" pitchFamily="18" typeface="Times New Roman"/>
              </a:rPr>
              <a:t>			       </a:t>
            </a:r>
            <a:r>
              <a:rPr b="0" baseline="0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0" panose="02040503050406030204" pitchFamily="18" typeface="Cambria"/>
                <a:ea charset="0" panose="02040503050406030204" pitchFamily="18" typeface="Cambria"/>
                <a:cs charset="0" pitchFamily="18" typeface="Times New Roman"/>
              </a:rPr>
              <a:t>206,000 solutions in 2011</a:t>
            </a:r>
          </a:p>
        </p:txBody>
      </p:sp>
      <p:pic>
        <p:nvPicPr>
          <p:cNvPr descr="MCj04347380000[1]" id="35" name="Picture 20"/>
          <p:cNvPicPr>
            <a:picLocks noChangeArrowheads="1" noChangeAspect="1"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" l="147" r="814"/>
          <a:stretch>
            <a:fillRect/>
          </a:stretch>
        </p:blipFill>
        <p:spPr>
          <a:xfrm>
            <a:off x="0" y="2239967"/>
            <a:ext cx="9144000" cy="4618037"/>
          </a:xfrm>
          <a:noFill/>
        </p:spPr>
      </p:pic>
      <p:pic>
        <p:nvPicPr>
          <p:cNvPr descr="MCj04347380000[1]" id="38" name="Picture 20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" l="147" r="814"/>
          <a:stretch>
            <a:fillRect/>
          </a:stretch>
        </p:blipFill>
        <p:spPr bwMode="auto">
          <a:xfrm>
            <a:off x="0" y="2239967"/>
            <a:ext cx="9144000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Arc 38"/>
          <p:cNvSpPr/>
          <p:nvPr/>
        </p:nvSpPr>
        <p:spPr>
          <a:xfrm>
            <a:off x="-701673" y="3108328"/>
            <a:ext cx="10642600" cy="6588125"/>
          </a:xfrm>
          <a:prstGeom prst="arc">
            <a:avLst>
              <a:gd fmla="val 11829667" name="adj1"/>
              <a:gd fmla="val 20473190" name="adj2"/>
            </a:avLst>
          </a:prstGeom>
          <a:ln w="177800">
            <a:solidFill>
              <a:srgbClr val="C2E9FA">
                <a:alpha val="5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 rot="767916">
            <a:off x="5930902" y="3359153"/>
            <a:ext cx="339725" cy="117475"/>
          </a:xfrm>
          <a:prstGeom prst="star5">
            <a:avLst/>
          </a:prstGeom>
          <a:solidFill>
            <a:schemeClr val="tx1"/>
          </a:solidFill>
          <a:ln w="9525">
            <a:solidFill>
              <a:srgbClr val="A27B00"/>
            </a:solidFill>
            <a:miter lim="800000"/>
            <a:headEnd/>
            <a:tailEnd/>
          </a:ln>
          <a:effectLst/>
        </p:spPr>
        <p:txBody>
          <a:bodyPr anchor="ctr" wrap="none"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typeface="Arial"/>
              <a:ea charset="0" typeface="ＭＳ Ｐゴシック"/>
              <a:cs charset="0" typeface="ＭＳ Ｐゴシック"/>
            </a:endParaRPr>
          </a:p>
        </p:txBody>
      </p:sp>
      <p:sp>
        <p:nvSpPr>
          <p:cNvPr id="41" name="AutoShape 3"/>
          <p:cNvSpPr>
            <a:spLocks noChangeArrowheads="1"/>
          </p:cNvSpPr>
          <p:nvPr/>
        </p:nvSpPr>
        <p:spPr bwMode="auto">
          <a:xfrm rot="1035962">
            <a:off x="4733925" y="3914781"/>
            <a:ext cx="522288" cy="195263"/>
          </a:xfrm>
          <a:prstGeom prst="triangle">
            <a:avLst>
              <a:gd fmla="val 76056" name="adj"/>
            </a:avLst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 wrap="none"/>
          <a:lstStyle>
            <a:lvl1pPr eaLnBrk="0" hangingPunct="0">
              <a:spcBef>
                <a:spcPct val="20000"/>
              </a:spcBef>
              <a:buFont charset="0" typeface="Arial"/>
              <a:buChar char="•"/>
              <a:defRPr sz="32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1pPr>
            <a:lvl2pPr eaLnBrk="0" hangingPunct="0" indent="-285750" marL="742950">
              <a:spcBef>
                <a:spcPct val="20000"/>
              </a:spcBef>
              <a:buFont charset="0" typeface="Arial"/>
              <a:buChar char="–"/>
              <a:defRPr sz="28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2pPr>
            <a:lvl3pPr eaLnBrk="0" hangingPunct="0" indent="-228600" marL="1143000">
              <a:spcBef>
                <a:spcPct val="20000"/>
              </a:spcBef>
              <a:buFont charset="0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3pPr>
            <a:lvl4pPr eaLnBrk="0" hangingPunct="0" indent="-228600" marL="1600200">
              <a:spcBef>
                <a:spcPct val="20000"/>
              </a:spcBef>
              <a:buFont charset="0" typeface="Arial"/>
              <a:buChar char="–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4pPr>
            <a:lvl5pPr eaLnBrk="0" hangingPunct="0" indent="-228600" marL="2057400">
              <a:spcBef>
                <a:spcPct val="20000"/>
              </a:spcBef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5pPr>
            <a:lvl6pPr defTabSz="457200"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6pPr>
            <a:lvl7pPr defTabSz="457200"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7pPr>
            <a:lvl8pPr defTabSz="457200"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8pPr>
            <a:lvl9pPr defTabSz="457200"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9pPr>
          </a:lstStyle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typeface="Arial"/>
              <a:buNone/>
              <a:tabLst/>
              <a:defRPr/>
            </a:pPr>
            <a:endParaRPr altLang="en-US"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typeface="Arial"/>
              <a:ea charset="-128" pitchFamily="34" typeface="ＭＳ Ｐゴシック"/>
              <a:cs typeface="+mn-cs"/>
            </a:endParaRPr>
          </a:p>
        </p:txBody>
      </p:sp>
      <p:sp>
        <p:nvSpPr>
          <p:cNvPr id="42" name="Line 4"/>
          <p:cNvSpPr>
            <a:spLocks noChangeShapeType="1"/>
          </p:cNvSpPr>
          <p:nvPr/>
        </p:nvSpPr>
        <p:spPr bwMode="auto">
          <a:xfrm flipV="1">
            <a:off x="1803403" y="4041776"/>
            <a:ext cx="3221039" cy="744539"/>
          </a:xfrm>
          <a:prstGeom prst="line">
            <a:avLst/>
          </a:prstGeom>
          <a:noFill/>
          <a:ln w="15875">
            <a:solidFill>
              <a:srgbClr val="C00000"/>
            </a:solidFill>
            <a:round/>
            <a:headEnd/>
            <a:tailEnd len="med" type="triangl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43" name="Line 5"/>
          <p:cNvSpPr>
            <a:spLocks noChangeShapeType="1"/>
          </p:cNvSpPr>
          <p:nvPr/>
        </p:nvSpPr>
        <p:spPr bwMode="auto">
          <a:xfrm flipH="1">
            <a:off x="5040315" y="3887794"/>
            <a:ext cx="1674812" cy="149225"/>
          </a:xfrm>
          <a:prstGeom prst="line">
            <a:avLst/>
          </a:prstGeom>
          <a:noFill/>
          <a:ln w="15875">
            <a:solidFill>
              <a:srgbClr val="7030A0"/>
            </a:solidFill>
            <a:round/>
            <a:headEnd/>
            <a:tailEnd len="med" type="triangl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 flipH="1" flipV="1">
            <a:off x="5038725" y="4056064"/>
            <a:ext cx="1263651" cy="960437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len="med" type="triangl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45" name="AutoShape 7"/>
          <p:cNvSpPr>
            <a:spLocks noChangeArrowheads="1"/>
          </p:cNvSpPr>
          <p:nvPr/>
        </p:nvSpPr>
        <p:spPr bwMode="auto">
          <a:xfrm rot="19908062">
            <a:off x="1416051" y="4665667"/>
            <a:ext cx="623888" cy="274637"/>
          </a:xfrm>
          <a:prstGeom prst="star5">
            <a:avLst/>
          </a:prstGeom>
          <a:solidFill>
            <a:schemeClr val="tx1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anchor="ctr" wrap="none"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typeface="Arial"/>
              <a:ea charset="0" typeface="ＭＳ Ｐゴシック"/>
              <a:cs charset="0" typeface="ＭＳ Ｐゴシック"/>
            </a:endParaRPr>
          </a:p>
        </p:txBody>
      </p:sp>
      <p:sp>
        <p:nvSpPr>
          <p:cNvPr id="46" name="AutoShape 8"/>
          <p:cNvSpPr>
            <a:spLocks noChangeArrowheads="1"/>
          </p:cNvSpPr>
          <p:nvPr/>
        </p:nvSpPr>
        <p:spPr bwMode="auto">
          <a:xfrm rot="798520">
            <a:off x="5983294" y="4816478"/>
            <a:ext cx="623887" cy="376239"/>
          </a:xfrm>
          <a:prstGeom prst="star5">
            <a:avLst/>
          </a:prstGeom>
          <a:solidFill>
            <a:schemeClr val="tx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anchor="ctr" wrap="none"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typeface="Arial"/>
              <a:ea charset="0" typeface="ＭＳ Ｐゴシック"/>
              <a:cs charset="0" typeface="ＭＳ Ｐゴシック"/>
            </a:endParaRPr>
          </a:p>
        </p:txBody>
      </p:sp>
      <p:sp>
        <p:nvSpPr>
          <p:cNvPr id="47" name="AutoShape 9"/>
          <p:cNvSpPr>
            <a:spLocks noChangeArrowheads="1"/>
          </p:cNvSpPr>
          <p:nvPr/>
        </p:nvSpPr>
        <p:spPr bwMode="auto">
          <a:xfrm rot="1097357">
            <a:off x="6396043" y="3824294"/>
            <a:ext cx="623887" cy="174625"/>
          </a:xfrm>
          <a:prstGeom prst="star5">
            <a:avLst/>
          </a:prstGeom>
          <a:solidFill>
            <a:schemeClr val="tx1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anchor="ctr" wrap="none"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typeface="Arial"/>
              <a:ea charset="0" typeface="ＭＳ Ｐゴシック"/>
              <a:cs charset="0" typeface="ＭＳ Ｐゴシック"/>
            </a:endParaRPr>
          </a:p>
        </p:txBody>
      </p:sp>
      <p:sp>
        <p:nvSpPr>
          <p:cNvPr id="48" name="Line 10"/>
          <p:cNvSpPr>
            <a:spLocks noChangeShapeType="1"/>
          </p:cNvSpPr>
          <p:nvPr/>
        </p:nvSpPr>
        <p:spPr bwMode="auto">
          <a:xfrm flipH="1">
            <a:off x="1735141" y="2460629"/>
            <a:ext cx="2513012" cy="2339975"/>
          </a:xfrm>
          <a:prstGeom prst="line">
            <a:avLst/>
          </a:prstGeom>
          <a:noFill/>
          <a:ln cap="rnd" w="34925">
            <a:solidFill>
              <a:srgbClr val="C00000"/>
            </a:solidFill>
            <a:prstDash val="sysDot"/>
            <a:round/>
            <a:headEnd/>
            <a:tailEnd len="med" type="triangl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49" name="Line 11"/>
          <p:cNvSpPr>
            <a:spLocks noChangeShapeType="1"/>
          </p:cNvSpPr>
          <p:nvPr/>
        </p:nvSpPr>
        <p:spPr bwMode="auto">
          <a:xfrm>
            <a:off x="4233864" y="2438404"/>
            <a:ext cx="812800" cy="1573213"/>
          </a:xfrm>
          <a:prstGeom prst="line">
            <a:avLst/>
          </a:prstGeom>
          <a:noFill/>
          <a:ln cap="rnd" w="31750">
            <a:solidFill>
              <a:srgbClr val="C00000"/>
            </a:solidFill>
            <a:prstDash val="sysDot"/>
            <a:round/>
            <a:headEnd/>
            <a:tailEnd len="med" type="triangl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50" name="Line 12"/>
          <p:cNvSpPr>
            <a:spLocks noChangeShapeType="1"/>
          </p:cNvSpPr>
          <p:nvPr/>
        </p:nvSpPr>
        <p:spPr bwMode="auto">
          <a:xfrm>
            <a:off x="4237043" y="2443167"/>
            <a:ext cx="2071687" cy="2560637"/>
          </a:xfrm>
          <a:prstGeom prst="line">
            <a:avLst/>
          </a:prstGeom>
          <a:noFill/>
          <a:ln cap="rnd" w="38100">
            <a:solidFill>
              <a:srgbClr val="008000"/>
            </a:solidFill>
            <a:prstDash val="sysDot"/>
            <a:round/>
            <a:headEnd/>
            <a:tailEnd len="med" type="triangl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51" name="Line 13"/>
          <p:cNvSpPr>
            <a:spLocks noChangeShapeType="1"/>
          </p:cNvSpPr>
          <p:nvPr/>
        </p:nvSpPr>
        <p:spPr bwMode="auto">
          <a:xfrm>
            <a:off x="4229104" y="2446341"/>
            <a:ext cx="2468563" cy="1460500"/>
          </a:xfrm>
          <a:prstGeom prst="line">
            <a:avLst/>
          </a:prstGeom>
          <a:noFill/>
          <a:ln cap="rnd" w="34925">
            <a:solidFill>
              <a:srgbClr val="7030A0"/>
            </a:solidFill>
            <a:prstDash val="sysDot"/>
            <a:round/>
            <a:headEnd/>
            <a:tailEnd len="med" type="triangl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52" name="Text Box 14"/>
          <p:cNvSpPr txBox="1">
            <a:spLocks noChangeArrowheads="1"/>
          </p:cNvSpPr>
          <p:nvPr/>
        </p:nvSpPr>
        <p:spPr bwMode="auto">
          <a:xfrm rot="20820000">
            <a:off x="2012946" y="4328907"/>
            <a:ext cx="11176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charset="0" typeface="Arial"/>
              <a:buChar char="•"/>
              <a:defRPr sz="32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1pPr>
            <a:lvl2pPr eaLnBrk="0" hangingPunct="0" indent="-285750" marL="742950">
              <a:spcBef>
                <a:spcPct val="20000"/>
              </a:spcBef>
              <a:buFont charset="0" typeface="Arial"/>
              <a:buChar char="–"/>
              <a:defRPr sz="28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2pPr>
            <a:lvl3pPr eaLnBrk="0" hangingPunct="0" indent="-228600" marL="1143000">
              <a:spcBef>
                <a:spcPct val="20000"/>
              </a:spcBef>
              <a:buFont charset="0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3pPr>
            <a:lvl4pPr eaLnBrk="0" hangingPunct="0" indent="-228600" marL="1600200">
              <a:spcBef>
                <a:spcPct val="20000"/>
              </a:spcBef>
              <a:buFont charset="0" typeface="Arial"/>
              <a:buChar char="–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4pPr>
            <a:lvl5pPr eaLnBrk="0" hangingPunct="0" indent="-228600" marL="2057400">
              <a:spcBef>
                <a:spcPct val="20000"/>
              </a:spcBef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5pPr>
            <a:lvl6pPr defTabSz="457200"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6pPr>
            <a:lvl7pPr defTabSz="457200"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7pPr>
            <a:lvl8pPr defTabSz="457200"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8pPr>
            <a:lvl9pPr defTabSz="457200"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9pPr>
          </a:lstStyle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typeface="Arial"/>
              <a:buNone/>
              <a:tabLst/>
              <a:defRPr/>
            </a:pPr>
            <a:r>
              <a:rPr altLang="en-US" b="0" baseline="0" cap="none" dirty="0" i="0" kern="1200" kumimoji="0" lang="en-US" noProof="0" normalizeH="0" spc="0" strike="noStrike" sz="1600" u="none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charset="0" typeface="Arial"/>
                <a:ea charset="-128" pitchFamily="34" typeface="ＭＳ Ｐゴシック"/>
                <a:cs typeface="+mn-cs"/>
              </a:rPr>
              <a:t>baseline 1</a:t>
            </a: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 rot="2310538">
            <a:off x="5054602" y="4243186"/>
            <a:ext cx="12763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charset="0" typeface="Arial"/>
              <a:buChar char="•"/>
              <a:defRPr sz="32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1pPr>
            <a:lvl2pPr eaLnBrk="0" hangingPunct="0" indent="-285750" marL="742950">
              <a:spcBef>
                <a:spcPct val="20000"/>
              </a:spcBef>
              <a:buFont charset="0" typeface="Arial"/>
              <a:buChar char="–"/>
              <a:defRPr sz="28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2pPr>
            <a:lvl3pPr eaLnBrk="0" hangingPunct="0" indent="-228600" marL="1143000">
              <a:spcBef>
                <a:spcPct val="20000"/>
              </a:spcBef>
              <a:buFont charset="0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3pPr>
            <a:lvl4pPr eaLnBrk="0" hangingPunct="0" indent="-228600" marL="1600200">
              <a:spcBef>
                <a:spcPct val="20000"/>
              </a:spcBef>
              <a:buFont charset="0" typeface="Arial"/>
              <a:buChar char="–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4pPr>
            <a:lvl5pPr eaLnBrk="0" hangingPunct="0" indent="-228600" marL="2057400">
              <a:spcBef>
                <a:spcPct val="20000"/>
              </a:spcBef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5pPr>
            <a:lvl6pPr defTabSz="457200"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6pPr>
            <a:lvl7pPr defTabSz="457200"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7pPr>
            <a:lvl8pPr defTabSz="457200"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8pPr>
            <a:lvl9pPr defTabSz="457200"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9pPr>
          </a:lstStyle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typeface="Arial"/>
              <a:buNone/>
              <a:tabLst/>
              <a:defRPr/>
            </a:pPr>
            <a:r>
              <a:rPr altLang="en-US" b="0" baseline="0" cap="none" dirty="0" i="0" kern="1200" kumimoji="0" lang="en-US" noProof="0" normalizeH="0" spc="0" strike="noStrike" sz="1600" u="none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charset="0" typeface="Arial"/>
                <a:ea charset="-128" pitchFamily="34" typeface="ＭＳ Ｐゴシック"/>
                <a:cs typeface="+mn-cs"/>
              </a:rPr>
              <a:t>baseline 3</a:t>
            </a:r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 rot="21300000">
            <a:off x="5417115" y="3698978"/>
            <a:ext cx="10005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charset="0" typeface="Arial"/>
              <a:buChar char="•"/>
              <a:defRPr sz="32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1pPr>
            <a:lvl2pPr eaLnBrk="0" hangingPunct="0" indent="-285750" marL="742950">
              <a:spcBef>
                <a:spcPct val="20000"/>
              </a:spcBef>
              <a:buFont charset="0" typeface="Arial"/>
              <a:buChar char="–"/>
              <a:defRPr sz="28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2pPr>
            <a:lvl3pPr eaLnBrk="0" hangingPunct="0" indent="-228600" marL="1143000">
              <a:spcBef>
                <a:spcPct val="20000"/>
              </a:spcBef>
              <a:buFont charset="0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3pPr>
            <a:lvl4pPr eaLnBrk="0" hangingPunct="0" indent="-228600" marL="1600200">
              <a:spcBef>
                <a:spcPct val="20000"/>
              </a:spcBef>
              <a:buFont charset="0" typeface="Arial"/>
              <a:buChar char="–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4pPr>
            <a:lvl5pPr eaLnBrk="0" hangingPunct="0" indent="-228600" marL="2057400">
              <a:spcBef>
                <a:spcPct val="20000"/>
              </a:spcBef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5pPr>
            <a:lvl6pPr defTabSz="457200"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6pPr>
            <a:lvl7pPr defTabSz="457200"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7pPr>
            <a:lvl8pPr defTabSz="457200"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8pPr>
            <a:lvl9pPr defTabSz="457200"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9pPr>
          </a:lstStyle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typeface="Arial"/>
              <a:buNone/>
              <a:tabLst/>
              <a:defRPr/>
            </a:pPr>
            <a:r>
              <a:rPr altLang="en-US" b="0" baseline="0" cap="none" i="0" kern="1200" kumimoji="0" lang="en-US" noProof="0" normalizeH="0" spc="0" strike="noStrike" sz="1400" u="none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charset="0" typeface="Arial"/>
                <a:ea charset="-128" pitchFamily="34" typeface="ＭＳ Ｐゴシック"/>
                <a:cs typeface="+mn-cs"/>
              </a:rPr>
              <a:t>baseline 4</a:t>
            </a:r>
          </a:p>
        </p:txBody>
      </p:sp>
      <p:sp>
        <p:nvSpPr>
          <p:cNvPr id="55" name="Line 4"/>
          <p:cNvSpPr>
            <a:spLocks noChangeShapeType="1"/>
          </p:cNvSpPr>
          <p:nvPr/>
        </p:nvSpPr>
        <p:spPr bwMode="auto">
          <a:xfrm flipV="1">
            <a:off x="1881191" y="4105279"/>
            <a:ext cx="3114675" cy="1558925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 len="med" type="triangl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 rot="19883534">
            <a:off x="1991514" y="5295693"/>
            <a:ext cx="11176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charset="0" typeface="Arial"/>
              <a:buChar char="•"/>
              <a:defRPr sz="32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1pPr>
            <a:lvl2pPr eaLnBrk="0" hangingPunct="0" indent="-285750" marL="742950">
              <a:spcBef>
                <a:spcPct val="20000"/>
              </a:spcBef>
              <a:buFont charset="0" typeface="Arial"/>
              <a:buChar char="–"/>
              <a:defRPr sz="28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2pPr>
            <a:lvl3pPr eaLnBrk="0" hangingPunct="0" indent="-228600" marL="1143000">
              <a:spcBef>
                <a:spcPct val="20000"/>
              </a:spcBef>
              <a:buFont charset="0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3pPr>
            <a:lvl4pPr eaLnBrk="0" hangingPunct="0" indent="-228600" marL="1600200">
              <a:spcBef>
                <a:spcPct val="20000"/>
              </a:spcBef>
              <a:buFont charset="0" typeface="Arial"/>
              <a:buChar char="–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4pPr>
            <a:lvl5pPr eaLnBrk="0" hangingPunct="0" indent="-228600" marL="2057400">
              <a:spcBef>
                <a:spcPct val="20000"/>
              </a:spcBef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5pPr>
            <a:lvl6pPr defTabSz="457200"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6pPr>
            <a:lvl7pPr defTabSz="457200"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7pPr>
            <a:lvl8pPr defTabSz="457200"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8pPr>
            <a:lvl9pPr defTabSz="457200"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9pPr>
          </a:lstStyle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typeface="Arial"/>
              <a:buNone/>
              <a:tabLst/>
              <a:defRPr/>
            </a:pPr>
            <a:r>
              <a:rPr altLang="en-US" b="0" baseline="0" cap="none" i="0" kern="1200" kumimoji="0" lang="en-US" noProof="0" normalizeH="0" spc="0" strike="noStrike" sz="1600" u="none">
                <a:ln>
                  <a:noFill/>
                </a:ln>
                <a:solidFill>
                  <a:srgbClr val="0E1E20"/>
                </a:solidFill>
                <a:effectLst/>
                <a:uLnTx/>
                <a:uFillTx/>
                <a:latin charset="0" typeface="Arial"/>
                <a:ea charset="-128" pitchFamily="34" typeface="ＭＳ Ｐゴシック"/>
                <a:cs typeface="+mn-cs"/>
              </a:rPr>
              <a:t>baseline 2</a:t>
            </a:r>
          </a:p>
        </p:txBody>
      </p:sp>
      <p:sp>
        <p:nvSpPr>
          <p:cNvPr id="82" name="Line 6"/>
          <p:cNvSpPr>
            <a:spLocks noChangeShapeType="1"/>
          </p:cNvSpPr>
          <p:nvPr/>
        </p:nvSpPr>
        <p:spPr bwMode="auto">
          <a:xfrm flipH="1">
            <a:off x="5046669" y="3392491"/>
            <a:ext cx="1030287" cy="649287"/>
          </a:xfrm>
          <a:prstGeom prst="line">
            <a:avLst/>
          </a:prstGeom>
          <a:noFill/>
          <a:ln w="12700">
            <a:solidFill>
              <a:srgbClr val="A27B00"/>
            </a:solidFill>
            <a:round/>
            <a:headEnd/>
            <a:tailEnd len="med" type="triangl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 rot="19860734">
            <a:off x="5084313" y="3486560"/>
            <a:ext cx="8819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charset="0" typeface="Arial"/>
              <a:buChar char="•"/>
              <a:defRPr sz="32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1pPr>
            <a:lvl2pPr eaLnBrk="0" hangingPunct="0" indent="-285750" marL="742950">
              <a:spcBef>
                <a:spcPct val="20000"/>
              </a:spcBef>
              <a:buFont charset="0" typeface="Arial"/>
              <a:buChar char="–"/>
              <a:defRPr sz="28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2pPr>
            <a:lvl3pPr eaLnBrk="0" hangingPunct="0" indent="-228600" marL="1143000">
              <a:spcBef>
                <a:spcPct val="20000"/>
              </a:spcBef>
              <a:buFont charset="0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3pPr>
            <a:lvl4pPr eaLnBrk="0" hangingPunct="0" indent="-228600" marL="1600200">
              <a:spcBef>
                <a:spcPct val="20000"/>
              </a:spcBef>
              <a:buFont charset="0" typeface="Arial"/>
              <a:buChar char="–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4pPr>
            <a:lvl5pPr eaLnBrk="0" hangingPunct="0" indent="-228600" marL="2057400">
              <a:spcBef>
                <a:spcPct val="20000"/>
              </a:spcBef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5pPr>
            <a:lvl6pPr defTabSz="457200"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6pPr>
            <a:lvl7pPr defTabSz="457200"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7pPr>
            <a:lvl8pPr defTabSz="457200"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8pPr>
            <a:lvl9pPr defTabSz="457200"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9pPr>
          </a:lstStyle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typeface="Arial"/>
              <a:buNone/>
              <a:tabLst/>
              <a:defRPr/>
            </a:pPr>
            <a:r>
              <a:rPr altLang="en-US" b="0" baseline="0" cap="none" dirty="0" i="0" kern="1200" kumimoji="0" lang="en-US" noProof="0" normalizeH="0" spc="0" strike="noStrike" sz="1200" u="none">
                <a:ln>
                  <a:noFill/>
                </a:ln>
                <a:solidFill>
                  <a:srgbClr val="A27B00"/>
                </a:solidFill>
                <a:effectLst/>
                <a:uLnTx/>
                <a:uFillTx/>
                <a:latin charset="0" typeface="Arial"/>
                <a:ea charset="-128" pitchFamily="34" typeface="ＭＳ Ｐゴシック"/>
                <a:cs typeface="+mn-cs"/>
              </a:rPr>
              <a:t>baseline 5</a:t>
            </a:r>
          </a:p>
        </p:txBody>
      </p:sp>
      <p:sp>
        <p:nvSpPr>
          <p:cNvPr id="84" name="AutoShape 5"/>
          <p:cNvSpPr>
            <a:spLocks noChangeArrowheads="1"/>
          </p:cNvSpPr>
          <p:nvPr/>
        </p:nvSpPr>
        <p:spPr bwMode="auto">
          <a:xfrm rot="19324793">
            <a:off x="1568451" y="5527678"/>
            <a:ext cx="623888" cy="274639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wrap="none"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typeface="Arial"/>
              <a:ea charset="0" typeface="ＭＳ Ｐゴシック"/>
              <a:cs charset="0" typeface="ＭＳ Ｐゴシック"/>
            </a:endParaRPr>
          </a:p>
        </p:txBody>
      </p:sp>
      <p:sp>
        <p:nvSpPr>
          <p:cNvPr id="85" name="Line 12"/>
          <p:cNvSpPr>
            <a:spLocks noChangeShapeType="1"/>
          </p:cNvSpPr>
          <p:nvPr/>
        </p:nvSpPr>
        <p:spPr bwMode="auto">
          <a:xfrm flipH="1">
            <a:off x="1881189" y="2460629"/>
            <a:ext cx="2355851" cy="3205163"/>
          </a:xfrm>
          <a:prstGeom prst="line">
            <a:avLst/>
          </a:prstGeom>
          <a:noFill/>
          <a:ln cap="rnd" w="38100">
            <a:solidFill>
              <a:srgbClr val="0000FF"/>
            </a:solidFill>
            <a:prstDash val="sysDot"/>
            <a:round/>
            <a:headEnd/>
            <a:tailEnd len="med" type="triangl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86" name="Line 12"/>
          <p:cNvSpPr>
            <a:spLocks noChangeShapeType="1"/>
          </p:cNvSpPr>
          <p:nvPr/>
        </p:nvSpPr>
        <p:spPr bwMode="auto">
          <a:xfrm>
            <a:off x="4248151" y="2460631"/>
            <a:ext cx="1828800" cy="931863"/>
          </a:xfrm>
          <a:prstGeom prst="line">
            <a:avLst/>
          </a:prstGeom>
          <a:noFill/>
          <a:ln cap="rnd" w="25400">
            <a:solidFill>
              <a:srgbClr val="A27B00"/>
            </a:solidFill>
            <a:prstDash val="sysDot"/>
            <a:round/>
            <a:headEnd/>
            <a:tailEnd len="med" type="triangl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87" name="Line 11"/>
          <p:cNvSpPr>
            <a:spLocks noChangeShapeType="1"/>
          </p:cNvSpPr>
          <p:nvPr/>
        </p:nvSpPr>
        <p:spPr bwMode="auto">
          <a:xfrm>
            <a:off x="4216400" y="2413004"/>
            <a:ext cx="812800" cy="1573213"/>
          </a:xfrm>
          <a:prstGeom prst="line">
            <a:avLst/>
          </a:prstGeom>
          <a:noFill/>
          <a:ln cap="rnd" w="31750">
            <a:solidFill>
              <a:srgbClr val="008000"/>
            </a:solidFill>
            <a:prstDash val="sysDot"/>
            <a:round/>
            <a:headEnd/>
            <a:tailEnd len="med" type="triangl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88" name="Line 11"/>
          <p:cNvSpPr>
            <a:spLocks noChangeShapeType="1"/>
          </p:cNvSpPr>
          <p:nvPr/>
        </p:nvSpPr>
        <p:spPr bwMode="auto">
          <a:xfrm>
            <a:off x="4200525" y="2405065"/>
            <a:ext cx="812800" cy="1573212"/>
          </a:xfrm>
          <a:prstGeom prst="line">
            <a:avLst/>
          </a:prstGeom>
          <a:noFill/>
          <a:ln cap="rnd" w="31750">
            <a:solidFill>
              <a:schemeClr val="accent6">
                <a:lumMod val="75000"/>
              </a:schemeClr>
            </a:solidFill>
            <a:prstDash val="sysDot"/>
            <a:round/>
            <a:headEnd/>
            <a:tailEnd len="med" type="triangl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typeface="Arial"/>
              <a:ea charset="0" typeface="ＭＳ Ｐゴシック"/>
              <a:cs charset="0" typeface="ＭＳ Ｐゴシック"/>
            </a:endParaRPr>
          </a:p>
        </p:txBody>
      </p:sp>
      <p:sp>
        <p:nvSpPr>
          <p:cNvPr id="89" name="Line 11"/>
          <p:cNvSpPr>
            <a:spLocks noChangeShapeType="1"/>
          </p:cNvSpPr>
          <p:nvPr/>
        </p:nvSpPr>
        <p:spPr bwMode="auto">
          <a:xfrm>
            <a:off x="4208463" y="2438404"/>
            <a:ext cx="812800" cy="1573213"/>
          </a:xfrm>
          <a:prstGeom prst="line">
            <a:avLst/>
          </a:prstGeom>
          <a:noFill/>
          <a:ln cap="rnd" w="31750">
            <a:solidFill>
              <a:srgbClr val="A27B00"/>
            </a:solidFill>
            <a:prstDash val="sysDot"/>
            <a:round/>
            <a:headEnd/>
            <a:tailEnd len="med" type="triangl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90" name="Line 11"/>
          <p:cNvSpPr>
            <a:spLocks noChangeShapeType="1"/>
          </p:cNvSpPr>
          <p:nvPr/>
        </p:nvSpPr>
        <p:spPr bwMode="auto">
          <a:xfrm>
            <a:off x="4275139" y="2493965"/>
            <a:ext cx="812800" cy="1573212"/>
          </a:xfrm>
          <a:prstGeom prst="line">
            <a:avLst/>
          </a:prstGeom>
          <a:noFill/>
          <a:ln cap="rnd" w="31750">
            <a:solidFill>
              <a:srgbClr val="008000"/>
            </a:solidFill>
            <a:prstDash val="sysDot"/>
            <a:round/>
            <a:headEnd/>
            <a:tailEnd len="med" type="triangl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pic>
        <p:nvPicPr>
          <p:cNvPr descr="MCj04348570000[1]" id="91" name="satellite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227">
            <a:off x="3731106" y="1877169"/>
            <a:ext cx="827088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31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0" id="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0" id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0" id="1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0" id="16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0" id="19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0" id="22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0" id="2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0" id="28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0" id="3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0" id="34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0" id="3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0" id="4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0" id="43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0" id="46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0" id="4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0" id="52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0" id="55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0" id="58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0" id="6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0" id="64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1" id="66" nodeType="after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7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9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2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3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5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6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8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81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82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84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85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87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8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90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93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4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96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7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99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02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03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05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06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108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09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1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12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114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1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117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18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20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21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23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24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6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27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9">
                      <p:stCondLst>
                        <p:cond delay="indefinite"/>
                      </p:stCondLst>
                      <p:childTnLst>
                        <p:par>
                          <p:cTn fill="hold" id="130">
                            <p:stCondLst>
                              <p:cond delay="0"/>
                            </p:stCondLst>
                            <p:childTnLst>
                              <p:par>
                                <p:cTn fill="hold" id="131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3"/>
                                        <p:tgtEl>
                                          <p:spTgt spid="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4"/>
                                        <p:tgtEl>
                                          <p:spTgt spid="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42"/>
      <p:bldP animBg="1" grpId="0" spid="43"/>
      <p:bldP animBg="1" grpId="1" spid="43"/>
      <p:bldP animBg="1" grpId="2" spid="43"/>
      <p:bldP animBg="1" grpId="0" spid="44"/>
      <p:bldP animBg="1" grpId="0" spid="48"/>
      <p:bldP animBg="1" grpId="1" spid="48"/>
      <p:bldP animBg="1" grpId="0" spid="49"/>
      <p:bldP animBg="1" grpId="1" spid="49"/>
      <p:bldP animBg="1" grpId="0" spid="50"/>
      <p:bldP animBg="1" grpId="1" spid="50"/>
      <p:bldP animBg="1" grpId="0" spid="51"/>
      <p:bldP animBg="1" grpId="1" spid="51"/>
      <p:bldP animBg="1" grpId="2" spid="51"/>
      <p:bldP grpId="0" spid="52"/>
      <p:bldP grpId="0" spid="53"/>
      <p:bldP grpId="0" spid="54"/>
      <p:bldP grpId="1" spid="54"/>
      <p:bldP grpId="2" spid="54"/>
      <p:bldP animBg="1" grpId="0" spid="55"/>
      <p:bldP animBg="1" grpId="1" spid="55"/>
      <p:bldP animBg="1" grpId="2" spid="55"/>
      <p:bldP grpId="0" spid="56"/>
      <p:bldP grpId="1" spid="56"/>
      <p:bldP grpId="2" spid="56"/>
      <p:bldP animBg="1" grpId="0" spid="82"/>
      <p:bldP grpId="0" spid="83"/>
      <p:bldP animBg="1" grpId="0" spid="85"/>
      <p:bldP animBg="1" grpId="1" spid="85"/>
      <p:bldP animBg="1" grpId="2" spid="85"/>
      <p:bldP animBg="1" grpId="0" spid="86"/>
      <p:bldP animBg="1" grpId="1" spid="86"/>
      <p:bldP animBg="1" grpId="0" spid="87"/>
      <p:bldP animBg="1" grpId="1" spid="87"/>
      <p:bldP animBg="1" grpId="0" spid="88"/>
      <p:bldP animBg="1" grpId="0" spid="89"/>
      <p:bldP animBg="1" grpId="1" spid="89"/>
      <p:bldP animBg="1" grpId="0" spid="90"/>
      <p:bldP animBg="1" grpId="1" spid="90"/>
    </p:bld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Cj04347380000[1]" id="55298" name="Picture 20"/>
          <p:cNvPicPr>
            <a:picLocks noChangeArrowheads="1" noChangeAspect="1"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" l="147" r="814"/>
          <a:stretch>
            <a:fillRect/>
          </a:stretch>
        </p:blipFill>
        <p:spPr>
          <a:xfrm>
            <a:off x="0" y="2239967"/>
            <a:ext cx="9144000" cy="4618037"/>
          </a:xfrm>
          <a:noFill/>
        </p:spPr>
      </p:pic>
      <p:pic>
        <p:nvPicPr>
          <p:cNvPr descr="MCj04347380000[1]" id="55301" name="Picture 20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" l="147" r="814"/>
          <a:stretch>
            <a:fillRect/>
          </a:stretch>
        </p:blipFill>
        <p:spPr bwMode="auto">
          <a:xfrm>
            <a:off x="0" y="2189165"/>
            <a:ext cx="9144000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rc 31"/>
          <p:cNvSpPr/>
          <p:nvPr/>
        </p:nvSpPr>
        <p:spPr>
          <a:xfrm>
            <a:off x="-701673" y="3108328"/>
            <a:ext cx="10642600" cy="6588125"/>
          </a:xfrm>
          <a:prstGeom prst="arc">
            <a:avLst>
              <a:gd fmla="val 11829667" name="adj1"/>
              <a:gd fmla="val 20473190" name="adj2"/>
            </a:avLst>
          </a:prstGeom>
          <a:ln w="177800">
            <a:solidFill>
              <a:srgbClr val="C2E9FA">
                <a:alpha val="5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AutoShape 5"/>
          <p:cNvSpPr>
            <a:spLocks noChangeArrowheads="1"/>
          </p:cNvSpPr>
          <p:nvPr/>
        </p:nvSpPr>
        <p:spPr bwMode="auto">
          <a:xfrm rot="767916">
            <a:off x="5930902" y="3359153"/>
            <a:ext cx="339725" cy="117475"/>
          </a:xfrm>
          <a:prstGeom prst="star5">
            <a:avLst/>
          </a:prstGeom>
          <a:solidFill>
            <a:schemeClr val="tx1"/>
          </a:solidFill>
          <a:ln w="9525">
            <a:solidFill>
              <a:srgbClr val="A27B00"/>
            </a:solidFill>
            <a:miter lim="800000"/>
            <a:headEnd/>
            <a:tailEnd/>
          </a:ln>
          <a:effectLst/>
        </p:spPr>
        <p:txBody>
          <a:bodyPr anchor="ctr" wrap="none"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typeface="Arial"/>
              <a:ea charset="0" typeface="ＭＳ Ｐゴシック"/>
              <a:cs charset="0" typeface="ＭＳ Ｐゴシック"/>
            </a:endParaRPr>
          </a:p>
        </p:txBody>
      </p:sp>
      <p:sp>
        <p:nvSpPr>
          <p:cNvPr id="55305" name="AutoShape 3"/>
          <p:cNvSpPr>
            <a:spLocks noChangeArrowheads="1"/>
          </p:cNvSpPr>
          <p:nvPr/>
        </p:nvSpPr>
        <p:spPr bwMode="auto">
          <a:xfrm rot="1035962">
            <a:off x="4733925" y="3914781"/>
            <a:ext cx="522288" cy="195263"/>
          </a:xfrm>
          <a:prstGeom prst="triangle">
            <a:avLst>
              <a:gd fmla="val 76056" name="adj"/>
            </a:avLst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 wrap="none"/>
          <a:lstStyle>
            <a:lvl1pPr eaLnBrk="0" hangingPunct="0">
              <a:spcBef>
                <a:spcPct val="20000"/>
              </a:spcBef>
              <a:buFont charset="0" typeface="Arial"/>
              <a:buChar char="•"/>
              <a:defRPr sz="32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1pPr>
            <a:lvl2pPr eaLnBrk="0" hangingPunct="0" indent="-285750" marL="742950">
              <a:spcBef>
                <a:spcPct val="20000"/>
              </a:spcBef>
              <a:buFont charset="0" typeface="Arial"/>
              <a:buChar char="–"/>
              <a:defRPr sz="28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2pPr>
            <a:lvl3pPr eaLnBrk="0" hangingPunct="0" indent="-228600" marL="1143000">
              <a:spcBef>
                <a:spcPct val="20000"/>
              </a:spcBef>
              <a:buFont charset="0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3pPr>
            <a:lvl4pPr eaLnBrk="0" hangingPunct="0" indent="-228600" marL="1600200">
              <a:spcBef>
                <a:spcPct val="20000"/>
              </a:spcBef>
              <a:buFont charset="0" typeface="Arial"/>
              <a:buChar char="–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4pPr>
            <a:lvl5pPr eaLnBrk="0" hangingPunct="0" indent="-228600" marL="2057400">
              <a:spcBef>
                <a:spcPct val="20000"/>
              </a:spcBef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5pPr>
            <a:lvl6pPr defTabSz="457200"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6pPr>
            <a:lvl7pPr defTabSz="457200"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7pPr>
            <a:lvl8pPr defTabSz="457200"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8pPr>
            <a:lvl9pPr defTabSz="457200"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9pPr>
          </a:lstStyle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typeface="Arial"/>
              <a:buNone/>
              <a:tabLst/>
              <a:defRPr/>
            </a:pPr>
            <a:endParaRPr altLang="en-US"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typeface="Arial"/>
              <a:ea charset="-128" pitchFamily="34" typeface="ＭＳ Ｐゴシック"/>
              <a:cs typeface="+mn-cs"/>
            </a:endParaRPr>
          </a:p>
        </p:txBody>
      </p:sp>
      <p:sp>
        <p:nvSpPr>
          <p:cNvPr id="57" name="Line 4"/>
          <p:cNvSpPr>
            <a:spLocks noChangeShapeType="1"/>
          </p:cNvSpPr>
          <p:nvPr/>
        </p:nvSpPr>
        <p:spPr bwMode="auto">
          <a:xfrm flipV="1">
            <a:off x="1803403" y="4041776"/>
            <a:ext cx="3221039" cy="744539"/>
          </a:xfrm>
          <a:prstGeom prst="line">
            <a:avLst/>
          </a:prstGeom>
          <a:noFill/>
          <a:ln w="15875">
            <a:solidFill>
              <a:srgbClr val="C00000"/>
            </a:solidFill>
            <a:round/>
            <a:headEnd/>
            <a:tailEnd len="med" type="triangl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 flipH="1" flipV="1">
            <a:off x="5038725" y="4056064"/>
            <a:ext cx="1263651" cy="960437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len="med" type="triangl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60" name="AutoShape 7"/>
          <p:cNvSpPr>
            <a:spLocks noChangeArrowheads="1"/>
          </p:cNvSpPr>
          <p:nvPr/>
        </p:nvSpPr>
        <p:spPr bwMode="auto">
          <a:xfrm rot="19908062">
            <a:off x="1416051" y="4665667"/>
            <a:ext cx="623888" cy="274637"/>
          </a:xfrm>
          <a:prstGeom prst="star5">
            <a:avLst/>
          </a:prstGeom>
          <a:solidFill>
            <a:schemeClr val="tx1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anchor="ctr" wrap="none"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typeface="Arial"/>
              <a:ea charset="0" typeface="ＭＳ Ｐゴシック"/>
              <a:cs charset="0" typeface="ＭＳ Ｐゴシック"/>
            </a:endParaRPr>
          </a:p>
        </p:txBody>
      </p:sp>
      <p:sp>
        <p:nvSpPr>
          <p:cNvPr id="61" name="AutoShape 8"/>
          <p:cNvSpPr>
            <a:spLocks noChangeArrowheads="1"/>
          </p:cNvSpPr>
          <p:nvPr/>
        </p:nvSpPr>
        <p:spPr bwMode="auto">
          <a:xfrm rot="798520">
            <a:off x="5983294" y="4816478"/>
            <a:ext cx="623887" cy="376239"/>
          </a:xfrm>
          <a:prstGeom prst="star5">
            <a:avLst/>
          </a:prstGeom>
          <a:solidFill>
            <a:schemeClr val="tx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anchor="ctr" wrap="none"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typeface="Arial"/>
              <a:ea charset="0" typeface="ＭＳ Ｐゴシック"/>
              <a:cs charset="0" typeface="ＭＳ Ｐゴシック"/>
            </a:endParaRPr>
          </a:p>
        </p:txBody>
      </p:sp>
      <p:sp>
        <p:nvSpPr>
          <p:cNvPr id="62" name="AutoShape 9"/>
          <p:cNvSpPr>
            <a:spLocks noChangeArrowheads="1"/>
          </p:cNvSpPr>
          <p:nvPr/>
        </p:nvSpPr>
        <p:spPr bwMode="auto">
          <a:xfrm rot="1097357">
            <a:off x="6396043" y="3824294"/>
            <a:ext cx="623887" cy="174625"/>
          </a:xfrm>
          <a:prstGeom prst="star5">
            <a:avLst/>
          </a:prstGeom>
          <a:solidFill>
            <a:schemeClr val="tx1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anchor="ctr" wrap="none"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typeface="Arial"/>
              <a:ea charset="0" typeface="ＭＳ Ｐゴシック"/>
              <a:cs charset="0" typeface="ＭＳ Ｐゴシック"/>
            </a:endParaRPr>
          </a:p>
        </p:txBody>
      </p:sp>
      <p:sp>
        <p:nvSpPr>
          <p:cNvPr id="67" name="Text Box 14"/>
          <p:cNvSpPr txBox="1">
            <a:spLocks noChangeArrowheads="1"/>
          </p:cNvSpPr>
          <p:nvPr/>
        </p:nvSpPr>
        <p:spPr bwMode="auto">
          <a:xfrm rot="20820000">
            <a:off x="2012946" y="4328907"/>
            <a:ext cx="11176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charset="0" typeface="Arial"/>
              <a:buChar char="•"/>
              <a:defRPr sz="32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1pPr>
            <a:lvl2pPr eaLnBrk="0" hangingPunct="0" indent="-285750" marL="742950">
              <a:spcBef>
                <a:spcPct val="20000"/>
              </a:spcBef>
              <a:buFont charset="0" typeface="Arial"/>
              <a:buChar char="–"/>
              <a:defRPr sz="28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2pPr>
            <a:lvl3pPr eaLnBrk="0" hangingPunct="0" indent="-228600" marL="1143000">
              <a:spcBef>
                <a:spcPct val="20000"/>
              </a:spcBef>
              <a:buFont charset="0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3pPr>
            <a:lvl4pPr eaLnBrk="0" hangingPunct="0" indent="-228600" marL="1600200">
              <a:spcBef>
                <a:spcPct val="20000"/>
              </a:spcBef>
              <a:buFont charset="0" typeface="Arial"/>
              <a:buChar char="–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4pPr>
            <a:lvl5pPr eaLnBrk="0" hangingPunct="0" indent="-228600" marL="2057400">
              <a:spcBef>
                <a:spcPct val="20000"/>
              </a:spcBef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5pPr>
            <a:lvl6pPr defTabSz="457200"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6pPr>
            <a:lvl7pPr defTabSz="457200"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7pPr>
            <a:lvl8pPr defTabSz="457200"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8pPr>
            <a:lvl9pPr defTabSz="457200"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9pPr>
          </a:lstStyle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typeface="Arial"/>
              <a:buNone/>
              <a:tabLst/>
              <a:defRPr/>
            </a:pPr>
            <a:r>
              <a:rPr altLang="en-US" b="0" baseline="0" cap="none" dirty="0" i="0" kern="1200" kumimoji="0" lang="en-US" noProof="0" normalizeH="0" spc="0" strike="noStrike" sz="1600" u="none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charset="0" typeface="Arial"/>
                <a:ea charset="-128" pitchFamily="34" typeface="ＭＳ Ｐゴシック"/>
                <a:cs typeface="+mn-cs"/>
              </a:rPr>
              <a:t>baseline 1</a:t>
            </a:r>
          </a:p>
        </p:txBody>
      </p:sp>
      <p:sp>
        <p:nvSpPr>
          <p:cNvPr id="68" name="Text Box 15"/>
          <p:cNvSpPr txBox="1">
            <a:spLocks noChangeArrowheads="1"/>
          </p:cNvSpPr>
          <p:nvPr/>
        </p:nvSpPr>
        <p:spPr bwMode="auto">
          <a:xfrm rot="2310538">
            <a:off x="5054602" y="4243186"/>
            <a:ext cx="12763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charset="0" typeface="Arial"/>
              <a:buChar char="•"/>
              <a:defRPr sz="32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1pPr>
            <a:lvl2pPr eaLnBrk="0" hangingPunct="0" indent="-285750" marL="742950">
              <a:spcBef>
                <a:spcPct val="20000"/>
              </a:spcBef>
              <a:buFont charset="0" typeface="Arial"/>
              <a:buChar char="–"/>
              <a:defRPr sz="28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2pPr>
            <a:lvl3pPr eaLnBrk="0" hangingPunct="0" indent="-228600" marL="1143000">
              <a:spcBef>
                <a:spcPct val="20000"/>
              </a:spcBef>
              <a:buFont charset="0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3pPr>
            <a:lvl4pPr eaLnBrk="0" hangingPunct="0" indent="-228600" marL="1600200">
              <a:spcBef>
                <a:spcPct val="20000"/>
              </a:spcBef>
              <a:buFont charset="0" typeface="Arial"/>
              <a:buChar char="–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4pPr>
            <a:lvl5pPr eaLnBrk="0" hangingPunct="0" indent="-228600" marL="2057400">
              <a:spcBef>
                <a:spcPct val="20000"/>
              </a:spcBef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5pPr>
            <a:lvl6pPr defTabSz="457200"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6pPr>
            <a:lvl7pPr defTabSz="457200"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7pPr>
            <a:lvl8pPr defTabSz="457200"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8pPr>
            <a:lvl9pPr defTabSz="457200"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9pPr>
          </a:lstStyle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typeface="Arial"/>
              <a:buNone/>
              <a:tabLst/>
              <a:defRPr/>
            </a:pPr>
            <a:r>
              <a:rPr altLang="en-US" b="0" baseline="0" cap="none" dirty="0" i="0" kern="1200" kumimoji="0" lang="en-US" noProof="0" normalizeH="0" spc="0" strike="noStrike" sz="1600" u="none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charset="0" typeface="Arial"/>
                <a:ea charset="-128" pitchFamily="34" typeface="ＭＳ Ｐゴシック"/>
                <a:cs typeface="+mn-cs"/>
              </a:rPr>
              <a:t>baseline 3</a:t>
            </a:r>
          </a:p>
        </p:txBody>
      </p:sp>
      <p:sp>
        <p:nvSpPr>
          <p:cNvPr id="72" name="Line 6"/>
          <p:cNvSpPr>
            <a:spLocks noChangeShapeType="1"/>
          </p:cNvSpPr>
          <p:nvPr/>
        </p:nvSpPr>
        <p:spPr bwMode="auto">
          <a:xfrm flipH="1">
            <a:off x="5046669" y="3392491"/>
            <a:ext cx="1030287" cy="649287"/>
          </a:xfrm>
          <a:prstGeom prst="line">
            <a:avLst/>
          </a:prstGeom>
          <a:noFill/>
          <a:ln w="12700">
            <a:solidFill>
              <a:srgbClr val="A27B00"/>
            </a:solidFill>
            <a:round/>
            <a:headEnd/>
            <a:tailEnd len="med" type="triangl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 rot="19860734">
            <a:off x="5084313" y="3486560"/>
            <a:ext cx="8819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charset="0" typeface="Arial"/>
              <a:buChar char="•"/>
              <a:defRPr sz="32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1pPr>
            <a:lvl2pPr eaLnBrk="0" hangingPunct="0" indent="-285750" marL="742950">
              <a:spcBef>
                <a:spcPct val="20000"/>
              </a:spcBef>
              <a:buFont charset="0" typeface="Arial"/>
              <a:buChar char="–"/>
              <a:defRPr sz="28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2pPr>
            <a:lvl3pPr eaLnBrk="0" hangingPunct="0" indent="-228600" marL="1143000">
              <a:spcBef>
                <a:spcPct val="20000"/>
              </a:spcBef>
              <a:buFont charset="0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3pPr>
            <a:lvl4pPr eaLnBrk="0" hangingPunct="0" indent="-228600" marL="1600200">
              <a:spcBef>
                <a:spcPct val="20000"/>
              </a:spcBef>
              <a:buFont charset="0" typeface="Arial"/>
              <a:buChar char="–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4pPr>
            <a:lvl5pPr eaLnBrk="0" hangingPunct="0" indent="-228600" marL="2057400">
              <a:spcBef>
                <a:spcPct val="20000"/>
              </a:spcBef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5pPr>
            <a:lvl6pPr defTabSz="457200"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6pPr>
            <a:lvl7pPr defTabSz="457200"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7pPr>
            <a:lvl8pPr defTabSz="457200"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8pPr>
            <a:lvl9pPr defTabSz="457200"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8" pitchFamily="34" typeface="ＭＳ Ｐゴシック"/>
              </a:defRPr>
            </a:lvl9pPr>
          </a:lstStyle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typeface="Arial"/>
              <a:buNone/>
              <a:tabLst/>
              <a:defRPr/>
            </a:pPr>
            <a:r>
              <a:rPr altLang="en-US" b="0" baseline="0" cap="none" dirty="0" i="0" kern="1200" kumimoji="0" lang="en-US" noProof="0" normalizeH="0" spc="0" strike="noStrike" sz="1200" u="none">
                <a:ln>
                  <a:noFill/>
                </a:ln>
                <a:solidFill>
                  <a:srgbClr val="A27B00"/>
                </a:solidFill>
                <a:effectLst/>
                <a:uLnTx/>
                <a:uFillTx/>
                <a:latin charset="0" typeface="Arial"/>
                <a:ea charset="-128" pitchFamily="34" typeface="ＭＳ Ｐゴシック"/>
                <a:cs typeface="+mn-cs"/>
              </a:rPr>
              <a:t>baseline 5</a:t>
            </a:r>
          </a:p>
        </p:txBody>
      </p:sp>
      <p:sp>
        <p:nvSpPr>
          <p:cNvPr id="74" name="AutoShape 5"/>
          <p:cNvSpPr>
            <a:spLocks noChangeArrowheads="1"/>
          </p:cNvSpPr>
          <p:nvPr/>
        </p:nvSpPr>
        <p:spPr bwMode="auto">
          <a:xfrm rot="19324793">
            <a:off x="1568451" y="5527678"/>
            <a:ext cx="623888" cy="274639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wrap="none"/>
          <a:lstStyle/>
          <a:p>
            <a:pPr algn="l" defTabSz="457189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typeface="Arial"/>
              <a:ea charset="0" typeface="ＭＳ Ｐゴシック"/>
              <a:cs charset="0" typeface="ＭＳ Ｐゴシック"/>
            </a:endParaRPr>
          </a:p>
        </p:txBody>
      </p:sp>
      <p:sp>
        <p:nvSpPr>
          <p:cNvPr id="36" name="Title 2"/>
          <p:cNvSpPr>
            <a:spLocks noGrp="1"/>
          </p:cNvSpPr>
          <p:nvPr>
            <p:ph type="title"/>
          </p:nvPr>
        </p:nvSpPr>
        <p:spPr>
          <a:xfrm>
            <a:off x="0" y="364867"/>
            <a:ext cx="9144000" cy="805079"/>
          </a:xfrm>
        </p:spPr>
        <p:txBody>
          <a:bodyPr/>
          <a:lstStyle/>
          <a:p>
            <a:r>
              <a:rPr dirty="0" lang="en-US" sz="5000">
                <a:latin charset="0" panose="02040503050406030204" pitchFamily="18" typeface="Cambria"/>
                <a:ea charset="0" panose="02040503050406030204" pitchFamily="18" typeface="Cambria"/>
              </a:rPr>
              <a:t>OPUS Share – </a:t>
            </a:r>
            <a:r>
              <a:rPr b="1" dirty="0" lang="en-US" sz="5000">
                <a:latin charset="0" panose="02040503050406030204" pitchFamily="18" typeface="Cambria"/>
                <a:ea charset="0" panose="02040503050406030204" pitchFamily="18" typeface="Cambria"/>
              </a:rPr>
              <a:t>4</a:t>
            </a:r>
            <a:r>
              <a:rPr dirty="0" lang="en-US" sz="5000">
                <a:latin charset="0" panose="02040503050406030204" pitchFamily="18" typeface="Cambria"/>
                <a:ea charset="0" panose="02040503050406030204" pitchFamily="18" typeface="Cambria"/>
              </a:rPr>
              <a:t> to 48 hours</a:t>
            </a:r>
          </a:p>
        </p:txBody>
      </p:sp>
      <p:sp>
        <p:nvSpPr>
          <p:cNvPr id="37" name="Content Placeholder 1"/>
          <p:cNvSpPr txBox="1">
            <a:spLocks/>
          </p:cNvSpPr>
          <p:nvPr/>
        </p:nvSpPr>
        <p:spPr bwMode="auto">
          <a:xfrm>
            <a:off x="5273425" y="1177880"/>
            <a:ext cx="3870576" cy="147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l" defTabSz="457200" eaLnBrk="0" fontAlgn="base" hangingPunct="0" indent="-342900" marL="342900" rtl="0">
              <a:spcBef>
                <a:spcPct val="20000"/>
              </a:spcBef>
              <a:spcAft>
                <a:spcPct val="0"/>
              </a:spcAft>
              <a:buFont charset="0" pitchFamily="34" typeface="Arial"/>
              <a:buChar char="•"/>
              <a:defRPr kern="1200" sz="32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1pPr>
            <a:lvl2pPr algn="l" defTabSz="457200" eaLnBrk="0" fontAlgn="base" hangingPunct="0" indent="-285750" marL="742950" rtl="0">
              <a:spcBef>
                <a:spcPct val="20000"/>
              </a:spcBef>
              <a:spcAft>
                <a:spcPct val="0"/>
              </a:spcAft>
              <a:buFont charset="0" pitchFamily="34" typeface="Arial"/>
              <a:buChar char="–"/>
              <a:defRPr kern="1200" sz="28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2pPr>
            <a:lvl3pPr algn="l" defTabSz="457200" eaLnBrk="0" fontAlgn="base" hangingPunct="0" indent="-228600" marL="1143000" rtl="0">
              <a:spcBef>
                <a:spcPct val="20000"/>
              </a:spcBef>
              <a:spcAft>
                <a:spcPct val="0"/>
              </a:spcAft>
              <a:buFont charset="0" pitchFamily="34" typeface="Arial"/>
              <a:buChar char="•"/>
              <a:defRPr kern="1200" sz="24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3pPr>
            <a:lvl4pPr algn="l" defTabSz="457200" eaLnBrk="0" fontAlgn="base" hangingPunct="0" indent="-228600" marL="1600200" rtl="0">
              <a:spcBef>
                <a:spcPct val="20000"/>
              </a:spcBef>
              <a:spcAft>
                <a:spcPct val="0"/>
              </a:spcAft>
              <a:buFont charset="0" pitchFamily="34" typeface="Arial"/>
              <a:buChar char="–"/>
              <a:defRPr kern="1200" sz="20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4pPr>
            <a:lvl5pPr algn="l" defTabSz="457200" eaLnBrk="0" fontAlgn="base" hangingPunct="0" indent="-228600" marL="2057400" rtl="0">
              <a:spcBef>
                <a:spcPct val="20000"/>
              </a:spcBef>
              <a:spcAft>
                <a:spcPct val="0"/>
              </a:spcAft>
              <a:buFont charset="0" pitchFamily="34" typeface="Arial"/>
              <a:buChar char="»"/>
              <a:defRPr kern="1200" sz="20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5pPr>
            <a:lvl6pPr algn="l" defTabSz="457200" eaLnBrk="1" hangingPunct="1" indent="-228600" latinLnBrk="0" marL="25146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189" eaLnBrk="0" fontAlgn="base" hangingPunct="0" indent="-306910" latinLnBrk="0" lvl="1" marL="306910" marR="0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charset="0" pitchFamily="34" typeface="Arial"/>
              <a:buChar char="–"/>
              <a:tabLst/>
              <a:defRPr/>
            </a:pPr>
            <a:r>
              <a:rPr b="0" baseline="0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40503050406030204" pitchFamily="18" typeface="Cambria"/>
                <a:ea charset="0" panose="02040503050406030204" pitchFamily="18" typeface="Cambria"/>
                <a:cs charset="0" pitchFamily="18" typeface="Times New Roman"/>
              </a:rPr>
              <a:t>Based on OPUS-S</a:t>
            </a:r>
          </a:p>
          <a:p>
            <a:pPr algn="l" defTabSz="457189" eaLnBrk="0" fontAlgn="base" hangingPunct="0" indent="-306910" latinLnBrk="0" lvl="1" marL="306910" marR="0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charset="0" pitchFamily="34" typeface="Arial"/>
              <a:buChar char="–"/>
              <a:tabLst/>
              <a:defRPr/>
            </a:pPr>
            <a:r>
              <a:rPr b="0" baseline="0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40503050406030204" pitchFamily="18" typeface="Cambria"/>
                <a:ea charset="0" panose="02040503050406030204" pitchFamily="18" typeface="Cambria"/>
                <a:cs charset="0" pitchFamily="18" typeface="Times New Roman"/>
              </a:rPr>
              <a:t>2 photos</a:t>
            </a:r>
          </a:p>
          <a:p>
            <a:pPr algn="l" defTabSz="457189" eaLnBrk="0" fontAlgn="base" hangingPunct="0" indent="-306910" latinLnBrk="0" lvl="1" marL="306910" marR="0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charset="0" pitchFamily="34" typeface="Arial"/>
              <a:buChar char="–"/>
              <a:tabLst/>
              <a:defRPr/>
            </a:pPr>
            <a:r>
              <a:rPr b="0" baseline="0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40503050406030204" pitchFamily="18" typeface="Cambria"/>
                <a:ea charset="0" panose="02040503050406030204" pitchFamily="18" typeface="Cambria"/>
                <a:cs charset="0" pitchFamily="18" typeface="Times New Roman"/>
              </a:rPr>
              <a:t>Brief description</a:t>
            </a:r>
          </a:p>
          <a:p>
            <a:pPr algn="l" defTabSz="457189" eaLnBrk="0" fontAlgn="base" hangingPunct="0" indent="0" latinLnBrk="0" lvl="1" marL="0" marR="0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charset="0" pitchFamily="34" typeface="Arial"/>
              <a:buNone/>
              <a:tabLst/>
              <a:defRPr/>
            </a:pPr>
            <a:endParaRPr b="0" baseline="0" cap="none" dirty="0" i="0" kern="1200" kumimoji="0" lang="en-US" noProof="0" normalizeH="0" spc="0" strike="noStrike" sz="2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anose="02040503050406030204" pitchFamily="18" typeface="Cambria"/>
              <a:ea charset="0" panose="02040503050406030204" pitchFamily="18" typeface="Cambria"/>
              <a:cs charset="0" pitchFamily="18" typeface="Times New Roman"/>
            </a:endParaRPr>
          </a:p>
        </p:txBody>
      </p:sp>
      <p:pic>
        <p:nvPicPr>
          <p:cNvPr id="3" name="OPUS datashe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6" y="1169946"/>
            <a:ext cx="4889187" cy="5594234"/>
          </a:xfrm>
          <a:prstGeom prst="rect">
            <a:avLst/>
          </a:prstGeom>
          <a:ln w="31750">
            <a:solidFill>
              <a:schemeClr val="bg1">
                <a:lumMod val="75000"/>
              </a:schemeClr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16E0E62-250F-4231-B425-7FEE1FB9A6F5}"/>
              </a:ext>
            </a:extLst>
          </p:cNvPr>
          <p:cNvGrpSpPr/>
          <p:nvPr/>
        </p:nvGrpSpPr>
        <p:grpSpPr>
          <a:xfrm>
            <a:off x="5647355" y="3109152"/>
            <a:ext cx="2906375" cy="3154710"/>
            <a:chOff x="5647355" y="3109152"/>
            <a:chExt cx="2906375" cy="315471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B318CF5-9CF0-42BB-BFDE-AEAB58815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05283">
              <a:off x="5647355" y="3128202"/>
              <a:ext cx="2906375" cy="3071455"/>
            </a:xfrm>
            <a:prstGeom prst="rect">
              <a:avLst/>
            </a:prstGeom>
            <a:ln w="31750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6D6A6E8-0D8D-4BD0-9F2C-4671ABAE8282}"/>
                </a:ext>
              </a:extLst>
            </p:cNvPr>
            <p:cNvSpPr txBox="1"/>
            <p:nvPr/>
          </p:nvSpPr>
          <p:spPr bwMode="auto">
            <a:xfrm rot="741968">
              <a:off x="6457001" y="3109152"/>
              <a:ext cx="1187170" cy="3154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tlCol="0"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0" baseline="0" cap="none" dirty="0" i="0" kern="1200" kumimoji="0" lang="en-US" noProof="0" normalizeH="0" spc="0" strike="noStrike" sz="199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92FDA95-3885-4B15-94AF-18920ED2BAA7}"/>
              </a:ext>
            </a:extLst>
          </p:cNvPr>
          <p:cNvSpPr txBox="1"/>
          <p:nvPr/>
        </p:nvSpPr>
        <p:spPr bwMode="auto">
          <a:xfrm>
            <a:off x="273498" y="4319371"/>
            <a:ext cx="8608246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rgbClr val="FAC090"/>
            </a:glow>
          </a:effectLst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en-US" noProof="0" normalizeH="0" spc="0" strike="noStrike" sz="3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Shared Solution </a:t>
            </a:r>
            <a:r>
              <a:rPr b="1" baseline="0" cap="none" dirty="0" i="0" kern="1200" kumimoji="0" lang="en-US" noProof="0" normalizeH="0" spc="0" strike="noStrike" sz="4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≠</a:t>
            </a:r>
            <a:r>
              <a:rPr b="0" baseline="0" cap="none" dirty="0" i="0" kern="1200" kumimoji="0" lang="en-US" noProof="0" normalizeH="0" spc="0" strike="noStrike" sz="3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b="0" baseline="0" cap="none" dirty="0" i="0" kern="1200" kumimoji="0" lang="en-US" noProof="0" normalizeH="0" spc="0" strike="noStrike" sz="3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Datasheet</a:t>
            </a:r>
            <a:endParaRPr b="0" baseline="0" cap="none" dirty="0" i="0" kern="1200" kumimoji="0" lang="en-US" noProof="0" normalizeH="0" spc="0" strike="noStrike" sz="32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506909"/>
      </p:ext>
    </p:extLst>
  </p:cSld>
  <p:clrMapOvr>
    <a:masterClrMapping/>
  </p:clrMapOvr>
  <p:transition spd="slow">
    <p:wipe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xit" presetID="14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2000" id="2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2"/>
    </p:bld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Cj04347380000[1]" id="65538" name="globe"/>
          <p:cNvPicPr>
            <a:picLocks noChangeArrowheads="1" noChangeAspect="1"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" l="147" r="814"/>
          <a:stretch>
            <a:fillRect/>
          </a:stretch>
        </p:blipFill>
        <p:spPr>
          <a:xfrm>
            <a:off x="0" y="2239967"/>
            <a:ext cx="9144000" cy="4618037"/>
          </a:xfrm>
          <a:noFill/>
        </p:spPr>
      </p:pic>
      <p:sp>
        <p:nvSpPr>
          <p:cNvPr id="24" name="Line 8"/>
          <p:cNvSpPr>
            <a:spLocks noChangeShapeType="1"/>
          </p:cNvSpPr>
          <p:nvPr/>
        </p:nvSpPr>
        <p:spPr bwMode="auto">
          <a:xfrm flipH="1" flipV="1">
            <a:off x="1710266" y="4800778"/>
            <a:ext cx="4551553" cy="23320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len="med" type="non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914377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typeface="Arial"/>
              <a:ea charset="-128" pitchFamily="34" typeface="ＭＳ Ｐゴシック"/>
              <a:cs charset="0" pitchFamily="34" typeface="Arial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V="1">
            <a:off x="6261818" y="3886289"/>
            <a:ext cx="437689" cy="111972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len="med" type="non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914377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typeface="Arial"/>
              <a:ea charset="-128" pitchFamily="34" typeface="ＭＳ Ｐゴシック"/>
              <a:cs charset="0" pitchFamily="34" typeface="Arial"/>
            </a:endParaRP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 flipH="1" flipV="1">
            <a:off x="3726299" y="3962578"/>
            <a:ext cx="2505701" cy="101327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len="med" type="non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914377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typeface="Arial"/>
              <a:ea charset="-128" pitchFamily="34" typeface="ＭＳ Ｐゴシック"/>
              <a:cs charset="0" pitchFamily="34" typeface="Arial"/>
            </a:endParaRPr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 flipH="1" flipV="1">
            <a:off x="5148263" y="3810002"/>
            <a:ext cx="1113556" cy="118110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len="med" type="non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914377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typeface="Arial"/>
              <a:ea charset="-128" pitchFamily="34" typeface="ＭＳ Ｐゴシック"/>
              <a:cs charset="0" pitchFamily="34" typeface="Arial"/>
            </a:endParaRP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 flipH="1" flipV="1">
            <a:off x="4164017" y="4413255"/>
            <a:ext cx="2097803" cy="57784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len="med" type="non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914377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typeface="Arial"/>
              <a:ea charset="-128" pitchFamily="34" typeface="ＭＳ Ｐゴシック"/>
              <a:cs charset="0" pitchFamily="34" typeface="Arial"/>
            </a:endParaRPr>
          </a:p>
        </p:txBody>
      </p:sp>
      <p:sp>
        <p:nvSpPr>
          <p:cNvPr id="84998" name="Line 3"/>
          <p:cNvSpPr>
            <a:spLocks noChangeShapeType="1"/>
          </p:cNvSpPr>
          <p:nvPr/>
        </p:nvSpPr>
        <p:spPr bwMode="auto">
          <a:xfrm flipH="1" flipV="1">
            <a:off x="5994404" y="4495890"/>
            <a:ext cx="267416" cy="495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len="med" type="non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914377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typeface="Arial"/>
              <a:ea charset="-128" pitchFamily="34" typeface="ＭＳ Ｐゴシック"/>
              <a:cs charset="0" pitchFamily="34" typeface="Arial"/>
            </a:endParaRPr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 flipH="1" flipV="1">
            <a:off x="5223932" y="4383094"/>
            <a:ext cx="1024216" cy="60800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len="med" type="non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914377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typeface="Arial"/>
              <a:ea charset="-128" pitchFamily="34" typeface="ＭＳ Ｐゴシック"/>
              <a:cs charset="0" pitchFamily="34" typeface="Arial"/>
            </a:endParaRPr>
          </a:p>
        </p:txBody>
      </p:sp>
      <p:sp>
        <p:nvSpPr>
          <p:cNvPr id="18" name="Line 1"/>
          <p:cNvSpPr>
            <a:spLocks noChangeShapeType="1"/>
          </p:cNvSpPr>
          <p:nvPr/>
        </p:nvSpPr>
        <p:spPr bwMode="auto">
          <a:xfrm flipH="1" flipV="1">
            <a:off x="5063067" y="4055532"/>
            <a:ext cx="1168933" cy="93557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len="med" type="non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914377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typeface="Arial"/>
              <a:ea charset="-128" pitchFamily="34" typeface="ＭＳ Ｐゴシック"/>
              <a:cs charset="0" pitchFamily="34" typeface="Arial"/>
            </a:endParaRPr>
          </a:p>
        </p:txBody>
      </p:sp>
      <p:sp>
        <p:nvSpPr>
          <p:cNvPr id="85001" name="star"/>
          <p:cNvSpPr>
            <a:spLocks noChangeArrowheads="1"/>
          </p:cNvSpPr>
          <p:nvPr/>
        </p:nvSpPr>
        <p:spPr bwMode="auto">
          <a:xfrm rot="1097357">
            <a:off x="6396043" y="3824294"/>
            <a:ext cx="623887" cy="174625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wrap="none"/>
          <a:lstStyle/>
          <a:p>
            <a:pPr algn="l" defTabSz="914377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charset="-128" pitchFamily="34" typeface="ＭＳ Ｐゴシック"/>
              <a:cs charset="0" pitchFamily="34" typeface="Arial"/>
            </a:endParaRPr>
          </a:p>
        </p:txBody>
      </p:sp>
      <p:sp>
        <p:nvSpPr>
          <p:cNvPr id="85000" name="star"/>
          <p:cNvSpPr>
            <a:spLocks noChangeArrowheads="1"/>
          </p:cNvSpPr>
          <p:nvPr/>
        </p:nvSpPr>
        <p:spPr bwMode="auto">
          <a:xfrm rot="21290207">
            <a:off x="5983293" y="4816477"/>
            <a:ext cx="623887" cy="376239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wrap="none"/>
          <a:lstStyle/>
          <a:p>
            <a:pPr algn="l" defTabSz="914377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charset="-128" pitchFamily="34" typeface="ＭＳ Ｐゴシック"/>
              <a:cs charset="0" pitchFamily="34" typeface="Arial"/>
            </a:endParaRPr>
          </a:p>
        </p:txBody>
      </p:sp>
      <p:sp>
        <p:nvSpPr>
          <p:cNvPr id="84999" name="star"/>
          <p:cNvSpPr>
            <a:spLocks noChangeArrowheads="1"/>
          </p:cNvSpPr>
          <p:nvPr/>
        </p:nvSpPr>
        <p:spPr bwMode="auto">
          <a:xfrm rot="-1691938">
            <a:off x="1416051" y="4665667"/>
            <a:ext cx="623888" cy="274637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wrap="none"/>
          <a:lstStyle/>
          <a:p>
            <a:pPr algn="l" defTabSz="914377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charset="-128" pitchFamily="34" typeface="ＭＳ Ｐゴシック"/>
              <a:cs charset="0" pitchFamily="34" typeface="Arial"/>
            </a:endParaRPr>
          </a:p>
        </p:txBody>
      </p:sp>
      <p:sp>
        <p:nvSpPr>
          <p:cNvPr id="19" name="star"/>
          <p:cNvSpPr>
            <a:spLocks noChangeArrowheads="1"/>
          </p:cNvSpPr>
          <p:nvPr/>
        </p:nvSpPr>
        <p:spPr bwMode="auto">
          <a:xfrm rot="20648362">
            <a:off x="3368612" y="3783730"/>
            <a:ext cx="584893" cy="272641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wrap="none"/>
          <a:lstStyle/>
          <a:p>
            <a:pPr algn="l" defTabSz="914377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charset="-128" pitchFamily="34" typeface="ＭＳ Ｐゴシック"/>
              <a:cs charset="0" pitchFamily="34" typeface="Arial"/>
            </a:endParaRPr>
          </a:p>
        </p:txBody>
      </p:sp>
      <p:sp>
        <p:nvSpPr>
          <p:cNvPr id="65540" name="tri5"/>
          <p:cNvSpPr>
            <a:spLocks noChangeArrowheads="1"/>
          </p:cNvSpPr>
          <p:nvPr/>
        </p:nvSpPr>
        <p:spPr bwMode="auto">
          <a:xfrm rot="1035962">
            <a:off x="4733925" y="3914781"/>
            <a:ext cx="522288" cy="195263"/>
          </a:xfrm>
          <a:prstGeom prst="triangle">
            <a:avLst>
              <a:gd fmla="val 76056" name="adj"/>
            </a:avLst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itchFamily="34" typeface="Arial"/>
              </a:defRPr>
            </a:lvl9pPr>
          </a:lstStyle>
          <a:p>
            <a:pPr algn="l" defTabSz="914377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altLang="en-US"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pitchFamily="34" typeface="Arial"/>
              <a:ea charset="-128" pitchFamily="34" typeface="ＭＳ Ｐゴシック"/>
              <a:cs charset="0" pitchFamily="34" typeface="Arial"/>
            </a:endParaRPr>
          </a:p>
        </p:txBody>
      </p:sp>
      <p:sp>
        <p:nvSpPr>
          <p:cNvPr id="34" name="tri4"/>
          <p:cNvSpPr>
            <a:spLocks noChangeArrowheads="1"/>
          </p:cNvSpPr>
          <p:nvPr/>
        </p:nvSpPr>
        <p:spPr bwMode="auto">
          <a:xfrm rot="1035962">
            <a:off x="4886325" y="4227517"/>
            <a:ext cx="522288" cy="195263"/>
          </a:xfrm>
          <a:prstGeom prst="triangle">
            <a:avLst>
              <a:gd fmla="val 76056" name="adj"/>
            </a:avLst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itchFamily="34" typeface="Arial"/>
              </a:defRPr>
            </a:lvl9pPr>
          </a:lstStyle>
          <a:p>
            <a:pPr algn="l" defTabSz="914377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altLang="en-US"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pitchFamily="34" typeface="Arial"/>
              <a:ea charset="-128" pitchFamily="34" typeface="ＭＳ Ｐゴシック"/>
              <a:cs charset="0" pitchFamily="34" typeface="Arial"/>
            </a:endParaRPr>
          </a:p>
        </p:txBody>
      </p:sp>
      <p:sp>
        <p:nvSpPr>
          <p:cNvPr id="35" name="tri3"/>
          <p:cNvSpPr>
            <a:spLocks noChangeArrowheads="1"/>
          </p:cNvSpPr>
          <p:nvPr/>
        </p:nvSpPr>
        <p:spPr bwMode="auto">
          <a:xfrm rot="1035962">
            <a:off x="3903669" y="4303717"/>
            <a:ext cx="522287" cy="195263"/>
          </a:xfrm>
          <a:prstGeom prst="triangle">
            <a:avLst>
              <a:gd fmla="val 76056" name="adj"/>
            </a:avLst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itchFamily="34" typeface="Arial"/>
              </a:defRPr>
            </a:lvl9pPr>
          </a:lstStyle>
          <a:p>
            <a:pPr algn="l" defTabSz="914377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altLang="en-US"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pitchFamily="34" typeface="Arial"/>
              <a:ea charset="-128" pitchFamily="34" typeface="ＭＳ Ｐゴシック"/>
              <a:cs charset="0" pitchFamily="34" typeface="Arial"/>
            </a:endParaRPr>
          </a:p>
        </p:txBody>
      </p:sp>
      <p:sp>
        <p:nvSpPr>
          <p:cNvPr id="36" name="tri2"/>
          <p:cNvSpPr>
            <a:spLocks noChangeArrowheads="1"/>
          </p:cNvSpPr>
          <p:nvPr/>
        </p:nvSpPr>
        <p:spPr bwMode="auto">
          <a:xfrm rot="1035962">
            <a:off x="4886325" y="3617917"/>
            <a:ext cx="522288" cy="195263"/>
          </a:xfrm>
          <a:prstGeom prst="triangle">
            <a:avLst>
              <a:gd fmla="val 76056" name="adj"/>
            </a:avLst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itchFamily="34" typeface="Arial"/>
              </a:defRPr>
            </a:lvl9pPr>
          </a:lstStyle>
          <a:p>
            <a:pPr algn="l" defTabSz="914377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altLang="en-US"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pitchFamily="34" typeface="Arial"/>
              <a:ea charset="-128" pitchFamily="34" typeface="ＭＳ Ｐゴシック"/>
              <a:cs charset="0" pitchFamily="34" typeface="Arial"/>
            </a:endParaRPr>
          </a:p>
        </p:txBody>
      </p:sp>
      <p:sp>
        <p:nvSpPr>
          <p:cNvPr id="37" name="tri1"/>
          <p:cNvSpPr>
            <a:spLocks noChangeArrowheads="1"/>
          </p:cNvSpPr>
          <p:nvPr/>
        </p:nvSpPr>
        <p:spPr bwMode="auto">
          <a:xfrm rot="1035962">
            <a:off x="5708651" y="4379917"/>
            <a:ext cx="522288" cy="195263"/>
          </a:xfrm>
          <a:prstGeom prst="triangle">
            <a:avLst>
              <a:gd fmla="val 76056" name="adj"/>
            </a:avLst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itchFamily="34" typeface="Arial"/>
              </a:defRPr>
            </a:lvl9pPr>
          </a:lstStyle>
          <a:p>
            <a:pPr algn="l" defTabSz="914377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altLang="en-US"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pitchFamily="34" typeface="Arial"/>
              <a:ea charset="-128" pitchFamily="34" typeface="ＭＳ Ｐゴシック"/>
              <a:cs charset="0" pitchFamily="34" typeface="Arial"/>
            </a:endParaRPr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0" y="364867"/>
            <a:ext cx="9144000" cy="805079"/>
          </a:xfrm>
        </p:spPr>
        <p:txBody>
          <a:bodyPr/>
          <a:lstStyle/>
          <a:p>
            <a:r>
              <a:rPr dirty="0" lang="en-US" sz="5000">
                <a:latin charset="0" panose="02040503050406030204" pitchFamily="18" typeface="Cambria"/>
                <a:ea charset="0" panose="02040503050406030204" pitchFamily="18" typeface="Cambria"/>
              </a:rPr>
              <a:t>OPUS Projects – 2 to 48 hours</a:t>
            </a: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1C27DA4A-7F50-4BB4-9DA2-4C800C0A067E}"/>
              </a:ext>
            </a:extLst>
          </p:cNvPr>
          <p:cNvSpPr txBox="1">
            <a:spLocks/>
          </p:cNvSpPr>
          <p:nvPr/>
        </p:nvSpPr>
        <p:spPr bwMode="auto">
          <a:xfrm>
            <a:off x="5273425" y="1177880"/>
            <a:ext cx="3870576" cy="147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l" defTabSz="457200" eaLnBrk="0" fontAlgn="base" hangingPunct="0" indent="-342900" marL="342900" rtl="0">
              <a:spcBef>
                <a:spcPct val="20000"/>
              </a:spcBef>
              <a:spcAft>
                <a:spcPct val="0"/>
              </a:spcAft>
              <a:buFont charset="0" pitchFamily="34" typeface="Arial"/>
              <a:buChar char="•"/>
              <a:defRPr kern="1200" sz="32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1pPr>
            <a:lvl2pPr algn="l" defTabSz="457200" eaLnBrk="0" fontAlgn="base" hangingPunct="0" indent="-285750" marL="742950" rtl="0">
              <a:spcBef>
                <a:spcPct val="20000"/>
              </a:spcBef>
              <a:spcAft>
                <a:spcPct val="0"/>
              </a:spcAft>
              <a:buFont charset="0" pitchFamily="34" typeface="Arial"/>
              <a:buChar char="–"/>
              <a:defRPr kern="1200" sz="28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2pPr>
            <a:lvl3pPr algn="l" defTabSz="457200" eaLnBrk="0" fontAlgn="base" hangingPunct="0" indent="-228600" marL="1143000" rtl="0">
              <a:spcBef>
                <a:spcPct val="20000"/>
              </a:spcBef>
              <a:spcAft>
                <a:spcPct val="0"/>
              </a:spcAft>
              <a:buFont charset="0" pitchFamily="34" typeface="Arial"/>
              <a:buChar char="•"/>
              <a:defRPr kern="1200" sz="24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3pPr>
            <a:lvl4pPr algn="l" defTabSz="457200" eaLnBrk="0" fontAlgn="base" hangingPunct="0" indent="-228600" marL="1600200" rtl="0">
              <a:spcBef>
                <a:spcPct val="20000"/>
              </a:spcBef>
              <a:spcAft>
                <a:spcPct val="0"/>
              </a:spcAft>
              <a:buFont charset="0" pitchFamily="34" typeface="Arial"/>
              <a:buChar char="–"/>
              <a:defRPr kern="1200" sz="20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4pPr>
            <a:lvl5pPr algn="l" defTabSz="457200" eaLnBrk="0" fontAlgn="base" hangingPunct="0" indent="-228600" marL="2057400" rtl="0">
              <a:spcBef>
                <a:spcPct val="20000"/>
              </a:spcBef>
              <a:spcAft>
                <a:spcPct val="0"/>
              </a:spcAft>
              <a:buFont charset="0" pitchFamily="34" typeface="Arial"/>
              <a:buChar char="»"/>
              <a:defRPr kern="1200" sz="20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5pPr>
            <a:lvl6pPr algn="l" defTabSz="457200" eaLnBrk="1" hangingPunct="1" indent="-228600" latinLnBrk="0" marL="25146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189" eaLnBrk="0" fontAlgn="base" hangingPunct="0" indent="-306910" latinLnBrk="0" lvl="1" marL="306910" marR="0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charset="0" pitchFamily="34" typeface="Arial"/>
              <a:buChar char="–"/>
              <a:tabLst/>
              <a:defRPr/>
            </a:pPr>
            <a:r>
              <a:rPr b="0" baseline="0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40503050406030204" pitchFamily="18" typeface="Cambria"/>
                <a:ea charset="0" panose="02040503050406030204" pitchFamily="18" typeface="Cambria"/>
                <a:cs charset="0" pitchFamily="18" typeface="Times New Roman"/>
              </a:rPr>
              <a:t>Based on OPUS-S</a:t>
            </a:r>
          </a:p>
          <a:p>
            <a:pPr algn="l" defTabSz="457189" eaLnBrk="0" fontAlgn="base" hangingPunct="0" indent="-306910" latinLnBrk="0" lvl="1" marL="306910" marR="0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charset="0" pitchFamily="34" typeface="Arial"/>
              <a:buChar char="–"/>
              <a:tabLst/>
              <a:defRPr/>
            </a:pPr>
            <a:r>
              <a:rPr b="0" baseline="0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40503050406030204" pitchFamily="18" typeface="Cambria"/>
                <a:ea charset="0" panose="02040503050406030204" pitchFamily="18" typeface="Cambria"/>
                <a:cs charset="0" pitchFamily="18" typeface="Times New Roman"/>
              </a:rPr>
              <a:t>Control </a:t>
            </a:r>
            <a:r>
              <a:rPr b="1" baseline="0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40503050406030204" pitchFamily="18" typeface="Cambria"/>
                <a:ea charset="0" panose="02040503050406030204" pitchFamily="18" typeface="Cambria"/>
                <a:cs charset="0" pitchFamily="18" typeface="Times New Roman"/>
              </a:rPr>
              <a:t>network</a:t>
            </a:r>
          </a:p>
          <a:p>
            <a:pPr algn="l" defTabSz="457189" eaLnBrk="0" fontAlgn="base" hangingPunct="0" indent="-342900" latinLnBrk="0" lvl="2" marL="584630" marR="0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charset="2" panose="05000000000000000000" pitchFamily="2" typeface="Wingdings"/>
              <a:buChar char="Ø"/>
              <a:tabLst/>
              <a:defRPr/>
            </a:pPr>
            <a:r>
              <a:rPr b="0" baseline="0" cap="none" dirty="0" i="0" kern="1200" kumimoji="0" lang="en-US" noProof="0" normalizeH="0" spc="0" strike="noStrike" sz="2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40503050406030204" pitchFamily="18" typeface="Cambria"/>
                <a:ea charset="0" panose="02040503050406030204" pitchFamily="18" typeface="Cambria"/>
                <a:cs charset="0" pitchFamily="18" typeface="Times New Roman"/>
              </a:rPr>
              <a:t>Solutions tied together</a:t>
            </a:r>
          </a:p>
          <a:p>
            <a:pPr algn="l" defTabSz="457189" eaLnBrk="0" fontAlgn="base" hangingPunct="0" indent="-306910" latinLnBrk="0" lvl="1" marL="306910" marR="0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charset="0" pitchFamily="34" typeface="Arial"/>
              <a:buChar char="–"/>
              <a:tabLst/>
              <a:defRPr/>
            </a:pPr>
            <a:endParaRPr b="0" baseline="0" cap="none" dirty="0" i="0" kern="1200" kumimoji="0" lang="en-US" noProof="0" normalizeH="0" spc="0" strike="noStrike" sz="2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anose="02040503050406030204" pitchFamily="18" typeface="Cambria"/>
              <a:ea charset="0" panose="02040503050406030204" pitchFamily="18" typeface="Cambria"/>
              <a:cs charset="0" pitchFamily="18" typeface="Times New Roman"/>
            </a:endParaRPr>
          </a:p>
          <a:p>
            <a:pPr algn="l" defTabSz="457189" eaLnBrk="0" fontAlgn="base" hangingPunct="0" indent="0" latinLnBrk="0" lvl="1" marL="0" marR="0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charset="0" pitchFamily="34" typeface="Arial"/>
              <a:buNone/>
              <a:tabLst/>
              <a:defRPr/>
            </a:pPr>
            <a:endParaRPr b="0" baseline="0" cap="none" dirty="0" i="0" kern="1200" kumimoji="0" lang="en-US" noProof="0" normalizeH="0" spc="0" strike="noStrike" sz="2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anose="02040503050406030204" pitchFamily="18" typeface="Cambria"/>
              <a:ea charset="0" panose="02040503050406030204" pitchFamily="18" typeface="Cambria"/>
              <a:cs charset="0" pitchFamily="18" typeface="Times New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529043-FA4D-407E-895C-7654F89B6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2" y="1177880"/>
            <a:ext cx="4032083" cy="4261100"/>
          </a:xfrm>
          <a:prstGeom prst="rect">
            <a:avLst/>
          </a:prstGeom>
          <a:ln w="31750"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DDA57F-8A5E-4F2C-8A6C-5B0DB79397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4124" y="2184189"/>
            <a:ext cx="4032084" cy="4261101"/>
          </a:xfrm>
          <a:prstGeom prst="rect">
            <a:avLst/>
          </a:prstGeom>
          <a:ln w="31750"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89565B-2710-40EC-BF8C-DF8188E655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2774" y="3171612"/>
            <a:ext cx="4032083" cy="4261100"/>
          </a:xfrm>
          <a:prstGeom prst="rect">
            <a:avLst/>
          </a:prstGeom>
          <a:ln w="31750">
            <a:solidFill>
              <a:schemeClr val="bg1">
                <a:lumMod val="75000"/>
              </a:schemeClr>
            </a:solidFill>
          </a:ln>
        </p:spPr>
      </p:pic>
      <p:pic>
        <p:nvPicPr>
          <p:cNvPr descr="Image result for like" id="27" name="thumbs up">
            <a:extLst>
              <a:ext uri="{FF2B5EF4-FFF2-40B4-BE49-F238E27FC236}">
                <a16:creationId xmlns:a16="http://schemas.microsoft.com/office/drawing/2014/main" id="{DD8DE02F-B632-494D-8C49-54DA7592BD7C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56277" y="2773903"/>
            <a:ext cx="2050834" cy="175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68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6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6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6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7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8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9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6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2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3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4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45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46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7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48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9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5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1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52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6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5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58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9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60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6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6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6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6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6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6" presetSubtype="0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7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7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5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76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77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78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9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8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81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82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83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84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8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91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94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9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>
                            <p:stCondLst>
                              <p:cond delay="3200"/>
                            </p:stCondLst>
                            <p:childTnLst>
                              <p:par>
                                <p:cTn fill="hold" id="1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3"/>
                                        <p:tgtEl>
                                          <p:spTgt spid="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4">
                            <p:stCondLst>
                              <p:cond delay="3700"/>
                            </p:stCondLst>
                            <p:childTnLst>
                              <p:par>
                                <p:cTn fill="hold" id="1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9">
                            <p:stCondLst>
                              <p:cond delay="4200"/>
                            </p:stCondLst>
                            <p:childTnLst>
                              <p:par>
                                <p:cTn fill="hold" id="120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3">
                            <p:stCondLst>
                              <p:cond delay="5700"/>
                            </p:stCondLst>
                            <p:childTnLst>
                              <p:par>
                                <p:cTn fill="hold" id="124" nodeType="after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9">
                      <p:stCondLst>
                        <p:cond delay="indefinite"/>
                      </p:stCondLst>
                      <p:childTnLst>
                        <p:par>
                          <p:cTn fill="hold" id="130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id="131" nodeType="click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24"/>
      <p:bldP animBg="1" grpId="0" spid="23"/>
      <p:bldP animBg="1" grpId="0" spid="20"/>
      <p:bldP animBg="1" grpId="0" spid="84997"/>
      <p:bldP animBg="1" grpId="0" spid="84996"/>
      <p:bldP animBg="1" grpId="0" spid="84998"/>
      <p:bldP animBg="1" grpId="0" spid="17"/>
      <p:bldP animBg="1" grpId="0" spid="18"/>
      <p:bldP animBg="1" grpId="0" spid="65540"/>
      <p:bldP animBg="1" grpId="0" spid="34"/>
      <p:bldP animBg="1" grpId="0" spid="35"/>
      <p:bldP animBg="1" grpId="0" spid="36"/>
      <p:bldP animBg="1" grpId="0" spid="37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OPUS Projects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2" y="1315169"/>
            <a:ext cx="8500188" cy="5440363"/>
          </a:xfrm>
        </p:spPr>
        <p:txBody>
          <a:bodyPr/>
          <a:lstStyle/>
          <a:p>
            <a:pPr>
              <a:defRPr/>
            </a:pPr>
            <a:r>
              <a:rPr lang="en-US" sz="2667" dirty="0">
                <a:latin typeface="Cambria" panose="02040503050406030204" pitchFamily="18" charset="0"/>
                <a:ea typeface="Cambria" panose="02040503050406030204" pitchFamily="18" charset="0"/>
              </a:rPr>
              <a:t>Web-based, nothing to download</a:t>
            </a:r>
          </a:p>
          <a:p>
            <a:pPr>
              <a:defRPr/>
            </a:pPr>
            <a:r>
              <a:rPr lang="en-US" sz="2667" dirty="0">
                <a:latin typeface="Cambria" panose="02040503050406030204" pitchFamily="18" charset="0"/>
                <a:ea typeface="Cambria" panose="02040503050406030204" pitchFamily="18" charset="0"/>
              </a:rPr>
              <a:t>Visualize/map your OPUS Solutions</a:t>
            </a:r>
          </a:p>
          <a:p>
            <a:pPr>
              <a:defRPr/>
            </a:pPr>
            <a:r>
              <a:rPr lang="en-US" sz="2667" dirty="0">
                <a:latin typeface="Cambria" panose="02040503050406030204" pitchFamily="18" charset="0"/>
                <a:ea typeface="Cambria" panose="02040503050406030204" pitchFamily="18" charset="0"/>
              </a:rPr>
              <a:t>Process multiple marks and multiple occupations, or repeat occupations of single mark</a:t>
            </a:r>
          </a:p>
          <a:p>
            <a:pPr marL="3175" indent="-3175">
              <a:spcBef>
                <a:spcPts val="1800"/>
              </a:spcBef>
              <a:buNone/>
              <a:defRPr/>
            </a:pPr>
            <a:r>
              <a:rPr lang="en-US" sz="2667" b="1" dirty="0">
                <a:latin typeface="Cambria" panose="02040503050406030204" pitchFamily="18" charset="0"/>
                <a:ea typeface="Cambria" panose="02040503050406030204" pitchFamily="18" charset="0"/>
              </a:rPr>
              <a:t>Advantages include:</a:t>
            </a:r>
          </a:p>
          <a:p>
            <a:pPr marL="285744" indent="-285744">
              <a:defRPr/>
            </a:pPr>
            <a:r>
              <a:rPr lang="en-US" sz="2667" dirty="0">
                <a:latin typeface="Cambria" panose="02040503050406030204" pitchFamily="18" charset="0"/>
                <a:ea typeface="Cambria" panose="02040503050406030204" pitchFamily="18" charset="0"/>
              </a:rPr>
              <a:t>Data uploading through OPUS</a:t>
            </a:r>
          </a:p>
          <a:p>
            <a:pPr marL="285744" indent="-285744">
              <a:defRPr/>
            </a:pPr>
            <a:r>
              <a:rPr lang="en-US" sz="2667" dirty="0">
                <a:latin typeface="Cambria" panose="02040503050406030204" pitchFamily="18" charset="0"/>
                <a:ea typeface="Cambria" panose="02040503050406030204" pitchFamily="18" charset="0"/>
              </a:rPr>
              <a:t>Process using PAGES… without intricacies of PAGES</a:t>
            </a:r>
          </a:p>
          <a:p>
            <a:pPr marL="285744" indent="-285744">
              <a:defRPr/>
            </a:pPr>
            <a:r>
              <a:rPr lang="en-US" sz="2667" dirty="0">
                <a:latin typeface="Cambria" panose="02040503050406030204" pitchFamily="18" charset="0"/>
                <a:ea typeface="Cambria" panose="02040503050406030204" pitchFamily="18" charset="0"/>
              </a:rPr>
              <a:t>Graphic visualization versus text Solution Reports</a:t>
            </a:r>
          </a:p>
          <a:p>
            <a:pPr marL="285744" indent="-285744">
              <a:defRPr/>
            </a:pPr>
            <a:r>
              <a:rPr lang="en-US" sz="2667" dirty="0">
                <a:latin typeface="Cambria" panose="02040503050406030204" pitchFamily="18" charset="0"/>
                <a:ea typeface="Cambria" panose="02040503050406030204" pitchFamily="18" charset="0"/>
              </a:rPr>
              <a:t>Support for submission to NGS</a:t>
            </a:r>
          </a:p>
        </p:txBody>
      </p:sp>
    </p:spTree>
    <p:extLst>
      <p:ext uri="{BB962C8B-B14F-4D97-AF65-F5344CB8AC3E}">
        <p14:creationId xmlns:p14="http://schemas.microsoft.com/office/powerpoint/2010/main" val="165643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6;p29"/>
          <p:cNvSpPr txBox="1">
            <a:spLocks noChangeAspect="1"/>
          </p:cNvSpPr>
          <p:nvPr/>
        </p:nvSpPr>
        <p:spPr>
          <a:xfrm>
            <a:off x="84299" y="970410"/>
            <a:ext cx="8975400" cy="50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000010*AA*HZTLOBS NGS   NATIONAL GEODETIC SURVEY                        20130114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Source Code Pro"/>
              <a:cs typeface="Courier New" panose="02070309020205020404" pitchFamily="49" charset="0"/>
              <a:sym typeface="Source Code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000020*10*BOUNDARY MON STRICKLAND NC SC HEIGHT MODERNIZATION 2013 (OP: gps2912f)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Source Code Pro"/>
              <a:cs typeface="Courier New" panose="02070309020205020404" pitchFamily="49" charset="0"/>
              <a:sym typeface="Source Code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000030*12*201301201301MS MARK SCHENEWERK                                   4NCAA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Source Code Pro"/>
              <a:cs typeface="Courier New" panose="02070309020205020404" pitchFamily="49" charset="0"/>
              <a:sym typeface="Source Code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000040*13*NAD 83(2011)            GRS 80          63781370002982572221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Source Code Pro"/>
              <a:cs typeface="Courier New" panose="02070309020205020404" pitchFamily="49" charset="0"/>
              <a:sym typeface="Source Code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000050*25*0001R0143ABLUFMS 004  003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Source Code Pro"/>
              <a:cs typeface="Courier New" panose="02070309020205020404" pitchFamily="49" charset="0"/>
              <a:sym typeface="Source Code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000060*26*BB 0143A -&gt; OP 2013-014-A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Source Code Pro"/>
              <a:cs typeface="Courier New" panose="02070309020205020404" pitchFamily="49" charset="0"/>
              <a:sym typeface="Source Code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000070*27*00011301141641                                2000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Source Code Pro"/>
              <a:cs typeface="Courier New" panose="02070309020205020404" pitchFamily="49" charset="0"/>
              <a:sym typeface="Source Code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000080*27*00011301142001                                2000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Source Code Pro"/>
              <a:cs typeface="Courier New" panose="02070309020205020404" pitchFamily="49" charset="0"/>
              <a:sym typeface="Source Code Pr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⋮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Source Code Pro"/>
              <a:cs typeface="Courier New" panose="02070309020205020404" pitchFamily="49" charset="0"/>
              <a:sym typeface="Source Code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001900*70*007055      Trimble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NavigationDUAL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 CARRIER PHASE PPSNETR5   4742K10896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Source Code Pro"/>
              <a:cs typeface="Courier New" panose="02070309020205020404" pitchFamily="49" charset="0"/>
              <a:sym typeface="Source Code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001910*70*008055      Trimble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NavigationDUAL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 CARRIER PHASE PPSNETR5   4744K11096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Source Code Pro"/>
              <a:cs typeface="Courier New" panose="02070309020205020404" pitchFamily="49" charset="0"/>
              <a:sym typeface="Source Code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001920*70*009055      Trimble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NavigationDUAL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 CARRIER PHASE PPSNETR5   4829K57356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Source Code Pro"/>
              <a:cs typeface="Courier New" panose="02070309020205020404" pitchFamily="49" charset="0"/>
              <a:sym typeface="Source Code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001930*72*001   AOAD/M_T        NONE        KW5-0201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Source Code Pro"/>
              <a:cs typeface="Courier New" panose="02070309020205020404" pitchFamily="49" charset="0"/>
              <a:sym typeface="Source Code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001940*72*010   TRM57971.00     NONE        30973141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Source Code Pro"/>
              <a:cs typeface="Courier New" panose="02070309020205020404" pitchFamily="49" charset="0"/>
              <a:sym typeface="Source Code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001950*72*011   TRM57971.00     NONE        30976660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Source Code Pro"/>
              <a:cs typeface="Courier New" panose="02070309020205020404" pitchFamily="49" charset="0"/>
              <a:sym typeface="Source Code Pr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⋮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Source Code Pro"/>
              <a:cs typeface="Courier New" panose="02070309020205020404" pitchFamily="49" charset="0"/>
              <a:sym typeface="Source Code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002040*80*0001BLUFF                         34173468578N079034455052W       NC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Source Code Pro"/>
              <a:cs typeface="Courier New" panose="02070309020205020404" pitchFamily="49" charset="0"/>
              <a:sym typeface="Source Code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002050*86*0001    20756G  N88       -338086   -13052A  ANAD_83(2011)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Source Code Pro"/>
              <a:cs typeface="Courier New" panose="02070309020205020404" pitchFamily="49" charset="0"/>
              <a:sym typeface="Source Code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002060*80*0002BOUNDARY MON STRICKLAND NC SC 34173269930N079034661580W       NC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Source Code Pro"/>
              <a:cs typeface="Courier New" panose="02070309020205020404" pitchFamily="49" charset="0"/>
              <a:sym typeface="Source Code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002070*86*0002    20728G  N88       -338076   -13071A  ANAD_83(2011)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Source Code Pro"/>
              <a:cs typeface="Courier New" panose="02070309020205020404" pitchFamily="49" charset="0"/>
              <a:sym typeface="Source Code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002080*80*0004GUY                           34164773356N078595524668W       NC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Source Code Pro"/>
              <a:cs typeface="Courier New" panose="02070309020205020404" pitchFamily="49" charset="0"/>
              <a:sym typeface="Source Code Pr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⋮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Source Code Pro"/>
              <a:cs typeface="Courier New" panose="02070309020205020404" pitchFamily="49" charset="0"/>
              <a:sym typeface="Source Code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262;p29"/>
          <p:cNvSpPr txBox="1"/>
          <p:nvPr/>
        </p:nvSpPr>
        <p:spPr>
          <a:xfrm>
            <a:off x="0" y="97971"/>
            <a:ext cx="9143999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Example of PAGES output: the b-file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/>
              <a:buNone/>
              <a:tabLst/>
              <a:defRPr/>
            </a:pP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262;p29"/>
          <p:cNvSpPr txBox="1"/>
          <p:nvPr/>
        </p:nvSpPr>
        <p:spPr>
          <a:xfrm>
            <a:off x="168601" y="6157688"/>
            <a:ext cx="8975400" cy="56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…so yes, OPUS Projects is a big jump into the 21</a:t>
            </a:r>
            <a:r>
              <a:rPr kumimoji="0" lang="en-US" sz="28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st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century!</a:t>
            </a:r>
            <a:endParaRPr kumimoji="0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374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NGS PowerPoint Template-geodesy.noaa.go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sz="24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65158</TotalTime>
  <Words>2457</Words>
  <Application>Microsoft Office PowerPoint</Application>
  <PresentationFormat>On-screen Show (4:3)</PresentationFormat>
  <Paragraphs>476</Paragraphs>
  <Slides>46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1" baseType="lpstr">
      <vt:lpstr>ＭＳ Ｐゴシック</vt:lpstr>
      <vt:lpstr>ＭＳ Ｐゴシック</vt:lpstr>
      <vt:lpstr>Arial</vt:lpstr>
      <vt:lpstr>Calibri</vt:lpstr>
      <vt:lpstr>Cambria</vt:lpstr>
      <vt:lpstr>Courier New</vt:lpstr>
      <vt:lpstr>Gill Sans MT</vt:lpstr>
      <vt:lpstr>Palatino</vt:lpstr>
      <vt:lpstr>Source Code Pro</vt:lpstr>
      <vt:lpstr>Tahoma</vt:lpstr>
      <vt:lpstr>Times</vt:lpstr>
      <vt:lpstr>Times New Roman</vt:lpstr>
      <vt:lpstr>Wingdings</vt:lpstr>
      <vt:lpstr>NGS PowerPoint Template-geodesy.noaa.gov</vt:lpstr>
      <vt:lpstr>Equation</vt:lpstr>
      <vt:lpstr>PowerPoint Presentation</vt:lpstr>
      <vt:lpstr>NGS Mission</vt:lpstr>
      <vt:lpstr>Important Info</vt:lpstr>
      <vt:lpstr>OPUS-RS – 15 min to 2 hours</vt:lpstr>
      <vt:lpstr>OPUS-S – 2 to 48 hours</vt:lpstr>
      <vt:lpstr>OPUS Share – 4 to 48 hours</vt:lpstr>
      <vt:lpstr>OPUS Projects – 2 to 48 hours</vt:lpstr>
      <vt:lpstr>OPUS Projects</vt:lpstr>
      <vt:lpstr>PowerPoint Presentation</vt:lpstr>
      <vt:lpstr>Sequential Baseline vs. Simultaneous Processing</vt:lpstr>
      <vt:lpstr>Why complicate OPUS?</vt:lpstr>
      <vt:lpstr>Why complicate OPUS?</vt:lpstr>
      <vt:lpstr>Why complicate OPUS?</vt:lpstr>
      <vt:lpstr>Why complicate OPUS?</vt:lpstr>
      <vt:lpstr>“What’s the benefit?”</vt:lpstr>
      <vt:lpstr>PowerPoint Presentation</vt:lpstr>
      <vt:lpstr>PowerPoint Presentation</vt:lpstr>
      <vt:lpstr>NGS Products and Services</vt:lpstr>
      <vt:lpstr>PowerPoint Presentation</vt:lpstr>
      <vt:lpstr>Wait… how do I get to the NGS Beta site?</vt:lpstr>
      <vt:lpstr>PowerPoint Presentation</vt:lpstr>
      <vt:lpstr>PowerPoint Presentation</vt:lpstr>
      <vt:lpstr>More Overall Important Info</vt:lpstr>
      <vt:lpstr>Even More Overall Important Info</vt:lpstr>
      <vt:lpstr>Last Overall Important Info</vt:lpstr>
      <vt:lpstr>OPUS Projects (OP)</vt:lpstr>
      <vt:lpstr>PowerPoint Presentation</vt:lpstr>
      <vt:lpstr>PowerPoint Presentation</vt:lpstr>
      <vt:lpstr>PowerPoint Presentation</vt:lpstr>
      <vt:lpstr>Status of GVX Exporters</vt:lpstr>
      <vt:lpstr>RMSE of Vertical (Ellipsoid) Results</vt:lpstr>
      <vt:lpstr>Empirical Evaluation of the Accuracy of RTNs</vt:lpstr>
      <vt:lpstr>Recommended Number and Duration of Observations for RTN Surveys to Meet Ellipsoid Height Accuracy Standards at 95% Confidence Level in OPUS Projects</vt:lpstr>
      <vt:lpstr>Static Base + RTK </vt:lpstr>
      <vt:lpstr>OPUS uses a 30 seconds epoch rate</vt:lpstr>
      <vt:lpstr>Static Base + RTK </vt:lpstr>
      <vt:lpstr>Static Base + RTK </vt:lpstr>
      <vt:lpstr>CORS + RTN  CORS used are not in NCN</vt:lpstr>
      <vt:lpstr>CORS + RTN  CORS used are not in NCN</vt:lpstr>
      <vt:lpstr>CORS + RTN  CORS used not in NCN but have a PID</vt:lpstr>
      <vt:lpstr>CORS + RTN  CORS used not in NCN but have a PID</vt:lpstr>
      <vt:lpstr>CORS + RTN  CORS used are in NCN</vt:lpstr>
      <vt:lpstr>CORS + RTN  Regardless of CORS used…</vt:lpstr>
      <vt:lpstr>Beta OPUS Projects (OP)</vt:lpstr>
      <vt:lpstr>Closing</vt:lpstr>
      <vt:lpstr>PowerPoint Presentation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Jalbrzikowski</dc:creator>
  <cp:lastModifiedBy>Jeff Jalbrzikowski</cp:lastModifiedBy>
  <cp:revision>1468</cp:revision>
  <cp:lastPrinted>2013-01-23T17:44:58Z</cp:lastPrinted>
  <dcterms:created xsi:type="dcterms:W3CDTF">2012-09-06T12:10:23Z</dcterms:created>
  <dcterms:modified xsi:type="dcterms:W3CDTF">2022-05-20T14:33:32Z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2969729</vt:lpwstr>
  </property>
  <property fmtid="{D5CDD505-2E9C-101B-9397-08002B2CF9AE}" name="NXPowerLiteSettings" pid="3">
    <vt:lpwstr>F70005D002A000</vt:lpwstr>
  </property>
  <property fmtid="{D5CDD505-2E9C-101B-9397-08002B2CF9AE}" name="NXPowerLiteVersion" pid="4">
    <vt:lpwstr>D10.2.0</vt:lpwstr>
  </property>
</Properties>
</file>