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theme+xml" PartName="/ppt/theme/theme2.xml"/>
  <Override ContentType="application/vnd.openxmlformats-officedocument.theme+xml" PartName="/ppt/theme/theme3.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package.core-properties+xml" PartName="/docProps/core.xml"/>
  <Override ContentType="application/vnd.openxmlformats-officedocument.extended-properties+xml" PartName="/docProps/app.xml"/>
  <Default ContentType="image/jpeg" Extension="jpeg"/>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 id="2147483672" r:id="rId2"/>
  </p:sldMasterIdLst>
  <p:notesMasterIdLst>
    <p:notesMasterId r:id="rId14"/>
  </p:notesMasterIdLst>
  <p:sldIdLst>
    <p:sldId id="256" r:id="rId3"/>
    <p:sldId id="263" r:id="rId4"/>
    <p:sldId id="264" r:id="rId5"/>
    <p:sldId id="265" r:id="rId6"/>
    <p:sldId id="258" r:id="rId7"/>
    <p:sldId id="257" r:id="rId8"/>
    <p:sldId id="259" r:id="rId9"/>
    <p:sldId id="260" r:id="rId10"/>
    <p:sldId id="261" r:id="rId11"/>
    <p:sldId id="262" r:id="rId12"/>
    <p:sldId id="266"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004486"/>
    <a:srgbClr val="0090CD"/>
    <a:srgbClr val="004389"/>
    <a:srgbClr val="0092D2"/>
    <a:srgbClr val="009830"/>
    <a:srgbClr val="E1E1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245" autoAdjust="0"/>
  </p:normalViewPr>
  <p:slideViewPr>
    <p:cSldViewPr snapToGrid="0">
      <p:cViewPr varScale="1">
        <p:scale>
          <a:sx n="117" d="100"/>
          <a:sy n="117" d="100"/>
        </p:scale>
        <p:origin x="1356" y="84"/>
      </p:cViewPr>
      <p:guideLst>
        <p:guide orient="horz" pos="1620"/>
        <p:guide pos="2880"/>
      </p:guideLst>
    </p:cSldViewPr>
  </p:slideViewPr>
  <p:notesTextViewPr>
    <p:cViewPr>
      <p:scale>
        <a:sx n="200" d="100"/>
        <a:sy n="2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11c4f8f0b0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g111c4f8f0b0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Opening talk </a:t>
            </a:r>
            <a:r>
              <a:rPr lang="en-US" dirty="0">
                <a:sym typeface="Wingdings" panose="05000000000000000000" pitchFamily="2" charset="2"/>
              </a:rPr>
              <a:t> ECDIS/user systems see liabilities</a:t>
            </a:r>
          </a:p>
          <a:p>
            <a:pPr lvl="1"/>
            <a:r>
              <a:rPr lang="en-US" dirty="0">
                <a:sym typeface="Wingdings" panose="05000000000000000000" pitchFamily="2" charset="2"/>
              </a:rPr>
              <a:t>Datum harmonization before data dissemination</a:t>
            </a:r>
          </a:p>
          <a:p>
            <a:r>
              <a:rPr lang="en-US" sz="2200" dirty="0"/>
              <a:t>“…we are calculating bridge heights the same way the Egyptians did.” </a:t>
            </a:r>
            <a:r>
              <a:rPr lang="en-US" sz="2200" dirty="0">
                <a:sym typeface="Wingdings" panose="05000000000000000000" pitchFamily="2" charset="2"/>
              </a:rPr>
              <a:t> quote from Sean Duffy’s recent article</a:t>
            </a:r>
            <a:endParaRPr lang="en-US" sz="2200" dirty="0"/>
          </a:p>
          <a:p>
            <a:pPr lvl="1"/>
            <a:r>
              <a:rPr lang="en-US" sz="1900" dirty="0"/>
              <a:t>They were in shallow draft wooden skiffs 4000 years ago</a:t>
            </a:r>
          </a:p>
          <a:p>
            <a:pPr lvl="1"/>
            <a:r>
              <a:rPr lang="en-US" sz="1900" dirty="0"/>
              <a:t>It’s 2022 and we’ll soon be seeing 50ft draft Post-Panamax ships</a:t>
            </a:r>
          </a:p>
          <a:p>
            <a:r>
              <a:rPr lang="en-US" sz="2000" dirty="0"/>
              <a:t>Shippers want to maximize quantities moved</a:t>
            </a:r>
          </a:p>
          <a:p>
            <a:r>
              <a:rPr lang="en-US" sz="2000" dirty="0"/>
              <a:t>Pilots want to maximize safety</a:t>
            </a:r>
          </a:p>
          <a:p>
            <a:pPr marL="158750" lvl="0" indent="0">
              <a:buNone/>
            </a:pPr>
            <a:endParaRPr lang="en-US" sz="1900" dirty="0"/>
          </a:p>
        </p:txBody>
      </p:sp>
    </p:spTree>
    <p:extLst>
      <p:ext uri="{BB962C8B-B14F-4D97-AF65-F5344CB8AC3E}">
        <p14:creationId xmlns:p14="http://schemas.microsoft.com/office/powerpoint/2010/main" val="2978571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2200" dirty="0">
                <a:sym typeface="Wingdings" panose="05000000000000000000" pitchFamily="2" charset="2"/>
              </a:rPr>
              <a:t>Support for </a:t>
            </a:r>
            <a:r>
              <a:rPr lang="en-US" sz="2200" dirty="0" err="1">
                <a:sym typeface="Wingdings" panose="05000000000000000000" pitchFamily="2" charset="2"/>
              </a:rPr>
              <a:t>VDatum</a:t>
            </a:r>
            <a:r>
              <a:rPr lang="en-US" sz="2200" dirty="0">
                <a:sym typeface="Wingdings" panose="05000000000000000000" pitchFamily="2" charset="2"/>
              </a:rPr>
              <a:t> and related models/products</a:t>
            </a:r>
          </a:p>
          <a:p>
            <a:pPr lvl="1"/>
            <a:r>
              <a:rPr lang="en-US" sz="1900" dirty="0">
                <a:sym typeface="Wingdings" panose="05000000000000000000" pitchFamily="2" charset="2"/>
              </a:rPr>
              <a:t>GNSS on Tidal BMs, Improved TSS modeling, Monitoring of VLM</a:t>
            </a:r>
          </a:p>
          <a:p>
            <a:pPr lvl="2"/>
            <a:r>
              <a:rPr lang="en-US" sz="1600" dirty="0">
                <a:sym typeface="Wingdings" panose="05000000000000000000" pitchFamily="2" charset="2"/>
              </a:rPr>
              <a:t>Altogether contribute to lowering datum surface uncertainty</a:t>
            </a:r>
          </a:p>
          <a:p>
            <a:pPr marL="158750" indent="0">
              <a:buNone/>
            </a:pPr>
            <a:endParaRPr lang="en-US" sz="2200" dirty="0">
              <a:sym typeface="Wingdings" panose="05000000000000000000" pitchFamily="2" charset="2"/>
            </a:endParaRPr>
          </a:p>
          <a:p>
            <a:pPr marL="158750" indent="0">
              <a:buNone/>
            </a:pPr>
            <a:r>
              <a:rPr lang="en-US" sz="2200" b="1" dirty="0">
                <a:sym typeface="Wingdings" panose="05000000000000000000" pitchFamily="2" charset="2"/>
              </a:rPr>
              <a:t>CLICK </a:t>
            </a:r>
          </a:p>
          <a:p>
            <a:pPr marL="158750" indent="0">
              <a:buNone/>
            </a:pPr>
            <a:r>
              <a:rPr lang="en-US" sz="2200" dirty="0">
                <a:sym typeface="Wingdings" panose="05000000000000000000" pitchFamily="2" charset="2"/>
              </a:rPr>
              <a:t>Blue Economy Strategic Plan – Goal 1 – Advance NOAA Contributions to Marine Transportation</a:t>
            </a:r>
          </a:p>
          <a:p>
            <a:pPr marL="158750" indent="0">
              <a:buNone/>
            </a:pPr>
            <a:r>
              <a:rPr lang="en-US" sz="2200" dirty="0">
                <a:sym typeface="Wingdings" panose="05000000000000000000" pitchFamily="2" charset="2"/>
              </a:rPr>
              <a:t>	Objective 1.2 - </a:t>
            </a:r>
            <a:r>
              <a:rPr lang="en-US" sz="2400" dirty="0"/>
              <a:t>: Optimize the safety and utility of the nation’s marine highway infrastructure</a:t>
            </a:r>
            <a:endParaRPr lang="en-US" sz="2200" dirty="0">
              <a:sym typeface="Wingdings" panose="05000000000000000000" pitchFamily="2" charset="2"/>
            </a:endParaRPr>
          </a:p>
        </p:txBody>
      </p:sp>
    </p:spTree>
    <p:extLst>
      <p:ext uri="{BB962C8B-B14F-4D97-AF65-F5344CB8AC3E}">
        <p14:creationId xmlns:p14="http://schemas.microsoft.com/office/powerpoint/2010/main" val="1870404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None/>
            </a:pPr>
            <a:r>
              <a:rPr lang="en-US" dirty="0"/>
              <a:t>You might note that over small geographic regions, the effect is like a bias but that rivers typically span large geographic regions.</a:t>
            </a:r>
          </a:p>
          <a:p>
            <a:pPr marL="0" indent="0">
              <a:buNone/>
            </a:pPr>
            <a:endParaRPr lang="en-US" dirty="0"/>
          </a:p>
        </p:txBody>
      </p:sp>
    </p:spTree>
    <p:extLst>
      <p:ext uri="{BB962C8B-B14F-4D97-AF65-F5344CB8AC3E}">
        <p14:creationId xmlns:p14="http://schemas.microsoft.com/office/powerpoint/2010/main" val="2886124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None/>
            </a:pPr>
            <a:r>
              <a:rPr lang="en-US" dirty="0">
                <a:sym typeface="Wingdings" panose="05000000000000000000" pitchFamily="2" charset="2"/>
              </a:rPr>
              <a:t> Briefly note This is just the fuel-taxed waterways</a:t>
            </a:r>
            <a:endParaRPr lang="en-US" dirty="0"/>
          </a:p>
          <a:p>
            <a:pPr marL="0" indent="0">
              <a:buNone/>
            </a:pPr>
            <a:r>
              <a:rPr lang="en-US" dirty="0"/>
              <a:t>Note that the Mississippi River traverses through areas of significant change in datum.</a:t>
            </a:r>
          </a:p>
          <a:p>
            <a:pPr marL="0" indent="0">
              <a:buNone/>
            </a:pPr>
            <a:r>
              <a:rPr lang="en-US" dirty="0"/>
              <a:t>And those changes vary throughout it’s length from headwaters to the Delta</a:t>
            </a:r>
          </a:p>
          <a:p>
            <a:pPr marL="0" indent="0">
              <a:buNone/>
            </a:pPr>
            <a:endParaRPr lang="en-US" dirty="0"/>
          </a:p>
        </p:txBody>
      </p:sp>
    </p:spTree>
    <p:extLst>
      <p:ext uri="{BB962C8B-B14F-4D97-AF65-F5344CB8AC3E}">
        <p14:creationId xmlns:p14="http://schemas.microsoft.com/office/powerpoint/2010/main" val="285753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None/>
            </a:pPr>
            <a:r>
              <a:rPr lang="en-US" dirty="0"/>
              <a:t>On the flip side… with NAPGD2022, the NSRS will provide consistency from not just the West Coast to East Coast but even from Puerto Rico to Alaska to Hawaii.</a:t>
            </a:r>
          </a:p>
          <a:p>
            <a:pPr marL="0" indent="0">
              <a:buNone/>
            </a:pPr>
            <a:endParaRPr lang="en-US" dirty="0"/>
          </a:p>
          <a:p>
            <a:pPr marL="0" indent="0">
              <a:buNone/>
            </a:pPr>
            <a:r>
              <a:rPr lang="en-US" dirty="0"/>
              <a:t>It also provides consistency along all the rivers as the join the ocean.</a:t>
            </a:r>
          </a:p>
          <a:p>
            <a:pPr marL="0" indent="0">
              <a:buNone/>
            </a:pPr>
            <a:endParaRPr lang="en-US" dirty="0"/>
          </a:p>
        </p:txBody>
      </p:sp>
    </p:spTree>
    <p:extLst>
      <p:ext uri="{BB962C8B-B14F-4D97-AF65-F5344CB8AC3E}">
        <p14:creationId xmlns:p14="http://schemas.microsoft.com/office/powerpoint/2010/main" val="1702402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lgn="l">
              <a:buNone/>
            </a:pPr>
            <a:r>
              <a:rPr lang="en-US" dirty="0"/>
              <a:t>-one of the LWD entries is listed as referenced to IGLD1955!</a:t>
            </a:r>
          </a:p>
        </p:txBody>
      </p:sp>
    </p:spTree>
    <p:extLst>
      <p:ext uri="{BB962C8B-B14F-4D97-AF65-F5344CB8AC3E}">
        <p14:creationId xmlns:p14="http://schemas.microsoft.com/office/powerpoint/2010/main" val="1732237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11c4f8f0b0_0_1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11c4f8f0b0_0_1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t>This is not just a problem on the Mississippi River</a:t>
            </a:r>
          </a:p>
          <a:p>
            <a:pPr marL="171450" lvl="0" indent="-171450" algn="l" rtl="0">
              <a:spcBef>
                <a:spcPts val="0"/>
              </a:spcBef>
              <a:spcAft>
                <a:spcPts val="0"/>
              </a:spcAft>
            </a:pPr>
            <a:r>
              <a:rPr lang="en-US" dirty="0"/>
              <a:t>It’s a problem in the tidal influenced portion of every navigable river</a:t>
            </a:r>
          </a:p>
          <a:p>
            <a:pPr marL="628650" lvl="1" indent="-171450" algn="l" rtl="0">
              <a:spcBef>
                <a:spcPts val="0"/>
              </a:spcBef>
              <a:spcAft>
                <a:spcPts val="0"/>
              </a:spcAft>
            </a:pPr>
            <a:r>
              <a:rPr lang="en-US" dirty="0"/>
              <a:t>Chesapeake, Columbia, but heck not just in US waters but all over the world</a:t>
            </a:r>
          </a:p>
          <a:p>
            <a:pPr marL="171450" lvl="0" indent="-171450" algn="l" rtl="0">
              <a:spcBef>
                <a:spcPts val="0"/>
              </a:spcBef>
              <a:spcAft>
                <a:spcPts val="0"/>
              </a:spcAft>
            </a:pPr>
            <a:r>
              <a:rPr lang="en-US" dirty="0"/>
              <a:t>Lesser so as a pilot goes further upstream/inland to controlled reaches/pools, b/c water levels are much less dynamic</a:t>
            </a:r>
          </a:p>
          <a:p>
            <a:pPr marL="628650" lvl="1" indent="-171450" algn="l" rtl="0">
              <a:spcBef>
                <a:spcPts val="0"/>
              </a:spcBef>
              <a:spcAft>
                <a:spcPts val="0"/>
              </a:spcAft>
            </a:pPr>
            <a:r>
              <a:rPr lang="en-US" dirty="0"/>
              <a:t>But the problem is there still</a:t>
            </a:r>
          </a:p>
          <a:p>
            <a:pPr marL="171450" lvl="0" indent="-171450" algn="l" rtl="0">
              <a:spcBef>
                <a:spcPts val="0"/>
              </a:spcBef>
              <a:spcAft>
                <a:spcPts val="0"/>
              </a:spcAft>
            </a:pPr>
            <a:r>
              <a:rPr lang="en-US" dirty="0"/>
              <a:t>The one thing that every situation has in common is the use of an Ellipsoid</a:t>
            </a:r>
          </a:p>
          <a:p>
            <a:pPr marL="171450" lvl="0" indent="-171450" algn="l" rtl="0">
              <a:spcBef>
                <a:spcPts val="0"/>
              </a:spcBef>
              <a:spcAft>
                <a:spcPts val="0"/>
              </a:spcAft>
            </a:pPr>
            <a:r>
              <a:rPr lang="en-US" dirty="0"/>
              <a:t>Find me a pilot who is not using GNSS, and I’d be very surprised</a:t>
            </a:r>
          </a:p>
          <a:p>
            <a:pPr marL="0" lvl="0" indent="0" algn="l" rtl="0">
              <a:spcBef>
                <a:spcPts val="0"/>
              </a:spcBef>
              <a:spcAft>
                <a:spcPts val="0"/>
              </a:spcAft>
              <a:buNone/>
            </a:pPr>
            <a:r>
              <a:rPr lang="en-US" b="1" dirty="0"/>
              <a:t>CLICK</a:t>
            </a:r>
          </a:p>
          <a:p>
            <a:pPr marL="171450" lvl="0" indent="-171450" algn="l" rtl="0">
              <a:spcBef>
                <a:spcPts val="0"/>
              </a:spcBef>
              <a:spcAft>
                <a:spcPts val="0"/>
              </a:spcAft>
            </a:pPr>
            <a:r>
              <a:rPr lang="en-US" b="0" dirty="0"/>
              <a:t>Now if we look at this one last graphic, it isn’t about navigation per se, it’s about different geodetic and oceanographic monitoring technology, and what I’d like you to notice is that in the same green color there, in the lower right, there you’ll see the ellipsoid</a:t>
            </a:r>
          </a:p>
          <a:p>
            <a:pPr marL="171450" lvl="0" indent="-171450" algn="l" rtl="0">
              <a:spcBef>
                <a:spcPts val="0"/>
              </a:spcBef>
              <a:spcAft>
                <a:spcPts val="0"/>
              </a:spcAft>
            </a:pPr>
            <a:endParaRPr lang="en-US" b="0" dirty="0"/>
          </a:p>
          <a:p>
            <a:pPr marL="171450" lvl="0" indent="-171450" algn="l" rtl="0">
              <a:spcBef>
                <a:spcPts val="0"/>
              </a:spcBef>
              <a:spcAft>
                <a:spcPts val="0"/>
              </a:spcAft>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Easy answer!</a:t>
            </a:r>
          </a:p>
          <a:p>
            <a:pPr lvl="1"/>
            <a:r>
              <a:rPr lang="en-US" dirty="0">
                <a:sym typeface="Wingdings" panose="05000000000000000000" pitchFamily="2" charset="2"/>
              </a:rPr>
              <a:t>Everyone use the ellipsoid as reference surface</a:t>
            </a:r>
          </a:p>
          <a:p>
            <a:pPr lvl="1"/>
            <a:r>
              <a:rPr lang="en-US" dirty="0">
                <a:sym typeface="Wingdings" panose="05000000000000000000" pitchFamily="2" charset="2"/>
              </a:rPr>
              <a:t>Everyone convert to the same vertical datum</a:t>
            </a:r>
          </a:p>
          <a:p>
            <a:endParaRPr lang="en-US" dirty="0">
              <a:sym typeface="Wingdings" panose="05000000000000000000" pitchFamily="2" charset="2"/>
            </a:endParaRPr>
          </a:p>
          <a:p>
            <a:r>
              <a:rPr lang="en-US" dirty="0">
                <a:sym typeface="Wingdings" panose="05000000000000000000" pitchFamily="2" charset="2"/>
              </a:rPr>
              <a:t>Not easy to implement!</a:t>
            </a:r>
          </a:p>
          <a:p>
            <a:pPr lvl="1"/>
            <a:r>
              <a:rPr lang="en-US" dirty="0">
                <a:sym typeface="Wingdings" panose="05000000000000000000" pitchFamily="2" charset="2"/>
              </a:rPr>
              <a:t>Sparse data coverage  conversion from ellipsoid suffers</a:t>
            </a:r>
          </a:p>
          <a:p>
            <a:pPr lvl="1"/>
            <a:r>
              <a:rPr lang="en-US" dirty="0">
                <a:sym typeface="Wingdings" panose="05000000000000000000" pitchFamily="2" charset="2"/>
              </a:rPr>
              <a:t>Inconsistencies due to differing operational needs</a:t>
            </a:r>
          </a:p>
          <a:p>
            <a:pPr lvl="1"/>
            <a:r>
              <a:rPr lang="en-US" dirty="0">
                <a:sym typeface="Wingdings" panose="05000000000000000000" pitchFamily="2" charset="2"/>
              </a:rPr>
              <a:t>Subsidence in Gulf, Chesapeake, and elsewhere</a:t>
            </a:r>
          </a:p>
          <a:p>
            <a:pPr marL="158750" indent="0">
              <a:buNone/>
            </a:pPr>
            <a:endParaRPr lang="en-US" dirty="0"/>
          </a:p>
        </p:txBody>
      </p:sp>
    </p:spTree>
    <p:extLst>
      <p:ext uri="{BB962C8B-B14F-4D97-AF65-F5344CB8AC3E}">
        <p14:creationId xmlns:p14="http://schemas.microsoft.com/office/powerpoint/2010/main" val="3180506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rtl="0"/>
            <a:r>
              <a:rPr lang="en-US" sz="1100" b="0" i="0" u="none" strike="noStrike" cap="none" dirty="0">
                <a:solidFill>
                  <a:srgbClr val="000000"/>
                </a:solidFill>
                <a:effectLst/>
                <a:latin typeface="Arial"/>
                <a:ea typeface="Arial"/>
                <a:cs typeface="Arial"/>
                <a:sym typeface="Arial"/>
              </a:rPr>
              <a:t>These are the layers of data in the ENC that Julia talked to us about</a:t>
            </a:r>
          </a:p>
          <a:p>
            <a:pPr rtl="0"/>
            <a:endParaRPr lang="en-US" sz="1100" b="0" i="0" u="none" strike="noStrike" cap="none" dirty="0">
              <a:solidFill>
                <a:srgbClr val="000000"/>
              </a:solidFill>
              <a:effectLst/>
              <a:latin typeface="Arial"/>
              <a:ea typeface="Arial"/>
              <a:cs typeface="Arial"/>
              <a:sym typeface="Arial"/>
            </a:endParaRPr>
          </a:p>
          <a:p>
            <a:pPr rtl="0"/>
            <a:r>
              <a:rPr lang="en-US" sz="1100" b="0" i="0" u="none" strike="noStrike" cap="none" dirty="0">
                <a:solidFill>
                  <a:srgbClr val="000000"/>
                </a:solidFill>
                <a:effectLst/>
                <a:latin typeface="Arial"/>
                <a:ea typeface="Arial"/>
                <a:cs typeface="Arial"/>
                <a:sym typeface="Arial"/>
              </a:rPr>
              <a:t>Could have </a:t>
            </a:r>
            <a:r>
              <a:rPr lang="en-US" sz="1100" b="0" i="0" u="none" strike="noStrike" cap="none" dirty="0" err="1">
                <a:solidFill>
                  <a:srgbClr val="000000"/>
                </a:solidFill>
                <a:effectLst/>
                <a:latin typeface="Arial"/>
                <a:ea typeface="Arial"/>
                <a:cs typeface="Arial"/>
                <a:sym typeface="Arial"/>
              </a:rPr>
              <a:t>VDatum</a:t>
            </a:r>
            <a:r>
              <a:rPr lang="en-US" sz="1100" b="0" i="0" u="none" strike="noStrike" cap="none" dirty="0">
                <a:solidFill>
                  <a:srgbClr val="000000"/>
                </a:solidFill>
                <a:effectLst/>
                <a:latin typeface="Arial"/>
                <a:ea typeface="Arial"/>
                <a:cs typeface="Arial"/>
                <a:sym typeface="Arial"/>
              </a:rPr>
              <a:t> work inland along rivers as well as ocean/shoreline.</a:t>
            </a:r>
            <a:br>
              <a:rPr lang="en-US" b="0" dirty="0">
                <a:effectLst/>
              </a:rPr>
            </a:br>
            <a:r>
              <a:rPr lang="en-US" sz="1100" b="0" i="0" u="none" strike="noStrike" cap="none" dirty="0">
                <a:solidFill>
                  <a:srgbClr val="000000"/>
                </a:solidFill>
                <a:effectLst/>
                <a:latin typeface="Arial"/>
                <a:ea typeface="Arial"/>
                <a:cs typeface="Arial"/>
                <a:sym typeface="Arial"/>
              </a:rPr>
              <a:t>Geometric and geopotential parts of NAPGD2022 apply *everywhere* not just at shoreline</a:t>
            </a:r>
            <a:br>
              <a:rPr lang="en-US" dirty="0"/>
            </a:br>
            <a:endParaRPr lang="en-US" dirty="0"/>
          </a:p>
        </p:txBody>
      </p:sp>
    </p:spTree>
    <p:extLst>
      <p:ext uri="{BB962C8B-B14F-4D97-AF65-F5344CB8AC3E}">
        <p14:creationId xmlns:p14="http://schemas.microsoft.com/office/powerpoint/2010/main" val="643815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sym typeface="Wingdings" panose="05000000000000000000" pitchFamily="2" charset="2"/>
              </a:rPr>
              <a:t>Not plausible </a:t>
            </a:r>
            <a:r>
              <a:rPr lang="en-US" i="1" dirty="0">
                <a:sym typeface="Wingdings" panose="05000000000000000000" pitchFamily="2" charset="2"/>
              </a:rPr>
              <a:t>with existing resources</a:t>
            </a:r>
          </a:p>
          <a:p>
            <a:r>
              <a:rPr lang="en-US" dirty="0" err="1">
                <a:sym typeface="Wingdings" panose="05000000000000000000" pitchFamily="2" charset="2"/>
              </a:rPr>
              <a:t>VDatum</a:t>
            </a:r>
            <a:r>
              <a:rPr lang="en-US" dirty="0">
                <a:sym typeface="Wingdings" panose="05000000000000000000" pitchFamily="2" charset="2"/>
              </a:rPr>
              <a:t> is a big part of the answer</a:t>
            </a:r>
          </a:p>
          <a:p>
            <a:pPr lvl="1"/>
            <a:r>
              <a:rPr lang="en-US" dirty="0">
                <a:sym typeface="Wingdings" panose="05000000000000000000" pitchFamily="2" charset="2"/>
              </a:rPr>
              <a:t>But has a very small team</a:t>
            </a:r>
          </a:p>
          <a:p>
            <a:pPr lvl="1"/>
            <a:r>
              <a:rPr lang="en-US" dirty="0">
                <a:sym typeface="Wingdings" panose="05000000000000000000" pitchFamily="2" charset="2"/>
              </a:rPr>
              <a:t>Joint product of NGS, OCS, CO-OPS</a:t>
            </a:r>
          </a:p>
          <a:p>
            <a:pPr lvl="2"/>
            <a:r>
              <a:rPr lang="en-US" dirty="0">
                <a:sym typeface="Wingdings" panose="05000000000000000000" pitchFamily="2" charset="2"/>
              </a:rPr>
              <a:t>…the small team is stretched among those 3 offices</a:t>
            </a:r>
          </a:p>
          <a:p>
            <a:pPr lvl="1"/>
            <a:r>
              <a:rPr lang="en-US" dirty="0">
                <a:sym typeface="Wingdings" panose="05000000000000000000" pitchFamily="2" charset="2"/>
              </a:rPr>
              <a:t>Sparse data coverage in some areas</a:t>
            </a:r>
          </a:p>
          <a:p>
            <a:endParaRPr lang="en-US" dirty="0"/>
          </a:p>
        </p:txBody>
      </p:sp>
    </p:spTree>
    <p:extLst>
      <p:ext uri="{BB962C8B-B14F-4D97-AF65-F5344CB8AC3E}">
        <p14:creationId xmlns:p14="http://schemas.microsoft.com/office/powerpoint/2010/main" val="1187407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457200" y="114300"/>
            <a:ext cx="8229600" cy="5943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SzPts val="1100"/>
              <a:buNone/>
              <a:defRPr sz="27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59" name="Google Shape;59;p14"/>
          <p:cNvSpPr txBox="1">
            <a:spLocks noGrp="1"/>
          </p:cNvSpPr>
          <p:nvPr>
            <p:ph type="body" idx="1"/>
          </p:nvPr>
        </p:nvSpPr>
        <p:spPr>
          <a:xfrm>
            <a:off x="457200" y="1028701"/>
            <a:ext cx="8229600" cy="3566100"/>
          </a:xfrm>
          <a:prstGeom prst="rect">
            <a:avLst/>
          </a:prstGeom>
          <a:noFill/>
          <a:ln>
            <a:noFill/>
          </a:ln>
        </p:spPr>
        <p:txBody>
          <a:bodyPr spcFirstLastPara="1" wrap="square" lIns="68575" tIns="34275" rIns="68575" bIns="34275" anchor="t" anchorCtr="0">
            <a:noAutofit/>
          </a:bodyPr>
          <a:lstStyle>
            <a:lvl1pPr marL="457200" marR="0" lvl="0" indent="-361950" algn="l" rtl="0">
              <a:lnSpc>
                <a:spcPct val="100000"/>
              </a:lnSpc>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100000"/>
              </a:lnSpc>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60" name="Google Shape;60;p14"/>
          <p:cNvSpPr txBox="1">
            <a:spLocks noGrp="1"/>
          </p:cNvSpPr>
          <p:nvPr>
            <p:ph type="sldNum" idx="12"/>
          </p:nvPr>
        </p:nvSpPr>
        <p:spPr>
          <a:xfrm>
            <a:off x="8556784" y="4749851"/>
            <a:ext cx="548700" cy="393600"/>
          </a:xfrm>
          <a:prstGeom prst="rect">
            <a:avLst/>
          </a:prstGeom>
        </p:spPr>
        <p:txBody>
          <a:bodyPr spcFirstLastPara="1" wrap="square" lIns="68575" tIns="34275" rIns="68575" bIns="34275" anchor="t" anchorCtr="0">
            <a:noAutofit/>
          </a:bodyPr>
          <a:lstStyle>
            <a:lvl1pPr lvl="0" rtl="0">
              <a:buNone/>
              <a:defRPr sz="1300">
                <a:solidFill>
                  <a:schemeClr val="dk1"/>
                </a:solidFill>
              </a:defRPr>
            </a:lvl1pPr>
            <a:lvl2pPr lvl="1" rtl="0">
              <a:buNone/>
              <a:defRPr sz="1300">
                <a:solidFill>
                  <a:schemeClr val="dk1"/>
                </a:solidFill>
              </a:defRPr>
            </a:lvl2pPr>
            <a:lvl3pPr lvl="2" rtl="0">
              <a:buNone/>
              <a:defRPr sz="1300">
                <a:solidFill>
                  <a:schemeClr val="dk1"/>
                </a:solidFill>
              </a:defRPr>
            </a:lvl3pPr>
            <a:lvl4pPr lvl="3" rtl="0">
              <a:buNone/>
              <a:defRPr sz="1300">
                <a:solidFill>
                  <a:schemeClr val="dk1"/>
                </a:solidFill>
              </a:defRPr>
            </a:lvl4pPr>
            <a:lvl5pPr lvl="4" rtl="0">
              <a:buNone/>
              <a:defRPr sz="1300">
                <a:solidFill>
                  <a:schemeClr val="dk1"/>
                </a:solidFill>
              </a:defRPr>
            </a:lvl5pPr>
            <a:lvl6pPr lvl="5" rtl="0">
              <a:buNone/>
              <a:defRPr sz="1300">
                <a:solidFill>
                  <a:schemeClr val="dk1"/>
                </a:solidFill>
              </a:defRPr>
            </a:lvl6pPr>
            <a:lvl7pPr lvl="6" rtl="0">
              <a:buNone/>
              <a:defRPr sz="1300">
                <a:solidFill>
                  <a:schemeClr val="dk1"/>
                </a:solidFill>
              </a:defRPr>
            </a:lvl7pPr>
            <a:lvl8pPr lvl="7" rtl="0">
              <a:buNone/>
              <a:defRPr sz="1300">
                <a:solidFill>
                  <a:schemeClr val="dk1"/>
                </a:solidFill>
              </a:defRPr>
            </a:lvl8pPr>
            <a:lvl9pPr lvl="8" rtl="0">
              <a:buNone/>
              <a:defRPr sz="1300">
                <a:solidFill>
                  <a:schemeClr val="dk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15"/>
          <p:cNvSpPr txBox="1">
            <a:spLocks noGrp="1"/>
          </p:cNvSpPr>
          <p:nvPr>
            <p:ph type="dt" idx="10"/>
          </p:nvPr>
        </p:nvSpPr>
        <p:spPr>
          <a:xfrm>
            <a:off x="457200" y="4683919"/>
            <a:ext cx="2133600" cy="357000"/>
          </a:xfrm>
          <a:prstGeom prst="rect">
            <a:avLst/>
          </a:prstGeom>
          <a:noFill/>
          <a:ln>
            <a:noFill/>
          </a:ln>
        </p:spPr>
        <p:txBody>
          <a:bodyPr spcFirstLastPara="1" wrap="square" lIns="68575" tIns="34275" rIns="68575" bIns="34275" anchor="t" anchorCtr="0">
            <a:noAutofit/>
          </a:bodyPr>
          <a:lstStyle>
            <a:lvl1pPr marR="0" lvl="0" algn="l"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63" name="Google Shape;63;p15"/>
          <p:cNvSpPr txBox="1">
            <a:spLocks noGrp="1"/>
          </p:cNvSpPr>
          <p:nvPr>
            <p:ph type="ftr" idx="11"/>
          </p:nvPr>
        </p:nvSpPr>
        <p:spPr>
          <a:xfrm>
            <a:off x="3124200" y="4683919"/>
            <a:ext cx="2895600" cy="357000"/>
          </a:xfrm>
          <a:prstGeom prst="rect">
            <a:avLst/>
          </a:prstGeom>
          <a:noFill/>
          <a:ln>
            <a:noFill/>
          </a:ln>
        </p:spPr>
        <p:txBody>
          <a:bodyPr spcFirstLastPara="1" wrap="square" lIns="68575" tIns="34275" rIns="68575" bIns="34275" anchor="t" anchorCtr="0">
            <a:noAutofit/>
          </a:bodyPr>
          <a:lstStyle>
            <a:lvl1pPr marR="0" lvl="0" algn="ct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64" name="Google Shape;64;p15"/>
          <p:cNvSpPr txBox="1">
            <a:spLocks noGrp="1"/>
          </p:cNvSpPr>
          <p:nvPr>
            <p:ph type="sldNum" idx="12"/>
          </p:nvPr>
        </p:nvSpPr>
        <p:spPr>
          <a:xfrm>
            <a:off x="6553200" y="4683919"/>
            <a:ext cx="2133600" cy="357000"/>
          </a:xfrm>
          <a:prstGeom prst="rect">
            <a:avLst/>
          </a:prstGeom>
          <a:noFill/>
          <a:ln>
            <a:noFill/>
          </a:ln>
        </p:spPr>
        <p:txBody>
          <a:bodyPr spcFirstLastPara="1" wrap="square" lIns="68575" tIns="34275" rIns="68575" bIns="34275" anchor="t" anchorCtr="0">
            <a:noAutofit/>
          </a:bodyPr>
          <a:lstStyle>
            <a:lvl1pPr marL="0" marR="0" lvl="0"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L="0" marR="0" lvl="1"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L="0" marR="0" lvl="2"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L="0" marR="0" lvl="3"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L="0" marR="0" lvl="4"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L="0" marR="0" lvl="5"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L="0" marR="0" lvl="6"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L="0" marR="0" lvl="7"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L="0" marR="0" lvl="8"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5"/>
        <p:cNvGrpSpPr/>
        <p:nvPr/>
      </p:nvGrpSpPr>
      <p:grpSpPr>
        <a:xfrm>
          <a:off x="0" y="0"/>
          <a:ext cx="0" cy="0"/>
          <a:chOff x="0" y="0"/>
          <a:chExt cx="0" cy="0"/>
        </a:xfrm>
      </p:grpSpPr>
      <p:sp>
        <p:nvSpPr>
          <p:cNvPr id="66" name="Google Shape;66;p16"/>
          <p:cNvSpPr txBox="1">
            <a:spLocks noGrp="1"/>
          </p:cNvSpPr>
          <p:nvPr>
            <p:ph type="title"/>
          </p:nvPr>
        </p:nvSpPr>
        <p:spPr>
          <a:xfrm>
            <a:off x="457200" y="205978"/>
            <a:ext cx="8229600" cy="8574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67" name="Google Shape;67;p16"/>
          <p:cNvSpPr txBox="1">
            <a:spLocks noGrp="1"/>
          </p:cNvSpPr>
          <p:nvPr>
            <p:ph type="body" idx="1"/>
          </p:nvPr>
        </p:nvSpPr>
        <p:spPr>
          <a:xfrm>
            <a:off x="457200" y="1200151"/>
            <a:ext cx="4038600" cy="3394500"/>
          </a:xfrm>
          <a:prstGeom prst="rect">
            <a:avLst/>
          </a:prstGeom>
          <a:noFill/>
          <a:ln>
            <a:noFill/>
          </a:ln>
        </p:spPr>
        <p:txBody>
          <a:bodyPr spcFirstLastPara="1" wrap="square" lIns="68575" tIns="34275" rIns="68575" bIns="34275" anchor="t" anchorCtr="0">
            <a:noAutofit/>
          </a:bodyPr>
          <a:lstStyle>
            <a:lvl1pPr marL="457200" marR="0" lvl="0" indent="-361950" algn="l" rtl="0">
              <a:lnSpc>
                <a:spcPct val="100000"/>
              </a:lnSpc>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100000"/>
              </a:lnSpc>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endParaRPr/>
          </a:p>
        </p:txBody>
      </p:sp>
      <p:sp>
        <p:nvSpPr>
          <p:cNvPr id="68" name="Google Shape;68;p16"/>
          <p:cNvSpPr txBox="1">
            <a:spLocks noGrp="1"/>
          </p:cNvSpPr>
          <p:nvPr>
            <p:ph type="body" idx="2"/>
          </p:nvPr>
        </p:nvSpPr>
        <p:spPr>
          <a:xfrm>
            <a:off x="4648200" y="1200151"/>
            <a:ext cx="4038600" cy="3394500"/>
          </a:xfrm>
          <a:prstGeom prst="rect">
            <a:avLst/>
          </a:prstGeom>
          <a:noFill/>
          <a:ln>
            <a:noFill/>
          </a:ln>
        </p:spPr>
        <p:txBody>
          <a:bodyPr spcFirstLastPara="1" wrap="square" lIns="68575" tIns="34275" rIns="68575" bIns="34275" anchor="t" anchorCtr="0">
            <a:noAutofit/>
          </a:bodyPr>
          <a:lstStyle>
            <a:lvl1pPr marL="457200" marR="0" lvl="0" indent="-361950" algn="l" rtl="0">
              <a:lnSpc>
                <a:spcPct val="100000"/>
              </a:lnSpc>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100000"/>
              </a:lnSpc>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endParaRPr/>
          </a:p>
        </p:txBody>
      </p:sp>
      <p:sp>
        <p:nvSpPr>
          <p:cNvPr id="69" name="Google Shape;69;p16"/>
          <p:cNvSpPr txBox="1">
            <a:spLocks noGrp="1"/>
          </p:cNvSpPr>
          <p:nvPr>
            <p:ph type="dt" idx="10"/>
          </p:nvPr>
        </p:nvSpPr>
        <p:spPr>
          <a:xfrm>
            <a:off x="457200" y="4683919"/>
            <a:ext cx="2133600" cy="357000"/>
          </a:xfrm>
          <a:prstGeom prst="rect">
            <a:avLst/>
          </a:prstGeom>
          <a:noFill/>
          <a:ln>
            <a:noFill/>
          </a:ln>
        </p:spPr>
        <p:txBody>
          <a:bodyPr spcFirstLastPara="1" wrap="square" lIns="68575" tIns="34275" rIns="68575" bIns="34275" anchor="t" anchorCtr="0">
            <a:noAutofit/>
          </a:bodyPr>
          <a:lstStyle>
            <a:lvl1pPr marR="0" lvl="0" algn="l"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70" name="Google Shape;70;p16"/>
          <p:cNvSpPr txBox="1">
            <a:spLocks noGrp="1"/>
          </p:cNvSpPr>
          <p:nvPr>
            <p:ph type="ftr" idx="11"/>
          </p:nvPr>
        </p:nvSpPr>
        <p:spPr>
          <a:xfrm>
            <a:off x="3124200" y="4683919"/>
            <a:ext cx="2895600" cy="357000"/>
          </a:xfrm>
          <a:prstGeom prst="rect">
            <a:avLst/>
          </a:prstGeom>
          <a:noFill/>
          <a:ln>
            <a:noFill/>
          </a:ln>
        </p:spPr>
        <p:txBody>
          <a:bodyPr spcFirstLastPara="1" wrap="square" lIns="68575" tIns="34275" rIns="68575" bIns="34275" anchor="t" anchorCtr="0">
            <a:noAutofit/>
          </a:bodyPr>
          <a:lstStyle>
            <a:lvl1pPr marR="0" lvl="0" algn="ct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71" name="Google Shape;71;p16"/>
          <p:cNvSpPr txBox="1">
            <a:spLocks noGrp="1"/>
          </p:cNvSpPr>
          <p:nvPr>
            <p:ph type="sldNum" idx="12"/>
          </p:nvPr>
        </p:nvSpPr>
        <p:spPr>
          <a:xfrm>
            <a:off x="6553200" y="4683919"/>
            <a:ext cx="2133600" cy="357000"/>
          </a:xfrm>
          <a:prstGeom prst="rect">
            <a:avLst/>
          </a:prstGeom>
          <a:noFill/>
          <a:ln>
            <a:noFill/>
          </a:ln>
        </p:spPr>
        <p:txBody>
          <a:bodyPr spcFirstLastPara="1" wrap="square" lIns="68575" tIns="34275" rIns="68575" bIns="34275" anchor="t" anchorCtr="0">
            <a:noAutofit/>
          </a:bodyPr>
          <a:lstStyle>
            <a:lvl1pPr marL="0" marR="0" lvl="0"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L="0" marR="0" lvl="1"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L="0" marR="0" lvl="2"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L="0" marR="0" lvl="3"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L="0" marR="0" lvl="4"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L="0" marR="0" lvl="5"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L="0" marR="0" lvl="6"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L="0" marR="0" lvl="7"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L="0" marR="0" lvl="8"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2"/>
        <p:cNvGrpSpPr/>
        <p:nvPr/>
      </p:nvGrpSpPr>
      <p:grpSpPr>
        <a:xfrm>
          <a:off x="0" y="0"/>
          <a:ext cx="0" cy="0"/>
          <a:chOff x="0" y="0"/>
          <a:chExt cx="0" cy="0"/>
        </a:xfrm>
      </p:grpSpPr>
      <p:sp>
        <p:nvSpPr>
          <p:cNvPr id="73" name="Google Shape;73;p17"/>
          <p:cNvSpPr txBox="1">
            <a:spLocks noGrp="1"/>
          </p:cNvSpPr>
          <p:nvPr>
            <p:ph type="title"/>
          </p:nvPr>
        </p:nvSpPr>
        <p:spPr>
          <a:xfrm>
            <a:off x="457200" y="205978"/>
            <a:ext cx="8229600" cy="8574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74" name="Google Shape;74;p17"/>
          <p:cNvSpPr txBox="1">
            <a:spLocks noGrp="1"/>
          </p:cNvSpPr>
          <p:nvPr>
            <p:ph type="body" idx="1"/>
          </p:nvPr>
        </p:nvSpPr>
        <p:spPr>
          <a:xfrm>
            <a:off x="457200" y="1151335"/>
            <a:ext cx="4040100" cy="480000"/>
          </a:xfrm>
          <a:prstGeom prst="rect">
            <a:avLst/>
          </a:prstGeom>
          <a:noFill/>
          <a:ln>
            <a:noFill/>
          </a:ln>
        </p:spPr>
        <p:txBody>
          <a:bodyPr spcFirstLastPara="1" wrap="square" lIns="68575" tIns="34275" rIns="68575" bIns="34275" anchor="b" anchorCtr="0">
            <a:noAutofit/>
          </a:bodyPr>
          <a:lstStyle>
            <a:lvl1pPr marL="457200" marR="0" lvl="0" indent="-228600" algn="l" rtl="0">
              <a:lnSpc>
                <a:spcPct val="100000"/>
              </a:lnSpc>
              <a:spcBef>
                <a:spcPts val="4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500"/>
              <a:buFont typeface="Arial"/>
              <a:buNone/>
              <a:defRPr sz="1500" b="1"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400"/>
              <a:buFont typeface="Arial"/>
              <a:buNone/>
              <a:defRPr sz="1400" b="1" i="0" u="none" strike="noStrike" cap="none">
                <a:solidFill>
                  <a:schemeClr val="dk1"/>
                </a:solidFill>
                <a:latin typeface="Arial"/>
                <a:ea typeface="Arial"/>
                <a:cs typeface="Arial"/>
                <a:sym typeface="Arial"/>
              </a:defRPr>
            </a:lvl3pPr>
            <a:lvl4pPr marL="1828800" marR="0" lvl="3"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4pPr>
            <a:lvl5pPr marL="2286000" marR="0" lvl="4"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5pPr>
            <a:lvl6pPr marL="2743200" marR="0" lvl="5"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6pPr>
            <a:lvl7pPr marL="3200400" marR="0" lvl="6"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7pPr>
            <a:lvl8pPr marL="3657600" marR="0" lvl="7"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8pPr>
            <a:lvl9pPr marL="4114800" marR="0" lvl="8"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9pPr>
          </a:lstStyle>
          <a:p>
            <a:endParaRPr/>
          </a:p>
        </p:txBody>
      </p:sp>
      <p:sp>
        <p:nvSpPr>
          <p:cNvPr id="75" name="Google Shape;75;p17"/>
          <p:cNvSpPr txBox="1">
            <a:spLocks noGrp="1"/>
          </p:cNvSpPr>
          <p:nvPr>
            <p:ph type="body" idx="2"/>
          </p:nvPr>
        </p:nvSpPr>
        <p:spPr>
          <a:xfrm>
            <a:off x="457200" y="1631156"/>
            <a:ext cx="4040100" cy="2963400"/>
          </a:xfrm>
          <a:prstGeom prst="rect">
            <a:avLst/>
          </a:prstGeom>
          <a:noFill/>
          <a:ln>
            <a:noFill/>
          </a:ln>
        </p:spPr>
        <p:txBody>
          <a:bodyPr spcFirstLastPara="1" wrap="square" lIns="68575" tIns="34275" rIns="68575" bIns="34275" anchor="t" anchorCtr="0">
            <a:noAutofit/>
          </a:bodyPr>
          <a:lstStyle>
            <a:lvl1pPr marL="457200" marR="0" lvl="0" indent="-342900" algn="l" rtl="0">
              <a:lnSpc>
                <a:spcPct val="100000"/>
              </a:lnSpc>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2pPr>
            <a:lvl3pPr marL="1371600" marR="0" lvl="2"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6pPr>
            <a:lvl7pPr marL="3200400" marR="0" lvl="6"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7pPr>
            <a:lvl8pPr marL="3657600" marR="0" lvl="7"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8pPr>
            <a:lvl9pPr marL="4114800" marR="0" lvl="8"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9pPr>
          </a:lstStyle>
          <a:p>
            <a:endParaRPr/>
          </a:p>
        </p:txBody>
      </p:sp>
      <p:sp>
        <p:nvSpPr>
          <p:cNvPr id="76" name="Google Shape;76;p17"/>
          <p:cNvSpPr txBox="1">
            <a:spLocks noGrp="1"/>
          </p:cNvSpPr>
          <p:nvPr>
            <p:ph type="body" idx="3"/>
          </p:nvPr>
        </p:nvSpPr>
        <p:spPr>
          <a:xfrm>
            <a:off x="4645026" y="1151335"/>
            <a:ext cx="4041600" cy="480000"/>
          </a:xfrm>
          <a:prstGeom prst="rect">
            <a:avLst/>
          </a:prstGeom>
          <a:noFill/>
          <a:ln>
            <a:noFill/>
          </a:ln>
        </p:spPr>
        <p:txBody>
          <a:bodyPr spcFirstLastPara="1" wrap="square" lIns="68575" tIns="34275" rIns="68575" bIns="34275" anchor="b" anchorCtr="0">
            <a:noAutofit/>
          </a:bodyPr>
          <a:lstStyle>
            <a:lvl1pPr marL="457200" marR="0" lvl="0" indent="-228600" algn="l" rtl="0">
              <a:lnSpc>
                <a:spcPct val="100000"/>
              </a:lnSpc>
              <a:spcBef>
                <a:spcPts val="4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500"/>
              <a:buFont typeface="Arial"/>
              <a:buNone/>
              <a:defRPr sz="1500" b="1" i="0" u="none" strike="noStrike" cap="none">
                <a:solidFill>
                  <a:schemeClr val="dk1"/>
                </a:solidFill>
                <a:latin typeface="Arial"/>
                <a:ea typeface="Arial"/>
                <a:cs typeface="Arial"/>
                <a:sym typeface="Arial"/>
              </a:defRPr>
            </a:lvl2pPr>
            <a:lvl3pPr marL="1371600" marR="0" lvl="2" indent="-228600" algn="l" rtl="0">
              <a:lnSpc>
                <a:spcPct val="100000"/>
              </a:lnSpc>
              <a:spcBef>
                <a:spcPts val="300"/>
              </a:spcBef>
              <a:spcAft>
                <a:spcPts val="0"/>
              </a:spcAft>
              <a:buClr>
                <a:schemeClr val="dk1"/>
              </a:buClr>
              <a:buSzPts val="1400"/>
              <a:buFont typeface="Arial"/>
              <a:buNone/>
              <a:defRPr sz="1400" b="1" i="0" u="none" strike="noStrike" cap="none">
                <a:solidFill>
                  <a:schemeClr val="dk1"/>
                </a:solidFill>
                <a:latin typeface="Arial"/>
                <a:ea typeface="Arial"/>
                <a:cs typeface="Arial"/>
                <a:sym typeface="Arial"/>
              </a:defRPr>
            </a:lvl3pPr>
            <a:lvl4pPr marL="1828800" marR="0" lvl="3"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4pPr>
            <a:lvl5pPr marL="2286000" marR="0" lvl="4"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5pPr>
            <a:lvl6pPr marL="2743200" marR="0" lvl="5"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6pPr>
            <a:lvl7pPr marL="3200400" marR="0" lvl="6"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7pPr>
            <a:lvl8pPr marL="3657600" marR="0" lvl="7"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8pPr>
            <a:lvl9pPr marL="4114800" marR="0" lvl="8" indent="-228600" algn="l" rtl="0">
              <a:lnSpc>
                <a:spcPct val="100000"/>
              </a:lnSpc>
              <a:spcBef>
                <a:spcPts val="200"/>
              </a:spcBef>
              <a:spcAft>
                <a:spcPts val="0"/>
              </a:spcAft>
              <a:buClr>
                <a:schemeClr val="dk1"/>
              </a:buClr>
              <a:buSzPts val="1200"/>
              <a:buFont typeface="Arial"/>
              <a:buNone/>
              <a:defRPr sz="1200" b="1" i="0" u="none" strike="noStrike" cap="none">
                <a:solidFill>
                  <a:schemeClr val="dk1"/>
                </a:solidFill>
                <a:latin typeface="Arial"/>
                <a:ea typeface="Arial"/>
                <a:cs typeface="Arial"/>
                <a:sym typeface="Arial"/>
              </a:defRPr>
            </a:lvl9pPr>
          </a:lstStyle>
          <a:p>
            <a:endParaRPr/>
          </a:p>
        </p:txBody>
      </p:sp>
      <p:sp>
        <p:nvSpPr>
          <p:cNvPr id="77" name="Google Shape;77;p17"/>
          <p:cNvSpPr txBox="1">
            <a:spLocks noGrp="1"/>
          </p:cNvSpPr>
          <p:nvPr>
            <p:ph type="body" idx="4"/>
          </p:nvPr>
        </p:nvSpPr>
        <p:spPr>
          <a:xfrm>
            <a:off x="4645026" y="1631156"/>
            <a:ext cx="4041600" cy="2963400"/>
          </a:xfrm>
          <a:prstGeom prst="rect">
            <a:avLst/>
          </a:prstGeom>
          <a:noFill/>
          <a:ln>
            <a:noFill/>
          </a:ln>
        </p:spPr>
        <p:txBody>
          <a:bodyPr spcFirstLastPara="1" wrap="square" lIns="68575" tIns="34275" rIns="68575" bIns="34275" anchor="t" anchorCtr="0">
            <a:noAutofit/>
          </a:bodyPr>
          <a:lstStyle>
            <a:lvl1pPr marL="457200" marR="0" lvl="0" indent="-342900" algn="l" rtl="0">
              <a:lnSpc>
                <a:spcPct val="100000"/>
              </a:lnSpc>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2pPr>
            <a:lvl3pPr marL="1371600" marR="0" lvl="2"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6pPr>
            <a:lvl7pPr marL="3200400" marR="0" lvl="6"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7pPr>
            <a:lvl8pPr marL="3657600" marR="0" lvl="7"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8pPr>
            <a:lvl9pPr marL="4114800" marR="0" lvl="8" indent="-304800" algn="l" rtl="0">
              <a:lnSpc>
                <a:spcPct val="100000"/>
              </a:lnSpc>
              <a:spcBef>
                <a:spcPts val="2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9pPr>
          </a:lstStyle>
          <a:p>
            <a:endParaRPr/>
          </a:p>
        </p:txBody>
      </p:sp>
      <p:sp>
        <p:nvSpPr>
          <p:cNvPr id="78" name="Google Shape;78;p17"/>
          <p:cNvSpPr txBox="1">
            <a:spLocks noGrp="1"/>
          </p:cNvSpPr>
          <p:nvPr>
            <p:ph type="dt" idx="10"/>
          </p:nvPr>
        </p:nvSpPr>
        <p:spPr>
          <a:xfrm>
            <a:off x="457200" y="4683919"/>
            <a:ext cx="2133600" cy="357000"/>
          </a:xfrm>
          <a:prstGeom prst="rect">
            <a:avLst/>
          </a:prstGeom>
          <a:noFill/>
          <a:ln>
            <a:noFill/>
          </a:ln>
        </p:spPr>
        <p:txBody>
          <a:bodyPr spcFirstLastPara="1" wrap="square" lIns="68575" tIns="34275" rIns="68575" bIns="34275" anchor="t" anchorCtr="0">
            <a:noAutofit/>
          </a:bodyPr>
          <a:lstStyle>
            <a:lvl1pPr marR="0" lvl="0" algn="l"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79" name="Google Shape;79;p17"/>
          <p:cNvSpPr txBox="1">
            <a:spLocks noGrp="1"/>
          </p:cNvSpPr>
          <p:nvPr>
            <p:ph type="ftr" idx="11"/>
          </p:nvPr>
        </p:nvSpPr>
        <p:spPr>
          <a:xfrm>
            <a:off x="3124200" y="4683919"/>
            <a:ext cx="2895600" cy="357000"/>
          </a:xfrm>
          <a:prstGeom prst="rect">
            <a:avLst/>
          </a:prstGeom>
          <a:noFill/>
          <a:ln>
            <a:noFill/>
          </a:ln>
        </p:spPr>
        <p:txBody>
          <a:bodyPr spcFirstLastPara="1" wrap="square" lIns="68575" tIns="34275" rIns="68575" bIns="34275" anchor="t" anchorCtr="0">
            <a:noAutofit/>
          </a:bodyPr>
          <a:lstStyle>
            <a:lvl1pPr marR="0" lvl="0" algn="ctr"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80" name="Google Shape;80;p17"/>
          <p:cNvSpPr txBox="1">
            <a:spLocks noGrp="1"/>
          </p:cNvSpPr>
          <p:nvPr>
            <p:ph type="sldNum" idx="12"/>
          </p:nvPr>
        </p:nvSpPr>
        <p:spPr>
          <a:xfrm>
            <a:off x="6553200" y="4683919"/>
            <a:ext cx="2133600" cy="357000"/>
          </a:xfrm>
          <a:prstGeom prst="rect">
            <a:avLst/>
          </a:prstGeom>
          <a:noFill/>
          <a:ln>
            <a:noFill/>
          </a:ln>
        </p:spPr>
        <p:txBody>
          <a:bodyPr spcFirstLastPara="1" wrap="square" lIns="68575" tIns="34275" rIns="68575" bIns="34275" anchor="t" anchorCtr="0">
            <a:noAutofit/>
          </a:bodyPr>
          <a:lstStyle>
            <a:lvl1pPr marL="0" marR="0" lvl="0"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L="0" marR="0" lvl="1"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L="0" marR="0" lvl="2"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L="0" marR="0" lvl="3"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L="0" marR="0" lvl="4"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L="0" marR="0" lvl="5"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L="0" marR="0" lvl="6"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L="0" marR="0" lvl="7"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L="0" marR="0" lvl="8"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1"/>
        <p:cNvGrpSpPr/>
        <p:nvPr/>
      </p:nvGrpSpPr>
      <p:grpSpPr>
        <a:xfrm>
          <a:off x="0" y="0"/>
          <a:ext cx="0" cy="0"/>
          <a:chOff x="0" y="0"/>
          <a:chExt cx="0" cy="0"/>
        </a:xfrm>
      </p:grpSpPr>
      <p:sp>
        <p:nvSpPr>
          <p:cNvPr id="82" name="Google Shape;82;p18"/>
          <p:cNvSpPr txBox="1">
            <a:spLocks noGrp="1"/>
          </p:cNvSpPr>
          <p:nvPr>
            <p:ph type="ctrTitle"/>
          </p:nvPr>
        </p:nvSpPr>
        <p:spPr>
          <a:xfrm>
            <a:off x="685800" y="1597819"/>
            <a:ext cx="7772400" cy="11025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83" name="Google Shape;83;p18"/>
          <p:cNvSpPr txBox="1">
            <a:spLocks noGrp="1"/>
          </p:cNvSpPr>
          <p:nvPr>
            <p:ph type="subTitle" idx="1"/>
          </p:nvPr>
        </p:nvSpPr>
        <p:spPr>
          <a:xfrm>
            <a:off x="1371600" y="2914650"/>
            <a:ext cx="6400800" cy="1314600"/>
          </a:xfrm>
          <a:prstGeom prst="rect">
            <a:avLst/>
          </a:prstGeom>
          <a:noFill/>
          <a:ln>
            <a:noFill/>
          </a:ln>
        </p:spPr>
        <p:txBody>
          <a:bodyPr spcFirstLastPara="1" wrap="square" lIns="68575" tIns="34275" rIns="68575" bIns="34275" anchor="t" anchorCtr="0">
            <a:noAutofit/>
          </a:bodyPr>
          <a:lstStyle>
            <a:lvl1pPr marR="0" lvl="0" algn="ctr" rtl="0">
              <a:lnSpc>
                <a:spcPct val="10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ctr" rtl="0">
              <a:lnSpc>
                <a:spcPct val="100000"/>
              </a:lnSpc>
              <a:spcBef>
                <a:spcPts val="40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2pPr>
            <a:lvl3pPr marR="0" lvl="2" algn="ctr" rtl="0">
              <a:lnSpc>
                <a:spcPct val="100000"/>
              </a:lnSpc>
              <a:spcBef>
                <a:spcPts val="4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4pPr>
            <a:lvl5pPr marR="0" lvl="4" algn="ctr"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5pPr>
            <a:lvl6pPr marR="0" lvl="5" algn="ctr"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6pPr>
            <a:lvl7pPr marR="0" lvl="6" algn="ctr"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7pPr>
            <a:lvl8pPr marR="0" lvl="7" algn="ctr"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8pPr>
            <a:lvl9pPr marR="0" lvl="8" algn="ctr"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9pPr>
          </a:lstStyle>
          <a:p>
            <a:endParaRPr/>
          </a:p>
        </p:txBody>
      </p:sp>
      <p:sp>
        <p:nvSpPr>
          <p:cNvPr id="84" name="Google Shape;84;p18"/>
          <p:cNvSpPr txBox="1">
            <a:spLocks noGrp="1"/>
          </p:cNvSpPr>
          <p:nvPr>
            <p:ph type="dt" idx="10"/>
          </p:nvPr>
        </p:nvSpPr>
        <p:spPr>
          <a:xfrm>
            <a:off x="457200" y="4683919"/>
            <a:ext cx="2133600" cy="357000"/>
          </a:xfrm>
          <a:prstGeom prst="rect">
            <a:avLst/>
          </a:prstGeom>
          <a:noFill/>
          <a:ln>
            <a:noFill/>
          </a:ln>
        </p:spPr>
        <p:txBody>
          <a:bodyPr spcFirstLastPara="1" wrap="square" lIns="68575" tIns="34275" rIns="68575" bIns="34275" anchor="t" anchorCtr="0">
            <a:noAutofit/>
          </a:bodyPr>
          <a:lstStyle>
            <a:lvl1pPr marR="0" lvl="0" algn="l"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85" name="Google Shape;85;p18"/>
          <p:cNvSpPr txBox="1">
            <a:spLocks noGrp="1"/>
          </p:cNvSpPr>
          <p:nvPr>
            <p:ph type="ftr" idx="11"/>
          </p:nvPr>
        </p:nvSpPr>
        <p:spPr>
          <a:xfrm>
            <a:off x="3124200" y="4683919"/>
            <a:ext cx="2895600" cy="357000"/>
          </a:xfrm>
          <a:prstGeom prst="rect">
            <a:avLst/>
          </a:prstGeom>
          <a:noFill/>
          <a:ln>
            <a:noFill/>
          </a:ln>
        </p:spPr>
        <p:txBody>
          <a:bodyPr spcFirstLastPara="1" wrap="square" lIns="68575" tIns="34275" rIns="68575" bIns="34275" anchor="t" anchorCtr="0">
            <a:noAutofit/>
          </a:bodyPr>
          <a:lstStyle>
            <a:lvl1pPr marR="0" lvl="0" algn="ctr"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86" name="Google Shape;86;p18"/>
          <p:cNvSpPr txBox="1">
            <a:spLocks noGrp="1"/>
          </p:cNvSpPr>
          <p:nvPr>
            <p:ph type="sldNum" idx="12"/>
          </p:nvPr>
        </p:nvSpPr>
        <p:spPr>
          <a:xfrm>
            <a:off x="6553200" y="4683919"/>
            <a:ext cx="2133600" cy="357000"/>
          </a:xfrm>
          <a:prstGeom prst="rect">
            <a:avLst/>
          </a:prstGeom>
          <a:noFill/>
          <a:ln>
            <a:noFill/>
          </a:ln>
        </p:spPr>
        <p:txBody>
          <a:bodyPr spcFirstLastPara="1" wrap="square" lIns="68575" tIns="34275" rIns="68575" bIns="34275" anchor="t" anchorCtr="0">
            <a:noAutofit/>
          </a:bodyPr>
          <a:lstStyle>
            <a:lvl1pPr marL="0" marR="0" lvl="0"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L="0" marR="0" lvl="1"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L="0" marR="0" lvl="2"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L="0" marR="0" lvl="3"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L="0" marR="0" lvl="4"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L="0" marR="0" lvl="5"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L="0" marR="0" lvl="6"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L="0" marR="0" lvl="7"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L="0" marR="0" lvl="8"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722313" y="3305176"/>
            <a:ext cx="7772400" cy="1021500"/>
          </a:xfrm>
          <a:prstGeom prst="rect">
            <a:avLst/>
          </a:prstGeom>
          <a:noFill/>
          <a:ln>
            <a:noFill/>
          </a:ln>
        </p:spPr>
        <p:txBody>
          <a:bodyPr spcFirstLastPara="1" wrap="square" lIns="68575" tIns="34275" rIns="68575" bIns="34275" anchor="t" anchorCtr="0">
            <a:noAutofit/>
          </a:bodyPr>
          <a:lstStyle>
            <a:lvl1pPr marR="0" lvl="0" algn="l" rtl="0">
              <a:lnSpc>
                <a:spcPct val="100000"/>
              </a:lnSpc>
              <a:spcBef>
                <a:spcPts val="0"/>
              </a:spcBef>
              <a:spcAft>
                <a:spcPts val="0"/>
              </a:spcAft>
              <a:buSzPts val="1100"/>
              <a:buNone/>
              <a:defRPr sz="3000" b="1"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89" name="Google Shape;89;p19"/>
          <p:cNvSpPr txBox="1">
            <a:spLocks noGrp="1"/>
          </p:cNvSpPr>
          <p:nvPr>
            <p:ph type="body" idx="1"/>
          </p:nvPr>
        </p:nvSpPr>
        <p:spPr>
          <a:xfrm>
            <a:off x="722313" y="2180035"/>
            <a:ext cx="7772400" cy="1125300"/>
          </a:xfrm>
          <a:prstGeom prst="rect">
            <a:avLst/>
          </a:prstGeom>
          <a:noFill/>
          <a:ln>
            <a:noFill/>
          </a:ln>
        </p:spPr>
        <p:txBody>
          <a:bodyPr spcFirstLastPara="1" wrap="square" lIns="68575" tIns="34275" rIns="68575" bIns="34275" anchor="b" anchorCtr="0">
            <a:noAutofit/>
          </a:bodyPr>
          <a:lstStyle>
            <a:lvl1pPr marL="457200" marR="0" lvl="0" indent="-228600" algn="l"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1pPr>
            <a:lvl2pPr marL="914400" marR="0" lvl="1" indent="-228600" algn="l" rtl="0">
              <a:lnSpc>
                <a:spcPct val="100000"/>
              </a:lnSpc>
              <a:spcBef>
                <a:spcPts val="3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100000"/>
              </a:lnSpc>
              <a:spcBef>
                <a:spcPts val="2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9pPr>
          </a:lstStyle>
          <a:p>
            <a:endParaRPr/>
          </a:p>
        </p:txBody>
      </p:sp>
      <p:sp>
        <p:nvSpPr>
          <p:cNvPr id="90" name="Google Shape;90;p19"/>
          <p:cNvSpPr txBox="1">
            <a:spLocks noGrp="1"/>
          </p:cNvSpPr>
          <p:nvPr>
            <p:ph type="dt" idx="10"/>
          </p:nvPr>
        </p:nvSpPr>
        <p:spPr>
          <a:xfrm>
            <a:off x="457200" y="4683919"/>
            <a:ext cx="2133600" cy="357000"/>
          </a:xfrm>
          <a:prstGeom prst="rect">
            <a:avLst/>
          </a:prstGeom>
          <a:noFill/>
          <a:ln>
            <a:noFill/>
          </a:ln>
        </p:spPr>
        <p:txBody>
          <a:bodyPr spcFirstLastPara="1" wrap="square" lIns="68575" tIns="34275" rIns="68575" bIns="34275" anchor="t" anchorCtr="0">
            <a:noAutofit/>
          </a:bodyPr>
          <a:lstStyle>
            <a:lvl1pPr marR="0" lvl="0" algn="l"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91" name="Google Shape;91;p19"/>
          <p:cNvSpPr txBox="1">
            <a:spLocks noGrp="1"/>
          </p:cNvSpPr>
          <p:nvPr>
            <p:ph type="ftr" idx="11"/>
          </p:nvPr>
        </p:nvSpPr>
        <p:spPr>
          <a:xfrm>
            <a:off x="3124200" y="4683919"/>
            <a:ext cx="2895600" cy="357000"/>
          </a:xfrm>
          <a:prstGeom prst="rect">
            <a:avLst/>
          </a:prstGeom>
          <a:noFill/>
          <a:ln>
            <a:noFill/>
          </a:ln>
        </p:spPr>
        <p:txBody>
          <a:bodyPr spcFirstLastPara="1" wrap="square" lIns="68575" tIns="34275" rIns="68575" bIns="34275" anchor="t" anchorCtr="0">
            <a:noAutofit/>
          </a:bodyPr>
          <a:lstStyle>
            <a:lvl1pPr marR="0" lvl="0" algn="ctr"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92" name="Google Shape;92;p19"/>
          <p:cNvSpPr txBox="1">
            <a:spLocks noGrp="1"/>
          </p:cNvSpPr>
          <p:nvPr>
            <p:ph type="sldNum" idx="12"/>
          </p:nvPr>
        </p:nvSpPr>
        <p:spPr>
          <a:xfrm>
            <a:off x="6553200" y="4683919"/>
            <a:ext cx="2133600" cy="357000"/>
          </a:xfrm>
          <a:prstGeom prst="rect">
            <a:avLst/>
          </a:prstGeom>
          <a:noFill/>
          <a:ln>
            <a:noFill/>
          </a:ln>
        </p:spPr>
        <p:txBody>
          <a:bodyPr spcFirstLastPara="1" wrap="square" lIns="68575" tIns="34275" rIns="68575" bIns="34275" anchor="t" anchorCtr="0">
            <a:noAutofit/>
          </a:bodyPr>
          <a:lstStyle>
            <a:lvl1pPr marL="0" marR="0" lvl="0"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L="0" marR="0" lvl="1"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L="0" marR="0" lvl="2"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L="0" marR="0" lvl="3"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L="0" marR="0" lvl="4"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L="0" marR="0" lvl="5"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L="0" marR="0" lvl="6"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L="0" marR="0" lvl="7"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L="0" marR="0" lvl="8"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3"/>
        <p:cNvGrpSpPr/>
        <p:nvPr/>
      </p:nvGrpSpPr>
      <p:grpSpPr>
        <a:xfrm>
          <a:off x="0" y="0"/>
          <a:ext cx="0" cy="0"/>
          <a:chOff x="0" y="0"/>
          <a:chExt cx="0" cy="0"/>
        </a:xfrm>
      </p:grpSpPr>
      <p:sp>
        <p:nvSpPr>
          <p:cNvPr id="94" name="Google Shape;94;p20"/>
          <p:cNvSpPr txBox="1">
            <a:spLocks noGrp="1"/>
          </p:cNvSpPr>
          <p:nvPr>
            <p:ph type="title"/>
          </p:nvPr>
        </p:nvSpPr>
        <p:spPr>
          <a:xfrm>
            <a:off x="457200" y="205978"/>
            <a:ext cx="8229600" cy="8574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95" name="Google Shape;95;p20"/>
          <p:cNvSpPr txBox="1">
            <a:spLocks noGrp="1"/>
          </p:cNvSpPr>
          <p:nvPr>
            <p:ph type="dt" idx="10"/>
          </p:nvPr>
        </p:nvSpPr>
        <p:spPr>
          <a:xfrm>
            <a:off x="457200" y="4683919"/>
            <a:ext cx="2133600" cy="357000"/>
          </a:xfrm>
          <a:prstGeom prst="rect">
            <a:avLst/>
          </a:prstGeom>
          <a:noFill/>
          <a:ln>
            <a:noFill/>
          </a:ln>
        </p:spPr>
        <p:txBody>
          <a:bodyPr spcFirstLastPara="1" wrap="square" lIns="68575" tIns="34275" rIns="68575" bIns="34275" anchor="t" anchorCtr="0">
            <a:noAutofit/>
          </a:bodyPr>
          <a:lstStyle>
            <a:lvl1pPr marR="0" lvl="0" algn="l"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96" name="Google Shape;96;p20"/>
          <p:cNvSpPr txBox="1">
            <a:spLocks noGrp="1"/>
          </p:cNvSpPr>
          <p:nvPr>
            <p:ph type="ftr" idx="11"/>
          </p:nvPr>
        </p:nvSpPr>
        <p:spPr>
          <a:xfrm>
            <a:off x="3124200" y="4683919"/>
            <a:ext cx="2895600" cy="357000"/>
          </a:xfrm>
          <a:prstGeom prst="rect">
            <a:avLst/>
          </a:prstGeom>
          <a:noFill/>
          <a:ln>
            <a:noFill/>
          </a:ln>
        </p:spPr>
        <p:txBody>
          <a:bodyPr spcFirstLastPara="1" wrap="square" lIns="68575" tIns="34275" rIns="68575" bIns="34275" anchor="t" anchorCtr="0">
            <a:noAutofit/>
          </a:bodyPr>
          <a:lstStyle>
            <a:lvl1pPr marR="0" lvl="0" algn="ctr"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97" name="Google Shape;97;p20"/>
          <p:cNvSpPr txBox="1">
            <a:spLocks noGrp="1"/>
          </p:cNvSpPr>
          <p:nvPr>
            <p:ph type="sldNum" idx="12"/>
          </p:nvPr>
        </p:nvSpPr>
        <p:spPr>
          <a:xfrm>
            <a:off x="6553200" y="4683919"/>
            <a:ext cx="2133600" cy="357000"/>
          </a:xfrm>
          <a:prstGeom prst="rect">
            <a:avLst/>
          </a:prstGeom>
          <a:noFill/>
          <a:ln>
            <a:noFill/>
          </a:ln>
        </p:spPr>
        <p:txBody>
          <a:bodyPr spcFirstLastPara="1" wrap="square" lIns="68575" tIns="34275" rIns="68575" bIns="34275" anchor="t" anchorCtr="0">
            <a:noAutofit/>
          </a:bodyPr>
          <a:lstStyle>
            <a:lvl1pPr marL="0" marR="0" lvl="0"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L="0" marR="0" lvl="1"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L="0" marR="0" lvl="2"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L="0" marR="0" lvl="3"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L="0" marR="0" lvl="4"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L="0" marR="0" lvl="5"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L="0" marR="0" lvl="6"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L="0" marR="0" lvl="7"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L="0" marR="0" lvl="8"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8"/>
        <p:cNvGrpSpPr/>
        <p:nvPr/>
      </p:nvGrpSpPr>
      <p:grpSpPr>
        <a:xfrm>
          <a:off x="0" y="0"/>
          <a:ext cx="0" cy="0"/>
          <a:chOff x="0" y="0"/>
          <a:chExt cx="0" cy="0"/>
        </a:xfrm>
      </p:grpSpPr>
      <p:sp>
        <p:nvSpPr>
          <p:cNvPr id="99" name="Google Shape;99;p21"/>
          <p:cNvSpPr txBox="1">
            <a:spLocks noGrp="1"/>
          </p:cNvSpPr>
          <p:nvPr>
            <p:ph type="title"/>
          </p:nvPr>
        </p:nvSpPr>
        <p:spPr>
          <a:xfrm>
            <a:off x="457201" y="204788"/>
            <a:ext cx="3008400" cy="871500"/>
          </a:xfrm>
          <a:prstGeom prst="rect">
            <a:avLst/>
          </a:prstGeom>
          <a:noFill/>
          <a:ln>
            <a:noFill/>
          </a:ln>
        </p:spPr>
        <p:txBody>
          <a:bodyPr spcFirstLastPara="1" wrap="square" lIns="68575" tIns="34275" rIns="68575" bIns="34275" anchor="b" anchorCtr="0">
            <a:noAutofit/>
          </a:bodyPr>
          <a:lstStyle>
            <a:lvl1pPr marR="0" lvl="0" algn="l" rtl="0">
              <a:lnSpc>
                <a:spcPct val="100000"/>
              </a:lnSpc>
              <a:spcBef>
                <a:spcPts val="0"/>
              </a:spcBef>
              <a:spcAft>
                <a:spcPts val="0"/>
              </a:spcAft>
              <a:buSzPts val="1100"/>
              <a:buNone/>
              <a:defRPr sz="1500" b="1"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100" name="Google Shape;100;p21"/>
          <p:cNvSpPr txBox="1">
            <a:spLocks noGrp="1"/>
          </p:cNvSpPr>
          <p:nvPr>
            <p:ph type="body" idx="1"/>
          </p:nvPr>
        </p:nvSpPr>
        <p:spPr>
          <a:xfrm>
            <a:off x="3575050" y="204788"/>
            <a:ext cx="5111700" cy="4389600"/>
          </a:xfrm>
          <a:prstGeom prst="rect">
            <a:avLst/>
          </a:prstGeom>
          <a:noFill/>
          <a:ln>
            <a:noFill/>
          </a:ln>
        </p:spPr>
        <p:txBody>
          <a:bodyPr spcFirstLastPara="1" wrap="square" lIns="68575" tIns="34275" rIns="68575" bIns="34275" anchor="t" anchorCtr="0">
            <a:noAutofit/>
          </a:bodyPr>
          <a:lstStyle>
            <a:lvl1pPr marL="457200" marR="0" lvl="0" indent="-381000" algn="l" rtl="0">
              <a:lnSpc>
                <a:spcPct val="10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1950" algn="l" rtl="0">
              <a:lnSpc>
                <a:spcPct val="100000"/>
              </a:lnSpc>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lnSpc>
                <a:spcPct val="100000"/>
              </a:lnSpc>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101" name="Google Shape;101;p21"/>
          <p:cNvSpPr txBox="1">
            <a:spLocks noGrp="1"/>
          </p:cNvSpPr>
          <p:nvPr>
            <p:ph type="body" idx="2"/>
          </p:nvPr>
        </p:nvSpPr>
        <p:spPr>
          <a:xfrm>
            <a:off x="457201" y="1076326"/>
            <a:ext cx="3008400" cy="3518400"/>
          </a:xfrm>
          <a:prstGeom prst="rect">
            <a:avLst/>
          </a:prstGeom>
          <a:noFill/>
          <a:ln>
            <a:noFill/>
          </a:ln>
        </p:spPr>
        <p:txBody>
          <a:bodyPr spcFirstLastPara="1" wrap="square" lIns="68575" tIns="34275" rIns="68575" bIns="34275" anchor="t" anchorCtr="0">
            <a:noAutofit/>
          </a:bodyPr>
          <a:lstStyle>
            <a:lvl1pPr marL="457200" marR="0" lvl="0" indent="-228600" algn="l" rtl="0">
              <a:lnSpc>
                <a:spcPct val="100000"/>
              </a:lnSpc>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20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2pPr>
            <a:lvl3pPr marL="1371600" marR="0" lvl="2" indent="-228600" algn="l" rtl="0">
              <a:lnSpc>
                <a:spcPct val="100000"/>
              </a:lnSpc>
              <a:spcBef>
                <a:spcPts val="200"/>
              </a:spcBef>
              <a:spcAft>
                <a:spcPts val="0"/>
              </a:spcAft>
              <a:buClr>
                <a:schemeClr val="dk1"/>
              </a:buClr>
              <a:buSzPts val="800"/>
              <a:buFont typeface="Arial"/>
              <a:buNone/>
              <a:defRPr sz="800" b="0" i="0" u="none" strike="noStrike" cap="none">
                <a:solidFill>
                  <a:schemeClr val="dk1"/>
                </a:solidFill>
                <a:latin typeface="Arial"/>
                <a:ea typeface="Arial"/>
                <a:cs typeface="Arial"/>
                <a:sym typeface="Arial"/>
              </a:defRPr>
            </a:lvl3pPr>
            <a:lvl4pPr marL="1828800" marR="0" lvl="3"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4pPr>
            <a:lvl5pPr marL="2286000" marR="0" lvl="4"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5pPr>
            <a:lvl6pPr marL="2743200" marR="0" lvl="5"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6pPr>
            <a:lvl7pPr marL="3200400" marR="0" lvl="6"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7pPr>
            <a:lvl8pPr marL="3657600" marR="0" lvl="7"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8pPr>
            <a:lvl9pPr marL="4114800" marR="0" lvl="8"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9pPr>
          </a:lstStyle>
          <a:p>
            <a:endParaRPr/>
          </a:p>
        </p:txBody>
      </p:sp>
      <p:sp>
        <p:nvSpPr>
          <p:cNvPr id="102" name="Google Shape;102;p21"/>
          <p:cNvSpPr txBox="1">
            <a:spLocks noGrp="1"/>
          </p:cNvSpPr>
          <p:nvPr>
            <p:ph type="dt" idx="10"/>
          </p:nvPr>
        </p:nvSpPr>
        <p:spPr>
          <a:xfrm>
            <a:off x="457200" y="4683919"/>
            <a:ext cx="2133600" cy="357000"/>
          </a:xfrm>
          <a:prstGeom prst="rect">
            <a:avLst/>
          </a:prstGeom>
          <a:noFill/>
          <a:ln>
            <a:noFill/>
          </a:ln>
        </p:spPr>
        <p:txBody>
          <a:bodyPr spcFirstLastPara="1" wrap="square" lIns="68575" tIns="34275" rIns="68575" bIns="34275" anchor="t" anchorCtr="0">
            <a:noAutofit/>
          </a:bodyPr>
          <a:lstStyle>
            <a:lvl1pPr marR="0" lvl="0" algn="l"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103" name="Google Shape;103;p21"/>
          <p:cNvSpPr txBox="1">
            <a:spLocks noGrp="1"/>
          </p:cNvSpPr>
          <p:nvPr>
            <p:ph type="ftr" idx="11"/>
          </p:nvPr>
        </p:nvSpPr>
        <p:spPr>
          <a:xfrm>
            <a:off x="3124200" y="4683919"/>
            <a:ext cx="2895600" cy="357000"/>
          </a:xfrm>
          <a:prstGeom prst="rect">
            <a:avLst/>
          </a:prstGeom>
          <a:noFill/>
          <a:ln>
            <a:noFill/>
          </a:ln>
        </p:spPr>
        <p:txBody>
          <a:bodyPr spcFirstLastPara="1" wrap="square" lIns="68575" tIns="34275" rIns="68575" bIns="34275" anchor="t" anchorCtr="0">
            <a:noAutofit/>
          </a:bodyPr>
          <a:lstStyle>
            <a:lvl1pPr marR="0" lvl="0" algn="ctr"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104" name="Google Shape;104;p21"/>
          <p:cNvSpPr txBox="1">
            <a:spLocks noGrp="1"/>
          </p:cNvSpPr>
          <p:nvPr>
            <p:ph type="sldNum" idx="12"/>
          </p:nvPr>
        </p:nvSpPr>
        <p:spPr>
          <a:xfrm>
            <a:off x="6553200" y="4683919"/>
            <a:ext cx="2133600" cy="357000"/>
          </a:xfrm>
          <a:prstGeom prst="rect">
            <a:avLst/>
          </a:prstGeom>
          <a:noFill/>
          <a:ln>
            <a:noFill/>
          </a:ln>
        </p:spPr>
        <p:txBody>
          <a:bodyPr spcFirstLastPara="1" wrap="square" lIns="68575" tIns="34275" rIns="68575" bIns="34275" anchor="t" anchorCtr="0">
            <a:noAutofit/>
          </a:bodyPr>
          <a:lstStyle>
            <a:lvl1pPr marL="0" marR="0" lvl="0"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L="0" marR="0" lvl="1"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L="0" marR="0" lvl="2"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L="0" marR="0" lvl="3"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L="0" marR="0" lvl="4"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L="0" marR="0" lvl="5"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L="0" marR="0" lvl="6"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L="0" marR="0" lvl="7"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L="0" marR="0" lvl="8"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5"/>
        <p:cNvGrpSpPr/>
        <p:nvPr/>
      </p:nvGrpSpPr>
      <p:grpSpPr>
        <a:xfrm>
          <a:off x="0" y="0"/>
          <a:ext cx="0" cy="0"/>
          <a:chOff x="0" y="0"/>
          <a:chExt cx="0" cy="0"/>
        </a:xfrm>
      </p:grpSpPr>
      <p:sp>
        <p:nvSpPr>
          <p:cNvPr id="106" name="Google Shape;106;p22"/>
          <p:cNvSpPr txBox="1">
            <a:spLocks noGrp="1"/>
          </p:cNvSpPr>
          <p:nvPr>
            <p:ph type="title"/>
          </p:nvPr>
        </p:nvSpPr>
        <p:spPr>
          <a:xfrm>
            <a:off x="1792288" y="3600450"/>
            <a:ext cx="5486400" cy="425100"/>
          </a:xfrm>
          <a:prstGeom prst="rect">
            <a:avLst/>
          </a:prstGeom>
          <a:noFill/>
          <a:ln>
            <a:noFill/>
          </a:ln>
        </p:spPr>
        <p:txBody>
          <a:bodyPr spcFirstLastPara="1" wrap="square" lIns="68575" tIns="34275" rIns="68575" bIns="34275" anchor="b" anchorCtr="0">
            <a:noAutofit/>
          </a:bodyPr>
          <a:lstStyle>
            <a:lvl1pPr marR="0" lvl="0" algn="l" rtl="0">
              <a:lnSpc>
                <a:spcPct val="100000"/>
              </a:lnSpc>
              <a:spcBef>
                <a:spcPts val="0"/>
              </a:spcBef>
              <a:spcAft>
                <a:spcPts val="0"/>
              </a:spcAft>
              <a:buSzPts val="1100"/>
              <a:buNone/>
              <a:defRPr sz="1500" b="1"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107" name="Google Shape;107;p22"/>
          <p:cNvSpPr>
            <a:spLocks noGrp="1"/>
          </p:cNvSpPr>
          <p:nvPr>
            <p:ph type="pic" idx="2"/>
          </p:nvPr>
        </p:nvSpPr>
        <p:spPr>
          <a:xfrm>
            <a:off x="1792288" y="459581"/>
            <a:ext cx="5486400" cy="3086100"/>
          </a:xfrm>
          <a:prstGeom prst="rect">
            <a:avLst/>
          </a:prstGeom>
          <a:noFill/>
          <a:ln>
            <a:noFill/>
          </a:ln>
        </p:spPr>
        <p:txBody>
          <a:bodyPr spcFirstLastPara="1" wrap="square" lIns="68575" tIns="34275" rIns="68575" bIns="34275" anchor="t" anchorCtr="0">
            <a:noAutofit/>
          </a:bodyPr>
          <a:lstStyle>
            <a:lvl1pPr marR="0" lvl="0" algn="l" rtl="0">
              <a:lnSpc>
                <a:spcPct val="10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100000"/>
              </a:lnSpc>
              <a:spcBef>
                <a:spcPts val="40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2pPr>
            <a:lvl3pPr marR="0" lvl="2" algn="l" rtl="0">
              <a:lnSpc>
                <a:spcPct val="100000"/>
              </a:lnSpc>
              <a:spcBef>
                <a:spcPts val="4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4pPr>
            <a:lvl5pPr marR="0" lvl="4" algn="l"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5pPr>
            <a:lvl6pPr marR="0" lvl="5" algn="l"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6pPr>
            <a:lvl7pPr marR="0" lvl="6" algn="l"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7pPr>
            <a:lvl8pPr marR="0" lvl="7" algn="l"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8pPr>
            <a:lvl9pPr marR="0" lvl="8" algn="l" rtl="0">
              <a:lnSpc>
                <a:spcPct val="100000"/>
              </a:lnSpc>
              <a:spcBef>
                <a:spcPts val="3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9pPr>
          </a:lstStyle>
          <a:p>
            <a:endParaRPr/>
          </a:p>
        </p:txBody>
      </p:sp>
      <p:sp>
        <p:nvSpPr>
          <p:cNvPr id="108" name="Google Shape;108;p22"/>
          <p:cNvSpPr txBox="1">
            <a:spLocks noGrp="1"/>
          </p:cNvSpPr>
          <p:nvPr>
            <p:ph type="body" idx="1"/>
          </p:nvPr>
        </p:nvSpPr>
        <p:spPr>
          <a:xfrm>
            <a:off x="1792288" y="4025503"/>
            <a:ext cx="5486400" cy="603600"/>
          </a:xfrm>
          <a:prstGeom prst="rect">
            <a:avLst/>
          </a:prstGeom>
          <a:noFill/>
          <a:ln>
            <a:noFill/>
          </a:ln>
        </p:spPr>
        <p:txBody>
          <a:bodyPr spcFirstLastPara="1" wrap="square" lIns="68575" tIns="34275" rIns="68575" bIns="34275" anchor="t" anchorCtr="0">
            <a:noAutofit/>
          </a:bodyPr>
          <a:lstStyle>
            <a:lvl1pPr marL="457200" marR="0" lvl="0" indent="-228600" algn="l" rtl="0">
              <a:lnSpc>
                <a:spcPct val="100000"/>
              </a:lnSpc>
              <a:spcBef>
                <a:spcPts val="2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20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2pPr>
            <a:lvl3pPr marL="1371600" marR="0" lvl="2" indent="-228600" algn="l" rtl="0">
              <a:lnSpc>
                <a:spcPct val="100000"/>
              </a:lnSpc>
              <a:spcBef>
                <a:spcPts val="200"/>
              </a:spcBef>
              <a:spcAft>
                <a:spcPts val="0"/>
              </a:spcAft>
              <a:buClr>
                <a:schemeClr val="dk1"/>
              </a:buClr>
              <a:buSzPts val="800"/>
              <a:buFont typeface="Arial"/>
              <a:buNone/>
              <a:defRPr sz="800" b="0" i="0" u="none" strike="noStrike" cap="none">
                <a:solidFill>
                  <a:schemeClr val="dk1"/>
                </a:solidFill>
                <a:latin typeface="Arial"/>
                <a:ea typeface="Arial"/>
                <a:cs typeface="Arial"/>
                <a:sym typeface="Arial"/>
              </a:defRPr>
            </a:lvl3pPr>
            <a:lvl4pPr marL="1828800" marR="0" lvl="3"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4pPr>
            <a:lvl5pPr marL="2286000" marR="0" lvl="4"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5pPr>
            <a:lvl6pPr marL="2743200" marR="0" lvl="5"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6pPr>
            <a:lvl7pPr marL="3200400" marR="0" lvl="6"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7pPr>
            <a:lvl8pPr marL="3657600" marR="0" lvl="7"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8pPr>
            <a:lvl9pPr marL="4114800" marR="0" lvl="8" indent="-228600" algn="l" rtl="0">
              <a:lnSpc>
                <a:spcPct val="100000"/>
              </a:lnSpc>
              <a:spcBef>
                <a:spcPts val="100"/>
              </a:spcBef>
              <a:spcAft>
                <a:spcPts val="0"/>
              </a:spcAft>
              <a:buClr>
                <a:schemeClr val="dk1"/>
              </a:buClr>
              <a:buSzPts val="700"/>
              <a:buFont typeface="Arial"/>
              <a:buNone/>
              <a:defRPr sz="700" b="0" i="0" u="none" strike="noStrike" cap="none">
                <a:solidFill>
                  <a:schemeClr val="dk1"/>
                </a:solidFill>
                <a:latin typeface="Arial"/>
                <a:ea typeface="Arial"/>
                <a:cs typeface="Arial"/>
                <a:sym typeface="Arial"/>
              </a:defRPr>
            </a:lvl9pPr>
          </a:lstStyle>
          <a:p>
            <a:endParaRPr/>
          </a:p>
        </p:txBody>
      </p:sp>
      <p:sp>
        <p:nvSpPr>
          <p:cNvPr id="109" name="Google Shape;109;p22"/>
          <p:cNvSpPr txBox="1">
            <a:spLocks noGrp="1"/>
          </p:cNvSpPr>
          <p:nvPr>
            <p:ph type="dt" idx="10"/>
          </p:nvPr>
        </p:nvSpPr>
        <p:spPr>
          <a:xfrm>
            <a:off x="457200" y="4683919"/>
            <a:ext cx="2133600" cy="357000"/>
          </a:xfrm>
          <a:prstGeom prst="rect">
            <a:avLst/>
          </a:prstGeom>
          <a:noFill/>
          <a:ln>
            <a:noFill/>
          </a:ln>
        </p:spPr>
        <p:txBody>
          <a:bodyPr spcFirstLastPara="1" wrap="square" lIns="68575" tIns="34275" rIns="68575" bIns="34275" anchor="t" anchorCtr="0">
            <a:noAutofit/>
          </a:bodyPr>
          <a:lstStyle>
            <a:lvl1pPr marR="0" lvl="0" algn="l"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110" name="Google Shape;110;p22"/>
          <p:cNvSpPr txBox="1">
            <a:spLocks noGrp="1"/>
          </p:cNvSpPr>
          <p:nvPr>
            <p:ph type="ftr" idx="11"/>
          </p:nvPr>
        </p:nvSpPr>
        <p:spPr>
          <a:xfrm>
            <a:off x="3124200" y="4683919"/>
            <a:ext cx="2895600" cy="357000"/>
          </a:xfrm>
          <a:prstGeom prst="rect">
            <a:avLst/>
          </a:prstGeom>
          <a:noFill/>
          <a:ln>
            <a:noFill/>
          </a:ln>
        </p:spPr>
        <p:txBody>
          <a:bodyPr spcFirstLastPara="1" wrap="square" lIns="68575" tIns="34275" rIns="68575" bIns="34275" anchor="t" anchorCtr="0">
            <a:noAutofit/>
          </a:bodyPr>
          <a:lstStyle>
            <a:lvl1pPr marR="0" lvl="0" algn="ctr"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111" name="Google Shape;111;p22"/>
          <p:cNvSpPr txBox="1">
            <a:spLocks noGrp="1"/>
          </p:cNvSpPr>
          <p:nvPr>
            <p:ph type="sldNum" idx="12"/>
          </p:nvPr>
        </p:nvSpPr>
        <p:spPr>
          <a:xfrm>
            <a:off x="6553200" y="4683919"/>
            <a:ext cx="2133600" cy="357000"/>
          </a:xfrm>
          <a:prstGeom prst="rect">
            <a:avLst/>
          </a:prstGeom>
          <a:noFill/>
          <a:ln>
            <a:noFill/>
          </a:ln>
        </p:spPr>
        <p:txBody>
          <a:bodyPr spcFirstLastPara="1" wrap="square" lIns="68575" tIns="34275" rIns="68575" bIns="34275" anchor="t" anchorCtr="0">
            <a:noAutofit/>
          </a:bodyPr>
          <a:lstStyle>
            <a:lvl1pPr marL="0" marR="0" lvl="0"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L="0" marR="0" lvl="1"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L="0" marR="0" lvl="2"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L="0" marR="0" lvl="3"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L="0" marR="0" lvl="4"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L="0" marR="0" lvl="5"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L="0" marR="0" lvl="6"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L="0" marR="0" lvl="7"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L="0" marR="0" lvl="8"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2"/>
        <p:cNvGrpSpPr/>
        <p:nvPr/>
      </p:nvGrpSpPr>
      <p:grpSpPr>
        <a:xfrm>
          <a:off x="0" y="0"/>
          <a:ext cx="0" cy="0"/>
          <a:chOff x="0" y="0"/>
          <a:chExt cx="0" cy="0"/>
        </a:xfrm>
      </p:grpSpPr>
      <p:sp>
        <p:nvSpPr>
          <p:cNvPr id="113" name="Google Shape;113;p23"/>
          <p:cNvSpPr txBox="1">
            <a:spLocks noGrp="1"/>
          </p:cNvSpPr>
          <p:nvPr>
            <p:ph type="title"/>
          </p:nvPr>
        </p:nvSpPr>
        <p:spPr>
          <a:xfrm>
            <a:off x="457200" y="205978"/>
            <a:ext cx="8229600" cy="8574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114" name="Google Shape;114;p23"/>
          <p:cNvSpPr txBox="1">
            <a:spLocks noGrp="1"/>
          </p:cNvSpPr>
          <p:nvPr>
            <p:ph type="body" idx="1"/>
          </p:nvPr>
        </p:nvSpPr>
        <p:spPr>
          <a:xfrm rot="5400000">
            <a:off x="2874751" y="-1217400"/>
            <a:ext cx="3394500" cy="8229600"/>
          </a:xfrm>
          <a:prstGeom prst="rect">
            <a:avLst/>
          </a:prstGeom>
          <a:noFill/>
          <a:ln>
            <a:noFill/>
          </a:ln>
        </p:spPr>
        <p:txBody>
          <a:bodyPr spcFirstLastPara="1" wrap="square" lIns="68575" tIns="34275" rIns="68575" bIns="34275" anchor="t" anchorCtr="0">
            <a:noAutofit/>
          </a:bodyPr>
          <a:lstStyle>
            <a:lvl1pPr marL="457200" marR="0" lvl="0" indent="-381000" algn="l" rtl="0">
              <a:lnSpc>
                <a:spcPct val="10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1950" algn="l" rtl="0">
              <a:lnSpc>
                <a:spcPct val="100000"/>
              </a:lnSpc>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lnSpc>
                <a:spcPct val="100000"/>
              </a:lnSpc>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115" name="Google Shape;115;p23"/>
          <p:cNvSpPr txBox="1">
            <a:spLocks noGrp="1"/>
          </p:cNvSpPr>
          <p:nvPr>
            <p:ph type="dt" idx="10"/>
          </p:nvPr>
        </p:nvSpPr>
        <p:spPr>
          <a:xfrm>
            <a:off x="457200" y="4683919"/>
            <a:ext cx="2133600" cy="357000"/>
          </a:xfrm>
          <a:prstGeom prst="rect">
            <a:avLst/>
          </a:prstGeom>
          <a:noFill/>
          <a:ln>
            <a:noFill/>
          </a:ln>
        </p:spPr>
        <p:txBody>
          <a:bodyPr spcFirstLastPara="1" wrap="square" lIns="68575" tIns="34275" rIns="68575" bIns="34275" anchor="t" anchorCtr="0">
            <a:noAutofit/>
          </a:bodyPr>
          <a:lstStyle>
            <a:lvl1pPr marR="0" lvl="0" algn="l"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116" name="Google Shape;116;p23"/>
          <p:cNvSpPr txBox="1">
            <a:spLocks noGrp="1"/>
          </p:cNvSpPr>
          <p:nvPr>
            <p:ph type="ftr" idx="11"/>
          </p:nvPr>
        </p:nvSpPr>
        <p:spPr>
          <a:xfrm>
            <a:off x="3124200" y="4683919"/>
            <a:ext cx="2895600" cy="357000"/>
          </a:xfrm>
          <a:prstGeom prst="rect">
            <a:avLst/>
          </a:prstGeom>
          <a:noFill/>
          <a:ln>
            <a:noFill/>
          </a:ln>
        </p:spPr>
        <p:txBody>
          <a:bodyPr spcFirstLastPara="1" wrap="square" lIns="68575" tIns="34275" rIns="68575" bIns="34275" anchor="t" anchorCtr="0">
            <a:noAutofit/>
          </a:bodyPr>
          <a:lstStyle>
            <a:lvl1pPr marR="0" lvl="0" algn="ctr"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117" name="Google Shape;117;p23"/>
          <p:cNvSpPr txBox="1">
            <a:spLocks noGrp="1"/>
          </p:cNvSpPr>
          <p:nvPr>
            <p:ph type="sldNum" idx="12"/>
          </p:nvPr>
        </p:nvSpPr>
        <p:spPr>
          <a:xfrm>
            <a:off x="6553200" y="4683919"/>
            <a:ext cx="2133600" cy="357000"/>
          </a:xfrm>
          <a:prstGeom prst="rect">
            <a:avLst/>
          </a:prstGeom>
          <a:noFill/>
          <a:ln>
            <a:noFill/>
          </a:ln>
        </p:spPr>
        <p:txBody>
          <a:bodyPr spcFirstLastPara="1" wrap="square" lIns="68575" tIns="34275" rIns="68575" bIns="34275" anchor="t" anchorCtr="0">
            <a:noAutofit/>
          </a:bodyPr>
          <a:lstStyle>
            <a:lvl1pPr marL="0" marR="0" lvl="0"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L="0" marR="0" lvl="1"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L="0" marR="0" lvl="2"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L="0" marR="0" lvl="3"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L="0" marR="0" lvl="4"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L="0" marR="0" lvl="5"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L="0" marR="0" lvl="6"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L="0" marR="0" lvl="7"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L="0" marR="0" lvl="8"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8"/>
        <p:cNvGrpSpPr/>
        <p:nvPr/>
      </p:nvGrpSpPr>
      <p:grpSpPr>
        <a:xfrm>
          <a:off x="0" y="0"/>
          <a:ext cx="0" cy="0"/>
          <a:chOff x="0" y="0"/>
          <a:chExt cx="0" cy="0"/>
        </a:xfrm>
      </p:grpSpPr>
      <p:sp>
        <p:nvSpPr>
          <p:cNvPr id="119" name="Google Shape;119;p24"/>
          <p:cNvSpPr txBox="1">
            <a:spLocks noGrp="1"/>
          </p:cNvSpPr>
          <p:nvPr>
            <p:ph type="title"/>
          </p:nvPr>
        </p:nvSpPr>
        <p:spPr>
          <a:xfrm rot="5400000">
            <a:off x="5463751" y="1371628"/>
            <a:ext cx="4388700" cy="20574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SzPts val="1100"/>
              <a:buNone/>
              <a:defRPr sz="3300" b="0" i="0" u="none" strike="noStrike" cap="none">
                <a:solidFill>
                  <a:schemeClr val="dk2"/>
                </a:solidFill>
                <a:latin typeface="Arial"/>
                <a:ea typeface="Arial"/>
                <a:cs typeface="Arial"/>
                <a:sym typeface="Arial"/>
              </a:defRPr>
            </a:lvl9pPr>
          </a:lstStyle>
          <a:p>
            <a:endParaRPr/>
          </a:p>
        </p:txBody>
      </p:sp>
      <p:sp>
        <p:nvSpPr>
          <p:cNvPr id="120" name="Google Shape;120;p24"/>
          <p:cNvSpPr txBox="1">
            <a:spLocks noGrp="1"/>
          </p:cNvSpPr>
          <p:nvPr>
            <p:ph type="body" idx="1"/>
          </p:nvPr>
        </p:nvSpPr>
        <p:spPr>
          <a:xfrm rot="5400000">
            <a:off x="1272751" y="-609571"/>
            <a:ext cx="4388700" cy="6019800"/>
          </a:xfrm>
          <a:prstGeom prst="rect">
            <a:avLst/>
          </a:prstGeom>
          <a:noFill/>
          <a:ln>
            <a:noFill/>
          </a:ln>
        </p:spPr>
        <p:txBody>
          <a:bodyPr spcFirstLastPara="1" wrap="square" lIns="68575" tIns="34275" rIns="68575" bIns="34275" anchor="t" anchorCtr="0">
            <a:noAutofit/>
          </a:bodyPr>
          <a:lstStyle>
            <a:lvl1pPr marL="457200" marR="0" lvl="0" indent="-381000" algn="l" rtl="0">
              <a:lnSpc>
                <a:spcPct val="10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1950" algn="l" rtl="0">
              <a:lnSpc>
                <a:spcPct val="100000"/>
              </a:lnSpc>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lnSpc>
                <a:spcPct val="100000"/>
              </a:lnSpc>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121" name="Google Shape;121;p24"/>
          <p:cNvSpPr txBox="1">
            <a:spLocks noGrp="1"/>
          </p:cNvSpPr>
          <p:nvPr>
            <p:ph type="dt" idx="10"/>
          </p:nvPr>
        </p:nvSpPr>
        <p:spPr>
          <a:xfrm>
            <a:off x="457200" y="4683919"/>
            <a:ext cx="2133600" cy="357000"/>
          </a:xfrm>
          <a:prstGeom prst="rect">
            <a:avLst/>
          </a:prstGeom>
          <a:noFill/>
          <a:ln>
            <a:noFill/>
          </a:ln>
        </p:spPr>
        <p:txBody>
          <a:bodyPr spcFirstLastPara="1" wrap="square" lIns="68575" tIns="34275" rIns="68575" bIns="34275" anchor="t" anchorCtr="0">
            <a:noAutofit/>
          </a:bodyPr>
          <a:lstStyle>
            <a:lvl1pPr marR="0" lvl="0" algn="l"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122" name="Google Shape;122;p24"/>
          <p:cNvSpPr txBox="1">
            <a:spLocks noGrp="1"/>
          </p:cNvSpPr>
          <p:nvPr>
            <p:ph type="ftr" idx="11"/>
          </p:nvPr>
        </p:nvSpPr>
        <p:spPr>
          <a:xfrm>
            <a:off x="3124200" y="4683919"/>
            <a:ext cx="2895600" cy="357000"/>
          </a:xfrm>
          <a:prstGeom prst="rect">
            <a:avLst/>
          </a:prstGeom>
          <a:noFill/>
          <a:ln>
            <a:noFill/>
          </a:ln>
        </p:spPr>
        <p:txBody>
          <a:bodyPr spcFirstLastPara="1" wrap="square" lIns="68575" tIns="34275" rIns="68575" bIns="34275" anchor="t" anchorCtr="0">
            <a:noAutofit/>
          </a:bodyPr>
          <a:lstStyle>
            <a:lvl1pPr marR="0" lvl="0" algn="ctr" rtl="0">
              <a:spcBef>
                <a:spcPts val="0"/>
              </a:spcBef>
              <a:spcAft>
                <a:spcPts val="0"/>
              </a:spcAft>
              <a:buClr>
                <a:srgbClr val="000000"/>
              </a:buClr>
              <a:buSzPts val="1100"/>
              <a:buFont typeface="Arial"/>
              <a:buNone/>
              <a:defRPr sz="1100" b="0">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123" name="Google Shape;123;p24"/>
          <p:cNvSpPr txBox="1">
            <a:spLocks noGrp="1"/>
          </p:cNvSpPr>
          <p:nvPr>
            <p:ph type="sldNum" idx="12"/>
          </p:nvPr>
        </p:nvSpPr>
        <p:spPr>
          <a:xfrm>
            <a:off x="6553200" y="4683919"/>
            <a:ext cx="2133600" cy="357000"/>
          </a:xfrm>
          <a:prstGeom prst="rect">
            <a:avLst/>
          </a:prstGeom>
          <a:noFill/>
          <a:ln>
            <a:noFill/>
          </a:ln>
        </p:spPr>
        <p:txBody>
          <a:bodyPr spcFirstLastPara="1" wrap="square" lIns="68575" tIns="34275" rIns="68575" bIns="34275" anchor="t" anchorCtr="0">
            <a:noAutofit/>
          </a:bodyPr>
          <a:lstStyle>
            <a:lvl1pPr marL="0" marR="0" lvl="0"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L="0" marR="0" lvl="1"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L="0" marR="0" lvl="2"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L="0" marR="0" lvl="3"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L="0" marR="0" lvl="4"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L="0" marR="0" lvl="5"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L="0" marR="0" lvl="6"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L="0" marR="0" lvl="7"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L="0" marR="0" lvl="8"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24"/>
        <p:cNvGrpSpPr/>
        <p:nvPr/>
      </p:nvGrpSpPr>
      <p:grpSpPr>
        <a:xfrm>
          <a:off x="0" y="0"/>
          <a:ext cx="0" cy="0"/>
          <a:chOff x="0" y="0"/>
          <a:chExt cx="0" cy="0"/>
        </a:xfrm>
      </p:grpSpPr>
      <p:sp>
        <p:nvSpPr>
          <p:cNvPr id="125" name="Google Shape;125;p25"/>
          <p:cNvSpPr txBox="1">
            <a:spLocks noGrp="1"/>
          </p:cNvSpPr>
          <p:nvPr>
            <p:ph type="title"/>
          </p:nvPr>
        </p:nvSpPr>
        <p:spPr>
          <a:xfrm>
            <a:off x="311700" y="445025"/>
            <a:ext cx="8520600" cy="572700"/>
          </a:xfrm>
          <a:prstGeom prst="rect">
            <a:avLst/>
          </a:prstGeom>
        </p:spPr>
        <p:txBody>
          <a:bodyPr spcFirstLastPara="1" wrap="square" lIns="68575" tIns="34275" rIns="68575" bIns="34275" anchor="ctr" anchorCtr="0">
            <a:noAutofit/>
          </a:bodyPr>
          <a:lstStyle>
            <a:lvl1pPr lvl="0" rtl="0">
              <a:spcBef>
                <a:spcPts val="0"/>
              </a:spcBef>
              <a:spcAft>
                <a:spcPts val="0"/>
              </a:spcAft>
              <a:buSzPts val="11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26" name="Google Shape;126;p25"/>
          <p:cNvSpPr txBox="1">
            <a:spLocks noGrp="1"/>
          </p:cNvSpPr>
          <p:nvPr>
            <p:ph type="body" idx="1"/>
          </p:nvPr>
        </p:nvSpPr>
        <p:spPr>
          <a:xfrm>
            <a:off x="311700" y="1152475"/>
            <a:ext cx="8520600" cy="3416400"/>
          </a:xfrm>
          <a:prstGeom prst="rect">
            <a:avLst/>
          </a:prstGeom>
        </p:spPr>
        <p:txBody>
          <a:bodyPr spcFirstLastPara="1" wrap="square" lIns="68575" tIns="34275" rIns="68575" bIns="34275" anchor="t" anchorCtr="0">
            <a:noAutofit/>
          </a:bodyPr>
          <a:lstStyle>
            <a:lvl1pPr marL="457200" lvl="0" indent="-381000" rtl="0">
              <a:spcBef>
                <a:spcPts val="500"/>
              </a:spcBef>
              <a:spcAft>
                <a:spcPts val="0"/>
              </a:spcAft>
              <a:buSzPts val="2400"/>
              <a:buChar char="•"/>
              <a:defRPr/>
            </a:lvl1pPr>
            <a:lvl2pPr marL="914400" lvl="1" indent="-361950" rtl="0">
              <a:spcBef>
                <a:spcPts val="400"/>
              </a:spcBef>
              <a:spcAft>
                <a:spcPts val="0"/>
              </a:spcAft>
              <a:buSzPts val="2100"/>
              <a:buChar char="–"/>
              <a:defRPr/>
            </a:lvl2pPr>
            <a:lvl3pPr marL="1371600" lvl="2" indent="-342900" rtl="0">
              <a:spcBef>
                <a:spcPts val="400"/>
              </a:spcBef>
              <a:spcAft>
                <a:spcPts val="0"/>
              </a:spcAft>
              <a:buSzPts val="1800"/>
              <a:buChar char="•"/>
              <a:defRPr/>
            </a:lvl3pPr>
            <a:lvl4pPr marL="1828800" lvl="3" indent="-323850" rtl="0">
              <a:spcBef>
                <a:spcPts val="300"/>
              </a:spcBef>
              <a:spcAft>
                <a:spcPts val="0"/>
              </a:spcAft>
              <a:buSzPts val="1500"/>
              <a:buChar char="–"/>
              <a:defRPr/>
            </a:lvl4pPr>
            <a:lvl5pPr marL="2286000" lvl="4" indent="-323850" rtl="0">
              <a:spcBef>
                <a:spcPts val="300"/>
              </a:spcBef>
              <a:spcAft>
                <a:spcPts val="0"/>
              </a:spcAft>
              <a:buSzPts val="1500"/>
              <a:buChar char="»"/>
              <a:defRPr/>
            </a:lvl5pPr>
            <a:lvl6pPr marL="2743200" lvl="5" indent="-323850" rtl="0">
              <a:spcBef>
                <a:spcPts val="300"/>
              </a:spcBef>
              <a:spcAft>
                <a:spcPts val="0"/>
              </a:spcAft>
              <a:buSzPts val="1500"/>
              <a:buChar char="»"/>
              <a:defRPr/>
            </a:lvl6pPr>
            <a:lvl7pPr marL="3200400" lvl="6" indent="-323850" rtl="0">
              <a:spcBef>
                <a:spcPts val="300"/>
              </a:spcBef>
              <a:spcAft>
                <a:spcPts val="0"/>
              </a:spcAft>
              <a:buSzPts val="1500"/>
              <a:buChar char="»"/>
              <a:defRPr/>
            </a:lvl7pPr>
            <a:lvl8pPr marL="3657600" lvl="7" indent="-323850" rtl="0">
              <a:spcBef>
                <a:spcPts val="300"/>
              </a:spcBef>
              <a:spcAft>
                <a:spcPts val="0"/>
              </a:spcAft>
              <a:buSzPts val="1500"/>
              <a:buChar char="»"/>
              <a:defRPr/>
            </a:lvl8pPr>
            <a:lvl9pPr marL="4114800" lvl="8" indent="-323850" rtl="0">
              <a:spcBef>
                <a:spcPts val="300"/>
              </a:spcBef>
              <a:spcAft>
                <a:spcPts val="0"/>
              </a:spcAft>
              <a:buSzPts val="1500"/>
              <a:buChar char="»"/>
              <a:defRPr/>
            </a:lvl9pPr>
          </a:lstStyle>
          <a:p>
            <a:endParaRPr/>
          </a:p>
        </p:txBody>
      </p:sp>
      <p:sp>
        <p:nvSpPr>
          <p:cNvPr id="127" name="Google Shape;127;p25"/>
          <p:cNvSpPr txBox="1">
            <a:spLocks noGrp="1"/>
          </p:cNvSpPr>
          <p:nvPr>
            <p:ph type="sldNum" idx="12"/>
          </p:nvPr>
        </p:nvSpPr>
        <p:spPr>
          <a:xfrm>
            <a:off x="8472458" y="4663217"/>
            <a:ext cx="548700" cy="393600"/>
          </a:xfrm>
          <a:prstGeom prst="rect">
            <a:avLst/>
          </a:prstGeom>
        </p:spPr>
        <p:txBody>
          <a:bodyPr spcFirstLastPara="1" wrap="square" lIns="68575" tIns="34275" rIns="68575" bIns="3427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205978"/>
            <a:ext cx="8229600" cy="8574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a:buNone/>
              <a:defRPr sz="33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rgbClr val="000000"/>
              </a:buClr>
              <a:buSzPts val="1100"/>
              <a:buFont typeface="Arial"/>
              <a:buNone/>
              <a:defRPr sz="33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rgbClr val="000000"/>
              </a:buClr>
              <a:buSzPts val="1100"/>
              <a:buFont typeface="Arial"/>
              <a:buNone/>
              <a:defRPr sz="33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rgbClr val="000000"/>
              </a:buClr>
              <a:buSzPts val="1100"/>
              <a:buFont typeface="Arial"/>
              <a:buNone/>
              <a:defRPr sz="33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rgbClr val="000000"/>
              </a:buClr>
              <a:buSzPts val="1100"/>
              <a:buFont typeface="Arial"/>
              <a:buNone/>
              <a:defRPr sz="33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rgbClr val="000000"/>
              </a:buClr>
              <a:buSzPts val="1100"/>
              <a:buFont typeface="Arial"/>
              <a:buNone/>
              <a:defRPr sz="33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100"/>
              <a:buFont typeface="Arial"/>
              <a:buNone/>
              <a:defRPr sz="33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100"/>
              <a:buFont typeface="Arial"/>
              <a:buNone/>
              <a:defRPr sz="33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100"/>
              <a:buFont typeface="Arial"/>
              <a:buNone/>
              <a:defRPr sz="3300" b="0" i="0" u="none" strike="noStrike" cap="none">
                <a:solidFill>
                  <a:schemeClr val="dk2"/>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457200" y="1200151"/>
            <a:ext cx="8229600" cy="3394500"/>
          </a:xfrm>
          <a:prstGeom prst="rect">
            <a:avLst/>
          </a:prstGeom>
          <a:noFill/>
          <a:ln>
            <a:noFill/>
          </a:ln>
        </p:spPr>
        <p:txBody>
          <a:bodyPr spcFirstLastPara="1" wrap="square" lIns="68575" tIns="34275" rIns="68575" bIns="34275" anchor="t" anchorCtr="0">
            <a:noAutofit/>
          </a:bodyPr>
          <a:lstStyle>
            <a:lvl1pPr marL="457200" marR="0" lvl="0" indent="-381000" algn="l" rtl="0">
              <a:lnSpc>
                <a:spcPct val="10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61950" algn="l" rtl="0">
              <a:lnSpc>
                <a:spcPct val="100000"/>
              </a:lnSpc>
              <a:spcBef>
                <a:spcPts val="4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42900" algn="l" rtl="0">
              <a:lnSpc>
                <a:spcPct val="100000"/>
              </a:lnSpc>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4pPr>
            <a:lvl5pPr marL="2286000" marR="0" lvl="4"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5pPr>
            <a:lvl6pPr marL="2743200" marR="0" lvl="5"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53" name="Google Shape;53;p13"/>
          <p:cNvSpPr txBox="1">
            <a:spLocks noGrp="1"/>
          </p:cNvSpPr>
          <p:nvPr>
            <p:ph type="dt" idx="10"/>
          </p:nvPr>
        </p:nvSpPr>
        <p:spPr>
          <a:xfrm>
            <a:off x="457200" y="4683919"/>
            <a:ext cx="2133600" cy="357000"/>
          </a:xfrm>
          <a:prstGeom prst="rect">
            <a:avLst/>
          </a:prstGeom>
          <a:noFill/>
          <a:ln>
            <a:noFill/>
          </a:ln>
        </p:spPr>
        <p:txBody>
          <a:bodyPr spcFirstLastPara="1" wrap="square" lIns="68575" tIns="34275" rIns="68575" bIns="34275" anchor="t" anchorCtr="0">
            <a:noAutofit/>
          </a:bodyPr>
          <a:lstStyle>
            <a:lvl1pPr marR="0" lvl="0" algn="l"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54" name="Google Shape;54;p13"/>
          <p:cNvSpPr txBox="1">
            <a:spLocks noGrp="1"/>
          </p:cNvSpPr>
          <p:nvPr>
            <p:ph type="ftr" idx="11"/>
          </p:nvPr>
        </p:nvSpPr>
        <p:spPr>
          <a:xfrm>
            <a:off x="3124200" y="4683919"/>
            <a:ext cx="2895600" cy="357000"/>
          </a:xfrm>
          <a:prstGeom prst="rect">
            <a:avLst/>
          </a:prstGeom>
          <a:noFill/>
          <a:ln>
            <a:noFill/>
          </a:ln>
        </p:spPr>
        <p:txBody>
          <a:bodyPr spcFirstLastPara="1" wrap="square" lIns="68575" tIns="34275" rIns="68575" bIns="34275" anchor="t" anchorCtr="0">
            <a:noAutofit/>
          </a:bodyPr>
          <a:lstStyle>
            <a:lvl1pPr marR="0" lvl="0" algn="ct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R="0" lvl="1"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55" name="Google Shape;55;p13"/>
          <p:cNvSpPr txBox="1">
            <a:spLocks noGrp="1"/>
          </p:cNvSpPr>
          <p:nvPr>
            <p:ph type="sldNum" idx="12"/>
          </p:nvPr>
        </p:nvSpPr>
        <p:spPr>
          <a:xfrm>
            <a:off x="6553200" y="4683919"/>
            <a:ext cx="2133600" cy="357000"/>
          </a:xfrm>
          <a:prstGeom prst="rect">
            <a:avLst/>
          </a:prstGeom>
          <a:noFill/>
          <a:ln>
            <a:noFill/>
          </a:ln>
        </p:spPr>
        <p:txBody>
          <a:bodyPr spcFirstLastPara="1" wrap="square" lIns="68575" tIns="34275" rIns="68575" bIns="34275" anchor="t" anchorCtr="0">
            <a:noAutofit/>
          </a:bodyPr>
          <a:lstStyle>
            <a:lvl1pPr marL="0" marR="0" lvl="0"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1pPr>
            <a:lvl2pPr marL="0" marR="0" lvl="1"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L="0" marR="0" lvl="2"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L="0" marR="0" lvl="3"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L="0" marR="0" lvl="4"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L="0" marR="0" lvl="5"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L="0" marR="0" lvl="6"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L="0" marR="0" lvl="7"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L="0" marR="0" lvl="8" indent="0" algn="r" rtl="0">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pic>
        <p:nvPicPr>
          <p:cNvPr id="56" name="Google Shape;56;p13" descr="Plain bg"/>
          <p:cNvPicPr preferRelativeResize="0"/>
          <p:nvPr/>
        </p:nvPicPr>
        <p:blipFill rotWithShape="1">
          <a:blip r:embed="rId14">
            <a:alphaModFix/>
          </a:blip>
          <a:srcRect/>
          <a:stretch/>
        </p:blipFill>
        <p:spPr>
          <a:xfrm>
            <a:off x="0" y="0"/>
            <a:ext cx="9144001" cy="5143501"/>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transition spd="med">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arget="../media/image2.jpeg" Type="http://schemas.openxmlformats.org/officeDocument/2006/relationships/image"/><Relationship Id="rId2" Target="../notesSlides/notesSlide3.xml" Type="http://schemas.openxmlformats.org/officeDocument/2006/relationships/notesSlide"/><Relationship Id="rId1" Target="../slideLayouts/slideLayout23.xml" Type="http://schemas.openxmlformats.org/officeDocument/2006/relationships/slideLayout"/><Relationship Id="rId4" Target="../media/image3.png" Type="http://schemas.openxmlformats.org/officeDocument/2006/relationships/image"/></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jp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3.xml"/><Relationship Id="rId6" Type="http://schemas.openxmlformats.org/officeDocument/2006/relationships/image" Target="../media/image8.png"/><Relationship Id="rId5" Type="http://schemas.openxmlformats.org/officeDocument/2006/relationships/image" Target="../media/image7.jpg"/><Relationship Id="rId10" Type="http://schemas.openxmlformats.org/officeDocument/2006/relationships/image" Target="../media/image12.png"/><Relationship Id="rId4" Type="http://schemas.openxmlformats.org/officeDocument/2006/relationships/image" Target="../media/image6.jpg"/><Relationship Id="rId9"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arget="../media/image13.png" Type="http://schemas.openxmlformats.org/officeDocument/2006/relationships/image"/><Relationship Id="rId2" Target="../notesSlides/notesSlide8.xml" Type="http://schemas.openxmlformats.org/officeDocument/2006/relationships/notesSlide"/><Relationship Id="rId1" Target="../slideLayouts/slideLayout23.xml" Type="http://schemas.openxmlformats.org/officeDocument/2006/relationships/slideLayout"/><Relationship Id="rId4" Target="../media/image14.jpeg" Type="http://schemas.openxmlformats.org/officeDocument/2006/relationships/image"/></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13" y="779963"/>
            <a:ext cx="9144000" cy="3169500"/>
          </a:xfrm>
          <a:prstGeom prst="rect">
            <a:avLst/>
          </a:prstGeom>
          <a:no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SzPts val="1100"/>
              <a:buNone/>
            </a:pPr>
            <a:r>
              <a:rPr lang="en-US" sz="2800" b="1" dirty="0"/>
              <a:t>Marine to Riverine</a:t>
            </a:r>
            <a:endParaRPr sz="2700" dirty="0"/>
          </a:p>
          <a:p>
            <a:pPr marL="0" marR="0" lvl="0" indent="0" algn="ctr" rtl="0">
              <a:lnSpc>
                <a:spcPct val="100000"/>
              </a:lnSpc>
              <a:spcBef>
                <a:spcPts val="0"/>
              </a:spcBef>
              <a:spcAft>
                <a:spcPts val="0"/>
              </a:spcAft>
              <a:buSzPts val="1100"/>
              <a:buNone/>
            </a:pPr>
            <a:endParaRPr sz="2300" dirty="0"/>
          </a:p>
          <a:p>
            <a:pPr lvl="0"/>
            <a:r>
              <a:rPr lang="en-US" sz="2100" b="1" dirty="0"/>
              <a:t>The Role of the Modernized NSRS in Navigation Data Harmonization</a:t>
            </a:r>
            <a:endParaRPr sz="2100" b="1" dirty="0"/>
          </a:p>
          <a:p>
            <a:pPr marL="0" marR="0" lvl="0" indent="0" algn="ctr" rtl="0">
              <a:lnSpc>
                <a:spcPct val="100000"/>
              </a:lnSpc>
              <a:spcBef>
                <a:spcPts val="0"/>
              </a:spcBef>
              <a:spcAft>
                <a:spcPts val="0"/>
              </a:spcAft>
              <a:buSzPts val="1100"/>
              <a:buNone/>
            </a:pPr>
            <a:endParaRPr sz="3000" dirty="0"/>
          </a:p>
          <a:p>
            <a:pPr marL="0" marR="0" lvl="0" indent="0" algn="ctr" rtl="0">
              <a:lnSpc>
                <a:spcPct val="100000"/>
              </a:lnSpc>
              <a:spcBef>
                <a:spcPts val="0"/>
              </a:spcBef>
              <a:spcAft>
                <a:spcPts val="0"/>
              </a:spcAft>
              <a:buSzPts val="1100"/>
              <a:buNone/>
            </a:pPr>
            <a:r>
              <a:rPr lang="en" sz="2000" dirty="0"/>
              <a:t>Jeff Jalbrzikowski, </a:t>
            </a:r>
            <a:r>
              <a:rPr lang="en-US" sz="2000" dirty="0"/>
              <a:t>P.S., GISP</a:t>
            </a:r>
            <a:br>
              <a:rPr lang="en-US" sz="2000" dirty="0"/>
            </a:br>
            <a:r>
              <a:rPr lang="en-US" sz="2000" dirty="0"/>
              <a:t>Appalachian Regional Advisor</a:t>
            </a:r>
            <a:endParaRPr sz="2000" dirty="0"/>
          </a:p>
          <a:p>
            <a:pPr marL="0" marR="0" lvl="0" indent="0" algn="ctr" rtl="0">
              <a:lnSpc>
                <a:spcPct val="100000"/>
              </a:lnSpc>
              <a:spcBef>
                <a:spcPts val="0"/>
              </a:spcBef>
              <a:spcAft>
                <a:spcPts val="0"/>
              </a:spcAft>
              <a:buSzPts val="1100"/>
              <a:buNone/>
            </a:pPr>
            <a:r>
              <a:rPr lang="en" sz="2000" dirty="0"/>
              <a:t>National Geodetic Survey</a:t>
            </a:r>
            <a:endParaRPr dirty="0"/>
          </a:p>
        </p:txBody>
      </p:sp>
      <p:sp>
        <p:nvSpPr>
          <p:cNvPr id="133" name="Google Shape;133;p26"/>
          <p:cNvSpPr txBox="1">
            <a:spLocks noGrp="1"/>
          </p:cNvSpPr>
          <p:nvPr>
            <p:ph type="subTitle" idx="1"/>
          </p:nvPr>
        </p:nvSpPr>
        <p:spPr>
          <a:xfrm>
            <a:off x="-12" y="3949469"/>
            <a:ext cx="9144000" cy="1314600"/>
          </a:xfrm>
          <a:prstGeom prst="rect">
            <a:avLst/>
          </a:prstGeom>
          <a:noFill/>
          <a:ln>
            <a:noFill/>
          </a:ln>
        </p:spPr>
        <p:txBody>
          <a:bodyPr spcFirstLastPara="1" wrap="square" lIns="68575" tIns="0" rIns="68575" bIns="0" anchor="t" anchorCtr="0">
            <a:noAutofit/>
          </a:bodyPr>
          <a:lstStyle/>
          <a:p>
            <a:pPr marL="342900" marR="0" lvl="0" indent="-165100" algn="ctr" rtl="0">
              <a:lnSpc>
                <a:spcPct val="100000"/>
              </a:lnSpc>
              <a:spcBef>
                <a:spcPts val="400"/>
              </a:spcBef>
              <a:spcAft>
                <a:spcPts val="0"/>
              </a:spcAft>
              <a:buClr>
                <a:schemeClr val="dk1"/>
              </a:buClr>
              <a:buSzPts val="2100"/>
              <a:buFont typeface="Arial"/>
              <a:buNone/>
            </a:pPr>
            <a:r>
              <a:rPr lang="en" sz="1800" dirty="0"/>
              <a:t>Hydrographic Services Review Panel Virtual Meeting </a:t>
            </a:r>
            <a:endParaRPr sz="1800" dirty="0"/>
          </a:p>
          <a:p>
            <a:pPr marL="342900" marR="0" lvl="0" indent="-165100" rtl="0">
              <a:lnSpc>
                <a:spcPct val="100000"/>
              </a:lnSpc>
              <a:spcBef>
                <a:spcPts val="400"/>
              </a:spcBef>
              <a:spcAft>
                <a:spcPts val="0"/>
              </a:spcAft>
              <a:buClr>
                <a:schemeClr val="dk1"/>
              </a:buClr>
              <a:buSzPts val="2100"/>
              <a:buFont typeface="Arial"/>
              <a:buNone/>
            </a:pPr>
            <a:r>
              <a:rPr lang="en" sz="1800" dirty="0"/>
              <a:t>March 10, 2022</a:t>
            </a:r>
            <a:endParaRPr sz="1800" dirty="0"/>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B2CDE-1849-48A5-B1ED-A7E3555A9C54}"/>
              </a:ext>
            </a:extLst>
          </p:cNvPr>
          <p:cNvSpPr>
            <a:spLocks noGrp="1"/>
          </p:cNvSpPr>
          <p:nvPr>
            <p:ph type="title"/>
          </p:nvPr>
        </p:nvSpPr>
        <p:spPr/>
        <p:txBody>
          <a:bodyPr/>
          <a:lstStyle/>
          <a:p>
            <a:r>
              <a:rPr lang="en-US" dirty="0"/>
              <a:t>Closing Thoughts</a:t>
            </a:r>
          </a:p>
        </p:txBody>
      </p:sp>
      <p:sp>
        <p:nvSpPr>
          <p:cNvPr id="3" name="Text Placeholder 2">
            <a:extLst>
              <a:ext uri="{FF2B5EF4-FFF2-40B4-BE49-F238E27FC236}">
                <a16:creationId xmlns:a16="http://schemas.microsoft.com/office/drawing/2014/main" id="{C681CE8C-878A-44ED-B97E-8005F95CDF57}"/>
              </a:ext>
            </a:extLst>
          </p:cNvPr>
          <p:cNvSpPr>
            <a:spLocks noGrp="1"/>
          </p:cNvSpPr>
          <p:nvPr>
            <p:ph type="body" idx="1"/>
          </p:nvPr>
        </p:nvSpPr>
        <p:spPr>
          <a:xfrm>
            <a:off x="0" y="1152475"/>
            <a:ext cx="9144000" cy="3416400"/>
          </a:xfrm>
        </p:spPr>
        <p:txBody>
          <a:bodyPr/>
          <a:lstStyle/>
          <a:p>
            <a:r>
              <a:rPr lang="en-US" dirty="0"/>
              <a:t>Opening talk      </a:t>
            </a:r>
            <a:r>
              <a:rPr lang="en-US" dirty="0">
                <a:sym typeface="Wingdings" panose="05000000000000000000" pitchFamily="2" charset="2"/>
              </a:rPr>
              <a:t>ECDIS/user systems see liabilities</a:t>
            </a:r>
          </a:p>
          <a:p>
            <a:pPr lvl="1"/>
            <a:r>
              <a:rPr lang="en-US" dirty="0">
                <a:sym typeface="Wingdings" panose="05000000000000000000" pitchFamily="2" charset="2"/>
              </a:rPr>
              <a:t>Datum harmonization before data dissemination</a:t>
            </a:r>
          </a:p>
          <a:p>
            <a:pPr lvl="1"/>
            <a:endParaRPr lang="en-US" dirty="0">
              <a:sym typeface="Wingdings" panose="05000000000000000000" pitchFamily="2" charset="2"/>
            </a:endParaRPr>
          </a:p>
          <a:p>
            <a:pPr>
              <a:spcBef>
                <a:spcPts val="1200"/>
              </a:spcBef>
            </a:pPr>
            <a:r>
              <a:rPr lang="en-US" sz="2100" dirty="0"/>
              <a:t>“...</a:t>
            </a:r>
            <a:r>
              <a:rPr lang="en-US" sz="2150" i="1" dirty="0"/>
              <a:t>we are calculating bridge heights the same way the Egyptians did</a:t>
            </a:r>
            <a:r>
              <a:rPr lang="en-US" sz="2100" dirty="0"/>
              <a:t>.”</a:t>
            </a:r>
          </a:p>
          <a:p>
            <a:pPr lvl="1"/>
            <a:r>
              <a:rPr lang="en-US" sz="1900" dirty="0"/>
              <a:t>shallow draft wooden skiffs vs. 50ft draft Post-Panamax ships</a:t>
            </a:r>
          </a:p>
          <a:p>
            <a:pPr lvl="1"/>
            <a:endParaRPr lang="en-US" sz="1900" dirty="0"/>
          </a:p>
          <a:p>
            <a:pPr>
              <a:spcBef>
                <a:spcPts val="1200"/>
              </a:spcBef>
            </a:pPr>
            <a:r>
              <a:rPr lang="en-US" sz="2200" dirty="0"/>
              <a:t>Government hydro/bathy data need a common reference surface</a:t>
            </a:r>
          </a:p>
          <a:p>
            <a:pPr lvl="1">
              <a:spcBef>
                <a:spcPts val="500"/>
              </a:spcBef>
            </a:pPr>
            <a:r>
              <a:rPr lang="en-US" sz="1900" dirty="0"/>
              <a:t>Already have one… ellipsoid heights via GNSS</a:t>
            </a:r>
          </a:p>
        </p:txBody>
      </p:sp>
      <p:cxnSp>
        <p:nvCxnSpPr>
          <p:cNvPr id="4" name="Straight Arrow Connector 3">
            <a:extLst>
              <a:ext uri="{FF2B5EF4-FFF2-40B4-BE49-F238E27FC236}">
                <a16:creationId xmlns:a16="http://schemas.microsoft.com/office/drawing/2014/main" id="{20511B4A-C166-497E-9790-87EB0B67CBC2}"/>
              </a:ext>
            </a:extLst>
          </p:cNvPr>
          <p:cNvCxnSpPr>
            <a:cxnSpLocks/>
          </p:cNvCxnSpPr>
          <p:nvPr/>
        </p:nvCxnSpPr>
        <p:spPr>
          <a:xfrm>
            <a:off x="2328334" y="1437217"/>
            <a:ext cx="313267" cy="0"/>
          </a:xfrm>
          <a:prstGeom prst="straightConnector1">
            <a:avLst/>
          </a:prstGeom>
          <a:ln w="412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2440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B2CDE-1849-48A5-B1ED-A7E3555A9C54}"/>
              </a:ext>
            </a:extLst>
          </p:cNvPr>
          <p:cNvSpPr>
            <a:spLocks noGrp="1"/>
          </p:cNvSpPr>
          <p:nvPr>
            <p:ph type="title"/>
          </p:nvPr>
        </p:nvSpPr>
        <p:spPr/>
        <p:txBody>
          <a:bodyPr/>
          <a:lstStyle/>
          <a:p>
            <a:r>
              <a:rPr lang="en-US" dirty="0"/>
              <a:t>Closing Thoughts</a:t>
            </a:r>
          </a:p>
        </p:txBody>
      </p:sp>
      <p:sp>
        <p:nvSpPr>
          <p:cNvPr id="3" name="Text Placeholder 2">
            <a:extLst>
              <a:ext uri="{FF2B5EF4-FFF2-40B4-BE49-F238E27FC236}">
                <a16:creationId xmlns:a16="http://schemas.microsoft.com/office/drawing/2014/main" id="{C681CE8C-878A-44ED-B97E-8005F95CDF57}"/>
              </a:ext>
            </a:extLst>
          </p:cNvPr>
          <p:cNvSpPr>
            <a:spLocks noGrp="1"/>
          </p:cNvSpPr>
          <p:nvPr>
            <p:ph type="body" idx="1"/>
          </p:nvPr>
        </p:nvSpPr>
        <p:spPr>
          <a:xfrm>
            <a:off x="0" y="1152475"/>
            <a:ext cx="9144000" cy="3416400"/>
          </a:xfrm>
        </p:spPr>
        <p:txBody>
          <a:bodyPr/>
          <a:lstStyle/>
          <a:p>
            <a:r>
              <a:rPr lang="en-US" sz="2200" dirty="0"/>
              <a:t>Need to accurately convert from Ellipsoid </a:t>
            </a:r>
            <a:r>
              <a:rPr lang="en-US" sz="2200" dirty="0">
                <a:sym typeface="Wingdings" panose="05000000000000000000" pitchFamily="2" charset="2"/>
              </a:rPr>
              <a:t>   </a:t>
            </a:r>
            <a:r>
              <a:rPr lang="en-US" sz="2200" dirty="0"/>
              <a:t>  Common Water Level</a:t>
            </a:r>
          </a:p>
          <a:p>
            <a:pPr lvl="1"/>
            <a:r>
              <a:rPr lang="en-US" sz="2000" dirty="0"/>
              <a:t>Higher density data leads to higher accuracy datum transformations</a:t>
            </a:r>
            <a:endParaRPr lang="en-US" sz="2000" dirty="0">
              <a:sym typeface="Wingdings" panose="05000000000000000000" pitchFamily="2" charset="2"/>
            </a:endParaRPr>
          </a:p>
          <a:p>
            <a:endParaRPr lang="en-US" sz="2200" dirty="0">
              <a:sym typeface="Wingdings" panose="05000000000000000000" pitchFamily="2" charset="2"/>
            </a:endParaRPr>
          </a:p>
          <a:p>
            <a:r>
              <a:rPr lang="en-US" sz="2200" dirty="0"/>
              <a:t>Huge investments in the physical infrastructure (MRSC≈$160m)</a:t>
            </a:r>
          </a:p>
          <a:p>
            <a:pPr lvl="1"/>
            <a:r>
              <a:rPr lang="en-US" sz="2000" dirty="0"/>
              <a:t>What about investments in the “invisible infrastructure”?</a:t>
            </a:r>
          </a:p>
          <a:p>
            <a:endParaRPr lang="en-US" sz="2500" dirty="0"/>
          </a:p>
          <a:p>
            <a:r>
              <a:rPr lang="en-US" sz="2200" dirty="0">
                <a:sym typeface="Wingdings" panose="05000000000000000000" pitchFamily="2" charset="2"/>
              </a:rPr>
              <a:t>Support for </a:t>
            </a:r>
            <a:r>
              <a:rPr lang="en-US" sz="2200" dirty="0" err="1">
                <a:sym typeface="Wingdings" panose="05000000000000000000" pitchFamily="2" charset="2"/>
              </a:rPr>
              <a:t>VDatum</a:t>
            </a:r>
            <a:r>
              <a:rPr lang="en-US" sz="2200" dirty="0">
                <a:sym typeface="Wingdings" panose="05000000000000000000" pitchFamily="2" charset="2"/>
              </a:rPr>
              <a:t> and related models/products</a:t>
            </a:r>
          </a:p>
          <a:p>
            <a:pPr lvl="1"/>
            <a:r>
              <a:rPr lang="en-US" sz="1900" dirty="0">
                <a:sym typeface="Wingdings" panose="05000000000000000000" pitchFamily="2" charset="2"/>
              </a:rPr>
              <a:t>GNSS on Tidal BMs, Improved TSS modeling, Monitoring of VLM</a:t>
            </a:r>
          </a:p>
          <a:p>
            <a:pPr marL="1028700" lvl="2" indent="0">
              <a:buNone/>
            </a:pPr>
            <a:r>
              <a:rPr lang="en-US" sz="1600" dirty="0">
                <a:sym typeface="Wingdings" panose="05000000000000000000" pitchFamily="2" charset="2"/>
              </a:rPr>
              <a:t>     Altogether increase accuracy</a:t>
            </a:r>
          </a:p>
        </p:txBody>
      </p:sp>
      <p:cxnSp>
        <p:nvCxnSpPr>
          <p:cNvPr id="5" name="Straight Arrow Connector 4">
            <a:extLst>
              <a:ext uri="{FF2B5EF4-FFF2-40B4-BE49-F238E27FC236}">
                <a16:creationId xmlns:a16="http://schemas.microsoft.com/office/drawing/2014/main" id="{CCDC361C-EEA2-429B-ABF1-1F8061AB60EF}"/>
              </a:ext>
            </a:extLst>
          </p:cNvPr>
          <p:cNvCxnSpPr>
            <a:cxnSpLocks/>
          </p:cNvCxnSpPr>
          <p:nvPr/>
        </p:nvCxnSpPr>
        <p:spPr>
          <a:xfrm>
            <a:off x="5689600" y="1420283"/>
            <a:ext cx="313267" cy="0"/>
          </a:xfrm>
          <a:prstGeom prst="straightConnector1">
            <a:avLst/>
          </a:prstGeom>
          <a:ln w="412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9A1EC7F4-3F05-4656-AE6A-DF20CA64385D}"/>
              </a:ext>
            </a:extLst>
          </p:cNvPr>
          <p:cNvCxnSpPr>
            <a:cxnSpLocks/>
          </p:cNvCxnSpPr>
          <p:nvPr/>
        </p:nvCxnSpPr>
        <p:spPr>
          <a:xfrm>
            <a:off x="1014941" y="4452408"/>
            <a:ext cx="313267"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Rectangle: Rounded Corners 3" hidden="1">
            <a:extLst>
              <a:ext uri="{FF2B5EF4-FFF2-40B4-BE49-F238E27FC236}">
                <a16:creationId xmlns:a16="http://schemas.microsoft.com/office/drawing/2014/main" id="{823A6A02-6D8F-42D6-9A62-3CD646E2B57B}"/>
              </a:ext>
            </a:extLst>
          </p:cNvPr>
          <p:cNvSpPr/>
          <p:nvPr/>
        </p:nvSpPr>
        <p:spPr>
          <a:xfrm>
            <a:off x="0" y="514349"/>
            <a:ext cx="9143999" cy="1762125"/>
          </a:xfrm>
          <a:prstGeom prst="roundRect">
            <a:avLst/>
          </a:prstGeom>
          <a:solidFill>
            <a:schemeClr val="accent3">
              <a:lumMod val="85000"/>
            </a:schemeClr>
          </a:solidFill>
          <a:ln>
            <a:solidFill>
              <a:srgbClr val="0092D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a:solidFill>
                  <a:srgbClr val="0090CD"/>
                </a:solidFill>
              </a:rPr>
              <a:t>NOAA Blue Economy Strategic Plan 2021-2025</a:t>
            </a:r>
          </a:p>
          <a:p>
            <a:pPr>
              <a:spcBef>
                <a:spcPts val="1200"/>
              </a:spcBef>
            </a:pPr>
            <a:r>
              <a:rPr lang="en-US" sz="2000" dirty="0">
                <a:solidFill>
                  <a:srgbClr val="0090CD"/>
                </a:solidFill>
              </a:rPr>
              <a:t>Goal 1 - Advance NOAA Contributions to Marine Transportation</a:t>
            </a:r>
          </a:p>
          <a:p>
            <a:pPr marL="182880">
              <a:spcBef>
                <a:spcPts val="1200"/>
              </a:spcBef>
            </a:pPr>
            <a:r>
              <a:rPr lang="en-US" sz="1700" dirty="0">
                <a:solidFill>
                  <a:srgbClr val="0090CD"/>
                </a:solidFill>
              </a:rPr>
              <a:t>Objective 1.2 - Optimize the </a:t>
            </a:r>
            <a:r>
              <a:rPr lang="en-US" sz="1700" i="1" dirty="0">
                <a:solidFill>
                  <a:srgbClr val="0090CD"/>
                </a:solidFill>
              </a:rPr>
              <a:t>safety and utility </a:t>
            </a:r>
            <a:r>
              <a:rPr lang="en-US" sz="1700" dirty="0">
                <a:solidFill>
                  <a:srgbClr val="0090CD"/>
                </a:solidFill>
              </a:rPr>
              <a:t>of the nation’s marine highway infrastructure</a:t>
            </a:r>
          </a:p>
        </p:txBody>
      </p:sp>
    </p:spTree>
    <p:extLst>
      <p:ext uri="{BB962C8B-B14F-4D97-AF65-F5344CB8AC3E}">
        <p14:creationId xmlns:p14="http://schemas.microsoft.com/office/powerpoint/2010/main" val="1961273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ACA7C-6AFB-4500-BF19-D23165CA10B0}"/>
              </a:ext>
            </a:extLst>
          </p:cNvPr>
          <p:cNvSpPr>
            <a:spLocks noGrp="1"/>
          </p:cNvSpPr>
          <p:nvPr>
            <p:ph type="title"/>
          </p:nvPr>
        </p:nvSpPr>
        <p:spPr/>
        <p:txBody>
          <a:bodyPr/>
          <a:lstStyle/>
          <a:p>
            <a:r>
              <a:rPr lang="en-US" dirty="0"/>
              <a:t>NOAA’s National Geodetic Survey</a:t>
            </a:r>
          </a:p>
        </p:txBody>
      </p:sp>
      <p:sp>
        <p:nvSpPr>
          <p:cNvPr id="3" name="Text Placeholder 2">
            <a:extLst>
              <a:ext uri="{FF2B5EF4-FFF2-40B4-BE49-F238E27FC236}">
                <a16:creationId xmlns:a16="http://schemas.microsoft.com/office/drawing/2014/main" id="{9F0B4AA6-91C5-4518-8566-92A5173CE0B3}"/>
              </a:ext>
            </a:extLst>
          </p:cNvPr>
          <p:cNvSpPr>
            <a:spLocks noGrp="1"/>
          </p:cNvSpPr>
          <p:nvPr>
            <p:ph type="body" idx="1"/>
          </p:nvPr>
        </p:nvSpPr>
        <p:spPr/>
        <p:txBody>
          <a:bodyPr/>
          <a:lstStyle/>
          <a:p>
            <a:r>
              <a:rPr lang="en-US" dirty="0"/>
              <a:t>National Spatial Reference System (NSRS)</a:t>
            </a:r>
          </a:p>
          <a:p>
            <a:pPr lvl="1"/>
            <a:r>
              <a:rPr lang="en-US" dirty="0"/>
              <a:t>Current Vertical Datum </a:t>
            </a:r>
            <a:r>
              <a:rPr lang="en-US" dirty="0">
                <a:sym typeface="Wingdings" panose="05000000000000000000" pitchFamily="2" charset="2"/>
              </a:rPr>
              <a:t>= </a:t>
            </a:r>
            <a:r>
              <a:rPr lang="en-US" dirty="0"/>
              <a:t>NAVD 88</a:t>
            </a:r>
          </a:p>
          <a:p>
            <a:pPr lvl="1"/>
            <a:r>
              <a:rPr lang="en-US" dirty="0"/>
              <a:t>Forthcoming </a:t>
            </a:r>
            <a:r>
              <a:rPr lang="en-US" dirty="0">
                <a:sym typeface="Wingdings" panose="05000000000000000000" pitchFamily="2" charset="2"/>
              </a:rPr>
              <a:t>= NAPGD2022</a:t>
            </a:r>
          </a:p>
          <a:p>
            <a:pPr lvl="1"/>
            <a:r>
              <a:rPr lang="en-US" dirty="0">
                <a:sym typeface="Wingdings" panose="05000000000000000000" pitchFamily="2" charset="2"/>
              </a:rPr>
              <a:t>Impact?      heights are going to </a:t>
            </a:r>
            <a:r>
              <a:rPr lang="en-US" b="1" dirty="0">
                <a:sym typeface="Wingdings" panose="05000000000000000000" pitchFamily="2" charset="2"/>
              </a:rPr>
              <a:t>change</a:t>
            </a:r>
          </a:p>
          <a:p>
            <a:pPr lvl="2"/>
            <a:r>
              <a:rPr lang="en-US" dirty="0">
                <a:sym typeface="Wingdings" panose="05000000000000000000" pitchFamily="2" charset="2"/>
              </a:rPr>
              <a:t>Not a simple “add half a foot”</a:t>
            </a:r>
          </a:p>
          <a:p>
            <a:pPr lvl="2"/>
            <a:r>
              <a:rPr lang="en-US" dirty="0">
                <a:sym typeface="Wingdings" panose="05000000000000000000" pitchFamily="2" charset="2"/>
              </a:rPr>
              <a:t>Varies geographically</a:t>
            </a:r>
            <a:endParaRPr lang="en-US" dirty="0"/>
          </a:p>
        </p:txBody>
      </p:sp>
      <p:cxnSp>
        <p:nvCxnSpPr>
          <p:cNvPr id="7" name="Straight Arrow Connector 6">
            <a:extLst>
              <a:ext uri="{FF2B5EF4-FFF2-40B4-BE49-F238E27FC236}">
                <a16:creationId xmlns:a16="http://schemas.microsoft.com/office/drawing/2014/main" id="{51E0DC6E-79B1-4689-92C7-AD72E7632D95}"/>
              </a:ext>
            </a:extLst>
          </p:cNvPr>
          <p:cNvCxnSpPr>
            <a:cxnSpLocks/>
          </p:cNvCxnSpPr>
          <p:nvPr/>
        </p:nvCxnSpPr>
        <p:spPr>
          <a:xfrm>
            <a:off x="2302933" y="2571750"/>
            <a:ext cx="313267" cy="0"/>
          </a:xfrm>
          <a:prstGeom prst="straightConnector1">
            <a:avLst/>
          </a:prstGeom>
          <a:ln w="412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0551223"/>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0DBFA-4A07-423D-A13E-2F0B065C45BC}"/>
              </a:ext>
            </a:extLst>
          </p:cNvPr>
          <p:cNvSpPr>
            <a:spLocks noGrp="1"/>
          </p:cNvSpPr>
          <p:nvPr>
            <p:ph type="title"/>
          </p:nvPr>
        </p:nvSpPr>
        <p:spPr/>
        <p:txBody>
          <a:bodyPr/>
          <a:lstStyle/>
          <a:p>
            <a:endParaRPr dirty="0" lang="en-US"/>
          </a:p>
        </p:txBody>
      </p:sp>
      <p:sp>
        <p:nvSpPr>
          <p:cNvPr id="3" name="Text Placeholder 2">
            <a:extLst>
              <a:ext uri="{FF2B5EF4-FFF2-40B4-BE49-F238E27FC236}">
                <a16:creationId xmlns:a16="http://schemas.microsoft.com/office/drawing/2014/main" id="{995D6360-CB24-48CF-87B9-FED86A795739}"/>
              </a:ext>
            </a:extLst>
          </p:cNvPr>
          <p:cNvSpPr>
            <a:spLocks noGrp="1"/>
          </p:cNvSpPr>
          <p:nvPr>
            <p:ph idx="1" type="body"/>
          </p:nvPr>
        </p:nvSpPr>
        <p:spPr/>
        <p:txBody>
          <a:bodyPr/>
          <a:lstStyle/>
          <a:p>
            <a:endParaRPr dirty="0" lang="en-US"/>
          </a:p>
        </p:txBody>
      </p:sp>
      <p:pic>
        <p:nvPicPr>
          <p:cNvPr id="5" name="Picture 4">
            <a:extLst>
              <a:ext uri="{FF2B5EF4-FFF2-40B4-BE49-F238E27FC236}">
                <a16:creationId xmlns:a16="http://schemas.microsoft.com/office/drawing/2014/main" id="{FA189B0B-DFEF-4238-B28B-77CF789C275C}"/>
              </a:ext>
            </a:extLst>
          </p:cNvPr>
          <p:cNvPicPr>
            <a:picLocks noChangeAspect="1"/>
          </p:cNvPicPr>
          <p:nvPr/>
        </p:nvPicPr>
        <p:blipFill rotWithShape="1">
          <a:blip r:embed="rId3"/>
          <a:srcRect b="35" l="1" r="7" t="27"/>
          <a:stretch/>
        </p:blipFill>
        <p:spPr>
          <a:xfrm>
            <a:off x="9525" y="0"/>
            <a:ext cx="7127252" cy="5143500"/>
          </a:xfrm>
          <a:prstGeom prst="rect">
            <a:avLst/>
          </a:prstGeom>
        </p:spPr>
      </p:pic>
      <p:sp>
        <p:nvSpPr>
          <p:cNvPr id="8" name="Rectangle 7">
            <a:extLst>
              <a:ext uri="{FF2B5EF4-FFF2-40B4-BE49-F238E27FC236}">
                <a16:creationId xmlns:a16="http://schemas.microsoft.com/office/drawing/2014/main" id="{FDE3DD02-FBE0-4BC6-8396-993EC25A49D4}"/>
              </a:ext>
            </a:extLst>
          </p:cNvPr>
          <p:cNvSpPr/>
          <p:nvPr/>
        </p:nvSpPr>
        <p:spPr>
          <a:xfrm>
            <a:off x="5581650" y="2333625"/>
            <a:ext cx="3562350" cy="2809875"/>
          </a:xfrm>
          <a:prstGeom prst="rect">
            <a:avLst/>
          </a:prstGeom>
          <a:solidFill>
            <a:srgbClr val="E1E1E1"/>
          </a:solidFill>
          <a:ln>
            <a:noFill/>
          </a:ln>
        </p:spPr>
        <p:style>
          <a:lnRef idx="2">
            <a:schemeClr val="accent1">
              <a:shade val="50000"/>
            </a:schemeClr>
          </a:lnRef>
          <a:fillRef idx="1">
            <a:schemeClr val="accent1"/>
          </a:fillRef>
          <a:effectRef idx="0">
            <a:schemeClr val="accent1"/>
          </a:effectRef>
          <a:fontRef idx="minor">
            <a:schemeClr val="lt1"/>
          </a:fontRef>
        </p:style>
        <p:txBody>
          <a:bodyPr anchor="t" rtlCol="0"/>
          <a:lstStyle/>
          <a:p>
            <a:pPr algn="ctr"/>
            <a:r>
              <a:rPr dirty="0" lang="en-US" sz="1900">
                <a:solidFill>
                  <a:schemeClr val="tx1"/>
                </a:solidFill>
              </a:rPr>
              <a:t>Colors approximate the shift from NAVD 88 to NAPGD2022</a:t>
            </a:r>
          </a:p>
          <a:p>
            <a:pPr algn="ctr"/>
            <a:r>
              <a:rPr dirty="0" lang="en-US" sz="1500">
                <a:solidFill>
                  <a:schemeClr val="tx1"/>
                </a:solidFill>
              </a:rPr>
              <a:t>(in centimeters)</a:t>
            </a:r>
          </a:p>
          <a:p>
            <a:pPr algn="ctr"/>
            <a:r>
              <a:rPr dirty="0" lang="en-US" sz="1900">
                <a:solidFill>
                  <a:schemeClr val="tx1"/>
                </a:solidFill>
              </a:rPr>
              <a:t>Ranges from -0.6 to -3.9 feet</a:t>
            </a:r>
          </a:p>
        </p:txBody>
      </p:sp>
      <p:pic>
        <p:nvPicPr>
          <p:cNvPr id="7" name="Picture 6">
            <a:extLst>
              <a:ext uri="{FF2B5EF4-FFF2-40B4-BE49-F238E27FC236}">
                <a16:creationId xmlns:a16="http://schemas.microsoft.com/office/drawing/2014/main" id="{4A477D33-D967-4ECC-B0FD-A111B4CC7A05}"/>
              </a:ext>
            </a:extLst>
          </p:cNvPr>
          <p:cNvPicPr>
            <a:picLocks noChangeAspect="1"/>
          </p:cNvPicPr>
          <p:nvPr/>
        </p:nvPicPr>
        <p:blipFill rotWithShape="1">
          <a:blip r:embed="rId3"/>
          <a:srcRect b="1702" l="79645" r="2145" t="77508"/>
          <a:stretch/>
        </p:blipFill>
        <p:spPr>
          <a:xfrm>
            <a:off x="7358062" y="3673476"/>
            <a:ext cx="1694576" cy="1397000"/>
          </a:xfrm>
          <a:prstGeom prst="rect">
            <a:avLst/>
          </a:prstGeom>
        </p:spPr>
      </p:pic>
      <p:pic>
        <p:nvPicPr>
          <p:cNvPr id="9" name="Picture 8">
            <a:extLst>
              <a:ext uri="{FF2B5EF4-FFF2-40B4-BE49-F238E27FC236}">
                <a16:creationId xmlns:a16="http://schemas.microsoft.com/office/drawing/2014/main" id="{D9EAF8FF-8871-46D9-8376-3C9BBF6E3445}"/>
              </a:ext>
            </a:extLst>
          </p:cNvPr>
          <p:cNvPicPr>
            <a:picLocks noChangeAspect="1"/>
          </p:cNvPicPr>
          <p:nvPr/>
        </p:nvPicPr>
        <p:blipFill rotWithShape="1">
          <a:blip r:embed="rId3"/>
          <a:srcRect b="22183" l="79645" r="2145" t="55363"/>
          <a:stretch/>
        </p:blipFill>
        <p:spPr>
          <a:xfrm>
            <a:off x="5748763" y="3565526"/>
            <a:ext cx="1690189" cy="1504950"/>
          </a:xfrm>
          <a:prstGeom prst="rect">
            <a:avLst/>
          </a:prstGeom>
        </p:spPr>
      </p:pic>
      <p:sp>
        <p:nvSpPr>
          <p:cNvPr id="10" name="Rectangle: Rounded Corners 9">
            <a:extLst>
              <a:ext uri="{FF2B5EF4-FFF2-40B4-BE49-F238E27FC236}">
                <a16:creationId xmlns:a16="http://schemas.microsoft.com/office/drawing/2014/main" id="{2715D43A-39D8-463E-823B-9951E545D3ED}"/>
              </a:ext>
            </a:extLst>
          </p:cNvPr>
          <p:cNvSpPr/>
          <p:nvPr/>
        </p:nvSpPr>
        <p:spPr>
          <a:xfrm>
            <a:off x="6041007" y="702492"/>
            <a:ext cx="3055875" cy="15480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US" sz="1600">
                <a:solidFill>
                  <a:schemeClr val="tx1"/>
                </a:solidFill>
              </a:rPr>
              <a:t>Note the color shading stops at the shoreline.</a:t>
            </a:r>
          </a:p>
          <a:p>
            <a:pPr algn="ctr"/>
            <a:endParaRPr dirty="0" lang="en-US" sz="1600">
              <a:solidFill>
                <a:schemeClr val="tx1"/>
              </a:solidFill>
            </a:endParaRPr>
          </a:p>
          <a:p>
            <a:pPr algn="ctr"/>
            <a:r>
              <a:rPr dirty="0" lang="en-US" sz="1600">
                <a:solidFill>
                  <a:schemeClr val="tx1"/>
                </a:solidFill>
              </a:rPr>
              <a:t>So too does the geodetic vertical datum (NAVD 88).</a:t>
            </a:r>
          </a:p>
        </p:txBody>
      </p:sp>
      <p:pic>
        <p:nvPicPr>
          <p:cNvPr id="12" name="Picture 11">
            <a:extLst>
              <a:ext uri="{FF2B5EF4-FFF2-40B4-BE49-F238E27FC236}">
                <a16:creationId xmlns:a16="http://schemas.microsoft.com/office/drawing/2014/main" id="{3DAE316F-EAEC-465B-AD0F-7B5E82FB4C77}"/>
              </a:ext>
            </a:extLst>
          </p:cNvPr>
          <p:cNvPicPr>
            <a:picLocks noChangeAspect="1"/>
          </p:cNvPicPr>
          <p:nvPr/>
        </p:nvPicPr>
        <p:blipFill rotWithShape="1">
          <a:blip r:embed="rId4"/>
          <a:srcRect l="43452" r="-1365"/>
          <a:stretch/>
        </p:blipFill>
        <p:spPr>
          <a:xfrm>
            <a:off x="2617838" y="213616"/>
            <a:ext cx="2963811" cy="3663245"/>
          </a:xfrm>
          <a:prstGeom prst="rect">
            <a:avLst/>
          </a:prstGeom>
        </p:spPr>
      </p:pic>
      <p:pic>
        <p:nvPicPr>
          <p:cNvPr id="14" name="Picture 13">
            <a:extLst>
              <a:ext uri="{FF2B5EF4-FFF2-40B4-BE49-F238E27FC236}">
                <a16:creationId xmlns:a16="http://schemas.microsoft.com/office/drawing/2014/main" id="{CDC4EE34-1F96-4311-80BE-C8693B3B9B8A}"/>
              </a:ext>
            </a:extLst>
          </p:cNvPr>
          <p:cNvPicPr>
            <a:picLocks noChangeAspect="1"/>
          </p:cNvPicPr>
          <p:nvPr/>
        </p:nvPicPr>
        <p:blipFill rotWithShape="1">
          <a:blip r:embed="rId4"/>
          <a:srcRect b="83881" l="-4360" r="85140" t="-3510"/>
          <a:stretch/>
        </p:blipFill>
        <p:spPr>
          <a:xfrm>
            <a:off x="180673" y="100243"/>
            <a:ext cx="983615" cy="719059"/>
          </a:xfrm>
          <a:prstGeom prst="rect">
            <a:avLst/>
          </a:prstGeom>
        </p:spPr>
      </p:pic>
      <p:sp>
        <p:nvSpPr>
          <p:cNvPr id="17" name="TextBox 16">
            <a:extLst>
              <a:ext uri="{FF2B5EF4-FFF2-40B4-BE49-F238E27FC236}">
                <a16:creationId xmlns:a16="http://schemas.microsoft.com/office/drawing/2014/main" id="{80E8B2AE-6CD6-448A-9C1A-6028CE514342}"/>
              </a:ext>
            </a:extLst>
          </p:cNvPr>
          <p:cNvSpPr txBox="1"/>
          <p:nvPr/>
        </p:nvSpPr>
        <p:spPr>
          <a:xfrm>
            <a:off x="0" y="4115410"/>
            <a:ext cx="5581649" cy="1028090"/>
          </a:xfrm>
          <a:prstGeom prst="rect">
            <a:avLst/>
          </a:prstGeom>
          <a:solidFill>
            <a:srgbClr val="E1E1E1"/>
          </a:solidFill>
        </p:spPr>
        <p:txBody>
          <a:bodyPr rtlCol="0" wrap="square">
            <a:noAutofit/>
          </a:bodyPr>
          <a:lstStyle/>
          <a:p>
            <a:pPr algn="ctr"/>
            <a:r>
              <a:rPr dirty="0" lang="en-US" sz="2800"/>
              <a:t>Inland Waterways System overlaid with Vertical Datum Shift</a:t>
            </a:r>
          </a:p>
        </p:txBody>
      </p:sp>
    </p:spTree>
    <p:extLst>
      <p:ext uri="{BB962C8B-B14F-4D97-AF65-F5344CB8AC3E}">
        <p14:creationId xmlns:p14="http://schemas.microsoft.com/office/powerpoint/2010/main" val="2875034137"/>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664A9-7F96-4D1F-B20D-1DB2D942B22F}"/>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1495B6F3-B5EB-42AC-A8D8-68A97A718CD7}"/>
              </a:ext>
            </a:extLst>
          </p:cNvPr>
          <p:cNvSpPr>
            <a:spLocks noGrp="1"/>
          </p:cNvSpPr>
          <p:nvPr>
            <p:ph idx="1" type="body"/>
          </p:nvPr>
        </p:nvSpPr>
        <p:spPr/>
        <p:txBody>
          <a:bodyPr/>
          <a:lstStyle/>
          <a:p>
            <a:endParaRPr lang="en-US"/>
          </a:p>
        </p:txBody>
      </p:sp>
      <p:pic>
        <p:nvPicPr>
          <p:cNvPr id="5" name="Picture 4">
            <a:extLst>
              <a:ext uri="{FF2B5EF4-FFF2-40B4-BE49-F238E27FC236}">
                <a16:creationId xmlns:a16="http://schemas.microsoft.com/office/drawing/2014/main" id="{1644DBC1-4FA7-44EF-8B79-17B71B3C363E}"/>
              </a:ext>
            </a:extLst>
          </p:cNvPr>
          <p:cNvPicPr>
            <a:picLocks noChangeAspect="1"/>
          </p:cNvPicPr>
          <p:nvPr/>
        </p:nvPicPr>
        <p:blipFill rotWithShape="1">
          <a:blip r:embed="rId3"/>
          <a:srcRect l="13" r="4" t="11"/>
          <a:stretch/>
        </p:blipFill>
        <p:spPr>
          <a:xfrm>
            <a:off x="-3450" y="-1329"/>
            <a:ext cx="9147450" cy="4410061"/>
          </a:xfrm>
          <a:prstGeom prst="rect">
            <a:avLst/>
          </a:prstGeom>
        </p:spPr>
      </p:pic>
      <p:sp>
        <p:nvSpPr>
          <p:cNvPr id="6" name="Rectangle: Rounded Corners 5">
            <a:extLst>
              <a:ext uri="{FF2B5EF4-FFF2-40B4-BE49-F238E27FC236}">
                <a16:creationId xmlns:a16="http://schemas.microsoft.com/office/drawing/2014/main" id="{5ED58251-D952-4952-899F-4CAA6BF02608}"/>
              </a:ext>
            </a:extLst>
          </p:cNvPr>
          <p:cNvSpPr/>
          <p:nvPr/>
        </p:nvSpPr>
        <p:spPr>
          <a:xfrm>
            <a:off x="0" y="4075200"/>
            <a:ext cx="9144000" cy="1068300"/>
          </a:xfrm>
          <a:prstGeom prst="roundRect">
            <a:avLst>
              <a:gd fmla="val 0" name="adj"/>
            </a:avLst>
          </a:prstGeom>
          <a:solidFill>
            <a:srgbClr val="E1E1E1"/>
          </a:solidFill>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dirty="0" lang="en-US" sz="1900">
                <a:solidFill>
                  <a:schemeClr val="tx1"/>
                </a:solidFill>
              </a:rPr>
              <a:t>Color shaded area illustrates coverage of NAPGD2022 geoid.</a:t>
            </a:r>
          </a:p>
          <a:p>
            <a:pPr algn="ctr">
              <a:spcBef>
                <a:spcPts val="1200"/>
              </a:spcBef>
            </a:pPr>
            <a:r>
              <a:rPr dirty="0" lang="en-US" sz="1900">
                <a:solidFill>
                  <a:schemeClr val="tx1"/>
                </a:solidFill>
              </a:rPr>
              <a:t>Part of its value lies in its broader applicability (e.g. Pacific Islands)</a:t>
            </a:r>
          </a:p>
        </p:txBody>
      </p:sp>
    </p:spTree>
    <p:extLst>
      <p:ext uri="{BB962C8B-B14F-4D97-AF65-F5344CB8AC3E}">
        <p14:creationId xmlns:p14="http://schemas.microsoft.com/office/powerpoint/2010/main" val="904355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183EF-BD02-49CB-B219-815F23021418}"/>
              </a:ext>
            </a:extLst>
          </p:cNvPr>
          <p:cNvSpPr>
            <a:spLocks noGrp="1"/>
          </p:cNvSpPr>
          <p:nvPr>
            <p:ph type="title"/>
          </p:nvPr>
        </p:nvSpPr>
        <p:spPr/>
        <p:txBody>
          <a:bodyPr/>
          <a:lstStyle/>
          <a:p>
            <a:r>
              <a:rPr lang="en-US" dirty="0"/>
              <a:t>What’s the issue at hand?</a:t>
            </a:r>
          </a:p>
        </p:txBody>
      </p:sp>
      <p:sp>
        <p:nvSpPr>
          <p:cNvPr id="3" name="Text Placeholder 2">
            <a:extLst>
              <a:ext uri="{FF2B5EF4-FFF2-40B4-BE49-F238E27FC236}">
                <a16:creationId xmlns:a16="http://schemas.microsoft.com/office/drawing/2014/main" id="{A1745324-3951-4067-B8C0-2BF6F50C0878}"/>
              </a:ext>
            </a:extLst>
          </p:cNvPr>
          <p:cNvSpPr>
            <a:spLocks noGrp="1"/>
          </p:cNvSpPr>
          <p:nvPr>
            <p:ph type="body" idx="1"/>
          </p:nvPr>
        </p:nvSpPr>
        <p:spPr>
          <a:xfrm>
            <a:off x="0" y="1152475"/>
            <a:ext cx="9144000" cy="3416400"/>
          </a:xfrm>
        </p:spPr>
        <p:txBody>
          <a:bodyPr/>
          <a:lstStyle/>
          <a:p>
            <a:r>
              <a:rPr lang="en-US" dirty="0"/>
              <a:t>Published data are referenced to various datums</a:t>
            </a:r>
          </a:p>
          <a:p>
            <a:pPr lvl="1"/>
            <a:r>
              <a:rPr lang="en-US" dirty="0"/>
              <a:t>NOAA ENC – MLLW</a:t>
            </a:r>
          </a:p>
          <a:p>
            <a:pPr lvl="1"/>
            <a:r>
              <a:rPr lang="en-US" dirty="0"/>
              <a:t>USACE IENC – MLLW, Project Pool, Normal Pool</a:t>
            </a:r>
          </a:p>
          <a:p>
            <a:pPr lvl="1"/>
            <a:r>
              <a:rPr lang="en-US" dirty="0"/>
              <a:t>USCG Light List – MLW; above… normal pool, navigation pool, upper navigation pool, minimum pool, flat pool, pool stage, zero gauge, LWD, high water, low water</a:t>
            </a:r>
          </a:p>
          <a:p>
            <a:pPr lvl="2"/>
            <a:r>
              <a:rPr lang="en-US" dirty="0"/>
              <a:t>“above 1937 high water”</a:t>
            </a:r>
          </a:p>
          <a:p>
            <a:pPr lvl="2"/>
            <a:r>
              <a:rPr lang="en-US" dirty="0"/>
              <a:t>“above elevation 157.0 feet MSL”</a:t>
            </a:r>
          </a:p>
          <a:p>
            <a:pPr lvl="2"/>
            <a:r>
              <a:rPr lang="en-US" dirty="0"/>
              <a:t>“above 2% flowline elevation 576.5 feet </a:t>
            </a:r>
            <a:r>
              <a:rPr lang="en-US" dirty="0" err="1"/>
              <a:t>msl</a:t>
            </a:r>
            <a:r>
              <a:rPr lang="en-US" dirty="0"/>
              <a:t>”</a:t>
            </a:r>
          </a:p>
          <a:p>
            <a:pPr lvl="2"/>
            <a:r>
              <a:rPr lang="en-US" dirty="0"/>
              <a:t>“above zero on W.B. gauge at Caruthersville”</a:t>
            </a:r>
          </a:p>
        </p:txBody>
      </p:sp>
    </p:spTree>
    <p:extLst>
      <p:ext uri="{BB962C8B-B14F-4D97-AF65-F5344CB8AC3E}">
        <p14:creationId xmlns:p14="http://schemas.microsoft.com/office/powerpoint/2010/main" val="2193401460"/>
      </p:ext>
    </p:extLst>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Shape 137"/>
        <p:cNvGrpSpPr/>
        <p:nvPr/>
      </p:nvGrpSpPr>
      <p:grpSpPr>
        <a:xfrm>
          <a:off x="0" y="0"/>
          <a:ext cx="0" cy="0"/>
          <a:chOff x="0" y="0"/>
          <a:chExt cx="0" cy="0"/>
        </a:xfrm>
      </p:grpSpPr>
      <p:pic>
        <p:nvPicPr>
          <p:cNvPr id="4" name="picture">
            <a:extLst>
              <a:ext uri="{FF2B5EF4-FFF2-40B4-BE49-F238E27FC236}">
                <a16:creationId xmlns:a16="http://schemas.microsoft.com/office/drawing/2014/main" id="{C8A55F26-EC55-41F6-B486-C1F6075F0A3C}"/>
              </a:ext>
            </a:extLst>
          </p:cNvPr>
          <p:cNvPicPr preferRelativeResize="0"/>
          <p:nvPr/>
        </p:nvPicPr>
        <p:blipFill rotWithShape="1">
          <a:blip r:embed="rId3">
            <a:alphaModFix/>
          </a:blip>
          <a:srcRect b="68" l="99" r="86" t="42"/>
          <a:stretch/>
        </p:blipFill>
        <p:spPr>
          <a:xfrm>
            <a:off x="0" y="0"/>
            <a:ext cx="4960800" cy="2685600"/>
          </a:xfrm>
          <a:prstGeom prst="rect">
            <a:avLst/>
          </a:prstGeom>
          <a:noFill/>
          <a:ln w="15240">
            <a:solidFill>
              <a:schemeClr val="bg1">
                <a:lumMod val="50000"/>
              </a:schemeClr>
            </a:solidFill>
          </a:ln>
        </p:spPr>
      </p:pic>
      <p:pic>
        <p:nvPicPr>
          <p:cNvPr id="3" name="Picture 2">
            <a:extLst>
              <a:ext uri="{FF2B5EF4-FFF2-40B4-BE49-F238E27FC236}">
                <a16:creationId xmlns:a16="http://schemas.microsoft.com/office/drawing/2014/main" id="{820F8095-880D-447B-A3CE-94C25DAE8191}"/>
              </a:ext>
            </a:extLst>
          </p:cNvPr>
          <p:cNvPicPr>
            <a:picLocks noChangeAspect="1"/>
          </p:cNvPicPr>
          <p:nvPr/>
        </p:nvPicPr>
        <p:blipFill>
          <a:blip r:embed="rId4">
            <a:alphaModFix/>
          </a:blip>
          <a:stretch>
            <a:fillRect/>
          </a:stretch>
        </p:blipFill>
        <p:spPr>
          <a:xfrm>
            <a:off x="3437860" y="0"/>
            <a:ext cx="5734493" cy="4472805"/>
          </a:xfrm>
          <a:prstGeom prst="rect">
            <a:avLst/>
          </a:prstGeom>
          <a:noFill/>
          <a:ln w="15240">
            <a:solidFill>
              <a:schemeClr val="bg1">
                <a:lumMod val="50000"/>
              </a:schemeClr>
            </a:solidFill>
          </a:ln>
        </p:spPr>
      </p:pic>
      <p:pic>
        <p:nvPicPr>
          <p:cNvPr id="14" name="Picture 13">
            <a:extLst>
              <a:ext uri="{FF2B5EF4-FFF2-40B4-BE49-F238E27FC236}">
                <a16:creationId xmlns:a16="http://schemas.microsoft.com/office/drawing/2014/main" id="{C1751BF8-4810-4E04-BFC5-958E37AA14DA}"/>
              </a:ext>
            </a:extLst>
          </p:cNvPr>
          <p:cNvPicPr>
            <a:picLocks noChangeAspect="1"/>
          </p:cNvPicPr>
          <p:nvPr/>
        </p:nvPicPr>
        <p:blipFill rotWithShape="1">
          <a:blip r:embed="rId5">
            <a:alphaModFix/>
          </a:blip>
          <a:srcRect t="43"/>
          <a:stretch/>
        </p:blipFill>
        <p:spPr>
          <a:xfrm>
            <a:off x="3987020" y="1971970"/>
            <a:ext cx="4068303" cy="2756035"/>
          </a:xfrm>
          <a:prstGeom prst="rect">
            <a:avLst/>
          </a:prstGeom>
          <a:noFill/>
          <a:ln w="15240">
            <a:solidFill>
              <a:schemeClr val="bg1">
                <a:lumMod val="50000"/>
              </a:schemeClr>
            </a:solidFill>
          </a:ln>
        </p:spPr>
      </p:pic>
      <p:pic>
        <p:nvPicPr>
          <p:cNvPr id="8" name="Picture 7">
            <a:extLst>
              <a:ext uri="{FF2B5EF4-FFF2-40B4-BE49-F238E27FC236}">
                <a16:creationId xmlns:a16="http://schemas.microsoft.com/office/drawing/2014/main" id="{DB1CD5F4-501C-4F50-AA8D-517757047781}"/>
              </a:ext>
            </a:extLst>
          </p:cNvPr>
          <p:cNvPicPr>
            <a:picLocks noChangeAspect="1"/>
          </p:cNvPicPr>
          <p:nvPr/>
        </p:nvPicPr>
        <p:blipFill>
          <a:blip r:embed="rId6">
            <a:alphaModFix/>
          </a:blip>
          <a:stretch>
            <a:fillRect/>
          </a:stretch>
        </p:blipFill>
        <p:spPr>
          <a:xfrm>
            <a:off x="-3067" y="1761264"/>
            <a:ext cx="3990087" cy="2449913"/>
          </a:xfrm>
          <a:prstGeom prst="rect">
            <a:avLst/>
          </a:prstGeom>
          <a:noFill/>
          <a:ln w="15240">
            <a:solidFill>
              <a:schemeClr val="bg1">
                <a:lumMod val="50000"/>
              </a:schemeClr>
            </a:solidFill>
          </a:ln>
        </p:spPr>
      </p:pic>
      <p:pic>
        <p:nvPicPr>
          <p:cNvPr id="10" name="Picture 9">
            <a:extLst>
              <a:ext uri="{FF2B5EF4-FFF2-40B4-BE49-F238E27FC236}">
                <a16:creationId xmlns:a16="http://schemas.microsoft.com/office/drawing/2014/main" id="{AA90803E-9740-434C-8E66-43D531D05C59}"/>
              </a:ext>
            </a:extLst>
          </p:cNvPr>
          <p:cNvPicPr>
            <a:picLocks noChangeAspect="1"/>
          </p:cNvPicPr>
          <p:nvPr/>
        </p:nvPicPr>
        <p:blipFill>
          <a:blip r:embed="rId7">
            <a:alphaModFix/>
          </a:blip>
          <a:stretch>
            <a:fillRect/>
          </a:stretch>
        </p:blipFill>
        <p:spPr>
          <a:xfrm>
            <a:off x="4109387" y="2806299"/>
            <a:ext cx="5034613" cy="2324901"/>
          </a:xfrm>
          <a:prstGeom prst="rect">
            <a:avLst/>
          </a:prstGeom>
          <a:noFill/>
          <a:ln w="15240">
            <a:solidFill>
              <a:schemeClr val="bg1">
                <a:lumMod val="50000"/>
              </a:schemeClr>
            </a:solidFill>
          </a:ln>
        </p:spPr>
      </p:pic>
      <p:pic>
        <p:nvPicPr>
          <p:cNvPr id="12" name="Picture 11">
            <a:extLst>
              <a:ext uri="{FF2B5EF4-FFF2-40B4-BE49-F238E27FC236}">
                <a16:creationId xmlns:a16="http://schemas.microsoft.com/office/drawing/2014/main" id="{D258EE31-12DF-479A-BCFC-D895917145F5}"/>
              </a:ext>
            </a:extLst>
          </p:cNvPr>
          <p:cNvPicPr>
            <a:picLocks noChangeAspect="1"/>
          </p:cNvPicPr>
          <p:nvPr/>
        </p:nvPicPr>
        <p:blipFill>
          <a:blip r:embed="rId8">
            <a:alphaModFix/>
          </a:blip>
          <a:stretch>
            <a:fillRect/>
          </a:stretch>
        </p:blipFill>
        <p:spPr>
          <a:xfrm>
            <a:off x="-18696" y="3205616"/>
            <a:ext cx="5706730" cy="1925584"/>
          </a:xfrm>
          <a:prstGeom prst="rect">
            <a:avLst/>
          </a:prstGeom>
          <a:noFill/>
          <a:ln w="15240">
            <a:solidFill>
              <a:schemeClr val="bg1">
                <a:lumMod val="50000"/>
              </a:schemeClr>
            </a:solidFill>
          </a:ln>
        </p:spPr>
      </p:pic>
      <p:pic>
        <p:nvPicPr>
          <p:cNvPr id="6" name="Picture 5">
            <a:extLst>
              <a:ext uri="{FF2B5EF4-FFF2-40B4-BE49-F238E27FC236}">
                <a16:creationId xmlns:a16="http://schemas.microsoft.com/office/drawing/2014/main" id="{8756ED10-1C68-43CE-9244-B318D8F4ACC3}"/>
              </a:ext>
            </a:extLst>
          </p:cNvPr>
          <p:cNvPicPr>
            <a:picLocks noChangeAspect="1"/>
          </p:cNvPicPr>
          <p:nvPr/>
        </p:nvPicPr>
        <p:blipFill>
          <a:blip r:embed="rId9">
            <a:alphaModFix/>
          </a:blip>
          <a:stretch>
            <a:fillRect/>
          </a:stretch>
        </p:blipFill>
        <p:spPr>
          <a:xfrm>
            <a:off x="64118" y="1943998"/>
            <a:ext cx="4967532" cy="2444548"/>
          </a:xfrm>
          <a:prstGeom prst="rect">
            <a:avLst/>
          </a:prstGeom>
          <a:noFill/>
          <a:ln w="15240">
            <a:solidFill>
              <a:schemeClr val="bg1">
                <a:lumMod val="50000"/>
              </a:schemeClr>
            </a:solidFill>
          </a:ln>
        </p:spPr>
      </p:pic>
      <p:sp>
        <p:nvSpPr>
          <p:cNvPr id="7" name="Oval 6">
            <a:extLst>
              <a:ext uri="{FF2B5EF4-FFF2-40B4-BE49-F238E27FC236}">
                <a16:creationId xmlns:a16="http://schemas.microsoft.com/office/drawing/2014/main" id="{66C70DA3-900F-49DD-862E-093A8827823D}"/>
              </a:ext>
            </a:extLst>
          </p:cNvPr>
          <p:cNvSpPr/>
          <p:nvPr/>
        </p:nvSpPr>
        <p:spPr>
          <a:xfrm>
            <a:off x="4285642" y="2078906"/>
            <a:ext cx="860231" cy="443072"/>
          </a:xfrm>
          <a:prstGeom prst="ellipse">
            <a:avLst/>
          </a:prstGeom>
          <a:solidFill>
            <a:srgbClr val="92D050">
              <a:alpha val="35000"/>
            </a:srgbClr>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pic>
        <p:nvPicPr>
          <p:cNvPr id="5" name="GGOS graphic">
            <a:extLst>
              <a:ext uri="{FF2B5EF4-FFF2-40B4-BE49-F238E27FC236}">
                <a16:creationId xmlns:a16="http://schemas.microsoft.com/office/drawing/2014/main" id="{2B9AB97C-45D8-4A96-B337-C7C196A76115}"/>
              </a:ext>
            </a:extLst>
          </p:cNvPr>
          <p:cNvPicPr>
            <a:picLocks noChangeAspect="1"/>
          </p:cNvPicPr>
          <p:nvPr/>
        </p:nvPicPr>
        <p:blipFill>
          <a:blip r:embed="rId10">
            <a:alphaModFix/>
          </a:blip>
          <a:stretch>
            <a:fillRect/>
          </a:stretch>
        </p:blipFill>
        <p:spPr>
          <a:xfrm>
            <a:off x="2997704" y="600679"/>
            <a:ext cx="6022813" cy="4411240"/>
          </a:xfrm>
          <a:prstGeom prst="rect">
            <a:avLst/>
          </a:prstGeom>
          <a:solidFill>
            <a:schemeClr val="lt1"/>
          </a:solidFill>
          <a:ln w="101600">
            <a:solidFill>
              <a:srgbClr val="009830"/>
            </a:solidFill>
          </a:ln>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id="5" nodeType="afterEffect" presetClass="entr" presetID="10" presetSubtype="0">
                                  <p:stCondLst>
                                    <p:cond delay="1000"/>
                                  </p:stCondLst>
                                  <p:childTnLst>
                                    <p:set>
                                      <p:cBhvr>
                                        <p:cTn dur="1" fill="hold" id="6">
                                          <p:stCondLst>
                                            <p:cond delay="0"/>
                                          </p:stCondLst>
                                        </p:cTn>
                                        <p:tgtEl>
                                          <p:spTgt spid="4"/>
                                        </p:tgtEl>
                                        <p:attrNameLst>
                                          <p:attrName>style.visibility</p:attrName>
                                        </p:attrNameLst>
                                      </p:cBhvr>
                                      <p:to>
                                        <p:strVal val="visible"/>
                                      </p:to>
                                    </p:set>
                                    <p:animEffect filter="fade" transition="in">
                                      <p:cBhvr>
                                        <p:cTn dur="500" id="7"/>
                                        <p:tgtEl>
                                          <p:spTgt spid="4"/>
                                        </p:tgtEl>
                                      </p:cBhvr>
                                    </p:animEffect>
                                  </p:childTnLst>
                                </p:cTn>
                              </p:par>
                            </p:childTnLst>
                          </p:cTn>
                        </p:par>
                        <p:par>
                          <p:cTn fill="hold" id="8">
                            <p:stCondLst>
                              <p:cond delay="1500"/>
                            </p:stCondLst>
                            <p:childTnLst>
                              <p:par>
                                <p:cTn fill="hold" id="9" nodeType="afterEffect" presetClass="entr" presetID="10" presetSubtype="0">
                                  <p:stCondLst>
                                    <p:cond delay="500"/>
                                  </p:stCondLst>
                                  <p:childTnLst>
                                    <p:set>
                                      <p:cBhvr>
                                        <p:cTn dur="1" fill="hold" id="10">
                                          <p:stCondLst>
                                            <p:cond delay="0"/>
                                          </p:stCondLst>
                                        </p:cTn>
                                        <p:tgtEl>
                                          <p:spTgt spid="3"/>
                                        </p:tgtEl>
                                        <p:attrNameLst>
                                          <p:attrName>style.visibility</p:attrName>
                                        </p:attrNameLst>
                                      </p:cBhvr>
                                      <p:to>
                                        <p:strVal val="visible"/>
                                      </p:to>
                                    </p:set>
                                    <p:animEffect filter="fade" transition="in">
                                      <p:cBhvr>
                                        <p:cTn dur="1000" id="11"/>
                                        <p:tgtEl>
                                          <p:spTgt spid="3"/>
                                        </p:tgtEl>
                                      </p:cBhvr>
                                    </p:animEffect>
                                  </p:childTnLst>
                                </p:cTn>
                              </p:par>
                            </p:childTnLst>
                          </p:cTn>
                        </p:par>
                        <p:par>
                          <p:cTn fill="hold" id="12">
                            <p:stCondLst>
                              <p:cond delay="3000"/>
                            </p:stCondLst>
                            <p:childTnLst>
                              <p:par>
                                <p:cTn fill="hold" id="13" nodeType="afterEffect" presetClass="entr" presetID="10" presetSubtype="0">
                                  <p:stCondLst>
                                    <p:cond delay="500"/>
                                  </p:stCondLst>
                                  <p:childTnLst>
                                    <p:set>
                                      <p:cBhvr>
                                        <p:cTn dur="1" fill="hold" id="14">
                                          <p:stCondLst>
                                            <p:cond delay="0"/>
                                          </p:stCondLst>
                                        </p:cTn>
                                        <p:tgtEl>
                                          <p:spTgt spid="14"/>
                                        </p:tgtEl>
                                        <p:attrNameLst>
                                          <p:attrName>style.visibility</p:attrName>
                                        </p:attrNameLst>
                                      </p:cBhvr>
                                      <p:to>
                                        <p:strVal val="visible"/>
                                      </p:to>
                                    </p:set>
                                    <p:animEffect filter="fade" transition="in">
                                      <p:cBhvr>
                                        <p:cTn dur="1000" id="15"/>
                                        <p:tgtEl>
                                          <p:spTgt spid="14"/>
                                        </p:tgtEl>
                                      </p:cBhvr>
                                    </p:animEffect>
                                  </p:childTnLst>
                                </p:cTn>
                              </p:par>
                            </p:childTnLst>
                          </p:cTn>
                        </p:par>
                        <p:par>
                          <p:cTn fill="hold" id="16">
                            <p:stCondLst>
                              <p:cond delay="4500"/>
                            </p:stCondLst>
                            <p:childTnLst>
                              <p:par>
                                <p:cTn fill="hold" id="17" nodeType="afterEffect" presetClass="entr" presetID="10" presetSubtype="0">
                                  <p:stCondLst>
                                    <p:cond delay="500"/>
                                  </p:stCondLst>
                                  <p:childTnLst>
                                    <p:set>
                                      <p:cBhvr>
                                        <p:cTn dur="1" fill="hold" id="18">
                                          <p:stCondLst>
                                            <p:cond delay="0"/>
                                          </p:stCondLst>
                                        </p:cTn>
                                        <p:tgtEl>
                                          <p:spTgt spid="8"/>
                                        </p:tgtEl>
                                        <p:attrNameLst>
                                          <p:attrName>style.visibility</p:attrName>
                                        </p:attrNameLst>
                                      </p:cBhvr>
                                      <p:to>
                                        <p:strVal val="visible"/>
                                      </p:to>
                                    </p:set>
                                    <p:animEffect filter="fade" transition="in">
                                      <p:cBhvr>
                                        <p:cTn dur="1000" id="19"/>
                                        <p:tgtEl>
                                          <p:spTgt spid="8"/>
                                        </p:tgtEl>
                                      </p:cBhvr>
                                    </p:animEffect>
                                  </p:childTnLst>
                                </p:cTn>
                              </p:par>
                            </p:childTnLst>
                          </p:cTn>
                        </p:par>
                        <p:par>
                          <p:cTn fill="hold" id="20">
                            <p:stCondLst>
                              <p:cond delay="6000"/>
                            </p:stCondLst>
                            <p:childTnLst>
                              <p:par>
                                <p:cTn fill="hold" id="21" nodeType="afterEffect" presetClass="entr" presetID="10" presetSubtype="0">
                                  <p:stCondLst>
                                    <p:cond delay="500"/>
                                  </p:stCondLst>
                                  <p:childTnLst>
                                    <p:set>
                                      <p:cBhvr>
                                        <p:cTn dur="1" fill="hold" id="22">
                                          <p:stCondLst>
                                            <p:cond delay="0"/>
                                          </p:stCondLst>
                                        </p:cTn>
                                        <p:tgtEl>
                                          <p:spTgt spid="10"/>
                                        </p:tgtEl>
                                        <p:attrNameLst>
                                          <p:attrName>style.visibility</p:attrName>
                                        </p:attrNameLst>
                                      </p:cBhvr>
                                      <p:to>
                                        <p:strVal val="visible"/>
                                      </p:to>
                                    </p:set>
                                    <p:animEffect filter="fade" transition="in">
                                      <p:cBhvr>
                                        <p:cTn dur="1000" id="23"/>
                                        <p:tgtEl>
                                          <p:spTgt spid="10"/>
                                        </p:tgtEl>
                                      </p:cBhvr>
                                    </p:animEffect>
                                  </p:childTnLst>
                                </p:cTn>
                              </p:par>
                            </p:childTnLst>
                          </p:cTn>
                        </p:par>
                        <p:par>
                          <p:cTn fill="hold" id="24">
                            <p:stCondLst>
                              <p:cond delay="7500"/>
                            </p:stCondLst>
                            <p:childTnLst>
                              <p:par>
                                <p:cTn fill="hold" id="25" nodeType="afterEffect" presetClass="entr" presetID="10" presetSubtype="0">
                                  <p:stCondLst>
                                    <p:cond delay="500"/>
                                  </p:stCondLst>
                                  <p:childTnLst>
                                    <p:set>
                                      <p:cBhvr>
                                        <p:cTn dur="1" fill="hold" id="26">
                                          <p:stCondLst>
                                            <p:cond delay="0"/>
                                          </p:stCondLst>
                                        </p:cTn>
                                        <p:tgtEl>
                                          <p:spTgt spid="12"/>
                                        </p:tgtEl>
                                        <p:attrNameLst>
                                          <p:attrName>style.visibility</p:attrName>
                                        </p:attrNameLst>
                                      </p:cBhvr>
                                      <p:to>
                                        <p:strVal val="visible"/>
                                      </p:to>
                                    </p:set>
                                    <p:animEffect filter="fade" transition="in">
                                      <p:cBhvr>
                                        <p:cTn dur="1000" id="27"/>
                                        <p:tgtEl>
                                          <p:spTgt spid="12"/>
                                        </p:tgtEl>
                                      </p:cBhvr>
                                    </p:animEffect>
                                  </p:childTnLst>
                                </p:cTn>
                              </p:par>
                            </p:childTnLst>
                          </p:cTn>
                        </p:par>
                        <p:par>
                          <p:cTn fill="hold" id="28">
                            <p:stCondLst>
                              <p:cond delay="9000"/>
                            </p:stCondLst>
                            <p:childTnLst>
                              <p:par>
                                <p:cTn fill="hold" id="29" nodeType="afterEffect" presetClass="entr" presetID="10" presetSubtype="0">
                                  <p:stCondLst>
                                    <p:cond delay="500"/>
                                  </p:stCondLst>
                                  <p:childTnLst>
                                    <p:set>
                                      <p:cBhvr>
                                        <p:cTn dur="1" fill="hold" id="30">
                                          <p:stCondLst>
                                            <p:cond delay="0"/>
                                          </p:stCondLst>
                                        </p:cTn>
                                        <p:tgtEl>
                                          <p:spTgt spid="6"/>
                                        </p:tgtEl>
                                        <p:attrNameLst>
                                          <p:attrName>style.visibility</p:attrName>
                                        </p:attrNameLst>
                                      </p:cBhvr>
                                      <p:to>
                                        <p:strVal val="visible"/>
                                      </p:to>
                                    </p:set>
                                    <p:animEffect filter="fade" transition="in">
                                      <p:cBhvr>
                                        <p:cTn dur="1000" id="31"/>
                                        <p:tgtEl>
                                          <p:spTgt spid="6"/>
                                        </p:tgtEl>
                                      </p:cBhvr>
                                    </p:animEffect>
                                  </p:childTnLst>
                                </p:cTn>
                              </p:par>
                            </p:childTnLst>
                          </p:cTn>
                        </p:par>
                        <p:par>
                          <p:cTn fill="hold" id="32">
                            <p:stCondLst>
                              <p:cond delay="10500"/>
                            </p:stCondLst>
                            <p:childTnLst>
                              <p:par>
                                <p:cTn fill="hold" grpId="0" id="33" nodeType="afterEffect" presetClass="entr" presetID="21" presetSubtype="1">
                                  <p:stCondLst>
                                    <p:cond delay="500"/>
                                  </p:stCondLst>
                                  <p:childTnLst>
                                    <p:set>
                                      <p:cBhvr>
                                        <p:cTn dur="1" fill="hold" id="34">
                                          <p:stCondLst>
                                            <p:cond delay="0"/>
                                          </p:stCondLst>
                                        </p:cTn>
                                        <p:tgtEl>
                                          <p:spTgt spid="7"/>
                                        </p:tgtEl>
                                        <p:attrNameLst>
                                          <p:attrName>style.visibility</p:attrName>
                                        </p:attrNameLst>
                                      </p:cBhvr>
                                      <p:to>
                                        <p:strVal val="visible"/>
                                      </p:to>
                                    </p:set>
                                    <p:animEffect filter="wheel(1)" transition="in">
                                      <p:cBhvr>
                                        <p:cTn dur="2000" id="35"/>
                                        <p:tgtEl>
                                          <p:spTgt spid="7"/>
                                        </p:tgtEl>
                                      </p:cBhvr>
                                    </p:animEffect>
                                  </p:childTnLst>
                                </p:cTn>
                              </p:par>
                            </p:childTnLst>
                          </p:cTn>
                        </p:par>
                      </p:childTnLst>
                    </p:cTn>
                  </p:par>
                  <p:par>
                    <p:cTn fill="hold" id="36">
                      <p:stCondLst>
                        <p:cond delay="indefinite"/>
                      </p:stCondLst>
                      <p:childTnLst>
                        <p:par>
                          <p:cTn fill="hold" id="37">
                            <p:stCondLst>
                              <p:cond delay="0"/>
                            </p:stCondLst>
                            <p:childTnLst>
                              <p:par>
                                <p:cTn fill="hold" id="38" nodeType="clickEffect" presetClass="entr" presetID="10" presetSubtype="0">
                                  <p:stCondLst>
                                    <p:cond delay="500"/>
                                  </p:stCondLst>
                                  <p:childTnLst>
                                    <p:set>
                                      <p:cBhvr>
                                        <p:cTn dur="1" fill="hold" id="39">
                                          <p:stCondLst>
                                            <p:cond delay="0"/>
                                          </p:stCondLst>
                                        </p:cTn>
                                        <p:tgtEl>
                                          <p:spTgt spid="5"/>
                                        </p:tgtEl>
                                        <p:attrNameLst>
                                          <p:attrName>style.visibility</p:attrName>
                                        </p:attrNameLst>
                                      </p:cBhvr>
                                      <p:to>
                                        <p:strVal val="visible"/>
                                      </p:to>
                                    </p:set>
                                    <p:animEffect filter="fade" transition="in">
                                      <p:cBhvr>
                                        <p:cTn dur="1000" id="40"/>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7"/>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6B2A0-85AC-4173-9487-908099F24CDF}"/>
              </a:ext>
            </a:extLst>
          </p:cNvPr>
          <p:cNvSpPr>
            <a:spLocks noGrp="1"/>
          </p:cNvSpPr>
          <p:nvPr>
            <p:ph type="title"/>
          </p:nvPr>
        </p:nvSpPr>
        <p:spPr>
          <a:xfrm>
            <a:off x="0" y="445025"/>
            <a:ext cx="9144000" cy="572700"/>
          </a:xfrm>
        </p:spPr>
        <p:txBody>
          <a:bodyPr/>
          <a:lstStyle/>
          <a:p>
            <a:r>
              <a:rPr lang="en-US" dirty="0"/>
              <a:t>At first glance…</a:t>
            </a:r>
          </a:p>
        </p:txBody>
      </p:sp>
      <p:sp>
        <p:nvSpPr>
          <p:cNvPr id="3" name="Text Placeholder 2">
            <a:extLst>
              <a:ext uri="{FF2B5EF4-FFF2-40B4-BE49-F238E27FC236}">
                <a16:creationId xmlns:a16="http://schemas.microsoft.com/office/drawing/2014/main" id="{FE3E346E-5379-43A7-B04B-6C6B3340A89C}"/>
              </a:ext>
            </a:extLst>
          </p:cNvPr>
          <p:cNvSpPr>
            <a:spLocks noGrp="1"/>
          </p:cNvSpPr>
          <p:nvPr>
            <p:ph type="body" idx="1"/>
          </p:nvPr>
        </p:nvSpPr>
        <p:spPr/>
        <p:txBody>
          <a:bodyPr/>
          <a:lstStyle/>
          <a:p>
            <a:r>
              <a:rPr lang="en-US" dirty="0"/>
              <a:t>Easy answer!</a:t>
            </a:r>
          </a:p>
          <a:p>
            <a:pPr lvl="1"/>
            <a:r>
              <a:rPr lang="en-US" dirty="0">
                <a:sym typeface="Wingdings" panose="05000000000000000000" pitchFamily="2" charset="2"/>
              </a:rPr>
              <a:t>Everyone use the ellipsoid as reference surface</a:t>
            </a:r>
          </a:p>
          <a:p>
            <a:pPr lvl="1"/>
            <a:r>
              <a:rPr lang="en-US" dirty="0">
                <a:sym typeface="Wingdings" panose="05000000000000000000" pitchFamily="2" charset="2"/>
              </a:rPr>
              <a:t>Everyone convert to the same vertical datum</a:t>
            </a:r>
          </a:p>
          <a:p>
            <a:endParaRPr lang="en-US" dirty="0">
              <a:sym typeface="Wingdings" panose="05000000000000000000" pitchFamily="2" charset="2"/>
            </a:endParaRPr>
          </a:p>
          <a:p>
            <a:r>
              <a:rPr lang="en-US" dirty="0">
                <a:sym typeface="Wingdings" panose="05000000000000000000" pitchFamily="2" charset="2"/>
              </a:rPr>
              <a:t>Not easy to implement!</a:t>
            </a:r>
          </a:p>
          <a:p>
            <a:pPr lvl="1"/>
            <a:r>
              <a:rPr lang="en-US" dirty="0">
                <a:sym typeface="Wingdings" panose="05000000000000000000" pitchFamily="2" charset="2"/>
              </a:rPr>
              <a:t>Sparse data coverage      conversion from ellipsoid suffers</a:t>
            </a:r>
          </a:p>
          <a:p>
            <a:pPr lvl="1"/>
            <a:r>
              <a:rPr lang="en-US" dirty="0">
                <a:sym typeface="Wingdings" panose="05000000000000000000" pitchFamily="2" charset="2"/>
              </a:rPr>
              <a:t>Inconsistencies due to differing operational needs</a:t>
            </a:r>
          </a:p>
          <a:p>
            <a:pPr lvl="1"/>
            <a:r>
              <a:rPr lang="en-US" dirty="0">
                <a:sym typeface="Wingdings" panose="05000000000000000000" pitchFamily="2" charset="2"/>
              </a:rPr>
              <a:t>Subsidence in Gulf, Chesapeake, and elsewhere</a:t>
            </a:r>
          </a:p>
          <a:p>
            <a:pPr lvl="2"/>
            <a:endParaRPr lang="en-US" dirty="0"/>
          </a:p>
        </p:txBody>
      </p:sp>
      <p:cxnSp>
        <p:nvCxnSpPr>
          <p:cNvPr id="4" name="Straight Arrow Connector 3">
            <a:extLst>
              <a:ext uri="{FF2B5EF4-FFF2-40B4-BE49-F238E27FC236}">
                <a16:creationId xmlns:a16="http://schemas.microsoft.com/office/drawing/2014/main" id="{769633D5-D865-4480-907A-4C3372C001DB}"/>
              </a:ext>
            </a:extLst>
          </p:cNvPr>
          <p:cNvCxnSpPr>
            <a:cxnSpLocks/>
          </p:cNvCxnSpPr>
          <p:nvPr/>
        </p:nvCxnSpPr>
        <p:spPr>
          <a:xfrm>
            <a:off x="3967905" y="3432810"/>
            <a:ext cx="313267" cy="0"/>
          </a:xfrm>
          <a:prstGeom prst="straightConnector1">
            <a:avLst/>
          </a:prstGeom>
          <a:ln w="412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7778234"/>
      </p:ext>
    </p:extLst>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22F8-84B9-4D0E-BBCD-DFC12C587A8C}"/>
              </a:ext>
            </a:extLst>
          </p:cNvPr>
          <p:cNvSpPr>
            <a:spLocks noGrp="1"/>
          </p:cNvSpPr>
          <p:nvPr>
            <p:ph type="title"/>
          </p:nvPr>
        </p:nvSpPr>
        <p:spPr/>
        <p:txBody>
          <a:bodyPr/>
          <a:lstStyle/>
          <a:p>
            <a:r>
              <a:rPr dirty="0" lang="en-US"/>
              <a:t>Possibility</a:t>
            </a:r>
          </a:p>
        </p:txBody>
      </p:sp>
      <p:sp>
        <p:nvSpPr>
          <p:cNvPr id="3" name="Text Placeholder 2">
            <a:extLst>
              <a:ext uri="{FF2B5EF4-FFF2-40B4-BE49-F238E27FC236}">
                <a16:creationId xmlns:a16="http://schemas.microsoft.com/office/drawing/2014/main" id="{716D3349-9FC9-471C-AA05-09E3016E3EC5}"/>
              </a:ext>
            </a:extLst>
          </p:cNvPr>
          <p:cNvSpPr>
            <a:spLocks noGrp="1"/>
          </p:cNvSpPr>
          <p:nvPr>
            <p:ph idx="1" type="body"/>
          </p:nvPr>
        </p:nvSpPr>
        <p:spPr/>
        <p:txBody>
          <a:bodyPr/>
          <a:lstStyle/>
          <a:p>
            <a:r>
              <a:rPr dirty="0" lang="en-US"/>
              <a:t>Yes, the technology and standards exist</a:t>
            </a:r>
          </a:p>
          <a:p>
            <a:pPr lvl="1"/>
            <a:r>
              <a:rPr dirty="0" lang="en-US"/>
              <a:t>NOAA </a:t>
            </a:r>
            <a:r>
              <a:rPr dirty="0" err="1" lang="en-US"/>
              <a:t>VDatum</a:t>
            </a:r>
            <a:endParaRPr dirty="0" lang="en-US"/>
          </a:p>
          <a:p>
            <a:pPr lvl="2"/>
            <a:r>
              <a:rPr dirty="0" lang="en-US"/>
              <a:t>Move bathymetric data to the same datum</a:t>
            </a:r>
          </a:p>
          <a:p>
            <a:pPr lvl="1"/>
            <a:r>
              <a:rPr dirty="0" lang="en-US"/>
              <a:t>IHO S-100 Standard</a:t>
            </a:r>
          </a:p>
          <a:p>
            <a:pPr lvl="2"/>
            <a:r>
              <a:rPr dirty="0" lang="en-US"/>
              <a:t>S-102 – Bathymetric Surface (soundings)</a:t>
            </a:r>
          </a:p>
          <a:p>
            <a:pPr lvl="2"/>
            <a:r>
              <a:rPr dirty="0" lang="en-US"/>
              <a:t>S-104 – Water Level Surface (gage data)</a:t>
            </a:r>
          </a:p>
        </p:txBody>
      </p:sp>
      <p:pic>
        <p:nvPicPr>
          <p:cNvPr id="5" name="Picture 4">
            <a:extLst>
              <a:ext uri="{FF2B5EF4-FFF2-40B4-BE49-F238E27FC236}">
                <a16:creationId xmlns:a16="http://schemas.microsoft.com/office/drawing/2014/main" id="{A5E4407D-75E3-4671-9C3B-962167F39AF4}"/>
              </a:ext>
            </a:extLst>
          </p:cNvPr>
          <p:cNvPicPr>
            <a:picLocks noChangeAspect="1"/>
          </p:cNvPicPr>
          <p:nvPr/>
        </p:nvPicPr>
        <p:blipFill>
          <a:blip r:embed="rId3"/>
          <a:stretch>
            <a:fillRect/>
          </a:stretch>
        </p:blipFill>
        <p:spPr>
          <a:xfrm>
            <a:off x="6281479" y="1691531"/>
            <a:ext cx="2771257" cy="1616567"/>
          </a:xfrm>
          <a:prstGeom prst="rect">
            <a:avLst/>
          </a:prstGeom>
        </p:spPr>
      </p:pic>
      <p:pic>
        <p:nvPicPr>
          <p:cNvPr id="6" name="Google Shape;62;p14">
            <a:extLst>
              <a:ext uri="{FF2B5EF4-FFF2-40B4-BE49-F238E27FC236}">
                <a16:creationId xmlns:a16="http://schemas.microsoft.com/office/drawing/2014/main" id="{FDB97B52-9C06-407D-AD66-7AA18923B393}"/>
              </a:ext>
            </a:extLst>
          </p:cNvPr>
          <p:cNvPicPr preferRelativeResize="0">
            <a:picLocks noChangeArrowheads="1" noChangeAspect="1"/>
          </p:cNvPicPr>
          <p:nvPr/>
        </p:nvPicPr>
        <p:blipFill rotWithShape="1">
          <a:blip r:embed="rId4">
            <a:extLst>
              <a:ext uri="{28A0092B-C50C-407E-A947-70E740481C1C}">
                <a14:useLocalDpi xmlns:a14="http://schemas.microsoft.com/office/drawing/2010/main" val="0"/>
              </a:ext>
            </a:extLst>
          </a:blip>
          <a:srcRect b="65" l="49" r="24" t="81"/>
          <a:stretch/>
        </p:blipFill>
        <p:spPr bwMode="auto">
          <a:xfrm>
            <a:off x="205564" y="3371598"/>
            <a:ext cx="3312528" cy="1571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1082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E0D20-E5CE-4A78-B67A-AEDA89E6E59F}"/>
              </a:ext>
            </a:extLst>
          </p:cNvPr>
          <p:cNvSpPr>
            <a:spLocks noGrp="1"/>
          </p:cNvSpPr>
          <p:nvPr>
            <p:ph type="title"/>
          </p:nvPr>
        </p:nvSpPr>
        <p:spPr/>
        <p:txBody>
          <a:bodyPr/>
          <a:lstStyle/>
          <a:p>
            <a:r>
              <a:rPr lang="en-US" dirty="0"/>
              <a:t>Plausibility?</a:t>
            </a:r>
          </a:p>
        </p:txBody>
      </p:sp>
      <p:sp>
        <p:nvSpPr>
          <p:cNvPr id="3" name="Text Placeholder 2">
            <a:extLst>
              <a:ext uri="{FF2B5EF4-FFF2-40B4-BE49-F238E27FC236}">
                <a16:creationId xmlns:a16="http://schemas.microsoft.com/office/drawing/2014/main" id="{B3938C74-02FB-4DDD-AAC6-F5527D6E9833}"/>
              </a:ext>
            </a:extLst>
          </p:cNvPr>
          <p:cNvSpPr>
            <a:spLocks noGrp="1"/>
          </p:cNvSpPr>
          <p:nvPr>
            <p:ph type="body" idx="1"/>
          </p:nvPr>
        </p:nvSpPr>
        <p:spPr/>
        <p:txBody>
          <a:bodyPr/>
          <a:lstStyle/>
          <a:p>
            <a:r>
              <a:rPr lang="en-US" dirty="0">
                <a:sym typeface="Wingdings" panose="05000000000000000000" pitchFamily="2" charset="2"/>
              </a:rPr>
              <a:t>Not plausible </a:t>
            </a:r>
            <a:r>
              <a:rPr lang="en-US" i="1" dirty="0">
                <a:sym typeface="Wingdings" panose="05000000000000000000" pitchFamily="2" charset="2"/>
              </a:rPr>
              <a:t>with existing resources</a:t>
            </a:r>
          </a:p>
          <a:p>
            <a:r>
              <a:rPr lang="en-US" dirty="0" err="1">
                <a:sym typeface="Wingdings" panose="05000000000000000000" pitchFamily="2" charset="2"/>
              </a:rPr>
              <a:t>VDatum</a:t>
            </a:r>
            <a:r>
              <a:rPr lang="en-US" dirty="0">
                <a:sym typeface="Wingdings" panose="05000000000000000000" pitchFamily="2" charset="2"/>
              </a:rPr>
              <a:t> is a big part of the answer</a:t>
            </a:r>
          </a:p>
          <a:p>
            <a:pPr lvl="1"/>
            <a:r>
              <a:rPr lang="en-US" dirty="0">
                <a:sym typeface="Wingdings" panose="05000000000000000000" pitchFamily="2" charset="2"/>
              </a:rPr>
              <a:t>But has a very small team</a:t>
            </a:r>
          </a:p>
          <a:p>
            <a:pPr lvl="1"/>
            <a:r>
              <a:rPr lang="en-US" dirty="0">
                <a:sym typeface="Wingdings" panose="05000000000000000000" pitchFamily="2" charset="2"/>
              </a:rPr>
              <a:t>Joint product of NGS, OCS, CO-OPS</a:t>
            </a:r>
          </a:p>
          <a:p>
            <a:pPr lvl="2"/>
            <a:r>
              <a:rPr lang="en-US" dirty="0">
                <a:sym typeface="Wingdings" panose="05000000000000000000" pitchFamily="2" charset="2"/>
              </a:rPr>
              <a:t>…the small team is stretched among those 3 offices</a:t>
            </a:r>
          </a:p>
          <a:p>
            <a:pPr lvl="1"/>
            <a:r>
              <a:rPr lang="en-US" dirty="0">
                <a:sym typeface="Wingdings" panose="05000000000000000000" pitchFamily="2" charset="2"/>
              </a:rPr>
              <a:t>Sparse data coverage in some areas</a:t>
            </a:r>
          </a:p>
          <a:p>
            <a:pPr lvl="1"/>
            <a:r>
              <a:rPr lang="en-US" dirty="0">
                <a:sym typeface="Wingdings" panose="05000000000000000000" pitchFamily="2" charset="2"/>
              </a:rPr>
              <a:t>Subsidence is reality (</a:t>
            </a:r>
            <a:r>
              <a:rPr lang="en-US" i="1" dirty="0">
                <a:sym typeface="Wingdings" panose="05000000000000000000" pitchFamily="2" charset="2"/>
              </a:rPr>
              <a:t>slow… but steady</a:t>
            </a:r>
            <a:r>
              <a:rPr lang="en-US" dirty="0">
                <a:sym typeface="Wingdings" panose="05000000000000000000" pitchFamily="2" charset="2"/>
              </a:rPr>
              <a:t>)</a:t>
            </a:r>
          </a:p>
          <a:p>
            <a:pPr lvl="2"/>
            <a:endParaRPr lang="en-US" dirty="0">
              <a:sym typeface="Wingdings" panose="05000000000000000000" pitchFamily="2" charset="2"/>
            </a:endParaRPr>
          </a:p>
        </p:txBody>
      </p:sp>
    </p:spTree>
    <p:extLst>
      <p:ext uri="{BB962C8B-B14F-4D97-AF65-F5344CB8AC3E}">
        <p14:creationId xmlns:p14="http://schemas.microsoft.com/office/powerpoint/2010/main" val="46332538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2150</TotalTime>
  <Words>1063</Words>
  <Application>Microsoft Office PowerPoint</Application>
  <PresentationFormat>On-screen Show (16:9)</PresentationFormat>
  <Paragraphs>127</Paragraphs>
  <Slides>11</Slides>
  <Notes>11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Wingdings</vt:lpstr>
      <vt:lpstr>Simple Light</vt:lpstr>
      <vt:lpstr>Default Design</vt:lpstr>
      <vt:lpstr>Marine to Riverine  The Role of the Modernized NSRS in Navigation Data Harmonization  Jeff Jalbrzikowski, P.S., GISP Appalachian Regional Advisor National Geodetic Survey</vt:lpstr>
      <vt:lpstr>NOAA’s National Geodetic Survey</vt:lpstr>
      <vt:lpstr>PowerPoint Presentation</vt:lpstr>
      <vt:lpstr>PowerPoint Presentation</vt:lpstr>
      <vt:lpstr>What’s the issue at hand?</vt:lpstr>
      <vt:lpstr>PowerPoint Presentation</vt:lpstr>
      <vt:lpstr>At first glance…</vt:lpstr>
      <vt:lpstr>Possibility</vt:lpstr>
      <vt:lpstr>Plausibility?</vt:lpstr>
      <vt:lpstr>Closing Thoughts</vt:lpstr>
      <vt:lpstr>Closing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Marine to Riverine  The Role of the Modernized NSRS in Navigation Data Harmonization  Jeff Jalbrzikowski, P.S., GISP Appalachian Regional Advisor National Geodetic Survey</dc:title>
  <dc:creator>Jeff Jalbrzikowski</dc:creator>
  <cp:lastModifiedBy>Jeff Jalbrzikowski</cp:lastModifiedBy>
  <cp:revision>83</cp:revision>
  <dcterms:modified xsi:type="dcterms:W3CDTF">2022-03-10T19:23:25Z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978878</vt:lpwstr>
  </property>
  <property fmtid="{D5CDD505-2E9C-101B-9397-08002B2CF9AE}" name="NXPowerLiteSettings" pid="3">
    <vt:lpwstr>F70005D002A000</vt:lpwstr>
  </property>
  <property fmtid="{D5CDD505-2E9C-101B-9397-08002B2CF9AE}" name="NXPowerLiteVersion" pid="4">
    <vt:lpwstr>D10.2.0</vt:lpwstr>
  </property>
</Properties>
</file>