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37.jpg" ContentType="image/jpeg"/>
  <Override PartName="/ppt/notesSlides/notesSlide19.xml" ContentType="application/vnd.openxmlformats-officedocument.presentationml.notesSlide+xml"/>
  <Override PartName="/ppt/media/image38.jpg" ContentType="image/jpeg"/>
  <Override PartName="/ppt/notesSlides/notesSlide20.xml" ContentType="application/vnd.openxmlformats-officedocument.presentationml.notesSlide+xml"/>
  <Override PartName="/ppt/media/image39.jpg" ContentType="image/jpeg"/>
  <Override PartName="/ppt/media/image40.jp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42.jp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media/image60.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61.jpg" ContentType="image/jpeg"/>
  <Override PartName="/ppt/media/image62.jpg" ContentType="image/jpeg"/>
  <Override PartName="/ppt/notesSlides/notesSlide52.xml" ContentType="application/vnd.openxmlformats-officedocument.presentationml.notesSlide+xml"/>
  <Override PartName="/ppt/media/image63.JPG" ContentType="image/jpeg"/>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media/image68.jpg" ContentType="image/jpeg"/>
  <Override PartName="/ppt/media/image69.jpg" ContentType="image/jpeg"/>
  <Override PartName="/ppt/media/image70.jpg" ContentType="image/jpeg"/>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media/image72.jpg" ContentType="image/jpeg"/>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media/image73.jpg" ContentType="image/jpeg"/>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media/image78.jpg" ContentType="image/jpeg"/>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media/image81.jpg" ContentType="image/jpeg"/>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media/image91.jpg" ContentType="image/jpeg"/>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media/image93.jpg" ContentType="image/jpeg"/>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media/image113.jpg" ContentType="image/jpeg"/>
  <Override PartName="/ppt/notesSlides/notesSlide117.xml" ContentType="application/vnd.openxmlformats-officedocument.presentationml.notesSlide+xml"/>
  <Override PartName="/ppt/media/image114.jpg" ContentType="image/jpeg"/>
  <Override PartName="/ppt/media/image115.jpg" ContentType="image/jpeg"/>
  <Override PartName="/ppt/notesSlides/notesSlide118.xml" ContentType="application/vnd.openxmlformats-officedocument.presentationml.notesSlide+xml"/>
  <Override PartName="/ppt/media/image116.jpg" ContentType="image/jpeg"/>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media/image125.jpg" ContentType="image/jpeg"/>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media/image131.jpg" ContentType="image/jpeg"/>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media/image134.jpg" ContentType="image/jpeg"/>
  <Override PartName="/ppt/notesSlides/notesSlide137.xml" ContentType="application/vnd.openxmlformats-officedocument.presentationml.notesSlide+xml"/>
  <Override PartName="/ppt/media/image136.jpg" ContentType="image/jpeg"/>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media/image138.jpg" ContentType="image/jpeg"/>
  <Override PartName="/ppt/notesSlides/notesSlide144.xml" ContentType="application/vnd.openxmlformats-officedocument.presentationml.notesSlide+xml"/>
  <Override PartName="/ppt/notesSlides/notesSlide145.xml" ContentType="application/vnd.openxmlformats-officedocument.presentationml.notesSlide+xml"/>
  <Override PartName="/ppt/media/image143.jpg" ContentType="image/jpeg"/>
  <Override PartName="/ppt/notesSlides/notesSlide146.xml" ContentType="application/vnd.openxmlformats-officedocument.presentationml.notesSlide+xml"/>
  <Override PartName="/ppt/notesSlides/notesSlide147.xml" ContentType="application/vnd.openxmlformats-officedocument.presentationml.notesSlide+xml"/>
  <Override PartName="/ppt/media/image145.jpg" ContentType="image/jpeg"/>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media/image175.jpg" ContentType="image/jpeg"/>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855" r:id="rId2"/>
  </p:sldMasterIdLst>
  <p:notesMasterIdLst>
    <p:notesMasterId r:id="rId225"/>
  </p:notesMasterIdLst>
  <p:handoutMasterIdLst>
    <p:handoutMasterId r:id="rId226"/>
  </p:handoutMasterIdLst>
  <p:sldIdLst>
    <p:sldId id="261" r:id="rId3"/>
    <p:sldId id="963" r:id="rId4"/>
    <p:sldId id="815" r:id="rId5"/>
    <p:sldId id="1369" r:id="rId6"/>
    <p:sldId id="1370" r:id="rId7"/>
    <p:sldId id="1170" r:id="rId8"/>
    <p:sldId id="894" r:id="rId9"/>
    <p:sldId id="1294" r:id="rId10"/>
    <p:sldId id="1120" r:id="rId11"/>
    <p:sldId id="1121" r:id="rId12"/>
    <p:sldId id="1295" r:id="rId13"/>
    <p:sldId id="1154" r:id="rId14"/>
    <p:sldId id="1155" r:id="rId15"/>
    <p:sldId id="1156" r:id="rId16"/>
    <p:sldId id="1296" r:id="rId17"/>
    <p:sldId id="902" r:id="rId18"/>
    <p:sldId id="905" r:id="rId19"/>
    <p:sldId id="1292" r:id="rId20"/>
    <p:sldId id="1291" r:id="rId21"/>
    <p:sldId id="1293" r:id="rId22"/>
    <p:sldId id="1310" r:id="rId23"/>
    <p:sldId id="1311" r:id="rId24"/>
    <p:sldId id="1321" r:id="rId25"/>
    <p:sldId id="1319" r:id="rId26"/>
    <p:sldId id="1320" r:id="rId27"/>
    <p:sldId id="1302" r:id="rId28"/>
    <p:sldId id="925" r:id="rId29"/>
    <p:sldId id="926" r:id="rId30"/>
    <p:sldId id="1050" r:id="rId31"/>
    <p:sldId id="1304" r:id="rId32"/>
    <p:sldId id="1125" r:id="rId33"/>
    <p:sldId id="1126" r:id="rId34"/>
    <p:sldId id="1305" r:id="rId35"/>
    <p:sldId id="934" r:id="rId36"/>
    <p:sldId id="1372" r:id="rId37"/>
    <p:sldId id="1307" r:id="rId38"/>
    <p:sldId id="940" r:id="rId39"/>
    <p:sldId id="941" r:id="rId40"/>
    <p:sldId id="942" r:id="rId41"/>
    <p:sldId id="1309" r:id="rId42"/>
    <p:sldId id="1373" r:id="rId43"/>
    <p:sldId id="1308" r:id="rId44"/>
    <p:sldId id="1371" r:id="rId45"/>
    <p:sldId id="966" r:id="rId46"/>
    <p:sldId id="967" r:id="rId47"/>
    <p:sldId id="968" r:id="rId48"/>
    <p:sldId id="969" r:id="rId49"/>
    <p:sldId id="997" r:id="rId50"/>
    <p:sldId id="972" r:id="rId51"/>
    <p:sldId id="855" r:id="rId52"/>
    <p:sldId id="1088" r:id="rId53"/>
    <p:sldId id="1089" r:id="rId54"/>
    <p:sldId id="1381" r:id="rId55"/>
    <p:sldId id="1382" r:id="rId56"/>
    <p:sldId id="1127" r:id="rId57"/>
    <p:sldId id="960" r:id="rId58"/>
    <p:sldId id="962" r:id="rId59"/>
    <p:sldId id="1366" r:id="rId60"/>
    <p:sldId id="998" r:id="rId61"/>
    <p:sldId id="1193" r:id="rId62"/>
    <p:sldId id="1388" r:id="rId63"/>
    <p:sldId id="821" r:id="rId64"/>
    <p:sldId id="1129" r:id="rId65"/>
    <p:sldId id="848" r:id="rId66"/>
    <p:sldId id="823" r:id="rId67"/>
    <p:sldId id="1133" r:id="rId68"/>
    <p:sldId id="1130" r:id="rId69"/>
    <p:sldId id="1318" r:id="rId70"/>
    <p:sldId id="1312" r:id="rId71"/>
    <p:sldId id="1313" r:id="rId72"/>
    <p:sldId id="1314" r:id="rId73"/>
    <p:sldId id="1315" r:id="rId74"/>
    <p:sldId id="1060" r:id="rId75"/>
    <p:sldId id="1131" r:id="rId76"/>
    <p:sldId id="1135" r:id="rId77"/>
    <p:sldId id="959" r:id="rId78"/>
    <p:sldId id="875" r:id="rId79"/>
    <p:sldId id="1322" r:id="rId80"/>
    <p:sldId id="1132" r:id="rId81"/>
    <p:sldId id="1070" r:id="rId82"/>
    <p:sldId id="1136" r:id="rId83"/>
    <p:sldId id="1138" r:id="rId84"/>
    <p:sldId id="1150" r:id="rId85"/>
    <p:sldId id="833" r:id="rId86"/>
    <p:sldId id="1065" r:id="rId87"/>
    <p:sldId id="1140" r:id="rId88"/>
    <p:sldId id="1141" r:id="rId89"/>
    <p:sldId id="1142" r:id="rId90"/>
    <p:sldId id="1143" r:id="rId91"/>
    <p:sldId id="1144" r:id="rId92"/>
    <p:sldId id="1145" r:id="rId93"/>
    <p:sldId id="1068" r:id="rId94"/>
    <p:sldId id="1067" r:id="rId95"/>
    <p:sldId id="1069" r:id="rId96"/>
    <p:sldId id="1151" r:id="rId97"/>
    <p:sldId id="1147" r:id="rId98"/>
    <p:sldId id="1148" r:id="rId99"/>
    <p:sldId id="1149" r:id="rId100"/>
    <p:sldId id="865" r:id="rId101"/>
    <p:sldId id="1194" r:id="rId102"/>
    <p:sldId id="1195" r:id="rId103"/>
    <p:sldId id="1071" r:id="rId104"/>
    <p:sldId id="1048" r:id="rId105"/>
    <p:sldId id="1072" r:id="rId106"/>
    <p:sldId id="882" r:id="rId107"/>
    <p:sldId id="1152" r:id="rId108"/>
    <p:sldId id="1085" r:id="rId109"/>
    <p:sldId id="849" r:id="rId110"/>
    <p:sldId id="872" r:id="rId111"/>
    <p:sldId id="832" r:id="rId112"/>
    <p:sldId id="1380" r:id="rId113"/>
    <p:sldId id="1383" r:id="rId114"/>
    <p:sldId id="1128" r:id="rId115"/>
    <p:sldId id="1176" r:id="rId116"/>
    <p:sldId id="1196" r:id="rId117"/>
    <p:sldId id="1384" r:id="rId118"/>
    <p:sldId id="1197" r:id="rId119"/>
    <p:sldId id="1385" r:id="rId120"/>
    <p:sldId id="1198" r:id="rId121"/>
    <p:sldId id="1377" r:id="rId122"/>
    <p:sldId id="866" r:id="rId123"/>
    <p:sldId id="985" r:id="rId124"/>
    <p:sldId id="1199" r:id="rId125"/>
    <p:sldId id="1200" r:id="rId126"/>
    <p:sldId id="1201" r:id="rId127"/>
    <p:sldId id="1202" r:id="rId128"/>
    <p:sldId id="1203" r:id="rId129"/>
    <p:sldId id="1204" r:id="rId130"/>
    <p:sldId id="1205" r:id="rId131"/>
    <p:sldId id="1105" r:id="rId132"/>
    <p:sldId id="1106" r:id="rId133"/>
    <p:sldId id="1107" r:id="rId134"/>
    <p:sldId id="1109" r:id="rId135"/>
    <p:sldId id="1110" r:id="rId136"/>
    <p:sldId id="1111" r:id="rId137"/>
    <p:sldId id="1206" r:id="rId138"/>
    <p:sldId id="1207" r:id="rId139"/>
    <p:sldId id="956" r:id="rId140"/>
    <p:sldId id="958" r:id="rId141"/>
    <p:sldId id="957" r:id="rId142"/>
    <p:sldId id="835" r:id="rId143"/>
    <p:sldId id="836" r:id="rId144"/>
    <p:sldId id="843" r:id="rId145"/>
    <p:sldId id="1087" r:id="rId146"/>
    <p:sldId id="1208" r:id="rId147"/>
    <p:sldId id="1047" r:id="rId148"/>
    <p:sldId id="1177" r:id="rId149"/>
    <p:sldId id="1936" r:id="rId150"/>
    <p:sldId id="1945" r:id="rId151"/>
    <p:sldId id="1946" r:id="rId152"/>
    <p:sldId id="1960" r:id="rId153"/>
    <p:sldId id="1959" r:id="rId154"/>
    <p:sldId id="1947" r:id="rId155"/>
    <p:sldId id="1948" r:id="rId156"/>
    <p:sldId id="1949" r:id="rId157"/>
    <p:sldId id="1961" r:id="rId158"/>
    <p:sldId id="1950" r:id="rId159"/>
    <p:sldId id="1951" r:id="rId160"/>
    <p:sldId id="1953" r:id="rId161"/>
    <p:sldId id="1954" r:id="rId162"/>
    <p:sldId id="1955" r:id="rId163"/>
    <p:sldId id="1956" r:id="rId164"/>
    <p:sldId id="1957" r:id="rId165"/>
    <p:sldId id="1958" r:id="rId166"/>
    <p:sldId id="1191" r:id="rId167"/>
    <p:sldId id="1323" r:id="rId168"/>
    <p:sldId id="1324" r:id="rId169"/>
    <p:sldId id="1325" r:id="rId170"/>
    <p:sldId id="1367" r:id="rId171"/>
    <p:sldId id="1368" r:id="rId172"/>
    <p:sldId id="1326" r:id="rId173"/>
    <p:sldId id="1327" r:id="rId174"/>
    <p:sldId id="1328" r:id="rId175"/>
    <p:sldId id="1329" r:id="rId176"/>
    <p:sldId id="1330" r:id="rId177"/>
    <p:sldId id="1331" r:id="rId178"/>
    <p:sldId id="1335" r:id="rId179"/>
    <p:sldId id="1336" r:id="rId180"/>
    <p:sldId id="1346" r:id="rId181"/>
    <p:sldId id="1337" r:id="rId182"/>
    <p:sldId id="1338" r:id="rId183"/>
    <p:sldId id="1339" r:id="rId184"/>
    <p:sldId id="1341" r:id="rId185"/>
    <p:sldId id="1340" r:id="rId186"/>
    <p:sldId id="1342" r:id="rId187"/>
    <p:sldId id="1344" r:id="rId188"/>
    <p:sldId id="1345" r:id="rId189"/>
    <p:sldId id="1347" r:id="rId190"/>
    <p:sldId id="1389" r:id="rId191"/>
    <p:sldId id="1349" r:id="rId192"/>
    <p:sldId id="1350" r:id="rId193"/>
    <p:sldId id="1351" r:id="rId194"/>
    <p:sldId id="1352" r:id="rId195"/>
    <p:sldId id="1353" r:id="rId196"/>
    <p:sldId id="1354" r:id="rId197"/>
    <p:sldId id="1355" r:id="rId198"/>
    <p:sldId id="1356" r:id="rId199"/>
    <p:sldId id="1357" r:id="rId200"/>
    <p:sldId id="1358" r:id="rId201"/>
    <p:sldId id="1359" r:id="rId202"/>
    <p:sldId id="1360" r:id="rId203"/>
    <p:sldId id="1225" r:id="rId204"/>
    <p:sldId id="1226" r:id="rId205"/>
    <p:sldId id="1227" r:id="rId206"/>
    <p:sldId id="1228" r:id="rId207"/>
    <p:sldId id="1229" r:id="rId208"/>
    <p:sldId id="1230" r:id="rId209"/>
    <p:sldId id="1231" r:id="rId210"/>
    <p:sldId id="1232" r:id="rId211"/>
    <p:sldId id="1288" r:id="rId212"/>
    <p:sldId id="1289" r:id="rId213"/>
    <p:sldId id="1290" r:id="rId214"/>
    <p:sldId id="1233" r:id="rId215"/>
    <p:sldId id="1234" r:id="rId216"/>
    <p:sldId id="1267" r:id="rId217"/>
    <p:sldId id="1268" r:id="rId218"/>
    <p:sldId id="1269" r:id="rId219"/>
    <p:sldId id="1285" r:id="rId220"/>
    <p:sldId id="1284" r:id="rId221"/>
    <p:sldId id="1283" r:id="rId222"/>
    <p:sldId id="851" r:id="rId223"/>
    <p:sldId id="1390" r:id="rId224"/>
  </p:sldIdLst>
  <p:sldSz cx="9144000" cy="6858000" type="screen4x3"/>
  <p:notesSz cx="9296400" cy="7010400"/>
  <p:defaultTextStyle>
    <a:defPPr>
      <a:defRPr lang="en-US"/>
    </a:defPPr>
    <a:lvl1pPr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kern="1200">
        <a:solidFill>
          <a:schemeClr val="tx1"/>
        </a:solidFill>
        <a:latin typeface="Calibri"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616"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208">
          <p15:clr>
            <a:srgbClr val="A4A3A4"/>
          </p15:clr>
        </p15:guide>
        <p15:guide id="2" pos="292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F6AB16"/>
    <a:srgbClr val="424242"/>
    <a:srgbClr val="00B050"/>
    <a:srgbClr val="B0F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640" autoAdjust="0"/>
    <p:restoredTop sz="59692" autoAdjust="0"/>
  </p:normalViewPr>
  <p:slideViewPr>
    <p:cSldViewPr snapToGrid="0" snapToObjects="1">
      <p:cViewPr varScale="1">
        <p:scale>
          <a:sx n="53" d="100"/>
          <a:sy n="53" d="100"/>
        </p:scale>
        <p:origin x="2054" y="53"/>
      </p:cViewPr>
      <p:guideLst>
        <p:guide orient="horz" pos="2616"/>
        <p:guide pos="2880"/>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00" d="100"/>
        <a:sy n="100" d="100"/>
      </p:scale>
      <p:origin x="0" y="-8275"/>
    </p:cViewPr>
  </p:sorterViewPr>
  <p:notesViewPr>
    <p:cSldViewPr snapToGrid="0" snapToObjects="1">
      <p:cViewPr varScale="1">
        <p:scale>
          <a:sx n="53" d="100"/>
          <a:sy n="53" d="100"/>
        </p:scale>
        <p:origin x="-2874" y="-96"/>
      </p:cViewPr>
      <p:guideLst>
        <p:guide orient="horz" pos="2208"/>
        <p:guide pos="2929"/>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handoutMaster" Target="handoutMasters/handoutMaster1.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slide" Target="slides/slide169.xml"/><Relationship Id="rId176" Type="http://schemas.openxmlformats.org/officeDocument/2006/relationships/slide" Target="slides/slide174.xml"/><Relationship Id="rId192" Type="http://schemas.openxmlformats.org/officeDocument/2006/relationships/slide" Target="slides/slide190.xml"/><Relationship Id="rId197" Type="http://schemas.openxmlformats.org/officeDocument/2006/relationships/slide" Target="slides/slide195.xml"/><Relationship Id="rId206" Type="http://schemas.openxmlformats.org/officeDocument/2006/relationships/slide" Target="slides/slide204.xml"/><Relationship Id="rId227" Type="http://schemas.openxmlformats.org/officeDocument/2006/relationships/presProps" Target="presProps.xml"/><Relationship Id="rId201" Type="http://schemas.openxmlformats.org/officeDocument/2006/relationships/slide" Target="slides/slide199.xml"/><Relationship Id="rId222" Type="http://schemas.openxmlformats.org/officeDocument/2006/relationships/slide" Target="slides/slide220.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82" Type="http://schemas.openxmlformats.org/officeDocument/2006/relationships/slide" Target="slides/slide180.xml"/><Relationship Id="rId187" Type="http://schemas.openxmlformats.org/officeDocument/2006/relationships/slide" Target="slides/slide185.xml"/><Relationship Id="rId217" Type="http://schemas.openxmlformats.org/officeDocument/2006/relationships/slide" Target="slides/slide215.xml"/><Relationship Id="rId1" Type="http://schemas.openxmlformats.org/officeDocument/2006/relationships/slideMaster" Target="slideMasters/slideMaster1.xml"/><Relationship Id="rId6" Type="http://schemas.openxmlformats.org/officeDocument/2006/relationships/slide" Target="slides/slide4.xml"/><Relationship Id="rId212" Type="http://schemas.openxmlformats.org/officeDocument/2006/relationships/slide" Target="slides/slide210.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viewProps" Target="view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theme" Target="theme/theme1.xml"/><Relationship Id="rId19" Type="http://schemas.openxmlformats.org/officeDocument/2006/relationships/slide" Target="slides/slide17.xml"/><Relationship Id="rId224" Type="http://schemas.openxmlformats.org/officeDocument/2006/relationships/slide" Target="slides/slide222.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tableStyles" Target="tableStyles.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64E7D2-7565-4BB2-9838-3506CEB0ED28}" type="doc">
      <dgm:prSet loTypeId="urn:microsoft.com/office/officeart/2005/8/layout/chevron1" loCatId="process" qsTypeId="urn:microsoft.com/office/officeart/2005/8/quickstyle/simple1" qsCatId="simple" csTypeId="urn:microsoft.com/office/officeart/2005/8/colors/accent1_2" csCatId="accent1" phldr="1"/>
      <dgm:spPr/>
    </dgm:pt>
    <dgm:pt modelId="{697DA56B-D265-479C-9FCD-9DBF258A5CE5}">
      <dgm:prSet phldrT="[Text]" custT="1"/>
      <dgm:spPr>
        <a:solidFill>
          <a:schemeClr val="accent6">
            <a:lumMod val="75000"/>
          </a:schemeClr>
        </a:solidFill>
        <a:ln>
          <a:solidFill>
            <a:schemeClr val="tx1"/>
          </a:solidFill>
        </a:ln>
      </dgm:spPr>
      <dgm:t>
        <a:bodyPr/>
        <a:lstStyle/>
        <a:p>
          <a:pPr algn="ctr"/>
          <a:r>
            <a:rPr lang="en-US" sz="2400" dirty="0">
              <a:solidFill>
                <a:schemeClr val="tx1"/>
              </a:solidFill>
            </a:rPr>
            <a:t>NAD27</a:t>
          </a:r>
          <a:endParaRPr lang="en-US" sz="2000" dirty="0">
            <a:solidFill>
              <a:schemeClr val="tx1"/>
            </a:solidFill>
          </a:endParaRPr>
        </a:p>
      </dgm:t>
    </dgm:pt>
    <dgm:pt modelId="{D2D55A34-5519-4579-906C-D4ED5D443770}" type="parTrans" cxnId="{F7B1D737-F1FA-498E-BB9B-4A22DC8E5553}">
      <dgm:prSet/>
      <dgm:spPr/>
      <dgm:t>
        <a:bodyPr/>
        <a:lstStyle/>
        <a:p>
          <a:pPr algn="ctr"/>
          <a:endParaRPr lang="en-US"/>
        </a:p>
      </dgm:t>
    </dgm:pt>
    <dgm:pt modelId="{C9661E72-7B6A-4DF4-A65E-C2E052618C17}" type="sibTrans" cxnId="{F7B1D737-F1FA-498E-BB9B-4A22DC8E5553}">
      <dgm:prSet/>
      <dgm:spPr/>
      <dgm:t>
        <a:bodyPr/>
        <a:lstStyle/>
        <a:p>
          <a:pPr algn="ctr"/>
          <a:endParaRPr lang="en-US"/>
        </a:p>
      </dgm:t>
    </dgm:pt>
    <dgm:pt modelId="{E081A86D-12A8-41E3-A3BE-C671A52D9376}">
      <dgm:prSet phldrT="[Text]" custT="1"/>
      <dgm:spPr>
        <a:solidFill>
          <a:srgbClr val="FBF616"/>
        </a:solidFill>
        <a:ln>
          <a:solidFill>
            <a:schemeClr val="tx1"/>
          </a:solidFill>
        </a:ln>
      </dgm:spPr>
      <dgm:t>
        <a:bodyPr/>
        <a:lstStyle/>
        <a:p>
          <a:pPr algn="ctr"/>
          <a:r>
            <a:rPr lang="en-US" sz="2400" dirty="0">
              <a:solidFill>
                <a:schemeClr val="tx1"/>
              </a:solidFill>
            </a:rPr>
            <a:t>NAD83 (1986)</a:t>
          </a:r>
        </a:p>
      </dgm:t>
    </dgm:pt>
    <dgm:pt modelId="{424BE90C-FA10-4EA6-A936-F75E800E373F}" type="parTrans" cxnId="{A0FF9B40-4C4B-4D21-8B41-F2E5C02E7955}">
      <dgm:prSet/>
      <dgm:spPr/>
      <dgm:t>
        <a:bodyPr/>
        <a:lstStyle/>
        <a:p>
          <a:pPr algn="ctr"/>
          <a:endParaRPr lang="en-US"/>
        </a:p>
      </dgm:t>
    </dgm:pt>
    <dgm:pt modelId="{E945B78C-AC2B-4E2B-991B-F30033E0A5D2}" type="sibTrans" cxnId="{A0FF9B40-4C4B-4D21-8B41-F2E5C02E7955}">
      <dgm:prSet/>
      <dgm:spPr/>
      <dgm:t>
        <a:bodyPr/>
        <a:lstStyle/>
        <a:p>
          <a:pPr algn="ctr"/>
          <a:endParaRPr lang="en-US"/>
        </a:p>
      </dgm:t>
    </dgm:pt>
    <dgm:pt modelId="{5B15CA0A-F019-42B4-860D-EECB53E6E161}">
      <dgm:prSet phldrT="[Text]" custT="1"/>
      <dgm:spPr>
        <a:solidFill>
          <a:schemeClr val="accent3"/>
        </a:solidFill>
        <a:ln>
          <a:solidFill>
            <a:schemeClr val="tx1"/>
          </a:solidFill>
        </a:ln>
      </dgm:spPr>
      <dgm:t>
        <a:bodyPr/>
        <a:lstStyle/>
        <a:p>
          <a:pPr algn="ctr"/>
          <a:endParaRPr lang="en-US" sz="2000" dirty="0">
            <a:solidFill>
              <a:schemeClr val="tx1"/>
            </a:solidFill>
          </a:endParaRPr>
        </a:p>
      </dgm:t>
    </dgm:pt>
    <dgm:pt modelId="{2BE7C007-60A3-4C05-AC6F-CF0B729AFC32}" type="parTrans" cxnId="{97AB65F2-35BA-4CEA-A3D7-64235955DD5C}">
      <dgm:prSet/>
      <dgm:spPr/>
      <dgm:t>
        <a:bodyPr/>
        <a:lstStyle/>
        <a:p>
          <a:pPr algn="ctr"/>
          <a:endParaRPr lang="en-US"/>
        </a:p>
      </dgm:t>
    </dgm:pt>
    <dgm:pt modelId="{E719348E-B54A-4036-AF7B-3D4FD2A6C88D}" type="sibTrans" cxnId="{97AB65F2-35BA-4CEA-A3D7-64235955DD5C}">
      <dgm:prSet/>
      <dgm:spPr/>
      <dgm:t>
        <a:bodyPr/>
        <a:lstStyle/>
        <a:p>
          <a:pPr algn="ctr"/>
          <a:endParaRPr lang="en-US"/>
        </a:p>
      </dgm:t>
    </dgm:pt>
    <dgm:pt modelId="{18C9A2AD-D228-4102-91BA-739599C05699}">
      <dgm:prSet phldrT="[Text]" custT="1"/>
      <dgm:spPr>
        <a:solidFill>
          <a:schemeClr val="accent6"/>
        </a:solidFill>
        <a:ln>
          <a:solidFill>
            <a:schemeClr val="tx1"/>
          </a:solidFill>
        </a:ln>
      </dgm:spPr>
      <dgm:t>
        <a:bodyPr/>
        <a:lstStyle/>
        <a:p>
          <a:pPr algn="ctr"/>
          <a:endParaRPr lang="en-US" sz="2000" dirty="0">
            <a:solidFill>
              <a:schemeClr val="tx1"/>
            </a:solidFill>
          </a:endParaRPr>
        </a:p>
      </dgm:t>
    </dgm:pt>
    <dgm:pt modelId="{CF65A571-A390-4737-9AF4-6A572D42D518}" type="parTrans" cxnId="{4EF50818-E815-49E5-8B4E-BCB30CD67757}">
      <dgm:prSet/>
      <dgm:spPr/>
      <dgm:t>
        <a:bodyPr/>
        <a:lstStyle/>
        <a:p>
          <a:pPr algn="ctr"/>
          <a:endParaRPr lang="en-US"/>
        </a:p>
      </dgm:t>
    </dgm:pt>
    <dgm:pt modelId="{7E8DD8E3-839F-4326-9B80-0BBD08E66360}" type="sibTrans" cxnId="{4EF50818-E815-49E5-8B4E-BCB30CD67757}">
      <dgm:prSet/>
      <dgm:spPr/>
      <dgm:t>
        <a:bodyPr/>
        <a:lstStyle/>
        <a:p>
          <a:pPr algn="ctr"/>
          <a:endParaRPr lang="en-US"/>
        </a:p>
      </dgm:t>
    </dgm:pt>
    <dgm:pt modelId="{32CC5A6A-BB3C-4D25-88E8-8C890926075F}">
      <dgm:prSet phldrT="[Text]" custT="1"/>
      <dgm:spPr>
        <a:solidFill>
          <a:schemeClr val="accent1">
            <a:lumMod val="60000"/>
            <a:lumOff val="40000"/>
          </a:schemeClr>
        </a:solidFill>
        <a:ln>
          <a:solidFill>
            <a:schemeClr val="tx1"/>
          </a:solidFill>
        </a:ln>
      </dgm:spPr>
      <dgm:t>
        <a:bodyPr/>
        <a:lstStyle/>
        <a:p>
          <a:pPr algn="ctr"/>
          <a:r>
            <a:rPr lang="en-US" sz="2400" dirty="0">
              <a:solidFill>
                <a:schemeClr val="tx1"/>
              </a:solidFill>
            </a:rPr>
            <a:t>NAD83 (2011)</a:t>
          </a:r>
        </a:p>
      </dgm:t>
    </dgm:pt>
    <dgm:pt modelId="{AE92E2C1-3018-4F52-835E-E3DCD70A21DD}" type="parTrans" cxnId="{B1DC1CA8-9048-45A0-A71D-115CA84BB9D5}">
      <dgm:prSet/>
      <dgm:spPr/>
      <dgm:t>
        <a:bodyPr/>
        <a:lstStyle/>
        <a:p>
          <a:endParaRPr lang="en-US"/>
        </a:p>
      </dgm:t>
    </dgm:pt>
    <dgm:pt modelId="{B42ECEE3-B9FC-42CE-BBF9-B8CC31FE7770}" type="sibTrans" cxnId="{B1DC1CA8-9048-45A0-A71D-115CA84BB9D5}">
      <dgm:prSet/>
      <dgm:spPr/>
      <dgm:t>
        <a:bodyPr/>
        <a:lstStyle/>
        <a:p>
          <a:endParaRPr lang="en-US"/>
        </a:p>
      </dgm:t>
    </dgm:pt>
    <dgm:pt modelId="{8C340ED1-C2C0-4ABE-ADC7-48616CAEC23E}" type="pres">
      <dgm:prSet presAssocID="{4664E7D2-7565-4BB2-9838-3506CEB0ED28}" presName="Name0" presStyleCnt="0">
        <dgm:presLayoutVars>
          <dgm:dir/>
          <dgm:animLvl val="lvl"/>
          <dgm:resizeHandles val="exact"/>
        </dgm:presLayoutVars>
      </dgm:prSet>
      <dgm:spPr/>
    </dgm:pt>
    <dgm:pt modelId="{A0E98B29-CCF6-4268-BB6E-5CE7A9501B0A}" type="pres">
      <dgm:prSet presAssocID="{697DA56B-D265-479C-9FCD-9DBF258A5CE5}" presName="parTxOnly" presStyleLbl="node1" presStyleIdx="0" presStyleCnt="5">
        <dgm:presLayoutVars>
          <dgm:chMax val="0"/>
          <dgm:chPref val="0"/>
          <dgm:bulletEnabled val="1"/>
        </dgm:presLayoutVars>
      </dgm:prSet>
      <dgm:spPr/>
    </dgm:pt>
    <dgm:pt modelId="{E4B42393-0DD7-4FC3-9B3B-55AEDA1FDF2B}" type="pres">
      <dgm:prSet presAssocID="{C9661E72-7B6A-4DF4-A65E-C2E052618C17}" presName="parTxOnlySpace" presStyleCnt="0"/>
      <dgm:spPr/>
    </dgm:pt>
    <dgm:pt modelId="{5EB6A662-EB0A-4387-A904-8C06F2F50B26}" type="pres">
      <dgm:prSet presAssocID="{18C9A2AD-D228-4102-91BA-739599C05699}" presName="parTxOnly" presStyleLbl="node1" presStyleIdx="1" presStyleCnt="5">
        <dgm:presLayoutVars>
          <dgm:chMax val="0"/>
          <dgm:chPref val="0"/>
          <dgm:bulletEnabled val="1"/>
        </dgm:presLayoutVars>
      </dgm:prSet>
      <dgm:spPr/>
    </dgm:pt>
    <dgm:pt modelId="{489CD689-E811-4738-B97C-B51019F9A09F}" type="pres">
      <dgm:prSet presAssocID="{7E8DD8E3-839F-4326-9B80-0BBD08E66360}" presName="parTxOnlySpace" presStyleCnt="0"/>
      <dgm:spPr/>
    </dgm:pt>
    <dgm:pt modelId="{F52C1901-4091-46C2-906D-20AAC097A5D4}" type="pres">
      <dgm:prSet presAssocID="{E081A86D-12A8-41E3-A3BE-C671A52D9376}" presName="parTxOnly" presStyleLbl="node1" presStyleIdx="2" presStyleCnt="5">
        <dgm:presLayoutVars>
          <dgm:chMax val="0"/>
          <dgm:chPref val="0"/>
          <dgm:bulletEnabled val="1"/>
        </dgm:presLayoutVars>
      </dgm:prSet>
      <dgm:spPr/>
    </dgm:pt>
    <dgm:pt modelId="{0C7CD711-91B9-4A62-8607-DA28AFEDB362}" type="pres">
      <dgm:prSet presAssocID="{E945B78C-AC2B-4E2B-991B-F30033E0A5D2}" presName="parTxOnlySpace" presStyleCnt="0"/>
      <dgm:spPr/>
    </dgm:pt>
    <dgm:pt modelId="{EEFC2EA2-6546-43E5-98DA-C18A1D58B2B3}" type="pres">
      <dgm:prSet presAssocID="{5B15CA0A-F019-42B4-860D-EECB53E6E161}" presName="parTxOnly" presStyleLbl="node1" presStyleIdx="3" presStyleCnt="5">
        <dgm:presLayoutVars>
          <dgm:chMax val="0"/>
          <dgm:chPref val="0"/>
          <dgm:bulletEnabled val="1"/>
        </dgm:presLayoutVars>
      </dgm:prSet>
      <dgm:spPr/>
    </dgm:pt>
    <dgm:pt modelId="{4BB48F1D-A757-48EE-8A3D-F1D5F0ECF9B8}" type="pres">
      <dgm:prSet presAssocID="{E719348E-B54A-4036-AF7B-3D4FD2A6C88D}" presName="parTxOnlySpace" presStyleCnt="0"/>
      <dgm:spPr/>
    </dgm:pt>
    <dgm:pt modelId="{EA8B618A-6C09-44E5-AB5B-53F19DF4A409}" type="pres">
      <dgm:prSet presAssocID="{32CC5A6A-BB3C-4D25-88E8-8C890926075F}" presName="parTxOnly" presStyleLbl="node1" presStyleIdx="4" presStyleCnt="5">
        <dgm:presLayoutVars>
          <dgm:chMax val="0"/>
          <dgm:chPref val="0"/>
          <dgm:bulletEnabled val="1"/>
        </dgm:presLayoutVars>
      </dgm:prSet>
      <dgm:spPr/>
    </dgm:pt>
  </dgm:ptLst>
  <dgm:cxnLst>
    <dgm:cxn modelId="{4EF50818-E815-49E5-8B4E-BCB30CD67757}" srcId="{4664E7D2-7565-4BB2-9838-3506CEB0ED28}" destId="{18C9A2AD-D228-4102-91BA-739599C05699}" srcOrd="1" destOrd="0" parTransId="{CF65A571-A390-4737-9AF4-6A572D42D518}" sibTransId="{7E8DD8E3-839F-4326-9B80-0BBD08E66360}"/>
    <dgm:cxn modelId="{0BC3B11B-C92D-4366-ADD9-3D454D12C315}" type="presOf" srcId="{E081A86D-12A8-41E3-A3BE-C671A52D9376}" destId="{F52C1901-4091-46C2-906D-20AAC097A5D4}" srcOrd="0" destOrd="0" presId="urn:microsoft.com/office/officeart/2005/8/layout/chevron1"/>
    <dgm:cxn modelId="{47FA6632-677F-40E2-A6BE-6E0F7533838B}" type="presOf" srcId="{4664E7D2-7565-4BB2-9838-3506CEB0ED28}" destId="{8C340ED1-C2C0-4ABE-ADC7-48616CAEC23E}" srcOrd="0" destOrd="0" presId="urn:microsoft.com/office/officeart/2005/8/layout/chevron1"/>
    <dgm:cxn modelId="{F7B1D737-F1FA-498E-BB9B-4A22DC8E5553}" srcId="{4664E7D2-7565-4BB2-9838-3506CEB0ED28}" destId="{697DA56B-D265-479C-9FCD-9DBF258A5CE5}" srcOrd="0" destOrd="0" parTransId="{D2D55A34-5519-4579-906C-D4ED5D443770}" sibTransId="{C9661E72-7B6A-4DF4-A65E-C2E052618C17}"/>
    <dgm:cxn modelId="{A0FF9B40-4C4B-4D21-8B41-F2E5C02E7955}" srcId="{4664E7D2-7565-4BB2-9838-3506CEB0ED28}" destId="{E081A86D-12A8-41E3-A3BE-C671A52D9376}" srcOrd="2" destOrd="0" parTransId="{424BE90C-FA10-4EA6-A936-F75E800E373F}" sibTransId="{E945B78C-AC2B-4E2B-991B-F30033E0A5D2}"/>
    <dgm:cxn modelId="{17DA7143-FF16-46BB-8BBB-6866A1FD94E8}" type="presOf" srcId="{18C9A2AD-D228-4102-91BA-739599C05699}" destId="{5EB6A662-EB0A-4387-A904-8C06F2F50B26}" srcOrd="0" destOrd="0" presId="urn:microsoft.com/office/officeart/2005/8/layout/chevron1"/>
    <dgm:cxn modelId="{CC9B4886-0711-44D0-A33B-EB3CB64B4AC4}" type="presOf" srcId="{5B15CA0A-F019-42B4-860D-EECB53E6E161}" destId="{EEFC2EA2-6546-43E5-98DA-C18A1D58B2B3}" srcOrd="0" destOrd="0" presId="urn:microsoft.com/office/officeart/2005/8/layout/chevron1"/>
    <dgm:cxn modelId="{B1DC1CA8-9048-45A0-A71D-115CA84BB9D5}" srcId="{4664E7D2-7565-4BB2-9838-3506CEB0ED28}" destId="{32CC5A6A-BB3C-4D25-88E8-8C890926075F}" srcOrd="4" destOrd="0" parTransId="{AE92E2C1-3018-4F52-835E-E3DCD70A21DD}" sibTransId="{B42ECEE3-B9FC-42CE-BBF9-B8CC31FE7770}"/>
    <dgm:cxn modelId="{69C6E5C0-3753-4BDE-8B3F-38A9782A1D9F}" type="presOf" srcId="{32CC5A6A-BB3C-4D25-88E8-8C890926075F}" destId="{EA8B618A-6C09-44E5-AB5B-53F19DF4A409}" srcOrd="0" destOrd="0" presId="urn:microsoft.com/office/officeart/2005/8/layout/chevron1"/>
    <dgm:cxn modelId="{97AB65F2-35BA-4CEA-A3D7-64235955DD5C}" srcId="{4664E7D2-7565-4BB2-9838-3506CEB0ED28}" destId="{5B15CA0A-F019-42B4-860D-EECB53E6E161}" srcOrd="3" destOrd="0" parTransId="{2BE7C007-60A3-4C05-AC6F-CF0B729AFC32}" sibTransId="{E719348E-B54A-4036-AF7B-3D4FD2A6C88D}"/>
    <dgm:cxn modelId="{FD38F3FF-B13A-4972-A7C3-B9E04E5DC869}" type="presOf" srcId="{697DA56B-D265-479C-9FCD-9DBF258A5CE5}" destId="{A0E98B29-CCF6-4268-BB6E-5CE7A9501B0A}" srcOrd="0" destOrd="0" presId="urn:microsoft.com/office/officeart/2005/8/layout/chevron1"/>
    <dgm:cxn modelId="{486FFFDD-813A-4F3F-8038-71C6ACF90D99}" type="presParOf" srcId="{8C340ED1-C2C0-4ABE-ADC7-48616CAEC23E}" destId="{A0E98B29-CCF6-4268-BB6E-5CE7A9501B0A}" srcOrd="0" destOrd="0" presId="urn:microsoft.com/office/officeart/2005/8/layout/chevron1"/>
    <dgm:cxn modelId="{68B1095F-D24C-4DDE-85BA-AD1175DFE4DB}" type="presParOf" srcId="{8C340ED1-C2C0-4ABE-ADC7-48616CAEC23E}" destId="{E4B42393-0DD7-4FC3-9B3B-55AEDA1FDF2B}" srcOrd="1" destOrd="0" presId="urn:microsoft.com/office/officeart/2005/8/layout/chevron1"/>
    <dgm:cxn modelId="{58FE6A29-627E-4417-846E-5D087658ECA6}" type="presParOf" srcId="{8C340ED1-C2C0-4ABE-ADC7-48616CAEC23E}" destId="{5EB6A662-EB0A-4387-A904-8C06F2F50B26}" srcOrd="2" destOrd="0" presId="urn:microsoft.com/office/officeart/2005/8/layout/chevron1"/>
    <dgm:cxn modelId="{CC5792CF-55F2-49E7-BA16-21574D23AC2C}" type="presParOf" srcId="{8C340ED1-C2C0-4ABE-ADC7-48616CAEC23E}" destId="{489CD689-E811-4738-B97C-B51019F9A09F}" srcOrd="3" destOrd="0" presId="urn:microsoft.com/office/officeart/2005/8/layout/chevron1"/>
    <dgm:cxn modelId="{A043D51C-6A2D-4A23-BEB9-2343B93EA87D}" type="presParOf" srcId="{8C340ED1-C2C0-4ABE-ADC7-48616CAEC23E}" destId="{F52C1901-4091-46C2-906D-20AAC097A5D4}" srcOrd="4" destOrd="0" presId="urn:microsoft.com/office/officeart/2005/8/layout/chevron1"/>
    <dgm:cxn modelId="{62263AEC-0FA4-4DCA-ABFC-76203B2F2C8B}" type="presParOf" srcId="{8C340ED1-C2C0-4ABE-ADC7-48616CAEC23E}" destId="{0C7CD711-91B9-4A62-8607-DA28AFEDB362}" srcOrd="5" destOrd="0" presId="urn:microsoft.com/office/officeart/2005/8/layout/chevron1"/>
    <dgm:cxn modelId="{018ACBF5-8234-4C14-9DF0-59A21FC123BD}" type="presParOf" srcId="{8C340ED1-C2C0-4ABE-ADC7-48616CAEC23E}" destId="{EEFC2EA2-6546-43E5-98DA-C18A1D58B2B3}" srcOrd="6" destOrd="0" presId="urn:microsoft.com/office/officeart/2005/8/layout/chevron1"/>
    <dgm:cxn modelId="{CFEFCF28-BE64-4B48-82E3-53A210C21E57}" type="presParOf" srcId="{8C340ED1-C2C0-4ABE-ADC7-48616CAEC23E}" destId="{4BB48F1D-A757-48EE-8A3D-F1D5F0ECF9B8}" srcOrd="7" destOrd="0" presId="urn:microsoft.com/office/officeart/2005/8/layout/chevron1"/>
    <dgm:cxn modelId="{51A42D85-2422-44DF-98DB-F43D46ED3C2C}" type="presParOf" srcId="{8C340ED1-C2C0-4ABE-ADC7-48616CAEC23E}" destId="{EA8B618A-6C09-44E5-AB5B-53F19DF4A409}" srcOrd="8"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E98B29-CCF6-4268-BB6E-5CE7A9501B0A}">
      <dsp:nvSpPr>
        <dsp:cNvPr id="0" name=""/>
        <dsp:cNvSpPr/>
      </dsp:nvSpPr>
      <dsp:spPr>
        <a:xfrm>
          <a:off x="2156" y="375471"/>
          <a:ext cx="1919394" cy="767757"/>
        </a:xfrm>
        <a:prstGeom prst="chevron">
          <a:avLst/>
        </a:prstGeom>
        <a:solidFill>
          <a:schemeClr val="accent6">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NAD27</a:t>
          </a:r>
          <a:endParaRPr lang="en-US" sz="2000" kern="1200" dirty="0">
            <a:solidFill>
              <a:schemeClr val="tx1"/>
            </a:solidFill>
          </a:endParaRPr>
        </a:p>
      </dsp:txBody>
      <dsp:txXfrm>
        <a:off x="386035" y="375471"/>
        <a:ext cx="1151637" cy="767757"/>
      </dsp:txXfrm>
    </dsp:sp>
    <dsp:sp modelId="{5EB6A662-EB0A-4387-A904-8C06F2F50B26}">
      <dsp:nvSpPr>
        <dsp:cNvPr id="0" name=""/>
        <dsp:cNvSpPr/>
      </dsp:nvSpPr>
      <dsp:spPr>
        <a:xfrm>
          <a:off x="1729611" y="375471"/>
          <a:ext cx="1919394" cy="767757"/>
        </a:xfrm>
        <a:prstGeom prst="chevron">
          <a:avLst/>
        </a:prstGeom>
        <a:solidFill>
          <a:schemeClr val="accent6"/>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tx1"/>
            </a:solidFill>
          </a:endParaRPr>
        </a:p>
      </dsp:txBody>
      <dsp:txXfrm>
        <a:off x="2113490" y="375471"/>
        <a:ext cx="1151637" cy="767757"/>
      </dsp:txXfrm>
    </dsp:sp>
    <dsp:sp modelId="{F52C1901-4091-46C2-906D-20AAC097A5D4}">
      <dsp:nvSpPr>
        <dsp:cNvPr id="0" name=""/>
        <dsp:cNvSpPr/>
      </dsp:nvSpPr>
      <dsp:spPr>
        <a:xfrm>
          <a:off x="3457067" y="375471"/>
          <a:ext cx="1919394" cy="767757"/>
        </a:xfrm>
        <a:prstGeom prst="chevron">
          <a:avLst/>
        </a:prstGeom>
        <a:solidFill>
          <a:srgbClr val="FBF616"/>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NAD83 (1986)</a:t>
          </a:r>
        </a:p>
      </dsp:txBody>
      <dsp:txXfrm>
        <a:off x="3840946" y="375471"/>
        <a:ext cx="1151637" cy="767757"/>
      </dsp:txXfrm>
    </dsp:sp>
    <dsp:sp modelId="{EEFC2EA2-6546-43E5-98DA-C18A1D58B2B3}">
      <dsp:nvSpPr>
        <dsp:cNvPr id="0" name=""/>
        <dsp:cNvSpPr/>
      </dsp:nvSpPr>
      <dsp:spPr>
        <a:xfrm>
          <a:off x="5184522" y="375471"/>
          <a:ext cx="1919394" cy="767757"/>
        </a:xfrm>
        <a:prstGeom prst="chevron">
          <a:avLst/>
        </a:prstGeom>
        <a:solidFill>
          <a:schemeClr val="accent3"/>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endParaRPr lang="en-US" sz="2000" kern="1200" dirty="0">
            <a:solidFill>
              <a:schemeClr val="tx1"/>
            </a:solidFill>
          </a:endParaRPr>
        </a:p>
      </dsp:txBody>
      <dsp:txXfrm>
        <a:off x="5568401" y="375471"/>
        <a:ext cx="1151637" cy="767757"/>
      </dsp:txXfrm>
    </dsp:sp>
    <dsp:sp modelId="{EA8B618A-6C09-44E5-AB5B-53F19DF4A409}">
      <dsp:nvSpPr>
        <dsp:cNvPr id="0" name=""/>
        <dsp:cNvSpPr/>
      </dsp:nvSpPr>
      <dsp:spPr>
        <a:xfrm>
          <a:off x="6911977" y="375471"/>
          <a:ext cx="1919394" cy="767757"/>
        </a:xfrm>
        <a:prstGeom prst="chevron">
          <a:avLst/>
        </a:prstGeom>
        <a:solidFill>
          <a:schemeClr val="accent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NAD83 (2011)</a:t>
          </a:r>
        </a:p>
      </dsp:txBody>
      <dsp:txXfrm>
        <a:off x="7295856" y="375471"/>
        <a:ext cx="1151637" cy="767757"/>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265810" y="6658664"/>
            <a:ext cx="4028440" cy="350520"/>
          </a:xfrm>
          <a:prstGeom prst="rect">
            <a:avLst/>
          </a:prstGeom>
        </p:spPr>
        <p:txBody>
          <a:bodyPr vert="horz" lIns="93172" tIns="46586" rIns="93172" bIns="46586" rtlCol="0" anchor="b"/>
          <a:lstStyle>
            <a:lvl1pPr algn="r">
              <a:defRPr sz="1300"/>
            </a:lvl1pPr>
          </a:lstStyle>
          <a:p>
            <a:fld id="{C6883DAC-523E-4974-AC29-DCB431DC9A5A}" type="slidenum">
              <a:rPr lang="en-US" smtClean="0"/>
              <a:t>‹#›</a:t>
            </a:fld>
            <a:endParaRPr lang="en-US"/>
          </a:p>
        </p:txBody>
      </p:sp>
    </p:spTree>
    <p:extLst>
      <p:ext uri="{BB962C8B-B14F-4D97-AF65-F5344CB8AC3E}">
        <p14:creationId xmlns:p14="http://schemas.microsoft.com/office/powerpoint/2010/main" val="913947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8440" cy="350520"/>
          </a:xfrm>
          <a:prstGeom prst="rect">
            <a:avLst/>
          </a:prstGeom>
        </p:spPr>
        <p:txBody>
          <a:bodyPr vert="horz" lIns="93172" tIns="46586" rIns="93172" bIns="46586" rtlCol="0"/>
          <a:lstStyle>
            <a:lvl1pPr algn="l">
              <a:defRPr sz="1300"/>
            </a:lvl1pPr>
          </a:lstStyle>
          <a:p>
            <a:pPr>
              <a:defRPr/>
            </a:pPr>
            <a:endParaRPr lang="en-US"/>
          </a:p>
        </p:txBody>
      </p:sp>
      <p:sp>
        <p:nvSpPr>
          <p:cNvPr id="3" name="Date Placeholder 2"/>
          <p:cNvSpPr>
            <a:spLocks noGrp="1"/>
          </p:cNvSpPr>
          <p:nvPr>
            <p:ph type="dt" idx="1"/>
          </p:nvPr>
        </p:nvSpPr>
        <p:spPr>
          <a:xfrm>
            <a:off x="5265810" y="0"/>
            <a:ext cx="4028440" cy="350520"/>
          </a:xfrm>
          <a:prstGeom prst="rect">
            <a:avLst/>
          </a:prstGeom>
        </p:spPr>
        <p:txBody>
          <a:bodyPr vert="horz" lIns="93172" tIns="46586" rIns="93172" bIns="46586" rtlCol="0"/>
          <a:lstStyle>
            <a:lvl1pPr algn="r">
              <a:defRPr sz="1300"/>
            </a:lvl1pPr>
          </a:lstStyle>
          <a:p>
            <a:pPr>
              <a:defRPr/>
            </a:pPr>
            <a:fld id="{404DAA2B-7E61-4BA4-9603-AA753C73C6B0}" type="datetimeFigureOut">
              <a:rPr lang="en-US"/>
              <a:pPr>
                <a:defRPr/>
              </a:pPr>
              <a:t>09-May-24</a:t>
            </a:fld>
            <a:endParaRPr lang="en-US"/>
          </a:p>
        </p:txBody>
      </p:sp>
      <p:sp>
        <p:nvSpPr>
          <p:cNvPr id="4" name="Slide Image Placeholder 3"/>
          <p:cNvSpPr>
            <a:spLocks noGrp="1" noRot="1" noChangeAspect="1"/>
          </p:cNvSpPr>
          <p:nvPr>
            <p:ph type="sldImg" idx="2"/>
          </p:nvPr>
        </p:nvSpPr>
        <p:spPr>
          <a:xfrm>
            <a:off x="2895600" y="527050"/>
            <a:ext cx="3505200" cy="2628900"/>
          </a:xfrm>
          <a:prstGeom prst="rect">
            <a:avLst/>
          </a:prstGeom>
          <a:noFill/>
          <a:ln w="12700">
            <a:solidFill>
              <a:prstClr val="black"/>
            </a:solidFill>
          </a:ln>
        </p:spPr>
        <p:txBody>
          <a:bodyPr vert="horz" lIns="93172" tIns="46586" rIns="93172" bIns="46586" rtlCol="0" anchor="ctr"/>
          <a:lstStyle/>
          <a:p>
            <a:pPr lvl="0"/>
            <a:endParaRPr lang="en-US" noProof="0"/>
          </a:p>
        </p:txBody>
      </p:sp>
      <p:sp>
        <p:nvSpPr>
          <p:cNvPr id="5" name="Notes Placeholder 4"/>
          <p:cNvSpPr>
            <a:spLocks noGrp="1"/>
          </p:cNvSpPr>
          <p:nvPr>
            <p:ph type="body" sz="quarter" idx="3"/>
          </p:nvPr>
        </p:nvSpPr>
        <p:spPr>
          <a:xfrm>
            <a:off x="929641" y="3329940"/>
            <a:ext cx="7437120" cy="3154680"/>
          </a:xfrm>
          <a:prstGeom prst="rect">
            <a:avLst/>
          </a:prstGeom>
        </p:spPr>
        <p:txBody>
          <a:bodyPr vert="horz" lIns="93172" tIns="46586" rIns="93172" bIns="46586"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1" y="6658664"/>
            <a:ext cx="4028440" cy="350520"/>
          </a:xfrm>
          <a:prstGeom prst="rect">
            <a:avLst/>
          </a:prstGeom>
        </p:spPr>
        <p:txBody>
          <a:bodyPr vert="horz" lIns="93172" tIns="46586" rIns="93172" bIns="46586"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5265810" y="6658664"/>
            <a:ext cx="4028440" cy="350520"/>
          </a:xfrm>
          <a:prstGeom prst="rect">
            <a:avLst/>
          </a:prstGeom>
        </p:spPr>
        <p:txBody>
          <a:bodyPr vert="horz" lIns="93172" tIns="46586" rIns="93172" bIns="46586" rtlCol="0" anchor="b"/>
          <a:lstStyle>
            <a:lvl1pPr algn="r">
              <a:defRPr sz="1300"/>
            </a:lvl1pPr>
          </a:lstStyle>
          <a:p>
            <a:pPr>
              <a:defRPr/>
            </a:pPr>
            <a:fld id="{5BB99B5A-D3DB-4354-AA55-43E94BB02C0B}" type="slidenum">
              <a:rPr lang="en-US"/>
              <a:pPr>
                <a:defRPr/>
              </a:pPr>
              <a:t>‹#›</a:t>
            </a:fld>
            <a:endParaRPr lang="en-US"/>
          </a:p>
        </p:txBody>
      </p:sp>
    </p:spTree>
    <p:extLst>
      <p:ext uri="{BB962C8B-B14F-4D97-AF65-F5344CB8AC3E}">
        <p14:creationId xmlns:p14="http://schemas.microsoft.com/office/powerpoint/2010/main" val="242613992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26C3BD8-B2E5-4319-9CBE-B60D43F31E53}" type="slidenum">
              <a:rPr lang="en-US" smtClean="0"/>
              <a:pPr eaLnBrk="1" hangingPunct="1"/>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would like to point out we have a new,</a:t>
            </a:r>
            <a:r>
              <a:rPr lang="en-US" baseline="0" dirty="0"/>
              <a:t> official name for the network you see represented on this map, </a:t>
            </a:r>
          </a:p>
          <a:p>
            <a:r>
              <a:rPr lang="en-US" baseline="0" dirty="0"/>
              <a:t>-The NOAA CORS Network, or NCN</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10</a:t>
            </a:fld>
            <a:endParaRPr lang="en-US"/>
          </a:p>
        </p:txBody>
      </p:sp>
    </p:spTree>
    <p:extLst>
      <p:ext uri="{BB962C8B-B14F-4D97-AF65-F5344CB8AC3E}">
        <p14:creationId xmlns:p14="http://schemas.microsoft.com/office/powerpoint/2010/main" val="254675697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-remember, we covered 4 reference</a:t>
            </a:r>
            <a:r>
              <a:rPr lang="en-US" baseline="0" dirty="0"/>
              <a:t> frames but if you’re just working in this region, you only have to be concerned with NATRF</a:t>
            </a:r>
          </a:p>
          <a:p>
            <a:r>
              <a:rPr lang="en-US" baseline="0" dirty="0"/>
              <a:t>-almost everything I’ve covered thus far is in this TR or Technical Report available on our website</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110</a:t>
            </a:fld>
            <a:endParaRPr lang="en-US"/>
          </a:p>
        </p:txBody>
      </p:sp>
    </p:spTree>
    <p:extLst>
      <p:ext uri="{BB962C8B-B14F-4D97-AF65-F5344CB8AC3E}">
        <p14:creationId xmlns:p14="http://schemas.microsoft.com/office/powerpoint/2010/main" val="34232129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-geometric component is latitude, longitude, and ellipsoid</a:t>
            </a:r>
            <a:r>
              <a:rPr lang="en-US" baseline="0" dirty="0"/>
              <a:t> height</a:t>
            </a:r>
          </a:p>
          <a:p>
            <a:r>
              <a:rPr lang="en-US" baseline="0" dirty="0"/>
              <a:t>-geopotential component is combined with the geometric components to calculate an </a:t>
            </a:r>
            <a:r>
              <a:rPr lang="en-US" baseline="0" dirty="0" err="1"/>
              <a:t>ortho</a:t>
            </a:r>
            <a:r>
              <a:rPr lang="en-US" baseline="0" dirty="0"/>
              <a:t> height or capital H</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111</a:t>
            </a:fld>
            <a:endParaRPr lang="en-US"/>
          </a:p>
        </p:txBody>
      </p:sp>
    </p:spTree>
    <p:extLst>
      <p:ext uri="{BB962C8B-B14F-4D97-AF65-F5344CB8AC3E}">
        <p14:creationId xmlns:p14="http://schemas.microsoft.com/office/powerpoint/2010/main" val="108744878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0913">
              <a:spcBef>
                <a:spcPct val="30000"/>
              </a:spcBef>
              <a:defRPr sz="1200">
                <a:solidFill>
                  <a:schemeClr val="tx1"/>
                </a:solidFill>
                <a:latin typeface="Calibri" panose="020F0502020204030204" pitchFamily="34" charset="0"/>
              </a:defRPr>
            </a:lvl1pPr>
            <a:lvl2pPr marL="741363" indent="-284163" defTabSz="950913">
              <a:spcBef>
                <a:spcPct val="30000"/>
              </a:spcBef>
              <a:defRPr sz="1200">
                <a:solidFill>
                  <a:schemeClr val="tx1"/>
                </a:solidFill>
                <a:latin typeface="Calibri" panose="020F0502020204030204" pitchFamily="34" charset="0"/>
              </a:defRPr>
            </a:lvl2pPr>
            <a:lvl3pPr marL="1141413" indent="-227013" defTabSz="950913">
              <a:spcBef>
                <a:spcPct val="30000"/>
              </a:spcBef>
              <a:defRPr sz="1200">
                <a:solidFill>
                  <a:schemeClr val="tx1"/>
                </a:solidFill>
                <a:latin typeface="Calibri" panose="020F0502020204030204" pitchFamily="34" charset="0"/>
              </a:defRPr>
            </a:lvl3pPr>
            <a:lvl4pPr marL="1598613" indent="-227013" defTabSz="950913">
              <a:spcBef>
                <a:spcPct val="30000"/>
              </a:spcBef>
              <a:defRPr sz="1200">
                <a:solidFill>
                  <a:schemeClr val="tx1"/>
                </a:solidFill>
                <a:latin typeface="Calibri" panose="020F0502020204030204" pitchFamily="34" charset="0"/>
              </a:defRPr>
            </a:lvl4pPr>
            <a:lvl5pPr marL="2055813" indent="-227013" defTabSz="950913">
              <a:spcBef>
                <a:spcPct val="30000"/>
              </a:spcBef>
              <a:defRPr sz="1200">
                <a:solidFill>
                  <a:schemeClr val="tx1"/>
                </a:solidFill>
                <a:latin typeface="Calibri" panose="020F0502020204030204" pitchFamily="34" charset="0"/>
              </a:defRPr>
            </a:lvl5pPr>
            <a:lvl6pPr marL="2513013" indent="-227013" defTabSz="9509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defTabSz="9509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defTabSz="9509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defTabSz="950913" eaLnBrk="0" fontAlgn="base" hangingPunct="0">
              <a:spcBef>
                <a:spcPct val="30000"/>
              </a:spcBef>
              <a:spcAft>
                <a:spcPct val="0"/>
              </a:spcAft>
              <a:defRPr sz="1200">
                <a:solidFill>
                  <a:schemeClr val="tx1"/>
                </a:solidFill>
                <a:latin typeface="Calibri" panose="020F0502020204030204" pitchFamily="34" charset="0"/>
              </a:defRPr>
            </a:lvl9pPr>
          </a:lstStyle>
          <a:p>
            <a:pPr eaLnBrk="0" hangingPunct="0">
              <a:spcBef>
                <a:spcPct val="0"/>
              </a:spcBef>
            </a:pPr>
            <a:fld id="{A7AF627A-4B0A-4F07-AA98-FC43EF4A1389}" type="slidenum">
              <a:rPr lang="en-US" altLang="en-US" sz="1300" smtClean="0">
                <a:latin typeface="Times New Roman" panose="02020603050405020304" pitchFamily="18" charset="0"/>
                <a:cs typeface="Arial" panose="020B0604020202020204" pitchFamily="34" charset="0"/>
              </a:rPr>
              <a:pPr eaLnBrk="0" hangingPunct="0">
                <a:spcBef>
                  <a:spcPct val="0"/>
                </a:spcBef>
              </a:pPr>
              <a:t>115</a:t>
            </a:fld>
            <a:endParaRPr lang="en-US" altLang="en-US" sz="1300">
              <a:latin typeface="Times New Roman" panose="02020603050405020304" pitchFamily="18" charset="0"/>
              <a:cs typeface="Arial" panose="020B0604020202020204" pitchFamily="34" charset="0"/>
            </a:endParaRPr>
          </a:p>
        </p:txBody>
      </p:sp>
      <p:sp>
        <p:nvSpPr>
          <p:cNvPr id="1843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100" dirty="0"/>
              <a:t>It turns out that MSL is a close approximation to another surface, defined by gravity, called the </a:t>
            </a:r>
            <a:r>
              <a:rPr lang="en-US" altLang="en-US" sz="1100" b="1" dirty="0"/>
              <a:t>geoid</a:t>
            </a:r>
            <a:r>
              <a:rPr lang="en-US" altLang="en-US" sz="1100" dirty="0"/>
              <a:t>, which is the </a:t>
            </a:r>
            <a:r>
              <a:rPr lang="en-US" altLang="en-US" sz="1100" i="1" dirty="0"/>
              <a:t>true zero surface for measuring elevations</a:t>
            </a:r>
            <a:r>
              <a:rPr lang="en-US" altLang="en-US" sz="1100" dirty="0"/>
              <a:t>. Because we cannot directly see the geoid surface, we cannot actually measure the heights above or below the geoid surface. We must infer where this surface is by making gravity measurements and by modeling it mathematically. For practical purposes, we assume that at the coastline the geoid and the MSL surfaces are essentially the same. Nevertheless, as we move inland we measure heights relative to the zero height at the coast, which in effect means relative to MSL. </a:t>
            </a:r>
          </a:p>
          <a:p>
            <a:endParaRPr lang="en-US" altLang="en-US" sz="1100" dirty="0"/>
          </a:p>
          <a:p>
            <a:r>
              <a:rPr lang="en-US" altLang="en-US" sz="1100" dirty="0"/>
              <a:t>Definition: NGVD29 – The National Geodetic Vertical Datum of 1929…</a:t>
            </a:r>
          </a:p>
          <a:p>
            <a:r>
              <a:rPr lang="en-US" altLang="en-US" sz="1100" dirty="0"/>
              <a:t>The </a:t>
            </a:r>
            <a:r>
              <a:rPr lang="en-US" altLang="en-US" sz="1100" b="1" dirty="0"/>
              <a:t>Sea Level Datum of 1929</a:t>
            </a:r>
            <a:r>
              <a:rPr lang="en-US" altLang="en-US" sz="1100" dirty="0"/>
              <a:t> was the vertical control datum established for vertical control surveying in the United States of America by the General Adjustment of 1929. The datum was used to measure elevation or altitude above, and depression or depth below, mean sea level (MSL).</a:t>
            </a:r>
          </a:p>
          <a:p>
            <a:r>
              <a:rPr lang="en-US" altLang="en-US" sz="1100" dirty="0"/>
              <a:t>Mean sea level was measured at 26 tide gauges: 21 in the United States and 5 in Canada. The datum was defined by the observed heights of mean sea level at the 26 tide gauges and by the set of elevations of all bench marks resulting from the adjustment. The adjustment required a total of 66,315 miles (106,724 km) of leveling with 246 closed circuits and 25 circuits at sea level.</a:t>
            </a:r>
          </a:p>
          <a:p>
            <a:r>
              <a:rPr lang="en-US" altLang="en-US" sz="1100" dirty="0"/>
              <a:t>Since the Sea Level Datum of 1929 was a hybrid model, it was not a pure model of mean sea level, the geoid, or any other equipotential surface. Therefore, it was renamed the National Geodetic Vertical Datum of 1929 (NGVD 29) in 1973. The NGVD 29 was subsequently replaced by the North American Vertical Datum of 1988 (NAVD 88) based upon the General Adjustment of the North American Datum of 1988.</a:t>
            </a:r>
          </a:p>
          <a:p>
            <a:endParaRPr lang="en-US" altLang="en-US" sz="1100" dirty="0"/>
          </a:p>
        </p:txBody>
      </p:sp>
    </p:spTree>
    <p:extLst>
      <p:ext uri="{BB962C8B-B14F-4D97-AF65-F5344CB8AC3E}">
        <p14:creationId xmlns:p14="http://schemas.microsoft.com/office/powerpoint/2010/main" val="246184989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fontScale="92500" lnSpcReduction="10000"/>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b="1" i="1" dirty="0">
                <a:latin typeface="Times New Roman" panose="02020603050405020304" pitchFamily="18" charset="0"/>
                <a:cs typeface="Times New Roman" panose="02020603050405020304" pitchFamily="18" charset="0"/>
                <a:sym typeface="Times New Roman" panose="02020603050405020304" pitchFamily="18" charset="0"/>
              </a:rPr>
              <a:t>Definition:  </a:t>
            </a:r>
            <a:r>
              <a:rPr lang="en-US" altLang="en-US" sz="1200" dirty="0">
                <a:latin typeface="Times New Roman" panose="02020603050405020304" pitchFamily="18" charset="0"/>
                <a:cs typeface="Times New Roman" panose="02020603050405020304" pitchFamily="18" charset="0"/>
                <a:sym typeface="Times New Roman" panose="02020603050405020304" pitchFamily="18" charset="0"/>
              </a:rPr>
              <a:t>The surface of equal gravity potential to which orthometric heights shall refer in North America</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dirty="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ea typeface="ＭＳ Ｐゴシック" panose="020B0600070205080204" pitchFamily="34" charset="-128"/>
              </a:rPr>
              <a:t>One height held fixed [</a:t>
            </a:r>
            <a:r>
              <a:rPr lang="en-US" altLang="en-US" sz="1050" dirty="0">
                <a:latin typeface="Times New Roman" panose="02020603050405020304" pitchFamily="18" charset="0"/>
                <a:ea typeface="+mn-ea"/>
                <a:cs typeface="Times New Roman" panose="02020603050405020304" pitchFamily="18" charset="0"/>
                <a:sym typeface="Times New Roman" panose="02020603050405020304" pitchFamily="18" charset="0"/>
              </a:rPr>
              <a:t>at</a:t>
            </a:r>
            <a:r>
              <a:rPr lang="en-US" altLang="en-US" sz="1050" baseline="0" dirty="0">
                <a:latin typeface="Times New Roman" panose="02020603050405020304" pitchFamily="18" charset="0"/>
                <a:ea typeface="+mn-ea"/>
                <a:cs typeface="Times New Roman" panose="02020603050405020304" pitchFamily="18" charset="0"/>
                <a:sym typeface="Times New Roman" panose="02020603050405020304" pitchFamily="18" charset="0"/>
              </a:rPr>
              <a:t> </a:t>
            </a:r>
            <a:r>
              <a:rPr lang="en-US" altLang="en-US" sz="1050" dirty="0">
                <a:latin typeface="Times New Roman" panose="02020603050405020304" pitchFamily="18" charset="0"/>
                <a:cs typeface="Times New Roman" panose="02020603050405020304" pitchFamily="18" charset="0"/>
                <a:sym typeface="Times New Roman" panose="02020603050405020304" pitchFamily="18" charset="0"/>
              </a:rPr>
              <a:t>6.271 meters along the plumb line below the geodetic mark</a:t>
            </a:r>
            <a:r>
              <a:rPr lang="en-US" altLang="en-US" sz="1200" dirty="0">
                <a:latin typeface="Times New Roman" panose="02020603050405020304" pitchFamily="18" charset="0"/>
                <a:cs typeface="Times New Roman" panose="02020603050405020304" pitchFamily="18" charset="0"/>
                <a:sym typeface="Times New Roman" panose="02020603050405020304" pitchFamily="18" charset="0"/>
              </a:rPr>
              <a:t>]</a:t>
            </a:r>
            <a:r>
              <a:rPr lang="en-US" altLang="en-US" sz="1200" dirty="0">
                <a:ea typeface="ＭＳ Ｐゴシック" panose="020B0600070205080204" pitchFamily="34" charset="-128"/>
              </a:rPr>
              <a:t> at “Father Point” (Rimouski, Canada).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sz="1200" dirty="0">
              <a:ea typeface="ＭＳ Ｐゴシック" panose="020B0600070205080204" pitchFamily="34" charset="-128"/>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ea typeface="ＭＳ Ｐゴシック" panose="020B0600070205080204" pitchFamily="34" charset="-128"/>
              </a:rPr>
              <a:t>B</a:t>
            </a:r>
            <a:r>
              <a:rPr lang="en-US" altLang="en-US" dirty="0"/>
              <a:t>y fixing the geopotential value at the origin point, it was possible to ensure that the origins of IGLD 85 and NAVD 88 aligned.</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ea typeface="+mn-ea"/>
              </a:rPr>
              <a:t>But</a:t>
            </a:r>
            <a:r>
              <a:rPr lang="en-US" altLang="en-US" sz="1200" baseline="0" dirty="0">
                <a:ea typeface="+mn-ea"/>
              </a:rPr>
              <a:t> perhaps more importantly, the </a:t>
            </a:r>
            <a:r>
              <a:rPr lang="en-US" altLang="en-US" sz="1200" dirty="0">
                <a:ea typeface="ＭＳ Ｐゴシック" panose="020B0600070205080204" pitchFamily="34" charset="-128"/>
              </a:rPr>
              <a:t>height chosen was to minimize 29</a:t>
            </a:r>
            <a:r>
              <a:rPr lang="en-US" altLang="en-US" sz="1200" dirty="0">
                <a:ea typeface="ＭＳ Ｐゴシック" panose="020B0600070205080204" pitchFamily="34" charset="-128"/>
                <a:sym typeface="Wingdings" panose="05000000000000000000" pitchFamily="2" charset="2"/>
              </a:rPr>
              <a:t>8</a:t>
            </a:r>
            <a:r>
              <a:rPr lang="en-US" altLang="en-US" sz="1200" dirty="0">
                <a:ea typeface="ＭＳ Ｐゴシック" panose="020B0600070205080204" pitchFamily="34" charset="-128"/>
              </a:rPr>
              <a:t>8 differences on USGS topo maps in the eastern U.S.</a:t>
            </a:r>
            <a:r>
              <a:rPr lang="en-US" altLang="en-US" sz="1200" baseline="0" dirty="0">
                <a:ea typeface="ＭＳ Ｐゴシック" panose="020B0600070205080204" pitchFamily="34" charset="-128"/>
              </a:rPr>
              <a:t> … t</a:t>
            </a:r>
            <a:r>
              <a:rPr lang="en-US" altLang="en-US" sz="1200" dirty="0">
                <a:ea typeface="ＭＳ Ｐゴシック" panose="020B0600070205080204" pitchFamily="34" charset="-128"/>
              </a:rPr>
              <a:t>hus, the “zero height surface” of NAVD 88 was </a:t>
            </a:r>
            <a:r>
              <a:rPr lang="en-US" altLang="en-US" sz="1200" b="1" dirty="0">
                <a:ea typeface="ＭＳ Ｐゴシック" panose="020B0600070205080204" pitchFamily="34" charset="-128"/>
              </a:rPr>
              <a:t>NOT</a:t>
            </a:r>
            <a:r>
              <a:rPr lang="en-US" altLang="en-US" sz="1200" dirty="0">
                <a:ea typeface="ＭＳ Ｐゴシック" panose="020B0600070205080204" pitchFamily="34" charset="-128"/>
              </a:rPr>
              <a:t> chosen for its closeness to the geoid (but it was close…few decimeters)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ea typeface="ＭＳ Ｐゴシック" panose="020B0600070205080204" pitchFamily="34" charset="-128"/>
              </a:rPr>
              <a:t>Use of one fixed height removed local sea level variation problem of NGVD 29</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a:p>
          <a:p>
            <a:pPr eaLnBrk="1" hangingPunct="1"/>
            <a:r>
              <a:rPr lang="en-US" altLang="en-US" dirty="0"/>
              <a:t>*It should be pointed out that while the datum was defined in such a way as to be usable on the North American continent, it was never actually adopted in Canada.  It can be used there, but it’s not their official civilian datum.</a:t>
            </a:r>
          </a:p>
          <a:p>
            <a:pPr eaLnBrk="1" hangingPunct="1"/>
            <a:endParaRPr lang="en-US" altLang="en-US" dirty="0"/>
          </a:p>
          <a:p>
            <a:pPr eaLnBrk="1" hangingPunct="1"/>
            <a:r>
              <a:rPr lang="en-US" altLang="en-US" dirty="0"/>
              <a:t>Note that the designation of the vertical control point at Father Point is “1250 G=NAVD 88 DATUM POINT” for PID# TY5255 and is not available from the publicly accessible NGSIDB.</a:t>
            </a:r>
          </a:p>
          <a:p>
            <a:endParaRPr dirty="0"/>
          </a:p>
        </p:txBody>
      </p:sp>
    </p:spTree>
    <p:extLst>
      <p:ext uri="{BB962C8B-B14F-4D97-AF65-F5344CB8AC3E}">
        <p14:creationId xmlns:p14="http://schemas.microsoft.com/office/powerpoint/2010/main" val="351902197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a:p>
            <a:r>
              <a:rPr lang="en-US" dirty="0"/>
              <a:t>Map</a:t>
            </a:r>
            <a:r>
              <a:rPr lang="en-US" baseline="0" dirty="0"/>
              <a:t> highlights the tilt/bias to the zero reference surface, that’s another item that was discovered later on with the advent and proliferation of satellite positioning and remote sensing technology.</a:t>
            </a:r>
          </a:p>
          <a:p>
            <a:endParaRPr lang="en-US" baseline="0" dirty="0"/>
          </a:p>
          <a:p>
            <a:r>
              <a:rPr lang="en-US" baseline="0" dirty="0"/>
              <a:t>How was the map created, that is the NAVD88 zero surface (H=0) overlaid onto a satellite based geoid model, then color shaded by vertical difference</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119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1549593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-so there is a zero surface or an “elevation equals zero” plane, and when designed, the intent was for it to be parallel to the topographic surface… but mistakes were made</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120</a:t>
            </a:fld>
            <a:endParaRPr lang="en-US"/>
          </a:p>
        </p:txBody>
      </p:sp>
    </p:spTree>
    <p:extLst>
      <p:ext uri="{BB962C8B-B14F-4D97-AF65-F5344CB8AC3E}">
        <p14:creationId xmlns:p14="http://schemas.microsoft.com/office/powerpoint/2010/main" val="316244543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Last leveling</a:t>
            </a:r>
            <a:r>
              <a:rPr lang="en-US" baseline="0" dirty="0"/>
              <a:t> USGS ran in the area they quantified 6.2 feet of subsidence by 2016.</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121</a:t>
            </a:fld>
            <a:endParaRPr lang="en-US"/>
          </a:p>
        </p:txBody>
      </p:sp>
    </p:spTree>
    <p:extLst>
      <p:ext uri="{BB962C8B-B14F-4D97-AF65-F5344CB8AC3E}">
        <p14:creationId xmlns:p14="http://schemas.microsoft.com/office/powerpoint/2010/main" val="158978213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The goal stated in the NGS strategic</a:t>
            </a:r>
            <a:r>
              <a:rPr lang="en-US" baseline="0" dirty="0"/>
              <a:t> plan is to achieve 2cm accuracy vertically with a 15 minutes GPS session.</a:t>
            </a:r>
          </a:p>
          <a:p>
            <a:endParaRPr lang="en-US" baseline="0" dirty="0"/>
          </a:p>
          <a:p>
            <a:r>
              <a:rPr lang="en-US" baseline="0" dirty="0"/>
              <a:t>Note the datum will be aligned to global mean sea level, not continental as with previous </a:t>
            </a:r>
            <a:r>
              <a:rPr lang="en-US" baseline="0" dirty="0" err="1"/>
              <a:t>datums</a:t>
            </a:r>
            <a:endParaRPr lang="en-US" baseline="0" dirty="0"/>
          </a:p>
          <a:p>
            <a:endParaRPr lang="en-US" baseline="0" dirty="0"/>
          </a:p>
          <a:p>
            <a:r>
              <a:rPr lang="en-US" baseline="0" dirty="0"/>
              <a:t>Like </a:t>
            </a:r>
            <a:r>
              <a:rPr lang="en-US" baseline="0" dirty="0" err="1"/>
              <a:t>I”d</a:t>
            </a:r>
            <a:r>
              <a:rPr lang="en-US" baseline="0" dirty="0"/>
              <a:t> said, the community wants an easier to access, no need to go recover a BM, nationwide datum.  GNSS is the most efficient way to accomplish that, which mean geoid-based </a:t>
            </a:r>
            <a:r>
              <a:rPr lang="en-US" baseline="0" dirty="0" err="1"/>
              <a:t>ortho</a:t>
            </a:r>
            <a:r>
              <a:rPr lang="en-US" baseline="0" dirty="0"/>
              <a:t> heights, which means gravity observations. </a:t>
            </a:r>
          </a:p>
          <a:p>
            <a:endParaRPr lang="en-US" baseline="0" dirty="0"/>
          </a:p>
          <a:p>
            <a:r>
              <a:rPr lang="en-US" baseline="0" dirty="0"/>
              <a:t>So let’s talk about that.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122</a:t>
            </a:fld>
            <a:endParaRPr lang="en-US"/>
          </a:p>
        </p:txBody>
      </p:sp>
    </p:spTree>
    <p:extLst>
      <p:ext uri="{BB962C8B-B14F-4D97-AF65-F5344CB8AC3E}">
        <p14:creationId xmlns:p14="http://schemas.microsoft.com/office/powerpoint/2010/main" val="171687522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So… all the geoid</a:t>
            </a:r>
            <a:r>
              <a:rPr lang="en-US" baseline="0" dirty="0"/>
              <a:t>s you’re using to get elevations from your GNSS data</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123</a:t>
            </a:fld>
            <a:endParaRPr lang="en-US"/>
          </a:p>
        </p:txBody>
      </p:sp>
    </p:spTree>
    <p:extLst>
      <p:ext uri="{BB962C8B-B14F-4D97-AF65-F5344CB8AC3E}">
        <p14:creationId xmlns:p14="http://schemas.microsoft.com/office/powerpoint/2010/main" val="128712982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So… all the geoid</a:t>
            </a:r>
            <a:r>
              <a:rPr lang="en-US" baseline="0" dirty="0"/>
              <a:t>s you’re using to get elevations from your GNSS data</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124</a:t>
            </a:fld>
            <a:endParaRPr lang="en-US"/>
          </a:p>
        </p:txBody>
      </p:sp>
    </p:spTree>
    <p:extLst>
      <p:ext uri="{BB962C8B-B14F-4D97-AF65-F5344CB8AC3E}">
        <p14:creationId xmlns:p14="http://schemas.microsoft.com/office/powerpoint/2010/main" val="1743547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11</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7578721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So… all the geoid</a:t>
            </a:r>
            <a:r>
              <a:rPr lang="en-US" baseline="0" dirty="0"/>
              <a:t>s you’re using to get elevations from your GNSS data</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125</a:t>
            </a:fld>
            <a:endParaRPr lang="en-US"/>
          </a:p>
        </p:txBody>
      </p:sp>
    </p:spTree>
    <p:extLst>
      <p:ext uri="{BB962C8B-B14F-4D97-AF65-F5344CB8AC3E}">
        <p14:creationId xmlns:p14="http://schemas.microsoft.com/office/powerpoint/2010/main" val="5707612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GNSS</a:t>
            </a:r>
            <a:r>
              <a:rPr lang="en-US" baseline="0" dirty="0"/>
              <a:t> Users get an ellipsoid height calculated from GNSS satellite data.</a:t>
            </a:r>
          </a:p>
          <a:p>
            <a:endParaRPr lang="en-US" baseline="0" dirty="0"/>
          </a:p>
          <a:p>
            <a:r>
              <a:rPr lang="en-US" baseline="0" dirty="0"/>
              <a:t>Ultimately we need an orthometric height (height in relationship to the geoid) to know where water will flow</a:t>
            </a:r>
          </a:p>
          <a:p>
            <a:endParaRPr lang="en-US" baseline="0" dirty="0"/>
          </a:p>
          <a:p>
            <a:r>
              <a:rPr lang="en-US" baseline="0" dirty="0"/>
              <a:t>Problem: we need to know the difference between the ellipsoid height and geoid (aka geoid height or undulation)</a:t>
            </a:r>
          </a:p>
          <a:p>
            <a:endParaRPr lang="en-US" baseline="0" dirty="0"/>
          </a:p>
          <a:p>
            <a:r>
              <a:rPr lang="en-US" baseline="0" dirty="0"/>
              <a:t>In the past this geoid height was calculated by NGS using large scale leveling and GNSS campaigns. Then provided to users through a realization of NAVD-88</a:t>
            </a:r>
          </a:p>
          <a:p>
            <a:endParaRPr lang="en-US" baseline="0" dirty="0"/>
          </a:p>
          <a:p>
            <a:r>
              <a:rPr lang="en-US" baseline="0" dirty="0"/>
              <a:t>The new NGS vertical datum North American-Pacific Geopotential Datum of 2022 will be based on gravimetric calculations rather than traditional leveling surveys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126</a:t>
            </a:fld>
            <a:endParaRPr lang="en-US"/>
          </a:p>
        </p:txBody>
      </p:sp>
    </p:spTree>
    <p:extLst>
      <p:ext uri="{BB962C8B-B14F-4D97-AF65-F5344CB8AC3E}">
        <p14:creationId xmlns:p14="http://schemas.microsoft.com/office/powerpoint/2010/main" val="63367040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get Geoid Heights</a:t>
            </a:r>
            <a:r>
              <a:rPr lang="en-US" baseline="0" dirty="0"/>
              <a:t> we need a well defined gravity field with gravity observed at multiple distances away from the earths surface.</a:t>
            </a:r>
          </a:p>
          <a:p>
            <a:endParaRPr lang="en-US" baseline="0" dirty="0"/>
          </a:p>
          <a:p>
            <a:r>
              <a:rPr lang="en-US" baseline="0" dirty="0"/>
              <a:t>Then we can calculate the gravity anomaly (difference between observed gravity and normal gravity). Requires complete coverage of the area you want to model.</a:t>
            </a:r>
          </a:p>
          <a:p>
            <a:endParaRPr lang="en-US" baseline="0" dirty="0"/>
          </a:p>
          <a:p>
            <a:r>
              <a:rPr lang="en-US" baseline="0" dirty="0"/>
              <a:t>Fancy Math happens (Stokes Formula)</a:t>
            </a:r>
          </a:p>
          <a:p>
            <a:endParaRPr lang="en-US" baseline="0" dirty="0"/>
          </a:p>
          <a:p>
            <a:r>
              <a:rPr lang="en-US" baseline="0" dirty="0"/>
              <a:t>Geoid Model provides height correctors at given latitude, longitude and ellipsoid heights. </a:t>
            </a:r>
            <a:endParaRPr lang="en-US" dirty="0"/>
          </a:p>
        </p:txBody>
      </p:sp>
      <p:sp>
        <p:nvSpPr>
          <p:cNvPr id="4" name="Slide Number Placeholder 3"/>
          <p:cNvSpPr>
            <a:spLocks noGrp="1"/>
          </p:cNvSpPr>
          <p:nvPr>
            <p:ph type="sldNum" sz="quarter" idx="10"/>
          </p:nvPr>
        </p:nvSpPr>
        <p:spPr/>
        <p:txBody>
          <a:bodyPr/>
          <a:lstStyle/>
          <a:p>
            <a:fld id="{0B9FB43C-F078-4A11-ADB5-ADBCC264F6F7}" type="slidenum">
              <a:rPr lang="en-US" smtClean="0"/>
              <a:t>127</a:t>
            </a:fld>
            <a:endParaRPr lang="en-US"/>
          </a:p>
        </p:txBody>
      </p:sp>
    </p:spTree>
    <p:extLst>
      <p:ext uri="{BB962C8B-B14F-4D97-AF65-F5344CB8AC3E}">
        <p14:creationId xmlns:p14="http://schemas.microsoft.com/office/powerpoint/2010/main" val="70141042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likely remember this slide from earlier</a:t>
            </a:r>
          </a:p>
          <a:p>
            <a:r>
              <a:rPr lang="en-US" dirty="0"/>
              <a:t>CLICK</a:t>
            </a:r>
          </a:p>
          <a:p>
            <a:r>
              <a:rPr lang="en-US" dirty="0"/>
              <a:t>-Let’s get back</a:t>
            </a:r>
            <a:r>
              <a:rPr lang="en-US" baseline="0" dirty="0"/>
              <a:t> to that gravity field item there</a:t>
            </a:r>
            <a:endParaRPr lang="en-US" dirty="0"/>
          </a:p>
        </p:txBody>
      </p:sp>
      <p:sp>
        <p:nvSpPr>
          <p:cNvPr id="4" name="Slide Number Placeholder 3"/>
          <p:cNvSpPr>
            <a:spLocks noGrp="1"/>
          </p:cNvSpPr>
          <p:nvPr>
            <p:ph type="sldNum" sz="quarter" idx="10"/>
          </p:nvPr>
        </p:nvSpPr>
        <p:spPr/>
        <p:txBody>
          <a:bodyPr/>
          <a:lstStyle/>
          <a:p>
            <a:fld id="{0B9FB43C-F078-4A11-ADB5-ADBCC264F6F7}" type="slidenum">
              <a:rPr lang="en-US" smtClean="0"/>
              <a:t>128</a:t>
            </a:fld>
            <a:endParaRPr lang="en-US"/>
          </a:p>
        </p:txBody>
      </p:sp>
    </p:spTree>
    <p:extLst>
      <p:ext uri="{BB962C8B-B14F-4D97-AF65-F5344CB8AC3E}">
        <p14:creationId xmlns:p14="http://schemas.microsoft.com/office/powerpoint/2010/main" val="186911336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-that</a:t>
            </a:r>
            <a:r>
              <a:rPr lang="en-US" baseline="0" dirty="0"/>
              <a:t> gravity/geopotential field </a:t>
            </a:r>
            <a:endParaRPr lang="en-US" dirty="0"/>
          </a:p>
          <a:p>
            <a:r>
              <a:rPr lang="en-US" dirty="0"/>
              <a:t>-gravity data</a:t>
            </a:r>
            <a:r>
              <a:rPr lang="en-US" baseline="0" dirty="0"/>
              <a:t> used to create NAPGD will come from all of these sources</a:t>
            </a:r>
          </a:p>
          <a:p>
            <a:r>
              <a:rPr lang="en-US" baseline="0" dirty="0"/>
              <a:t>-The airborne observations are all a part of the GRAV-D program already discussed</a:t>
            </a:r>
          </a:p>
          <a:p>
            <a:r>
              <a:rPr lang="en-US" dirty="0"/>
              <a:t>-A relative gravity campaign of terrestrial was performed countrywide in</a:t>
            </a:r>
            <a:r>
              <a:rPr lang="en-US" baseline="0" dirty="0"/>
              <a:t> the early 2000s.  It was, as far as I was told, this one dude who just rode around the country hitting up all the major gravity points in the Intl Gravity Standardization Network of 1971.</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129</a:t>
            </a:fld>
            <a:endParaRPr lang="en-US"/>
          </a:p>
        </p:txBody>
      </p:sp>
    </p:spTree>
    <p:extLst>
      <p:ext uri="{BB962C8B-B14F-4D97-AF65-F5344CB8AC3E}">
        <p14:creationId xmlns:p14="http://schemas.microsoft.com/office/powerpoint/2010/main" val="98742459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borrowed this</a:t>
            </a:r>
            <a:r>
              <a:rPr lang="en-US" baseline="0" dirty="0"/>
              <a:t> graphic from The Weather Channel, they have a whole episode of a show called Secrets of the Earth that was all about gravity</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130</a:t>
            </a:fld>
            <a:endParaRPr lang="en-US"/>
          </a:p>
        </p:txBody>
      </p:sp>
    </p:spTree>
    <p:extLst>
      <p:ext uri="{BB962C8B-B14F-4D97-AF65-F5344CB8AC3E}">
        <p14:creationId xmlns:p14="http://schemas.microsoft.com/office/powerpoint/2010/main" val="97947661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-just we covered earlier, here’s another aircraft used by the GRAVD team</a:t>
            </a:r>
          </a:p>
          <a:p>
            <a:r>
              <a:rPr lang="en-US" dirty="0"/>
              <a:t>-Gulfstream Turbo Commander AC-695A</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131</a:t>
            </a:fld>
            <a:endParaRPr lang="en-US"/>
          </a:p>
        </p:txBody>
      </p:sp>
    </p:spTree>
    <p:extLst>
      <p:ext uri="{BB962C8B-B14F-4D97-AF65-F5344CB8AC3E}">
        <p14:creationId xmlns:p14="http://schemas.microsoft.com/office/powerpoint/2010/main" val="45637530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CG-6 by </a:t>
            </a:r>
            <a:r>
              <a:rPr lang="en-US" dirty="0" err="1"/>
              <a:t>Scintrex</a:t>
            </a:r>
            <a:endParaRPr lang="en-US" dirty="0"/>
          </a:p>
          <a:p>
            <a:r>
              <a:rPr lang="en-US" dirty="0" err="1"/>
              <a:t>Scintrex</a:t>
            </a:r>
            <a:r>
              <a:rPr lang="en-US" baseline="0" dirty="0"/>
              <a:t> essentially bought out others</a:t>
            </a:r>
          </a:p>
          <a:p>
            <a:endParaRPr lang="en-US" baseline="0" dirty="0"/>
          </a:p>
          <a:p>
            <a:r>
              <a:rPr lang="en-US" baseline="0" dirty="0"/>
              <a:t>I think it was about 75k when I asked </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132</a:t>
            </a:fld>
            <a:endParaRPr lang="en-US"/>
          </a:p>
        </p:txBody>
      </p:sp>
    </p:spTree>
    <p:extLst>
      <p:ext uri="{BB962C8B-B14F-4D97-AF65-F5344CB8AC3E}">
        <p14:creationId xmlns:p14="http://schemas.microsoft.com/office/powerpoint/2010/main" val="346849419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Absolute meter</a:t>
            </a:r>
          </a:p>
          <a:p>
            <a:r>
              <a:rPr lang="en-US" dirty="0" err="1"/>
              <a:t>Approx</a:t>
            </a:r>
            <a:r>
              <a:rPr lang="en-US" baseline="0" dirty="0"/>
              <a:t> 300k</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134</a:t>
            </a:fld>
            <a:endParaRPr lang="en-US"/>
          </a:p>
        </p:txBody>
      </p:sp>
    </p:spTree>
    <p:extLst>
      <p:ext uri="{BB962C8B-B14F-4D97-AF65-F5344CB8AC3E}">
        <p14:creationId xmlns:p14="http://schemas.microsoft.com/office/powerpoint/2010/main" val="90465995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Why are you showing us all this Jeff?</a:t>
            </a:r>
          </a:p>
          <a:p>
            <a:r>
              <a:rPr lang="en-US" dirty="0"/>
              <a:t>Well</a:t>
            </a:r>
            <a:r>
              <a:rPr lang="en-US" baseline="0" dirty="0"/>
              <a:t>, NGS is already getting asked by 3-4 States, including the KYTC, about contributing to the gravity database… which hasn’t even been finalized yet.</a:t>
            </a:r>
          </a:p>
          <a:p>
            <a:r>
              <a:rPr lang="en-US" baseline="0" dirty="0"/>
              <a:t>I believe that if you’re early on in your career you will have some exposure to the terrestrial gravity survey process.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135</a:t>
            </a:fld>
            <a:endParaRPr lang="en-US"/>
          </a:p>
        </p:txBody>
      </p:sp>
    </p:spTree>
    <p:extLst>
      <p:ext uri="{BB962C8B-B14F-4D97-AF65-F5344CB8AC3E}">
        <p14:creationId xmlns:p14="http://schemas.microsoft.com/office/powerpoint/2010/main" val="2665788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*monitoring for</a:t>
            </a:r>
            <a:r>
              <a:rPr lang="en-US" baseline="0" dirty="0"/>
              <a:t> subsidence</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12</a:t>
            </a:fld>
            <a:endParaRPr lang="en-US"/>
          </a:p>
        </p:txBody>
      </p:sp>
    </p:spTree>
    <p:extLst>
      <p:ext uri="{BB962C8B-B14F-4D97-AF65-F5344CB8AC3E}">
        <p14:creationId xmlns:p14="http://schemas.microsoft.com/office/powerpoint/2010/main" val="3630117346"/>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GM2022 - </a:t>
            </a:r>
            <a:r>
              <a:rPr lang="en-US" sz="1200" b="0" i="0" u="none" strike="noStrike" kern="1200" baseline="0" dirty="0">
                <a:solidFill>
                  <a:schemeClr val="tx1"/>
                </a:solidFill>
                <a:latin typeface="+mn-lt"/>
                <a:ea typeface="+mn-ea"/>
                <a:cs typeface="+mn-cs"/>
              </a:rPr>
              <a:t>a spherical harmonic model of Earth’s external gravitational potential (energy)</a:t>
            </a:r>
          </a:p>
          <a:p>
            <a:r>
              <a:rPr lang="en-US" sz="1200" b="0" i="0" u="none" strike="noStrike" kern="1200" baseline="0" dirty="0">
                <a:solidFill>
                  <a:schemeClr val="tx1"/>
                </a:solidFill>
                <a:latin typeface="+mn-lt"/>
                <a:ea typeface="+mn-ea"/>
                <a:cs typeface="+mn-cs"/>
              </a:rPr>
              <a:t>-these items each will have both a static version and a dynamic version that will be published </a:t>
            </a:r>
          </a:p>
          <a:p>
            <a:endParaRPr lang="en-US" dirty="0"/>
          </a:p>
          <a:p>
            <a:r>
              <a:rPr lang="en-US" dirty="0"/>
              <a:t>So all those models work</a:t>
            </a:r>
            <a:r>
              <a:rPr lang="en-US" baseline="0" dirty="0"/>
              <a:t> together to get you a 2cm height with a 15 minutes GNSS session</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136</a:t>
            </a:fld>
            <a:endParaRPr lang="en-US"/>
          </a:p>
        </p:txBody>
      </p:sp>
    </p:spTree>
    <p:extLst>
      <p:ext uri="{BB962C8B-B14F-4D97-AF65-F5344CB8AC3E}">
        <p14:creationId xmlns:p14="http://schemas.microsoft.com/office/powerpoint/2010/main" val="125567075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Is that what we want? Continuously</a:t>
            </a:r>
            <a:r>
              <a:rPr lang="en-US" baseline="0" dirty="0"/>
              <a:t> changing elevations?</a:t>
            </a:r>
          </a:p>
          <a:p>
            <a:r>
              <a:rPr lang="en-US" baseline="0" dirty="0"/>
              <a:t>No, not many folks anyway.  It’s too dynamic for almost everyone’s purposes/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138</a:t>
            </a:fld>
            <a:endParaRPr lang="en-US"/>
          </a:p>
        </p:txBody>
      </p:sp>
    </p:spTree>
    <p:extLst>
      <p:ext uri="{BB962C8B-B14F-4D97-AF65-F5344CB8AC3E}">
        <p14:creationId xmlns:p14="http://schemas.microsoft.com/office/powerpoint/2010/main" val="91608413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Is</a:t>
            </a:r>
            <a:r>
              <a:rPr lang="en-US" baseline="0" dirty="0"/>
              <a:t> this what we want?</a:t>
            </a:r>
          </a:p>
          <a:p>
            <a:r>
              <a:rPr lang="en-US" baseline="0" dirty="0"/>
              <a:t>Stable ground elevations even though global water levels are rising?</a:t>
            </a:r>
          </a:p>
          <a:p>
            <a:r>
              <a:rPr lang="en-US" baseline="0" dirty="0"/>
              <a:t>No, think about flood mapping of coastal areas?  This would make it extremely difficult to maintain FEMA NFIP and other flood-related programs.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139</a:t>
            </a:fld>
            <a:endParaRPr lang="en-US"/>
          </a:p>
        </p:txBody>
      </p:sp>
    </p:spTree>
    <p:extLst>
      <p:ext uri="{BB962C8B-B14F-4D97-AF65-F5344CB8AC3E}">
        <p14:creationId xmlns:p14="http://schemas.microsoft.com/office/powerpoint/2010/main" val="315893548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mn-ea"/>
                <a:cs typeface="+mn-cs"/>
              </a:rPr>
              <a:t>The illustrated strategy will be adopted at NGS. Again, a graphic characterization of this approach</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What this means is that NGS will adopt Scenario 2, decouple geoid, until the geoid and GMSL have diverged by some threshold amount, currently defined as 20cm.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that threshold is reached a new geoid will be defined and held fixed until reaching next threshold. In this way, the impact of the change of GMSL is accounted for in the heights of the NSRS, while the appearance of stability is maintained for “decades at a time” (BP2 Section 14).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If we calculate how long that might be based on existing rates of sea level rise of 3ish mm/</a:t>
            </a:r>
            <a:r>
              <a:rPr lang="en-US" sz="1200" b="0" i="0" u="none" strike="noStrike" kern="1200" baseline="0" dirty="0" err="1">
                <a:solidFill>
                  <a:schemeClr val="tx1"/>
                </a:solidFill>
                <a:latin typeface="+mn-lt"/>
                <a:ea typeface="+mn-ea"/>
                <a:cs typeface="+mn-cs"/>
              </a:rPr>
              <a:t>yr</a:t>
            </a:r>
            <a:r>
              <a:rPr lang="en-US" sz="1200" b="0" i="0" u="none" strike="noStrike" kern="1200" baseline="0" dirty="0">
                <a:solidFill>
                  <a:schemeClr val="tx1"/>
                </a:solidFill>
                <a:latin typeface="+mn-lt"/>
                <a:ea typeface="+mn-ea"/>
                <a:cs typeface="+mn-cs"/>
              </a:rPr>
              <a:t> then we’re talking about 50 years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140</a:t>
            </a:fld>
            <a:endParaRPr lang="en-US"/>
          </a:p>
        </p:txBody>
      </p:sp>
    </p:spTree>
    <p:extLst>
      <p:ext uri="{BB962C8B-B14F-4D97-AF65-F5344CB8AC3E}">
        <p14:creationId xmlns:p14="http://schemas.microsoft.com/office/powerpoint/2010/main" val="361622814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0000"/>
                </a:solidFill>
                <a:latin typeface="+mn-lt"/>
                <a:ea typeface="+mn-ea"/>
              </a:rPr>
              <a:t>Previously estimated values are matching </a:t>
            </a:r>
            <a:r>
              <a:rPr lang="en-US" sz="1200" dirty="0" err="1">
                <a:solidFill>
                  <a:srgbClr val="000000"/>
                </a:solidFill>
                <a:latin typeface="+mn-lt"/>
                <a:ea typeface="+mn-ea"/>
              </a:rPr>
              <a:t>xGEOIDs</a:t>
            </a:r>
            <a:r>
              <a:rPr lang="en-US" sz="1200" dirty="0">
                <a:solidFill>
                  <a:srgbClr val="000000"/>
                </a:solidFill>
                <a:latin typeface="+mn-lt"/>
                <a:ea typeface="+mn-ea"/>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solidFill>
                <a:srgbClr val="000000"/>
              </a:solidFill>
              <a:latin typeface="+mn-lt"/>
              <a:ea typeface="+mn-e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solidFill>
                  <a:srgbClr val="000000"/>
                </a:solidFill>
                <a:latin typeface="+mn-lt"/>
                <a:ea typeface="+mn-ea"/>
              </a:rPr>
              <a:t>I have that estimate down there, and that’s true</a:t>
            </a:r>
            <a:r>
              <a:rPr lang="en-US" sz="1200" baseline="0" dirty="0">
                <a:solidFill>
                  <a:srgbClr val="000000"/>
                </a:solidFill>
                <a:latin typeface="+mn-lt"/>
                <a:ea typeface="+mn-ea"/>
              </a:rPr>
              <a:t> except for that little area, not sure what that’s all about, hard to get answers from the Geoid Team since the shutdown.  They’re behind schedule but working frantically to get back on track.</a:t>
            </a:r>
            <a:endParaRPr lang="en-US" sz="1200" dirty="0">
              <a:solidFill>
                <a:srgbClr val="000000"/>
              </a:solidFill>
              <a:latin typeface="+mn-lt"/>
              <a:ea typeface="+mn-ea"/>
            </a:endParaRP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142</a:t>
            </a:fld>
            <a:endParaRPr lang="en-US"/>
          </a:p>
        </p:txBody>
      </p:sp>
    </p:spTree>
    <p:extLst>
      <p:ext uri="{BB962C8B-B14F-4D97-AF65-F5344CB8AC3E}">
        <p14:creationId xmlns:p14="http://schemas.microsoft.com/office/powerpoint/2010/main" val="189093750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-I already</a:t>
            </a:r>
            <a:r>
              <a:rPr lang="en-US" baseline="0" dirty="0"/>
              <a:t> mentioned Blueprint Part 1, geopotential coordinates are covered in detail </a:t>
            </a:r>
            <a:r>
              <a:rPr lang="en-US" baseline="0" dirty="0" err="1"/>
              <a:t>oin</a:t>
            </a:r>
            <a:r>
              <a:rPr lang="en-US" baseline="0" dirty="0"/>
              <a:t> Blueprint part 2</a:t>
            </a:r>
          </a:p>
          <a:p>
            <a:r>
              <a:rPr lang="en-US" baseline="0" dirty="0"/>
              <a:t>-also easy to find on our website</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143</a:t>
            </a:fld>
            <a:endParaRPr lang="en-US"/>
          </a:p>
        </p:txBody>
      </p:sp>
    </p:spTree>
    <p:extLst>
      <p:ext uri="{BB962C8B-B14F-4D97-AF65-F5344CB8AC3E}">
        <p14:creationId xmlns:p14="http://schemas.microsoft.com/office/powerpoint/2010/main" val="229263603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0" baseline="0" dirty="0"/>
              <a:t>-that second bullet, RTN Validation Stations, what I’m getting at is you can set yourself a mark at your office or wherever, get 4+ hours of static data on it, process via OPUS (Share if desired!), then regularly check into it with the receivers you’re using with ODOT VRS.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145</a:t>
            </a:fld>
            <a:endParaRPr lang="en-US"/>
          </a:p>
        </p:txBody>
      </p:sp>
    </p:spTree>
    <p:extLst>
      <p:ext uri="{BB962C8B-B14F-4D97-AF65-F5344CB8AC3E}">
        <p14:creationId xmlns:p14="http://schemas.microsoft.com/office/powerpoint/2010/main" val="142717409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0DAE5F8-9A81-4505-A28D-5C18E67DF436}" type="slidenum">
              <a:rPr lang="en-US" altLang="en-US" smtClean="0">
                <a:solidFill>
                  <a:srgbClr val="000000"/>
                </a:solidFill>
              </a:rPr>
              <a:pPr>
                <a:spcBef>
                  <a:spcPct val="0"/>
                </a:spcBef>
              </a:pPr>
              <a:t>146</a:t>
            </a:fld>
            <a:endParaRPr lang="en-US" altLang="en-US">
              <a:solidFill>
                <a:srgbClr val="000000"/>
              </a:solidFill>
            </a:endParaRPr>
          </a:p>
        </p:txBody>
      </p:sp>
      <p:sp>
        <p:nvSpPr>
          <p:cNvPr id="20483" name="Rectangle 2"/>
          <p:cNvSpPr>
            <a:spLocks noGrp="1" noRot="1" noChangeAspect="1" noChangeArrowheads="1" noTextEdit="1"/>
          </p:cNvSpPr>
          <p:nvPr>
            <p:ph type="sldImg"/>
          </p:nvPr>
        </p:nvSpPr>
        <p:spPr bwMode="auto">
          <a:xfrm>
            <a:off x="1281113" y="730250"/>
            <a:ext cx="4845050" cy="36337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p:cNvSpPr>
            <a:spLocks noGrp="1" noChangeArrowheads="1"/>
          </p:cNvSpPr>
          <p:nvPr>
            <p:ph type="body" idx="1"/>
          </p:nvPr>
        </p:nvSpPr>
        <p:spPr bwMode="auto">
          <a:xfrm>
            <a:off x="739775" y="4606925"/>
            <a:ext cx="5932488" cy="4360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-it’s outlined </a:t>
            </a:r>
            <a:r>
              <a:rPr lang="en-US" altLang="en-US" baseline="0" dirty="0"/>
              <a:t>in our 2013 strategic plan</a:t>
            </a:r>
            <a:endParaRPr lang="en-US" altLang="en-US" dirty="0"/>
          </a:p>
          <a:p>
            <a:pPr eaLnBrk="1" hangingPunct="1">
              <a:spcBef>
                <a:spcPct val="0"/>
              </a:spcBef>
            </a:pPr>
            <a:r>
              <a:rPr lang="en-US" altLang="en-US" dirty="0"/>
              <a:t>What</a:t>
            </a:r>
            <a:r>
              <a:rPr lang="en-US" altLang="en-US" baseline="0" dirty="0"/>
              <a:t> you get is more accurate positions and faster.  (sure, most of you are using RTN for a lot, but static has its place)</a:t>
            </a:r>
            <a:endParaRPr lang="en-US" altLang="en-US" dirty="0"/>
          </a:p>
          <a:p>
            <a:pPr eaLnBrk="1" hangingPunct="1">
              <a:spcBef>
                <a:spcPct val="0"/>
              </a:spcBef>
            </a:pPr>
            <a:r>
              <a:rPr lang="en-US" altLang="en-US" dirty="0"/>
              <a:t>We’re on</a:t>
            </a:r>
            <a:r>
              <a:rPr lang="en-US" altLang="en-US" baseline="0" dirty="0"/>
              <a:t> track to achieve the goal of obtaining a 2cm by 1cm error ellipse with only 15 minutes of static GPS data.</a:t>
            </a:r>
          </a:p>
          <a:p>
            <a:pPr eaLnBrk="1" hangingPunct="1">
              <a:spcBef>
                <a:spcPct val="0"/>
              </a:spcBef>
            </a:pPr>
            <a:r>
              <a:rPr lang="en-US" altLang="en-US" baseline="0" dirty="0"/>
              <a:t>Is that going to include other constellations, such as GLONASS and Galileo satellites?  Yes, the Geodetic Research Division is already working to re-write software to include orbit data for those other constellations. (Jan 2021 is target)</a:t>
            </a:r>
          </a:p>
        </p:txBody>
      </p:sp>
    </p:spTree>
    <p:extLst>
      <p:ext uri="{BB962C8B-B14F-4D97-AF65-F5344CB8AC3E}">
        <p14:creationId xmlns:p14="http://schemas.microsoft.com/office/powerpoint/2010/main" val="153917312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-co-location and good distribution</a:t>
            </a:r>
          </a:p>
          <a:p>
            <a:r>
              <a:rPr lang="en-US" dirty="0"/>
              <a:t>-teamwork with other agencies like</a:t>
            </a:r>
            <a:r>
              <a:rPr lang="en-US" baseline="0" dirty="0"/>
              <a:t> the IERS, the IUGG mentioned earlier</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147</a:t>
            </a:fld>
            <a:endParaRPr lang="en-US"/>
          </a:p>
        </p:txBody>
      </p:sp>
    </p:spTree>
    <p:extLst>
      <p:ext uri="{BB962C8B-B14F-4D97-AF65-F5344CB8AC3E}">
        <p14:creationId xmlns:p14="http://schemas.microsoft.com/office/powerpoint/2010/main" val="336216610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five most frequently encountered types of geodetic station are:</a:t>
            </a:r>
          </a:p>
          <a:p>
            <a:pPr marL="171450" lvl="0" indent="-171450">
              <a:buFont typeface="Arial" panose="020B0604020202020204" pitchFamily="34" charset="0"/>
              <a:buChar char="•"/>
            </a:pPr>
            <a:r>
              <a:rPr lang="en-US" sz="1200" dirty="0"/>
              <a:t>CORS </a:t>
            </a:r>
          </a:p>
          <a:p>
            <a:pPr marL="171450" lvl="0" indent="-171450">
              <a:buFont typeface="Wingdings" panose="05000000000000000000" pitchFamily="2" charset="2"/>
              <a:buChar char="à"/>
            </a:pPr>
            <a:r>
              <a:rPr lang="en-US" sz="1100" dirty="0"/>
              <a:t>where GNSS = Global Navigation Satellite System (GPS, Galileo, etc.)</a:t>
            </a:r>
          </a:p>
          <a:p>
            <a:pPr marL="0" lvl="0" indent="0">
              <a:buFont typeface="Wingdings" panose="05000000000000000000" pitchFamily="2" charset="2"/>
              <a:buNone/>
            </a:pPr>
            <a:endParaRPr lang="en-US" dirty="0"/>
          </a:p>
          <a:p>
            <a:pPr marL="0" lvl="0" indent="0">
              <a:buFont typeface="Wingdings" panose="05000000000000000000" pitchFamily="2" charset="2"/>
              <a:buNone/>
            </a:pPr>
            <a:r>
              <a:rPr lang="en-US" dirty="0"/>
              <a:t>All have a Geodetic Reference Point (GRP), so to be specific:</a:t>
            </a:r>
          </a:p>
          <a:p>
            <a:pPr marL="0" lvl="0" indent="0">
              <a:buFont typeface="Wingdings" panose="05000000000000000000" pitchFamily="2" charset="2"/>
              <a:buNone/>
            </a:pPr>
            <a:r>
              <a:rPr lang="en-US" dirty="0"/>
              <a:t>“Coordinates of this station” = “Coordinates of the GRP at this station”</a:t>
            </a:r>
          </a:p>
          <a:p>
            <a:pPr marL="0" lvl="0" indent="0">
              <a:buFont typeface="Wingdings" panose="05000000000000000000" pitchFamily="2" charset="2"/>
              <a:buNone/>
            </a:pPr>
            <a:endParaRPr lang="en-US" dirty="0"/>
          </a:p>
          <a:p>
            <a:pPr marL="0" lvl="0" indent="0">
              <a:buFont typeface="Wingdings" panose="05000000000000000000" pitchFamily="2" charset="2"/>
              <a:buNone/>
            </a:pPr>
            <a:r>
              <a:rPr lang="en-US" dirty="0"/>
              <a:t>Note that only CORS</a:t>
            </a:r>
            <a:r>
              <a:rPr lang="en-US" baseline="0" dirty="0"/>
              <a:t> and CORGS are continuous stations, though DORIS might also be continuous</a:t>
            </a:r>
          </a:p>
          <a:p>
            <a:pPr marL="0" lvl="0" indent="0">
              <a:buFont typeface="Wingdings" panose="05000000000000000000" pitchFamily="2" charset="2"/>
              <a:buNone/>
            </a:pPr>
            <a:r>
              <a:rPr lang="en-US" baseline="0" dirty="0"/>
              <a:t>SLR and VLBI are actually just “frequently observed”</a:t>
            </a:r>
          </a:p>
          <a:p>
            <a:pPr marL="0" lvl="0" indent="0">
              <a:buFont typeface="Wingdings" panose="05000000000000000000" pitchFamily="2" charset="2"/>
              <a:buNone/>
            </a:pPr>
            <a:endParaRPr lang="en-US" baseline="0" dirty="0"/>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sz="1200" dirty="0">
                <a:latin typeface="Cambria" panose="02040503050406030204" pitchFamily="18" charset="0"/>
                <a:ea typeface="Cambria" panose="02040503050406030204" pitchFamily="18" charset="0"/>
              </a:rPr>
              <a:t>By tying the various </a:t>
            </a:r>
            <a:r>
              <a:rPr lang="en-US" sz="1200" dirty="0">
                <a:solidFill>
                  <a:srgbClr val="00B0F0"/>
                </a:solidFill>
                <a:latin typeface="Cambria" panose="02040503050406030204" pitchFamily="18" charset="0"/>
                <a:ea typeface="Cambria" panose="02040503050406030204" pitchFamily="18" charset="0"/>
              </a:rPr>
              <a:t>Station</a:t>
            </a:r>
            <a:r>
              <a:rPr lang="en-US" sz="1200" dirty="0">
                <a:latin typeface="Cambria" panose="02040503050406030204" pitchFamily="18" charset="0"/>
                <a:ea typeface="Cambria" panose="02040503050406030204" pitchFamily="18" charset="0"/>
              </a:rPr>
              <a:t> GRPs at a given </a:t>
            </a:r>
            <a:r>
              <a:rPr lang="en-US" sz="1200" dirty="0">
                <a:solidFill>
                  <a:srgbClr val="7030A0"/>
                </a:solidFill>
                <a:latin typeface="Cambria" panose="02040503050406030204" pitchFamily="18" charset="0"/>
                <a:ea typeface="Cambria" panose="02040503050406030204" pitchFamily="18" charset="0"/>
              </a:rPr>
              <a:t>Site</a:t>
            </a:r>
            <a:r>
              <a:rPr lang="en-US" sz="1200" dirty="0">
                <a:latin typeface="Cambria" panose="02040503050406030204" pitchFamily="18" charset="0"/>
                <a:ea typeface="Cambria" panose="02040503050406030204" pitchFamily="18" charset="0"/>
              </a:rPr>
              <a:t>, via conventional surveying methods, we can do something quite amazing…</a:t>
            </a:r>
          </a:p>
          <a:p>
            <a:pPr marL="0" lvl="0" indent="0">
              <a:buFont typeface="Wingdings" panose="05000000000000000000" pitchFamily="2" charset="2"/>
              <a:buNone/>
            </a:pPr>
            <a:endParaRPr lang="en-US" baseline="0"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148</a:t>
            </a:fld>
            <a:endParaRPr lang="en-US" altLang="en-US"/>
          </a:p>
        </p:txBody>
      </p:sp>
    </p:spTree>
    <p:extLst>
      <p:ext uri="{BB962C8B-B14F-4D97-AF65-F5344CB8AC3E}">
        <p14:creationId xmlns:p14="http://schemas.microsoft.com/office/powerpoint/2010/main" val="523010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old graphic, but a decent</a:t>
            </a:r>
            <a:r>
              <a:rPr lang="en-US" baseline="0" dirty="0"/>
              <a:t> illustration of where the activity was.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13</a:t>
            </a:fld>
            <a:endParaRPr lang="en-US"/>
          </a:p>
        </p:txBody>
      </p:sp>
    </p:spTree>
    <p:extLst>
      <p:ext uri="{BB962C8B-B14F-4D97-AF65-F5344CB8AC3E}">
        <p14:creationId xmlns:p14="http://schemas.microsoft.com/office/powerpoint/2010/main" val="291175615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a co-location of space-based</a:t>
            </a:r>
            <a:r>
              <a:rPr lang="en-US" baseline="0" dirty="0"/>
              <a:t> geodetic instruments</a:t>
            </a:r>
          </a:p>
          <a:p>
            <a:r>
              <a:rPr lang="en-US" baseline="0" dirty="0"/>
              <a:t>The field survey crew at NGS TTC perform high-precision “co-location surveys” to tighten the relationship between these different instruments </a:t>
            </a:r>
          </a:p>
          <a:p>
            <a:r>
              <a:rPr lang="en-US" b="1" dirty="0"/>
              <a:t>Doppler </a:t>
            </a:r>
            <a:r>
              <a:rPr lang="en-US" b="1" dirty="0" err="1"/>
              <a:t>Orbitography</a:t>
            </a:r>
            <a:r>
              <a:rPr lang="en-US" b="1" dirty="0"/>
              <a:t> and </a:t>
            </a:r>
            <a:r>
              <a:rPr lang="en-US" b="1" dirty="0" err="1"/>
              <a:t>Radiopositioning</a:t>
            </a:r>
            <a:r>
              <a:rPr lang="en-US" b="1" dirty="0"/>
              <a:t> Integrated by Satellite</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149</a:t>
            </a:fld>
            <a:endParaRPr lang="en-US"/>
          </a:p>
        </p:txBody>
      </p:sp>
    </p:spTree>
    <p:extLst>
      <p:ext uri="{BB962C8B-B14F-4D97-AF65-F5344CB8AC3E}">
        <p14:creationId xmlns:p14="http://schemas.microsoft.com/office/powerpoint/2010/main" val="244894631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a co-location of space-based</a:t>
            </a:r>
            <a:r>
              <a:rPr lang="en-US" baseline="0" dirty="0"/>
              <a:t> geodetic instruments</a:t>
            </a:r>
          </a:p>
          <a:p>
            <a:r>
              <a:rPr lang="en-US" baseline="0" dirty="0"/>
              <a:t>The field survey crew at NGS TTC perform high-precision “co-location surveys” to tighten the relationship between these different instruments </a:t>
            </a:r>
          </a:p>
          <a:p>
            <a:r>
              <a:rPr lang="en-US" b="1" dirty="0"/>
              <a:t>Doppler </a:t>
            </a:r>
            <a:r>
              <a:rPr lang="en-US" b="1" dirty="0" err="1"/>
              <a:t>Orbitography</a:t>
            </a:r>
            <a:r>
              <a:rPr lang="en-US" b="1" dirty="0"/>
              <a:t> and </a:t>
            </a:r>
            <a:r>
              <a:rPr lang="en-US" b="1" dirty="0" err="1"/>
              <a:t>Radiopositioning</a:t>
            </a:r>
            <a:r>
              <a:rPr lang="en-US" b="1" dirty="0"/>
              <a:t> Integrated by Satellite</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150</a:t>
            </a:fld>
            <a:endParaRPr lang="en-US"/>
          </a:p>
        </p:txBody>
      </p:sp>
    </p:spTree>
    <p:extLst>
      <p:ext uri="{BB962C8B-B14F-4D97-AF65-F5344CB8AC3E}">
        <p14:creationId xmlns:p14="http://schemas.microsoft.com/office/powerpoint/2010/main" val="316601657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United States' Global Positioning System (GPS)</a:t>
            </a:r>
          </a:p>
          <a:p>
            <a:r>
              <a:rPr lang="en-US" dirty="0"/>
              <a:t>Russia's Global Navigation Satellite System (GLONASS)</a:t>
            </a:r>
          </a:p>
          <a:p>
            <a:r>
              <a:rPr lang="en-US" dirty="0"/>
              <a:t>China's </a:t>
            </a:r>
            <a:r>
              <a:rPr lang="en-US" dirty="0" err="1"/>
              <a:t>BeiDou</a:t>
            </a:r>
            <a:r>
              <a:rPr lang="en-US" dirty="0"/>
              <a:t> Navigation Satellite System (BDS)</a:t>
            </a:r>
          </a:p>
          <a:p>
            <a:r>
              <a:rPr lang="en-US" dirty="0"/>
              <a:t>European Union's Galileo</a:t>
            </a:r>
          </a:p>
          <a:p>
            <a:endParaRPr lang="en-US" dirty="0"/>
          </a:p>
          <a:p>
            <a:r>
              <a:rPr lang="en-US" dirty="0"/>
              <a:t>-some will even include Japan's Quasi-Zenith Satellite System (QZSS)</a:t>
            </a:r>
            <a:r>
              <a:rPr lang="en-US" baseline="0" dirty="0"/>
              <a:t> and the Indian Regional Navigation Satellite System (IRNSS), but they are both currently regional systems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151</a:t>
            </a:fld>
            <a:endParaRPr lang="en-US"/>
          </a:p>
        </p:txBody>
      </p:sp>
    </p:spTree>
    <p:extLst>
      <p:ext uri="{BB962C8B-B14F-4D97-AF65-F5344CB8AC3E}">
        <p14:creationId xmlns:p14="http://schemas.microsoft.com/office/powerpoint/2010/main" val="153848714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there’s our CORS we discussed</a:t>
            </a:r>
            <a:r>
              <a:rPr lang="en-US" baseline="0" dirty="0"/>
              <a:t> earlier</a:t>
            </a:r>
            <a:endParaRPr lang="en-US" dirty="0">
              <a:latin typeface="Times New Roman" panose="02020603050405020304" pitchFamily="18" charset="0"/>
            </a:endParaRPr>
          </a:p>
          <a:p>
            <a:endParaRPr lang="en-US" dirty="0"/>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GNSS is a general term – the </a:t>
            </a:r>
            <a:r>
              <a:rPr lang="en-US" sz="1200" dirty="0">
                <a:solidFill>
                  <a:srgbClr val="FF0000"/>
                </a:solidFill>
                <a:latin typeface="Times New Roman" panose="02020603050405020304" pitchFamily="18" charset="0"/>
                <a:cs typeface="Times New Roman" panose="02020603050405020304" pitchFamily="18" charset="0"/>
              </a:rPr>
              <a:t>G</a:t>
            </a:r>
            <a:r>
              <a:rPr lang="en-US" sz="1200" dirty="0">
                <a:latin typeface="Times New Roman" panose="02020603050405020304" pitchFamily="18" charset="0"/>
                <a:cs typeface="Times New Roman" panose="02020603050405020304" pitchFamily="18" charset="0"/>
              </a:rPr>
              <a:t>lobal </a:t>
            </a:r>
            <a:r>
              <a:rPr lang="en-US" sz="1200" dirty="0">
                <a:solidFill>
                  <a:srgbClr val="FF0000"/>
                </a:solidFill>
                <a:latin typeface="Times New Roman" panose="02020603050405020304" pitchFamily="18" charset="0"/>
                <a:cs typeface="Times New Roman" panose="02020603050405020304" pitchFamily="18" charset="0"/>
              </a:rPr>
              <a:t>P</a:t>
            </a:r>
            <a:r>
              <a:rPr lang="en-US" sz="1200" dirty="0">
                <a:latin typeface="Times New Roman" panose="02020603050405020304" pitchFamily="18" charset="0"/>
                <a:cs typeface="Times New Roman" panose="02020603050405020304" pitchFamily="18" charset="0"/>
              </a:rPr>
              <a:t>ositioning </a:t>
            </a:r>
            <a:r>
              <a:rPr lang="en-US" sz="1200" dirty="0">
                <a:solidFill>
                  <a:srgbClr val="FF0000"/>
                </a:solidFill>
                <a:latin typeface="Times New Roman" panose="02020603050405020304" pitchFamily="18" charset="0"/>
                <a:cs typeface="Times New Roman" panose="02020603050405020304" pitchFamily="18" charset="0"/>
              </a:rPr>
              <a:t>S</a:t>
            </a:r>
            <a:r>
              <a:rPr lang="en-US" sz="1200" dirty="0">
                <a:latin typeface="Times New Roman" panose="02020603050405020304" pitchFamily="18" charset="0"/>
                <a:cs typeface="Times New Roman" panose="02020603050405020304" pitchFamily="18" charset="0"/>
              </a:rPr>
              <a:t>ystem (</a:t>
            </a:r>
            <a:r>
              <a:rPr lang="en-US" sz="1200" dirty="0">
                <a:solidFill>
                  <a:srgbClr val="FF0000"/>
                </a:solidFill>
                <a:latin typeface="Times New Roman" panose="02020603050405020304" pitchFamily="18" charset="0"/>
                <a:cs typeface="Times New Roman" panose="02020603050405020304" pitchFamily="18" charset="0"/>
              </a:rPr>
              <a:t>GPS</a:t>
            </a:r>
            <a:r>
              <a:rPr lang="en-US" sz="1200" dirty="0">
                <a:latin typeface="Times New Roman" panose="02020603050405020304" pitchFamily="18" charset="0"/>
                <a:cs typeface="Times New Roman" panose="02020603050405020304" pitchFamily="18" charset="0"/>
              </a:rPr>
              <a:t>) was the first such system</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Trilateration is used to estimate the position of ground tracking stations and satellites</a:t>
            </a:r>
          </a:p>
          <a:p>
            <a:pPr marL="285750" indent="-285750">
              <a:buFont typeface="Arial" panose="020B0604020202020204" pitchFamily="34" charset="0"/>
              <a:buChar char="•"/>
            </a:pPr>
            <a:r>
              <a:rPr lang="en-US" sz="1200" dirty="0">
                <a:latin typeface="Times New Roman" panose="02020603050405020304" pitchFamily="18" charset="0"/>
                <a:cs typeface="Times New Roman" panose="02020603050405020304" pitchFamily="18" charset="0"/>
              </a:rPr>
              <a:t>Contributes to orientation of ITRF</a:t>
            </a:r>
          </a:p>
          <a:p>
            <a:pPr marL="285750" indent="-285750">
              <a:buFont typeface="Arial" panose="020B0604020202020204" pitchFamily="34" charset="0"/>
              <a:buChar char="•"/>
            </a:pPr>
            <a:endParaRPr lang="en-US" sz="12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1200" dirty="0">
                <a:latin typeface="Times New Roman" panose="02020603050405020304" pitchFamily="18" charset="0"/>
                <a:cs typeface="Times New Roman" panose="02020603050405020304" pitchFamily="18" charset="0"/>
              </a:rPr>
              <a:t>Most common way for users to access the ITRF is through GNSS</a:t>
            </a:r>
          </a:p>
          <a:p>
            <a:endParaRPr lang="en-US" dirty="0"/>
          </a:p>
        </p:txBody>
      </p:sp>
      <p:sp>
        <p:nvSpPr>
          <p:cNvPr id="4" name="Slide Number Placeholder 3"/>
          <p:cNvSpPr>
            <a:spLocks noGrp="1"/>
          </p:cNvSpPr>
          <p:nvPr>
            <p:ph type="sldNum" sz="quarter" idx="10"/>
          </p:nvPr>
        </p:nvSpPr>
        <p:spPr/>
        <p:txBody>
          <a:bodyPr/>
          <a:lstStyle/>
          <a:p>
            <a:pPr>
              <a:defRPr/>
            </a:pPr>
            <a:fld id="{0BB61E35-BFDD-405B-89B5-EDCF0FB433D1}" type="slidenum">
              <a:rPr lang="en-US" altLang="en-US" smtClean="0"/>
              <a:pPr>
                <a:defRPr/>
              </a:pPr>
              <a:t>152</a:t>
            </a:fld>
            <a:endParaRPr lang="en-US" altLang="en-US"/>
          </a:p>
        </p:txBody>
      </p:sp>
    </p:spTree>
    <p:extLst>
      <p:ext uri="{BB962C8B-B14F-4D97-AF65-F5344CB8AC3E}">
        <p14:creationId xmlns:p14="http://schemas.microsoft.com/office/powerpoint/2010/main" val="366138104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a co-location of space-based</a:t>
            </a:r>
            <a:r>
              <a:rPr lang="en-US" baseline="0" dirty="0"/>
              <a:t> geodetic instruments</a:t>
            </a:r>
          </a:p>
          <a:p>
            <a:r>
              <a:rPr lang="en-US" baseline="0" dirty="0"/>
              <a:t>The field survey crew at NGS TTC perform high-precision “co-location surveys” to tighten the relationship between these different instruments </a:t>
            </a:r>
          </a:p>
          <a:p>
            <a:r>
              <a:rPr lang="en-US" b="1" dirty="0"/>
              <a:t>Doppler </a:t>
            </a:r>
            <a:r>
              <a:rPr lang="en-US" b="1" dirty="0" err="1"/>
              <a:t>Orbitography</a:t>
            </a:r>
            <a:r>
              <a:rPr lang="en-US" b="1" dirty="0"/>
              <a:t> and </a:t>
            </a:r>
            <a:r>
              <a:rPr lang="en-US" b="1" dirty="0" err="1"/>
              <a:t>Radiopositioning</a:t>
            </a:r>
            <a:r>
              <a:rPr lang="en-US" b="1" dirty="0"/>
              <a:t> Integrated by Satellite</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153</a:t>
            </a:fld>
            <a:endParaRPr lang="en-US"/>
          </a:p>
        </p:txBody>
      </p:sp>
    </p:spTree>
    <p:extLst>
      <p:ext uri="{BB962C8B-B14F-4D97-AF65-F5344CB8AC3E}">
        <p14:creationId xmlns:p14="http://schemas.microsoft.com/office/powerpoint/2010/main" val="285136601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154</a:t>
            </a:fld>
            <a:endParaRPr lang="en-US"/>
          </a:p>
        </p:txBody>
      </p:sp>
    </p:spTree>
    <p:extLst>
      <p:ext uri="{BB962C8B-B14F-4D97-AF65-F5344CB8AC3E}">
        <p14:creationId xmlns:p14="http://schemas.microsoft.com/office/powerpoint/2010/main" val="102440301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SLR</a:t>
            </a:r>
            <a:r>
              <a:rPr lang="en-US" b="0" baseline="0" dirty="0"/>
              <a:t> is the observatory telescope looking thing, but there’s a laser in there somewhere that is, for simplification’s sake, the biggest darn EDM you’ve seen.</a:t>
            </a:r>
          </a:p>
          <a:p>
            <a:r>
              <a:rPr lang="en-US" b="0" baseline="0" dirty="0"/>
              <a:t>-fire a very short pulse that is reflected back and we measure the round trip Time Of Flight.</a:t>
            </a:r>
          </a:p>
          <a:p>
            <a:r>
              <a:rPr lang="en-US" b="0" baseline="0" dirty="0"/>
              <a:t>-speed of light is constant, measuring </a:t>
            </a:r>
            <a:r>
              <a:rPr lang="en-US" b="0" baseline="0" dirty="0" err="1"/>
              <a:t>ToF</a:t>
            </a:r>
            <a:r>
              <a:rPr lang="en-US" b="0" baseline="0" dirty="0"/>
              <a:t> can be converted to the round-trip distance.</a:t>
            </a:r>
          </a:p>
          <a:p>
            <a:r>
              <a:rPr lang="en-US" b="0" baseline="0" dirty="0"/>
              <a:t>-distance measurement can achieve sub-cm accuracy (instrument precisions in the 1-2.5mm range)</a:t>
            </a:r>
          </a:p>
          <a:p>
            <a:endParaRPr lang="en-US" b="0" baseline="0" dirty="0"/>
          </a:p>
          <a:p>
            <a:r>
              <a:rPr lang="en-US" b="0" baseline="0" dirty="0"/>
              <a:t>There’s also LLR Lunar Laser Ranging, with the moon as a reflector.</a:t>
            </a:r>
          </a:p>
          <a:p>
            <a:endParaRPr lang="en-US" b="0"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Times New Roman" panose="02020603050405020304" pitchFamily="18" charset="0"/>
                <a:cs typeface="Times New Roman" panose="02020603050405020304" pitchFamily="18" charset="0"/>
              </a:rPr>
              <a:t>Two-way travel time of laser reflection is used to estimate position of station and satellite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Times New Roman" panose="02020603050405020304" pitchFamily="18" charset="0"/>
                <a:cs typeface="Times New Roman" panose="02020603050405020304" pitchFamily="18" charset="0"/>
              </a:rPr>
              <a:t>Orbits can be</a:t>
            </a:r>
            <a:r>
              <a:rPr lang="en-US" sz="1200" baseline="0" dirty="0">
                <a:latin typeface="Times New Roman" panose="02020603050405020304" pitchFamily="18" charset="0"/>
                <a:cs typeface="Times New Roman" panose="02020603050405020304" pitchFamily="18" charset="0"/>
              </a:rPr>
              <a:t> estimated</a:t>
            </a:r>
            <a:r>
              <a:rPr lang="en-US" sz="1200" dirty="0">
                <a:latin typeface="Times New Roman" panose="02020603050405020304" pitchFamily="18" charset="0"/>
                <a:cs typeface="Times New Roman" panose="02020603050405020304" pitchFamily="18" charset="0"/>
              </a:rPr>
              <a:t> very well, centimeters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i="1" dirty="0">
                <a:latin typeface="Times New Roman" panose="02020603050405020304" pitchFamily="18" charset="0"/>
                <a:cs typeface="Times New Roman" panose="02020603050405020304" pitchFamily="18" charset="0"/>
              </a:rPr>
              <a:t>Only</a:t>
            </a:r>
            <a:r>
              <a:rPr lang="en-US" sz="1200" dirty="0">
                <a:latin typeface="Times New Roman" panose="02020603050405020304" pitchFamily="18" charset="0"/>
                <a:cs typeface="Times New Roman" panose="02020603050405020304" pitchFamily="18" charset="0"/>
              </a:rPr>
              <a:t> SGT to contribute to estimate of </a:t>
            </a:r>
            <a:r>
              <a:rPr lang="en-US" sz="1200" b="1" dirty="0">
                <a:latin typeface="Times New Roman" panose="02020603050405020304" pitchFamily="18" charset="0"/>
                <a:cs typeface="Times New Roman" panose="02020603050405020304" pitchFamily="18" charset="0"/>
              </a:rPr>
              <a:t>Earth center of mass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endParaRPr lang="en-US" b="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155</a:t>
            </a:fld>
            <a:endParaRPr lang="en-US"/>
          </a:p>
        </p:txBody>
      </p:sp>
    </p:spTree>
    <p:extLst>
      <p:ext uri="{BB962C8B-B14F-4D97-AF65-F5344CB8AC3E}">
        <p14:creationId xmlns:p14="http://schemas.microsoft.com/office/powerpoint/2010/main" val="402450304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graphic</a:t>
            </a:r>
            <a:r>
              <a:rPr lang="en-US" b="0" baseline="0" dirty="0"/>
              <a:t> here illustrates simultaneous tracking and ranging of same satellite by multiple stations</a:t>
            </a:r>
          </a:p>
          <a:p>
            <a:endParaRPr lang="en-US" b="0" dirty="0"/>
          </a:p>
          <a:p>
            <a:r>
              <a:rPr lang="en-US" b="0" dirty="0"/>
              <a:t>top right</a:t>
            </a:r>
            <a:r>
              <a:rPr lang="en-US" b="0" baseline="0" dirty="0"/>
              <a:t> is a retroreflector on an unknown satellite</a:t>
            </a:r>
          </a:p>
          <a:p>
            <a:endParaRPr lang="en-US" b="0" baseline="0" dirty="0"/>
          </a:p>
          <a:p>
            <a:r>
              <a:rPr lang="en-US" b="0" baseline="0" dirty="0"/>
              <a:t>top left is an image of the LAGEOS satellite, a satellite by NASA just for SLR,</a:t>
            </a:r>
          </a:p>
          <a:p>
            <a:r>
              <a:rPr lang="en-US" sz="1200" b="0" i="0" kern="1200" dirty="0" err="1">
                <a:solidFill>
                  <a:schemeClr val="tx1"/>
                </a:solidFill>
                <a:effectLst/>
                <a:latin typeface="+mn-lt"/>
                <a:ea typeface="+mn-ea"/>
                <a:cs typeface="+mn-cs"/>
              </a:rPr>
              <a:t>LAser</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GEOdynamics</a:t>
            </a:r>
            <a:r>
              <a:rPr lang="en-US" sz="1200" b="0" i="0" kern="1200" dirty="0">
                <a:solidFill>
                  <a:schemeClr val="tx1"/>
                </a:solidFill>
                <a:effectLst/>
                <a:latin typeface="+mn-lt"/>
                <a:ea typeface="+mn-ea"/>
                <a:cs typeface="+mn-cs"/>
              </a:rPr>
              <a:t> Satellite-1 </a:t>
            </a:r>
            <a:r>
              <a:rPr lang="en-US" b="0" baseline="0" dirty="0"/>
              <a:t> </a:t>
            </a:r>
          </a:p>
          <a:p>
            <a:endParaRPr lang="en-US" b="0" baseline="0" dirty="0"/>
          </a:p>
          <a:p>
            <a:r>
              <a:rPr lang="en-US" b="0" baseline="0" dirty="0"/>
              <a:t>almost unreal to me that it’s 60cm, or less than 2 feet in diameter, flying around the </a:t>
            </a:r>
            <a:r>
              <a:rPr lang="en-US" b="0" baseline="0" dirty="0" err="1"/>
              <a:t>eath</a:t>
            </a:r>
            <a:r>
              <a:rPr lang="en-US" b="0" baseline="0" dirty="0"/>
              <a:t> and we can take millimeter level measurement to it with a laser!</a:t>
            </a:r>
          </a:p>
          <a:p>
            <a:endParaRPr lang="en-US" b="0" baseline="0" dirty="0"/>
          </a:p>
          <a:p>
            <a:r>
              <a:rPr lang="en-US" sz="1200" b="0" i="0" kern="1200" dirty="0">
                <a:solidFill>
                  <a:schemeClr val="tx1"/>
                </a:solidFill>
                <a:effectLst/>
                <a:latin typeface="+mn-lt"/>
                <a:ea typeface="+mn-ea"/>
                <a:cs typeface="+mn-cs"/>
              </a:rPr>
              <a:t>-regular calibrations are made to a target constructed of two flat metal panels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~130 </a:t>
            </a:r>
            <a:r>
              <a:rPr lang="en-US" sz="1200" b="0" i="0" kern="1200" dirty="0" err="1">
                <a:solidFill>
                  <a:schemeClr val="tx1"/>
                </a:solidFill>
                <a:effectLst/>
                <a:latin typeface="+mn-lt"/>
                <a:ea typeface="+mn-ea"/>
                <a:cs typeface="+mn-cs"/>
              </a:rPr>
              <a:t>metres</a:t>
            </a:r>
            <a:r>
              <a:rPr lang="en-US" sz="1200" b="0" i="0" kern="1200" dirty="0">
                <a:solidFill>
                  <a:schemeClr val="tx1"/>
                </a:solidFill>
                <a:effectLst/>
                <a:latin typeface="+mn-lt"/>
                <a:ea typeface="+mn-ea"/>
                <a:cs typeface="+mn-cs"/>
              </a:rPr>
              <a:t> away</a:t>
            </a:r>
          </a:p>
          <a:p>
            <a:r>
              <a:rPr lang="en-US" sz="1200" b="0" i="0" kern="1200" dirty="0">
                <a:solidFill>
                  <a:schemeClr val="tx1"/>
                </a:solidFill>
                <a:effectLst/>
                <a:latin typeface="+mn-lt"/>
                <a:ea typeface="+mn-ea"/>
                <a:cs typeface="+mn-cs"/>
              </a:rPr>
              <a:t>-the</a:t>
            </a:r>
            <a:r>
              <a:rPr lang="en-US" sz="1200" b="0" i="0" kern="1200" baseline="0" dirty="0">
                <a:solidFill>
                  <a:schemeClr val="tx1"/>
                </a:solidFill>
                <a:effectLst/>
                <a:latin typeface="+mn-lt"/>
                <a:ea typeface="+mn-ea"/>
                <a:cs typeface="+mn-cs"/>
              </a:rPr>
              <a:t> panels are</a:t>
            </a:r>
            <a:r>
              <a:rPr lang="en-US" sz="1200" b="0" i="0" kern="1200" dirty="0">
                <a:solidFill>
                  <a:schemeClr val="tx1"/>
                </a:solidFill>
                <a:effectLst/>
                <a:latin typeface="+mn-lt"/>
                <a:ea typeface="+mn-ea"/>
                <a:cs typeface="+mn-cs"/>
              </a:rPr>
              <a:t> precisely surveyed, as</a:t>
            </a:r>
            <a:r>
              <a:rPr lang="en-US" sz="1200" b="0" i="0" kern="1200" baseline="0" dirty="0">
                <a:solidFill>
                  <a:schemeClr val="tx1"/>
                </a:solidFill>
                <a:effectLst/>
                <a:latin typeface="+mn-lt"/>
                <a:ea typeface="+mn-ea"/>
                <a:cs typeface="+mn-cs"/>
              </a:rPr>
              <a:t> a part of these IERS Site Surveys and</a:t>
            </a:r>
            <a:r>
              <a:rPr lang="en-US" sz="1200" b="0" i="0" kern="1200" dirty="0">
                <a:solidFill>
                  <a:schemeClr val="tx1"/>
                </a:solidFill>
                <a:effectLst/>
                <a:latin typeface="+mn-lt"/>
                <a:ea typeface="+mn-ea"/>
                <a:cs typeface="+mn-cs"/>
              </a:rPr>
              <a:t> regularly resurveyed to account for temperature variations.</a:t>
            </a:r>
            <a:endParaRPr lang="en-US" b="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156</a:t>
            </a:fld>
            <a:endParaRPr lang="en-US"/>
          </a:p>
        </p:txBody>
      </p:sp>
    </p:spTree>
    <p:extLst>
      <p:ext uri="{BB962C8B-B14F-4D97-AF65-F5344CB8AC3E}">
        <p14:creationId xmlns:p14="http://schemas.microsoft.com/office/powerpoint/2010/main" val="378258654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a co-location of space-based</a:t>
            </a:r>
            <a:r>
              <a:rPr lang="en-US" baseline="0" dirty="0"/>
              <a:t> geodetic instruments</a:t>
            </a:r>
          </a:p>
          <a:p>
            <a:r>
              <a:rPr lang="en-US" baseline="0" dirty="0"/>
              <a:t>The field survey crew at NGS TTC perform high-precision “co-location surveys” to tighten the relationship between these different instruments </a:t>
            </a:r>
          </a:p>
          <a:p>
            <a:r>
              <a:rPr lang="en-US" b="1" dirty="0"/>
              <a:t>Doppler </a:t>
            </a:r>
            <a:r>
              <a:rPr lang="en-US" b="1" dirty="0" err="1"/>
              <a:t>Orbitography</a:t>
            </a:r>
            <a:r>
              <a:rPr lang="en-US" b="1" dirty="0"/>
              <a:t> and </a:t>
            </a:r>
            <a:r>
              <a:rPr lang="en-US" b="1" dirty="0" err="1"/>
              <a:t>Radiopositioning</a:t>
            </a:r>
            <a:r>
              <a:rPr lang="en-US" b="1" dirty="0"/>
              <a:t> Integrated by Satellite</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157</a:t>
            </a:fld>
            <a:endParaRPr lang="en-US"/>
          </a:p>
        </p:txBody>
      </p:sp>
    </p:spTree>
    <p:extLst>
      <p:ext uri="{BB962C8B-B14F-4D97-AF65-F5344CB8AC3E}">
        <p14:creationId xmlns:p14="http://schemas.microsoft.com/office/powerpoint/2010/main" val="284182048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158</a:t>
            </a:fld>
            <a:endParaRPr lang="en-US"/>
          </a:p>
        </p:txBody>
      </p:sp>
    </p:spTree>
    <p:extLst>
      <p:ext uri="{BB962C8B-B14F-4D97-AF65-F5344CB8AC3E}">
        <p14:creationId xmlns:p14="http://schemas.microsoft.com/office/powerpoint/2010/main" val="11737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technically</a:t>
            </a:r>
            <a:r>
              <a:rPr lang="en-US" baseline="0" dirty="0"/>
              <a:t> active program</a:t>
            </a:r>
          </a:p>
          <a:p>
            <a:r>
              <a:rPr lang="en-US" baseline="0" dirty="0"/>
              <a:t>…but really between this and the next slide these were what led to the new </a:t>
            </a:r>
            <a:r>
              <a:rPr lang="en-US" baseline="0" dirty="0" err="1"/>
              <a:t>datums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14</a:t>
            </a:fld>
            <a:endParaRPr lang="en-US"/>
          </a:p>
        </p:txBody>
      </p:sp>
    </p:spTree>
    <p:extLst>
      <p:ext uri="{BB962C8B-B14F-4D97-AF65-F5344CB8AC3E}">
        <p14:creationId xmlns:p14="http://schemas.microsoft.com/office/powerpoint/2010/main" val="46341730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Quasar?</a:t>
            </a:r>
            <a:endParaRPr lang="en-US" b="1" dirty="0"/>
          </a:p>
          <a:p>
            <a:endParaRPr lang="en-US" b="1" dirty="0"/>
          </a:p>
          <a:p>
            <a:r>
              <a:rPr lang="en-US" b="1" dirty="0"/>
              <a:t>Quasi-Stellar</a:t>
            </a:r>
            <a:r>
              <a:rPr lang="en-US" b="1" baseline="0" dirty="0"/>
              <a:t> Object</a:t>
            </a:r>
            <a:r>
              <a:rPr lang="en-US" b="0" baseline="0" dirty="0"/>
              <a:t> – millions of light years away  </a:t>
            </a:r>
          </a:p>
          <a:p>
            <a:r>
              <a:rPr lang="en-US" b="0" baseline="0" dirty="0"/>
              <a:t>idea being </a:t>
            </a:r>
            <a:r>
              <a:rPr lang="en-US" b="0" baseline="0" dirty="0">
                <a:sym typeface="Wingdings" panose="05000000000000000000" pitchFamily="2" charset="2"/>
              </a:rPr>
              <a:t> s</a:t>
            </a:r>
            <a:r>
              <a:rPr lang="en-US" b="0" baseline="0" dirty="0"/>
              <a:t>omething that is really far away.. like having al </a:t>
            </a:r>
            <a:r>
              <a:rPr lang="en-US" b="0" baseline="0" dirty="0" err="1"/>
              <a:t>ong</a:t>
            </a:r>
            <a:r>
              <a:rPr lang="en-US" b="0" baseline="0" dirty="0"/>
              <a:t> </a:t>
            </a:r>
            <a:r>
              <a:rPr lang="en-US" b="0" baseline="0" dirty="0" err="1"/>
              <a:t>backsight</a:t>
            </a:r>
            <a:r>
              <a:rPr lang="en-US" b="0" baseline="0" dirty="0"/>
              <a:t>… doesn’t get much longer than that</a:t>
            </a:r>
          </a:p>
          <a:p>
            <a:endParaRPr lang="en-US" b="0" baseline="0" dirty="0"/>
          </a:p>
          <a:p>
            <a:r>
              <a:rPr lang="en-US" b="0" baseline="0" dirty="0"/>
              <a:t>Quasars emit radio waves, and these big radio telescopes (aka satellite dishes) pickup those waves.  The two radio telescopes are of course connected by high=speed communication.  </a:t>
            </a:r>
          </a:p>
          <a:p>
            <a:r>
              <a:rPr lang="en-US" b="0" baseline="0" dirty="0"/>
              <a:t>And the timing of the received signals is correlated by very accurate hydrogen maser atomic clocks.  accurate to 1 second per Million years</a:t>
            </a:r>
          </a:p>
          <a:p>
            <a:endParaRPr lang="en-US" b="0" baseline="0" dirty="0"/>
          </a:p>
          <a:p>
            <a:r>
              <a:rPr lang="en-US" b="0" baseline="0" dirty="0"/>
              <a:t>And more science from there!</a:t>
            </a:r>
          </a:p>
          <a:p>
            <a:pPr marL="0" indent="0">
              <a:buFont typeface="Arial" panose="020B0604020202020204" pitchFamily="34" charset="0"/>
              <a:buNone/>
            </a:pPr>
            <a:endParaRPr lang="en-US" sz="1200" dirty="0">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n-US" sz="1200" dirty="0">
                <a:latin typeface="Times New Roman" panose="02020603050405020304" pitchFamily="18" charset="0"/>
                <a:cs typeface="Times New Roman" panose="02020603050405020304" pitchFamily="18" charset="0"/>
              </a:rPr>
              <a:t>Up to ~12,000 km baselines with mm accuracy</a:t>
            </a:r>
          </a:p>
          <a:p>
            <a:pPr marL="0" indent="0">
              <a:buFont typeface="Arial" panose="020B0604020202020204" pitchFamily="34" charset="0"/>
              <a:buNone/>
            </a:pPr>
            <a:r>
              <a:rPr lang="en-US" sz="1200" dirty="0">
                <a:latin typeface="Times New Roman" panose="02020603050405020304" pitchFamily="18" charset="0"/>
                <a:cs typeface="Times New Roman" panose="02020603050405020304" pitchFamily="18" charset="0"/>
              </a:rPr>
              <a:t>Contributes to the </a:t>
            </a:r>
            <a:r>
              <a:rPr lang="en-US" sz="1200" b="1" dirty="0">
                <a:latin typeface="Times New Roman" panose="02020603050405020304" pitchFamily="18" charset="0"/>
                <a:cs typeface="Times New Roman" panose="02020603050405020304" pitchFamily="18" charset="0"/>
              </a:rPr>
              <a:t>orientation</a:t>
            </a:r>
            <a:r>
              <a:rPr lang="en-US" sz="1200" dirty="0">
                <a:latin typeface="Times New Roman" panose="02020603050405020304" pitchFamily="18" charset="0"/>
                <a:cs typeface="Times New Roman" panose="02020603050405020304" pitchFamily="18" charset="0"/>
              </a:rPr>
              <a:t> and </a:t>
            </a:r>
            <a:r>
              <a:rPr lang="en-US" sz="1200" b="1" dirty="0">
                <a:latin typeface="Times New Roman" panose="02020603050405020304" pitchFamily="18" charset="0"/>
                <a:cs typeface="Times New Roman" panose="02020603050405020304" pitchFamily="18" charset="0"/>
              </a:rPr>
              <a:t>scale</a:t>
            </a:r>
            <a:r>
              <a:rPr lang="en-US" sz="1200" dirty="0">
                <a:latin typeface="Times New Roman" panose="02020603050405020304" pitchFamily="18" charset="0"/>
                <a:cs typeface="Times New Roman" panose="02020603050405020304" pitchFamily="18" charset="0"/>
              </a:rPr>
              <a:t> of the ITRF</a:t>
            </a:r>
          </a:p>
          <a:p>
            <a:endParaRPr lang="en-US" b="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159</a:t>
            </a:fld>
            <a:endParaRPr lang="en-US"/>
          </a:p>
        </p:txBody>
      </p:sp>
    </p:spTree>
    <p:extLst>
      <p:ext uri="{BB962C8B-B14F-4D97-AF65-F5344CB8AC3E}">
        <p14:creationId xmlns:p14="http://schemas.microsoft.com/office/powerpoint/2010/main" val="266639255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a co-location of space-based</a:t>
            </a:r>
            <a:r>
              <a:rPr lang="en-US" baseline="0" dirty="0"/>
              <a:t> geodetic instruments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160</a:t>
            </a:fld>
            <a:endParaRPr lang="en-US"/>
          </a:p>
        </p:txBody>
      </p:sp>
    </p:spTree>
    <p:extLst>
      <p:ext uri="{BB962C8B-B14F-4D97-AF65-F5344CB8AC3E}">
        <p14:creationId xmlns:p14="http://schemas.microsoft.com/office/powerpoint/2010/main" val="179551473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161</a:t>
            </a:fld>
            <a:endParaRPr lang="en-US"/>
          </a:p>
        </p:txBody>
      </p:sp>
    </p:spTree>
    <p:extLst>
      <p:ext uri="{BB962C8B-B14F-4D97-AF65-F5344CB8AC3E}">
        <p14:creationId xmlns:p14="http://schemas.microsoft.com/office/powerpoint/2010/main" val="344710040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dirty="0"/>
              <a:t>Doppler </a:t>
            </a:r>
            <a:r>
              <a:rPr lang="en-US" dirty="0" err="1"/>
              <a:t>Orbitography</a:t>
            </a:r>
            <a:r>
              <a:rPr lang="en-US" dirty="0"/>
              <a:t> and </a:t>
            </a:r>
            <a:r>
              <a:rPr lang="en-US" dirty="0" err="1"/>
              <a:t>Radiopositioning</a:t>
            </a:r>
            <a:r>
              <a:rPr lang="en-US" dirty="0"/>
              <a:t> Integrated by Satellite (DORIS)</a:t>
            </a:r>
          </a:p>
          <a:p>
            <a:pPr defTabSz="914266">
              <a:defRPr/>
            </a:pPr>
            <a:endParaRPr lang="en-US" dirty="0"/>
          </a:p>
          <a:p>
            <a:pPr defTabSz="914266">
              <a:defRPr/>
            </a:pPr>
            <a:r>
              <a:rPr lang="en-US" dirty="0"/>
              <a:t>These are radio antennas, vertically polarized for any of my fellow hams out there, so similar in shape to any typical “whip” antenna you’d see on a car.  Well not anymore they all have those little shark fin antennas but whatever.</a:t>
            </a:r>
          </a:p>
          <a:p>
            <a:pPr defTabSz="914266">
              <a:defRPr/>
            </a:pPr>
            <a:endParaRPr lang="en-US" dirty="0"/>
          </a:p>
          <a:p>
            <a:pPr defTabSz="914266">
              <a:defRPr/>
            </a:pPr>
            <a:r>
              <a:rPr lang="en-US" dirty="0"/>
              <a:t>In this system, we’re transmitting radio signals from Earth up to the satellites… kind of consider it the opposite of GNSS right?</a:t>
            </a:r>
            <a:endParaRPr lang="en-US" b="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Times New Roman" panose="02020603050405020304" pitchFamily="18" charset="0"/>
                <a:cs typeface="Times New Roman" panose="02020603050405020304" pitchFamily="18" charset="0"/>
              </a:rPr>
              <a:t>Ground station emits radio signal - </a:t>
            </a:r>
            <a:r>
              <a:rPr lang="en-US" sz="1200" dirty="0" err="1">
                <a:latin typeface="Times New Roman" panose="02020603050405020304" pitchFamily="18" charset="0"/>
                <a:cs typeface="Times New Roman" panose="02020603050405020304" pitchFamily="18" charset="0"/>
              </a:rPr>
              <a:t>doppler</a:t>
            </a:r>
            <a:r>
              <a:rPr lang="en-US" sz="1200" dirty="0">
                <a:latin typeface="Times New Roman" panose="02020603050405020304" pitchFamily="18" charset="0"/>
                <a:cs typeface="Times New Roman" panose="02020603050405020304" pitchFamily="18" charset="0"/>
              </a:rPr>
              <a:t> shift is used to estimate position and velocity of satellite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Times New Roman" panose="02020603050405020304" pitchFamily="18" charset="0"/>
                <a:cs typeface="Times New Roman" panose="02020603050405020304" pitchFamily="18" charset="0"/>
              </a:rPr>
              <a:t>increases</a:t>
            </a:r>
            <a:r>
              <a:rPr lang="en-US" sz="1200" baseline="0" dirty="0">
                <a:latin typeface="Times New Roman" panose="02020603050405020304" pitchFamily="18" charset="0"/>
                <a:cs typeface="Times New Roman" panose="02020603050405020304" pitchFamily="18" charset="0"/>
              </a:rPr>
              <a:t> accuracy of precise orbit determinations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aseline="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National Centre for Space Studies (CNES) is the French government space agency.</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Times New Roman" panose="02020603050405020304" pitchFamily="18" charset="0"/>
                <a:cs typeface="Times New Roman" panose="02020603050405020304" pitchFamily="18" charset="0"/>
              </a:rPr>
              <a:t>Contributes to </a:t>
            </a:r>
            <a:r>
              <a:rPr lang="en-US" sz="1200" b="1" dirty="0">
                <a:latin typeface="Times New Roman" panose="02020603050405020304" pitchFamily="18" charset="0"/>
                <a:cs typeface="Times New Roman" panose="02020603050405020304" pitchFamily="18" charset="0"/>
              </a:rPr>
              <a:t>orientation</a:t>
            </a:r>
            <a:r>
              <a:rPr lang="en-US" sz="1200" dirty="0">
                <a:latin typeface="Times New Roman" panose="02020603050405020304" pitchFamily="18" charset="0"/>
                <a:cs typeface="Times New Roman" panose="02020603050405020304" pitchFamily="18" charset="0"/>
              </a:rPr>
              <a:t> and </a:t>
            </a:r>
            <a:r>
              <a:rPr lang="en-US" sz="1200" b="1" dirty="0">
                <a:latin typeface="Times New Roman" panose="02020603050405020304" pitchFamily="18" charset="0"/>
                <a:cs typeface="Times New Roman" panose="02020603050405020304" pitchFamily="18" charset="0"/>
              </a:rPr>
              <a:t>scale</a:t>
            </a:r>
            <a:r>
              <a:rPr lang="en-US" sz="1200" dirty="0">
                <a:latin typeface="Times New Roman" panose="02020603050405020304" pitchFamily="18" charset="0"/>
                <a:cs typeface="Times New Roman" panose="02020603050405020304" pitchFamily="18" charset="0"/>
              </a:rPr>
              <a:t> of ITRF</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endParaRPr lang="en-US" b="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162</a:t>
            </a:fld>
            <a:endParaRPr lang="en-US"/>
          </a:p>
        </p:txBody>
      </p:sp>
    </p:spTree>
    <p:extLst>
      <p:ext uri="{BB962C8B-B14F-4D97-AF65-F5344CB8AC3E}">
        <p14:creationId xmlns:p14="http://schemas.microsoft.com/office/powerpoint/2010/main" val="3523941861"/>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baseline="0" dirty="0"/>
              <a:t>The field survey crew at NGS TTC perform high-precision “co-location surveys” to tighten the relationship between these different instruments </a:t>
            </a:r>
          </a:p>
          <a:p>
            <a:r>
              <a:rPr lang="en-US" dirty="0"/>
              <a:t>These co-location surveys are performed on a 5 year intervals,</a:t>
            </a:r>
            <a:r>
              <a:rPr lang="en-US" baseline="0" dirty="0"/>
              <a:t> or if any site changes are made.  For IGS and ITRF to be closer to equivalent, these co-location surveys would need to be sub-mm accuracy.</a:t>
            </a:r>
          </a:p>
          <a:p>
            <a:endParaRPr lang="en-US"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There’s our own Steve B. at </a:t>
            </a:r>
            <a:r>
              <a:rPr lang="en-US" sz="1200" b="0" i="0" kern="1200" dirty="0" err="1">
                <a:solidFill>
                  <a:schemeClr val="tx1"/>
                </a:solidFill>
                <a:effectLst/>
                <a:latin typeface="+mn-lt"/>
                <a:ea typeface="+mn-ea"/>
                <a:cs typeface="+mn-cs"/>
              </a:rPr>
              <a:t>Kokee</a:t>
            </a:r>
            <a:r>
              <a:rPr lang="en-US" sz="1200" b="0" i="0" kern="1200" dirty="0">
                <a:solidFill>
                  <a:schemeClr val="tx1"/>
                </a:solidFill>
                <a:effectLst/>
                <a:latin typeface="+mn-lt"/>
                <a:ea typeface="+mn-ea"/>
                <a:cs typeface="+mn-cs"/>
              </a:rPr>
              <a:t> Park Geophysical Observatory in Hawai’i</a:t>
            </a:r>
            <a:r>
              <a:rPr lang="en-US" sz="1200" dirty="0">
                <a:latin typeface="Arial" panose="020B0604020202020204" pitchFamily="34" charset="0"/>
                <a:cs typeface="Arial" panose="020B0604020202020204" pitchFamily="34" charset="0"/>
              </a:rPr>
              <a:t>, DORIS (left) and VLBI (right)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And there he is again … but I don’t know where that one is!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Now remember,</a:t>
            </a:r>
            <a:r>
              <a:rPr lang="en-US" sz="1200" baseline="0" dirty="0">
                <a:latin typeface="Arial" panose="020B0604020202020204" pitchFamily="34" charset="0"/>
                <a:cs typeface="Arial" panose="020B0604020202020204" pitchFamily="34" charset="0"/>
              </a:rPr>
              <a:t> that what Steve is out there surveying in is the GRP for each piece of equipment, that’s the whole object of the Site Survey is to relate all the SGT instruments together in a highly </a:t>
            </a:r>
            <a:r>
              <a:rPr lang="en-US" sz="1200" baseline="0">
                <a:latin typeface="Arial" panose="020B0604020202020204" pitchFamily="34" charset="0"/>
                <a:cs typeface="Arial" panose="020B0604020202020204" pitchFamily="34" charset="0"/>
              </a:rPr>
              <a:t>accurate network</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163</a:t>
            </a:fld>
            <a:endParaRPr lang="en-US"/>
          </a:p>
        </p:txBody>
      </p:sp>
    </p:spTree>
    <p:extLst>
      <p:ext uri="{BB962C8B-B14F-4D97-AF65-F5344CB8AC3E}">
        <p14:creationId xmlns:p14="http://schemas.microsoft.com/office/powerpoint/2010/main" val="307517637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164</a:t>
            </a:fld>
            <a:endParaRPr lang="en-US"/>
          </a:p>
        </p:txBody>
      </p:sp>
    </p:spTree>
    <p:extLst>
      <p:ext uri="{BB962C8B-B14F-4D97-AF65-F5344CB8AC3E}">
        <p14:creationId xmlns:p14="http://schemas.microsoft.com/office/powerpoint/2010/main" val="239507408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-so you’ve probably seen that phrase that I have front and center here, NSRS Modernization</a:t>
            </a:r>
          </a:p>
          <a:p>
            <a:r>
              <a:rPr lang="en-US" dirty="0"/>
              <a:t>-that’s the blanket</a:t>
            </a:r>
            <a:r>
              <a:rPr lang="en-US" baseline="0" dirty="0"/>
              <a:t> term we use to refer to not just the new </a:t>
            </a:r>
            <a:r>
              <a:rPr lang="en-US" baseline="0" dirty="0" err="1"/>
              <a:t>datums</a:t>
            </a:r>
            <a:r>
              <a:rPr lang="en-US" baseline="0" dirty="0"/>
              <a:t> but other updates</a:t>
            </a:r>
          </a:p>
          <a:p>
            <a:r>
              <a:rPr lang="en-US" baseline="0" dirty="0"/>
              <a:t>-another phrase I want to mention are these “Blueprints for 2022”</a:t>
            </a:r>
          </a:p>
          <a:p>
            <a:r>
              <a:rPr lang="en-US" baseline="0" dirty="0"/>
              <a:t>-just about everything I cover today is mentioned in one of the Blueprints</a:t>
            </a:r>
          </a:p>
          <a:p>
            <a:r>
              <a:rPr lang="en-US" baseline="0" dirty="0"/>
              <a:t>-the Geodetic Toolkit, what’s that?  another term that just refers to all those </a:t>
            </a:r>
            <a:r>
              <a:rPr lang="en-US" baseline="0" dirty="0" err="1"/>
              <a:t>softwares</a:t>
            </a:r>
            <a:r>
              <a:rPr lang="en-US" baseline="0" dirty="0"/>
              <a:t> NGS provides, like PAGES, ADJUST, etc.</a:t>
            </a:r>
          </a:p>
          <a:p>
            <a:r>
              <a:rPr lang="en-US" baseline="0" dirty="0"/>
              <a:t>-better methods – updating manuals like NGS-58 and 59 for example</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165</a:t>
            </a:fld>
            <a:endParaRPr lang="en-US"/>
          </a:p>
        </p:txBody>
      </p:sp>
    </p:spTree>
    <p:extLst>
      <p:ext uri="{BB962C8B-B14F-4D97-AF65-F5344CB8AC3E}">
        <p14:creationId xmlns:p14="http://schemas.microsoft.com/office/powerpoint/2010/main" val="258206762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-the</a:t>
            </a:r>
            <a:r>
              <a:rPr lang="en-US" baseline="0" dirty="0"/>
              <a:t> new coordinate types, along with methodologies and more are covered in Blueprint Part 3</a:t>
            </a:r>
          </a:p>
          <a:p>
            <a:r>
              <a:rPr lang="en-US" baseline="0" dirty="0"/>
              <a:t>-both of which are on our website and very easy to find via search engine, contact me if you can’t find it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166</a:t>
            </a:fld>
            <a:endParaRPr lang="en-US"/>
          </a:p>
        </p:txBody>
      </p:sp>
    </p:spTree>
    <p:extLst>
      <p:ext uri="{BB962C8B-B14F-4D97-AF65-F5344CB8AC3E}">
        <p14:creationId xmlns:p14="http://schemas.microsoft.com/office/powerpoint/2010/main" val="139944741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where else but the federal government</a:t>
            </a:r>
            <a:r>
              <a:rPr lang="en-US" baseline="0" dirty="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168</a:t>
            </a:fld>
            <a:endParaRPr lang="en-US"/>
          </a:p>
        </p:txBody>
      </p:sp>
    </p:spTree>
    <p:extLst>
      <p:ext uri="{BB962C8B-B14F-4D97-AF65-F5344CB8AC3E}">
        <p14:creationId xmlns:p14="http://schemas.microsoft.com/office/powerpoint/2010/main" val="330795200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where else but the federal government</a:t>
            </a:r>
            <a:r>
              <a:rPr lang="en-US" baseline="0" dirty="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169</a:t>
            </a:fld>
            <a:endParaRPr lang="en-US"/>
          </a:p>
        </p:txBody>
      </p:sp>
    </p:spTree>
    <p:extLst>
      <p:ext uri="{BB962C8B-B14F-4D97-AF65-F5344CB8AC3E}">
        <p14:creationId xmlns:p14="http://schemas.microsoft.com/office/powerpoint/2010/main" val="2271345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15</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1522159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where else but the federal government</a:t>
            </a:r>
            <a:r>
              <a:rPr lang="en-US" baseline="0" dirty="0"/>
              <a:t> are you going to see two acronyms within one acronym?</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170</a:t>
            </a:fld>
            <a:endParaRPr lang="en-US"/>
          </a:p>
        </p:txBody>
      </p:sp>
    </p:spTree>
    <p:extLst>
      <p:ext uri="{BB962C8B-B14F-4D97-AF65-F5344CB8AC3E}">
        <p14:creationId xmlns:p14="http://schemas.microsoft.com/office/powerpoint/2010/main" val="60573281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-is</a:t>
            </a:r>
            <a:r>
              <a:rPr lang="en-US" baseline="0" dirty="0"/>
              <a:t> this necessary or does Dr. Dru just like to name things??</a:t>
            </a:r>
          </a:p>
          <a:p>
            <a:r>
              <a:rPr lang="en-US" baseline="0" dirty="0"/>
              <a:t>-it is necessary to accomplish what the community said they wanted during the early time period of public presentations on the new </a:t>
            </a:r>
            <a:r>
              <a:rPr lang="en-US" baseline="0" dirty="0" err="1"/>
              <a:t>datums</a:t>
            </a:r>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173</a:t>
            </a:fld>
            <a:endParaRPr lang="en-US"/>
          </a:p>
        </p:txBody>
      </p:sp>
    </p:spTree>
    <p:extLst>
      <p:ext uri="{BB962C8B-B14F-4D97-AF65-F5344CB8AC3E}">
        <p14:creationId xmlns:p14="http://schemas.microsoft.com/office/powerpoint/2010/main" val="16927689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a:t>
            </a:r>
            <a:r>
              <a:rPr lang="en-US" dirty="0" err="1"/>
              <a:t>whats</a:t>
            </a:r>
            <a:r>
              <a:rPr lang="en-US" dirty="0"/>
              <a:t> NCAT again?  The NGS </a:t>
            </a:r>
            <a:r>
              <a:rPr lang="en-US" dirty="0" err="1"/>
              <a:t>Coordiante</a:t>
            </a:r>
            <a:r>
              <a:rPr lang="en-US" dirty="0"/>
              <a:t> Conversion and Transformation</a:t>
            </a:r>
            <a:r>
              <a:rPr lang="en-US" baseline="0" dirty="0"/>
              <a:t> Tool, it’s online now with fully NADCON functionality and VERTCON currently in Development.  I’ve seen that, it’s nice additions.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98995711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-rather self-explanatory,</a:t>
            </a:r>
            <a:r>
              <a:rPr lang="en-US" baseline="0" dirty="0"/>
              <a:t> being results from O</a:t>
            </a:r>
            <a:r>
              <a:rPr lang="en-US" dirty="0"/>
              <a:t>PUS</a:t>
            </a:r>
            <a:r>
              <a:rPr lang="en-US" baseline="0" dirty="0"/>
              <a:t> Static or Rapid Static</a:t>
            </a:r>
          </a:p>
          <a:p>
            <a:r>
              <a:rPr lang="en-US" baseline="0" dirty="0"/>
              <a:t>-OPUS Projects results are not </a:t>
            </a:r>
            <a:r>
              <a:rPr lang="en-US" baseline="0" dirty="0" err="1"/>
              <a:t>QC’d</a:t>
            </a:r>
            <a:r>
              <a:rPr lang="en-US" baseline="0" dirty="0"/>
              <a:t> either, they only are if </a:t>
            </a:r>
            <a:r>
              <a:rPr lang="en-US" baseline="0" dirty="0" err="1"/>
              <a:t>ther</a:t>
            </a:r>
            <a:r>
              <a:rPr lang="en-US" baseline="0" dirty="0"/>
              <a:t> are submitted</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176</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607374761"/>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-leveling projects</a:t>
            </a:r>
            <a:r>
              <a:rPr lang="en-US" baseline="0" dirty="0"/>
              <a:t> to be submitted for inclusion in the NSRS will require GNSS ties</a:t>
            </a:r>
          </a:p>
          <a:p>
            <a:r>
              <a:rPr lang="en-US" baseline="0" dirty="0"/>
              <a:t>-perhaps any leveling you do in the future OPUS tool for that, no final decision made yet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177</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3599226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178</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96327058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NSRS Modernization team believes that it is “unlikely”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a:t>
            </a:r>
            <a:r>
              <a:rPr lang="en-US" sz="1200" dirty="0">
                <a:latin typeface="Cambria" panose="02040503050406030204" pitchFamily="18" charset="0"/>
                <a:ea typeface="Cambria" panose="02040503050406030204" pitchFamily="18" charset="0"/>
              </a:rPr>
              <a:t>above items are geometric only, the Geoid Monitoring Service (</a:t>
            </a:r>
            <a:r>
              <a:rPr lang="en-US" sz="1200" dirty="0" err="1">
                <a:latin typeface="Cambria" panose="02040503050406030204" pitchFamily="18" charset="0"/>
                <a:ea typeface="Cambria" panose="02040503050406030204" pitchFamily="18" charset="0"/>
              </a:rPr>
              <a:t>GeMS</a:t>
            </a:r>
            <a:r>
              <a:rPr lang="en-US" sz="1200" dirty="0">
                <a:latin typeface="Cambria" panose="02040503050406030204" pitchFamily="18" charset="0"/>
                <a:ea typeface="Cambria" panose="02040503050406030204" pitchFamily="18" charset="0"/>
              </a:rPr>
              <a:t>) will address geopotential</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179</a:t>
            </a:fld>
            <a:endParaRPr lang="en-US"/>
          </a:p>
        </p:txBody>
      </p:sp>
    </p:spTree>
    <p:extLst>
      <p:ext uri="{BB962C8B-B14F-4D97-AF65-F5344CB8AC3E}">
        <p14:creationId xmlns:p14="http://schemas.microsoft.com/office/powerpoint/2010/main" val="234896064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Cambria" panose="02040503050406030204" pitchFamily="18" charset="0"/>
                <a:ea typeface="Cambria" panose="02040503050406030204" pitchFamily="18" charset="0"/>
              </a:rPr>
              <a:t>-</a:t>
            </a:r>
            <a:r>
              <a:rPr lang="en-US" dirty="0"/>
              <a:t>the</a:t>
            </a:r>
            <a:r>
              <a:rPr lang="en-US" baseline="0" dirty="0"/>
              <a:t> NSRS Modernization team believes that it is “unlikely” </a:t>
            </a:r>
            <a:r>
              <a:rPr lang="en-US" sz="1200" dirty="0">
                <a:latin typeface="Cambria" panose="02040503050406030204" pitchFamily="18" charset="0"/>
                <a:ea typeface="Cambria" panose="02040503050406030204" pitchFamily="18" charset="0"/>
              </a:rPr>
              <a:t>that the majority of surveyors will embrace the</a:t>
            </a:r>
            <a:r>
              <a:rPr lang="en-US" sz="1200" baseline="0" dirty="0">
                <a:latin typeface="Cambria" panose="02040503050406030204" pitchFamily="18" charset="0"/>
                <a:ea typeface="Cambria" panose="02040503050406030204" pitchFamily="18" charset="0"/>
              </a:rPr>
              <a:t> daily epochs </a:t>
            </a:r>
            <a:endParaRPr lang="en-US" sz="1200" dirty="0">
              <a:latin typeface="Cambria" panose="02040503050406030204" pitchFamily="18" charset="0"/>
              <a:ea typeface="Cambria" panose="02040503050406030204" pitchFamily="18" charset="0"/>
            </a:endParaRPr>
          </a:p>
          <a:p>
            <a:pPr>
              <a:spcBef>
                <a:spcPts val="1200"/>
              </a:spcBef>
            </a:pPr>
            <a:r>
              <a:rPr lang="en-US" sz="2800" dirty="0">
                <a:latin typeface="Cambria" panose="02040503050406030204" pitchFamily="18" charset="0"/>
                <a:ea typeface="Cambria" panose="02040503050406030204" pitchFamily="18" charset="0"/>
              </a:rPr>
              <a:t>-to mitigate that, NGS will issue “snapshots” of the NSRS every five year</a:t>
            </a:r>
          </a:p>
          <a:p>
            <a:pPr>
              <a:spcBef>
                <a:spcPts val="1200"/>
              </a:spcBef>
            </a:pPr>
            <a:r>
              <a:rPr lang="en-US" sz="2800" dirty="0">
                <a:latin typeface="Cambria" panose="02040503050406030204" pitchFamily="18" charset="0"/>
                <a:ea typeface="Cambria" panose="02040503050406030204" pitchFamily="18" charset="0"/>
              </a:rPr>
              <a:t>-</a:t>
            </a:r>
            <a:r>
              <a:rPr lang="en-US" sz="2400" dirty="0">
                <a:latin typeface="Cambria" panose="02040503050406030204" pitchFamily="18" charset="0"/>
                <a:ea typeface="Cambria" panose="02040503050406030204" pitchFamily="18" charset="0"/>
              </a:rPr>
              <a:t>We’re calling these </a:t>
            </a:r>
            <a:r>
              <a:rPr lang="en-US" sz="2400" b="1" dirty="0">
                <a:latin typeface="Cambria" panose="02040503050406030204" pitchFamily="18" charset="0"/>
                <a:ea typeface="Cambria" panose="02040503050406030204" pitchFamily="18" charset="0"/>
              </a:rPr>
              <a:t>Reference Epochs</a:t>
            </a:r>
          </a:p>
          <a:p>
            <a:pPr>
              <a:spcBef>
                <a:spcPts val="1200"/>
              </a:spcBef>
            </a:pPr>
            <a:r>
              <a:rPr lang="en-US" sz="2400" b="1" dirty="0">
                <a:latin typeface="Cambria" panose="02040503050406030204" pitchFamily="18" charset="0"/>
                <a:ea typeface="Cambria" panose="02040503050406030204" pitchFamily="18" charset="0"/>
              </a:rPr>
              <a:t>-</a:t>
            </a:r>
            <a:r>
              <a:rPr lang="en-US" sz="2400" dirty="0">
                <a:latin typeface="Cambria" panose="02040503050406030204" pitchFamily="18" charset="0"/>
                <a:ea typeface="Cambria" panose="02040503050406030204" pitchFamily="18" charset="0"/>
              </a:rPr>
              <a:t>These will be </a:t>
            </a:r>
            <a:r>
              <a:rPr lang="en-US" sz="2400" b="1" dirty="0">
                <a:latin typeface="Cambria" panose="02040503050406030204" pitchFamily="18" charset="0"/>
                <a:ea typeface="Cambria" panose="02040503050406030204" pitchFamily="18" charset="0"/>
              </a:rPr>
              <a:t>estimates of coordinates at specific 5 year intervals</a:t>
            </a:r>
            <a:r>
              <a:rPr lang="en-US" sz="2400" dirty="0">
                <a:latin typeface="Cambria" panose="02040503050406030204" pitchFamily="18" charset="0"/>
                <a:ea typeface="Cambria" panose="02040503050406030204" pitchFamily="18" charset="0"/>
              </a:rPr>
              <a:t> - based on historic coordinates and the IFDM2022</a:t>
            </a:r>
          </a:p>
          <a:p>
            <a:pPr>
              <a:spcBef>
                <a:spcPts val="1200"/>
              </a:spcBef>
            </a:pPr>
            <a:r>
              <a:rPr lang="en-US" sz="2400" dirty="0">
                <a:latin typeface="Cambria" panose="02040503050406030204" pitchFamily="18" charset="0"/>
                <a:ea typeface="Cambria" panose="02040503050406030204" pitchFamily="18" charset="0"/>
              </a:rPr>
              <a:t>-</a:t>
            </a:r>
            <a:r>
              <a:rPr lang="en-US" sz="2800" dirty="0">
                <a:latin typeface="Cambria" panose="02040503050406030204" pitchFamily="18" charset="0"/>
                <a:ea typeface="Cambria" panose="02040503050406030204" pitchFamily="18" charset="0"/>
              </a:rPr>
              <a:t>Beginning with 2020.00</a:t>
            </a:r>
            <a:r>
              <a:rPr lang="en-US" sz="2800" baseline="0" dirty="0">
                <a:latin typeface="Cambria" panose="02040503050406030204" pitchFamily="18" charset="0"/>
                <a:ea typeface="Cambria" panose="02040503050406030204" pitchFamily="18" charset="0"/>
              </a:rPr>
              <a:t> e</a:t>
            </a:r>
            <a:r>
              <a:rPr lang="en-US" sz="2400" dirty="0">
                <a:latin typeface="Cambria" panose="02040503050406030204" pitchFamily="18" charset="0"/>
                <a:ea typeface="Cambria" panose="02040503050406030204" pitchFamily="18" charset="0"/>
              </a:rPr>
              <a:t>ach “snapshot” will be published 2-3 years after the reference epoch, so the 2020.00 Reference Epoch Coordinates get published by the end of calendar year 2022… </a:t>
            </a:r>
            <a:r>
              <a:rPr lang="en-US" sz="2400" i="1" dirty="0">
                <a:latin typeface="Cambria" panose="02040503050406030204" pitchFamily="18" charset="0"/>
                <a:ea typeface="Cambria" panose="02040503050406030204" pitchFamily="18" charset="0"/>
              </a:rPr>
              <a:t>thus the name/date of 2022</a:t>
            </a:r>
          </a:p>
          <a:p>
            <a:pPr>
              <a:spcBef>
                <a:spcPts val="1200"/>
              </a:spcBef>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180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011817210"/>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mbria" panose="02040503050406030204" pitchFamily="18" charset="0"/>
                <a:ea typeface="Cambria" panose="02040503050406030204" pitchFamily="18" charset="0"/>
              </a:rPr>
              <a:t>Let’s visualize some of these new types of coordinates, as compared to current NGS practice.</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181</a:t>
            </a:fld>
            <a:endParaRPr lang="en-US"/>
          </a:p>
        </p:txBody>
      </p:sp>
    </p:spTree>
    <p:extLst>
      <p:ext uri="{BB962C8B-B14F-4D97-AF65-F5344CB8AC3E}">
        <p14:creationId xmlns:p14="http://schemas.microsoft.com/office/powerpoint/2010/main" val="11774706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-but</a:t>
            </a:r>
            <a:r>
              <a:rPr lang="en-US" baseline="0" dirty="0"/>
              <a:t> we don’t want to do this.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183</a:t>
            </a:fld>
            <a:endParaRPr lang="en-US"/>
          </a:p>
        </p:txBody>
      </p:sp>
    </p:spTree>
    <p:extLst>
      <p:ext uri="{BB962C8B-B14F-4D97-AF65-F5344CB8AC3E}">
        <p14:creationId xmlns:p14="http://schemas.microsoft.com/office/powerpoint/2010/main" val="31849841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-airborne</a:t>
            </a:r>
            <a:r>
              <a:rPr lang="en-US" baseline="0" dirty="0"/>
              <a:t> </a:t>
            </a:r>
            <a:r>
              <a:rPr lang="en-US" baseline="0" dirty="0" err="1"/>
              <a:t>gravimetry</a:t>
            </a:r>
            <a:r>
              <a:rPr lang="en-US" baseline="0" dirty="0"/>
              <a:t> functions as the bridge for blending terrestrial/surface gravity data with satellite gravity data</a:t>
            </a:r>
          </a:p>
          <a:p>
            <a:r>
              <a:rPr lang="en-US" baseline="0" dirty="0"/>
              <a:t>**-the airborne snapshot is like a one-time deal</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-airborne </a:t>
            </a:r>
            <a:r>
              <a:rPr lang="en-US" sz="1200" dirty="0">
                <a:latin typeface="Cambria" panose="02040503050406030204" pitchFamily="18" charset="0"/>
                <a:ea typeface="Cambria" panose="02040503050406030204" pitchFamily="18" charset="0"/>
              </a:rPr>
              <a:t>estimated cost of ~$39 million</a:t>
            </a:r>
          </a:p>
          <a:p>
            <a:r>
              <a:rPr lang="en-US" baseline="0" dirty="0"/>
              <a:t>-satellite data is global, airborne data is continental, terrestrial/surface is spot-shots or gridded</a:t>
            </a:r>
            <a:endParaRPr lang="en-US" dirty="0"/>
          </a:p>
          <a:p>
            <a:r>
              <a:rPr lang="en-US" dirty="0"/>
              <a:t>GRAV-D is</a:t>
            </a:r>
            <a:r>
              <a:rPr lang="en-US" baseline="0" dirty="0"/>
              <a:t> one of the programs that will make the NSRS modernization possible, the NAPGD2022 relies on it.  More on NAPGD2022 later.</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16</a:t>
            </a:fld>
            <a:endParaRPr lang="en-US"/>
          </a:p>
        </p:txBody>
      </p:sp>
    </p:spTree>
    <p:extLst>
      <p:ext uri="{BB962C8B-B14F-4D97-AF65-F5344CB8AC3E}">
        <p14:creationId xmlns:p14="http://schemas.microsoft.com/office/powerpoint/2010/main" val="122340231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-only considered valid coordinate</a:t>
            </a:r>
            <a:r>
              <a:rPr lang="en-US" baseline="0" dirty="0"/>
              <a:t> for that time</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184</a:t>
            </a:fld>
            <a:endParaRPr lang="en-US"/>
          </a:p>
        </p:txBody>
      </p:sp>
    </p:spTree>
    <p:extLst>
      <p:ext uri="{BB962C8B-B14F-4D97-AF65-F5344CB8AC3E}">
        <p14:creationId xmlns:p14="http://schemas.microsoft.com/office/powerpoint/2010/main" val="5009199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185</a:t>
            </a:fld>
            <a:endParaRPr lang="en-US"/>
          </a:p>
        </p:txBody>
      </p:sp>
    </p:spTree>
    <p:extLst>
      <p:ext uri="{BB962C8B-B14F-4D97-AF65-F5344CB8AC3E}">
        <p14:creationId xmlns:p14="http://schemas.microsoft.com/office/powerpoint/2010/main" val="306297180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-one thing very important to note,</a:t>
            </a:r>
            <a:r>
              <a:rPr lang="en-US" baseline="0" dirty="0"/>
              <a:t> look at those error bars and how they expand over time</a:t>
            </a:r>
          </a:p>
          <a:p>
            <a:r>
              <a:rPr lang="en-US" baseline="0" dirty="0"/>
              <a:t>-this is because all 3 of those points are calculated per IFDM, not new/fresh occupations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186</a:t>
            </a:fld>
            <a:endParaRPr lang="en-US"/>
          </a:p>
        </p:txBody>
      </p:sp>
    </p:spTree>
    <p:extLst>
      <p:ext uri="{BB962C8B-B14F-4D97-AF65-F5344CB8AC3E}">
        <p14:creationId xmlns:p14="http://schemas.microsoft.com/office/powerpoint/2010/main" val="212908382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major component of SPCS2022 are stakeholders</a:t>
            </a:r>
          </a:p>
          <a:p>
            <a:pPr marL="171450" indent="-171450">
              <a:buFont typeface="Arial" panose="020B0604020202020204" pitchFamily="34" charset="0"/>
              <a:buChar char="•"/>
            </a:pPr>
            <a:r>
              <a:rPr lang="en-US" dirty="0"/>
              <a:t>Stakeholders have a role in helping define (and maintain) SPCS2022</a:t>
            </a:r>
          </a:p>
          <a:p>
            <a:pPr marL="171450" indent="-171450">
              <a:buFont typeface="Arial" panose="020B0604020202020204" pitchFamily="34" charset="0"/>
              <a:buChar char="•"/>
            </a:pPr>
            <a:r>
              <a:rPr lang="en-US" dirty="0"/>
              <a:t>A major stakeholder group is state DOTs, along with other geospatial groups as listed here</a:t>
            </a:r>
          </a:p>
          <a:p>
            <a:pPr marL="171450" indent="-171450">
              <a:buFont typeface="Arial" panose="020B0604020202020204" pitchFamily="34" charset="0"/>
              <a:buChar char="•"/>
            </a:pPr>
            <a:r>
              <a:rPr lang="en-US" dirty="0"/>
              <a:t>There is a formal process for stakeholders to submit REQUESTS and PROPOSALS for SPCS2022</a:t>
            </a:r>
          </a:p>
          <a:p>
            <a:pPr marL="171450" indent="-171450">
              <a:buFont typeface="Arial" panose="020B0604020202020204" pitchFamily="34" charset="0"/>
              <a:buChar char="•"/>
            </a:pPr>
            <a:r>
              <a:rPr lang="en-US" dirty="0"/>
              <a:t>Stakeholders must consist of one of the STATE groups listed, and </a:t>
            </a:r>
          </a:p>
          <a:p>
            <a:pPr marL="628650" lvl="1" indent="-171450">
              <a:buFont typeface="Arial" panose="020B0604020202020204" pitchFamily="34" charset="0"/>
              <a:buChar char="•"/>
            </a:pPr>
            <a:r>
              <a:rPr lang="en-US" dirty="0"/>
              <a:t>Input must be unanimous for NGS to act</a:t>
            </a:r>
          </a:p>
          <a:p>
            <a:pPr marL="628650" lvl="1" indent="-171450">
              <a:buFont typeface="Arial" panose="020B0604020202020204" pitchFamily="34" charset="0"/>
              <a:buChar char="•"/>
            </a:pPr>
            <a:r>
              <a:rPr lang="en-US" dirty="0"/>
              <a:t>NGS cannot act on input from individuals; they should work through a stakeholder group</a:t>
            </a:r>
          </a:p>
        </p:txBody>
      </p:sp>
      <p:sp>
        <p:nvSpPr>
          <p:cNvPr id="4" name="Slide Number Placeholder 3"/>
          <p:cNvSpPr>
            <a:spLocks noGrp="1"/>
          </p:cNvSpPr>
          <p:nvPr>
            <p:ph type="sldNum" sz="quarter" idx="5"/>
          </p:nvPr>
        </p:nvSpPr>
        <p:spPr/>
        <p:txBody>
          <a:bodyPr/>
          <a:lstStyle/>
          <a:p>
            <a:fld id="{0D46DE8B-F250-4584-83EE-1EA3792DC8CC}" type="slidenum">
              <a:rPr lang="en-US" smtClean="0"/>
              <a:t>190</a:t>
            </a:fld>
            <a:endParaRPr lang="en-US" dirty="0"/>
          </a:p>
        </p:txBody>
      </p:sp>
    </p:spTree>
    <p:extLst>
      <p:ext uri="{BB962C8B-B14F-4D97-AF65-F5344CB8AC3E}">
        <p14:creationId xmlns:p14="http://schemas.microsoft.com/office/powerpoint/2010/main" val="4098143456"/>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Will go over main general characteristics of SPCS2022 (not enough time to go into detail)</a:t>
            </a:r>
          </a:p>
          <a:p>
            <a:pPr marL="628650" lvl="1" indent="-171450">
              <a:buFont typeface="Arial" panose="020B0604020202020204" pitchFamily="34" charset="0"/>
              <a:buChar char="•"/>
            </a:pPr>
            <a:r>
              <a:rPr lang="en-US" dirty="0"/>
              <a:t>This is based on final SPCS2022 Policy &amp; Procedures (not yet published but most decisions have been made on content)</a:t>
            </a:r>
          </a:p>
          <a:p>
            <a:pPr marL="628650" lvl="1" indent="-171450">
              <a:buFont typeface="Arial" panose="020B0604020202020204" pitchFamily="34" charset="0"/>
              <a:buChar char="•"/>
            </a:pPr>
            <a:r>
              <a:rPr lang="en-US" dirty="0"/>
              <a:t>Final policy &amp; procedures created based in part on public response to the FRN</a:t>
            </a:r>
          </a:p>
          <a:p>
            <a:pPr marL="171450" lvl="0" indent="-171450">
              <a:buFont typeface="Arial" panose="020B0604020202020204" pitchFamily="34" charset="0"/>
              <a:buChar char="•"/>
            </a:pPr>
            <a:r>
              <a:rPr lang="en-US" dirty="0"/>
              <a:t>A key element of SPCS2022 is linear distortion (“scale error”) design requirements</a:t>
            </a:r>
          </a:p>
          <a:p>
            <a:pPr marL="628650" lvl="1" indent="-171450">
              <a:buFont typeface="Arial" panose="020B0604020202020204" pitchFamily="34" charset="0"/>
              <a:buChar char="•"/>
            </a:pPr>
            <a:r>
              <a:rPr lang="en-US" dirty="0"/>
              <a:t>Linear distortion is the difference between a “grid” distance (between the projected coordinates of a pair of points) and the true horizontal “ground” distance (at the topographic surface of the Earth)</a:t>
            </a:r>
          </a:p>
          <a:p>
            <a:pPr marL="628650" lvl="1" indent="-171450">
              <a:buFont typeface="Arial" panose="020B0604020202020204" pitchFamily="34" charset="0"/>
              <a:buChar char="•"/>
            </a:pPr>
            <a:r>
              <a:rPr lang="en-US" dirty="0"/>
              <a:t>SPC2022 zones are designed to minimize linear distortion at the topographic surface, NOT at the ellipsoid surface (as was done for SPCS 83 and 27)</a:t>
            </a:r>
          </a:p>
          <a:p>
            <a:pPr marL="171450" lvl="0" indent="-171450">
              <a:buFont typeface="Arial" panose="020B0604020202020204" pitchFamily="34" charset="0"/>
              <a:buChar char="•"/>
            </a:pPr>
            <a:r>
              <a:rPr lang="en-US" dirty="0"/>
              <a:t>Other relevant characteristics are listed; each will be discussed in this presentation</a:t>
            </a:r>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6DE8B-F250-4584-83EE-1EA3792DC8CC}" type="slidenum">
              <a:rPr lang="en-US" smtClean="0"/>
              <a:t>191</a:t>
            </a:fld>
            <a:endParaRPr lang="en-US" dirty="0"/>
          </a:p>
        </p:txBody>
      </p:sp>
    </p:spTree>
    <p:extLst>
      <p:ext uri="{BB962C8B-B14F-4D97-AF65-F5344CB8AC3E}">
        <p14:creationId xmlns:p14="http://schemas.microsoft.com/office/powerpoint/2010/main" val="1720969588"/>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-This is the base format of this type of non-intersecting conformal map projection</a:t>
            </a:r>
          </a:p>
          <a:p>
            <a:r>
              <a:rPr lang="en-US" dirty="0"/>
              <a:t>-Note the</a:t>
            </a:r>
            <a:r>
              <a:rPr lang="en-US" baseline="0" dirty="0"/>
              <a:t> yellow dots indicated where grid = ground, so let’s look back at the small-zone LDP format, and notice the abundance of yellow dots.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194</a:t>
            </a:fld>
            <a:endParaRPr lang="en-US"/>
          </a:p>
        </p:txBody>
      </p:sp>
    </p:spTree>
    <p:extLst>
      <p:ext uri="{BB962C8B-B14F-4D97-AF65-F5344CB8AC3E}">
        <p14:creationId xmlns:p14="http://schemas.microsoft.com/office/powerpoint/2010/main" val="1574701839"/>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195</a:t>
            </a:fld>
            <a:endParaRPr lang="en-US"/>
          </a:p>
        </p:txBody>
      </p:sp>
    </p:spTree>
    <p:extLst>
      <p:ext uri="{BB962C8B-B14F-4D97-AF65-F5344CB8AC3E}">
        <p14:creationId xmlns:p14="http://schemas.microsoft.com/office/powerpoint/2010/main" val="900268089"/>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spc="-13" dirty="0">
                <a:uFill>
                  <a:solidFill>
                    <a:srgbClr val="000000"/>
                  </a:solidFill>
                </a:uFill>
                <a:latin typeface="Cambria" panose="02040503050406030204" pitchFamily="18" charset="0"/>
                <a:cs typeface="Calibri"/>
              </a:rPr>
              <a:t>Organizations can choose what is best for their needs… best of both worlds!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201</a:t>
            </a:fld>
            <a:endParaRPr lang="en-US"/>
          </a:p>
        </p:txBody>
      </p:sp>
    </p:spTree>
    <p:extLst>
      <p:ext uri="{BB962C8B-B14F-4D97-AF65-F5344CB8AC3E}">
        <p14:creationId xmlns:p14="http://schemas.microsoft.com/office/powerpoint/2010/main" val="264433653"/>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RIP Paul </a:t>
            </a:r>
            <a:r>
              <a:rPr lang="en-US" sz="1200" b="0" i="0" kern="1200" dirty="0" err="1">
                <a:solidFill>
                  <a:schemeClr val="tx1"/>
                </a:solidFill>
                <a:effectLst/>
                <a:latin typeface="+mn-lt"/>
                <a:ea typeface="+mn-ea"/>
                <a:cs typeface="+mn-cs"/>
              </a:rPr>
              <a:t>Barrere</a:t>
            </a:r>
            <a:r>
              <a:rPr lang="en-US" sz="1200" b="0" i="0" kern="1200" dirty="0">
                <a:solidFill>
                  <a:schemeClr val="tx1"/>
                </a:solidFill>
                <a:effectLst/>
                <a:latin typeface="+mn-lt"/>
                <a:ea typeface="+mn-ea"/>
                <a:cs typeface="+mn-cs"/>
              </a:rPr>
              <a:t>!</a:t>
            </a:r>
            <a:endParaRPr lang="en-US" b="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202</a:t>
            </a:fld>
            <a:endParaRPr lang="en-US"/>
          </a:p>
        </p:txBody>
      </p:sp>
    </p:spTree>
    <p:extLst>
      <p:ext uri="{BB962C8B-B14F-4D97-AF65-F5344CB8AC3E}">
        <p14:creationId xmlns:p14="http://schemas.microsoft.com/office/powerpoint/2010/main" val="138567163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203</a:t>
            </a:fld>
            <a:endParaRPr lang="en-US" dirty="0"/>
          </a:p>
        </p:txBody>
      </p:sp>
    </p:spTree>
    <p:extLst>
      <p:ext uri="{BB962C8B-B14F-4D97-AF65-F5344CB8AC3E}">
        <p14:creationId xmlns:p14="http://schemas.microsoft.com/office/powerpoint/2010/main" val="2620813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230 </a:t>
            </a:r>
            <a:r>
              <a:rPr lang="en-US" dirty="0" err="1"/>
              <a:t>kts</a:t>
            </a:r>
            <a:r>
              <a:rPr lang="en-US" baseline="0" dirty="0"/>
              <a:t> = 265 mph</a:t>
            </a:r>
          </a:p>
          <a:p>
            <a:r>
              <a:rPr lang="en-US" baseline="0" dirty="0"/>
              <a:t>-can’t say they’re “ahead of schedule” as they had been for quite some time, but it was no fault of the team</a:t>
            </a:r>
          </a:p>
          <a:p>
            <a:r>
              <a:rPr lang="en-US" baseline="0" dirty="0"/>
              <a:t>-they got stuck for 3 weeks due to hail damage of one of the aircrafts</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17</a:t>
            </a:fld>
            <a:endParaRPr lang="en-US"/>
          </a:p>
        </p:txBody>
      </p:sp>
    </p:spTree>
    <p:extLst>
      <p:ext uri="{BB962C8B-B14F-4D97-AF65-F5344CB8AC3E}">
        <p14:creationId xmlns:p14="http://schemas.microsoft.com/office/powerpoint/2010/main" val="170664927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204</a:t>
            </a:fld>
            <a:endParaRPr lang="en-US" dirty="0"/>
          </a:p>
        </p:txBody>
      </p:sp>
    </p:spTree>
    <p:extLst>
      <p:ext uri="{BB962C8B-B14F-4D97-AF65-F5344CB8AC3E}">
        <p14:creationId xmlns:p14="http://schemas.microsoft.com/office/powerpoint/2010/main" val="1570188982"/>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It’s likely everyone watching this webinar knows about the problem:  there are two nearly identical versions of the foot in current use in the U.S.; </a:t>
            </a:r>
          </a:p>
          <a:p>
            <a:pPr marL="628650" lvl="1" indent="-171450">
              <a:buFont typeface="Arial" panose="020B0604020202020204" pitchFamily="34" charset="0"/>
              <a:buChar char="•"/>
            </a:pPr>
            <a:r>
              <a:rPr lang="en-US" dirty="0"/>
              <a:t>They differ by 2 parts per million (ppm), or only 0.01 ft per mile, or slightly more than a tenth of an inch in a mile.</a:t>
            </a:r>
          </a:p>
          <a:p>
            <a:pPr marL="628650" lvl="1" indent="-171450">
              <a:buFont typeface="Arial" panose="020B0604020202020204" pitchFamily="34" charset="0"/>
              <a:buChar char="•"/>
            </a:pPr>
            <a:r>
              <a:rPr lang="en-US" dirty="0"/>
              <a:t>Despite (or actually because of) the very small difference, it has become a REAL problem with REAL costs.</a:t>
            </a:r>
          </a:p>
          <a:p>
            <a:pPr marL="171450" indent="-171450">
              <a:buFont typeface="Arial" panose="020B0604020202020204" pitchFamily="34" charset="0"/>
              <a:buChar char="•"/>
            </a:pPr>
            <a:r>
              <a:rPr lang="en-US" dirty="0"/>
              <a:t>What’s in a name?  That which we call a “foot” by any other word would smell as… sweet?  Maybe that’s not he best analogy for the foot…</a:t>
            </a:r>
          </a:p>
          <a:p>
            <a:pPr marL="628650" lvl="1" indent="-171450">
              <a:buFont typeface="Arial" panose="020B0604020202020204" pitchFamily="34" charset="0"/>
              <a:buChar char="•"/>
            </a:pPr>
            <a:r>
              <a:rPr lang="en-US" dirty="0"/>
              <a:t>“U.S. survey foot” sounds patriotic, is surveyor-centric…</a:t>
            </a:r>
          </a:p>
          <a:p>
            <a:pPr marL="628650" lvl="1" indent="-171450">
              <a:buFont typeface="Arial" panose="020B0604020202020204" pitchFamily="34" charset="0"/>
              <a:buChar char="•"/>
            </a:pPr>
            <a:r>
              <a:rPr lang="en-US" dirty="0"/>
              <a:t>“International foot” sounds like a New World Order, UN sanctioned sort of thing, with perhaps a whiff of socialism…</a:t>
            </a:r>
          </a:p>
          <a:p>
            <a:pPr marL="628650" lvl="1" indent="-171450">
              <a:buFont typeface="Arial" panose="020B0604020202020204" pitchFamily="34" charset="0"/>
              <a:buChar char="•"/>
            </a:pPr>
            <a:r>
              <a:rPr lang="en-US" dirty="0"/>
              <a:t>Is the name really part of the problem?  I hope not, but emotion does play a role.  We are not entirely rational creatures after all (myself included).</a:t>
            </a:r>
          </a:p>
          <a:p>
            <a:pPr marL="171450" indent="-171450">
              <a:buFont typeface="Arial" panose="020B0604020202020204" pitchFamily="34" charset="0"/>
              <a:buChar char="•"/>
            </a:pPr>
            <a:r>
              <a:rPr lang="en-US" dirty="0"/>
              <a:t>Surveyors are really the only users of the U.S. survey foot (sft).  They are also among the very few who even know of its existence.  In schools and colleges they only teach students about the official international foot (ift).  However, because people use the products created by surveyors, they end up using the sft without even knowing it.</a:t>
            </a:r>
          </a:p>
          <a:p>
            <a:pPr marL="171450" indent="-171450">
              <a:buFont typeface="Arial" panose="020B0604020202020204" pitchFamily="34" charset="0"/>
              <a:buChar char="•"/>
            </a:pPr>
            <a:r>
              <a:rPr lang="en-US" dirty="0"/>
              <a:t>Want to have a conversation about this, get all of us on the same page.  So I will present facts to facilitate informed discussion (sprinkled with some opinions…)</a:t>
            </a:r>
          </a:p>
        </p:txBody>
      </p:sp>
      <p:sp>
        <p:nvSpPr>
          <p:cNvPr id="4" name="Slide Number Placeholder 3"/>
          <p:cNvSpPr>
            <a:spLocks noGrp="1"/>
          </p:cNvSpPr>
          <p:nvPr>
            <p:ph type="sldNum" sz="quarter" idx="5"/>
          </p:nvPr>
        </p:nvSpPr>
        <p:spPr/>
        <p:txBody>
          <a:bodyPr/>
          <a:lstStyle/>
          <a:p>
            <a:fld id="{A2FED2CC-BADC-4677-8145-F4A6E1426BC2}" type="slidenum">
              <a:rPr lang="en-US" smtClean="0"/>
              <a:t>205</a:t>
            </a:fld>
            <a:endParaRPr lang="en-US" dirty="0"/>
          </a:p>
        </p:txBody>
      </p:sp>
    </p:spTree>
    <p:extLst>
      <p:ext uri="{BB962C8B-B14F-4D97-AF65-F5344CB8AC3E}">
        <p14:creationId xmlns:p14="http://schemas.microsoft.com/office/powerpoint/2010/main" val="421923625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Today, the National Institute of Standards and Technology (NIST) is responsible for defining and establishing standards.  It is within their authority.</a:t>
            </a:r>
          </a:p>
          <a:p>
            <a:pPr marL="171450" indent="-171450">
              <a:buFont typeface="Arial" panose="020B0604020202020204" pitchFamily="34" charset="0"/>
              <a:buChar char="•"/>
            </a:pPr>
            <a:r>
              <a:rPr lang="en-US" dirty="0"/>
              <a:t>NIST is a bureau of the Department of Commerce (DOC)</a:t>
            </a:r>
          </a:p>
          <a:p>
            <a:pPr marL="171450" indent="-171450">
              <a:buFont typeface="Arial" panose="020B0604020202020204" pitchFamily="34" charset="0"/>
              <a:buChar char="•"/>
            </a:pPr>
            <a:r>
              <a:rPr lang="en-US" dirty="0"/>
              <a:t>The National Oceanic and Atmospheric Administration (NOAA) is also a bureau of DOC.</a:t>
            </a:r>
          </a:p>
          <a:p>
            <a:pPr marL="171450" indent="-171450">
              <a:buFont typeface="Arial" panose="020B0604020202020204" pitchFamily="34" charset="0"/>
              <a:buChar char="•"/>
            </a:pPr>
            <a:r>
              <a:rPr lang="en-US" dirty="0"/>
              <a:t>The National Geodetic Survey (NGS) is a program office in NOAA.  It’s actually within the National Ocean Service (NOS) in NOAA.</a:t>
            </a:r>
          </a:p>
          <a:p>
            <a:pPr marL="628650" lvl="1" indent="-171450">
              <a:buFont typeface="Arial" panose="020B0604020202020204" pitchFamily="34" charset="0"/>
              <a:buChar char="•"/>
            </a:pPr>
            <a:r>
              <a:rPr lang="en-US" dirty="0"/>
              <a:t>It may seem odd to show NGS here along with NIST, but there is a reason for it, as you will soon see.</a:t>
            </a:r>
          </a:p>
        </p:txBody>
      </p:sp>
      <p:sp>
        <p:nvSpPr>
          <p:cNvPr id="4" name="Slide Number Placeholder 3"/>
          <p:cNvSpPr>
            <a:spLocks noGrp="1"/>
          </p:cNvSpPr>
          <p:nvPr>
            <p:ph type="sldNum" sz="quarter" idx="5"/>
          </p:nvPr>
        </p:nvSpPr>
        <p:spPr/>
        <p:txBody>
          <a:bodyPr/>
          <a:lstStyle/>
          <a:p>
            <a:fld id="{A2FED2CC-BADC-4677-8145-F4A6E1426BC2}" type="slidenum">
              <a:rPr lang="en-US" smtClean="0"/>
              <a:t>206</a:t>
            </a:fld>
            <a:endParaRPr lang="en-US" dirty="0"/>
          </a:p>
        </p:txBody>
      </p:sp>
    </p:spTree>
    <p:extLst>
      <p:ext uri="{BB962C8B-B14F-4D97-AF65-F5344CB8AC3E}">
        <p14:creationId xmlns:p14="http://schemas.microsoft.com/office/powerpoint/2010/main" val="3529906865"/>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With increasing measurement precision and global trade, it became necessary to adopt a more precise definition of the foot, and one that agreed with international usage.</a:t>
            </a:r>
          </a:p>
          <a:p>
            <a:pPr marL="628650" lvl="1" indent="-171450">
              <a:buFont typeface="Arial" panose="020B0604020202020204" pitchFamily="34" charset="0"/>
              <a:buChar char="•"/>
            </a:pPr>
            <a:r>
              <a:rPr lang="en-US" dirty="0"/>
              <a:t>A motivation for a new definition of the foot was in gage-block standardization for precise machine shop work used by industry.  It was a practical solution to a practical problem.  Note this has nothing whatsoever to do with surveying.</a:t>
            </a:r>
          </a:p>
          <a:p>
            <a:pPr marL="171450" lvl="0" indent="-171450">
              <a:buFont typeface="Arial" panose="020B0604020202020204" pitchFamily="34" charset="0"/>
              <a:buChar char="•"/>
            </a:pPr>
            <a:r>
              <a:rPr lang="en-US" dirty="0"/>
              <a:t>The new (international) foot definition was 1 ft = 0.3048 m (exact), and is the same to this day (it will not change).  The adoption of the ift was a gradual process (as such things often are):</a:t>
            </a:r>
          </a:p>
          <a:p>
            <a:pPr marL="171450" lvl="0" indent="-171450">
              <a:buFont typeface="Arial" panose="020B0604020202020204" pitchFamily="34" charset="0"/>
              <a:buChar char="•"/>
            </a:pPr>
            <a:r>
              <a:rPr lang="en-US" kern="1200" dirty="0">
                <a:solidFill>
                  <a:schemeClr val="tx1"/>
                </a:solidFill>
                <a:effectLst/>
                <a:latin typeface="+mn-lt"/>
                <a:ea typeface="+mn-ea"/>
                <a:cs typeface="+mn-cs"/>
              </a:rPr>
              <a:t>1959.  NSB officially adopts ift for the entire U.S., with one little notable exception…</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50007-6DAA-40A7-BB94-072BAD43B9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5322227"/>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Federal Register Notice (1959) establishing ift and (temporary) sft</a:t>
            </a:r>
          </a:p>
          <a:p>
            <a:pPr marL="628650" lvl="1" indent="-171450">
              <a:buFont typeface="Arial" panose="020B0604020202020204" pitchFamily="34" charset="0"/>
              <a:buChar char="•"/>
            </a:pPr>
            <a:r>
              <a:rPr lang="en-US" dirty="0"/>
              <a:t>Official adoption of ift (1  ft = 0.3048 m) nationwide.</a:t>
            </a:r>
          </a:p>
          <a:p>
            <a:pPr marL="628650" lvl="1" indent="-171450">
              <a:buFont typeface="Arial" panose="020B0604020202020204" pitchFamily="34" charset="0"/>
              <a:buChar char="•"/>
            </a:pPr>
            <a:r>
              <a:rPr lang="en-US" b="1" i="1" dirty="0"/>
              <a:t>Temporary</a:t>
            </a:r>
            <a:r>
              <a:rPr lang="en-US" dirty="0"/>
              <a:t> exception granted for geodetic surveys (including State Plane coordinates), to accommodate C&amp;GS.</a:t>
            </a:r>
          </a:p>
          <a:p>
            <a:pPr marL="628650" lvl="1" indent="-171450">
              <a:buFont typeface="Arial" panose="020B0604020202020204" pitchFamily="34" charset="0"/>
              <a:buChar char="•"/>
            </a:pPr>
            <a:r>
              <a:rPr lang="en-US" b="1" i="1" dirty="0"/>
              <a:t>Mandates</a:t>
            </a:r>
            <a:r>
              <a:rPr lang="en-US" dirty="0"/>
              <a:t> that ift shall be adopted after readjustment of U.S. geodetic network. This is not a “recommendation” or a “suggestion.”  At the time this was published, “shall” was used in legal documents as mandatory (nowadays the usage of “shall” as mandatory is discouraged in legal documents).  </a:t>
            </a:r>
          </a:p>
          <a:p>
            <a:pPr marL="628650" lvl="1" indent="-171450">
              <a:buFont typeface="Arial" panose="020B0604020202020204" pitchFamily="34" charset="0"/>
              <a:buChar char="•"/>
            </a:pPr>
            <a:r>
              <a:rPr lang="en-US" dirty="0"/>
              <a:t>Co-issued and signed by NBS and C&amp;GS directors.</a:t>
            </a:r>
          </a:p>
          <a:p>
            <a:pPr marL="628650" lvl="1" indent="-171450">
              <a:buFont typeface="Arial" panose="020B0604020202020204" pitchFamily="34" charset="0"/>
              <a:buChar char="•"/>
            </a:pPr>
            <a:r>
              <a:rPr lang="en-US" dirty="0"/>
              <a:t>This FRN delayed full adoption of the ift, and promoted continued use of the sft for all surveying (not just geodetic surveys), and it is how we got into the situation we are in today.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50007-6DAA-40A7-BB94-072BAD43B9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056052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Other FRNs relevant to the ift vs. sft issue:</a:t>
            </a:r>
          </a:p>
          <a:p>
            <a:pPr marL="628650" lvl="1" indent="-171450">
              <a:buFont typeface="Arial" panose="020B0604020202020204" pitchFamily="34" charset="0"/>
              <a:buChar char="•"/>
            </a:pPr>
            <a:r>
              <a:rPr lang="en-US" dirty="0"/>
              <a:t>1975. states that the ift is used for “engineering” and the sft is used for “mapping and land measurement”, which by itself creates problems (since engineering and surveying are often done together for projects, so which should be used?). </a:t>
            </a:r>
          </a:p>
          <a:p>
            <a:pPr marL="628650" lvl="1" indent="-171450">
              <a:buFont typeface="Arial" panose="020B0604020202020204" pitchFamily="34" charset="0"/>
              <a:buChar char="•"/>
            </a:pPr>
            <a:r>
              <a:rPr lang="en-US" dirty="0"/>
              <a:t>1977.  NGS policy on publication of plane coordinates based on NAD 83, stating that NGS will officially adopt the metric system.  This effectively (but probably inadvertently) allowed NGS to side step the requirement of ending use of the sft, as required in the 1959 FRN.</a:t>
            </a:r>
          </a:p>
          <a:p>
            <a:pPr marL="171450" lvl="0" indent="-171450">
              <a:buFont typeface="Arial" panose="020B0604020202020204" pitchFamily="34" charset="0"/>
              <a:buChar char="•"/>
            </a:pPr>
            <a:r>
              <a:rPr lang="en-US" u="sng" dirty="0"/>
              <a:t>NOTE</a:t>
            </a:r>
            <a:r>
              <a:rPr lang="en-US" dirty="0"/>
              <a:t>:  In the webinar, I inadvertently mischaracterized the 1975 FR as saying the ift was “exact” and the sft was “approximate.”  What that FRN actually says is that conversions in a previous (1968) FRN were only for the ift, and were therefore approximate for sft conversions.  The 1975 FRN provides the exact sft conversions as a correction/clarification to the 1968 FRN.  My apologies for any confusion this may have caused.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DB50007-6DAA-40A7-BB94-072BAD43B9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42593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After nearly 100 years of relative order in standards of measure (from the Mendenhall Order of 1893 to release of NAD 83 in 1986), a new chaotic situation was created by perpetuating the sft.</a:t>
            </a:r>
          </a:p>
          <a:p>
            <a:pPr marL="171450" indent="-171450">
              <a:buFont typeface="Arial" panose="020B0604020202020204" pitchFamily="34" charset="0"/>
              <a:buChar char="•"/>
            </a:pPr>
            <a:r>
              <a:rPr lang="en-US" dirty="0"/>
              <a:t>Despite a misguided effort in the 1988 FRN to make the sft “official”, it is still an unofficial nominally “temporary” unit, stuck in standards “limbo”</a:t>
            </a:r>
          </a:p>
          <a:p>
            <a:pPr marL="628650" lvl="1" indent="-171450">
              <a:buFont typeface="Arial" panose="020B0604020202020204" pitchFamily="34" charset="0"/>
              <a:buChar char="•"/>
            </a:pPr>
            <a:r>
              <a:rPr lang="en-US" dirty="0"/>
              <a:t>Latest NIST publication that discusses this (2008) notes that sft is still used, even though it has not been officially and permanently adopted.</a:t>
            </a:r>
          </a:p>
          <a:p>
            <a:pPr marL="628650" lvl="1" indent="-171450">
              <a:buFont typeface="Arial" panose="020B0604020202020204" pitchFamily="34" charset="0"/>
              <a:buChar char="•"/>
            </a:pPr>
            <a:r>
              <a:rPr lang="en-US" dirty="0"/>
              <a:t>Saying that ift is used for engineering and sft for surveying and mapping is absurd.  The two are not mutually exclusive.  Surveying is almost always a part of civil engineering projects.</a:t>
            </a:r>
          </a:p>
        </p:txBody>
      </p:sp>
      <p:sp>
        <p:nvSpPr>
          <p:cNvPr id="4" name="Slide Number Placeholder 3"/>
          <p:cNvSpPr>
            <a:spLocks noGrp="1"/>
          </p:cNvSpPr>
          <p:nvPr>
            <p:ph type="sldNum" sz="quarter" idx="5"/>
          </p:nvPr>
        </p:nvSpPr>
        <p:spPr/>
        <p:txBody>
          <a:bodyPr/>
          <a:lstStyle/>
          <a:p>
            <a:fld id="{A2FED2CC-BADC-4677-8145-F4A6E1426BC2}" type="slidenum">
              <a:rPr lang="en-US" smtClean="0"/>
              <a:t>210</a:t>
            </a:fld>
            <a:endParaRPr lang="en-US" dirty="0"/>
          </a:p>
        </p:txBody>
      </p:sp>
    </p:spTree>
    <p:extLst>
      <p:ext uri="{BB962C8B-B14F-4D97-AF65-F5344CB8AC3E}">
        <p14:creationId xmlns:p14="http://schemas.microsoft.com/office/powerpoint/2010/main" val="81293266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NGS must take the bulk of responsibility for this situation.  </a:t>
            </a:r>
          </a:p>
          <a:p>
            <a:pPr marL="628650" lvl="1" indent="-171450">
              <a:buFont typeface="Arial" panose="020B0604020202020204" pitchFamily="34" charset="0"/>
              <a:buChar char="•"/>
            </a:pPr>
            <a:r>
              <a:rPr lang="en-US" dirty="0"/>
              <a:t>NBS (NIST) accommodated us in 1959.  Yes, NIST allowed it, but it was at the behest of NGS.</a:t>
            </a:r>
          </a:p>
          <a:p>
            <a:pPr marL="628650" lvl="1" indent="-171450">
              <a:buFont typeface="Arial" panose="020B0604020202020204" pitchFamily="34" charset="0"/>
              <a:buChar char="•"/>
            </a:pPr>
            <a:r>
              <a:rPr lang="en-US" dirty="0"/>
              <a:t>NGS perpetuated the problem by avoiding the required remedy in 1986.</a:t>
            </a:r>
          </a:p>
          <a:p>
            <a:pPr marL="171450" lvl="0" indent="-171450">
              <a:buFont typeface="Arial" panose="020B0604020202020204" pitchFamily="34" charset="0"/>
              <a:buChar char="•"/>
            </a:pPr>
            <a:r>
              <a:rPr lang="en-US" dirty="0"/>
              <a:t>We just recently perpetuated it again, in 2016, when we helped write template draft NSRS (National Spatial Reference System) legislation or “model law.”</a:t>
            </a:r>
          </a:p>
          <a:p>
            <a:pPr marL="628650" lvl="1" indent="-171450">
              <a:buFont typeface="Arial" panose="020B0604020202020204" pitchFamily="34" charset="0"/>
              <a:buChar char="•"/>
            </a:pPr>
            <a:r>
              <a:rPr lang="en-US" dirty="0"/>
              <a:t>Done cooperatively with NSPS and AAGS (American Association for Geodetic Surveying)</a:t>
            </a:r>
          </a:p>
          <a:p>
            <a:pPr marL="628650" lvl="1" indent="-171450">
              <a:buFont typeface="Arial" panose="020B0604020202020204" pitchFamily="34" charset="0"/>
              <a:buChar char="•"/>
            </a:pPr>
            <a:r>
              <a:rPr lang="en-US" dirty="0"/>
              <a:t>Explicitly allows selection of ift or sft for those states that want SPCS coordinates in feet.</a:t>
            </a:r>
          </a:p>
          <a:p>
            <a:pPr marL="628650" lvl="1" indent="-171450">
              <a:buFont typeface="Arial" panose="020B0604020202020204" pitchFamily="34" charset="0"/>
              <a:buChar char="•"/>
            </a:pPr>
            <a:r>
              <a:rPr lang="en-US" dirty="0"/>
              <a:t>This was a mistake.  NGS went along with this mechanically because we had become inured to the absurd existence of dual feet.  The idea of getting rid of the sft did not even occur to us at the time this draft legislation was prepared.  Now we want to fix the problem we created.</a:t>
            </a:r>
          </a:p>
        </p:txBody>
      </p:sp>
      <p:sp>
        <p:nvSpPr>
          <p:cNvPr id="4" name="Slide Number Placeholder 3"/>
          <p:cNvSpPr>
            <a:spLocks noGrp="1"/>
          </p:cNvSpPr>
          <p:nvPr>
            <p:ph type="sldNum" sz="quarter" idx="5"/>
          </p:nvPr>
        </p:nvSpPr>
        <p:spPr/>
        <p:txBody>
          <a:bodyPr/>
          <a:lstStyle/>
          <a:p>
            <a:fld id="{A2FED2CC-BADC-4677-8145-F4A6E1426BC2}" type="slidenum">
              <a:rPr lang="en-US" smtClean="0"/>
              <a:t>211</a:t>
            </a:fld>
            <a:endParaRPr lang="en-US" dirty="0"/>
          </a:p>
        </p:txBody>
      </p:sp>
    </p:spTree>
    <p:extLst>
      <p:ext uri="{BB962C8B-B14F-4D97-AF65-F5344CB8AC3E}">
        <p14:creationId xmlns:p14="http://schemas.microsoft.com/office/powerpoint/2010/main" val="241363731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There are five options for moving forward:</a:t>
            </a:r>
          </a:p>
          <a:p>
            <a:pPr marL="628650" lvl="1" indent="-171450">
              <a:buFont typeface="Arial" panose="020B0604020202020204" pitchFamily="34" charset="0"/>
              <a:buChar char="•"/>
            </a:pPr>
            <a:r>
              <a:rPr lang="en-US" b="1" i="1" u="none" dirty="0"/>
              <a:t>Do nothing</a:t>
            </a:r>
            <a:r>
              <a:rPr lang="en-US" dirty="0"/>
              <a:t>.  This one is interesting, because a number of people have recently proposed a solution where NGS just goes metric, and every state uses whatever foot they want.  What they don’t seem to realize is that is exactly what we are doing now!  NGS went metric in 1977.  But customers wanted to get coordinates in feet, so we provided them.  Which meant we had to make sure and give them the type of foot they wanted (even though some locations within sates use a different foot than other parts of states, as mentioned previously).  The same thing would most definitely happen again for SPCS2022 if we tried to only give metric coordinates.  So the situation would be exactly the same as now.</a:t>
            </a:r>
          </a:p>
          <a:p>
            <a:pPr marL="628650" lvl="1" indent="-171450">
              <a:buFont typeface="Arial" panose="020B0604020202020204" pitchFamily="34" charset="0"/>
              <a:buChar char="•"/>
            </a:pPr>
            <a:r>
              <a:rPr lang="en-US" b="1" i="1" dirty="0"/>
              <a:t>Officially adopt U.S. survey foot for specific things</a:t>
            </a:r>
            <a:r>
              <a:rPr lang="en-US" dirty="0"/>
              <a:t>.  This was what was proposed in the 1988 FRN.  It would formally perpetuate a dual foot system in the U.S., making it even more entrenched.  We would be stuck with a dual foot anti-standard.</a:t>
            </a:r>
          </a:p>
          <a:p>
            <a:pPr marL="628650" lvl="1" indent="-171450">
              <a:buFont typeface="Arial" panose="020B0604020202020204" pitchFamily="34" charset="0"/>
              <a:buChar char="•"/>
            </a:pPr>
            <a:r>
              <a:rPr lang="en-US" b="1" i="1" dirty="0"/>
              <a:t>Use international foot for everything</a:t>
            </a:r>
            <a:r>
              <a:rPr lang="en-US" dirty="0"/>
              <a:t>.  This is what NGS proposes.  Only one foot after 2022, with same definition as ift.  It is the only viable means of using a single foot definition for future work.  Legacy work will always use appropriate units (of which there are many types such as chains and rods).</a:t>
            </a:r>
          </a:p>
          <a:p>
            <a:pPr marL="628650" lvl="1" indent="-171450">
              <a:buFont typeface="Arial" panose="020B0604020202020204" pitchFamily="34" charset="0"/>
              <a:buChar char="•"/>
            </a:pPr>
            <a:r>
              <a:rPr lang="en-US" b="1" i="1" dirty="0"/>
              <a:t>Use U.S. survey foot for everything</a:t>
            </a:r>
            <a:r>
              <a:rPr lang="en-US" dirty="0"/>
              <a:t>.  As discussed previously, this is extremely unlikely, so much so that it’s safe to say it is impossible.  The ift is simply too well established in a vast majority of the economy.  Surveying is a tiny minority, so it is not reasonable to expect the sft to prevail, even if the sft is used for surveying in most states.</a:t>
            </a:r>
          </a:p>
          <a:p>
            <a:pPr marL="628650" lvl="1" indent="-171450">
              <a:buFont typeface="Arial" panose="020B0604020202020204" pitchFamily="34" charset="0"/>
              <a:buChar char="•"/>
            </a:pPr>
            <a:r>
              <a:rPr lang="en-US" b="1" i="1" dirty="0"/>
              <a:t>Go entirely metric</a:t>
            </a:r>
            <a:r>
              <a:rPr lang="en-US" dirty="0"/>
              <a:t>.  This is my personal very strong preference!  This is also the preference of most (all?) people at NGS and NIST.  But alas it appears much too big a lift for NGS, and even for NIST at this time.  Maybe some day in the not-too-distance future (but remember what happened when we tried to go metric in the late 70s).  At least SPCS2022 parameters will all be defined in meters!  On a positive note, of the people who have provided feedback so far on this topic, more are in favor of going metric than are of keeping the sft (although a large majority opted for the ift).</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A2FED2CC-BADC-4677-8145-F4A6E1426BC2}" type="slidenum">
              <a:rPr lang="en-US" smtClean="0"/>
              <a:t>212</a:t>
            </a:fld>
            <a:endParaRPr lang="en-US" dirty="0"/>
          </a:p>
        </p:txBody>
      </p:sp>
    </p:spTree>
    <p:extLst>
      <p:ext uri="{BB962C8B-B14F-4D97-AF65-F5344CB8AC3E}">
        <p14:creationId xmlns:p14="http://schemas.microsoft.com/office/powerpoint/2010/main" val="3930128296"/>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NGS proposes that there be only ONE official definition of the foot after 2022, and if done will be accomplished through NIST.</a:t>
            </a:r>
          </a:p>
          <a:p>
            <a:pPr marL="628650" lvl="1" indent="-171450">
              <a:buFont typeface="Arial" panose="020B0604020202020204" pitchFamily="34" charset="0"/>
              <a:buChar char="•"/>
            </a:pPr>
            <a:r>
              <a:rPr lang="en-US" dirty="0"/>
              <a:t>Considering getting rid of word “international”, and just call it the “foot” (that is how it is handled in some software, such Esri’s).  People just seem to not like the “international” label.  Maybe call if the “American freedom foot.”  But seriously, dropping a descriptor solidifies the idea that there is only one foot in the U.S.  Keeping the descriptor implies there is more than one foot.</a:t>
            </a:r>
          </a:p>
          <a:p>
            <a:pPr marL="628650" lvl="1" indent="-171450">
              <a:buFont typeface="Arial" panose="020B0604020202020204" pitchFamily="34" charset="0"/>
              <a:buChar char="•"/>
            </a:pPr>
            <a:r>
              <a:rPr lang="en-US" dirty="0"/>
              <a:t>Have NO option for sft after 2022.  It will only be used for the past (legacy applications).</a:t>
            </a:r>
          </a:p>
          <a:p>
            <a:pPr marL="171450" lvl="0" indent="-171450">
              <a:buFont typeface="Arial" panose="020B0604020202020204" pitchFamily="34" charset="0"/>
              <a:buChar char="•"/>
            </a:pPr>
            <a:r>
              <a:rPr lang="en-US" dirty="0"/>
              <a:t>NGS will help!  </a:t>
            </a:r>
          </a:p>
          <a:p>
            <a:pPr marL="628650" lvl="1" indent="-171450">
              <a:buFont typeface="Arial" panose="020B0604020202020204" pitchFamily="34" charset="0"/>
              <a:buChar char="•"/>
            </a:pPr>
            <a:r>
              <a:rPr lang="en-US" dirty="0"/>
              <a:t>We will try to make the change as simple and painless as possible.</a:t>
            </a:r>
          </a:p>
          <a:p>
            <a:pPr marL="628650" lvl="1" indent="-171450">
              <a:buFont typeface="Arial" panose="020B0604020202020204" pitchFamily="34" charset="0"/>
              <a:buChar char="•"/>
            </a:pPr>
            <a:r>
              <a:rPr lang="en-US" dirty="0"/>
              <a:t>Our products and services will automatically support backward compatibility.</a:t>
            </a:r>
          </a:p>
          <a:p>
            <a:pPr marL="171450" lvl="0" indent="-171450">
              <a:buFont typeface="Arial" panose="020B0604020202020204" pitchFamily="34" charset="0"/>
              <a:buChar char="•"/>
            </a:pPr>
            <a:r>
              <a:rPr lang="en-US" dirty="0"/>
              <a:t>Idea here is that we are trying to make things better by fixing a long-standing problem for the future (not the past).  Yes, there will be some difficulties.  But at least they will diminish over time.  If we do nothing, these problems will never go away.</a:t>
            </a:r>
          </a:p>
          <a:p>
            <a:pPr marL="171450" indent="-171450">
              <a:buFont typeface="Arial" panose="020B0604020202020204" pitchFamily="34" charset="0"/>
              <a:buChar char="•"/>
            </a:pPr>
            <a:r>
              <a:rPr lang="en-US" dirty="0"/>
              <a:t>If you think changing from sft to ift is a big problem, then perhaps you don’t quite understand the other changes that are coming in 2022:</a:t>
            </a:r>
          </a:p>
          <a:p>
            <a:pPr marL="628650" lvl="1" indent="-171450">
              <a:buFont typeface="Arial" panose="020B0604020202020204" pitchFamily="34" charset="0"/>
              <a:buChar char="•"/>
            </a:pPr>
            <a:r>
              <a:rPr lang="en-US" dirty="0"/>
              <a:t>The change from sft to ift is really just a small (2 ppm) scale change.  That is smaller than the change in scale for SPCS2022 zones, and that is only PART of the change that will occur for State Plane.</a:t>
            </a:r>
          </a:p>
          <a:p>
            <a:pPr marL="628650" lvl="1" indent="-171450">
              <a:buFont typeface="Arial" panose="020B0604020202020204" pitchFamily="34" charset="0"/>
              <a:buChar char="•"/>
            </a:pPr>
            <a:r>
              <a:rPr lang="en-US" dirty="0"/>
              <a:t>Coordinates in NSRS2022 will change with time.  In fact, the entire frame will be time-dependent.  Assumptions about control coordinates never changing will have to be abandoned.</a:t>
            </a:r>
          </a:p>
          <a:p>
            <a:pPr marL="628650" lvl="1" indent="-171450">
              <a:buFont typeface="Arial" panose="020B0604020202020204" pitchFamily="34" charset="0"/>
              <a:buChar char="•"/>
            </a:pPr>
            <a:r>
              <a:rPr lang="en-US" dirty="0"/>
              <a:t>The “vertical” datum will be replaced with a geopotential datum based on a gravimetric geoid (rather than leveling).  This, too, will have a time-dependent component.</a:t>
            </a:r>
          </a:p>
          <a:p>
            <a:pPr marL="628650" lvl="1" indent="-171450">
              <a:buFont typeface="Arial" panose="020B0604020202020204" pitchFamily="34" charset="0"/>
              <a:buChar char="•"/>
            </a:pPr>
            <a:r>
              <a:rPr lang="en-US" dirty="0"/>
              <a:t>There will be changes in how GNSS, leveling, and total station survey surveys are performed, reduced, processed, and adjusted.</a:t>
            </a:r>
          </a:p>
          <a:p>
            <a:pPr marL="628650" lvl="1" indent="-171450">
              <a:buFont typeface="Arial" panose="020B0604020202020204" pitchFamily="34" charset="0"/>
              <a:buChar char="•"/>
            </a:pPr>
            <a:r>
              <a:rPr lang="en-US" dirty="0"/>
              <a:t>By comparison, the change from sft to ift is so miniscule that it is well within the noise of the other changes.</a:t>
            </a:r>
          </a:p>
          <a:p>
            <a:pPr marL="628650" lvl="1" indent="-171450">
              <a:buFont typeface="Arial" panose="020B0604020202020204" pitchFamily="34" charset="0"/>
              <a:buChar char="•"/>
            </a:pPr>
            <a:r>
              <a:rPr lang="en-US" dirty="0"/>
              <a:t>In short, if you think the change in foot definition is too difficult, then its hard to see how you could deal with these other much larger and vastly more complex changes.</a:t>
            </a:r>
          </a:p>
        </p:txBody>
      </p:sp>
      <p:sp>
        <p:nvSpPr>
          <p:cNvPr id="4" name="Slide Number Placeholder 3"/>
          <p:cNvSpPr>
            <a:spLocks noGrp="1"/>
          </p:cNvSpPr>
          <p:nvPr>
            <p:ph type="sldNum" sz="quarter" idx="5"/>
          </p:nvPr>
        </p:nvSpPr>
        <p:spPr/>
        <p:txBody>
          <a:bodyPr/>
          <a:lstStyle/>
          <a:p>
            <a:fld id="{A2FED2CC-BADC-4677-8145-F4A6E1426BC2}" type="slidenum">
              <a:rPr lang="en-US" smtClean="0"/>
              <a:t>213</a:t>
            </a:fld>
            <a:endParaRPr lang="en-US" dirty="0"/>
          </a:p>
        </p:txBody>
      </p:sp>
    </p:spTree>
    <p:extLst>
      <p:ext uri="{BB962C8B-B14F-4D97-AF65-F5344CB8AC3E}">
        <p14:creationId xmlns:p14="http://schemas.microsoft.com/office/powerpoint/2010/main" val="29800428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That’s the name of</a:t>
            </a:r>
            <a:r>
              <a:rPr lang="en-US" sz="1200" b="0" i="0" kern="1200" baseline="0" dirty="0">
                <a:solidFill>
                  <a:schemeClr val="tx1"/>
                </a:solidFill>
                <a:effectLst/>
                <a:latin typeface="+mn-lt"/>
                <a:ea typeface="+mn-ea"/>
                <a:cs typeface="+mn-cs"/>
              </a:rPr>
              <a:t> the air services contractor, Dynamic Aviation.</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18</a:t>
            </a:fld>
            <a:endParaRPr lang="en-US"/>
          </a:p>
        </p:txBody>
      </p:sp>
    </p:spTree>
    <p:extLst>
      <p:ext uri="{BB962C8B-B14F-4D97-AF65-F5344CB8AC3E}">
        <p14:creationId xmlns:p14="http://schemas.microsoft.com/office/powerpoint/2010/main" val="424282550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 closing, I want to reiterate that NGS essentially created this problem, and now we want to help fix it.  Yes, we are coming at this some 30+ years late, but there is no better time to do this than when we are updating the entire NSRS.  A change in the foot definition will be a minor part of the overall changes that will occur when we make the transition to a modernized NSRS in 2022.  NGS will do everything we can to make a foot change – and all the other 2022 changes – as simple and painless as possible.  Remember, the idea here is not change for its own sake, but change to make things better.  And these changes will make things better.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I encourage you to provide questions and comments to NGS.Feedback@noaa.gov.  If this change for the foot goes forward, there will also be opportunities for comments as part of issuing an FRN.</a:t>
            </a:r>
          </a:p>
          <a:p>
            <a:pPr marL="0" indent="0">
              <a:buFont typeface="Arial" panose="020B0604020202020204" pitchFamily="34" charset="0"/>
              <a:buNone/>
            </a:pPr>
            <a:endParaRPr lang="en-US" dirty="0"/>
          </a:p>
          <a:p>
            <a:pPr marL="171450" indent="-171450">
              <a:buFont typeface="Arial" panose="020B0604020202020204" pitchFamily="34" charset="0"/>
              <a:buChar char="•"/>
            </a:pPr>
            <a:r>
              <a:rPr lang="en-US" dirty="0"/>
              <a:t>I remind you, again, that this is about the future, not the past.  The past will always exist and will not change.  But the future is something we can change, and make better.  Please remember our heroes, and the incredible work they put into establishing standards for weights and measures.  Their eyes were also on the future, and we are the beneficiaries of their vision.</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those of you who are surveyors (as I am), this is more than about how you practice surveying today, wherever you may work, and whatever type of surveying you do. For those who want to retain the U.S. survey foot, I implore you to please consider the larger picture, and the future.  That future will be inherited by the young surveyors, GIS professionals, and all other U.S. citizens.  We should strive to do well by them, and for them.</a:t>
            </a:r>
          </a:p>
          <a:p>
            <a:endParaRPr lang="en-US" dirty="0"/>
          </a:p>
        </p:txBody>
      </p:sp>
      <p:sp>
        <p:nvSpPr>
          <p:cNvPr id="4" name="Slide Number Placeholder 3"/>
          <p:cNvSpPr>
            <a:spLocks noGrp="1"/>
          </p:cNvSpPr>
          <p:nvPr>
            <p:ph type="sldNum" sz="quarter" idx="10"/>
          </p:nvPr>
        </p:nvSpPr>
        <p:spPr/>
        <p:txBody>
          <a:bodyPr/>
          <a:lstStyle/>
          <a:p>
            <a:fld id="{A2FED2CC-BADC-4677-8145-F4A6E1426BC2}" type="slidenum">
              <a:rPr lang="en-US" smtClean="0"/>
              <a:t>214</a:t>
            </a:fld>
            <a:endParaRPr lang="en-US" dirty="0"/>
          </a:p>
        </p:txBody>
      </p:sp>
    </p:spTree>
    <p:extLst>
      <p:ext uri="{BB962C8B-B14F-4D97-AF65-F5344CB8AC3E}">
        <p14:creationId xmlns:p14="http://schemas.microsoft.com/office/powerpoint/2010/main" val="504690849"/>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it all starts</a:t>
            </a:r>
            <a:r>
              <a:rPr lang="en-US" baseline="0" dirty="0"/>
              <a:t> and ends with OPUS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215</a:t>
            </a:fld>
            <a:endParaRPr lang="en-US"/>
          </a:p>
        </p:txBody>
      </p:sp>
    </p:spTree>
    <p:extLst>
      <p:ext uri="{BB962C8B-B14F-4D97-AF65-F5344CB8AC3E}">
        <p14:creationId xmlns:p14="http://schemas.microsoft.com/office/powerpoint/2010/main" val="1535853001"/>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216</a:t>
            </a:fld>
            <a:endParaRPr lang="en-US"/>
          </a:p>
        </p:txBody>
      </p:sp>
    </p:spTree>
    <p:extLst>
      <p:ext uri="{BB962C8B-B14F-4D97-AF65-F5344CB8AC3E}">
        <p14:creationId xmlns:p14="http://schemas.microsoft.com/office/powerpoint/2010/main" val="521563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-so you’ve probably seen that phrase that I have front and center here, NSRS Modernization</a:t>
            </a:r>
          </a:p>
          <a:p>
            <a:r>
              <a:rPr lang="en-US" dirty="0"/>
              <a:t>-that’s the blanket</a:t>
            </a:r>
            <a:r>
              <a:rPr lang="en-US" baseline="0" dirty="0"/>
              <a:t> term we use to refer to not just the new </a:t>
            </a:r>
            <a:r>
              <a:rPr lang="en-US" baseline="0" dirty="0" err="1"/>
              <a:t>datums</a:t>
            </a:r>
            <a:r>
              <a:rPr lang="en-US" baseline="0" dirty="0"/>
              <a:t> but other updates</a:t>
            </a:r>
          </a:p>
          <a:p>
            <a:r>
              <a:rPr lang="en-US" baseline="0" dirty="0"/>
              <a:t>-another phrase I want to mention are these “Blueprints for 2022”</a:t>
            </a:r>
          </a:p>
          <a:p>
            <a:r>
              <a:rPr lang="en-US" baseline="0" dirty="0"/>
              <a:t>-just about everything I cover today is mentioned in one of the Blueprints</a:t>
            </a:r>
          </a:p>
          <a:p>
            <a:r>
              <a:rPr lang="en-US" baseline="0" dirty="0"/>
              <a:t>-the Geodetic Toolkit, what’s that?  another term that just refers to all those </a:t>
            </a:r>
            <a:r>
              <a:rPr lang="en-US" baseline="0" dirty="0" err="1"/>
              <a:t>softwares</a:t>
            </a:r>
            <a:r>
              <a:rPr lang="en-US" baseline="0" dirty="0"/>
              <a:t> NGS provides, like PAGES, ADJUST, etc.</a:t>
            </a:r>
          </a:p>
          <a:p>
            <a:r>
              <a:rPr lang="en-US" baseline="0" dirty="0"/>
              <a:t>-better methods – updating manuals like NGS-58 and 59 for example</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218</a:t>
            </a:fld>
            <a:endParaRPr lang="en-US"/>
          </a:p>
        </p:txBody>
      </p:sp>
    </p:spTree>
    <p:extLst>
      <p:ext uri="{BB962C8B-B14F-4D97-AF65-F5344CB8AC3E}">
        <p14:creationId xmlns:p14="http://schemas.microsoft.com/office/powerpoint/2010/main" val="245361431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-INCLUDES A DIRECT PHOTO UPLOAD</a:t>
            </a:r>
          </a:p>
          <a:p>
            <a:r>
              <a:rPr lang="en-US" dirty="0"/>
              <a:t>--CURRENTLY HAVE A FEATURE TO SEARCH</a:t>
            </a:r>
            <a:r>
              <a:rPr lang="en-US" baseline="0" dirty="0"/>
              <a:t> YOUR CURRENT AREA</a:t>
            </a:r>
            <a:endParaRPr lang="en-US" dirty="0"/>
          </a:p>
        </p:txBody>
      </p:sp>
      <p:sp>
        <p:nvSpPr>
          <p:cNvPr id="4" name="Slide Number Placeholder 3"/>
          <p:cNvSpPr>
            <a:spLocks noGrp="1"/>
          </p:cNvSpPr>
          <p:nvPr>
            <p:ph type="sldNum" sz="quarter" idx="10"/>
          </p:nvPr>
        </p:nvSpPr>
        <p:spPr/>
        <p:txBody>
          <a:bodyPr/>
          <a:lstStyle/>
          <a:p>
            <a:fld id="{95784070-7A54-4724-87EA-E2CB999F1A6A}" type="slidenum">
              <a:rPr lang="en-US" smtClean="0"/>
              <a:t>219</a:t>
            </a:fld>
            <a:endParaRPr lang="en-US"/>
          </a:p>
        </p:txBody>
      </p:sp>
    </p:spTree>
    <p:extLst>
      <p:ext uri="{BB962C8B-B14F-4D97-AF65-F5344CB8AC3E}">
        <p14:creationId xmlns:p14="http://schemas.microsoft.com/office/powerpoint/2010/main" val="67248662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220</a:t>
            </a:fld>
            <a:endParaRPr lang="en-US"/>
          </a:p>
        </p:txBody>
      </p:sp>
    </p:spTree>
    <p:extLst>
      <p:ext uri="{BB962C8B-B14F-4D97-AF65-F5344CB8AC3E}">
        <p14:creationId xmlns:p14="http://schemas.microsoft.com/office/powerpoint/2010/main" val="4142845679"/>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p>
        </p:txBody>
      </p:sp>
      <p:sp>
        <p:nvSpPr>
          <p:cNvPr id="279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Calibri" pitchFamily="34" charset="0"/>
                <a:ea typeface="ＭＳ Ｐゴシック" pitchFamily="34" charset="-128"/>
              </a:defRPr>
            </a:lvl1pPr>
            <a:lvl2pPr marL="757020" indent="-291161" eaLnBrk="0" hangingPunct="0">
              <a:defRPr>
                <a:solidFill>
                  <a:schemeClr val="tx1"/>
                </a:solidFill>
                <a:latin typeface="Calibri" pitchFamily="34" charset="0"/>
                <a:ea typeface="ＭＳ Ｐゴシック" pitchFamily="34" charset="-128"/>
              </a:defRPr>
            </a:lvl2pPr>
            <a:lvl3pPr marL="1164647" indent="-232929" eaLnBrk="0" hangingPunct="0">
              <a:defRPr>
                <a:solidFill>
                  <a:schemeClr val="tx1"/>
                </a:solidFill>
                <a:latin typeface="Calibri" pitchFamily="34" charset="0"/>
                <a:ea typeface="ＭＳ Ｐゴシック" pitchFamily="34" charset="-128"/>
              </a:defRPr>
            </a:lvl3pPr>
            <a:lvl4pPr marL="1630505" indent="-232929" eaLnBrk="0" hangingPunct="0">
              <a:defRPr>
                <a:solidFill>
                  <a:schemeClr val="tx1"/>
                </a:solidFill>
                <a:latin typeface="Calibri" pitchFamily="34" charset="0"/>
                <a:ea typeface="ＭＳ Ｐゴシック" pitchFamily="34" charset="-128"/>
              </a:defRPr>
            </a:lvl4pPr>
            <a:lvl5pPr marL="2096365" indent="-232929" eaLnBrk="0" hangingPunct="0">
              <a:defRPr>
                <a:solidFill>
                  <a:schemeClr val="tx1"/>
                </a:solidFill>
                <a:latin typeface="Calibri" pitchFamily="34" charset="0"/>
                <a:ea typeface="ＭＳ Ｐゴシック" pitchFamily="34" charset="-128"/>
              </a:defRPr>
            </a:lvl5pPr>
            <a:lvl6pPr marL="2562224"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6pPr>
            <a:lvl7pPr marL="3028082"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93941"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959800" indent="-232929" defTabSz="465859"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eaLnBrk="1" hangingPunct="1"/>
            <a:fld id="{E26C3BD8-B2E5-4319-9CBE-B60D43F31E53}" type="slidenum">
              <a:rPr lang="en-US" smtClean="0"/>
              <a:pPr eaLnBrk="1" hangingPunct="1"/>
              <a:t>221</a:t>
            </a:fld>
            <a:endParaRPr lang="en-US"/>
          </a:p>
        </p:txBody>
      </p:sp>
    </p:spTree>
    <p:extLst>
      <p:ext uri="{BB962C8B-B14F-4D97-AF65-F5344CB8AC3E}">
        <p14:creationId xmlns:p14="http://schemas.microsoft.com/office/powerpoint/2010/main" val="1451923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NOAA’s </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Gulfstream IV-SP,</a:t>
            </a:r>
            <a:r>
              <a:rPr lang="en-US" sz="1200" b="0" i="0" kern="1200" baseline="0" dirty="0">
                <a:solidFill>
                  <a:schemeClr val="tx1"/>
                </a:solidFill>
                <a:effectLst/>
                <a:latin typeface="+mn-lt"/>
                <a:ea typeface="+mn-ea"/>
                <a:cs typeface="+mn-cs"/>
              </a:rPr>
              <a:t> which is primarily a so-called “hurricane hunter” that you may have seen on social media or the news.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19</a:t>
            </a:fld>
            <a:endParaRPr lang="en-US"/>
          </a:p>
        </p:txBody>
      </p:sp>
    </p:spTree>
    <p:extLst>
      <p:ext uri="{BB962C8B-B14F-4D97-AF65-F5344CB8AC3E}">
        <p14:creationId xmlns:p14="http://schemas.microsoft.com/office/powerpoint/2010/main" val="2257368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-joined the NGS almost 2 years ago now</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-Spent 9 years prior with USACE on topo, geodetic</a:t>
            </a:r>
            <a:r>
              <a:rPr lang="en-US" baseline="0" dirty="0"/>
              <a:t> </a:t>
            </a:r>
            <a:r>
              <a:rPr lang="en-US" dirty="0"/>
              <a:t>control, layout, boundary, deformation, </a:t>
            </a:r>
            <a:r>
              <a:rPr lang="en-US" dirty="0" err="1"/>
              <a:t>lidar</a:t>
            </a:r>
            <a:r>
              <a:rPr lang="en-US" dirty="0"/>
              <a:t>, GIS</a:t>
            </a:r>
            <a:r>
              <a:rPr lang="en-US" baseline="0" dirty="0"/>
              <a:t> implementation,</a:t>
            </a:r>
            <a:r>
              <a:rPr lang="en-US" dirty="0"/>
              <a:t> hydrographic/bathymetric, and contracting aerial acquisitions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dirty="0">
                <a:latin typeface="Cambria" panose="02040503050406030204" pitchFamily="18" charset="0"/>
                <a:ea typeface="Cambria" panose="02040503050406030204" pitchFamily="18" charset="0"/>
              </a:rPr>
              <a:t>previously survey intern (private sector &amp; BLM), GIS tech., warehouse picker/packer, busboy…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 like Honda motorcycles,</a:t>
            </a:r>
            <a:r>
              <a:rPr lang="en-US" baseline="0" dirty="0"/>
              <a:t> have owned a </a:t>
            </a:r>
            <a:r>
              <a:rPr lang="en-US" dirty="0"/>
              <a:t>Honda Shadow,</a:t>
            </a:r>
            <a:r>
              <a:rPr lang="en-US" baseline="0" dirty="0"/>
              <a:t> a Victory Vegas, but my favorite bike was a Honda ST1100 that I sold after my </a:t>
            </a:r>
            <a:r>
              <a:rPr lang="en-US" baseline="0" dirty="0" err="1"/>
              <a:t>frist</a:t>
            </a:r>
            <a:r>
              <a:rPr lang="en-US" baseline="0" dirty="0"/>
              <a:t> kid was born</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a:t>
            </a:fld>
            <a:endParaRPr lang="en-US"/>
          </a:p>
        </p:txBody>
      </p:sp>
    </p:spTree>
    <p:extLst>
      <p:ext uri="{BB962C8B-B14F-4D97-AF65-F5344CB8AC3E}">
        <p14:creationId xmlns:p14="http://schemas.microsoft.com/office/powerpoint/2010/main" val="32769063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On the left is a TAGS</a:t>
            </a:r>
            <a:r>
              <a:rPr lang="en-US" sz="1200" b="0" i="0" kern="1200" baseline="0" dirty="0">
                <a:solidFill>
                  <a:schemeClr val="tx1"/>
                </a:solidFill>
                <a:effectLst/>
                <a:latin typeface="+mn-lt"/>
                <a:ea typeface="+mn-ea"/>
                <a:cs typeface="+mn-cs"/>
              </a:rPr>
              <a:t> gravimeter in the King Air and on the right is another one shown mounted in the Gulfstream IV</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20</a:t>
            </a:fld>
            <a:endParaRPr lang="en-US"/>
          </a:p>
        </p:txBody>
      </p:sp>
    </p:spTree>
    <p:extLst>
      <p:ext uri="{BB962C8B-B14F-4D97-AF65-F5344CB8AC3E}">
        <p14:creationId xmlns:p14="http://schemas.microsoft.com/office/powerpoint/2010/main" val="3247912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So just for scale, there’s an overlay of the flight plan for Hawaii</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21</a:t>
            </a:fld>
            <a:endParaRPr lang="en-US"/>
          </a:p>
        </p:txBody>
      </p:sp>
    </p:spTree>
    <p:extLst>
      <p:ext uri="{BB962C8B-B14F-4D97-AF65-F5344CB8AC3E}">
        <p14:creationId xmlns:p14="http://schemas.microsoft.com/office/powerpoint/2010/main" val="34228174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This graphic shows the difference between Observed gravity</a:t>
            </a:r>
            <a:r>
              <a:rPr lang="en-US" baseline="0" dirty="0"/>
              <a:t> and theoretical (normal) gravity if the earth was actually shaped like a homogeneously dense ellipsoid.</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aseline="0" dirty="0"/>
              <a:t>What’s a </a:t>
            </a:r>
            <a:r>
              <a:rPr lang="en-US" baseline="0" dirty="0" err="1"/>
              <a:t>milligal</a:t>
            </a:r>
            <a:r>
              <a:rPr lang="en-US" baseline="0" dirty="0"/>
              <a:t>?  Well, it’s a thousandth of a gal of course!  It’s a unit of acceleration, </a:t>
            </a:r>
            <a:r>
              <a:rPr lang="en-US" sz="1200" b="0" i="0" kern="1200" dirty="0">
                <a:solidFill>
                  <a:schemeClr val="tx1"/>
                </a:solidFill>
                <a:effectLst/>
                <a:latin typeface="+mn-lt"/>
                <a:ea typeface="+mn-ea"/>
                <a:cs typeface="+mn-cs"/>
              </a:rPr>
              <a:t>1 centimeter per second squared (1 cm/s</a:t>
            </a:r>
            <a:r>
              <a:rPr lang="en-US" sz="1200" b="0" i="0" kern="1200" baseline="30000" dirty="0">
                <a:solidFill>
                  <a:schemeClr val="tx1"/>
                </a:solidFill>
                <a:effectLst/>
                <a:latin typeface="+mn-lt"/>
                <a:ea typeface="+mn-ea"/>
                <a:cs typeface="+mn-cs"/>
              </a:rPr>
              <a:t>2</a:t>
            </a:r>
            <a:r>
              <a:rPr lang="en-US" sz="1200" b="0" i="0" kern="1200" dirty="0">
                <a:solidFill>
                  <a:schemeClr val="tx1"/>
                </a:solidFill>
                <a:effectLst/>
                <a:latin typeface="+mn-lt"/>
                <a:ea typeface="+mn-ea"/>
                <a:cs typeface="+mn-cs"/>
              </a:rPr>
              <a:t>),</a:t>
            </a:r>
            <a:r>
              <a:rPr lang="en-US" baseline="0" dirty="0"/>
              <a:t> named after Galileo.</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22</a:t>
            </a:fld>
            <a:endParaRPr lang="en-US"/>
          </a:p>
        </p:txBody>
      </p:sp>
    </p:spTree>
    <p:extLst>
      <p:ext uri="{BB962C8B-B14F-4D97-AF65-F5344CB8AC3E}">
        <p14:creationId xmlns:p14="http://schemas.microsoft.com/office/powerpoint/2010/main" val="12662238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23</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33142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Currently 4 types of OPUS.</a:t>
            </a:r>
          </a:p>
          <a:p>
            <a:r>
              <a:rPr lang="en-US" baseline="0" dirty="0"/>
              <a:t>*OPUS only supports GPS constellation data, last I talked to the OPUS developer the plan for incorporation of other constellations is Jan 2021.</a:t>
            </a:r>
          </a:p>
          <a:p>
            <a:r>
              <a:rPr lang="en-US" baseline="0" dirty="0"/>
              <a:t>Rapid Static – f</a:t>
            </a:r>
            <a:r>
              <a:rPr lang="en-US" sz="1200" b="0" i="0" kern="1200" dirty="0">
                <a:solidFill>
                  <a:schemeClr val="tx1"/>
                </a:solidFill>
                <a:effectLst/>
                <a:latin typeface="+mn-lt"/>
                <a:ea typeface="+mn-ea"/>
                <a:cs typeface="+mn-cs"/>
              </a:rPr>
              <a:t>iles </a:t>
            </a:r>
            <a:r>
              <a:rPr lang="en-US" baseline="0" dirty="0"/>
              <a:t>uploaded </a:t>
            </a:r>
            <a:r>
              <a:rPr lang="en-US" sz="1200" b="0" i="0" kern="1200" dirty="0">
                <a:solidFill>
                  <a:schemeClr val="tx1"/>
                </a:solidFill>
                <a:effectLst/>
                <a:latin typeface="+mn-lt"/>
                <a:ea typeface="+mn-ea"/>
                <a:cs typeface="+mn-cs"/>
              </a:rPr>
              <a:t>that are 15 minutes to 2 hours in duration are processed using an NGS software called “RSGPS”</a:t>
            </a:r>
          </a:p>
          <a:p>
            <a:r>
              <a:rPr lang="en-US" baseline="0" dirty="0"/>
              <a:t>Static - files that are 2 to 48 hours in duration are processed using an NGS software called PAGES Your coordinates are the average of three independent, single-baseline solutions,</a:t>
            </a:r>
          </a:p>
          <a:p>
            <a:r>
              <a:rPr lang="en-US" baseline="0" dirty="0"/>
              <a:t>OP and Beta OP - these are not a different processing software, just a way to tie multiple OPUS-Static solutions together and use least squares methods to adjust them all as a coherent network</a:t>
            </a:r>
          </a:p>
          <a:p>
            <a:r>
              <a:rPr lang="en-US" baseline="0" dirty="0"/>
              <a:t>**the Beta serves as a testing bed for the developers to roll out new features or improvements and get feedback from users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0558000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-be careful when using this, many folks experience their profile options being used even though they don’t select it</a:t>
            </a:r>
          </a:p>
          <a:p>
            <a:r>
              <a:rPr lang="en-US" baseline="0" dirty="0"/>
              <a:t>**-right above that is where you’d key in a Project ID to send a Solution to OPUS projects</a:t>
            </a:r>
          </a:p>
          <a:p>
            <a:r>
              <a:rPr lang="en-US" baseline="0" dirty="0"/>
              <a:t>-talk more about that tomorrow, great product</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25</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8721725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26</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2960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indent="0">
              <a:buNone/>
            </a:pPr>
            <a:r>
              <a:rPr lang="en-US" baseline="0" dirty="0"/>
              <a:t>- 14 Regional Advisors, we’ve transitioned from a State-based to a Regional Program</a:t>
            </a:r>
          </a:p>
          <a:p>
            <a:pPr marL="0" indent="0">
              <a:buNone/>
            </a:pPr>
            <a:r>
              <a:rPr lang="en-US" baseline="0" dirty="0"/>
              <a:t>-if you know Ross Mackay, he is our Chief Advisor, I report to him… </a:t>
            </a:r>
          </a:p>
          <a:p>
            <a:pPr marL="0" indent="0">
              <a:buNone/>
            </a:pPr>
            <a:r>
              <a:rPr lang="en-US" baseline="0" dirty="0"/>
              <a:t>**</a:t>
            </a:r>
            <a:r>
              <a:rPr lang="en-US" baseline="0" dirty="0" err="1"/>
              <a:t>ya</a:t>
            </a:r>
            <a:r>
              <a:rPr lang="en-US" baseline="0" dirty="0"/>
              <a:t> know, I don’t know why they don’t make him put his photo up here</a:t>
            </a:r>
          </a:p>
          <a:p>
            <a:pPr marL="0" indent="0">
              <a:buNone/>
            </a:pPr>
            <a:r>
              <a:rPr lang="en-US" baseline="0" dirty="0"/>
              <a:t>-we do have one vacant advisor position, that was recently advertised and John up there in Wisconsin is officially retired in oh… 18 days</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27</a:t>
            </a:fld>
            <a:endParaRPr lang="en-US"/>
          </a:p>
        </p:txBody>
      </p:sp>
    </p:spTree>
    <p:extLst>
      <p:ext uri="{BB962C8B-B14F-4D97-AF65-F5344CB8AC3E}">
        <p14:creationId xmlns:p14="http://schemas.microsoft.com/office/powerpoint/2010/main" val="38643546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Transitioned</a:t>
            </a:r>
            <a:r>
              <a:rPr lang="en-US" baseline="0" dirty="0"/>
              <a:t> from a State to a Regional program in 2016.  States no longer provide funding if they desire to have an Advisor, but NGS reorganized the personnel to support regions rather than single States.</a:t>
            </a:r>
          </a:p>
          <a:p>
            <a:r>
              <a:rPr lang="en-US" baseline="0" dirty="0"/>
              <a:t>Kentucky has appointed a State Geodetic Coordinator</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28</a:t>
            </a:fld>
            <a:endParaRPr lang="en-US"/>
          </a:p>
        </p:txBody>
      </p:sp>
    </p:spTree>
    <p:extLst>
      <p:ext uri="{BB962C8B-B14F-4D97-AF65-F5344CB8AC3E}">
        <p14:creationId xmlns:p14="http://schemas.microsoft.com/office/powerpoint/2010/main" val="2473638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State Geodetic Coordinator is not employed by NGS and is typically assigned by a state government agency or university.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i="0" kern="1200" dirty="0">
                <a:solidFill>
                  <a:schemeClr val="tx1"/>
                </a:solidFill>
                <a:effectLst/>
                <a:latin typeface="+mn-lt"/>
                <a:ea typeface="+mn-ea"/>
                <a:cs typeface="+mn-cs"/>
              </a:rPr>
              <a:t>-</a:t>
            </a:r>
            <a:r>
              <a:rPr lang="en-US" dirty="0">
                <a:latin typeface="Cambria" panose="02040503050406030204" pitchFamily="18" charset="0"/>
                <a:ea typeface="Cambria" panose="02040503050406030204" pitchFamily="18" charset="0"/>
              </a:rPr>
              <a:t>West Virginia has not requested</a:t>
            </a:r>
            <a:r>
              <a:rPr lang="en-US" baseline="0" dirty="0"/>
              <a:t> a State Geodetic Coordinator</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29</a:t>
            </a:fld>
            <a:endParaRPr lang="en-US"/>
          </a:p>
        </p:txBody>
      </p:sp>
    </p:spTree>
    <p:extLst>
      <p:ext uri="{BB962C8B-B14F-4D97-AF65-F5344CB8AC3E}">
        <p14:creationId xmlns:p14="http://schemas.microsoft.com/office/powerpoint/2010/main" val="196873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3</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a:t>
            </a:r>
            <a:r>
              <a:rPr lang="en-US" altLang="en-US" dirty="0" err="1">
                <a:latin typeface="Arial" panose="020B0604020202020204" pitchFamily="34" charset="0"/>
                <a:ea typeface="ＭＳ Ｐゴシック" panose="020B0600070205080204" pitchFamily="34" charset="-128"/>
              </a:rPr>
              <a:t>soooo</a:t>
            </a:r>
            <a:r>
              <a:rPr lang="en-US" altLang="en-US" dirty="0">
                <a:latin typeface="Arial" panose="020B0604020202020204" pitchFamily="34" charset="0"/>
                <a:ea typeface="ＭＳ Ｐゴシック" panose="020B0600070205080204" pitchFamily="34" charset="-128"/>
              </a:rPr>
              <a:t>… NAD83 and NAVD88 are scheduled to be replaced by these new-fangled</a:t>
            </a:r>
            <a:r>
              <a:rPr lang="en-US" altLang="en-US" baseline="0" dirty="0">
                <a:latin typeface="Arial" panose="020B0604020202020204" pitchFamily="34" charset="0"/>
                <a:ea typeface="ＭＳ Ｐゴシック" panose="020B0600070205080204" pitchFamily="34" charset="-128"/>
              </a:rPr>
              <a:t> </a:t>
            </a:r>
            <a:r>
              <a:rPr lang="en-US" altLang="en-US" baseline="0" dirty="0" err="1">
                <a:latin typeface="Arial" panose="020B0604020202020204" pitchFamily="34" charset="0"/>
                <a:ea typeface="ＭＳ Ｐゴシック" panose="020B0600070205080204" pitchFamily="34" charset="-128"/>
              </a:rPr>
              <a:t>datums</a:t>
            </a:r>
            <a:endParaRPr lang="en-US" altLang="en-US" baseline="0" dirty="0">
              <a:latin typeface="Arial" panose="020B0604020202020204" pitchFamily="34" charset="0"/>
              <a:ea typeface="ＭＳ Ｐゴシック" panose="020B0600070205080204" pitchFamily="34" charset="-128"/>
            </a:endParaRPr>
          </a:p>
          <a:p>
            <a:pPr eaLnBrk="1" hangingPunct="1">
              <a:spcBef>
                <a:spcPct val="0"/>
              </a:spcBef>
            </a:pPr>
            <a:r>
              <a:rPr lang="en-US" altLang="en-US" b="1" baseline="0" dirty="0">
                <a:latin typeface="Arial" panose="020B0604020202020204" pitchFamily="34" charset="0"/>
                <a:ea typeface="ＭＳ Ｐゴシック" panose="020B0600070205080204" pitchFamily="34" charset="-128"/>
              </a:rPr>
              <a:t>CLICK</a:t>
            </a:r>
          </a:p>
          <a:p>
            <a:pPr eaLnBrk="1" hangingPunct="1">
              <a:spcBef>
                <a:spcPct val="0"/>
              </a:spcBef>
            </a:pPr>
            <a:r>
              <a:rPr lang="en-US" altLang="en-US" b="0" baseline="0" dirty="0">
                <a:latin typeface="Arial" panose="020B0604020202020204" pitchFamily="34" charset="0"/>
                <a:ea typeface="ＭＳ Ｐゴシック" panose="020B0600070205080204" pitchFamily="34" charset="-128"/>
              </a:rPr>
              <a:t>-who’s nervous</a:t>
            </a:r>
          </a:p>
          <a:p>
            <a:pPr eaLnBrk="1" hangingPunct="1">
              <a:spcBef>
                <a:spcPct val="0"/>
              </a:spcBef>
            </a:pPr>
            <a:r>
              <a:rPr lang="en-US" altLang="en-US" b="1" baseline="0" dirty="0">
                <a:latin typeface="Arial" panose="020B0604020202020204" pitchFamily="34" charset="0"/>
                <a:ea typeface="ＭＳ Ｐゴシック" panose="020B0600070205080204" pitchFamily="34" charset="-128"/>
              </a:rPr>
              <a:t>CLICK</a:t>
            </a:r>
          </a:p>
          <a:p>
            <a:pPr eaLnBrk="1" hangingPunct="1">
              <a:spcBef>
                <a:spcPct val="0"/>
              </a:spcBef>
            </a:pPr>
            <a:r>
              <a:rPr lang="en-US" altLang="en-US" b="1" baseline="0" dirty="0">
                <a:latin typeface="Arial" panose="020B0604020202020204" pitchFamily="34" charset="0"/>
                <a:ea typeface="ＭＳ Ｐゴシック" panose="020B0600070205080204" pitchFamily="34" charset="-128"/>
              </a:rPr>
              <a:t>-</a:t>
            </a:r>
            <a:r>
              <a:rPr lang="en-US" sz="1200" dirty="0">
                <a:latin typeface="Cambria" panose="02040503050406030204" pitchFamily="18" charset="0"/>
                <a:ea typeface="Cambria" panose="02040503050406030204" pitchFamily="18" charset="0"/>
              </a:rPr>
              <a:t>Who’s ready</a:t>
            </a:r>
            <a:endParaRPr lang="en-US" altLang="en-US" b="1" baseline="0" dirty="0">
              <a:latin typeface="Arial" panose="020B0604020202020204" pitchFamily="34" charset="0"/>
              <a:ea typeface="ＭＳ Ｐゴシック" panose="020B0600070205080204" pitchFamily="34" charset="-128"/>
            </a:endParaRPr>
          </a:p>
          <a:p>
            <a:pPr eaLnBrk="1" hangingPunct="1">
              <a:spcBef>
                <a:spcPct val="0"/>
              </a:spcBef>
            </a:pPr>
            <a:r>
              <a:rPr lang="en-US" altLang="en-US" b="1" baseline="0" dirty="0">
                <a:latin typeface="Arial" panose="020B0604020202020204" pitchFamily="34" charset="0"/>
                <a:ea typeface="ＭＳ Ｐゴシック" panose="020B0600070205080204" pitchFamily="34" charset="-128"/>
              </a:rPr>
              <a:t>CLICK</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latin typeface="Cambria" panose="02040503050406030204" pitchFamily="18" charset="0"/>
                <a:ea typeface="Cambria" panose="02040503050406030204" pitchFamily="18" charset="0"/>
              </a:rPr>
              <a:t>-Who’s already working in ITRF?</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dirty="0">
                <a:latin typeface="Cambria" panose="02040503050406030204" pitchFamily="18" charset="0"/>
                <a:ea typeface="Cambria" panose="02040503050406030204" pitchFamily="18" charset="0"/>
              </a:rPr>
              <a:t>-alright,</a:t>
            </a:r>
            <a:r>
              <a:rPr lang="en-US" sz="1200" baseline="0" dirty="0">
                <a:latin typeface="Cambria" panose="02040503050406030204" pitchFamily="18" charset="0"/>
                <a:ea typeface="Cambria" panose="02040503050406030204" pitchFamily="18" charset="0"/>
              </a:rPr>
              <a:t> I appreciate your candid feedback, let’s get into it</a:t>
            </a:r>
            <a:endParaRPr lang="en-US" sz="1200" dirty="0">
              <a:latin typeface="Cambria" panose="02040503050406030204" pitchFamily="18" charset="0"/>
              <a:ea typeface="Cambria" panose="02040503050406030204" pitchFamily="18" charset="0"/>
            </a:endParaRPr>
          </a:p>
          <a:p>
            <a:pPr eaLnBrk="1" hangingPunct="1">
              <a:spcBef>
                <a:spcPct val="0"/>
              </a:spcBef>
            </a:pPr>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029113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30</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036447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31</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ENU values of that red line, which is 3 dimensional, is different per antenna model</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-this diagram is an oversimplification of the</a:t>
            </a:r>
          </a:p>
        </p:txBody>
      </p:sp>
    </p:spTree>
    <p:extLst>
      <p:ext uri="{BB962C8B-B14F-4D97-AF65-F5344CB8AC3E}">
        <p14:creationId xmlns:p14="http://schemas.microsoft.com/office/powerpoint/2010/main" val="3453997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32</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aseline="0" dirty="0">
                <a:latin typeface="Arial" panose="020B0604020202020204" pitchFamily="34" charset="0"/>
                <a:ea typeface="ＭＳ Ｐゴシック" panose="020B0600070205080204" pitchFamily="34" charset="-128"/>
              </a:rPr>
              <a:t>-this why it is important to select the correct antenna when using OPUS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-there is another part of the Antenna Calibration, the Phase Center Variation… but that’s a whole other discussion so let’s move on to a video!</a:t>
            </a:r>
          </a:p>
        </p:txBody>
      </p:sp>
    </p:spTree>
    <p:extLst>
      <p:ext uri="{BB962C8B-B14F-4D97-AF65-F5344CB8AC3E}">
        <p14:creationId xmlns:p14="http://schemas.microsoft.com/office/powerpoint/2010/main" val="28394890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33</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744149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34</a:t>
            </a:fld>
            <a:endParaRPr lang="en-US"/>
          </a:p>
        </p:txBody>
      </p:sp>
    </p:spTree>
    <p:extLst>
      <p:ext uri="{BB962C8B-B14F-4D97-AF65-F5344CB8AC3E}">
        <p14:creationId xmlns:p14="http://schemas.microsoft.com/office/powerpoint/2010/main" val="20843846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NCAT includes the functionality of</a:t>
            </a:r>
            <a:r>
              <a:rPr lang="en-US" baseline="0" dirty="0"/>
              <a:t> previous NGS tools:</a:t>
            </a:r>
          </a:p>
          <a:p>
            <a:r>
              <a:rPr lang="en-US" baseline="0" dirty="0"/>
              <a:t>NADCON 5.0</a:t>
            </a:r>
          </a:p>
          <a:p>
            <a:r>
              <a:rPr lang="en-US" baseline="0" dirty="0"/>
              <a:t>XYZWIN 2.0</a:t>
            </a:r>
          </a:p>
          <a:p>
            <a:r>
              <a:rPr lang="en-US" baseline="0" dirty="0"/>
              <a:t>UTMS 2.1</a:t>
            </a:r>
          </a:p>
          <a:p>
            <a:r>
              <a:rPr lang="en-US" baseline="0" dirty="0"/>
              <a:t>SPC83 2.1</a:t>
            </a:r>
          </a:p>
          <a:p>
            <a:r>
              <a:rPr lang="en-US" baseline="0" dirty="0"/>
              <a:t>USNG 2.3</a:t>
            </a:r>
          </a:p>
          <a:p>
            <a:r>
              <a:rPr lang="en-US" baseline="0" dirty="0"/>
              <a:t>Includes error estimate of transformation per point.</a:t>
            </a:r>
          </a:p>
          <a:p>
            <a:r>
              <a:rPr lang="en-US" baseline="0" dirty="0"/>
              <a:t>Available as the single-point graphic seen here, multi-point upload/download, as a downloadable executable fie to run from the DOS prompt, and as web services for inclusion in your own </a:t>
            </a:r>
          </a:p>
          <a:p>
            <a:r>
              <a:rPr lang="en-US" baseline="0" dirty="0"/>
              <a:t>It’s a great tool.  Anyone using </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35</a:t>
            </a:fld>
            <a:endParaRPr lang="en-US"/>
          </a:p>
        </p:txBody>
      </p:sp>
    </p:spTree>
    <p:extLst>
      <p:ext uri="{BB962C8B-B14F-4D97-AF65-F5344CB8AC3E}">
        <p14:creationId xmlns:p14="http://schemas.microsoft.com/office/powerpoint/2010/main" val="675852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36</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553470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-PCBL</a:t>
            </a:r>
            <a:r>
              <a:rPr lang="en-US" baseline="0" dirty="0"/>
              <a:t> is open for use during typical M-F duty hours.  Although an appointment is not required, I would recommend calling or emailing before planning a trip.</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-2</a:t>
            </a:r>
            <a:r>
              <a:rPr lang="en-US" baseline="0" dirty="0"/>
              <a:t> total</a:t>
            </a:r>
            <a:r>
              <a:rPr lang="en-US" dirty="0"/>
              <a:t> FCBLs in WV,</a:t>
            </a:r>
            <a:r>
              <a:rPr lang="en-US" baseline="0" dirty="0"/>
              <a:t> one in </a:t>
            </a:r>
            <a:r>
              <a:rPr lang="en-US" dirty="0">
                <a:latin typeface="Cambria" panose="02040503050406030204" pitchFamily="18" charset="0"/>
                <a:ea typeface="Cambria" panose="02040503050406030204" pitchFamily="18" charset="0"/>
              </a:rPr>
              <a:t>Marshall County and one at Richard C Byrd Locks &amp; Dam</a:t>
            </a:r>
            <a:r>
              <a:rPr lang="en-US" baseline="0" dirty="0"/>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37</a:t>
            </a:fld>
            <a:endParaRPr lang="en-US"/>
          </a:p>
        </p:txBody>
      </p:sp>
    </p:spTree>
    <p:extLst>
      <p:ext uri="{BB962C8B-B14F-4D97-AF65-F5344CB8AC3E}">
        <p14:creationId xmlns:p14="http://schemas.microsoft.com/office/powerpoint/2010/main" val="3176477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-we just published a new TM on establishing</a:t>
            </a:r>
            <a:r>
              <a:rPr lang="en-US" baseline="0" dirty="0"/>
              <a:t> CBLs this past July!</a:t>
            </a:r>
          </a:p>
          <a:p>
            <a:r>
              <a:rPr lang="en-US" baseline="0" dirty="0"/>
              <a:t>-don’t ask me what’s new right now, because I can’t remember off the top of my head</a:t>
            </a:r>
          </a:p>
          <a:p>
            <a:r>
              <a:rPr lang="en-US" baseline="0" dirty="0"/>
              <a:t>-but we’re committed to the program even though some regions indicate extremely low use of the CBLs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38</a:t>
            </a:fld>
            <a:endParaRPr lang="en-US"/>
          </a:p>
        </p:txBody>
      </p:sp>
    </p:spTree>
    <p:extLst>
      <p:ext uri="{BB962C8B-B14F-4D97-AF65-F5344CB8AC3E}">
        <p14:creationId xmlns:p14="http://schemas.microsoft.com/office/powerpoint/2010/main" val="9042199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-these CBL datasheets,</a:t>
            </a:r>
            <a:r>
              <a:rPr lang="en-US" baseline="0" dirty="0"/>
              <a:t> downloaded as a statewide list in ASCII format, were the longtime only way to retrieve CBL info</a:t>
            </a:r>
          </a:p>
          <a:p>
            <a:r>
              <a:rPr lang="en-US" b="1" baseline="0" dirty="0"/>
              <a:t>CLICK</a:t>
            </a:r>
            <a:endParaRPr lang="en-US" b="1"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39</a:t>
            </a:fld>
            <a:endParaRPr lang="en-US"/>
          </a:p>
        </p:txBody>
      </p:sp>
    </p:spTree>
    <p:extLst>
      <p:ext uri="{BB962C8B-B14F-4D97-AF65-F5344CB8AC3E}">
        <p14:creationId xmlns:p14="http://schemas.microsoft.com/office/powerpoint/2010/main" val="2777369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-We are</a:t>
            </a:r>
            <a:r>
              <a:rPr lang="en-US" baseline="0" dirty="0"/>
              <a:t> the Federal Government’s oldest scientific agency.</a:t>
            </a:r>
          </a:p>
          <a:p>
            <a:r>
              <a:rPr lang="en-US" baseline="0" dirty="0"/>
              <a:t>-part of the Executive Branch</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-I know it can seem kind of strange that NGS is part of the NOS, but the origins of NGS lie with the C&amp;GS.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-we are a “Program Office” of the NOS</a:t>
            </a:r>
          </a:p>
          <a:p>
            <a:r>
              <a:rPr lang="en-US" baseline="0" dirty="0"/>
              <a:t>Survey of the Coast – 1807</a:t>
            </a:r>
          </a:p>
          <a:p>
            <a:r>
              <a:rPr lang="en-US" baseline="0" dirty="0"/>
              <a:t>Coast Survey – 1836</a:t>
            </a:r>
          </a:p>
          <a:p>
            <a:r>
              <a:rPr lang="en-US" baseline="0" dirty="0"/>
              <a:t>Coast and Geodetic Survey – 1878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NGS since 1970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a:t>
            </a:fld>
            <a:endParaRPr lang="en-US"/>
          </a:p>
        </p:txBody>
      </p:sp>
    </p:spTree>
    <p:extLst>
      <p:ext uri="{BB962C8B-B14F-4D97-AF65-F5344CB8AC3E}">
        <p14:creationId xmlns:p14="http://schemas.microsoft.com/office/powerpoint/2010/main" val="37950381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-But now we have this slick map navigation</a:t>
            </a:r>
            <a:r>
              <a:rPr lang="en-US" baseline="0" dirty="0"/>
              <a:t> interface!</a:t>
            </a:r>
          </a:p>
          <a:p>
            <a:r>
              <a:rPr lang="en-US" baseline="0" dirty="0"/>
              <a:t>-it’s linked right now from our CBL page</a:t>
            </a:r>
          </a:p>
          <a:p>
            <a:r>
              <a:rPr lang="en-US" baseline="0" dirty="0"/>
              <a:t>-as I wrap up my discussion of CBLs: </a:t>
            </a:r>
            <a:r>
              <a:rPr lang="en-US" dirty="0"/>
              <a:t>who has used a CBL in the past year?</a:t>
            </a:r>
          </a:p>
          <a:p>
            <a:r>
              <a:rPr lang="en-US" dirty="0"/>
              <a:t>-… 5 years?</a:t>
            </a:r>
          </a:p>
          <a:p>
            <a:r>
              <a:rPr lang="en-US" dirty="0"/>
              <a:t>-… ever?</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40</a:t>
            </a:fld>
            <a:endParaRPr lang="en-US"/>
          </a:p>
        </p:txBody>
      </p:sp>
    </p:spTree>
    <p:extLst>
      <p:ext uri="{BB962C8B-B14F-4D97-AF65-F5344CB8AC3E}">
        <p14:creationId xmlns:p14="http://schemas.microsoft.com/office/powerpoint/2010/main" val="7024597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Poll Title: I have used an NGS Calibration Baseline (CBL) in the past...
https://www.polleverywhere.com/multiple_choice_polls/dhyINY2hWjQ8bSNmxW7nC</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41</a:t>
            </a:fld>
            <a:endParaRPr lang="en-US"/>
          </a:p>
        </p:txBody>
      </p:sp>
      <p:sp>
        <p:nvSpPr>
          <p:cNvPr id="5" name="TextBox 4"/>
          <p:cNvSpPr txBox="1"/>
          <p:nvPr/>
        </p:nvSpPr>
        <p:spPr>
          <a:xfrm>
            <a:off x="0" y="0"/>
            <a:ext cx="3810000" cy="1270000"/>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9443176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42</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530041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-Just</a:t>
            </a:r>
            <a:r>
              <a:rPr lang="en-US" baseline="0" dirty="0"/>
              <a:t> a few clicks from our homepage… Let’s take a quick look.</a:t>
            </a:r>
          </a:p>
          <a:p>
            <a:r>
              <a:rPr lang="en-US" baseline="0" dirty="0"/>
              <a:t>--www.ngs.noaa.gov</a:t>
            </a:r>
          </a:p>
          <a:p>
            <a:r>
              <a:rPr lang="en-US" baseline="0" dirty="0"/>
              <a:t>-up on top you click </a:t>
            </a:r>
            <a:r>
              <a:rPr lang="en-US" b="1" baseline="0" dirty="0"/>
              <a:t>Science &amp; </a:t>
            </a:r>
            <a:r>
              <a:rPr lang="en-US" b="1" baseline="0" dirty="0" err="1"/>
              <a:t>Education</a:t>
            </a:r>
            <a:r>
              <a:rPr lang="en-US" baseline="0" dirty="0" err="1">
                <a:sym typeface="Wingdings" panose="05000000000000000000" pitchFamily="2" charset="2"/>
              </a:rPr>
              <a:t></a:t>
            </a:r>
            <a:r>
              <a:rPr lang="en-US" b="1" baseline="0" dirty="0" err="1"/>
              <a:t>Video</a:t>
            </a:r>
            <a:r>
              <a:rPr lang="en-US" b="1" baseline="0" dirty="0"/>
              <a:t> Library</a:t>
            </a:r>
          </a:p>
          <a:p>
            <a:r>
              <a:rPr lang="en-US" baseline="0" dirty="0"/>
              <a:t>-once you get there you’ve got 12 videos on geodesy all under 5min</a:t>
            </a:r>
          </a:p>
          <a:p>
            <a:r>
              <a:rPr lang="en-US" baseline="0" dirty="0"/>
              <a:t>-Now, to go a little further, and get deeper in, on that same page you’ll click </a:t>
            </a:r>
            <a:r>
              <a:rPr lang="en-US" b="1" baseline="0" dirty="0"/>
              <a:t>Online Lessons</a:t>
            </a:r>
          </a:p>
          <a:p>
            <a:pPr marL="628650" lvl="1" indent="-171450">
              <a:buFont typeface="Arial" panose="020B0604020202020204" pitchFamily="34" charset="0"/>
              <a:buChar char="•"/>
            </a:pPr>
            <a:r>
              <a:rPr lang="en-US" baseline="0" dirty="0"/>
              <a:t>within the those lessons we have everything from 5 minute videos to hour long quiz-based lessons.</a:t>
            </a:r>
          </a:p>
          <a:p>
            <a:pPr marL="0" lvl="0" indent="0">
              <a:buFont typeface="Arial" panose="020B0604020202020204" pitchFamily="34" charset="0"/>
              <a:buNone/>
            </a:pPr>
            <a:r>
              <a:rPr lang="en-US" baseline="0" dirty="0"/>
              <a:t>-I believe we have a new lesson coming to that section this year, but I’m not positive</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43</a:t>
            </a:fld>
            <a:endParaRPr lang="en-US"/>
          </a:p>
        </p:txBody>
      </p:sp>
    </p:spTree>
    <p:extLst>
      <p:ext uri="{BB962C8B-B14F-4D97-AF65-F5344CB8AC3E}">
        <p14:creationId xmlns:p14="http://schemas.microsoft.com/office/powerpoint/2010/main" val="8031244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44</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latin typeface="Arial" panose="020B0604020202020204" pitchFamily="34" charset="0"/>
                <a:ea typeface="ＭＳ Ｐゴシック" panose="020B0600070205080204" pitchFamily="34" charset="-128"/>
              </a:rPr>
              <a:t>REPEAT SLIDE HERE</a:t>
            </a:r>
            <a:r>
              <a:rPr lang="en-US" altLang="en-US" b="0" dirty="0">
                <a:latin typeface="Arial" panose="020B0604020202020204" pitchFamily="34" charset="0"/>
                <a:ea typeface="ＭＳ Ｐゴシック" panose="020B0600070205080204" pitchFamily="34" charset="-128"/>
              </a:rPr>
              <a:t>:</a:t>
            </a:r>
            <a:r>
              <a:rPr lang="en-US" altLang="en-US" b="0" baseline="0" dirty="0">
                <a:latin typeface="Arial" panose="020B0604020202020204" pitchFamily="34" charset="0"/>
                <a:ea typeface="ＭＳ Ｐゴシック" panose="020B0600070205080204" pitchFamily="34" charset="-128"/>
              </a:rPr>
              <a:t> </a:t>
            </a:r>
            <a:r>
              <a:rPr lang="en-US" altLang="en-US" dirty="0">
                <a:latin typeface="Arial" panose="020B0604020202020204" pitchFamily="34" charset="0"/>
                <a:ea typeface="ＭＳ Ｐゴシック" panose="020B0600070205080204" pitchFamily="34" charset="-128"/>
              </a:rPr>
              <a:t>REVISITING</a:t>
            </a:r>
            <a:r>
              <a:rPr lang="en-US" altLang="en-US" baseline="0" dirty="0">
                <a:latin typeface="Arial" panose="020B0604020202020204" pitchFamily="34" charset="0"/>
                <a:ea typeface="ＭＳ Ｐゴシック" panose="020B0600070205080204" pitchFamily="34" charset="-128"/>
              </a:rPr>
              <a:t> THE NGS MISSION before we delve deeper into NSRS Modernization</a:t>
            </a: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NGS develops and maintains the National Spatial Reference System, a national coordinate system that provides the foundation for transportation, navigation, land record systems, mapping and charting efforts, and a multitude of scientific and engineering applications.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But there are many ancillary programs and products we will also discuss.</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52643326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45</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Let’s talk about the NSRS some more</a:t>
            </a:r>
            <a:r>
              <a:rPr lang="en-US" altLang="en-US" baseline="0" dirty="0">
                <a:latin typeface="Arial" panose="020B0604020202020204" pitchFamily="34" charset="0"/>
                <a:ea typeface="ＭＳ Ｐゴシック" panose="020B0600070205080204" pitchFamily="34" charset="-128"/>
              </a:rPr>
              <a:t> before we move on to looking at all of NGS.</a:t>
            </a: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This system defines position (latitude, longitude, and elevation), distances and directions between points, strength and direction of gravity (no, it is not simply “straight down”), shoreline, and their “time variants”.</a:t>
            </a:r>
          </a:p>
          <a:p>
            <a:pPr eaLnBrk="1" hangingPunct="1">
              <a:spcBef>
                <a:spcPct val="0"/>
              </a:spcBef>
            </a:pPr>
            <a:r>
              <a:rPr lang="en-US" altLang="en-US" dirty="0">
                <a:latin typeface="Arial" panose="020B0604020202020204" pitchFamily="34" charset="0"/>
                <a:ea typeface="ＭＳ Ｐゴシック" panose="020B0600070205080204" pitchFamily="34" charset="-128"/>
              </a:rPr>
              <a:t>Or how these change over time.</a:t>
            </a:r>
          </a:p>
          <a:p>
            <a:pPr eaLnBrk="1" hangingPunct="1">
              <a:spcBef>
                <a:spcPct val="0"/>
              </a:spcBef>
            </a:pPr>
            <a:r>
              <a:rPr lang="en-US" altLang="en-US" dirty="0">
                <a:latin typeface="Arial" panose="020B0604020202020204" pitchFamily="34" charset="0"/>
                <a:ea typeface="ＭＳ Ｐゴシック" panose="020B0600070205080204" pitchFamily="34" charset="-128"/>
              </a:rPr>
              <a:t>Some documents will reference the National Shoreline</a:t>
            </a:r>
            <a:r>
              <a:rPr lang="en-US" altLang="en-US" baseline="0" dirty="0">
                <a:latin typeface="Arial" panose="020B0604020202020204" pitchFamily="34" charset="0"/>
                <a:ea typeface="ＭＳ Ｐゴシック" panose="020B0600070205080204" pitchFamily="34" charset="-128"/>
              </a:rPr>
              <a:t> as a component of the NSRS., we’ll briefly look at </a:t>
            </a:r>
            <a:r>
              <a:rPr lang="en-US" altLang="en-US" baseline="0">
                <a:latin typeface="Arial" panose="020B0604020202020204" pitchFamily="34" charset="0"/>
                <a:ea typeface="ＭＳ Ｐゴシック" panose="020B0600070205080204" pitchFamily="34" charset="-128"/>
              </a:rPr>
              <a:t>that later.</a:t>
            </a: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7261276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46</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Note the US Standard Datum, anyone done any</a:t>
            </a:r>
            <a:r>
              <a:rPr lang="en-US" altLang="en-US" baseline="0" dirty="0">
                <a:latin typeface="Arial" panose="020B0604020202020204" pitchFamily="34" charset="0"/>
                <a:ea typeface="ＭＳ Ｐゴシック" panose="020B0600070205080204" pitchFamily="34" charset="-128"/>
              </a:rPr>
              <a:t> work in the old USSD?</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Good example highlighting that the term “NSRS” is used to encompass all historic </a:t>
            </a:r>
            <a:r>
              <a:rPr lang="en-US" altLang="en-US" baseline="0" dirty="0" err="1">
                <a:latin typeface="Arial" panose="020B0604020202020204" pitchFamily="34" charset="0"/>
                <a:ea typeface="ＭＳ Ｐゴシック" panose="020B0600070205080204" pitchFamily="34" charset="-128"/>
              </a:rPr>
              <a:t>datums</a:t>
            </a:r>
            <a:r>
              <a:rPr lang="en-US" altLang="en-US" baseline="0" dirty="0">
                <a:latin typeface="Arial" panose="020B0604020202020204" pitchFamily="34" charset="0"/>
                <a:ea typeface="ＭＳ Ｐゴシック" panose="020B0600070205080204" pitchFamily="34" charset="-128"/>
              </a:rPr>
              <a:t> of NGS and its predecessors.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Saw one project during my work with the USACE, in Johnstown, PA, that had original survey records in what turned out to be US Standard Datum.</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All those vertical </a:t>
            </a:r>
            <a:r>
              <a:rPr lang="en-US" altLang="en-US" baseline="0" dirty="0" err="1">
                <a:latin typeface="Arial" panose="020B0604020202020204" pitchFamily="34" charset="0"/>
                <a:ea typeface="ＭＳ Ｐゴシック" panose="020B0600070205080204" pitchFamily="34" charset="-128"/>
              </a:rPr>
              <a:t>datums</a:t>
            </a:r>
            <a:r>
              <a:rPr lang="en-US" altLang="en-US" baseline="0" dirty="0">
                <a:latin typeface="Arial" panose="020B0604020202020204" pitchFamily="34" charset="0"/>
                <a:ea typeface="ＭＳ Ｐゴシック" panose="020B0600070205080204" pitchFamily="34" charset="-128"/>
              </a:rPr>
              <a:t> below NGVD29, I greyed them out slightly because those are all Caribbean and Pacific Island </a:t>
            </a:r>
            <a:r>
              <a:rPr lang="en-US" altLang="en-US" baseline="0" dirty="0" err="1">
                <a:latin typeface="Arial" panose="020B0604020202020204" pitchFamily="34" charset="0"/>
                <a:ea typeface="ＭＳ Ｐゴシック" panose="020B0600070205080204" pitchFamily="34" charset="-128"/>
              </a:rPr>
              <a:t>datums</a:t>
            </a:r>
            <a:r>
              <a:rPr lang="en-US" altLang="en-US" baseline="0" dirty="0">
                <a:latin typeface="Arial" panose="020B0604020202020204" pitchFamily="34" charset="0"/>
                <a:ea typeface="ＭＳ Ｐゴシック" panose="020B0600070205080204" pitchFamily="34" charset="-128"/>
              </a:rPr>
              <a:t>, so in CONUS it’s just those two that you hopefully already use… and hopefully are mostly using NAVD88.</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01775901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47</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WGS is a DoD system. Yes, that is the system native to the Global Positioning System, but it isn’t true that you “have to” work in WGS84</a:t>
            </a:r>
            <a:r>
              <a:rPr lang="en-US" altLang="en-US" baseline="0" dirty="0">
                <a:latin typeface="Arial" panose="020B0604020202020204" pitchFamily="34" charset="0"/>
                <a:ea typeface="ＭＳ Ｐゴシック" panose="020B0600070205080204" pitchFamily="34" charset="-128"/>
              </a:rPr>
              <a:t> to get the most accurate coordinates.  I’ve heard people say that.</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Intl. Terrestrial Ref. Frame is a product of the </a:t>
            </a:r>
            <a:r>
              <a:rPr lang="en-US" altLang="en-US" b="1" baseline="0" dirty="0">
                <a:latin typeface="Arial" panose="020B0604020202020204" pitchFamily="34" charset="0"/>
                <a:ea typeface="ＭＳ Ｐゴシック" panose="020B0600070205080204" pitchFamily="34" charset="-128"/>
              </a:rPr>
              <a:t>Intl. Earth Rotation and Reference Systems Service</a:t>
            </a:r>
            <a:r>
              <a:rPr lang="en-US" altLang="en-US" baseline="0" dirty="0">
                <a:latin typeface="Arial" panose="020B0604020202020204" pitchFamily="34" charset="0"/>
                <a:ea typeface="ＭＳ Ｐゴシック" panose="020B0600070205080204" pitchFamily="34" charset="-128"/>
              </a:rPr>
              <a:t>.  More on that later.</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Intl. GNSS Service Ref. Frame is, well, it’s a reference frame based on that ITRF just mentioned, but with improvements, like a more dense network of stations and is more easily accessible.</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IHRS is an International Height Reference System, which is a product that was formally adopted by the IAG (Intl. Association of Geodesy) in 2015. Not an NGS product but folks from NGS were involved.</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OSU geoid, it was a research thing and I don’t know much about it.</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 Earth Gravity Models are DoD products just like the WGS products, used around the world by our Nation’s military (I used EGM based height sin Iraq and Afghanistan)… but are not at all tied to NSRS geoids.  Future DoD geoid models may have a closer tie to future NGS geoid models.</a:t>
            </a:r>
          </a:p>
          <a:p>
            <a:pPr eaLnBrk="1" hangingPunct="1">
              <a:spcBef>
                <a:spcPct val="0"/>
              </a:spcBef>
            </a:pPr>
            <a:r>
              <a:rPr lang="en-US" altLang="en-US" baseline="0" dirty="0" err="1">
                <a:latin typeface="Arial" panose="020B0604020202020204" pitchFamily="34" charset="0"/>
                <a:ea typeface="ＭＳ Ｐゴシック" panose="020B0600070205080204" pitchFamily="34" charset="-128"/>
              </a:rPr>
              <a:t>CorpsCon</a:t>
            </a:r>
            <a:r>
              <a:rPr lang="en-US" altLang="en-US" baseline="0" dirty="0">
                <a:latin typeface="Arial" panose="020B0604020202020204" pitchFamily="34" charset="0"/>
                <a:ea typeface="ＭＳ Ｐゴシック" panose="020B0600070205080204" pitchFamily="34" charset="-128"/>
              </a:rPr>
              <a:t>.  Ah yes, </a:t>
            </a:r>
            <a:r>
              <a:rPr lang="en-US" altLang="en-US" baseline="0" dirty="0" err="1">
                <a:latin typeface="Arial" panose="020B0604020202020204" pitchFamily="34" charset="0"/>
                <a:ea typeface="ＭＳ Ｐゴシック" panose="020B0600070205080204" pitchFamily="34" charset="-128"/>
              </a:rPr>
              <a:t>Corpscon</a:t>
            </a:r>
            <a:r>
              <a:rPr lang="en-US" altLang="en-US" baseline="0" dirty="0">
                <a:latin typeface="Arial" panose="020B0604020202020204" pitchFamily="34" charset="0"/>
                <a:ea typeface="ＭＳ Ｐゴシック" panose="020B0600070205080204" pitchFamily="34" charset="-128"/>
              </a:rPr>
              <a:t>.  Everyone loves </a:t>
            </a:r>
            <a:r>
              <a:rPr lang="en-US" altLang="en-US" baseline="0" dirty="0" err="1">
                <a:latin typeface="Arial" panose="020B0604020202020204" pitchFamily="34" charset="0"/>
                <a:ea typeface="ＭＳ Ｐゴシック" panose="020B0600070205080204" pitchFamily="34" charset="-128"/>
              </a:rPr>
              <a:t>Corpscon</a:t>
            </a:r>
            <a:r>
              <a:rPr lang="en-US" altLang="en-US" baseline="0" dirty="0">
                <a:latin typeface="Arial" panose="020B0604020202020204" pitchFamily="34" charset="0"/>
                <a:ea typeface="ＭＳ Ｐゴシック" panose="020B0600070205080204" pitchFamily="34" charset="-128"/>
              </a:rPr>
              <a:t>, unfortunately as convenient as it is it isn’t truly an NGS product and has not been updated in well, a long time, and there are </a:t>
            </a:r>
            <a:r>
              <a:rPr lang="en-US" altLang="en-US" b="1" i="1" baseline="0" dirty="0">
                <a:latin typeface="Arial" panose="020B0604020202020204" pitchFamily="34" charset="0"/>
                <a:ea typeface="ＭＳ Ｐゴシック" panose="020B0600070205080204" pitchFamily="34" charset="-128"/>
              </a:rPr>
              <a:t>no plans to update it in the future. </a:t>
            </a:r>
            <a:r>
              <a:rPr lang="en-US" altLang="en-US" b="0" i="0" baseline="0" dirty="0">
                <a:latin typeface="Arial" panose="020B0604020202020204" pitchFamily="34" charset="0"/>
                <a:ea typeface="ＭＳ Ｐゴシック" panose="020B0600070205080204" pitchFamily="34" charset="-128"/>
              </a:rPr>
              <a:t>(confirmed via phone call to AGC personnel on 20FEB2019)</a:t>
            </a:r>
            <a:endParaRPr lang="en-US" altLang="en-US" b="1" baseline="0" dirty="0">
              <a:latin typeface="Arial" panose="020B0604020202020204" pitchFamily="34" charset="0"/>
              <a:ea typeface="ＭＳ Ｐゴシック" panose="020B0600070205080204" pitchFamily="34" charset="-128"/>
            </a:endParaRP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I like Mark Huber, awesome dude, I spent some time with him surveying on some god-forsaken island in the Indian Ocean, but the USACE doesn’t seem to want to support him in funding an update to </a:t>
            </a:r>
            <a:r>
              <a:rPr lang="en-US" altLang="en-US" baseline="0" dirty="0" err="1">
                <a:latin typeface="Arial" panose="020B0604020202020204" pitchFamily="34" charset="0"/>
                <a:ea typeface="ＭＳ Ｐゴシック" panose="020B0600070205080204" pitchFamily="34" charset="-128"/>
              </a:rPr>
              <a:t>Corpscon</a:t>
            </a:r>
            <a:r>
              <a:rPr lang="en-US" altLang="en-US" baseline="0" dirty="0">
                <a:latin typeface="Arial" panose="020B0604020202020204" pitchFamily="34" charset="0"/>
                <a:ea typeface="ＭＳ Ｐゴシック" panose="020B0600070205080204" pitchFamily="34" charset="-128"/>
              </a:rPr>
              <a:t>.  So it is what it is.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Those regional coordinates systems, like the ORCS in Oregon and that one in Kansas, although they have rigorously defined transformations to the NSRS (which is great, they did it right) they are not part of the NSRS.</a:t>
            </a: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1165810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48</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-This  is an acronym heavy slide, not</a:t>
            </a:r>
            <a:r>
              <a:rPr lang="en-US" altLang="en-US" baseline="0" dirty="0">
                <a:latin typeface="Arial" panose="020B0604020202020204" pitchFamily="34" charset="0"/>
                <a:ea typeface="ＭＳ Ｐゴシック" panose="020B0600070205080204" pitchFamily="34" charset="-128"/>
              </a:rPr>
              <a:t> much I can do, that’s the government way!</a:t>
            </a:r>
            <a:endParaRPr lang="en-US" altLang="en-US" dirty="0">
              <a:latin typeface="Arial" panose="020B0604020202020204" pitchFamily="34" charset="0"/>
              <a:ea typeface="ＭＳ Ｐゴシック" panose="020B0600070205080204" pitchFamily="34" charset="-128"/>
            </a:endParaRPr>
          </a:p>
          <a:p>
            <a:pPr eaLnBrk="1" hangingPunct="1">
              <a:spcBef>
                <a:spcPct val="0"/>
              </a:spcBef>
            </a:pPr>
            <a:r>
              <a:rPr lang="en-US" altLang="en-US" dirty="0">
                <a:latin typeface="Arial" panose="020B0604020202020204" pitchFamily="34" charset="0"/>
                <a:ea typeface="ＭＳ Ｐゴシック" panose="020B0600070205080204" pitchFamily="34" charset="-128"/>
              </a:rPr>
              <a:t>-What’s the</a:t>
            </a:r>
            <a:r>
              <a:rPr lang="en-US" altLang="en-US" baseline="0" dirty="0">
                <a:latin typeface="Arial" panose="020B0604020202020204" pitchFamily="34" charset="0"/>
                <a:ea typeface="ＭＳ Ｐゴシック" panose="020B0600070205080204" pitchFamily="34" charset="-128"/>
              </a:rPr>
              <a:t> OMB Jeff? </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-It’s an agency within the Executive Office of the President, they too are part of the Executive Branch of Gov’t just like us at NGS within the </a:t>
            </a:r>
            <a:r>
              <a:rPr lang="en-US" altLang="en-US" baseline="0" dirty="0" err="1">
                <a:latin typeface="Arial" panose="020B0604020202020204" pitchFamily="34" charset="0"/>
                <a:ea typeface="ＭＳ Ｐゴシック" panose="020B0600070205080204" pitchFamily="34" charset="-128"/>
              </a:rPr>
              <a:t>Dept</a:t>
            </a:r>
            <a:r>
              <a:rPr lang="en-US" altLang="en-US" baseline="0" dirty="0">
                <a:latin typeface="Arial" panose="020B0604020202020204" pitchFamily="34" charset="0"/>
                <a:ea typeface="ＭＳ Ｐゴシック" panose="020B0600070205080204" pitchFamily="34" charset="-128"/>
              </a:rPr>
              <a:t> of Commerce</a:t>
            </a:r>
          </a:p>
          <a:p>
            <a:pPr eaLnBrk="1" hangingPunct="1">
              <a:spcBef>
                <a:spcPct val="0"/>
              </a:spcBef>
            </a:pPr>
            <a:r>
              <a:rPr lang="en-US" altLang="en-US" b="0" baseline="0" dirty="0">
                <a:latin typeface="Arial" panose="020B0604020202020204" pitchFamily="34" charset="0"/>
                <a:ea typeface="ＭＳ Ｐゴシック" panose="020B0600070205080204" pitchFamily="34" charset="-128"/>
              </a:rPr>
              <a:t>-The OMB has published this document, “Circular A-16”</a:t>
            </a:r>
          </a:p>
          <a:p>
            <a:pPr eaLnBrk="1" hangingPunct="1">
              <a:spcBef>
                <a:spcPct val="0"/>
              </a:spcBef>
            </a:pPr>
            <a:r>
              <a:rPr lang="en-US" altLang="en-US" b="1" baseline="0" dirty="0">
                <a:latin typeface="Arial" panose="020B0604020202020204" pitchFamily="34" charset="0"/>
                <a:ea typeface="ＭＳ Ｐゴシック" panose="020B0600070205080204" pitchFamily="34" charset="-128"/>
              </a:rPr>
              <a:t>CLICK</a:t>
            </a:r>
          </a:p>
          <a:p>
            <a:pPr eaLnBrk="1" hangingPunct="1">
              <a:spcBef>
                <a:spcPct val="0"/>
              </a:spcBef>
            </a:pPr>
            <a:r>
              <a:rPr lang="en-US" altLang="en-US" b="1" baseline="0" dirty="0">
                <a:latin typeface="Arial" panose="020B0604020202020204" pitchFamily="34" charset="0"/>
                <a:ea typeface="ＭＳ Ｐゴシック" panose="020B0600070205080204" pitchFamily="34" charset="-128"/>
              </a:rPr>
              <a:t>-</a:t>
            </a:r>
            <a:r>
              <a:rPr lang="en-US" altLang="en-US" b="0" baseline="0" dirty="0">
                <a:latin typeface="Arial" panose="020B0604020202020204" pitchFamily="34" charset="0"/>
                <a:ea typeface="ＭＳ Ｐゴシック" panose="020B0600070205080204" pitchFamily="34" charset="-128"/>
              </a:rPr>
              <a:t>you can see the title there at the top, perhaps you’ve seen this cover before</a:t>
            </a:r>
          </a:p>
          <a:p>
            <a:pPr eaLnBrk="1" hangingPunct="1">
              <a:spcBef>
                <a:spcPct val="0"/>
              </a:spcBef>
            </a:pPr>
            <a:r>
              <a:rPr lang="en-US" altLang="en-US" b="0" baseline="0" dirty="0">
                <a:latin typeface="Arial" panose="020B0604020202020204" pitchFamily="34" charset="0"/>
                <a:ea typeface="ＭＳ Ｐゴシック" panose="020B0600070205080204" pitchFamily="34" charset="-128"/>
              </a:rPr>
              <a:t>*-those Federal folks in attendance, I sure hope you have!-*</a:t>
            </a:r>
          </a:p>
          <a:p>
            <a:pPr eaLnBrk="1" hangingPunct="1">
              <a:spcBef>
                <a:spcPct val="0"/>
              </a:spcBef>
            </a:pPr>
            <a:r>
              <a:rPr lang="en-US" altLang="en-US" b="0" baseline="0" dirty="0">
                <a:latin typeface="Arial" panose="020B0604020202020204" pitchFamily="34" charset="0"/>
                <a:ea typeface="ＭＳ Ｐゴシック" panose="020B0600070205080204" pitchFamily="34" charset="-128"/>
              </a:rPr>
              <a:t>-the overarching goal of A-16 is preventing the waste of Gov’t funds on duplication of geospatial efforts</a:t>
            </a:r>
          </a:p>
          <a:p>
            <a:pPr eaLnBrk="1" hangingPunct="1">
              <a:spcBef>
                <a:spcPct val="0"/>
              </a:spcBef>
            </a:pPr>
            <a:r>
              <a:rPr lang="en-US" altLang="en-US" b="1" baseline="0" dirty="0">
                <a:latin typeface="Arial" panose="020B0604020202020204" pitchFamily="34" charset="0"/>
                <a:ea typeface="ＭＳ Ｐゴシック" panose="020B0600070205080204" pitchFamily="34" charset="-128"/>
              </a:rPr>
              <a:t>CLICK</a:t>
            </a:r>
            <a:endParaRPr lang="en-US" altLang="en-US" b="0" baseline="0" dirty="0">
              <a:latin typeface="Arial" panose="020B0604020202020204" pitchFamily="34" charset="0"/>
              <a:ea typeface="ＭＳ Ｐゴシック" panose="020B0600070205080204" pitchFamily="34" charset="-128"/>
            </a:endParaRP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There’s four really important takeaways from OMB A-16.</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1 - it’s Federal policy at one of the highest levels that Federal agencies (civilian agencies not the military/DoD/Intelligence) must utilize geodetic control for all geospatial activities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*Why not DoD, NGA, and the Intelligence agencies?  Well, they have their own DoD Directive that requires them to tie everything to WGS84 and EGM08.*</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2 – A-16 defines NOAA as being in responsible charge of geodetic control</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US" baseline="0" dirty="0">
                <a:latin typeface="Arial" panose="020B0604020202020204" pitchFamily="34" charset="0"/>
                <a:ea typeface="ＭＳ Ｐゴシック" panose="020B0600070205080204" pitchFamily="34" charset="-128"/>
              </a:rPr>
              <a:t>3 - NOAA dictates NGS as the lead agency and NGS defines that control as “the NSRS” (term adopted in 1994). Why create that term? One phrase to outlive trends &amp; technology, reduce the need to keep spending time and money re-writing policy and documentation every time we create a new datum name.</a:t>
            </a:r>
          </a:p>
          <a:p>
            <a:pPr eaLnBrk="1" hangingPunct="1">
              <a:spcBef>
                <a:spcPct val="0"/>
              </a:spcBef>
            </a:pPr>
            <a:r>
              <a:rPr lang="en-US" altLang="en-US" b="1" baseline="0" dirty="0">
                <a:latin typeface="Arial" panose="020B0604020202020204" pitchFamily="34" charset="0"/>
                <a:ea typeface="ＭＳ Ｐゴシック" panose="020B0600070205080204" pitchFamily="34" charset="-128"/>
              </a:rPr>
              <a:t>CLICK</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4 – The FGCS…what’s that?, the Federal Geodetic Control Subcommittee, which is a part of the FGDC, the Federal Geographic Data Committee, and the best comparison I can make to the everyday is that it’s the organization for Federal agencies that mirrors what NSPS is to PSLS.</a:t>
            </a:r>
            <a:endParaRPr lang="en-US" altLang="en-US" b="1" baseline="0" dirty="0">
              <a:latin typeface="Arial" panose="020B0604020202020204" pitchFamily="34" charset="0"/>
              <a:ea typeface="ＭＳ Ｐゴシック" panose="020B0600070205080204" pitchFamily="34" charset="-128"/>
            </a:endParaRP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-…anyway, the FGCS has issued requirements via FRNs, or Federal Register Notices</a:t>
            </a:r>
          </a:p>
          <a:p>
            <a:pPr eaLnBrk="1" hangingPunct="1">
              <a:spcBef>
                <a:spcPct val="0"/>
              </a:spcBef>
            </a:pPr>
            <a:r>
              <a:rPr lang="en-US" altLang="en-US" b="1" baseline="0" dirty="0">
                <a:latin typeface="Arial" panose="020B0604020202020204" pitchFamily="34" charset="0"/>
                <a:ea typeface="ＭＳ Ｐゴシック" panose="020B0600070205080204" pitchFamily="34" charset="-128"/>
              </a:rPr>
              <a:t>CLICK</a:t>
            </a:r>
            <a:endParaRPr lang="en-US" altLang="en-US" b="0" baseline="0" dirty="0">
              <a:latin typeface="Arial" panose="020B0604020202020204" pitchFamily="34" charset="0"/>
              <a:ea typeface="ＭＳ Ｐゴシック" panose="020B0600070205080204" pitchFamily="34" charset="-128"/>
            </a:endParaRPr>
          </a:p>
          <a:p>
            <a:pPr eaLnBrk="1" hangingPunct="1">
              <a:spcBef>
                <a:spcPct val="0"/>
              </a:spcBef>
            </a:pPr>
            <a:r>
              <a:rPr lang="en-US" altLang="en-US" b="0" baseline="0" dirty="0">
                <a:latin typeface="Arial" panose="020B0604020202020204" pitchFamily="34" charset="0"/>
                <a:ea typeface="ＭＳ Ｐゴシック" panose="020B0600070205080204" pitchFamily="34" charset="-128"/>
              </a:rPr>
              <a:t>-…for agencies to reference all their geospatial data to the </a:t>
            </a:r>
            <a:r>
              <a:rPr lang="en-US" altLang="en-US" b="1" baseline="0" dirty="0">
                <a:latin typeface="Arial" panose="020B0604020202020204" pitchFamily="34" charset="0"/>
                <a:ea typeface="ＭＳ Ｐゴシック" panose="020B0600070205080204" pitchFamily="34" charset="-128"/>
              </a:rPr>
              <a:t>most recent components of the NSRS</a:t>
            </a:r>
          </a:p>
          <a:p>
            <a:pPr eaLnBrk="1" hangingPunct="1">
              <a:spcBef>
                <a:spcPct val="0"/>
              </a:spcBef>
            </a:pPr>
            <a:r>
              <a:rPr lang="en-US" altLang="en-US" b="1" baseline="0" dirty="0">
                <a:latin typeface="Arial" panose="020B0604020202020204" pitchFamily="34" charset="0"/>
                <a:ea typeface="ＭＳ Ｐゴシック" panose="020B0600070205080204" pitchFamily="34" charset="-128"/>
              </a:rPr>
              <a:t>CLICK</a:t>
            </a:r>
          </a:p>
          <a:p>
            <a:pPr eaLnBrk="1" hangingPunct="1">
              <a:spcBef>
                <a:spcPct val="0"/>
              </a:spcBef>
            </a:pPr>
            <a:endParaRPr lang="en-US" altLang="en-US" baseline="0" dirty="0">
              <a:latin typeface="Arial" panose="020B0604020202020204" pitchFamily="34" charset="0"/>
              <a:ea typeface="ＭＳ Ｐゴシック" panose="020B0600070205080204" pitchFamily="34" charset="-128"/>
            </a:endParaRPr>
          </a:p>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29020890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49</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-We give you efficient ways to check the accuracy of GNSS</a:t>
            </a:r>
            <a:r>
              <a:rPr lang="en-US" altLang="en-US" baseline="0" dirty="0">
                <a:latin typeface="Arial" panose="020B0604020202020204" pitchFamily="34" charset="0"/>
                <a:ea typeface="ＭＳ Ｐゴシック" panose="020B0600070205080204" pitchFamily="34" charset="-128"/>
              </a:rPr>
              <a:t> surveys, via the CORS and OPUS.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-but we’re not the datum police</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-Aerial imagery overlays, doesn’t it make you feel good when a topo lines up pretty well with statewide imagery &amp; </a:t>
            </a:r>
            <a:r>
              <a:rPr lang="en-US" altLang="en-US" baseline="0" dirty="0" err="1">
                <a:latin typeface="Arial" panose="020B0604020202020204" pitchFamily="34" charset="0"/>
                <a:ea typeface="ＭＳ Ｐゴシック" panose="020B0600070205080204" pitchFamily="34" charset="-128"/>
              </a:rPr>
              <a:t>lidar</a:t>
            </a:r>
            <a:r>
              <a:rPr lang="en-US" altLang="en-US" baseline="0" dirty="0">
                <a:latin typeface="Arial" panose="020B0604020202020204" pitchFamily="34" charset="0"/>
                <a:ea typeface="ＭＳ Ｐゴシック" panose="020B0600070205080204" pitchFamily="34" charset="-128"/>
              </a:rPr>
              <a:t>?  </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**-I have seen information indicating that FEMA/USGS will be flying statewide </a:t>
            </a:r>
            <a:r>
              <a:rPr lang="en-US" altLang="en-US" baseline="0" dirty="0" err="1">
                <a:latin typeface="Arial" panose="020B0604020202020204" pitchFamily="34" charset="0"/>
                <a:ea typeface="ＭＳ Ｐゴシック" panose="020B0600070205080204" pitchFamily="34" charset="-128"/>
              </a:rPr>
              <a:t>lidar</a:t>
            </a:r>
            <a:r>
              <a:rPr lang="en-US" altLang="en-US" baseline="0" dirty="0">
                <a:latin typeface="Arial" panose="020B0604020202020204" pitchFamily="34" charset="0"/>
                <a:ea typeface="ＭＳ Ｐゴシック" panose="020B0600070205080204" pitchFamily="34" charset="-128"/>
              </a:rPr>
              <a:t> sometime in the next year, all that 3DEP data will be in SPCS, tied to the NSRS via CORS</a:t>
            </a:r>
          </a:p>
          <a:p>
            <a:pPr eaLnBrk="1" hangingPunct="1">
              <a:spcBef>
                <a:spcPct val="0"/>
              </a:spcBef>
            </a:pPr>
            <a:r>
              <a:rPr lang="en-US" altLang="en-US" b="1" baseline="0" dirty="0">
                <a:latin typeface="Arial" panose="020B0604020202020204" pitchFamily="34" charset="0"/>
                <a:ea typeface="ＭＳ Ｐゴシック" panose="020B0600070205080204" pitchFamily="34" charset="-128"/>
              </a:rPr>
              <a:t>CLICK</a:t>
            </a:r>
            <a:endParaRPr lang="en-US" altLang="en-US" b="1" dirty="0">
              <a:latin typeface="Arial" panose="020B0604020202020204" pitchFamily="34" charset="0"/>
              <a:ea typeface="ＭＳ Ｐゴシック" panose="020B0600070205080204" pitchFamily="34" charset="-128"/>
            </a:endParaRP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-interesting tidbit I picked up from a meeting on Friday: for anyone who’s been paying attention to the politics &amp; bureaucracy of government geospatial efforts, the Geospatial Data Act of 2018 includes provisions for “repercussions” for agencies who do not comply with this requirement</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**-important though that will not be enforced until 5 years after the GDA, so late 2023</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PREPARE NOW!</a:t>
            </a:r>
          </a:p>
        </p:txBody>
      </p:sp>
    </p:spTree>
    <p:extLst>
      <p:ext uri="{BB962C8B-B14F-4D97-AF65-F5344CB8AC3E}">
        <p14:creationId xmlns:p14="http://schemas.microsoft.com/office/powerpoint/2010/main" val="4123161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-as you can read my slide,</a:t>
            </a:r>
            <a:r>
              <a:rPr lang="en-US" baseline="0" dirty="0"/>
              <a:t> I like to point that out because over my 2 years at NGS I’ve seen and heard this misunderstanding quite a bit</a:t>
            </a:r>
          </a:p>
          <a:p>
            <a:r>
              <a:rPr lang="en-US" baseline="0" dirty="0"/>
              <a:t>-don’t worry! it doesn’t offend us! and we do work closely with USGS, but we are separate agencies within totally different departments of the federal government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a:t>
            </a:fld>
            <a:endParaRPr lang="en-US"/>
          </a:p>
        </p:txBody>
      </p:sp>
    </p:spTree>
    <p:extLst>
      <p:ext uri="{BB962C8B-B14F-4D97-AF65-F5344CB8AC3E}">
        <p14:creationId xmlns:p14="http://schemas.microsoft.com/office/powerpoint/2010/main" val="3077943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-so you’ve probably seen that phrase that I have front and center here, NSRS Modernization</a:t>
            </a:r>
          </a:p>
          <a:p>
            <a:r>
              <a:rPr lang="en-US" dirty="0"/>
              <a:t>-that’s the blanket</a:t>
            </a:r>
            <a:r>
              <a:rPr lang="en-US" baseline="0" dirty="0"/>
              <a:t> term we use to refer to not just the new </a:t>
            </a:r>
            <a:r>
              <a:rPr lang="en-US" baseline="0" dirty="0" err="1"/>
              <a:t>datums</a:t>
            </a:r>
            <a:r>
              <a:rPr lang="en-US" baseline="0" dirty="0"/>
              <a:t> but other updates</a:t>
            </a:r>
          </a:p>
          <a:p>
            <a:r>
              <a:rPr lang="en-US" baseline="0" dirty="0"/>
              <a:t>-another phrase I want to mention are these “Blueprints for 2022”</a:t>
            </a:r>
          </a:p>
          <a:p>
            <a:r>
              <a:rPr lang="en-US" baseline="0" dirty="0"/>
              <a:t>-just about everything I cover today is mentioned in one of the Blueprints</a:t>
            </a:r>
          </a:p>
          <a:p>
            <a:r>
              <a:rPr lang="en-US" baseline="0" dirty="0"/>
              <a:t>-the Geodetic Toolkit, what’s that?  another term that just refers to all those </a:t>
            </a:r>
            <a:r>
              <a:rPr lang="en-US" baseline="0" dirty="0" err="1"/>
              <a:t>softwares</a:t>
            </a:r>
            <a:r>
              <a:rPr lang="en-US" baseline="0" dirty="0"/>
              <a:t> NGS provides, like PAGES, ADJUST, etc.</a:t>
            </a:r>
          </a:p>
          <a:p>
            <a:r>
              <a:rPr lang="en-US" baseline="0" dirty="0"/>
              <a:t>-better methods – updating manuals like NGS-58 and 59 for example</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50</a:t>
            </a:fld>
            <a:endParaRPr lang="en-US"/>
          </a:p>
        </p:txBody>
      </p:sp>
    </p:spTree>
    <p:extLst>
      <p:ext uri="{BB962C8B-B14F-4D97-AF65-F5344CB8AC3E}">
        <p14:creationId xmlns:p14="http://schemas.microsoft.com/office/powerpoint/2010/main" val="214861964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NAD27</a:t>
            </a:r>
          </a:p>
          <a:p>
            <a:r>
              <a:rPr lang="en-US" dirty="0"/>
              <a:t>-like the dial of a rotary phone, you were</a:t>
            </a:r>
            <a:r>
              <a:rPr lang="en-US" baseline="0" dirty="0"/>
              <a:t> out there spinning a theodolite around, running resections and solar shots to get a position… am I right?</a:t>
            </a:r>
          </a:p>
          <a:p>
            <a:r>
              <a:rPr lang="en-US" baseline="0" dirty="0"/>
              <a:t>-and you’d get a position, but it might not be that great, and if you set a mark then everybody wanted your data, like sharing the old party lines</a:t>
            </a:r>
          </a:p>
          <a:p>
            <a:endParaRPr lang="en-US" baseline="0" dirty="0"/>
          </a:p>
          <a:p>
            <a:r>
              <a:rPr lang="en-US" baseline="0" dirty="0"/>
              <a:t>NAD83(1986)</a:t>
            </a:r>
          </a:p>
          <a:p>
            <a:r>
              <a:rPr lang="en-US" baseline="0" dirty="0"/>
              <a:t>-we brought in a more accurate network, it was easier to access</a:t>
            </a:r>
          </a:p>
          <a:p>
            <a:r>
              <a:rPr lang="en-US" baseline="0" dirty="0"/>
              <a:t>-you were using an early total station and data collector, just like pushing the buttons on a touchtone phone</a:t>
            </a:r>
          </a:p>
          <a:p>
            <a:endParaRPr lang="en-US" baseline="0" dirty="0"/>
          </a:p>
          <a:p>
            <a:r>
              <a:rPr lang="en-US" baseline="0" dirty="0"/>
              <a:t>NAD83(2007/2011)</a:t>
            </a:r>
          </a:p>
          <a:p>
            <a:r>
              <a:rPr lang="en-US" baseline="0" dirty="0"/>
              <a:t>-the network was maturing with more CORS just like the cell towers</a:t>
            </a:r>
          </a:p>
          <a:p>
            <a:r>
              <a:rPr lang="en-US" baseline="0" dirty="0"/>
              <a:t>-just as cell phones were becoming ubiquitous, so too was the use of OPUS </a:t>
            </a:r>
          </a:p>
          <a:p>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51</a:t>
            </a:fld>
            <a:endParaRPr lang="en-US"/>
          </a:p>
        </p:txBody>
      </p:sp>
    </p:spTree>
    <p:extLst>
      <p:ext uri="{BB962C8B-B14F-4D97-AF65-F5344CB8AC3E}">
        <p14:creationId xmlns:p14="http://schemas.microsoft.com/office/powerpoint/2010/main" val="21931360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-so</a:t>
            </a:r>
            <a:r>
              <a:rPr lang="en-US" baseline="0" dirty="0"/>
              <a:t> if you think about the NSRS that way, then NATRF2022 is our smartphone, in more ways than one, right?</a:t>
            </a:r>
          </a:p>
          <a:p>
            <a:r>
              <a:rPr lang="en-US" baseline="0" dirty="0"/>
              <a:t>-some folks were excited to get a smartphone, but some (show of hands?) were reluctant to embrace the idea… kind of like this whole NSRS Modernization deal huh?</a:t>
            </a:r>
          </a:p>
          <a:p>
            <a:r>
              <a:rPr lang="en-US" baseline="0" dirty="0"/>
              <a:t>-some of us are excited for this development and some folks, well some are ready to retire as soon as NGS rolls this out, am </a:t>
            </a:r>
            <a:r>
              <a:rPr lang="en-US" baseline="0"/>
              <a:t>I right?</a:t>
            </a:r>
          </a:p>
          <a:p>
            <a:endParaRPr lang="en-US"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52</a:t>
            </a:fld>
            <a:endParaRPr lang="en-US"/>
          </a:p>
        </p:txBody>
      </p:sp>
    </p:spTree>
    <p:extLst>
      <p:ext uri="{BB962C8B-B14F-4D97-AF65-F5344CB8AC3E}">
        <p14:creationId xmlns:p14="http://schemas.microsoft.com/office/powerpoint/2010/main" val="56126285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-geometric component is latitude, longitude, and ellipsoid</a:t>
            </a:r>
            <a:r>
              <a:rPr lang="en-US" baseline="0" dirty="0"/>
              <a:t> height</a:t>
            </a:r>
          </a:p>
          <a:p>
            <a:r>
              <a:rPr lang="en-US" baseline="0" dirty="0"/>
              <a:t>-geopotential component is combined with the geometric components to calculate an </a:t>
            </a:r>
            <a:r>
              <a:rPr lang="en-US" baseline="0" dirty="0" err="1"/>
              <a:t>ortho</a:t>
            </a:r>
            <a:r>
              <a:rPr lang="en-US" baseline="0" dirty="0"/>
              <a:t> height or capital H</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53</a:t>
            </a:fld>
            <a:endParaRPr lang="en-US"/>
          </a:p>
        </p:txBody>
      </p:sp>
    </p:spTree>
    <p:extLst>
      <p:ext uri="{BB962C8B-B14F-4D97-AF65-F5344CB8AC3E}">
        <p14:creationId xmlns:p14="http://schemas.microsoft.com/office/powerpoint/2010/main" val="39950767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-for sanity and brevity’s sake…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-could be debated that  “datum” was misused for many years in ellipsoidal coordinates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-even though the geometric/horizontal</a:t>
            </a:r>
            <a:r>
              <a:rPr lang="en-US" baseline="0" dirty="0"/>
              <a:t> portion will officially be titled a “reference frame”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56</a:t>
            </a:fld>
            <a:endParaRPr lang="en-US"/>
          </a:p>
        </p:txBody>
      </p:sp>
    </p:spTree>
    <p:extLst>
      <p:ext uri="{BB962C8B-B14F-4D97-AF65-F5344CB8AC3E}">
        <p14:creationId xmlns:p14="http://schemas.microsoft.com/office/powerpoint/2010/main" val="105882567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--Also</a:t>
            </a:r>
            <a:r>
              <a:rPr lang="en-US" baseline="0" dirty="0"/>
              <a:t> table/podium example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57</a:t>
            </a:fld>
            <a:endParaRPr lang="en-US"/>
          </a:p>
        </p:txBody>
      </p:sp>
    </p:spTree>
    <p:extLst>
      <p:ext uri="{BB962C8B-B14F-4D97-AF65-F5344CB8AC3E}">
        <p14:creationId xmlns:p14="http://schemas.microsoft.com/office/powerpoint/2010/main" val="376786001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--Also</a:t>
            </a:r>
            <a:r>
              <a:rPr lang="en-US" baseline="0" dirty="0"/>
              <a:t> table/podium example</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58</a:t>
            </a:fld>
            <a:endParaRPr lang="en-US"/>
          </a:p>
        </p:txBody>
      </p:sp>
    </p:spTree>
    <p:extLst>
      <p:ext uri="{BB962C8B-B14F-4D97-AF65-F5344CB8AC3E}">
        <p14:creationId xmlns:p14="http://schemas.microsoft.com/office/powerpoint/2010/main" val="28545249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GNSS is a</a:t>
            </a:r>
            <a:r>
              <a:rPr lang="en-US" baseline="0" dirty="0"/>
              <a:t> more generic term that encompasses the American GPS constellation and all other positioning satellite constellations</a:t>
            </a:r>
          </a:p>
          <a:p>
            <a:endParaRPr lang="en-US" dirty="0"/>
          </a:p>
          <a:p>
            <a:r>
              <a:rPr lang="en-US" dirty="0"/>
              <a:t>ACCESS</a:t>
            </a:r>
          </a:p>
          <a:p>
            <a:r>
              <a:rPr lang="en-US" dirty="0"/>
              <a:t>-relying</a:t>
            </a:r>
            <a:r>
              <a:rPr lang="en-US" baseline="0" dirty="0"/>
              <a:t> on </a:t>
            </a:r>
            <a:r>
              <a:rPr lang="en-US" dirty="0"/>
              <a:t>”passive</a:t>
            </a:r>
            <a:r>
              <a:rPr lang="en-US" baseline="0" dirty="0"/>
              <a:t> control” network that is thinning in density every day</a:t>
            </a:r>
          </a:p>
          <a:p>
            <a:r>
              <a:rPr lang="en-US" baseline="0" dirty="0"/>
              <a:t>-when you go out to recover an old BM, how often does it end up in a nearby, useful location?  no need in the modernized NSRS environment, OPUS will be your access</a:t>
            </a:r>
          </a:p>
          <a:p>
            <a:r>
              <a:rPr lang="en-US" baseline="0" dirty="0"/>
              <a:t>ACCURACY – proximity to the “true” value, remember PRECISION is repeatability (we’ve already nailed that)</a:t>
            </a:r>
          </a:p>
          <a:p>
            <a:r>
              <a:rPr lang="en-US" baseline="0" dirty="0"/>
              <a:t>-insensitive to distance dependent errors, will not include triangulation or leveling methods</a:t>
            </a:r>
          </a:p>
          <a:p>
            <a:r>
              <a:rPr lang="en-US" baseline="0" dirty="0"/>
              <a:t>-the primary monuments, the CORS, are tracking their own movement so there’s a reduced the need for you to wonder if that monument has been disturbed or subsided</a:t>
            </a:r>
          </a:p>
          <a:p>
            <a:r>
              <a:rPr lang="en-US" baseline="0" dirty="0"/>
              <a:t>CONSISTENCY</a:t>
            </a:r>
          </a:p>
          <a:p>
            <a:r>
              <a:rPr lang="en-US" baseline="0" dirty="0"/>
              <a:t>-eliminating systematic errors in current </a:t>
            </a:r>
            <a:r>
              <a:rPr lang="en-US" baseline="0" dirty="0" err="1"/>
              <a:t>datums</a:t>
            </a:r>
            <a:r>
              <a:rPr lang="en-US" baseline="0" dirty="0"/>
              <a:t>, primarily the “tilt” in NAVD88 and the misalignment of the origin point of NAD83</a:t>
            </a:r>
          </a:p>
          <a:p>
            <a:r>
              <a:rPr lang="en-US" baseline="0" dirty="0"/>
              <a:t>-aligned with the global reference frames of our international UN/IUG partners</a:t>
            </a:r>
          </a:p>
          <a:p>
            <a:r>
              <a:rPr lang="en-US" baseline="0" dirty="0"/>
              <a:t>-the vertical datum will be globally aligned, not continental, thus the geometric and vertical framework are tightly coupled</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59</a:t>
            </a:fld>
            <a:endParaRPr lang="en-US"/>
          </a:p>
        </p:txBody>
      </p:sp>
    </p:spTree>
    <p:extLst>
      <p:ext uri="{BB962C8B-B14F-4D97-AF65-F5344CB8AC3E}">
        <p14:creationId xmlns:p14="http://schemas.microsoft.com/office/powerpoint/2010/main" val="6607946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you can see the change from USSD to NAD27 was under 10 meters mostly</a:t>
            </a:r>
          </a:p>
          <a:p>
            <a:r>
              <a:rPr lang="en-US" dirty="0"/>
              <a:t>-anyone work</a:t>
            </a:r>
            <a:r>
              <a:rPr lang="en-US" baseline="0" dirty="0"/>
              <a:t> with USSD?  it was similar to NAD27 in being based on the Clarke 1866 ellipsoid, but was realized from data based on a mix of regional </a:t>
            </a:r>
            <a:r>
              <a:rPr lang="en-US" baseline="0" dirty="0" err="1"/>
              <a:t>datums</a:t>
            </a:r>
            <a:r>
              <a:rPr lang="en-US" baseline="0" dirty="0"/>
              <a:t>… hence the large shift to NAD27</a:t>
            </a:r>
            <a:endParaRPr lang="en-US" dirty="0"/>
          </a:p>
          <a:p>
            <a:r>
              <a:rPr lang="en-US" dirty="0"/>
              <a:t>-then look at the change from NAD27 to 83, tens of meters…why because we switched the origin from where??</a:t>
            </a:r>
          </a:p>
          <a:p>
            <a:r>
              <a:rPr lang="en-US" dirty="0"/>
              <a:t>-Meade’s Ranch Kansas…</a:t>
            </a:r>
          </a:p>
          <a:p>
            <a:r>
              <a:rPr lang="en-US" dirty="0"/>
              <a:t>-to… Center</a:t>
            </a:r>
            <a:r>
              <a:rPr lang="en-US" baseline="0" dirty="0"/>
              <a:t> Mass of the earth</a:t>
            </a:r>
          </a:p>
          <a:p>
            <a:r>
              <a:rPr lang="en-US" b="1" baseline="0" dirty="0"/>
              <a:t>CLICK</a:t>
            </a:r>
          </a:p>
          <a:p>
            <a:r>
              <a:rPr lang="en-US" baseline="0" dirty="0"/>
              <a:t>-then it was just iterative improvements as new realizations of NAD83 were published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a:solidFill>
                  <a:schemeClr val="tx1"/>
                </a:solidFill>
                <a:effectLst/>
                <a:latin typeface="+mn-lt"/>
                <a:ea typeface="+mn-ea"/>
                <a:cs typeface="+mn-cs"/>
              </a:rPr>
              <a:t>**-</a:t>
            </a:r>
            <a:r>
              <a:rPr lang="en-US" sz="1200" kern="1200" dirty="0">
                <a:solidFill>
                  <a:schemeClr val="tx1"/>
                </a:solidFill>
                <a:effectLst/>
                <a:latin typeface="+mn-lt"/>
                <a:ea typeface="+mn-ea"/>
                <a:cs typeface="+mn-cs"/>
              </a:rPr>
              <a:t>NAD83(2011) was more about maintaining alignment with CORS than making accuracy improvements</a:t>
            </a:r>
          </a:p>
          <a:p>
            <a:r>
              <a:rPr lang="en-US" baseline="0" dirty="0"/>
              <a:t>-so based on that, anyone know why we have such a comparably large shift moving to NATRF2022??? … shifting Center Mass again!</a:t>
            </a:r>
          </a:p>
          <a:p>
            <a:r>
              <a:rPr lang="en-US" baseline="0" dirty="0"/>
              <a:t>-and we’ll cover that in detail shortly</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60</a:t>
            </a:fld>
            <a:endParaRPr lang="en-US"/>
          </a:p>
        </p:txBody>
      </p:sp>
    </p:spTree>
    <p:extLst>
      <p:ext uri="{BB962C8B-B14F-4D97-AF65-F5344CB8AC3E}">
        <p14:creationId xmlns:p14="http://schemas.microsoft.com/office/powerpoint/2010/main" val="41027305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a 129 foot wooden tower, or rather set of towers just like the </a:t>
            </a:r>
            <a:r>
              <a:rPr lang="en-US" dirty="0" err="1"/>
              <a:t>Bilby</a:t>
            </a:r>
            <a:r>
              <a:rPr lang="en-US" dirty="0"/>
              <a:t>.</a:t>
            </a:r>
          </a:p>
          <a:p>
            <a:r>
              <a:rPr lang="en-US" dirty="0"/>
              <a:t>-up in Ohio somewhere</a:t>
            </a:r>
          </a:p>
          <a:p>
            <a:r>
              <a:rPr lang="en-US" dirty="0"/>
              <a:t>-anyone</a:t>
            </a:r>
            <a:r>
              <a:rPr lang="en-US" baseline="0" dirty="0"/>
              <a:t> guess what the big white tarps are for?</a:t>
            </a:r>
          </a:p>
          <a:p>
            <a:r>
              <a:rPr lang="en-US" baseline="0" dirty="0"/>
              <a:t>-wind screen, to block the inner tower where the instrument sits from heavy winds</a:t>
            </a:r>
          </a:p>
          <a:p>
            <a:r>
              <a:rPr lang="en-US" baseline="0" dirty="0"/>
              <a:t>-</a:t>
            </a:r>
            <a:r>
              <a:rPr lang="en-US" baseline="0" dirty="0" err="1"/>
              <a:t>theres</a:t>
            </a:r>
            <a:r>
              <a:rPr lang="en-US" baseline="0" dirty="0"/>
              <a:t> a nice shot of the instrument that these crews would have been using, a Parkhurst theodolite</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61</a:t>
            </a:fld>
            <a:endParaRPr lang="en-US"/>
          </a:p>
        </p:txBody>
      </p:sp>
    </p:spTree>
    <p:extLst>
      <p:ext uri="{BB962C8B-B14F-4D97-AF65-F5344CB8AC3E}">
        <p14:creationId xmlns:p14="http://schemas.microsoft.com/office/powerpoint/2010/main" val="2810258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a:solidFill>
                  <a:schemeClr val="tx1"/>
                </a:solidFill>
                <a:latin typeface="Calibri" panose="020F0502020204030204" pitchFamily="34" charset="0"/>
                <a:cs typeface="Arial" panose="020B0604020202020204" pitchFamily="34" charset="0"/>
              </a:defRPr>
            </a:lvl1pPr>
            <a:lvl2pPr marL="728663" indent="-279400" defTabSz="912813" eaLnBrk="0" hangingPunct="0">
              <a:defRPr>
                <a:solidFill>
                  <a:schemeClr val="tx1"/>
                </a:solidFill>
                <a:latin typeface="Calibri" panose="020F0502020204030204" pitchFamily="34" charset="0"/>
                <a:cs typeface="Arial" panose="020B0604020202020204" pitchFamily="34" charset="0"/>
              </a:defRPr>
            </a:lvl2pPr>
            <a:lvl3pPr marL="1122363" indent="-223838" defTabSz="912813" eaLnBrk="0" hangingPunct="0">
              <a:defRPr>
                <a:solidFill>
                  <a:schemeClr val="tx1"/>
                </a:solidFill>
                <a:latin typeface="Calibri" panose="020F0502020204030204" pitchFamily="34" charset="0"/>
                <a:cs typeface="Arial" panose="020B0604020202020204" pitchFamily="34" charset="0"/>
              </a:defRPr>
            </a:lvl3pPr>
            <a:lvl4pPr marL="1571625" indent="-223838" defTabSz="912813" eaLnBrk="0" hangingPunct="0">
              <a:defRPr>
                <a:solidFill>
                  <a:schemeClr val="tx1"/>
                </a:solidFill>
                <a:latin typeface="Calibri" panose="020F0502020204030204" pitchFamily="34" charset="0"/>
                <a:cs typeface="Arial" panose="020B0604020202020204" pitchFamily="34" charset="0"/>
              </a:defRPr>
            </a:lvl4pPr>
            <a:lvl5pPr marL="2020888" indent="-223838" defTabSz="912813" eaLnBrk="0" hangingPunct="0">
              <a:defRPr>
                <a:solidFill>
                  <a:schemeClr val="tx1"/>
                </a:solidFill>
                <a:latin typeface="Calibri" panose="020F0502020204030204" pitchFamily="34" charset="0"/>
                <a:cs typeface="Arial" panose="020B0604020202020204" pitchFamily="34" charset="0"/>
              </a:defRPr>
            </a:lvl5pPr>
            <a:lvl6pPr marL="24780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352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3924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49688" indent="-223838" defTabSz="91281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2FAF5C0-36E2-4EA1-8339-41C33C357364}" type="slidenum">
              <a:rPr lang="en-US" altLang="en-US">
                <a:solidFill>
                  <a:srgbClr val="000000"/>
                </a:solidFill>
                <a:latin typeface="Arial" panose="020B0604020202020204" pitchFamily="34" charset="0"/>
                <a:ea typeface="ＭＳ Ｐゴシック" panose="020B0600070205080204" pitchFamily="34" charset="-128"/>
              </a:rPr>
              <a:pPr eaLnBrk="1" hangingPunct="1"/>
              <a:t>6</a:t>
            </a:fld>
            <a:endParaRPr lang="en-US" altLang="en-US">
              <a:solidFill>
                <a:srgbClr val="000000"/>
              </a:solidFill>
              <a:latin typeface="Arial" panose="020B0604020202020204" pitchFamily="34" charset="0"/>
              <a:ea typeface="ＭＳ Ｐゴシック" panose="020B0600070205080204" pitchFamily="34" charset="-128"/>
            </a:endParaRPr>
          </a:p>
        </p:txBody>
      </p:sp>
      <p:sp>
        <p:nvSpPr>
          <p:cNvPr id="18435" name="Rectangle 2"/>
          <p:cNvSpPr>
            <a:spLocks noGrp="1" noRot="1" noChangeAspect="1" noChangeArrowheads="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ea typeface="ＭＳ Ｐゴシック" panose="020B0600070205080204" pitchFamily="34" charset="-128"/>
              </a:rPr>
              <a:t>NGS develops and maintains the National Spatial Reference System, a national coordinate system that provides the foundation for transportation, navigation, land record systems, mapping and charting efforts, and a multitude of scientific and engineering applications.</a:t>
            </a:r>
          </a:p>
          <a:p>
            <a:pPr eaLnBrk="1" hangingPunct="1">
              <a:spcBef>
                <a:spcPct val="0"/>
              </a:spcBef>
            </a:pPr>
            <a:r>
              <a:rPr lang="en-US" altLang="en-US" baseline="0" dirty="0">
                <a:latin typeface="Arial" panose="020B0604020202020204" pitchFamily="34" charset="0"/>
                <a:ea typeface="ＭＳ Ｐゴシック" panose="020B0600070205080204" pitchFamily="34" charset="-128"/>
              </a:rPr>
              <a:t>But there are many ancillary programs and products we will also discuss.</a:t>
            </a: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2961690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-four geodetic tasks to this part of modernizing the NSRS</a:t>
            </a:r>
          </a:p>
          <a:p>
            <a:r>
              <a:rPr lang="en-US" dirty="0"/>
              <a:t>-note that afterthought at the bottom “shift and drift”</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62</a:t>
            </a:fld>
            <a:endParaRPr lang="en-US"/>
          </a:p>
        </p:txBody>
      </p:sp>
    </p:spTree>
    <p:extLst>
      <p:ext uri="{BB962C8B-B14F-4D97-AF65-F5344CB8AC3E}">
        <p14:creationId xmlns:p14="http://schemas.microsoft.com/office/powerpoint/2010/main" val="25716429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63</a:t>
            </a:fld>
            <a:endParaRPr lang="en-US"/>
          </a:p>
        </p:txBody>
      </p:sp>
    </p:spTree>
    <p:extLst>
      <p:ext uri="{BB962C8B-B14F-4D97-AF65-F5344CB8AC3E}">
        <p14:creationId xmlns:p14="http://schemas.microsoft.com/office/powerpoint/2010/main" val="32578252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t>
            </a:r>
            <a:r>
              <a:rPr lang="en-US" baseline="0" dirty="0"/>
              <a:t>We refer them as “plate-fixed” because the frame moves with the plate, to minimize time-based coordinate shift.  We’ll cover that in more detail, I have some slides I put together that I guarantee you’ll understand it, if not I’ll buy you a beer later.  No, not really.</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64</a:t>
            </a:fld>
            <a:endParaRPr lang="en-US"/>
          </a:p>
        </p:txBody>
      </p:sp>
    </p:spTree>
    <p:extLst>
      <p:ext uri="{BB962C8B-B14F-4D97-AF65-F5344CB8AC3E}">
        <p14:creationId xmlns:p14="http://schemas.microsoft.com/office/powerpoint/2010/main" val="23875917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-there’s four reference</a:t>
            </a:r>
            <a:r>
              <a:rPr lang="en-US" baseline="0" dirty="0"/>
              <a:t> frames because there are four major tectonic plates within the NGS Area of Responsibility.</a:t>
            </a:r>
          </a:p>
          <a:p>
            <a:r>
              <a:rPr lang="en-US" baseline="0" dirty="0"/>
              <a:t>-</a:t>
            </a:r>
            <a:r>
              <a:rPr lang="en-US" dirty="0"/>
              <a:t>As the </a:t>
            </a:r>
            <a:r>
              <a:rPr lang="en-US" b="1" dirty="0"/>
              <a:t>National</a:t>
            </a:r>
            <a:r>
              <a:rPr lang="en-US" baseline="0" dirty="0"/>
              <a:t> Geodetic Survey, we’re part of the </a:t>
            </a:r>
            <a:r>
              <a:rPr lang="en-US" baseline="0" dirty="0" err="1"/>
              <a:t>DoC</a:t>
            </a:r>
            <a:r>
              <a:rPr lang="en-US" baseline="0" dirty="0"/>
              <a:t> so we must cater to all US States and Territories</a:t>
            </a:r>
          </a:p>
          <a:p>
            <a:r>
              <a:rPr lang="en-US" dirty="0"/>
              <a:t>-thus </a:t>
            </a:r>
            <a:r>
              <a:rPr lang="en-US" baseline="0" dirty="0"/>
              <a:t>w</a:t>
            </a:r>
            <a:r>
              <a:rPr lang="en-US" dirty="0"/>
              <a:t>e’ve got four tectonic</a:t>
            </a:r>
            <a:r>
              <a:rPr lang="en-US" baseline="0" dirty="0"/>
              <a:t> plates in our Area of Operations, so four Ref Frames</a:t>
            </a:r>
          </a:p>
          <a:p>
            <a:r>
              <a:rPr lang="en-US" baseline="0" dirty="0"/>
              <a:t>-But…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65</a:t>
            </a:fld>
            <a:endParaRPr lang="en-US"/>
          </a:p>
        </p:txBody>
      </p:sp>
    </p:spTree>
    <p:extLst>
      <p:ext uri="{BB962C8B-B14F-4D97-AF65-F5344CB8AC3E}">
        <p14:creationId xmlns:p14="http://schemas.microsoft.com/office/powerpoint/2010/main" val="16972880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a:t>
            </a:r>
            <a:r>
              <a:rPr lang="en-US" baseline="0" dirty="0"/>
              <a:t> remember if you’re only working in this region, or anywhere east of the Mississippi, all you really need to be concerned with is NATRF</a:t>
            </a:r>
          </a:p>
          <a:p>
            <a:r>
              <a:rPr lang="en-US" b="1" baseline="0" dirty="0"/>
              <a:t>CLICK</a:t>
            </a:r>
            <a:endParaRPr lang="en-US" b="1"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66</a:t>
            </a:fld>
            <a:endParaRPr lang="en-US"/>
          </a:p>
        </p:txBody>
      </p:sp>
    </p:spTree>
    <p:extLst>
      <p:ext uri="{BB962C8B-B14F-4D97-AF65-F5344CB8AC3E}">
        <p14:creationId xmlns:p14="http://schemas.microsoft.com/office/powerpoint/2010/main" val="197766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-NON-</a:t>
            </a:r>
            <a:r>
              <a:rPr lang="en-US" baseline="0" dirty="0" err="1"/>
              <a:t>geocentricity</a:t>
            </a:r>
            <a:r>
              <a:rPr lang="en-US" baseline="0" dirty="0"/>
              <a:t>… well the goal was a geocentric NAD but it was the 80s, so they were off a little bit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67</a:t>
            </a:fld>
            <a:endParaRPr lang="en-US"/>
          </a:p>
        </p:txBody>
      </p:sp>
    </p:spTree>
    <p:extLst>
      <p:ext uri="{BB962C8B-B14F-4D97-AF65-F5344CB8AC3E}">
        <p14:creationId xmlns:p14="http://schemas.microsoft.com/office/powerpoint/2010/main" val="42664514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-what does it mean to be geocentric, cute little diagram here illustrates pretty well</a:t>
            </a:r>
          </a:p>
          <a:p>
            <a:r>
              <a:rPr lang="en-US" baseline="0" dirty="0"/>
              <a:t>-why does this matter?</a:t>
            </a:r>
          </a:p>
          <a:p>
            <a:r>
              <a:rPr lang="en-US" baseline="0" dirty="0"/>
              <a:t>-Gravity</a:t>
            </a:r>
          </a:p>
          <a:p>
            <a:r>
              <a:rPr lang="en-US" baseline="0" dirty="0"/>
              <a:t>-all those satellites orbiting around the earth maintain their orbits due to gravity</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68</a:t>
            </a:fld>
            <a:endParaRPr lang="en-US"/>
          </a:p>
        </p:txBody>
      </p:sp>
    </p:spTree>
    <p:extLst>
      <p:ext uri="{BB962C8B-B14F-4D97-AF65-F5344CB8AC3E}">
        <p14:creationId xmlns:p14="http://schemas.microsoft.com/office/powerpoint/2010/main" val="31428367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-we’re going to</a:t>
            </a:r>
            <a:r>
              <a:rPr lang="en-US" baseline="0" dirty="0"/>
              <a:t> back up and get to the non-egocentricity, stay with me here</a:t>
            </a:r>
          </a:p>
          <a:p>
            <a:r>
              <a:rPr lang="en-US" baseline="0" dirty="0"/>
              <a:t>-so there’s a nice little ellipse representing the shape of the GRS80 reference ellipsoid</a:t>
            </a:r>
          </a:p>
          <a:p>
            <a:r>
              <a:rPr lang="en-US" b="1" baseline="0" dirty="0"/>
              <a:t>CLICK</a:t>
            </a:r>
          </a:p>
          <a:p>
            <a:r>
              <a:rPr lang="en-US" b="0" baseline="0" dirty="0"/>
              <a:t>-what’s GRS80?  well, it’s a reference system (being a reference ellipsoid, a gravity model, and more).</a:t>
            </a:r>
          </a:p>
          <a:p>
            <a:r>
              <a:rPr lang="en-US" b="0" baseline="0" dirty="0"/>
              <a:t>-GRS80 in itself is not a datum, although you will see/hear some folks misinterpret that</a:t>
            </a:r>
          </a:p>
          <a:p>
            <a:r>
              <a:rPr lang="en-US" b="1" baseline="0" dirty="0"/>
              <a:t>CLICK</a:t>
            </a:r>
          </a:p>
          <a:p>
            <a:r>
              <a:rPr lang="en-US" b="0" baseline="0" dirty="0"/>
              <a:t>-now once you take that reference system/ellipsoid and you tie it to the origin of your choice… </a:t>
            </a:r>
            <a:r>
              <a:rPr lang="en-US" b="0" baseline="0" dirty="0" err="1"/>
              <a:t>badabing</a:t>
            </a:r>
            <a:r>
              <a:rPr lang="en-US" b="0" baseline="0" dirty="0"/>
              <a:t>!</a:t>
            </a:r>
          </a:p>
          <a:p>
            <a:r>
              <a:rPr lang="en-US" b="0" baseline="0" dirty="0"/>
              <a:t>-now you’ve got a datum (or reference frame)</a:t>
            </a:r>
          </a:p>
          <a:p>
            <a:r>
              <a:rPr lang="en-US" b="1" dirty="0"/>
              <a:t>CLICK</a:t>
            </a:r>
          </a:p>
          <a:p>
            <a:r>
              <a:rPr lang="en-US" b="0" dirty="0"/>
              <a:t>-in this case, we’re talking about that</a:t>
            </a:r>
            <a:r>
              <a:rPr lang="en-US" b="0" baseline="0" dirty="0"/>
              <a:t> blue which is symbolizing an ellipsoid with it’s origin locked to the Center Mass of the earth</a:t>
            </a:r>
          </a:p>
          <a:p>
            <a:r>
              <a:rPr lang="en-US" b="0" baseline="0" dirty="0"/>
              <a:t>-which represents the ITRF2020</a:t>
            </a:r>
          </a:p>
          <a:p>
            <a:r>
              <a:rPr lang="en-US" b="0" baseline="0" dirty="0"/>
              <a:t>-you may be thinking “</a:t>
            </a:r>
            <a:r>
              <a:rPr lang="en-US" b="0" baseline="0" dirty="0" err="1"/>
              <a:t>jeff</a:t>
            </a:r>
            <a:r>
              <a:rPr lang="en-US" b="0" baseline="0" dirty="0"/>
              <a:t> what is the ITRF?”… don’t worry we’ll get there for now the concept is more important</a:t>
            </a:r>
          </a:p>
          <a:p>
            <a:r>
              <a:rPr lang="en-US" b="1" baseline="0" dirty="0"/>
              <a:t>CLICK</a:t>
            </a:r>
          </a:p>
          <a:p>
            <a:r>
              <a:rPr lang="en-US" b="0" baseline="0" dirty="0"/>
              <a:t>-so now let’s look at how NAD83 compares, the orange there, see it’s shape is the same GRS80 ellipsoid… but with a different origin point</a:t>
            </a:r>
          </a:p>
          <a:p>
            <a:r>
              <a:rPr lang="en-US" b="0" baseline="0" dirty="0"/>
              <a:t>-not quite aligned to CM, but close… not bad, it was the 80s </a:t>
            </a:r>
            <a:r>
              <a:rPr lang="en-US" b="0" baseline="0" dirty="0" err="1"/>
              <a:t>maaaan</a:t>
            </a:r>
            <a:r>
              <a:rPr lang="en-US" b="0" baseline="0" dirty="0"/>
              <a:t>, they did the best they could!</a:t>
            </a:r>
          </a:p>
          <a:p>
            <a:r>
              <a:rPr lang="en-US" b="0" baseline="0" dirty="0"/>
              <a:t>-jokes aside, a pretty amazing feet to have only “missed the mark” by a few meters, they didn’t have the satellite technology or computer power we have back in the late 70s when the </a:t>
            </a:r>
            <a:r>
              <a:rPr lang="en-US" b="0" baseline="0" dirty="0" err="1"/>
              <a:t>calcs</a:t>
            </a:r>
            <a:r>
              <a:rPr lang="en-US" b="0" baseline="0" dirty="0"/>
              <a:t> for NAD83 were being run</a:t>
            </a:r>
          </a:p>
          <a:p>
            <a:r>
              <a:rPr lang="en-US" b="0" baseline="0" dirty="0"/>
              <a:t>-props to those folks!</a:t>
            </a:r>
          </a:p>
          <a:p>
            <a:r>
              <a:rPr lang="en-US" b="1" baseline="0" dirty="0"/>
              <a:t>CLICK</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69</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1551109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0" i="0" baseline="0" dirty="0"/>
              <a:t>--</a:t>
            </a:r>
            <a:r>
              <a:rPr lang="en-US" b="0" i="1" baseline="0" dirty="0"/>
              <a:t>zooming in to setup for next slide—</a:t>
            </a:r>
          </a:p>
          <a:p>
            <a:r>
              <a:rPr lang="en-US" b="0" i="0" baseline="0" dirty="0"/>
              <a:t>-Let’s zoom in a little to examine that situation</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70</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39097522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-so</a:t>
            </a:r>
            <a:r>
              <a:rPr lang="en-US" baseline="0" dirty="0"/>
              <a:t> there’s one quarter of both the NAD83 and ITRF2020 ellipsoid</a:t>
            </a:r>
          </a:p>
          <a:p>
            <a:r>
              <a:rPr lang="en-US" b="1" baseline="0" dirty="0"/>
              <a:t>CLICK</a:t>
            </a:r>
          </a:p>
          <a:p>
            <a:r>
              <a:rPr lang="en-US" baseline="0" dirty="0"/>
              <a:t>-important to note that both are using the same geometry (size, shape), the GRS80 ellipsoid, just with a different origin</a:t>
            </a:r>
          </a:p>
          <a:p>
            <a:r>
              <a:rPr lang="en-US" b="1" baseline="0" dirty="0"/>
              <a:t>CLICK</a:t>
            </a:r>
            <a:endParaRPr lang="en-US" b="0" baseline="0" dirty="0"/>
          </a:p>
          <a:p>
            <a:r>
              <a:rPr lang="en-US" b="0" baseline="0" dirty="0"/>
              <a:t>-so that dark red [maroon if you will] arrow there on the bottom left, it symbolizes and greatly exaggerates the difference between those origins</a:t>
            </a:r>
          </a:p>
          <a:p>
            <a:r>
              <a:rPr lang="en-US" b="1" baseline="0" dirty="0"/>
              <a:t>CLICK</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71</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3786122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7</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1830562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-and we’ll visualize the plan to remove the non-egocentricity of NAD83</a:t>
            </a:r>
            <a:r>
              <a:rPr lang="en-US" baseline="0" dirty="0"/>
              <a:t> with a little animation</a:t>
            </a:r>
          </a:p>
          <a:p>
            <a:r>
              <a:rPr lang="en-US" b="1" baseline="0" dirty="0"/>
              <a:t>CLICK</a:t>
            </a:r>
          </a:p>
          <a:p>
            <a:r>
              <a:rPr lang="en-US" b="0" baseline="0" dirty="0"/>
              <a:t>-our orange NAD83 ellipsoid shift over to match up with out blue ITRF ellipsoid</a:t>
            </a:r>
          </a:p>
          <a:p>
            <a:r>
              <a:rPr lang="en-US" b="0" baseline="0" dirty="0"/>
              <a:t>-and now there we see the result in red, our new NATRF2022 ellipsoid</a:t>
            </a:r>
          </a:p>
          <a:p>
            <a:r>
              <a:rPr lang="en-US" b="1" baseline="0" dirty="0"/>
              <a:t>CLICK</a:t>
            </a:r>
          </a:p>
          <a:p>
            <a:r>
              <a:rPr lang="en-US" b="0" baseline="0" dirty="0"/>
              <a:t>-what do I like to point out here?</a:t>
            </a:r>
          </a:p>
          <a:p>
            <a:r>
              <a:rPr lang="en-US" b="0" baseline="0" dirty="0"/>
              <a:t>-we’re still utilizing the GRS80 reference ellipsoid as the basis for NATRF2022</a:t>
            </a:r>
          </a:p>
          <a:p>
            <a:r>
              <a:rPr lang="en-US" b="0" baseline="0" dirty="0"/>
              <a:t>-why? because the size and shape, well the scientists nailed it on that one, like I said earlier they just didn’t quite get the CM</a:t>
            </a:r>
          </a:p>
          <a:p>
            <a:r>
              <a:rPr lang="en-US" b="1" baseline="0" dirty="0"/>
              <a:t>CLICK</a:t>
            </a:r>
            <a:endParaRPr lang="en-US" b="1"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BB99B5A-D3DB-4354-AA55-43E94BB02C0B}" type="slidenum">
              <a:rPr kumimoji="0" lang="en-US" sz="1300" b="0" i="0" u="none" strike="noStrike" kern="1200" cap="none" spc="0" normalizeH="0" baseline="0" noProof="0" smtClean="0">
                <a:ln>
                  <a:noFill/>
                </a:ln>
                <a:solidFill>
                  <a:prstClr val="black"/>
                </a:solidFill>
                <a:effectLst/>
                <a:uLnTx/>
                <a:uFillTx/>
                <a:latin typeface="Calibri" pitchFamily="34" charset="0"/>
                <a:ea typeface="ＭＳ Ｐゴシック"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72</a:t>
            </a:fld>
            <a:endParaRPr kumimoji="0" lang="en-US" sz="1300" b="0" i="0" u="none" strike="noStrike" kern="1200" cap="none" spc="0" normalizeH="0" baseline="0" noProof="0">
              <a:ln>
                <a:noFill/>
              </a:ln>
              <a:solidFill>
                <a:prstClr val="black"/>
              </a:solidFill>
              <a:effectLst/>
              <a:uLnTx/>
              <a:uFillTx/>
              <a:latin typeface="Calibri" pitchFamily="34" charset="0"/>
              <a:ea typeface="ＭＳ Ｐゴシック" pitchFamily="34" charset="-128"/>
              <a:cs typeface="+mn-cs"/>
            </a:endParaRPr>
          </a:p>
        </p:txBody>
      </p:sp>
    </p:spTree>
    <p:extLst>
      <p:ext uri="{BB962C8B-B14F-4D97-AF65-F5344CB8AC3E}">
        <p14:creationId xmlns:p14="http://schemas.microsoft.com/office/powerpoint/2010/main" val="27124889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-Estimate</a:t>
            </a:r>
            <a:r>
              <a:rPr lang="en-US" baseline="0" dirty="0"/>
              <a:t> of shift from NAD83(2011) epoch 2010.00 to NATRF2022 epoch 2020.00</a:t>
            </a:r>
          </a:p>
          <a:p>
            <a:r>
              <a:rPr lang="en-US" baseline="0" dirty="0"/>
              <a:t>-so this represents the positional shift due to non-</a:t>
            </a:r>
            <a:r>
              <a:rPr lang="en-US" baseline="0" dirty="0" err="1"/>
              <a:t>geocentricity</a:t>
            </a:r>
            <a:r>
              <a:rPr lang="en-US" baseline="0" dirty="0"/>
              <a:t> that we’re addressing/fixing</a:t>
            </a:r>
          </a:p>
          <a:p>
            <a:r>
              <a:rPr lang="en-US" baseline="0" dirty="0"/>
              <a:t>-now remember this is the Geometric component only, so the graphic on the right illustrates a somewhat constant shift because it is representing Ellipsoidal shift, </a:t>
            </a:r>
            <a:r>
              <a:rPr lang="en-US" b="1" baseline="0" dirty="0"/>
              <a:t>not Orthometric</a:t>
            </a:r>
          </a:p>
          <a:p>
            <a:r>
              <a:rPr lang="en-US" dirty="0"/>
              <a:t>-Look at the size of those arrows,</a:t>
            </a:r>
            <a:r>
              <a:rPr lang="en-US" baseline="0" dirty="0"/>
              <a:t> based on the scale bar there we’re looking at about 1 meter-</a:t>
            </a:r>
            <a:r>
              <a:rPr lang="en-US" baseline="0" dirty="0" err="1"/>
              <a:t>ish</a:t>
            </a:r>
            <a:r>
              <a:rPr lang="en-US" baseline="0" dirty="0"/>
              <a:t> </a:t>
            </a:r>
            <a:r>
              <a:rPr lang="en-US" baseline="0" dirty="0" err="1"/>
              <a:t>lat,lon</a:t>
            </a:r>
            <a:r>
              <a:rPr lang="en-US" baseline="0" dirty="0"/>
              <a:t> shift and somewhere around the same </a:t>
            </a:r>
            <a:r>
              <a:rPr lang="en-US" baseline="0" dirty="0" err="1"/>
              <a:t>ellipsoidally</a:t>
            </a:r>
            <a:r>
              <a:rPr lang="en-US" baseline="0" dirty="0"/>
              <a:t> around here</a:t>
            </a:r>
          </a:p>
          <a:p>
            <a:r>
              <a:rPr lang="en-US" baseline="0" dirty="0"/>
              <a:t>-REMEMBER, this is easy to address compared to geoid/</a:t>
            </a:r>
            <a:r>
              <a:rPr lang="en-US" baseline="0" dirty="0" err="1"/>
              <a:t>ortho</a:t>
            </a:r>
            <a:r>
              <a:rPr lang="en-US" baseline="0" dirty="0"/>
              <a:t> heights!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73</a:t>
            </a:fld>
            <a:endParaRPr lang="en-US"/>
          </a:p>
        </p:txBody>
      </p:sp>
    </p:spTree>
    <p:extLst>
      <p:ext uri="{BB962C8B-B14F-4D97-AF65-F5344CB8AC3E}">
        <p14:creationId xmlns:p14="http://schemas.microsoft.com/office/powerpoint/2010/main" val="29254436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We’ll talk about that ‘plate fixed’ later.</a:t>
            </a:r>
          </a:p>
          <a:p>
            <a:r>
              <a:rPr lang="en-US" baseline="0" dirty="0"/>
              <a:t>Now wait a minute Jeff, what is the IGS?  You just explained the ITRF and told us about that!!</a:t>
            </a:r>
          </a:p>
          <a:p>
            <a:r>
              <a:rPr lang="en-US" baseline="0" dirty="0"/>
              <a:t>IGS Reference Frame is pretty much equivalent to the ITRF, created by the Intl. GNSS Service, of which NGS is a contributing partner.</a:t>
            </a:r>
          </a:p>
          <a:p>
            <a:r>
              <a:rPr lang="en-US" baseline="0" dirty="0"/>
              <a:t>The Intl. GNSS Service, let’s take a look at their website for a minute.</a:t>
            </a:r>
          </a:p>
          <a:p>
            <a:r>
              <a:rPr lang="en-US" baseline="0" dirty="0"/>
              <a:t>-pronounced “oiler” poles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74</a:t>
            </a:fld>
            <a:endParaRPr lang="en-US"/>
          </a:p>
        </p:txBody>
      </p:sp>
    </p:spTree>
    <p:extLst>
      <p:ext uri="{BB962C8B-B14F-4D97-AF65-F5344CB8AC3E}">
        <p14:creationId xmlns:p14="http://schemas.microsoft.com/office/powerpoint/2010/main" val="24009743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I mentioned global reference frames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-ITRF is the internationally recognized standard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-who realizes</a:t>
            </a:r>
            <a:r>
              <a:rPr lang="en-US" baseline="0" dirty="0"/>
              <a:t> the ITRF? well, NGS contributes to the realization but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aseline="0" dirty="0"/>
              <a:t>-</a:t>
            </a:r>
            <a:r>
              <a:rPr lang="en-US" dirty="0"/>
              <a:t>The IERS is in responsible charge of defining, realizing and promoting the ITRF</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-and the ITRF was formally adopted by the…yes, more acronyms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CLICK</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IUGG some years ago</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75</a:t>
            </a:fld>
            <a:endParaRPr lang="en-US"/>
          </a:p>
        </p:txBody>
      </p:sp>
    </p:spTree>
    <p:extLst>
      <p:ext uri="{BB962C8B-B14F-4D97-AF65-F5344CB8AC3E}">
        <p14:creationId xmlns:p14="http://schemas.microsoft.com/office/powerpoint/2010/main" val="25393789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sz="1200" dirty="0">
                <a:latin typeface="TrebuchetMS"/>
              </a:rPr>
              <a:t>What is the International Terrestrial Reference Frame</a:t>
            </a:r>
          </a:p>
          <a:p>
            <a:r>
              <a:rPr lang="en-US" sz="1200" dirty="0">
                <a:latin typeface="TrebuchetMS"/>
              </a:rPr>
              <a:t>(ITRF)?</a:t>
            </a:r>
          </a:p>
          <a:p>
            <a:endParaRPr lang="en-US" sz="1200" dirty="0">
              <a:latin typeface="TrebuchetMS"/>
            </a:endParaRPr>
          </a:p>
          <a:p>
            <a:r>
              <a:rPr lang="en-US" sz="1200" dirty="0">
                <a:latin typeface="TrebuchetMS"/>
              </a:rPr>
              <a:t>You’ve heard me mention the ITRF, but if you’ve been paying attention to OPUS Solution Reports you</a:t>
            </a:r>
            <a:r>
              <a:rPr lang="en-US" sz="1200" baseline="0" dirty="0">
                <a:latin typeface="TrebuchetMS"/>
              </a:rPr>
              <a:t> may’ve noticed the ITRF2014 coordinates over on the right hand side</a:t>
            </a:r>
            <a:endParaRPr lang="en-US" sz="1200" dirty="0">
              <a:latin typeface="TrebuchetMS"/>
            </a:endParaRPr>
          </a:p>
          <a:p>
            <a:endParaRPr lang="en-US" sz="1200" dirty="0">
              <a:latin typeface="TrebuchetMS"/>
            </a:endParaRPr>
          </a:p>
          <a:p>
            <a:r>
              <a:rPr lang="en-US" sz="1200" dirty="0">
                <a:latin typeface="TrebuchetMS"/>
              </a:rPr>
              <a:t>Let’s try to visualize</a:t>
            </a:r>
            <a:r>
              <a:rPr lang="en-US" sz="1200" baseline="0" dirty="0">
                <a:latin typeface="TrebuchetMS"/>
              </a:rPr>
              <a:t> the ITRF.  Last bullet, </a:t>
            </a:r>
            <a:endParaRPr lang="en-US" sz="1200" dirty="0">
              <a:latin typeface="TrebuchetMS"/>
            </a:endParaRP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76</a:t>
            </a:fld>
            <a:endParaRPr lang="en-US"/>
          </a:p>
        </p:txBody>
      </p:sp>
    </p:spTree>
    <p:extLst>
      <p:ext uri="{BB962C8B-B14F-4D97-AF65-F5344CB8AC3E}">
        <p14:creationId xmlns:p14="http://schemas.microsoft.com/office/powerpoint/2010/main" val="37196661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Ok, now ITRF mentioned</a:t>
            </a:r>
            <a:r>
              <a:rPr lang="en-US" baseline="0" dirty="0"/>
              <a:t> a couple slides ago.</a:t>
            </a:r>
          </a:p>
          <a:p>
            <a:r>
              <a:rPr lang="en-US" baseline="0" dirty="0"/>
              <a:t>Most simplistic way to explain ITRF is to watch this animation.</a:t>
            </a:r>
            <a:endParaRPr lang="en-US" dirty="0"/>
          </a:p>
          <a:p>
            <a:r>
              <a:rPr lang="en-US" dirty="0"/>
              <a:t>This is </a:t>
            </a:r>
            <a:r>
              <a:rPr lang="en-US" i="1" dirty="0"/>
              <a:t>a very loose representation/visualization</a:t>
            </a:r>
            <a:r>
              <a:rPr lang="en-US" i="1" baseline="0" dirty="0"/>
              <a:t> </a:t>
            </a:r>
            <a:r>
              <a:rPr lang="en-US" baseline="0" dirty="0"/>
              <a:t>of what the ITRF is, a characterization only.</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77</a:t>
            </a:fld>
            <a:endParaRPr lang="en-US"/>
          </a:p>
        </p:txBody>
      </p:sp>
    </p:spTree>
    <p:extLst>
      <p:ext uri="{BB962C8B-B14F-4D97-AF65-F5344CB8AC3E}">
        <p14:creationId xmlns:p14="http://schemas.microsoft.com/office/powerpoint/2010/main" val="15997042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*****for 2022, everywhere I use the term ITRF2014 may end up being ITRF2020*****</a:t>
            </a:r>
          </a:p>
          <a:p>
            <a:r>
              <a:rPr lang="en-US" dirty="0"/>
              <a:t>-we’re aligning to 2020.000 because the goal is to finalize the datum for 2022, and it takes time to process the data</a:t>
            </a:r>
            <a:r>
              <a:rPr lang="en-US" baseline="0" dirty="0"/>
              <a:t> and run the calculations, hence aligned to the 2020.000 epoch</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78</a:t>
            </a:fld>
            <a:endParaRPr lang="en-US"/>
          </a:p>
        </p:txBody>
      </p:sp>
    </p:spTree>
    <p:extLst>
      <p:ext uri="{BB962C8B-B14F-4D97-AF65-F5344CB8AC3E}">
        <p14:creationId xmlns:p14="http://schemas.microsoft.com/office/powerpoint/2010/main" val="35142493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We’ll talk about that ‘plate fixed’ later.</a:t>
            </a:r>
          </a:p>
          <a:p>
            <a:r>
              <a:rPr lang="en-US" baseline="0" dirty="0"/>
              <a:t>Now wait a minute Jeff, what is the IGS?  You just explained the ITRF and told us about that!!</a:t>
            </a:r>
          </a:p>
          <a:p>
            <a:r>
              <a:rPr lang="en-US" baseline="0" dirty="0"/>
              <a:t>IGS Reference Frame is pretty much equivalent to the ITRF, created by the Intl. GNSS Service, of which NGS is a contributing partner.</a:t>
            </a:r>
          </a:p>
          <a:p>
            <a:r>
              <a:rPr lang="en-US" baseline="0" dirty="0"/>
              <a:t>The Intl. GNSS Service, let’s take a look at their website for a minute.</a:t>
            </a:r>
          </a:p>
          <a:p>
            <a:r>
              <a:rPr lang="en-US" baseline="0" dirty="0"/>
              <a:t>-pronounced “oiler” poles</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79</a:t>
            </a:fld>
            <a:endParaRPr lang="en-US"/>
          </a:p>
        </p:txBody>
      </p:sp>
    </p:spTree>
    <p:extLst>
      <p:ext uri="{BB962C8B-B14F-4D97-AF65-F5344CB8AC3E}">
        <p14:creationId xmlns:p14="http://schemas.microsoft.com/office/powerpoint/2010/main" val="28154903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a:t>
            </a:r>
          </a:p>
          <a:p>
            <a:r>
              <a:rPr lang="en-US" dirty="0"/>
              <a:t>-because</a:t>
            </a:r>
            <a:r>
              <a:rPr lang="en-US" baseline="0" dirty="0"/>
              <a:t> of that word down there: drift</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80</a:t>
            </a:fld>
            <a:endParaRPr lang="en-US"/>
          </a:p>
        </p:txBody>
      </p:sp>
    </p:spTree>
    <p:extLst>
      <p:ext uri="{BB962C8B-B14F-4D97-AF65-F5344CB8AC3E}">
        <p14:creationId xmlns:p14="http://schemas.microsoft.com/office/powerpoint/2010/main" val="29444055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-there’s two types of drift you’ll see</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81</a:t>
            </a:fld>
            <a:endParaRPr lang="en-US"/>
          </a:p>
        </p:txBody>
      </p:sp>
    </p:spTree>
    <p:extLst>
      <p:ext uri="{BB962C8B-B14F-4D97-AF65-F5344CB8AC3E}">
        <p14:creationId xmlns:p14="http://schemas.microsoft.com/office/powerpoint/2010/main" val="3396246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xfrm>
            <a:off x="2895600" y="527050"/>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latin typeface="Arial" panose="020B0604020202020204" pitchFamily="34" charset="0"/>
                <a:ea typeface="ＭＳ Ｐゴシック" panose="020B0600070205080204" pitchFamily="34" charset="-128"/>
              </a:rPr>
              <a:t>This</a:t>
            </a:r>
            <a:r>
              <a:rPr lang="en-US" altLang="en-US" baseline="0" dirty="0">
                <a:latin typeface="Arial" panose="020B0604020202020204" pitchFamily="34" charset="0"/>
                <a:ea typeface="ＭＳ Ｐゴシック" panose="020B0600070205080204" pitchFamily="34" charset="-128"/>
              </a:rPr>
              <a:t> is not an exhaustive list of NGS programs</a:t>
            </a:r>
            <a:endParaRPr lang="en-US" altLang="en-US" dirty="0">
              <a:latin typeface="Arial" panose="020B0604020202020204" pitchFamily="34" charset="0"/>
              <a:ea typeface="ＭＳ Ｐゴシック" panose="020B0600070205080204" pitchFamily="34" charset="-128"/>
            </a:endParaRP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Calibri" panose="020F0502020204030204" pitchFamily="34" charset="0"/>
              </a:defRPr>
            </a:lvl1pPr>
            <a:lvl2pPr marL="728663" indent="-279400" defTabSz="912813">
              <a:defRPr>
                <a:solidFill>
                  <a:schemeClr val="tx1"/>
                </a:solidFill>
                <a:latin typeface="Calibri" panose="020F0502020204030204" pitchFamily="34" charset="0"/>
              </a:defRPr>
            </a:lvl2pPr>
            <a:lvl3pPr marL="1122363" indent="-223838" defTabSz="912813">
              <a:defRPr>
                <a:solidFill>
                  <a:schemeClr val="tx1"/>
                </a:solidFill>
                <a:latin typeface="Calibri" panose="020F0502020204030204" pitchFamily="34" charset="0"/>
              </a:defRPr>
            </a:lvl3pPr>
            <a:lvl4pPr marL="1571625" indent="-223838" defTabSz="912813">
              <a:defRPr>
                <a:solidFill>
                  <a:schemeClr val="tx1"/>
                </a:solidFill>
                <a:latin typeface="Calibri" panose="020F0502020204030204" pitchFamily="34" charset="0"/>
              </a:defRPr>
            </a:lvl4pPr>
            <a:lvl5pPr marL="2020888" indent="-223838" defTabSz="912813">
              <a:defRPr>
                <a:solidFill>
                  <a:schemeClr val="tx1"/>
                </a:solidFill>
                <a:latin typeface="Calibri" panose="020F0502020204030204" pitchFamily="34" charset="0"/>
              </a:defRPr>
            </a:lvl5pPr>
            <a:lvl6pPr marL="2478088" indent="-223838" defTabSz="912813" fontAlgn="base">
              <a:spcBef>
                <a:spcPct val="0"/>
              </a:spcBef>
              <a:spcAft>
                <a:spcPct val="0"/>
              </a:spcAft>
              <a:defRPr>
                <a:solidFill>
                  <a:schemeClr val="tx1"/>
                </a:solidFill>
                <a:latin typeface="Calibri" panose="020F0502020204030204" pitchFamily="34" charset="0"/>
              </a:defRPr>
            </a:lvl6pPr>
            <a:lvl7pPr marL="2935288" indent="-223838" defTabSz="912813" fontAlgn="base">
              <a:spcBef>
                <a:spcPct val="0"/>
              </a:spcBef>
              <a:spcAft>
                <a:spcPct val="0"/>
              </a:spcAft>
              <a:defRPr>
                <a:solidFill>
                  <a:schemeClr val="tx1"/>
                </a:solidFill>
                <a:latin typeface="Calibri" panose="020F0502020204030204" pitchFamily="34" charset="0"/>
              </a:defRPr>
            </a:lvl7pPr>
            <a:lvl8pPr marL="3392488" indent="-223838" defTabSz="912813" fontAlgn="base">
              <a:spcBef>
                <a:spcPct val="0"/>
              </a:spcBef>
              <a:spcAft>
                <a:spcPct val="0"/>
              </a:spcAft>
              <a:defRPr>
                <a:solidFill>
                  <a:schemeClr val="tx1"/>
                </a:solidFill>
                <a:latin typeface="Calibri" panose="020F0502020204030204" pitchFamily="34" charset="0"/>
              </a:defRPr>
            </a:lvl8pPr>
            <a:lvl9pPr marL="3849688" indent="-223838" defTabSz="912813" fontAlgn="base">
              <a:spcBef>
                <a:spcPct val="0"/>
              </a:spcBef>
              <a:spcAft>
                <a:spcPct val="0"/>
              </a:spcAft>
              <a:defRPr>
                <a:solidFill>
                  <a:schemeClr val="tx1"/>
                </a:solidFill>
                <a:latin typeface="Calibri" panose="020F0502020204030204" pitchFamily="34" charset="0"/>
              </a:defRPr>
            </a:lvl9pPr>
          </a:lstStyle>
          <a:p>
            <a:fld id="{7D198DFF-37DE-4FAA-9E29-95275F2A0D3E}" type="slidenum">
              <a:rPr lang="en-US" altLang="en-US">
                <a:solidFill>
                  <a:srgbClr val="000000"/>
                </a:solidFill>
                <a:latin typeface="Arial" panose="020B0604020202020204" pitchFamily="34" charset="0"/>
                <a:ea typeface="ＭＳ Ｐゴシック" panose="020B0600070205080204" pitchFamily="34" charset="-128"/>
              </a:rPr>
              <a:pPr/>
              <a:t>8</a:t>
            </a:fld>
            <a:endParaRPr lang="en-US" altLang="en-US">
              <a:solidFill>
                <a:srgbClr val="00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0848867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-there’s two types of drift you’ll see</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82</a:t>
            </a:fld>
            <a:endParaRPr lang="en-US"/>
          </a:p>
        </p:txBody>
      </p:sp>
    </p:spTree>
    <p:extLst>
      <p:ext uri="{BB962C8B-B14F-4D97-AF65-F5344CB8AC3E}">
        <p14:creationId xmlns:p14="http://schemas.microsoft.com/office/powerpoint/2010/main" val="116675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a:t>
            </a:r>
            <a:r>
              <a:rPr lang="en-US" baseline="0" dirty="0"/>
              <a:t>these are ground-level horizontal velocities</a:t>
            </a:r>
          </a:p>
          <a:p>
            <a:r>
              <a:rPr lang="en-US" baseline="0" dirty="0"/>
              <a:t>-the arrows illustrate the positions and velocities of CORS plotted in ITRF2014</a:t>
            </a:r>
          </a:p>
          <a:p>
            <a:r>
              <a:rPr lang="en-US" baseline="0" dirty="0"/>
              <a:t>-our scale is on the left there, with that arrow representing 20mm of motion per year</a:t>
            </a:r>
          </a:p>
          <a:p>
            <a:r>
              <a:rPr lang="en-US" baseline="0" dirty="0"/>
              <a:t>-so right thru Ohio it’s a little cluttered but we’re seeing arrows about that length so about 2cm/20mm per </a:t>
            </a:r>
            <a:r>
              <a:rPr lang="en-US" baseline="0" dirty="0" err="1"/>
              <a:t>yr</a:t>
            </a:r>
            <a:endParaRPr lang="en-US" baseline="0" dirty="0"/>
          </a:p>
          <a:p>
            <a:r>
              <a:rPr lang="en-US" baseline="0" dirty="0"/>
              <a:t>-what do we notice about the direction of these arrows?</a:t>
            </a:r>
          </a:p>
          <a:p>
            <a:r>
              <a:rPr lang="en-US" baseline="0" dirty="0"/>
              <a:t>-they look rotational, don’t they?</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baseline="0" dirty="0"/>
              <a:t>CLICK HERE</a:t>
            </a:r>
          </a:p>
          <a:p>
            <a:r>
              <a:rPr lang="en-US" baseline="0" dirty="0"/>
              <a:t>-Note the arrows in California do not conform to the rotation… those are CORS on a different PLATE which is moving in a different direction</a:t>
            </a:r>
          </a:p>
          <a:p>
            <a:r>
              <a:rPr lang="en-US" b="1" baseline="0" dirty="0"/>
              <a:t>CLICK HERE</a:t>
            </a:r>
          </a:p>
          <a:p>
            <a:r>
              <a:rPr lang="en-US" b="1" baseline="0" dirty="0"/>
              <a:t>-</a:t>
            </a:r>
            <a:r>
              <a:rPr lang="en-US" b="0" baseline="0" dirty="0"/>
              <a:t>so when you look at those arrows you can see the rotation, but the point of rotation is obviously off the map, way down below the screen right?</a:t>
            </a:r>
          </a:p>
          <a:p>
            <a:r>
              <a:rPr lang="en-US" b="0" baseline="0" dirty="0"/>
              <a:t>-that point is what’s known as an Euler Pole</a:t>
            </a:r>
            <a:endParaRPr lang="en-US" b="1" baseline="0"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84</a:t>
            </a:fld>
            <a:endParaRPr lang="en-US"/>
          </a:p>
        </p:txBody>
      </p:sp>
    </p:spTree>
    <p:extLst>
      <p:ext uri="{BB962C8B-B14F-4D97-AF65-F5344CB8AC3E}">
        <p14:creationId xmlns:p14="http://schemas.microsoft.com/office/powerpoint/2010/main" val="6453457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85</a:t>
            </a:fld>
            <a:endParaRPr lang="en-US"/>
          </a:p>
        </p:txBody>
      </p:sp>
    </p:spTree>
    <p:extLst>
      <p:ext uri="{BB962C8B-B14F-4D97-AF65-F5344CB8AC3E}">
        <p14:creationId xmlns:p14="http://schemas.microsoft.com/office/powerpoint/2010/main" val="10583898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86</a:t>
            </a:fld>
            <a:endParaRPr lang="en-US"/>
          </a:p>
        </p:txBody>
      </p:sp>
    </p:spTree>
    <p:extLst>
      <p:ext uri="{BB962C8B-B14F-4D97-AF65-F5344CB8AC3E}">
        <p14:creationId xmlns:p14="http://schemas.microsoft.com/office/powerpoint/2010/main" val="24986280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We say “NATRF2022” is “fixed” to the N.A. Plate, making it a “plate fixed” frame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-the</a:t>
            </a:r>
            <a:r>
              <a:rPr lang="en-US" sz="1200" baseline="0" dirty="0"/>
              <a:t> frame is constant to itself, but rotating within ITRF, and moving in a different direction than the other 3 frames</a:t>
            </a: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87</a:t>
            </a:fld>
            <a:endParaRPr lang="en-US"/>
          </a:p>
        </p:txBody>
      </p:sp>
    </p:spTree>
    <p:extLst>
      <p:ext uri="{BB962C8B-B14F-4D97-AF65-F5344CB8AC3E}">
        <p14:creationId xmlns:p14="http://schemas.microsoft.com/office/powerpoint/2010/main" val="15675747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90</a:t>
            </a:fld>
            <a:endParaRPr lang="en-US"/>
          </a:p>
        </p:txBody>
      </p:sp>
    </p:spTree>
    <p:extLst>
      <p:ext uri="{BB962C8B-B14F-4D97-AF65-F5344CB8AC3E}">
        <p14:creationId xmlns:p14="http://schemas.microsoft.com/office/powerpoint/2010/main" val="207024627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EPP are that green arrow from the last slide</a:t>
            </a:r>
          </a:p>
          <a:p>
            <a:r>
              <a:rPr lang="en-US" dirty="0"/>
              <a:t>-the </a:t>
            </a:r>
            <a:r>
              <a:rPr lang="en-US" dirty="0" err="1"/>
              <a:t>lat,lon</a:t>
            </a:r>
            <a:r>
              <a:rPr lang="en-US" dirty="0"/>
              <a:t> being that </a:t>
            </a:r>
            <a:r>
              <a:rPr lang="en-US" dirty="0" err="1"/>
              <a:t>ol</a:t>
            </a:r>
            <a:r>
              <a:rPr lang="en-US" dirty="0"/>
              <a:t>’ yellow star</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91</a:t>
            </a:fld>
            <a:endParaRPr lang="en-US"/>
          </a:p>
        </p:txBody>
      </p:sp>
    </p:spTree>
    <p:extLst>
      <p:ext uri="{BB962C8B-B14F-4D97-AF65-F5344CB8AC3E}">
        <p14:creationId xmlns:p14="http://schemas.microsoft.com/office/powerpoint/2010/main" val="33410928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92</a:t>
            </a:fld>
            <a:endParaRPr lang="en-US"/>
          </a:p>
        </p:txBody>
      </p:sp>
    </p:spTree>
    <p:extLst>
      <p:ext uri="{BB962C8B-B14F-4D97-AF65-F5344CB8AC3E}">
        <p14:creationId xmlns:p14="http://schemas.microsoft.com/office/powerpoint/2010/main" val="26230920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These velocities the</a:t>
            </a:r>
            <a:r>
              <a:rPr lang="en-US" baseline="0" dirty="0"/>
              <a:t> motion that is left after removing Euler Pole rotation via it’s defining parameters, known simply as Euler Pole Parameters or EPP</a:t>
            </a:r>
          </a:p>
          <a:p>
            <a:endParaRPr lang="en-US" baseline="0" dirty="0"/>
          </a:p>
          <a:p>
            <a:r>
              <a:rPr lang="en-US" baseline="0" dirty="0"/>
              <a:t>These small bare visible arrows in our region are residual velocities leftover after modeling that Euler pole, which will then be modeled into the IFDM for NATRF2022. </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93</a:t>
            </a:fld>
            <a:endParaRPr lang="en-US"/>
          </a:p>
        </p:txBody>
      </p:sp>
    </p:spTree>
    <p:extLst>
      <p:ext uri="{BB962C8B-B14F-4D97-AF65-F5344CB8AC3E}">
        <p14:creationId xmlns:p14="http://schemas.microsoft.com/office/powerpoint/2010/main" val="292371578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-So it all starts</a:t>
            </a:r>
            <a:r>
              <a:rPr lang="en-US" altLang="en-US" baseline="0" dirty="0"/>
              <a:t> with ITRF</a:t>
            </a:r>
          </a:p>
          <a:p>
            <a:r>
              <a:rPr lang="en-US" altLang="en-US" baseline="0" dirty="0"/>
              <a:t>-OPUS is already running all your processing in ITRF, take a look at one of your recent solution reports and you’ll see ITRF2020 coordinates on the right hand side (or IGS/IGb08)</a:t>
            </a:r>
          </a:p>
          <a:p>
            <a:r>
              <a:rPr lang="en-US" altLang="en-US" baseline="0" dirty="0"/>
              <a:t>-Not just North America, Each plate gets a set of EPP associated with it, as each plate is rotating around a different Euler Pole </a:t>
            </a:r>
          </a:p>
          <a:p>
            <a:endParaRPr lang="en-US" altLang="en-US" baseline="0"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94</a:t>
            </a:fld>
            <a:endParaRPr lang="en-US" altLang="en-US"/>
          </a:p>
        </p:txBody>
      </p:sp>
    </p:spTree>
    <p:extLst>
      <p:ext uri="{BB962C8B-B14F-4D97-AF65-F5344CB8AC3E}">
        <p14:creationId xmlns:p14="http://schemas.microsoft.com/office/powerpoint/2010/main" val="2879187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you are not familiar with CORS, these are GNSS receivers that collect data 24/7, and the data is posted on NGS website for anyone to download.</a:t>
            </a:r>
          </a:p>
          <a:p>
            <a:r>
              <a:rPr lang="en-US" baseline="0" dirty="0"/>
              <a:t>-I’ve got some statistics up there, but the NOAA CORS Network is ever changing, with frequent additions and </a:t>
            </a:r>
            <a:r>
              <a:rPr lang="en-US" baseline="0" dirty="0" err="1"/>
              <a:t>decommissionings</a:t>
            </a:r>
            <a:r>
              <a:rPr lang="en-US" baseline="0" dirty="0"/>
              <a:t> </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9</a:t>
            </a:fld>
            <a:endParaRPr lang="en-US"/>
          </a:p>
        </p:txBody>
      </p:sp>
    </p:spTree>
    <p:extLst>
      <p:ext uri="{BB962C8B-B14F-4D97-AF65-F5344CB8AC3E}">
        <p14:creationId xmlns:p14="http://schemas.microsoft.com/office/powerpoint/2010/main" val="10948242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BUT</a:t>
            </a:r>
          </a:p>
          <a:p>
            <a:r>
              <a:rPr lang="en-US" altLang="en-US" baseline="0" dirty="0"/>
              <a:t>-if you’re only working in this region you only need to be concerned with NATRF2022</a:t>
            </a:r>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52014" indent="-289358">
              <a:defRPr>
                <a:solidFill>
                  <a:schemeClr val="tx1"/>
                </a:solidFill>
                <a:latin typeface="Calibri" panose="020F0502020204030204" pitchFamily="34" charset="0"/>
                <a:cs typeface="Arial" panose="020B0604020202020204" pitchFamily="34" charset="0"/>
              </a:defRPr>
            </a:lvl2pPr>
            <a:lvl3pPr marL="1157434" indent="-230533">
              <a:defRPr>
                <a:solidFill>
                  <a:schemeClr val="tx1"/>
                </a:solidFill>
                <a:latin typeface="Calibri" panose="020F0502020204030204" pitchFamily="34" charset="0"/>
                <a:cs typeface="Arial" panose="020B0604020202020204" pitchFamily="34" charset="0"/>
              </a:defRPr>
            </a:lvl3pPr>
            <a:lvl4pPr marL="1620089" indent="-230533">
              <a:defRPr>
                <a:solidFill>
                  <a:schemeClr val="tx1"/>
                </a:solidFill>
                <a:latin typeface="Calibri" panose="020F0502020204030204" pitchFamily="34" charset="0"/>
                <a:cs typeface="Arial" panose="020B0604020202020204" pitchFamily="34" charset="0"/>
              </a:defRPr>
            </a:lvl4pPr>
            <a:lvl5pPr marL="2082744" indent="-230533">
              <a:defRPr>
                <a:solidFill>
                  <a:schemeClr val="tx1"/>
                </a:solidFill>
                <a:latin typeface="Calibri" panose="020F0502020204030204" pitchFamily="34" charset="0"/>
                <a:cs typeface="Arial" panose="020B0604020202020204" pitchFamily="34" charset="0"/>
              </a:defRPr>
            </a:lvl5pPr>
            <a:lvl6pPr marL="2540630"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98516"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56402"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914288" indent="-230533"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98D6984-8E5E-478D-8F77-5884F69C3D28}" type="slidenum">
              <a:rPr lang="en-US" altLang="en-US" smtClean="0"/>
              <a:pPr/>
              <a:t>95</a:t>
            </a:fld>
            <a:endParaRPr lang="en-US" altLang="en-US"/>
          </a:p>
        </p:txBody>
      </p:sp>
    </p:spTree>
    <p:extLst>
      <p:ext uri="{BB962C8B-B14F-4D97-AF65-F5344CB8AC3E}">
        <p14:creationId xmlns:p14="http://schemas.microsoft.com/office/powerpoint/2010/main" val="201862713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-there’s two types of drift you’ll see</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96</a:t>
            </a:fld>
            <a:endParaRPr lang="en-US"/>
          </a:p>
        </p:txBody>
      </p:sp>
    </p:spTree>
    <p:extLst>
      <p:ext uri="{BB962C8B-B14F-4D97-AF65-F5344CB8AC3E}">
        <p14:creationId xmlns:p14="http://schemas.microsoft.com/office/powerpoint/2010/main" val="61124599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baseline="0" dirty="0"/>
              <a:t>-there’s two types of drift you’ll see</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97</a:t>
            </a:fld>
            <a:endParaRPr lang="en-US"/>
          </a:p>
        </p:txBody>
      </p:sp>
    </p:spTree>
    <p:extLst>
      <p:ext uri="{BB962C8B-B14F-4D97-AF65-F5344CB8AC3E}">
        <p14:creationId xmlns:p14="http://schemas.microsoft.com/office/powerpoint/2010/main" val="415693807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First look at that blue line, that is the velocity of DI4044 if we graph it’s easting</a:t>
            </a:r>
            <a:r>
              <a:rPr lang="en-US" baseline="0" dirty="0"/>
              <a:t> coordinate in ITRF over 10+ years.</a:t>
            </a:r>
            <a:endParaRPr lang="en-US" dirty="0"/>
          </a:p>
          <a:p>
            <a:r>
              <a:rPr lang="en-US" dirty="0"/>
              <a:t>So look at the reddish</a:t>
            </a:r>
            <a:r>
              <a:rPr lang="en-US" baseline="0" dirty="0"/>
              <a:t> line, that’s the longitude/easting of PID DI4044 </a:t>
            </a:r>
            <a:r>
              <a:rPr lang="en-US" i="1" baseline="0" dirty="0"/>
              <a:t>after the EPP (rotation) is modeled and factored in, </a:t>
            </a:r>
            <a:r>
              <a:rPr lang="en-US" b="1" i="1" baseline="0" dirty="0"/>
              <a:t>but</a:t>
            </a:r>
            <a:r>
              <a:rPr lang="en-US" i="1" baseline="0" dirty="0"/>
              <a:t> </a:t>
            </a:r>
            <a:r>
              <a:rPr lang="en-US" b="1" i="1" baseline="0" dirty="0"/>
              <a:t>before the IFDM is applied.</a:t>
            </a:r>
          </a:p>
          <a:p>
            <a:pPr marL="12700" marR="133985">
              <a:lnSpc>
                <a:spcPct val="100000"/>
              </a:lnSpc>
              <a:spcBef>
                <a:spcPts val="100"/>
              </a:spcBef>
            </a:pPr>
            <a:r>
              <a:rPr lang="en-US" sz="1200" b="0" dirty="0">
                <a:solidFill>
                  <a:srgbClr val="C00000"/>
                </a:solidFill>
                <a:latin typeface="+mn-lt"/>
                <a:cs typeface="Calibri"/>
              </a:rPr>
              <a:t>This is the </a:t>
            </a:r>
            <a:r>
              <a:rPr lang="en-US" sz="1200" b="0" spc="-5" dirty="0">
                <a:solidFill>
                  <a:srgbClr val="C00000"/>
                </a:solidFill>
                <a:latin typeface="+mn-lt"/>
                <a:cs typeface="Calibri"/>
              </a:rPr>
              <a:t>velocity </a:t>
            </a:r>
            <a:r>
              <a:rPr lang="en-US" sz="1200" b="0" dirty="0">
                <a:solidFill>
                  <a:srgbClr val="C00000"/>
                </a:solidFill>
                <a:latin typeface="+mn-lt"/>
                <a:cs typeface="Calibri"/>
              </a:rPr>
              <a:t>of</a:t>
            </a:r>
            <a:r>
              <a:rPr lang="en-US" sz="1200" b="0" spc="-100" dirty="0">
                <a:solidFill>
                  <a:srgbClr val="C00000"/>
                </a:solidFill>
                <a:latin typeface="+mn-lt"/>
                <a:cs typeface="Calibri"/>
              </a:rPr>
              <a:t> </a:t>
            </a:r>
            <a:r>
              <a:rPr lang="en-US" sz="1200" b="0" dirty="0">
                <a:solidFill>
                  <a:srgbClr val="C00000"/>
                </a:solidFill>
                <a:latin typeface="+mn-lt"/>
                <a:cs typeface="Calibri"/>
              </a:rPr>
              <a:t>the  </a:t>
            </a:r>
            <a:r>
              <a:rPr lang="en-US" sz="1200" b="0" spc="-5" dirty="0">
                <a:solidFill>
                  <a:srgbClr val="C00000"/>
                </a:solidFill>
                <a:latin typeface="+mn-lt"/>
                <a:cs typeface="Calibri"/>
              </a:rPr>
              <a:t>point </a:t>
            </a:r>
            <a:r>
              <a:rPr lang="en-US" sz="1200" b="0" dirty="0">
                <a:solidFill>
                  <a:srgbClr val="C00000"/>
                </a:solidFill>
                <a:latin typeface="+mn-lt"/>
                <a:cs typeface="Calibri"/>
              </a:rPr>
              <a:t>in </a:t>
            </a:r>
            <a:r>
              <a:rPr lang="en-US" sz="1200" b="0" spc="-10" dirty="0">
                <a:solidFill>
                  <a:srgbClr val="C00000"/>
                </a:solidFill>
                <a:latin typeface="+mn-lt"/>
                <a:cs typeface="Calibri"/>
              </a:rPr>
              <a:t>NATRF2022</a:t>
            </a:r>
            <a:r>
              <a:rPr lang="en-US" sz="1200" b="0" spc="-10" baseline="0" dirty="0">
                <a:solidFill>
                  <a:srgbClr val="C00000"/>
                </a:solidFill>
                <a:latin typeface="+mn-lt"/>
                <a:cs typeface="Calibri"/>
              </a:rPr>
              <a:t> </a:t>
            </a:r>
            <a:endParaRPr lang="en-US" sz="1200" b="0" dirty="0">
              <a:latin typeface="+mn-lt"/>
              <a:cs typeface="Calibri"/>
            </a:endParaRPr>
          </a:p>
          <a:p>
            <a:pPr marL="12700" marR="5080">
              <a:lnSpc>
                <a:spcPct val="100000"/>
              </a:lnSpc>
            </a:pPr>
            <a:r>
              <a:rPr lang="en-US" sz="1200" b="1" spc="-10" dirty="0">
                <a:solidFill>
                  <a:srgbClr val="C00000"/>
                </a:solidFill>
                <a:latin typeface="+mn-lt"/>
                <a:cs typeface="Calibri"/>
              </a:rPr>
              <a:t>Rotation </a:t>
            </a:r>
            <a:r>
              <a:rPr lang="en-US" sz="1200" b="1" dirty="0">
                <a:solidFill>
                  <a:srgbClr val="C00000"/>
                </a:solidFill>
                <a:latin typeface="+mn-lt"/>
                <a:cs typeface="Calibri"/>
              </a:rPr>
              <a:t>of </a:t>
            </a:r>
            <a:r>
              <a:rPr lang="en-US" sz="1200" b="1" spc="-10" dirty="0">
                <a:solidFill>
                  <a:srgbClr val="C00000"/>
                </a:solidFill>
                <a:latin typeface="+mn-lt"/>
                <a:cs typeface="Calibri"/>
              </a:rPr>
              <a:t>plate </a:t>
            </a:r>
            <a:r>
              <a:rPr lang="en-US" sz="1200" b="1" spc="-5" dirty="0">
                <a:solidFill>
                  <a:srgbClr val="C00000"/>
                </a:solidFill>
                <a:latin typeface="+mn-lt"/>
                <a:cs typeface="Calibri"/>
              </a:rPr>
              <a:t>removed.  </a:t>
            </a:r>
            <a:r>
              <a:rPr lang="en-US" sz="1200" b="1" dirty="0">
                <a:solidFill>
                  <a:srgbClr val="C00000"/>
                </a:solidFill>
                <a:latin typeface="+mn-lt"/>
                <a:cs typeface="Calibri"/>
              </a:rPr>
              <a:t>It is not </a:t>
            </a:r>
            <a:r>
              <a:rPr lang="en-US" sz="1200" b="1" spc="-10" dirty="0">
                <a:solidFill>
                  <a:srgbClr val="C00000"/>
                </a:solidFill>
                <a:latin typeface="+mn-lt"/>
                <a:cs typeface="Calibri"/>
              </a:rPr>
              <a:t>constant </a:t>
            </a:r>
            <a:r>
              <a:rPr lang="en-US" sz="1200" b="1" spc="-5" dirty="0">
                <a:solidFill>
                  <a:srgbClr val="C00000"/>
                </a:solidFill>
                <a:latin typeface="+mn-lt"/>
                <a:cs typeface="Calibri"/>
              </a:rPr>
              <a:t>because  </a:t>
            </a:r>
            <a:r>
              <a:rPr lang="en-US" sz="1200" b="1" dirty="0">
                <a:solidFill>
                  <a:srgbClr val="C00000"/>
                </a:solidFill>
                <a:latin typeface="+mn-lt"/>
                <a:cs typeface="Calibri"/>
              </a:rPr>
              <a:t>the </a:t>
            </a:r>
            <a:r>
              <a:rPr lang="en-US" sz="1200" b="1" spc="-5" dirty="0">
                <a:solidFill>
                  <a:srgbClr val="C00000"/>
                </a:solidFill>
                <a:latin typeface="+mn-lt"/>
                <a:cs typeface="Calibri"/>
              </a:rPr>
              <a:t>point still suffers small  </a:t>
            </a:r>
            <a:r>
              <a:rPr lang="en-US" sz="1200" b="1" spc="-10" dirty="0">
                <a:solidFill>
                  <a:srgbClr val="C00000"/>
                </a:solidFill>
                <a:latin typeface="+mn-lt"/>
                <a:cs typeface="Calibri"/>
              </a:rPr>
              <a:t>“intra-frame”</a:t>
            </a:r>
            <a:r>
              <a:rPr lang="en-US" sz="1200" b="1" spc="-35" dirty="0">
                <a:solidFill>
                  <a:srgbClr val="C00000"/>
                </a:solidFill>
                <a:latin typeface="+mn-lt"/>
                <a:cs typeface="Calibri"/>
              </a:rPr>
              <a:t> </a:t>
            </a:r>
            <a:r>
              <a:rPr lang="en-US" sz="1200" b="1" spc="-5" dirty="0">
                <a:solidFill>
                  <a:srgbClr val="C00000"/>
                </a:solidFill>
                <a:latin typeface="+mn-lt"/>
                <a:cs typeface="Calibri"/>
              </a:rPr>
              <a:t>velocities.</a:t>
            </a:r>
            <a:endParaRPr lang="en-US" sz="1200" dirty="0">
              <a:latin typeface="+mn-lt"/>
              <a:cs typeface="Calibri"/>
            </a:endParaRPr>
          </a:p>
          <a:p>
            <a:pPr marL="12700" marR="69215">
              <a:lnSpc>
                <a:spcPct val="100000"/>
              </a:lnSpc>
            </a:pPr>
            <a:r>
              <a:rPr lang="en-US" sz="1200" b="1" i="1" u="sng" spc="-5" dirty="0">
                <a:solidFill>
                  <a:srgbClr val="C00000"/>
                </a:solidFill>
                <a:uFill>
                  <a:solidFill>
                    <a:srgbClr val="C00000"/>
                  </a:solidFill>
                </a:uFill>
                <a:latin typeface="+mn-lt"/>
                <a:cs typeface="Calibri"/>
              </a:rPr>
              <a:t>Such </a:t>
            </a:r>
            <a:r>
              <a:rPr lang="en-US" sz="1200" b="1" i="1" u="sng" spc="-15" dirty="0">
                <a:solidFill>
                  <a:srgbClr val="C00000"/>
                </a:solidFill>
                <a:uFill>
                  <a:solidFill>
                    <a:srgbClr val="C00000"/>
                  </a:solidFill>
                </a:uFill>
                <a:latin typeface="+mn-lt"/>
                <a:cs typeface="Calibri"/>
              </a:rPr>
              <a:t>IFVs </a:t>
            </a:r>
            <a:r>
              <a:rPr lang="en-US" sz="1200" b="1" i="1" u="sng" dirty="0">
                <a:solidFill>
                  <a:srgbClr val="C00000"/>
                </a:solidFill>
                <a:uFill>
                  <a:solidFill>
                    <a:srgbClr val="C00000"/>
                  </a:solidFill>
                </a:uFill>
                <a:latin typeface="+mn-lt"/>
                <a:cs typeface="Calibri"/>
              </a:rPr>
              <a:t>will be </a:t>
            </a:r>
            <a:r>
              <a:rPr lang="en-US" sz="1200" b="1" i="1" u="sng" spc="-5" dirty="0">
                <a:solidFill>
                  <a:srgbClr val="C00000"/>
                </a:solidFill>
                <a:uFill>
                  <a:solidFill>
                    <a:srgbClr val="C00000"/>
                  </a:solidFill>
                </a:uFill>
                <a:latin typeface="+mn-lt"/>
                <a:cs typeface="Calibri"/>
              </a:rPr>
              <a:t>captured </a:t>
            </a:r>
            <a:r>
              <a:rPr lang="en-US" sz="1200" b="1" i="1" spc="-5" dirty="0">
                <a:solidFill>
                  <a:srgbClr val="C00000"/>
                </a:solidFill>
                <a:latin typeface="+mn-lt"/>
                <a:cs typeface="Calibri"/>
              </a:rPr>
              <a:t> </a:t>
            </a:r>
            <a:r>
              <a:rPr lang="en-US" sz="1200" b="1" i="1" u="sng" dirty="0">
                <a:solidFill>
                  <a:srgbClr val="C00000"/>
                </a:solidFill>
                <a:uFill>
                  <a:solidFill>
                    <a:srgbClr val="C00000"/>
                  </a:solidFill>
                </a:uFill>
                <a:latin typeface="+mn-lt"/>
                <a:cs typeface="Calibri"/>
              </a:rPr>
              <a:t>in a </a:t>
            </a:r>
            <a:r>
              <a:rPr lang="en-US" sz="1200" b="1" i="1" u="sng" spc="-5" dirty="0">
                <a:solidFill>
                  <a:srgbClr val="C00000"/>
                </a:solidFill>
                <a:uFill>
                  <a:solidFill>
                    <a:srgbClr val="C00000"/>
                  </a:solidFill>
                </a:uFill>
                <a:latin typeface="+mn-lt"/>
                <a:cs typeface="Calibri"/>
              </a:rPr>
              <a:t>model by</a:t>
            </a:r>
            <a:r>
              <a:rPr lang="en-US" sz="1200" b="1" i="1" u="sng" spc="5" dirty="0">
                <a:solidFill>
                  <a:srgbClr val="C00000"/>
                </a:solidFill>
                <a:uFill>
                  <a:solidFill>
                    <a:srgbClr val="C00000"/>
                  </a:solidFill>
                </a:uFill>
                <a:latin typeface="+mn-lt"/>
                <a:cs typeface="Calibri"/>
              </a:rPr>
              <a:t> </a:t>
            </a:r>
            <a:r>
              <a:rPr lang="en-US" sz="1200" b="1" i="1" u="sng" dirty="0">
                <a:solidFill>
                  <a:srgbClr val="C00000"/>
                </a:solidFill>
                <a:uFill>
                  <a:solidFill>
                    <a:srgbClr val="C00000"/>
                  </a:solidFill>
                </a:uFill>
                <a:latin typeface="+mn-lt"/>
                <a:cs typeface="Calibri"/>
              </a:rPr>
              <a:t>NGS.</a:t>
            </a:r>
            <a:endParaRPr lang="en-US" sz="1200" dirty="0">
              <a:latin typeface="+mn-lt"/>
              <a:cs typeface="Calibri"/>
            </a:endParaRPr>
          </a:p>
          <a:p>
            <a:endParaRPr lang="en-US" baseline="0" dirty="0"/>
          </a:p>
          <a:p>
            <a:r>
              <a:rPr lang="en-US" baseline="0" dirty="0"/>
              <a:t>The intent of the IFDM is to remove even that movement to better support coordinate comparisons, etc.</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99</a:t>
            </a:fld>
            <a:endParaRPr lang="en-US"/>
          </a:p>
        </p:txBody>
      </p:sp>
    </p:spTree>
    <p:extLst>
      <p:ext uri="{BB962C8B-B14F-4D97-AF65-F5344CB8AC3E}">
        <p14:creationId xmlns:p14="http://schemas.microsoft.com/office/powerpoint/2010/main" val="39754772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These velocities the</a:t>
            </a:r>
            <a:r>
              <a:rPr lang="en-US" baseline="0" dirty="0"/>
              <a:t> motion that is left after removing Euler Pole rotation via it’s defining parameters, known simply as Euler Pole Parameters or EPP</a:t>
            </a:r>
          </a:p>
          <a:p>
            <a:endParaRPr lang="en-US" baseline="0" dirty="0"/>
          </a:p>
          <a:p>
            <a:r>
              <a:rPr lang="en-US" baseline="0" dirty="0"/>
              <a:t>These small bare visible arrows in our region are residual velocities leftover after modeling that Euler pole, which will then be modeled into the IFDM for NATRF2022. </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100</a:t>
            </a:fld>
            <a:endParaRPr lang="en-US"/>
          </a:p>
        </p:txBody>
      </p:sp>
    </p:spTree>
    <p:extLst>
      <p:ext uri="{BB962C8B-B14F-4D97-AF65-F5344CB8AC3E}">
        <p14:creationId xmlns:p14="http://schemas.microsoft.com/office/powerpoint/2010/main" val="201186273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-model</a:t>
            </a:r>
            <a:r>
              <a:rPr lang="en-US" baseline="0" dirty="0"/>
              <a:t> all velocities… within the frame</a:t>
            </a:r>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101</a:t>
            </a:fld>
            <a:endParaRPr lang="en-US"/>
          </a:p>
        </p:txBody>
      </p:sp>
    </p:spTree>
    <p:extLst>
      <p:ext uri="{BB962C8B-B14F-4D97-AF65-F5344CB8AC3E}">
        <p14:creationId xmlns:p14="http://schemas.microsoft.com/office/powerpoint/2010/main" val="241655262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en-US"/>
              <a:t>Confidential</a:t>
            </a:r>
          </a:p>
        </p:txBody>
      </p:sp>
      <p:sp>
        <p:nvSpPr>
          <p:cNvPr id="5" name="Slide Number Placeholder 4"/>
          <p:cNvSpPr>
            <a:spLocks noGrp="1"/>
          </p:cNvSpPr>
          <p:nvPr>
            <p:ph type="sldNum" sz="quarter" idx="11"/>
          </p:nvPr>
        </p:nvSpPr>
        <p:spPr/>
        <p:txBody>
          <a:bodyPr/>
          <a:lstStyle/>
          <a:p>
            <a:fld id="{0DB5857B-6BAE-944B-AAB1-ECC8570D1349}" type="slidenum">
              <a:rPr lang="en-US" smtClean="0"/>
              <a:t>102</a:t>
            </a:fld>
            <a:endParaRPr lang="en-US"/>
          </a:p>
        </p:txBody>
      </p:sp>
    </p:spTree>
    <p:extLst>
      <p:ext uri="{BB962C8B-B14F-4D97-AF65-F5344CB8AC3E}">
        <p14:creationId xmlns:p14="http://schemas.microsoft.com/office/powerpoint/2010/main" val="366176700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t>-Model of all residual/</a:t>
            </a:r>
            <a:r>
              <a:rPr lang="en-US" baseline="0" dirty="0"/>
              <a:t>leftover </a:t>
            </a:r>
            <a:r>
              <a:rPr lang="en-US" b="1" i="1" baseline="0" dirty="0"/>
              <a:t>horizontal</a:t>
            </a:r>
            <a:r>
              <a:rPr lang="en-US" baseline="0" dirty="0"/>
              <a:t> velocities after applying those EPPs</a:t>
            </a:r>
            <a:endParaRPr lang="en-US" dirty="0"/>
          </a:p>
          <a:p>
            <a:r>
              <a:rPr lang="en-US" dirty="0"/>
              <a:t>HTDP hasn’t been updated, but</a:t>
            </a:r>
            <a:r>
              <a:rPr lang="en-US" baseline="0" dirty="0"/>
              <a:t> the IFDM will be even better than HTDP.</a:t>
            </a:r>
          </a:p>
          <a:p>
            <a:r>
              <a:rPr lang="en-US" baseline="0" dirty="0"/>
              <a:t>That bottom bullet is what the current plan is stating</a:t>
            </a:r>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103</a:t>
            </a:fld>
            <a:endParaRPr lang="en-US"/>
          </a:p>
        </p:txBody>
      </p:sp>
    </p:spTree>
    <p:extLst>
      <p:ext uri="{BB962C8B-B14F-4D97-AF65-F5344CB8AC3E}">
        <p14:creationId xmlns:p14="http://schemas.microsoft.com/office/powerpoint/2010/main" val="10772700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-what’s</a:t>
            </a:r>
            <a:r>
              <a:rPr lang="en-US" baseline="0" dirty="0"/>
              <a:t> the </a:t>
            </a:r>
            <a:r>
              <a:rPr lang="en-US" sz="1200" spc="-7" dirty="0">
                <a:solidFill>
                  <a:schemeClr val="tx2">
                    <a:lumMod val="75000"/>
                  </a:schemeClr>
                </a:solidFill>
                <a:latin typeface="Cambria" panose="02040503050406030204" pitchFamily="18" charset="0"/>
                <a:cs typeface="Calibri"/>
              </a:rPr>
              <a:t>Magnitude of Horizontal Change?</a:t>
            </a:r>
            <a:endParaRPr lang="en-US" sz="1200" dirty="0">
              <a:solidFill>
                <a:schemeClr val="tx2">
                  <a:lumMod val="75000"/>
                </a:schemeClr>
              </a:solidFill>
              <a:latin typeface="Cambria" panose="02040503050406030204" pitchFamily="18" charset="0"/>
              <a:cs typeface="Calibri"/>
            </a:endParaRPr>
          </a:p>
          <a:p>
            <a:r>
              <a:rPr lang="en-US" dirty="0"/>
              <a:t>-we will have</a:t>
            </a:r>
            <a:r>
              <a:rPr lang="en-US" baseline="0" dirty="0"/>
              <a:t> tools online to simplify the process of estimating NAD83</a:t>
            </a:r>
            <a:r>
              <a:rPr lang="en-US" baseline="0" dirty="0">
                <a:sym typeface="Wingdings" panose="05000000000000000000" pitchFamily="2" charset="2"/>
              </a:rPr>
              <a:t>NATRF2022</a:t>
            </a:r>
          </a:p>
          <a:p>
            <a:r>
              <a:rPr lang="en-US" baseline="0" dirty="0">
                <a:sym typeface="Wingdings" panose="05000000000000000000" pitchFamily="2" charset="2"/>
              </a:rPr>
              <a:t>-see the 1.1 and 1.2m contour lines are south and just thru Northern OH, so you’ll see a northwesterly shift of less than 4 feet throughout the vast majority of Ohio, between 3.7 and 4 feet</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108</a:t>
            </a:fld>
            <a:endParaRPr lang="en-US"/>
          </a:p>
        </p:txBody>
      </p:sp>
    </p:spTree>
    <p:extLst>
      <p:ext uri="{BB962C8B-B14F-4D97-AF65-F5344CB8AC3E}">
        <p14:creationId xmlns:p14="http://schemas.microsoft.com/office/powerpoint/2010/main" val="22087082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5600" y="527050"/>
            <a:ext cx="3505200" cy="2628900"/>
          </a:xfrm>
        </p:spPr>
      </p:sp>
      <p:sp>
        <p:nvSpPr>
          <p:cNvPr id="3" name="Notes Placeholder 2"/>
          <p:cNvSpPr>
            <a:spLocks noGrp="1"/>
          </p:cNvSpPr>
          <p:nvPr>
            <p:ph type="body" idx="1"/>
          </p:nvPr>
        </p:nvSpPr>
        <p:spPr/>
        <p:txBody>
          <a:bodyPr/>
          <a:lstStyle/>
          <a:p>
            <a:r>
              <a:rPr lang="en-US" dirty="0">
                <a:solidFill>
                  <a:schemeClr val="bg1"/>
                </a:solidFill>
              </a:rPr>
              <a:t>RED:  NAD 83 coastline against NAD 83 imagery</a:t>
            </a:r>
          </a:p>
          <a:p>
            <a:r>
              <a:rPr lang="en-US" dirty="0">
                <a:solidFill>
                  <a:schemeClr val="bg1"/>
                </a:solidFill>
              </a:rPr>
              <a:t>GREEN:  Coastline shifted into NATRF2022 but the imagery remains on NAD 83</a:t>
            </a:r>
          </a:p>
          <a:p>
            <a:endParaRPr lang="en-US" dirty="0"/>
          </a:p>
        </p:txBody>
      </p:sp>
      <p:sp>
        <p:nvSpPr>
          <p:cNvPr id="4" name="Slide Number Placeholder 3"/>
          <p:cNvSpPr>
            <a:spLocks noGrp="1"/>
          </p:cNvSpPr>
          <p:nvPr>
            <p:ph type="sldNum" sz="quarter" idx="10"/>
          </p:nvPr>
        </p:nvSpPr>
        <p:spPr/>
        <p:txBody>
          <a:bodyPr/>
          <a:lstStyle/>
          <a:p>
            <a:pPr>
              <a:defRPr/>
            </a:pPr>
            <a:fld id="{5BB99B5A-D3DB-4354-AA55-43E94BB02C0B}" type="slidenum">
              <a:rPr lang="en-US" smtClean="0"/>
              <a:pPr>
                <a:defRPr/>
              </a:pPr>
              <a:t>109</a:t>
            </a:fld>
            <a:endParaRPr lang="en-US"/>
          </a:p>
        </p:txBody>
      </p:sp>
    </p:spTree>
    <p:extLst>
      <p:ext uri="{BB962C8B-B14F-4D97-AF65-F5344CB8AC3E}">
        <p14:creationId xmlns:p14="http://schemas.microsoft.com/office/powerpoint/2010/main" val="2179350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567349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7368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3575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raph Slide">
    <p:spTree>
      <p:nvGrpSpPr>
        <p:cNvPr id="1" name=""/>
        <p:cNvGrpSpPr/>
        <p:nvPr/>
      </p:nvGrpSpPr>
      <p:grpSpPr>
        <a:xfrm>
          <a:off x="0" y="0"/>
          <a:ext cx="0" cy="0"/>
          <a:chOff x="0" y="0"/>
          <a:chExt cx="0" cy="0"/>
        </a:xfrm>
      </p:grpSpPr>
      <p:sp>
        <p:nvSpPr>
          <p:cNvPr id="4" name="Chart Placeholder 3"/>
          <p:cNvSpPr>
            <a:spLocks noGrp="1"/>
          </p:cNvSpPr>
          <p:nvPr>
            <p:ph type="chart" sz="quarter" idx="32"/>
          </p:nvPr>
        </p:nvSpPr>
        <p:spPr>
          <a:xfrm>
            <a:off x="457201" y="1600200"/>
            <a:ext cx="8194076" cy="4267200"/>
          </a:xfrm>
          <a:prstGeom prst="rect">
            <a:avLst/>
          </a:prstGeom>
        </p:spPr>
        <p:txBody>
          <a:bodyPr anchor="ctr"/>
          <a:lstStyle>
            <a:lvl1pPr algn="ctr">
              <a:defRPr/>
            </a:lvl1pPr>
          </a:lstStyle>
          <a:p>
            <a:endParaRPr lang="en-US" dirty="0"/>
          </a:p>
        </p:txBody>
      </p:sp>
      <p:sp>
        <p:nvSpPr>
          <p:cNvPr id="5"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31437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 Slide">
    <p:spTree>
      <p:nvGrpSpPr>
        <p:cNvPr id="1" name=""/>
        <p:cNvGrpSpPr/>
        <p:nvPr/>
      </p:nvGrpSpPr>
      <p:grpSpPr>
        <a:xfrm>
          <a:off x="0" y="0"/>
          <a:ext cx="0" cy="0"/>
          <a:chOff x="0" y="0"/>
          <a:chExt cx="0" cy="0"/>
        </a:xfrm>
      </p:grpSpPr>
      <p:sp>
        <p:nvSpPr>
          <p:cNvPr id="16" name="Text Placeholder 15"/>
          <p:cNvSpPr>
            <a:spLocks noGrp="1"/>
          </p:cNvSpPr>
          <p:nvPr>
            <p:ph type="body" sz="quarter" idx="30" hasCustomPrompt="1"/>
          </p:nvPr>
        </p:nvSpPr>
        <p:spPr>
          <a:xfrm>
            <a:off x="457200" y="1600200"/>
            <a:ext cx="8229600" cy="4267200"/>
          </a:xfrm>
          <a:prstGeom prst="rect">
            <a:avLst/>
          </a:prstGeom>
        </p:spPr>
        <p:txBody>
          <a:bodyPr>
            <a:normAutofit/>
          </a:bodyPr>
          <a:lstStyle>
            <a:lvl1pPr marL="342900" indent="-342900">
              <a:buClr>
                <a:schemeClr val="accent2"/>
              </a:buClr>
              <a:buFont typeface="Arial" charset="0"/>
              <a:buChar char="•"/>
              <a:defRPr sz="2800">
                <a:solidFill>
                  <a:schemeClr val="bg1"/>
                </a:solidFill>
              </a:defRPr>
            </a:lvl1pPr>
            <a:lvl2pPr>
              <a:defRPr sz="1600" b="0" i="0">
                <a:latin typeface="Calibri" charset="0"/>
                <a:ea typeface="Calibri" charset="0"/>
                <a:cs typeface="Calibri" charset="0"/>
              </a:defRPr>
            </a:lvl2pPr>
            <a:lvl3pPr>
              <a:defRPr sz="1400" b="0" i="0">
                <a:latin typeface="Calibri" charset="0"/>
                <a:ea typeface="Calibri" charset="0"/>
                <a:cs typeface="Calibri" charset="0"/>
              </a:defRPr>
            </a:lvl3pPr>
            <a:lvl4pPr>
              <a:defRPr sz="1400" b="0" i="0">
                <a:latin typeface="Calibri" charset="0"/>
                <a:ea typeface="Calibri" charset="0"/>
                <a:cs typeface="Calibri" charset="0"/>
              </a:defRPr>
            </a:lvl4pPr>
            <a:lvl5pPr>
              <a:defRPr sz="1400" b="0" i="0">
                <a:latin typeface="Calibri" charset="0"/>
                <a:ea typeface="Calibri" charset="0"/>
                <a:cs typeface="Calibri" charset="0"/>
              </a:defRPr>
            </a:lvl5pPr>
          </a:lstStyle>
          <a:p>
            <a:pPr lvl="0"/>
            <a:r>
              <a:rPr lang="en-US" dirty="0"/>
              <a:t>Text = 28 </a:t>
            </a:r>
            <a:r>
              <a:rPr lang="en-US" dirty="0" err="1"/>
              <a:t>pt</a:t>
            </a:r>
            <a:r>
              <a:rPr lang="en-US" dirty="0"/>
              <a:t> Calibri</a:t>
            </a:r>
          </a:p>
        </p:txBody>
      </p:sp>
      <p:sp>
        <p:nvSpPr>
          <p:cNvPr id="4" name="Title 5"/>
          <p:cNvSpPr>
            <a:spLocks noGrp="1"/>
          </p:cNvSpPr>
          <p:nvPr>
            <p:ph type="title" hasCustomPrompt="1"/>
          </p:nvPr>
        </p:nvSpPr>
        <p:spPr>
          <a:xfrm>
            <a:off x="457200" y="357634"/>
            <a:ext cx="8229600" cy="729745"/>
          </a:xfrm>
        </p:spPr>
        <p:txBody>
          <a:bodyPr/>
          <a:lstStyle>
            <a:lvl1pPr>
              <a:defRPr baseline="0"/>
            </a:lvl1pPr>
          </a:lstStyle>
          <a:p>
            <a:r>
              <a:rPr lang="en-US" dirty="0"/>
              <a:t>Title = 32 </a:t>
            </a:r>
            <a:r>
              <a:rPr lang="en-US" dirty="0" err="1"/>
              <a:t>pt</a:t>
            </a:r>
            <a:r>
              <a:rPr lang="en-US" dirty="0"/>
              <a:t> Calibri</a:t>
            </a:r>
          </a:p>
        </p:txBody>
      </p:sp>
    </p:spTree>
    <p:extLst>
      <p:ext uri="{BB962C8B-B14F-4D97-AF65-F5344CB8AC3E}">
        <p14:creationId xmlns:p14="http://schemas.microsoft.com/office/powerpoint/2010/main" val="2485951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0" y="3387855"/>
            <a:ext cx="9144000" cy="3470275"/>
          </a:xfrm>
          <a:custGeom>
            <a:avLst/>
            <a:gdLst/>
            <a:ahLst/>
            <a:cxnLst/>
            <a:rect l="l" t="t" r="r" b="b"/>
            <a:pathLst>
              <a:path w="9144000" h="3470275">
                <a:moveTo>
                  <a:pt x="4572000" y="0"/>
                </a:moveTo>
                <a:lnTo>
                  <a:pt x="4523440" y="209"/>
                </a:lnTo>
                <a:lnTo>
                  <a:pt x="4474980" y="837"/>
                </a:lnTo>
                <a:lnTo>
                  <a:pt x="4426623" y="1880"/>
                </a:lnTo>
                <a:lnTo>
                  <a:pt x="4378369" y="3338"/>
                </a:lnTo>
                <a:lnTo>
                  <a:pt x="4330220" y="5209"/>
                </a:lnTo>
                <a:lnTo>
                  <a:pt x="4282178" y="7491"/>
                </a:lnTo>
                <a:lnTo>
                  <a:pt x="4234245" y="10183"/>
                </a:lnTo>
                <a:lnTo>
                  <a:pt x="4186423" y="13282"/>
                </a:lnTo>
                <a:lnTo>
                  <a:pt x="4138713" y="16786"/>
                </a:lnTo>
                <a:lnTo>
                  <a:pt x="4091117" y="20695"/>
                </a:lnTo>
                <a:lnTo>
                  <a:pt x="4043636" y="25007"/>
                </a:lnTo>
                <a:lnTo>
                  <a:pt x="3996273" y="29719"/>
                </a:lnTo>
                <a:lnTo>
                  <a:pt x="3949029" y="34830"/>
                </a:lnTo>
                <a:lnTo>
                  <a:pt x="3901906" y="40339"/>
                </a:lnTo>
                <a:lnTo>
                  <a:pt x="3854905" y="46243"/>
                </a:lnTo>
                <a:lnTo>
                  <a:pt x="3808029" y="52541"/>
                </a:lnTo>
                <a:lnTo>
                  <a:pt x="3761278" y="59231"/>
                </a:lnTo>
                <a:lnTo>
                  <a:pt x="3714656" y="66311"/>
                </a:lnTo>
                <a:lnTo>
                  <a:pt x="3668163" y="73780"/>
                </a:lnTo>
                <a:lnTo>
                  <a:pt x="3621801" y="81636"/>
                </a:lnTo>
                <a:lnTo>
                  <a:pt x="3575572" y="89878"/>
                </a:lnTo>
                <a:lnTo>
                  <a:pt x="3529478" y="98503"/>
                </a:lnTo>
                <a:lnTo>
                  <a:pt x="3483520" y="107509"/>
                </a:lnTo>
                <a:lnTo>
                  <a:pt x="3437701" y="116896"/>
                </a:lnTo>
                <a:lnTo>
                  <a:pt x="3392021" y="126661"/>
                </a:lnTo>
                <a:lnTo>
                  <a:pt x="3346483" y="136803"/>
                </a:lnTo>
                <a:lnTo>
                  <a:pt x="3301088" y="147320"/>
                </a:lnTo>
                <a:lnTo>
                  <a:pt x="3255838" y="158210"/>
                </a:lnTo>
                <a:lnTo>
                  <a:pt x="3210735" y="169471"/>
                </a:lnTo>
                <a:lnTo>
                  <a:pt x="3165781" y="181102"/>
                </a:lnTo>
                <a:lnTo>
                  <a:pt x="3120976" y="193102"/>
                </a:lnTo>
                <a:lnTo>
                  <a:pt x="3076324" y="205467"/>
                </a:lnTo>
                <a:lnTo>
                  <a:pt x="3031825" y="218198"/>
                </a:lnTo>
                <a:lnTo>
                  <a:pt x="2987482" y="231291"/>
                </a:lnTo>
                <a:lnTo>
                  <a:pt x="2943296" y="244745"/>
                </a:lnTo>
                <a:lnTo>
                  <a:pt x="2899269" y="258559"/>
                </a:lnTo>
                <a:lnTo>
                  <a:pt x="2855402" y="272730"/>
                </a:lnTo>
                <a:lnTo>
                  <a:pt x="2811698" y="287258"/>
                </a:lnTo>
                <a:lnTo>
                  <a:pt x="2768158" y="302139"/>
                </a:lnTo>
                <a:lnTo>
                  <a:pt x="2724783" y="317374"/>
                </a:lnTo>
                <a:lnTo>
                  <a:pt x="2681576" y="332959"/>
                </a:lnTo>
                <a:lnTo>
                  <a:pt x="2638538" y="348893"/>
                </a:lnTo>
                <a:lnTo>
                  <a:pt x="2595672" y="365175"/>
                </a:lnTo>
                <a:lnTo>
                  <a:pt x="2552978" y="381802"/>
                </a:lnTo>
                <a:lnTo>
                  <a:pt x="2510458" y="398774"/>
                </a:lnTo>
                <a:lnTo>
                  <a:pt x="2468114" y="416088"/>
                </a:lnTo>
                <a:lnTo>
                  <a:pt x="2425949" y="433742"/>
                </a:lnTo>
                <a:lnTo>
                  <a:pt x="2383963" y="451735"/>
                </a:lnTo>
                <a:lnTo>
                  <a:pt x="2342158" y="470065"/>
                </a:lnTo>
                <a:lnTo>
                  <a:pt x="2300536" y="488730"/>
                </a:lnTo>
                <a:lnTo>
                  <a:pt x="2259099" y="507730"/>
                </a:lnTo>
                <a:lnTo>
                  <a:pt x="2217849" y="527061"/>
                </a:lnTo>
                <a:lnTo>
                  <a:pt x="2176787" y="546722"/>
                </a:lnTo>
                <a:lnTo>
                  <a:pt x="2135915" y="566712"/>
                </a:lnTo>
                <a:lnTo>
                  <a:pt x="2095234" y="587028"/>
                </a:lnTo>
                <a:lnTo>
                  <a:pt x="2054747" y="607670"/>
                </a:lnTo>
                <a:lnTo>
                  <a:pt x="2014455" y="628635"/>
                </a:lnTo>
                <a:lnTo>
                  <a:pt x="1974360" y="649921"/>
                </a:lnTo>
                <a:lnTo>
                  <a:pt x="1934464" y="671528"/>
                </a:lnTo>
                <a:lnTo>
                  <a:pt x="1894767" y="693452"/>
                </a:lnTo>
                <a:lnTo>
                  <a:pt x="1855273" y="715694"/>
                </a:lnTo>
                <a:lnTo>
                  <a:pt x="1815983" y="738249"/>
                </a:lnTo>
                <a:lnTo>
                  <a:pt x="1776898" y="761118"/>
                </a:lnTo>
                <a:lnTo>
                  <a:pt x="1738021" y="784298"/>
                </a:lnTo>
                <a:lnTo>
                  <a:pt x="1699352" y="807788"/>
                </a:lnTo>
                <a:lnTo>
                  <a:pt x="1660895" y="831586"/>
                </a:lnTo>
                <a:lnTo>
                  <a:pt x="1622649" y="855689"/>
                </a:lnTo>
                <a:lnTo>
                  <a:pt x="1584618" y="880097"/>
                </a:lnTo>
                <a:lnTo>
                  <a:pt x="1546803" y="904808"/>
                </a:lnTo>
                <a:lnTo>
                  <a:pt x="1509205" y="929820"/>
                </a:lnTo>
                <a:lnTo>
                  <a:pt x="1471826" y="955131"/>
                </a:lnTo>
                <a:lnTo>
                  <a:pt x="1434669" y="980739"/>
                </a:lnTo>
                <a:lnTo>
                  <a:pt x="1397735" y="1006644"/>
                </a:lnTo>
                <a:lnTo>
                  <a:pt x="1361025" y="1032842"/>
                </a:lnTo>
                <a:lnTo>
                  <a:pt x="1324541" y="1059333"/>
                </a:lnTo>
                <a:lnTo>
                  <a:pt x="1288285" y="1086115"/>
                </a:lnTo>
                <a:lnTo>
                  <a:pt x="1252259" y="1113185"/>
                </a:lnTo>
                <a:lnTo>
                  <a:pt x="1216464" y="1140543"/>
                </a:lnTo>
                <a:lnTo>
                  <a:pt x="1180903" y="1168186"/>
                </a:lnTo>
                <a:lnTo>
                  <a:pt x="1145576" y="1196113"/>
                </a:lnTo>
                <a:lnTo>
                  <a:pt x="1110486" y="1224322"/>
                </a:lnTo>
                <a:lnTo>
                  <a:pt x="1075634" y="1252811"/>
                </a:lnTo>
                <a:lnTo>
                  <a:pt x="1041023" y="1281579"/>
                </a:lnTo>
                <a:lnTo>
                  <a:pt x="1006653" y="1310624"/>
                </a:lnTo>
                <a:lnTo>
                  <a:pt x="972527" y="1339944"/>
                </a:lnTo>
                <a:lnTo>
                  <a:pt x="938646" y="1369537"/>
                </a:lnTo>
                <a:lnTo>
                  <a:pt x="905012" y="1399403"/>
                </a:lnTo>
                <a:lnTo>
                  <a:pt x="871627" y="1429538"/>
                </a:lnTo>
                <a:lnTo>
                  <a:pt x="838492" y="1459941"/>
                </a:lnTo>
                <a:lnTo>
                  <a:pt x="805609" y="1490611"/>
                </a:lnTo>
                <a:lnTo>
                  <a:pt x="772980" y="1521546"/>
                </a:lnTo>
                <a:lnTo>
                  <a:pt x="740607" y="1552744"/>
                </a:lnTo>
                <a:lnTo>
                  <a:pt x="708491" y="1584204"/>
                </a:lnTo>
                <a:lnTo>
                  <a:pt x="676635" y="1615923"/>
                </a:lnTo>
                <a:lnTo>
                  <a:pt x="645039" y="1647900"/>
                </a:lnTo>
                <a:lnTo>
                  <a:pt x="613705" y="1680134"/>
                </a:lnTo>
                <a:lnTo>
                  <a:pt x="582636" y="1712622"/>
                </a:lnTo>
                <a:lnTo>
                  <a:pt x="551833" y="1745363"/>
                </a:lnTo>
                <a:lnTo>
                  <a:pt x="521298" y="1778354"/>
                </a:lnTo>
                <a:lnTo>
                  <a:pt x="491032" y="1811596"/>
                </a:lnTo>
                <a:lnTo>
                  <a:pt x="461037" y="1845085"/>
                </a:lnTo>
                <a:lnTo>
                  <a:pt x="431315" y="1878819"/>
                </a:lnTo>
                <a:lnTo>
                  <a:pt x="401868" y="1912799"/>
                </a:lnTo>
                <a:lnTo>
                  <a:pt x="372697" y="1947020"/>
                </a:lnTo>
                <a:lnTo>
                  <a:pt x="343804" y="1981482"/>
                </a:lnTo>
                <a:lnTo>
                  <a:pt x="315191" y="2016184"/>
                </a:lnTo>
                <a:lnTo>
                  <a:pt x="286860" y="2051123"/>
                </a:lnTo>
                <a:lnTo>
                  <a:pt x="258812" y="2086297"/>
                </a:lnTo>
                <a:lnTo>
                  <a:pt x="231049" y="2121705"/>
                </a:lnTo>
                <a:lnTo>
                  <a:pt x="203572" y="2157346"/>
                </a:lnTo>
                <a:lnTo>
                  <a:pt x="176384" y="2193217"/>
                </a:lnTo>
                <a:lnTo>
                  <a:pt x="149487" y="2229316"/>
                </a:lnTo>
                <a:lnTo>
                  <a:pt x="122881" y="2265643"/>
                </a:lnTo>
                <a:lnTo>
                  <a:pt x="96569" y="2302195"/>
                </a:lnTo>
                <a:lnTo>
                  <a:pt x="70552" y="2338970"/>
                </a:lnTo>
                <a:lnTo>
                  <a:pt x="44832" y="2375968"/>
                </a:lnTo>
                <a:lnTo>
                  <a:pt x="19411" y="2413185"/>
                </a:lnTo>
                <a:lnTo>
                  <a:pt x="0" y="3470146"/>
                </a:lnTo>
                <a:lnTo>
                  <a:pt x="9144000" y="3470146"/>
                </a:lnTo>
                <a:lnTo>
                  <a:pt x="9144000" y="2442078"/>
                </a:lnTo>
                <a:lnTo>
                  <a:pt x="9124571" y="2413123"/>
                </a:lnTo>
                <a:lnTo>
                  <a:pt x="9099152" y="2375907"/>
                </a:lnTo>
                <a:lnTo>
                  <a:pt x="9073434" y="2338911"/>
                </a:lnTo>
                <a:lnTo>
                  <a:pt x="9047419" y="2302137"/>
                </a:lnTo>
                <a:lnTo>
                  <a:pt x="9021109" y="2265587"/>
                </a:lnTo>
                <a:lnTo>
                  <a:pt x="8994505" y="2229262"/>
                </a:lnTo>
                <a:lnTo>
                  <a:pt x="8967609" y="2193163"/>
                </a:lnTo>
                <a:lnTo>
                  <a:pt x="8940424" y="2157294"/>
                </a:lnTo>
                <a:lnTo>
                  <a:pt x="8912949" y="2121655"/>
                </a:lnTo>
                <a:lnTo>
                  <a:pt x="8885188" y="2086248"/>
                </a:lnTo>
                <a:lnTo>
                  <a:pt x="8857142" y="2051075"/>
                </a:lnTo>
                <a:lnTo>
                  <a:pt x="8828813" y="2016138"/>
                </a:lnTo>
                <a:lnTo>
                  <a:pt x="8800202" y="1981437"/>
                </a:lnTo>
                <a:lnTo>
                  <a:pt x="8771311" y="1946976"/>
                </a:lnTo>
                <a:lnTo>
                  <a:pt x="8742143" y="1912756"/>
                </a:lnTo>
                <a:lnTo>
                  <a:pt x="8712698" y="1878778"/>
                </a:lnTo>
                <a:lnTo>
                  <a:pt x="8682978" y="1845045"/>
                </a:lnTo>
                <a:lnTo>
                  <a:pt x="8652985" y="1811557"/>
                </a:lnTo>
                <a:lnTo>
                  <a:pt x="8622721" y="1778317"/>
                </a:lnTo>
                <a:lnTo>
                  <a:pt x="8592188" y="1745326"/>
                </a:lnTo>
                <a:lnTo>
                  <a:pt x="8561387" y="1712586"/>
                </a:lnTo>
                <a:lnTo>
                  <a:pt x="8530320" y="1680099"/>
                </a:lnTo>
                <a:lnTo>
                  <a:pt x="8498989" y="1647867"/>
                </a:lnTo>
                <a:lnTo>
                  <a:pt x="8467395" y="1615891"/>
                </a:lnTo>
                <a:lnTo>
                  <a:pt x="8435540" y="1584173"/>
                </a:lnTo>
                <a:lnTo>
                  <a:pt x="8403426" y="1552714"/>
                </a:lnTo>
                <a:lnTo>
                  <a:pt x="8371055" y="1521517"/>
                </a:lnTo>
                <a:lnTo>
                  <a:pt x="8338428" y="1490583"/>
                </a:lnTo>
                <a:lnTo>
                  <a:pt x="8305548" y="1459914"/>
                </a:lnTo>
                <a:lnTo>
                  <a:pt x="8272415" y="1429511"/>
                </a:lnTo>
                <a:lnTo>
                  <a:pt x="8239031" y="1399377"/>
                </a:lnTo>
                <a:lnTo>
                  <a:pt x="8205399" y="1369513"/>
                </a:lnTo>
                <a:lnTo>
                  <a:pt x="8171520" y="1339920"/>
                </a:lnTo>
                <a:lnTo>
                  <a:pt x="8137396" y="1310601"/>
                </a:lnTo>
                <a:lnTo>
                  <a:pt x="8103028" y="1281557"/>
                </a:lnTo>
                <a:lnTo>
                  <a:pt x="8068418" y="1252790"/>
                </a:lnTo>
                <a:lnTo>
                  <a:pt x="8033568" y="1224301"/>
                </a:lnTo>
                <a:lnTo>
                  <a:pt x="7998480" y="1196093"/>
                </a:lnTo>
                <a:lnTo>
                  <a:pt x="7963155" y="1168167"/>
                </a:lnTo>
                <a:lnTo>
                  <a:pt x="7927595" y="1140524"/>
                </a:lnTo>
                <a:lnTo>
                  <a:pt x="7891802" y="1113167"/>
                </a:lnTo>
                <a:lnTo>
                  <a:pt x="7855777" y="1086098"/>
                </a:lnTo>
                <a:lnTo>
                  <a:pt x="7819523" y="1059317"/>
                </a:lnTo>
                <a:lnTo>
                  <a:pt x="7783041" y="1032827"/>
                </a:lnTo>
                <a:lnTo>
                  <a:pt x="7746332" y="1006629"/>
                </a:lnTo>
                <a:lnTo>
                  <a:pt x="7709399" y="980725"/>
                </a:lnTo>
                <a:lnTo>
                  <a:pt x="7672243" y="955117"/>
                </a:lnTo>
                <a:lnTo>
                  <a:pt x="7634866" y="929807"/>
                </a:lnTo>
                <a:lnTo>
                  <a:pt x="7597270" y="904795"/>
                </a:lnTo>
                <a:lnTo>
                  <a:pt x="7559456" y="880085"/>
                </a:lnTo>
                <a:lnTo>
                  <a:pt x="7521426" y="855678"/>
                </a:lnTo>
                <a:lnTo>
                  <a:pt x="7483181" y="831574"/>
                </a:lnTo>
                <a:lnTo>
                  <a:pt x="7444725" y="807777"/>
                </a:lnTo>
                <a:lnTo>
                  <a:pt x="7406057" y="784288"/>
                </a:lnTo>
                <a:lnTo>
                  <a:pt x="7367181" y="761108"/>
                </a:lnTo>
                <a:lnTo>
                  <a:pt x="7328097" y="738240"/>
                </a:lnTo>
                <a:lnTo>
                  <a:pt x="7288807" y="715685"/>
                </a:lnTo>
                <a:lnTo>
                  <a:pt x="7249314" y="693444"/>
                </a:lnTo>
                <a:lnTo>
                  <a:pt x="7209619" y="671520"/>
                </a:lnTo>
                <a:lnTo>
                  <a:pt x="7169723" y="649914"/>
                </a:lnTo>
                <a:lnTo>
                  <a:pt x="7129629" y="628628"/>
                </a:lnTo>
                <a:lnTo>
                  <a:pt x="7089338" y="607663"/>
                </a:lnTo>
                <a:lnTo>
                  <a:pt x="7048851" y="587022"/>
                </a:lnTo>
                <a:lnTo>
                  <a:pt x="7008171" y="566706"/>
                </a:lnTo>
                <a:lnTo>
                  <a:pt x="6967299" y="546716"/>
                </a:lnTo>
                <a:lnTo>
                  <a:pt x="6926238" y="527055"/>
                </a:lnTo>
                <a:lnTo>
                  <a:pt x="6884987" y="507724"/>
                </a:lnTo>
                <a:lnTo>
                  <a:pt x="6843551" y="488726"/>
                </a:lnTo>
                <a:lnTo>
                  <a:pt x="6801929" y="470060"/>
                </a:lnTo>
                <a:lnTo>
                  <a:pt x="6760125" y="451731"/>
                </a:lnTo>
                <a:lnTo>
                  <a:pt x="6718139" y="433738"/>
                </a:lnTo>
                <a:lnTo>
                  <a:pt x="6675973" y="416084"/>
                </a:lnTo>
                <a:lnTo>
                  <a:pt x="6633629" y="398770"/>
                </a:lnTo>
                <a:lnTo>
                  <a:pt x="6591110" y="381799"/>
                </a:lnTo>
                <a:lnTo>
                  <a:pt x="6548415" y="365172"/>
                </a:lnTo>
                <a:lnTo>
                  <a:pt x="6505548" y="348890"/>
                </a:lnTo>
                <a:lnTo>
                  <a:pt x="6462510" y="332956"/>
                </a:lnTo>
                <a:lnTo>
                  <a:pt x="6419303" y="317371"/>
                </a:lnTo>
                <a:lnTo>
                  <a:pt x="6375928" y="302137"/>
                </a:lnTo>
                <a:lnTo>
                  <a:pt x="6332387" y="287255"/>
                </a:lnTo>
                <a:lnTo>
                  <a:pt x="6288682" y="272728"/>
                </a:lnTo>
                <a:lnTo>
                  <a:pt x="6244814" y="258557"/>
                </a:lnTo>
                <a:lnTo>
                  <a:pt x="6200786" y="244743"/>
                </a:lnTo>
                <a:lnTo>
                  <a:pt x="6156599" y="231289"/>
                </a:lnTo>
                <a:lnTo>
                  <a:pt x="6112255" y="218196"/>
                </a:lnTo>
                <a:lnTo>
                  <a:pt x="6067755" y="205466"/>
                </a:lnTo>
                <a:lnTo>
                  <a:pt x="6023102" y="193101"/>
                </a:lnTo>
                <a:lnTo>
                  <a:pt x="5978297" y="181101"/>
                </a:lnTo>
                <a:lnTo>
                  <a:pt x="5933341" y="169470"/>
                </a:lnTo>
                <a:lnTo>
                  <a:pt x="5888236" y="158209"/>
                </a:lnTo>
                <a:lnTo>
                  <a:pt x="5842985" y="147319"/>
                </a:lnTo>
                <a:lnTo>
                  <a:pt x="5797589" y="136802"/>
                </a:lnTo>
                <a:lnTo>
                  <a:pt x="5752049" y="126661"/>
                </a:lnTo>
                <a:lnTo>
                  <a:pt x="5706367" y="116896"/>
                </a:lnTo>
                <a:lnTo>
                  <a:pt x="5660546" y="107509"/>
                </a:lnTo>
                <a:lnTo>
                  <a:pt x="5614586" y="98502"/>
                </a:lnTo>
                <a:lnTo>
                  <a:pt x="5568490" y="89877"/>
                </a:lnTo>
                <a:lnTo>
                  <a:pt x="5522259" y="81636"/>
                </a:lnTo>
                <a:lnTo>
                  <a:pt x="5475895" y="73780"/>
                </a:lnTo>
                <a:lnTo>
                  <a:pt x="5429400" y="66311"/>
                </a:lnTo>
                <a:lnTo>
                  <a:pt x="5382775" y="59230"/>
                </a:lnTo>
                <a:lnTo>
                  <a:pt x="5336023" y="52540"/>
                </a:lnTo>
                <a:lnTo>
                  <a:pt x="5289144" y="46243"/>
                </a:lnTo>
                <a:lnTo>
                  <a:pt x="5242141" y="40339"/>
                </a:lnTo>
                <a:lnTo>
                  <a:pt x="5195015" y="34830"/>
                </a:lnTo>
                <a:lnTo>
                  <a:pt x="5147768" y="29719"/>
                </a:lnTo>
                <a:lnTo>
                  <a:pt x="5100402" y="25007"/>
                </a:lnTo>
                <a:lnTo>
                  <a:pt x="5052918" y="20695"/>
                </a:lnTo>
                <a:lnTo>
                  <a:pt x="5005319" y="16786"/>
                </a:lnTo>
                <a:lnTo>
                  <a:pt x="4957605" y="13282"/>
                </a:lnTo>
                <a:lnTo>
                  <a:pt x="4909780" y="10183"/>
                </a:lnTo>
                <a:lnTo>
                  <a:pt x="4861843" y="7491"/>
                </a:lnTo>
                <a:lnTo>
                  <a:pt x="4813798" y="5209"/>
                </a:lnTo>
                <a:lnTo>
                  <a:pt x="4765646" y="3338"/>
                </a:lnTo>
                <a:lnTo>
                  <a:pt x="4717388" y="1880"/>
                </a:lnTo>
                <a:lnTo>
                  <a:pt x="4669026" y="837"/>
                </a:lnTo>
                <a:lnTo>
                  <a:pt x="4620563" y="209"/>
                </a:lnTo>
                <a:lnTo>
                  <a:pt x="4572000" y="0"/>
                </a:lnTo>
                <a:close/>
              </a:path>
            </a:pathLst>
          </a:custGeom>
          <a:solidFill>
            <a:srgbClr val="FFFFFF"/>
          </a:solidFill>
        </p:spPr>
        <p:txBody>
          <a:bodyPr wrap="square" lIns="0" tIns="0" rIns="0" bIns="0" rtlCol="0"/>
          <a:lstStyle/>
          <a:p>
            <a:endParaRPr/>
          </a:p>
        </p:txBody>
      </p:sp>
      <p:sp>
        <p:nvSpPr>
          <p:cNvPr id="18" name="bk object 18"/>
          <p:cNvSpPr/>
          <p:nvPr/>
        </p:nvSpPr>
        <p:spPr>
          <a:xfrm>
            <a:off x="0" y="3391282"/>
            <a:ext cx="9144000" cy="3466719"/>
          </a:xfrm>
          <a:prstGeom prst="rect">
            <a:avLst/>
          </a:prstGeom>
          <a:blipFill>
            <a:blip r:embed="rId3" cstate="print"/>
            <a:stretch>
              <a:fillRect/>
            </a:stretch>
          </a:blipFill>
        </p:spPr>
        <p:txBody>
          <a:bodyPr wrap="square" lIns="0" tIns="0" rIns="0" bIns="0" rtlCol="0"/>
          <a:lstStyle/>
          <a:p>
            <a:endParaRPr/>
          </a:p>
        </p:txBody>
      </p:sp>
      <p:sp>
        <p:nvSpPr>
          <p:cNvPr id="19" name="bk object 19"/>
          <p:cNvSpPr/>
          <p:nvPr/>
        </p:nvSpPr>
        <p:spPr>
          <a:xfrm>
            <a:off x="0" y="3391280"/>
            <a:ext cx="9144000" cy="2446020"/>
          </a:xfrm>
          <a:custGeom>
            <a:avLst/>
            <a:gdLst/>
            <a:ahLst/>
            <a:cxnLst/>
            <a:rect l="l" t="t" r="r" b="b"/>
            <a:pathLst>
              <a:path w="9144000" h="2446020">
                <a:moveTo>
                  <a:pt x="9144000" y="2445675"/>
                </a:moveTo>
                <a:lnTo>
                  <a:pt x="9122205" y="2413185"/>
                </a:lnTo>
                <a:lnTo>
                  <a:pt x="9096793" y="2375968"/>
                </a:lnTo>
                <a:lnTo>
                  <a:pt x="9071082" y="2338970"/>
                </a:lnTo>
                <a:lnTo>
                  <a:pt x="9045074" y="2302195"/>
                </a:lnTo>
                <a:lnTo>
                  <a:pt x="9018771" y="2265643"/>
                </a:lnTo>
                <a:lnTo>
                  <a:pt x="8992174" y="2229316"/>
                </a:lnTo>
                <a:lnTo>
                  <a:pt x="8965286" y="2193217"/>
                </a:lnTo>
                <a:lnTo>
                  <a:pt x="8938107" y="2157346"/>
                </a:lnTo>
                <a:lnTo>
                  <a:pt x="8910640" y="2121705"/>
                </a:lnTo>
                <a:lnTo>
                  <a:pt x="8882886" y="2086297"/>
                </a:lnTo>
                <a:lnTo>
                  <a:pt x="8854848" y="2051123"/>
                </a:lnTo>
                <a:lnTo>
                  <a:pt x="8826526" y="2016184"/>
                </a:lnTo>
                <a:lnTo>
                  <a:pt x="8797922" y="1981482"/>
                </a:lnTo>
                <a:lnTo>
                  <a:pt x="8769039" y="1947020"/>
                </a:lnTo>
                <a:lnTo>
                  <a:pt x="8739878" y="1912799"/>
                </a:lnTo>
                <a:lnTo>
                  <a:pt x="8710441" y="1878819"/>
                </a:lnTo>
                <a:lnTo>
                  <a:pt x="8680729" y="1845085"/>
                </a:lnTo>
                <a:lnTo>
                  <a:pt x="8650744" y="1811596"/>
                </a:lnTo>
                <a:lnTo>
                  <a:pt x="8620488" y="1778354"/>
                </a:lnTo>
                <a:lnTo>
                  <a:pt x="8589963" y="1745363"/>
                </a:lnTo>
                <a:lnTo>
                  <a:pt x="8559170" y="1712622"/>
                </a:lnTo>
                <a:lnTo>
                  <a:pt x="8528111" y="1680134"/>
                </a:lnTo>
                <a:lnTo>
                  <a:pt x="8496788" y="1647900"/>
                </a:lnTo>
                <a:lnTo>
                  <a:pt x="8465202" y="1615923"/>
                </a:lnTo>
                <a:lnTo>
                  <a:pt x="8433356" y="1584204"/>
                </a:lnTo>
                <a:lnTo>
                  <a:pt x="8401251" y="1552744"/>
                </a:lnTo>
                <a:lnTo>
                  <a:pt x="8368888" y="1521546"/>
                </a:lnTo>
                <a:lnTo>
                  <a:pt x="8336270" y="1490611"/>
                </a:lnTo>
                <a:lnTo>
                  <a:pt x="8303398" y="1459941"/>
                </a:lnTo>
                <a:lnTo>
                  <a:pt x="8270273" y="1429538"/>
                </a:lnTo>
                <a:lnTo>
                  <a:pt x="8236899" y="1399403"/>
                </a:lnTo>
                <a:lnTo>
                  <a:pt x="8203276" y="1369537"/>
                </a:lnTo>
                <a:lnTo>
                  <a:pt x="8169405" y="1339944"/>
                </a:lnTo>
                <a:lnTo>
                  <a:pt x="8135290" y="1310624"/>
                </a:lnTo>
                <a:lnTo>
                  <a:pt x="8100931" y="1281579"/>
                </a:lnTo>
                <a:lnTo>
                  <a:pt x="8066330" y="1252811"/>
                </a:lnTo>
                <a:lnTo>
                  <a:pt x="8031490" y="1224322"/>
                </a:lnTo>
                <a:lnTo>
                  <a:pt x="7996411" y="1196113"/>
                </a:lnTo>
                <a:lnTo>
                  <a:pt x="7961095" y="1168186"/>
                </a:lnTo>
                <a:lnTo>
                  <a:pt x="7925544" y="1140543"/>
                </a:lnTo>
                <a:lnTo>
                  <a:pt x="7889761" y="1113185"/>
                </a:lnTo>
                <a:lnTo>
                  <a:pt x="7853746" y="1086115"/>
                </a:lnTo>
                <a:lnTo>
                  <a:pt x="7817501" y="1059333"/>
                </a:lnTo>
                <a:lnTo>
                  <a:pt x="7781028" y="1032842"/>
                </a:lnTo>
                <a:lnTo>
                  <a:pt x="7744330" y="1006644"/>
                </a:lnTo>
                <a:lnTo>
                  <a:pt x="7707406" y="980739"/>
                </a:lnTo>
                <a:lnTo>
                  <a:pt x="7670260" y="955131"/>
                </a:lnTo>
                <a:lnTo>
                  <a:pt x="7632893" y="929820"/>
                </a:lnTo>
                <a:lnTo>
                  <a:pt x="7595306" y="904808"/>
                </a:lnTo>
                <a:lnTo>
                  <a:pt x="7557502" y="880097"/>
                </a:lnTo>
                <a:lnTo>
                  <a:pt x="7519482" y="855689"/>
                </a:lnTo>
                <a:lnTo>
                  <a:pt x="7481248" y="831586"/>
                </a:lnTo>
                <a:lnTo>
                  <a:pt x="7442802" y="807788"/>
                </a:lnTo>
                <a:lnTo>
                  <a:pt x="7404144" y="784298"/>
                </a:lnTo>
                <a:lnTo>
                  <a:pt x="7365278" y="761118"/>
                </a:lnTo>
                <a:lnTo>
                  <a:pt x="7326205" y="738249"/>
                </a:lnTo>
                <a:lnTo>
                  <a:pt x="7286926" y="715694"/>
                </a:lnTo>
                <a:lnTo>
                  <a:pt x="7247443" y="693452"/>
                </a:lnTo>
                <a:lnTo>
                  <a:pt x="7207758" y="671528"/>
                </a:lnTo>
                <a:lnTo>
                  <a:pt x="7167873" y="649921"/>
                </a:lnTo>
                <a:lnTo>
                  <a:pt x="7127790" y="628635"/>
                </a:lnTo>
                <a:lnTo>
                  <a:pt x="7087509" y="607670"/>
                </a:lnTo>
                <a:lnTo>
                  <a:pt x="7047033" y="587028"/>
                </a:lnTo>
                <a:lnTo>
                  <a:pt x="7006364" y="566712"/>
                </a:lnTo>
                <a:lnTo>
                  <a:pt x="6965504" y="546722"/>
                </a:lnTo>
                <a:lnTo>
                  <a:pt x="6924453" y="527061"/>
                </a:lnTo>
                <a:lnTo>
                  <a:pt x="6883214" y="507730"/>
                </a:lnTo>
                <a:lnTo>
                  <a:pt x="6841788" y="488730"/>
                </a:lnTo>
                <a:lnTo>
                  <a:pt x="6800178" y="470065"/>
                </a:lnTo>
                <a:lnTo>
                  <a:pt x="6758384" y="451735"/>
                </a:lnTo>
                <a:lnTo>
                  <a:pt x="6716410" y="433742"/>
                </a:lnTo>
                <a:lnTo>
                  <a:pt x="6674255" y="416088"/>
                </a:lnTo>
                <a:lnTo>
                  <a:pt x="6631923" y="398774"/>
                </a:lnTo>
                <a:lnTo>
                  <a:pt x="6589415" y="381802"/>
                </a:lnTo>
                <a:lnTo>
                  <a:pt x="6546732" y="365175"/>
                </a:lnTo>
                <a:lnTo>
                  <a:pt x="6503876" y="348893"/>
                </a:lnTo>
                <a:lnTo>
                  <a:pt x="6460850" y="332959"/>
                </a:lnTo>
                <a:lnTo>
                  <a:pt x="6417654" y="317374"/>
                </a:lnTo>
                <a:lnTo>
                  <a:pt x="6374291" y="302139"/>
                </a:lnTo>
                <a:lnTo>
                  <a:pt x="6330761" y="287258"/>
                </a:lnTo>
                <a:lnTo>
                  <a:pt x="6287068" y="272730"/>
                </a:lnTo>
                <a:lnTo>
                  <a:pt x="6243213" y="258559"/>
                </a:lnTo>
                <a:lnTo>
                  <a:pt x="6199197" y="244745"/>
                </a:lnTo>
                <a:lnTo>
                  <a:pt x="6155022" y="231291"/>
                </a:lnTo>
                <a:lnTo>
                  <a:pt x="6110689" y="218198"/>
                </a:lnTo>
                <a:lnTo>
                  <a:pt x="6066202" y="205467"/>
                </a:lnTo>
                <a:lnTo>
                  <a:pt x="6021560" y="193102"/>
                </a:lnTo>
                <a:lnTo>
                  <a:pt x="5976767" y="181102"/>
                </a:lnTo>
                <a:lnTo>
                  <a:pt x="5931823" y="169471"/>
                </a:lnTo>
                <a:lnTo>
                  <a:pt x="5886731" y="158210"/>
                </a:lnTo>
                <a:lnTo>
                  <a:pt x="5841492" y="147320"/>
                </a:lnTo>
                <a:lnTo>
                  <a:pt x="5796108" y="136803"/>
                </a:lnTo>
                <a:lnTo>
                  <a:pt x="5750581" y="126661"/>
                </a:lnTo>
                <a:lnTo>
                  <a:pt x="5704912" y="116896"/>
                </a:lnTo>
                <a:lnTo>
                  <a:pt x="5659103" y="107509"/>
                </a:lnTo>
                <a:lnTo>
                  <a:pt x="5613156" y="98503"/>
                </a:lnTo>
                <a:lnTo>
                  <a:pt x="5567072" y="89878"/>
                </a:lnTo>
                <a:lnTo>
                  <a:pt x="5520854" y="81636"/>
                </a:lnTo>
                <a:lnTo>
                  <a:pt x="5474503" y="73780"/>
                </a:lnTo>
                <a:lnTo>
                  <a:pt x="5428020" y="66311"/>
                </a:lnTo>
                <a:lnTo>
                  <a:pt x="5381408" y="59231"/>
                </a:lnTo>
                <a:lnTo>
                  <a:pt x="5334668" y="52541"/>
                </a:lnTo>
                <a:lnTo>
                  <a:pt x="5287802" y="46243"/>
                </a:lnTo>
                <a:lnTo>
                  <a:pt x="5240812" y="40339"/>
                </a:lnTo>
                <a:lnTo>
                  <a:pt x="5193699" y="34830"/>
                </a:lnTo>
                <a:lnTo>
                  <a:pt x="5146465" y="29719"/>
                </a:lnTo>
                <a:lnTo>
                  <a:pt x="5099112" y="25007"/>
                </a:lnTo>
                <a:lnTo>
                  <a:pt x="5051641" y="20695"/>
                </a:lnTo>
                <a:lnTo>
                  <a:pt x="5004055" y="16786"/>
                </a:lnTo>
                <a:lnTo>
                  <a:pt x="4956355" y="13282"/>
                </a:lnTo>
                <a:lnTo>
                  <a:pt x="4908542" y="10183"/>
                </a:lnTo>
                <a:lnTo>
                  <a:pt x="4860619" y="7491"/>
                </a:lnTo>
                <a:lnTo>
                  <a:pt x="4812587" y="5209"/>
                </a:lnTo>
                <a:lnTo>
                  <a:pt x="4764448" y="3338"/>
                </a:lnTo>
                <a:lnTo>
                  <a:pt x="4716204" y="1880"/>
                </a:lnTo>
                <a:lnTo>
                  <a:pt x="4667856" y="837"/>
                </a:lnTo>
                <a:lnTo>
                  <a:pt x="4619406" y="209"/>
                </a:lnTo>
                <a:lnTo>
                  <a:pt x="4570855" y="0"/>
                </a:lnTo>
                <a:lnTo>
                  <a:pt x="4522309" y="209"/>
                </a:lnTo>
                <a:lnTo>
                  <a:pt x="4473863" y="837"/>
                </a:lnTo>
                <a:lnTo>
                  <a:pt x="4425519" y="1880"/>
                </a:lnTo>
                <a:lnTo>
                  <a:pt x="4377278" y="3338"/>
                </a:lnTo>
                <a:lnTo>
                  <a:pt x="4329143" y="5209"/>
                </a:lnTo>
                <a:lnTo>
                  <a:pt x="4281115" y="7491"/>
                </a:lnTo>
                <a:lnTo>
                  <a:pt x="4233195" y="10183"/>
                </a:lnTo>
                <a:lnTo>
                  <a:pt x="4185386" y="13282"/>
                </a:lnTo>
                <a:lnTo>
                  <a:pt x="4137689" y="16786"/>
                </a:lnTo>
                <a:lnTo>
                  <a:pt x="4090106" y="20695"/>
                </a:lnTo>
                <a:lnTo>
                  <a:pt x="4042639" y="25007"/>
                </a:lnTo>
                <a:lnTo>
                  <a:pt x="3995289" y="29719"/>
                </a:lnTo>
                <a:lnTo>
                  <a:pt x="3948058" y="34830"/>
                </a:lnTo>
                <a:lnTo>
                  <a:pt x="3900948" y="40339"/>
                </a:lnTo>
                <a:lnTo>
                  <a:pt x="3853960" y="46243"/>
                </a:lnTo>
                <a:lnTo>
                  <a:pt x="3807097" y="52540"/>
                </a:lnTo>
                <a:lnTo>
                  <a:pt x="3760360" y="59230"/>
                </a:lnTo>
                <a:lnTo>
                  <a:pt x="3713751" y="66311"/>
                </a:lnTo>
                <a:lnTo>
                  <a:pt x="3667271" y="73780"/>
                </a:lnTo>
                <a:lnTo>
                  <a:pt x="3620922" y="81636"/>
                </a:lnTo>
                <a:lnTo>
                  <a:pt x="3574706" y="89877"/>
                </a:lnTo>
                <a:lnTo>
                  <a:pt x="3528625" y="98502"/>
                </a:lnTo>
                <a:lnTo>
                  <a:pt x="3482680" y="107509"/>
                </a:lnTo>
                <a:lnTo>
                  <a:pt x="3436873" y="116896"/>
                </a:lnTo>
                <a:lnTo>
                  <a:pt x="3391206" y="126661"/>
                </a:lnTo>
                <a:lnTo>
                  <a:pt x="3345681" y="136802"/>
                </a:lnTo>
                <a:lnTo>
                  <a:pt x="3300299" y="147319"/>
                </a:lnTo>
                <a:lnTo>
                  <a:pt x="3255062" y="158209"/>
                </a:lnTo>
                <a:lnTo>
                  <a:pt x="3209972" y="169470"/>
                </a:lnTo>
                <a:lnTo>
                  <a:pt x="3165030" y="181101"/>
                </a:lnTo>
                <a:lnTo>
                  <a:pt x="3120238" y="193101"/>
                </a:lnTo>
                <a:lnTo>
                  <a:pt x="3075599" y="205466"/>
                </a:lnTo>
                <a:lnTo>
                  <a:pt x="3031113" y="218196"/>
                </a:lnTo>
                <a:lnTo>
                  <a:pt x="2986782" y="231289"/>
                </a:lnTo>
                <a:lnTo>
                  <a:pt x="2942608" y="244743"/>
                </a:lnTo>
                <a:lnTo>
                  <a:pt x="2898594" y="258557"/>
                </a:lnTo>
                <a:lnTo>
                  <a:pt x="2854740" y="272728"/>
                </a:lnTo>
                <a:lnTo>
                  <a:pt x="2811048" y="287255"/>
                </a:lnTo>
                <a:lnTo>
                  <a:pt x="2767520" y="302137"/>
                </a:lnTo>
                <a:lnTo>
                  <a:pt x="2724158" y="317371"/>
                </a:lnTo>
                <a:lnTo>
                  <a:pt x="2680963" y="332956"/>
                </a:lnTo>
                <a:lnTo>
                  <a:pt x="2637938" y="348890"/>
                </a:lnTo>
                <a:lnTo>
                  <a:pt x="2595083" y="365172"/>
                </a:lnTo>
                <a:lnTo>
                  <a:pt x="2552401" y="381799"/>
                </a:lnTo>
                <a:lnTo>
                  <a:pt x="2509894" y="398770"/>
                </a:lnTo>
                <a:lnTo>
                  <a:pt x="2467562" y="416084"/>
                </a:lnTo>
                <a:lnTo>
                  <a:pt x="2425409" y="433738"/>
                </a:lnTo>
                <a:lnTo>
                  <a:pt x="2383435" y="451731"/>
                </a:lnTo>
                <a:lnTo>
                  <a:pt x="2341642" y="470060"/>
                </a:lnTo>
                <a:lnTo>
                  <a:pt x="2300032" y="488726"/>
                </a:lnTo>
                <a:lnTo>
                  <a:pt x="2258607" y="507724"/>
                </a:lnTo>
                <a:lnTo>
                  <a:pt x="2217369" y="527055"/>
                </a:lnTo>
                <a:lnTo>
                  <a:pt x="2176318" y="546716"/>
                </a:lnTo>
                <a:lnTo>
                  <a:pt x="2135458" y="566706"/>
                </a:lnTo>
                <a:lnTo>
                  <a:pt x="2094789" y="587022"/>
                </a:lnTo>
                <a:lnTo>
                  <a:pt x="2054314" y="607663"/>
                </a:lnTo>
                <a:lnTo>
                  <a:pt x="2014033" y="628628"/>
                </a:lnTo>
                <a:lnTo>
                  <a:pt x="1973950" y="649914"/>
                </a:lnTo>
                <a:lnTo>
                  <a:pt x="1934065" y="671520"/>
                </a:lnTo>
                <a:lnTo>
                  <a:pt x="1894380" y="693444"/>
                </a:lnTo>
                <a:lnTo>
                  <a:pt x="1854898" y="715685"/>
                </a:lnTo>
                <a:lnTo>
                  <a:pt x="1815619" y="738240"/>
                </a:lnTo>
                <a:lnTo>
                  <a:pt x="1776546" y="761108"/>
                </a:lnTo>
                <a:lnTo>
                  <a:pt x="1737679" y="784288"/>
                </a:lnTo>
                <a:lnTo>
                  <a:pt x="1699022" y="807777"/>
                </a:lnTo>
                <a:lnTo>
                  <a:pt x="1660575" y="831574"/>
                </a:lnTo>
                <a:lnTo>
                  <a:pt x="1622341" y="855678"/>
                </a:lnTo>
                <a:lnTo>
                  <a:pt x="1584321" y="880085"/>
                </a:lnTo>
                <a:lnTo>
                  <a:pt x="1546516" y="904795"/>
                </a:lnTo>
                <a:lnTo>
                  <a:pt x="1508930" y="929807"/>
                </a:lnTo>
                <a:lnTo>
                  <a:pt x="1471562" y="955117"/>
                </a:lnTo>
                <a:lnTo>
                  <a:pt x="1434416" y="980725"/>
                </a:lnTo>
                <a:lnTo>
                  <a:pt x="1397492" y="1006629"/>
                </a:lnTo>
                <a:lnTo>
                  <a:pt x="1360793" y="1032827"/>
                </a:lnTo>
                <a:lnTo>
                  <a:pt x="1324319" y="1059317"/>
                </a:lnTo>
                <a:lnTo>
                  <a:pt x="1288074" y="1086098"/>
                </a:lnTo>
                <a:lnTo>
                  <a:pt x="1252059" y="1113167"/>
                </a:lnTo>
                <a:lnTo>
                  <a:pt x="1216274" y="1140524"/>
                </a:lnTo>
                <a:lnTo>
                  <a:pt x="1180723" y="1168167"/>
                </a:lnTo>
                <a:lnTo>
                  <a:pt x="1145407" y="1196093"/>
                </a:lnTo>
                <a:lnTo>
                  <a:pt x="1110327" y="1224301"/>
                </a:lnTo>
                <a:lnTo>
                  <a:pt x="1075486" y="1252790"/>
                </a:lnTo>
                <a:lnTo>
                  <a:pt x="1040885" y="1281557"/>
                </a:lnTo>
                <a:lnTo>
                  <a:pt x="1006525" y="1310601"/>
                </a:lnTo>
                <a:lnTo>
                  <a:pt x="972409" y="1339920"/>
                </a:lnTo>
                <a:lnTo>
                  <a:pt x="938538" y="1369513"/>
                </a:lnTo>
                <a:lnTo>
                  <a:pt x="904913" y="1399377"/>
                </a:lnTo>
                <a:lnTo>
                  <a:pt x="871538" y="1429511"/>
                </a:lnTo>
                <a:lnTo>
                  <a:pt x="838413" y="1459914"/>
                </a:lnTo>
                <a:lnTo>
                  <a:pt x="805540" y="1490583"/>
                </a:lnTo>
                <a:lnTo>
                  <a:pt x="772921" y="1521517"/>
                </a:lnTo>
                <a:lnTo>
                  <a:pt x="740557" y="1552714"/>
                </a:lnTo>
                <a:lnTo>
                  <a:pt x="708451" y="1584173"/>
                </a:lnTo>
                <a:lnTo>
                  <a:pt x="676603" y="1615891"/>
                </a:lnTo>
                <a:lnTo>
                  <a:pt x="645017" y="1647867"/>
                </a:lnTo>
                <a:lnTo>
                  <a:pt x="613693" y="1680099"/>
                </a:lnTo>
                <a:lnTo>
                  <a:pt x="582633" y="1712586"/>
                </a:lnTo>
                <a:lnTo>
                  <a:pt x="551839" y="1745326"/>
                </a:lnTo>
                <a:lnTo>
                  <a:pt x="521312" y="1778317"/>
                </a:lnTo>
                <a:lnTo>
                  <a:pt x="491055" y="1811557"/>
                </a:lnTo>
                <a:lnTo>
                  <a:pt x="461069" y="1845045"/>
                </a:lnTo>
                <a:lnTo>
                  <a:pt x="431356" y="1878778"/>
                </a:lnTo>
                <a:lnTo>
                  <a:pt x="401917" y="1912756"/>
                </a:lnTo>
                <a:lnTo>
                  <a:pt x="372755" y="1946976"/>
                </a:lnTo>
                <a:lnTo>
                  <a:pt x="343871" y="1981437"/>
                </a:lnTo>
                <a:lnTo>
                  <a:pt x="315266" y="2016138"/>
                </a:lnTo>
                <a:lnTo>
                  <a:pt x="286943" y="2051075"/>
                </a:lnTo>
                <a:lnTo>
                  <a:pt x="258903" y="2086248"/>
                </a:lnTo>
                <a:lnTo>
                  <a:pt x="231148" y="2121655"/>
                </a:lnTo>
                <a:lnTo>
                  <a:pt x="203680" y="2157294"/>
                </a:lnTo>
                <a:lnTo>
                  <a:pt x="176500" y="2193163"/>
                </a:lnTo>
                <a:lnTo>
                  <a:pt x="149610" y="2229262"/>
                </a:lnTo>
                <a:lnTo>
                  <a:pt x="123012" y="2265587"/>
                </a:lnTo>
                <a:lnTo>
                  <a:pt x="96707" y="2302137"/>
                </a:lnTo>
                <a:lnTo>
                  <a:pt x="70698" y="2338911"/>
                </a:lnTo>
                <a:lnTo>
                  <a:pt x="44986" y="2375907"/>
                </a:lnTo>
                <a:lnTo>
                  <a:pt x="19572" y="2413123"/>
                </a:lnTo>
                <a:lnTo>
                  <a:pt x="0" y="2442299"/>
                </a:lnTo>
              </a:path>
            </a:pathLst>
          </a:custGeom>
          <a:ln w="25146">
            <a:solidFill>
              <a:srgbClr val="0099CC"/>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000" b="0" i="0">
                <a:solidFill>
                  <a:schemeClr val="tx1"/>
                </a:solidFill>
                <a:latin typeface="Calibri"/>
                <a:cs typeface="Calibri"/>
              </a:defRPr>
            </a:lvl1pPr>
          </a:lstStyle>
          <a:p>
            <a:endParaRPr/>
          </a:p>
        </p:txBody>
      </p:sp>
      <p:sp>
        <p:nvSpPr>
          <p:cNvPr id="3" name="Holder 3"/>
          <p:cNvSpPr>
            <a:spLocks noGrp="1"/>
          </p:cNvSpPr>
          <p:nvPr>
            <p:ph sz="half" idx="2"/>
          </p:nvPr>
        </p:nvSpPr>
        <p:spPr>
          <a:xfrm>
            <a:off x="457200" y="1577340"/>
            <a:ext cx="3977640" cy="4924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09-May-24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77600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09-May-24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62194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09-May-24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75641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09-May-24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129210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09-May-24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424136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09-May-24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1999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Times New Roman" pitchFamily="18" charset="0"/>
                <a:cs typeface="Times New Roman" pitchFamily="18" charset="0"/>
              </a:defRPr>
            </a:lvl1pPr>
            <a:lvl2pPr>
              <a:defRPr>
                <a:latin typeface="Times New Roman" pitchFamily="18" charset="0"/>
                <a:cs typeface="Times New Roman" pitchFamily="18" charset="0"/>
              </a:defRPr>
            </a:lvl2pPr>
            <a:lvl3pPr>
              <a:defRPr>
                <a:latin typeface="Times New Roman" pitchFamily="18" charset="0"/>
                <a:cs typeface="Times New Roman" pitchFamily="18" charset="0"/>
              </a:defRPr>
            </a:lvl3pPr>
            <a:lvl4pPr>
              <a:defRPr>
                <a:latin typeface="Times New Roman" pitchFamily="18" charset="0"/>
                <a:cs typeface="Times New Roman" pitchFamily="18" charset="0"/>
              </a:defRPr>
            </a:lvl4pPr>
            <a:lvl5pPr>
              <a:defRPr>
                <a:latin typeface="Times New Roman" pitchFamily="18" charset="0"/>
                <a:cs typeface="Times New Roman"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2132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44300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255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1382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5491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512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7919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46182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7.xml"/><Relationship Id="rId7" Type="http://schemas.openxmlformats.org/officeDocument/2006/relationships/image" Target="../media/image4.jpe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11" Type="http://schemas.openxmlformats.org/officeDocument/2006/relationships/image" Target="../media/image8.png"/><Relationship Id="rId5" Type="http://schemas.openxmlformats.org/officeDocument/2006/relationships/slideLayout" Target="../slideLayouts/slideLayout19.xml"/><Relationship Id="rId10" Type="http://schemas.openxmlformats.org/officeDocument/2006/relationships/image" Target="../media/image7.png"/><Relationship Id="rId4" Type="http://schemas.openxmlformats.org/officeDocument/2006/relationships/slideLayout" Target="../slideLayouts/slideLayout18.xml"/><Relationship Id="rId9" Type="http://schemas.openxmlformats.org/officeDocument/2006/relationships/image" Target="../media/image6.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2FD3AFA7-8427-4D37-B261-D1F7D58714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3" r:id="rId12"/>
    <p:sldLayoutId id="2147483854" r:id="rId13"/>
    <p:sldLayoutId id="2147483862" r:id="rId14"/>
  </p:sldLayoutIdLst>
  <p:hf hdr="0" ftr="0" dt="0"/>
  <p:txStyles>
    <p:title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prstGeom prst="rect">
            <a:avLst/>
          </a:prstGeom>
          <a:blipFill>
            <a:blip r:embed="rId7" cstate="print"/>
            <a:stretch>
              <a:fillRect/>
            </a:stretch>
          </a:blipFill>
        </p:spPr>
        <p:txBody>
          <a:bodyPr wrap="square" lIns="0" tIns="0" rIns="0" bIns="0" rtlCol="0"/>
          <a:lstStyle/>
          <a:p>
            <a:endParaRPr/>
          </a:p>
        </p:txBody>
      </p:sp>
      <p:sp>
        <p:nvSpPr>
          <p:cNvPr id="17" name="bk object 17"/>
          <p:cNvSpPr/>
          <p:nvPr/>
        </p:nvSpPr>
        <p:spPr>
          <a:xfrm>
            <a:off x="514350" y="1046137"/>
            <a:ext cx="8629650" cy="18986"/>
          </a:xfrm>
          <a:prstGeom prst="rect">
            <a:avLst/>
          </a:prstGeom>
          <a:blipFill>
            <a:blip r:embed="rId8" cstate="print"/>
            <a:stretch>
              <a:fillRect/>
            </a:stretch>
          </a:blipFill>
        </p:spPr>
        <p:txBody>
          <a:bodyPr wrap="square" lIns="0" tIns="0" rIns="0" bIns="0" rtlCol="0"/>
          <a:lstStyle/>
          <a:p>
            <a:endParaRPr/>
          </a:p>
        </p:txBody>
      </p:sp>
      <p:sp>
        <p:nvSpPr>
          <p:cNvPr id="18" name="bk object 18"/>
          <p:cNvSpPr/>
          <p:nvPr/>
        </p:nvSpPr>
        <p:spPr>
          <a:xfrm>
            <a:off x="0" y="0"/>
            <a:ext cx="9144000" cy="6858000"/>
          </a:xfrm>
          <a:prstGeom prst="rect">
            <a:avLst/>
          </a:prstGeom>
          <a:blipFill>
            <a:blip r:embed="rId9" cstate="print"/>
            <a:stretch>
              <a:fillRect/>
            </a:stretch>
          </a:blipFill>
        </p:spPr>
        <p:txBody>
          <a:bodyPr wrap="square" lIns="0" tIns="0" rIns="0" bIns="0" rtlCol="0"/>
          <a:lstStyle/>
          <a:p>
            <a:endParaRPr/>
          </a:p>
        </p:txBody>
      </p:sp>
      <p:sp>
        <p:nvSpPr>
          <p:cNvPr id="19" name="bk object 19"/>
          <p:cNvSpPr/>
          <p:nvPr/>
        </p:nvSpPr>
        <p:spPr>
          <a:xfrm>
            <a:off x="2468879" y="292607"/>
            <a:ext cx="3749039" cy="1621535"/>
          </a:xfrm>
          <a:prstGeom prst="rect">
            <a:avLst/>
          </a:prstGeom>
          <a:blipFill>
            <a:blip r:embed="rId10" cstate="print"/>
            <a:stretch>
              <a:fillRect/>
            </a:stretch>
          </a:blipFill>
        </p:spPr>
        <p:txBody>
          <a:bodyPr wrap="square" lIns="0" tIns="0" rIns="0" bIns="0" rtlCol="0"/>
          <a:lstStyle/>
          <a:p>
            <a:endParaRPr/>
          </a:p>
        </p:txBody>
      </p:sp>
      <p:sp>
        <p:nvSpPr>
          <p:cNvPr id="20" name="bk object 20"/>
          <p:cNvSpPr/>
          <p:nvPr/>
        </p:nvSpPr>
        <p:spPr>
          <a:xfrm>
            <a:off x="2432307" y="269614"/>
            <a:ext cx="3745890" cy="1618051"/>
          </a:xfrm>
          <a:prstGeom prst="rect">
            <a:avLst/>
          </a:prstGeom>
          <a:blipFill>
            <a:blip r:embed="rId11" cstate="print"/>
            <a:stretch>
              <a:fillRect/>
            </a:stretch>
          </a:blipFill>
        </p:spPr>
        <p:txBody>
          <a:bodyPr wrap="square" lIns="0" tIns="0" rIns="0" bIns="0" rtlCol="0"/>
          <a:lstStyle/>
          <a:p>
            <a:endParaRPr/>
          </a:p>
        </p:txBody>
      </p:sp>
      <p:sp>
        <p:nvSpPr>
          <p:cNvPr id="2" name="Holder 2"/>
          <p:cNvSpPr>
            <a:spLocks noGrp="1"/>
          </p:cNvSpPr>
          <p:nvPr>
            <p:ph type="title"/>
          </p:nvPr>
        </p:nvSpPr>
        <p:spPr>
          <a:xfrm>
            <a:off x="457200" y="274320"/>
            <a:ext cx="8229600" cy="10972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457200" y="1577340"/>
            <a:ext cx="82296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09-May-24</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87572746"/>
      </p:ext>
    </p:extLst>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10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18" Type="http://schemas.openxmlformats.org/officeDocument/2006/relationships/image" Target="../media/image30.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11.xml"/><Relationship Id="rId16" Type="http://schemas.openxmlformats.org/officeDocument/2006/relationships/image" Target="../media/image28.PNG"/><Relationship Id="rId20"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jfif"/><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11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3.xml"/><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jpeg"/></Relationships>
</file>

<file path=ppt/slides/_rels/slide12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jpg"/><Relationship Id="rId7" Type="http://schemas.openxmlformats.org/officeDocument/2006/relationships/image" Target="../media/image109.png"/><Relationship Id="rId2" Type="http://schemas.openxmlformats.org/officeDocument/2006/relationships/notesSlide" Target="../notesSlides/notesSlide114.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g"/><Relationship Id="rId9" Type="http://schemas.openxmlformats.org/officeDocument/2006/relationships/image" Target="../media/image111.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7.xml"/><Relationship Id="rId1" Type="http://schemas.openxmlformats.org/officeDocument/2006/relationships/slideLayout" Target="../slideLayouts/slideLayout6.xml"/><Relationship Id="rId4" Type="http://schemas.openxmlformats.org/officeDocument/2006/relationships/hyperlink" Target="https://geodesy.noaa.gov/web/about_ngs/info/tenyearfinal.shtml"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26.jpg"/><Relationship Id="rId7" Type="http://schemas.openxmlformats.org/officeDocument/2006/relationships/image" Target="../media/image130.jpeg"/><Relationship Id="rId2" Type="http://schemas.openxmlformats.org/officeDocument/2006/relationships/notesSlide" Target="../notesSlides/notesSlide130.xml"/><Relationship Id="rId1" Type="http://schemas.openxmlformats.org/officeDocument/2006/relationships/slideLayout" Target="../slideLayouts/slideLayout2.xml"/><Relationship Id="rId6" Type="http://schemas.openxmlformats.org/officeDocument/2006/relationships/image" Target="../media/image129.jpg"/><Relationship Id="rId5" Type="http://schemas.openxmlformats.org/officeDocument/2006/relationships/image" Target="../media/image128.jpg"/><Relationship Id="rId4" Type="http://schemas.openxmlformats.org/officeDocument/2006/relationships/image" Target="../media/image127.jpg"/></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18" Type="http://schemas.openxmlformats.org/officeDocument/2006/relationships/image" Target="../media/image30.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15.xml"/><Relationship Id="rId16" Type="http://schemas.openxmlformats.org/officeDocument/2006/relationships/image" Target="../media/image28.PNG"/><Relationship Id="rId20"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jfif"/><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150.xml.rels><?xml version="1.0" encoding="UTF-8" standalone="yes"?>
<Relationships xmlns="http://schemas.openxmlformats.org/package/2006/relationships"><Relationship Id="rId3" Type="http://schemas.openxmlformats.org/officeDocument/2006/relationships/image" Target="../media/image126.jpg"/><Relationship Id="rId7" Type="http://schemas.openxmlformats.org/officeDocument/2006/relationships/image" Target="../media/image130.jpeg"/><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image" Target="../media/image129.jpg"/><Relationship Id="rId5" Type="http://schemas.openxmlformats.org/officeDocument/2006/relationships/image" Target="../media/image128.jpg"/><Relationship Id="rId4" Type="http://schemas.openxmlformats.org/officeDocument/2006/relationships/image" Target="../media/image127.jp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53.xml.rels><?xml version="1.0" encoding="UTF-8" standalone="yes"?>
<Relationships xmlns="http://schemas.openxmlformats.org/package/2006/relationships"><Relationship Id="rId3" Type="http://schemas.openxmlformats.org/officeDocument/2006/relationships/image" Target="../media/image126.jpg"/><Relationship Id="rId7" Type="http://schemas.openxmlformats.org/officeDocument/2006/relationships/image" Target="../media/image130.jpeg"/><Relationship Id="rId2" Type="http://schemas.openxmlformats.org/officeDocument/2006/relationships/notesSlide" Target="../notesSlides/notesSlide134.xml"/><Relationship Id="rId1" Type="http://schemas.openxmlformats.org/officeDocument/2006/relationships/slideLayout" Target="../slideLayouts/slideLayout2.xml"/><Relationship Id="rId6" Type="http://schemas.openxmlformats.org/officeDocument/2006/relationships/image" Target="../media/image129.jpg"/><Relationship Id="rId5" Type="http://schemas.openxmlformats.org/officeDocument/2006/relationships/image" Target="../media/image128.jpg"/><Relationship Id="rId4" Type="http://schemas.openxmlformats.org/officeDocument/2006/relationships/image" Target="../media/image127.jp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33.gif"/><Relationship Id="rId2" Type="http://schemas.openxmlformats.org/officeDocument/2006/relationships/notesSlide" Target="../notesSlides/notesSlide136.xml"/><Relationship Id="rId1" Type="http://schemas.openxmlformats.org/officeDocument/2006/relationships/slideLayout" Target="../slideLayouts/slideLayout2.xml"/><Relationship Id="rId4" Type="http://schemas.openxmlformats.org/officeDocument/2006/relationships/image" Target="../media/image134.jpg"/></Relationships>
</file>

<file path=ppt/slides/_rels/slide15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image" Target="../media/image136.jpg"/></Relationships>
</file>

<file path=ppt/slides/_rels/slide157.xml.rels><?xml version="1.0" encoding="UTF-8" standalone="yes"?>
<Relationships xmlns="http://schemas.openxmlformats.org/package/2006/relationships"><Relationship Id="rId3" Type="http://schemas.openxmlformats.org/officeDocument/2006/relationships/image" Target="../media/image126.jpg"/><Relationship Id="rId7" Type="http://schemas.openxmlformats.org/officeDocument/2006/relationships/image" Target="../media/image130.jpeg"/><Relationship Id="rId2" Type="http://schemas.openxmlformats.org/officeDocument/2006/relationships/notesSlide" Target="../notesSlides/notesSlide138.xml"/><Relationship Id="rId1" Type="http://schemas.openxmlformats.org/officeDocument/2006/relationships/slideLayout" Target="../slideLayouts/slideLayout2.xml"/><Relationship Id="rId6" Type="http://schemas.openxmlformats.org/officeDocument/2006/relationships/image" Target="../media/image129.jpg"/><Relationship Id="rId5" Type="http://schemas.openxmlformats.org/officeDocument/2006/relationships/image" Target="../media/image128.jpg"/><Relationship Id="rId4" Type="http://schemas.openxmlformats.org/officeDocument/2006/relationships/image" Target="../media/image127.jpg"/></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26.jpg"/><Relationship Id="rId7" Type="http://schemas.openxmlformats.org/officeDocument/2006/relationships/image" Target="../media/image130.jpeg"/><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image" Target="../media/image129.jpg"/><Relationship Id="rId5" Type="http://schemas.openxmlformats.org/officeDocument/2006/relationships/image" Target="../media/image128.jpg"/><Relationship Id="rId4" Type="http://schemas.openxmlformats.org/officeDocument/2006/relationships/image" Target="../media/image127.jp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9.jfif"/><Relationship Id="rId2" Type="http://schemas.openxmlformats.org/officeDocument/2006/relationships/notesSlide" Target="../notesSlides/notesSlide144.xml"/><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164.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s>
</file>

<file path=ppt/slides/_rels/slide193.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png"/><Relationship Id="rId3" Type="http://schemas.openxmlformats.org/officeDocument/2006/relationships/image" Target="../media/image3.png"/><Relationship Id="rId7" Type="http://schemas.openxmlformats.org/officeDocument/2006/relationships/image" Target="../media/image158.png"/><Relationship Id="rId12" Type="http://schemas.openxmlformats.org/officeDocument/2006/relationships/image" Target="../media/image16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57.png"/><Relationship Id="rId11" Type="http://schemas.openxmlformats.org/officeDocument/2006/relationships/image" Target="../media/image162.png"/><Relationship Id="rId5" Type="http://schemas.openxmlformats.org/officeDocument/2006/relationships/image" Target="../media/image155.png"/><Relationship Id="rId10" Type="http://schemas.openxmlformats.org/officeDocument/2006/relationships/image" Target="../media/image161.png"/><Relationship Id="rId4" Type="http://schemas.openxmlformats.org/officeDocument/2006/relationships/image" Target="../media/image156.png"/><Relationship Id="rId9" Type="http://schemas.openxmlformats.org/officeDocument/2006/relationships/image" Target="../media/image160.png"/><Relationship Id="rId14" Type="http://schemas.openxmlformats.org/officeDocument/2006/relationships/image" Target="../media/image165.png"/></Relationships>
</file>

<file path=ppt/slides/_rels/slide194.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55.png"/><Relationship Id="rId7" Type="http://schemas.openxmlformats.org/officeDocument/2006/relationships/image" Target="../media/image169.png"/><Relationship Id="rId2" Type="http://schemas.openxmlformats.org/officeDocument/2006/relationships/notesSlide" Target="../notesSlides/notesSlide165.xml"/><Relationship Id="rId1" Type="http://schemas.openxmlformats.org/officeDocument/2006/relationships/slideLayout" Target="../slideLayouts/slideLayout14.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6.xml"/></Relationships>
</file>

<file path=ppt/slides/_rels/slide198.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940.pn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72.xml"/><Relationship Id="rId1" Type="http://schemas.openxmlformats.org/officeDocument/2006/relationships/slideLayout" Target="../slideLayouts/slideLayout7.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hyperlink" Target="mailto:NGS.Feedback@noaa.gov" TargetMode="External"/><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hyperlink" Target="https://noaa.maps.arcgis.com/apps/webappviewer/index.html?id=6093dd81e9e94f7a9062e2fe5fb2f7f5" TargetMode="External"/><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hyperlink" Target="http://beta.ngs.noaa.gov/cgi-bin/recvy_entry_www.prl" TargetMode="External"/><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85.xml"/><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221.xml.rels><?xml version="1.0" encoding="UTF-8" standalone="yes"?>
<Relationships xmlns="http://schemas.openxmlformats.org/package/2006/relationships"><Relationship Id="rId3" Type="http://schemas.openxmlformats.org/officeDocument/2006/relationships/hyperlink" Target="https://www.ngs.noaa.gov/ADVISORS/" TargetMode="External"/><Relationship Id="rId2" Type="http://schemas.openxmlformats.org/officeDocument/2006/relationships/notesSlide" Target="../notesSlides/notesSlide186.xml"/><Relationship Id="rId1" Type="http://schemas.openxmlformats.org/officeDocument/2006/relationships/slideLayout" Target="../slideLayouts/slideLayout7.xml"/></Relationships>
</file>

<file path=ppt/slides/_rels/slide222.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18" Type="http://schemas.openxmlformats.org/officeDocument/2006/relationships/image" Target="../media/image30.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23.xml"/><Relationship Id="rId16" Type="http://schemas.openxmlformats.org/officeDocument/2006/relationships/image" Target="../media/image28.PNG"/><Relationship Id="rId20"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jfif"/><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18" Type="http://schemas.openxmlformats.org/officeDocument/2006/relationships/image" Target="../media/image30.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26.xml"/><Relationship Id="rId16" Type="http://schemas.openxmlformats.org/officeDocument/2006/relationships/image" Target="../media/image28.PNG"/><Relationship Id="rId20"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jfif"/><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hyperlink" Target="https://www.ngs.noaa.gov/ADVISORS/"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18" Type="http://schemas.openxmlformats.org/officeDocument/2006/relationships/image" Target="../media/image30.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30.xml"/><Relationship Id="rId16" Type="http://schemas.openxmlformats.org/officeDocument/2006/relationships/image" Target="../media/image28.PNG"/><Relationship Id="rId20"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jfif"/><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18" Type="http://schemas.openxmlformats.org/officeDocument/2006/relationships/image" Target="../media/image30.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33.xml"/><Relationship Id="rId16" Type="http://schemas.openxmlformats.org/officeDocument/2006/relationships/image" Target="../media/image28.PNG"/><Relationship Id="rId20"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jfif"/><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34.xml.rels><?xml version="1.0" encoding="UTF-8" standalone="yes"?>
<Relationships xmlns="http://schemas.openxmlformats.org/package/2006/relationships"><Relationship Id="rId3" Type="http://schemas.openxmlformats.org/officeDocument/2006/relationships/hyperlink" Target="https://geodesy.noaa.gov/NCAT/"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hyperlink" Target="https://geodesy.noaa.gov/NCAT/"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18" Type="http://schemas.openxmlformats.org/officeDocument/2006/relationships/image" Target="../media/image30.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36.xml"/><Relationship Id="rId16" Type="http://schemas.openxmlformats.org/officeDocument/2006/relationships/image" Target="../media/image28.PNG"/><Relationship Id="rId20"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jfif"/><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ngs.noaa.gov/CBLINES/calibration.shtml"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hyperlink" Target="https://www.ngs.noaa.gov/CBLINES/calibration.shtml"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1.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18" Type="http://schemas.openxmlformats.org/officeDocument/2006/relationships/image" Target="../media/image30.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42.xml"/><Relationship Id="rId16" Type="http://schemas.openxmlformats.org/officeDocument/2006/relationships/image" Target="../media/image28.PNG"/><Relationship Id="rId20"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jfif"/><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43.xml.rels><?xml version="1.0" encoding="UTF-8" standalone="yes"?>
<Relationships xmlns="http://schemas.openxmlformats.org/package/2006/relationships"><Relationship Id="rId3" Type="http://schemas.openxmlformats.org/officeDocument/2006/relationships/hyperlink" Target="https://www.ngs.noaa.gov/"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iers.org/IERS/EN/DataProducts/ITRF/map/itrfmap.html;jsessionid=47E90579598A19CB6E3FDFFE6E92B668.live1"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6.PNG"/><Relationship Id="rId7" Type="http://schemas.openxmlformats.org/officeDocument/2006/relationships/image" Target="../media/image58.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hyperlink" Target="https://www.ngs.noaa.gov/PUBS_LIB/FedRegister/FRN-Affirmation_of_Datum_for_Surveying_and_Mapping_Activities_-%5b1989%5d.pdf" TargetMode="External"/><Relationship Id="rId4" Type="http://schemas.openxmlformats.org/officeDocument/2006/relationships/hyperlink" Target="https://www.ngs.noaa.gov/PUBS_LIB/FedRegister/FRdoc93-14922.pdf" TargetMode="Externa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0.JPG"/><Relationship Id="rId7" Type="http://schemas.openxmlformats.org/officeDocument/2006/relationships/diagramColors" Target="../diagrams/colors1.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62.jpg"/><Relationship Id="rId4" Type="http://schemas.openxmlformats.org/officeDocument/2006/relationships/diagramData" Target="../diagrams/data1.xml"/><Relationship Id="rId9" Type="http://schemas.openxmlformats.org/officeDocument/2006/relationships/image" Target="../media/image61.jpg"/></Relationships>
</file>

<file path=ppt/slides/_rels/slide52.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69.jpg"/><Relationship Id="rId3" Type="http://schemas.openxmlformats.org/officeDocument/2006/relationships/image" Target="../media/image64.jpg"/><Relationship Id="rId7" Type="http://schemas.openxmlformats.org/officeDocument/2006/relationships/image" Target="../media/image68.jp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g"/><Relationship Id="rId4" Type="http://schemas.openxmlformats.org/officeDocument/2006/relationships/image" Target="../media/image65.jpg"/><Relationship Id="rId9" Type="http://schemas.openxmlformats.org/officeDocument/2006/relationships/image" Target="../media/image70.jpg"/></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18" Type="http://schemas.openxmlformats.org/officeDocument/2006/relationships/image" Target="../media/image30.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7.xml"/><Relationship Id="rId16" Type="http://schemas.openxmlformats.org/officeDocument/2006/relationships/image" Target="../media/image28.PNG"/><Relationship Id="rId20"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jfif"/><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microsoft.com/office/2007/relationships/hdphoto" Target="../media/hdphoto1.wdp"/></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8.jp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79.gif"/><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18" Type="http://schemas.openxmlformats.org/officeDocument/2006/relationships/image" Target="../media/image30.jpeg"/><Relationship Id="rId3" Type="http://schemas.openxmlformats.org/officeDocument/2006/relationships/image" Target="../media/image15.jpeg"/><Relationship Id="rId7" Type="http://schemas.openxmlformats.org/officeDocument/2006/relationships/image" Target="../media/image19.jpeg"/><Relationship Id="rId12" Type="http://schemas.openxmlformats.org/officeDocument/2006/relationships/image" Target="../media/image24.jpeg"/><Relationship Id="rId17" Type="http://schemas.openxmlformats.org/officeDocument/2006/relationships/image" Target="../media/image29.jpeg"/><Relationship Id="rId2" Type="http://schemas.openxmlformats.org/officeDocument/2006/relationships/notesSlide" Target="../notesSlides/notesSlide8.xml"/><Relationship Id="rId16" Type="http://schemas.openxmlformats.org/officeDocument/2006/relationships/image" Target="../media/image28.PNG"/><Relationship Id="rId20"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23.png"/><Relationship Id="rId5" Type="http://schemas.openxmlformats.org/officeDocument/2006/relationships/image" Target="../media/image17.jpeg"/><Relationship Id="rId15" Type="http://schemas.openxmlformats.org/officeDocument/2006/relationships/image" Target="../media/image27.PNG"/><Relationship Id="rId10" Type="http://schemas.openxmlformats.org/officeDocument/2006/relationships/image" Target="../media/image22.png"/><Relationship Id="rId19" Type="http://schemas.openxmlformats.org/officeDocument/2006/relationships/image" Target="../media/image31.jfif"/><Relationship Id="rId4" Type="http://schemas.openxmlformats.org/officeDocument/2006/relationships/image" Target="../media/image16.jpeg"/><Relationship Id="rId9" Type="http://schemas.openxmlformats.org/officeDocument/2006/relationships/image" Target="../media/image21.jpeg"/><Relationship Id="rId14" Type="http://schemas.openxmlformats.org/officeDocument/2006/relationships/image" Target="../media/image26.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72.jpg"/></Relationships>
</file>

<file path=ppt/slides/_rels/slide8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5.jpg"/><Relationship Id="rId4" Type="http://schemas.openxmlformats.org/officeDocument/2006/relationships/image" Target="../media/image34.jpg"/></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22" name="Title 1"/>
          <p:cNvSpPr txBox="1">
            <a:spLocks/>
          </p:cNvSpPr>
          <p:nvPr/>
        </p:nvSpPr>
        <p:spPr bwMode="auto">
          <a:xfrm>
            <a:off x="0" y="1748312"/>
            <a:ext cx="91440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eaLnBrk="1" hangingPunct="1"/>
            <a:r>
              <a:rPr lang="en-US" sz="5100" dirty="0">
                <a:latin typeface="Cambria" panose="02040503050406030204" pitchFamily="18" charset="0"/>
                <a:ea typeface="Cambria" panose="02040503050406030204" pitchFamily="18" charset="0"/>
                <a:cs typeface="Times New Roman" pitchFamily="18" charset="0"/>
              </a:rPr>
              <a:t>NGS Overview and New </a:t>
            </a:r>
            <a:r>
              <a:rPr lang="en-US" sz="5100" dirty="0" err="1">
                <a:latin typeface="Cambria" panose="02040503050406030204" pitchFamily="18" charset="0"/>
                <a:ea typeface="Cambria" panose="02040503050406030204" pitchFamily="18" charset="0"/>
                <a:cs typeface="Times New Roman" pitchFamily="18" charset="0"/>
              </a:rPr>
              <a:t>Datums</a:t>
            </a:r>
            <a:endParaRPr lang="en-US" sz="5100" dirty="0">
              <a:latin typeface="Cambria" panose="02040503050406030204" pitchFamily="18" charset="0"/>
              <a:ea typeface="Cambria" panose="02040503050406030204" pitchFamily="18" charset="0"/>
              <a:cs typeface="Times New Roman" pitchFamily="18" charset="0"/>
            </a:endParaRPr>
          </a:p>
        </p:txBody>
      </p:sp>
      <p:sp>
        <p:nvSpPr>
          <p:cNvPr id="6" name="TextBox 1"/>
          <p:cNvSpPr txBox="1">
            <a:spLocks noChangeArrowheads="1"/>
          </p:cNvSpPr>
          <p:nvPr/>
        </p:nvSpPr>
        <p:spPr bwMode="auto">
          <a:xfrm>
            <a:off x="218365" y="3903587"/>
            <a:ext cx="8707271"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3600" b="1" dirty="0">
                <a:latin typeface="Cambria" panose="02040503050406030204" pitchFamily="18" charset="0"/>
                <a:ea typeface="Cambria" panose="02040503050406030204" pitchFamily="18" charset="0"/>
              </a:rPr>
              <a:t>Jeff Jalbrzikowski, P.S., GISP, CFS</a:t>
            </a:r>
          </a:p>
          <a:p>
            <a:pPr algn="ctr"/>
            <a:r>
              <a:rPr lang="en-GB" sz="3600" b="1" dirty="0">
                <a:latin typeface="Cambria" panose="02040503050406030204" pitchFamily="18" charset="0"/>
                <a:ea typeface="Cambria" panose="02040503050406030204" pitchFamily="18" charset="0"/>
              </a:rPr>
              <a:t>Appalachian Regional Geodetic Advisor</a:t>
            </a:r>
          </a:p>
          <a:p>
            <a:pPr algn="ctr"/>
            <a:endParaRPr lang="en-GB" sz="3200" b="1" dirty="0">
              <a:latin typeface="Cambria" panose="02040503050406030204" pitchFamily="18" charset="0"/>
              <a:ea typeface="Cambria" panose="02040503050406030204" pitchFamily="18" charset="0"/>
            </a:endParaRPr>
          </a:p>
          <a:p>
            <a:pPr algn="ctr"/>
            <a:r>
              <a:rPr lang="en-GB" sz="3600" b="1" dirty="0">
                <a:latin typeface="Cambria" panose="02040503050406030204" pitchFamily="18" charset="0"/>
                <a:ea typeface="Cambria" panose="02040503050406030204" pitchFamily="18" charset="0"/>
              </a:rPr>
              <a:t>jeff.jalbrzikowski@noaa.gov</a:t>
            </a:r>
          </a:p>
          <a:p>
            <a:pPr algn="ctr"/>
            <a:r>
              <a:rPr lang="en-GB" sz="3600" b="1" dirty="0">
                <a:latin typeface="Cambria" panose="02040503050406030204" pitchFamily="18" charset="0"/>
                <a:ea typeface="Cambria" panose="02040503050406030204" pitchFamily="18" charset="0"/>
              </a:rPr>
              <a:t>240-988-5486</a:t>
            </a:r>
          </a:p>
        </p:txBody>
      </p:sp>
      <p:sp>
        <p:nvSpPr>
          <p:cNvPr id="5" name="Content Placeholder 2"/>
          <p:cNvSpPr txBox="1">
            <a:spLocks/>
          </p:cNvSpPr>
          <p:nvPr/>
        </p:nvSpPr>
        <p:spPr bwMode="auto">
          <a:xfrm>
            <a:off x="218365" y="2678785"/>
            <a:ext cx="8707271" cy="82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GB" sz="3600" dirty="0">
                <a:solidFill>
                  <a:srgbClr val="000000"/>
                </a:solidFill>
                <a:latin typeface="Cambria" panose="02040503050406030204" pitchFamily="18" charset="0"/>
                <a:ea typeface="Cambria" panose="02040503050406030204" pitchFamily="18" charset="0"/>
              </a:rPr>
              <a:t>WVSPS Annual Convention</a:t>
            </a:r>
          </a:p>
          <a:p>
            <a:pPr algn="ctr">
              <a:lnSpc>
                <a:spcPct val="95000"/>
              </a:lnSpc>
              <a:buClr>
                <a:srgbClr val="000000"/>
              </a:buClr>
              <a:buSzPct val="45000"/>
            </a:pPr>
            <a:r>
              <a:rPr lang="en-GB" sz="2800">
                <a:solidFill>
                  <a:srgbClr val="000000"/>
                </a:solidFill>
                <a:latin typeface="Cambria" panose="02040503050406030204" pitchFamily="18" charset="0"/>
                <a:ea typeface="Cambria" panose="02040503050406030204" pitchFamily="18" charset="0"/>
              </a:rPr>
              <a:t>February 2022</a:t>
            </a:r>
            <a:endParaRPr lang="en-GB" sz="2800" dirty="0">
              <a:solidFill>
                <a:srgbClr val="000000"/>
              </a:solidFill>
              <a:latin typeface="Cambria" panose="02040503050406030204" pitchFamily="18" charset="0"/>
              <a:ea typeface="Cambria" panose="020405030504060302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16280"/>
            <a:ext cx="918360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b="1" spc="-7" dirty="0">
                <a:latin typeface="Cambria" panose="02040503050406030204" pitchFamily="18" charset="0"/>
                <a:cs typeface="Calibri"/>
              </a:rPr>
              <a:t>NOAA CORS Network (NCN)</a:t>
            </a:r>
            <a:endParaRPr sz="4800" b="1" dirty="0">
              <a:latin typeface="Cambria" panose="02040503050406030204" pitchFamily="18" charset="0"/>
              <a:cs typeface="Calibri"/>
            </a:endParaRPr>
          </a:p>
        </p:txBody>
      </p:sp>
      <p:sp>
        <p:nvSpPr>
          <p:cNvPr id="3" name="object 3"/>
          <p:cNvSpPr>
            <a:spLocks noChangeAspect="1"/>
          </p:cNvSpPr>
          <p:nvPr/>
        </p:nvSpPr>
        <p:spPr>
          <a:xfrm>
            <a:off x="67107" y="1261451"/>
            <a:ext cx="9009785" cy="492294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534352" y="1094290"/>
            <a:ext cx="2542540" cy="1032252"/>
          </a:xfrm>
          <a:custGeom>
            <a:avLst/>
            <a:gdLst/>
            <a:ahLst/>
            <a:cxnLst/>
            <a:rect l="l" t="t" r="r" b="b"/>
            <a:pathLst>
              <a:path w="1906904" h="908050">
                <a:moveTo>
                  <a:pt x="0" y="907541"/>
                </a:moveTo>
                <a:lnTo>
                  <a:pt x="1906524" y="907541"/>
                </a:lnTo>
                <a:lnTo>
                  <a:pt x="1906524" y="0"/>
                </a:lnTo>
                <a:lnTo>
                  <a:pt x="0" y="0"/>
                </a:lnTo>
                <a:lnTo>
                  <a:pt x="0" y="907541"/>
                </a:lnTo>
                <a:close/>
              </a:path>
            </a:pathLst>
          </a:custGeom>
          <a:solidFill>
            <a:srgbClr val="FFFFFF"/>
          </a:solidFill>
          <a:ln w="28575">
            <a:solidFill>
              <a:srgbClr val="FF0000"/>
            </a:solidFill>
          </a:ln>
        </p:spPr>
        <p:txBody>
          <a:bodyPr wrap="square" lIns="0" tIns="0" rIns="0" bIns="0" rtlCol="0"/>
          <a:lstStyle/>
          <a:p>
            <a:endParaRPr/>
          </a:p>
        </p:txBody>
      </p:sp>
      <p:sp>
        <p:nvSpPr>
          <p:cNvPr id="6" name="object 6"/>
          <p:cNvSpPr txBox="1"/>
          <p:nvPr/>
        </p:nvSpPr>
        <p:spPr>
          <a:xfrm>
            <a:off x="6655257" y="1220951"/>
            <a:ext cx="2339273" cy="783249"/>
          </a:xfrm>
          <a:prstGeom prst="rect">
            <a:avLst/>
          </a:prstGeom>
        </p:spPr>
        <p:txBody>
          <a:bodyPr vert="horz" wrap="square" lIns="0" tIns="16087" rIns="0" bIns="0" rtlCol="0">
            <a:spAutoFit/>
          </a:bodyPr>
          <a:lstStyle/>
          <a:p>
            <a:pPr marL="456342" indent="-456342">
              <a:spcBef>
                <a:spcPts val="127"/>
              </a:spcBef>
              <a:buFont typeface="Wingdings"/>
              <a:buChar char=""/>
              <a:tabLst>
                <a:tab pos="456342" algn="l"/>
                <a:tab pos="457189" algn="l"/>
              </a:tabLst>
            </a:pPr>
            <a:r>
              <a:rPr sz="1867" b="1" spc="-7" dirty="0">
                <a:latin typeface="Calibri"/>
                <a:cs typeface="Calibri"/>
              </a:rPr>
              <a:t>2000</a:t>
            </a:r>
            <a:r>
              <a:rPr lang="en-US" sz="1867" b="1" spc="-7" dirty="0">
                <a:latin typeface="Calibri"/>
                <a:cs typeface="Calibri"/>
              </a:rPr>
              <a:t>+</a:t>
            </a:r>
            <a:r>
              <a:rPr sz="1867" b="1" dirty="0">
                <a:latin typeface="Calibri"/>
                <a:cs typeface="Calibri"/>
              </a:rPr>
              <a:t> </a:t>
            </a:r>
            <a:r>
              <a:rPr sz="1867" b="1" spc="-13" dirty="0">
                <a:latin typeface="Calibri"/>
                <a:cs typeface="Calibri"/>
              </a:rPr>
              <a:t>sites</a:t>
            </a:r>
            <a:endParaRPr sz="1867" dirty="0">
              <a:latin typeface="Calibri"/>
              <a:cs typeface="Calibri"/>
            </a:endParaRPr>
          </a:p>
          <a:p>
            <a:pPr marL="456342" indent="-456342">
              <a:spcBef>
                <a:spcPts val="1520"/>
              </a:spcBef>
              <a:buFont typeface="Wingdings"/>
              <a:buChar char=""/>
              <a:tabLst>
                <a:tab pos="456342" algn="l"/>
                <a:tab pos="457189" algn="l"/>
              </a:tabLst>
            </a:pPr>
            <a:r>
              <a:rPr lang="en-US" sz="1867" b="1" spc="-7" dirty="0">
                <a:latin typeface="Calibri"/>
                <a:cs typeface="Calibri"/>
              </a:rPr>
              <a:t>~</a:t>
            </a:r>
            <a:r>
              <a:rPr sz="1867" b="1" spc="-7" dirty="0">
                <a:latin typeface="Calibri"/>
                <a:cs typeface="Calibri"/>
              </a:rPr>
              <a:t>225</a:t>
            </a:r>
            <a:r>
              <a:rPr sz="1867" b="1" spc="-80" dirty="0">
                <a:latin typeface="Calibri"/>
                <a:cs typeface="Calibri"/>
              </a:rPr>
              <a:t> </a:t>
            </a:r>
            <a:r>
              <a:rPr sz="1867" b="1" spc="-13" dirty="0">
                <a:latin typeface="Calibri"/>
                <a:cs typeface="Calibri"/>
              </a:rPr>
              <a:t>organizations</a:t>
            </a:r>
            <a:endParaRPr sz="1867" dirty="0">
              <a:latin typeface="Calibri"/>
              <a:cs typeface="Calibri"/>
            </a:endParaRPr>
          </a:p>
        </p:txBody>
      </p:sp>
      <p:sp>
        <p:nvSpPr>
          <p:cNvPr id="10" name="object 10"/>
          <p:cNvSpPr/>
          <p:nvPr/>
        </p:nvSpPr>
        <p:spPr>
          <a:xfrm>
            <a:off x="7156939" y="5007212"/>
            <a:ext cx="1919954" cy="1856231"/>
          </a:xfrm>
          <a:prstGeom prst="rect">
            <a:avLst/>
          </a:prstGeom>
          <a:blipFill>
            <a:blip r:embed="rId4" cstate="print"/>
            <a:stretch>
              <a:fillRect/>
            </a:stretch>
          </a:blipFill>
          <a:ln w="28575">
            <a:solidFill>
              <a:srgbClr val="FF0000"/>
            </a:solidFill>
          </a:ln>
        </p:spPr>
        <p:txBody>
          <a:bodyPr wrap="square" lIns="0" tIns="0" rIns="0" bIns="0" rtlCol="0"/>
          <a:lstStyle/>
          <a:p>
            <a:endParaRPr/>
          </a:p>
        </p:txBody>
      </p:sp>
      <p:sp>
        <p:nvSpPr>
          <p:cNvPr id="11" name="object 11"/>
          <p:cNvSpPr/>
          <p:nvPr/>
        </p:nvSpPr>
        <p:spPr>
          <a:xfrm>
            <a:off x="-1" y="5498023"/>
            <a:ext cx="4894071" cy="1347215"/>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6606" y="5491416"/>
            <a:ext cx="4907280" cy="1353820"/>
          </a:xfrm>
          <a:custGeom>
            <a:avLst/>
            <a:gdLst/>
            <a:ahLst/>
            <a:cxnLst/>
            <a:rect l="l" t="t" r="r" b="b"/>
            <a:pathLst>
              <a:path w="3680460" h="1015364">
                <a:moveTo>
                  <a:pt x="0" y="0"/>
                </a:moveTo>
                <a:lnTo>
                  <a:pt x="3680460" y="0"/>
                </a:lnTo>
                <a:lnTo>
                  <a:pt x="3680460" y="1015365"/>
                </a:lnTo>
              </a:path>
            </a:pathLst>
          </a:custGeom>
          <a:ln w="9906">
            <a:solidFill>
              <a:srgbClr val="FF0000"/>
            </a:solidFill>
          </a:ln>
        </p:spPr>
        <p:txBody>
          <a:bodyPr wrap="square" lIns="0" tIns="0" rIns="0" bIns="0" rtlCol="0"/>
          <a:lstStyle/>
          <a:p>
            <a:endParaRPr/>
          </a:p>
        </p:txBody>
      </p:sp>
      <p:sp>
        <p:nvSpPr>
          <p:cNvPr id="13" name="object 13"/>
          <p:cNvSpPr/>
          <p:nvPr/>
        </p:nvSpPr>
        <p:spPr>
          <a:xfrm>
            <a:off x="-6606" y="5491416"/>
            <a:ext cx="0" cy="1353820"/>
          </a:xfrm>
          <a:custGeom>
            <a:avLst/>
            <a:gdLst/>
            <a:ahLst/>
            <a:cxnLst/>
            <a:rect l="l" t="t" r="r" b="b"/>
            <a:pathLst>
              <a:path h="1015364">
                <a:moveTo>
                  <a:pt x="0" y="1015364"/>
                </a:moveTo>
                <a:lnTo>
                  <a:pt x="0" y="0"/>
                </a:lnTo>
              </a:path>
            </a:pathLst>
          </a:custGeom>
          <a:ln w="9906">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1149363011"/>
      </p:ext>
    </p:extLst>
  </p:cSld>
  <p:clrMapOvr>
    <a:masterClrMapping/>
  </p:clrMapOvr>
  <p:transition spd="slow">
    <p:wip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80079"/>
            <a:ext cx="9150350" cy="5450406"/>
          </a:xfrm>
          <a:prstGeom prst="rect">
            <a:avLst/>
          </a:prstGeom>
        </p:spPr>
      </p:pic>
      <p:sp>
        <p:nvSpPr>
          <p:cNvPr id="7"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dirty="0">
                <a:latin typeface="Cambria" panose="02040503050406030204" pitchFamily="18" charset="0"/>
              </a:rPr>
              <a:t>CORS Velocities in NATRF2022</a:t>
            </a:r>
          </a:p>
        </p:txBody>
      </p:sp>
      <p:sp>
        <p:nvSpPr>
          <p:cNvPr id="9" name="TextBox 8"/>
          <p:cNvSpPr txBox="1"/>
          <p:nvPr/>
        </p:nvSpPr>
        <p:spPr bwMode="auto">
          <a:xfrm>
            <a:off x="1146174" y="1231573"/>
            <a:ext cx="6858000" cy="523220"/>
          </a:xfrm>
          <a:prstGeom prst="rect">
            <a:avLst/>
          </a:prstGeom>
          <a:solidFill>
            <a:schemeClr val="accent6">
              <a:lumMod val="40000"/>
              <a:lumOff val="60000"/>
            </a:schemeClr>
          </a:solidFill>
          <a:ln w="9525">
            <a:noFill/>
            <a:miter lim="800000"/>
            <a:headEnd/>
            <a:tailEnd/>
          </a:ln>
        </p:spPr>
        <p:txBody>
          <a:bodyPr wrap="square" rtlCol="0">
            <a:spAutoFit/>
          </a:bodyPr>
          <a:lstStyle/>
          <a:p>
            <a:pPr algn="ctr"/>
            <a:r>
              <a:rPr lang="en-US" sz="2800" dirty="0">
                <a:latin typeface="Cambria" panose="02040503050406030204" pitchFamily="18" charset="0"/>
                <a:ea typeface="Cambria" panose="02040503050406030204" pitchFamily="18" charset="0"/>
              </a:rPr>
              <a:t>Think of this map as </a:t>
            </a:r>
            <a:r>
              <a:rPr lang="en-US" sz="2800" b="1" dirty="0">
                <a:latin typeface="Cambria" panose="02040503050406030204" pitchFamily="18" charset="0"/>
                <a:ea typeface="Cambria" panose="02040503050406030204" pitchFamily="18" charset="0"/>
              </a:rPr>
              <a:t>ITRF2020 + EPP2022</a:t>
            </a:r>
          </a:p>
        </p:txBody>
      </p:sp>
      <p:sp>
        <p:nvSpPr>
          <p:cNvPr id="6" name="TextBox 5"/>
          <p:cNvSpPr txBox="1"/>
          <p:nvPr/>
        </p:nvSpPr>
        <p:spPr>
          <a:xfrm>
            <a:off x="7156396" y="4322078"/>
            <a:ext cx="2311454" cy="1792109"/>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Still </a:t>
            </a:r>
            <a:r>
              <a:rPr lang="en-US" sz="4000" i="1" spc="-20" dirty="0" err="1">
                <a:solidFill>
                  <a:srgbClr val="424242"/>
                </a:solidFill>
                <a:uFill>
                  <a:solidFill>
                    <a:srgbClr val="000000"/>
                  </a:solidFill>
                </a:uFill>
                <a:latin typeface="Cambria" panose="02040503050406030204" pitchFamily="18" charset="0"/>
                <a:ea typeface="Cambria" panose="02040503050406030204" pitchFamily="18" charset="0"/>
                <a:cs typeface="Calibri"/>
              </a:rPr>
              <a:t>SomeDrift</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t>
            </a:r>
          </a:p>
        </p:txBody>
      </p:sp>
      <p:sp>
        <p:nvSpPr>
          <p:cNvPr id="8" name="Oval 7"/>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2248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0566"/>
            <a:ext cx="9150350" cy="5449432"/>
          </a:xfrm>
          <a:prstGeom prst="rect">
            <a:avLst/>
          </a:prstGeom>
        </p:spPr>
      </p:pic>
      <p:sp>
        <p:nvSpPr>
          <p:cNvPr id="7"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b="1" dirty="0">
                <a:latin typeface="Cambria" panose="02040503050406030204" pitchFamily="18" charset="0"/>
              </a:rPr>
              <a:t>IFDM goal </a:t>
            </a:r>
            <a:r>
              <a:rPr lang="en-US" sz="4800" dirty="0">
                <a:latin typeface="Cambria" panose="02040503050406030204" pitchFamily="18" charset="0"/>
              </a:rPr>
              <a:t>= model all velocities</a:t>
            </a:r>
          </a:p>
        </p:txBody>
      </p:sp>
      <p:sp>
        <p:nvSpPr>
          <p:cNvPr id="9" name="TextBox 8"/>
          <p:cNvSpPr txBox="1"/>
          <p:nvPr/>
        </p:nvSpPr>
        <p:spPr bwMode="auto">
          <a:xfrm>
            <a:off x="87923" y="1234440"/>
            <a:ext cx="8880231" cy="523220"/>
          </a:xfrm>
          <a:prstGeom prst="rect">
            <a:avLst/>
          </a:prstGeom>
          <a:solidFill>
            <a:schemeClr val="accent6">
              <a:lumMod val="40000"/>
              <a:lumOff val="60000"/>
            </a:schemeClr>
          </a:solidFill>
          <a:ln w="9525">
            <a:noFill/>
            <a:miter lim="800000"/>
            <a:headEnd/>
            <a:tailEnd/>
          </a:ln>
        </p:spPr>
        <p:txBody>
          <a:bodyPr wrap="square" rtlCol="0">
            <a:spAutoFit/>
          </a:bodyPr>
          <a:lstStyle/>
          <a:p>
            <a:pPr algn="ctr"/>
            <a:r>
              <a:rPr lang="en-US" sz="2800" dirty="0">
                <a:latin typeface="Cambria" panose="02040503050406030204" pitchFamily="18" charset="0"/>
                <a:ea typeface="Cambria" panose="02040503050406030204" pitchFamily="18" charset="0"/>
              </a:rPr>
              <a:t>Think of this map as </a:t>
            </a:r>
            <a:r>
              <a:rPr lang="en-US" sz="2800" b="1" dirty="0">
                <a:latin typeface="Cambria" panose="02040503050406030204" pitchFamily="18" charset="0"/>
                <a:ea typeface="Cambria" panose="02040503050406030204" pitchFamily="18" charset="0"/>
              </a:rPr>
              <a:t>ITRF2020 + EPP2022 + IFDM2022</a:t>
            </a:r>
          </a:p>
        </p:txBody>
      </p:sp>
      <p:sp>
        <p:nvSpPr>
          <p:cNvPr id="8" name="Oval 7"/>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17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i="1" dirty="0"/>
              <a:t>Still Some Drift…</a:t>
            </a:r>
          </a:p>
        </p:txBody>
      </p:sp>
      <p:sp>
        <p:nvSpPr>
          <p:cNvPr id="3" name="Content Placeholder 2"/>
          <p:cNvSpPr>
            <a:spLocks noGrp="1"/>
          </p:cNvSpPr>
          <p:nvPr>
            <p:ph idx="1"/>
          </p:nvPr>
        </p:nvSpPr>
        <p:spPr>
          <a:xfrm>
            <a:off x="0" y="1409704"/>
            <a:ext cx="8934450" cy="5448296"/>
          </a:xfrm>
        </p:spPr>
        <p:txBody>
          <a:bodyPr/>
          <a:lstStyle/>
          <a:p>
            <a:pPr lvl="1">
              <a:spcAft>
                <a:spcPts val="1200"/>
              </a:spcAft>
            </a:pPr>
            <a:r>
              <a:rPr lang="en-US" sz="3200" b="1" dirty="0">
                <a:latin typeface="Cambria" panose="02040503050406030204" pitchFamily="18" charset="0"/>
                <a:ea typeface="Cambria" panose="02040503050406030204" pitchFamily="18" charset="0"/>
              </a:rPr>
              <a:t>Everything</a:t>
            </a:r>
            <a:r>
              <a:rPr lang="en-US" sz="3200" dirty="0">
                <a:latin typeface="Cambria" panose="02040503050406030204" pitchFamily="18" charset="0"/>
                <a:ea typeface="Cambria" panose="02040503050406030204" pitchFamily="18" charset="0"/>
              </a:rPr>
              <a:t> in the world moves</a:t>
            </a:r>
          </a:p>
          <a:p>
            <a:pPr lvl="1">
              <a:spcAft>
                <a:spcPts val="1200"/>
              </a:spcAft>
            </a:pPr>
            <a:r>
              <a:rPr lang="en-US" sz="3200" dirty="0">
                <a:latin typeface="Cambria" panose="02040503050406030204" pitchFamily="18" charset="0"/>
                <a:ea typeface="Cambria" panose="02040503050406030204" pitchFamily="18" charset="0"/>
              </a:rPr>
              <a:t>Coordinates will be associated with </a:t>
            </a:r>
            <a:r>
              <a:rPr lang="en-US" sz="3200" u="sng" dirty="0">
                <a:latin typeface="Cambria" panose="02040503050406030204" pitchFamily="18" charset="0"/>
                <a:ea typeface="Cambria" panose="02040503050406030204" pitchFamily="18" charset="0"/>
              </a:rPr>
              <a:t>the actual date when the data was collected</a:t>
            </a:r>
            <a:r>
              <a:rPr lang="en-US" sz="3200" dirty="0">
                <a:latin typeface="Cambria" panose="02040503050406030204" pitchFamily="18" charset="0"/>
                <a:ea typeface="Cambria" panose="02040503050406030204" pitchFamily="18" charset="0"/>
              </a:rPr>
              <a:t>!</a:t>
            </a:r>
          </a:p>
          <a:p>
            <a:pPr lvl="1">
              <a:spcAft>
                <a:spcPts val="1200"/>
              </a:spcAft>
            </a:pPr>
            <a:r>
              <a:rPr lang="en-US" sz="3200" dirty="0">
                <a:latin typeface="Cambria" panose="02040503050406030204" pitchFamily="18" charset="0"/>
                <a:ea typeface="Cambria" panose="02040503050406030204" pitchFamily="18" charset="0"/>
              </a:rPr>
              <a:t>Velocities at all marks can be </a:t>
            </a:r>
            <a:r>
              <a:rPr lang="en-US" sz="3200" i="1" dirty="0">
                <a:latin typeface="Cambria" panose="02040503050406030204" pitchFamily="18" charset="0"/>
                <a:ea typeface="Cambria" panose="02040503050406030204" pitchFamily="18" charset="0"/>
              </a:rPr>
              <a:t>estimated</a:t>
            </a:r>
            <a:r>
              <a:rPr lang="en-US" sz="3200" dirty="0">
                <a:latin typeface="Cambria" panose="02040503050406030204" pitchFamily="18" charset="0"/>
                <a:ea typeface="Cambria" panose="02040503050406030204" pitchFamily="18" charset="0"/>
              </a:rPr>
              <a:t> using this Intra-Frame Deformation Model (IFDM)</a:t>
            </a:r>
          </a:p>
          <a:p>
            <a:pPr lvl="1">
              <a:spcAft>
                <a:spcPts val="1200"/>
              </a:spcAft>
            </a:pPr>
            <a:r>
              <a:rPr lang="en-US" sz="3200" dirty="0">
                <a:latin typeface="Cambria" panose="02040503050406030204" pitchFamily="18" charset="0"/>
                <a:ea typeface="Cambria" panose="02040503050406030204" pitchFamily="18" charset="0"/>
              </a:rPr>
              <a:t>IFDM goal being to move collected data thru time to Reference Epochs for coordinate comparisons/analysis</a:t>
            </a:r>
          </a:p>
        </p:txBody>
      </p:sp>
    </p:spTree>
    <p:extLst>
      <p:ext uri="{BB962C8B-B14F-4D97-AF65-F5344CB8AC3E}">
        <p14:creationId xmlns:p14="http://schemas.microsoft.com/office/powerpoint/2010/main" val="401536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30"/>
          </p:nvPr>
        </p:nvSpPr>
        <p:spPr>
          <a:xfrm>
            <a:off x="209549" y="1404257"/>
            <a:ext cx="8934451" cy="5137220"/>
          </a:xfrm>
        </p:spPr>
        <p:txBody>
          <a:bodyPr>
            <a:noAutofit/>
          </a:bodyPr>
          <a:lstStyle/>
          <a:p>
            <a:r>
              <a:rPr lang="en-US" sz="3200" dirty="0">
                <a:solidFill>
                  <a:schemeClr val="tx1"/>
                </a:solidFill>
                <a:latin typeface="Cambria" panose="02040503050406030204" pitchFamily="18" charset="0"/>
                <a:ea typeface="Cambria" panose="02040503050406030204" pitchFamily="18" charset="0"/>
              </a:rPr>
              <a:t>A model of all residual velocities, </a:t>
            </a:r>
            <a:r>
              <a:rPr lang="en-US" sz="3200" i="1" dirty="0">
                <a:solidFill>
                  <a:schemeClr val="tx1"/>
                </a:solidFill>
                <a:latin typeface="Cambria" panose="02040503050406030204" pitchFamily="18" charset="0"/>
                <a:ea typeface="Cambria" panose="02040503050406030204" pitchFamily="18" charset="0"/>
              </a:rPr>
              <a:t>after removal of tectonic rotation via EPP</a:t>
            </a:r>
            <a:r>
              <a:rPr lang="en-US" sz="3200" dirty="0">
                <a:solidFill>
                  <a:schemeClr val="tx1"/>
                </a:solidFill>
                <a:latin typeface="Cambria" panose="02040503050406030204" pitchFamily="18" charset="0"/>
                <a:ea typeface="Cambria" panose="02040503050406030204" pitchFamily="18" charset="0"/>
              </a:rPr>
              <a:t>:</a:t>
            </a:r>
          </a:p>
          <a:p>
            <a:pPr lvl="1"/>
            <a:r>
              <a:rPr lang="en-US" sz="2400" dirty="0">
                <a:latin typeface="Cambria" panose="02040503050406030204" pitchFamily="18" charset="0"/>
                <a:ea typeface="Cambria" panose="02040503050406030204" pitchFamily="18" charset="0"/>
              </a:rPr>
              <a:t>Horizontal residual motion</a:t>
            </a:r>
          </a:p>
          <a:p>
            <a:pPr lvl="1"/>
            <a:r>
              <a:rPr lang="en-US" sz="2400" dirty="0">
                <a:latin typeface="Cambria" panose="02040503050406030204" pitchFamily="18" charset="0"/>
                <a:ea typeface="Cambria" panose="02040503050406030204" pitchFamily="18" charset="0"/>
              </a:rPr>
              <a:t>Total vertical motion (ellipsoid heights)</a:t>
            </a:r>
          </a:p>
          <a:p>
            <a:pPr lvl="1"/>
            <a:r>
              <a:rPr lang="en-US" sz="2400" dirty="0">
                <a:latin typeface="Cambria" panose="02040503050406030204" pitchFamily="18" charset="0"/>
                <a:ea typeface="Cambria" panose="02040503050406030204" pitchFamily="18" charset="0"/>
              </a:rPr>
              <a:t>Replaces / Improves upon HTDP</a:t>
            </a:r>
          </a:p>
          <a:p>
            <a:r>
              <a:rPr lang="en-US" sz="3200" dirty="0">
                <a:solidFill>
                  <a:schemeClr val="tx1"/>
                </a:solidFill>
                <a:latin typeface="Cambria" panose="02040503050406030204" pitchFamily="18" charset="0"/>
                <a:ea typeface="Cambria" panose="02040503050406030204" pitchFamily="18" charset="0"/>
              </a:rPr>
              <a:t>Given t</a:t>
            </a:r>
            <a:r>
              <a:rPr lang="en-US" sz="3200" baseline="-25000" dirty="0">
                <a:solidFill>
                  <a:schemeClr val="tx1"/>
                </a:solidFill>
                <a:latin typeface="Cambria" panose="02040503050406030204" pitchFamily="18" charset="0"/>
                <a:ea typeface="Cambria" panose="02040503050406030204" pitchFamily="18" charset="0"/>
              </a:rPr>
              <a:t>1</a:t>
            </a:r>
            <a:r>
              <a:rPr lang="en-US" sz="3200" dirty="0">
                <a:solidFill>
                  <a:schemeClr val="tx1"/>
                </a:solidFill>
                <a:latin typeface="Cambria" panose="02040503050406030204" pitchFamily="18" charset="0"/>
                <a:ea typeface="Cambria" panose="02040503050406030204" pitchFamily="18" charset="0"/>
              </a:rPr>
              <a:t> and t</a:t>
            </a:r>
            <a:r>
              <a:rPr lang="en-US" sz="3200" baseline="-25000" dirty="0">
                <a:solidFill>
                  <a:schemeClr val="tx1"/>
                </a:solidFill>
                <a:latin typeface="Cambria" panose="02040503050406030204" pitchFamily="18" charset="0"/>
                <a:ea typeface="Cambria" panose="02040503050406030204" pitchFamily="18" charset="0"/>
              </a:rPr>
              <a:t>2</a:t>
            </a:r>
            <a:r>
              <a:rPr lang="en-US" sz="3200" dirty="0">
                <a:solidFill>
                  <a:schemeClr val="tx1"/>
                </a:solidFill>
                <a:latin typeface="Cambria" panose="02040503050406030204" pitchFamily="18" charset="0"/>
                <a:ea typeface="Cambria" panose="02040503050406030204" pitchFamily="18" charset="0"/>
              </a:rPr>
              <a:t>, compute </a:t>
            </a:r>
            <a:r>
              <a:rPr lang="el-GR" sz="3200" dirty="0">
                <a:solidFill>
                  <a:schemeClr val="tx1"/>
                </a:solidFill>
                <a:latin typeface="Cambria" panose="02040503050406030204" pitchFamily="18" charset="0"/>
                <a:ea typeface="Cambria" panose="02040503050406030204" pitchFamily="18" charset="0"/>
              </a:rPr>
              <a:t>Δλ</a:t>
            </a:r>
            <a:r>
              <a:rPr lang="en-US" sz="3200" dirty="0">
                <a:solidFill>
                  <a:schemeClr val="tx1"/>
                </a:solidFill>
                <a:latin typeface="Cambria" panose="02040503050406030204" pitchFamily="18" charset="0"/>
                <a:ea typeface="Cambria" panose="02040503050406030204" pitchFamily="18" charset="0"/>
              </a:rPr>
              <a:t>, </a:t>
            </a:r>
            <a:r>
              <a:rPr lang="el-GR" sz="3200" dirty="0">
                <a:solidFill>
                  <a:schemeClr val="tx1"/>
                </a:solidFill>
                <a:latin typeface="Cambria" panose="02040503050406030204" pitchFamily="18" charset="0"/>
                <a:ea typeface="Cambria" panose="02040503050406030204" pitchFamily="18" charset="0"/>
              </a:rPr>
              <a:t>Δϕ</a:t>
            </a:r>
            <a:r>
              <a:rPr lang="en-US" sz="3200" dirty="0">
                <a:solidFill>
                  <a:schemeClr val="tx1"/>
                </a:solidFill>
                <a:latin typeface="Cambria" panose="02040503050406030204" pitchFamily="18" charset="0"/>
                <a:ea typeface="Cambria" panose="02040503050406030204" pitchFamily="18" charset="0"/>
              </a:rPr>
              <a:t>, </a:t>
            </a:r>
            <a:r>
              <a:rPr lang="el-GR" sz="3200" dirty="0">
                <a:solidFill>
                  <a:schemeClr val="tx1"/>
                </a:solidFill>
                <a:latin typeface="Cambria" panose="02040503050406030204" pitchFamily="18" charset="0"/>
                <a:ea typeface="Cambria" panose="02040503050406030204" pitchFamily="18" charset="0"/>
              </a:rPr>
              <a:t>Δ</a:t>
            </a:r>
            <a:r>
              <a:rPr lang="en-US" sz="3200" dirty="0">
                <a:solidFill>
                  <a:schemeClr val="tx1"/>
                </a:solidFill>
                <a:latin typeface="Cambria" panose="02040503050406030204" pitchFamily="18" charset="0"/>
                <a:ea typeface="Cambria" panose="02040503050406030204" pitchFamily="18" charset="0"/>
              </a:rPr>
              <a:t>h at any point, accounting for all motions</a:t>
            </a:r>
          </a:p>
          <a:p>
            <a:r>
              <a:rPr lang="en-US" sz="3200" dirty="0">
                <a:solidFill>
                  <a:schemeClr val="tx1"/>
                </a:solidFill>
                <a:latin typeface="Cambria" panose="02040503050406030204" pitchFamily="18" charset="0"/>
                <a:ea typeface="Cambria" panose="02040503050406030204" pitchFamily="18" charset="0"/>
              </a:rPr>
              <a:t>Likely be built upon CORS data, geodynamic models and </a:t>
            </a:r>
            <a:r>
              <a:rPr lang="en-US" sz="3200" dirty="0" err="1">
                <a:solidFill>
                  <a:schemeClr val="tx1"/>
                </a:solidFill>
                <a:latin typeface="Cambria" panose="02040503050406030204" pitchFamily="18" charset="0"/>
                <a:ea typeface="Cambria" panose="02040503050406030204" pitchFamily="18" charset="0"/>
              </a:rPr>
              <a:t>InSAR</a:t>
            </a:r>
            <a:r>
              <a:rPr lang="en-US" sz="3200" dirty="0">
                <a:solidFill>
                  <a:schemeClr val="tx1"/>
                </a:solidFill>
                <a:latin typeface="Cambria" panose="02040503050406030204" pitchFamily="18" charset="0"/>
                <a:ea typeface="Cambria" panose="02040503050406030204" pitchFamily="18" charset="0"/>
              </a:rPr>
              <a:t>, but not yet finalized</a:t>
            </a:r>
          </a:p>
        </p:txBody>
      </p:sp>
      <p:sp>
        <p:nvSpPr>
          <p:cNvPr id="6"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dirty="0">
                <a:latin typeface="Cambria" panose="02040503050406030204" pitchFamily="18" charset="0"/>
              </a:rPr>
              <a:t>Intra-Frame Deformation Model</a:t>
            </a:r>
          </a:p>
        </p:txBody>
      </p:sp>
    </p:spTree>
    <p:extLst>
      <p:ext uri="{BB962C8B-B14F-4D97-AF65-F5344CB8AC3E}">
        <p14:creationId xmlns:p14="http://schemas.microsoft.com/office/powerpoint/2010/main" val="1383152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590551"/>
            <a:ext cx="9067800" cy="6267450"/>
          </a:xfrm>
        </p:spPr>
        <p:txBody>
          <a:bodyPr/>
          <a:lstStyle/>
          <a:p>
            <a:pPr marL="0" indent="0">
              <a:buNone/>
            </a:pPr>
            <a:r>
              <a:rPr lang="en-US" sz="3100" dirty="0">
                <a:latin typeface="Cambria" panose="02040503050406030204" pitchFamily="18" charset="0"/>
                <a:ea typeface="Cambria" panose="02040503050406030204" pitchFamily="18" charset="0"/>
              </a:rPr>
              <a:t>EPP2022 – Euler Pole Parameters – </a:t>
            </a:r>
            <a:r>
              <a:rPr lang="en-US" sz="3100" dirty="0">
                <a:solidFill>
                  <a:srgbClr val="FF0000"/>
                </a:solidFill>
                <a:latin typeface="Cambria" panose="02040503050406030204" pitchFamily="18" charset="0"/>
                <a:ea typeface="Cambria" panose="02040503050406030204" pitchFamily="18" charset="0"/>
              </a:rPr>
              <a:t>Simple Rotation</a:t>
            </a:r>
          </a:p>
          <a:p>
            <a:pPr lvl="1"/>
            <a:r>
              <a:rPr lang="en-US" sz="2400" dirty="0">
                <a:latin typeface="Cambria" panose="02040503050406030204" pitchFamily="18" charset="0"/>
                <a:ea typeface="Cambria" panose="02040503050406030204" pitchFamily="18" charset="0"/>
              </a:rPr>
              <a:t>Three parameters: </a:t>
            </a:r>
            <a:r>
              <a:rPr lang="en-US" sz="2400" dirty="0" err="1">
                <a:latin typeface="Cambria" panose="02040503050406030204" pitchFamily="18" charset="0"/>
                <a:ea typeface="Cambria" panose="02040503050406030204" pitchFamily="18" charset="0"/>
              </a:rPr>
              <a:t>lat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lon</a:t>
            </a:r>
            <a:r>
              <a:rPr lang="en-US" sz="2400" dirty="0">
                <a:latin typeface="Cambria" panose="02040503050406030204" pitchFamily="18" charset="0"/>
                <a:ea typeface="Cambria" panose="02040503050406030204" pitchFamily="18" charset="0"/>
              </a:rPr>
              <a:t>, rotation speed</a:t>
            </a:r>
          </a:p>
          <a:p>
            <a:pPr lvl="1"/>
            <a:r>
              <a:rPr lang="en-US" sz="2400" dirty="0">
                <a:latin typeface="Cambria" panose="02040503050406030204" pitchFamily="18" charset="0"/>
                <a:ea typeface="Cambria" panose="02040503050406030204" pitchFamily="18" charset="0"/>
              </a:rPr>
              <a:t>Horizontal </a:t>
            </a:r>
            <a:r>
              <a:rPr lang="en-US" sz="2400" i="1" dirty="0">
                <a:latin typeface="Cambria" panose="02040503050406030204" pitchFamily="18" charset="0"/>
                <a:ea typeface="Cambria" panose="02040503050406030204" pitchFamily="18" charset="0"/>
              </a:rPr>
              <a:t>only</a:t>
            </a:r>
            <a:r>
              <a:rPr lang="en-US" sz="2400" dirty="0">
                <a:latin typeface="Cambria" panose="02040503050406030204" pitchFamily="18" charset="0"/>
                <a:ea typeface="Cambria" panose="02040503050406030204" pitchFamily="18" charset="0"/>
              </a:rPr>
              <a:t>:</a:t>
            </a:r>
            <a:r>
              <a:rPr lang="en-US" sz="2400" i="1"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just latitude and longitude</a:t>
            </a:r>
            <a:endParaRPr lang="en-US" sz="2400" i="1" dirty="0">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Changes the </a:t>
            </a:r>
            <a:r>
              <a:rPr lang="en-US" sz="2400" i="1" dirty="0">
                <a:solidFill>
                  <a:srgbClr val="FF0000"/>
                </a:solidFill>
                <a:latin typeface="Cambria" panose="02040503050406030204" pitchFamily="18" charset="0"/>
                <a:ea typeface="Cambria" panose="02040503050406030204" pitchFamily="18" charset="0"/>
              </a:rPr>
              <a:t>frame</a:t>
            </a:r>
            <a:r>
              <a:rPr lang="en-US" sz="2400" dirty="0">
                <a:latin typeface="Cambria" panose="02040503050406030204" pitchFamily="18" charset="0"/>
                <a:ea typeface="Cambria" panose="02040503050406030204" pitchFamily="18" charset="0"/>
              </a:rPr>
              <a:t>:</a:t>
            </a:r>
            <a:r>
              <a:rPr lang="en-US" sz="2400" i="1" dirty="0">
                <a:latin typeface="Cambria" panose="02040503050406030204" pitchFamily="18" charset="0"/>
                <a:ea typeface="Cambria" panose="02040503050406030204" pitchFamily="18" charset="0"/>
              </a:rPr>
              <a:t> </a:t>
            </a:r>
            <a:r>
              <a:rPr lang="en-US" sz="2400" dirty="0">
                <a:latin typeface="Cambria" panose="02040503050406030204" pitchFamily="18" charset="0"/>
                <a:ea typeface="Cambria" panose="02040503050406030204" pitchFamily="18" charset="0"/>
              </a:rPr>
              <a:t>ITRF2020 + EPP2022 = NATRF2022</a:t>
            </a:r>
            <a:endParaRPr lang="en-US" sz="1300" dirty="0">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Does </a:t>
            </a:r>
            <a:r>
              <a:rPr lang="en-US" sz="2400" b="1" dirty="0">
                <a:latin typeface="Cambria" panose="02040503050406030204" pitchFamily="18" charset="0"/>
                <a:ea typeface="Cambria" panose="02040503050406030204" pitchFamily="18" charset="0"/>
              </a:rPr>
              <a:t>not</a:t>
            </a:r>
            <a:r>
              <a:rPr lang="en-US" sz="2400" dirty="0">
                <a:latin typeface="Cambria" panose="02040503050406030204" pitchFamily="18" charset="0"/>
                <a:ea typeface="Cambria" panose="02040503050406030204" pitchFamily="18" charset="0"/>
              </a:rPr>
              <a:t> change the </a:t>
            </a:r>
            <a:r>
              <a:rPr lang="en-US" sz="2400" i="1" dirty="0">
                <a:solidFill>
                  <a:srgbClr val="FF0000"/>
                </a:solidFill>
                <a:latin typeface="Cambria" panose="02040503050406030204" pitchFamily="18" charset="0"/>
                <a:ea typeface="Cambria" panose="02040503050406030204" pitchFamily="18" charset="0"/>
              </a:rPr>
              <a:t>epoch</a:t>
            </a:r>
          </a:p>
          <a:p>
            <a:pPr marL="457200" lvl="1" indent="0">
              <a:buNone/>
            </a:pPr>
            <a:endParaRPr lang="en-US" sz="2400" i="1" dirty="0">
              <a:solidFill>
                <a:srgbClr val="FF0000"/>
              </a:solidFill>
              <a:latin typeface="Cambria" panose="02040503050406030204" pitchFamily="18" charset="0"/>
              <a:ea typeface="Cambria" panose="02040503050406030204" pitchFamily="18" charset="0"/>
            </a:endParaRPr>
          </a:p>
          <a:p>
            <a:pPr marL="0" indent="0">
              <a:buNone/>
            </a:pPr>
            <a:r>
              <a:rPr lang="en-US" sz="2800" dirty="0">
                <a:latin typeface="Cambria" panose="02040503050406030204" pitchFamily="18" charset="0"/>
                <a:ea typeface="Cambria" panose="02040503050406030204" pitchFamily="18" charset="0"/>
              </a:rPr>
              <a:t>IFDM2022 – Intra-Frame Deformation Model - </a:t>
            </a:r>
            <a:r>
              <a:rPr lang="en-US" sz="2800" dirty="0">
                <a:solidFill>
                  <a:srgbClr val="FF0000"/>
                </a:solidFill>
                <a:latin typeface="Cambria" panose="02040503050406030204" pitchFamily="18" charset="0"/>
                <a:ea typeface="Cambria" panose="02040503050406030204" pitchFamily="18" charset="0"/>
              </a:rPr>
              <a:t>Complex</a:t>
            </a:r>
            <a:endParaRPr lang="en-US" sz="2800" i="1" dirty="0">
              <a:solidFill>
                <a:srgbClr val="FF0000"/>
              </a:solidFill>
              <a:latin typeface="Cambria" panose="02040503050406030204" pitchFamily="18" charset="0"/>
              <a:ea typeface="Cambria" panose="02040503050406030204" pitchFamily="18" charset="0"/>
            </a:endParaRPr>
          </a:p>
          <a:p>
            <a:pPr lvl="1"/>
            <a:r>
              <a:rPr lang="en-US" sz="2400" dirty="0">
                <a:latin typeface="Cambria" panose="02040503050406030204" pitchFamily="18" charset="0"/>
                <a:ea typeface="Cambria" panose="02040503050406030204" pitchFamily="18" charset="0"/>
              </a:rPr>
              <a:t>Complex set of parameters</a:t>
            </a:r>
          </a:p>
          <a:p>
            <a:pPr lvl="1"/>
            <a:r>
              <a:rPr lang="en-US" sz="2400" i="1" u="sng" dirty="0">
                <a:latin typeface="Cambria" panose="02040503050406030204" pitchFamily="18" charset="0"/>
                <a:ea typeface="Cambria" panose="02040503050406030204" pitchFamily="18" charset="0"/>
              </a:rPr>
              <a:t>Residual</a:t>
            </a:r>
            <a:r>
              <a:rPr lang="en-US" sz="2400" dirty="0">
                <a:latin typeface="Cambria" panose="02040503050406030204" pitchFamily="18" charset="0"/>
                <a:ea typeface="Cambria" panose="02040503050406030204" pitchFamily="18" charset="0"/>
              </a:rPr>
              <a:t> horizontal motion: all the motion leftover after Euler Pole rotation</a:t>
            </a:r>
          </a:p>
          <a:p>
            <a:pPr lvl="1"/>
            <a:r>
              <a:rPr lang="en-US" sz="2400" i="1" u="sng" dirty="0">
                <a:latin typeface="Cambria" panose="02040503050406030204" pitchFamily="18" charset="0"/>
                <a:ea typeface="Cambria" panose="02040503050406030204" pitchFamily="18" charset="0"/>
              </a:rPr>
              <a:t>All</a:t>
            </a:r>
            <a:r>
              <a:rPr lang="en-US" sz="2400" dirty="0">
                <a:latin typeface="Cambria" panose="02040503050406030204" pitchFamily="18" charset="0"/>
                <a:ea typeface="Cambria" panose="02040503050406030204" pitchFamily="18" charset="0"/>
              </a:rPr>
              <a:t> vertical motion: localized subsidence or uplift</a:t>
            </a:r>
          </a:p>
          <a:p>
            <a:pPr lvl="1"/>
            <a:r>
              <a:rPr lang="en-US" sz="2400" dirty="0">
                <a:latin typeface="Cambria" panose="02040503050406030204" pitchFamily="18" charset="0"/>
                <a:ea typeface="Cambria" panose="02040503050406030204" pitchFamily="18" charset="0"/>
              </a:rPr>
              <a:t>Changes the </a:t>
            </a:r>
            <a:r>
              <a:rPr lang="en-US" sz="2400" i="1" dirty="0">
                <a:solidFill>
                  <a:srgbClr val="FF0000"/>
                </a:solidFill>
                <a:latin typeface="Cambria" panose="02040503050406030204" pitchFamily="18" charset="0"/>
                <a:ea typeface="Cambria" panose="02040503050406030204" pitchFamily="18" charset="0"/>
              </a:rPr>
              <a:t>epoch</a:t>
            </a:r>
          </a:p>
          <a:p>
            <a:pPr lvl="1"/>
            <a:r>
              <a:rPr lang="en-US" sz="2400" dirty="0">
                <a:latin typeface="Cambria" panose="02040503050406030204" pitchFamily="18" charset="0"/>
                <a:ea typeface="Cambria" panose="02040503050406030204" pitchFamily="18" charset="0"/>
              </a:rPr>
              <a:t>Does </a:t>
            </a:r>
            <a:r>
              <a:rPr lang="en-US" sz="2400" b="1" dirty="0">
                <a:latin typeface="Cambria" panose="02040503050406030204" pitchFamily="18" charset="0"/>
                <a:ea typeface="Cambria" panose="02040503050406030204" pitchFamily="18" charset="0"/>
              </a:rPr>
              <a:t>not</a:t>
            </a:r>
            <a:r>
              <a:rPr lang="en-US" sz="2400" dirty="0">
                <a:latin typeface="Cambria" panose="02040503050406030204" pitchFamily="18" charset="0"/>
                <a:ea typeface="Cambria" panose="02040503050406030204" pitchFamily="18" charset="0"/>
              </a:rPr>
              <a:t> change the </a:t>
            </a:r>
            <a:r>
              <a:rPr lang="en-US" sz="2400" i="1" dirty="0">
                <a:solidFill>
                  <a:srgbClr val="FF0000"/>
                </a:solidFill>
                <a:latin typeface="Cambria" panose="02040503050406030204" pitchFamily="18" charset="0"/>
                <a:ea typeface="Cambria" panose="02040503050406030204" pitchFamily="18" charset="0"/>
              </a:rPr>
              <a:t>frame</a:t>
            </a:r>
            <a:r>
              <a:rPr lang="en-US" sz="2400" dirty="0">
                <a:latin typeface="Cambria" panose="02040503050406030204" pitchFamily="18" charset="0"/>
                <a:ea typeface="Cambria" panose="02040503050406030204" pitchFamily="18" charset="0"/>
              </a:rPr>
              <a:t>: “intra” = on the inside; within</a:t>
            </a:r>
          </a:p>
        </p:txBody>
      </p:sp>
    </p:spTree>
    <p:extLst>
      <p:ext uri="{BB962C8B-B14F-4D97-AF65-F5344CB8AC3E}">
        <p14:creationId xmlns:p14="http://schemas.microsoft.com/office/powerpoint/2010/main" val="156120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3" end="3"/>
                                            </p:txEl>
                                          </p:spTgt>
                                        </p:tgtEl>
                                      </p:cBhvr>
                                    </p:animEffect>
                                    <p:animScale>
                                      <p:cBhvr>
                                        <p:cTn id="7" dur="250" autoRev="1" fill="hold"/>
                                        <p:tgtEl>
                                          <p:spTgt spid="3">
                                            <p:txEl>
                                              <p:pRg st="3" end="3"/>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
                                            <p:txEl>
                                              <p:pRg st="10" end="10"/>
                                            </p:txEl>
                                          </p:spTgt>
                                        </p:tgtEl>
                                      </p:cBhvr>
                                    </p:animEffect>
                                    <p:animScale>
                                      <p:cBhvr>
                                        <p:cTn id="12" dur="250" autoRev="1" fill="hold"/>
                                        <p:tgtEl>
                                          <p:spTgt spid="3">
                                            <p:txEl>
                                              <p:pRg st="10" end="1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38150"/>
            <a:ext cx="9144000" cy="2552700"/>
          </a:xfrm>
        </p:spPr>
        <p:txBody>
          <a:bodyPr/>
          <a:lstStyle/>
          <a:p>
            <a:pPr marL="16933">
              <a:spcBef>
                <a:spcPts val="0"/>
              </a:spcBef>
              <a:buSzPct val="159375"/>
              <a:tabLst>
                <a:tab pos="397077" algn="l"/>
                <a:tab pos="397923" algn="l"/>
              </a:tabLst>
            </a:pPr>
            <a:r>
              <a:rPr lang="en-US" sz="5400" b="1" spc="-20" dirty="0">
                <a:solidFill>
                  <a:srgbClr val="C00000"/>
                </a:solidFill>
                <a:uFill>
                  <a:solidFill>
                    <a:srgbClr val="C00000"/>
                  </a:solidFill>
                </a:uFill>
                <a:latin typeface="Cambria" panose="02040503050406030204" pitchFamily="18" charset="0"/>
                <a:cs typeface="Arial Black"/>
              </a:rPr>
              <a:t>EPP2022</a:t>
            </a:r>
            <a:br>
              <a:rPr lang="en-US" sz="5400" b="1" spc="-20" dirty="0">
                <a:solidFill>
                  <a:srgbClr val="C00000"/>
                </a:solidFill>
                <a:uFill>
                  <a:solidFill>
                    <a:srgbClr val="C00000"/>
                  </a:solidFill>
                </a:uFill>
                <a:latin typeface="Cambria" panose="02040503050406030204" pitchFamily="18" charset="0"/>
                <a:cs typeface="Arial Black"/>
              </a:rPr>
            </a:br>
            <a:r>
              <a:rPr lang="en-US" sz="5400" b="1" spc="-20" dirty="0">
                <a:solidFill>
                  <a:srgbClr val="C00000"/>
                </a:solidFill>
                <a:uFill>
                  <a:solidFill>
                    <a:srgbClr val="C00000"/>
                  </a:solidFill>
                </a:uFill>
                <a:latin typeface="Cambria" panose="02040503050406030204" pitchFamily="18" charset="0"/>
                <a:cs typeface="Arial Black"/>
              </a:rPr>
              <a:t>IFDM2022</a:t>
            </a:r>
          </a:p>
        </p:txBody>
      </p:sp>
      <p:sp>
        <p:nvSpPr>
          <p:cNvPr id="4" name="TextBox 3"/>
          <p:cNvSpPr txBox="1"/>
          <p:nvPr/>
        </p:nvSpPr>
        <p:spPr bwMode="auto">
          <a:xfrm>
            <a:off x="-942975" y="5973491"/>
            <a:ext cx="11010899" cy="553998"/>
          </a:xfrm>
          <a:prstGeom prst="rect">
            <a:avLst/>
          </a:prstGeom>
          <a:noFill/>
          <a:ln w="9525">
            <a:noFill/>
            <a:miter lim="800000"/>
            <a:headEnd/>
            <a:tailEnd/>
          </a:ln>
        </p:spPr>
        <p:txBody>
          <a:bodyPr wrap="square" rtlCol="0">
            <a:spAutoFit/>
          </a:bodyPr>
          <a:lstStyle/>
          <a:p>
            <a:pPr algn="ctr"/>
            <a:r>
              <a:rPr lang="en-US" sz="3000" i="1" spc="-20" dirty="0">
                <a:solidFill>
                  <a:prstClr val="black"/>
                </a:solidFill>
                <a:uFill>
                  <a:solidFill>
                    <a:srgbClr val="000000"/>
                  </a:solidFill>
                </a:uFill>
                <a:latin typeface="Cambria" panose="02040503050406030204" pitchFamily="18" charset="0"/>
                <a:cs typeface="Calibri"/>
              </a:rPr>
              <a:t>They work together to account for the Drift…</a:t>
            </a:r>
            <a:endParaRPr lang="en-US" sz="2400" dirty="0"/>
          </a:p>
        </p:txBody>
      </p:sp>
      <p:sp>
        <p:nvSpPr>
          <p:cNvPr id="5" name="Title 2"/>
          <p:cNvSpPr txBox="1">
            <a:spLocks/>
          </p:cNvSpPr>
          <p:nvPr/>
        </p:nvSpPr>
        <p:spPr bwMode="auto">
          <a:xfrm>
            <a:off x="1" y="3187545"/>
            <a:ext cx="9144000" cy="2327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latin typeface="Cambria" panose="02040503050406030204" pitchFamily="18" charset="0"/>
                <a:ea typeface="Cambria" panose="02040503050406030204" pitchFamily="18" charset="0"/>
              </a:rPr>
              <a:t>Two new tools that will make time dependent geodetic control practical</a:t>
            </a:r>
          </a:p>
        </p:txBody>
      </p:sp>
    </p:spTree>
    <p:extLst>
      <p:ext uri="{BB962C8B-B14F-4D97-AF65-F5344CB8AC3E}">
        <p14:creationId xmlns:p14="http://schemas.microsoft.com/office/powerpoint/2010/main" val="3731821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74638"/>
            <a:ext cx="9143999" cy="1143000"/>
          </a:xfrm>
        </p:spPr>
        <p:txBody>
          <a:bodyPr/>
          <a:lstStyle/>
          <a:p>
            <a:r>
              <a:rPr lang="en-US" sz="4000" dirty="0">
                <a:latin typeface="Cambria" panose="02040503050406030204" pitchFamily="18" charset="0"/>
                <a:ea typeface="Cambria" panose="02040503050406030204" pitchFamily="18" charset="0"/>
              </a:rPr>
              <a:t>Example of application of EPP and IFDM</a:t>
            </a:r>
          </a:p>
        </p:txBody>
      </p:sp>
      <p:sp>
        <p:nvSpPr>
          <p:cNvPr id="3" name="Content Placeholder 2"/>
          <p:cNvSpPr>
            <a:spLocks noGrp="1"/>
          </p:cNvSpPr>
          <p:nvPr>
            <p:ph idx="1"/>
          </p:nvPr>
        </p:nvSpPr>
        <p:spPr>
          <a:xfrm>
            <a:off x="-1" y="1310894"/>
            <a:ext cx="6642101" cy="1690661"/>
          </a:xfrm>
        </p:spPr>
        <p:txBody>
          <a:bodyPr/>
          <a:lstStyle/>
          <a:p>
            <a:r>
              <a:rPr lang="en-US" sz="2400" dirty="0">
                <a:latin typeface="Cambria" panose="02040503050406030204" pitchFamily="18" charset="0"/>
                <a:ea typeface="Cambria" panose="02040503050406030204" pitchFamily="18" charset="0"/>
              </a:rPr>
              <a:t>It’s 2039 and you are working in San Diego using NATRF2022 </a:t>
            </a:r>
          </a:p>
          <a:p>
            <a:r>
              <a:rPr lang="en-US" sz="2400" dirty="0">
                <a:latin typeface="Cambria" panose="02040503050406030204" pitchFamily="18" charset="0"/>
                <a:ea typeface="Cambria" panose="02040503050406030204" pitchFamily="18" charset="0"/>
              </a:rPr>
              <a:t>And you want to compare your work to another survey from 2028</a:t>
            </a:r>
            <a:endParaRPr lang="en-US" sz="2000" dirty="0">
              <a:latin typeface="Cambria" panose="02040503050406030204" pitchFamily="18" charset="0"/>
              <a:ea typeface="Cambria" panose="02040503050406030204" pitchFamily="18" charset="0"/>
            </a:endParaRPr>
          </a:p>
        </p:txBody>
      </p:sp>
      <p:sp>
        <p:nvSpPr>
          <p:cNvPr id="19" name="Cloud 18"/>
          <p:cNvSpPr/>
          <p:nvPr/>
        </p:nvSpPr>
        <p:spPr>
          <a:xfrm>
            <a:off x="6081732" y="1266112"/>
            <a:ext cx="2935267" cy="1440261"/>
          </a:xfrm>
          <a:prstGeom prst="cloud">
            <a:avLst/>
          </a:prstGeom>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Important:  This slide only covers </a:t>
            </a:r>
            <a:r>
              <a:rPr lang="en-US" i="1" dirty="0">
                <a:solidFill>
                  <a:schemeClr val="tx1"/>
                </a:solidFill>
              </a:rPr>
              <a:t>geometric</a:t>
            </a:r>
            <a:r>
              <a:rPr lang="en-US" dirty="0">
                <a:solidFill>
                  <a:schemeClr val="tx1"/>
                </a:solidFill>
              </a:rPr>
              <a:t> coordinates.  </a:t>
            </a:r>
          </a:p>
        </p:txBody>
      </p:sp>
      <p:sp>
        <p:nvSpPr>
          <p:cNvPr id="33" name="Rectangle 32"/>
          <p:cNvSpPr/>
          <p:nvPr/>
        </p:nvSpPr>
        <p:spPr>
          <a:xfrm>
            <a:off x="7567125" y="3707253"/>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7030A0"/>
                </a:solidFill>
              </a:rPr>
              <a:t>NATRF2022</a:t>
            </a:r>
          </a:p>
          <a:p>
            <a:pPr algn="ctr"/>
            <a:r>
              <a:rPr lang="en-US" dirty="0">
                <a:solidFill>
                  <a:srgbClr val="FF0000"/>
                </a:solidFill>
              </a:rPr>
              <a:t>ep. 2028.048</a:t>
            </a:r>
          </a:p>
        </p:txBody>
      </p:sp>
      <p:sp>
        <p:nvSpPr>
          <p:cNvPr id="35" name="Rectangle 34"/>
          <p:cNvSpPr/>
          <p:nvPr/>
        </p:nvSpPr>
        <p:spPr>
          <a:xfrm>
            <a:off x="139700" y="3707253"/>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B0F0"/>
                </a:solidFill>
              </a:rPr>
              <a:t>PATRF2022</a:t>
            </a:r>
          </a:p>
          <a:p>
            <a:pPr algn="ctr"/>
            <a:r>
              <a:rPr lang="en-US" dirty="0">
                <a:solidFill>
                  <a:srgbClr val="FF0000"/>
                </a:solidFill>
              </a:rPr>
              <a:t>ep. 2028.048</a:t>
            </a:r>
          </a:p>
        </p:txBody>
      </p:sp>
      <p:sp>
        <p:nvSpPr>
          <p:cNvPr id="36" name="Rectangle 35"/>
          <p:cNvSpPr/>
          <p:nvPr/>
        </p:nvSpPr>
        <p:spPr>
          <a:xfrm>
            <a:off x="3853412" y="3707253"/>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ITRF2020</a:t>
            </a:r>
          </a:p>
          <a:p>
            <a:pPr algn="ctr"/>
            <a:r>
              <a:rPr lang="en-US" dirty="0">
                <a:solidFill>
                  <a:srgbClr val="FF0000"/>
                </a:solidFill>
              </a:rPr>
              <a:t>ep. 2028.048</a:t>
            </a:r>
          </a:p>
        </p:txBody>
      </p:sp>
      <p:sp>
        <p:nvSpPr>
          <p:cNvPr id="38" name="Rectangle 37"/>
          <p:cNvSpPr/>
          <p:nvPr/>
        </p:nvSpPr>
        <p:spPr>
          <a:xfrm>
            <a:off x="7567125" y="5700697"/>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7030A0"/>
                </a:solidFill>
              </a:rPr>
              <a:t>NATRF2022</a:t>
            </a:r>
          </a:p>
          <a:p>
            <a:pPr algn="ctr"/>
            <a:r>
              <a:rPr lang="en-US" dirty="0">
                <a:solidFill>
                  <a:srgbClr val="00B050"/>
                </a:solidFill>
              </a:rPr>
              <a:t>ep. 2039.704</a:t>
            </a:r>
          </a:p>
        </p:txBody>
      </p:sp>
      <p:sp>
        <p:nvSpPr>
          <p:cNvPr id="39" name="Rectangle 38"/>
          <p:cNvSpPr/>
          <p:nvPr/>
        </p:nvSpPr>
        <p:spPr>
          <a:xfrm>
            <a:off x="3853412" y="5700699"/>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solidFill>
              </a:rPr>
              <a:t>ITRF2020</a:t>
            </a:r>
          </a:p>
          <a:p>
            <a:pPr algn="ctr"/>
            <a:r>
              <a:rPr lang="en-US" dirty="0">
                <a:solidFill>
                  <a:srgbClr val="00B050"/>
                </a:solidFill>
              </a:rPr>
              <a:t>ep. 2039.704</a:t>
            </a:r>
          </a:p>
        </p:txBody>
      </p:sp>
      <p:sp>
        <p:nvSpPr>
          <p:cNvPr id="41" name="Rectangle 40"/>
          <p:cNvSpPr/>
          <p:nvPr/>
        </p:nvSpPr>
        <p:spPr>
          <a:xfrm>
            <a:off x="139700" y="5700698"/>
            <a:ext cx="1449874" cy="60124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00B0F0"/>
                </a:solidFill>
              </a:rPr>
              <a:t>PATRF2022</a:t>
            </a:r>
          </a:p>
          <a:p>
            <a:pPr algn="ctr"/>
            <a:r>
              <a:rPr lang="en-US" dirty="0">
                <a:solidFill>
                  <a:srgbClr val="00B050"/>
                </a:solidFill>
              </a:rPr>
              <a:t>ep. 2039.704</a:t>
            </a:r>
          </a:p>
        </p:txBody>
      </p:sp>
      <p:sp>
        <p:nvSpPr>
          <p:cNvPr id="42" name="Flowchart: Data 41"/>
          <p:cNvSpPr/>
          <p:nvPr/>
        </p:nvSpPr>
        <p:spPr>
          <a:xfrm>
            <a:off x="2098302" y="3695853"/>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chemeClr val="tx1"/>
                </a:solidFill>
              </a:rPr>
              <a:t>EPP2022</a:t>
            </a:r>
          </a:p>
          <a:p>
            <a:pPr algn="ctr"/>
            <a:r>
              <a:rPr lang="en-US" sz="1600" dirty="0">
                <a:solidFill>
                  <a:schemeClr val="tx1"/>
                </a:solidFill>
              </a:rPr>
              <a:t>(PA)</a:t>
            </a:r>
          </a:p>
        </p:txBody>
      </p:sp>
      <p:sp>
        <p:nvSpPr>
          <p:cNvPr id="44" name="Flowchart: Data 43"/>
          <p:cNvSpPr/>
          <p:nvPr/>
        </p:nvSpPr>
        <p:spPr>
          <a:xfrm>
            <a:off x="5844719" y="3707252"/>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chemeClr val="tx1"/>
                </a:solidFill>
              </a:rPr>
              <a:t>EPP2022</a:t>
            </a:r>
          </a:p>
          <a:p>
            <a:pPr algn="ctr"/>
            <a:r>
              <a:rPr lang="en-US" sz="1600" dirty="0">
                <a:solidFill>
                  <a:schemeClr val="tx1"/>
                </a:solidFill>
              </a:rPr>
              <a:t>(NA)</a:t>
            </a:r>
          </a:p>
        </p:txBody>
      </p:sp>
      <p:sp>
        <p:nvSpPr>
          <p:cNvPr id="45" name="Flowchart: Data 44"/>
          <p:cNvSpPr/>
          <p:nvPr/>
        </p:nvSpPr>
        <p:spPr>
          <a:xfrm>
            <a:off x="5844719" y="5689297"/>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chemeClr val="tx1"/>
                </a:solidFill>
              </a:rPr>
              <a:t>EPP2022</a:t>
            </a:r>
          </a:p>
          <a:p>
            <a:pPr algn="ctr"/>
            <a:r>
              <a:rPr lang="en-US" sz="1600" dirty="0">
                <a:solidFill>
                  <a:schemeClr val="tx1"/>
                </a:solidFill>
              </a:rPr>
              <a:t>(NA)</a:t>
            </a:r>
          </a:p>
        </p:txBody>
      </p:sp>
      <p:sp>
        <p:nvSpPr>
          <p:cNvPr id="47" name="Flowchart: Data 46"/>
          <p:cNvSpPr/>
          <p:nvPr/>
        </p:nvSpPr>
        <p:spPr>
          <a:xfrm>
            <a:off x="2098302" y="5689297"/>
            <a:ext cx="1246383" cy="612648"/>
          </a:xfrm>
          <a:prstGeom prst="flowChartInputOutput">
            <a:avLst/>
          </a:prstGeom>
          <a:solidFill>
            <a:srgbClr val="FFFF00"/>
          </a:soli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600" dirty="0">
                <a:solidFill>
                  <a:schemeClr val="tx1"/>
                </a:solidFill>
              </a:rPr>
              <a:t>EPP2022</a:t>
            </a:r>
          </a:p>
          <a:p>
            <a:pPr algn="ctr"/>
            <a:r>
              <a:rPr lang="en-US" sz="1600" dirty="0">
                <a:solidFill>
                  <a:schemeClr val="tx1"/>
                </a:solidFill>
              </a:rPr>
              <a:t>(PA)</a:t>
            </a:r>
          </a:p>
        </p:txBody>
      </p:sp>
      <p:sp>
        <p:nvSpPr>
          <p:cNvPr id="48" name="Oval 47"/>
          <p:cNvSpPr/>
          <p:nvPr/>
        </p:nvSpPr>
        <p:spPr>
          <a:xfrm>
            <a:off x="139700" y="4664075"/>
            <a:ext cx="1449875" cy="616744"/>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IFDM2022</a:t>
            </a:r>
          </a:p>
          <a:p>
            <a:pPr algn="ctr"/>
            <a:r>
              <a:rPr lang="en-US" sz="1400" dirty="0">
                <a:solidFill>
                  <a:schemeClr val="tx1"/>
                </a:solidFill>
              </a:rPr>
              <a:t>(PA)</a:t>
            </a:r>
          </a:p>
        </p:txBody>
      </p:sp>
      <p:sp>
        <p:nvSpPr>
          <p:cNvPr id="50" name="Oval 49"/>
          <p:cNvSpPr/>
          <p:nvPr/>
        </p:nvSpPr>
        <p:spPr>
          <a:xfrm>
            <a:off x="7567125" y="4719320"/>
            <a:ext cx="1449875" cy="561498"/>
          </a:xfrm>
          <a:prstGeom prst="ellipse">
            <a:avLst/>
          </a:prstGeom>
          <a:solidFill>
            <a:schemeClr val="accent6"/>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IFDM2022</a:t>
            </a:r>
          </a:p>
          <a:p>
            <a:pPr algn="ctr"/>
            <a:r>
              <a:rPr lang="en-US" sz="1400" dirty="0">
                <a:solidFill>
                  <a:schemeClr val="tx1"/>
                </a:solidFill>
              </a:rPr>
              <a:t>(NA)</a:t>
            </a:r>
          </a:p>
        </p:txBody>
      </p:sp>
      <p:cxnSp>
        <p:nvCxnSpPr>
          <p:cNvPr id="51" name="Straight Arrow Connector 50"/>
          <p:cNvCxnSpPr>
            <a:stCxn id="35" idx="3"/>
            <a:endCxn id="42" idx="2"/>
          </p:cNvCxnSpPr>
          <p:nvPr/>
        </p:nvCxnSpPr>
        <p:spPr>
          <a:xfrm flipV="1">
            <a:off x="1589574" y="4002177"/>
            <a:ext cx="633366" cy="57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42" idx="5"/>
            <a:endCxn id="36" idx="1"/>
          </p:cNvCxnSpPr>
          <p:nvPr/>
        </p:nvCxnSpPr>
        <p:spPr>
          <a:xfrm>
            <a:off x="3220047" y="4002177"/>
            <a:ext cx="633366" cy="57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44" idx="2"/>
            <a:endCxn id="36" idx="3"/>
          </p:cNvCxnSpPr>
          <p:nvPr/>
        </p:nvCxnSpPr>
        <p:spPr>
          <a:xfrm flipH="1" flipV="1">
            <a:off x="5303288" y="4007878"/>
            <a:ext cx="666071" cy="569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33" idx="1"/>
            <a:endCxn id="44" idx="5"/>
          </p:cNvCxnSpPr>
          <p:nvPr/>
        </p:nvCxnSpPr>
        <p:spPr>
          <a:xfrm flipH="1">
            <a:off x="6966465" y="4007878"/>
            <a:ext cx="600661" cy="569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a:stCxn id="50" idx="0"/>
            <a:endCxn id="33" idx="2"/>
          </p:cNvCxnSpPr>
          <p:nvPr/>
        </p:nvCxnSpPr>
        <p:spPr>
          <a:xfrm flipV="1">
            <a:off x="8292062" y="4308502"/>
            <a:ext cx="0" cy="41081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50" idx="4"/>
            <a:endCxn id="38" idx="0"/>
          </p:cNvCxnSpPr>
          <p:nvPr/>
        </p:nvCxnSpPr>
        <p:spPr>
          <a:xfrm>
            <a:off x="8292062" y="5280818"/>
            <a:ext cx="0" cy="41987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48" idx="0"/>
            <a:endCxn id="35" idx="2"/>
          </p:cNvCxnSpPr>
          <p:nvPr/>
        </p:nvCxnSpPr>
        <p:spPr>
          <a:xfrm flipH="1" flipV="1">
            <a:off x="864638" y="4308501"/>
            <a:ext cx="1" cy="35557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48" idx="4"/>
            <a:endCxn id="41" idx="0"/>
          </p:cNvCxnSpPr>
          <p:nvPr/>
        </p:nvCxnSpPr>
        <p:spPr>
          <a:xfrm flipH="1">
            <a:off x="864638" y="5280819"/>
            <a:ext cx="1" cy="419878"/>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41" idx="3"/>
            <a:endCxn id="47" idx="2"/>
          </p:cNvCxnSpPr>
          <p:nvPr/>
        </p:nvCxnSpPr>
        <p:spPr>
          <a:xfrm flipV="1">
            <a:off x="1589574" y="5995622"/>
            <a:ext cx="633366" cy="5701"/>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47" idx="5"/>
            <a:endCxn id="39" idx="1"/>
          </p:cNvCxnSpPr>
          <p:nvPr/>
        </p:nvCxnSpPr>
        <p:spPr>
          <a:xfrm>
            <a:off x="3220047" y="5995621"/>
            <a:ext cx="633366" cy="570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39" idx="3"/>
            <a:endCxn id="45" idx="2"/>
          </p:cNvCxnSpPr>
          <p:nvPr/>
        </p:nvCxnSpPr>
        <p:spPr>
          <a:xfrm flipV="1">
            <a:off x="5303288" y="5995621"/>
            <a:ext cx="666071" cy="570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38" idx="1"/>
            <a:endCxn id="45" idx="5"/>
          </p:cNvCxnSpPr>
          <p:nvPr/>
        </p:nvCxnSpPr>
        <p:spPr>
          <a:xfrm flipH="1" flipV="1">
            <a:off x="6966465" y="5995621"/>
            <a:ext cx="600661" cy="570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30" name="Content Placeholder 2"/>
          <p:cNvSpPr txBox="1">
            <a:spLocks/>
          </p:cNvSpPr>
          <p:nvPr/>
        </p:nvSpPr>
        <p:spPr bwMode="auto">
          <a:xfrm>
            <a:off x="368300" y="2990348"/>
            <a:ext cx="8407400" cy="41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900" dirty="0">
                <a:latin typeface="Cambria" panose="02040503050406030204" pitchFamily="18" charset="0"/>
                <a:ea typeface="Cambria" panose="02040503050406030204" pitchFamily="18" charset="0"/>
              </a:rPr>
              <a:t>…the catch is, that survey was done in PATRF2022</a:t>
            </a:r>
          </a:p>
        </p:txBody>
      </p:sp>
    </p:spTree>
    <p:extLst>
      <p:ext uri="{BB962C8B-B14F-4D97-AF65-F5344CB8AC3E}">
        <p14:creationId xmlns:p14="http://schemas.microsoft.com/office/powerpoint/2010/main" val="265655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down)">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fade">
                                      <p:cBhvr>
                                        <p:cTn id="17" dur="500"/>
                                        <p:tgtEl>
                                          <p:spTgt spid="3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Effect transition="in" filter="fade">
                                      <p:cBhvr>
                                        <p:cTn id="25" dur="500"/>
                                        <p:tgtEl>
                                          <p:spTgt spid="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fade">
                                      <p:cBhvr>
                                        <p:cTn id="33" dur="500"/>
                                        <p:tgtEl>
                                          <p:spTgt spid="5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fade">
                                      <p:cBhvr>
                                        <p:cTn id="44" dur="500"/>
                                        <p:tgtEl>
                                          <p:spTgt spid="44"/>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5"/>
                                        </p:tgtEl>
                                        <p:attrNameLst>
                                          <p:attrName>style.visibility</p:attrName>
                                        </p:attrNameLst>
                                      </p:cBhvr>
                                      <p:to>
                                        <p:strVal val="visible"/>
                                      </p:to>
                                    </p:set>
                                    <p:animEffect transition="in" filter="fade">
                                      <p:cBhvr>
                                        <p:cTn id="49" dur="500"/>
                                        <p:tgtEl>
                                          <p:spTgt spid="5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fade">
                                      <p:cBhvr>
                                        <p:cTn id="57" dur="500"/>
                                        <p:tgtEl>
                                          <p:spTgt spid="5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0"/>
                                        </p:tgtEl>
                                        <p:attrNameLst>
                                          <p:attrName>style.visibility</p:attrName>
                                        </p:attrNameLst>
                                      </p:cBhvr>
                                      <p:to>
                                        <p:strVal val="visible"/>
                                      </p:to>
                                    </p:set>
                                    <p:animEffect transition="in" filter="fade">
                                      <p:cBhvr>
                                        <p:cTn id="60" dur="500"/>
                                        <p:tgtEl>
                                          <p:spTgt spid="50"/>
                                        </p:tgtEl>
                                      </p:cBhvr>
                                    </p:animEffect>
                                  </p:childTnLst>
                                </p:cTn>
                              </p:par>
                              <p:par>
                                <p:cTn id="61" presetID="10"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animEffect transition="in" filter="fade">
                                      <p:cBhvr>
                                        <p:cTn id="63" dur="500"/>
                                        <p:tgtEl>
                                          <p:spTgt spid="5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fade">
                                      <p:cBhvr>
                                        <p:cTn id="68" dur="500"/>
                                        <p:tgtEl>
                                          <p:spTgt spid="5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animEffect transition="in" filter="fade">
                                      <p:cBhvr>
                                        <p:cTn id="71" dur="500"/>
                                        <p:tgtEl>
                                          <p:spTgt spid="48"/>
                                        </p:tgtEl>
                                      </p:cBhvr>
                                    </p:animEffect>
                                  </p:childTnLst>
                                </p:cTn>
                              </p:par>
                              <p:par>
                                <p:cTn id="72" presetID="10" presetClass="entr" presetSubtype="0" fill="hold"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500"/>
                                        <p:tgtEl>
                                          <p:spTgt spid="59"/>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fade">
                                      <p:cBhvr>
                                        <p:cTn id="77" dur="500"/>
                                        <p:tgtEl>
                                          <p:spTgt spid="41"/>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500"/>
                                        <p:tgtEl>
                                          <p:spTgt spid="60"/>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47"/>
                                        </p:tgtEl>
                                        <p:attrNameLst>
                                          <p:attrName>style.visibility</p:attrName>
                                        </p:attrNameLst>
                                      </p:cBhvr>
                                      <p:to>
                                        <p:strVal val="visible"/>
                                      </p:to>
                                    </p:set>
                                    <p:animEffect transition="in" filter="fade">
                                      <p:cBhvr>
                                        <p:cTn id="85" dur="500"/>
                                        <p:tgtEl>
                                          <p:spTgt spid="4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61"/>
                                        </p:tgtEl>
                                        <p:attrNameLst>
                                          <p:attrName>style.visibility</p:attrName>
                                        </p:attrNameLst>
                                      </p:cBhvr>
                                      <p:to>
                                        <p:strVal val="visible"/>
                                      </p:to>
                                    </p:set>
                                    <p:animEffect transition="in" filter="fade">
                                      <p:cBhvr>
                                        <p:cTn id="90" dur="500"/>
                                        <p:tgtEl>
                                          <p:spTgt spid="61"/>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39"/>
                                        </p:tgtEl>
                                        <p:attrNameLst>
                                          <p:attrName>style.visibility</p:attrName>
                                        </p:attrNameLst>
                                      </p:cBhvr>
                                      <p:to>
                                        <p:strVal val="visible"/>
                                      </p:to>
                                    </p:set>
                                    <p:animEffect transition="in" filter="fade">
                                      <p:cBhvr>
                                        <p:cTn id="93" dur="500"/>
                                        <p:tgtEl>
                                          <p:spTgt spid="3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fade">
                                      <p:cBhvr>
                                        <p:cTn id="98" dur="500"/>
                                        <p:tgtEl>
                                          <p:spTgt spid="6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45"/>
                                        </p:tgtEl>
                                        <p:attrNameLst>
                                          <p:attrName>style.visibility</p:attrName>
                                        </p:attrNameLst>
                                      </p:cBhvr>
                                      <p:to>
                                        <p:strVal val="visible"/>
                                      </p:to>
                                    </p:set>
                                    <p:animEffect transition="in" filter="fade">
                                      <p:cBhvr>
                                        <p:cTn id="101" dur="500"/>
                                        <p:tgtEl>
                                          <p:spTgt spid="45"/>
                                        </p:tgtEl>
                                      </p:cBhvr>
                                    </p:animEffect>
                                  </p:childTnLst>
                                </p:cTn>
                              </p:par>
                              <p:par>
                                <p:cTn id="102" presetID="10" presetClass="entr" presetSubtype="0" fill="hold" nodeType="with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fade">
                                      <p:cBhvr>
                                        <p:cTn id="10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3" grpId="0" animBg="1"/>
      <p:bldP spid="35" grpId="0" animBg="1"/>
      <p:bldP spid="36" grpId="0" animBg="1"/>
      <p:bldP spid="38" grpId="0" animBg="1"/>
      <p:bldP spid="39" grpId="0" animBg="1"/>
      <p:bldP spid="41" grpId="0" animBg="1"/>
      <p:bldP spid="42" grpId="0" animBg="1"/>
      <p:bldP spid="44" grpId="0" animBg="1"/>
      <p:bldP spid="45" grpId="0" animBg="1"/>
      <p:bldP spid="47" grpId="0" animBg="1"/>
      <p:bldP spid="48" grpId="0" animBg="1"/>
      <p:bldP spid="50" grpId="0" animBg="1"/>
      <p:bldP spid="30"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1887538"/>
            <a:ext cx="9144000" cy="2112962"/>
          </a:xfrm>
        </p:spPr>
        <p:txBody>
          <a:bodyPr/>
          <a:lstStyle/>
          <a:p>
            <a:r>
              <a:rPr lang="en-US" sz="4000" dirty="0"/>
              <a:t>Alright Jeff... enough </a:t>
            </a:r>
            <a:r>
              <a:rPr lang="en-US" sz="4000" dirty="0" err="1"/>
              <a:t>jibba-jabba</a:t>
            </a:r>
            <a:r>
              <a:rPr lang="en-US" sz="4000" dirty="0"/>
              <a:t>, what’s the impact?</a:t>
            </a:r>
          </a:p>
        </p:txBody>
      </p:sp>
    </p:spTree>
    <p:extLst>
      <p:ext uri="{BB962C8B-B14F-4D97-AF65-F5344CB8AC3E}">
        <p14:creationId xmlns:p14="http://schemas.microsoft.com/office/powerpoint/2010/main" val="3485936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p:cNvSpPr>
            <a:spLocks noChangeAspect="1"/>
          </p:cNvSpPr>
          <p:nvPr/>
        </p:nvSpPr>
        <p:spPr>
          <a:xfrm>
            <a:off x="-352381" y="28466"/>
            <a:ext cx="9848763" cy="6807232"/>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4456636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35"/>
          <a:stretch/>
        </p:blipFill>
        <p:spPr>
          <a:xfrm>
            <a:off x="1472658" y="2426293"/>
            <a:ext cx="6217734" cy="4431707"/>
          </a:xfrm>
          <a:prstGeom prst="rect">
            <a:avLst/>
          </a:prstGeom>
        </p:spPr>
      </p:pic>
      <p:sp>
        <p:nvSpPr>
          <p:cNvPr id="2" name="TextBox 1"/>
          <p:cNvSpPr txBox="1"/>
          <p:nvPr/>
        </p:nvSpPr>
        <p:spPr bwMode="auto">
          <a:xfrm>
            <a:off x="-7434" y="401442"/>
            <a:ext cx="9121698" cy="707886"/>
          </a:xfrm>
          <a:prstGeom prst="rect">
            <a:avLst/>
          </a:prstGeom>
          <a:noFill/>
          <a:ln w="9525">
            <a:noFill/>
            <a:miter lim="800000"/>
            <a:headEnd/>
            <a:tailEnd/>
          </a:ln>
        </p:spPr>
        <p:txBody>
          <a:bodyPr wrap="square" rtlCol="0">
            <a:spAutoFit/>
          </a:bodyPr>
          <a:lstStyle/>
          <a:p>
            <a:pPr algn="ctr"/>
            <a:r>
              <a:rPr lang="en-US" sz="4000" dirty="0">
                <a:latin typeface="Cambria" panose="02040503050406030204" pitchFamily="18" charset="0"/>
                <a:ea typeface="Cambria" panose="02040503050406030204" pitchFamily="18" charset="0"/>
              </a:rPr>
              <a:t>What’s that going to look like?</a:t>
            </a:r>
          </a:p>
        </p:txBody>
      </p:sp>
      <p:sp>
        <p:nvSpPr>
          <p:cNvPr id="4" name="TextBox 3"/>
          <p:cNvSpPr txBox="1"/>
          <p:nvPr/>
        </p:nvSpPr>
        <p:spPr bwMode="auto">
          <a:xfrm>
            <a:off x="1472657" y="1151856"/>
            <a:ext cx="6860459" cy="1200329"/>
          </a:xfrm>
          <a:prstGeom prst="rect">
            <a:avLst/>
          </a:prstGeom>
          <a:noFill/>
          <a:ln w="9525">
            <a:noFill/>
            <a:miter lim="800000"/>
            <a:headEnd/>
            <a:tailEnd/>
          </a:ln>
        </p:spPr>
        <p:txBody>
          <a:bodyPr wrap="square" rtlCol="0">
            <a:spAutoFit/>
          </a:bodyPr>
          <a:lstStyle/>
          <a:p>
            <a:r>
              <a:rPr lang="en-US" sz="2400" dirty="0">
                <a:latin typeface="Cambria" panose="02040503050406030204" pitchFamily="18" charset="0"/>
                <a:ea typeface="Cambria" panose="02040503050406030204" pitchFamily="18" charset="0"/>
              </a:rPr>
              <a:t>PHOTO = NAD83</a:t>
            </a:r>
          </a:p>
          <a:p>
            <a:r>
              <a:rPr lang="en-US" sz="2400" dirty="0">
                <a:latin typeface="Cambria" panose="02040503050406030204" pitchFamily="18" charset="0"/>
                <a:ea typeface="Cambria" panose="02040503050406030204" pitchFamily="18" charset="0"/>
              </a:rPr>
              <a:t>RED = NAD83 shoreline data</a:t>
            </a:r>
          </a:p>
          <a:p>
            <a:r>
              <a:rPr lang="en-US" sz="2400" dirty="0">
                <a:latin typeface="Cambria" panose="02040503050406030204" pitchFamily="18" charset="0"/>
                <a:ea typeface="Cambria" panose="02040503050406030204" pitchFamily="18" charset="0"/>
              </a:rPr>
              <a:t>GREEN = shoreline transformed to NATRF2022</a:t>
            </a:r>
          </a:p>
        </p:txBody>
      </p:sp>
    </p:spTree>
    <p:extLst>
      <p:ext uri="{BB962C8B-B14F-4D97-AF65-F5344CB8AC3E}">
        <p14:creationId xmlns:p14="http://schemas.microsoft.com/office/powerpoint/2010/main" val="40773914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2748848" y="1342298"/>
            <a:ext cx="1544224" cy="1226338"/>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596790277"/>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97762"/>
            <a:ext cx="9144000" cy="693353"/>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pc="-7" dirty="0">
                <a:solidFill>
                  <a:schemeClr val="tx2">
                    <a:lumMod val="75000"/>
                  </a:schemeClr>
                </a:solidFill>
                <a:latin typeface="Cambria" panose="02040503050406030204" pitchFamily="18" charset="0"/>
                <a:cs typeface="Calibri"/>
              </a:rPr>
              <a:t>If you’re only working in this region…</a:t>
            </a:r>
            <a:endParaRPr dirty="0">
              <a:solidFill>
                <a:schemeClr val="tx2">
                  <a:lumMod val="75000"/>
                </a:schemeClr>
              </a:solidFill>
              <a:latin typeface="Cambria" panose="02040503050406030204" pitchFamily="18" charset="0"/>
              <a:cs typeface="Calibri"/>
            </a:endParaRPr>
          </a:p>
        </p:txBody>
      </p:sp>
      <p:sp>
        <p:nvSpPr>
          <p:cNvPr id="4" name="object 4"/>
          <p:cNvSpPr txBox="1"/>
          <p:nvPr/>
        </p:nvSpPr>
        <p:spPr>
          <a:xfrm>
            <a:off x="1" y="2337246"/>
            <a:ext cx="9144000" cy="2725532"/>
          </a:xfrm>
          <a:prstGeom prst="rect">
            <a:avLst/>
          </a:prstGeom>
        </p:spPr>
        <p:txBody>
          <a:bodyPr vert="horz" wrap="square" lIns="0" tIns="16933" rIns="0" bIns="0" rtlCol="0">
            <a:spAutoFit/>
          </a:bodyPr>
          <a:lstStyle/>
          <a:p>
            <a:pPr marL="16933" algn="ctr">
              <a:buSzPct val="159375"/>
              <a:tabLst>
                <a:tab pos="397077" algn="l"/>
                <a:tab pos="397923" algn="l"/>
              </a:tabLst>
            </a:pPr>
            <a:r>
              <a:rPr sz="4400" b="1" dirty="0">
                <a:solidFill>
                  <a:srgbClr val="1F497D"/>
                </a:solidFill>
                <a:uFill>
                  <a:solidFill>
                    <a:srgbClr val="1F497D"/>
                  </a:solidFill>
                </a:uFill>
                <a:latin typeface="Cambria" panose="02040503050406030204" pitchFamily="18" charset="0"/>
                <a:cs typeface="Arial"/>
              </a:rPr>
              <a:t>North </a:t>
            </a:r>
            <a:r>
              <a:rPr sz="4400" b="1" spc="-7" dirty="0">
                <a:solidFill>
                  <a:srgbClr val="1F497D"/>
                </a:solidFill>
                <a:uFill>
                  <a:solidFill>
                    <a:srgbClr val="1F497D"/>
                  </a:solidFill>
                </a:uFill>
                <a:latin typeface="Cambria" panose="02040503050406030204" pitchFamily="18" charset="0"/>
                <a:cs typeface="Arial"/>
              </a:rPr>
              <a:t>American </a:t>
            </a:r>
            <a:r>
              <a:rPr sz="4400" b="1" spc="-20" dirty="0">
                <a:solidFill>
                  <a:srgbClr val="1F497D"/>
                </a:solidFill>
                <a:uFill>
                  <a:solidFill>
                    <a:srgbClr val="1F497D"/>
                  </a:solidFill>
                </a:uFill>
                <a:latin typeface="Cambria" panose="02040503050406030204" pitchFamily="18" charset="0"/>
                <a:cs typeface="Arial"/>
              </a:rPr>
              <a:t>Terrestrial </a:t>
            </a:r>
            <a:r>
              <a:rPr sz="4400" b="1" spc="-7" dirty="0">
                <a:solidFill>
                  <a:srgbClr val="1F497D"/>
                </a:solidFill>
                <a:uFill>
                  <a:solidFill>
                    <a:srgbClr val="1F497D"/>
                  </a:solidFill>
                </a:uFill>
                <a:latin typeface="Cambria" panose="02040503050406030204" pitchFamily="18" charset="0"/>
                <a:cs typeface="Arial"/>
              </a:rPr>
              <a:t>Reference</a:t>
            </a:r>
            <a:r>
              <a:rPr lang="en-US" sz="4400" b="1" spc="-7" dirty="0">
                <a:solidFill>
                  <a:srgbClr val="1F497D"/>
                </a:solidFill>
                <a:uFill>
                  <a:solidFill>
                    <a:srgbClr val="1F497D"/>
                  </a:solidFill>
                </a:uFill>
                <a:latin typeface="Cambria" panose="02040503050406030204" pitchFamily="18" charset="0"/>
                <a:cs typeface="Arial"/>
              </a:rPr>
              <a:t> </a:t>
            </a:r>
            <a:r>
              <a:rPr sz="4400" b="1" spc="-7" dirty="0">
                <a:solidFill>
                  <a:srgbClr val="1F497D"/>
                </a:solidFill>
                <a:uFill>
                  <a:solidFill>
                    <a:srgbClr val="1F497D"/>
                  </a:solidFill>
                </a:uFill>
                <a:latin typeface="Cambria" panose="02040503050406030204" pitchFamily="18" charset="0"/>
                <a:cs typeface="Arial"/>
              </a:rPr>
              <a:t>Frame of</a:t>
            </a:r>
            <a:r>
              <a:rPr sz="4400" b="1" spc="-33" dirty="0">
                <a:solidFill>
                  <a:srgbClr val="1F497D"/>
                </a:solidFill>
                <a:uFill>
                  <a:solidFill>
                    <a:srgbClr val="1F497D"/>
                  </a:solidFill>
                </a:uFill>
                <a:latin typeface="Cambria" panose="02040503050406030204" pitchFamily="18" charset="0"/>
                <a:cs typeface="Arial"/>
              </a:rPr>
              <a:t> </a:t>
            </a:r>
            <a:r>
              <a:rPr sz="4400" b="1" spc="-7" dirty="0">
                <a:solidFill>
                  <a:srgbClr val="1F497D"/>
                </a:solidFill>
                <a:uFill>
                  <a:solidFill>
                    <a:srgbClr val="1F497D"/>
                  </a:solidFill>
                </a:uFill>
                <a:latin typeface="Cambria" panose="02040503050406030204" pitchFamily="18" charset="0"/>
                <a:cs typeface="Arial"/>
              </a:rPr>
              <a:t>2022</a:t>
            </a:r>
            <a:r>
              <a:rPr lang="en-US" sz="4400" b="1" spc="-7" dirty="0">
                <a:solidFill>
                  <a:srgbClr val="1F497D"/>
                </a:solidFill>
                <a:uFill>
                  <a:solidFill>
                    <a:srgbClr val="1F497D"/>
                  </a:solidFill>
                </a:uFill>
                <a:latin typeface="Cambria" panose="02040503050406030204" pitchFamily="18" charset="0"/>
                <a:cs typeface="Arial"/>
              </a:rPr>
              <a:t> </a:t>
            </a:r>
          </a:p>
          <a:p>
            <a:pPr marL="16933" algn="ctr">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buSzPct val="159375"/>
              <a:tabLst>
                <a:tab pos="397077" algn="l"/>
                <a:tab pos="397923" algn="l"/>
              </a:tabLst>
            </a:pPr>
            <a:r>
              <a:rPr sz="4400" b="1" spc="-20" dirty="0">
                <a:solidFill>
                  <a:srgbClr val="C00000"/>
                </a:solidFill>
                <a:uFill>
                  <a:solidFill>
                    <a:srgbClr val="C00000"/>
                  </a:solidFill>
                </a:uFill>
                <a:latin typeface="Cambria" panose="02040503050406030204" pitchFamily="18" charset="0"/>
                <a:cs typeface="Arial Black"/>
              </a:rPr>
              <a:t>(NATRF2022)</a:t>
            </a:r>
            <a:endParaRPr sz="4400" dirty="0">
              <a:latin typeface="Cambria" panose="02040503050406030204" pitchFamily="18" charset="0"/>
              <a:cs typeface="Arial Black"/>
            </a:endParaRPr>
          </a:p>
        </p:txBody>
      </p:sp>
      <p:sp>
        <p:nvSpPr>
          <p:cNvPr id="5" name="object 5"/>
          <p:cNvSpPr>
            <a:spLocks noChangeAspect="1"/>
          </p:cNvSpPr>
          <p:nvPr/>
        </p:nvSpPr>
        <p:spPr>
          <a:xfrm>
            <a:off x="410453" y="536170"/>
            <a:ext cx="8323096" cy="5553307"/>
          </a:xfrm>
          <a:prstGeom prst="rect">
            <a:avLst/>
          </a:prstGeom>
          <a:blipFill>
            <a:blip r:embed="rId3" cstate="print"/>
            <a:srcRect/>
            <a:stretch>
              <a:fillRect b="-99003"/>
            </a:stretch>
          </a:blipFill>
          <a:ln w="3810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216348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600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0" y="366359"/>
            <a:ext cx="9144000" cy="5557076"/>
          </a:xfrm>
          <a:prstGeom prst="rect">
            <a:avLst/>
          </a:prstGeom>
        </p:spPr>
        <p:txBody>
          <a:bodyPr vert="horz" wrap="square" lIns="0" tIns="16933" rIns="0" bIns="0" rtlCol="0">
            <a:spAutoFit/>
          </a:bodyPr>
          <a:lstStyle/>
          <a:p>
            <a:pPr algn="ctr">
              <a:buSzPct val="159375"/>
            </a:pPr>
            <a:r>
              <a:rPr lang="en-US" sz="5000" b="1" dirty="0">
                <a:uFill>
                  <a:solidFill>
                    <a:srgbClr val="1F497D"/>
                  </a:solidFill>
                </a:uFill>
                <a:latin typeface="Cambria" panose="02040503050406030204" pitchFamily="18" charset="0"/>
                <a:cs typeface="Arial"/>
              </a:rPr>
              <a:t>Two Major Components of </a:t>
            </a:r>
          </a:p>
          <a:p>
            <a:pPr algn="ctr">
              <a:buSzPct val="159375"/>
            </a:pPr>
            <a:r>
              <a:rPr lang="en-US" sz="5000" b="1" dirty="0">
                <a:uFill>
                  <a:solidFill>
                    <a:srgbClr val="1F497D"/>
                  </a:solidFill>
                </a:uFill>
                <a:latin typeface="Cambria" panose="02040503050406030204" pitchFamily="18" charset="0"/>
                <a:cs typeface="Arial"/>
              </a:rPr>
              <a:t>Modernized NSRS</a:t>
            </a:r>
            <a:endParaRPr lang="en-US" sz="5000" b="1" spc="-7" dirty="0">
              <a:uFill>
                <a:solidFill>
                  <a:srgbClr val="1F497D"/>
                </a:solidFill>
              </a:uFill>
              <a:latin typeface="Cambria" panose="02040503050406030204" pitchFamily="18" charset="0"/>
              <a:cs typeface="Arial"/>
            </a:endParaRPr>
          </a:p>
          <a:p>
            <a:pPr>
              <a:buSzPct val="159375"/>
            </a:pPr>
            <a:endParaRPr lang="en-US" sz="4400" b="1" spc="-7" dirty="0">
              <a:solidFill>
                <a:srgbClr val="1F497D"/>
              </a:solidFill>
              <a:uFill>
                <a:solidFill>
                  <a:srgbClr val="1F497D"/>
                </a:solidFill>
              </a:uFill>
              <a:latin typeface="Cambria" panose="02040503050406030204" pitchFamily="18" charset="0"/>
              <a:cs typeface="Arial"/>
            </a:endParaRPr>
          </a:p>
          <a:p>
            <a:pPr algn="ctr">
              <a:buSzPct val="159375"/>
            </a:pPr>
            <a:r>
              <a:rPr lang="en-US" sz="4800" b="1" spc="-20" dirty="0">
                <a:solidFill>
                  <a:srgbClr val="C00000"/>
                </a:solidFill>
                <a:uFill>
                  <a:solidFill>
                    <a:srgbClr val="C00000"/>
                  </a:solidFill>
                </a:uFill>
                <a:latin typeface="Cambria" panose="02040503050406030204" pitchFamily="18" charset="0"/>
                <a:cs typeface="Arial Black"/>
              </a:rPr>
              <a:t>Geometric (</a:t>
            </a:r>
            <a:r>
              <a:rPr lang="en-US" sz="4800" b="1" spc="-20" dirty="0" err="1">
                <a:solidFill>
                  <a:srgbClr val="C00000"/>
                </a:solidFill>
                <a:uFill>
                  <a:solidFill>
                    <a:srgbClr val="C00000"/>
                  </a:solidFill>
                </a:uFill>
                <a:latin typeface="Cambria" panose="02040503050406030204" pitchFamily="18" charset="0"/>
                <a:cs typeface="Arial Black"/>
              </a:rPr>
              <a:t>LLh</a:t>
            </a:r>
            <a:r>
              <a:rPr lang="en-US" sz="4800" b="1" spc="-20" dirty="0">
                <a:solidFill>
                  <a:srgbClr val="C00000"/>
                </a:solidFill>
                <a:uFill>
                  <a:solidFill>
                    <a:srgbClr val="C00000"/>
                  </a:solidFill>
                </a:uFill>
                <a:latin typeface="Cambria" panose="02040503050406030204" pitchFamily="18" charset="0"/>
                <a:cs typeface="Arial Black"/>
              </a:rPr>
              <a:t>)</a:t>
            </a:r>
          </a:p>
          <a:p>
            <a:pPr algn="ctr">
              <a:buSzPct val="159375"/>
            </a:pPr>
            <a:r>
              <a:rPr lang="en-US" sz="3600" b="1" spc="-20" dirty="0">
                <a:solidFill>
                  <a:schemeClr val="tx1">
                    <a:lumMod val="65000"/>
                    <a:lumOff val="35000"/>
                  </a:schemeClr>
                </a:solidFill>
                <a:uFill>
                  <a:solidFill>
                    <a:srgbClr val="C00000"/>
                  </a:solidFill>
                </a:uFill>
                <a:latin typeface="Cambria" panose="02040503050406030204" pitchFamily="18" charset="0"/>
                <a:cs typeface="Arial Black"/>
              </a:rPr>
              <a:t>Latitude, Longitude, Ellipsoid Height</a:t>
            </a:r>
            <a:endParaRPr lang="en-US" sz="4800" b="1" spc="-20" dirty="0">
              <a:solidFill>
                <a:schemeClr val="tx1">
                  <a:lumMod val="65000"/>
                  <a:lumOff val="35000"/>
                </a:schemeClr>
              </a:solidFill>
              <a:uFill>
                <a:solidFill>
                  <a:srgbClr val="C00000"/>
                </a:solidFill>
              </a:uFill>
              <a:latin typeface="Cambria" panose="02040503050406030204" pitchFamily="18" charset="0"/>
              <a:cs typeface="Arial Black"/>
            </a:endParaRPr>
          </a:p>
          <a:p>
            <a:pPr algn="ctr">
              <a:buSzPct val="159375"/>
            </a:pPr>
            <a:endParaRPr lang="en-US" sz="4800" b="1" spc="-20" dirty="0">
              <a:solidFill>
                <a:srgbClr val="C00000"/>
              </a:solidFill>
              <a:uFill>
                <a:solidFill>
                  <a:srgbClr val="C00000"/>
                </a:solidFill>
              </a:uFill>
              <a:latin typeface="Cambria" panose="02040503050406030204" pitchFamily="18" charset="0"/>
              <a:cs typeface="Arial Black"/>
            </a:endParaRPr>
          </a:p>
          <a:p>
            <a:pPr algn="ctr">
              <a:buSzPct val="159375"/>
            </a:pPr>
            <a:r>
              <a:rPr lang="en-US" sz="4800" b="1" spc="-20" dirty="0">
                <a:solidFill>
                  <a:srgbClr val="C00000"/>
                </a:solidFill>
                <a:uFill>
                  <a:solidFill>
                    <a:srgbClr val="C00000"/>
                  </a:solidFill>
                </a:uFill>
                <a:latin typeface="Cambria" panose="02040503050406030204" pitchFamily="18" charset="0"/>
                <a:cs typeface="Arial Black"/>
              </a:rPr>
              <a:t>Geopotential (H)</a:t>
            </a:r>
          </a:p>
          <a:p>
            <a:pPr lvl="0" algn="ctr">
              <a:buSzPct val="159375"/>
            </a:pPr>
            <a:r>
              <a:rPr lang="en-US" sz="3600" b="1" spc="-20" dirty="0">
                <a:solidFill>
                  <a:schemeClr val="tx1">
                    <a:lumMod val="65000"/>
                    <a:lumOff val="35000"/>
                  </a:schemeClr>
                </a:solidFill>
                <a:uFill>
                  <a:solidFill>
                    <a:srgbClr val="C00000"/>
                  </a:solidFill>
                </a:uFill>
                <a:latin typeface="Cambria" panose="02040503050406030204" pitchFamily="18" charset="0"/>
                <a:cs typeface="Arial Black"/>
              </a:rPr>
              <a:t>Orthometric Height</a:t>
            </a:r>
            <a:endParaRPr lang="en-US" sz="4800" b="1" spc="-20" dirty="0">
              <a:solidFill>
                <a:schemeClr val="tx1">
                  <a:lumMod val="65000"/>
                  <a:lumOff val="35000"/>
                </a:schemeClr>
              </a:solidFill>
              <a:uFill>
                <a:solidFill>
                  <a:srgbClr val="C00000"/>
                </a:solidFill>
              </a:uFill>
              <a:latin typeface="Cambria" panose="02040503050406030204" pitchFamily="18" charset="0"/>
              <a:cs typeface="Arial Black"/>
            </a:endParaRPr>
          </a:p>
        </p:txBody>
      </p:sp>
    </p:spTree>
    <p:extLst>
      <p:ext uri="{BB962C8B-B14F-4D97-AF65-F5344CB8AC3E}">
        <p14:creationId xmlns:p14="http://schemas.microsoft.com/office/powerpoint/2010/main" val="393649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xEl>
                                              <p:pRg st="0" end="0"/>
                                            </p:txEl>
                                          </p:spTgt>
                                        </p:tgtEl>
                                      </p:cBhvr>
                                    </p:animEffect>
                                    <p:set>
                                      <p:cBhvr>
                                        <p:cTn id="7" dur="1" fill="hold">
                                          <p:stCondLst>
                                            <p:cond delay="499"/>
                                          </p:stCondLst>
                                        </p:cTn>
                                        <p:tgtEl>
                                          <p:spTgt spid="4">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xEl>
                                              <p:pRg st="3" end="3"/>
                                            </p:txEl>
                                          </p:spTgt>
                                        </p:tgtEl>
                                      </p:cBhvr>
                                    </p:animEffect>
                                    <p:set>
                                      <p:cBhvr>
                                        <p:cTn id="10" dur="1" fill="hold">
                                          <p:stCondLst>
                                            <p:cond delay="499"/>
                                          </p:stCondLst>
                                        </p:cTn>
                                        <p:tgtEl>
                                          <p:spTgt spid="4">
                                            <p:txEl>
                                              <p:pRg st="3" end="3"/>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
                                            <p:txEl>
                                              <p:pRg st="4" end="4"/>
                                            </p:txEl>
                                          </p:spTgt>
                                        </p:tgtEl>
                                      </p:cBhvr>
                                    </p:animEffect>
                                    <p:set>
                                      <p:cBhvr>
                                        <p:cTn id="13" dur="1" fill="hold">
                                          <p:stCondLst>
                                            <p:cond delay="499"/>
                                          </p:stCondLst>
                                        </p:cTn>
                                        <p:tgtEl>
                                          <p:spTgt spid="4">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5049245"/>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r>
              <a:rPr sz="4900" b="1" dirty="0">
                <a:uFill>
                  <a:solidFill>
                    <a:srgbClr val="1F497D"/>
                  </a:solidFill>
                </a:uFill>
                <a:latin typeface="Cambria" panose="02040503050406030204" pitchFamily="18" charset="0"/>
                <a:cs typeface="Arial"/>
              </a:rPr>
              <a:t>North </a:t>
            </a:r>
            <a:r>
              <a:rPr sz="4900" b="1" spc="-7" dirty="0">
                <a:uFill>
                  <a:solidFill>
                    <a:srgbClr val="1F497D"/>
                  </a:solidFill>
                </a:uFill>
                <a:latin typeface="Cambria" panose="02040503050406030204" pitchFamily="18" charset="0"/>
                <a:cs typeface="Arial"/>
              </a:rPr>
              <a:t>American </a:t>
            </a:r>
            <a:r>
              <a:rPr lang="en-US" sz="4900" b="1" spc="-7" dirty="0">
                <a:uFill>
                  <a:solidFill>
                    <a:srgbClr val="1F497D"/>
                  </a:solidFill>
                </a:uFill>
                <a:latin typeface="Cambria" panose="02040503050406030204" pitchFamily="18" charset="0"/>
                <a:cs typeface="Arial"/>
              </a:rPr>
              <a:t>Vertical </a:t>
            </a:r>
            <a:r>
              <a:rPr lang="en-US" sz="4900" b="1" spc="-20" dirty="0">
                <a:uFill>
                  <a:solidFill>
                    <a:srgbClr val="1F497D"/>
                  </a:solidFill>
                </a:uFill>
                <a:latin typeface="Cambria" panose="02040503050406030204" pitchFamily="18" charset="0"/>
                <a:cs typeface="Arial"/>
              </a:rPr>
              <a:t>Datum </a:t>
            </a:r>
          </a:p>
          <a:p>
            <a:pPr marL="16933" algn="ctr">
              <a:spcBef>
                <a:spcPts val="0"/>
              </a:spcBef>
              <a:buSzPct val="159375"/>
              <a:tabLst>
                <a:tab pos="397077" algn="l"/>
                <a:tab pos="397923" algn="l"/>
              </a:tabLst>
            </a:pPr>
            <a:r>
              <a:rPr lang="en-US" sz="5400" b="1" spc="-20" dirty="0">
                <a:uFill>
                  <a:solidFill>
                    <a:srgbClr val="1F497D"/>
                  </a:solidFill>
                </a:uFill>
                <a:latin typeface="Cambria" panose="02040503050406030204" pitchFamily="18" charset="0"/>
                <a:cs typeface="Arial"/>
              </a:rPr>
              <a:t>of 1988</a:t>
            </a:r>
            <a:endParaRPr lang="en-US" sz="5400" b="1" spc="-7" dirty="0">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sz="6000" b="1" spc="-20" dirty="0">
                <a:solidFill>
                  <a:srgbClr val="C00000"/>
                </a:solidFill>
                <a:uFill>
                  <a:solidFill>
                    <a:srgbClr val="C00000"/>
                  </a:solidFill>
                </a:uFill>
                <a:latin typeface="Cambria" panose="02040503050406030204" pitchFamily="18" charset="0"/>
                <a:cs typeface="Arial Black"/>
              </a:rPr>
              <a:t>NA</a:t>
            </a:r>
            <a:r>
              <a:rPr lang="en-US" sz="6000" b="1" spc="-20" dirty="0">
                <a:solidFill>
                  <a:srgbClr val="C00000"/>
                </a:solidFill>
                <a:uFill>
                  <a:solidFill>
                    <a:srgbClr val="C00000"/>
                  </a:solidFill>
                </a:uFill>
                <a:latin typeface="Cambria" panose="02040503050406030204" pitchFamily="18" charset="0"/>
                <a:cs typeface="Arial Black"/>
              </a:rPr>
              <a:t>VD88</a:t>
            </a:r>
          </a:p>
          <a:p>
            <a:pPr marL="16933" algn="ctr">
              <a:spcBef>
                <a:spcPts val="0"/>
              </a:spcBef>
              <a:buSzPct val="159375"/>
              <a:tabLst>
                <a:tab pos="397077" algn="l"/>
                <a:tab pos="397923" algn="l"/>
              </a:tabLst>
            </a:pPr>
            <a:endParaRPr lang="en-US" sz="6000" b="1" i="1" spc="-20" dirty="0">
              <a:solidFill>
                <a:srgbClr val="C00000"/>
              </a:solidFill>
              <a:uFill>
                <a:solidFill>
                  <a:srgbClr val="C00000"/>
                </a:solidFill>
              </a:uFill>
              <a:latin typeface="Cambria" panose="02040503050406030204" pitchFamily="18" charset="0"/>
              <a:cs typeface="Arial Black"/>
            </a:endParaRPr>
          </a:p>
          <a:p>
            <a:pPr marL="16933" algn="ctr">
              <a:spcBef>
                <a:spcPts val="0"/>
              </a:spcBef>
              <a:buSzPct val="159375"/>
              <a:tabLst>
                <a:tab pos="397077" algn="l"/>
                <a:tab pos="397923" algn="l"/>
              </a:tabLst>
            </a:pPr>
            <a:r>
              <a:rPr lang="en-US" sz="6000" b="1" i="1" spc="-20" dirty="0">
                <a:solidFill>
                  <a:schemeClr val="tx1">
                    <a:lumMod val="50000"/>
                    <a:lumOff val="50000"/>
                  </a:schemeClr>
                </a:solidFill>
                <a:uFill>
                  <a:solidFill>
                    <a:srgbClr val="C00000"/>
                  </a:solidFill>
                </a:uFill>
                <a:latin typeface="Cambria" panose="02040503050406030204" pitchFamily="18" charset="0"/>
                <a:cs typeface="Arial Black"/>
              </a:rPr>
              <a:t>will be replaced by</a:t>
            </a:r>
          </a:p>
        </p:txBody>
      </p:sp>
    </p:spTree>
    <p:extLst>
      <p:ext uri="{BB962C8B-B14F-4D97-AF65-F5344CB8AC3E}">
        <p14:creationId xmlns:p14="http://schemas.microsoft.com/office/powerpoint/2010/main" val="3090819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4787635"/>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r>
              <a:rPr lang="en-US" sz="5400" b="1" dirty="0">
                <a:uFill>
                  <a:solidFill>
                    <a:srgbClr val="1F497D"/>
                  </a:solidFill>
                </a:uFill>
                <a:latin typeface="Cambria" panose="02040503050406030204" pitchFamily="18" charset="0"/>
                <a:cs typeface="Arial"/>
              </a:rPr>
              <a:t>North American-Pacific Geopotential Datum of 2022</a:t>
            </a:r>
            <a:r>
              <a:rPr lang="en-US" sz="5400" b="1" spc="-7" dirty="0">
                <a:uFill>
                  <a:solidFill>
                    <a:srgbClr val="1F497D"/>
                  </a:solidFill>
                </a:uFill>
                <a:latin typeface="Cambria" panose="02040503050406030204" pitchFamily="18" charset="0"/>
                <a:cs typeface="Arial"/>
              </a:rPr>
              <a:t> </a:t>
            </a:r>
          </a:p>
          <a:p>
            <a:pPr marL="16933" algn="ctr">
              <a:spcBef>
                <a:spcPts val="0"/>
              </a:spcBef>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sz="6000" b="1" spc="-20" dirty="0">
                <a:solidFill>
                  <a:srgbClr val="C00000"/>
                </a:solidFill>
                <a:uFill>
                  <a:solidFill>
                    <a:srgbClr val="C00000"/>
                  </a:solidFill>
                </a:uFill>
                <a:latin typeface="Cambria" panose="02040503050406030204" pitchFamily="18" charset="0"/>
                <a:cs typeface="Arial Black"/>
              </a:rPr>
              <a:t>NA</a:t>
            </a:r>
            <a:r>
              <a:rPr lang="en-US" sz="6000" b="1" spc="-20" dirty="0">
                <a:solidFill>
                  <a:srgbClr val="C00000"/>
                </a:solidFill>
                <a:uFill>
                  <a:solidFill>
                    <a:srgbClr val="C00000"/>
                  </a:solidFill>
                </a:uFill>
                <a:latin typeface="Cambria" panose="02040503050406030204" pitchFamily="18" charset="0"/>
                <a:cs typeface="Arial Black"/>
              </a:rPr>
              <a:t>PGD</a:t>
            </a:r>
            <a:r>
              <a:rPr sz="6000" b="1" spc="-20" dirty="0">
                <a:solidFill>
                  <a:srgbClr val="C00000"/>
                </a:solidFill>
                <a:uFill>
                  <a:solidFill>
                    <a:srgbClr val="C00000"/>
                  </a:solidFill>
                </a:uFill>
                <a:latin typeface="Cambria" panose="02040503050406030204" pitchFamily="18" charset="0"/>
                <a:cs typeface="Arial Black"/>
              </a:rPr>
              <a:t>2022</a:t>
            </a:r>
            <a:endParaRPr lang="en-US" sz="6000" b="1" spc="-20" dirty="0">
              <a:solidFill>
                <a:srgbClr val="C00000"/>
              </a:solidFill>
              <a:uFill>
                <a:solidFill>
                  <a:srgbClr val="C00000"/>
                </a:solidFill>
              </a:uFill>
              <a:latin typeface="Cambria" panose="02040503050406030204" pitchFamily="18" charset="0"/>
              <a:cs typeface="Arial Black"/>
            </a:endParaRPr>
          </a:p>
          <a:p>
            <a:pPr marL="16933" algn="ctr">
              <a:spcBef>
                <a:spcPts val="0"/>
              </a:spcBef>
              <a:buSzPct val="159375"/>
              <a:tabLst>
                <a:tab pos="397077" algn="l"/>
                <a:tab pos="397923" algn="l"/>
              </a:tabLst>
            </a:pPr>
            <a:endParaRPr lang="en-US" sz="4400" b="1" spc="-20" dirty="0">
              <a:solidFill>
                <a:srgbClr val="C00000"/>
              </a:solidFill>
              <a:uFill>
                <a:solidFill>
                  <a:srgbClr val="C00000"/>
                </a:solidFill>
              </a:uFill>
              <a:latin typeface="Cambria" panose="02040503050406030204" pitchFamily="18" charset="0"/>
              <a:cs typeface="Arial Black"/>
            </a:endParaRPr>
          </a:p>
          <a:p>
            <a:pPr marL="16933" algn="ctr">
              <a:spcBef>
                <a:spcPts val="0"/>
              </a:spcBef>
              <a:buSzPct val="159375"/>
              <a:tabLst>
                <a:tab pos="397077" algn="l"/>
                <a:tab pos="397923" algn="l"/>
              </a:tabLst>
            </a:pPr>
            <a:r>
              <a:rPr lang="en-US" sz="5400" b="1" spc="-20" dirty="0">
                <a:solidFill>
                  <a:srgbClr val="C00000"/>
                </a:solidFill>
                <a:uFill>
                  <a:solidFill>
                    <a:srgbClr val="C00000"/>
                  </a:solidFill>
                </a:uFill>
                <a:latin typeface="Cambria" panose="02040503050406030204" pitchFamily="18" charset="0"/>
                <a:cs typeface="Arial Black"/>
              </a:rPr>
              <a:t>(pronounced: nap-</a:t>
            </a:r>
            <a:r>
              <a:rPr lang="en-US" sz="5400" b="1" spc="-20" dirty="0" err="1">
                <a:solidFill>
                  <a:srgbClr val="C00000"/>
                </a:solidFill>
                <a:uFill>
                  <a:solidFill>
                    <a:srgbClr val="C00000"/>
                  </a:solidFill>
                </a:uFill>
                <a:latin typeface="Cambria" panose="02040503050406030204" pitchFamily="18" charset="0"/>
                <a:cs typeface="Arial Black"/>
              </a:rPr>
              <a:t>jee</a:t>
            </a:r>
            <a:r>
              <a:rPr lang="en-US" sz="5400" b="1" spc="-20" dirty="0">
                <a:solidFill>
                  <a:srgbClr val="C00000"/>
                </a:solidFill>
                <a:uFill>
                  <a:solidFill>
                    <a:srgbClr val="C00000"/>
                  </a:solidFill>
                </a:uFill>
                <a:latin typeface="Cambria" panose="02040503050406030204" pitchFamily="18" charset="0"/>
                <a:cs typeface="Arial Black"/>
              </a:rPr>
              <a:t>-</a:t>
            </a:r>
            <a:r>
              <a:rPr lang="en-US" sz="5400" b="1" spc="-20" dirty="0" err="1">
                <a:solidFill>
                  <a:srgbClr val="C00000"/>
                </a:solidFill>
                <a:uFill>
                  <a:solidFill>
                    <a:srgbClr val="C00000"/>
                  </a:solidFill>
                </a:uFill>
                <a:latin typeface="Cambria" panose="02040503050406030204" pitchFamily="18" charset="0"/>
                <a:cs typeface="Arial Black"/>
              </a:rPr>
              <a:t>dee</a:t>
            </a:r>
            <a:r>
              <a:rPr lang="en-US" sz="5400" b="1" spc="-20" dirty="0">
                <a:solidFill>
                  <a:srgbClr val="C00000"/>
                </a:solidFill>
                <a:uFill>
                  <a:solidFill>
                    <a:srgbClr val="C00000"/>
                  </a:solidFill>
                </a:uFill>
                <a:latin typeface="Cambria" panose="02040503050406030204" pitchFamily="18" charset="0"/>
                <a:cs typeface="Arial Black"/>
              </a:rPr>
              <a:t>)</a:t>
            </a:r>
            <a:endParaRPr sz="5400" dirty="0">
              <a:latin typeface="Cambria" panose="02040503050406030204" pitchFamily="18" charset="0"/>
              <a:cs typeface="Arial Black"/>
            </a:endParaRPr>
          </a:p>
        </p:txBody>
      </p:sp>
    </p:spTree>
    <p:extLst>
      <p:ext uri="{BB962C8B-B14F-4D97-AF65-F5344CB8AC3E}">
        <p14:creationId xmlns:p14="http://schemas.microsoft.com/office/powerpoint/2010/main" val="2288004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0" y="2173956"/>
            <a:ext cx="9144000" cy="1494426"/>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r>
              <a:rPr lang="en-US" sz="4800" dirty="0">
                <a:latin typeface="Cambria" panose="02040503050406030204" pitchFamily="18" charset="0"/>
                <a:ea typeface="Cambria" panose="02040503050406030204" pitchFamily="18" charset="0"/>
                <a:cs typeface="Calibri"/>
              </a:rPr>
              <a:t>A </a:t>
            </a:r>
            <a:r>
              <a:rPr lang="en-US" sz="4800" spc="-5" dirty="0">
                <a:latin typeface="Cambria" panose="02040503050406030204" pitchFamily="18" charset="0"/>
                <a:ea typeface="Cambria" panose="02040503050406030204" pitchFamily="18" charset="0"/>
                <a:cs typeface="Calibri"/>
              </a:rPr>
              <a:t>brief h</a:t>
            </a:r>
            <a:r>
              <a:rPr lang="en-US" sz="4800" spc="-10" dirty="0">
                <a:latin typeface="Cambria" panose="02040503050406030204" pitchFamily="18" charset="0"/>
                <a:ea typeface="Cambria" panose="02040503050406030204" pitchFamily="18" charset="0"/>
                <a:cs typeface="Calibri"/>
              </a:rPr>
              <a:t>istory </a:t>
            </a:r>
            <a:r>
              <a:rPr lang="en-US" sz="4800" dirty="0">
                <a:latin typeface="Cambria" panose="02040503050406030204" pitchFamily="18" charset="0"/>
                <a:ea typeface="Cambria" panose="02040503050406030204" pitchFamily="18" charset="0"/>
                <a:cs typeface="Calibri"/>
              </a:rPr>
              <a:t>of (the most prevalent) </a:t>
            </a:r>
            <a:r>
              <a:rPr lang="en-US" sz="4800" spc="-15" dirty="0">
                <a:latin typeface="Cambria" panose="02040503050406030204" pitchFamily="18" charset="0"/>
                <a:ea typeface="Cambria" panose="02040503050406030204" pitchFamily="18" charset="0"/>
                <a:cs typeface="Calibri"/>
              </a:rPr>
              <a:t>U.S. vertical </a:t>
            </a:r>
            <a:r>
              <a:rPr lang="en-US" sz="4800" spc="-5" dirty="0" err="1">
                <a:latin typeface="Cambria" panose="02040503050406030204" pitchFamily="18" charset="0"/>
                <a:ea typeface="Cambria" panose="02040503050406030204" pitchFamily="18" charset="0"/>
                <a:cs typeface="Calibri"/>
              </a:rPr>
              <a:t>datums</a:t>
            </a:r>
            <a:endParaRPr lang="en-US" sz="4800" b="1" spc="-7" dirty="0">
              <a:uFill>
                <a:solidFill>
                  <a:srgbClr val="1F497D"/>
                </a:solidFill>
              </a:uFill>
              <a:latin typeface="Cambria" panose="02040503050406030204" pitchFamily="18" charset="0"/>
              <a:cs typeface="Arial"/>
            </a:endParaRPr>
          </a:p>
        </p:txBody>
      </p:sp>
    </p:spTree>
    <p:extLst>
      <p:ext uri="{BB962C8B-B14F-4D97-AF65-F5344CB8AC3E}">
        <p14:creationId xmlns:p14="http://schemas.microsoft.com/office/powerpoint/2010/main" val="30605115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9" name="WordArt 3"/>
          <p:cNvSpPr>
            <a:spLocks noChangeArrowheads="1" noChangeShapeType="1" noTextEdit="1"/>
          </p:cNvSpPr>
          <p:nvPr/>
        </p:nvSpPr>
        <p:spPr bwMode="auto">
          <a:xfrm>
            <a:off x="2438400" y="228600"/>
            <a:ext cx="3733800" cy="1676400"/>
          </a:xfrm>
          <a:prstGeom prst="rect">
            <a:avLst/>
          </a:prstGeom>
        </p:spPr>
        <p:txBody>
          <a:bodyPr wrap="none" fromWordArt="1">
            <a:prstTxWarp prst="textCurveUp">
              <a:avLst>
                <a:gd name="adj" fmla="val 19889"/>
              </a:avLst>
            </a:prstTxWarp>
          </a:bodyPr>
          <a:lstStyle/>
          <a:p>
            <a:pPr algn="ctr"/>
            <a:r>
              <a:rPr lang="en-US" sz="3600" kern="10" dirty="0">
                <a:ln w="12700">
                  <a:solidFill>
                    <a:srgbClr val="000000"/>
                  </a:solidFill>
                  <a:round/>
                  <a:headEnd/>
                  <a:tailEnd/>
                </a:ln>
                <a:solidFill>
                  <a:srgbClr val="FFFF00"/>
                </a:solidFill>
                <a:effectLst>
                  <a:outerShdw dist="45791" dir="2021404" algn="ctr" rotWithShape="0">
                    <a:srgbClr val="808080">
                      <a:alpha val="79999"/>
                    </a:srgbClr>
                  </a:outerShdw>
                </a:effectLst>
                <a:latin typeface="Arial Black" panose="020B0A04020102020204" pitchFamily="34" charset="0"/>
              </a:rPr>
              <a:t>NGVD29</a:t>
            </a:r>
          </a:p>
        </p:txBody>
      </p:sp>
      <p:sp>
        <p:nvSpPr>
          <p:cNvPr id="1416196" name="Text Box 4"/>
          <p:cNvSpPr txBox="1">
            <a:spLocks noChangeArrowheads="1"/>
          </p:cNvSpPr>
          <p:nvPr/>
        </p:nvSpPr>
        <p:spPr bwMode="auto">
          <a:xfrm>
            <a:off x="1949281" y="2124467"/>
            <a:ext cx="39011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algn="ctr">
              <a:spcBef>
                <a:spcPct val="50000"/>
              </a:spcBef>
              <a:buFontTx/>
              <a:buNone/>
            </a:pPr>
            <a:r>
              <a:rPr lang="en-US" altLang="en-US" b="1" dirty="0">
                <a:solidFill>
                  <a:srgbClr val="FFFF00"/>
                </a:solidFill>
                <a:latin typeface="Cambria" panose="02040503050406030204" pitchFamily="18" charset="0"/>
                <a:ea typeface="Cambria" panose="02040503050406030204" pitchFamily="18" charset="0"/>
              </a:rPr>
              <a:t>Referenced to 26 tide gauges in the US and Canada</a:t>
            </a:r>
          </a:p>
        </p:txBody>
      </p:sp>
      <p:grpSp>
        <p:nvGrpSpPr>
          <p:cNvPr id="2" name="Group 5"/>
          <p:cNvGrpSpPr>
            <a:grpSpLocks/>
          </p:cNvGrpSpPr>
          <p:nvPr/>
        </p:nvGrpSpPr>
        <p:grpSpPr bwMode="auto">
          <a:xfrm>
            <a:off x="4695498" y="1234966"/>
            <a:ext cx="3962400" cy="4900613"/>
            <a:chOff x="2688" y="1008"/>
            <a:chExt cx="2448" cy="2880"/>
          </a:xfrm>
        </p:grpSpPr>
        <p:sp>
          <p:nvSpPr>
            <p:cNvPr id="183312" name="Line 6"/>
            <p:cNvSpPr>
              <a:spLocks noChangeShapeType="1"/>
            </p:cNvSpPr>
            <p:nvPr/>
          </p:nvSpPr>
          <p:spPr bwMode="auto">
            <a:xfrm>
              <a:off x="4032" y="1008"/>
              <a:ext cx="624" cy="48"/>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3" name="Line 7"/>
            <p:cNvSpPr>
              <a:spLocks noChangeShapeType="1"/>
            </p:cNvSpPr>
            <p:nvPr/>
          </p:nvSpPr>
          <p:spPr bwMode="auto">
            <a:xfrm>
              <a:off x="4032" y="1008"/>
              <a:ext cx="1104" cy="43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4" name="Line 8"/>
            <p:cNvSpPr>
              <a:spLocks noChangeShapeType="1"/>
            </p:cNvSpPr>
            <p:nvPr/>
          </p:nvSpPr>
          <p:spPr bwMode="auto">
            <a:xfrm>
              <a:off x="4032" y="1008"/>
              <a:ext cx="1008" cy="57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5" name="Line 9"/>
            <p:cNvSpPr>
              <a:spLocks noChangeShapeType="1"/>
            </p:cNvSpPr>
            <p:nvPr/>
          </p:nvSpPr>
          <p:spPr bwMode="auto">
            <a:xfrm>
              <a:off x="4032" y="1008"/>
              <a:ext cx="720" cy="67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6" name="Line 10"/>
            <p:cNvSpPr>
              <a:spLocks noChangeShapeType="1"/>
            </p:cNvSpPr>
            <p:nvPr/>
          </p:nvSpPr>
          <p:spPr bwMode="auto">
            <a:xfrm>
              <a:off x="4032" y="1008"/>
              <a:ext cx="624" cy="81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7" name="Line 11"/>
            <p:cNvSpPr>
              <a:spLocks noChangeShapeType="1"/>
            </p:cNvSpPr>
            <p:nvPr/>
          </p:nvSpPr>
          <p:spPr bwMode="auto">
            <a:xfrm>
              <a:off x="4032" y="1008"/>
              <a:ext cx="528" cy="115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8" name="Line 12"/>
            <p:cNvSpPr>
              <a:spLocks noChangeShapeType="1"/>
            </p:cNvSpPr>
            <p:nvPr/>
          </p:nvSpPr>
          <p:spPr bwMode="auto">
            <a:xfrm>
              <a:off x="4032" y="1008"/>
              <a:ext cx="336" cy="1344"/>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9" name="Line 13"/>
            <p:cNvSpPr>
              <a:spLocks noChangeShapeType="1"/>
            </p:cNvSpPr>
            <p:nvPr/>
          </p:nvSpPr>
          <p:spPr bwMode="auto">
            <a:xfrm>
              <a:off x="4032" y="1008"/>
              <a:ext cx="336" cy="168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20" name="Line 14"/>
            <p:cNvSpPr>
              <a:spLocks noChangeShapeType="1"/>
            </p:cNvSpPr>
            <p:nvPr/>
          </p:nvSpPr>
          <p:spPr bwMode="auto">
            <a:xfrm>
              <a:off x="4032" y="1008"/>
              <a:ext cx="0" cy="249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21" name="Line 15"/>
            <p:cNvSpPr>
              <a:spLocks noChangeShapeType="1"/>
            </p:cNvSpPr>
            <p:nvPr/>
          </p:nvSpPr>
          <p:spPr bwMode="auto">
            <a:xfrm flipH="1">
              <a:off x="3504" y="1008"/>
              <a:ext cx="528" cy="2688"/>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22" name="Line 16"/>
            <p:cNvSpPr>
              <a:spLocks noChangeShapeType="1"/>
            </p:cNvSpPr>
            <p:nvPr/>
          </p:nvSpPr>
          <p:spPr bwMode="auto">
            <a:xfrm flipH="1">
              <a:off x="3312" y="1008"/>
              <a:ext cx="720" cy="2688"/>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23" name="Line 17"/>
            <p:cNvSpPr>
              <a:spLocks noChangeShapeType="1"/>
            </p:cNvSpPr>
            <p:nvPr/>
          </p:nvSpPr>
          <p:spPr bwMode="auto">
            <a:xfrm flipH="1">
              <a:off x="2688" y="1008"/>
              <a:ext cx="1344" cy="288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grpSp>
        <p:nvGrpSpPr>
          <p:cNvPr id="3" name="Group 18"/>
          <p:cNvGrpSpPr>
            <a:grpSpLocks/>
          </p:cNvGrpSpPr>
          <p:nvPr/>
        </p:nvGrpSpPr>
        <p:grpSpPr bwMode="auto">
          <a:xfrm>
            <a:off x="457200" y="228600"/>
            <a:ext cx="1828800" cy="4495800"/>
            <a:chOff x="288" y="144"/>
            <a:chExt cx="1152" cy="2832"/>
          </a:xfrm>
        </p:grpSpPr>
        <p:grpSp>
          <p:nvGrpSpPr>
            <p:cNvPr id="183303" name="Group 19"/>
            <p:cNvGrpSpPr>
              <a:grpSpLocks/>
            </p:cNvGrpSpPr>
            <p:nvPr/>
          </p:nvGrpSpPr>
          <p:grpSpPr bwMode="auto">
            <a:xfrm>
              <a:off x="288" y="144"/>
              <a:ext cx="1152" cy="2832"/>
              <a:chOff x="288" y="288"/>
              <a:chExt cx="1152" cy="2688"/>
            </a:xfrm>
          </p:grpSpPr>
          <p:sp>
            <p:nvSpPr>
              <p:cNvPr id="183305" name="Line 20"/>
              <p:cNvSpPr>
                <a:spLocks noChangeShapeType="1"/>
              </p:cNvSpPr>
              <p:nvPr/>
            </p:nvSpPr>
            <p:spPr bwMode="auto">
              <a:xfrm flipH="1" flipV="1">
                <a:off x="624" y="288"/>
                <a:ext cx="816" cy="528"/>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06" name="Line 21"/>
              <p:cNvSpPr>
                <a:spLocks noChangeShapeType="1"/>
              </p:cNvSpPr>
              <p:nvPr/>
            </p:nvSpPr>
            <p:spPr bwMode="auto">
              <a:xfrm flipH="1">
                <a:off x="720" y="816"/>
                <a:ext cx="720" cy="9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07" name="Line 22"/>
              <p:cNvSpPr>
                <a:spLocks noChangeShapeType="1"/>
              </p:cNvSpPr>
              <p:nvPr/>
            </p:nvSpPr>
            <p:spPr bwMode="auto">
              <a:xfrm flipH="1">
                <a:off x="720" y="816"/>
                <a:ext cx="720" cy="19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08" name="Line 23"/>
              <p:cNvSpPr>
                <a:spLocks noChangeShapeType="1"/>
              </p:cNvSpPr>
              <p:nvPr/>
            </p:nvSpPr>
            <p:spPr bwMode="auto">
              <a:xfrm flipH="1">
                <a:off x="624" y="816"/>
                <a:ext cx="816" cy="33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09" name="Line 24"/>
              <p:cNvSpPr>
                <a:spLocks noChangeShapeType="1"/>
              </p:cNvSpPr>
              <p:nvPr/>
            </p:nvSpPr>
            <p:spPr bwMode="auto">
              <a:xfrm flipH="1">
                <a:off x="288" y="816"/>
                <a:ext cx="1152" cy="144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0" name="Line 25"/>
              <p:cNvSpPr>
                <a:spLocks noChangeShapeType="1"/>
              </p:cNvSpPr>
              <p:nvPr/>
            </p:nvSpPr>
            <p:spPr bwMode="auto">
              <a:xfrm flipH="1">
                <a:off x="528" y="816"/>
                <a:ext cx="912" cy="2016"/>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183311" name="Line 26"/>
              <p:cNvSpPr>
                <a:spLocks noChangeShapeType="1"/>
              </p:cNvSpPr>
              <p:nvPr/>
            </p:nvSpPr>
            <p:spPr bwMode="auto">
              <a:xfrm flipH="1">
                <a:off x="624" y="816"/>
                <a:ext cx="816" cy="2160"/>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grpSp>
        <p:sp>
          <p:nvSpPr>
            <p:cNvPr id="183304" name="Line 27"/>
            <p:cNvSpPr>
              <a:spLocks noChangeShapeType="1"/>
            </p:cNvSpPr>
            <p:nvPr/>
          </p:nvSpPr>
          <p:spPr bwMode="auto">
            <a:xfrm flipH="1">
              <a:off x="528" y="700"/>
              <a:ext cx="912" cy="452"/>
            </a:xfrm>
            <a:prstGeom prst="line">
              <a:avLst/>
            </a:prstGeom>
            <a:noFill/>
            <a:ln w="3810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spAutoFit/>
            </a:bodyPr>
            <a:lstStyle/>
            <a:p>
              <a:endParaRPr lang="en-US"/>
            </a:p>
          </p:txBody>
        </p:sp>
      </p:grpSp>
    </p:spTree>
    <p:extLst>
      <p:ext uri="{BB962C8B-B14F-4D97-AF65-F5344CB8AC3E}">
        <p14:creationId xmlns:p14="http://schemas.microsoft.com/office/powerpoint/2010/main" val="20422702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6196"/>
                                        </p:tgtEl>
                                        <p:attrNameLst>
                                          <p:attrName>style.visibility</p:attrName>
                                        </p:attrNameLst>
                                      </p:cBhvr>
                                      <p:to>
                                        <p:strVal val="visible"/>
                                      </p:to>
                                    </p:set>
                                  </p:childTnLst>
                                </p:cTn>
                              </p:par>
                              <p:par>
                                <p:cTn id="7" presetID="22" presetClass="entr" presetSubtype="1"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wipe(up)">
                                      <p:cBhvr>
                                        <p:cTn id="9" dur="500"/>
                                        <p:tgtEl>
                                          <p:spTgt spid="2"/>
                                        </p:tgtEl>
                                      </p:cBhvr>
                                    </p:animEffect>
                                  </p:childTnLst>
                                </p:cTn>
                              </p:par>
                              <p:par>
                                <p:cTn id="10" presetID="22" presetClass="entr" presetSubtype="2"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619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a:off x="-2717701" y="2590801"/>
            <a:ext cx="14579402"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Flowchart: Connector 4"/>
          <p:cNvSpPr/>
          <p:nvPr/>
        </p:nvSpPr>
        <p:spPr>
          <a:xfrm>
            <a:off x="1412575" y="3350644"/>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Arc 5"/>
          <p:cNvSpPr/>
          <p:nvPr/>
        </p:nvSpPr>
        <p:spPr>
          <a:xfrm>
            <a:off x="-2717701" y="2590801"/>
            <a:ext cx="14579402"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Flowchart: Connector 6"/>
          <p:cNvSpPr/>
          <p:nvPr/>
        </p:nvSpPr>
        <p:spPr>
          <a:xfrm>
            <a:off x="1141562" y="3605842"/>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p:cNvSpPr/>
          <p:nvPr/>
        </p:nvSpPr>
        <p:spPr>
          <a:xfrm>
            <a:off x="1564975" y="3503044"/>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p:cNvSpPr/>
          <p:nvPr/>
        </p:nvSpPr>
        <p:spPr>
          <a:xfrm>
            <a:off x="7223897" y="3209745"/>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p:cNvSpPr/>
          <p:nvPr/>
        </p:nvSpPr>
        <p:spPr>
          <a:xfrm>
            <a:off x="6952884" y="3464943"/>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p:cNvSpPr/>
          <p:nvPr/>
        </p:nvSpPr>
        <p:spPr>
          <a:xfrm>
            <a:off x="7376297" y="3362145"/>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Arc 12"/>
          <p:cNvSpPr/>
          <p:nvPr/>
        </p:nvSpPr>
        <p:spPr>
          <a:xfrm>
            <a:off x="-2784757" y="2926081"/>
            <a:ext cx="14579402" cy="14591272"/>
          </a:xfrm>
          <a:prstGeom prst="arc">
            <a:avLst>
              <a:gd name="adj1" fmla="val 14393631"/>
              <a:gd name="adj2" fmla="val 18095909"/>
            </a:avLst>
          </a:prstGeom>
          <a:ln w="76200">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object 2"/>
          <p:cNvSpPr txBox="1">
            <a:spLocks noGrp="1"/>
          </p:cNvSpPr>
          <p:nvPr>
            <p:ph type="title"/>
          </p:nvPr>
        </p:nvSpPr>
        <p:spPr>
          <a:xfrm>
            <a:off x="1" y="422959"/>
            <a:ext cx="9144001"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a:latin typeface="Cambria" panose="02040503050406030204" pitchFamily="18" charset="0"/>
                <a:cs typeface="Calibri"/>
              </a:rPr>
              <a:t>NGVD29 – based on 26 tide gauges</a:t>
            </a:r>
            <a:endParaRPr dirty="0">
              <a:latin typeface="Cambria" panose="02040503050406030204" pitchFamily="18" charset="0"/>
              <a:cs typeface="Calibri"/>
            </a:endParaRPr>
          </a:p>
        </p:txBody>
      </p:sp>
      <p:sp>
        <p:nvSpPr>
          <p:cNvPr id="15" name="object 2"/>
          <p:cNvSpPr txBox="1">
            <a:spLocks/>
          </p:cNvSpPr>
          <p:nvPr/>
        </p:nvSpPr>
        <p:spPr bwMode="auto">
          <a:xfrm>
            <a:off x="5924550" y="5122205"/>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spcBef>
                <a:spcPts val="133"/>
              </a:spcBef>
            </a:pPr>
            <a:r>
              <a:rPr lang="en-US" i="1" spc="-7" dirty="0">
                <a:solidFill>
                  <a:schemeClr val="bg1">
                    <a:lumMod val="50000"/>
                  </a:schemeClr>
                </a:solidFill>
                <a:latin typeface="Cambria" panose="02040503050406030204" pitchFamily="18" charset="0"/>
                <a:cs typeface="Calibri"/>
              </a:rPr>
              <a:t>Concept</a:t>
            </a:r>
            <a:endParaRPr lang="en-US" i="1" dirty="0">
              <a:solidFill>
                <a:schemeClr val="bg1">
                  <a:lumMod val="50000"/>
                </a:schemeClr>
              </a:solidFill>
              <a:latin typeface="Cambria" panose="02040503050406030204" pitchFamily="18" charset="0"/>
              <a:cs typeface="Calibri"/>
            </a:endParaRPr>
          </a:p>
        </p:txBody>
      </p:sp>
    </p:spTree>
    <p:extLst>
      <p:ext uri="{BB962C8B-B14F-4D97-AF65-F5344CB8AC3E}">
        <p14:creationId xmlns:p14="http://schemas.microsoft.com/office/powerpoint/2010/main" val="397879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righ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1949281" y="2124467"/>
            <a:ext cx="39011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ea typeface="ＭＳ Ｐゴシック" panose="020B0600070205080204" pitchFamily="34" charset="-128"/>
                <a:cs typeface="Times New Roman" panose="02020603050405020304" pitchFamily="18"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Times New Roman" panose="02020603050405020304" pitchFamily="18" charset="0"/>
              </a:rPr>
              <a:t>Referenced to a single tide gauge in Canada</a:t>
            </a:r>
          </a:p>
        </p:txBody>
      </p:sp>
      <p:sp>
        <p:nvSpPr>
          <p:cNvPr id="3" name="object 3"/>
          <p:cNvSpPr/>
          <p:nvPr/>
        </p:nvSpPr>
        <p:spPr>
          <a:xfrm>
            <a:off x="6324600" y="1219200"/>
            <a:ext cx="1546860" cy="129540"/>
          </a:xfrm>
          <a:custGeom>
            <a:avLst/>
            <a:gdLst/>
            <a:ahLst/>
            <a:cxnLst/>
            <a:rect l="l" t="t" r="r" b="b"/>
            <a:pathLst>
              <a:path w="1367154" h="73659">
                <a:moveTo>
                  <a:pt x="0" y="0"/>
                </a:moveTo>
                <a:lnTo>
                  <a:pt x="1367040" y="73317"/>
                </a:lnTo>
              </a:path>
            </a:pathLst>
          </a:custGeom>
          <a:ln w="38100">
            <a:solidFill>
              <a:srgbClr val="FFC000"/>
            </a:solidFill>
            <a:tailEnd type="triangle"/>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ＭＳ Ｐゴシック" panose="020B0600070205080204" pitchFamily="34" charset="-128"/>
              <a:cs typeface="+mn-cs"/>
            </a:endParaRPr>
          </a:p>
        </p:txBody>
      </p:sp>
      <p:grpSp>
        <p:nvGrpSpPr>
          <p:cNvPr id="7" name="Group 6"/>
          <p:cNvGrpSpPr/>
          <p:nvPr/>
        </p:nvGrpSpPr>
        <p:grpSpPr>
          <a:xfrm>
            <a:off x="5678129" y="2807807"/>
            <a:ext cx="3418881" cy="4013729"/>
            <a:chOff x="5678129" y="2619121"/>
            <a:chExt cx="3418881" cy="4013729"/>
          </a:xfrm>
        </p:grpSpPr>
        <p:pic>
          <p:nvPicPr>
            <p:cNvPr id="4" name="Picture 6" descr="Father Point lighthous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5910" y="2619121"/>
              <a:ext cx="2451100" cy="372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Lst>
          </p:spPr>
        </p:pic>
        <p:sp>
          <p:nvSpPr>
            <p:cNvPr id="6" name="TextBox 5"/>
            <p:cNvSpPr txBox="1"/>
            <p:nvPr/>
          </p:nvSpPr>
          <p:spPr>
            <a:xfrm>
              <a:off x="5678129" y="6263518"/>
              <a:ext cx="3418881" cy="369332"/>
            </a:xfrm>
            <a:prstGeom prst="rect">
              <a:avLst/>
            </a:prstGeom>
            <a:solidFill>
              <a:schemeClr val="bg1"/>
            </a:solid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sym typeface="Times New Roman" pitchFamily="18" charset="0"/>
                </a:rPr>
                <a:t>Father Point Lighthouse, Quebec</a:t>
              </a:r>
              <a:endParaRPr kumimoji="0" lang="en-US" alt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itchFamily="34" charset="0"/>
              </a:endParaRPr>
            </a:p>
          </p:txBody>
        </p:sp>
      </p:grpSp>
      <p:sp>
        <p:nvSpPr>
          <p:cNvPr id="8" name="TextBox 7"/>
          <p:cNvSpPr txBox="1"/>
          <p:nvPr/>
        </p:nvSpPr>
        <p:spPr>
          <a:xfrm>
            <a:off x="0" y="3730591"/>
            <a:ext cx="6516914" cy="2624489"/>
          </a:xfrm>
          <a:prstGeom prst="rect">
            <a:avLst/>
          </a:prstGeom>
          <a:solidFill>
            <a:schemeClr val="bg1"/>
          </a:solidFill>
        </p:spPr>
        <p:txBody>
          <a:bodyPr wrap="square" rtlCol="0">
            <a:no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Why one gage fixed this time?</a:t>
            </a:r>
          </a:p>
          <a:p>
            <a:pPr marL="174625" marR="0" lvl="0" indent="-174625" algn="l" defTabSz="457200" rtl="0" eaLnBrk="1" fontAlgn="base" latinLnBrk="0" hangingPunct="1">
              <a:lnSpc>
                <a:spcPct val="100000"/>
              </a:lnSpc>
              <a:spcBef>
                <a:spcPct val="0"/>
              </a:spcBef>
              <a:spcAft>
                <a:spcPts val="1200"/>
              </a:spcAft>
              <a:buClrTx/>
              <a:buSzTx/>
              <a:buFont typeface="Cambria" panose="02040503050406030204" pitchFamily="18" charset="0"/>
              <a:buChar char="‒"/>
              <a:tabLst/>
              <a:defRPr/>
            </a:pPr>
            <a:r>
              <a:rPr kumimoji="0" lang="en-US" altLang="en-US" sz="2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removed local sea level variation problem of NGVD29</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But it did introduce possibility of cross-continent error build-up…</a:t>
            </a:r>
            <a:endPar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22868754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c 3"/>
          <p:cNvSpPr/>
          <p:nvPr/>
        </p:nvSpPr>
        <p:spPr>
          <a:xfrm>
            <a:off x="-2717701" y="2590801"/>
            <a:ext cx="14579402" cy="14591272"/>
          </a:xfrm>
          <a:prstGeom prst="arc">
            <a:avLst>
              <a:gd name="adj1" fmla="val 14393631"/>
              <a:gd name="adj2" fmla="val 18095909"/>
            </a:avLst>
          </a:prstGeom>
          <a:ln w="76200">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6" name="Arc 5"/>
          <p:cNvSpPr/>
          <p:nvPr/>
        </p:nvSpPr>
        <p:spPr>
          <a:xfrm>
            <a:off x="-2717701" y="2590801"/>
            <a:ext cx="14579402" cy="14591272"/>
          </a:xfrm>
          <a:prstGeom prst="arc">
            <a:avLst>
              <a:gd name="adj1" fmla="val 14732065"/>
              <a:gd name="adj2" fmla="val 17538001"/>
            </a:avLst>
          </a:prstGeom>
          <a:ln w="7620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lowchart: Connector 9"/>
          <p:cNvSpPr/>
          <p:nvPr/>
        </p:nvSpPr>
        <p:spPr>
          <a:xfrm>
            <a:off x="7187321" y="3008577"/>
            <a:ext cx="271013" cy="255198"/>
          </a:xfrm>
          <a:prstGeom prst="flowChartConnector">
            <a:avLst/>
          </a:prstGeom>
          <a:solidFill>
            <a:srgbClr val="FFFF00"/>
          </a:solidFill>
          <a:ln w="317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bject 2"/>
          <p:cNvSpPr txBox="1">
            <a:spLocks noGrp="1"/>
          </p:cNvSpPr>
          <p:nvPr>
            <p:ph type="title"/>
          </p:nvPr>
        </p:nvSpPr>
        <p:spPr>
          <a:xfrm>
            <a:off x="1" y="422959"/>
            <a:ext cx="9144001"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a:latin typeface="Cambria" panose="02040503050406030204" pitchFamily="18" charset="0"/>
                <a:cs typeface="Calibri"/>
              </a:rPr>
              <a:t>NAVD88 – based on single tide gauge</a:t>
            </a:r>
            <a:endParaRPr dirty="0">
              <a:latin typeface="Cambria" panose="02040503050406030204" pitchFamily="18" charset="0"/>
              <a:cs typeface="Calibri"/>
            </a:endParaRPr>
          </a:p>
        </p:txBody>
      </p:sp>
      <p:pic>
        <p:nvPicPr>
          <p:cNvPr id="2" name="Picture 1"/>
          <p:cNvPicPr>
            <a:picLocks noChangeAspect="1"/>
          </p:cNvPicPr>
          <p:nvPr/>
        </p:nvPicPr>
        <p:blipFill>
          <a:blip r:embed="rId2"/>
          <a:stretch>
            <a:fillRect/>
          </a:stretch>
        </p:blipFill>
        <p:spPr>
          <a:xfrm rot="21025437">
            <a:off x="807394" y="2622485"/>
            <a:ext cx="7529213" cy="1524132"/>
          </a:xfrm>
          <a:prstGeom prst="rect">
            <a:avLst/>
          </a:prstGeom>
        </p:spPr>
      </p:pic>
      <p:sp>
        <p:nvSpPr>
          <p:cNvPr id="15" name="object 2"/>
          <p:cNvSpPr txBox="1">
            <a:spLocks/>
          </p:cNvSpPr>
          <p:nvPr/>
        </p:nvSpPr>
        <p:spPr bwMode="auto">
          <a:xfrm>
            <a:off x="5924550" y="5122205"/>
            <a:ext cx="2309256" cy="69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spcBef>
                <a:spcPts val="133"/>
              </a:spcBef>
            </a:pPr>
            <a:r>
              <a:rPr lang="en-US" i="1" spc="-7" dirty="0">
                <a:solidFill>
                  <a:schemeClr val="bg1">
                    <a:lumMod val="50000"/>
                  </a:schemeClr>
                </a:solidFill>
                <a:latin typeface="Cambria" panose="02040503050406030204" pitchFamily="18" charset="0"/>
                <a:cs typeface="Calibri"/>
              </a:rPr>
              <a:t>Concept</a:t>
            </a:r>
            <a:endParaRPr lang="en-US" i="1" dirty="0">
              <a:solidFill>
                <a:schemeClr val="bg1">
                  <a:lumMod val="50000"/>
                </a:schemeClr>
              </a:solidFill>
              <a:latin typeface="Cambria" panose="02040503050406030204" pitchFamily="18" charset="0"/>
              <a:cs typeface="Calibri"/>
            </a:endParaRPr>
          </a:p>
        </p:txBody>
      </p:sp>
    </p:spTree>
    <p:extLst>
      <p:ext uri="{BB962C8B-B14F-4D97-AF65-F5344CB8AC3E}">
        <p14:creationId xmlns:p14="http://schemas.microsoft.com/office/powerpoint/2010/main" val="46602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5">
                                            <p:txEl>
                                              <p:pRg st="0" end="0"/>
                                            </p:txEl>
                                          </p:spTgt>
                                        </p:tgtEl>
                                      </p:cBhvr>
                                    </p:animEffect>
                                    <p:animScale>
                                      <p:cBhvr>
                                        <p:cTn id="7" dur="1000" autoRev="1" fill="hold"/>
                                        <p:tgtEl>
                                          <p:spTgt spid="15">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a:spLocks noChangeAspect="1"/>
          </p:cNvSpPr>
          <p:nvPr/>
        </p:nvSpPr>
        <p:spPr>
          <a:xfrm>
            <a:off x="0" y="0"/>
            <a:ext cx="9143999" cy="5052610"/>
          </a:xfrm>
          <a:prstGeom prst="rect">
            <a:avLst/>
          </a:prstGeom>
          <a:blipFill>
            <a:blip r:embed="rId3" cstate="print"/>
            <a:stretch>
              <a:fillRect/>
            </a:stretch>
          </a:blipFill>
          <a:ln w="6350">
            <a:solidFill>
              <a:schemeClr val="tx1"/>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Cambria" panose="02040503050406030204" pitchFamily="18" charset="0"/>
              <a:ea typeface="ＭＳ Ｐゴシック" pitchFamily="34" charset="-128"/>
              <a:cs typeface="+mn-cs"/>
            </a:endParaRPr>
          </a:p>
        </p:txBody>
      </p:sp>
      <p:sp>
        <p:nvSpPr>
          <p:cNvPr id="6" name="object 6"/>
          <p:cNvSpPr txBox="1"/>
          <p:nvPr/>
        </p:nvSpPr>
        <p:spPr>
          <a:xfrm>
            <a:off x="0" y="5204730"/>
            <a:ext cx="9144000" cy="447986"/>
          </a:xfrm>
          <a:prstGeom prst="rect">
            <a:avLst/>
          </a:prstGeom>
        </p:spPr>
        <p:txBody>
          <a:bodyPr vert="horz" wrap="square" lIns="0" tIns="16933" rIns="0" bIns="0" rtlCol="0">
            <a:noAutofit/>
          </a:bodyPr>
          <a:lstStyle/>
          <a:p>
            <a:pPr marL="16933" marR="0" lvl="0" indent="0" algn="ctr" defTabSz="457200" rtl="0" eaLnBrk="1" fontAlgn="base" latinLnBrk="0" hangingPunct="1">
              <a:lnSpc>
                <a:spcPct val="100000"/>
              </a:lnSpc>
              <a:spcBef>
                <a:spcPts val="133"/>
              </a:spcBef>
              <a:spcAft>
                <a:spcPct val="0"/>
              </a:spcAft>
              <a:buClrTx/>
              <a:buSzTx/>
              <a:buFontTx/>
              <a:buNone/>
              <a:tabLst/>
              <a:defRPr/>
            </a:pPr>
            <a:r>
              <a:rPr kumimoji="0" sz="2900" b="1" i="0" u="none" strike="noStrike" kern="1200" cap="none" spc="-20"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Approximate </a:t>
            </a:r>
            <a:r>
              <a:rPr kumimoji="0" sz="2900" b="1" i="0" u="none" strike="noStrike" kern="1200" cap="none" spc="-13"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Error </a:t>
            </a:r>
            <a:r>
              <a:rPr kumimoji="0" sz="2900" b="1"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in </a:t>
            </a:r>
            <a:r>
              <a:rPr kumimoji="0" sz="2900" b="1" i="0" u="none" strike="noStrike" kern="1200" cap="none" spc="-33"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NAVD88 </a:t>
            </a:r>
            <a:r>
              <a:rPr kumimoji="0" lang="en-US" sz="2900" b="1" i="0" u="none" strike="noStrike" kern="1200" cap="none" spc="-33"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a:t>
            </a:r>
            <a:r>
              <a:rPr kumimoji="0" lang="en-US" sz="2900" b="1" i="0" u="none" strike="noStrike" kern="1200" cap="none" spc="-7"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zero </a:t>
            </a:r>
            <a:r>
              <a:rPr kumimoji="0" lang="en-US" sz="2900" b="1" i="0" u="none" strike="noStrike" kern="1200" cap="none" spc="-13"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elevation” (H=</a:t>
            </a:r>
            <a:r>
              <a:rPr kumimoji="0" lang="en-US" sz="2900" b="1" i="0" u="none" strike="noStrike" kern="1200" cap="none" spc="-13" normalizeH="0" noProof="0" dirty="0">
                <a:ln>
                  <a:noFill/>
                </a:ln>
                <a:solidFill>
                  <a:prstClr val="black"/>
                </a:solidFill>
                <a:effectLst/>
                <a:uLnTx/>
                <a:uFillTx/>
                <a:latin typeface="Cambria" panose="02040503050406030204" pitchFamily="18" charset="0"/>
                <a:ea typeface="ＭＳ Ｐゴシック" pitchFamily="34" charset="-128"/>
                <a:cs typeface="Calibri"/>
              </a:rPr>
              <a:t>0)</a:t>
            </a:r>
            <a:endParaRPr kumimoji="0" lang="en-US" sz="2900" b="1" i="0" u="none" strike="noStrike" kern="1200" cap="none" spc="-13" normalizeH="0" baseline="0" noProof="0" dirty="0">
              <a:ln>
                <a:noFill/>
              </a:ln>
              <a:solidFill>
                <a:prstClr val="black"/>
              </a:solidFill>
              <a:effectLst/>
              <a:uLnTx/>
              <a:uFillTx/>
              <a:latin typeface="Cambria" panose="02040503050406030204" pitchFamily="18" charset="0"/>
              <a:ea typeface="ＭＳ Ｐゴシック" pitchFamily="34" charset="-128"/>
              <a:cs typeface="Calibri"/>
            </a:endParaRPr>
          </a:p>
          <a:p>
            <a:pPr marL="16933" marR="0" lvl="0" indent="0" algn="ctr" defTabSz="457200" rtl="0" eaLnBrk="1" fontAlgn="base" latinLnBrk="0" hangingPunct="1">
              <a:lnSpc>
                <a:spcPct val="100000"/>
              </a:lnSpc>
              <a:spcBef>
                <a:spcPts val="2400"/>
              </a:spcBef>
              <a:spcAft>
                <a:spcPct val="0"/>
              </a:spcAft>
              <a:buClrTx/>
              <a:buSzTx/>
              <a:buFontTx/>
              <a:buNone/>
              <a:tabLst/>
              <a:defRPr/>
            </a:pPr>
            <a:r>
              <a:rPr kumimoji="0" lang="en-US" sz="2400" b="1" i="0" u="none" strike="noStrike" kern="1200" cap="none" spc="-13" normalizeH="0" baseline="0" noProof="0" dirty="0">
                <a:ln>
                  <a:noFill/>
                </a:ln>
                <a:solidFill>
                  <a:prstClr val="black"/>
                </a:solidFill>
                <a:effectLst/>
                <a:uLnTx/>
                <a:uFillTx/>
                <a:latin typeface="Cambria" panose="02040503050406030204" pitchFamily="18" charset="0"/>
                <a:ea typeface="ＭＳ Ｐゴシック" pitchFamily="34" charset="-128"/>
                <a:cs typeface="Calibri"/>
              </a:rPr>
              <a:t>Map is the H=0 surface overlaid onto satellite</a:t>
            </a:r>
            <a:r>
              <a:rPr kumimoji="0" lang="en-US" sz="2400" b="1" i="0" u="none" strike="noStrike" kern="1200" cap="none" spc="-13" normalizeH="0" noProof="0" dirty="0">
                <a:ln>
                  <a:noFill/>
                </a:ln>
                <a:solidFill>
                  <a:prstClr val="black"/>
                </a:solidFill>
                <a:effectLst/>
                <a:uLnTx/>
                <a:uFillTx/>
                <a:latin typeface="Cambria" panose="02040503050406030204" pitchFamily="18" charset="0"/>
                <a:ea typeface="ＭＳ Ｐゴシック" pitchFamily="34" charset="-128"/>
                <a:cs typeface="Calibri"/>
              </a:rPr>
              <a:t> gravity data</a:t>
            </a:r>
            <a:endParaRPr kumimoji="0" sz="2400" b="0" i="0" u="none" strike="noStrike" kern="1200" cap="none" spc="0" normalizeH="0" baseline="0" noProof="0" dirty="0">
              <a:ln>
                <a:noFill/>
              </a:ln>
              <a:solidFill>
                <a:prstClr val="black"/>
              </a:solidFill>
              <a:effectLst/>
              <a:uLnTx/>
              <a:uFillTx/>
              <a:latin typeface="Cambria" panose="02040503050406030204" pitchFamily="18" charset="0"/>
              <a:ea typeface="ＭＳ Ｐゴシック" pitchFamily="34" charset="-128"/>
              <a:cs typeface="Calibri"/>
            </a:endParaRPr>
          </a:p>
        </p:txBody>
      </p:sp>
    </p:spTree>
    <p:extLst>
      <p:ext uri="{BB962C8B-B14F-4D97-AF65-F5344CB8AC3E}">
        <p14:creationId xmlns:p14="http://schemas.microsoft.com/office/powerpoint/2010/main" val="834627511"/>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143000"/>
          </a:xfrm>
        </p:spPr>
        <p:txBody>
          <a:bodyPr/>
          <a:lstStyle/>
          <a:p>
            <a:r>
              <a:rPr lang="en-US" sz="4000" dirty="0">
                <a:latin typeface="Cambria" panose="02040503050406030204" pitchFamily="18" charset="0"/>
                <a:ea typeface="Cambria" panose="02040503050406030204" pitchFamily="18" charset="0"/>
              </a:rPr>
              <a:t>National Height Modernization Program</a:t>
            </a:r>
          </a:p>
        </p:txBody>
      </p:sp>
      <p:sp>
        <p:nvSpPr>
          <p:cNvPr id="5" name="Content Placeholder 4"/>
          <p:cNvSpPr>
            <a:spLocks noGrp="1"/>
          </p:cNvSpPr>
          <p:nvPr>
            <p:ph idx="1"/>
          </p:nvPr>
        </p:nvSpPr>
        <p:spPr>
          <a:xfrm>
            <a:off x="457200" y="1531190"/>
            <a:ext cx="8229600" cy="5024885"/>
          </a:xfrm>
        </p:spPr>
        <p:txBody>
          <a:bodyPr/>
          <a:lstStyle/>
          <a:p>
            <a:pPr marL="0" indent="0" eaLnBrk="1" hangingPunct="1">
              <a:buFontTx/>
              <a:buNone/>
            </a:pPr>
            <a:r>
              <a:rPr lang="en-US" altLang="en-US" dirty="0">
                <a:latin typeface="Cambria" panose="02040503050406030204" pitchFamily="18" charset="0"/>
                <a:ea typeface="Cambria" panose="02040503050406030204" pitchFamily="18" charset="0"/>
              </a:rPr>
              <a:t>“…the establishment of </a:t>
            </a:r>
            <a:r>
              <a:rPr lang="en-US" altLang="en-US" i="1" dirty="0">
                <a:latin typeface="Cambria" panose="02040503050406030204" pitchFamily="18" charset="0"/>
                <a:ea typeface="Cambria" panose="02040503050406030204" pitchFamily="18" charset="0"/>
              </a:rPr>
              <a:t>accurate, reliable heights using GNSS technology </a:t>
            </a:r>
            <a:r>
              <a:rPr lang="en-US" altLang="en-US" dirty="0">
                <a:latin typeface="Cambria" panose="02040503050406030204" pitchFamily="18" charset="0"/>
                <a:ea typeface="Cambria" panose="02040503050406030204" pitchFamily="18" charset="0"/>
              </a:rPr>
              <a:t>in conjunction with traditional leveling, gravity, and modern remote sensing information…”</a:t>
            </a:r>
          </a:p>
          <a:p>
            <a:pPr eaLnBrk="1" hangingPunct="1"/>
            <a:r>
              <a:rPr lang="en-US" altLang="en-US" dirty="0">
                <a:latin typeface="Cambria" panose="02040503050406030204" pitchFamily="18" charset="0"/>
                <a:ea typeface="Cambria" panose="02040503050406030204" pitchFamily="18" charset="0"/>
              </a:rPr>
              <a:t>propagation and long-term monitoring of control thru static GPS campaigns, GPS on BMs, and digital leveling</a:t>
            </a:r>
          </a:p>
          <a:p>
            <a:pPr eaLnBrk="1" hangingPunct="1"/>
            <a:r>
              <a:rPr lang="en-US" altLang="en-US" dirty="0">
                <a:latin typeface="Cambria" panose="02040503050406030204" pitchFamily="18" charset="0"/>
                <a:ea typeface="Cambria" panose="02040503050406030204" pitchFamily="18" charset="0"/>
              </a:rPr>
              <a:t>combined with gravity and </a:t>
            </a:r>
            <a:r>
              <a:rPr lang="en-US" altLang="en-US" dirty="0" err="1">
                <a:latin typeface="Cambria" panose="02040503050406030204" pitchFamily="18" charset="0"/>
                <a:ea typeface="Cambria" panose="02040503050406030204" pitchFamily="18" charset="0"/>
              </a:rPr>
              <a:t>lidar</a:t>
            </a:r>
            <a:r>
              <a:rPr lang="en-US" altLang="en-US" dirty="0">
                <a:latin typeface="Cambria" panose="02040503050406030204" pitchFamily="18" charset="0"/>
                <a:ea typeface="Cambria" panose="02040503050406030204" pitchFamily="18" charset="0"/>
              </a:rPr>
              <a:t> data</a:t>
            </a:r>
          </a:p>
        </p:txBody>
      </p:sp>
    </p:spTree>
    <p:extLst>
      <p:ext uri="{BB962C8B-B14F-4D97-AF65-F5344CB8AC3E}">
        <p14:creationId xmlns:p14="http://schemas.microsoft.com/office/powerpoint/2010/main" val="147733438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205582" y="2879011"/>
            <a:ext cx="5827827" cy="3220225"/>
          </a:xfrm>
          <a:prstGeom prst="rect">
            <a:avLst/>
          </a:prstGeom>
          <a:blipFill>
            <a:blip r:embed="rId3" cstate="print"/>
            <a:stretch>
              <a:fillRect/>
            </a:stretch>
          </a:blipFill>
        </p:spPr>
        <p:txBody>
          <a:bodyPr wrap="square" lIns="0" tIns="0" rIns="0" bIns="0" rtlCol="0"/>
          <a:lstStyle/>
          <a:p>
            <a:endParaRPr>
              <a:latin typeface="Cambria" panose="02040503050406030204" pitchFamily="18" charset="0"/>
            </a:endParaRPr>
          </a:p>
        </p:txBody>
      </p:sp>
      <p:sp>
        <p:nvSpPr>
          <p:cNvPr id="2" name="object 2"/>
          <p:cNvSpPr txBox="1">
            <a:spLocks noGrp="1"/>
          </p:cNvSpPr>
          <p:nvPr>
            <p:ph type="title"/>
          </p:nvPr>
        </p:nvSpPr>
        <p:spPr>
          <a:xfrm>
            <a:off x="1" y="422959"/>
            <a:ext cx="9144001"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a:latin typeface="Cambria" panose="02040503050406030204" pitchFamily="18" charset="0"/>
                <a:cs typeface="Calibri"/>
              </a:rPr>
              <a:t>Why Replace </a:t>
            </a:r>
            <a:r>
              <a:rPr lang="en-US" spc="-13" dirty="0">
                <a:latin typeface="Cambria" panose="02040503050406030204" pitchFamily="18" charset="0"/>
                <a:cs typeface="Calibri"/>
              </a:rPr>
              <a:t>NAVD88?</a:t>
            </a:r>
            <a:endParaRPr dirty="0">
              <a:latin typeface="Cambria" panose="02040503050406030204" pitchFamily="18" charset="0"/>
              <a:cs typeface="Calibri"/>
            </a:endParaRPr>
          </a:p>
        </p:txBody>
      </p:sp>
      <p:sp>
        <p:nvSpPr>
          <p:cNvPr id="3" name="object 3"/>
          <p:cNvSpPr txBox="1"/>
          <p:nvPr/>
        </p:nvSpPr>
        <p:spPr>
          <a:xfrm>
            <a:off x="172536" y="1178545"/>
            <a:ext cx="8895264" cy="1700464"/>
          </a:xfrm>
          <a:prstGeom prst="rect">
            <a:avLst/>
          </a:prstGeom>
        </p:spPr>
        <p:txBody>
          <a:bodyPr vert="horz" wrap="square" lIns="0" tIns="73659" rIns="0" bIns="0" rtlCol="0">
            <a:spAutoFit/>
          </a:bodyPr>
          <a:lstStyle/>
          <a:p>
            <a:pPr marL="182880" indent="-274320">
              <a:spcBef>
                <a:spcPts val="579"/>
              </a:spcBef>
              <a:buFont typeface="Arial"/>
              <a:buChar char="•"/>
              <a:tabLst>
                <a:tab pos="473275" algn="l"/>
                <a:tab pos="474121" algn="l"/>
              </a:tabLst>
            </a:pPr>
            <a:r>
              <a:rPr lang="en-US" sz="3300" spc="-7" dirty="0">
                <a:latin typeface="Cambria" panose="02040503050406030204" pitchFamily="18" charset="0"/>
                <a:cs typeface="Calibri"/>
              </a:rPr>
              <a:t>t</a:t>
            </a:r>
            <a:r>
              <a:rPr sz="3300" spc="-7" dirty="0">
                <a:latin typeface="Cambria" panose="02040503050406030204" pitchFamily="18" charset="0"/>
                <a:cs typeface="Calibri"/>
              </a:rPr>
              <a:t>ilt in</a:t>
            </a:r>
            <a:r>
              <a:rPr lang="en-US" sz="3300" spc="-7" dirty="0">
                <a:latin typeface="Cambria" panose="02040503050406030204" pitchFamily="18" charset="0"/>
                <a:cs typeface="Calibri"/>
              </a:rPr>
              <a:t> the</a:t>
            </a:r>
            <a:r>
              <a:rPr sz="3300" spc="-7" dirty="0">
                <a:latin typeface="Cambria" panose="02040503050406030204" pitchFamily="18" charset="0"/>
                <a:cs typeface="Calibri"/>
              </a:rPr>
              <a:t> </a:t>
            </a:r>
            <a:r>
              <a:rPr lang="en-US" sz="3300" spc="-7" dirty="0">
                <a:latin typeface="Cambria" panose="02040503050406030204" pitchFamily="18" charset="0"/>
                <a:cs typeface="Calibri"/>
              </a:rPr>
              <a:t>"</a:t>
            </a:r>
            <a:r>
              <a:rPr sz="3300" spc="-47" dirty="0">
                <a:latin typeface="Cambria" panose="02040503050406030204" pitchFamily="18" charset="0"/>
                <a:cs typeface="Calibri"/>
              </a:rPr>
              <a:t>zero </a:t>
            </a:r>
            <a:r>
              <a:rPr lang="en-US" sz="3300" spc="-33" dirty="0">
                <a:latin typeface="Cambria" panose="02040503050406030204" pitchFamily="18" charset="0"/>
                <a:cs typeface="Calibri"/>
              </a:rPr>
              <a:t>surface” (intended to be flat)</a:t>
            </a:r>
            <a:endParaRPr sz="3300" dirty="0">
              <a:latin typeface="Cambria" panose="02040503050406030204" pitchFamily="18" charset="0"/>
              <a:cs typeface="Calibri"/>
            </a:endParaRPr>
          </a:p>
          <a:p>
            <a:pPr marL="182880" indent="-274320">
              <a:spcBef>
                <a:spcPts val="447"/>
              </a:spcBef>
              <a:buFont typeface="Arial"/>
              <a:buChar char="•"/>
              <a:tabLst>
                <a:tab pos="473275" algn="l"/>
                <a:tab pos="474121" algn="l"/>
              </a:tabLst>
            </a:pPr>
            <a:r>
              <a:rPr sz="3300" spc="-7" dirty="0">
                <a:latin typeface="Cambria" panose="02040503050406030204" pitchFamily="18" charset="0"/>
                <a:cs typeface="Calibri"/>
              </a:rPr>
              <a:t>subsidence, uplift, </a:t>
            </a:r>
            <a:r>
              <a:rPr sz="3300" spc="-33" dirty="0">
                <a:latin typeface="Cambria" panose="02040503050406030204" pitchFamily="18" charset="0"/>
                <a:cs typeface="Calibri"/>
              </a:rPr>
              <a:t>freeze</a:t>
            </a:r>
            <a:r>
              <a:rPr lang="en-US" sz="3300" dirty="0">
                <a:latin typeface="Cambria" panose="02040503050406030204" pitchFamily="18" charset="0"/>
                <a:cs typeface="Calibri"/>
              </a:rPr>
              <a:t> &amp; </a:t>
            </a:r>
            <a:r>
              <a:rPr sz="3300" spc="-13" dirty="0">
                <a:latin typeface="Cambria" panose="02040503050406030204" pitchFamily="18" charset="0"/>
                <a:cs typeface="Calibri"/>
              </a:rPr>
              <a:t>thaw </a:t>
            </a:r>
            <a:r>
              <a:rPr sz="3300" spc="-7" dirty="0">
                <a:latin typeface="Cambria" panose="02040503050406030204" pitchFamily="18" charset="0"/>
                <a:cs typeface="Calibri"/>
              </a:rPr>
              <a:t>of</a:t>
            </a:r>
            <a:r>
              <a:rPr sz="3300" dirty="0">
                <a:latin typeface="Cambria" panose="02040503050406030204" pitchFamily="18" charset="0"/>
                <a:cs typeface="Calibri"/>
              </a:rPr>
              <a:t> </a:t>
            </a:r>
            <a:r>
              <a:rPr sz="3300" spc="-7" dirty="0">
                <a:latin typeface="Cambria" panose="02040503050406030204" pitchFamily="18" charset="0"/>
                <a:cs typeface="Calibri"/>
              </a:rPr>
              <a:t>BMs</a:t>
            </a:r>
            <a:endParaRPr sz="3300" dirty="0">
              <a:latin typeface="Cambria" panose="02040503050406030204" pitchFamily="18" charset="0"/>
              <a:cs typeface="Calibri"/>
            </a:endParaRPr>
          </a:p>
          <a:p>
            <a:pPr marL="182880" indent="-274320">
              <a:spcBef>
                <a:spcPts val="447"/>
              </a:spcBef>
              <a:buFont typeface="Arial"/>
              <a:buChar char="•"/>
              <a:tabLst>
                <a:tab pos="473275" algn="l"/>
                <a:tab pos="474121" algn="l"/>
              </a:tabLst>
            </a:pPr>
            <a:r>
              <a:rPr sz="3300" spc="-13" dirty="0">
                <a:latin typeface="Cambria" panose="02040503050406030204" pitchFamily="18" charset="0"/>
                <a:cs typeface="Calibri"/>
              </a:rPr>
              <a:t>limited </a:t>
            </a:r>
            <a:r>
              <a:rPr sz="3300" spc="-20" dirty="0">
                <a:latin typeface="Cambria" panose="02040503050406030204" pitchFamily="18" charset="0"/>
                <a:cs typeface="Calibri"/>
              </a:rPr>
              <a:t>availability</a:t>
            </a:r>
            <a:r>
              <a:rPr lang="en-US" sz="3300" spc="-20" dirty="0">
                <a:latin typeface="Cambria" panose="02040503050406030204" pitchFamily="18" charset="0"/>
                <a:cs typeface="Calibri"/>
              </a:rPr>
              <a:t> of undisturbed marks</a:t>
            </a:r>
            <a:endParaRPr sz="3300" dirty="0">
              <a:latin typeface="Cambria" panose="02040503050406030204" pitchFamily="18" charset="0"/>
              <a:cs typeface="Calibri"/>
            </a:endParaRPr>
          </a:p>
        </p:txBody>
      </p:sp>
      <p:sp>
        <p:nvSpPr>
          <p:cNvPr id="6" name="object 6"/>
          <p:cNvSpPr txBox="1"/>
          <p:nvPr/>
        </p:nvSpPr>
        <p:spPr>
          <a:xfrm>
            <a:off x="438151" y="6119130"/>
            <a:ext cx="5595257" cy="324875"/>
          </a:xfrm>
          <a:prstGeom prst="rect">
            <a:avLst/>
          </a:prstGeom>
        </p:spPr>
        <p:txBody>
          <a:bodyPr vert="horz" wrap="square" lIns="0" tIns="16933" rIns="0" bIns="0" rtlCol="0">
            <a:spAutoFit/>
          </a:bodyPr>
          <a:lstStyle/>
          <a:p>
            <a:pPr marL="16933">
              <a:spcBef>
                <a:spcPts val="133"/>
              </a:spcBef>
            </a:pPr>
            <a:r>
              <a:rPr sz="2000" b="1" spc="-20" dirty="0">
                <a:latin typeface="Cambria" panose="02040503050406030204" pitchFamily="18" charset="0"/>
                <a:cs typeface="Calibri"/>
              </a:rPr>
              <a:t>Approximate </a:t>
            </a:r>
            <a:r>
              <a:rPr sz="2000" b="1" spc="-13" dirty="0">
                <a:latin typeface="Cambria" panose="02040503050406030204" pitchFamily="18" charset="0"/>
                <a:cs typeface="Calibri"/>
              </a:rPr>
              <a:t>Error </a:t>
            </a:r>
            <a:r>
              <a:rPr sz="2000" b="1" spc="-7" dirty="0">
                <a:latin typeface="Cambria" panose="02040503050406030204" pitchFamily="18" charset="0"/>
                <a:cs typeface="Calibri"/>
              </a:rPr>
              <a:t>in </a:t>
            </a:r>
            <a:r>
              <a:rPr sz="2000" b="1" spc="-33" dirty="0">
                <a:latin typeface="Cambria" panose="02040503050406030204" pitchFamily="18" charset="0"/>
                <a:cs typeface="Calibri"/>
              </a:rPr>
              <a:t>NAVD88 </a:t>
            </a:r>
            <a:r>
              <a:rPr lang="en-US" sz="2000" b="1" spc="-33" dirty="0">
                <a:latin typeface="Cambria" panose="02040503050406030204" pitchFamily="18" charset="0"/>
                <a:cs typeface="Calibri"/>
              </a:rPr>
              <a:t>"</a:t>
            </a:r>
            <a:r>
              <a:rPr lang="en-US" sz="2000" b="1" spc="-7" dirty="0">
                <a:latin typeface="Cambria" panose="02040503050406030204" pitchFamily="18" charset="0"/>
                <a:cs typeface="Calibri"/>
              </a:rPr>
              <a:t>zero </a:t>
            </a:r>
            <a:r>
              <a:rPr lang="en-US" sz="2000" b="1" spc="-13" dirty="0">
                <a:latin typeface="Cambria" panose="02040503050406030204" pitchFamily="18" charset="0"/>
                <a:cs typeface="Calibri"/>
              </a:rPr>
              <a:t>surface”</a:t>
            </a:r>
            <a:endParaRPr sz="2000" dirty="0">
              <a:latin typeface="Cambria" panose="02040503050406030204" pitchFamily="18" charset="0"/>
              <a:cs typeface="Calibri"/>
            </a:endParaRPr>
          </a:p>
        </p:txBody>
      </p:sp>
      <p:pic>
        <p:nvPicPr>
          <p:cNvPr id="8" name="Picture 7"/>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248400" y="2982507"/>
            <a:ext cx="2648062" cy="3067050"/>
          </a:xfrm>
          <a:prstGeom prst="rect">
            <a:avLst/>
          </a:prstGeom>
        </p:spPr>
      </p:pic>
      <p:sp>
        <p:nvSpPr>
          <p:cNvPr id="9" name="NAVD88 network" hidden="1"/>
          <p:cNvSpPr/>
          <p:nvPr/>
        </p:nvSpPr>
        <p:spPr>
          <a:xfrm>
            <a:off x="172536" y="1322211"/>
            <a:ext cx="8775521" cy="5441447"/>
          </a:xfrm>
          <a:prstGeom prst="rect">
            <a:avLst/>
          </a:prstGeom>
          <a:blipFill>
            <a:blip r:embed="rId5" cstate="print"/>
            <a:stretch>
              <a:fillRect/>
            </a:stretch>
          </a:blipFill>
        </p:spPr>
        <p:txBody>
          <a:bodyPr wrap="square" lIns="0" tIns="0" rIns="0" bIns="0" rtlCol="0"/>
          <a:lstStyle/>
          <a:p>
            <a:endParaRPr/>
          </a:p>
        </p:txBody>
      </p:sp>
      <p:sp>
        <p:nvSpPr>
          <p:cNvPr id="10" name="leveling diagram" hidden="1"/>
          <p:cNvSpPr/>
          <p:nvPr/>
        </p:nvSpPr>
        <p:spPr>
          <a:xfrm>
            <a:off x="1352721" y="1867821"/>
            <a:ext cx="6438558" cy="3756731"/>
          </a:xfrm>
          <a:prstGeom prst="rect">
            <a:avLst/>
          </a:prstGeom>
          <a:blipFill>
            <a:blip r:embed="rId6" cstate="print"/>
            <a:stretch>
              <a:fillRect/>
            </a:stretch>
          </a:blipFill>
        </p:spPr>
        <p:txBody>
          <a:bodyPr wrap="square" lIns="0" tIns="0" rIns="0" bIns="0" rtlCol="0"/>
          <a:lstStyle/>
          <a:p>
            <a:endParaRPr/>
          </a:p>
        </p:txBody>
      </p:sp>
      <p:sp>
        <p:nvSpPr>
          <p:cNvPr id="11" name="object 3"/>
          <p:cNvSpPr/>
          <p:nvPr/>
        </p:nvSpPr>
        <p:spPr>
          <a:xfrm>
            <a:off x="189181" y="1322211"/>
            <a:ext cx="8775521" cy="5441447"/>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652207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3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par>
                                <p:cTn id="13" presetID="6" presetClass="exit" presetSubtype="32" fill="hold" grpId="1" nodeType="withEffect">
                                  <p:stCondLst>
                                    <p:cond delay="0"/>
                                  </p:stCondLst>
                                  <p:childTnLst>
                                    <p:animEffect transition="out" filter="circle(out)">
                                      <p:cBhvr>
                                        <p:cTn id="14" dur="2000"/>
                                        <p:tgtEl>
                                          <p:spTgt spid="10"/>
                                        </p:tgtEl>
                                      </p:cBhvr>
                                    </p:animEffect>
                                    <p:set>
                                      <p:cBhvr>
                                        <p:cTn id="15" dur="1" fill="hold">
                                          <p:stCondLst>
                                            <p:cond delay="1999"/>
                                          </p:stCondLst>
                                        </p:cTn>
                                        <p:tgtEl>
                                          <p:spTgt spid="1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6" presetClass="exit" presetSubtype="32" fill="hold" grpId="0" nodeType="clickEffect">
                                  <p:stCondLst>
                                    <p:cond delay="0"/>
                                  </p:stCondLst>
                                  <p:childTnLst>
                                    <p:animEffect transition="out" filter="circle(out)">
                                      <p:cBhvr>
                                        <p:cTn id="19" dur="2000"/>
                                        <p:tgtEl>
                                          <p:spTgt spid="11"/>
                                        </p:tgtEl>
                                      </p:cBhvr>
                                    </p:animEffect>
                                    <p:set>
                                      <p:cBhvr>
                                        <p:cTn id="20" dur="1" fill="hold">
                                          <p:stCondLst>
                                            <p:cond delay="1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p:nvPr/>
        </p:nvSpPr>
        <p:spPr>
          <a:xfrm>
            <a:off x="0" y="0"/>
            <a:ext cx="9144000" cy="6857998"/>
          </a:xfrm>
          <a:prstGeom prst="rect">
            <a:avLst/>
          </a:prstGeom>
          <a:blipFill>
            <a:blip r:embed="rId3" cstate="print"/>
            <a:stretch>
              <a:fillRect/>
            </a:stretch>
          </a:blipFill>
        </p:spPr>
        <p:txBody>
          <a:bodyPr wrap="square" lIns="0" tIns="0" rIns="0" bIns="0" rtlCol="0"/>
          <a:lstStyle/>
          <a:p>
            <a:endParaRPr/>
          </a:p>
        </p:txBody>
      </p:sp>
      <p:sp>
        <p:nvSpPr>
          <p:cNvPr id="6" name="object 4"/>
          <p:cNvSpPr txBox="1">
            <a:spLocks noGrp="1"/>
          </p:cNvSpPr>
          <p:nvPr>
            <p:ph type="title"/>
          </p:nvPr>
        </p:nvSpPr>
        <p:spPr>
          <a:xfrm>
            <a:off x="0" y="115097"/>
            <a:ext cx="9144000" cy="1028487"/>
          </a:xfrm>
          <a:prstGeom prst="rect">
            <a:avLst/>
          </a:prstGeom>
        </p:spPr>
        <p:txBody>
          <a:bodyPr vert="horz" wrap="square" lIns="0" tIns="12700" rIns="0" bIns="0" numCol="1" rtlCol="0" anchor="ctr" anchorCtr="0" compatLnSpc="1">
            <a:prstTxWarp prst="textNoShape">
              <a:avLst/>
            </a:prstTxWarp>
            <a:spAutoFit/>
          </a:bodyPr>
          <a:lstStyle/>
          <a:p>
            <a:pPr marL="12700" marR="5080">
              <a:spcBef>
                <a:spcPts val="100"/>
              </a:spcBef>
            </a:pPr>
            <a:r>
              <a:rPr lang="en-US" sz="3300" spc="-10" dirty="0">
                <a:latin typeface="Cambria" panose="02040503050406030204" pitchFamily="18" charset="0"/>
                <a:ea typeface="Cambria" panose="02040503050406030204" pitchFamily="18" charset="0"/>
                <a:cs typeface="Gill Sans MT"/>
              </a:rPr>
              <a:t>P</a:t>
            </a:r>
            <a:r>
              <a:rPr sz="3300" spc="-10" dirty="0">
                <a:latin typeface="Cambria" panose="02040503050406030204" pitchFamily="18" charset="0"/>
                <a:ea typeface="Cambria" panose="02040503050406030204" pitchFamily="18" charset="0"/>
                <a:cs typeface="Gill Sans MT"/>
              </a:rPr>
              <a:t>assive </a:t>
            </a:r>
            <a:r>
              <a:rPr sz="3300" dirty="0">
                <a:latin typeface="Cambria" panose="02040503050406030204" pitchFamily="18" charset="0"/>
                <a:ea typeface="Cambria" panose="02040503050406030204" pitchFamily="18" charset="0"/>
                <a:cs typeface="Gill Sans MT"/>
              </a:rPr>
              <a:t>marks </a:t>
            </a:r>
            <a:r>
              <a:rPr sz="3300" spc="-40" dirty="0">
                <a:latin typeface="Cambria" panose="02040503050406030204" pitchFamily="18" charset="0"/>
                <a:ea typeface="Cambria" panose="02040503050406030204" pitchFamily="18" charset="0"/>
                <a:cs typeface="Gill Sans MT"/>
              </a:rPr>
              <a:t>may </a:t>
            </a:r>
            <a:r>
              <a:rPr sz="3300" spc="-5" dirty="0">
                <a:latin typeface="Cambria" panose="02040503050406030204" pitchFamily="18" charset="0"/>
                <a:ea typeface="Cambria" panose="02040503050406030204" pitchFamily="18" charset="0"/>
                <a:cs typeface="Gill Sans MT"/>
              </a:rPr>
              <a:t>lie </a:t>
            </a:r>
            <a:r>
              <a:rPr sz="3300" dirty="0">
                <a:latin typeface="Cambria" panose="02040503050406030204" pitchFamily="18" charset="0"/>
                <a:ea typeface="Cambria" panose="02040503050406030204" pitchFamily="18" charset="0"/>
                <a:cs typeface="Gill Sans MT"/>
              </a:rPr>
              <a:t>still</a:t>
            </a:r>
            <a:r>
              <a:rPr lang="en-US" sz="3300" dirty="0">
                <a:latin typeface="Cambria" panose="02040503050406030204" pitchFamily="18" charset="0"/>
                <a:ea typeface="Cambria" panose="02040503050406030204" pitchFamily="18" charset="0"/>
                <a:cs typeface="Gill Sans MT"/>
              </a:rPr>
              <a:t>… </a:t>
            </a:r>
            <a:r>
              <a:rPr sz="3300" dirty="0">
                <a:latin typeface="Cambria" panose="02040503050406030204" pitchFamily="18" charset="0"/>
                <a:ea typeface="Cambria" panose="02040503050406030204" pitchFamily="18" charset="0"/>
                <a:cs typeface="Gill Sans MT"/>
              </a:rPr>
              <a:t>but </a:t>
            </a:r>
            <a:r>
              <a:rPr sz="3300" spc="-15" dirty="0">
                <a:latin typeface="Cambria" panose="02040503050406030204" pitchFamily="18" charset="0"/>
                <a:ea typeface="Cambria" panose="02040503050406030204" pitchFamily="18" charset="0"/>
                <a:cs typeface="Gill Sans MT"/>
              </a:rPr>
              <a:t>they </a:t>
            </a:r>
            <a:r>
              <a:rPr sz="3300" dirty="0">
                <a:latin typeface="Cambria" panose="02040503050406030204" pitchFamily="18" charset="0"/>
                <a:ea typeface="Cambria" panose="02040503050406030204" pitchFamily="18" charset="0"/>
                <a:cs typeface="Gill Sans MT"/>
              </a:rPr>
              <a:t>still</a:t>
            </a:r>
            <a:r>
              <a:rPr lang="en-US" sz="3300" dirty="0">
                <a:latin typeface="Cambria" panose="02040503050406030204" pitchFamily="18" charset="0"/>
                <a:ea typeface="Cambria" panose="02040503050406030204" pitchFamily="18" charset="0"/>
                <a:cs typeface="Gill Sans MT"/>
              </a:rPr>
              <a:t> may</a:t>
            </a:r>
            <a:r>
              <a:rPr lang="en-US" sz="3300" spc="-295" dirty="0">
                <a:latin typeface="Cambria" panose="02040503050406030204" pitchFamily="18" charset="0"/>
                <a:ea typeface="Cambria" panose="02040503050406030204" pitchFamily="18" charset="0"/>
                <a:cs typeface="Gill Sans MT"/>
              </a:rPr>
              <a:t> </a:t>
            </a:r>
            <a:r>
              <a:rPr sz="3300" spc="-5" dirty="0">
                <a:latin typeface="Cambria" panose="02040503050406030204" pitchFamily="18" charset="0"/>
                <a:ea typeface="Cambria" panose="02040503050406030204" pitchFamily="18" charset="0"/>
                <a:cs typeface="Gill Sans MT"/>
              </a:rPr>
              <a:t>lie</a:t>
            </a:r>
            <a:r>
              <a:rPr lang="en-US" sz="3300" spc="-5" dirty="0">
                <a:latin typeface="Cambria" panose="02040503050406030204" pitchFamily="18" charset="0"/>
                <a:ea typeface="Cambria" panose="02040503050406030204" pitchFamily="18" charset="0"/>
                <a:cs typeface="Gill Sans MT"/>
              </a:rPr>
              <a:t>!</a:t>
            </a:r>
            <a:br>
              <a:rPr lang="en-US" sz="3300" spc="-5" dirty="0">
                <a:latin typeface="Cambria" panose="02040503050406030204" pitchFamily="18" charset="0"/>
                <a:ea typeface="Cambria" panose="02040503050406030204" pitchFamily="18" charset="0"/>
                <a:cs typeface="Gill Sans MT"/>
              </a:rPr>
            </a:br>
            <a:r>
              <a:rPr lang="en-US" sz="3300" spc="-5" dirty="0">
                <a:latin typeface="Cambria" panose="02040503050406030204" pitchFamily="18" charset="0"/>
                <a:ea typeface="Cambria" panose="02040503050406030204" pitchFamily="18" charset="0"/>
                <a:cs typeface="Gill Sans MT"/>
              </a:rPr>
              <a:t>(</a:t>
            </a:r>
            <a:r>
              <a:rPr sz="3000" i="1" dirty="0">
                <a:latin typeface="Gill Sans MT"/>
                <a:cs typeface="Gill Sans MT"/>
              </a:rPr>
              <a:t>small </a:t>
            </a:r>
            <a:r>
              <a:rPr sz="3000" i="1" spc="-5" dirty="0">
                <a:latin typeface="Gill Sans MT"/>
                <a:cs typeface="Gill Sans MT"/>
              </a:rPr>
              <a:t>instability </a:t>
            </a:r>
            <a:r>
              <a:rPr sz="3000" i="1" dirty="0">
                <a:latin typeface="Gill Sans MT"/>
                <a:cs typeface="Gill Sans MT"/>
              </a:rPr>
              <a:t>x long </a:t>
            </a:r>
            <a:r>
              <a:rPr sz="3000" i="1" spc="-5" dirty="0">
                <a:latin typeface="Gill Sans MT"/>
                <a:cs typeface="Gill Sans MT"/>
              </a:rPr>
              <a:t>time </a:t>
            </a:r>
            <a:r>
              <a:rPr sz="3000" i="1" dirty="0">
                <a:latin typeface="Gill Sans MT"/>
                <a:cs typeface="Gill Sans MT"/>
              </a:rPr>
              <a:t>=</a:t>
            </a:r>
            <a:r>
              <a:rPr sz="3000" i="1" spc="-20" dirty="0">
                <a:latin typeface="Gill Sans MT"/>
                <a:cs typeface="Gill Sans MT"/>
              </a:rPr>
              <a:t> </a:t>
            </a:r>
            <a:r>
              <a:rPr lang="en-US" sz="3000" i="1" spc="-20" dirty="0">
                <a:latin typeface="Gill Sans MT"/>
                <a:cs typeface="Gill Sans MT"/>
              </a:rPr>
              <a:t>large </a:t>
            </a:r>
            <a:r>
              <a:rPr sz="3000" i="1" spc="-5" dirty="0">
                <a:latin typeface="Gill Sans MT"/>
                <a:cs typeface="Gill Sans MT"/>
              </a:rPr>
              <a:t>inaccuracy</a:t>
            </a:r>
            <a:r>
              <a:rPr lang="en-US" sz="3000" i="1" spc="-5" dirty="0">
                <a:latin typeface="Gill Sans MT"/>
                <a:cs typeface="Gill Sans MT"/>
              </a:rPr>
              <a:t>)</a:t>
            </a:r>
            <a:endParaRPr sz="3000" i="1" dirty="0">
              <a:latin typeface="Gill Sans MT"/>
              <a:cs typeface="Gill Sans MT"/>
            </a:endParaRPr>
          </a:p>
        </p:txBody>
      </p:sp>
    </p:spTree>
    <p:extLst>
      <p:ext uri="{BB962C8B-B14F-4D97-AF65-F5344CB8AC3E}">
        <p14:creationId xmlns:p14="http://schemas.microsoft.com/office/powerpoint/2010/main" val="32237810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32252"/>
            <a:ext cx="9144000" cy="848095"/>
          </a:xfrm>
          <a:prstGeom prst="rect">
            <a:avLst/>
          </a:prstGeom>
        </p:spPr>
        <p:txBody>
          <a:bodyPr vert="horz" wrap="square" lIns="0" tIns="16933" rIns="0" bIns="0" numCol="1" rtlCol="0" anchor="ctr" anchorCtr="0" compatLnSpc="1">
            <a:prstTxWarp prst="textNoShape">
              <a:avLst/>
            </a:prstTxWarp>
            <a:spAutoFit/>
          </a:bodyPr>
          <a:lstStyle/>
          <a:p>
            <a:pPr marL="1009201" marR="6773" indent="-993115">
              <a:spcBef>
                <a:spcPts val="133"/>
              </a:spcBef>
            </a:pPr>
            <a:r>
              <a:rPr lang="en-US" sz="5400" spc="-7" dirty="0">
                <a:latin typeface="Cambria" panose="02040503050406030204" pitchFamily="18" charset="0"/>
                <a:cs typeface="Calibri"/>
              </a:rPr>
              <a:t>Replacing NAVD88</a:t>
            </a:r>
            <a:endParaRPr sz="5400" dirty="0">
              <a:latin typeface="Cambria" panose="02040503050406030204" pitchFamily="18" charset="0"/>
              <a:cs typeface="Calibri"/>
            </a:endParaRPr>
          </a:p>
        </p:txBody>
      </p:sp>
      <p:sp>
        <p:nvSpPr>
          <p:cNvPr id="3" name="object 3"/>
          <p:cNvSpPr txBox="1"/>
          <p:nvPr/>
        </p:nvSpPr>
        <p:spPr>
          <a:xfrm>
            <a:off x="116114" y="1243568"/>
            <a:ext cx="9027886" cy="4617504"/>
          </a:xfrm>
          <a:prstGeom prst="rect">
            <a:avLst/>
          </a:prstGeom>
        </p:spPr>
        <p:txBody>
          <a:bodyPr vert="horz" wrap="square" lIns="0" tIns="130387" rIns="0" bIns="0" rtlCol="0">
            <a:spAutoFit/>
          </a:bodyPr>
          <a:lstStyle/>
          <a:p>
            <a:pPr marL="474121" indent="-457189">
              <a:spcBef>
                <a:spcPts val="893"/>
              </a:spcBef>
              <a:spcAft>
                <a:spcPts val="1200"/>
              </a:spcAft>
              <a:buFont typeface="Arial"/>
              <a:buChar char="•"/>
              <a:tabLst>
                <a:tab pos="473275" algn="l"/>
                <a:tab pos="474121" algn="l"/>
              </a:tabLst>
            </a:pPr>
            <a:r>
              <a:rPr lang="en-US" sz="3200" spc="-7" dirty="0">
                <a:latin typeface="Cambria" panose="02040503050406030204" pitchFamily="18" charset="0"/>
                <a:cs typeface="Calibri"/>
              </a:rPr>
              <a:t>primary </a:t>
            </a:r>
            <a:r>
              <a:rPr sz="3200" spc="-7" dirty="0">
                <a:latin typeface="Cambria" panose="02040503050406030204" pitchFamily="18" charset="0"/>
                <a:cs typeface="Calibri"/>
              </a:rPr>
              <a:t>access via GNSS </a:t>
            </a:r>
            <a:r>
              <a:rPr lang="en-US" sz="3200" dirty="0">
                <a:latin typeface="Cambria" panose="02040503050406030204" pitchFamily="18" charset="0"/>
                <a:cs typeface="Calibri"/>
              </a:rPr>
              <a:t>and </a:t>
            </a:r>
            <a:r>
              <a:rPr sz="3200" spc="-13" dirty="0">
                <a:uFill>
                  <a:solidFill>
                    <a:srgbClr val="000000"/>
                  </a:solidFill>
                </a:uFill>
                <a:latin typeface="Cambria" panose="02040503050406030204" pitchFamily="18" charset="0"/>
                <a:cs typeface="Calibri"/>
              </a:rPr>
              <a:t>geoid</a:t>
            </a:r>
            <a:r>
              <a:rPr lang="en-US" sz="3200" spc="-13" dirty="0">
                <a:uFill>
                  <a:solidFill>
                    <a:srgbClr val="000000"/>
                  </a:solidFill>
                </a:uFill>
                <a:latin typeface="Cambria" panose="02040503050406030204" pitchFamily="18" charset="0"/>
                <a:cs typeface="Calibri"/>
              </a:rPr>
              <a:t> (think OPUS)</a:t>
            </a:r>
          </a:p>
          <a:p>
            <a:pPr marL="474121" indent="-457189">
              <a:spcBef>
                <a:spcPts val="893"/>
              </a:spcBef>
              <a:spcAft>
                <a:spcPts val="1200"/>
              </a:spcAft>
              <a:buFont typeface="Arial"/>
              <a:buChar char="•"/>
              <a:tabLst>
                <a:tab pos="473275" algn="l"/>
                <a:tab pos="474121" algn="l"/>
              </a:tabLst>
            </a:pPr>
            <a:r>
              <a:rPr lang="en-US" sz="3200" spc="-27" dirty="0">
                <a:latin typeface="Cambria" panose="02040503050406030204" pitchFamily="18" charset="0"/>
                <a:cs typeface="Calibri"/>
              </a:rPr>
              <a:t>accurate </a:t>
            </a:r>
            <a:r>
              <a:rPr lang="en-US" sz="3200" spc="-20" dirty="0">
                <a:latin typeface="Cambria" panose="02040503050406030204" pitchFamily="18" charset="0"/>
                <a:cs typeface="Calibri"/>
              </a:rPr>
              <a:t>continental </a:t>
            </a:r>
            <a:r>
              <a:rPr lang="en-US" sz="3200" b="1" spc="-20" dirty="0">
                <a:latin typeface="Cambria" panose="02040503050406030204" pitchFamily="18" charset="0"/>
                <a:cs typeface="Calibri"/>
              </a:rPr>
              <a:t>gravimetric</a:t>
            </a:r>
            <a:r>
              <a:rPr lang="en-US" sz="3200" spc="-20" dirty="0">
                <a:latin typeface="Cambria" panose="02040503050406030204" pitchFamily="18" charset="0"/>
                <a:cs typeface="Calibri"/>
              </a:rPr>
              <a:t> </a:t>
            </a:r>
            <a:r>
              <a:rPr lang="en-US" sz="3200" spc="-13" dirty="0">
                <a:latin typeface="Cambria" panose="02040503050406030204" pitchFamily="18" charset="0"/>
                <a:cs typeface="Calibri"/>
              </a:rPr>
              <a:t>geoid </a:t>
            </a:r>
            <a:r>
              <a:rPr lang="en-US" sz="3200" spc="-7" dirty="0">
                <a:latin typeface="Cambria" panose="02040503050406030204" pitchFamily="18" charset="0"/>
                <a:cs typeface="Calibri"/>
              </a:rPr>
              <a:t>(1-2 cm</a:t>
            </a:r>
            <a:r>
              <a:rPr lang="en-US" sz="3200" spc="-13" dirty="0">
                <a:latin typeface="Cambria" panose="02040503050406030204" pitchFamily="18" charset="0"/>
                <a:cs typeface="Calibri"/>
              </a:rPr>
              <a:t>)</a:t>
            </a:r>
            <a:endParaRPr sz="3200" dirty="0">
              <a:latin typeface="Cambria" panose="02040503050406030204" pitchFamily="18" charset="0"/>
              <a:cs typeface="Calibri"/>
            </a:endParaRPr>
          </a:p>
          <a:p>
            <a:pPr marL="474121" indent="-457189">
              <a:spcBef>
                <a:spcPts val="900"/>
              </a:spcBef>
              <a:buFont typeface="Arial"/>
              <a:buChar char="•"/>
              <a:tabLst>
                <a:tab pos="473275" algn="l"/>
                <a:tab pos="474121" algn="l"/>
              </a:tabLst>
            </a:pPr>
            <a:r>
              <a:rPr lang="en-US" sz="3200" spc="-7" dirty="0">
                <a:latin typeface="Cambria" panose="02040503050406030204" pitchFamily="18" charset="0"/>
                <a:cs typeface="Calibri"/>
              </a:rPr>
              <a:t>a</a:t>
            </a:r>
            <a:r>
              <a:rPr sz="3200" spc="-7" dirty="0">
                <a:latin typeface="Cambria" panose="02040503050406030204" pitchFamily="18" charset="0"/>
                <a:cs typeface="Calibri"/>
              </a:rPr>
              <a:t>ligned</a:t>
            </a:r>
            <a:r>
              <a:rPr lang="en-US" sz="3200" spc="-7" dirty="0">
                <a:latin typeface="Cambria" panose="02040503050406030204" pitchFamily="18" charset="0"/>
                <a:cs typeface="Calibri"/>
              </a:rPr>
              <a:t> with:</a:t>
            </a:r>
          </a:p>
          <a:p>
            <a:pPr marL="988482" lvl="1" indent="-514350">
              <a:spcBef>
                <a:spcPts val="900"/>
              </a:spcBef>
              <a:buSzPct val="66000"/>
              <a:buFont typeface="+mj-lt"/>
              <a:buAutoNum type="arabicParenR"/>
              <a:tabLst>
                <a:tab pos="473275" algn="l"/>
                <a:tab pos="474121" algn="l"/>
              </a:tabLst>
            </a:pPr>
            <a:r>
              <a:rPr lang="en-US" sz="3200" dirty="0">
                <a:latin typeface="Cambria" panose="02040503050406030204" pitchFamily="18" charset="0"/>
                <a:cs typeface="Calibri"/>
              </a:rPr>
              <a:t>NATRF</a:t>
            </a:r>
            <a:r>
              <a:rPr sz="3200" dirty="0">
                <a:latin typeface="Cambria" panose="02040503050406030204" pitchFamily="18" charset="0"/>
                <a:cs typeface="Calibri"/>
              </a:rPr>
              <a:t>2022</a:t>
            </a:r>
            <a:r>
              <a:rPr lang="en-US" sz="3200" dirty="0">
                <a:latin typeface="Cambria" panose="02040503050406030204" pitchFamily="18" charset="0"/>
                <a:cs typeface="Calibri"/>
              </a:rPr>
              <a:t> (or CATRF, PATRF, MATRF)</a:t>
            </a:r>
            <a:endParaRPr lang="en-US" sz="3200" spc="-20" dirty="0">
              <a:latin typeface="Cambria" panose="02040503050406030204" pitchFamily="18" charset="0"/>
              <a:cs typeface="Calibri"/>
            </a:endParaRPr>
          </a:p>
          <a:p>
            <a:pPr marL="988482" lvl="1" indent="-514350">
              <a:spcBef>
                <a:spcPts val="900"/>
              </a:spcBef>
              <a:spcAft>
                <a:spcPts val="1200"/>
              </a:spcAft>
              <a:buSzPct val="66000"/>
              <a:buFont typeface="+mj-lt"/>
              <a:buAutoNum type="arabicParenR"/>
              <a:tabLst>
                <a:tab pos="473275" algn="l"/>
                <a:tab pos="474121" algn="l"/>
              </a:tabLst>
            </a:pPr>
            <a:r>
              <a:rPr lang="en-US" sz="3200" u="sng" spc="-20" dirty="0">
                <a:latin typeface="Cambria" panose="02040503050406030204" pitchFamily="18" charset="0"/>
                <a:cs typeface="Calibri"/>
              </a:rPr>
              <a:t>global</a:t>
            </a:r>
            <a:r>
              <a:rPr lang="en-US" sz="3200" spc="-20" dirty="0">
                <a:latin typeface="Cambria" panose="02040503050406030204" pitchFamily="18" charset="0"/>
                <a:cs typeface="Calibri"/>
              </a:rPr>
              <a:t> mean sea level (GMSL)</a:t>
            </a:r>
            <a:endParaRPr sz="3200" dirty="0">
              <a:latin typeface="Cambria" panose="02040503050406030204" pitchFamily="18" charset="0"/>
              <a:cs typeface="Calibri"/>
            </a:endParaRPr>
          </a:p>
          <a:p>
            <a:pPr marL="474121" indent="-457189">
              <a:spcBef>
                <a:spcPts val="893"/>
              </a:spcBef>
              <a:spcAft>
                <a:spcPts val="1200"/>
              </a:spcAft>
              <a:buFont typeface="Arial"/>
              <a:buChar char="•"/>
              <a:tabLst>
                <a:tab pos="473275" algn="l"/>
                <a:tab pos="474121" algn="l"/>
              </a:tabLst>
            </a:pPr>
            <a:r>
              <a:rPr sz="3200" spc="-7" dirty="0">
                <a:latin typeface="Cambria" panose="02040503050406030204" pitchFamily="18" charset="0"/>
                <a:cs typeface="Calibri"/>
              </a:rPr>
              <a:t>monitor </a:t>
            </a:r>
            <a:r>
              <a:rPr sz="3200" spc="-13" dirty="0">
                <a:latin typeface="Cambria" panose="02040503050406030204" pitchFamily="18" charset="0"/>
                <a:cs typeface="Calibri"/>
              </a:rPr>
              <a:t>time-varying </a:t>
            </a:r>
            <a:r>
              <a:rPr sz="3200" spc="-20" dirty="0">
                <a:latin typeface="Cambria" panose="02040503050406030204" pitchFamily="18" charset="0"/>
                <a:cs typeface="Calibri"/>
              </a:rPr>
              <a:t>nature </a:t>
            </a:r>
            <a:r>
              <a:rPr sz="3200" spc="-7" dirty="0">
                <a:latin typeface="Cambria" panose="02040503050406030204" pitchFamily="18" charset="0"/>
                <a:cs typeface="Calibri"/>
              </a:rPr>
              <a:t>of</a:t>
            </a:r>
            <a:r>
              <a:rPr sz="3200" dirty="0">
                <a:latin typeface="Cambria" panose="02040503050406030204" pitchFamily="18" charset="0"/>
                <a:cs typeface="Calibri"/>
              </a:rPr>
              <a:t> </a:t>
            </a:r>
            <a:r>
              <a:rPr sz="3200" spc="-27" dirty="0">
                <a:latin typeface="Cambria" panose="02040503050406030204" pitchFamily="18" charset="0"/>
                <a:cs typeface="Calibri"/>
              </a:rPr>
              <a:t>gravity</a:t>
            </a:r>
            <a:r>
              <a:rPr lang="en-US" sz="3200" spc="-27" dirty="0">
                <a:latin typeface="Cambria" panose="02040503050406030204" pitchFamily="18" charset="0"/>
                <a:cs typeface="Calibri"/>
              </a:rPr>
              <a:t> (NGS Geoid Monitoring Service </a:t>
            </a:r>
            <a:r>
              <a:rPr lang="en-US" sz="3200" b="1" spc="-27" dirty="0" err="1">
                <a:latin typeface="Cambria" panose="02040503050406030204" pitchFamily="18" charset="0"/>
                <a:cs typeface="Calibri"/>
              </a:rPr>
              <a:t>GeMS</a:t>
            </a:r>
            <a:r>
              <a:rPr lang="en-US" sz="3200" spc="-27" dirty="0">
                <a:latin typeface="Cambria" panose="02040503050406030204" pitchFamily="18" charset="0"/>
                <a:cs typeface="Calibri"/>
              </a:rPr>
              <a:t>)</a:t>
            </a:r>
            <a:endParaRPr sz="2800" dirty="0">
              <a:latin typeface="Cambria" panose="02040503050406030204" pitchFamily="18" charset="0"/>
              <a:cs typeface="Calibri"/>
            </a:endParaRPr>
          </a:p>
        </p:txBody>
      </p:sp>
    </p:spTree>
    <p:extLst>
      <p:ext uri="{BB962C8B-B14F-4D97-AF65-F5344CB8AC3E}">
        <p14:creationId xmlns:p14="http://schemas.microsoft.com/office/powerpoint/2010/main" val="268286102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09085" y="1606705"/>
            <a:ext cx="8739769" cy="4079720"/>
          </a:xfrm>
          <a:prstGeom prst="rect">
            <a:avLst/>
          </a:prstGeom>
        </p:spPr>
        <p:txBody>
          <a:bodyPr vert="horz" wrap="square" lIns="0" tIns="97790" rIns="0" bIns="0" rtlCol="0">
            <a:noAutofit/>
          </a:bodyPr>
          <a:lstStyle/>
          <a:p>
            <a:pPr lvl="1" indent="-228600">
              <a:spcBef>
                <a:spcPts val="670"/>
              </a:spcBef>
              <a:buFont typeface="Arial" panose="020B0604020202020204" pitchFamily="34" charset="0"/>
              <a:buChar char="•"/>
            </a:pPr>
            <a:r>
              <a:rPr lang="en-US" sz="3000" b="1" spc="-5" dirty="0">
                <a:uFill>
                  <a:solidFill>
                    <a:srgbClr val="000000"/>
                  </a:solidFill>
                </a:uFill>
                <a:latin typeface="Cambria" panose="02040503050406030204" pitchFamily="18" charset="0"/>
                <a:cs typeface="Calibri"/>
              </a:rPr>
              <a:t>Gravimetric</a:t>
            </a:r>
          </a:p>
          <a:p>
            <a:pPr lvl="1" indent="-228600">
              <a:spcBef>
                <a:spcPts val="545"/>
              </a:spcBef>
              <a:buFont typeface="Arial" panose="020B0604020202020204" pitchFamily="34" charset="0"/>
              <a:buChar char="•"/>
            </a:pPr>
            <a:endParaRPr lang="en-US" sz="3000" b="1" spc="-5" dirty="0">
              <a:uFill>
                <a:solidFill>
                  <a:srgbClr val="000000"/>
                </a:solidFill>
              </a:uFill>
              <a:latin typeface="Cambria" panose="02040503050406030204" pitchFamily="18" charset="0"/>
              <a:cs typeface="Calibri"/>
            </a:endParaRPr>
          </a:p>
          <a:p>
            <a:pPr lvl="1" indent="-228600">
              <a:spcBef>
                <a:spcPts val="545"/>
              </a:spcBef>
              <a:buFont typeface="Arial" panose="020B0604020202020204" pitchFamily="34" charset="0"/>
              <a:buChar char="•"/>
            </a:pPr>
            <a:endParaRPr lang="en-US" sz="3000" b="1" spc="-5" dirty="0">
              <a:uFill>
                <a:solidFill>
                  <a:srgbClr val="000000"/>
                </a:solidFill>
              </a:uFill>
              <a:latin typeface="Cambria" panose="02040503050406030204" pitchFamily="18" charset="0"/>
              <a:cs typeface="Calibri"/>
            </a:endParaRPr>
          </a:p>
          <a:p>
            <a:pPr lvl="1" indent="-228600">
              <a:spcBef>
                <a:spcPts val="545"/>
              </a:spcBef>
              <a:buFont typeface="Arial" panose="020B0604020202020204" pitchFamily="34" charset="0"/>
              <a:buChar char="•"/>
            </a:pPr>
            <a:endParaRPr lang="en-US" sz="3000" spc="-5" dirty="0">
              <a:uFill>
                <a:solidFill>
                  <a:srgbClr val="000000"/>
                </a:solidFill>
              </a:uFill>
              <a:latin typeface="Cambria" panose="02040503050406030204" pitchFamily="18" charset="0"/>
              <a:cs typeface="Calibri"/>
            </a:endParaRPr>
          </a:p>
          <a:p>
            <a:pPr lvl="1" indent="-228600">
              <a:spcBef>
                <a:spcPts val="670"/>
              </a:spcBef>
              <a:buFont typeface="Arial" panose="020B0604020202020204" pitchFamily="34" charset="0"/>
              <a:buChar char="•"/>
            </a:pPr>
            <a:r>
              <a:rPr lang="en-US" sz="3000" b="1" spc="-5" dirty="0">
                <a:uFill>
                  <a:solidFill>
                    <a:srgbClr val="000000"/>
                  </a:solidFill>
                </a:uFill>
                <a:latin typeface="Cambria" panose="02040503050406030204" pitchFamily="18" charset="0"/>
                <a:cs typeface="Calibri"/>
              </a:rPr>
              <a:t>Hybrid</a:t>
            </a:r>
            <a:r>
              <a:rPr lang="en-US" sz="3000" spc="-5" dirty="0">
                <a:uFill>
                  <a:solidFill>
                    <a:srgbClr val="000000"/>
                  </a:solidFill>
                </a:uFill>
                <a:latin typeface="Cambria" panose="02040503050406030204" pitchFamily="18" charset="0"/>
                <a:cs typeface="Calibri"/>
              </a:rPr>
              <a:t> </a:t>
            </a:r>
          </a:p>
        </p:txBody>
      </p:sp>
      <p:sp>
        <p:nvSpPr>
          <p:cNvPr id="4"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Two types of geoid models…</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29684560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09085" y="1606705"/>
            <a:ext cx="8739769" cy="4079720"/>
          </a:xfrm>
          <a:prstGeom prst="rect">
            <a:avLst/>
          </a:prstGeom>
        </p:spPr>
        <p:txBody>
          <a:bodyPr vert="horz" wrap="square" lIns="0" tIns="97790" rIns="0" bIns="0" rtlCol="0">
            <a:noAutofit/>
          </a:bodyPr>
          <a:lstStyle/>
          <a:p>
            <a:pPr lvl="1" indent="-228600">
              <a:spcBef>
                <a:spcPts val="670"/>
              </a:spcBef>
              <a:buFont typeface="Arial" panose="020B0604020202020204" pitchFamily="34" charset="0"/>
              <a:buChar char="•"/>
            </a:pPr>
            <a:r>
              <a:rPr lang="en-US" sz="3000" b="1" spc="-5" dirty="0">
                <a:uFill>
                  <a:solidFill>
                    <a:srgbClr val="000000"/>
                  </a:solidFill>
                </a:uFill>
                <a:latin typeface="Cambria" panose="02040503050406030204" pitchFamily="18" charset="0"/>
                <a:cs typeface="Calibri"/>
              </a:rPr>
              <a:t>Gravimetric</a:t>
            </a:r>
            <a:r>
              <a:rPr lang="en-US" sz="3000" spc="-5" dirty="0">
                <a:uFill>
                  <a:solidFill>
                    <a:srgbClr val="000000"/>
                  </a:solidFill>
                </a:uFill>
                <a:latin typeface="Cambria" panose="02040503050406030204" pitchFamily="18" charset="0"/>
                <a:cs typeface="Calibri"/>
              </a:rPr>
              <a:t> geoid is created from “scratch” with various types of gravity data</a:t>
            </a:r>
          </a:p>
          <a:p>
            <a:pPr marL="465138" lvl="3" indent="-236538">
              <a:spcBef>
                <a:spcPts val="900"/>
              </a:spcBef>
              <a:buFont typeface="Cambria" panose="02040503050406030204" pitchFamily="18" charset="0"/>
              <a:buChar char="–"/>
            </a:pPr>
            <a:r>
              <a:rPr lang="en-US" sz="3000" spc="-5" dirty="0">
                <a:uFill>
                  <a:solidFill>
                    <a:srgbClr val="000000"/>
                  </a:solidFill>
                </a:uFill>
                <a:latin typeface="Cambria" panose="02040503050406030204" pitchFamily="18" charset="0"/>
                <a:cs typeface="Calibri"/>
              </a:rPr>
              <a:t>USGG2003, USGG2009, USGG2012, xGEOID19</a:t>
            </a:r>
          </a:p>
          <a:p>
            <a:pPr lvl="1" indent="-228600">
              <a:spcBef>
                <a:spcPts val="670"/>
              </a:spcBef>
              <a:buFont typeface="Arial" panose="020B0604020202020204" pitchFamily="34" charset="0"/>
              <a:buChar char="•"/>
            </a:pPr>
            <a:endParaRPr lang="en-US" sz="3000" spc="-5" dirty="0">
              <a:uFill>
                <a:solidFill>
                  <a:srgbClr val="000000"/>
                </a:solidFill>
              </a:uFill>
              <a:latin typeface="Cambria" panose="02040503050406030204" pitchFamily="18" charset="0"/>
              <a:cs typeface="Calibri"/>
            </a:endParaRPr>
          </a:p>
          <a:p>
            <a:pPr lvl="1" indent="-228600">
              <a:spcBef>
                <a:spcPts val="670"/>
              </a:spcBef>
              <a:spcAft>
                <a:spcPts val="800"/>
              </a:spcAft>
              <a:buFont typeface="Arial" panose="020B0604020202020204" pitchFamily="34" charset="0"/>
              <a:buChar char="•"/>
            </a:pPr>
            <a:r>
              <a:rPr lang="en-US" sz="3000" b="1" spc="-5" dirty="0">
                <a:uFill>
                  <a:solidFill>
                    <a:srgbClr val="000000"/>
                  </a:solidFill>
                </a:uFill>
                <a:latin typeface="Cambria" panose="02040503050406030204" pitchFamily="18" charset="0"/>
                <a:cs typeface="Calibri"/>
              </a:rPr>
              <a:t>Hybrid</a:t>
            </a:r>
            <a:r>
              <a:rPr lang="en-US" sz="3000" spc="-5" dirty="0">
                <a:uFill>
                  <a:solidFill>
                    <a:srgbClr val="000000"/>
                  </a:solidFill>
                </a:uFill>
                <a:latin typeface="Cambria" panose="02040503050406030204" pitchFamily="18" charset="0"/>
                <a:cs typeface="Calibri"/>
              </a:rPr>
              <a:t> geoid is simply a gravimetric geoid </a:t>
            </a:r>
            <a:r>
              <a:rPr lang="en-US" sz="3000" u="sng" spc="-5" dirty="0">
                <a:uFill>
                  <a:solidFill>
                    <a:srgbClr val="000000"/>
                  </a:solidFill>
                </a:uFill>
                <a:latin typeface="Cambria" panose="02040503050406030204" pitchFamily="18" charset="0"/>
                <a:cs typeface="Calibri"/>
              </a:rPr>
              <a:t>warped to fit some vertical datum</a:t>
            </a:r>
            <a:r>
              <a:rPr lang="en-US" sz="3000" spc="-5" dirty="0">
                <a:uFill>
                  <a:solidFill>
                    <a:srgbClr val="000000"/>
                  </a:solidFill>
                </a:uFill>
                <a:latin typeface="Cambria" panose="02040503050406030204" pitchFamily="18" charset="0"/>
                <a:cs typeface="Calibri"/>
              </a:rPr>
              <a:t>… like NAVD88</a:t>
            </a:r>
          </a:p>
          <a:p>
            <a:pPr marL="465138" lvl="3" indent="-236538">
              <a:spcBef>
                <a:spcPts val="900"/>
              </a:spcBef>
              <a:buFont typeface="Cambria" panose="02040503050406030204" pitchFamily="18" charset="0"/>
              <a:buChar char="–"/>
            </a:pPr>
            <a:r>
              <a:rPr lang="en-US" sz="3000" spc="-5" dirty="0">
                <a:uFill>
                  <a:solidFill>
                    <a:srgbClr val="000000"/>
                  </a:solidFill>
                </a:uFill>
                <a:latin typeface="Cambria" panose="02040503050406030204" pitchFamily="18" charset="0"/>
                <a:cs typeface="Calibri"/>
              </a:rPr>
              <a:t>GEOID03, GEOID09, GEOID12B, GEOID18</a:t>
            </a:r>
          </a:p>
        </p:txBody>
      </p:sp>
      <p:sp>
        <p:nvSpPr>
          <p:cNvPr id="4"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Gravimetric </a:t>
            </a:r>
            <a:r>
              <a:rPr lang="en-US" sz="5400" spc="-7" dirty="0">
                <a:latin typeface="Cambria" panose="02040503050406030204" pitchFamily="18" charset="0"/>
                <a:cs typeface="Calibri"/>
                <a:sym typeface="Wingdings" panose="05000000000000000000" pitchFamily="2" charset="2"/>
              </a:rPr>
              <a:t> Hybrid</a:t>
            </a:r>
            <a:endParaRPr lang="en-US" sz="5400" dirty="0">
              <a:latin typeface="Cambria" panose="02040503050406030204" pitchFamily="18" charset="0"/>
              <a:cs typeface="Calibri"/>
            </a:endParaRPr>
          </a:p>
        </p:txBody>
      </p:sp>
    </p:spTree>
    <p:extLst>
      <p:ext uri="{BB962C8B-B14F-4D97-AF65-F5344CB8AC3E}">
        <p14:creationId xmlns:p14="http://schemas.microsoft.com/office/powerpoint/2010/main" val="1774775578"/>
      </p:ext>
    </p:extLst>
  </p:cSld>
  <p:clrMapOvr>
    <a:masterClrMapping/>
  </p:clrMapOvr>
  <p:transition spd="slow">
    <p:wipe dir="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09085" y="1494739"/>
            <a:ext cx="8739769" cy="4079720"/>
          </a:xfrm>
          <a:prstGeom prst="rect">
            <a:avLst/>
          </a:prstGeom>
        </p:spPr>
        <p:txBody>
          <a:bodyPr vert="horz" wrap="square" lIns="0" tIns="97790" rIns="0" bIns="0" rtlCol="0">
            <a:noAutofit/>
          </a:bodyPr>
          <a:lstStyle/>
          <a:p>
            <a:pPr marL="457200" lvl="3" indent="-228600">
              <a:spcBef>
                <a:spcPts val="900"/>
              </a:spcBef>
              <a:buFont typeface="Arial" panose="020B0604020202020204" pitchFamily="34" charset="0"/>
              <a:buChar char="•"/>
            </a:pPr>
            <a:endParaRPr lang="en-US" sz="3000" spc="-5" dirty="0">
              <a:uFill>
                <a:solidFill>
                  <a:srgbClr val="000000"/>
                </a:solidFill>
              </a:uFill>
              <a:latin typeface="Cambria" panose="02040503050406030204" pitchFamily="18" charset="0"/>
              <a:cs typeface="Calibri"/>
            </a:endParaRPr>
          </a:p>
          <a:p>
            <a:pPr marL="457200" lvl="3" indent="-228600">
              <a:spcBef>
                <a:spcPts val="900"/>
              </a:spcBef>
              <a:buFont typeface="Arial" panose="020B0604020202020204" pitchFamily="34" charset="0"/>
              <a:buChar char="•"/>
            </a:pPr>
            <a:endParaRPr lang="en-US" sz="3000" spc="-5" dirty="0">
              <a:uFill>
                <a:solidFill>
                  <a:srgbClr val="000000"/>
                </a:solidFill>
              </a:uFill>
              <a:latin typeface="Cambria" panose="02040503050406030204" pitchFamily="18" charset="0"/>
              <a:cs typeface="Calibri"/>
            </a:endParaRPr>
          </a:p>
          <a:p>
            <a:pPr marL="465138" lvl="3" indent="-236538">
              <a:spcBef>
                <a:spcPts val="900"/>
              </a:spcBef>
              <a:buFont typeface="Cambria" panose="02040503050406030204" pitchFamily="18" charset="0"/>
              <a:buChar char="–"/>
            </a:pPr>
            <a:r>
              <a:rPr lang="en-US" sz="3000" spc="-5" dirty="0">
                <a:uFill>
                  <a:solidFill>
                    <a:srgbClr val="000000"/>
                  </a:solidFill>
                </a:uFill>
                <a:latin typeface="Cambria" panose="02040503050406030204" pitchFamily="18" charset="0"/>
                <a:cs typeface="Calibri"/>
              </a:rPr>
              <a:t>USGG2003, USGG2009, USGG2012, xGEOID19</a:t>
            </a:r>
          </a:p>
          <a:p>
            <a:pPr lvl="1" indent="-228600">
              <a:spcBef>
                <a:spcPts val="670"/>
              </a:spcBef>
              <a:buFont typeface="Arial" panose="020B0604020202020204" pitchFamily="34" charset="0"/>
              <a:buChar char="•"/>
            </a:pPr>
            <a:endParaRPr lang="en-US" sz="3000" spc="-5" dirty="0">
              <a:uFill>
                <a:solidFill>
                  <a:srgbClr val="000000"/>
                </a:solidFill>
              </a:uFill>
              <a:latin typeface="Cambria" panose="02040503050406030204" pitchFamily="18" charset="0"/>
              <a:cs typeface="Calibri"/>
            </a:endParaRPr>
          </a:p>
          <a:p>
            <a:pPr lvl="1" indent="-228600">
              <a:spcBef>
                <a:spcPts val="670"/>
              </a:spcBef>
              <a:buFont typeface="Arial" panose="020B0604020202020204" pitchFamily="34" charset="0"/>
              <a:buChar char="•"/>
            </a:pPr>
            <a:endParaRPr lang="en-US" sz="3000" spc="-5" dirty="0">
              <a:uFill>
                <a:solidFill>
                  <a:srgbClr val="000000"/>
                </a:solidFill>
              </a:uFill>
              <a:latin typeface="Cambria" panose="02040503050406030204" pitchFamily="18" charset="0"/>
              <a:cs typeface="Calibri"/>
            </a:endParaRPr>
          </a:p>
          <a:p>
            <a:pPr marL="457200" lvl="3" indent="-228600">
              <a:spcBef>
                <a:spcPts val="900"/>
              </a:spcBef>
              <a:buFont typeface="Arial" panose="020B0604020202020204" pitchFamily="34" charset="0"/>
              <a:buChar char="•"/>
            </a:pPr>
            <a:endParaRPr lang="en-US" sz="3000" spc="-5" dirty="0">
              <a:uFill>
                <a:solidFill>
                  <a:srgbClr val="000000"/>
                </a:solidFill>
              </a:uFill>
              <a:latin typeface="Cambria" panose="02040503050406030204" pitchFamily="18" charset="0"/>
              <a:cs typeface="Calibri"/>
            </a:endParaRPr>
          </a:p>
          <a:p>
            <a:pPr marL="465138" lvl="3" indent="-236538">
              <a:spcBef>
                <a:spcPts val="900"/>
              </a:spcBef>
              <a:buFont typeface="Cambria" panose="02040503050406030204" pitchFamily="18" charset="0"/>
              <a:buChar char="–"/>
            </a:pPr>
            <a:r>
              <a:rPr lang="en-US" sz="3000" spc="-5" dirty="0">
                <a:uFill>
                  <a:solidFill>
                    <a:srgbClr val="000000"/>
                  </a:solidFill>
                </a:uFill>
                <a:latin typeface="Cambria" panose="02040503050406030204" pitchFamily="18" charset="0"/>
                <a:cs typeface="Calibri"/>
              </a:rPr>
              <a:t>GEOID03, GEOID09, GEOID12B, GEOID18</a:t>
            </a:r>
          </a:p>
        </p:txBody>
      </p:sp>
      <p:sp>
        <p:nvSpPr>
          <p:cNvPr id="4" name="object 2"/>
          <p:cNvSpPr txBox="1">
            <a:spLocks/>
          </p:cNvSpPr>
          <p:nvPr/>
        </p:nvSpPr>
        <p:spPr bwMode="auto">
          <a:xfrm>
            <a:off x="1" y="332250"/>
            <a:ext cx="9144000" cy="848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009201" marR="6773" indent="-993115">
              <a:spcBef>
                <a:spcPts val="133"/>
              </a:spcBef>
            </a:pPr>
            <a:r>
              <a:rPr lang="en-US" sz="5400" spc="-7" dirty="0">
                <a:latin typeface="Cambria" panose="02040503050406030204" pitchFamily="18" charset="0"/>
                <a:cs typeface="Calibri"/>
              </a:rPr>
              <a:t>Gravimetric </a:t>
            </a:r>
            <a:r>
              <a:rPr lang="en-US" sz="5400" spc="-7" dirty="0">
                <a:latin typeface="Cambria" panose="02040503050406030204" pitchFamily="18" charset="0"/>
                <a:cs typeface="Calibri"/>
                <a:sym typeface="Wingdings" panose="05000000000000000000" pitchFamily="2" charset="2"/>
              </a:rPr>
              <a:t> Hybrid</a:t>
            </a:r>
            <a:endParaRPr lang="en-US" sz="5400" dirty="0">
              <a:latin typeface="Cambria" panose="02040503050406030204" pitchFamily="18" charset="0"/>
              <a:cs typeface="Calibri"/>
            </a:endParaRPr>
          </a:p>
        </p:txBody>
      </p:sp>
      <p:cxnSp>
        <p:nvCxnSpPr>
          <p:cNvPr id="5" name="Straight Arrow Connector 4"/>
          <p:cNvCxnSpPr/>
          <p:nvPr/>
        </p:nvCxnSpPr>
        <p:spPr>
          <a:xfrm flipH="1">
            <a:off x="1461972" y="3231309"/>
            <a:ext cx="275994"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3106601" y="3231309"/>
            <a:ext cx="275994"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flipH="1">
            <a:off x="4831614" y="3231307"/>
            <a:ext cx="275994"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a:off x="6677025" y="3231308"/>
            <a:ext cx="275994" cy="1743075"/>
          </a:xfrm>
          <a:prstGeom prst="straightConnector1">
            <a:avLst/>
          </a:prstGeom>
          <a:ln w="50800">
            <a:tailEnd type="triangle"/>
          </a:ln>
          <a:effectLst>
            <a:outerShdw blurRad="50800" dist="50800" dir="5400000" sx="1000" sy="1000" algn="ctr" rotWithShape="0">
              <a:srgbClr val="000000">
                <a:alpha val="43137"/>
              </a:srgbClr>
            </a:outerShdw>
          </a:effectLst>
        </p:spPr>
        <p:style>
          <a:lnRef idx="2">
            <a:schemeClr val="accent1"/>
          </a:lnRef>
          <a:fillRef idx="0">
            <a:schemeClr val="accent1"/>
          </a:fillRef>
          <a:effectRef idx="1">
            <a:schemeClr val="accent1"/>
          </a:effectRef>
          <a:fontRef idx="minor">
            <a:schemeClr val="tx1"/>
          </a:fontRef>
        </p:style>
      </p:cxnSp>
      <p:sp>
        <p:nvSpPr>
          <p:cNvPr id="23" name="Oval 22"/>
          <p:cNvSpPr/>
          <p:nvPr/>
        </p:nvSpPr>
        <p:spPr>
          <a:xfrm>
            <a:off x="902437" y="3736134"/>
            <a:ext cx="1254860" cy="704850"/>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bwMode="auto">
          <a:xfrm>
            <a:off x="1042640" y="3764709"/>
            <a:ext cx="1114657" cy="646331"/>
          </a:xfrm>
          <a:prstGeom prst="rect">
            <a:avLst/>
          </a:prstGeom>
          <a:noFill/>
          <a:ln w="9525">
            <a:noFill/>
            <a:miter lim="800000"/>
            <a:headEnd/>
            <a:tailEnd/>
          </a:ln>
        </p:spPr>
        <p:txBody>
          <a:bodyPr wrap="square" rtlCol="0">
            <a:spAutoFit/>
          </a:bodyPr>
          <a:lstStyle/>
          <a:p>
            <a:r>
              <a:rPr lang="en-US" dirty="0"/>
              <a:t>best fit to NAVD88</a:t>
            </a:r>
          </a:p>
        </p:txBody>
      </p:sp>
      <p:sp>
        <p:nvSpPr>
          <p:cNvPr id="31" name="Oval 30"/>
          <p:cNvSpPr/>
          <p:nvPr/>
        </p:nvSpPr>
        <p:spPr>
          <a:xfrm>
            <a:off x="2635987" y="3766078"/>
            <a:ext cx="1254860" cy="704850"/>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bwMode="auto">
          <a:xfrm>
            <a:off x="2776190" y="3794653"/>
            <a:ext cx="1114657" cy="646331"/>
          </a:xfrm>
          <a:prstGeom prst="rect">
            <a:avLst/>
          </a:prstGeom>
          <a:noFill/>
          <a:ln w="9525">
            <a:noFill/>
            <a:miter lim="800000"/>
            <a:headEnd/>
            <a:tailEnd/>
          </a:ln>
        </p:spPr>
        <p:txBody>
          <a:bodyPr wrap="square" rtlCol="0">
            <a:spAutoFit/>
          </a:bodyPr>
          <a:lstStyle/>
          <a:p>
            <a:r>
              <a:rPr lang="en-US" dirty="0"/>
              <a:t>best fit to NAVD88</a:t>
            </a:r>
          </a:p>
        </p:txBody>
      </p:sp>
      <p:sp>
        <p:nvSpPr>
          <p:cNvPr id="33" name="Oval 32"/>
          <p:cNvSpPr/>
          <p:nvPr/>
        </p:nvSpPr>
        <p:spPr>
          <a:xfrm>
            <a:off x="4410076" y="3767447"/>
            <a:ext cx="1254860" cy="704850"/>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bwMode="auto">
          <a:xfrm>
            <a:off x="4550279" y="3796022"/>
            <a:ext cx="1114657" cy="646331"/>
          </a:xfrm>
          <a:prstGeom prst="rect">
            <a:avLst/>
          </a:prstGeom>
          <a:noFill/>
          <a:ln w="9525">
            <a:noFill/>
            <a:miter lim="800000"/>
            <a:headEnd/>
            <a:tailEnd/>
          </a:ln>
        </p:spPr>
        <p:txBody>
          <a:bodyPr wrap="square" rtlCol="0">
            <a:spAutoFit/>
          </a:bodyPr>
          <a:lstStyle/>
          <a:p>
            <a:r>
              <a:rPr lang="en-US" dirty="0"/>
              <a:t>best fit to NAVD88</a:t>
            </a:r>
          </a:p>
        </p:txBody>
      </p:sp>
      <p:sp>
        <p:nvSpPr>
          <p:cNvPr id="35" name="Oval 34"/>
          <p:cNvSpPr/>
          <p:nvPr/>
        </p:nvSpPr>
        <p:spPr>
          <a:xfrm>
            <a:off x="6215936" y="3766078"/>
            <a:ext cx="1254860" cy="704850"/>
          </a:xfrm>
          <a:prstGeom prst="ellipse">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bwMode="auto">
          <a:xfrm>
            <a:off x="6356139" y="3794653"/>
            <a:ext cx="1114657" cy="646331"/>
          </a:xfrm>
          <a:prstGeom prst="rect">
            <a:avLst/>
          </a:prstGeom>
          <a:noFill/>
          <a:ln w="9525">
            <a:noFill/>
            <a:miter lim="800000"/>
            <a:headEnd/>
            <a:tailEnd/>
          </a:ln>
        </p:spPr>
        <p:txBody>
          <a:bodyPr wrap="square" rtlCol="0">
            <a:spAutoFit/>
          </a:bodyPr>
          <a:lstStyle/>
          <a:p>
            <a:r>
              <a:rPr lang="en-US" dirty="0"/>
              <a:t>best fit to NAVD88</a:t>
            </a:r>
          </a:p>
        </p:txBody>
      </p:sp>
    </p:spTree>
    <p:extLst>
      <p:ext uri="{BB962C8B-B14F-4D97-AF65-F5344CB8AC3E}">
        <p14:creationId xmlns:p14="http://schemas.microsoft.com/office/powerpoint/2010/main" val="4148751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temp\geoidSchem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20" y="0"/>
            <a:ext cx="9223820" cy="6517869"/>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3752850" y="3600450"/>
            <a:ext cx="876300" cy="647700"/>
          </a:xfrm>
          <a:prstGeom prst="ellipse">
            <a:avLst/>
          </a:prstGeom>
          <a:noFill/>
          <a:ln w="508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4749800" y="4802414"/>
            <a:ext cx="983343" cy="756557"/>
          </a:xfrm>
          <a:prstGeom prst="ellipse">
            <a:avLst/>
          </a:prstGeom>
          <a:noFill/>
          <a:ln w="5080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718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txBox="1">
            <a:spLocks/>
          </p:cNvSpPr>
          <p:nvPr/>
        </p:nvSpPr>
        <p:spPr bwMode="auto">
          <a:xfrm>
            <a:off x="203073" y="1378777"/>
            <a:ext cx="8772976" cy="526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223838" indent="-223838"/>
            <a:r>
              <a:rPr lang="en-US" altLang="en-US" sz="2800" dirty="0">
                <a:latin typeface="Cambria" panose="02040503050406030204" pitchFamily="18" charset="0"/>
                <a:ea typeface="Cambria" panose="02040503050406030204" pitchFamily="18" charset="0"/>
              </a:rPr>
              <a:t>First you need a gravity field</a:t>
            </a:r>
          </a:p>
          <a:p>
            <a:pPr marL="681038" lvl="1" indent="-223838">
              <a:spcAft>
                <a:spcPts val="600"/>
              </a:spcAft>
            </a:pPr>
            <a:r>
              <a:rPr lang="en-US" altLang="en-US" sz="2400" dirty="0">
                <a:latin typeface="Cambria" panose="02040503050406030204" pitchFamily="18" charset="0"/>
                <a:ea typeface="Cambria" panose="02040503050406030204" pitchFamily="18" charset="0"/>
              </a:rPr>
              <a:t>data collected from different distances away from Earth</a:t>
            </a:r>
          </a:p>
          <a:p>
            <a:pPr marL="223838" indent="-223838">
              <a:spcAft>
                <a:spcPts val="600"/>
              </a:spcAft>
            </a:pPr>
            <a:r>
              <a:rPr lang="en-US" altLang="en-US" sz="2800" dirty="0">
                <a:latin typeface="Cambria" panose="02040503050406030204" pitchFamily="18" charset="0"/>
                <a:ea typeface="Cambria" panose="02040503050406030204" pitchFamily="18" charset="0"/>
              </a:rPr>
              <a:t>Next calculate gravity anomaly, or </a:t>
            </a:r>
            <a:r>
              <a:rPr lang="en-US" altLang="en-US" sz="2800" b="1" dirty="0">
                <a:latin typeface="Cambria" panose="02040503050406030204" pitchFamily="18" charset="0"/>
                <a:ea typeface="Cambria" panose="02040503050406030204" pitchFamily="18" charset="0"/>
              </a:rPr>
              <a:t>∆g</a:t>
            </a:r>
          </a:p>
          <a:p>
            <a:pPr marL="223838" indent="-223838"/>
            <a:r>
              <a:rPr lang="en-US" altLang="en-US" sz="2800" dirty="0">
                <a:latin typeface="Cambria" panose="02040503050406030204" pitchFamily="18" charset="0"/>
                <a:ea typeface="Cambria" panose="02040503050406030204" pitchFamily="18" charset="0"/>
              </a:rPr>
              <a:t>Then, just solve Stokes’ integral!</a:t>
            </a:r>
          </a:p>
          <a:p>
            <a:pPr marL="223838" indent="-223838"/>
            <a:endParaRPr lang="en-US" altLang="en-US" sz="2800" b="1" dirty="0">
              <a:latin typeface="Cambria" panose="02040503050406030204" pitchFamily="18" charset="0"/>
              <a:ea typeface="Cambria" panose="02040503050406030204" pitchFamily="18" charset="0"/>
            </a:endParaRPr>
          </a:p>
          <a:p>
            <a:pPr marL="223838" indent="-223838"/>
            <a:r>
              <a:rPr lang="en-US" altLang="en-US" sz="2000" b="1" dirty="0">
                <a:latin typeface="Cambria" panose="02040503050406030204" pitchFamily="18" charset="0"/>
                <a:ea typeface="Cambria" panose="02040503050406030204" pitchFamily="18" charset="0"/>
              </a:rPr>
              <a:t>R</a:t>
            </a:r>
            <a:r>
              <a:rPr lang="en-US" altLang="en-US" sz="2000" dirty="0">
                <a:latin typeface="Cambria" panose="02040503050406030204" pitchFamily="18" charset="0"/>
                <a:ea typeface="Cambria" panose="02040503050406030204" pitchFamily="18" charset="0"/>
              </a:rPr>
              <a:t> is the mean radius of the earth</a:t>
            </a:r>
          </a:p>
          <a:p>
            <a:pPr marL="223838" indent="-223838"/>
            <a:r>
              <a:rPr lang="en-US" altLang="en-US" sz="2000" b="1" dirty="0">
                <a:latin typeface="Cambria" panose="02040503050406030204" pitchFamily="18" charset="0"/>
                <a:ea typeface="Cambria" panose="02040503050406030204" pitchFamily="18" charset="0"/>
              </a:rPr>
              <a:t>ɣ0</a:t>
            </a:r>
            <a:r>
              <a:rPr lang="en-US" altLang="en-US" sz="2000" dirty="0">
                <a:latin typeface="Cambria" panose="02040503050406030204" pitchFamily="18" charset="0"/>
                <a:ea typeface="Cambria" panose="02040503050406030204" pitchFamily="18" charset="0"/>
              </a:rPr>
              <a:t> is mean surface gravity on ellipsoid</a:t>
            </a:r>
          </a:p>
          <a:p>
            <a:pPr marL="223838" indent="-223838"/>
            <a:r>
              <a:rPr lang="en-US" altLang="en-US" sz="2000" b="1" dirty="0">
                <a:latin typeface="Cambria" panose="02040503050406030204" pitchFamily="18" charset="0"/>
                <a:ea typeface="Cambria" panose="02040503050406030204" pitchFamily="18" charset="0"/>
              </a:rPr>
              <a:t>S</a:t>
            </a:r>
            <a:r>
              <a:rPr lang="en-US" altLang="en-US" sz="2000" dirty="0">
                <a:latin typeface="Cambria" panose="02040503050406030204" pitchFamily="18" charset="0"/>
                <a:ea typeface="Cambria" panose="02040503050406030204" pitchFamily="18" charset="0"/>
              </a:rPr>
              <a:t> is a geometric function of position</a:t>
            </a:r>
          </a:p>
          <a:p>
            <a:pPr marL="223838" indent="-223838"/>
            <a:endParaRPr lang="en-US" altLang="en-US" sz="2000" dirty="0">
              <a:latin typeface="Cambria" panose="02040503050406030204" pitchFamily="18" charset="0"/>
              <a:ea typeface="Cambria" panose="02040503050406030204" pitchFamily="18" charset="0"/>
            </a:endParaRPr>
          </a:p>
          <a:p>
            <a:pPr marL="0" indent="0">
              <a:buNone/>
            </a:pPr>
            <a:r>
              <a:rPr lang="en-US" altLang="en-US" sz="2800" dirty="0">
                <a:latin typeface="Cambria" panose="02040503050406030204" pitchFamily="18" charset="0"/>
                <a:ea typeface="Cambria" panose="02040503050406030204" pitchFamily="18" charset="0"/>
              </a:rPr>
              <a:t>…there’s a catch</a:t>
            </a:r>
          </a:p>
          <a:p>
            <a:pPr marL="223838" indent="-223838"/>
            <a:r>
              <a:rPr lang="en-US" altLang="en-US" sz="2800" dirty="0">
                <a:latin typeface="Cambria" panose="02040503050406030204" pitchFamily="18" charset="0"/>
                <a:ea typeface="Cambria" panose="02040503050406030204" pitchFamily="18" charset="0"/>
              </a:rPr>
              <a:t>Need to know </a:t>
            </a:r>
            <a:r>
              <a:rPr lang="en-US" altLang="en-US" sz="2800" b="1" dirty="0">
                <a:latin typeface="Cambria" panose="02040503050406030204" pitchFamily="18" charset="0"/>
                <a:ea typeface="Cambria" panose="02040503050406030204" pitchFamily="18" charset="0"/>
              </a:rPr>
              <a:t>∆g </a:t>
            </a:r>
            <a:r>
              <a:rPr lang="en-US" altLang="en-US" sz="2800" dirty="0">
                <a:latin typeface="Cambria" panose="02040503050406030204" pitchFamily="18" charset="0"/>
                <a:ea typeface="Cambria" panose="02040503050406030204" pitchFamily="18" charset="0"/>
              </a:rPr>
              <a:t>over entire surface of the earth</a:t>
            </a:r>
          </a:p>
        </p:txBody>
      </p:sp>
      <p:pic>
        <p:nvPicPr>
          <p:cNvPr id="10" name="Picture 9"/>
          <p:cNvPicPr>
            <a:picLocks noChangeAspect="1"/>
          </p:cNvPicPr>
          <p:nvPr/>
        </p:nvPicPr>
        <p:blipFill rotWithShape="1">
          <a:blip r:embed="rId3"/>
          <a:srcRect l="84" t="63" r="101" b="280"/>
          <a:stretch/>
        </p:blipFill>
        <p:spPr>
          <a:xfrm>
            <a:off x="4649164" y="3191069"/>
            <a:ext cx="4326885" cy="1100309"/>
          </a:xfrm>
          <a:prstGeom prst="rect">
            <a:avLst/>
          </a:prstGeom>
        </p:spPr>
      </p:pic>
      <p:sp>
        <p:nvSpPr>
          <p:cNvPr id="11" name="object 2"/>
          <p:cNvSpPr txBox="1">
            <a:spLocks noGrp="1"/>
          </p:cNvSpPr>
          <p:nvPr>
            <p:ph type="title"/>
          </p:nvPr>
        </p:nvSpPr>
        <p:spPr>
          <a:xfrm>
            <a:off x="1" y="422959"/>
            <a:ext cx="9144001"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a:latin typeface="Cambria" panose="02040503050406030204" pitchFamily="18" charset="0"/>
                <a:cs typeface="Calibri"/>
              </a:rPr>
              <a:t>Calculating N</a:t>
            </a:r>
            <a:r>
              <a:rPr lang="en-US" spc="-7" baseline="-25000" dirty="0">
                <a:latin typeface="Cambria" panose="02040503050406030204" pitchFamily="18" charset="0"/>
                <a:cs typeface="Calibri"/>
              </a:rPr>
              <a:t>g</a:t>
            </a:r>
            <a:r>
              <a:rPr lang="en-US" spc="-7" dirty="0">
                <a:latin typeface="Cambria" panose="02040503050406030204" pitchFamily="18" charset="0"/>
                <a:cs typeface="Calibri"/>
              </a:rPr>
              <a:t> is </a:t>
            </a:r>
            <a:r>
              <a:rPr lang="en-US" i="1" spc="-7" dirty="0">
                <a:latin typeface="Cambria" panose="02040503050406030204" pitchFamily="18" charset="0"/>
                <a:cs typeface="Calibri"/>
              </a:rPr>
              <a:t>not easy</a:t>
            </a:r>
            <a:r>
              <a:rPr lang="en-US" spc="-7" dirty="0">
                <a:latin typeface="Cambria" panose="02040503050406030204" pitchFamily="18" charset="0"/>
                <a:cs typeface="Calibri"/>
              </a:rPr>
              <a:t>!</a:t>
            </a:r>
            <a:endParaRPr dirty="0">
              <a:latin typeface="Cambria" panose="02040503050406030204" pitchFamily="18" charset="0"/>
              <a:cs typeface="Calibri"/>
            </a:endParaRPr>
          </a:p>
        </p:txBody>
      </p:sp>
    </p:spTree>
    <p:extLst>
      <p:ext uri="{BB962C8B-B14F-4D97-AF65-F5344CB8AC3E}">
        <p14:creationId xmlns:p14="http://schemas.microsoft.com/office/powerpoint/2010/main" val="1426299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childTnLst>
                          </p:cTn>
                        </p:par>
                        <p:par>
                          <p:cTn id="21" fill="hold">
                            <p:stCondLst>
                              <p:cond delay="2000"/>
                            </p:stCondLst>
                            <p:childTnLst>
                              <p:par>
                                <p:cTn id="22" presetID="2" presetClass="entr" presetSubtype="8" fill="hold" nodeType="after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 calcmode="lin" valueType="num">
                                      <p:cBhvr additive="base">
                                        <p:cTn id="24" dur="500" fill="hold"/>
                                        <p:tgtEl>
                                          <p:spTgt spid="7">
                                            <p:txEl>
                                              <p:pRg st="5" end="5"/>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7">
                                            <p:txEl>
                                              <p:pRg st="5" end="5"/>
                                            </p:txEl>
                                          </p:spTgt>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7">
                                            <p:txEl>
                                              <p:pRg st="6" end="6"/>
                                            </p:txEl>
                                          </p:spTgt>
                                        </p:tgtEl>
                                        <p:attrNameLst>
                                          <p:attrName>style.visibility</p:attrName>
                                        </p:attrNameLst>
                                      </p:cBhvr>
                                      <p:to>
                                        <p:strVal val="visible"/>
                                      </p:to>
                                    </p:set>
                                    <p:anim calcmode="lin" valueType="num">
                                      <p:cBhvr additive="base">
                                        <p:cTn id="28" dur="500" fill="hold"/>
                                        <p:tgtEl>
                                          <p:spTgt spid="7">
                                            <p:txEl>
                                              <p:pRg st="6" end="6"/>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7">
                                            <p:txEl>
                                              <p:pRg st="6" end="6"/>
                                            </p:txEl>
                                          </p:spTgt>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 calcmode="lin" valueType="num">
                                      <p:cBhvr additive="base">
                                        <p:cTn id="32" dur="500" fill="hold"/>
                                        <p:tgtEl>
                                          <p:spTgt spid="7">
                                            <p:txEl>
                                              <p:pRg st="7" end="7"/>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
                                            <p:txEl>
                                              <p:pRg st="9" end="9"/>
                                            </p:txEl>
                                          </p:spTgt>
                                        </p:tgtEl>
                                        <p:attrNameLst>
                                          <p:attrName>style.visibility</p:attrName>
                                        </p:attrNameLst>
                                      </p:cBhvr>
                                      <p:to>
                                        <p:strVal val="visible"/>
                                      </p:to>
                                    </p:set>
                                    <p:animEffect transition="in" filter="fade">
                                      <p:cBhvr>
                                        <p:cTn id="38" dur="500"/>
                                        <p:tgtEl>
                                          <p:spTgt spid="7">
                                            <p:txEl>
                                              <p:pRg st="9" end="9"/>
                                            </p:txEl>
                                          </p:spTgt>
                                        </p:tgtEl>
                                      </p:cBhvr>
                                    </p:animEffect>
                                  </p:childTnLst>
                                </p:cTn>
                              </p:par>
                            </p:childTnLst>
                          </p:cTn>
                        </p:par>
                        <p:par>
                          <p:cTn id="39" fill="hold">
                            <p:stCondLst>
                              <p:cond delay="500"/>
                            </p:stCondLst>
                            <p:childTnLst>
                              <p:par>
                                <p:cTn id="40" presetID="10" presetClass="entr" presetSubtype="0" fill="hold" nodeType="afterEffect">
                                  <p:stCondLst>
                                    <p:cond delay="500"/>
                                  </p:stCondLst>
                                  <p:childTnLst>
                                    <p:set>
                                      <p:cBhvr>
                                        <p:cTn id="41" dur="1" fill="hold">
                                          <p:stCondLst>
                                            <p:cond delay="0"/>
                                          </p:stCondLst>
                                        </p:cTn>
                                        <p:tgtEl>
                                          <p:spTgt spid="7">
                                            <p:txEl>
                                              <p:pRg st="10" end="10"/>
                                            </p:txEl>
                                          </p:spTgt>
                                        </p:tgtEl>
                                        <p:attrNameLst>
                                          <p:attrName>style.visibility</p:attrName>
                                        </p:attrNameLst>
                                      </p:cBhvr>
                                      <p:to>
                                        <p:strVal val="visible"/>
                                      </p:to>
                                    </p:set>
                                    <p:animEffect transition="in" filter="fade">
                                      <p:cBhvr>
                                        <p:cTn id="42"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5"/>
          <p:cNvSpPr txBox="1">
            <a:spLocks/>
          </p:cNvSpPr>
          <p:nvPr/>
        </p:nvSpPr>
        <p:spPr bwMode="auto">
          <a:xfrm>
            <a:off x="203073" y="1378777"/>
            <a:ext cx="8772976" cy="5262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800100" indent="-34290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marL="223838" indent="-223838"/>
            <a:r>
              <a:rPr lang="en-US" altLang="en-US" sz="2800" dirty="0">
                <a:latin typeface="Cambria" panose="02040503050406030204" pitchFamily="18" charset="0"/>
                <a:ea typeface="Cambria" panose="02040503050406030204" pitchFamily="18" charset="0"/>
              </a:rPr>
              <a:t>First you need a gravity field</a:t>
            </a:r>
          </a:p>
          <a:p>
            <a:pPr marL="681038" lvl="1" indent="-223838">
              <a:spcAft>
                <a:spcPts val="600"/>
              </a:spcAft>
            </a:pPr>
            <a:r>
              <a:rPr lang="en-US" altLang="en-US" sz="2400" dirty="0">
                <a:latin typeface="Cambria" panose="02040503050406030204" pitchFamily="18" charset="0"/>
                <a:ea typeface="Cambria" panose="02040503050406030204" pitchFamily="18" charset="0"/>
              </a:rPr>
              <a:t>data collected from different distances away from Earth</a:t>
            </a:r>
          </a:p>
          <a:p>
            <a:pPr marL="223838" indent="-223838">
              <a:spcAft>
                <a:spcPts val="600"/>
              </a:spcAft>
            </a:pPr>
            <a:r>
              <a:rPr lang="en-US" altLang="en-US" sz="2800" dirty="0">
                <a:latin typeface="Cambria" panose="02040503050406030204" pitchFamily="18" charset="0"/>
                <a:ea typeface="Cambria" panose="02040503050406030204" pitchFamily="18" charset="0"/>
              </a:rPr>
              <a:t>Next calculate gravity anomaly, or </a:t>
            </a:r>
            <a:r>
              <a:rPr lang="en-US" altLang="en-US" sz="2800" b="1" dirty="0">
                <a:latin typeface="Cambria" panose="02040503050406030204" pitchFamily="18" charset="0"/>
                <a:ea typeface="Cambria" panose="02040503050406030204" pitchFamily="18" charset="0"/>
              </a:rPr>
              <a:t>∆g</a:t>
            </a:r>
          </a:p>
          <a:p>
            <a:pPr marL="223838" indent="-223838"/>
            <a:r>
              <a:rPr lang="en-US" altLang="en-US" sz="2800" dirty="0">
                <a:latin typeface="Cambria" panose="02040503050406030204" pitchFamily="18" charset="0"/>
                <a:ea typeface="Cambria" panose="02040503050406030204" pitchFamily="18" charset="0"/>
              </a:rPr>
              <a:t>Then, just solve Stokes’ integral!</a:t>
            </a:r>
          </a:p>
          <a:p>
            <a:pPr marL="223838" indent="-223838"/>
            <a:endParaRPr lang="en-US" altLang="en-US" sz="2800" b="1" dirty="0">
              <a:latin typeface="Cambria" panose="02040503050406030204" pitchFamily="18" charset="0"/>
              <a:ea typeface="Cambria" panose="02040503050406030204" pitchFamily="18" charset="0"/>
            </a:endParaRPr>
          </a:p>
          <a:p>
            <a:pPr marL="223838" indent="-223838"/>
            <a:r>
              <a:rPr lang="en-US" altLang="en-US" sz="2000" b="1" dirty="0">
                <a:latin typeface="Cambria" panose="02040503050406030204" pitchFamily="18" charset="0"/>
                <a:ea typeface="Cambria" panose="02040503050406030204" pitchFamily="18" charset="0"/>
              </a:rPr>
              <a:t>R</a:t>
            </a:r>
            <a:r>
              <a:rPr lang="en-US" altLang="en-US" sz="2000" dirty="0">
                <a:latin typeface="Cambria" panose="02040503050406030204" pitchFamily="18" charset="0"/>
                <a:ea typeface="Cambria" panose="02040503050406030204" pitchFamily="18" charset="0"/>
              </a:rPr>
              <a:t> is the mean radius of the earth</a:t>
            </a:r>
          </a:p>
          <a:p>
            <a:pPr marL="223838" indent="-223838"/>
            <a:r>
              <a:rPr lang="en-US" altLang="en-US" sz="2000" b="1" dirty="0">
                <a:latin typeface="Cambria" panose="02040503050406030204" pitchFamily="18" charset="0"/>
                <a:ea typeface="Cambria" panose="02040503050406030204" pitchFamily="18" charset="0"/>
              </a:rPr>
              <a:t>ɣ0</a:t>
            </a:r>
            <a:r>
              <a:rPr lang="en-US" altLang="en-US" sz="2000" dirty="0">
                <a:latin typeface="Cambria" panose="02040503050406030204" pitchFamily="18" charset="0"/>
                <a:ea typeface="Cambria" panose="02040503050406030204" pitchFamily="18" charset="0"/>
              </a:rPr>
              <a:t> is mean surface gravity on ellipsoid</a:t>
            </a:r>
          </a:p>
          <a:p>
            <a:pPr marL="223838" indent="-223838"/>
            <a:r>
              <a:rPr lang="en-US" altLang="en-US" sz="2000" b="1" dirty="0">
                <a:latin typeface="Cambria" panose="02040503050406030204" pitchFamily="18" charset="0"/>
                <a:ea typeface="Cambria" panose="02040503050406030204" pitchFamily="18" charset="0"/>
              </a:rPr>
              <a:t>S</a:t>
            </a:r>
            <a:r>
              <a:rPr lang="en-US" altLang="en-US" sz="2000" dirty="0">
                <a:latin typeface="Cambria" panose="02040503050406030204" pitchFamily="18" charset="0"/>
                <a:ea typeface="Cambria" panose="02040503050406030204" pitchFamily="18" charset="0"/>
              </a:rPr>
              <a:t> is a geometric function of position</a:t>
            </a:r>
          </a:p>
          <a:p>
            <a:pPr marL="223838" indent="-223838"/>
            <a:endParaRPr lang="en-US" altLang="en-US" sz="2000" dirty="0">
              <a:latin typeface="Cambria" panose="02040503050406030204" pitchFamily="18" charset="0"/>
              <a:ea typeface="Cambria" panose="02040503050406030204" pitchFamily="18" charset="0"/>
            </a:endParaRPr>
          </a:p>
          <a:p>
            <a:pPr marL="0" indent="0">
              <a:buNone/>
            </a:pPr>
            <a:r>
              <a:rPr lang="en-US" altLang="en-US" sz="2800" dirty="0">
                <a:latin typeface="Cambria" panose="02040503050406030204" pitchFamily="18" charset="0"/>
                <a:ea typeface="Cambria" panose="02040503050406030204" pitchFamily="18" charset="0"/>
              </a:rPr>
              <a:t>…there’s a catch</a:t>
            </a:r>
          </a:p>
          <a:p>
            <a:pPr marL="223838" indent="-223838"/>
            <a:r>
              <a:rPr lang="en-US" altLang="en-US" sz="2800" dirty="0">
                <a:latin typeface="Cambria" panose="02040503050406030204" pitchFamily="18" charset="0"/>
                <a:ea typeface="Cambria" panose="02040503050406030204" pitchFamily="18" charset="0"/>
              </a:rPr>
              <a:t>Need to know </a:t>
            </a:r>
            <a:r>
              <a:rPr lang="en-US" altLang="en-US" sz="2800" b="1" dirty="0">
                <a:latin typeface="Cambria" panose="02040503050406030204" pitchFamily="18" charset="0"/>
                <a:ea typeface="Cambria" panose="02040503050406030204" pitchFamily="18" charset="0"/>
              </a:rPr>
              <a:t>∆g </a:t>
            </a:r>
            <a:r>
              <a:rPr lang="en-US" altLang="en-US" sz="2800" dirty="0">
                <a:latin typeface="Cambria" panose="02040503050406030204" pitchFamily="18" charset="0"/>
                <a:ea typeface="Cambria" panose="02040503050406030204" pitchFamily="18" charset="0"/>
              </a:rPr>
              <a:t>over entire surface of the earth</a:t>
            </a:r>
          </a:p>
        </p:txBody>
      </p:sp>
      <p:pic>
        <p:nvPicPr>
          <p:cNvPr id="10" name="Picture 9"/>
          <p:cNvPicPr>
            <a:picLocks noChangeAspect="1"/>
          </p:cNvPicPr>
          <p:nvPr/>
        </p:nvPicPr>
        <p:blipFill rotWithShape="1">
          <a:blip r:embed="rId3"/>
          <a:srcRect l="84" t="63" r="101" b="280"/>
          <a:stretch/>
        </p:blipFill>
        <p:spPr>
          <a:xfrm>
            <a:off x="4649164" y="3191069"/>
            <a:ext cx="4326885" cy="1100309"/>
          </a:xfrm>
          <a:prstGeom prst="rect">
            <a:avLst/>
          </a:prstGeom>
        </p:spPr>
      </p:pic>
      <p:sp>
        <p:nvSpPr>
          <p:cNvPr id="11" name="object 2"/>
          <p:cNvSpPr txBox="1">
            <a:spLocks noGrp="1"/>
          </p:cNvSpPr>
          <p:nvPr>
            <p:ph type="title"/>
          </p:nvPr>
        </p:nvSpPr>
        <p:spPr>
          <a:xfrm>
            <a:off x="1" y="422959"/>
            <a:ext cx="9144001"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7" dirty="0">
                <a:latin typeface="Cambria" panose="02040503050406030204" pitchFamily="18" charset="0"/>
                <a:cs typeface="Calibri"/>
              </a:rPr>
              <a:t>Calculating N</a:t>
            </a:r>
            <a:r>
              <a:rPr lang="en-US" spc="-7" baseline="-25000" dirty="0">
                <a:latin typeface="Cambria" panose="02040503050406030204" pitchFamily="18" charset="0"/>
                <a:cs typeface="Calibri"/>
              </a:rPr>
              <a:t>g</a:t>
            </a:r>
            <a:r>
              <a:rPr lang="en-US" spc="-7" dirty="0">
                <a:latin typeface="Cambria" panose="02040503050406030204" pitchFamily="18" charset="0"/>
                <a:cs typeface="Calibri"/>
              </a:rPr>
              <a:t> is </a:t>
            </a:r>
            <a:r>
              <a:rPr lang="en-US" i="1" spc="-7" dirty="0">
                <a:latin typeface="Cambria" panose="02040503050406030204" pitchFamily="18" charset="0"/>
                <a:cs typeface="Calibri"/>
              </a:rPr>
              <a:t>not easy</a:t>
            </a:r>
            <a:r>
              <a:rPr lang="en-US" spc="-7" dirty="0">
                <a:latin typeface="Cambria" panose="02040503050406030204" pitchFamily="18" charset="0"/>
                <a:cs typeface="Calibri"/>
              </a:rPr>
              <a:t>!</a:t>
            </a:r>
            <a:endParaRPr dirty="0">
              <a:latin typeface="Cambria" panose="02040503050406030204" pitchFamily="18" charset="0"/>
              <a:cs typeface="Calibri"/>
            </a:endParaRPr>
          </a:p>
        </p:txBody>
      </p:sp>
    </p:spTree>
    <p:extLst>
      <p:ext uri="{BB962C8B-B14F-4D97-AF65-F5344CB8AC3E}">
        <p14:creationId xmlns:p14="http://schemas.microsoft.com/office/powerpoint/2010/main" val="3815433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xit" presetSubtype="21" fill="hold" nodeType="afterEffect">
                                  <p:stCondLst>
                                    <p:cond delay="0"/>
                                  </p:stCondLst>
                                  <p:childTnLst>
                                    <p:animEffect transition="out" filter="barn(inVertical)">
                                      <p:cBhvr>
                                        <p:cTn id="6" dur="500"/>
                                        <p:tgtEl>
                                          <p:spTgt spid="7">
                                            <p:txEl>
                                              <p:pRg st="2" end="2"/>
                                            </p:txEl>
                                          </p:spTgt>
                                        </p:tgtEl>
                                      </p:cBhvr>
                                    </p:animEffect>
                                    <p:set>
                                      <p:cBhvr>
                                        <p:cTn id="7" dur="1" fill="hold">
                                          <p:stCondLst>
                                            <p:cond delay="499"/>
                                          </p:stCondLst>
                                        </p:cTn>
                                        <p:tgtEl>
                                          <p:spTgt spid="7">
                                            <p:txEl>
                                              <p:pRg st="2" end="2"/>
                                            </p:txEl>
                                          </p:spTgt>
                                        </p:tgtEl>
                                        <p:attrNameLst>
                                          <p:attrName>style.visibility</p:attrName>
                                        </p:attrNameLst>
                                      </p:cBhvr>
                                      <p:to>
                                        <p:strVal val="hidden"/>
                                      </p:to>
                                    </p:set>
                                  </p:childTnLst>
                                </p:cTn>
                              </p:par>
                              <p:par>
                                <p:cTn id="8" presetID="16" presetClass="exit" presetSubtype="21" fill="hold" nodeType="withEffect">
                                  <p:stCondLst>
                                    <p:cond delay="0"/>
                                  </p:stCondLst>
                                  <p:childTnLst>
                                    <p:animEffect transition="out" filter="barn(inVertical)">
                                      <p:cBhvr>
                                        <p:cTn id="9" dur="500"/>
                                        <p:tgtEl>
                                          <p:spTgt spid="7">
                                            <p:txEl>
                                              <p:pRg st="3" end="3"/>
                                            </p:txEl>
                                          </p:spTgt>
                                        </p:tgtEl>
                                      </p:cBhvr>
                                    </p:animEffect>
                                    <p:set>
                                      <p:cBhvr>
                                        <p:cTn id="10" dur="1" fill="hold">
                                          <p:stCondLst>
                                            <p:cond delay="499"/>
                                          </p:stCondLst>
                                        </p:cTn>
                                        <p:tgtEl>
                                          <p:spTgt spid="7">
                                            <p:txEl>
                                              <p:pRg st="3" end="3"/>
                                            </p:txEl>
                                          </p:spTgt>
                                        </p:tgtEl>
                                        <p:attrNameLst>
                                          <p:attrName>style.visibility</p:attrName>
                                        </p:attrNameLst>
                                      </p:cBhvr>
                                      <p:to>
                                        <p:strVal val="hidden"/>
                                      </p:to>
                                    </p:set>
                                  </p:childTnLst>
                                </p:cTn>
                              </p:par>
                              <p:par>
                                <p:cTn id="11" presetID="16" presetClass="exit" presetSubtype="21" fill="hold" nodeType="withEffect">
                                  <p:stCondLst>
                                    <p:cond delay="0"/>
                                  </p:stCondLst>
                                  <p:childTnLst>
                                    <p:animEffect transition="out" filter="barn(inVertical)">
                                      <p:cBhvr>
                                        <p:cTn id="12" dur="500"/>
                                        <p:tgtEl>
                                          <p:spTgt spid="7">
                                            <p:txEl>
                                              <p:pRg st="5" end="5"/>
                                            </p:txEl>
                                          </p:spTgt>
                                        </p:tgtEl>
                                      </p:cBhvr>
                                    </p:animEffect>
                                    <p:set>
                                      <p:cBhvr>
                                        <p:cTn id="13" dur="1" fill="hold">
                                          <p:stCondLst>
                                            <p:cond delay="499"/>
                                          </p:stCondLst>
                                        </p:cTn>
                                        <p:tgtEl>
                                          <p:spTgt spid="7">
                                            <p:txEl>
                                              <p:pRg st="5" end="5"/>
                                            </p:txEl>
                                          </p:spTgt>
                                        </p:tgtEl>
                                        <p:attrNameLst>
                                          <p:attrName>style.visibility</p:attrName>
                                        </p:attrNameLst>
                                      </p:cBhvr>
                                      <p:to>
                                        <p:strVal val="hidden"/>
                                      </p:to>
                                    </p:set>
                                  </p:childTnLst>
                                </p:cTn>
                              </p:par>
                              <p:par>
                                <p:cTn id="14" presetID="16" presetClass="exit" presetSubtype="21" fill="hold" nodeType="withEffect">
                                  <p:stCondLst>
                                    <p:cond delay="0"/>
                                  </p:stCondLst>
                                  <p:childTnLst>
                                    <p:animEffect transition="out" filter="barn(inVertical)">
                                      <p:cBhvr>
                                        <p:cTn id="15" dur="500"/>
                                        <p:tgtEl>
                                          <p:spTgt spid="7">
                                            <p:txEl>
                                              <p:pRg st="6" end="6"/>
                                            </p:txEl>
                                          </p:spTgt>
                                        </p:tgtEl>
                                      </p:cBhvr>
                                    </p:animEffect>
                                    <p:set>
                                      <p:cBhvr>
                                        <p:cTn id="16" dur="1" fill="hold">
                                          <p:stCondLst>
                                            <p:cond delay="499"/>
                                          </p:stCondLst>
                                        </p:cTn>
                                        <p:tgtEl>
                                          <p:spTgt spid="7">
                                            <p:txEl>
                                              <p:pRg st="6" end="6"/>
                                            </p:txEl>
                                          </p:spTgt>
                                        </p:tgtEl>
                                        <p:attrNameLst>
                                          <p:attrName>style.visibility</p:attrName>
                                        </p:attrNameLst>
                                      </p:cBhvr>
                                      <p:to>
                                        <p:strVal val="hidden"/>
                                      </p:to>
                                    </p:set>
                                  </p:childTnLst>
                                </p:cTn>
                              </p:par>
                              <p:par>
                                <p:cTn id="17" presetID="16" presetClass="exit" presetSubtype="21" fill="hold" nodeType="withEffect">
                                  <p:stCondLst>
                                    <p:cond delay="0"/>
                                  </p:stCondLst>
                                  <p:childTnLst>
                                    <p:animEffect transition="out" filter="barn(inVertical)">
                                      <p:cBhvr>
                                        <p:cTn id="18" dur="500"/>
                                        <p:tgtEl>
                                          <p:spTgt spid="7">
                                            <p:txEl>
                                              <p:pRg st="7" end="7"/>
                                            </p:txEl>
                                          </p:spTgt>
                                        </p:tgtEl>
                                      </p:cBhvr>
                                    </p:animEffect>
                                    <p:set>
                                      <p:cBhvr>
                                        <p:cTn id="19" dur="1" fill="hold">
                                          <p:stCondLst>
                                            <p:cond delay="499"/>
                                          </p:stCondLst>
                                        </p:cTn>
                                        <p:tgtEl>
                                          <p:spTgt spid="7">
                                            <p:txEl>
                                              <p:pRg st="7" end="7"/>
                                            </p:txEl>
                                          </p:spTgt>
                                        </p:tgtEl>
                                        <p:attrNameLst>
                                          <p:attrName>style.visibility</p:attrName>
                                        </p:attrNameLst>
                                      </p:cBhvr>
                                      <p:to>
                                        <p:strVal val="hidden"/>
                                      </p:to>
                                    </p:set>
                                  </p:childTnLst>
                                </p:cTn>
                              </p:par>
                              <p:par>
                                <p:cTn id="20" presetID="16" presetClass="exit" presetSubtype="21" fill="hold" nodeType="withEffect">
                                  <p:stCondLst>
                                    <p:cond delay="0"/>
                                  </p:stCondLst>
                                  <p:childTnLst>
                                    <p:animEffect transition="out" filter="barn(inVertical)">
                                      <p:cBhvr>
                                        <p:cTn id="21" dur="500"/>
                                        <p:tgtEl>
                                          <p:spTgt spid="7">
                                            <p:txEl>
                                              <p:pRg st="9" end="9"/>
                                            </p:txEl>
                                          </p:spTgt>
                                        </p:tgtEl>
                                      </p:cBhvr>
                                    </p:animEffect>
                                    <p:set>
                                      <p:cBhvr>
                                        <p:cTn id="22" dur="1" fill="hold">
                                          <p:stCondLst>
                                            <p:cond delay="499"/>
                                          </p:stCondLst>
                                        </p:cTn>
                                        <p:tgtEl>
                                          <p:spTgt spid="7">
                                            <p:txEl>
                                              <p:pRg st="9" end="9"/>
                                            </p:txEl>
                                          </p:spTgt>
                                        </p:tgtEl>
                                        <p:attrNameLst>
                                          <p:attrName>style.visibility</p:attrName>
                                        </p:attrNameLst>
                                      </p:cBhvr>
                                      <p:to>
                                        <p:strVal val="hidden"/>
                                      </p:to>
                                    </p:set>
                                  </p:childTnLst>
                                </p:cTn>
                              </p:par>
                              <p:par>
                                <p:cTn id="23" presetID="16" presetClass="exit" presetSubtype="21" fill="hold" nodeType="withEffect">
                                  <p:stCondLst>
                                    <p:cond delay="0"/>
                                  </p:stCondLst>
                                  <p:childTnLst>
                                    <p:animEffect transition="out" filter="barn(inVertical)">
                                      <p:cBhvr>
                                        <p:cTn id="24" dur="500"/>
                                        <p:tgtEl>
                                          <p:spTgt spid="7">
                                            <p:txEl>
                                              <p:pRg st="10" end="10"/>
                                            </p:txEl>
                                          </p:spTgt>
                                        </p:tgtEl>
                                      </p:cBhvr>
                                    </p:animEffect>
                                    <p:set>
                                      <p:cBhvr>
                                        <p:cTn id="25" dur="1" fill="hold">
                                          <p:stCondLst>
                                            <p:cond delay="499"/>
                                          </p:stCondLst>
                                        </p:cTn>
                                        <p:tgtEl>
                                          <p:spTgt spid="7">
                                            <p:txEl>
                                              <p:pRg st="10" end="10"/>
                                            </p:txEl>
                                          </p:spTgt>
                                        </p:tgtEl>
                                        <p:attrNameLst>
                                          <p:attrName>style.visibility</p:attrName>
                                        </p:attrNameLst>
                                      </p:cBhvr>
                                      <p:to>
                                        <p:strVal val="hidden"/>
                                      </p:to>
                                    </p:set>
                                  </p:childTnLst>
                                </p:cTn>
                              </p:par>
                              <p:par>
                                <p:cTn id="26" presetID="31" presetClass="exit" presetSubtype="0" fill="hold" nodeType="withEffect">
                                  <p:stCondLst>
                                    <p:cond delay="0"/>
                                  </p:stCondLst>
                                  <p:childTnLst>
                                    <p:anim calcmode="lin" valueType="num">
                                      <p:cBhvr>
                                        <p:cTn id="27" dur="1000"/>
                                        <p:tgtEl>
                                          <p:spTgt spid="10"/>
                                        </p:tgtEl>
                                        <p:attrNameLst>
                                          <p:attrName>ppt_w</p:attrName>
                                        </p:attrNameLst>
                                      </p:cBhvr>
                                      <p:tavLst>
                                        <p:tav tm="0">
                                          <p:val>
                                            <p:strVal val="ppt_w"/>
                                          </p:val>
                                        </p:tav>
                                        <p:tav tm="100000">
                                          <p:val>
                                            <p:fltVal val="0"/>
                                          </p:val>
                                        </p:tav>
                                      </p:tavLst>
                                    </p:anim>
                                    <p:anim calcmode="lin" valueType="num">
                                      <p:cBhvr>
                                        <p:cTn id="28" dur="1000"/>
                                        <p:tgtEl>
                                          <p:spTgt spid="10"/>
                                        </p:tgtEl>
                                        <p:attrNameLst>
                                          <p:attrName>ppt_h</p:attrName>
                                        </p:attrNameLst>
                                      </p:cBhvr>
                                      <p:tavLst>
                                        <p:tav tm="0">
                                          <p:val>
                                            <p:strVal val="ppt_h"/>
                                          </p:val>
                                        </p:tav>
                                        <p:tav tm="100000">
                                          <p:val>
                                            <p:fltVal val="0"/>
                                          </p:val>
                                        </p:tav>
                                      </p:tavLst>
                                    </p:anim>
                                    <p:anim calcmode="lin" valueType="num">
                                      <p:cBhvr>
                                        <p:cTn id="29" dur="1000"/>
                                        <p:tgtEl>
                                          <p:spTgt spid="10"/>
                                        </p:tgtEl>
                                        <p:attrNameLst>
                                          <p:attrName>style.rotation</p:attrName>
                                        </p:attrNameLst>
                                      </p:cBhvr>
                                      <p:tavLst>
                                        <p:tav tm="0">
                                          <p:val>
                                            <p:fltVal val="0"/>
                                          </p:val>
                                        </p:tav>
                                        <p:tav tm="100000">
                                          <p:val>
                                            <p:fltVal val="90"/>
                                          </p:val>
                                        </p:tav>
                                      </p:tavLst>
                                    </p:anim>
                                    <p:animEffect transition="out" filter="fade">
                                      <p:cBhvr>
                                        <p:cTn id="30" dur="1000"/>
                                        <p:tgtEl>
                                          <p:spTgt spid="10"/>
                                        </p:tgtEl>
                                      </p:cBhvr>
                                    </p:animEffect>
                                    <p:set>
                                      <p:cBhvr>
                                        <p:cTn id="31" dur="1" fill="hold">
                                          <p:stCondLst>
                                            <p:cond delay="999"/>
                                          </p:stCondLst>
                                        </p:cTn>
                                        <p:tgtEl>
                                          <p:spTgt spid="10"/>
                                        </p:tgtEl>
                                        <p:attrNameLst>
                                          <p:attrName>style.visibility</p:attrName>
                                        </p:attrNameLst>
                                      </p:cBhvr>
                                      <p:to>
                                        <p:strVal val="hidden"/>
                                      </p:to>
                                    </p:set>
                                  </p:childTnLst>
                                </p:cTn>
                              </p:par>
                              <p:par>
                                <p:cTn id="32" presetID="2" presetClass="exit" presetSubtype="1" fill="hold" grpId="0" nodeType="withEffect">
                                  <p:stCondLst>
                                    <p:cond delay="0"/>
                                  </p:stCondLst>
                                  <p:childTnLst>
                                    <p:anim calcmode="lin" valueType="num">
                                      <p:cBhvr additive="base">
                                        <p:cTn id="33" dur="500"/>
                                        <p:tgtEl>
                                          <p:spTgt spid="11"/>
                                        </p:tgtEl>
                                        <p:attrNameLst>
                                          <p:attrName>ppt_x</p:attrName>
                                        </p:attrNameLst>
                                      </p:cBhvr>
                                      <p:tavLst>
                                        <p:tav tm="0">
                                          <p:val>
                                            <p:strVal val="ppt_x"/>
                                          </p:val>
                                        </p:tav>
                                        <p:tav tm="100000">
                                          <p:val>
                                            <p:strVal val="ppt_x"/>
                                          </p:val>
                                        </p:tav>
                                      </p:tavLst>
                                    </p:anim>
                                    <p:anim calcmode="lin" valueType="num">
                                      <p:cBhvr additive="base">
                                        <p:cTn id="34" dur="500"/>
                                        <p:tgtEl>
                                          <p:spTgt spid="11"/>
                                        </p:tgtEl>
                                        <p:attrNameLst>
                                          <p:attrName>ppt_y</p:attrName>
                                        </p:attrNameLst>
                                      </p:cBhvr>
                                      <p:tavLst>
                                        <p:tav tm="0">
                                          <p:val>
                                            <p:strVal val="ppt_y"/>
                                          </p:val>
                                        </p:tav>
                                        <p:tav tm="100000">
                                          <p:val>
                                            <p:strVal val="0-ppt_h/2"/>
                                          </p:val>
                                        </p:tav>
                                      </p:tavLst>
                                    </p:anim>
                                    <p:set>
                                      <p:cBhvr>
                                        <p:cTn id="3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50905"/>
            <a:ext cx="9144001"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spc="-7" dirty="0">
                <a:latin typeface="Cambria" panose="02040503050406030204" pitchFamily="18" charset="0"/>
                <a:cs typeface="Calibri"/>
              </a:rPr>
              <a:t>Building </a:t>
            </a:r>
            <a:r>
              <a:rPr dirty="0">
                <a:latin typeface="Cambria" panose="02040503050406030204" pitchFamily="18" charset="0"/>
                <a:cs typeface="Calibri"/>
              </a:rPr>
              <a:t>a </a:t>
            </a:r>
            <a:r>
              <a:rPr lang="en-US" spc="-13" dirty="0">
                <a:latin typeface="Cambria" panose="02040503050406030204" pitchFamily="18" charset="0"/>
                <a:cs typeface="Calibri"/>
              </a:rPr>
              <a:t>Gravity</a:t>
            </a:r>
            <a:r>
              <a:rPr spc="-13" dirty="0">
                <a:latin typeface="Cambria" panose="02040503050406030204" pitchFamily="18" charset="0"/>
                <a:cs typeface="Calibri"/>
              </a:rPr>
              <a:t> </a:t>
            </a:r>
            <a:r>
              <a:rPr spc="-7" dirty="0">
                <a:latin typeface="Cambria" panose="02040503050406030204" pitchFamily="18" charset="0"/>
                <a:cs typeface="Calibri"/>
              </a:rPr>
              <a:t>Field</a:t>
            </a:r>
            <a:r>
              <a:rPr spc="-173" dirty="0">
                <a:latin typeface="Cambria" panose="02040503050406030204" pitchFamily="18" charset="0"/>
                <a:cs typeface="Calibri"/>
              </a:rPr>
              <a:t> </a:t>
            </a:r>
            <a:r>
              <a:rPr dirty="0">
                <a:latin typeface="Cambria" panose="02040503050406030204" pitchFamily="18" charset="0"/>
                <a:cs typeface="Calibri"/>
              </a:rPr>
              <a:t>Model</a:t>
            </a:r>
          </a:p>
        </p:txBody>
      </p:sp>
      <p:sp>
        <p:nvSpPr>
          <p:cNvPr id="4" name="object 4"/>
          <p:cNvSpPr>
            <a:spLocks noChangeAspect="1"/>
          </p:cNvSpPr>
          <p:nvPr/>
        </p:nvSpPr>
        <p:spPr>
          <a:xfrm>
            <a:off x="6517285" y="3002280"/>
            <a:ext cx="2564383" cy="1746080"/>
          </a:xfrm>
          <a:prstGeom prst="rect">
            <a:avLst/>
          </a:prstGeom>
          <a:blipFill>
            <a:blip r:embed="rId3" cstate="print"/>
            <a:stretch>
              <a:fillRect/>
            </a:stretch>
          </a:blipFill>
        </p:spPr>
        <p:txBody>
          <a:bodyPr wrap="square" lIns="0" tIns="0" rIns="0" bIns="0" rtlCol="0"/>
          <a:lstStyle/>
          <a:p>
            <a:endParaRPr/>
          </a:p>
        </p:txBody>
      </p:sp>
      <p:sp>
        <p:nvSpPr>
          <p:cNvPr id="5" name="object 5"/>
          <p:cNvSpPr txBox="1">
            <a:spLocks/>
          </p:cNvSpPr>
          <p:nvPr/>
        </p:nvSpPr>
        <p:spPr>
          <a:xfrm>
            <a:off x="1" y="4002416"/>
            <a:ext cx="3306269" cy="385576"/>
          </a:xfrm>
          <a:prstGeom prst="rect">
            <a:avLst/>
          </a:prstGeom>
        </p:spPr>
        <p:txBody>
          <a:bodyPr vert="horz" wrap="square" lIns="0" tIns="16087" rIns="0" bIns="0" rtlCol="0">
            <a:spAutoFit/>
          </a:bodyPr>
          <a:lstStyle/>
          <a:p>
            <a:pPr marL="16933" algn="ctr">
              <a:spcBef>
                <a:spcPts val="233"/>
              </a:spcBef>
            </a:pPr>
            <a:r>
              <a:rPr sz="2400" spc="-7" dirty="0">
                <a:latin typeface="Cambria" panose="02040503050406030204" pitchFamily="18" charset="0"/>
                <a:cs typeface="Calibri"/>
              </a:rPr>
              <a:t>Airborne</a:t>
            </a:r>
            <a:r>
              <a:rPr sz="2400" spc="87" dirty="0">
                <a:latin typeface="Cambria" panose="02040503050406030204" pitchFamily="18" charset="0"/>
                <a:cs typeface="Calibri"/>
              </a:rPr>
              <a:t> </a:t>
            </a:r>
            <a:r>
              <a:rPr lang="en-US" sz="2400" spc="-13" dirty="0">
                <a:latin typeface="Cambria" panose="02040503050406030204" pitchFamily="18" charset="0"/>
                <a:cs typeface="Calibri"/>
              </a:rPr>
              <a:t>Observations</a:t>
            </a:r>
          </a:p>
        </p:txBody>
      </p:sp>
      <p:sp>
        <p:nvSpPr>
          <p:cNvPr id="7" name="object 7"/>
          <p:cNvSpPr txBox="1">
            <a:spLocks/>
          </p:cNvSpPr>
          <p:nvPr/>
        </p:nvSpPr>
        <p:spPr>
          <a:xfrm>
            <a:off x="1" y="6037227"/>
            <a:ext cx="4279322" cy="632651"/>
          </a:xfrm>
          <a:prstGeom prst="rect">
            <a:avLst/>
          </a:prstGeom>
        </p:spPr>
        <p:txBody>
          <a:bodyPr vert="horz" wrap="square" lIns="0" tIns="16933" rIns="0" bIns="0" rtlCol="0">
            <a:spAutoFit/>
          </a:bodyPr>
          <a:lstStyle/>
          <a:p>
            <a:pPr marR="6773" algn="ctr">
              <a:spcBef>
                <a:spcPts val="0"/>
              </a:spcBef>
            </a:pPr>
            <a:r>
              <a:rPr lang="en-US" sz="2000" spc="-7" dirty="0">
                <a:latin typeface="Cambria" panose="02040503050406030204" pitchFamily="18" charset="0"/>
                <a:cs typeface="Calibri"/>
              </a:rPr>
              <a:t>Terrestrial/Surface</a:t>
            </a:r>
            <a:r>
              <a:rPr sz="2000" spc="-7" dirty="0">
                <a:latin typeface="Cambria" panose="02040503050406030204" pitchFamily="18" charset="0"/>
                <a:cs typeface="Calibri"/>
              </a:rPr>
              <a:t> </a:t>
            </a:r>
            <a:r>
              <a:rPr lang="en-US" sz="2000" spc="-13" dirty="0">
                <a:latin typeface="Cambria" panose="02040503050406030204" pitchFamily="18" charset="0"/>
                <a:cs typeface="Calibri"/>
              </a:rPr>
              <a:t>Observations</a:t>
            </a:r>
            <a:r>
              <a:rPr sz="2000" spc="-13" dirty="0">
                <a:latin typeface="Cambria" panose="02040503050406030204" pitchFamily="18" charset="0"/>
                <a:cs typeface="Calibri"/>
              </a:rPr>
              <a:t> </a:t>
            </a:r>
            <a:r>
              <a:rPr sz="2000" dirty="0">
                <a:latin typeface="Cambria" panose="02040503050406030204" pitchFamily="18" charset="0"/>
                <a:cs typeface="Calibri"/>
              </a:rPr>
              <a:t>and  </a:t>
            </a:r>
            <a:r>
              <a:rPr sz="2000" spc="-13" dirty="0">
                <a:latin typeface="Cambria" panose="02040503050406030204" pitchFamily="18" charset="0"/>
                <a:cs typeface="Calibri"/>
              </a:rPr>
              <a:t>Predicted </a:t>
            </a:r>
            <a:r>
              <a:rPr sz="2000" spc="-20" dirty="0">
                <a:latin typeface="Cambria" panose="02040503050406030204" pitchFamily="18" charset="0"/>
                <a:cs typeface="Calibri"/>
              </a:rPr>
              <a:t>Gravity </a:t>
            </a:r>
            <a:r>
              <a:rPr sz="2000" spc="-13" dirty="0">
                <a:latin typeface="Cambria" panose="02040503050406030204" pitchFamily="18" charset="0"/>
                <a:cs typeface="Calibri"/>
              </a:rPr>
              <a:t>from</a:t>
            </a:r>
            <a:r>
              <a:rPr sz="2000" spc="-20" dirty="0">
                <a:latin typeface="Cambria" panose="02040503050406030204" pitchFamily="18" charset="0"/>
                <a:cs typeface="Calibri"/>
              </a:rPr>
              <a:t> </a:t>
            </a:r>
            <a:r>
              <a:rPr sz="2000" spc="-33" dirty="0">
                <a:latin typeface="Cambria" panose="02040503050406030204" pitchFamily="18" charset="0"/>
                <a:cs typeface="Calibri"/>
              </a:rPr>
              <a:t>Topography</a:t>
            </a:r>
            <a:endParaRPr sz="2000" dirty="0">
              <a:latin typeface="Cambria" panose="02040503050406030204" pitchFamily="18" charset="0"/>
              <a:cs typeface="Calibri"/>
            </a:endParaRPr>
          </a:p>
        </p:txBody>
      </p:sp>
      <p:sp>
        <p:nvSpPr>
          <p:cNvPr id="8" name="object 8"/>
          <p:cNvSpPr txBox="1">
            <a:spLocks noChangeAspect="1"/>
          </p:cNvSpPr>
          <p:nvPr/>
        </p:nvSpPr>
        <p:spPr>
          <a:xfrm>
            <a:off x="3439209" y="5153141"/>
            <a:ext cx="2704256" cy="754908"/>
          </a:xfrm>
          <a:prstGeom prst="rect">
            <a:avLst/>
          </a:prstGeom>
        </p:spPr>
        <p:txBody>
          <a:bodyPr vert="horz" wrap="square" lIns="0" tIns="16087" rIns="0" bIns="0" rtlCol="0">
            <a:noAutofit/>
          </a:bodyPr>
          <a:lstStyle/>
          <a:p>
            <a:pPr marR="6773" indent="15875" algn="ctr">
              <a:spcBef>
                <a:spcPts val="127"/>
              </a:spcBef>
            </a:pPr>
            <a:r>
              <a:rPr sz="2400" spc="-7" dirty="0">
                <a:latin typeface="Cambria" panose="02040503050406030204" pitchFamily="18" charset="0"/>
                <a:cs typeface="Calibri"/>
              </a:rPr>
              <a:t>Short</a:t>
            </a:r>
            <a:r>
              <a:rPr sz="2400" spc="-60" dirty="0">
                <a:latin typeface="Cambria" panose="02040503050406030204" pitchFamily="18" charset="0"/>
                <a:cs typeface="Calibri"/>
              </a:rPr>
              <a:t> </a:t>
            </a:r>
            <a:r>
              <a:rPr sz="2400" spc="-27" dirty="0">
                <a:latin typeface="Cambria" panose="02040503050406030204" pitchFamily="18" charset="0"/>
                <a:cs typeface="Calibri"/>
              </a:rPr>
              <a:t>Wavelengths</a:t>
            </a:r>
            <a:r>
              <a:rPr lang="en-US" sz="2400" spc="-27" dirty="0">
                <a:latin typeface="Cambria" panose="02040503050406030204" pitchFamily="18" charset="0"/>
                <a:cs typeface="Calibri"/>
              </a:rPr>
              <a:t> </a:t>
            </a:r>
            <a:r>
              <a:rPr sz="2400" spc="-7" dirty="0">
                <a:latin typeface="Cambria" panose="02040503050406030204" pitchFamily="18" charset="0"/>
                <a:cs typeface="Calibri"/>
              </a:rPr>
              <a:t>(&lt; 100</a:t>
            </a:r>
            <a:r>
              <a:rPr sz="2400" spc="-27" dirty="0">
                <a:latin typeface="Cambria" panose="02040503050406030204" pitchFamily="18" charset="0"/>
                <a:cs typeface="Calibri"/>
              </a:rPr>
              <a:t> </a:t>
            </a:r>
            <a:r>
              <a:rPr sz="2400" spc="-7" dirty="0">
                <a:latin typeface="Cambria" panose="02040503050406030204" pitchFamily="18" charset="0"/>
                <a:cs typeface="Calibri"/>
              </a:rPr>
              <a:t>km)</a:t>
            </a:r>
            <a:endParaRPr sz="2400" dirty="0">
              <a:latin typeface="Cambria" panose="02040503050406030204" pitchFamily="18" charset="0"/>
              <a:cs typeface="Calibri"/>
            </a:endParaRPr>
          </a:p>
        </p:txBody>
      </p:sp>
      <p:sp>
        <p:nvSpPr>
          <p:cNvPr id="9" name="object 9"/>
          <p:cNvSpPr>
            <a:spLocks noChangeAspect="1"/>
          </p:cNvSpPr>
          <p:nvPr/>
        </p:nvSpPr>
        <p:spPr>
          <a:xfrm>
            <a:off x="6757337" y="5041396"/>
            <a:ext cx="2162064" cy="1624489"/>
          </a:xfrm>
          <a:prstGeom prst="rect">
            <a:avLst/>
          </a:prstGeom>
          <a:blipFill>
            <a:blip r:embed="rId4" cstate="print"/>
            <a:stretch>
              <a:fillRect/>
            </a:stretch>
          </a:blipFill>
        </p:spPr>
        <p:txBody>
          <a:bodyPr wrap="square" lIns="0" tIns="0" rIns="0" bIns="0" rtlCol="0"/>
          <a:lstStyle/>
          <a:p>
            <a:endParaRPr/>
          </a:p>
        </p:txBody>
      </p:sp>
      <p:sp>
        <p:nvSpPr>
          <p:cNvPr id="10" name="object 10"/>
          <p:cNvSpPr txBox="1">
            <a:spLocks noChangeAspect="1"/>
          </p:cNvSpPr>
          <p:nvPr/>
        </p:nvSpPr>
        <p:spPr>
          <a:xfrm>
            <a:off x="4582144" y="2605945"/>
            <a:ext cx="430107" cy="837772"/>
          </a:xfrm>
          <a:prstGeom prst="rect">
            <a:avLst/>
          </a:prstGeom>
        </p:spPr>
        <p:txBody>
          <a:bodyPr vert="horz" wrap="square" lIns="0" tIns="16933" rIns="0" bIns="0" rtlCol="0">
            <a:noAutofit/>
          </a:bodyPr>
          <a:lstStyle/>
          <a:p>
            <a:pPr marL="16933">
              <a:spcBef>
                <a:spcPts val="133"/>
              </a:spcBef>
            </a:pPr>
            <a:r>
              <a:rPr sz="5333" b="1" dirty="0">
                <a:latin typeface="Arial"/>
                <a:cs typeface="Arial"/>
              </a:rPr>
              <a:t>+</a:t>
            </a:r>
            <a:endParaRPr sz="5333" dirty="0">
              <a:latin typeface="Arial"/>
              <a:cs typeface="Arial"/>
            </a:endParaRPr>
          </a:p>
        </p:txBody>
      </p:sp>
      <p:sp>
        <p:nvSpPr>
          <p:cNvPr id="13" name="object 13"/>
          <p:cNvSpPr>
            <a:spLocks noChangeAspect="1"/>
          </p:cNvSpPr>
          <p:nvPr/>
        </p:nvSpPr>
        <p:spPr>
          <a:xfrm>
            <a:off x="1050511" y="1363112"/>
            <a:ext cx="1047495" cy="786383"/>
          </a:xfrm>
          <a:prstGeom prst="rect">
            <a:avLst/>
          </a:prstGeom>
          <a:blipFill>
            <a:blip r:embed="rId5" cstate="print"/>
            <a:stretch>
              <a:fillRect/>
            </a:stretch>
          </a:blipFill>
        </p:spPr>
        <p:txBody>
          <a:bodyPr wrap="square" lIns="0" tIns="0" rIns="0" bIns="0" rtlCol="0"/>
          <a:lstStyle/>
          <a:p>
            <a:endParaRPr/>
          </a:p>
        </p:txBody>
      </p:sp>
      <p:sp>
        <p:nvSpPr>
          <p:cNvPr id="14" name="object 14"/>
          <p:cNvSpPr>
            <a:spLocks noChangeAspect="1"/>
          </p:cNvSpPr>
          <p:nvPr/>
        </p:nvSpPr>
        <p:spPr>
          <a:xfrm>
            <a:off x="854052" y="3093423"/>
            <a:ext cx="1598167" cy="1198879"/>
          </a:xfrm>
          <a:prstGeom prst="rect">
            <a:avLst/>
          </a:prstGeom>
          <a:blipFill>
            <a:blip r:embed="rId6" cstate="print"/>
            <a:stretch>
              <a:fillRect/>
            </a:stretch>
          </a:blipFill>
        </p:spPr>
        <p:txBody>
          <a:bodyPr wrap="square" lIns="0" tIns="0" rIns="0" bIns="0" rtlCol="0"/>
          <a:lstStyle/>
          <a:p>
            <a:endParaRPr/>
          </a:p>
        </p:txBody>
      </p:sp>
      <p:grpSp>
        <p:nvGrpSpPr>
          <p:cNvPr id="3" name="Group 2"/>
          <p:cNvGrpSpPr/>
          <p:nvPr/>
        </p:nvGrpSpPr>
        <p:grpSpPr>
          <a:xfrm>
            <a:off x="501490" y="5161278"/>
            <a:ext cx="2148041" cy="801997"/>
            <a:chOff x="677340" y="5073353"/>
            <a:chExt cx="2148041" cy="801997"/>
          </a:xfrm>
        </p:grpSpPr>
        <p:sp>
          <p:nvSpPr>
            <p:cNvPr id="15" name="object 15"/>
            <p:cNvSpPr>
              <a:spLocks noChangeAspect="1"/>
            </p:cNvSpPr>
            <p:nvPr/>
          </p:nvSpPr>
          <p:spPr>
            <a:xfrm>
              <a:off x="677340" y="5102175"/>
              <a:ext cx="1031239" cy="773175"/>
            </a:xfrm>
            <a:prstGeom prst="rect">
              <a:avLst/>
            </a:prstGeom>
            <a:blipFill>
              <a:blip r:embed="rId7" cstate="print"/>
              <a:stretch>
                <a:fillRect/>
              </a:stretch>
            </a:blipFill>
          </p:spPr>
          <p:txBody>
            <a:bodyPr wrap="square" lIns="0" tIns="0" rIns="0" bIns="0" rtlCol="0"/>
            <a:lstStyle/>
            <a:p>
              <a:endParaRPr/>
            </a:p>
          </p:txBody>
        </p:sp>
        <p:sp>
          <p:nvSpPr>
            <p:cNvPr id="16" name="object 16"/>
            <p:cNvSpPr>
              <a:spLocks noChangeAspect="1"/>
            </p:cNvSpPr>
            <p:nvPr/>
          </p:nvSpPr>
          <p:spPr>
            <a:xfrm>
              <a:off x="1946541" y="5073353"/>
              <a:ext cx="878840" cy="780287"/>
            </a:xfrm>
            <a:prstGeom prst="rect">
              <a:avLst/>
            </a:prstGeom>
            <a:blipFill>
              <a:blip r:embed="rId8" cstate="print"/>
              <a:stretch>
                <a:fillRect/>
              </a:stretch>
            </a:blipFill>
          </p:spPr>
          <p:txBody>
            <a:bodyPr wrap="square" lIns="0" tIns="0" rIns="0" bIns="0" rtlCol="0"/>
            <a:lstStyle/>
            <a:p>
              <a:endParaRPr/>
            </a:p>
          </p:txBody>
        </p:sp>
      </p:grpSp>
      <p:sp>
        <p:nvSpPr>
          <p:cNvPr id="20" name="object 20"/>
          <p:cNvSpPr txBox="1">
            <a:spLocks noChangeAspect="1"/>
          </p:cNvSpPr>
          <p:nvPr/>
        </p:nvSpPr>
        <p:spPr>
          <a:xfrm>
            <a:off x="3553146" y="1770871"/>
            <a:ext cx="2476382" cy="768586"/>
          </a:xfrm>
          <a:prstGeom prst="rect">
            <a:avLst/>
          </a:prstGeom>
        </p:spPr>
        <p:txBody>
          <a:bodyPr vert="horz" wrap="square" lIns="0" tIns="16933" rIns="0" bIns="0" rtlCol="0">
            <a:noAutofit/>
          </a:bodyPr>
          <a:lstStyle/>
          <a:p>
            <a:pPr marR="6773" indent="15875" algn="ctr">
              <a:spcBef>
                <a:spcPts val="133"/>
              </a:spcBef>
            </a:pPr>
            <a:r>
              <a:rPr sz="2400" spc="-7" dirty="0">
                <a:latin typeface="Cambria" panose="02040503050406030204" pitchFamily="18" charset="0"/>
                <a:cs typeface="Calibri"/>
              </a:rPr>
              <a:t>Long </a:t>
            </a:r>
            <a:r>
              <a:rPr sz="2400" spc="-27" dirty="0">
                <a:latin typeface="Cambria" panose="02040503050406030204" pitchFamily="18" charset="0"/>
                <a:cs typeface="Calibri"/>
              </a:rPr>
              <a:t>Wavelengths</a:t>
            </a:r>
            <a:r>
              <a:rPr lang="en-US" sz="2400" spc="-27" dirty="0">
                <a:latin typeface="Cambria" panose="02040503050406030204" pitchFamily="18" charset="0"/>
                <a:cs typeface="Calibri"/>
              </a:rPr>
              <a:t> </a:t>
            </a:r>
            <a:r>
              <a:rPr sz="2400" spc="-7" dirty="0">
                <a:latin typeface="Cambria" panose="02040503050406030204" pitchFamily="18" charset="0"/>
                <a:cs typeface="Calibri"/>
              </a:rPr>
              <a:t>(&gt; </a:t>
            </a:r>
            <a:r>
              <a:rPr sz="2400" dirty="0">
                <a:latin typeface="Cambria" panose="02040503050406030204" pitchFamily="18" charset="0"/>
                <a:cs typeface="Calibri"/>
              </a:rPr>
              <a:t>250</a:t>
            </a:r>
            <a:r>
              <a:rPr sz="2400" spc="-33" dirty="0">
                <a:latin typeface="Cambria" panose="02040503050406030204" pitchFamily="18" charset="0"/>
                <a:cs typeface="Calibri"/>
              </a:rPr>
              <a:t> </a:t>
            </a:r>
            <a:r>
              <a:rPr sz="2400" spc="-7" dirty="0">
                <a:latin typeface="Cambria" panose="02040503050406030204" pitchFamily="18" charset="0"/>
                <a:cs typeface="Calibri"/>
              </a:rPr>
              <a:t>km)</a:t>
            </a:r>
            <a:endParaRPr sz="2400" dirty="0">
              <a:latin typeface="Cambria" panose="02040503050406030204" pitchFamily="18" charset="0"/>
              <a:cs typeface="Calibri"/>
            </a:endParaRPr>
          </a:p>
        </p:txBody>
      </p:sp>
      <p:sp>
        <p:nvSpPr>
          <p:cNvPr id="21" name="object 21"/>
          <p:cNvSpPr txBox="1">
            <a:spLocks/>
          </p:cNvSpPr>
          <p:nvPr/>
        </p:nvSpPr>
        <p:spPr>
          <a:xfrm>
            <a:off x="1" y="2258593"/>
            <a:ext cx="3148514" cy="694207"/>
          </a:xfrm>
          <a:prstGeom prst="rect">
            <a:avLst/>
          </a:prstGeom>
        </p:spPr>
        <p:txBody>
          <a:bodyPr vert="horz" wrap="square" lIns="0" tIns="16933" rIns="0" bIns="0" rtlCol="0">
            <a:spAutoFit/>
          </a:bodyPr>
          <a:lstStyle/>
          <a:p>
            <a:pPr marL="16933" algn="ctr">
              <a:spcBef>
                <a:spcPts val="133"/>
              </a:spcBef>
            </a:pPr>
            <a:r>
              <a:rPr sz="2200" spc="-7" dirty="0">
                <a:latin typeface="Cambria" panose="02040503050406030204" pitchFamily="18" charset="0"/>
                <a:cs typeface="Calibri"/>
              </a:rPr>
              <a:t>GRACE</a:t>
            </a:r>
            <a:r>
              <a:rPr sz="2200" dirty="0">
                <a:latin typeface="Cambria" panose="02040503050406030204" pitchFamily="18" charset="0"/>
                <a:cs typeface="Calibri"/>
              </a:rPr>
              <a:t>/</a:t>
            </a:r>
            <a:r>
              <a:rPr sz="2200" spc="-7" dirty="0">
                <a:latin typeface="Cambria" panose="02040503050406030204" pitchFamily="18" charset="0"/>
                <a:cs typeface="Calibri"/>
              </a:rPr>
              <a:t>GOCE</a:t>
            </a:r>
            <a:r>
              <a:rPr sz="2200" dirty="0">
                <a:latin typeface="Cambria" panose="02040503050406030204" pitchFamily="18" charset="0"/>
                <a:cs typeface="Calibri"/>
              </a:rPr>
              <a:t>/</a:t>
            </a:r>
            <a:r>
              <a:rPr sz="2200" spc="-13" dirty="0">
                <a:latin typeface="Cambria" panose="02040503050406030204" pitchFamily="18" charset="0"/>
                <a:cs typeface="Calibri"/>
              </a:rPr>
              <a:t>Satellite</a:t>
            </a:r>
            <a:r>
              <a:rPr sz="2200" spc="-40" dirty="0">
                <a:latin typeface="Cambria" panose="02040503050406030204" pitchFamily="18" charset="0"/>
                <a:cs typeface="Calibri"/>
              </a:rPr>
              <a:t> </a:t>
            </a:r>
            <a:r>
              <a:rPr sz="2200" spc="-7" dirty="0">
                <a:latin typeface="Cambria" panose="02040503050406030204" pitchFamily="18" charset="0"/>
                <a:cs typeface="Calibri"/>
              </a:rPr>
              <a:t>Altimetry</a:t>
            </a:r>
            <a:endParaRPr sz="2200" dirty="0">
              <a:latin typeface="Cambria" panose="02040503050406030204" pitchFamily="18" charset="0"/>
              <a:cs typeface="Calibri"/>
            </a:endParaRPr>
          </a:p>
        </p:txBody>
      </p:sp>
      <p:sp>
        <p:nvSpPr>
          <p:cNvPr id="22" name="object 22"/>
          <p:cNvSpPr>
            <a:spLocks noChangeAspect="1"/>
          </p:cNvSpPr>
          <p:nvPr/>
        </p:nvSpPr>
        <p:spPr>
          <a:xfrm>
            <a:off x="6799793" y="1122681"/>
            <a:ext cx="2079344" cy="1804996"/>
          </a:xfrm>
          <a:prstGeom prst="rect">
            <a:avLst/>
          </a:prstGeom>
          <a:blipFill>
            <a:blip r:embed="rId9" cstate="print"/>
            <a:stretch>
              <a:fillRect/>
            </a:stretch>
          </a:blipFill>
        </p:spPr>
        <p:txBody>
          <a:bodyPr wrap="square" lIns="0" tIns="0" rIns="0" bIns="0" rtlCol="0"/>
          <a:lstStyle/>
          <a:p>
            <a:endParaRPr/>
          </a:p>
        </p:txBody>
      </p:sp>
      <p:sp>
        <p:nvSpPr>
          <p:cNvPr id="23" name="object 8"/>
          <p:cNvSpPr txBox="1">
            <a:spLocks noChangeAspect="1"/>
          </p:cNvSpPr>
          <p:nvPr/>
        </p:nvSpPr>
        <p:spPr>
          <a:xfrm>
            <a:off x="3043720" y="3540534"/>
            <a:ext cx="3495235" cy="754908"/>
          </a:xfrm>
          <a:prstGeom prst="rect">
            <a:avLst/>
          </a:prstGeom>
        </p:spPr>
        <p:txBody>
          <a:bodyPr vert="horz" wrap="square" lIns="0" tIns="16087" rIns="0" bIns="0" rtlCol="0">
            <a:noAutofit/>
          </a:bodyPr>
          <a:lstStyle/>
          <a:p>
            <a:pPr marR="6773" algn="ctr">
              <a:spcBef>
                <a:spcPts val="127"/>
              </a:spcBef>
            </a:pPr>
            <a:r>
              <a:rPr lang="en-US" sz="2400" spc="-7" dirty="0">
                <a:latin typeface="Cambria" panose="02040503050406030204" pitchFamily="18" charset="0"/>
                <a:cs typeface="Calibri"/>
              </a:rPr>
              <a:t>Intermediate </a:t>
            </a:r>
            <a:r>
              <a:rPr sz="2400" spc="-27" dirty="0">
                <a:latin typeface="Cambria" panose="02040503050406030204" pitchFamily="18" charset="0"/>
                <a:cs typeface="Calibri"/>
              </a:rPr>
              <a:t>Wavelengths</a:t>
            </a:r>
            <a:r>
              <a:rPr lang="en-US" sz="2400" spc="-27" dirty="0">
                <a:latin typeface="Cambria" panose="02040503050406030204" pitchFamily="18" charset="0"/>
                <a:cs typeface="Calibri"/>
              </a:rPr>
              <a:t> </a:t>
            </a:r>
            <a:r>
              <a:rPr sz="2400" spc="-7" dirty="0">
                <a:latin typeface="Cambria" panose="02040503050406030204" pitchFamily="18" charset="0"/>
                <a:cs typeface="Calibri"/>
              </a:rPr>
              <a:t>(</a:t>
            </a:r>
            <a:r>
              <a:rPr lang="en-US" sz="2400" spc="-7" dirty="0">
                <a:latin typeface="Cambria" panose="02040503050406030204" pitchFamily="18" charset="0"/>
                <a:cs typeface="Calibri"/>
              </a:rPr>
              <a:t>20km to 3</a:t>
            </a:r>
            <a:r>
              <a:rPr sz="2400" spc="-7" dirty="0">
                <a:latin typeface="Cambria" panose="02040503050406030204" pitchFamily="18" charset="0"/>
                <a:cs typeface="Calibri"/>
              </a:rPr>
              <a:t>00</a:t>
            </a:r>
            <a:r>
              <a:rPr sz="2400" spc="-27" dirty="0">
                <a:latin typeface="Cambria" panose="02040503050406030204" pitchFamily="18" charset="0"/>
                <a:cs typeface="Calibri"/>
              </a:rPr>
              <a:t> </a:t>
            </a:r>
            <a:r>
              <a:rPr sz="2400" spc="-7" dirty="0">
                <a:latin typeface="Cambria" panose="02040503050406030204" pitchFamily="18" charset="0"/>
                <a:cs typeface="Calibri"/>
              </a:rPr>
              <a:t>km)</a:t>
            </a:r>
            <a:endParaRPr sz="2400" dirty="0">
              <a:latin typeface="Cambria" panose="02040503050406030204" pitchFamily="18" charset="0"/>
              <a:cs typeface="Calibri"/>
            </a:endParaRPr>
          </a:p>
        </p:txBody>
      </p:sp>
      <p:sp>
        <p:nvSpPr>
          <p:cNvPr id="24" name="object 10"/>
          <p:cNvSpPr txBox="1">
            <a:spLocks noChangeAspect="1"/>
          </p:cNvSpPr>
          <p:nvPr/>
        </p:nvSpPr>
        <p:spPr>
          <a:xfrm>
            <a:off x="4582144" y="4364230"/>
            <a:ext cx="430107" cy="837772"/>
          </a:xfrm>
          <a:prstGeom prst="rect">
            <a:avLst/>
          </a:prstGeom>
        </p:spPr>
        <p:txBody>
          <a:bodyPr vert="horz" wrap="square" lIns="0" tIns="16933" rIns="0" bIns="0" rtlCol="0">
            <a:noAutofit/>
          </a:bodyPr>
          <a:lstStyle/>
          <a:p>
            <a:pPr marL="16933">
              <a:spcBef>
                <a:spcPts val="133"/>
              </a:spcBef>
            </a:pPr>
            <a:r>
              <a:rPr sz="5333" b="1" dirty="0">
                <a:latin typeface="Arial"/>
                <a:cs typeface="Arial"/>
              </a:rPr>
              <a:t>+</a:t>
            </a:r>
            <a:endParaRPr sz="5333" dirty="0">
              <a:latin typeface="Arial"/>
              <a:cs typeface="Arial"/>
            </a:endParaRPr>
          </a:p>
        </p:txBody>
      </p:sp>
    </p:spTree>
    <p:extLst>
      <p:ext uri="{BB962C8B-B14F-4D97-AF65-F5344CB8AC3E}">
        <p14:creationId xmlns:p14="http://schemas.microsoft.com/office/powerpoint/2010/main" val="2532259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143000"/>
          </a:xfrm>
        </p:spPr>
        <p:txBody>
          <a:bodyPr/>
          <a:lstStyle/>
          <a:p>
            <a:r>
              <a:rPr lang="en-US" sz="4000" dirty="0">
                <a:latin typeface="Cambria" panose="02040503050406030204" pitchFamily="18" charset="0"/>
                <a:ea typeface="Cambria" panose="02040503050406030204" pitchFamily="18" charset="0"/>
              </a:rPr>
              <a:t>National Height Modernization Program</a:t>
            </a:r>
          </a:p>
        </p:txBody>
      </p:sp>
      <p:sp>
        <p:nvSpPr>
          <p:cNvPr id="8" name="Rectangle 172"/>
          <p:cNvSpPr>
            <a:spLocks noChangeArrowheads="1"/>
          </p:cNvSpPr>
          <p:nvPr/>
        </p:nvSpPr>
        <p:spPr bwMode="auto">
          <a:xfrm>
            <a:off x="5673277" y="1437450"/>
            <a:ext cx="2057371" cy="307777"/>
          </a:xfrm>
          <a:prstGeom prst="rect">
            <a:avLst/>
          </a:prstGeom>
          <a:solidFill>
            <a:srgbClr val="E997CC">
              <a:alpha val="89803"/>
            </a:srgbClr>
          </a:solidFill>
          <a:ln w="9525">
            <a:solidFill>
              <a:schemeClr val="tx1"/>
            </a:solidFill>
            <a:miter lim="800000"/>
            <a:headEnd/>
            <a:tailEnd/>
          </a:ln>
        </p:spPr>
        <p:txBody>
          <a:bodyPr>
            <a:spAutoFit/>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pPr eaLnBrk="0" hangingPunct="0"/>
            <a:r>
              <a:rPr lang="en-US" altLang="en-US" sz="1400" b="1" dirty="0"/>
              <a:t>Funded partners</a:t>
            </a:r>
          </a:p>
        </p:txBody>
      </p:sp>
      <p:sp>
        <p:nvSpPr>
          <p:cNvPr id="9" name="Rectangle 175"/>
          <p:cNvSpPr>
            <a:spLocks noChangeArrowheads="1"/>
          </p:cNvSpPr>
          <p:nvPr/>
        </p:nvSpPr>
        <p:spPr bwMode="auto">
          <a:xfrm>
            <a:off x="5674584" y="2048025"/>
            <a:ext cx="2056064" cy="738664"/>
          </a:xfrm>
          <a:prstGeom prst="rect">
            <a:avLst/>
          </a:prstGeom>
          <a:solidFill>
            <a:srgbClr val="B1CDE7">
              <a:alpha val="89803"/>
            </a:srgbClr>
          </a:solidFill>
          <a:ln w="9525">
            <a:solidFill>
              <a:schemeClr val="tx1"/>
            </a:solidFill>
            <a:miter lim="800000"/>
            <a:headEnd/>
            <a:tailEnd/>
          </a:ln>
        </p:spPr>
        <p:txBody>
          <a:bodyPr wrap="square">
            <a:spAutoFit/>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pPr eaLnBrk="0" hangingPunct="0"/>
            <a:r>
              <a:rPr lang="en-US" altLang="en-US" sz="1400" b="1" dirty="0"/>
              <a:t>States engaged in HM without Federal funding</a:t>
            </a:r>
          </a:p>
        </p:txBody>
      </p:sp>
      <p:grpSp>
        <p:nvGrpSpPr>
          <p:cNvPr id="10" name="Group 183"/>
          <p:cNvGrpSpPr>
            <a:grpSpLocks/>
          </p:cNvGrpSpPr>
          <p:nvPr/>
        </p:nvGrpSpPr>
        <p:grpSpPr bwMode="auto">
          <a:xfrm>
            <a:off x="358583" y="5832106"/>
            <a:ext cx="3032082" cy="739775"/>
            <a:chOff x="603250" y="5334000"/>
            <a:chExt cx="3032125" cy="739775"/>
          </a:xfrm>
        </p:grpSpPr>
        <p:sp>
          <p:nvSpPr>
            <p:cNvPr id="11" name="Rectangle 171"/>
            <p:cNvSpPr>
              <a:spLocks noChangeArrowheads="1"/>
            </p:cNvSpPr>
            <p:nvPr/>
          </p:nvSpPr>
          <p:spPr bwMode="auto">
            <a:xfrm>
              <a:off x="603250" y="5334000"/>
              <a:ext cx="3032125" cy="739775"/>
            </a:xfrm>
            <a:prstGeom prst="rect">
              <a:avLst/>
            </a:prstGeom>
            <a:solidFill>
              <a:schemeClr val="bg1">
                <a:alpha val="89803"/>
              </a:schemeClr>
            </a:solidFill>
            <a:ln w="9525">
              <a:solidFill>
                <a:schemeClr val="tx1"/>
              </a:solidFill>
              <a:miter lim="800000"/>
              <a:headEnd/>
              <a:tailEnd/>
            </a:ln>
          </p:spPr>
          <p:txBody>
            <a:bodyPr>
              <a:spAutoFit/>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pPr eaLnBrk="0" hangingPunct="0"/>
              <a:r>
                <a:rPr lang="en-US" altLang="en-US" sz="1400" b="1" dirty="0">
                  <a:solidFill>
                    <a:srgbClr val="AAC5E2"/>
                  </a:solidFill>
                </a:rPr>
                <a:t>    </a:t>
              </a:r>
              <a:r>
                <a:rPr lang="en-US" altLang="en-US" sz="1400" b="1" dirty="0"/>
                <a:t>Spatial Reference Centers</a:t>
              </a:r>
            </a:p>
            <a:p>
              <a:pPr eaLnBrk="0" hangingPunct="0"/>
              <a:r>
                <a:rPr lang="en-US" altLang="en-US" sz="1400" b="1" dirty="0"/>
                <a:t>    Regional Leaders</a:t>
              </a:r>
            </a:p>
            <a:p>
              <a:pPr eaLnBrk="0" hangingPunct="0"/>
              <a:r>
                <a:rPr lang="en-US" altLang="en-US" sz="1400" b="1" dirty="0"/>
                <a:t>    Other funded partners</a:t>
              </a:r>
            </a:p>
          </p:txBody>
        </p:sp>
        <p:sp>
          <p:nvSpPr>
            <p:cNvPr id="12" name="AutoShape 173"/>
            <p:cNvSpPr>
              <a:spLocks noChangeArrowheads="1"/>
            </p:cNvSpPr>
            <p:nvPr/>
          </p:nvSpPr>
          <p:spPr bwMode="auto">
            <a:xfrm flipV="1">
              <a:off x="755652" y="5887874"/>
              <a:ext cx="42864" cy="42863"/>
            </a:xfrm>
            <a:prstGeom prst="star5">
              <a:avLst/>
            </a:prstGeom>
            <a:solidFill>
              <a:schemeClr val="tx2"/>
            </a:solidFill>
            <a:ln w="25400" algn="ctr">
              <a:solidFill>
                <a:schemeClr val="tx2"/>
              </a:solidFill>
              <a:miter lim="800000"/>
              <a:headEnd/>
              <a:tailEnd/>
            </a:ln>
            <a:effectLst/>
          </p:spPr>
          <p:txBody>
            <a:bodyPr wrap="none" anchor="ctr"/>
            <a:lstStyle/>
            <a:p>
              <a:pPr>
                <a:spcBef>
                  <a:spcPct val="50000"/>
                </a:spcBef>
                <a:buFontTx/>
                <a:buChar char="•"/>
                <a:defRPr/>
              </a:pPr>
              <a:endParaRPr lang="en-US"/>
            </a:p>
          </p:txBody>
        </p:sp>
        <p:sp>
          <p:nvSpPr>
            <p:cNvPr id="13" name="AutoShape 174"/>
            <p:cNvSpPr>
              <a:spLocks noChangeArrowheads="1"/>
            </p:cNvSpPr>
            <p:nvPr/>
          </p:nvSpPr>
          <p:spPr bwMode="auto">
            <a:xfrm>
              <a:off x="738188" y="5468938"/>
              <a:ext cx="88900" cy="88900"/>
            </a:xfrm>
            <a:prstGeom prst="pentagon">
              <a:avLst/>
            </a:prstGeom>
            <a:solidFill>
              <a:srgbClr val="FF0000"/>
            </a:solidFill>
            <a:ln w="12700" algn="ctr">
              <a:solidFill>
                <a:srgbClr val="000080"/>
              </a:solidFill>
              <a:miter lim="800000"/>
              <a:headEnd/>
              <a:tailEnd/>
            </a:ln>
          </p:spPr>
          <p:txBody>
            <a:bodyPr wrap="none" anchor="ct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pPr>
                <a:spcBef>
                  <a:spcPct val="50000"/>
                </a:spcBef>
                <a:buFontTx/>
                <a:buChar char="•"/>
              </a:pPr>
              <a:endParaRPr lang="en-US" altLang="en-US"/>
            </a:p>
          </p:txBody>
        </p:sp>
        <p:sp>
          <p:nvSpPr>
            <p:cNvPr id="14" name="AutoShape 176"/>
            <p:cNvSpPr>
              <a:spLocks noChangeArrowheads="1"/>
            </p:cNvSpPr>
            <p:nvPr/>
          </p:nvSpPr>
          <p:spPr bwMode="auto">
            <a:xfrm>
              <a:off x="711200" y="5676901"/>
              <a:ext cx="128588" cy="93663"/>
            </a:xfrm>
            <a:prstGeom prst="triangle">
              <a:avLst>
                <a:gd name="adj" fmla="val 50616"/>
              </a:avLst>
            </a:prstGeom>
            <a:solidFill>
              <a:srgbClr val="FFFF00"/>
            </a:solidFill>
            <a:ln w="12700" algn="ctr">
              <a:solidFill>
                <a:schemeClr val="tx1"/>
              </a:solidFill>
              <a:miter lim="800000"/>
              <a:headEnd/>
              <a:tailEnd/>
            </a:ln>
          </p:spPr>
          <p:txBody>
            <a:bodyPr wrap="none" anchor="ct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pPr>
                <a:spcBef>
                  <a:spcPct val="50000"/>
                </a:spcBef>
                <a:buFontTx/>
                <a:buChar char="•"/>
              </a:pPr>
              <a:endParaRPr lang="en-US" altLang="en-US"/>
            </a:p>
          </p:txBody>
        </p:sp>
      </p:grpSp>
      <p:grpSp>
        <p:nvGrpSpPr>
          <p:cNvPr id="15" name="Group 182"/>
          <p:cNvGrpSpPr>
            <a:grpSpLocks noChangeAspect="1"/>
          </p:cNvGrpSpPr>
          <p:nvPr/>
        </p:nvGrpSpPr>
        <p:grpSpPr bwMode="auto">
          <a:xfrm>
            <a:off x="361950" y="1212154"/>
            <a:ext cx="7943850" cy="5360834"/>
            <a:chOff x="739775" y="911225"/>
            <a:chExt cx="6724650" cy="4360863"/>
          </a:xfrm>
        </p:grpSpPr>
        <p:sp>
          <p:nvSpPr>
            <p:cNvPr id="16" name="Text Box 2"/>
            <p:cNvSpPr txBox="1">
              <a:spLocks noChangeArrowheads="1"/>
            </p:cNvSpPr>
            <p:nvPr/>
          </p:nvSpPr>
          <p:spPr bwMode="auto">
            <a:xfrm>
              <a:off x="7086600" y="28956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pPr eaLnBrk="0" hangingPunct="0"/>
              <a:endParaRPr lang="en-US" altLang="en-US" sz="1400" b="1"/>
            </a:p>
          </p:txBody>
        </p:sp>
        <p:grpSp>
          <p:nvGrpSpPr>
            <p:cNvPr id="17" name="Group 11"/>
            <p:cNvGrpSpPr>
              <a:grpSpLocks/>
            </p:cNvGrpSpPr>
            <p:nvPr/>
          </p:nvGrpSpPr>
          <p:grpSpPr bwMode="auto">
            <a:xfrm>
              <a:off x="2454275" y="2195513"/>
              <a:ext cx="4949825" cy="2919412"/>
              <a:chOff x="1058" y="983"/>
              <a:chExt cx="3118" cy="1839"/>
            </a:xfrm>
          </p:grpSpPr>
          <p:sp>
            <p:nvSpPr>
              <p:cNvPr id="42" name="Freeform 12"/>
              <p:cNvSpPr>
                <a:spLocks/>
              </p:cNvSpPr>
              <p:nvPr/>
            </p:nvSpPr>
            <p:spPr bwMode="auto">
              <a:xfrm>
                <a:off x="3123" y="2125"/>
                <a:ext cx="228" cy="348"/>
              </a:xfrm>
              <a:custGeom>
                <a:avLst/>
                <a:gdLst>
                  <a:gd name="T0" fmla="*/ 0 w 239"/>
                  <a:gd name="T1" fmla="*/ 4 h 388"/>
                  <a:gd name="T2" fmla="*/ 6 w 239"/>
                  <a:gd name="T3" fmla="*/ 4 h 388"/>
                  <a:gd name="T4" fmla="*/ 0 w 239"/>
                  <a:gd name="T5" fmla="*/ 11 h 388"/>
                  <a:gd name="T6" fmla="*/ 10 w 239"/>
                  <a:gd name="T7" fmla="*/ 14 h 388"/>
                  <a:gd name="T8" fmla="*/ 10 w 239"/>
                  <a:gd name="T9" fmla="*/ 14 h 388"/>
                  <a:gd name="T10" fmla="*/ 10 w 239"/>
                  <a:gd name="T11" fmla="*/ 13 h 388"/>
                  <a:gd name="T12" fmla="*/ 10 w 239"/>
                  <a:gd name="T13" fmla="*/ 14 h 388"/>
                  <a:gd name="T14" fmla="*/ 10 w 239"/>
                  <a:gd name="T15" fmla="*/ 14 h 388"/>
                  <a:gd name="T16" fmla="*/ 14 w 239"/>
                  <a:gd name="T17" fmla="*/ 14 h 388"/>
                  <a:gd name="T18" fmla="*/ 10 w 239"/>
                  <a:gd name="T19" fmla="*/ 14 h 388"/>
                  <a:gd name="T20" fmla="*/ 20 w 239"/>
                  <a:gd name="T21" fmla="*/ 14 h 388"/>
                  <a:gd name="T22" fmla="*/ 21 w 239"/>
                  <a:gd name="T23" fmla="*/ 14 h 388"/>
                  <a:gd name="T24" fmla="*/ 20 w 239"/>
                  <a:gd name="T25" fmla="*/ 14 h 388"/>
                  <a:gd name="T26" fmla="*/ 21 w 239"/>
                  <a:gd name="T27" fmla="*/ 13 h 388"/>
                  <a:gd name="T28" fmla="*/ 16 w 239"/>
                  <a:gd name="T29" fmla="*/ 13 h 388"/>
                  <a:gd name="T30" fmla="*/ 16 w 239"/>
                  <a:gd name="T31" fmla="*/ 13 h 388"/>
                  <a:gd name="T32" fmla="*/ 58 w 239"/>
                  <a:gd name="T33" fmla="*/ 12 h 388"/>
                  <a:gd name="T34" fmla="*/ 55 w 239"/>
                  <a:gd name="T35" fmla="*/ 10 h 388"/>
                  <a:gd name="T36" fmla="*/ 55 w 239"/>
                  <a:gd name="T37" fmla="*/ 9 h 388"/>
                  <a:gd name="T38" fmla="*/ 57 w 239"/>
                  <a:gd name="T39" fmla="*/ 9 h 388"/>
                  <a:gd name="T40" fmla="*/ 55 w 239"/>
                  <a:gd name="T41" fmla="*/ 8 h 388"/>
                  <a:gd name="T42" fmla="*/ 51 w 239"/>
                  <a:gd name="T43" fmla="*/ 6 h 388"/>
                  <a:gd name="T44" fmla="*/ 41 w 239"/>
                  <a:gd name="T45" fmla="*/ 0 h 388"/>
                  <a:gd name="T46" fmla="*/ 0 w 239"/>
                  <a:gd name="T47" fmla="*/ 4 h 38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39"/>
                  <a:gd name="T73" fmla="*/ 0 h 388"/>
                  <a:gd name="T74" fmla="*/ 239 w 239"/>
                  <a:gd name="T75" fmla="*/ 388 h 38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39" h="388">
                    <a:moveTo>
                      <a:pt x="0" y="14"/>
                    </a:moveTo>
                    <a:lnTo>
                      <a:pt x="6" y="21"/>
                    </a:lnTo>
                    <a:lnTo>
                      <a:pt x="0" y="261"/>
                    </a:lnTo>
                    <a:lnTo>
                      <a:pt x="15" y="376"/>
                    </a:lnTo>
                    <a:lnTo>
                      <a:pt x="33" y="381"/>
                    </a:lnTo>
                    <a:lnTo>
                      <a:pt x="39" y="345"/>
                    </a:lnTo>
                    <a:lnTo>
                      <a:pt x="45" y="354"/>
                    </a:lnTo>
                    <a:lnTo>
                      <a:pt x="46" y="372"/>
                    </a:lnTo>
                    <a:lnTo>
                      <a:pt x="57" y="379"/>
                    </a:lnTo>
                    <a:lnTo>
                      <a:pt x="42" y="388"/>
                    </a:lnTo>
                    <a:lnTo>
                      <a:pt x="75" y="379"/>
                    </a:lnTo>
                    <a:lnTo>
                      <a:pt x="82" y="369"/>
                    </a:lnTo>
                    <a:lnTo>
                      <a:pt x="76" y="363"/>
                    </a:lnTo>
                    <a:lnTo>
                      <a:pt x="81" y="352"/>
                    </a:lnTo>
                    <a:lnTo>
                      <a:pt x="64" y="337"/>
                    </a:lnTo>
                    <a:lnTo>
                      <a:pt x="64" y="325"/>
                    </a:lnTo>
                    <a:lnTo>
                      <a:pt x="239" y="309"/>
                    </a:lnTo>
                    <a:lnTo>
                      <a:pt x="224" y="249"/>
                    </a:lnTo>
                    <a:lnTo>
                      <a:pt x="226" y="225"/>
                    </a:lnTo>
                    <a:lnTo>
                      <a:pt x="233" y="212"/>
                    </a:lnTo>
                    <a:lnTo>
                      <a:pt x="227" y="191"/>
                    </a:lnTo>
                    <a:lnTo>
                      <a:pt x="211" y="163"/>
                    </a:lnTo>
                    <a:lnTo>
                      <a:pt x="166" y="0"/>
                    </a:lnTo>
                    <a:lnTo>
                      <a:pt x="0" y="14"/>
                    </a:lnTo>
                    <a:close/>
                  </a:path>
                </a:pathLst>
              </a:custGeom>
              <a:solidFill>
                <a:srgbClr val="BA7C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43" name="Freeform 13"/>
              <p:cNvSpPr>
                <a:spLocks/>
              </p:cNvSpPr>
              <p:nvPr/>
            </p:nvSpPr>
            <p:spPr bwMode="auto">
              <a:xfrm>
                <a:off x="3123" y="2125"/>
                <a:ext cx="228" cy="348"/>
              </a:xfrm>
              <a:custGeom>
                <a:avLst/>
                <a:gdLst>
                  <a:gd name="T0" fmla="*/ 0 w 239"/>
                  <a:gd name="T1" fmla="*/ 4 h 388"/>
                  <a:gd name="T2" fmla="*/ 6 w 239"/>
                  <a:gd name="T3" fmla="*/ 4 h 388"/>
                  <a:gd name="T4" fmla="*/ 0 w 239"/>
                  <a:gd name="T5" fmla="*/ 11 h 388"/>
                  <a:gd name="T6" fmla="*/ 10 w 239"/>
                  <a:gd name="T7" fmla="*/ 14 h 388"/>
                  <a:gd name="T8" fmla="*/ 10 w 239"/>
                  <a:gd name="T9" fmla="*/ 14 h 388"/>
                  <a:gd name="T10" fmla="*/ 10 w 239"/>
                  <a:gd name="T11" fmla="*/ 13 h 388"/>
                  <a:gd name="T12" fmla="*/ 10 w 239"/>
                  <a:gd name="T13" fmla="*/ 14 h 388"/>
                  <a:gd name="T14" fmla="*/ 10 w 239"/>
                  <a:gd name="T15" fmla="*/ 14 h 388"/>
                  <a:gd name="T16" fmla="*/ 14 w 239"/>
                  <a:gd name="T17" fmla="*/ 14 h 388"/>
                  <a:gd name="T18" fmla="*/ 10 w 239"/>
                  <a:gd name="T19" fmla="*/ 14 h 388"/>
                  <a:gd name="T20" fmla="*/ 20 w 239"/>
                  <a:gd name="T21" fmla="*/ 14 h 388"/>
                  <a:gd name="T22" fmla="*/ 21 w 239"/>
                  <a:gd name="T23" fmla="*/ 14 h 388"/>
                  <a:gd name="T24" fmla="*/ 20 w 239"/>
                  <a:gd name="T25" fmla="*/ 14 h 388"/>
                  <a:gd name="T26" fmla="*/ 21 w 239"/>
                  <a:gd name="T27" fmla="*/ 13 h 388"/>
                  <a:gd name="T28" fmla="*/ 16 w 239"/>
                  <a:gd name="T29" fmla="*/ 13 h 388"/>
                  <a:gd name="T30" fmla="*/ 16 w 239"/>
                  <a:gd name="T31" fmla="*/ 13 h 388"/>
                  <a:gd name="T32" fmla="*/ 58 w 239"/>
                  <a:gd name="T33" fmla="*/ 12 h 388"/>
                  <a:gd name="T34" fmla="*/ 55 w 239"/>
                  <a:gd name="T35" fmla="*/ 10 h 388"/>
                  <a:gd name="T36" fmla="*/ 55 w 239"/>
                  <a:gd name="T37" fmla="*/ 9 h 388"/>
                  <a:gd name="T38" fmla="*/ 57 w 239"/>
                  <a:gd name="T39" fmla="*/ 9 h 388"/>
                  <a:gd name="T40" fmla="*/ 55 w 239"/>
                  <a:gd name="T41" fmla="*/ 8 h 388"/>
                  <a:gd name="T42" fmla="*/ 51 w 239"/>
                  <a:gd name="T43" fmla="*/ 6 h 388"/>
                  <a:gd name="T44" fmla="*/ 41 w 239"/>
                  <a:gd name="T45" fmla="*/ 0 h 388"/>
                  <a:gd name="T46" fmla="*/ 0 w 239"/>
                  <a:gd name="T47" fmla="*/ 4 h 388"/>
                  <a:gd name="T48" fmla="*/ 0 w 239"/>
                  <a:gd name="T49" fmla="*/ 4 h 3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39"/>
                  <a:gd name="T76" fmla="*/ 0 h 388"/>
                  <a:gd name="T77" fmla="*/ 239 w 239"/>
                  <a:gd name="T78" fmla="*/ 388 h 38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39" h="388">
                    <a:moveTo>
                      <a:pt x="0" y="14"/>
                    </a:moveTo>
                    <a:lnTo>
                      <a:pt x="6" y="21"/>
                    </a:lnTo>
                    <a:lnTo>
                      <a:pt x="0" y="261"/>
                    </a:lnTo>
                    <a:lnTo>
                      <a:pt x="15" y="376"/>
                    </a:lnTo>
                    <a:lnTo>
                      <a:pt x="33" y="381"/>
                    </a:lnTo>
                    <a:lnTo>
                      <a:pt x="39" y="345"/>
                    </a:lnTo>
                    <a:lnTo>
                      <a:pt x="45" y="354"/>
                    </a:lnTo>
                    <a:lnTo>
                      <a:pt x="46" y="372"/>
                    </a:lnTo>
                    <a:lnTo>
                      <a:pt x="57" y="379"/>
                    </a:lnTo>
                    <a:lnTo>
                      <a:pt x="42" y="388"/>
                    </a:lnTo>
                    <a:lnTo>
                      <a:pt x="75" y="379"/>
                    </a:lnTo>
                    <a:lnTo>
                      <a:pt x="82" y="369"/>
                    </a:lnTo>
                    <a:lnTo>
                      <a:pt x="76" y="363"/>
                    </a:lnTo>
                    <a:lnTo>
                      <a:pt x="81" y="352"/>
                    </a:lnTo>
                    <a:lnTo>
                      <a:pt x="64" y="337"/>
                    </a:lnTo>
                    <a:lnTo>
                      <a:pt x="64" y="325"/>
                    </a:lnTo>
                    <a:lnTo>
                      <a:pt x="239" y="309"/>
                    </a:lnTo>
                    <a:lnTo>
                      <a:pt x="224" y="249"/>
                    </a:lnTo>
                    <a:lnTo>
                      <a:pt x="226" y="225"/>
                    </a:lnTo>
                    <a:lnTo>
                      <a:pt x="233" y="212"/>
                    </a:lnTo>
                    <a:lnTo>
                      <a:pt x="227" y="191"/>
                    </a:lnTo>
                    <a:lnTo>
                      <a:pt x="211" y="163"/>
                    </a:lnTo>
                    <a:lnTo>
                      <a:pt x="166" y="0"/>
                    </a:lnTo>
                    <a:lnTo>
                      <a:pt x="0" y="14"/>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44" name="Freeform 14"/>
              <p:cNvSpPr>
                <a:spLocks/>
              </p:cNvSpPr>
              <p:nvPr/>
            </p:nvSpPr>
            <p:spPr bwMode="auto">
              <a:xfrm>
                <a:off x="3925" y="1267"/>
                <a:ext cx="94" cy="195"/>
              </a:xfrm>
              <a:custGeom>
                <a:avLst/>
                <a:gdLst>
                  <a:gd name="T0" fmla="*/ 0 w 100"/>
                  <a:gd name="T1" fmla="*/ 4 h 219"/>
                  <a:gd name="T2" fmla="*/ 6 w 100"/>
                  <a:gd name="T3" fmla="*/ 4 h 219"/>
                  <a:gd name="T4" fmla="*/ 8 w 100"/>
                  <a:gd name="T5" fmla="*/ 4 h 219"/>
                  <a:gd name="T6" fmla="*/ 8 w 100"/>
                  <a:gd name="T7" fmla="*/ 4 h 219"/>
                  <a:gd name="T8" fmla="*/ 8 w 100"/>
                  <a:gd name="T9" fmla="*/ 4 h 219"/>
                  <a:gd name="T10" fmla="*/ 8 w 100"/>
                  <a:gd name="T11" fmla="*/ 0 h 219"/>
                  <a:gd name="T12" fmla="*/ 13 w 100"/>
                  <a:gd name="T13" fmla="*/ 4 h 219"/>
                  <a:gd name="T14" fmla="*/ 17 w 100"/>
                  <a:gd name="T15" fmla="*/ 4 h 219"/>
                  <a:gd name="T16" fmla="*/ 17 w 100"/>
                  <a:gd name="T17" fmla="*/ 5 h 219"/>
                  <a:gd name="T18" fmla="*/ 17 w 100"/>
                  <a:gd name="T19" fmla="*/ 5 h 219"/>
                  <a:gd name="T20" fmla="*/ 13 w 100"/>
                  <a:gd name="T21" fmla="*/ 6 h 219"/>
                  <a:gd name="T22" fmla="*/ 8 w 100"/>
                  <a:gd name="T23" fmla="*/ 7 h 219"/>
                  <a:gd name="T24" fmla="*/ 0 w 100"/>
                  <a:gd name="T25" fmla="*/ 4 h 2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0"/>
                  <a:gd name="T40" fmla="*/ 0 h 219"/>
                  <a:gd name="T41" fmla="*/ 100 w 100"/>
                  <a:gd name="T42" fmla="*/ 219 h 2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0" h="219">
                    <a:moveTo>
                      <a:pt x="0" y="150"/>
                    </a:moveTo>
                    <a:lnTo>
                      <a:pt x="6" y="103"/>
                    </a:lnTo>
                    <a:lnTo>
                      <a:pt x="18" y="80"/>
                    </a:lnTo>
                    <a:lnTo>
                      <a:pt x="20" y="28"/>
                    </a:lnTo>
                    <a:lnTo>
                      <a:pt x="18" y="10"/>
                    </a:lnTo>
                    <a:lnTo>
                      <a:pt x="36" y="0"/>
                    </a:lnTo>
                    <a:lnTo>
                      <a:pt x="78" y="135"/>
                    </a:lnTo>
                    <a:lnTo>
                      <a:pt x="99" y="167"/>
                    </a:lnTo>
                    <a:lnTo>
                      <a:pt x="100" y="173"/>
                    </a:lnTo>
                    <a:lnTo>
                      <a:pt x="99" y="185"/>
                    </a:lnTo>
                    <a:lnTo>
                      <a:pt x="79" y="201"/>
                    </a:lnTo>
                    <a:lnTo>
                      <a:pt x="11" y="219"/>
                    </a:lnTo>
                    <a:lnTo>
                      <a:pt x="0" y="150"/>
                    </a:lnTo>
                    <a:close/>
                  </a:path>
                </a:pathLst>
              </a:custGeom>
              <a:solidFill>
                <a:srgbClr val="98BEE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45" name="Freeform 15"/>
              <p:cNvSpPr>
                <a:spLocks/>
              </p:cNvSpPr>
              <p:nvPr/>
            </p:nvSpPr>
            <p:spPr bwMode="auto">
              <a:xfrm>
                <a:off x="3925" y="1267"/>
                <a:ext cx="94" cy="195"/>
              </a:xfrm>
              <a:custGeom>
                <a:avLst/>
                <a:gdLst>
                  <a:gd name="T0" fmla="*/ 0 w 100"/>
                  <a:gd name="T1" fmla="*/ 4 h 219"/>
                  <a:gd name="T2" fmla="*/ 6 w 100"/>
                  <a:gd name="T3" fmla="*/ 4 h 219"/>
                  <a:gd name="T4" fmla="*/ 8 w 100"/>
                  <a:gd name="T5" fmla="*/ 4 h 219"/>
                  <a:gd name="T6" fmla="*/ 8 w 100"/>
                  <a:gd name="T7" fmla="*/ 4 h 219"/>
                  <a:gd name="T8" fmla="*/ 8 w 100"/>
                  <a:gd name="T9" fmla="*/ 4 h 219"/>
                  <a:gd name="T10" fmla="*/ 8 w 100"/>
                  <a:gd name="T11" fmla="*/ 0 h 219"/>
                  <a:gd name="T12" fmla="*/ 13 w 100"/>
                  <a:gd name="T13" fmla="*/ 4 h 219"/>
                  <a:gd name="T14" fmla="*/ 17 w 100"/>
                  <a:gd name="T15" fmla="*/ 4 h 219"/>
                  <a:gd name="T16" fmla="*/ 17 w 100"/>
                  <a:gd name="T17" fmla="*/ 5 h 219"/>
                  <a:gd name="T18" fmla="*/ 17 w 100"/>
                  <a:gd name="T19" fmla="*/ 5 h 219"/>
                  <a:gd name="T20" fmla="*/ 13 w 100"/>
                  <a:gd name="T21" fmla="*/ 6 h 219"/>
                  <a:gd name="T22" fmla="*/ 8 w 100"/>
                  <a:gd name="T23" fmla="*/ 7 h 219"/>
                  <a:gd name="T24" fmla="*/ 0 w 100"/>
                  <a:gd name="T25" fmla="*/ 4 h 219"/>
                  <a:gd name="T26" fmla="*/ 0 w 100"/>
                  <a:gd name="T27" fmla="*/ 4 h 21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0"/>
                  <a:gd name="T43" fmla="*/ 0 h 219"/>
                  <a:gd name="T44" fmla="*/ 100 w 100"/>
                  <a:gd name="T45" fmla="*/ 219 h 21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0" h="219">
                    <a:moveTo>
                      <a:pt x="0" y="150"/>
                    </a:moveTo>
                    <a:lnTo>
                      <a:pt x="6" y="103"/>
                    </a:lnTo>
                    <a:lnTo>
                      <a:pt x="18" y="80"/>
                    </a:lnTo>
                    <a:lnTo>
                      <a:pt x="20" y="28"/>
                    </a:lnTo>
                    <a:lnTo>
                      <a:pt x="18" y="10"/>
                    </a:lnTo>
                    <a:lnTo>
                      <a:pt x="36" y="0"/>
                    </a:lnTo>
                    <a:lnTo>
                      <a:pt x="78" y="135"/>
                    </a:lnTo>
                    <a:lnTo>
                      <a:pt x="99" y="167"/>
                    </a:lnTo>
                    <a:lnTo>
                      <a:pt x="100" y="173"/>
                    </a:lnTo>
                    <a:lnTo>
                      <a:pt x="99" y="185"/>
                    </a:lnTo>
                    <a:lnTo>
                      <a:pt x="79" y="201"/>
                    </a:lnTo>
                    <a:lnTo>
                      <a:pt x="11" y="219"/>
                    </a:lnTo>
                    <a:lnTo>
                      <a:pt x="0" y="150"/>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46" name="Freeform 16"/>
              <p:cNvSpPr>
                <a:spLocks/>
              </p:cNvSpPr>
              <p:nvPr/>
            </p:nvSpPr>
            <p:spPr bwMode="auto">
              <a:xfrm>
                <a:off x="1488" y="1050"/>
                <a:ext cx="357" cy="539"/>
              </a:xfrm>
              <a:custGeom>
                <a:avLst/>
                <a:gdLst>
                  <a:gd name="T0" fmla="*/ 47 w 373"/>
                  <a:gd name="T1" fmla="*/ 4 h 604"/>
                  <a:gd name="T2" fmla="*/ 33 w 373"/>
                  <a:gd name="T3" fmla="*/ 0 h 604"/>
                  <a:gd name="T4" fmla="*/ 22 w 373"/>
                  <a:gd name="T5" fmla="*/ 7 h 604"/>
                  <a:gd name="T6" fmla="*/ 22 w 373"/>
                  <a:gd name="T7" fmla="*/ 8 h 604"/>
                  <a:gd name="T8" fmla="*/ 23 w 373"/>
                  <a:gd name="T9" fmla="*/ 8 h 604"/>
                  <a:gd name="T10" fmla="*/ 26 w 373"/>
                  <a:gd name="T11" fmla="*/ 9 h 604"/>
                  <a:gd name="T12" fmla="*/ 23 w 373"/>
                  <a:gd name="T13" fmla="*/ 10 h 604"/>
                  <a:gd name="T14" fmla="*/ 20 w 373"/>
                  <a:gd name="T15" fmla="*/ 10 h 604"/>
                  <a:gd name="T16" fmla="*/ 15 w 373"/>
                  <a:gd name="T17" fmla="*/ 11 h 604"/>
                  <a:gd name="T18" fmla="*/ 11 w 373"/>
                  <a:gd name="T19" fmla="*/ 11 h 604"/>
                  <a:gd name="T20" fmla="*/ 11 w 373"/>
                  <a:gd name="T21" fmla="*/ 12 h 604"/>
                  <a:gd name="T22" fmla="*/ 11 w 373"/>
                  <a:gd name="T23" fmla="*/ 12 h 604"/>
                  <a:gd name="T24" fmla="*/ 11 w 373"/>
                  <a:gd name="T25" fmla="*/ 12 h 604"/>
                  <a:gd name="T26" fmla="*/ 11 w 373"/>
                  <a:gd name="T27" fmla="*/ 13 h 604"/>
                  <a:gd name="T28" fmla="*/ 11 w 373"/>
                  <a:gd name="T29" fmla="*/ 13 h 604"/>
                  <a:gd name="T30" fmla="*/ 0 w 373"/>
                  <a:gd name="T31" fmla="*/ 18 h 604"/>
                  <a:gd name="T32" fmla="*/ 50 w 373"/>
                  <a:gd name="T33" fmla="*/ 19 h 604"/>
                  <a:gd name="T34" fmla="*/ 91 w 373"/>
                  <a:gd name="T35" fmla="*/ 20 h 604"/>
                  <a:gd name="T36" fmla="*/ 100 w 373"/>
                  <a:gd name="T37" fmla="*/ 13 h 604"/>
                  <a:gd name="T38" fmla="*/ 96 w 373"/>
                  <a:gd name="T39" fmla="*/ 12 h 604"/>
                  <a:gd name="T40" fmla="*/ 95 w 373"/>
                  <a:gd name="T41" fmla="*/ 13 h 604"/>
                  <a:gd name="T42" fmla="*/ 83 w 373"/>
                  <a:gd name="T43" fmla="*/ 12 h 604"/>
                  <a:gd name="T44" fmla="*/ 79 w 373"/>
                  <a:gd name="T45" fmla="*/ 13 h 604"/>
                  <a:gd name="T46" fmla="*/ 76 w 373"/>
                  <a:gd name="T47" fmla="*/ 12 h 604"/>
                  <a:gd name="T48" fmla="*/ 73 w 373"/>
                  <a:gd name="T49" fmla="*/ 13 h 604"/>
                  <a:gd name="T50" fmla="*/ 71 w 373"/>
                  <a:gd name="T51" fmla="*/ 12 h 604"/>
                  <a:gd name="T52" fmla="*/ 71 w 373"/>
                  <a:gd name="T53" fmla="*/ 12 h 604"/>
                  <a:gd name="T54" fmla="*/ 67 w 373"/>
                  <a:gd name="T55" fmla="*/ 12 h 604"/>
                  <a:gd name="T56" fmla="*/ 62 w 373"/>
                  <a:gd name="T57" fmla="*/ 10 h 604"/>
                  <a:gd name="T58" fmla="*/ 56 w 373"/>
                  <a:gd name="T59" fmla="*/ 10 h 604"/>
                  <a:gd name="T60" fmla="*/ 53 w 373"/>
                  <a:gd name="T61" fmla="*/ 10 h 604"/>
                  <a:gd name="T62" fmla="*/ 57 w 373"/>
                  <a:gd name="T63" fmla="*/ 9 h 604"/>
                  <a:gd name="T64" fmla="*/ 55 w 373"/>
                  <a:gd name="T65" fmla="*/ 8 h 604"/>
                  <a:gd name="T66" fmla="*/ 60 w 373"/>
                  <a:gd name="T67" fmla="*/ 7 h 604"/>
                  <a:gd name="T68" fmla="*/ 60 w 373"/>
                  <a:gd name="T69" fmla="*/ 7 h 604"/>
                  <a:gd name="T70" fmla="*/ 57 w 373"/>
                  <a:gd name="T71" fmla="*/ 7 h 604"/>
                  <a:gd name="T72" fmla="*/ 55 w 373"/>
                  <a:gd name="T73" fmla="*/ 7 h 604"/>
                  <a:gd name="T74" fmla="*/ 54 w 373"/>
                  <a:gd name="T75" fmla="*/ 7 h 604"/>
                  <a:gd name="T76" fmla="*/ 49 w 373"/>
                  <a:gd name="T77" fmla="*/ 4 h 604"/>
                  <a:gd name="T78" fmla="*/ 44 w 373"/>
                  <a:gd name="T79" fmla="*/ 4 h 604"/>
                  <a:gd name="T80" fmla="*/ 46 w 373"/>
                  <a:gd name="T81" fmla="*/ 4 h 604"/>
                  <a:gd name="T82" fmla="*/ 46 w 373"/>
                  <a:gd name="T83" fmla="*/ 4 h 604"/>
                  <a:gd name="T84" fmla="*/ 42 w 373"/>
                  <a:gd name="T85" fmla="*/ 4 h 604"/>
                  <a:gd name="T86" fmla="*/ 48 w 373"/>
                  <a:gd name="T87" fmla="*/ 4 h 604"/>
                  <a:gd name="T88" fmla="*/ 47 w 373"/>
                  <a:gd name="T89" fmla="*/ 4 h 60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73"/>
                  <a:gd name="T136" fmla="*/ 0 h 604"/>
                  <a:gd name="T137" fmla="*/ 373 w 373"/>
                  <a:gd name="T138" fmla="*/ 604 h 60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73" h="604">
                    <a:moveTo>
                      <a:pt x="173" y="10"/>
                    </a:moveTo>
                    <a:lnTo>
                      <a:pt x="124" y="0"/>
                    </a:lnTo>
                    <a:lnTo>
                      <a:pt x="76" y="204"/>
                    </a:lnTo>
                    <a:lnTo>
                      <a:pt x="76" y="228"/>
                    </a:lnTo>
                    <a:lnTo>
                      <a:pt x="82" y="246"/>
                    </a:lnTo>
                    <a:lnTo>
                      <a:pt x="94" y="262"/>
                    </a:lnTo>
                    <a:lnTo>
                      <a:pt x="79" y="282"/>
                    </a:lnTo>
                    <a:lnTo>
                      <a:pt x="70" y="300"/>
                    </a:lnTo>
                    <a:lnTo>
                      <a:pt x="56" y="318"/>
                    </a:lnTo>
                    <a:lnTo>
                      <a:pt x="37" y="340"/>
                    </a:lnTo>
                    <a:lnTo>
                      <a:pt x="30" y="352"/>
                    </a:lnTo>
                    <a:lnTo>
                      <a:pt x="31" y="359"/>
                    </a:lnTo>
                    <a:lnTo>
                      <a:pt x="46" y="374"/>
                    </a:lnTo>
                    <a:lnTo>
                      <a:pt x="30" y="403"/>
                    </a:lnTo>
                    <a:lnTo>
                      <a:pt x="28" y="415"/>
                    </a:lnTo>
                    <a:lnTo>
                      <a:pt x="0" y="536"/>
                    </a:lnTo>
                    <a:lnTo>
                      <a:pt x="185" y="576"/>
                    </a:lnTo>
                    <a:lnTo>
                      <a:pt x="340" y="604"/>
                    </a:lnTo>
                    <a:lnTo>
                      <a:pt x="373" y="409"/>
                    </a:lnTo>
                    <a:lnTo>
                      <a:pt x="357" y="385"/>
                    </a:lnTo>
                    <a:lnTo>
                      <a:pt x="352" y="401"/>
                    </a:lnTo>
                    <a:lnTo>
                      <a:pt x="310" y="391"/>
                    </a:lnTo>
                    <a:lnTo>
                      <a:pt x="295" y="401"/>
                    </a:lnTo>
                    <a:lnTo>
                      <a:pt x="282" y="391"/>
                    </a:lnTo>
                    <a:lnTo>
                      <a:pt x="273" y="401"/>
                    </a:lnTo>
                    <a:lnTo>
                      <a:pt x="264" y="391"/>
                    </a:lnTo>
                    <a:lnTo>
                      <a:pt x="264" y="367"/>
                    </a:lnTo>
                    <a:lnTo>
                      <a:pt x="249" y="367"/>
                    </a:lnTo>
                    <a:lnTo>
                      <a:pt x="231" y="283"/>
                    </a:lnTo>
                    <a:lnTo>
                      <a:pt x="209" y="303"/>
                    </a:lnTo>
                    <a:lnTo>
                      <a:pt x="197" y="291"/>
                    </a:lnTo>
                    <a:lnTo>
                      <a:pt x="213" y="268"/>
                    </a:lnTo>
                    <a:lnTo>
                      <a:pt x="206" y="246"/>
                    </a:lnTo>
                    <a:lnTo>
                      <a:pt x="224" y="219"/>
                    </a:lnTo>
                    <a:lnTo>
                      <a:pt x="225" y="210"/>
                    </a:lnTo>
                    <a:lnTo>
                      <a:pt x="215" y="210"/>
                    </a:lnTo>
                    <a:lnTo>
                      <a:pt x="206" y="200"/>
                    </a:lnTo>
                    <a:lnTo>
                      <a:pt x="201" y="204"/>
                    </a:lnTo>
                    <a:lnTo>
                      <a:pt x="180" y="148"/>
                    </a:lnTo>
                    <a:lnTo>
                      <a:pt x="162" y="137"/>
                    </a:lnTo>
                    <a:lnTo>
                      <a:pt x="168" y="131"/>
                    </a:lnTo>
                    <a:lnTo>
                      <a:pt x="167" y="113"/>
                    </a:lnTo>
                    <a:lnTo>
                      <a:pt x="156" y="85"/>
                    </a:lnTo>
                    <a:lnTo>
                      <a:pt x="174" y="10"/>
                    </a:lnTo>
                    <a:lnTo>
                      <a:pt x="173" y="10"/>
                    </a:lnTo>
                    <a:close/>
                  </a:path>
                </a:pathLst>
              </a:custGeom>
              <a:solidFill>
                <a:srgbClr val="98BEE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47" name="Freeform 17"/>
              <p:cNvSpPr>
                <a:spLocks/>
              </p:cNvSpPr>
              <p:nvPr/>
            </p:nvSpPr>
            <p:spPr bwMode="auto">
              <a:xfrm>
                <a:off x="1488" y="1050"/>
                <a:ext cx="357" cy="539"/>
              </a:xfrm>
              <a:custGeom>
                <a:avLst/>
                <a:gdLst>
                  <a:gd name="T0" fmla="*/ 47 w 373"/>
                  <a:gd name="T1" fmla="*/ 4 h 604"/>
                  <a:gd name="T2" fmla="*/ 33 w 373"/>
                  <a:gd name="T3" fmla="*/ 0 h 604"/>
                  <a:gd name="T4" fmla="*/ 22 w 373"/>
                  <a:gd name="T5" fmla="*/ 7 h 604"/>
                  <a:gd name="T6" fmla="*/ 22 w 373"/>
                  <a:gd name="T7" fmla="*/ 8 h 604"/>
                  <a:gd name="T8" fmla="*/ 23 w 373"/>
                  <a:gd name="T9" fmla="*/ 8 h 604"/>
                  <a:gd name="T10" fmla="*/ 26 w 373"/>
                  <a:gd name="T11" fmla="*/ 9 h 604"/>
                  <a:gd name="T12" fmla="*/ 23 w 373"/>
                  <a:gd name="T13" fmla="*/ 10 h 604"/>
                  <a:gd name="T14" fmla="*/ 20 w 373"/>
                  <a:gd name="T15" fmla="*/ 10 h 604"/>
                  <a:gd name="T16" fmla="*/ 15 w 373"/>
                  <a:gd name="T17" fmla="*/ 11 h 604"/>
                  <a:gd name="T18" fmla="*/ 11 w 373"/>
                  <a:gd name="T19" fmla="*/ 11 h 604"/>
                  <a:gd name="T20" fmla="*/ 11 w 373"/>
                  <a:gd name="T21" fmla="*/ 12 h 604"/>
                  <a:gd name="T22" fmla="*/ 11 w 373"/>
                  <a:gd name="T23" fmla="*/ 12 h 604"/>
                  <a:gd name="T24" fmla="*/ 11 w 373"/>
                  <a:gd name="T25" fmla="*/ 12 h 604"/>
                  <a:gd name="T26" fmla="*/ 11 w 373"/>
                  <a:gd name="T27" fmla="*/ 13 h 604"/>
                  <a:gd name="T28" fmla="*/ 11 w 373"/>
                  <a:gd name="T29" fmla="*/ 13 h 604"/>
                  <a:gd name="T30" fmla="*/ 0 w 373"/>
                  <a:gd name="T31" fmla="*/ 18 h 604"/>
                  <a:gd name="T32" fmla="*/ 50 w 373"/>
                  <a:gd name="T33" fmla="*/ 19 h 604"/>
                  <a:gd name="T34" fmla="*/ 91 w 373"/>
                  <a:gd name="T35" fmla="*/ 20 h 604"/>
                  <a:gd name="T36" fmla="*/ 100 w 373"/>
                  <a:gd name="T37" fmla="*/ 13 h 604"/>
                  <a:gd name="T38" fmla="*/ 96 w 373"/>
                  <a:gd name="T39" fmla="*/ 12 h 604"/>
                  <a:gd name="T40" fmla="*/ 95 w 373"/>
                  <a:gd name="T41" fmla="*/ 13 h 604"/>
                  <a:gd name="T42" fmla="*/ 83 w 373"/>
                  <a:gd name="T43" fmla="*/ 12 h 604"/>
                  <a:gd name="T44" fmla="*/ 79 w 373"/>
                  <a:gd name="T45" fmla="*/ 13 h 604"/>
                  <a:gd name="T46" fmla="*/ 76 w 373"/>
                  <a:gd name="T47" fmla="*/ 12 h 604"/>
                  <a:gd name="T48" fmla="*/ 73 w 373"/>
                  <a:gd name="T49" fmla="*/ 13 h 604"/>
                  <a:gd name="T50" fmla="*/ 71 w 373"/>
                  <a:gd name="T51" fmla="*/ 12 h 604"/>
                  <a:gd name="T52" fmla="*/ 71 w 373"/>
                  <a:gd name="T53" fmla="*/ 12 h 604"/>
                  <a:gd name="T54" fmla="*/ 67 w 373"/>
                  <a:gd name="T55" fmla="*/ 12 h 604"/>
                  <a:gd name="T56" fmla="*/ 62 w 373"/>
                  <a:gd name="T57" fmla="*/ 10 h 604"/>
                  <a:gd name="T58" fmla="*/ 56 w 373"/>
                  <a:gd name="T59" fmla="*/ 10 h 604"/>
                  <a:gd name="T60" fmla="*/ 53 w 373"/>
                  <a:gd name="T61" fmla="*/ 10 h 604"/>
                  <a:gd name="T62" fmla="*/ 57 w 373"/>
                  <a:gd name="T63" fmla="*/ 9 h 604"/>
                  <a:gd name="T64" fmla="*/ 55 w 373"/>
                  <a:gd name="T65" fmla="*/ 8 h 604"/>
                  <a:gd name="T66" fmla="*/ 60 w 373"/>
                  <a:gd name="T67" fmla="*/ 7 h 604"/>
                  <a:gd name="T68" fmla="*/ 60 w 373"/>
                  <a:gd name="T69" fmla="*/ 7 h 604"/>
                  <a:gd name="T70" fmla="*/ 57 w 373"/>
                  <a:gd name="T71" fmla="*/ 7 h 604"/>
                  <a:gd name="T72" fmla="*/ 55 w 373"/>
                  <a:gd name="T73" fmla="*/ 7 h 604"/>
                  <a:gd name="T74" fmla="*/ 54 w 373"/>
                  <a:gd name="T75" fmla="*/ 7 h 604"/>
                  <a:gd name="T76" fmla="*/ 49 w 373"/>
                  <a:gd name="T77" fmla="*/ 4 h 604"/>
                  <a:gd name="T78" fmla="*/ 44 w 373"/>
                  <a:gd name="T79" fmla="*/ 4 h 604"/>
                  <a:gd name="T80" fmla="*/ 46 w 373"/>
                  <a:gd name="T81" fmla="*/ 4 h 604"/>
                  <a:gd name="T82" fmla="*/ 46 w 373"/>
                  <a:gd name="T83" fmla="*/ 4 h 604"/>
                  <a:gd name="T84" fmla="*/ 42 w 373"/>
                  <a:gd name="T85" fmla="*/ 4 h 604"/>
                  <a:gd name="T86" fmla="*/ 48 w 373"/>
                  <a:gd name="T87" fmla="*/ 4 h 604"/>
                  <a:gd name="T88" fmla="*/ 47 w 373"/>
                  <a:gd name="T89" fmla="*/ 4 h 604"/>
                  <a:gd name="T90" fmla="*/ 47 w 373"/>
                  <a:gd name="T91" fmla="*/ 4 h 6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73"/>
                  <a:gd name="T139" fmla="*/ 0 h 604"/>
                  <a:gd name="T140" fmla="*/ 373 w 373"/>
                  <a:gd name="T141" fmla="*/ 604 h 6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73" h="604">
                    <a:moveTo>
                      <a:pt x="173" y="10"/>
                    </a:moveTo>
                    <a:lnTo>
                      <a:pt x="124" y="0"/>
                    </a:lnTo>
                    <a:lnTo>
                      <a:pt x="76" y="204"/>
                    </a:lnTo>
                    <a:lnTo>
                      <a:pt x="76" y="228"/>
                    </a:lnTo>
                    <a:lnTo>
                      <a:pt x="82" y="246"/>
                    </a:lnTo>
                    <a:lnTo>
                      <a:pt x="94" y="262"/>
                    </a:lnTo>
                    <a:lnTo>
                      <a:pt x="79" y="282"/>
                    </a:lnTo>
                    <a:lnTo>
                      <a:pt x="70" y="300"/>
                    </a:lnTo>
                    <a:lnTo>
                      <a:pt x="56" y="318"/>
                    </a:lnTo>
                    <a:lnTo>
                      <a:pt x="37" y="340"/>
                    </a:lnTo>
                    <a:lnTo>
                      <a:pt x="30" y="352"/>
                    </a:lnTo>
                    <a:lnTo>
                      <a:pt x="31" y="359"/>
                    </a:lnTo>
                    <a:lnTo>
                      <a:pt x="46" y="374"/>
                    </a:lnTo>
                    <a:lnTo>
                      <a:pt x="30" y="403"/>
                    </a:lnTo>
                    <a:lnTo>
                      <a:pt x="28" y="415"/>
                    </a:lnTo>
                    <a:lnTo>
                      <a:pt x="0" y="536"/>
                    </a:lnTo>
                    <a:lnTo>
                      <a:pt x="185" y="576"/>
                    </a:lnTo>
                    <a:lnTo>
                      <a:pt x="340" y="604"/>
                    </a:lnTo>
                    <a:lnTo>
                      <a:pt x="373" y="409"/>
                    </a:lnTo>
                    <a:lnTo>
                      <a:pt x="357" y="385"/>
                    </a:lnTo>
                    <a:lnTo>
                      <a:pt x="352" y="401"/>
                    </a:lnTo>
                    <a:lnTo>
                      <a:pt x="310" y="391"/>
                    </a:lnTo>
                    <a:lnTo>
                      <a:pt x="295" y="401"/>
                    </a:lnTo>
                    <a:lnTo>
                      <a:pt x="282" y="391"/>
                    </a:lnTo>
                    <a:lnTo>
                      <a:pt x="273" y="401"/>
                    </a:lnTo>
                    <a:lnTo>
                      <a:pt x="264" y="391"/>
                    </a:lnTo>
                    <a:lnTo>
                      <a:pt x="264" y="367"/>
                    </a:lnTo>
                    <a:lnTo>
                      <a:pt x="249" y="367"/>
                    </a:lnTo>
                    <a:lnTo>
                      <a:pt x="231" y="283"/>
                    </a:lnTo>
                    <a:lnTo>
                      <a:pt x="209" y="303"/>
                    </a:lnTo>
                    <a:lnTo>
                      <a:pt x="197" y="291"/>
                    </a:lnTo>
                    <a:lnTo>
                      <a:pt x="213" y="268"/>
                    </a:lnTo>
                    <a:lnTo>
                      <a:pt x="206" y="246"/>
                    </a:lnTo>
                    <a:lnTo>
                      <a:pt x="224" y="219"/>
                    </a:lnTo>
                    <a:lnTo>
                      <a:pt x="225" y="210"/>
                    </a:lnTo>
                    <a:lnTo>
                      <a:pt x="215" y="210"/>
                    </a:lnTo>
                    <a:lnTo>
                      <a:pt x="206" y="200"/>
                    </a:lnTo>
                    <a:lnTo>
                      <a:pt x="201" y="204"/>
                    </a:lnTo>
                    <a:lnTo>
                      <a:pt x="180" y="148"/>
                    </a:lnTo>
                    <a:lnTo>
                      <a:pt x="162" y="137"/>
                    </a:lnTo>
                    <a:lnTo>
                      <a:pt x="168" y="131"/>
                    </a:lnTo>
                    <a:lnTo>
                      <a:pt x="167" y="113"/>
                    </a:lnTo>
                    <a:lnTo>
                      <a:pt x="156" y="85"/>
                    </a:lnTo>
                    <a:lnTo>
                      <a:pt x="174" y="10"/>
                    </a:lnTo>
                    <a:lnTo>
                      <a:pt x="173" y="10"/>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48" name="Freeform 18"/>
              <p:cNvSpPr>
                <a:spLocks/>
              </p:cNvSpPr>
              <p:nvPr/>
            </p:nvSpPr>
            <p:spPr bwMode="auto">
              <a:xfrm>
                <a:off x="3042" y="1827"/>
                <a:ext cx="433" cy="209"/>
              </a:xfrm>
              <a:custGeom>
                <a:avLst/>
                <a:gdLst>
                  <a:gd name="T0" fmla="*/ 0 w 454"/>
                  <a:gd name="T1" fmla="*/ 8 h 234"/>
                  <a:gd name="T2" fmla="*/ 5 w 454"/>
                  <a:gd name="T3" fmla="*/ 8 h 234"/>
                  <a:gd name="T4" fmla="*/ 10 w 454"/>
                  <a:gd name="T5" fmla="*/ 8 h 234"/>
                  <a:gd name="T6" fmla="*/ 10 w 454"/>
                  <a:gd name="T7" fmla="*/ 7 h 234"/>
                  <a:gd name="T8" fmla="*/ 10 w 454"/>
                  <a:gd name="T9" fmla="*/ 7 h 234"/>
                  <a:gd name="T10" fmla="*/ 10 w 454"/>
                  <a:gd name="T11" fmla="*/ 7 h 234"/>
                  <a:gd name="T12" fmla="*/ 10 w 454"/>
                  <a:gd name="T13" fmla="*/ 6 h 234"/>
                  <a:gd name="T14" fmla="*/ 13 w 454"/>
                  <a:gd name="T15" fmla="*/ 6 h 234"/>
                  <a:gd name="T16" fmla="*/ 14 w 454"/>
                  <a:gd name="T17" fmla="*/ 5 h 234"/>
                  <a:gd name="T18" fmla="*/ 20 w 454"/>
                  <a:gd name="T19" fmla="*/ 4 h 234"/>
                  <a:gd name="T20" fmla="*/ 20 w 454"/>
                  <a:gd name="T21" fmla="*/ 4 h 234"/>
                  <a:gd name="T22" fmla="*/ 21 w 454"/>
                  <a:gd name="T23" fmla="*/ 4 h 234"/>
                  <a:gd name="T24" fmla="*/ 22 w 454"/>
                  <a:gd name="T25" fmla="*/ 4 h 234"/>
                  <a:gd name="T26" fmla="*/ 28 w 454"/>
                  <a:gd name="T27" fmla="*/ 4 h 234"/>
                  <a:gd name="T28" fmla="*/ 30 w 454"/>
                  <a:gd name="T29" fmla="*/ 4 h 234"/>
                  <a:gd name="T30" fmla="*/ 37 w 454"/>
                  <a:gd name="T31" fmla="*/ 4 h 234"/>
                  <a:gd name="T32" fmla="*/ 40 w 454"/>
                  <a:gd name="T33" fmla="*/ 4 h 234"/>
                  <a:gd name="T34" fmla="*/ 42 w 454"/>
                  <a:gd name="T35" fmla="*/ 4 h 234"/>
                  <a:gd name="T36" fmla="*/ 44 w 454"/>
                  <a:gd name="T37" fmla="*/ 4 h 234"/>
                  <a:gd name="T38" fmla="*/ 50 w 454"/>
                  <a:gd name="T39" fmla="*/ 4 h 234"/>
                  <a:gd name="T40" fmla="*/ 50 w 454"/>
                  <a:gd name="T41" fmla="*/ 4 h 234"/>
                  <a:gd name="T42" fmla="*/ 56 w 454"/>
                  <a:gd name="T43" fmla="*/ 4 h 234"/>
                  <a:gd name="T44" fmla="*/ 57 w 454"/>
                  <a:gd name="T45" fmla="*/ 4 h 234"/>
                  <a:gd name="T46" fmla="*/ 60 w 454"/>
                  <a:gd name="T47" fmla="*/ 4 h 234"/>
                  <a:gd name="T48" fmla="*/ 66 w 454"/>
                  <a:gd name="T49" fmla="*/ 4 h 234"/>
                  <a:gd name="T50" fmla="*/ 63 w 454"/>
                  <a:gd name="T51" fmla="*/ 4 h 234"/>
                  <a:gd name="T52" fmla="*/ 64 w 454"/>
                  <a:gd name="T53" fmla="*/ 1 h 234"/>
                  <a:gd name="T54" fmla="*/ 69 w 454"/>
                  <a:gd name="T55" fmla="*/ 0 h 234"/>
                  <a:gd name="T56" fmla="*/ 72 w 454"/>
                  <a:gd name="T57" fmla="*/ 4 h 234"/>
                  <a:gd name="T58" fmla="*/ 72 w 454"/>
                  <a:gd name="T59" fmla="*/ 4 h 234"/>
                  <a:gd name="T60" fmla="*/ 78 w 454"/>
                  <a:gd name="T61" fmla="*/ 4 h 234"/>
                  <a:gd name="T62" fmla="*/ 81 w 454"/>
                  <a:gd name="T63" fmla="*/ 4 h 234"/>
                  <a:gd name="T64" fmla="*/ 88 w 454"/>
                  <a:gd name="T65" fmla="*/ 4 h 234"/>
                  <a:gd name="T66" fmla="*/ 92 w 454"/>
                  <a:gd name="T67" fmla="*/ 4 h 234"/>
                  <a:gd name="T68" fmla="*/ 98 w 454"/>
                  <a:gd name="T69" fmla="*/ 4 h 234"/>
                  <a:gd name="T70" fmla="*/ 101 w 454"/>
                  <a:gd name="T71" fmla="*/ 4 h 234"/>
                  <a:gd name="T72" fmla="*/ 105 w 454"/>
                  <a:gd name="T73" fmla="*/ 4 h 234"/>
                  <a:gd name="T74" fmla="*/ 111 w 454"/>
                  <a:gd name="T75" fmla="*/ 4 h 234"/>
                  <a:gd name="T76" fmla="*/ 106 w 454"/>
                  <a:gd name="T77" fmla="*/ 4 h 234"/>
                  <a:gd name="T78" fmla="*/ 101 w 454"/>
                  <a:gd name="T79" fmla="*/ 4 h 234"/>
                  <a:gd name="T80" fmla="*/ 98 w 454"/>
                  <a:gd name="T81" fmla="*/ 5 h 234"/>
                  <a:gd name="T82" fmla="*/ 98 w 454"/>
                  <a:gd name="T83" fmla="*/ 5 h 234"/>
                  <a:gd name="T84" fmla="*/ 88 w 454"/>
                  <a:gd name="T85" fmla="*/ 7 h 234"/>
                  <a:gd name="T86" fmla="*/ 27 w 454"/>
                  <a:gd name="T87" fmla="*/ 8 h 234"/>
                  <a:gd name="T88" fmla="*/ 22 w 454"/>
                  <a:gd name="T89" fmla="*/ 8 h 234"/>
                  <a:gd name="T90" fmla="*/ 22 w 454"/>
                  <a:gd name="T91" fmla="*/ 8 h 234"/>
                  <a:gd name="T92" fmla="*/ 0 w 454"/>
                  <a:gd name="T93" fmla="*/ 8 h 23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54"/>
                  <a:gd name="T142" fmla="*/ 0 h 234"/>
                  <a:gd name="T143" fmla="*/ 454 w 454"/>
                  <a:gd name="T144" fmla="*/ 234 h 23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54" h="234">
                    <a:moveTo>
                      <a:pt x="0" y="234"/>
                    </a:moveTo>
                    <a:lnTo>
                      <a:pt x="5" y="222"/>
                    </a:lnTo>
                    <a:lnTo>
                      <a:pt x="15" y="221"/>
                    </a:lnTo>
                    <a:lnTo>
                      <a:pt x="18" y="195"/>
                    </a:lnTo>
                    <a:lnTo>
                      <a:pt x="12" y="194"/>
                    </a:lnTo>
                    <a:lnTo>
                      <a:pt x="12" y="188"/>
                    </a:lnTo>
                    <a:lnTo>
                      <a:pt x="25" y="174"/>
                    </a:lnTo>
                    <a:lnTo>
                      <a:pt x="54" y="183"/>
                    </a:lnTo>
                    <a:lnTo>
                      <a:pt x="58" y="155"/>
                    </a:lnTo>
                    <a:lnTo>
                      <a:pt x="78" y="148"/>
                    </a:lnTo>
                    <a:lnTo>
                      <a:pt x="75" y="142"/>
                    </a:lnTo>
                    <a:lnTo>
                      <a:pt x="79" y="124"/>
                    </a:lnTo>
                    <a:lnTo>
                      <a:pt x="85" y="116"/>
                    </a:lnTo>
                    <a:lnTo>
                      <a:pt x="114" y="110"/>
                    </a:lnTo>
                    <a:lnTo>
                      <a:pt x="123" y="113"/>
                    </a:lnTo>
                    <a:lnTo>
                      <a:pt x="152" y="103"/>
                    </a:lnTo>
                    <a:lnTo>
                      <a:pt x="163" y="112"/>
                    </a:lnTo>
                    <a:lnTo>
                      <a:pt x="173" y="89"/>
                    </a:lnTo>
                    <a:lnTo>
                      <a:pt x="182" y="85"/>
                    </a:lnTo>
                    <a:lnTo>
                      <a:pt x="206" y="95"/>
                    </a:lnTo>
                    <a:lnTo>
                      <a:pt x="208" y="82"/>
                    </a:lnTo>
                    <a:lnTo>
                      <a:pt x="232" y="52"/>
                    </a:lnTo>
                    <a:lnTo>
                      <a:pt x="237" y="34"/>
                    </a:lnTo>
                    <a:lnTo>
                      <a:pt x="245" y="37"/>
                    </a:lnTo>
                    <a:lnTo>
                      <a:pt x="269" y="21"/>
                    </a:lnTo>
                    <a:lnTo>
                      <a:pt x="261" y="9"/>
                    </a:lnTo>
                    <a:lnTo>
                      <a:pt x="266" y="1"/>
                    </a:lnTo>
                    <a:lnTo>
                      <a:pt x="282" y="0"/>
                    </a:lnTo>
                    <a:lnTo>
                      <a:pt x="296" y="4"/>
                    </a:lnTo>
                    <a:lnTo>
                      <a:pt x="303" y="19"/>
                    </a:lnTo>
                    <a:lnTo>
                      <a:pt x="324" y="22"/>
                    </a:lnTo>
                    <a:lnTo>
                      <a:pt x="336" y="28"/>
                    </a:lnTo>
                    <a:lnTo>
                      <a:pt x="363" y="27"/>
                    </a:lnTo>
                    <a:lnTo>
                      <a:pt x="378" y="19"/>
                    </a:lnTo>
                    <a:lnTo>
                      <a:pt x="408" y="37"/>
                    </a:lnTo>
                    <a:lnTo>
                      <a:pt x="420" y="76"/>
                    </a:lnTo>
                    <a:lnTo>
                      <a:pt x="432" y="91"/>
                    </a:lnTo>
                    <a:lnTo>
                      <a:pt x="454" y="104"/>
                    </a:lnTo>
                    <a:lnTo>
                      <a:pt x="436" y="124"/>
                    </a:lnTo>
                    <a:lnTo>
                      <a:pt x="421" y="136"/>
                    </a:lnTo>
                    <a:lnTo>
                      <a:pt x="405" y="155"/>
                    </a:lnTo>
                    <a:lnTo>
                      <a:pt x="405" y="163"/>
                    </a:lnTo>
                    <a:lnTo>
                      <a:pt x="360" y="192"/>
                    </a:lnTo>
                    <a:lnTo>
                      <a:pt x="109" y="215"/>
                    </a:lnTo>
                    <a:lnTo>
                      <a:pt x="84" y="215"/>
                    </a:lnTo>
                    <a:lnTo>
                      <a:pt x="85" y="228"/>
                    </a:lnTo>
                    <a:lnTo>
                      <a:pt x="0" y="234"/>
                    </a:lnTo>
                    <a:close/>
                  </a:path>
                </a:pathLst>
              </a:custGeom>
              <a:solidFill>
                <a:srgbClr val="BA7C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49" name="Freeform 19"/>
              <p:cNvSpPr>
                <a:spLocks/>
              </p:cNvSpPr>
              <p:nvPr/>
            </p:nvSpPr>
            <p:spPr bwMode="auto">
              <a:xfrm>
                <a:off x="3042" y="1827"/>
                <a:ext cx="433" cy="209"/>
              </a:xfrm>
              <a:custGeom>
                <a:avLst/>
                <a:gdLst>
                  <a:gd name="T0" fmla="*/ 0 w 454"/>
                  <a:gd name="T1" fmla="*/ 8 h 234"/>
                  <a:gd name="T2" fmla="*/ 5 w 454"/>
                  <a:gd name="T3" fmla="*/ 8 h 234"/>
                  <a:gd name="T4" fmla="*/ 10 w 454"/>
                  <a:gd name="T5" fmla="*/ 8 h 234"/>
                  <a:gd name="T6" fmla="*/ 10 w 454"/>
                  <a:gd name="T7" fmla="*/ 7 h 234"/>
                  <a:gd name="T8" fmla="*/ 10 w 454"/>
                  <a:gd name="T9" fmla="*/ 7 h 234"/>
                  <a:gd name="T10" fmla="*/ 10 w 454"/>
                  <a:gd name="T11" fmla="*/ 7 h 234"/>
                  <a:gd name="T12" fmla="*/ 10 w 454"/>
                  <a:gd name="T13" fmla="*/ 6 h 234"/>
                  <a:gd name="T14" fmla="*/ 13 w 454"/>
                  <a:gd name="T15" fmla="*/ 6 h 234"/>
                  <a:gd name="T16" fmla="*/ 14 w 454"/>
                  <a:gd name="T17" fmla="*/ 5 h 234"/>
                  <a:gd name="T18" fmla="*/ 20 w 454"/>
                  <a:gd name="T19" fmla="*/ 4 h 234"/>
                  <a:gd name="T20" fmla="*/ 20 w 454"/>
                  <a:gd name="T21" fmla="*/ 4 h 234"/>
                  <a:gd name="T22" fmla="*/ 21 w 454"/>
                  <a:gd name="T23" fmla="*/ 4 h 234"/>
                  <a:gd name="T24" fmla="*/ 22 w 454"/>
                  <a:gd name="T25" fmla="*/ 4 h 234"/>
                  <a:gd name="T26" fmla="*/ 28 w 454"/>
                  <a:gd name="T27" fmla="*/ 4 h 234"/>
                  <a:gd name="T28" fmla="*/ 30 w 454"/>
                  <a:gd name="T29" fmla="*/ 4 h 234"/>
                  <a:gd name="T30" fmla="*/ 37 w 454"/>
                  <a:gd name="T31" fmla="*/ 4 h 234"/>
                  <a:gd name="T32" fmla="*/ 40 w 454"/>
                  <a:gd name="T33" fmla="*/ 4 h 234"/>
                  <a:gd name="T34" fmla="*/ 42 w 454"/>
                  <a:gd name="T35" fmla="*/ 4 h 234"/>
                  <a:gd name="T36" fmla="*/ 44 w 454"/>
                  <a:gd name="T37" fmla="*/ 4 h 234"/>
                  <a:gd name="T38" fmla="*/ 50 w 454"/>
                  <a:gd name="T39" fmla="*/ 4 h 234"/>
                  <a:gd name="T40" fmla="*/ 50 w 454"/>
                  <a:gd name="T41" fmla="*/ 4 h 234"/>
                  <a:gd name="T42" fmla="*/ 56 w 454"/>
                  <a:gd name="T43" fmla="*/ 4 h 234"/>
                  <a:gd name="T44" fmla="*/ 57 w 454"/>
                  <a:gd name="T45" fmla="*/ 4 h 234"/>
                  <a:gd name="T46" fmla="*/ 60 w 454"/>
                  <a:gd name="T47" fmla="*/ 4 h 234"/>
                  <a:gd name="T48" fmla="*/ 66 w 454"/>
                  <a:gd name="T49" fmla="*/ 4 h 234"/>
                  <a:gd name="T50" fmla="*/ 63 w 454"/>
                  <a:gd name="T51" fmla="*/ 4 h 234"/>
                  <a:gd name="T52" fmla="*/ 64 w 454"/>
                  <a:gd name="T53" fmla="*/ 1 h 234"/>
                  <a:gd name="T54" fmla="*/ 69 w 454"/>
                  <a:gd name="T55" fmla="*/ 0 h 234"/>
                  <a:gd name="T56" fmla="*/ 72 w 454"/>
                  <a:gd name="T57" fmla="*/ 4 h 234"/>
                  <a:gd name="T58" fmla="*/ 72 w 454"/>
                  <a:gd name="T59" fmla="*/ 4 h 234"/>
                  <a:gd name="T60" fmla="*/ 78 w 454"/>
                  <a:gd name="T61" fmla="*/ 4 h 234"/>
                  <a:gd name="T62" fmla="*/ 81 w 454"/>
                  <a:gd name="T63" fmla="*/ 4 h 234"/>
                  <a:gd name="T64" fmla="*/ 88 w 454"/>
                  <a:gd name="T65" fmla="*/ 4 h 234"/>
                  <a:gd name="T66" fmla="*/ 92 w 454"/>
                  <a:gd name="T67" fmla="*/ 4 h 234"/>
                  <a:gd name="T68" fmla="*/ 98 w 454"/>
                  <a:gd name="T69" fmla="*/ 4 h 234"/>
                  <a:gd name="T70" fmla="*/ 101 w 454"/>
                  <a:gd name="T71" fmla="*/ 4 h 234"/>
                  <a:gd name="T72" fmla="*/ 105 w 454"/>
                  <a:gd name="T73" fmla="*/ 4 h 234"/>
                  <a:gd name="T74" fmla="*/ 111 w 454"/>
                  <a:gd name="T75" fmla="*/ 4 h 234"/>
                  <a:gd name="T76" fmla="*/ 106 w 454"/>
                  <a:gd name="T77" fmla="*/ 4 h 234"/>
                  <a:gd name="T78" fmla="*/ 101 w 454"/>
                  <a:gd name="T79" fmla="*/ 4 h 234"/>
                  <a:gd name="T80" fmla="*/ 98 w 454"/>
                  <a:gd name="T81" fmla="*/ 5 h 234"/>
                  <a:gd name="T82" fmla="*/ 98 w 454"/>
                  <a:gd name="T83" fmla="*/ 5 h 234"/>
                  <a:gd name="T84" fmla="*/ 88 w 454"/>
                  <a:gd name="T85" fmla="*/ 7 h 234"/>
                  <a:gd name="T86" fmla="*/ 27 w 454"/>
                  <a:gd name="T87" fmla="*/ 8 h 234"/>
                  <a:gd name="T88" fmla="*/ 22 w 454"/>
                  <a:gd name="T89" fmla="*/ 8 h 234"/>
                  <a:gd name="T90" fmla="*/ 22 w 454"/>
                  <a:gd name="T91" fmla="*/ 8 h 234"/>
                  <a:gd name="T92" fmla="*/ 0 w 454"/>
                  <a:gd name="T93" fmla="*/ 8 h 234"/>
                  <a:gd name="T94" fmla="*/ 0 w 454"/>
                  <a:gd name="T95" fmla="*/ 8 h 2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54"/>
                  <a:gd name="T145" fmla="*/ 0 h 234"/>
                  <a:gd name="T146" fmla="*/ 454 w 454"/>
                  <a:gd name="T147" fmla="*/ 234 h 2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54" h="234">
                    <a:moveTo>
                      <a:pt x="0" y="234"/>
                    </a:moveTo>
                    <a:lnTo>
                      <a:pt x="5" y="222"/>
                    </a:lnTo>
                    <a:lnTo>
                      <a:pt x="15" y="221"/>
                    </a:lnTo>
                    <a:lnTo>
                      <a:pt x="18" y="195"/>
                    </a:lnTo>
                    <a:lnTo>
                      <a:pt x="12" y="194"/>
                    </a:lnTo>
                    <a:lnTo>
                      <a:pt x="12" y="188"/>
                    </a:lnTo>
                    <a:lnTo>
                      <a:pt x="25" y="174"/>
                    </a:lnTo>
                    <a:lnTo>
                      <a:pt x="54" y="183"/>
                    </a:lnTo>
                    <a:lnTo>
                      <a:pt x="58" y="155"/>
                    </a:lnTo>
                    <a:lnTo>
                      <a:pt x="78" y="148"/>
                    </a:lnTo>
                    <a:lnTo>
                      <a:pt x="75" y="142"/>
                    </a:lnTo>
                    <a:lnTo>
                      <a:pt x="79" y="124"/>
                    </a:lnTo>
                    <a:lnTo>
                      <a:pt x="85" y="116"/>
                    </a:lnTo>
                    <a:lnTo>
                      <a:pt x="114" y="110"/>
                    </a:lnTo>
                    <a:lnTo>
                      <a:pt x="123" y="113"/>
                    </a:lnTo>
                    <a:lnTo>
                      <a:pt x="152" y="103"/>
                    </a:lnTo>
                    <a:lnTo>
                      <a:pt x="163" y="112"/>
                    </a:lnTo>
                    <a:lnTo>
                      <a:pt x="173" y="89"/>
                    </a:lnTo>
                    <a:lnTo>
                      <a:pt x="182" y="85"/>
                    </a:lnTo>
                    <a:lnTo>
                      <a:pt x="206" y="95"/>
                    </a:lnTo>
                    <a:lnTo>
                      <a:pt x="208" y="82"/>
                    </a:lnTo>
                    <a:lnTo>
                      <a:pt x="232" y="52"/>
                    </a:lnTo>
                    <a:lnTo>
                      <a:pt x="237" y="34"/>
                    </a:lnTo>
                    <a:lnTo>
                      <a:pt x="245" y="37"/>
                    </a:lnTo>
                    <a:lnTo>
                      <a:pt x="269" y="21"/>
                    </a:lnTo>
                    <a:lnTo>
                      <a:pt x="261" y="9"/>
                    </a:lnTo>
                    <a:lnTo>
                      <a:pt x="266" y="1"/>
                    </a:lnTo>
                    <a:lnTo>
                      <a:pt x="282" y="0"/>
                    </a:lnTo>
                    <a:lnTo>
                      <a:pt x="296" y="4"/>
                    </a:lnTo>
                    <a:lnTo>
                      <a:pt x="303" y="19"/>
                    </a:lnTo>
                    <a:lnTo>
                      <a:pt x="324" y="22"/>
                    </a:lnTo>
                    <a:lnTo>
                      <a:pt x="336" y="28"/>
                    </a:lnTo>
                    <a:lnTo>
                      <a:pt x="363" y="27"/>
                    </a:lnTo>
                    <a:lnTo>
                      <a:pt x="378" y="19"/>
                    </a:lnTo>
                    <a:lnTo>
                      <a:pt x="408" y="37"/>
                    </a:lnTo>
                    <a:lnTo>
                      <a:pt x="420" y="76"/>
                    </a:lnTo>
                    <a:lnTo>
                      <a:pt x="432" y="91"/>
                    </a:lnTo>
                    <a:lnTo>
                      <a:pt x="454" y="104"/>
                    </a:lnTo>
                    <a:lnTo>
                      <a:pt x="436" y="124"/>
                    </a:lnTo>
                    <a:lnTo>
                      <a:pt x="421" y="136"/>
                    </a:lnTo>
                    <a:lnTo>
                      <a:pt x="405" y="155"/>
                    </a:lnTo>
                    <a:lnTo>
                      <a:pt x="405" y="163"/>
                    </a:lnTo>
                    <a:lnTo>
                      <a:pt x="360" y="192"/>
                    </a:lnTo>
                    <a:lnTo>
                      <a:pt x="109" y="215"/>
                    </a:lnTo>
                    <a:lnTo>
                      <a:pt x="84" y="215"/>
                    </a:lnTo>
                    <a:lnTo>
                      <a:pt x="85" y="228"/>
                    </a:lnTo>
                    <a:lnTo>
                      <a:pt x="0" y="234"/>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50" name="Freeform 20"/>
              <p:cNvSpPr>
                <a:spLocks/>
              </p:cNvSpPr>
              <p:nvPr/>
            </p:nvSpPr>
            <p:spPr bwMode="auto">
              <a:xfrm>
                <a:off x="2662" y="1750"/>
                <a:ext cx="397" cy="324"/>
              </a:xfrm>
              <a:custGeom>
                <a:avLst/>
                <a:gdLst>
                  <a:gd name="T0" fmla="*/ 0 w 417"/>
                  <a:gd name="T1" fmla="*/ 4 h 364"/>
                  <a:gd name="T2" fmla="*/ 10 w 417"/>
                  <a:gd name="T3" fmla="*/ 4 h 364"/>
                  <a:gd name="T4" fmla="*/ 10 w 417"/>
                  <a:gd name="T5" fmla="*/ 4 h 364"/>
                  <a:gd name="T6" fmla="*/ 10 w 417"/>
                  <a:gd name="T7" fmla="*/ 4 h 364"/>
                  <a:gd name="T8" fmla="*/ 11 w 417"/>
                  <a:gd name="T9" fmla="*/ 4 h 364"/>
                  <a:gd name="T10" fmla="*/ 12 w 417"/>
                  <a:gd name="T11" fmla="*/ 4 h 364"/>
                  <a:gd name="T12" fmla="*/ 10 w 417"/>
                  <a:gd name="T13" fmla="*/ 4 h 364"/>
                  <a:gd name="T14" fmla="*/ 10 w 417"/>
                  <a:gd name="T15" fmla="*/ 4 h 364"/>
                  <a:gd name="T16" fmla="*/ 13 w 417"/>
                  <a:gd name="T17" fmla="*/ 4 h 364"/>
                  <a:gd name="T18" fmla="*/ 18 w 417"/>
                  <a:gd name="T19" fmla="*/ 4 h 364"/>
                  <a:gd name="T20" fmla="*/ 17 w 417"/>
                  <a:gd name="T21" fmla="*/ 9 h 364"/>
                  <a:gd name="T22" fmla="*/ 18 w 417"/>
                  <a:gd name="T23" fmla="*/ 10 h 364"/>
                  <a:gd name="T24" fmla="*/ 79 w 417"/>
                  <a:gd name="T25" fmla="*/ 10 h 364"/>
                  <a:gd name="T26" fmla="*/ 81 w 417"/>
                  <a:gd name="T27" fmla="*/ 11 h 364"/>
                  <a:gd name="T28" fmla="*/ 78 w 417"/>
                  <a:gd name="T29" fmla="*/ 11 h 364"/>
                  <a:gd name="T30" fmla="*/ 87 w 417"/>
                  <a:gd name="T31" fmla="*/ 11 h 364"/>
                  <a:gd name="T32" fmla="*/ 89 w 417"/>
                  <a:gd name="T33" fmla="*/ 11 h 364"/>
                  <a:gd name="T34" fmla="*/ 89 w 417"/>
                  <a:gd name="T35" fmla="*/ 10 h 364"/>
                  <a:gd name="T36" fmla="*/ 91 w 417"/>
                  <a:gd name="T37" fmla="*/ 10 h 364"/>
                  <a:gd name="T38" fmla="*/ 93 w 417"/>
                  <a:gd name="T39" fmla="*/ 10 h 364"/>
                  <a:gd name="T40" fmla="*/ 95 w 417"/>
                  <a:gd name="T41" fmla="*/ 10 h 364"/>
                  <a:gd name="T42" fmla="*/ 95 w 417"/>
                  <a:gd name="T43" fmla="*/ 9 h 364"/>
                  <a:gd name="T44" fmla="*/ 94 w 417"/>
                  <a:gd name="T45" fmla="*/ 9 h 364"/>
                  <a:gd name="T46" fmla="*/ 91 w 417"/>
                  <a:gd name="T47" fmla="*/ 9 h 364"/>
                  <a:gd name="T48" fmla="*/ 89 w 417"/>
                  <a:gd name="T49" fmla="*/ 8 h 364"/>
                  <a:gd name="T50" fmla="*/ 89 w 417"/>
                  <a:gd name="T51" fmla="*/ 7 h 364"/>
                  <a:gd name="T52" fmla="*/ 86 w 417"/>
                  <a:gd name="T53" fmla="*/ 7 h 364"/>
                  <a:gd name="T54" fmla="*/ 83 w 417"/>
                  <a:gd name="T55" fmla="*/ 6 h 364"/>
                  <a:gd name="T56" fmla="*/ 78 w 417"/>
                  <a:gd name="T57" fmla="*/ 6 h 364"/>
                  <a:gd name="T58" fmla="*/ 77 w 417"/>
                  <a:gd name="T59" fmla="*/ 5 h 364"/>
                  <a:gd name="T60" fmla="*/ 79 w 417"/>
                  <a:gd name="T61" fmla="*/ 4 h 364"/>
                  <a:gd name="T62" fmla="*/ 77 w 417"/>
                  <a:gd name="T63" fmla="*/ 4 h 364"/>
                  <a:gd name="T64" fmla="*/ 70 w 417"/>
                  <a:gd name="T65" fmla="*/ 4 h 364"/>
                  <a:gd name="T66" fmla="*/ 69 w 417"/>
                  <a:gd name="T67" fmla="*/ 4 h 364"/>
                  <a:gd name="T68" fmla="*/ 60 w 417"/>
                  <a:gd name="T69" fmla="*/ 4 h 364"/>
                  <a:gd name="T70" fmla="*/ 59 w 417"/>
                  <a:gd name="T71" fmla="*/ 4 h 364"/>
                  <a:gd name="T72" fmla="*/ 60 w 417"/>
                  <a:gd name="T73" fmla="*/ 4 h 364"/>
                  <a:gd name="T74" fmla="*/ 55 w 417"/>
                  <a:gd name="T75" fmla="*/ 0 h 364"/>
                  <a:gd name="T76" fmla="*/ 0 w 417"/>
                  <a:gd name="T77" fmla="*/ 4 h 3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417"/>
                  <a:gd name="T118" fmla="*/ 0 h 364"/>
                  <a:gd name="T119" fmla="*/ 417 w 417"/>
                  <a:gd name="T120" fmla="*/ 364 h 36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417" h="364">
                    <a:moveTo>
                      <a:pt x="0" y="6"/>
                    </a:moveTo>
                    <a:lnTo>
                      <a:pt x="26" y="53"/>
                    </a:lnTo>
                    <a:lnTo>
                      <a:pt x="39" y="64"/>
                    </a:lnTo>
                    <a:lnTo>
                      <a:pt x="47" y="61"/>
                    </a:lnTo>
                    <a:lnTo>
                      <a:pt x="53" y="67"/>
                    </a:lnTo>
                    <a:lnTo>
                      <a:pt x="54" y="73"/>
                    </a:lnTo>
                    <a:lnTo>
                      <a:pt x="48" y="75"/>
                    </a:lnTo>
                    <a:lnTo>
                      <a:pt x="39" y="91"/>
                    </a:lnTo>
                    <a:lnTo>
                      <a:pt x="59" y="117"/>
                    </a:lnTo>
                    <a:lnTo>
                      <a:pt x="72" y="121"/>
                    </a:lnTo>
                    <a:lnTo>
                      <a:pt x="71" y="291"/>
                    </a:lnTo>
                    <a:lnTo>
                      <a:pt x="72" y="332"/>
                    </a:lnTo>
                    <a:lnTo>
                      <a:pt x="347" y="324"/>
                    </a:lnTo>
                    <a:lnTo>
                      <a:pt x="353" y="348"/>
                    </a:lnTo>
                    <a:lnTo>
                      <a:pt x="341" y="364"/>
                    </a:lnTo>
                    <a:lnTo>
                      <a:pt x="381" y="361"/>
                    </a:lnTo>
                    <a:lnTo>
                      <a:pt x="389" y="348"/>
                    </a:lnTo>
                    <a:lnTo>
                      <a:pt x="390" y="332"/>
                    </a:lnTo>
                    <a:lnTo>
                      <a:pt x="399" y="321"/>
                    </a:lnTo>
                    <a:lnTo>
                      <a:pt x="404" y="309"/>
                    </a:lnTo>
                    <a:lnTo>
                      <a:pt x="414" y="308"/>
                    </a:lnTo>
                    <a:lnTo>
                      <a:pt x="417" y="282"/>
                    </a:lnTo>
                    <a:lnTo>
                      <a:pt x="411" y="281"/>
                    </a:lnTo>
                    <a:lnTo>
                      <a:pt x="402" y="279"/>
                    </a:lnTo>
                    <a:lnTo>
                      <a:pt x="392" y="261"/>
                    </a:lnTo>
                    <a:lnTo>
                      <a:pt x="387" y="235"/>
                    </a:lnTo>
                    <a:lnTo>
                      <a:pt x="377" y="218"/>
                    </a:lnTo>
                    <a:lnTo>
                      <a:pt x="362" y="211"/>
                    </a:lnTo>
                    <a:lnTo>
                      <a:pt x="341" y="196"/>
                    </a:lnTo>
                    <a:lnTo>
                      <a:pt x="333" y="173"/>
                    </a:lnTo>
                    <a:lnTo>
                      <a:pt x="344" y="139"/>
                    </a:lnTo>
                    <a:lnTo>
                      <a:pt x="333" y="132"/>
                    </a:lnTo>
                    <a:lnTo>
                      <a:pt x="311" y="132"/>
                    </a:lnTo>
                    <a:lnTo>
                      <a:pt x="305" y="111"/>
                    </a:lnTo>
                    <a:lnTo>
                      <a:pt x="265" y="69"/>
                    </a:lnTo>
                    <a:lnTo>
                      <a:pt x="256" y="33"/>
                    </a:lnTo>
                    <a:lnTo>
                      <a:pt x="262" y="20"/>
                    </a:lnTo>
                    <a:lnTo>
                      <a:pt x="242" y="0"/>
                    </a:lnTo>
                    <a:lnTo>
                      <a:pt x="0" y="6"/>
                    </a:lnTo>
                    <a:close/>
                  </a:path>
                </a:pathLst>
              </a:custGeom>
              <a:solidFill>
                <a:srgbClr val="98BEE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51" name="Freeform 21"/>
              <p:cNvSpPr>
                <a:spLocks/>
              </p:cNvSpPr>
              <p:nvPr/>
            </p:nvSpPr>
            <p:spPr bwMode="auto">
              <a:xfrm>
                <a:off x="2662" y="1750"/>
                <a:ext cx="397" cy="324"/>
              </a:xfrm>
              <a:custGeom>
                <a:avLst/>
                <a:gdLst>
                  <a:gd name="T0" fmla="*/ 0 w 417"/>
                  <a:gd name="T1" fmla="*/ 4 h 364"/>
                  <a:gd name="T2" fmla="*/ 10 w 417"/>
                  <a:gd name="T3" fmla="*/ 4 h 364"/>
                  <a:gd name="T4" fmla="*/ 10 w 417"/>
                  <a:gd name="T5" fmla="*/ 4 h 364"/>
                  <a:gd name="T6" fmla="*/ 10 w 417"/>
                  <a:gd name="T7" fmla="*/ 4 h 364"/>
                  <a:gd name="T8" fmla="*/ 11 w 417"/>
                  <a:gd name="T9" fmla="*/ 4 h 364"/>
                  <a:gd name="T10" fmla="*/ 12 w 417"/>
                  <a:gd name="T11" fmla="*/ 4 h 364"/>
                  <a:gd name="T12" fmla="*/ 10 w 417"/>
                  <a:gd name="T13" fmla="*/ 4 h 364"/>
                  <a:gd name="T14" fmla="*/ 10 w 417"/>
                  <a:gd name="T15" fmla="*/ 4 h 364"/>
                  <a:gd name="T16" fmla="*/ 13 w 417"/>
                  <a:gd name="T17" fmla="*/ 4 h 364"/>
                  <a:gd name="T18" fmla="*/ 18 w 417"/>
                  <a:gd name="T19" fmla="*/ 4 h 364"/>
                  <a:gd name="T20" fmla="*/ 17 w 417"/>
                  <a:gd name="T21" fmla="*/ 9 h 364"/>
                  <a:gd name="T22" fmla="*/ 18 w 417"/>
                  <a:gd name="T23" fmla="*/ 10 h 364"/>
                  <a:gd name="T24" fmla="*/ 79 w 417"/>
                  <a:gd name="T25" fmla="*/ 10 h 364"/>
                  <a:gd name="T26" fmla="*/ 81 w 417"/>
                  <a:gd name="T27" fmla="*/ 11 h 364"/>
                  <a:gd name="T28" fmla="*/ 78 w 417"/>
                  <a:gd name="T29" fmla="*/ 11 h 364"/>
                  <a:gd name="T30" fmla="*/ 87 w 417"/>
                  <a:gd name="T31" fmla="*/ 11 h 364"/>
                  <a:gd name="T32" fmla="*/ 89 w 417"/>
                  <a:gd name="T33" fmla="*/ 11 h 364"/>
                  <a:gd name="T34" fmla="*/ 89 w 417"/>
                  <a:gd name="T35" fmla="*/ 10 h 364"/>
                  <a:gd name="T36" fmla="*/ 91 w 417"/>
                  <a:gd name="T37" fmla="*/ 10 h 364"/>
                  <a:gd name="T38" fmla="*/ 93 w 417"/>
                  <a:gd name="T39" fmla="*/ 10 h 364"/>
                  <a:gd name="T40" fmla="*/ 95 w 417"/>
                  <a:gd name="T41" fmla="*/ 10 h 364"/>
                  <a:gd name="T42" fmla="*/ 95 w 417"/>
                  <a:gd name="T43" fmla="*/ 9 h 364"/>
                  <a:gd name="T44" fmla="*/ 94 w 417"/>
                  <a:gd name="T45" fmla="*/ 9 h 364"/>
                  <a:gd name="T46" fmla="*/ 91 w 417"/>
                  <a:gd name="T47" fmla="*/ 9 h 364"/>
                  <a:gd name="T48" fmla="*/ 89 w 417"/>
                  <a:gd name="T49" fmla="*/ 8 h 364"/>
                  <a:gd name="T50" fmla="*/ 89 w 417"/>
                  <a:gd name="T51" fmla="*/ 7 h 364"/>
                  <a:gd name="T52" fmla="*/ 86 w 417"/>
                  <a:gd name="T53" fmla="*/ 7 h 364"/>
                  <a:gd name="T54" fmla="*/ 83 w 417"/>
                  <a:gd name="T55" fmla="*/ 6 h 364"/>
                  <a:gd name="T56" fmla="*/ 78 w 417"/>
                  <a:gd name="T57" fmla="*/ 6 h 364"/>
                  <a:gd name="T58" fmla="*/ 77 w 417"/>
                  <a:gd name="T59" fmla="*/ 5 h 364"/>
                  <a:gd name="T60" fmla="*/ 79 w 417"/>
                  <a:gd name="T61" fmla="*/ 4 h 364"/>
                  <a:gd name="T62" fmla="*/ 77 w 417"/>
                  <a:gd name="T63" fmla="*/ 4 h 364"/>
                  <a:gd name="T64" fmla="*/ 70 w 417"/>
                  <a:gd name="T65" fmla="*/ 4 h 364"/>
                  <a:gd name="T66" fmla="*/ 69 w 417"/>
                  <a:gd name="T67" fmla="*/ 4 h 364"/>
                  <a:gd name="T68" fmla="*/ 60 w 417"/>
                  <a:gd name="T69" fmla="*/ 4 h 364"/>
                  <a:gd name="T70" fmla="*/ 59 w 417"/>
                  <a:gd name="T71" fmla="*/ 4 h 364"/>
                  <a:gd name="T72" fmla="*/ 60 w 417"/>
                  <a:gd name="T73" fmla="*/ 4 h 364"/>
                  <a:gd name="T74" fmla="*/ 55 w 417"/>
                  <a:gd name="T75" fmla="*/ 0 h 364"/>
                  <a:gd name="T76" fmla="*/ 0 w 417"/>
                  <a:gd name="T77" fmla="*/ 4 h 364"/>
                  <a:gd name="T78" fmla="*/ 0 w 417"/>
                  <a:gd name="T79" fmla="*/ 4 h 3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17"/>
                  <a:gd name="T121" fmla="*/ 0 h 364"/>
                  <a:gd name="T122" fmla="*/ 417 w 417"/>
                  <a:gd name="T123" fmla="*/ 364 h 3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17" h="364">
                    <a:moveTo>
                      <a:pt x="0" y="6"/>
                    </a:moveTo>
                    <a:lnTo>
                      <a:pt x="26" y="53"/>
                    </a:lnTo>
                    <a:lnTo>
                      <a:pt x="39" y="64"/>
                    </a:lnTo>
                    <a:lnTo>
                      <a:pt x="47" y="61"/>
                    </a:lnTo>
                    <a:lnTo>
                      <a:pt x="53" y="67"/>
                    </a:lnTo>
                    <a:lnTo>
                      <a:pt x="54" y="73"/>
                    </a:lnTo>
                    <a:lnTo>
                      <a:pt x="48" y="75"/>
                    </a:lnTo>
                    <a:lnTo>
                      <a:pt x="39" y="91"/>
                    </a:lnTo>
                    <a:lnTo>
                      <a:pt x="59" y="117"/>
                    </a:lnTo>
                    <a:lnTo>
                      <a:pt x="72" y="121"/>
                    </a:lnTo>
                    <a:lnTo>
                      <a:pt x="71" y="291"/>
                    </a:lnTo>
                    <a:lnTo>
                      <a:pt x="72" y="332"/>
                    </a:lnTo>
                    <a:lnTo>
                      <a:pt x="347" y="324"/>
                    </a:lnTo>
                    <a:lnTo>
                      <a:pt x="353" y="348"/>
                    </a:lnTo>
                    <a:lnTo>
                      <a:pt x="341" y="364"/>
                    </a:lnTo>
                    <a:lnTo>
                      <a:pt x="381" y="361"/>
                    </a:lnTo>
                    <a:lnTo>
                      <a:pt x="389" y="348"/>
                    </a:lnTo>
                    <a:lnTo>
                      <a:pt x="390" y="332"/>
                    </a:lnTo>
                    <a:lnTo>
                      <a:pt x="399" y="321"/>
                    </a:lnTo>
                    <a:lnTo>
                      <a:pt x="404" y="309"/>
                    </a:lnTo>
                    <a:lnTo>
                      <a:pt x="414" y="308"/>
                    </a:lnTo>
                    <a:lnTo>
                      <a:pt x="417" y="282"/>
                    </a:lnTo>
                    <a:lnTo>
                      <a:pt x="411" y="281"/>
                    </a:lnTo>
                    <a:lnTo>
                      <a:pt x="402" y="279"/>
                    </a:lnTo>
                    <a:lnTo>
                      <a:pt x="392" y="261"/>
                    </a:lnTo>
                    <a:lnTo>
                      <a:pt x="387" y="235"/>
                    </a:lnTo>
                    <a:lnTo>
                      <a:pt x="377" y="218"/>
                    </a:lnTo>
                    <a:lnTo>
                      <a:pt x="362" y="211"/>
                    </a:lnTo>
                    <a:lnTo>
                      <a:pt x="341" y="196"/>
                    </a:lnTo>
                    <a:lnTo>
                      <a:pt x="333" y="173"/>
                    </a:lnTo>
                    <a:lnTo>
                      <a:pt x="344" y="139"/>
                    </a:lnTo>
                    <a:lnTo>
                      <a:pt x="333" y="132"/>
                    </a:lnTo>
                    <a:lnTo>
                      <a:pt x="311" y="132"/>
                    </a:lnTo>
                    <a:lnTo>
                      <a:pt x="305" y="111"/>
                    </a:lnTo>
                    <a:lnTo>
                      <a:pt x="265" y="69"/>
                    </a:lnTo>
                    <a:lnTo>
                      <a:pt x="256" y="33"/>
                    </a:lnTo>
                    <a:lnTo>
                      <a:pt x="262" y="20"/>
                    </a:lnTo>
                    <a:lnTo>
                      <a:pt x="242" y="0"/>
                    </a:lnTo>
                    <a:lnTo>
                      <a:pt x="0" y="6"/>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52" name="Freeform 22"/>
              <p:cNvSpPr>
                <a:spLocks/>
              </p:cNvSpPr>
              <p:nvPr/>
            </p:nvSpPr>
            <p:spPr bwMode="auto">
              <a:xfrm>
                <a:off x="2730" y="2039"/>
                <a:ext cx="301" cy="254"/>
              </a:xfrm>
              <a:custGeom>
                <a:avLst/>
                <a:gdLst>
                  <a:gd name="T0" fmla="*/ 0 w 315"/>
                  <a:gd name="T1" fmla="*/ 4 h 284"/>
                  <a:gd name="T2" fmla="*/ 11 w 315"/>
                  <a:gd name="T3" fmla="*/ 4 h 284"/>
                  <a:gd name="T4" fmla="*/ 11 w 315"/>
                  <a:gd name="T5" fmla="*/ 9 h 284"/>
                  <a:gd name="T6" fmla="*/ 11 w 315"/>
                  <a:gd name="T7" fmla="*/ 9 h 284"/>
                  <a:gd name="T8" fmla="*/ 11 w 315"/>
                  <a:gd name="T9" fmla="*/ 9 h 284"/>
                  <a:gd name="T10" fmla="*/ 11 w 315"/>
                  <a:gd name="T11" fmla="*/ 10 h 284"/>
                  <a:gd name="T12" fmla="*/ 58 w 315"/>
                  <a:gd name="T13" fmla="*/ 10 h 284"/>
                  <a:gd name="T14" fmla="*/ 57 w 315"/>
                  <a:gd name="T15" fmla="*/ 9 h 284"/>
                  <a:gd name="T16" fmla="*/ 62 w 315"/>
                  <a:gd name="T17" fmla="*/ 7 h 284"/>
                  <a:gd name="T18" fmla="*/ 68 w 315"/>
                  <a:gd name="T19" fmla="*/ 5 h 284"/>
                  <a:gd name="T20" fmla="*/ 67 w 315"/>
                  <a:gd name="T21" fmla="*/ 5 h 284"/>
                  <a:gd name="T22" fmla="*/ 72 w 315"/>
                  <a:gd name="T23" fmla="*/ 4 h 284"/>
                  <a:gd name="T24" fmla="*/ 74 w 315"/>
                  <a:gd name="T25" fmla="*/ 4 h 284"/>
                  <a:gd name="T26" fmla="*/ 72 w 315"/>
                  <a:gd name="T27" fmla="*/ 4 h 284"/>
                  <a:gd name="T28" fmla="*/ 77 w 315"/>
                  <a:gd name="T29" fmla="*/ 4 h 284"/>
                  <a:gd name="T30" fmla="*/ 81 w 315"/>
                  <a:gd name="T31" fmla="*/ 4 h 284"/>
                  <a:gd name="T32" fmla="*/ 78 w 315"/>
                  <a:gd name="T33" fmla="*/ 4 h 284"/>
                  <a:gd name="T34" fmla="*/ 69 w 315"/>
                  <a:gd name="T35" fmla="*/ 4 h 284"/>
                  <a:gd name="T36" fmla="*/ 72 w 315"/>
                  <a:gd name="T37" fmla="*/ 4 h 284"/>
                  <a:gd name="T38" fmla="*/ 71 w 315"/>
                  <a:gd name="T39" fmla="*/ 0 h 284"/>
                  <a:gd name="T40" fmla="*/ 0 w 315"/>
                  <a:gd name="T41" fmla="*/ 4 h 28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5"/>
                  <a:gd name="T64" fmla="*/ 0 h 284"/>
                  <a:gd name="T65" fmla="*/ 315 w 315"/>
                  <a:gd name="T66" fmla="*/ 284 h 28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5" h="284">
                    <a:moveTo>
                      <a:pt x="0" y="8"/>
                    </a:moveTo>
                    <a:lnTo>
                      <a:pt x="12" y="96"/>
                    </a:lnTo>
                    <a:lnTo>
                      <a:pt x="11" y="234"/>
                    </a:lnTo>
                    <a:lnTo>
                      <a:pt x="17" y="242"/>
                    </a:lnTo>
                    <a:lnTo>
                      <a:pt x="39" y="240"/>
                    </a:lnTo>
                    <a:lnTo>
                      <a:pt x="39" y="284"/>
                    </a:lnTo>
                    <a:lnTo>
                      <a:pt x="227" y="281"/>
                    </a:lnTo>
                    <a:lnTo>
                      <a:pt x="224" y="239"/>
                    </a:lnTo>
                    <a:lnTo>
                      <a:pt x="239" y="191"/>
                    </a:lnTo>
                    <a:lnTo>
                      <a:pt x="263" y="157"/>
                    </a:lnTo>
                    <a:lnTo>
                      <a:pt x="261" y="148"/>
                    </a:lnTo>
                    <a:lnTo>
                      <a:pt x="281" y="120"/>
                    </a:lnTo>
                    <a:lnTo>
                      <a:pt x="290" y="87"/>
                    </a:lnTo>
                    <a:lnTo>
                      <a:pt x="284" y="84"/>
                    </a:lnTo>
                    <a:lnTo>
                      <a:pt x="300" y="72"/>
                    </a:lnTo>
                    <a:lnTo>
                      <a:pt x="315" y="43"/>
                    </a:lnTo>
                    <a:lnTo>
                      <a:pt x="309" y="37"/>
                    </a:lnTo>
                    <a:lnTo>
                      <a:pt x="269" y="40"/>
                    </a:lnTo>
                    <a:lnTo>
                      <a:pt x="281" y="24"/>
                    </a:lnTo>
                    <a:lnTo>
                      <a:pt x="275" y="0"/>
                    </a:lnTo>
                    <a:lnTo>
                      <a:pt x="0" y="8"/>
                    </a:lnTo>
                    <a:close/>
                  </a:path>
                </a:pathLst>
              </a:custGeom>
              <a:solidFill>
                <a:srgbClr val="98BEE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53" name="Freeform 23"/>
              <p:cNvSpPr>
                <a:spLocks/>
              </p:cNvSpPr>
              <p:nvPr/>
            </p:nvSpPr>
            <p:spPr bwMode="auto">
              <a:xfrm>
                <a:off x="2730" y="2039"/>
                <a:ext cx="301" cy="254"/>
              </a:xfrm>
              <a:custGeom>
                <a:avLst/>
                <a:gdLst>
                  <a:gd name="T0" fmla="*/ 0 w 315"/>
                  <a:gd name="T1" fmla="*/ 4 h 284"/>
                  <a:gd name="T2" fmla="*/ 11 w 315"/>
                  <a:gd name="T3" fmla="*/ 4 h 284"/>
                  <a:gd name="T4" fmla="*/ 11 w 315"/>
                  <a:gd name="T5" fmla="*/ 9 h 284"/>
                  <a:gd name="T6" fmla="*/ 11 w 315"/>
                  <a:gd name="T7" fmla="*/ 9 h 284"/>
                  <a:gd name="T8" fmla="*/ 11 w 315"/>
                  <a:gd name="T9" fmla="*/ 9 h 284"/>
                  <a:gd name="T10" fmla="*/ 11 w 315"/>
                  <a:gd name="T11" fmla="*/ 10 h 284"/>
                  <a:gd name="T12" fmla="*/ 58 w 315"/>
                  <a:gd name="T13" fmla="*/ 10 h 284"/>
                  <a:gd name="T14" fmla="*/ 57 w 315"/>
                  <a:gd name="T15" fmla="*/ 9 h 284"/>
                  <a:gd name="T16" fmla="*/ 62 w 315"/>
                  <a:gd name="T17" fmla="*/ 7 h 284"/>
                  <a:gd name="T18" fmla="*/ 68 w 315"/>
                  <a:gd name="T19" fmla="*/ 5 h 284"/>
                  <a:gd name="T20" fmla="*/ 67 w 315"/>
                  <a:gd name="T21" fmla="*/ 5 h 284"/>
                  <a:gd name="T22" fmla="*/ 72 w 315"/>
                  <a:gd name="T23" fmla="*/ 4 h 284"/>
                  <a:gd name="T24" fmla="*/ 74 w 315"/>
                  <a:gd name="T25" fmla="*/ 4 h 284"/>
                  <a:gd name="T26" fmla="*/ 72 w 315"/>
                  <a:gd name="T27" fmla="*/ 4 h 284"/>
                  <a:gd name="T28" fmla="*/ 77 w 315"/>
                  <a:gd name="T29" fmla="*/ 4 h 284"/>
                  <a:gd name="T30" fmla="*/ 81 w 315"/>
                  <a:gd name="T31" fmla="*/ 4 h 284"/>
                  <a:gd name="T32" fmla="*/ 78 w 315"/>
                  <a:gd name="T33" fmla="*/ 4 h 284"/>
                  <a:gd name="T34" fmla="*/ 69 w 315"/>
                  <a:gd name="T35" fmla="*/ 4 h 284"/>
                  <a:gd name="T36" fmla="*/ 72 w 315"/>
                  <a:gd name="T37" fmla="*/ 4 h 284"/>
                  <a:gd name="T38" fmla="*/ 71 w 315"/>
                  <a:gd name="T39" fmla="*/ 0 h 284"/>
                  <a:gd name="T40" fmla="*/ 0 w 315"/>
                  <a:gd name="T41" fmla="*/ 4 h 284"/>
                  <a:gd name="T42" fmla="*/ 0 w 315"/>
                  <a:gd name="T43" fmla="*/ 4 h 28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315"/>
                  <a:gd name="T67" fmla="*/ 0 h 284"/>
                  <a:gd name="T68" fmla="*/ 315 w 315"/>
                  <a:gd name="T69" fmla="*/ 284 h 28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315" h="284">
                    <a:moveTo>
                      <a:pt x="0" y="8"/>
                    </a:moveTo>
                    <a:lnTo>
                      <a:pt x="12" y="96"/>
                    </a:lnTo>
                    <a:lnTo>
                      <a:pt x="11" y="234"/>
                    </a:lnTo>
                    <a:lnTo>
                      <a:pt x="17" y="242"/>
                    </a:lnTo>
                    <a:lnTo>
                      <a:pt x="39" y="240"/>
                    </a:lnTo>
                    <a:lnTo>
                      <a:pt x="39" y="284"/>
                    </a:lnTo>
                    <a:lnTo>
                      <a:pt x="227" y="281"/>
                    </a:lnTo>
                    <a:lnTo>
                      <a:pt x="224" y="239"/>
                    </a:lnTo>
                    <a:lnTo>
                      <a:pt x="239" y="191"/>
                    </a:lnTo>
                    <a:lnTo>
                      <a:pt x="263" y="157"/>
                    </a:lnTo>
                    <a:lnTo>
                      <a:pt x="261" y="148"/>
                    </a:lnTo>
                    <a:lnTo>
                      <a:pt x="281" y="120"/>
                    </a:lnTo>
                    <a:lnTo>
                      <a:pt x="290" y="87"/>
                    </a:lnTo>
                    <a:lnTo>
                      <a:pt x="284" y="84"/>
                    </a:lnTo>
                    <a:lnTo>
                      <a:pt x="300" y="72"/>
                    </a:lnTo>
                    <a:lnTo>
                      <a:pt x="315" y="43"/>
                    </a:lnTo>
                    <a:lnTo>
                      <a:pt x="309" y="37"/>
                    </a:lnTo>
                    <a:lnTo>
                      <a:pt x="269" y="40"/>
                    </a:lnTo>
                    <a:lnTo>
                      <a:pt x="281" y="24"/>
                    </a:lnTo>
                    <a:lnTo>
                      <a:pt x="275" y="0"/>
                    </a:lnTo>
                    <a:lnTo>
                      <a:pt x="0" y="8"/>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54" name="Freeform 24"/>
              <p:cNvSpPr>
                <a:spLocks/>
              </p:cNvSpPr>
              <p:nvPr/>
            </p:nvSpPr>
            <p:spPr bwMode="auto">
              <a:xfrm>
                <a:off x="2906" y="1605"/>
                <a:ext cx="234" cy="396"/>
              </a:xfrm>
              <a:custGeom>
                <a:avLst/>
                <a:gdLst>
                  <a:gd name="T0" fmla="*/ 0 w 245"/>
                  <a:gd name="T1" fmla="*/ 7 h 443"/>
                  <a:gd name="T2" fmla="*/ 6 w 245"/>
                  <a:gd name="T3" fmla="*/ 6 h 443"/>
                  <a:gd name="T4" fmla="*/ 11 w 245"/>
                  <a:gd name="T5" fmla="*/ 5 h 443"/>
                  <a:gd name="T6" fmla="*/ 11 w 245"/>
                  <a:gd name="T7" fmla="*/ 4 h 443"/>
                  <a:gd name="T8" fmla="*/ 11 w 245"/>
                  <a:gd name="T9" fmla="*/ 4 h 443"/>
                  <a:gd name="T10" fmla="*/ 17 w 245"/>
                  <a:gd name="T11" fmla="*/ 4 h 443"/>
                  <a:gd name="T12" fmla="*/ 20 w 245"/>
                  <a:gd name="T13" fmla="*/ 4 h 443"/>
                  <a:gd name="T14" fmla="*/ 20 w 245"/>
                  <a:gd name="T15" fmla="*/ 4 h 443"/>
                  <a:gd name="T16" fmla="*/ 11 w 245"/>
                  <a:gd name="T17" fmla="*/ 4 h 443"/>
                  <a:gd name="T18" fmla="*/ 52 w 245"/>
                  <a:gd name="T19" fmla="*/ 0 h 443"/>
                  <a:gd name="T20" fmla="*/ 53 w 245"/>
                  <a:gd name="T21" fmla="*/ 4 h 443"/>
                  <a:gd name="T22" fmla="*/ 58 w 245"/>
                  <a:gd name="T23" fmla="*/ 4 h 443"/>
                  <a:gd name="T24" fmla="*/ 61 w 245"/>
                  <a:gd name="T25" fmla="*/ 8 h 443"/>
                  <a:gd name="T26" fmla="*/ 60 w 245"/>
                  <a:gd name="T27" fmla="*/ 10 h 443"/>
                  <a:gd name="T28" fmla="*/ 62 w 245"/>
                  <a:gd name="T29" fmla="*/ 10 h 443"/>
                  <a:gd name="T30" fmla="*/ 59 w 245"/>
                  <a:gd name="T31" fmla="*/ 11 h 443"/>
                  <a:gd name="T32" fmla="*/ 55 w 245"/>
                  <a:gd name="T33" fmla="*/ 12 h 443"/>
                  <a:gd name="T34" fmla="*/ 55 w 245"/>
                  <a:gd name="T35" fmla="*/ 13 h 443"/>
                  <a:gd name="T36" fmla="*/ 55 w 245"/>
                  <a:gd name="T37" fmla="*/ 13 h 443"/>
                  <a:gd name="T38" fmla="*/ 55 w 245"/>
                  <a:gd name="T39" fmla="*/ 13 h 443"/>
                  <a:gd name="T40" fmla="*/ 55 w 245"/>
                  <a:gd name="T41" fmla="*/ 13 h 443"/>
                  <a:gd name="T42" fmla="*/ 51 w 245"/>
                  <a:gd name="T43" fmla="*/ 13 h 443"/>
                  <a:gd name="T44" fmla="*/ 50 w 245"/>
                  <a:gd name="T45" fmla="*/ 15 h 443"/>
                  <a:gd name="T46" fmla="*/ 43 w 245"/>
                  <a:gd name="T47" fmla="*/ 15 h 443"/>
                  <a:gd name="T48" fmla="*/ 39 w 245"/>
                  <a:gd name="T49" fmla="*/ 15 h 443"/>
                  <a:gd name="T50" fmla="*/ 39 w 245"/>
                  <a:gd name="T51" fmla="*/ 15 h 443"/>
                  <a:gd name="T52" fmla="*/ 37 w 245"/>
                  <a:gd name="T53" fmla="*/ 15 h 443"/>
                  <a:gd name="T54" fmla="*/ 33 w 245"/>
                  <a:gd name="T55" fmla="*/ 15 h 443"/>
                  <a:gd name="T56" fmla="*/ 32 w 245"/>
                  <a:gd name="T57" fmla="*/ 13 h 443"/>
                  <a:gd name="T58" fmla="*/ 31 w 245"/>
                  <a:gd name="T59" fmla="*/ 13 h 443"/>
                  <a:gd name="T60" fmla="*/ 28 w 245"/>
                  <a:gd name="T61" fmla="*/ 13 h 443"/>
                  <a:gd name="T62" fmla="*/ 23 w 245"/>
                  <a:gd name="T63" fmla="*/ 12 h 443"/>
                  <a:gd name="T64" fmla="*/ 21 w 245"/>
                  <a:gd name="T65" fmla="*/ 12 h 443"/>
                  <a:gd name="T66" fmla="*/ 24 w 245"/>
                  <a:gd name="T67" fmla="*/ 11 h 443"/>
                  <a:gd name="T68" fmla="*/ 21 w 245"/>
                  <a:gd name="T69" fmla="*/ 11 h 443"/>
                  <a:gd name="T70" fmla="*/ 14 w 245"/>
                  <a:gd name="T71" fmla="*/ 11 h 443"/>
                  <a:gd name="T72" fmla="*/ 11 w 245"/>
                  <a:gd name="T73" fmla="*/ 10 h 443"/>
                  <a:gd name="T74" fmla="*/ 9 w 245"/>
                  <a:gd name="T75" fmla="*/ 8 h 443"/>
                  <a:gd name="T76" fmla="*/ 0 w 245"/>
                  <a:gd name="T77" fmla="*/ 7 h 44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45"/>
                  <a:gd name="T118" fmla="*/ 0 h 443"/>
                  <a:gd name="T119" fmla="*/ 245 w 245"/>
                  <a:gd name="T120" fmla="*/ 443 h 44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45" h="443">
                    <a:moveTo>
                      <a:pt x="0" y="195"/>
                    </a:moveTo>
                    <a:lnTo>
                      <a:pt x="6" y="182"/>
                    </a:lnTo>
                    <a:lnTo>
                      <a:pt x="21" y="155"/>
                    </a:lnTo>
                    <a:lnTo>
                      <a:pt x="30" y="125"/>
                    </a:lnTo>
                    <a:lnTo>
                      <a:pt x="22" y="104"/>
                    </a:lnTo>
                    <a:lnTo>
                      <a:pt x="64" y="71"/>
                    </a:lnTo>
                    <a:lnTo>
                      <a:pt x="73" y="55"/>
                    </a:lnTo>
                    <a:lnTo>
                      <a:pt x="73" y="46"/>
                    </a:lnTo>
                    <a:lnTo>
                      <a:pt x="40" y="10"/>
                    </a:lnTo>
                    <a:lnTo>
                      <a:pt x="206" y="0"/>
                    </a:lnTo>
                    <a:lnTo>
                      <a:pt x="210" y="26"/>
                    </a:lnTo>
                    <a:lnTo>
                      <a:pt x="227" y="59"/>
                    </a:lnTo>
                    <a:lnTo>
                      <a:pt x="240" y="228"/>
                    </a:lnTo>
                    <a:lnTo>
                      <a:pt x="237" y="262"/>
                    </a:lnTo>
                    <a:lnTo>
                      <a:pt x="245" y="283"/>
                    </a:lnTo>
                    <a:lnTo>
                      <a:pt x="234" y="322"/>
                    </a:lnTo>
                    <a:lnTo>
                      <a:pt x="222" y="338"/>
                    </a:lnTo>
                    <a:lnTo>
                      <a:pt x="218" y="367"/>
                    </a:lnTo>
                    <a:lnTo>
                      <a:pt x="222" y="373"/>
                    </a:lnTo>
                    <a:lnTo>
                      <a:pt x="218" y="391"/>
                    </a:lnTo>
                    <a:lnTo>
                      <a:pt x="221" y="397"/>
                    </a:lnTo>
                    <a:lnTo>
                      <a:pt x="201" y="404"/>
                    </a:lnTo>
                    <a:lnTo>
                      <a:pt x="197" y="432"/>
                    </a:lnTo>
                    <a:lnTo>
                      <a:pt x="168" y="423"/>
                    </a:lnTo>
                    <a:lnTo>
                      <a:pt x="155" y="437"/>
                    </a:lnTo>
                    <a:lnTo>
                      <a:pt x="155" y="443"/>
                    </a:lnTo>
                    <a:lnTo>
                      <a:pt x="146" y="441"/>
                    </a:lnTo>
                    <a:lnTo>
                      <a:pt x="136" y="423"/>
                    </a:lnTo>
                    <a:lnTo>
                      <a:pt x="131" y="397"/>
                    </a:lnTo>
                    <a:lnTo>
                      <a:pt x="121" y="380"/>
                    </a:lnTo>
                    <a:lnTo>
                      <a:pt x="106" y="373"/>
                    </a:lnTo>
                    <a:lnTo>
                      <a:pt x="85" y="358"/>
                    </a:lnTo>
                    <a:lnTo>
                      <a:pt x="77" y="335"/>
                    </a:lnTo>
                    <a:lnTo>
                      <a:pt x="88" y="301"/>
                    </a:lnTo>
                    <a:lnTo>
                      <a:pt x="77" y="294"/>
                    </a:lnTo>
                    <a:lnTo>
                      <a:pt x="55" y="294"/>
                    </a:lnTo>
                    <a:lnTo>
                      <a:pt x="49" y="273"/>
                    </a:lnTo>
                    <a:lnTo>
                      <a:pt x="9" y="231"/>
                    </a:lnTo>
                    <a:lnTo>
                      <a:pt x="0" y="195"/>
                    </a:lnTo>
                    <a:close/>
                  </a:path>
                </a:pathLst>
              </a:custGeom>
              <a:solidFill>
                <a:srgbClr val="BA7C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55" name="Freeform 25"/>
              <p:cNvSpPr>
                <a:spLocks/>
              </p:cNvSpPr>
              <p:nvPr/>
            </p:nvSpPr>
            <p:spPr bwMode="auto">
              <a:xfrm>
                <a:off x="2906" y="1605"/>
                <a:ext cx="234" cy="396"/>
              </a:xfrm>
              <a:custGeom>
                <a:avLst/>
                <a:gdLst>
                  <a:gd name="T0" fmla="*/ 0 w 245"/>
                  <a:gd name="T1" fmla="*/ 7 h 443"/>
                  <a:gd name="T2" fmla="*/ 6 w 245"/>
                  <a:gd name="T3" fmla="*/ 6 h 443"/>
                  <a:gd name="T4" fmla="*/ 11 w 245"/>
                  <a:gd name="T5" fmla="*/ 5 h 443"/>
                  <a:gd name="T6" fmla="*/ 11 w 245"/>
                  <a:gd name="T7" fmla="*/ 4 h 443"/>
                  <a:gd name="T8" fmla="*/ 11 w 245"/>
                  <a:gd name="T9" fmla="*/ 4 h 443"/>
                  <a:gd name="T10" fmla="*/ 17 w 245"/>
                  <a:gd name="T11" fmla="*/ 4 h 443"/>
                  <a:gd name="T12" fmla="*/ 20 w 245"/>
                  <a:gd name="T13" fmla="*/ 4 h 443"/>
                  <a:gd name="T14" fmla="*/ 20 w 245"/>
                  <a:gd name="T15" fmla="*/ 4 h 443"/>
                  <a:gd name="T16" fmla="*/ 11 w 245"/>
                  <a:gd name="T17" fmla="*/ 4 h 443"/>
                  <a:gd name="T18" fmla="*/ 52 w 245"/>
                  <a:gd name="T19" fmla="*/ 0 h 443"/>
                  <a:gd name="T20" fmla="*/ 53 w 245"/>
                  <a:gd name="T21" fmla="*/ 4 h 443"/>
                  <a:gd name="T22" fmla="*/ 58 w 245"/>
                  <a:gd name="T23" fmla="*/ 4 h 443"/>
                  <a:gd name="T24" fmla="*/ 61 w 245"/>
                  <a:gd name="T25" fmla="*/ 8 h 443"/>
                  <a:gd name="T26" fmla="*/ 60 w 245"/>
                  <a:gd name="T27" fmla="*/ 10 h 443"/>
                  <a:gd name="T28" fmla="*/ 62 w 245"/>
                  <a:gd name="T29" fmla="*/ 10 h 443"/>
                  <a:gd name="T30" fmla="*/ 59 w 245"/>
                  <a:gd name="T31" fmla="*/ 11 h 443"/>
                  <a:gd name="T32" fmla="*/ 55 w 245"/>
                  <a:gd name="T33" fmla="*/ 12 h 443"/>
                  <a:gd name="T34" fmla="*/ 55 w 245"/>
                  <a:gd name="T35" fmla="*/ 13 h 443"/>
                  <a:gd name="T36" fmla="*/ 55 w 245"/>
                  <a:gd name="T37" fmla="*/ 13 h 443"/>
                  <a:gd name="T38" fmla="*/ 55 w 245"/>
                  <a:gd name="T39" fmla="*/ 13 h 443"/>
                  <a:gd name="T40" fmla="*/ 55 w 245"/>
                  <a:gd name="T41" fmla="*/ 13 h 443"/>
                  <a:gd name="T42" fmla="*/ 51 w 245"/>
                  <a:gd name="T43" fmla="*/ 13 h 443"/>
                  <a:gd name="T44" fmla="*/ 50 w 245"/>
                  <a:gd name="T45" fmla="*/ 15 h 443"/>
                  <a:gd name="T46" fmla="*/ 43 w 245"/>
                  <a:gd name="T47" fmla="*/ 15 h 443"/>
                  <a:gd name="T48" fmla="*/ 39 w 245"/>
                  <a:gd name="T49" fmla="*/ 15 h 443"/>
                  <a:gd name="T50" fmla="*/ 39 w 245"/>
                  <a:gd name="T51" fmla="*/ 15 h 443"/>
                  <a:gd name="T52" fmla="*/ 37 w 245"/>
                  <a:gd name="T53" fmla="*/ 15 h 443"/>
                  <a:gd name="T54" fmla="*/ 33 w 245"/>
                  <a:gd name="T55" fmla="*/ 15 h 443"/>
                  <a:gd name="T56" fmla="*/ 32 w 245"/>
                  <a:gd name="T57" fmla="*/ 13 h 443"/>
                  <a:gd name="T58" fmla="*/ 31 w 245"/>
                  <a:gd name="T59" fmla="*/ 13 h 443"/>
                  <a:gd name="T60" fmla="*/ 28 w 245"/>
                  <a:gd name="T61" fmla="*/ 13 h 443"/>
                  <a:gd name="T62" fmla="*/ 23 w 245"/>
                  <a:gd name="T63" fmla="*/ 12 h 443"/>
                  <a:gd name="T64" fmla="*/ 21 w 245"/>
                  <a:gd name="T65" fmla="*/ 12 h 443"/>
                  <a:gd name="T66" fmla="*/ 24 w 245"/>
                  <a:gd name="T67" fmla="*/ 11 h 443"/>
                  <a:gd name="T68" fmla="*/ 21 w 245"/>
                  <a:gd name="T69" fmla="*/ 11 h 443"/>
                  <a:gd name="T70" fmla="*/ 14 w 245"/>
                  <a:gd name="T71" fmla="*/ 11 h 443"/>
                  <a:gd name="T72" fmla="*/ 11 w 245"/>
                  <a:gd name="T73" fmla="*/ 10 h 443"/>
                  <a:gd name="T74" fmla="*/ 9 w 245"/>
                  <a:gd name="T75" fmla="*/ 8 h 443"/>
                  <a:gd name="T76" fmla="*/ 0 w 245"/>
                  <a:gd name="T77" fmla="*/ 7 h 443"/>
                  <a:gd name="T78" fmla="*/ 0 w 245"/>
                  <a:gd name="T79" fmla="*/ 7 h 44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45"/>
                  <a:gd name="T121" fmla="*/ 0 h 443"/>
                  <a:gd name="T122" fmla="*/ 245 w 245"/>
                  <a:gd name="T123" fmla="*/ 443 h 44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45" h="443">
                    <a:moveTo>
                      <a:pt x="0" y="195"/>
                    </a:moveTo>
                    <a:lnTo>
                      <a:pt x="6" y="182"/>
                    </a:lnTo>
                    <a:lnTo>
                      <a:pt x="21" y="155"/>
                    </a:lnTo>
                    <a:lnTo>
                      <a:pt x="30" y="125"/>
                    </a:lnTo>
                    <a:lnTo>
                      <a:pt x="22" y="104"/>
                    </a:lnTo>
                    <a:lnTo>
                      <a:pt x="64" y="71"/>
                    </a:lnTo>
                    <a:lnTo>
                      <a:pt x="73" y="55"/>
                    </a:lnTo>
                    <a:lnTo>
                      <a:pt x="73" y="46"/>
                    </a:lnTo>
                    <a:lnTo>
                      <a:pt x="40" y="10"/>
                    </a:lnTo>
                    <a:lnTo>
                      <a:pt x="206" y="0"/>
                    </a:lnTo>
                    <a:lnTo>
                      <a:pt x="210" y="26"/>
                    </a:lnTo>
                    <a:lnTo>
                      <a:pt x="227" y="59"/>
                    </a:lnTo>
                    <a:lnTo>
                      <a:pt x="240" y="228"/>
                    </a:lnTo>
                    <a:lnTo>
                      <a:pt x="237" y="262"/>
                    </a:lnTo>
                    <a:lnTo>
                      <a:pt x="245" y="283"/>
                    </a:lnTo>
                    <a:lnTo>
                      <a:pt x="234" y="322"/>
                    </a:lnTo>
                    <a:lnTo>
                      <a:pt x="222" y="338"/>
                    </a:lnTo>
                    <a:lnTo>
                      <a:pt x="218" y="367"/>
                    </a:lnTo>
                    <a:lnTo>
                      <a:pt x="222" y="373"/>
                    </a:lnTo>
                    <a:lnTo>
                      <a:pt x="218" y="391"/>
                    </a:lnTo>
                    <a:lnTo>
                      <a:pt x="221" y="397"/>
                    </a:lnTo>
                    <a:lnTo>
                      <a:pt x="201" y="404"/>
                    </a:lnTo>
                    <a:lnTo>
                      <a:pt x="197" y="432"/>
                    </a:lnTo>
                    <a:lnTo>
                      <a:pt x="168" y="423"/>
                    </a:lnTo>
                    <a:lnTo>
                      <a:pt x="155" y="437"/>
                    </a:lnTo>
                    <a:lnTo>
                      <a:pt x="155" y="443"/>
                    </a:lnTo>
                    <a:lnTo>
                      <a:pt x="146" y="441"/>
                    </a:lnTo>
                    <a:lnTo>
                      <a:pt x="136" y="423"/>
                    </a:lnTo>
                    <a:lnTo>
                      <a:pt x="131" y="397"/>
                    </a:lnTo>
                    <a:lnTo>
                      <a:pt x="121" y="380"/>
                    </a:lnTo>
                    <a:lnTo>
                      <a:pt x="106" y="373"/>
                    </a:lnTo>
                    <a:lnTo>
                      <a:pt x="85" y="358"/>
                    </a:lnTo>
                    <a:lnTo>
                      <a:pt x="77" y="335"/>
                    </a:lnTo>
                    <a:lnTo>
                      <a:pt x="88" y="301"/>
                    </a:lnTo>
                    <a:lnTo>
                      <a:pt x="77" y="294"/>
                    </a:lnTo>
                    <a:lnTo>
                      <a:pt x="55" y="294"/>
                    </a:lnTo>
                    <a:lnTo>
                      <a:pt x="49" y="273"/>
                    </a:lnTo>
                    <a:lnTo>
                      <a:pt x="9" y="231"/>
                    </a:lnTo>
                    <a:lnTo>
                      <a:pt x="0" y="195"/>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56" name="Freeform 26"/>
              <p:cNvSpPr>
                <a:spLocks/>
              </p:cNvSpPr>
              <p:nvPr/>
            </p:nvSpPr>
            <p:spPr bwMode="auto">
              <a:xfrm>
                <a:off x="2941" y="1256"/>
                <a:ext cx="341" cy="165"/>
              </a:xfrm>
              <a:custGeom>
                <a:avLst/>
                <a:gdLst>
                  <a:gd name="T0" fmla="*/ 10 w 358"/>
                  <a:gd name="T1" fmla="*/ 4 h 185"/>
                  <a:gd name="T2" fmla="*/ 29 w 358"/>
                  <a:gd name="T3" fmla="*/ 4 h 185"/>
                  <a:gd name="T4" fmla="*/ 34 w 358"/>
                  <a:gd name="T5" fmla="*/ 4 h 185"/>
                  <a:gd name="T6" fmla="*/ 42 w 358"/>
                  <a:gd name="T7" fmla="*/ 4 h 185"/>
                  <a:gd name="T8" fmla="*/ 44 w 358"/>
                  <a:gd name="T9" fmla="*/ 4 h 185"/>
                  <a:gd name="T10" fmla="*/ 46 w 358"/>
                  <a:gd name="T11" fmla="*/ 4 h 185"/>
                  <a:gd name="T12" fmla="*/ 45 w 358"/>
                  <a:gd name="T13" fmla="*/ 4 h 185"/>
                  <a:gd name="T14" fmla="*/ 47 w 358"/>
                  <a:gd name="T15" fmla="*/ 4 h 185"/>
                  <a:gd name="T16" fmla="*/ 49 w 358"/>
                  <a:gd name="T17" fmla="*/ 4 h 185"/>
                  <a:gd name="T18" fmla="*/ 50 w 358"/>
                  <a:gd name="T19" fmla="*/ 4 h 185"/>
                  <a:gd name="T20" fmla="*/ 50 w 358"/>
                  <a:gd name="T21" fmla="*/ 4 h 185"/>
                  <a:gd name="T22" fmla="*/ 52 w 358"/>
                  <a:gd name="T23" fmla="*/ 4 h 185"/>
                  <a:gd name="T24" fmla="*/ 60 w 358"/>
                  <a:gd name="T25" fmla="*/ 4 h 185"/>
                  <a:gd name="T26" fmla="*/ 64 w 358"/>
                  <a:gd name="T27" fmla="*/ 4 h 185"/>
                  <a:gd name="T28" fmla="*/ 72 w 358"/>
                  <a:gd name="T29" fmla="*/ 4 h 185"/>
                  <a:gd name="T30" fmla="*/ 76 w 358"/>
                  <a:gd name="T31" fmla="*/ 4 h 185"/>
                  <a:gd name="T32" fmla="*/ 84 w 358"/>
                  <a:gd name="T33" fmla="*/ 4 h 185"/>
                  <a:gd name="T34" fmla="*/ 78 w 358"/>
                  <a:gd name="T35" fmla="*/ 4 h 185"/>
                  <a:gd name="T36" fmla="*/ 72 w 358"/>
                  <a:gd name="T37" fmla="*/ 4 h 185"/>
                  <a:gd name="T38" fmla="*/ 69 w 358"/>
                  <a:gd name="T39" fmla="*/ 4 h 185"/>
                  <a:gd name="T40" fmla="*/ 68 w 358"/>
                  <a:gd name="T41" fmla="*/ 4 h 185"/>
                  <a:gd name="T42" fmla="*/ 65 w 358"/>
                  <a:gd name="T43" fmla="*/ 4 h 185"/>
                  <a:gd name="T44" fmla="*/ 53 w 358"/>
                  <a:gd name="T45" fmla="*/ 4 h 185"/>
                  <a:gd name="T46" fmla="*/ 47 w 358"/>
                  <a:gd name="T47" fmla="*/ 4 h 185"/>
                  <a:gd name="T48" fmla="*/ 44 w 358"/>
                  <a:gd name="T49" fmla="*/ 4 h 185"/>
                  <a:gd name="T50" fmla="*/ 39 w 358"/>
                  <a:gd name="T51" fmla="*/ 4 h 185"/>
                  <a:gd name="T52" fmla="*/ 29 w 358"/>
                  <a:gd name="T53" fmla="*/ 4 h 185"/>
                  <a:gd name="T54" fmla="*/ 27 w 358"/>
                  <a:gd name="T55" fmla="*/ 4 h 185"/>
                  <a:gd name="T56" fmla="*/ 26 w 358"/>
                  <a:gd name="T57" fmla="*/ 4 h 185"/>
                  <a:gd name="T58" fmla="*/ 25 w 358"/>
                  <a:gd name="T59" fmla="*/ 4 h 185"/>
                  <a:gd name="T60" fmla="*/ 30 w 358"/>
                  <a:gd name="T61" fmla="*/ 4 h 185"/>
                  <a:gd name="T62" fmla="*/ 32 w 358"/>
                  <a:gd name="T63" fmla="*/ 0 h 185"/>
                  <a:gd name="T64" fmla="*/ 25 w 358"/>
                  <a:gd name="T65" fmla="*/ 4 h 185"/>
                  <a:gd name="T66" fmla="*/ 21 w 358"/>
                  <a:gd name="T67" fmla="*/ 4 h 185"/>
                  <a:gd name="T68" fmla="*/ 17 w 358"/>
                  <a:gd name="T69" fmla="*/ 4 h 185"/>
                  <a:gd name="T70" fmla="*/ 12 w 358"/>
                  <a:gd name="T71" fmla="*/ 4 h 185"/>
                  <a:gd name="T72" fmla="*/ 10 w 358"/>
                  <a:gd name="T73" fmla="*/ 4 h 185"/>
                  <a:gd name="T74" fmla="*/ 0 w 358"/>
                  <a:gd name="T75" fmla="*/ 4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8"/>
                  <a:gd name="T115" fmla="*/ 0 h 185"/>
                  <a:gd name="T116" fmla="*/ 358 w 358"/>
                  <a:gd name="T117" fmla="*/ 185 h 1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8" h="185">
                    <a:moveTo>
                      <a:pt x="0" y="81"/>
                    </a:moveTo>
                    <a:lnTo>
                      <a:pt x="28" y="99"/>
                    </a:lnTo>
                    <a:lnTo>
                      <a:pt x="97" y="117"/>
                    </a:lnTo>
                    <a:lnTo>
                      <a:pt x="128" y="121"/>
                    </a:lnTo>
                    <a:lnTo>
                      <a:pt x="133" y="131"/>
                    </a:lnTo>
                    <a:lnTo>
                      <a:pt x="145" y="136"/>
                    </a:lnTo>
                    <a:lnTo>
                      <a:pt x="164" y="185"/>
                    </a:lnTo>
                    <a:lnTo>
                      <a:pt x="179" y="146"/>
                    </a:lnTo>
                    <a:lnTo>
                      <a:pt x="182" y="137"/>
                    </a:lnTo>
                    <a:lnTo>
                      <a:pt x="187" y="133"/>
                    </a:lnTo>
                    <a:lnTo>
                      <a:pt x="187" y="125"/>
                    </a:lnTo>
                    <a:lnTo>
                      <a:pt x="194" y="117"/>
                    </a:lnTo>
                    <a:lnTo>
                      <a:pt x="194" y="118"/>
                    </a:lnTo>
                    <a:lnTo>
                      <a:pt x="193" y="122"/>
                    </a:lnTo>
                    <a:lnTo>
                      <a:pt x="194" y="133"/>
                    </a:lnTo>
                    <a:lnTo>
                      <a:pt x="200" y="130"/>
                    </a:lnTo>
                    <a:lnTo>
                      <a:pt x="203" y="119"/>
                    </a:lnTo>
                    <a:lnTo>
                      <a:pt x="211" y="119"/>
                    </a:lnTo>
                    <a:lnTo>
                      <a:pt x="215" y="115"/>
                    </a:lnTo>
                    <a:lnTo>
                      <a:pt x="217" y="119"/>
                    </a:lnTo>
                    <a:lnTo>
                      <a:pt x="208" y="136"/>
                    </a:lnTo>
                    <a:lnTo>
                      <a:pt x="215" y="137"/>
                    </a:lnTo>
                    <a:lnTo>
                      <a:pt x="220" y="128"/>
                    </a:lnTo>
                    <a:lnTo>
                      <a:pt x="227" y="122"/>
                    </a:lnTo>
                    <a:lnTo>
                      <a:pt x="231" y="111"/>
                    </a:lnTo>
                    <a:lnTo>
                      <a:pt x="254" y="106"/>
                    </a:lnTo>
                    <a:lnTo>
                      <a:pt x="263" y="106"/>
                    </a:lnTo>
                    <a:lnTo>
                      <a:pt x="278" y="96"/>
                    </a:lnTo>
                    <a:lnTo>
                      <a:pt x="300" y="97"/>
                    </a:lnTo>
                    <a:lnTo>
                      <a:pt x="315" y="109"/>
                    </a:lnTo>
                    <a:lnTo>
                      <a:pt x="317" y="96"/>
                    </a:lnTo>
                    <a:lnTo>
                      <a:pt x="324" y="96"/>
                    </a:lnTo>
                    <a:lnTo>
                      <a:pt x="343" y="96"/>
                    </a:lnTo>
                    <a:lnTo>
                      <a:pt x="358" y="93"/>
                    </a:lnTo>
                    <a:lnTo>
                      <a:pt x="339" y="81"/>
                    </a:lnTo>
                    <a:lnTo>
                      <a:pt x="335" y="61"/>
                    </a:lnTo>
                    <a:lnTo>
                      <a:pt x="320" y="63"/>
                    </a:lnTo>
                    <a:lnTo>
                      <a:pt x="314" y="61"/>
                    </a:lnTo>
                    <a:lnTo>
                      <a:pt x="308" y="63"/>
                    </a:lnTo>
                    <a:lnTo>
                      <a:pt x="299" y="61"/>
                    </a:lnTo>
                    <a:lnTo>
                      <a:pt x="294" y="61"/>
                    </a:lnTo>
                    <a:lnTo>
                      <a:pt x="293" y="49"/>
                    </a:lnTo>
                    <a:lnTo>
                      <a:pt x="296" y="39"/>
                    </a:lnTo>
                    <a:lnTo>
                      <a:pt x="279" y="42"/>
                    </a:lnTo>
                    <a:lnTo>
                      <a:pt x="266" y="49"/>
                    </a:lnTo>
                    <a:lnTo>
                      <a:pt x="230" y="54"/>
                    </a:lnTo>
                    <a:lnTo>
                      <a:pt x="206" y="78"/>
                    </a:lnTo>
                    <a:lnTo>
                      <a:pt x="202" y="72"/>
                    </a:lnTo>
                    <a:lnTo>
                      <a:pt x="194" y="75"/>
                    </a:lnTo>
                    <a:lnTo>
                      <a:pt x="185" y="69"/>
                    </a:lnTo>
                    <a:lnTo>
                      <a:pt x="181" y="70"/>
                    </a:lnTo>
                    <a:lnTo>
                      <a:pt x="167" y="72"/>
                    </a:lnTo>
                    <a:lnTo>
                      <a:pt x="149" y="48"/>
                    </a:lnTo>
                    <a:lnTo>
                      <a:pt x="127" y="43"/>
                    </a:lnTo>
                    <a:lnTo>
                      <a:pt x="121" y="45"/>
                    </a:lnTo>
                    <a:lnTo>
                      <a:pt x="117" y="51"/>
                    </a:lnTo>
                    <a:lnTo>
                      <a:pt x="121" y="39"/>
                    </a:lnTo>
                    <a:lnTo>
                      <a:pt x="111" y="49"/>
                    </a:lnTo>
                    <a:lnTo>
                      <a:pt x="106" y="58"/>
                    </a:lnTo>
                    <a:lnTo>
                      <a:pt x="106" y="42"/>
                    </a:lnTo>
                    <a:lnTo>
                      <a:pt x="117" y="21"/>
                    </a:lnTo>
                    <a:lnTo>
                      <a:pt x="130" y="6"/>
                    </a:lnTo>
                    <a:lnTo>
                      <a:pt x="142" y="2"/>
                    </a:lnTo>
                    <a:lnTo>
                      <a:pt x="139" y="0"/>
                    </a:lnTo>
                    <a:lnTo>
                      <a:pt x="120" y="2"/>
                    </a:lnTo>
                    <a:lnTo>
                      <a:pt x="106" y="9"/>
                    </a:lnTo>
                    <a:lnTo>
                      <a:pt x="102" y="15"/>
                    </a:lnTo>
                    <a:lnTo>
                      <a:pt x="85" y="28"/>
                    </a:lnTo>
                    <a:lnTo>
                      <a:pt x="79" y="39"/>
                    </a:lnTo>
                    <a:lnTo>
                      <a:pt x="69" y="42"/>
                    </a:lnTo>
                    <a:lnTo>
                      <a:pt x="63" y="49"/>
                    </a:lnTo>
                    <a:lnTo>
                      <a:pt x="54" y="52"/>
                    </a:lnTo>
                    <a:lnTo>
                      <a:pt x="34" y="58"/>
                    </a:lnTo>
                    <a:lnTo>
                      <a:pt x="30" y="61"/>
                    </a:lnTo>
                    <a:lnTo>
                      <a:pt x="18" y="72"/>
                    </a:lnTo>
                    <a:lnTo>
                      <a:pt x="0" y="81"/>
                    </a:lnTo>
                    <a:close/>
                  </a:path>
                </a:pathLst>
              </a:custGeom>
              <a:solidFill>
                <a:srgbClr val="BA7C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57" name="Freeform 27"/>
              <p:cNvSpPr>
                <a:spLocks/>
              </p:cNvSpPr>
              <p:nvPr/>
            </p:nvSpPr>
            <p:spPr bwMode="auto">
              <a:xfrm>
                <a:off x="2941" y="1256"/>
                <a:ext cx="341" cy="165"/>
              </a:xfrm>
              <a:custGeom>
                <a:avLst/>
                <a:gdLst>
                  <a:gd name="T0" fmla="*/ 10 w 358"/>
                  <a:gd name="T1" fmla="*/ 4 h 185"/>
                  <a:gd name="T2" fmla="*/ 29 w 358"/>
                  <a:gd name="T3" fmla="*/ 4 h 185"/>
                  <a:gd name="T4" fmla="*/ 34 w 358"/>
                  <a:gd name="T5" fmla="*/ 4 h 185"/>
                  <a:gd name="T6" fmla="*/ 42 w 358"/>
                  <a:gd name="T7" fmla="*/ 4 h 185"/>
                  <a:gd name="T8" fmla="*/ 44 w 358"/>
                  <a:gd name="T9" fmla="*/ 4 h 185"/>
                  <a:gd name="T10" fmla="*/ 46 w 358"/>
                  <a:gd name="T11" fmla="*/ 4 h 185"/>
                  <a:gd name="T12" fmla="*/ 45 w 358"/>
                  <a:gd name="T13" fmla="*/ 4 h 185"/>
                  <a:gd name="T14" fmla="*/ 47 w 358"/>
                  <a:gd name="T15" fmla="*/ 4 h 185"/>
                  <a:gd name="T16" fmla="*/ 49 w 358"/>
                  <a:gd name="T17" fmla="*/ 4 h 185"/>
                  <a:gd name="T18" fmla="*/ 50 w 358"/>
                  <a:gd name="T19" fmla="*/ 4 h 185"/>
                  <a:gd name="T20" fmla="*/ 50 w 358"/>
                  <a:gd name="T21" fmla="*/ 4 h 185"/>
                  <a:gd name="T22" fmla="*/ 52 w 358"/>
                  <a:gd name="T23" fmla="*/ 4 h 185"/>
                  <a:gd name="T24" fmla="*/ 60 w 358"/>
                  <a:gd name="T25" fmla="*/ 4 h 185"/>
                  <a:gd name="T26" fmla="*/ 64 w 358"/>
                  <a:gd name="T27" fmla="*/ 4 h 185"/>
                  <a:gd name="T28" fmla="*/ 72 w 358"/>
                  <a:gd name="T29" fmla="*/ 4 h 185"/>
                  <a:gd name="T30" fmla="*/ 76 w 358"/>
                  <a:gd name="T31" fmla="*/ 4 h 185"/>
                  <a:gd name="T32" fmla="*/ 84 w 358"/>
                  <a:gd name="T33" fmla="*/ 4 h 185"/>
                  <a:gd name="T34" fmla="*/ 78 w 358"/>
                  <a:gd name="T35" fmla="*/ 4 h 185"/>
                  <a:gd name="T36" fmla="*/ 72 w 358"/>
                  <a:gd name="T37" fmla="*/ 4 h 185"/>
                  <a:gd name="T38" fmla="*/ 69 w 358"/>
                  <a:gd name="T39" fmla="*/ 4 h 185"/>
                  <a:gd name="T40" fmla="*/ 68 w 358"/>
                  <a:gd name="T41" fmla="*/ 4 h 185"/>
                  <a:gd name="T42" fmla="*/ 65 w 358"/>
                  <a:gd name="T43" fmla="*/ 4 h 185"/>
                  <a:gd name="T44" fmla="*/ 53 w 358"/>
                  <a:gd name="T45" fmla="*/ 4 h 185"/>
                  <a:gd name="T46" fmla="*/ 47 w 358"/>
                  <a:gd name="T47" fmla="*/ 4 h 185"/>
                  <a:gd name="T48" fmla="*/ 44 w 358"/>
                  <a:gd name="T49" fmla="*/ 4 h 185"/>
                  <a:gd name="T50" fmla="*/ 39 w 358"/>
                  <a:gd name="T51" fmla="*/ 4 h 185"/>
                  <a:gd name="T52" fmla="*/ 29 w 358"/>
                  <a:gd name="T53" fmla="*/ 4 h 185"/>
                  <a:gd name="T54" fmla="*/ 27 w 358"/>
                  <a:gd name="T55" fmla="*/ 4 h 185"/>
                  <a:gd name="T56" fmla="*/ 26 w 358"/>
                  <a:gd name="T57" fmla="*/ 4 h 185"/>
                  <a:gd name="T58" fmla="*/ 25 w 358"/>
                  <a:gd name="T59" fmla="*/ 4 h 185"/>
                  <a:gd name="T60" fmla="*/ 30 w 358"/>
                  <a:gd name="T61" fmla="*/ 4 h 185"/>
                  <a:gd name="T62" fmla="*/ 32 w 358"/>
                  <a:gd name="T63" fmla="*/ 0 h 185"/>
                  <a:gd name="T64" fmla="*/ 25 w 358"/>
                  <a:gd name="T65" fmla="*/ 4 h 185"/>
                  <a:gd name="T66" fmla="*/ 21 w 358"/>
                  <a:gd name="T67" fmla="*/ 4 h 185"/>
                  <a:gd name="T68" fmla="*/ 17 w 358"/>
                  <a:gd name="T69" fmla="*/ 4 h 185"/>
                  <a:gd name="T70" fmla="*/ 12 w 358"/>
                  <a:gd name="T71" fmla="*/ 4 h 185"/>
                  <a:gd name="T72" fmla="*/ 10 w 358"/>
                  <a:gd name="T73" fmla="*/ 4 h 185"/>
                  <a:gd name="T74" fmla="*/ 0 w 358"/>
                  <a:gd name="T75" fmla="*/ 4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358"/>
                  <a:gd name="T115" fmla="*/ 0 h 185"/>
                  <a:gd name="T116" fmla="*/ 358 w 358"/>
                  <a:gd name="T117" fmla="*/ 185 h 1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358" h="185">
                    <a:moveTo>
                      <a:pt x="0" y="81"/>
                    </a:moveTo>
                    <a:lnTo>
                      <a:pt x="28" y="99"/>
                    </a:lnTo>
                    <a:lnTo>
                      <a:pt x="97" y="117"/>
                    </a:lnTo>
                    <a:lnTo>
                      <a:pt x="128" y="121"/>
                    </a:lnTo>
                    <a:lnTo>
                      <a:pt x="133" y="131"/>
                    </a:lnTo>
                    <a:lnTo>
                      <a:pt x="145" y="136"/>
                    </a:lnTo>
                    <a:lnTo>
                      <a:pt x="164" y="185"/>
                    </a:lnTo>
                    <a:lnTo>
                      <a:pt x="179" y="146"/>
                    </a:lnTo>
                    <a:lnTo>
                      <a:pt x="182" y="137"/>
                    </a:lnTo>
                    <a:lnTo>
                      <a:pt x="187" y="133"/>
                    </a:lnTo>
                    <a:lnTo>
                      <a:pt x="187" y="125"/>
                    </a:lnTo>
                    <a:lnTo>
                      <a:pt x="194" y="117"/>
                    </a:lnTo>
                    <a:lnTo>
                      <a:pt x="194" y="118"/>
                    </a:lnTo>
                    <a:lnTo>
                      <a:pt x="193" y="122"/>
                    </a:lnTo>
                    <a:lnTo>
                      <a:pt x="194" y="133"/>
                    </a:lnTo>
                    <a:lnTo>
                      <a:pt x="200" y="130"/>
                    </a:lnTo>
                    <a:lnTo>
                      <a:pt x="203" y="119"/>
                    </a:lnTo>
                    <a:lnTo>
                      <a:pt x="211" y="119"/>
                    </a:lnTo>
                    <a:lnTo>
                      <a:pt x="215" y="115"/>
                    </a:lnTo>
                    <a:lnTo>
                      <a:pt x="217" y="119"/>
                    </a:lnTo>
                    <a:lnTo>
                      <a:pt x="208" y="136"/>
                    </a:lnTo>
                    <a:lnTo>
                      <a:pt x="215" y="137"/>
                    </a:lnTo>
                    <a:lnTo>
                      <a:pt x="220" y="128"/>
                    </a:lnTo>
                    <a:lnTo>
                      <a:pt x="227" y="122"/>
                    </a:lnTo>
                    <a:lnTo>
                      <a:pt x="231" y="111"/>
                    </a:lnTo>
                    <a:lnTo>
                      <a:pt x="254" y="106"/>
                    </a:lnTo>
                    <a:lnTo>
                      <a:pt x="263" y="106"/>
                    </a:lnTo>
                    <a:lnTo>
                      <a:pt x="278" y="96"/>
                    </a:lnTo>
                    <a:lnTo>
                      <a:pt x="300" y="97"/>
                    </a:lnTo>
                    <a:lnTo>
                      <a:pt x="315" y="109"/>
                    </a:lnTo>
                    <a:lnTo>
                      <a:pt x="317" y="96"/>
                    </a:lnTo>
                    <a:lnTo>
                      <a:pt x="324" y="96"/>
                    </a:lnTo>
                    <a:lnTo>
                      <a:pt x="343" y="96"/>
                    </a:lnTo>
                    <a:lnTo>
                      <a:pt x="358" y="93"/>
                    </a:lnTo>
                    <a:lnTo>
                      <a:pt x="339" y="81"/>
                    </a:lnTo>
                    <a:lnTo>
                      <a:pt x="335" y="61"/>
                    </a:lnTo>
                    <a:lnTo>
                      <a:pt x="320" y="63"/>
                    </a:lnTo>
                    <a:lnTo>
                      <a:pt x="314" y="61"/>
                    </a:lnTo>
                    <a:lnTo>
                      <a:pt x="308" y="63"/>
                    </a:lnTo>
                    <a:lnTo>
                      <a:pt x="299" y="61"/>
                    </a:lnTo>
                    <a:lnTo>
                      <a:pt x="294" y="61"/>
                    </a:lnTo>
                    <a:lnTo>
                      <a:pt x="293" y="49"/>
                    </a:lnTo>
                    <a:lnTo>
                      <a:pt x="296" y="39"/>
                    </a:lnTo>
                    <a:lnTo>
                      <a:pt x="279" y="42"/>
                    </a:lnTo>
                    <a:lnTo>
                      <a:pt x="266" y="49"/>
                    </a:lnTo>
                    <a:lnTo>
                      <a:pt x="230" y="54"/>
                    </a:lnTo>
                    <a:lnTo>
                      <a:pt x="206" y="78"/>
                    </a:lnTo>
                    <a:lnTo>
                      <a:pt x="202" y="72"/>
                    </a:lnTo>
                    <a:lnTo>
                      <a:pt x="194" y="75"/>
                    </a:lnTo>
                    <a:lnTo>
                      <a:pt x="185" y="69"/>
                    </a:lnTo>
                    <a:lnTo>
                      <a:pt x="181" y="70"/>
                    </a:lnTo>
                    <a:lnTo>
                      <a:pt x="167" y="72"/>
                    </a:lnTo>
                    <a:lnTo>
                      <a:pt x="149" y="48"/>
                    </a:lnTo>
                    <a:lnTo>
                      <a:pt x="127" y="43"/>
                    </a:lnTo>
                    <a:lnTo>
                      <a:pt x="121" y="45"/>
                    </a:lnTo>
                    <a:lnTo>
                      <a:pt x="117" y="51"/>
                    </a:lnTo>
                    <a:lnTo>
                      <a:pt x="121" y="39"/>
                    </a:lnTo>
                    <a:lnTo>
                      <a:pt x="111" y="49"/>
                    </a:lnTo>
                    <a:lnTo>
                      <a:pt x="106" y="58"/>
                    </a:lnTo>
                    <a:lnTo>
                      <a:pt x="106" y="42"/>
                    </a:lnTo>
                    <a:lnTo>
                      <a:pt x="117" y="21"/>
                    </a:lnTo>
                    <a:lnTo>
                      <a:pt x="130" y="6"/>
                    </a:lnTo>
                    <a:lnTo>
                      <a:pt x="142" y="2"/>
                    </a:lnTo>
                    <a:lnTo>
                      <a:pt x="139" y="0"/>
                    </a:lnTo>
                    <a:lnTo>
                      <a:pt x="120" y="2"/>
                    </a:lnTo>
                    <a:lnTo>
                      <a:pt x="106" y="9"/>
                    </a:lnTo>
                    <a:lnTo>
                      <a:pt x="102" y="15"/>
                    </a:lnTo>
                    <a:lnTo>
                      <a:pt x="85" y="28"/>
                    </a:lnTo>
                    <a:lnTo>
                      <a:pt x="79" y="39"/>
                    </a:lnTo>
                    <a:lnTo>
                      <a:pt x="69" y="42"/>
                    </a:lnTo>
                    <a:lnTo>
                      <a:pt x="63" y="49"/>
                    </a:lnTo>
                    <a:lnTo>
                      <a:pt x="54" y="52"/>
                    </a:lnTo>
                    <a:lnTo>
                      <a:pt x="34" y="58"/>
                    </a:lnTo>
                    <a:lnTo>
                      <a:pt x="30" y="61"/>
                    </a:lnTo>
                    <a:lnTo>
                      <a:pt x="18" y="72"/>
                    </a:lnTo>
                    <a:lnTo>
                      <a:pt x="0" y="81"/>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58" name="Freeform 28"/>
              <p:cNvSpPr>
                <a:spLocks/>
              </p:cNvSpPr>
              <p:nvPr/>
            </p:nvSpPr>
            <p:spPr bwMode="auto">
              <a:xfrm>
                <a:off x="3161" y="1358"/>
                <a:ext cx="231" cy="294"/>
              </a:xfrm>
              <a:custGeom>
                <a:avLst/>
                <a:gdLst>
                  <a:gd name="T0" fmla="*/ 0 w 242"/>
                  <a:gd name="T1" fmla="*/ 12 h 329"/>
                  <a:gd name="T2" fmla="*/ 11 w 242"/>
                  <a:gd name="T3" fmla="*/ 10 h 329"/>
                  <a:gd name="T4" fmla="*/ 11 w 242"/>
                  <a:gd name="T5" fmla="*/ 10 h 329"/>
                  <a:gd name="T6" fmla="*/ 11 w 242"/>
                  <a:gd name="T7" fmla="*/ 9 h 329"/>
                  <a:gd name="T8" fmla="*/ 11 w 242"/>
                  <a:gd name="T9" fmla="*/ 8 h 329"/>
                  <a:gd name="T10" fmla="*/ 10 w 242"/>
                  <a:gd name="T11" fmla="*/ 7 h 329"/>
                  <a:gd name="T12" fmla="*/ 3 w 242"/>
                  <a:gd name="T13" fmla="*/ 6 h 329"/>
                  <a:gd name="T14" fmla="*/ 9 w 242"/>
                  <a:gd name="T15" fmla="*/ 5 h 329"/>
                  <a:gd name="T16" fmla="*/ 1 w 242"/>
                  <a:gd name="T17" fmla="*/ 5 h 329"/>
                  <a:gd name="T18" fmla="*/ 9 w 242"/>
                  <a:gd name="T19" fmla="*/ 4 h 329"/>
                  <a:gd name="T20" fmla="*/ 11 w 242"/>
                  <a:gd name="T21" fmla="*/ 4 h 329"/>
                  <a:gd name="T22" fmla="*/ 11 w 242"/>
                  <a:gd name="T23" fmla="*/ 4 h 329"/>
                  <a:gd name="T24" fmla="*/ 11 w 242"/>
                  <a:gd name="T25" fmla="*/ 4 h 329"/>
                  <a:gd name="T26" fmla="*/ 11 w 242"/>
                  <a:gd name="T27" fmla="*/ 4 h 329"/>
                  <a:gd name="T28" fmla="*/ 11 w 242"/>
                  <a:gd name="T29" fmla="*/ 4 h 329"/>
                  <a:gd name="T30" fmla="*/ 11 w 242"/>
                  <a:gd name="T31" fmla="*/ 4 h 329"/>
                  <a:gd name="T32" fmla="*/ 11 w 242"/>
                  <a:gd name="T33" fmla="*/ 4 h 329"/>
                  <a:gd name="T34" fmla="*/ 14 w 242"/>
                  <a:gd name="T35" fmla="*/ 4 h 329"/>
                  <a:gd name="T36" fmla="*/ 14 w 242"/>
                  <a:gd name="T37" fmla="*/ 4 h 329"/>
                  <a:gd name="T38" fmla="*/ 18 w 242"/>
                  <a:gd name="T39" fmla="*/ 4 h 329"/>
                  <a:gd name="T40" fmla="*/ 21 w 242"/>
                  <a:gd name="T41" fmla="*/ 4 h 329"/>
                  <a:gd name="T42" fmla="*/ 19 w 242"/>
                  <a:gd name="T43" fmla="*/ 4 h 329"/>
                  <a:gd name="T44" fmla="*/ 18 w 242"/>
                  <a:gd name="T45" fmla="*/ 4 h 329"/>
                  <a:gd name="T46" fmla="*/ 20 w 242"/>
                  <a:gd name="T47" fmla="*/ 4 h 329"/>
                  <a:gd name="T48" fmla="*/ 23 w 242"/>
                  <a:gd name="T49" fmla="*/ 0 h 329"/>
                  <a:gd name="T50" fmla="*/ 29 w 242"/>
                  <a:gd name="T51" fmla="*/ 4 h 329"/>
                  <a:gd name="T52" fmla="*/ 31 w 242"/>
                  <a:gd name="T53" fmla="*/ 4 h 329"/>
                  <a:gd name="T54" fmla="*/ 40 w 242"/>
                  <a:gd name="T55" fmla="*/ 4 h 329"/>
                  <a:gd name="T56" fmla="*/ 42 w 242"/>
                  <a:gd name="T57" fmla="*/ 4 h 329"/>
                  <a:gd name="T58" fmla="*/ 44 w 242"/>
                  <a:gd name="T59" fmla="*/ 4 h 329"/>
                  <a:gd name="T60" fmla="*/ 42 w 242"/>
                  <a:gd name="T61" fmla="*/ 4 h 329"/>
                  <a:gd name="T62" fmla="*/ 42 w 242"/>
                  <a:gd name="T63" fmla="*/ 4 h 329"/>
                  <a:gd name="T64" fmla="*/ 44 w 242"/>
                  <a:gd name="T65" fmla="*/ 4 h 329"/>
                  <a:gd name="T66" fmla="*/ 45 w 242"/>
                  <a:gd name="T67" fmla="*/ 4 h 329"/>
                  <a:gd name="T68" fmla="*/ 45 w 242"/>
                  <a:gd name="T69" fmla="*/ 4 h 329"/>
                  <a:gd name="T70" fmla="*/ 42 w 242"/>
                  <a:gd name="T71" fmla="*/ 4 h 329"/>
                  <a:gd name="T72" fmla="*/ 42 w 242"/>
                  <a:gd name="T73" fmla="*/ 4 h 329"/>
                  <a:gd name="T74" fmla="*/ 38 w 242"/>
                  <a:gd name="T75" fmla="*/ 4 h 329"/>
                  <a:gd name="T76" fmla="*/ 37 w 242"/>
                  <a:gd name="T77" fmla="*/ 4 h 329"/>
                  <a:gd name="T78" fmla="*/ 38 w 242"/>
                  <a:gd name="T79" fmla="*/ 5 h 329"/>
                  <a:gd name="T80" fmla="*/ 42 w 242"/>
                  <a:gd name="T81" fmla="*/ 5 h 329"/>
                  <a:gd name="T82" fmla="*/ 45 w 242"/>
                  <a:gd name="T83" fmla="*/ 5 h 329"/>
                  <a:gd name="T84" fmla="*/ 47 w 242"/>
                  <a:gd name="T85" fmla="*/ 4 h 329"/>
                  <a:gd name="T86" fmla="*/ 51 w 242"/>
                  <a:gd name="T87" fmla="*/ 4 h 329"/>
                  <a:gd name="T88" fmla="*/ 53 w 242"/>
                  <a:gd name="T89" fmla="*/ 4 h 329"/>
                  <a:gd name="T90" fmla="*/ 56 w 242"/>
                  <a:gd name="T91" fmla="*/ 5 h 329"/>
                  <a:gd name="T92" fmla="*/ 59 w 242"/>
                  <a:gd name="T93" fmla="*/ 7 h 329"/>
                  <a:gd name="T94" fmla="*/ 60 w 242"/>
                  <a:gd name="T95" fmla="*/ 7 h 329"/>
                  <a:gd name="T96" fmla="*/ 60 w 242"/>
                  <a:gd name="T97" fmla="*/ 8 h 329"/>
                  <a:gd name="T98" fmla="*/ 60 w 242"/>
                  <a:gd name="T99" fmla="*/ 8 h 329"/>
                  <a:gd name="T100" fmla="*/ 59 w 242"/>
                  <a:gd name="T101" fmla="*/ 9 h 329"/>
                  <a:gd name="T102" fmla="*/ 57 w 242"/>
                  <a:gd name="T103" fmla="*/ 8 h 329"/>
                  <a:gd name="T104" fmla="*/ 56 w 242"/>
                  <a:gd name="T105" fmla="*/ 9 h 329"/>
                  <a:gd name="T106" fmla="*/ 56 w 242"/>
                  <a:gd name="T107" fmla="*/ 9 h 329"/>
                  <a:gd name="T108" fmla="*/ 54 w 242"/>
                  <a:gd name="T109" fmla="*/ 9 h 329"/>
                  <a:gd name="T110" fmla="*/ 52 w 242"/>
                  <a:gd name="T111" fmla="*/ 10 h 329"/>
                  <a:gd name="T112" fmla="*/ 52 w 242"/>
                  <a:gd name="T113" fmla="*/ 10 h 329"/>
                  <a:gd name="T114" fmla="*/ 51 w 242"/>
                  <a:gd name="T115" fmla="*/ 10 h 329"/>
                  <a:gd name="T116" fmla="*/ 49 w 242"/>
                  <a:gd name="T117" fmla="*/ 11 h 329"/>
                  <a:gd name="T118" fmla="*/ 30 w 242"/>
                  <a:gd name="T119" fmla="*/ 11 h 329"/>
                  <a:gd name="T120" fmla="*/ 30 w 242"/>
                  <a:gd name="T121" fmla="*/ 11 h 329"/>
                  <a:gd name="T122" fmla="*/ 0 w 242"/>
                  <a:gd name="T123" fmla="*/ 12 h 32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42"/>
                  <a:gd name="T187" fmla="*/ 0 h 329"/>
                  <a:gd name="T188" fmla="*/ 242 w 242"/>
                  <a:gd name="T189" fmla="*/ 329 h 32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42" h="329">
                    <a:moveTo>
                      <a:pt x="0" y="329"/>
                    </a:moveTo>
                    <a:lnTo>
                      <a:pt x="24" y="289"/>
                    </a:lnTo>
                    <a:lnTo>
                      <a:pt x="27" y="274"/>
                    </a:lnTo>
                    <a:lnTo>
                      <a:pt x="30" y="246"/>
                    </a:lnTo>
                    <a:lnTo>
                      <a:pt x="24" y="219"/>
                    </a:lnTo>
                    <a:lnTo>
                      <a:pt x="10" y="192"/>
                    </a:lnTo>
                    <a:lnTo>
                      <a:pt x="3" y="179"/>
                    </a:lnTo>
                    <a:lnTo>
                      <a:pt x="9" y="164"/>
                    </a:lnTo>
                    <a:lnTo>
                      <a:pt x="1" y="149"/>
                    </a:lnTo>
                    <a:lnTo>
                      <a:pt x="9" y="137"/>
                    </a:lnTo>
                    <a:lnTo>
                      <a:pt x="15" y="108"/>
                    </a:lnTo>
                    <a:lnTo>
                      <a:pt x="12" y="94"/>
                    </a:lnTo>
                    <a:lnTo>
                      <a:pt x="22" y="88"/>
                    </a:lnTo>
                    <a:lnTo>
                      <a:pt x="21" y="76"/>
                    </a:lnTo>
                    <a:lnTo>
                      <a:pt x="36" y="71"/>
                    </a:lnTo>
                    <a:lnTo>
                      <a:pt x="48" y="50"/>
                    </a:lnTo>
                    <a:lnTo>
                      <a:pt x="45" y="83"/>
                    </a:lnTo>
                    <a:lnTo>
                      <a:pt x="57" y="76"/>
                    </a:lnTo>
                    <a:lnTo>
                      <a:pt x="55" y="50"/>
                    </a:lnTo>
                    <a:lnTo>
                      <a:pt x="69" y="34"/>
                    </a:lnTo>
                    <a:lnTo>
                      <a:pt x="78" y="32"/>
                    </a:lnTo>
                    <a:lnTo>
                      <a:pt x="72" y="28"/>
                    </a:lnTo>
                    <a:lnTo>
                      <a:pt x="69" y="17"/>
                    </a:lnTo>
                    <a:lnTo>
                      <a:pt x="73" y="4"/>
                    </a:lnTo>
                    <a:lnTo>
                      <a:pt x="85" y="0"/>
                    </a:lnTo>
                    <a:lnTo>
                      <a:pt x="113" y="8"/>
                    </a:lnTo>
                    <a:lnTo>
                      <a:pt x="124" y="19"/>
                    </a:lnTo>
                    <a:lnTo>
                      <a:pt x="158" y="26"/>
                    </a:lnTo>
                    <a:lnTo>
                      <a:pt x="164" y="35"/>
                    </a:lnTo>
                    <a:lnTo>
                      <a:pt x="175" y="47"/>
                    </a:lnTo>
                    <a:lnTo>
                      <a:pt x="166" y="47"/>
                    </a:lnTo>
                    <a:lnTo>
                      <a:pt x="164" y="55"/>
                    </a:lnTo>
                    <a:lnTo>
                      <a:pt x="175" y="67"/>
                    </a:lnTo>
                    <a:lnTo>
                      <a:pt x="176" y="91"/>
                    </a:lnTo>
                    <a:lnTo>
                      <a:pt x="176" y="104"/>
                    </a:lnTo>
                    <a:lnTo>
                      <a:pt x="166" y="120"/>
                    </a:lnTo>
                    <a:lnTo>
                      <a:pt x="166" y="128"/>
                    </a:lnTo>
                    <a:lnTo>
                      <a:pt x="152" y="134"/>
                    </a:lnTo>
                    <a:lnTo>
                      <a:pt x="149" y="141"/>
                    </a:lnTo>
                    <a:lnTo>
                      <a:pt x="151" y="159"/>
                    </a:lnTo>
                    <a:lnTo>
                      <a:pt x="164" y="165"/>
                    </a:lnTo>
                    <a:lnTo>
                      <a:pt x="176" y="152"/>
                    </a:lnTo>
                    <a:lnTo>
                      <a:pt x="184" y="134"/>
                    </a:lnTo>
                    <a:lnTo>
                      <a:pt x="205" y="123"/>
                    </a:lnTo>
                    <a:lnTo>
                      <a:pt x="216" y="129"/>
                    </a:lnTo>
                    <a:lnTo>
                      <a:pt x="225" y="150"/>
                    </a:lnTo>
                    <a:lnTo>
                      <a:pt x="236" y="189"/>
                    </a:lnTo>
                    <a:lnTo>
                      <a:pt x="242" y="202"/>
                    </a:lnTo>
                    <a:lnTo>
                      <a:pt x="239" y="211"/>
                    </a:lnTo>
                    <a:lnTo>
                      <a:pt x="239" y="229"/>
                    </a:lnTo>
                    <a:lnTo>
                      <a:pt x="236" y="238"/>
                    </a:lnTo>
                    <a:lnTo>
                      <a:pt x="230" y="229"/>
                    </a:lnTo>
                    <a:lnTo>
                      <a:pt x="224" y="234"/>
                    </a:lnTo>
                    <a:lnTo>
                      <a:pt x="224" y="249"/>
                    </a:lnTo>
                    <a:lnTo>
                      <a:pt x="221" y="255"/>
                    </a:lnTo>
                    <a:lnTo>
                      <a:pt x="211" y="262"/>
                    </a:lnTo>
                    <a:lnTo>
                      <a:pt x="211" y="283"/>
                    </a:lnTo>
                    <a:lnTo>
                      <a:pt x="203" y="292"/>
                    </a:lnTo>
                    <a:lnTo>
                      <a:pt x="197" y="307"/>
                    </a:lnTo>
                    <a:lnTo>
                      <a:pt x="118" y="320"/>
                    </a:lnTo>
                    <a:lnTo>
                      <a:pt x="116" y="317"/>
                    </a:lnTo>
                    <a:lnTo>
                      <a:pt x="0" y="329"/>
                    </a:lnTo>
                    <a:close/>
                  </a:path>
                </a:pathLst>
              </a:custGeom>
              <a:solidFill>
                <a:srgbClr val="BA7C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59" name="Freeform 29"/>
              <p:cNvSpPr>
                <a:spLocks/>
              </p:cNvSpPr>
              <p:nvPr/>
            </p:nvSpPr>
            <p:spPr bwMode="auto">
              <a:xfrm>
                <a:off x="3161" y="1358"/>
                <a:ext cx="231" cy="294"/>
              </a:xfrm>
              <a:custGeom>
                <a:avLst/>
                <a:gdLst>
                  <a:gd name="T0" fmla="*/ 0 w 242"/>
                  <a:gd name="T1" fmla="*/ 12 h 329"/>
                  <a:gd name="T2" fmla="*/ 11 w 242"/>
                  <a:gd name="T3" fmla="*/ 10 h 329"/>
                  <a:gd name="T4" fmla="*/ 11 w 242"/>
                  <a:gd name="T5" fmla="*/ 10 h 329"/>
                  <a:gd name="T6" fmla="*/ 11 w 242"/>
                  <a:gd name="T7" fmla="*/ 9 h 329"/>
                  <a:gd name="T8" fmla="*/ 11 w 242"/>
                  <a:gd name="T9" fmla="*/ 8 h 329"/>
                  <a:gd name="T10" fmla="*/ 10 w 242"/>
                  <a:gd name="T11" fmla="*/ 7 h 329"/>
                  <a:gd name="T12" fmla="*/ 3 w 242"/>
                  <a:gd name="T13" fmla="*/ 6 h 329"/>
                  <a:gd name="T14" fmla="*/ 9 w 242"/>
                  <a:gd name="T15" fmla="*/ 5 h 329"/>
                  <a:gd name="T16" fmla="*/ 1 w 242"/>
                  <a:gd name="T17" fmla="*/ 5 h 329"/>
                  <a:gd name="T18" fmla="*/ 9 w 242"/>
                  <a:gd name="T19" fmla="*/ 4 h 329"/>
                  <a:gd name="T20" fmla="*/ 11 w 242"/>
                  <a:gd name="T21" fmla="*/ 4 h 329"/>
                  <a:gd name="T22" fmla="*/ 11 w 242"/>
                  <a:gd name="T23" fmla="*/ 4 h 329"/>
                  <a:gd name="T24" fmla="*/ 11 w 242"/>
                  <a:gd name="T25" fmla="*/ 4 h 329"/>
                  <a:gd name="T26" fmla="*/ 11 w 242"/>
                  <a:gd name="T27" fmla="*/ 4 h 329"/>
                  <a:gd name="T28" fmla="*/ 11 w 242"/>
                  <a:gd name="T29" fmla="*/ 4 h 329"/>
                  <a:gd name="T30" fmla="*/ 11 w 242"/>
                  <a:gd name="T31" fmla="*/ 4 h 329"/>
                  <a:gd name="T32" fmla="*/ 11 w 242"/>
                  <a:gd name="T33" fmla="*/ 4 h 329"/>
                  <a:gd name="T34" fmla="*/ 14 w 242"/>
                  <a:gd name="T35" fmla="*/ 4 h 329"/>
                  <a:gd name="T36" fmla="*/ 14 w 242"/>
                  <a:gd name="T37" fmla="*/ 4 h 329"/>
                  <a:gd name="T38" fmla="*/ 18 w 242"/>
                  <a:gd name="T39" fmla="*/ 4 h 329"/>
                  <a:gd name="T40" fmla="*/ 21 w 242"/>
                  <a:gd name="T41" fmla="*/ 4 h 329"/>
                  <a:gd name="T42" fmla="*/ 19 w 242"/>
                  <a:gd name="T43" fmla="*/ 4 h 329"/>
                  <a:gd name="T44" fmla="*/ 18 w 242"/>
                  <a:gd name="T45" fmla="*/ 4 h 329"/>
                  <a:gd name="T46" fmla="*/ 20 w 242"/>
                  <a:gd name="T47" fmla="*/ 4 h 329"/>
                  <a:gd name="T48" fmla="*/ 23 w 242"/>
                  <a:gd name="T49" fmla="*/ 0 h 329"/>
                  <a:gd name="T50" fmla="*/ 29 w 242"/>
                  <a:gd name="T51" fmla="*/ 4 h 329"/>
                  <a:gd name="T52" fmla="*/ 31 w 242"/>
                  <a:gd name="T53" fmla="*/ 4 h 329"/>
                  <a:gd name="T54" fmla="*/ 40 w 242"/>
                  <a:gd name="T55" fmla="*/ 4 h 329"/>
                  <a:gd name="T56" fmla="*/ 42 w 242"/>
                  <a:gd name="T57" fmla="*/ 4 h 329"/>
                  <a:gd name="T58" fmla="*/ 44 w 242"/>
                  <a:gd name="T59" fmla="*/ 4 h 329"/>
                  <a:gd name="T60" fmla="*/ 42 w 242"/>
                  <a:gd name="T61" fmla="*/ 4 h 329"/>
                  <a:gd name="T62" fmla="*/ 42 w 242"/>
                  <a:gd name="T63" fmla="*/ 4 h 329"/>
                  <a:gd name="T64" fmla="*/ 44 w 242"/>
                  <a:gd name="T65" fmla="*/ 4 h 329"/>
                  <a:gd name="T66" fmla="*/ 45 w 242"/>
                  <a:gd name="T67" fmla="*/ 4 h 329"/>
                  <a:gd name="T68" fmla="*/ 45 w 242"/>
                  <a:gd name="T69" fmla="*/ 4 h 329"/>
                  <a:gd name="T70" fmla="*/ 42 w 242"/>
                  <a:gd name="T71" fmla="*/ 4 h 329"/>
                  <a:gd name="T72" fmla="*/ 42 w 242"/>
                  <a:gd name="T73" fmla="*/ 4 h 329"/>
                  <a:gd name="T74" fmla="*/ 38 w 242"/>
                  <a:gd name="T75" fmla="*/ 4 h 329"/>
                  <a:gd name="T76" fmla="*/ 37 w 242"/>
                  <a:gd name="T77" fmla="*/ 4 h 329"/>
                  <a:gd name="T78" fmla="*/ 38 w 242"/>
                  <a:gd name="T79" fmla="*/ 5 h 329"/>
                  <a:gd name="T80" fmla="*/ 42 w 242"/>
                  <a:gd name="T81" fmla="*/ 5 h 329"/>
                  <a:gd name="T82" fmla="*/ 45 w 242"/>
                  <a:gd name="T83" fmla="*/ 5 h 329"/>
                  <a:gd name="T84" fmla="*/ 47 w 242"/>
                  <a:gd name="T85" fmla="*/ 4 h 329"/>
                  <a:gd name="T86" fmla="*/ 51 w 242"/>
                  <a:gd name="T87" fmla="*/ 4 h 329"/>
                  <a:gd name="T88" fmla="*/ 53 w 242"/>
                  <a:gd name="T89" fmla="*/ 4 h 329"/>
                  <a:gd name="T90" fmla="*/ 56 w 242"/>
                  <a:gd name="T91" fmla="*/ 5 h 329"/>
                  <a:gd name="T92" fmla="*/ 59 w 242"/>
                  <a:gd name="T93" fmla="*/ 7 h 329"/>
                  <a:gd name="T94" fmla="*/ 60 w 242"/>
                  <a:gd name="T95" fmla="*/ 7 h 329"/>
                  <a:gd name="T96" fmla="*/ 60 w 242"/>
                  <a:gd name="T97" fmla="*/ 8 h 329"/>
                  <a:gd name="T98" fmla="*/ 60 w 242"/>
                  <a:gd name="T99" fmla="*/ 8 h 329"/>
                  <a:gd name="T100" fmla="*/ 59 w 242"/>
                  <a:gd name="T101" fmla="*/ 9 h 329"/>
                  <a:gd name="T102" fmla="*/ 57 w 242"/>
                  <a:gd name="T103" fmla="*/ 8 h 329"/>
                  <a:gd name="T104" fmla="*/ 56 w 242"/>
                  <a:gd name="T105" fmla="*/ 9 h 329"/>
                  <a:gd name="T106" fmla="*/ 56 w 242"/>
                  <a:gd name="T107" fmla="*/ 9 h 329"/>
                  <a:gd name="T108" fmla="*/ 54 w 242"/>
                  <a:gd name="T109" fmla="*/ 9 h 329"/>
                  <a:gd name="T110" fmla="*/ 52 w 242"/>
                  <a:gd name="T111" fmla="*/ 10 h 329"/>
                  <a:gd name="T112" fmla="*/ 52 w 242"/>
                  <a:gd name="T113" fmla="*/ 10 h 329"/>
                  <a:gd name="T114" fmla="*/ 51 w 242"/>
                  <a:gd name="T115" fmla="*/ 10 h 329"/>
                  <a:gd name="T116" fmla="*/ 49 w 242"/>
                  <a:gd name="T117" fmla="*/ 11 h 329"/>
                  <a:gd name="T118" fmla="*/ 30 w 242"/>
                  <a:gd name="T119" fmla="*/ 11 h 329"/>
                  <a:gd name="T120" fmla="*/ 30 w 242"/>
                  <a:gd name="T121" fmla="*/ 11 h 329"/>
                  <a:gd name="T122" fmla="*/ 0 w 242"/>
                  <a:gd name="T123" fmla="*/ 12 h 329"/>
                  <a:gd name="T124" fmla="*/ 0 w 242"/>
                  <a:gd name="T125" fmla="*/ 12 h 32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42"/>
                  <a:gd name="T190" fmla="*/ 0 h 329"/>
                  <a:gd name="T191" fmla="*/ 242 w 242"/>
                  <a:gd name="T192" fmla="*/ 329 h 32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42" h="329">
                    <a:moveTo>
                      <a:pt x="0" y="329"/>
                    </a:moveTo>
                    <a:lnTo>
                      <a:pt x="24" y="289"/>
                    </a:lnTo>
                    <a:lnTo>
                      <a:pt x="27" y="274"/>
                    </a:lnTo>
                    <a:lnTo>
                      <a:pt x="30" y="246"/>
                    </a:lnTo>
                    <a:lnTo>
                      <a:pt x="24" y="219"/>
                    </a:lnTo>
                    <a:lnTo>
                      <a:pt x="10" y="192"/>
                    </a:lnTo>
                    <a:lnTo>
                      <a:pt x="3" y="179"/>
                    </a:lnTo>
                    <a:lnTo>
                      <a:pt x="9" y="164"/>
                    </a:lnTo>
                    <a:lnTo>
                      <a:pt x="1" y="149"/>
                    </a:lnTo>
                    <a:lnTo>
                      <a:pt x="9" y="137"/>
                    </a:lnTo>
                    <a:lnTo>
                      <a:pt x="15" y="108"/>
                    </a:lnTo>
                    <a:lnTo>
                      <a:pt x="12" y="94"/>
                    </a:lnTo>
                    <a:lnTo>
                      <a:pt x="22" y="88"/>
                    </a:lnTo>
                    <a:lnTo>
                      <a:pt x="21" y="76"/>
                    </a:lnTo>
                    <a:lnTo>
                      <a:pt x="36" y="71"/>
                    </a:lnTo>
                    <a:lnTo>
                      <a:pt x="48" y="50"/>
                    </a:lnTo>
                    <a:lnTo>
                      <a:pt x="45" y="83"/>
                    </a:lnTo>
                    <a:lnTo>
                      <a:pt x="57" y="76"/>
                    </a:lnTo>
                    <a:lnTo>
                      <a:pt x="55" y="50"/>
                    </a:lnTo>
                    <a:lnTo>
                      <a:pt x="69" y="34"/>
                    </a:lnTo>
                    <a:lnTo>
                      <a:pt x="78" y="32"/>
                    </a:lnTo>
                    <a:lnTo>
                      <a:pt x="72" y="28"/>
                    </a:lnTo>
                    <a:lnTo>
                      <a:pt x="69" y="17"/>
                    </a:lnTo>
                    <a:lnTo>
                      <a:pt x="73" y="4"/>
                    </a:lnTo>
                    <a:lnTo>
                      <a:pt x="85" y="0"/>
                    </a:lnTo>
                    <a:lnTo>
                      <a:pt x="113" y="8"/>
                    </a:lnTo>
                    <a:lnTo>
                      <a:pt x="124" y="19"/>
                    </a:lnTo>
                    <a:lnTo>
                      <a:pt x="158" y="26"/>
                    </a:lnTo>
                    <a:lnTo>
                      <a:pt x="164" y="35"/>
                    </a:lnTo>
                    <a:lnTo>
                      <a:pt x="175" y="47"/>
                    </a:lnTo>
                    <a:lnTo>
                      <a:pt x="166" y="47"/>
                    </a:lnTo>
                    <a:lnTo>
                      <a:pt x="164" y="55"/>
                    </a:lnTo>
                    <a:lnTo>
                      <a:pt x="175" y="67"/>
                    </a:lnTo>
                    <a:lnTo>
                      <a:pt x="176" y="91"/>
                    </a:lnTo>
                    <a:lnTo>
                      <a:pt x="176" y="104"/>
                    </a:lnTo>
                    <a:lnTo>
                      <a:pt x="166" y="120"/>
                    </a:lnTo>
                    <a:lnTo>
                      <a:pt x="166" y="128"/>
                    </a:lnTo>
                    <a:lnTo>
                      <a:pt x="152" y="134"/>
                    </a:lnTo>
                    <a:lnTo>
                      <a:pt x="149" y="141"/>
                    </a:lnTo>
                    <a:lnTo>
                      <a:pt x="151" y="159"/>
                    </a:lnTo>
                    <a:lnTo>
                      <a:pt x="164" y="165"/>
                    </a:lnTo>
                    <a:lnTo>
                      <a:pt x="176" y="152"/>
                    </a:lnTo>
                    <a:lnTo>
                      <a:pt x="184" y="134"/>
                    </a:lnTo>
                    <a:lnTo>
                      <a:pt x="205" y="123"/>
                    </a:lnTo>
                    <a:lnTo>
                      <a:pt x="216" y="129"/>
                    </a:lnTo>
                    <a:lnTo>
                      <a:pt x="225" y="150"/>
                    </a:lnTo>
                    <a:lnTo>
                      <a:pt x="236" y="189"/>
                    </a:lnTo>
                    <a:lnTo>
                      <a:pt x="242" y="202"/>
                    </a:lnTo>
                    <a:lnTo>
                      <a:pt x="239" y="211"/>
                    </a:lnTo>
                    <a:lnTo>
                      <a:pt x="239" y="229"/>
                    </a:lnTo>
                    <a:lnTo>
                      <a:pt x="236" y="238"/>
                    </a:lnTo>
                    <a:lnTo>
                      <a:pt x="230" y="229"/>
                    </a:lnTo>
                    <a:lnTo>
                      <a:pt x="224" y="234"/>
                    </a:lnTo>
                    <a:lnTo>
                      <a:pt x="224" y="249"/>
                    </a:lnTo>
                    <a:lnTo>
                      <a:pt x="221" y="255"/>
                    </a:lnTo>
                    <a:lnTo>
                      <a:pt x="211" y="262"/>
                    </a:lnTo>
                    <a:lnTo>
                      <a:pt x="211" y="283"/>
                    </a:lnTo>
                    <a:lnTo>
                      <a:pt x="203" y="292"/>
                    </a:lnTo>
                    <a:lnTo>
                      <a:pt x="197" y="307"/>
                    </a:lnTo>
                    <a:lnTo>
                      <a:pt x="118" y="320"/>
                    </a:lnTo>
                    <a:lnTo>
                      <a:pt x="116" y="317"/>
                    </a:lnTo>
                    <a:lnTo>
                      <a:pt x="0" y="329"/>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60" name="Freeform 30"/>
              <p:cNvSpPr>
                <a:spLocks/>
              </p:cNvSpPr>
              <p:nvPr/>
            </p:nvSpPr>
            <p:spPr bwMode="auto">
              <a:xfrm>
                <a:off x="2588" y="1136"/>
                <a:ext cx="396" cy="414"/>
              </a:xfrm>
              <a:custGeom>
                <a:avLst/>
                <a:gdLst>
                  <a:gd name="T0" fmla="*/ 0 w 414"/>
                  <a:gd name="T1" fmla="*/ 4 h 462"/>
                  <a:gd name="T2" fmla="*/ 5 w 414"/>
                  <a:gd name="T3" fmla="*/ 4 h 462"/>
                  <a:gd name="T4" fmla="*/ 11 w 414"/>
                  <a:gd name="T5" fmla="*/ 5 h 462"/>
                  <a:gd name="T6" fmla="*/ 11 w 414"/>
                  <a:gd name="T7" fmla="*/ 9 h 462"/>
                  <a:gd name="T8" fmla="*/ 11 w 414"/>
                  <a:gd name="T9" fmla="*/ 11 h 462"/>
                  <a:gd name="T10" fmla="*/ 11 w 414"/>
                  <a:gd name="T11" fmla="*/ 12 h 462"/>
                  <a:gd name="T12" fmla="*/ 11 w 414"/>
                  <a:gd name="T13" fmla="*/ 12 h 462"/>
                  <a:gd name="T14" fmla="*/ 11 w 414"/>
                  <a:gd name="T15" fmla="*/ 18 h 462"/>
                  <a:gd name="T16" fmla="*/ 89 w 414"/>
                  <a:gd name="T17" fmla="*/ 18 h 462"/>
                  <a:gd name="T18" fmla="*/ 87 w 414"/>
                  <a:gd name="T19" fmla="*/ 16 h 462"/>
                  <a:gd name="T20" fmla="*/ 85 w 414"/>
                  <a:gd name="T21" fmla="*/ 16 h 462"/>
                  <a:gd name="T22" fmla="*/ 79 w 414"/>
                  <a:gd name="T23" fmla="*/ 15 h 462"/>
                  <a:gd name="T24" fmla="*/ 75 w 414"/>
                  <a:gd name="T25" fmla="*/ 14 h 462"/>
                  <a:gd name="T26" fmla="*/ 65 w 414"/>
                  <a:gd name="T27" fmla="*/ 13 h 462"/>
                  <a:gd name="T28" fmla="*/ 65 w 414"/>
                  <a:gd name="T29" fmla="*/ 12 h 462"/>
                  <a:gd name="T30" fmla="*/ 62 w 414"/>
                  <a:gd name="T31" fmla="*/ 11 h 462"/>
                  <a:gd name="T32" fmla="*/ 71 w 414"/>
                  <a:gd name="T33" fmla="*/ 10 h 462"/>
                  <a:gd name="T34" fmla="*/ 71 w 414"/>
                  <a:gd name="T35" fmla="*/ 9 h 462"/>
                  <a:gd name="T36" fmla="*/ 73 w 414"/>
                  <a:gd name="T37" fmla="*/ 8 h 462"/>
                  <a:gd name="T38" fmla="*/ 83 w 414"/>
                  <a:gd name="T39" fmla="*/ 7 h 462"/>
                  <a:gd name="T40" fmla="*/ 88 w 414"/>
                  <a:gd name="T41" fmla="*/ 5 h 462"/>
                  <a:gd name="T42" fmla="*/ 95 w 414"/>
                  <a:gd name="T43" fmla="*/ 4 h 462"/>
                  <a:gd name="T44" fmla="*/ 110 w 414"/>
                  <a:gd name="T45" fmla="*/ 4 h 462"/>
                  <a:gd name="T46" fmla="*/ 104 w 414"/>
                  <a:gd name="T47" fmla="*/ 4 h 462"/>
                  <a:gd name="T48" fmla="*/ 99 w 414"/>
                  <a:gd name="T49" fmla="*/ 4 h 462"/>
                  <a:gd name="T50" fmla="*/ 92 w 414"/>
                  <a:gd name="T51" fmla="*/ 4 h 462"/>
                  <a:gd name="T52" fmla="*/ 90 w 414"/>
                  <a:gd name="T53" fmla="*/ 4 h 462"/>
                  <a:gd name="T54" fmla="*/ 87 w 414"/>
                  <a:gd name="T55" fmla="*/ 4 h 462"/>
                  <a:gd name="T56" fmla="*/ 82 w 414"/>
                  <a:gd name="T57" fmla="*/ 4 h 462"/>
                  <a:gd name="T58" fmla="*/ 77 w 414"/>
                  <a:gd name="T59" fmla="*/ 4 h 462"/>
                  <a:gd name="T60" fmla="*/ 76 w 414"/>
                  <a:gd name="T61" fmla="*/ 4 h 462"/>
                  <a:gd name="T62" fmla="*/ 74 w 414"/>
                  <a:gd name="T63" fmla="*/ 4 h 462"/>
                  <a:gd name="T64" fmla="*/ 73 w 414"/>
                  <a:gd name="T65" fmla="*/ 4 h 462"/>
                  <a:gd name="T66" fmla="*/ 70 w 414"/>
                  <a:gd name="T67" fmla="*/ 4 h 462"/>
                  <a:gd name="T68" fmla="*/ 70 w 414"/>
                  <a:gd name="T69" fmla="*/ 4 h 462"/>
                  <a:gd name="T70" fmla="*/ 68 w 414"/>
                  <a:gd name="T71" fmla="*/ 4 h 462"/>
                  <a:gd name="T72" fmla="*/ 67 w 414"/>
                  <a:gd name="T73" fmla="*/ 4 h 462"/>
                  <a:gd name="T74" fmla="*/ 64 w 414"/>
                  <a:gd name="T75" fmla="*/ 4 h 462"/>
                  <a:gd name="T76" fmla="*/ 65 w 414"/>
                  <a:gd name="T77" fmla="*/ 4 h 462"/>
                  <a:gd name="T78" fmla="*/ 58 w 414"/>
                  <a:gd name="T79" fmla="*/ 4 h 462"/>
                  <a:gd name="T80" fmla="*/ 56 w 414"/>
                  <a:gd name="T81" fmla="*/ 4 h 462"/>
                  <a:gd name="T82" fmla="*/ 49 w 414"/>
                  <a:gd name="T83" fmla="*/ 4 h 462"/>
                  <a:gd name="T84" fmla="*/ 48 w 414"/>
                  <a:gd name="T85" fmla="*/ 4 h 462"/>
                  <a:gd name="T86" fmla="*/ 35 w 414"/>
                  <a:gd name="T87" fmla="*/ 4 h 462"/>
                  <a:gd name="T88" fmla="*/ 33 w 414"/>
                  <a:gd name="T89" fmla="*/ 4 h 462"/>
                  <a:gd name="T90" fmla="*/ 30 w 414"/>
                  <a:gd name="T91" fmla="*/ 0 h 462"/>
                  <a:gd name="T92" fmla="*/ 30 w 414"/>
                  <a:gd name="T93" fmla="*/ 4 h 462"/>
                  <a:gd name="T94" fmla="*/ 0 w 414"/>
                  <a:gd name="T95" fmla="*/ 4 h 46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14"/>
                  <a:gd name="T145" fmla="*/ 0 h 462"/>
                  <a:gd name="T146" fmla="*/ 414 w 414"/>
                  <a:gd name="T147" fmla="*/ 462 h 46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14" h="462">
                    <a:moveTo>
                      <a:pt x="0" y="30"/>
                    </a:moveTo>
                    <a:lnTo>
                      <a:pt x="5" y="94"/>
                    </a:lnTo>
                    <a:lnTo>
                      <a:pt x="21" y="146"/>
                    </a:lnTo>
                    <a:lnTo>
                      <a:pt x="23" y="215"/>
                    </a:lnTo>
                    <a:lnTo>
                      <a:pt x="33" y="270"/>
                    </a:lnTo>
                    <a:lnTo>
                      <a:pt x="20" y="298"/>
                    </a:lnTo>
                    <a:lnTo>
                      <a:pt x="41" y="319"/>
                    </a:lnTo>
                    <a:lnTo>
                      <a:pt x="39" y="462"/>
                    </a:lnTo>
                    <a:lnTo>
                      <a:pt x="338" y="458"/>
                    </a:lnTo>
                    <a:lnTo>
                      <a:pt x="330" y="430"/>
                    </a:lnTo>
                    <a:lnTo>
                      <a:pt x="323" y="419"/>
                    </a:lnTo>
                    <a:lnTo>
                      <a:pt x="299" y="404"/>
                    </a:lnTo>
                    <a:lnTo>
                      <a:pt x="284" y="386"/>
                    </a:lnTo>
                    <a:lnTo>
                      <a:pt x="244" y="361"/>
                    </a:lnTo>
                    <a:lnTo>
                      <a:pt x="245" y="319"/>
                    </a:lnTo>
                    <a:lnTo>
                      <a:pt x="236" y="291"/>
                    </a:lnTo>
                    <a:lnTo>
                      <a:pt x="269" y="251"/>
                    </a:lnTo>
                    <a:lnTo>
                      <a:pt x="266" y="212"/>
                    </a:lnTo>
                    <a:lnTo>
                      <a:pt x="275" y="204"/>
                    </a:lnTo>
                    <a:lnTo>
                      <a:pt x="314" y="170"/>
                    </a:lnTo>
                    <a:lnTo>
                      <a:pt x="335" y="145"/>
                    </a:lnTo>
                    <a:lnTo>
                      <a:pt x="362" y="124"/>
                    </a:lnTo>
                    <a:lnTo>
                      <a:pt x="414" y="97"/>
                    </a:lnTo>
                    <a:lnTo>
                      <a:pt x="393" y="100"/>
                    </a:lnTo>
                    <a:lnTo>
                      <a:pt x="375" y="91"/>
                    </a:lnTo>
                    <a:lnTo>
                      <a:pt x="347" y="94"/>
                    </a:lnTo>
                    <a:lnTo>
                      <a:pt x="339" y="82"/>
                    </a:lnTo>
                    <a:lnTo>
                      <a:pt x="330" y="86"/>
                    </a:lnTo>
                    <a:lnTo>
                      <a:pt x="311" y="98"/>
                    </a:lnTo>
                    <a:lnTo>
                      <a:pt x="296" y="95"/>
                    </a:lnTo>
                    <a:lnTo>
                      <a:pt x="290" y="88"/>
                    </a:lnTo>
                    <a:lnTo>
                      <a:pt x="279" y="85"/>
                    </a:lnTo>
                    <a:lnTo>
                      <a:pt x="275" y="76"/>
                    </a:lnTo>
                    <a:lnTo>
                      <a:pt x="265" y="77"/>
                    </a:lnTo>
                    <a:lnTo>
                      <a:pt x="263" y="86"/>
                    </a:lnTo>
                    <a:lnTo>
                      <a:pt x="259" y="86"/>
                    </a:lnTo>
                    <a:lnTo>
                      <a:pt x="251" y="71"/>
                    </a:lnTo>
                    <a:lnTo>
                      <a:pt x="242" y="70"/>
                    </a:lnTo>
                    <a:lnTo>
                      <a:pt x="245" y="62"/>
                    </a:lnTo>
                    <a:lnTo>
                      <a:pt x="220" y="56"/>
                    </a:lnTo>
                    <a:lnTo>
                      <a:pt x="212" y="56"/>
                    </a:lnTo>
                    <a:lnTo>
                      <a:pt x="184" y="68"/>
                    </a:lnTo>
                    <a:lnTo>
                      <a:pt x="179" y="56"/>
                    </a:lnTo>
                    <a:lnTo>
                      <a:pt x="136" y="48"/>
                    </a:lnTo>
                    <a:lnTo>
                      <a:pt x="129" y="4"/>
                    </a:lnTo>
                    <a:lnTo>
                      <a:pt x="111" y="0"/>
                    </a:lnTo>
                    <a:lnTo>
                      <a:pt x="111" y="30"/>
                    </a:lnTo>
                    <a:lnTo>
                      <a:pt x="0" y="30"/>
                    </a:lnTo>
                    <a:close/>
                  </a:path>
                </a:pathLst>
              </a:custGeom>
              <a:solidFill>
                <a:srgbClr val="BA7C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61" name="Freeform 31"/>
              <p:cNvSpPr>
                <a:spLocks/>
              </p:cNvSpPr>
              <p:nvPr/>
            </p:nvSpPr>
            <p:spPr bwMode="auto">
              <a:xfrm>
                <a:off x="2588" y="1136"/>
                <a:ext cx="396" cy="414"/>
              </a:xfrm>
              <a:custGeom>
                <a:avLst/>
                <a:gdLst>
                  <a:gd name="T0" fmla="*/ 0 w 414"/>
                  <a:gd name="T1" fmla="*/ 4 h 462"/>
                  <a:gd name="T2" fmla="*/ 5 w 414"/>
                  <a:gd name="T3" fmla="*/ 4 h 462"/>
                  <a:gd name="T4" fmla="*/ 11 w 414"/>
                  <a:gd name="T5" fmla="*/ 5 h 462"/>
                  <a:gd name="T6" fmla="*/ 11 w 414"/>
                  <a:gd name="T7" fmla="*/ 9 h 462"/>
                  <a:gd name="T8" fmla="*/ 11 w 414"/>
                  <a:gd name="T9" fmla="*/ 11 h 462"/>
                  <a:gd name="T10" fmla="*/ 11 w 414"/>
                  <a:gd name="T11" fmla="*/ 12 h 462"/>
                  <a:gd name="T12" fmla="*/ 11 w 414"/>
                  <a:gd name="T13" fmla="*/ 12 h 462"/>
                  <a:gd name="T14" fmla="*/ 11 w 414"/>
                  <a:gd name="T15" fmla="*/ 18 h 462"/>
                  <a:gd name="T16" fmla="*/ 89 w 414"/>
                  <a:gd name="T17" fmla="*/ 18 h 462"/>
                  <a:gd name="T18" fmla="*/ 87 w 414"/>
                  <a:gd name="T19" fmla="*/ 16 h 462"/>
                  <a:gd name="T20" fmla="*/ 85 w 414"/>
                  <a:gd name="T21" fmla="*/ 16 h 462"/>
                  <a:gd name="T22" fmla="*/ 79 w 414"/>
                  <a:gd name="T23" fmla="*/ 15 h 462"/>
                  <a:gd name="T24" fmla="*/ 75 w 414"/>
                  <a:gd name="T25" fmla="*/ 14 h 462"/>
                  <a:gd name="T26" fmla="*/ 65 w 414"/>
                  <a:gd name="T27" fmla="*/ 13 h 462"/>
                  <a:gd name="T28" fmla="*/ 65 w 414"/>
                  <a:gd name="T29" fmla="*/ 12 h 462"/>
                  <a:gd name="T30" fmla="*/ 62 w 414"/>
                  <a:gd name="T31" fmla="*/ 11 h 462"/>
                  <a:gd name="T32" fmla="*/ 71 w 414"/>
                  <a:gd name="T33" fmla="*/ 10 h 462"/>
                  <a:gd name="T34" fmla="*/ 71 w 414"/>
                  <a:gd name="T35" fmla="*/ 9 h 462"/>
                  <a:gd name="T36" fmla="*/ 73 w 414"/>
                  <a:gd name="T37" fmla="*/ 8 h 462"/>
                  <a:gd name="T38" fmla="*/ 83 w 414"/>
                  <a:gd name="T39" fmla="*/ 7 h 462"/>
                  <a:gd name="T40" fmla="*/ 88 w 414"/>
                  <a:gd name="T41" fmla="*/ 5 h 462"/>
                  <a:gd name="T42" fmla="*/ 95 w 414"/>
                  <a:gd name="T43" fmla="*/ 4 h 462"/>
                  <a:gd name="T44" fmla="*/ 110 w 414"/>
                  <a:gd name="T45" fmla="*/ 4 h 462"/>
                  <a:gd name="T46" fmla="*/ 104 w 414"/>
                  <a:gd name="T47" fmla="*/ 4 h 462"/>
                  <a:gd name="T48" fmla="*/ 99 w 414"/>
                  <a:gd name="T49" fmla="*/ 4 h 462"/>
                  <a:gd name="T50" fmla="*/ 92 w 414"/>
                  <a:gd name="T51" fmla="*/ 4 h 462"/>
                  <a:gd name="T52" fmla="*/ 90 w 414"/>
                  <a:gd name="T53" fmla="*/ 4 h 462"/>
                  <a:gd name="T54" fmla="*/ 87 w 414"/>
                  <a:gd name="T55" fmla="*/ 4 h 462"/>
                  <a:gd name="T56" fmla="*/ 82 w 414"/>
                  <a:gd name="T57" fmla="*/ 4 h 462"/>
                  <a:gd name="T58" fmla="*/ 77 w 414"/>
                  <a:gd name="T59" fmla="*/ 4 h 462"/>
                  <a:gd name="T60" fmla="*/ 76 w 414"/>
                  <a:gd name="T61" fmla="*/ 4 h 462"/>
                  <a:gd name="T62" fmla="*/ 74 w 414"/>
                  <a:gd name="T63" fmla="*/ 4 h 462"/>
                  <a:gd name="T64" fmla="*/ 73 w 414"/>
                  <a:gd name="T65" fmla="*/ 4 h 462"/>
                  <a:gd name="T66" fmla="*/ 70 w 414"/>
                  <a:gd name="T67" fmla="*/ 4 h 462"/>
                  <a:gd name="T68" fmla="*/ 70 w 414"/>
                  <a:gd name="T69" fmla="*/ 4 h 462"/>
                  <a:gd name="T70" fmla="*/ 68 w 414"/>
                  <a:gd name="T71" fmla="*/ 4 h 462"/>
                  <a:gd name="T72" fmla="*/ 67 w 414"/>
                  <a:gd name="T73" fmla="*/ 4 h 462"/>
                  <a:gd name="T74" fmla="*/ 64 w 414"/>
                  <a:gd name="T75" fmla="*/ 4 h 462"/>
                  <a:gd name="T76" fmla="*/ 65 w 414"/>
                  <a:gd name="T77" fmla="*/ 4 h 462"/>
                  <a:gd name="T78" fmla="*/ 58 w 414"/>
                  <a:gd name="T79" fmla="*/ 4 h 462"/>
                  <a:gd name="T80" fmla="*/ 56 w 414"/>
                  <a:gd name="T81" fmla="*/ 4 h 462"/>
                  <a:gd name="T82" fmla="*/ 49 w 414"/>
                  <a:gd name="T83" fmla="*/ 4 h 462"/>
                  <a:gd name="T84" fmla="*/ 48 w 414"/>
                  <a:gd name="T85" fmla="*/ 4 h 462"/>
                  <a:gd name="T86" fmla="*/ 35 w 414"/>
                  <a:gd name="T87" fmla="*/ 4 h 462"/>
                  <a:gd name="T88" fmla="*/ 33 w 414"/>
                  <a:gd name="T89" fmla="*/ 4 h 462"/>
                  <a:gd name="T90" fmla="*/ 30 w 414"/>
                  <a:gd name="T91" fmla="*/ 0 h 462"/>
                  <a:gd name="T92" fmla="*/ 30 w 414"/>
                  <a:gd name="T93" fmla="*/ 4 h 462"/>
                  <a:gd name="T94" fmla="*/ 0 w 414"/>
                  <a:gd name="T95" fmla="*/ 4 h 462"/>
                  <a:gd name="T96" fmla="*/ 0 w 414"/>
                  <a:gd name="T97" fmla="*/ 4 h 46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14"/>
                  <a:gd name="T148" fmla="*/ 0 h 462"/>
                  <a:gd name="T149" fmla="*/ 414 w 414"/>
                  <a:gd name="T150" fmla="*/ 462 h 46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14" h="462">
                    <a:moveTo>
                      <a:pt x="0" y="30"/>
                    </a:moveTo>
                    <a:lnTo>
                      <a:pt x="5" y="94"/>
                    </a:lnTo>
                    <a:lnTo>
                      <a:pt x="21" y="146"/>
                    </a:lnTo>
                    <a:lnTo>
                      <a:pt x="23" y="215"/>
                    </a:lnTo>
                    <a:lnTo>
                      <a:pt x="33" y="270"/>
                    </a:lnTo>
                    <a:lnTo>
                      <a:pt x="20" y="298"/>
                    </a:lnTo>
                    <a:lnTo>
                      <a:pt x="41" y="319"/>
                    </a:lnTo>
                    <a:lnTo>
                      <a:pt x="39" y="462"/>
                    </a:lnTo>
                    <a:lnTo>
                      <a:pt x="338" y="458"/>
                    </a:lnTo>
                    <a:lnTo>
                      <a:pt x="330" y="430"/>
                    </a:lnTo>
                    <a:lnTo>
                      <a:pt x="323" y="419"/>
                    </a:lnTo>
                    <a:lnTo>
                      <a:pt x="299" y="404"/>
                    </a:lnTo>
                    <a:lnTo>
                      <a:pt x="284" y="386"/>
                    </a:lnTo>
                    <a:lnTo>
                      <a:pt x="244" y="361"/>
                    </a:lnTo>
                    <a:lnTo>
                      <a:pt x="245" y="319"/>
                    </a:lnTo>
                    <a:lnTo>
                      <a:pt x="236" y="291"/>
                    </a:lnTo>
                    <a:lnTo>
                      <a:pt x="269" y="251"/>
                    </a:lnTo>
                    <a:lnTo>
                      <a:pt x="266" y="212"/>
                    </a:lnTo>
                    <a:lnTo>
                      <a:pt x="275" y="204"/>
                    </a:lnTo>
                    <a:lnTo>
                      <a:pt x="314" y="170"/>
                    </a:lnTo>
                    <a:lnTo>
                      <a:pt x="335" y="145"/>
                    </a:lnTo>
                    <a:lnTo>
                      <a:pt x="362" y="124"/>
                    </a:lnTo>
                    <a:lnTo>
                      <a:pt x="414" y="97"/>
                    </a:lnTo>
                    <a:lnTo>
                      <a:pt x="393" y="100"/>
                    </a:lnTo>
                    <a:lnTo>
                      <a:pt x="375" y="91"/>
                    </a:lnTo>
                    <a:lnTo>
                      <a:pt x="347" y="94"/>
                    </a:lnTo>
                    <a:lnTo>
                      <a:pt x="339" y="82"/>
                    </a:lnTo>
                    <a:lnTo>
                      <a:pt x="330" y="86"/>
                    </a:lnTo>
                    <a:lnTo>
                      <a:pt x="311" y="98"/>
                    </a:lnTo>
                    <a:lnTo>
                      <a:pt x="296" y="95"/>
                    </a:lnTo>
                    <a:lnTo>
                      <a:pt x="290" y="88"/>
                    </a:lnTo>
                    <a:lnTo>
                      <a:pt x="279" y="85"/>
                    </a:lnTo>
                    <a:lnTo>
                      <a:pt x="275" y="76"/>
                    </a:lnTo>
                    <a:lnTo>
                      <a:pt x="265" y="77"/>
                    </a:lnTo>
                    <a:lnTo>
                      <a:pt x="263" y="86"/>
                    </a:lnTo>
                    <a:lnTo>
                      <a:pt x="259" y="86"/>
                    </a:lnTo>
                    <a:lnTo>
                      <a:pt x="251" y="71"/>
                    </a:lnTo>
                    <a:lnTo>
                      <a:pt x="242" y="70"/>
                    </a:lnTo>
                    <a:lnTo>
                      <a:pt x="245" y="62"/>
                    </a:lnTo>
                    <a:lnTo>
                      <a:pt x="220" y="56"/>
                    </a:lnTo>
                    <a:lnTo>
                      <a:pt x="212" y="56"/>
                    </a:lnTo>
                    <a:lnTo>
                      <a:pt x="184" y="68"/>
                    </a:lnTo>
                    <a:lnTo>
                      <a:pt x="179" y="56"/>
                    </a:lnTo>
                    <a:lnTo>
                      <a:pt x="136" y="48"/>
                    </a:lnTo>
                    <a:lnTo>
                      <a:pt x="129" y="4"/>
                    </a:lnTo>
                    <a:lnTo>
                      <a:pt x="111" y="0"/>
                    </a:lnTo>
                    <a:lnTo>
                      <a:pt x="111" y="30"/>
                    </a:lnTo>
                    <a:lnTo>
                      <a:pt x="0" y="30"/>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62" name="Freeform 32"/>
              <p:cNvSpPr>
                <a:spLocks/>
              </p:cNvSpPr>
              <p:nvPr/>
            </p:nvSpPr>
            <p:spPr bwMode="auto">
              <a:xfrm>
                <a:off x="2194" y="1565"/>
                <a:ext cx="492" cy="232"/>
              </a:xfrm>
              <a:custGeom>
                <a:avLst/>
                <a:gdLst>
                  <a:gd name="T0" fmla="*/ 0 w 515"/>
                  <a:gd name="T1" fmla="*/ 5 h 259"/>
                  <a:gd name="T2" fmla="*/ 11 w 515"/>
                  <a:gd name="T3" fmla="*/ 0 h 259"/>
                  <a:gd name="T4" fmla="*/ 84 w 515"/>
                  <a:gd name="T5" fmla="*/ 4 h 259"/>
                  <a:gd name="T6" fmla="*/ 90 w 515"/>
                  <a:gd name="T7" fmla="*/ 4 h 259"/>
                  <a:gd name="T8" fmla="*/ 98 w 515"/>
                  <a:gd name="T9" fmla="*/ 4 h 259"/>
                  <a:gd name="T10" fmla="*/ 103 w 515"/>
                  <a:gd name="T11" fmla="*/ 4 h 259"/>
                  <a:gd name="T12" fmla="*/ 109 w 515"/>
                  <a:gd name="T13" fmla="*/ 4 h 259"/>
                  <a:gd name="T14" fmla="*/ 112 w 515"/>
                  <a:gd name="T15" fmla="*/ 4 h 259"/>
                  <a:gd name="T16" fmla="*/ 115 w 515"/>
                  <a:gd name="T17" fmla="*/ 4 h 259"/>
                  <a:gd name="T18" fmla="*/ 118 w 515"/>
                  <a:gd name="T19" fmla="*/ 4 h 259"/>
                  <a:gd name="T20" fmla="*/ 118 w 515"/>
                  <a:gd name="T21" fmla="*/ 4 h 259"/>
                  <a:gd name="T22" fmla="*/ 121 w 515"/>
                  <a:gd name="T23" fmla="*/ 5 h 259"/>
                  <a:gd name="T24" fmla="*/ 123 w 515"/>
                  <a:gd name="T25" fmla="*/ 7 h 259"/>
                  <a:gd name="T26" fmla="*/ 122 w 515"/>
                  <a:gd name="T27" fmla="*/ 7 h 259"/>
                  <a:gd name="T28" fmla="*/ 124 w 515"/>
                  <a:gd name="T29" fmla="*/ 8 h 259"/>
                  <a:gd name="T30" fmla="*/ 130 w 515"/>
                  <a:gd name="T31" fmla="*/ 10 h 259"/>
                  <a:gd name="T32" fmla="*/ 72 w 515"/>
                  <a:gd name="T33" fmla="*/ 10 h 259"/>
                  <a:gd name="T34" fmla="*/ 29 w 515"/>
                  <a:gd name="T35" fmla="*/ 9 h 259"/>
                  <a:gd name="T36" fmla="*/ 30 w 515"/>
                  <a:gd name="T37" fmla="*/ 6 h 259"/>
                  <a:gd name="T38" fmla="*/ 0 w 515"/>
                  <a:gd name="T39" fmla="*/ 5 h 25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15"/>
                  <a:gd name="T61" fmla="*/ 0 h 259"/>
                  <a:gd name="T62" fmla="*/ 515 w 515"/>
                  <a:gd name="T63" fmla="*/ 259 h 25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15" h="259">
                    <a:moveTo>
                      <a:pt x="0" y="159"/>
                    </a:moveTo>
                    <a:lnTo>
                      <a:pt x="13" y="0"/>
                    </a:lnTo>
                    <a:lnTo>
                      <a:pt x="333" y="20"/>
                    </a:lnTo>
                    <a:lnTo>
                      <a:pt x="354" y="35"/>
                    </a:lnTo>
                    <a:lnTo>
                      <a:pt x="392" y="35"/>
                    </a:lnTo>
                    <a:lnTo>
                      <a:pt x="409" y="38"/>
                    </a:lnTo>
                    <a:lnTo>
                      <a:pt x="430" y="48"/>
                    </a:lnTo>
                    <a:lnTo>
                      <a:pt x="440" y="62"/>
                    </a:lnTo>
                    <a:lnTo>
                      <a:pt x="451" y="63"/>
                    </a:lnTo>
                    <a:lnTo>
                      <a:pt x="469" y="112"/>
                    </a:lnTo>
                    <a:lnTo>
                      <a:pt x="469" y="127"/>
                    </a:lnTo>
                    <a:lnTo>
                      <a:pt x="480" y="151"/>
                    </a:lnTo>
                    <a:lnTo>
                      <a:pt x="486" y="188"/>
                    </a:lnTo>
                    <a:lnTo>
                      <a:pt x="483" y="200"/>
                    </a:lnTo>
                    <a:lnTo>
                      <a:pt x="489" y="212"/>
                    </a:lnTo>
                    <a:lnTo>
                      <a:pt x="515" y="259"/>
                    </a:lnTo>
                    <a:lnTo>
                      <a:pt x="285" y="257"/>
                    </a:lnTo>
                    <a:lnTo>
                      <a:pt x="113" y="247"/>
                    </a:lnTo>
                    <a:lnTo>
                      <a:pt x="118" y="167"/>
                    </a:lnTo>
                    <a:lnTo>
                      <a:pt x="0" y="159"/>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63" name="Freeform 33"/>
              <p:cNvSpPr>
                <a:spLocks/>
              </p:cNvSpPr>
              <p:nvPr/>
            </p:nvSpPr>
            <p:spPr bwMode="auto">
              <a:xfrm>
                <a:off x="2194" y="1565"/>
                <a:ext cx="492" cy="232"/>
              </a:xfrm>
              <a:custGeom>
                <a:avLst/>
                <a:gdLst>
                  <a:gd name="T0" fmla="*/ 0 w 515"/>
                  <a:gd name="T1" fmla="*/ 5 h 259"/>
                  <a:gd name="T2" fmla="*/ 11 w 515"/>
                  <a:gd name="T3" fmla="*/ 0 h 259"/>
                  <a:gd name="T4" fmla="*/ 84 w 515"/>
                  <a:gd name="T5" fmla="*/ 4 h 259"/>
                  <a:gd name="T6" fmla="*/ 90 w 515"/>
                  <a:gd name="T7" fmla="*/ 4 h 259"/>
                  <a:gd name="T8" fmla="*/ 98 w 515"/>
                  <a:gd name="T9" fmla="*/ 4 h 259"/>
                  <a:gd name="T10" fmla="*/ 103 w 515"/>
                  <a:gd name="T11" fmla="*/ 4 h 259"/>
                  <a:gd name="T12" fmla="*/ 109 w 515"/>
                  <a:gd name="T13" fmla="*/ 4 h 259"/>
                  <a:gd name="T14" fmla="*/ 112 w 515"/>
                  <a:gd name="T15" fmla="*/ 4 h 259"/>
                  <a:gd name="T16" fmla="*/ 115 w 515"/>
                  <a:gd name="T17" fmla="*/ 4 h 259"/>
                  <a:gd name="T18" fmla="*/ 118 w 515"/>
                  <a:gd name="T19" fmla="*/ 4 h 259"/>
                  <a:gd name="T20" fmla="*/ 118 w 515"/>
                  <a:gd name="T21" fmla="*/ 4 h 259"/>
                  <a:gd name="T22" fmla="*/ 121 w 515"/>
                  <a:gd name="T23" fmla="*/ 5 h 259"/>
                  <a:gd name="T24" fmla="*/ 123 w 515"/>
                  <a:gd name="T25" fmla="*/ 7 h 259"/>
                  <a:gd name="T26" fmla="*/ 122 w 515"/>
                  <a:gd name="T27" fmla="*/ 7 h 259"/>
                  <a:gd name="T28" fmla="*/ 124 w 515"/>
                  <a:gd name="T29" fmla="*/ 8 h 259"/>
                  <a:gd name="T30" fmla="*/ 130 w 515"/>
                  <a:gd name="T31" fmla="*/ 10 h 259"/>
                  <a:gd name="T32" fmla="*/ 72 w 515"/>
                  <a:gd name="T33" fmla="*/ 10 h 259"/>
                  <a:gd name="T34" fmla="*/ 29 w 515"/>
                  <a:gd name="T35" fmla="*/ 9 h 259"/>
                  <a:gd name="T36" fmla="*/ 30 w 515"/>
                  <a:gd name="T37" fmla="*/ 6 h 259"/>
                  <a:gd name="T38" fmla="*/ 0 w 515"/>
                  <a:gd name="T39" fmla="*/ 5 h 259"/>
                  <a:gd name="T40" fmla="*/ 0 w 515"/>
                  <a:gd name="T41" fmla="*/ 5 h 25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5"/>
                  <a:gd name="T64" fmla="*/ 0 h 259"/>
                  <a:gd name="T65" fmla="*/ 515 w 515"/>
                  <a:gd name="T66" fmla="*/ 259 h 25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5" h="259">
                    <a:moveTo>
                      <a:pt x="0" y="159"/>
                    </a:moveTo>
                    <a:lnTo>
                      <a:pt x="13" y="0"/>
                    </a:lnTo>
                    <a:lnTo>
                      <a:pt x="333" y="20"/>
                    </a:lnTo>
                    <a:lnTo>
                      <a:pt x="354" y="35"/>
                    </a:lnTo>
                    <a:lnTo>
                      <a:pt x="392" y="35"/>
                    </a:lnTo>
                    <a:lnTo>
                      <a:pt x="409" y="38"/>
                    </a:lnTo>
                    <a:lnTo>
                      <a:pt x="430" y="48"/>
                    </a:lnTo>
                    <a:lnTo>
                      <a:pt x="440" y="62"/>
                    </a:lnTo>
                    <a:lnTo>
                      <a:pt x="451" y="63"/>
                    </a:lnTo>
                    <a:lnTo>
                      <a:pt x="469" y="112"/>
                    </a:lnTo>
                    <a:lnTo>
                      <a:pt x="469" y="127"/>
                    </a:lnTo>
                    <a:lnTo>
                      <a:pt x="480" y="151"/>
                    </a:lnTo>
                    <a:lnTo>
                      <a:pt x="486" y="188"/>
                    </a:lnTo>
                    <a:lnTo>
                      <a:pt x="483" y="200"/>
                    </a:lnTo>
                    <a:lnTo>
                      <a:pt x="489" y="212"/>
                    </a:lnTo>
                    <a:lnTo>
                      <a:pt x="515" y="259"/>
                    </a:lnTo>
                    <a:lnTo>
                      <a:pt x="285" y="257"/>
                    </a:lnTo>
                    <a:lnTo>
                      <a:pt x="113" y="247"/>
                    </a:lnTo>
                    <a:lnTo>
                      <a:pt x="118" y="167"/>
                    </a:lnTo>
                    <a:lnTo>
                      <a:pt x="0" y="159"/>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64" name="Freeform 34"/>
              <p:cNvSpPr>
                <a:spLocks/>
              </p:cNvSpPr>
              <p:nvPr/>
            </p:nvSpPr>
            <p:spPr bwMode="auto">
              <a:xfrm>
                <a:off x="2227" y="1996"/>
                <a:ext cx="514" cy="252"/>
              </a:xfrm>
              <a:custGeom>
                <a:avLst/>
                <a:gdLst>
                  <a:gd name="T0" fmla="*/ 0 w 539"/>
                  <a:gd name="T1" fmla="*/ 4 h 283"/>
                  <a:gd name="T2" fmla="*/ 3 w 539"/>
                  <a:gd name="T3" fmla="*/ 0 h 283"/>
                  <a:gd name="T4" fmla="*/ 15 w 539"/>
                  <a:gd name="T5" fmla="*/ 4 h 283"/>
                  <a:gd name="T6" fmla="*/ 80 w 539"/>
                  <a:gd name="T7" fmla="*/ 4 h 283"/>
                  <a:gd name="T8" fmla="*/ 128 w 539"/>
                  <a:gd name="T9" fmla="*/ 4 h 283"/>
                  <a:gd name="T10" fmla="*/ 128 w 539"/>
                  <a:gd name="T11" fmla="*/ 4 h 283"/>
                  <a:gd name="T12" fmla="*/ 129 w 539"/>
                  <a:gd name="T13" fmla="*/ 4 h 283"/>
                  <a:gd name="T14" fmla="*/ 128 w 539"/>
                  <a:gd name="T15" fmla="*/ 9 h 283"/>
                  <a:gd name="T16" fmla="*/ 126 w 539"/>
                  <a:gd name="T17" fmla="*/ 9 h 283"/>
                  <a:gd name="T18" fmla="*/ 118 w 539"/>
                  <a:gd name="T19" fmla="*/ 8 h 283"/>
                  <a:gd name="T20" fmla="*/ 116 w 539"/>
                  <a:gd name="T21" fmla="*/ 8 h 283"/>
                  <a:gd name="T22" fmla="*/ 108 w 539"/>
                  <a:gd name="T23" fmla="*/ 8 h 283"/>
                  <a:gd name="T24" fmla="*/ 101 w 539"/>
                  <a:gd name="T25" fmla="*/ 9 h 283"/>
                  <a:gd name="T26" fmla="*/ 96 w 539"/>
                  <a:gd name="T27" fmla="*/ 8 h 283"/>
                  <a:gd name="T28" fmla="*/ 92 w 539"/>
                  <a:gd name="T29" fmla="*/ 8 h 283"/>
                  <a:gd name="T30" fmla="*/ 92 w 539"/>
                  <a:gd name="T31" fmla="*/ 8 h 283"/>
                  <a:gd name="T32" fmla="*/ 88 w 539"/>
                  <a:gd name="T33" fmla="*/ 8 h 283"/>
                  <a:gd name="T34" fmla="*/ 88 w 539"/>
                  <a:gd name="T35" fmla="*/ 9 h 283"/>
                  <a:gd name="T36" fmla="*/ 88 w 539"/>
                  <a:gd name="T37" fmla="*/ 8 h 283"/>
                  <a:gd name="T38" fmla="*/ 84 w 539"/>
                  <a:gd name="T39" fmla="*/ 9 h 283"/>
                  <a:gd name="T40" fmla="*/ 80 w 539"/>
                  <a:gd name="T41" fmla="*/ 8 h 283"/>
                  <a:gd name="T42" fmla="*/ 76 w 539"/>
                  <a:gd name="T43" fmla="*/ 8 h 283"/>
                  <a:gd name="T44" fmla="*/ 75 w 539"/>
                  <a:gd name="T45" fmla="*/ 8 h 283"/>
                  <a:gd name="T46" fmla="*/ 72 w 539"/>
                  <a:gd name="T47" fmla="*/ 7 h 283"/>
                  <a:gd name="T48" fmla="*/ 69 w 539"/>
                  <a:gd name="T49" fmla="*/ 7 h 283"/>
                  <a:gd name="T50" fmla="*/ 69 w 539"/>
                  <a:gd name="T51" fmla="*/ 8 h 283"/>
                  <a:gd name="T52" fmla="*/ 66 w 539"/>
                  <a:gd name="T53" fmla="*/ 7 h 283"/>
                  <a:gd name="T54" fmla="*/ 63 w 539"/>
                  <a:gd name="T55" fmla="*/ 7 h 283"/>
                  <a:gd name="T56" fmla="*/ 60 w 539"/>
                  <a:gd name="T57" fmla="*/ 7 h 283"/>
                  <a:gd name="T58" fmla="*/ 55 w 539"/>
                  <a:gd name="T59" fmla="*/ 7 h 283"/>
                  <a:gd name="T60" fmla="*/ 55 w 539"/>
                  <a:gd name="T61" fmla="*/ 7 h 283"/>
                  <a:gd name="T62" fmla="*/ 53 w 539"/>
                  <a:gd name="T63" fmla="*/ 6 h 283"/>
                  <a:gd name="T64" fmla="*/ 52 w 539"/>
                  <a:gd name="T65" fmla="*/ 7 h 283"/>
                  <a:gd name="T66" fmla="*/ 48 w 539"/>
                  <a:gd name="T67" fmla="*/ 7 h 283"/>
                  <a:gd name="T68" fmla="*/ 44 w 539"/>
                  <a:gd name="T69" fmla="*/ 6 h 283"/>
                  <a:gd name="T70" fmla="*/ 45 w 539"/>
                  <a:gd name="T71" fmla="*/ 4 h 283"/>
                  <a:gd name="T72" fmla="*/ 0 w 539"/>
                  <a:gd name="T73" fmla="*/ 4 h 28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39"/>
                  <a:gd name="T112" fmla="*/ 0 h 283"/>
                  <a:gd name="T113" fmla="*/ 539 w 539"/>
                  <a:gd name="T114" fmla="*/ 283 h 28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39" h="283">
                    <a:moveTo>
                      <a:pt x="0" y="42"/>
                    </a:moveTo>
                    <a:lnTo>
                      <a:pt x="3" y="0"/>
                    </a:lnTo>
                    <a:lnTo>
                      <a:pt x="61" y="4"/>
                    </a:lnTo>
                    <a:lnTo>
                      <a:pt x="327" y="16"/>
                    </a:lnTo>
                    <a:lnTo>
                      <a:pt x="526" y="16"/>
                    </a:lnTo>
                    <a:lnTo>
                      <a:pt x="527" y="57"/>
                    </a:lnTo>
                    <a:lnTo>
                      <a:pt x="539" y="145"/>
                    </a:lnTo>
                    <a:lnTo>
                      <a:pt x="538" y="283"/>
                    </a:lnTo>
                    <a:lnTo>
                      <a:pt x="521" y="277"/>
                    </a:lnTo>
                    <a:lnTo>
                      <a:pt x="493" y="258"/>
                    </a:lnTo>
                    <a:lnTo>
                      <a:pt x="482" y="264"/>
                    </a:lnTo>
                    <a:lnTo>
                      <a:pt x="448" y="267"/>
                    </a:lnTo>
                    <a:lnTo>
                      <a:pt x="414" y="277"/>
                    </a:lnTo>
                    <a:lnTo>
                      <a:pt x="400" y="266"/>
                    </a:lnTo>
                    <a:lnTo>
                      <a:pt x="382" y="269"/>
                    </a:lnTo>
                    <a:lnTo>
                      <a:pt x="379" y="260"/>
                    </a:lnTo>
                    <a:lnTo>
                      <a:pt x="366" y="267"/>
                    </a:lnTo>
                    <a:lnTo>
                      <a:pt x="364" y="279"/>
                    </a:lnTo>
                    <a:lnTo>
                      <a:pt x="360" y="264"/>
                    </a:lnTo>
                    <a:lnTo>
                      <a:pt x="348" y="273"/>
                    </a:lnTo>
                    <a:lnTo>
                      <a:pt x="329" y="257"/>
                    </a:lnTo>
                    <a:lnTo>
                      <a:pt x="318" y="267"/>
                    </a:lnTo>
                    <a:lnTo>
                      <a:pt x="311" y="263"/>
                    </a:lnTo>
                    <a:lnTo>
                      <a:pt x="300" y="242"/>
                    </a:lnTo>
                    <a:lnTo>
                      <a:pt x="284" y="242"/>
                    </a:lnTo>
                    <a:lnTo>
                      <a:pt x="282" y="248"/>
                    </a:lnTo>
                    <a:lnTo>
                      <a:pt x="270" y="240"/>
                    </a:lnTo>
                    <a:lnTo>
                      <a:pt x="260" y="242"/>
                    </a:lnTo>
                    <a:lnTo>
                      <a:pt x="248" y="236"/>
                    </a:lnTo>
                    <a:lnTo>
                      <a:pt x="231" y="234"/>
                    </a:lnTo>
                    <a:lnTo>
                      <a:pt x="231" y="225"/>
                    </a:lnTo>
                    <a:lnTo>
                      <a:pt x="221" y="215"/>
                    </a:lnTo>
                    <a:lnTo>
                      <a:pt x="218" y="222"/>
                    </a:lnTo>
                    <a:lnTo>
                      <a:pt x="200" y="221"/>
                    </a:lnTo>
                    <a:lnTo>
                      <a:pt x="181" y="206"/>
                    </a:lnTo>
                    <a:lnTo>
                      <a:pt x="188" y="52"/>
                    </a:lnTo>
                    <a:lnTo>
                      <a:pt x="0" y="42"/>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65" name="Freeform 35"/>
              <p:cNvSpPr>
                <a:spLocks/>
              </p:cNvSpPr>
              <p:nvPr/>
            </p:nvSpPr>
            <p:spPr bwMode="auto">
              <a:xfrm>
                <a:off x="2227" y="1996"/>
                <a:ext cx="514" cy="252"/>
              </a:xfrm>
              <a:custGeom>
                <a:avLst/>
                <a:gdLst>
                  <a:gd name="T0" fmla="*/ 0 w 539"/>
                  <a:gd name="T1" fmla="*/ 4 h 283"/>
                  <a:gd name="T2" fmla="*/ 3 w 539"/>
                  <a:gd name="T3" fmla="*/ 0 h 283"/>
                  <a:gd name="T4" fmla="*/ 15 w 539"/>
                  <a:gd name="T5" fmla="*/ 4 h 283"/>
                  <a:gd name="T6" fmla="*/ 80 w 539"/>
                  <a:gd name="T7" fmla="*/ 4 h 283"/>
                  <a:gd name="T8" fmla="*/ 128 w 539"/>
                  <a:gd name="T9" fmla="*/ 4 h 283"/>
                  <a:gd name="T10" fmla="*/ 128 w 539"/>
                  <a:gd name="T11" fmla="*/ 4 h 283"/>
                  <a:gd name="T12" fmla="*/ 129 w 539"/>
                  <a:gd name="T13" fmla="*/ 4 h 283"/>
                  <a:gd name="T14" fmla="*/ 128 w 539"/>
                  <a:gd name="T15" fmla="*/ 9 h 283"/>
                  <a:gd name="T16" fmla="*/ 126 w 539"/>
                  <a:gd name="T17" fmla="*/ 9 h 283"/>
                  <a:gd name="T18" fmla="*/ 118 w 539"/>
                  <a:gd name="T19" fmla="*/ 8 h 283"/>
                  <a:gd name="T20" fmla="*/ 116 w 539"/>
                  <a:gd name="T21" fmla="*/ 8 h 283"/>
                  <a:gd name="T22" fmla="*/ 108 w 539"/>
                  <a:gd name="T23" fmla="*/ 8 h 283"/>
                  <a:gd name="T24" fmla="*/ 101 w 539"/>
                  <a:gd name="T25" fmla="*/ 9 h 283"/>
                  <a:gd name="T26" fmla="*/ 96 w 539"/>
                  <a:gd name="T27" fmla="*/ 8 h 283"/>
                  <a:gd name="T28" fmla="*/ 92 w 539"/>
                  <a:gd name="T29" fmla="*/ 8 h 283"/>
                  <a:gd name="T30" fmla="*/ 92 w 539"/>
                  <a:gd name="T31" fmla="*/ 8 h 283"/>
                  <a:gd name="T32" fmla="*/ 88 w 539"/>
                  <a:gd name="T33" fmla="*/ 8 h 283"/>
                  <a:gd name="T34" fmla="*/ 88 w 539"/>
                  <a:gd name="T35" fmla="*/ 9 h 283"/>
                  <a:gd name="T36" fmla="*/ 88 w 539"/>
                  <a:gd name="T37" fmla="*/ 8 h 283"/>
                  <a:gd name="T38" fmla="*/ 84 w 539"/>
                  <a:gd name="T39" fmla="*/ 9 h 283"/>
                  <a:gd name="T40" fmla="*/ 80 w 539"/>
                  <a:gd name="T41" fmla="*/ 8 h 283"/>
                  <a:gd name="T42" fmla="*/ 76 w 539"/>
                  <a:gd name="T43" fmla="*/ 8 h 283"/>
                  <a:gd name="T44" fmla="*/ 75 w 539"/>
                  <a:gd name="T45" fmla="*/ 8 h 283"/>
                  <a:gd name="T46" fmla="*/ 72 w 539"/>
                  <a:gd name="T47" fmla="*/ 7 h 283"/>
                  <a:gd name="T48" fmla="*/ 69 w 539"/>
                  <a:gd name="T49" fmla="*/ 7 h 283"/>
                  <a:gd name="T50" fmla="*/ 69 w 539"/>
                  <a:gd name="T51" fmla="*/ 8 h 283"/>
                  <a:gd name="T52" fmla="*/ 66 w 539"/>
                  <a:gd name="T53" fmla="*/ 7 h 283"/>
                  <a:gd name="T54" fmla="*/ 63 w 539"/>
                  <a:gd name="T55" fmla="*/ 7 h 283"/>
                  <a:gd name="T56" fmla="*/ 60 w 539"/>
                  <a:gd name="T57" fmla="*/ 7 h 283"/>
                  <a:gd name="T58" fmla="*/ 55 w 539"/>
                  <a:gd name="T59" fmla="*/ 7 h 283"/>
                  <a:gd name="T60" fmla="*/ 55 w 539"/>
                  <a:gd name="T61" fmla="*/ 7 h 283"/>
                  <a:gd name="T62" fmla="*/ 53 w 539"/>
                  <a:gd name="T63" fmla="*/ 6 h 283"/>
                  <a:gd name="T64" fmla="*/ 52 w 539"/>
                  <a:gd name="T65" fmla="*/ 7 h 283"/>
                  <a:gd name="T66" fmla="*/ 48 w 539"/>
                  <a:gd name="T67" fmla="*/ 7 h 283"/>
                  <a:gd name="T68" fmla="*/ 44 w 539"/>
                  <a:gd name="T69" fmla="*/ 6 h 283"/>
                  <a:gd name="T70" fmla="*/ 45 w 539"/>
                  <a:gd name="T71" fmla="*/ 4 h 283"/>
                  <a:gd name="T72" fmla="*/ 0 w 539"/>
                  <a:gd name="T73" fmla="*/ 4 h 283"/>
                  <a:gd name="T74" fmla="*/ 0 w 539"/>
                  <a:gd name="T75" fmla="*/ 4 h 28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539"/>
                  <a:gd name="T115" fmla="*/ 0 h 283"/>
                  <a:gd name="T116" fmla="*/ 539 w 539"/>
                  <a:gd name="T117" fmla="*/ 283 h 28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539" h="283">
                    <a:moveTo>
                      <a:pt x="0" y="42"/>
                    </a:moveTo>
                    <a:lnTo>
                      <a:pt x="3" y="0"/>
                    </a:lnTo>
                    <a:lnTo>
                      <a:pt x="61" y="4"/>
                    </a:lnTo>
                    <a:lnTo>
                      <a:pt x="327" y="16"/>
                    </a:lnTo>
                    <a:lnTo>
                      <a:pt x="526" y="16"/>
                    </a:lnTo>
                    <a:lnTo>
                      <a:pt x="527" y="57"/>
                    </a:lnTo>
                    <a:lnTo>
                      <a:pt x="539" y="145"/>
                    </a:lnTo>
                    <a:lnTo>
                      <a:pt x="538" y="283"/>
                    </a:lnTo>
                    <a:lnTo>
                      <a:pt x="521" y="277"/>
                    </a:lnTo>
                    <a:lnTo>
                      <a:pt x="493" y="258"/>
                    </a:lnTo>
                    <a:lnTo>
                      <a:pt x="482" y="264"/>
                    </a:lnTo>
                    <a:lnTo>
                      <a:pt x="448" y="267"/>
                    </a:lnTo>
                    <a:lnTo>
                      <a:pt x="414" y="277"/>
                    </a:lnTo>
                    <a:lnTo>
                      <a:pt x="400" y="266"/>
                    </a:lnTo>
                    <a:lnTo>
                      <a:pt x="382" y="269"/>
                    </a:lnTo>
                    <a:lnTo>
                      <a:pt x="379" y="260"/>
                    </a:lnTo>
                    <a:lnTo>
                      <a:pt x="366" y="267"/>
                    </a:lnTo>
                    <a:lnTo>
                      <a:pt x="364" y="279"/>
                    </a:lnTo>
                    <a:lnTo>
                      <a:pt x="360" y="264"/>
                    </a:lnTo>
                    <a:lnTo>
                      <a:pt x="348" y="273"/>
                    </a:lnTo>
                    <a:lnTo>
                      <a:pt x="329" y="257"/>
                    </a:lnTo>
                    <a:lnTo>
                      <a:pt x="318" y="267"/>
                    </a:lnTo>
                    <a:lnTo>
                      <a:pt x="311" y="263"/>
                    </a:lnTo>
                    <a:lnTo>
                      <a:pt x="300" y="242"/>
                    </a:lnTo>
                    <a:lnTo>
                      <a:pt x="284" y="242"/>
                    </a:lnTo>
                    <a:lnTo>
                      <a:pt x="282" y="248"/>
                    </a:lnTo>
                    <a:lnTo>
                      <a:pt x="270" y="240"/>
                    </a:lnTo>
                    <a:lnTo>
                      <a:pt x="260" y="242"/>
                    </a:lnTo>
                    <a:lnTo>
                      <a:pt x="248" y="236"/>
                    </a:lnTo>
                    <a:lnTo>
                      <a:pt x="231" y="234"/>
                    </a:lnTo>
                    <a:lnTo>
                      <a:pt x="231" y="225"/>
                    </a:lnTo>
                    <a:lnTo>
                      <a:pt x="221" y="215"/>
                    </a:lnTo>
                    <a:lnTo>
                      <a:pt x="218" y="222"/>
                    </a:lnTo>
                    <a:lnTo>
                      <a:pt x="200" y="221"/>
                    </a:lnTo>
                    <a:lnTo>
                      <a:pt x="181" y="206"/>
                    </a:lnTo>
                    <a:lnTo>
                      <a:pt x="188" y="52"/>
                    </a:lnTo>
                    <a:lnTo>
                      <a:pt x="0" y="42"/>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66" name="Freeform 36"/>
              <p:cNvSpPr>
                <a:spLocks/>
              </p:cNvSpPr>
              <p:nvPr/>
            </p:nvSpPr>
            <p:spPr bwMode="auto">
              <a:xfrm>
                <a:off x="1801" y="1381"/>
                <a:ext cx="420" cy="327"/>
              </a:xfrm>
              <a:custGeom>
                <a:avLst/>
                <a:gdLst>
                  <a:gd name="T0" fmla="*/ 0 w 439"/>
                  <a:gd name="T1" fmla="*/ 12 h 365"/>
                  <a:gd name="T2" fmla="*/ 11 w 439"/>
                  <a:gd name="T3" fmla="*/ 9 h 365"/>
                  <a:gd name="T4" fmla="*/ 11 w 439"/>
                  <a:gd name="T5" fmla="*/ 4 h 365"/>
                  <a:gd name="T6" fmla="*/ 12 w 439"/>
                  <a:gd name="T7" fmla="*/ 0 h 365"/>
                  <a:gd name="T8" fmla="*/ 60 w 439"/>
                  <a:gd name="T9" fmla="*/ 4 h 365"/>
                  <a:gd name="T10" fmla="*/ 117 w 439"/>
                  <a:gd name="T11" fmla="*/ 4 h 365"/>
                  <a:gd name="T12" fmla="*/ 113 w 439"/>
                  <a:gd name="T13" fmla="*/ 8 h 365"/>
                  <a:gd name="T14" fmla="*/ 110 w 439"/>
                  <a:gd name="T15" fmla="*/ 13 h 365"/>
                  <a:gd name="T16" fmla="*/ 31 w 439"/>
                  <a:gd name="T17" fmla="*/ 13 h 365"/>
                  <a:gd name="T18" fmla="*/ 0 w 439"/>
                  <a:gd name="T19" fmla="*/ 12 h 36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39"/>
                  <a:gd name="T31" fmla="*/ 0 h 365"/>
                  <a:gd name="T32" fmla="*/ 439 w 439"/>
                  <a:gd name="T33" fmla="*/ 365 h 36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39" h="365">
                    <a:moveTo>
                      <a:pt x="0" y="312"/>
                    </a:moveTo>
                    <a:lnTo>
                      <a:pt x="14" y="233"/>
                    </a:lnTo>
                    <a:lnTo>
                      <a:pt x="45" y="39"/>
                    </a:lnTo>
                    <a:lnTo>
                      <a:pt x="51" y="0"/>
                    </a:lnTo>
                    <a:lnTo>
                      <a:pt x="226" y="26"/>
                    </a:lnTo>
                    <a:lnTo>
                      <a:pt x="439" y="48"/>
                    </a:lnTo>
                    <a:lnTo>
                      <a:pt x="424" y="206"/>
                    </a:lnTo>
                    <a:lnTo>
                      <a:pt x="411" y="365"/>
                    </a:lnTo>
                    <a:lnTo>
                      <a:pt x="118" y="330"/>
                    </a:lnTo>
                    <a:lnTo>
                      <a:pt x="0" y="312"/>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67" name="Freeform 37"/>
              <p:cNvSpPr>
                <a:spLocks/>
              </p:cNvSpPr>
              <p:nvPr/>
            </p:nvSpPr>
            <p:spPr bwMode="auto">
              <a:xfrm>
                <a:off x="1801" y="1381"/>
                <a:ext cx="420" cy="327"/>
              </a:xfrm>
              <a:custGeom>
                <a:avLst/>
                <a:gdLst>
                  <a:gd name="T0" fmla="*/ 0 w 439"/>
                  <a:gd name="T1" fmla="*/ 12 h 365"/>
                  <a:gd name="T2" fmla="*/ 11 w 439"/>
                  <a:gd name="T3" fmla="*/ 9 h 365"/>
                  <a:gd name="T4" fmla="*/ 11 w 439"/>
                  <a:gd name="T5" fmla="*/ 4 h 365"/>
                  <a:gd name="T6" fmla="*/ 12 w 439"/>
                  <a:gd name="T7" fmla="*/ 0 h 365"/>
                  <a:gd name="T8" fmla="*/ 60 w 439"/>
                  <a:gd name="T9" fmla="*/ 4 h 365"/>
                  <a:gd name="T10" fmla="*/ 117 w 439"/>
                  <a:gd name="T11" fmla="*/ 4 h 365"/>
                  <a:gd name="T12" fmla="*/ 113 w 439"/>
                  <a:gd name="T13" fmla="*/ 8 h 365"/>
                  <a:gd name="T14" fmla="*/ 110 w 439"/>
                  <a:gd name="T15" fmla="*/ 13 h 365"/>
                  <a:gd name="T16" fmla="*/ 31 w 439"/>
                  <a:gd name="T17" fmla="*/ 13 h 365"/>
                  <a:gd name="T18" fmla="*/ 0 w 439"/>
                  <a:gd name="T19" fmla="*/ 12 h 365"/>
                  <a:gd name="T20" fmla="*/ 0 w 439"/>
                  <a:gd name="T21" fmla="*/ 12 h 3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39"/>
                  <a:gd name="T34" fmla="*/ 0 h 365"/>
                  <a:gd name="T35" fmla="*/ 439 w 439"/>
                  <a:gd name="T36" fmla="*/ 365 h 3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39" h="365">
                    <a:moveTo>
                      <a:pt x="0" y="312"/>
                    </a:moveTo>
                    <a:lnTo>
                      <a:pt x="14" y="233"/>
                    </a:lnTo>
                    <a:lnTo>
                      <a:pt x="45" y="39"/>
                    </a:lnTo>
                    <a:lnTo>
                      <a:pt x="51" y="0"/>
                    </a:lnTo>
                    <a:lnTo>
                      <a:pt x="226" y="26"/>
                    </a:lnTo>
                    <a:lnTo>
                      <a:pt x="439" y="48"/>
                    </a:lnTo>
                    <a:lnTo>
                      <a:pt x="424" y="206"/>
                    </a:lnTo>
                    <a:lnTo>
                      <a:pt x="411" y="365"/>
                    </a:lnTo>
                    <a:lnTo>
                      <a:pt x="118" y="330"/>
                    </a:lnTo>
                    <a:lnTo>
                      <a:pt x="0" y="312"/>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68" name="Freeform 38"/>
              <p:cNvSpPr>
                <a:spLocks/>
              </p:cNvSpPr>
              <p:nvPr/>
            </p:nvSpPr>
            <p:spPr bwMode="auto">
              <a:xfrm>
                <a:off x="3891" y="1502"/>
                <a:ext cx="103" cy="92"/>
              </a:xfrm>
              <a:custGeom>
                <a:avLst/>
                <a:gdLst>
                  <a:gd name="T0" fmla="*/ 0 w 108"/>
                  <a:gd name="T1" fmla="*/ 4 h 103"/>
                  <a:gd name="T2" fmla="*/ 9 w 108"/>
                  <a:gd name="T3" fmla="*/ 4 h 103"/>
                  <a:gd name="T4" fmla="*/ 9 w 108"/>
                  <a:gd name="T5" fmla="*/ 4 h 103"/>
                  <a:gd name="T6" fmla="*/ 10 w 108"/>
                  <a:gd name="T7" fmla="*/ 4 h 103"/>
                  <a:gd name="T8" fmla="*/ 10 w 108"/>
                  <a:gd name="T9" fmla="*/ 4 h 103"/>
                  <a:gd name="T10" fmla="*/ 10 w 108"/>
                  <a:gd name="T11" fmla="*/ 4 h 103"/>
                  <a:gd name="T12" fmla="*/ 10 w 108"/>
                  <a:gd name="T13" fmla="*/ 4 h 103"/>
                  <a:gd name="T14" fmla="*/ 11 w 108"/>
                  <a:gd name="T15" fmla="*/ 4 h 103"/>
                  <a:gd name="T16" fmla="*/ 15 w 108"/>
                  <a:gd name="T17" fmla="*/ 4 h 103"/>
                  <a:gd name="T18" fmla="*/ 20 w 108"/>
                  <a:gd name="T19" fmla="*/ 4 h 103"/>
                  <a:gd name="T20" fmla="*/ 21 w 108"/>
                  <a:gd name="T21" fmla="*/ 4 h 103"/>
                  <a:gd name="T22" fmla="*/ 22 w 108"/>
                  <a:gd name="T23" fmla="*/ 4 h 103"/>
                  <a:gd name="T24" fmla="*/ 23 w 108"/>
                  <a:gd name="T25" fmla="*/ 4 h 103"/>
                  <a:gd name="T26" fmla="*/ 25 w 108"/>
                  <a:gd name="T27" fmla="*/ 4 h 103"/>
                  <a:gd name="T28" fmla="*/ 27 w 108"/>
                  <a:gd name="T29" fmla="*/ 4 h 103"/>
                  <a:gd name="T30" fmla="*/ 25 w 108"/>
                  <a:gd name="T31" fmla="*/ 0 h 103"/>
                  <a:gd name="T32" fmla="*/ 0 w 108"/>
                  <a:gd name="T33" fmla="*/ 4 h 10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8"/>
                  <a:gd name="T52" fmla="*/ 0 h 103"/>
                  <a:gd name="T53" fmla="*/ 108 w 108"/>
                  <a:gd name="T54" fmla="*/ 103 h 10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8" h="103">
                    <a:moveTo>
                      <a:pt x="0" y="21"/>
                    </a:moveTo>
                    <a:lnTo>
                      <a:pt x="9" y="74"/>
                    </a:lnTo>
                    <a:lnTo>
                      <a:pt x="9" y="103"/>
                    </a:lnTo>
                    <a:lnTo>
                      <a:pt x="18" y="100"/>
                    </a:lnTo>
                    <a:lnTo>
                      <a:pt x="23" y="92"/>
                    </a:lnTo>
                    <a:lnTo>
                      <a:pt x="38" y="86"/>
                    </a:lnTo>
                    <a:lnTo>
                      <a:pt x="47" y="71"/>
                    </a:lnTo>
                    <a:lnTo>
                      <a:pt x="50" y="74"/>
                    </a:lnTo>
                    <a:lnTo>
                      <a:pt x="62" y="70"/>
                    </a:lnTo>
                    <a:lnTo>
                      <a:pt x="77" y="67"/>
                    </a:lnTo>
                    <a:lnTo>
                      <a:pt x="80" y="61"/>
                    </a:lnTo>
                    <a:lnTo>
                      <a:pt x="84" y="64"/>
                    </a:lnTo>
                    <a:lnTo>
                      <a:pt x="87" y="59"/>
                    </a:lnTo>
                    <a:lnTo>
                      <a:pt x="97" y="58"/>
                    </a:lnTo>
                    <a:lnTo>
                      <a:pt x="108" y="52"/>
                    </a:lnTo>
                    <a:lnTo>
                      <a:pt x="97" y="0"/>
                    </a:lnTo>
                    <a:lnTo>
                      <a:pt x="0" y="21"/>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69" name="Freeform 39"/>
              <p:cNvSpPr>
                <a:spLocks/>
              </p:cNvSpPr>
              <p:nvPr/>
            </p:nvSpPr>
            <p:spPr bwMode="auto">
              <a:xfrm>
                <a:off x="3891" y="1502"/>
                <a:ext cx="103" cy="92"/>
              </a:xfrm>
              <a:custGeom>
                <a:avLst/>
                <a:gdLst>
                  <a:gd name="T0" fmla="*/ 0 w 108"/>
                  <a:gd name="T1" fmla="*/ 4 h 103"/>
                  <a:gd name="T2" fmla="*/ 9 w 108"/>
                  <a:gd name="T3" fmla="*/ 4 h 103"/>
                  <a:gd name="T4" fmla="*/ 9 w 108"/>
                  <a:gd name="T5" fmla="*/ 4 h 103"/>
                  <a:gd name="T6" fmla="*/ 10 w 108"/>
                  <a:gd name="T7" fmla="*/ 4 h 103"/>
                  <a:gd name="T8" fmla="*/ 10 w 108"/>
                  <a:gd name="T9" fmla="*/ 4 h 103"/>
                  <a:gd name="T10" fmla="*/ 10 w 108"/>
                  <a:gd name="T11" fmla="*/ 4 h 103"/>
                  <a:gd name="T12" fmla="*/ 10 w 108"/>
                  <a:gd name="T13" fmla="*/ 4 h 103"/>
                  <a:gd name="T14" fmla="*/ 11 w 108"/>
                  <a:gd name="T15" fmla="*/ 4 h 103"/>
                  <a:gd name="T16" fmla="*/ 15 w 108"/>
                  <a:gd name="T17" fmla="*/ 4 h 103"/>
                  <a:gd name="T18" fmla="*/ 20 w 108"/>
                  <a:gd name="T19" fmla="*/ 4 h 103"/>
                  <a:gd name="T20" fmla="*/ 21 w 108"/>
                  <a:gd name="T21" fmla="*/ 4 h 103"/>
                  <a:gd name="T22" fmla="*/ 22 w 108"/>
                  <a:gd name="T23" fmla="*/ 4 h 103"/>
                  <a:gd name="T24" fmla="*/ 23 w 108"/>
                  <a:gd name="T25" fmla="*/ 4 h 103"/>
                  <a:gd name="T26" fmla="*/ 25 w 108"/>
                  <a:gd name="T27" fmla="*/ 4 h 103"/>
                  <a:gd name="T28" fmla="*/ 27 w 108"/>
                  <a:gd name="T29" fmla="*/ 4 h 103"/>
                  <a:gd name="T30" fmla="*/ 25 w 108"/>
                  <a:gd name="T31" fmla="*/ 0 h 103"/>
                  <a:gd name="T32" fmla="*/ 0 w 108"/>
                  <a:gd name="T33" fmla="*/ 4 h 103"/>
                  <a:gd name="T34" fmla="*/ 0 w 108"/>
                  <a:gd name="T35" fmla="*/ 4 h 10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8"/>
                  <a:gd name="T55" fmla="*/ 0 h 103"/>
                  <a:gd name="T56" fmla="*/ 108 w 108"/>
                  <a:gd name="T57" fmla="*/ 103 h 10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8" h="103">
                    <a:moveTo>
                      <a:pt x="0" y="21"/>
                    </a:moveTo>
                    <a:lnTo>
                      <a:pt x="9" y="74"/>
                    </a:lnTo>
                    <a:lnTo>
                      <a:pt x="9" y="103"/>
                    </a:lnTo>
                    <a:lnTo>
                      <a:pt x="18" y="100"/>
                    </a:lnTo>
                    <a:lnTo>
                      <a:pt x="23" y="92"/>
                    </a:lnTo>
                    <a:lnTo>
                      <a:pt x="38" y="86"/>
                    </a:lnTo>
                    <a:lnTo>
                      <a:pt x="47" y="71"/>
                    </a:lnTo>
                    <a:lnTo>
                      <a:pt x="50" y="74"/>
                    </a:lnTo>
                    <a:lnTo>
                      <a:pt x="62" y="70"/>
                    </a:lnTo>
                    <a:lnTo>
                      <a:pt x="77" y="67"/>
                    </a:lnTo>
                    <a:lnTo>
                      <a:pt x="80" y="61"/>
                    </a:lnTo>
                    <a:lnTo>
                      <a:pt x="84" y="64"/>
                    </a:lnTo>
                    <a:lnTo>
                      <a:pt x="87" y="59"/>
                    </a:lnTo>
                    <a:lnTo>
                      <a:pt x="97" y="58"/>
                    </a:lnTo>
                    <a:lnTo>
                      <a:pt x="108" y="52"/>
                    </a:lnTo>
                    <a:lnTo>
                      <a:pt x="97" y="0"/>
                    </a:lnTo>
                    <a:lnTo>
                      <a:pt x="0" y="21"/>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70" name="Freeform 40"/>
              <p:cNvSpPr>
                <a:spLocks/>
              </p:cNvSpPr>
              <p:nvPr/>
            </p:nvSpPr>
            <p:spPr bwMode="auto">
              <a:xfrm>
                <a:off x="3802" y="1700"/>
                <a:ext cx="64" cy="95"/>
              </a:xfrm>
              <a:custGeom>
                <a:avLst/>
                <a:gdLst>
                  <a:gd name="T0" fmla="*/ 0 w 66"/>
                  <a:gd name="T1" fmla="*/ 4 h 107"/>
                  <a:gd name="T2" fmla="*/ 9 w 66"/>
                  <a:gd name="T3" fmla="*/ 0 h 107"/>
                  <a:gd name="T4" fmla="*/ 16 w 66"/>
                  <a:gd name="T5" fmla="*/ 0 h 107"/>
                  <a:gd name="T6" fmla="*/ 16 w 66"/>
                  <a:gd name="T7" fmla="*/ 4 h 107"/>
                  <a:gd name="T8" fmla="*/ 13 w 66"/>
                  <a:gd name="T9" fmla="*/ 4 h 107"/>
                  <a:gd name="T10" fmla="*/ 15 w 66"/>
                  <a:gd name="T11" fmla="*/ 4 h 107"/>
                  <a:gd name="T12" fmla="*/ 16 w 66"/>
                  <a:gd name="T13" fmla="*/ 4 h 107"/>
                  <a:gd name="T14" fmla="*/ 16 w 66"/>
                  <a:gd name="T15" fmla="*/ 4 h 107"/>
                  <a:gd name="T16" fmla="*/ 16 w 66"/>
                  <a:gd name="T17" fmla="*/ 4 h 107"/>
                  <a:gd name="T18" fmla="*/ 16 w 66"/>
                  <a:gd name="T19" fmla="*/ 4 h 107"/>
                  <a:gd name="T20" fmla="*/ 18 w 66"/>
                  <a:gd name="T21" fmla="*/ 4 h 107"/>
                  <a:gd name="T22" fmla="*/ 23 w 66"/>
                  <a:gd name="T23" fmla="*/ 4 h 107"/>
                  <a:gd name="T24" fmla="*/ 26 w 66"/>
                  <a:gd name="T25" fmla="*/ 4 h 107"/>
                  <a:gd name="T26" fmla="*/ 21 w 66"/>
                  <a:gd name="T27" fmla="*/ 4 h 107"/>
                  <a:gd name="T28" fmla="*/ 26 w 66"/>
                  <a:gd name="T29" fmla="*/ 4 h 107"/>
                  <a:gd name="T30" fmla="*/ 27 w 66"/>
                  <a:gd name="T31" fmla="*/ 4 h 107"/>
                  <a:gd name="T32" fmla="*/ 18 w 66"/>
                  <a:gd name="T33" fmla="*/ 4 h 107"/>
                  <a:gd name="T34" fmla="*/ 16 w 66"/>
                  <a:gd name="T35" fmla="*/ 4 h 107"/>
                  <a:gd name="T36" fmla="*/ 16 w 66"/>
                  <a:gd name="T37" fmla="*/ 4 h 107"/>
                  <a:gd name="T38" fmla="*/ 0 w 66"/>
                  <a:gd name="T39" fmla="*/ 4 h 10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6"/>
                  <a:gd name="T61" fmla="*/ 0 h 107"/>
                  <a:gd name="T62" fmla="*/ 66 w 66"/>
                  <a:gd name="T63" fmla="*/ 107 h 10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6" h="107">
                    <a:moveTo>
                      <a:pt x="0" y="10"/>
                    </a:moveTo>
                    <a:lnTo>
                      <a:pt x="9" y="0"/>
                    </a:lnTo>
                    <a:lnTo>
                      <a:pt x="21" y="0"/>
                    </a:lnTo>
                    <a:lnTo>
                      <a:pt x="18" y="10"/>
                    </a:lnTo>
                    <a:lnTo>
                      <a:pt x="13" y="13"/>
                    </a:lnTo>
                    <a:lnTo>
                      <a:pt x="15" y="26"/>
                    </a:lnTo>
                    <a:lnTo>
                      <a:pt x="22" y="34"/>
                    </a:lnTo>
                    <a:lnTo>
                      <a:pt x="31" y="44"/>
                    </a:lnTo>
                    <a:lnTo>
                      <a:pt x="34" y="56"/>
                    </a:lnTo>
                    <a:lnTo>
                      <a:pt x="42" y="64"/>
                    </a:lnTo>
                    <a:lnTo>
                      <a:pt x="48" y="71"/>
                    </a:lnTo>
                    <a:lnTo>
                      <a:pt x="57" y="74"/>
                    </a:lnTo>
                    <a:lnTo>
                      <a:pt x="63" y="85"/>
                    </a:lnTo>
                    <a:lnTo>
                      <a:pt x="54" y="92"/>
                    </a:lnTo>
                    <a:lnTo>
                      <a:pt x="63" y="92"/>
                    </a:lnTo>
                    <a:lnTo>
                      <a:pt x="66" y="100"/>
                    </a:lnTo>
                    <a:lnTo>
                      <a:pt x="48" y="103"/>
                    </a:lnTo>
                    <a:lnTo>
                      <a:pt x="25" y="107"/>
                    </a:lnTo>
                    <a:lnTo>
                      <a:pt x="24" y="100"/>
                    </a:lnTo>
                    <a:lnTo>
                      <a:pt x="0" y="10"/>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71" name="Freeform 41"/>
              <p:cNvSpPr>
                <a:spLocks/>
              </p:cNvSpPr>
              <p:nvPr/>
            </p:nvSpPr>
            <p:spPr bwMode="auto">
              <a:xfrm>
                <a:off x="3802" y="1700"/>
                <a:ext cx="64" cy="95"/>
              </a:xfrm>
              <a:custGeom>
                <a:avLst/>
                <a:gdLst>
                  <a:gd name="T0" fmla="*/ 0 w 66"/>
                  <a:gd name="T1" fmla="*/ 4 h 107"/>
                  <a:gd name="T2" fmla="*/ 9 w 66"/>
                  <a:gd name="T3" fmla="*/ 0 h 107"/>
                  <a:gd name="T4" fmla="*/ 16 w 66"/>
                  <a:gd name="T5" fmla="*/ 0 h 107"/>
                  <a:gd name="T6" fmla="*/ 16 w 66"/>
                  <a:gd name="T7" fmla="*/ 4 h 107"/>
                  <a:gd name="T8" fmla="*/ 13 w 66"/>
                  <a:gd name="T9" fmla="*/ 4 h 107"/>
                  <a:gd name="T10" fmla="*/ 15 w 66"/>
                  <a:gd name="T11" fmla="*/ 4 h 107"/>
                  <a:gd name="T12" fmla="*/ 16 w 66"/>
                  <a:gd name="T13" fmla="*/ 4 h 107"/>
                  <a:gd name="T14" fmla="*/ 16 w 66"/>
                  <a:gd name="T15" fmla="*/ 4 h 107"/>
                  <a:gd name="T16" fmla="*/ 16 w 66"/>
                  <a:gd name="T17" fmla="*/ 4 h 107"/>
                  <a:gd name="T18" fmla="*/ 16 w 66"/>
                  <a:gd name="T19" fmla="*/ 4 h 107"/>
                  <a:gd name="T20" fmla="*/ 18 w 66"/>
                  <a:gd name="T21" fmla="*/ 4 h 107"/>
                  <a:gd name="T22" fmla="*/ 23 w 66"/>
                  <a:gd name="T23" fmla="*/ 4 h 107"/>
                  <a:gd name="T24" fmla="*/ 26 w 66"/>
                  <a:gd name="T25" fmla="*/ 4 h 107"/>
                  <a:gd name="T26" fmla="*/ 21 w 66"/>
                  <a:gd name="T27" fmla="*/ 4 h 107"/>
                  <a:gd name="T28" fmla="*/ 26 w 66"/>
                  <a:gd name="T29" fmla="*/ 4 h 107"/>
                  <a:gd name="T30" fmla="*/ 27 w 66"/>
                  <a:gd name="T31" fmla="*/ 4 h 107"/>
                  <a:gd name="T32" fmla="*/ 18 w 66"/>
                  <a:gd name="T33" fmla="*/ 4 h 107"/>
                  <a:gd name="T34" fmla="*/ 16 w 66"/>
                  <a:gd name="T35" fmla="*/ 4 h 107"/>
                  <a:gd name="T36" fmla="*/ 16 w 66"/>
                  <a:gd name="T37" fmla="*/ 4 h 107"/>
                  <a:gd name="T38" fmla="*/ 0 w 66"/>
                  <a:gd name="T39" fmla="*/ 4 h 107"/>
                  <a:gd name="T40" fmla="*/ 0 w 66"/>
                  <a:gd name="T41" fmla="*/ 4 h 10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6"/>
                  <a:gd name="T64" fmla="*/ 0 h 107"/>
                  <a:gd name="T65" fmla="*/ 66 w 66"/>
                  <a:gd name="T66" fmla="*/ 107 h 10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6" h="107">
                    <a:moveTo>
                      <a:pt x="0" y="10"/>
                    </a:moveTo>
                    <a:lnTo>
                      <a:pt x="9" y="0"/>
                    </a:lnTo>
                    <a:lnTo>
                      <a:pt x="21" y="0"/>
                    </a:lnTo>
                    <a:lnTo>
                      <a:pt x="18" y="10"/>
                    </a:lnTo>
                    <a:lnTo>
                      <a:pt x="13" y="13"/>
                    </a:lnTo>
                    <a:lnTo>
                      <a:pt x="15" y="26"/>
                    </a:lnTo>
                    <a:lnTo>
                      <a:pt x="22" y="34"/>
                    </a:lnTo>
                    <a:lnTo>
                      <a:pt x="31" y="44"/>
                    </a:lnTo>
                    <a:lnTo>
                      <a:pt x="34" y="56"/>
                    </a:lnTo>
                    <a:lnTo>
                      <a:pt x="42" y="64"/>
                    </a:lnTo>
                    <a:lnTo>
                      <a:pt x="48" y="71"/>
                    </a:lnTo>
                    <a:lnTo>
                      <a:pt x="57" y="74"/>
                    </a:lnTo>
                    <a:lnTo>
                      <a:pt x="63" y="85"/>
                    </a:lnTo>
                    <a:lnTo>
                      <a:pt x="54" y="92"/>
                    </a:lnTo>
                    <a:lnTo>
                      <a:pt x="63" y="92"/>
                    </a:lnTo>
                    <a:lnTo>
                      <a:pt x="66" y="100"/>
                    </a:lnTo>
                    <a:lnTo>
                      <a:pt x="48" y="103"/>
                    </a:lnTo>
                    <a:lnTo>
                      <a:pt x="25" y="107"/>
                    </a:lnTo>
                    <a:lnTo>
                      <a:pt x="24" y="100"/>
                    </a:lnTo>
                    <a:lnTo>
                      <a:pt x="0" y="10"/>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72" name="Freeform 42"/>
              <p:cNvSpPr>
                <a:spLocks/>
              </p:cNvSpPr>
              <p:nvPr/>
            </p:nvSpPr>
            <p:spPr bwMode="auto">
              <a:xfrm>
                <a:off x="3739" y="1773"/>
                <a:ext cx="8" cy="14"/>
              </a:xfrm>
              <a:custGeom>
                <a:avLst/>
                <a:gdLst>
                  <a:gd name="T0" fmla="*/ 0 w 10"/>
                  <a:gd name="T1" fmla="*/ 3 h 14"/>
                  <a:gd name="T2" fmla="*/ 2 w 10"/>
                  <a:gd name="T3" fmla="*/ 0 h 14"/>
                  <a:gd name="T4" fmla="*/ 2 w 10"/>
                  <a:gd name="T5" fmla="*/ 9 h 14"/>
                  <a:gd name="T6" fmla="*/ 2 w 10"/>
                  <a:gd name="T7" fmla="*/ 14 h 14"/>
                  <a:gd name="T8" fmla="*/ 0 w 10"/>
                  <a:gd name="T9" fmla="*/ 3 h 14"/>
                  <a:gd name="T10" fmla="*/ 0 60000 65536"/>
                  <a:gd name="T11" fmla="*/ 0 60000 65536"/>
                  <a:gd name="T12" fmla="*/ 0 60000 65536"/>
                  <a:gd name="T13" fmla="*/ 0 60000 65536"/>
                  <a:gd name="T14" fmla="*/ 0 60000 65536"/>
                  <a:gd name="T15" fmla="*/ 0 w 10"/>
                  <a:gd name="T16" fmla="*/ 0 h 14"/>
                  <a:gd name="T17" fmla="*/ 10 w 10"/>
                  <a:gd name="T18" fmla="*/ 14 h 14"/>
                </a:gdLst>
                <a:ahLst/>
                <a:cxnLst>
                  <a:cxn ang="T10">
                    <a:pos x="T0" y="T1"/>
                  </a:cxn>
                  <a:cxn ang="T11">
                    <a:pos x="T2" y="T3"/>
                  </a:cxn>
                  <a:cxn ang="T12">
                    <a:pos x="T4" y="T5"/>
                  </a:cxn>
                  <a:cxn ang="T13">
                    <a:pos x="T6" y="T7"/>
                  </a:cxn>
                  <a:cxn ang="T14">
                    <a:pos x="T8" y="T9"/>
                  </a:cxn>
                </a:cxnLst>
                <a:rect l="T15" t="T16" r="T17" b="T18"/>
                <a:pathLst>
                  <a:path w="10" h="14">
                    <a:moveTo>
                      <a:pt x="0" y="3"/>
                    </a:moveTo>
                    <a:lnTo>
                      <a:pt x="6" y="0"/>
                    </a:lnTo>
                    <a:lnTo>
                      <a:pt x="10" y="9"/>
                    </a:lnTo>
                    <a:lnTo>
                      <a:pt x="7" y="14"/>
                    </a:lnTo>
                    <a:lnTo>
                      <a:pt x="0" y="3"/>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73" name="Freeform 43"/>
              <p:cNvSpPr>
                <a:spLocks/>
              </p:cNvSpPr>
              <p:nvPr/>
            </p:nvSpPr>
            <p:spPr bwMode="auto">
              <a:xfrm>
                <a:off x="3739" y="1773"/>
                <a:ext cx="8" cy="14"/>
              </a:xfrm>
              <a:custGeom>
                <a:avLst/>
                <a:gdLst>
                  <a:gd name="T0" fmla="*/ 0 w 10"/>
                  <a:gd name="T1" fmla="*/ 3 h 14"/>
                  <a:gd name="T2" fmla="*/ 2 w 10"/>
                  <a:gd name="T3" fmla="*/ 0 h 14"/>
                  <a:gd name="T4" fmla="*/ 2 w 10"/>
                  <a:gd name="T5" fmla="*/ 9 h 14"/>
                  <a:gd name="T6" fmla="*/ 2 w 10"/>
                  <a:gd name="T7" fmla="*/ 14 h 14"/>
                  <a:gd name="T8" fmla="*/ 0 w 10"/>
                  <a:gd name="T9" fmla="*/ 3 h 14"/>
                  <a:gd name="T10" fmla="*/ 0 w 10"/>
                  <a:gd name="T11" fmla="*/ 3 h 14"/>
                  <a:gd name="T12" fmla="*/ 0 60000 65536"/>
                  <a:gd name="T13" fmla="*/ 0 60000 65536"/>
                  <a:gd name="T14" fmla="*/ 0 60000 65536"/>
                  <a:gd name="T15" fmla="*/ 0 60000 65536"/>
                  <a:gd name="T16" fmla="*/ 0 60000 65536"/>
                  <a:gd name="T17" fmla="*/ 0 60000 65536"/>
                  <a:gd name="T18" fmla="*/ 0 w 10"/>
                  <a:gd name="T19" fmla="*/ 0 h 14"/>
                  <a:gd name="T20" fmla="*/ 10 w 10"/>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10" h="14">
                    <a:moveTo>
                      <a:pt x="0" y="3"/>
                    </a:moveTo>
                    <a:lnTo>
                      <a:pt x="6" y="0"/>
                    </a:lnTo>
                    <a:lnTo>
                      <a:pt x="10" y="9"/>
                    </a:lnTo>
                    <a:lnTo>
                      <a:pt x="7" y="14"/>
                    </a:lnTo>
                    <a:lnTo>
                      <a:pt x="0" y="3"/>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74" name="Freeform 44"/>
              <p:cNvSpPr>
                <a:spLocks/>
              </p:cNvSpPr>
              <p:nvPr/>
            </p:nvSpPr>
            <p:spPr bwMode="auto">
              <a:xfrm>
                <a:off x="3184" y="2389"/>
                <a:ext cx="540" cy="387"/>
              </a:xfrm>
              <a:custGeom>
                <a:avLst/>
                <a:gdLst>
                  <a:gd name="T0" fmla="*/ 10 w 566"/>
                  <a:gd name="T1" fmla="*/ 4 h 433"/>
                  <a:gd name="T2" fmla="*/ 10 w 566"/>
                  <a:gd name="T3" fmla="*/ 4 h 433"/>
                  <a:gd name="T4" fmla="*/ 21 w 566"/>
                  <a:gd name="T5" fmla="*/ 4 h 433"/>
                  <a:gd name="T6" fmla="*/ 26 w 566"/>
                  <a:gd name="T7" fmla="*/ 4 h 433"/>
                  <a:gd name="T8" fmla="*/ 22 w 566"/>
                  <a:gd name="T9" fmla="*/ 4 h 433"/>
                  <a:gd name="T10" fmla="*/ 31 w 566"/>
                  <a:gd name="T11" fmla="*/ 4 h 433"/>
                  <a:gd name="T12" fmla="*/ 32 w 566"/>
                  <a:gd name="T13" fmla="*/ 4 h 433"/>
                  <a:gd name="T14" fmla="*/ 32 w 566"/>
                  <a:gd name="T15" fmla="*/ 4 h 433"/>
                  <a:gd name="T16" fmla="*/ 40 w 566"/>
                  <a:gd name="T17" fmla="*/ 4 h 433"/>
                  <a:gd name="T18" fmla="*/ 38 w 566"/>
                  <a:gd name="T19" fmla="*/ 4 h 433"/>
                  <a:gd name="T20" fmla="*/ 43 w 566"/>
                  <a:gd name="T21" fmla="*/ 4 h 433"/>
                  <a:gd name="T22" fmla="*/ 46 w 566"/>
                  <a:gd name="T23" fmla="*/ 4 h 433"/>
                  <a:gd name="T24" fmla="*/ 52 w 566"/>
                  <a:gd name="T25" fmla="*/ 4 h 433"/>
                  <a:gd name="T26" fmla="*/ 54 w 566"/>
                  <a:gd name="T27" fmla="*/ 4 h 433"/>
                  <a:gd name="T28" fmla="*/ 61 w 566"/>
                  <a:gd name="T29" fmla="*/ 4 h 433"/>
                  <a:gd name="T30" fmla="*/ 70 w 566"/>
                  <a:gd name="T31" fmla="*/ 4 h 433"/>
                  <a:gd name="T32" fmla="*/ 73 w 566"/>
                  <a:gd name="T33" fmla="*/ 4 h 433"/>
                  <a:gd name="T34" fmla="*/ 77 w 566"/>
                  <a:gd name="T35" fmla="*/ 4 h 433"/>
                  <a:gd name="T36" fmla="*/ 83 w 566"/>
                  <a:gd name="T37" fmla="*/ 4 h 433"/>
                  <a:gd name="T38" fmla="*/ 88 w 566"/>
                  <a:gd name="T39" fmla="*/ 6 h 433"/>
                  <a:gd name="T40" fmla="*/ 86 w 566"/>
                  <a:gd name="T41" fmla="*/ 9 h 433"/>
                  <a:gd name="T42" fmla="*/ 89 w 566"/>
                  <a:gd name="T43" fmla="*/ 9 h 433"/>
                  <a:gd name="T44" fmla="*/ 89 w 566"/>
                  <a:gd name="T45" fmla="*/ 8 h 433"/>
                  <a:gd name="T46" fmla="*/ 90 w 566"/>
                  <a:gd name="T47" fmla="*/ 8 h 433"/>
                  <a:gd name="T48" fmla="*/ 93 w 566"/>
                  <a:gd name="T49" fmla="*/ 8 h 433"/>
                  <a:gd name="T50" fmla="*/ 90 w 566"/>
                  <a:gd name="T51" fmla="*/ 10 h 433"/>
                  <a:gd name="T52" fmla="*/ 93 w 566"/>
                  <a:gd name="T53" fmla="*/ 10 h 433"/>
                  <a:gd name="T54" fmla="*/ 97 w 566"/>
                  <a:gd name="T55" fmla="*/ 11 h 433"/>
                  <a:gd name="T56" fmla="*/ 100 w 566"/>
                  <a:gd name="T57" fmla="*/ 11 h 433"/>
                  <a:gd name="T58" fmla="*/ 99 w 566"/>
                  <a:gd name="T59" fmla="*/ 11 h 433"/>
                  <a:gd name="T60" fmla="*/ 102 w 566"/>
                  <a:gd name="T61" fmla="*/ 11 h 433"/>
                  <a:gd name="T62" fmla="*/ 102 w 566"/>
                  <a:gd name="T63" fmla="*/ 12 h 433"/>
                  <a:gd name="T64" fmla="*/ 107 w 566"/>
                  <a:gd name="T65" fmla="*/ 12 h 433"/>
                  <a:gd name="T66" fmla="*/ 112 w 566"/>
                  <a:gd name="T67" fmla="*/ 13 h 433"/>
                  <a:gd name="T68" fmla="*/ 123 w 566"/>
                  <a:gd name="T69" fmla="*/ 15 h 433"/>
                  <a:gd name="T70" fmla="*/ 125 w 566"/>
                  <a:gd name="T71" fmla="*/ 15 h 433"/>
                  <a:gd name="T72" fmla="*/ 123 w 566"/>
                  <a:gd name="T73" fmla="*/ 15 h 433"/>
                  <a:gd name="T74" fmla="*/ 126 w 566"/>
                  <a:gd name="T75" fmla="*/ 15 h 433"/>
                  <a:gd name="T76" fmla="*/ 131 w 566"/>
                  <a:gd name="T77" fmla="*/ 15 h 433"/>
                  <a:gd name="T78" fmla="*/ 135 w 566"/>
                  <a:gd name="T79" fmla="*/ 13 h 433"/>
                  <a:gd name="T80" fmla="*/ 135 w 566"/>
                  <a:gd name="T81" fmla="*/ 13 h 433"/>
                  <a:gd name="T82" fmla="*/ 135 w 566"/>
                  <a:gd name="T83" fmla="*/ 11 h 433"/>
                  <a:gd name="T84" fmla="*/ 120 w 566"/>
                  <a:gd name="T85" fmla="*/ 6 h 433"/>
                  <a:gd name="T86" fmla="*/ 117 w 566"/>
                  <a:gd name="T87" fmla="*/ 5 h 433"/>
                  <a:gd name="T88" fmla="*/ 102 w 566"/>
                  <a:gd name="T89" fmla="*/ 4 h 433"/>
                  <a:gd name="T90" fmla="*/ 99 w 566"/>
                  <a:gd name="T91" fmla="*/ 4 h 433"/>
                  <a:gd name="T92" fmla="*/ 92 w 566"/>
                  <a:gd name="T93" fmla="*/ 4 h 433"/>
                  <a:gd name="T94" fmla="*/ 90 w 566"/>
                  <a:gd name="T95" fmla="*/ 4 h 433"/>
                  <a:gd name="T96" fmla="*/ 46 w 566"/>
                  <a:gd name="T97" fmla="*/ 4 h 433"/>
                  <a:gd name="T98" fmla="*/ 0 w 566"/>
                  <a:gd name="T99" fmla="*/ 4 h 4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66"/>
                  <a:gd name="T151" fmla="*/ 0 h 433"/>
                  <a:gd name="T152" fmla="*/ 566 w 566"/>
                  <a:gd name="T153" fmla="*/ 433 h 4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66" h="433">
                    <a:moveTo>
                      <a:pt x="0" y="28"/>
                    </a:moveTo>
                    <a:lnTo>
                      <a:pt x="15" y="57"/>
                    </a:lnTo>
                    <a:lnTo>
                      <a:pt x="18" y="73"/>
                    </a:lnTo>
                    <a:lnTo>
                      <a:pt x="36" y="67"/>
                    </a:lnTo>
                    <a:lnTo>
                      <a:pt x="70" y="67"/>
                    </a:lnTo>
                    <a:lnTo>
                      <a:pt x="81" y="63"/>
                    </a:lnTo>
                    <a:lnTo>
                      <a:pt x="95" y="60"/>
                    </a:lnTo>
                    <a:lnTo>
                      <a:pt x="101" y="64"/>
                    </a:lnTo>
                    <a:lnTo>
                      <a:pt x="78" y="67"/>
                    </a:lnTo>
                    <a:lnTo>
                      <a:pt x="85" y="69"/>
                    </a:lnTo>
                    <a:lnTo>
                      <a:pt x="112" y="75"/>
                    </a:lnTo>
                    <a:lnTo>
                      <a:pt x="130" y="85"/>
                    </a:lnTo>
                    <a:lnTo>
                      <a:pt x="127" y="72"/>
                    </a:lnTo>
                    <a:lnTo>
                      <a:pt x="134" y="82"/>
                    </a:lnTo>
                    <a:lnTo>
                      <a:pt x="146" y="84"/>
                    </a:lnTo>
                    <a:lnTo>
                      <a:pt x="136" y="87"/>
                    </a:lnTo>
                    <a:lnTo>
                      <a:pt x="155" y="97"/>
                    </a:lnTo>
                    <a:lnTo>
                      <a:pt x="163" y="106"/>
                    </a:lnTo>
                    <a:lnTo>
                      <a:pt x="163" y="115"/>
                    </a:lnTo>
                    <a:lnTo>
                      <a:pt x="154" y="105"/>
                    </a:lnTo>
                    <a:lnTo>
                      <a:pt x="158" y="120"/>
                    </a:lnTo>
                    <a:lnTo>
                      <a:pt x="175" y="114"/>
                    </a:lnTo>
                    <a:lnTo>
                      <a:pt x="184" y="112"/>
                    </a:lnTo>
                    <a:lnTo>
                      <a:pt x="190" y="106"/>
                    </a:lnTo>
                    <a:lnTo>
                      <a:pt x="194" y="109"/>
                    </a:lnTo>
                    <a:lnTo>
                      <a:pt x="213" y="94"/>
                    </a:lnTo>
                    <a:lnTo>
                      <a:pt x="227" y="94"/>
                    </a:lnTo>
                    <a:lnTo>
                      <a:pt x="222" y="88"/>
                    </a:lnTo>
                    <a:lnTo>
                      <a:pt x="231" y="76"/>
                    </a:lnTo>
                    <a:lnTo>
                      <a:pt x="252" y="75"/>
                    </a:lnTo>
                    <a:lnTo>
                      <a:pt x="272" y="85"/>
                    </a:lnTo>
                    <a:lnTo>
                      <a:pt x="285" y="100"/>
                    </a:lnTo>
                    <a:lnTo>
                      <a:pt x="294" y="105"/>
                    </a:lnTo>
                    <a:lnTo>
                      <a:pt x="297" y="115"/>
                    </a:lnTo>
                    <a:lnTo>
                      <a:pt x="310" y="121"/>
                    </a:lnTo>
                    <a:lnTo>
                      <a:pt x="315" y="130"/>
                    </a:lnTo>
                    <a:lnTo>
                      <a:pt x="322" y="137"/>
                    </a:lnTo>
                    <a:lnTo>
                      <a:pt x="340" y="137"/>
                    </a:lnTo>
                    <a:lnTo>
                      <a:pt x="346" y="149"/>
                    </a:lnTo>
                    <a:lnTo>
                      <a:pt x="357" y="172"/>
                    </a:lnTo>
                    <a:lnTo>
                      <a:pt x="352" y="217"/>
                    </a:lnTo>
                    <a:lnTo>
                      <a:pt x="352" y="242"/>
                    </a:lnTo>
                    <a:lnTo>
                      <a:pt x="364" y="249"/>
                    </a:lnTo>
                    <a:lnTo>
                      <a:pt x="366" y="237"/>
                    </a:lnTo>
                    <a:lnTo>
                      <a:pt x="360" y="233"/>
                    </a:lnTo>
                    <a:lnTo>
                      <a:pt x="361" y="225"/>
                    </a:lnTo>
                    <a:lnTo>
                      <a:pt x="363" y="227"/>
                    </a:lnTo>
                    <a:lnTo>
                      <a:pt x="372" y="230"/>
                    </a:lnTo>
                    <a:lnTo>
                      <a:pt x="373" y="239"/>
                    </a:lnTo>
                    <a:lnTo>
                      <a:pt x="381" y="228"/>
                    </a:lnTo>
                    <a:lnTo>
                      <a:pt x="384" y="237"/>
                    </a:lnTo>
                    <a:lnTo>
                      <a:pt x="369" y="264"/>
                    </a:lnTo>
                    <a:lnTo>
                      <a:pt x="367" y="269"/>
                    </a:lnTo>
                    <a:lnTo>
                      <a:pt x="376" y="275"/>
                    </a:lnTo>
                    <a:lnTo>
                      <a:pt x="385" y="296"/>
                    </a:lnTo>
                    <a:lnTo>
                      <a:pt x="397" y="308"/>
                    </a:lnTo>
                    <a:lnTo>
                      <a:pt x="403" y="315"/>
                    </a:lnTo>
                    <a:lnTo>
                      <a:pt x="410" y="315"/>
                    </a:lnTo>
                    <a:lnTo>
                      <a:pt x="402" y="302"/>
                    </a:lnTo>
                    <a:lnTo>
                      <a:pt x="409" y="303"/>
                    </a:lnTo>
                    <a:lnTo>
                      <a:pt x="418" y="302"/>
                    </a:lnTo>
                    <a:lnTo>
                      <a:pt x="413" y="308"/>
                    </a:lnTo>
                    <a:lnTo>
                      <a:pt x="416" y="318"/>
                    </a:lnTo>
                    <a:lnTo>
                      <a:pt x="421" y="333"/>
                    </a:lnTo>
                    <a:lnTo>
                      <a:pt x="434" y="339"/>
                    </a:lnTo>
                    <a:lnTo>
                      <a:pt x="437" y="349"/>
                    </a:lnTo>
                    <a:lnTo>
                      <a:pt x="449" y="378"/>
                    </a:lnTo>
                    <a:lnTo>
                      <a:pt x="464" y="378"/>
                    </a:lnTo>
                    <a:lnTo>
                      <a:pt x="476" y="385"/>
                    </a:lnTo>
                    <a:lnTo>
                      <a:pt x="499" y="414"/>
                    </a:lnTo>
                    <a:lnTo>
                      <a:pt x="515" y="416"/>
                    </a:lnTo>
                    <a:lnTo>
                      <a:pt x="516" y="422"/>
                    </a:lnTo>
                    <a:lnTo>
                      <a:pt x="512" y="425"/>
                    </a:lnTo>
                    <a:lnTo>
                      <a:pt x="499" y="419"/>
                    </a:lnTo>
                    <a:lnTo>
                      <a:pt x="502" y="433"/>
                    </a:lnTo>
                    <a:lnTo>
                      <a:pt x="518" y="427"/>
                    </a:lnTo>
                    <a:lnTo>
                      <a:pt x="531" y="427"/>
                    </a:lnTo>
                    <a:lnTo>
                      <a:pt x="539" y="419"/>
                    </a:lnTo>
                    <a:lnTo>
                      <a:pt x="551" y="418"/>
                    </a:lnTo>
                    <a:lnTo>
                      <a:pt x="558" y="406"/>
                    </a:lnTo>
                    <a:lnTo>
                      <a:pt x="555" y="390"/>
                    </a:lnTo>
                    <a:lnTo>
                      <a:pt x="560" y="369"/>
                    </a:lnTo>
                    <a:lnTo>
                      <a:pt x="566" y="370"/>
                    </a:lnTo>
                    <a:lnTo>
                      <a:pt x="560" y="302"/>
                    </a:lnTo>
                    <a:lnTo>
                      <a:pt x="555" y="282"/>
                    </a:lnTo>
                    <a:lnTo>
                      <a:pt x="493" y="182"/>
                    </a:lnTo>
                    <a:lnTo>
                      <a:pt x="479" y="149"/>
                    </a:lnTo>
                    <a:lnTo>
                      <a:pt x="485" y="149"/>
                    </a:lnTo>
                    <a:lnTo>
                      <a:pt x="445" y="85"/>
                    </a:lnTo>
                    <a:lnTo>
                      <a:pt x="418" y="18"/>
                    </a:lnTo>
                    <a:lnTo>
                      <a:pt x="415" y="6"/>
                    </a:lnTo>
                    <a:lnTo>
                      <a:pt x="407" y="5"/>
                    </a:lnTo>
                    <a:lnTo>
                      <a:pt x="382" y="0"/>
                    </a:lnTo>
                    <a:lnTo>
                      <a:pt x="375" y="9"/>
                    </a:lnTo>
                    <a:lnTo>
                      <a:pt x="381" y="37"/>
                    </a:lnTo>
                    <a:lnTo>
                      <a:pt x="369" y="37"/>
                    </a:lnTo>
                    <a:lnTo>
                      <a:pt x="366" y="24"/>
                    </a:lnTo>
                    <a:lnTo>
                      <a:pt x="185" y="34"/>
                    </a:lnTo>
                    <a:lnTo>
                      <a:pt x="175" y="12"/>
                    </a:lnTo>
                    <a:lnTo>
                      <a:pt x="0" y="28"/>
                    </a:lnTo>
                    <a:close/>
                  </a:path>
                </a:pathLst>
              </a:custGeom>
              <a:solidFill>
                <a:srgbClr val="98BEE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75" name="Freeform 45"/>
              <p:cNvSpPr>
                <a:spLocks/>
              </p:cNvSpPr>
              <p:nvPr/>
            </p:nvSpPr>
            <p:spPr bwMode="auto">
              <a:xfrm>
                <a:off x="3184" y="2389"/>
                <a:ext cx="540" cy="387"/>
              </a:xfrm>
              <a:custGeom>
                <a:avLst/>
                <a:gdLst>
                  <a:gd name="T0" fmla="*/ 10 w 566"/>
                  <a:gd name="T1" fmla="*/ 4 h 433"/>
                  <a:gd name="T2" fmla="*/ 10 w 566"/>
                  <a:gd name="T3" fmla="*/ 4 h 433"/>
                  <a:gd name="T4" fmla="*/ 21 w 566"/>
                  <a:gd name="T5" fmla="*/ 4 h 433"/>
                  <a:gd name="T6" fmla="*/ 26 w 566"/>
                  <a:gd name="T7" fmla="*/ 4 h 433"/>
                  <a:gd name="T8" fmla="*/ 22 w 566"/>
                  <a:gd name="T9" fmla="*/ 4 h 433"/>
                  <a:gd name="T10" fmla="*/ 31 w 566"/>
                  <a:gd name="T11" fmla="*/ 4 h 433"/>
                  <a:gd name="T12" fmla="*/ 32 w 566"/>
                  <a:gd name="T13" fmla="*/ 4 h 433"/>
                  <a:gd name="T14" fmla="*/ 32 w 566"/>
                  <a:gd name="T15" fmla="*/ 4 h 433"/>
                  <a:gd name="T16" fmla="*/ 40 w 566"/>
                  <a:gd name="T17" fmla="*/ 4 h 433"/>
                  <a:gd name="T18" fmla="*/ 38 w 566"/>
                  <a:gd name="T19" fmla="*/ 4 h 433"/>
                  <a:gd name="T20" fmla="*/ 43 w 566"/>
                  <a:gd name="T21" fmla="*/ 4 h 433"/>
                  <a:gd name="T22" fmla="*/ 46 w 566"/>
                  <a:gd name="T23" fmla="*/ 4 h 433"/>
                  <a:gd name="T24" fmla="*/ 52 w 566"/>
                  <a:gd name="T25" fmla="*/ 4 h 433"/>
                  <a:gd name="T26" fmla="*/ 54 w 566"/>
                  <a:gd name="T27" fmla="*/ 4 h 433"/>
                  <a:gd name="T28" fmla="*/ 61 w 566"/>
                  <a:gd name="T29" fmla="*/ 4 h 433"/>
                  <a:gd name="T30" fmla="*/ 70 w 566"/>
                  <a:gd name="T31" fmla="*/ 4 h 433"/>
                  <a:gd name="T32" fmla="*/ 73 w 566"/>
                  <a:gd name="T33" fmla="*/ 4 h 433"/>
                  <a:gd name="T34" fmla="*/ 77 w 566"/>
                  <a:gd name="T35" fmla="*/ 4 h 433"/>
                  <a:gd name="T36" fmla="*/ 83 w 566"/>
                  <a:gd name="T37" fmla="*/ 4 h 433"/>
                  <a:gd name="T38" fmla="*/ 88 w 566"/>
                  <a:gd name="T39" fmla="*/ 6 h 433"/>
                  <a:gd name="T40" fmla="*/ 86 w 566"/>
                  <a:gd name="T41" fmla="*/ 9 h 433"/>
                  <a:gd name="T42" fmla="*/ 89 w 566"/>
                  <a:gd name="T43" fmla="*/ 9 h 433"/>
                  <a:gd name="T44" fmla="*/ 89 w 566"/>
                  <a:gd name="T45" fmla="*/ 8 h 433"/>
                  <a:gd name="T46" fmla="*/ 90 w 566"/>
                  <a:gd name="T47" fmla="*/ 8 h 433"/>
                  <a:gd name="T48" fmla="*/ 93 w 566"/>
                  <a:gd name="T49" fmla="*/ 8 h 433"/>
                  <a:gd name="T50" fmla="*/ 90 w 566"/>
                  <a:gd name="T51" fmla="*/ 10 h 433"/>
                  <a:gd name="T52" fmla="*/ 93 w 566"/>
                  <a:gd name="T53" fmla="*/ 10 h 433"/>
                  <a:gd name="T54" fmla="*/ 97 w 566"/>
                  <a:gd name="T55" fmla="*/ 11 h 433"/>
                  <a:gd name="T56" fmla="*/ 100 w 566"/>
                  <a:gd name="T57" fmla="*/ 11 h 433"/>
                  <a:gd name="T58" fmla="*/ 99 w 566"/>
                  <a:gd name="T59" fmla="*/ 11 h 433"/>
                  <a:gd name="T60" fmla="*/ 102 w 566"/>
                  <a:gd name="T61" fmla="*/ 11 h 433"/>
                  <a:gd name="T62" fmla="*/ 102 w 566"/>
                  <a:gd name="T63" fmla="*/ 12 h 433"/>
                  <a:gd name="T64" fmla="*/ 107 w 566"/>
                  <a:gd name="T65" fmla="*/ 12 h 433"/>
                  <a:gd name="T66" fmla="*/ 112 w 566"/>
                  <a:gd name="T67" fmla="*/ 13 h 433"/>
                  <a:gd name="T68" fmla="*/ 123 w 566"/>
                  <a:gd name="T69" fmla="*/ 15 h 433"/>
                  <a:gd name="T70" fmla="*/ 125 w 566"/>
                  <a:gd name="T71" fmla="*/ 15 h 433"/>
                  <a:gd name="T72" fmla="*/ 123 w 566"/>
                  <a:gd name="T73" fmla="*/ 15 h 433"/>
                  <a:gd name="T74" fmla="*/ 126 w 566"/>
                  <a:gd name="T75" fmla="*/ 15 h 433"/>
                  <a:gd name="T76" fmla="*/ 131 w 566"/>
                  <a:gd name="T77" fmla="*/ 15 h 433"/>
                  <a:gd name="T78" fmla="*/ 135 w 566"/>
                  <a:gd name="T79" fmla="*/ 13 h 433"/>
                  <a:gd name="T80" fmla="*/ 135 w 566"/>
                  <a:gd name="T81" fmla="*/ 13 h 433"/>
                  <a:gd name="T82" fmla="*/ 135 w 566"/>
                  <a:gd name="T83" fmla="*/ 11 h 433"/>
                  <a:gd name="T84" fmla="*/ 120 w 566"/>
                  <a:gd name="T85" fmla="*/ 6 h 433"/>
                  <a:gd name="T86" fmla="*/ 117 w 566"/>
                  <a:gd name="T87" fmla="*/ 5 h 433"/>
                  <a:gd name="T88" fmla="*/ 102 w 566"/>
                  <a:gd name="T89" fmla="*/ 4 h 433"/>
                  <a:gd name="T90" fmla="*/ 99 w 566"/>
                  <a:gd name="T91" fmla="*/ 4 h 433"/>
                  <a:gd name="T92" fmla="*/ 92 w 566"/>
                  <a:gd name="T93" fmla="*/ 4 h 433"/>
                  <a:gd name="T94" fmla="*/ 90 w 566"/>
                  <a:gd name="T95" fmla="*/ 4 h 433"/>
                  <a:gd name="T96" fmla="*/ 46 w 566"/>
                  <a:gd name="T97" fmla="*/ 4 h 433"/>
                  <a:gd name="T98" fmla="*/ 0 w 566"/>
                  <a:gd name="T99" fmla="*/ 4 h 4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66"/>
                  <a:gd name="T151" fmla="*/ 0 h 433"/>
                  <a:gd name="T152" fmla="*/ 566 w 566"/>
                  <a:gd name="T153" fmla="*/ 433 h 4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66" h="433">
                    <a:moveTo>
                      <a:pt x="0" y="28"/>
                    </a:moveTo>
                    <a:lnTo>
                      <a:pt x="15" y="57"/>
                    </a:lnTo>
                    <a:lnTo>
                      <a:pt x="18" y="73"/>
                    </a:lnTo>
                    <a:lnTo>
                      <a:pt x="36" y="67"/>
                    </a:lnTo>
                    <a:lnTo>
                      <a:pt x="70" y="67"/>
                    </a:lnTo>
                    <a:lnTo>
                      <a:pt x="81" y="63"/>
                    </a:lnTo>
                    <a:lnTo>
                      <a:pt x="95" y="60"/>
                    </a:lnTo>
                    <a:lnTo>
                      <a:pt x="101" y="64"/>
                    </a:lnTo>
                    <a:lnTo>
                      <a:pt x="78" y="67"/>
                    </a:lnTo>
                    <a:lnTo>
                      <a:pt x="85" y="69"/>
                    </a:lnTo>
                    <a:lnTo>
                      <a:pt x="112" y="75"/>
                    </a:lnTo>
                    <a:lnTo>
                      <a:pt x="130" y="85"/>
                    </a:lnTo>
                    <a:lnTo>
                      <a:pt x="127" y="72"/>
                    </a:lnTo>
                    <a:lnTo>
                      <a:pt x="134" y="82"/>
                    </a:lnTo>
                    <a:lnTo>
                      <a:pt x="146" y="84"/>
                    </a:lnTo>
                    <a:lnTo>
                      <a:pt x="136" y="87"/>
                    </a:lnTo>
                    <a:lnTo>
                      <a:pt x="155" y="97"/>
                    </a:lnTo>
                    <a:lnTo>
                      <a:pt x="163" y="106"/>
                    </a:lnTo>
                    <a:lnTo>
                      <a:pt x="163" y="115"/>
                    </a:lnTo>
                    <a:lnTo>
                      <a:pt x="154" y="105"/>
                    </a:lnTo>
                    <a:lnTo>
                      <a:pt x="158" y="120"/>
                    </a:lnTo>
                    <a:lnTo>
                      <a:pt x="175" y="114"/>
                    </a:lnTo>
                    <a:lnTo>
                      <a:pt x="184" y="112"/>
                    </a:lnTo>
                    <a:lnTo>
                      <a:pt x="190" y="106"/>
                    </a:lnTo>
                    <a:lnTo>
                      <a:pt x="194" y="109"/>
                    </a:lnTo>
                    <a:lnTo>
                      <a:pt x="213" y="94"/>
                    </a:lnTo>
                    <a:lnTo>
                      <a:pt x="227" y="94"/>
                    </a:lnTo>
                    <a:lnTo>
                      <a:pt x="222" y="88"/>
                    </a:lnTo>
                    <a:lnTo>
                      <a:pt x="231" y="76"/>
                    </a:lnTo>
                    <a:lnTo>
                      <a:pt x="252" y="75"/>
                    </a:lnTo>
                    <a:lnTo>
                      <a:pt x="272" y="85"/>
                    </a:lnTo>
                    <a:lnTo>
                      <a:pt x="285" y="100"/>
                    </a:lnTo>
                    <a:lnTo>
                      <a:pt x="294" y="105"/>
                    </a:lnTo>
                    <a:lnTo>
                      <a:pt x="297" y="115"/>
                    </a:lnTo>
                    <a:lnTo>
                      <a:pt x="310" y="121"/>
                    </a:lnTo>
                    <a:lnTo>
                      <a:pt x="315" y="130"/>
                    </a:lnTo>
                    <a:lnTo>
                      <a:pt x="322" y="137"/>
                    </a:lnTo>
                    <a:lnTo>
                      <a:pt x="340" y="137"/>
                    </a:lnTo>
                    <a:lnTo>
                      <a:pt x="346" y="149"/>
                    </a:lnTo>
                    <a:lnTo>
                      <a:pt x="357" y="172"/>
                    </a:lnTo>
                    <a:lnTo>
                      <a:pt x="352" y="217"/>
                    </a:lnTo>
                    <a:lnTo>
                      <a:pt x="352" y="242"/>
                    </a:lnTo>
                    <a:lnTo>
                      <a:pt x="364" y="249"/>
                    </a:lnTo>
                    <a:lnTo>
                      <a:pt x="366" y="237"/>
                    </a:lnTo>
                    <a:lnTo>
                      <a:pt x="360" y="233"/>
                    </a:lnTo>
                    <a:lnTo>
                      <a:pt x="361" y="225"/>
                    </a:lnTo>
                    <a:lnTo>
                      <a:pt x="363" y="227"/>
                    </a:lnTo>
                    <a:lnTo>
                      <a:pt x="372" y="230"/>
                    </a:lnTo>
                    <a:lnTo>
                      <a:pt x="373" y="239"/>
                    </a:lnTo>
                    <a:lnTo>
                      <a:pt x="381" y="228"/>
                    </a:lnTo>
                    <a:lnTo>
                      <a:pt x="384" y="237"/>
                    </a:lnTo>
                    <a:lnTo>
                      <a:pt x="369" y="264"/>
                    </a:lnTo>
                    <a:lnTo>
                      <a:pt x="367" y="269"/>
                    </a:lnTo>
                    <a:lnTo>
                      <a:pt x="376" y="275"/>
                    </a:lnTo>
                    <a:lnTo>
                      <a:pt x="385" y="296"/>
                    </a:lnTo>
                    <a:lnTo>
                      <a:pt x="397" y="308"/>
                    </a:lnTo>
                    <a:lnTo>
                      <a:pt x="403" y="315"/>
                    </a:lnTo>
                    <a:lnTo>
                      <a:pt x="410" y="315"/>
                    </a:lnTo>
                    <a:lnTo>
                      <a:pt x="402" y="302"/>
                    </a:lnTo>
                    <a:lnTo>
                      <a:pt x="409" y="303"/>
                    </a:lnTo>
                    <a:lnTo>
                      <a:pt x="418" y="302"/>
                    </a:lnTo>
                    <a:lnTo>
                      <a:pt x="413" y="308"/>
                    </a:lnTo>
                    <a:lnTo>
                      <a:pt x="416" y="318"/>
                    </a:lnTo>
                    <a:lnTo>
                      <a:pt x="421" y="333"/>
                    </a:lnTo>
                    <a:lnTo>
                      <a:pt x="434" y="339"/>
                    </a:lnTo>
                    <a:lnTo>
                      <a:pt x="437" y="349"/>
                    </a:lnTo>
                    <a:lnTo>
                      <a:pt x="449" y="378"/>
                    </a:lnTo>
                    <a:lnTo>
                      <a:pt x="464" y="378"/>
                    </a:lnTo>
                    <a:lnTo>
                      <a:pt x="476" y="385"/>
                    </a:lnTo>
                    <a:lnTo>
                      <a:pt x="499" y="414"/>
                    </a:lnTo>
                    <a:lnTo>
                      <a:pt x="515" y="416"/>
                    </a:lnTo>
                    <a:lnTo>
                      <a:pt x="516" y="422"/>
                    </a:lnTo>
                    <a:lnTo>
                      <a:pt x="512" y="425"/>
                    </a:lnTo>
                    <a:lnTo>
                      <a:pt x="499" y="419"/>
                    </a:lnTo>
                    <a:lnTo>
                      <a:pt x="502" y="433"/>
                    </a:lnTo>
                    <a:lnTo>
                      <a:pt x="518" y="427"/>
                    </a:lnTo>
                    <a:lnTo>
                      <a:pt x="531" y="427"/>
                    </a:lnTo>
                    <a:lnTo>
                      <a:pt x="539" y="419"/>
                    </a:lnTo>
                    <a:lnTo>
                      <a:pt x="551" y="418"/>
                    </a:lnTo>
                    <a:lnTo>
                      <a:pt x="558" y="406"/>
                    </a:lnTo>
                    <a:lnTo>
                      <a:pt x="555" y="390"/>
                    </a:lnTo>
                    <a:lnTo>
                      <a:pt x="560" y="369"/>
                    </a:lnTo>
                    <a:lnTo>
                      <a:pt x="566" y="370"/>
                    </a:lnTo>
                    <a:lnTo>
                      <a:pt x="560" y="302"/>
                    </a:lnTo>
                    <a:lnTo>
                      <a:pt x="555" y="282"/>
                    </a:lnTo>
                    <a:lnTo>
                      <a:pt x="493" y="182"/>
                    </a:lnTo>
                    <a:lnTo>
                      <a:pt x="479" y="149"/>
                    </a:lnTo>
                    <a:lnTo>
                      <a:pt x="485" y="149"/>
                    </a:lnTo>
                    <a:lnTo>
                      <a:pt x="445" y="85"/>
                    </a:lnTo>
                    <a:lnTo>
                      <a:pt x="418" y="18"/>
                    </a:lnTo>
                    <a:lnTo>
                      <a:pt x="415" y="6"/>
                    </a:lnTo>
                    <a:lnTo>
                      <a:pt x="407" y="5"/>
                    </a:lnTo>
                    <a:lnTo>
                      <a:pt x="382" y="0"/>
                    </a:lnTo>
                    <a:lnTo>
                      <a:pt x="375" y="9"/>
                    </a:lnTo>
                    <a:lnTo>
                      <a:pt x="381" y="37"/>
                    </a:lnTo>
                    <a:lnTo>
                      <a:pt x="369" y="37"/>
                    </a:lnTo>
                    <a:lnTo>
                      <a:pt x="366" y="24"/>
                    </a:lnTo>
                    <a:lnTo>
                      <a:pt x="185" y="34"/>
                    </a:lnTo>
                    <a:lnTo>
                      <a:pt x="175" y="12"/>
                    </a:lnTo>
                    <a:lnTo>
                      <a:pt x="0" y="28"/>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76" name="Freeform 46"/>
              <p:cNvSpPr>
                <a:spLocks/>
              </p:cNvSpPr>
              <p:nvPr/>
            </p:nvSpPr>
            <p:spPr bwMode="auto">
              <a:xfrm>
                <a:off x="3632" y="2804"/>
                <a:ext cx="28" cy="18"/>
              </a:xfrm>
              <a:custGeom>
                <a:avLst/>
                <a:gdLst>
                  <a:gd name="T0" fmla="*/ 0 w 30"/>
                  <a:gd name="T1" fmla="*/ 9 h 19"/>
                  <a:gd name="T2" fmla="*/ 3 w 30"/>
                  <a:gd name="T3" fmla="*/ 9 h 19"/>
                  <a:gd name="T4" fmla="*/ 7 w 30"/>
                  <a:gd name="T5" fmla="*/ 7 h 19"/>
                  <a:gd name="T6" fmla="*/ 7 w 30"/>
                  <a:gd name="T7" fmla="*/ 0 h 19"/>
                  <a:gd name="T8" fmla="*/ 7 w 30"/>
                  <a:gd name="T9" fmla="*/ 9 h 19"/>
                  <a:gd name="T10" fmla="*/ 7 w 30"/>
                  <a:gd name="T11" fmla="*/ 9 h 19"/>
                  <a:gd name="T12" fmla="*/ 7 w 30"/>
                  <a:gd name="T13" fmla="*/ 9 h 19"/>
                  <a:gd name="T14" fmla="*/ 7 w 30"/>
                  <a:gd name="T15" fmla="*/ 9 h 19"/>
                  <a:gd name="T16" fmla="*/ 0 w 30"/>
                  <a:gd name="T17" fmla="*/ 9 h 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0"/>
                  <a:gd name="T28" fmla="*/ 0 h 19"/>
                  <a:gd name="T29" fmla="*/ 30 w 30"/>
                  <a:gd name="T30" fmla="*/ 19 h 1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0" h="19">
                    <a:moveTo>
                      <a:pt x="0" y="19"/>
                    </a:moveTo>
                    <a:lnTo>
                      <a:pt x="3" y="9"/>
                    </a:lnTo>
                    <a:lnTo>
                      <a:pt x="13" y="7"/>
                    </a:lnTo>
                    <a:lnTo>
                      <a:pt x="13" y="0"/>
                    </a:lnTo>
                    <a:lnTo>
                      <a:pt x="30" y="9"/>
                    </a:lnTo>
                    <a:lnTo>
                      <a:pt x="15" y="13"/>
                    </a:lnTo>
                    <a:lnTo>
                      <a:pt x="7" y="12"/>
                    </a:lnTo>
                    <a:lnTo>
                      <a:pt x="9" y="16"/>
                    </a:lnTo>
                    <a:lnTo>
                      <a:pt x="0" y="19"/>
                    </a:lnTo>
                    <a:close/>
                  </a:path>
                </a:pathLst>
              </a:custGeom>
              <a:solidFill>
                <a:srgbClr val="98BEE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77" name="Freeform 47"/>
              <p:cNvSpPr>
                <a:spLocks/>
              </p:cNvSpPr>
              <p:nvPr/>
            </p:nvSpPr>
            <p:spPr bwMode="auto">
              <a:xfrm>
                <a:off x="3632" y="2804"/>
                <a:ext cx="28" cy="18"/>
              </a:xfrm>
              <a:custGeom>
                <a:avLst/>
                <a:gdLst>
                  <a:gd name="T0" fmla="*/ 0 w 30"/>
                  <a:gd name="T1" fmla="*/ 9 h 19"/>
                  <a:gd name="T2" fmla="*/ 3 w 30"/>
                  <a:gd name="T3" fmla="*/ 9 h 19"/>
                  <a:gd name="T4" fmla="*/ 7 w 30"/>
                  <a:gd name="T5" fmla="*/ 7 h 19"/>
                  <a:gd name="T6" fmla="*/ 7 w 30"/>
                  <a:gd name="T7" fmla="*/ 0 h 19"/>
                  <a:gd name="T8" fmla="*/ 7 w 30"/>
                  <a:gd name="T9" fmla="*/ 9 h 19"/>
                  <a:gd name="T10" fmla="*/ 7 w 30"/>
                  <a:gd name="T11" fmla="*/ 9 h 19"/>
                  <a:gd name="T12" fmla="*/ 7 w 30"/>
                  <a:gd name="T13" fmla="*/ 9 h 19"/>
                  <a:gd name="T14" fmla="*/ 7 w 30"/>
                  <a:gd name="T15" fmla="*/ 9 h 19"/>
                  <a:gd name="T16" fmla="*/ 0 w 30"/>
                  <a:gd name="T17" fmla="*/ 9 h 19"/>
                  <a:gd name="T18" fmla="*/ 0 w 30"/>
                  <a:gd name="T19" fmla="*/ 9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0"/>
                  <a:gd name="T31" fmla="*/ 0 h 19"/>
                  <a:gd name="T32" fmla="*/ 30 w 30"/>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0" h="19">
                    <a:moveTo>
                      <a:pt x="0" y="19"/>
                    </a:moveTo>
                    <a:lnTo>
                      <a:pt x="3" y="9"/>
                    </a:lnTo>
                    <a:lnTo>
                      <a:pt x="13" y="7"/>
                    </a:lnTo>
                    <a:lnTo>
                      <a:pt x="13" y="0"/>
                    </a:lnTo>
                    <a:lnTo>
                      <a:pt x="30" y="9"/>
                    </a:lnTo>
                    <a:lnTo>
                      <a:pt x="15" y="13"/>
                    </a:lnTo>
                    <a:lnTo>
                      <a:pt x="7" y="12"/>
                    </a:lnTo>
                    <a:lnTo>
                      <a:pt x="9" y="16"/>
                    </a:lnTo>
                    <a:lnTo>
                      <a:pt x="0" y="19"/>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78" name="Freeform 48"/>
              <p:cNvSpPr>
                <a:spLocks/>
              </p:cNvSpPr>
              <p:nvPr/>
            </p:nvSpPr>
            <p:spPr bwMode="auto">
              <a:xfrm>
                <a:off x="3672" y="2795"/>
                <a:ext cx="21" cy="13"/>
              </a:xfrm>
              <a:custGeom>
                <a:avLst/>
                <a:gdLst>
                  <a:gd name="T0" fmla="*/ 0 w 22"/>
                  <a:gd name="T1" fmla="*/ 7 h 14"/>
                  <a:gd name="T2" fmla="*/ 4 w 22"/>
                  <a:gd name="T3" fmla="*/ 7 h 14"/>
                  <a:gd name="T4" fmla="*/ 11 w 22"/>
                  <a:gd name="T5" fmla="*/ 0 h 14"/>
                  <a:gd name="T6" fmla="*/ 4 w 22"/>
                  <a:gd name="T7" fmla="*/ 7 h 14"/>
                  <a:gd name="T8" fmla="*/ 0 w 22"/>
                  <a:gd name="T9" fmla="*/ 7 h 14"/>
                  <a:gd name="T10" fmla="*/ 0 60000 65536"/>
                  <a:gd name="T11" fmla="*/ 0 60000 65536"/>
                  <a:gd name="T12" fmla="*/ 0 60000 65536"/>
                  <a:gd name="T13" fmla="*/ 0 60000 65536"/>
                  <a:gd name="T14" fmla="*/ 0 60000 65536"/>
                  <a:gd name="T15" fmla="*/ 0 w 22"/>
                  <a:gd name="T16" fmla="*/ 0 h 14"/>
                  <a:gd name="T17" fmla="*/ 22 w 22"/>
                  <a:gd name="T18" fmla="*/ 14 h 14"/>
                </a:gdLst>
                <a:ahLst/>
                <a:cxnLst>
                  <a:cxn ang="T10">
                    <a:pos x="T0" y="T1"/>
                  </a:cxn>
                  <a:cxn ang="T11">
                    <a:pos x="T2" y="T3"/>
                  </a:cxn>
                  <a:cxn ang="T12">
                    <a:pos x="T4" y="T5"/>
                  </a:cxn>
                  <a:cxn ang="T13">
                    <a:pos x="T6" y="T7"/>
                  </a:cxn>
                  <a:cxn ang="T14">
                    <a:pos x="T8" y="T9"/>
                  </a:cxn>
                </a:cxnLst>
                <a:rect l="T15" t="T16" r="T17" b="T18"/>
                <a:pathLst>
                  <a:path w="22" h="14">
                    <a:moveTo>
                      <a:pt x="0" y="14"/>
                    </a:moveTo>
                    <a:lnTo>
                      <a:pt x="4" y="14"/>
                    </a:lnTo>
                    <a:lnTo>
                      <a:pt x="22" y="0"/>
                    </a:lnTo>
                    <a:lnTo>
                      <a:pt x="4" y="9"/>
                    </a:lnTo>
                    <a:lnTo>
                      <a:pt x="0" y="14"/>
                    </a:lnTo>
                    <a:close/>
                  </a:path>
                </a:pathLst>
              </a:custGeom>
              <a:solidFill>
                <a:srgbClr val="98BEE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79" name="Freeform 49"/>
              <p:cNvSpPr>
                <a:spLocks/>
              </p:cNvSpPr>
              <p:nvPr/>
            </p:nvSpPr>
            <p:spPr bwMode="auto">
              <a:xfrm>
                <a:off x="3672" y="2795"/>
                <a:ext cx="21" cy="13"/>
              </a:xfrm>
              <a:custGeom>
                <a:avLst/>
                <a:gdLst>
                  <a:gd name="T0" fmla="*/ 0 w 22"/>
                  <a:gd name="T1" fmla="*/ 7 h 14"/>
                  <a:gd name="T2" fmla="*/ 4 w 22"/>
                  <a:gd name="T3" fmla="*/ 7 h 14"/>
                  <a:gd name="T4" fmla="*/ 11 w 22"/>
                  <a:gd name="T5" fmla="*/ 0 h 14"/>
                  <a:gd name="T6" fmla="*/ 4 w 22"/>
                  <a:gd name="T7" fmla="*/ 7 h 14"/>
                  <a:gd name="T8" fmla="*/ 0 w 22"/>
                  <a:gd name="T9" fmla="*/ 7 h 14"/>
                  <a:gd name="T10" fmla="*/ 0 w 22"/>
                  <a:gd name="T11" fmla="*/ 7 h 14"/>
                  <a:gd name="T12" fmla="*/ 0 60000 65536"/>
                  <a:gd name="T13" fmla="*/ 0 60000 65536"/>
                  <a:gd name="T14" fmla="*/ 0 60000 65536"/>
                  <a:gd name="T15" fmla="*/ 0 60000 65536"/>
                  <a:gd name="T16" fmla="*/ 0 60000 65536"/>
                  <a:gd name="T17" fmla="*/ 0 60000 65536"/>
                  <a:gd name="T18" fmla="*/ 0 w 22"/>
                  <a:gd name="T19" fmla="*/ 0 h 14"/>
                  <a:gd name="T20" fmla="*/ 22 w 22"/>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22" h="14">
                    <a:moveTo>
                      <a:pt x="0" y="14"/>
                    </a:moveTo>
                    <a:lnTo>
                      <a:pt x="4" y="14"/>
                    </a:lnTo>
                    <a:lnTo>
                      <a:pt x="22" y="0"/>
                    </a:lnTo>
                    <a:lnTo>
                      <a:pt x="4" y="9"/>
                    </a:lnTo>
                    <a:lnTo>
                      <a:pt x="0" y="14"/>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80" name="Freeform 50"/>
              <p:cNvSpPr>
                <a:spLocks/>
              </p:cNvSpPr>
              <p:nvPr/>
            </p:nvSpPr>
            <p:spPr bwMode="auto">
              <a:xfrm>
                <a:off x="3707" y="2756"/>
                <a:ext cx="17" cy="25"/>
              </a:xfrm>
              <a:custGeom>
                <a:avLst/>
                <a:gdLst>
                  <a:gd name="T0" fmla="*/ 0 w 17"/>
                  <a:gd name="T1" fmla="*/ 4 h 28"/>
                  <a:gd name="T2" fmla="*/ 9 w 17"/>
                  <a:gd name="T3" fmla="*/ 4 h 28"/>
                  <a:gd name="T4" fmla="*/ 17 w 17"/>
                  <a:gd name="T5" fmla="*/ 0 h 28"/>
                  <a:gd name="T6" fmla="*/ 11 w 17"/>
                  <a:gd name="T7" fmla="*/ 4 h 28"/>
                  <a:gd name="T8" fmla="*/ 0 w 17"/>
                  <a:gd name="T9" fmla="*/ 4 h 28"/>
                  <a:gd name="T10" fmla="*/ 0 60000 65536"/>
                  <a:gd name="T11" fmla="*/ 0 60000 65536"/>
                  <a:gd name="T12" fmla="*/ 0 60000 65536"/>
                  <a:gd name="T13" fmla="*/ 0 60000 65536"/>
                  <a:gd name="T14" fmla="*/ 0 60000 65536"/>
                  <a:gd name="T15" fmla="*/ 0 w 17"/>
                  <a:gd name="T16" fmla="*/ 0 h 28"/>
                  <a:gd name="T17" fmla="*/ 17 w 17"/>
                  <a:gd name="T18" fmla="*/ 28 h 28"/>
                </a:gdLst>
                <a:ahLst/>
                <a:cxnLst>
                  <a:cxn ang="T10">
                    <a:pos x="T0" y="T1"/>
                  </a:cxn>
                  <a:cxn ang="T11">
                    <a:pos x="T2" y="T3"/>
                  </a:cxn>
                  <a:cxn ang="T12">
                    <a:pos x="T4" y="T5"/>
                  </a:cxn>
                  <a:cxn ang="T13">
                    <a:pos x="T6" y="T7"/>
                  </a:cxn>
                  <a:cxn ang="T14">
                    <a:pos x="T8" y="T9"/>
                  </a:cxn>
                </a:cxnLst>
                <a:rect l="T15" t="T16" r="T17" b="T18"/>
                <a:pathLst>
                  <a:path w="17" h="28">
                    <a:moveTo>
                      <a:pt x="0" y="28"/>
                    </a:moveTo>
                    <a:lnTo>
                      <a:pt x="9" y="17"/>
                    </a:lnTo>
                    <a:lnTo>
                      <a:pt x="17" y="0"/>
                    </a:lnTo>
                    <a:lnTo>
                      <a:pt x="11" y="7"/>
                    </a:lnTo>
                    <a:lnTo>
                      <a:pt x="0" y="28"/>
                    </a:lnTo>
                    <a:close/>
                  </a:path>
                </a:pathLst>
              </a:custGeom>
              <a:solidFill>
                <a:srgbClr val="98BEE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81" name="Freeform 51"/>
              <p:cNvSpPr>
                <a:spLocks/>
              </p:cNvSpPr>
              <p:nvPr/>
            </p:nvSpPr>
            <p:spPr bwMode="auto">
              <a:xfrm>
                <a:off x="3707" y="2756"/>
                <a:ext cx="17" cy="25"/>
              </a:xfrm>
              <a:custGeom>
                <a:avLst/>
                <a:gdLst>
                  <a:gd name="T0" fmla="*/ 0 w 17"/>
                  <a:gd name="T1" fmla="*/ 4 h 28"/>
                  <a:gd name="T2" fmla="*/ 9 w 17"/>
                  <a:gd name="T3" fmla="*/ 4 h 28"/>
                  <a:gd name="T4" fmla="*/ 17 w 17"/>
                  <a:gd name="T5" fmla="*/ 0 h 28"/>
                  <a:gd name="T6" fmla="*/ 11 w 17"/>
                  <a:gd name="T7" fmla="*/ 4 h 28"/>
                  <a:gd name="T8" fmla="*/ 0 w 17"/>
                  <a:gd name="T9" fmla="*/ 4 h 28"/>
                  <a:gd name="T10" fmla="*/ 0 w 17"/>
                  <a:gd name="T11" fmla="*/ 4 h 28"/>
                  <a:gd name="T12" fmla="*/ 0 60000 65536"/>
                  <a:gd name="T13" fmla="*/ 0 60000 65536"/>
                  <a:gd name="T14" fmla="*/ 0 60000 65536"/>
                  <a:gd name="T15" fmla="*/ 0 60000 65536"/>
                  <a:gd name="T16" fmla="*/ 0 60000 65536"/>
                  <a:gd name="T17" fmla="*/ 0 60000 65536"/>
                  <a:gd name="T18" fmla="*/ 0 w 17"/>
                  <a:gd name="T19" fmla="*/ 0 h 28"/>
                  <a:gd name="T20" fmla="*/ 17 w 17"/>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17" h="28">
                    <a:moveTo>
                      <a:pt x="0" y="28"/>
                    </a:moveTo>
                    <a:lnTo>
                      <a:pt x="9" y="17"/>
                    </a:lnTo>
                    <a:lnTo>
                      <a:pt x="17" y="0"/>
                    </a:lnTo>
                    <a:lnTo>
                      <a:pt x="11" y="7"/>
                    </a:lnTo>
                    <a:lnTo>
                      <a:pt x="0" y="28"/>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82" name="Freeform 52"/>
              <p:cNvSpPr>
                <a:spLocks/>
              </p:cNvSpPr>
              <p:nvPr/>
            </p:nvSpPr>
            <p:spPr bwMode="auto">
              <a:xfrm>
                <a:off x="3281" y="2109"/>
                <a:ext cx="325" cy="316"/>
              </a:xfrm>
              <a:custGeom>
                <a:avLst/>
                <a:gdLst>
                  <a:gd name="T0" fmla="*/ 0 w 339"/>
                  <a:gd name="T1" fmla="*/ 4 h 353"/>
                  <a:gd name="T2" fmla="*/ 12 w 339"/>
                  <a:gd name="T3" fmla="*/ 6 h 353"/>
                  <a:gd name="T4" fmla="*/ 18 w 339"/>
                  <a:gd name="T5" fmla="*/ 8 h 353"/>
                  <a:gd name="T6" fmla="*/ 20 w 339"/>
                  <a:gd name="T7" fmla="*/ 9 h 353"/>
                  <a:gd name="T8" fmla="*/ 18 w 339"/>
                  <a:gd name="T9" fmla="*/ 9 h 353"/>
                  <a:gd name="T10" fmla="*/ 17 w 339"/>
                  <a:gd name="T11" fmla="*/ 10 h 353"/>
                  <a:gd name="T12" fmla="*/ 22 w 339"/>
                  <a:gd name="T13" fmla="*/ 12 h 353"/>
                  <a:gd name="T14" fmla="*/ 26 w 339"/>
                  <a:gd name="T15" fmla="*/ 12 h 353"/>
                  <a:gd name="T16" fmla="*/ 75 w 339"/>
                  <a:gd name="T17" fmla="*/ 12 h 353"/>
                  <a:gd name="T18" fmla="*/ 75 w 339"/>
                  <a:gd name="T19" fmla="*/ 12 h 353"/>
                  <a:gd name="T20" fmla="*/ 78 w 339"/>
                  <a:gd name="T21" fmla="*/ 12 h 353"/>
                  <a:gd name="T22" fmla="*/ 78 w 339"/>
                  <a:gd name="T23" fmla="*/ 12 h 353"/>
                  <a:gd name="T24" fmla="*/ 79 w 339"/>
                  <a:gd name="T25" fmla="*/ 11 h 353"/>
                  <a:gd name="T26" fmla="*/ 87 w 339"/>
                  <a:gd name="T27" fmla="*/ 12 h 353"/>
                  <a:gd name="T28" fmla="*/ 88 w 339"/>
                  <a:gd name="T29" fmla="*/ 11 h 353"/>
                  <a:gd name="T30" fmla="*/ 87 w 339"/>
                  <a:gd name="T31" fmla="*/ 11 h 353"/>
                  <a:gd name="T32" fmla="*/ 88 w 339"/>
                  <a:gd name="T33" fmla="*/ 11 h 353"/>
                  <a:gd name="T34" fmla="*/ 84 w 339"/>
                  <a:gd name="T35" fmla="*/ 11 h 353"/>
                  <a:gd name="T36" fmla="*/ 88 w 339"/>
                  <a:gd name="T37" fmla="*/ 10 h 353"/>
                  <a:gd name="T38" fmla="*/ 88 w 339"/>
                  <a:gd name="T39" fmla="*/ 10 h 353"/>
                  <a:gd name="T40" fmla="*/ 92 w 339"/>
                  <a:gd name="T41" fmla="*/ 10 h 353"/>
                  <a:gd name="T42" fmla="*/ 88 w 339"/>
                  <a:gd name="T43" fmla="*/ 9 h 353"/>
                  <a:gd name="T44" fmla="*/ 92 w 339"/>
                  <a:gd name="T45" fmla="*/ 9 h 353"/>
                  <a:gd name="T46" fmla="*/ 92 w 339"/>
                  <a:gd name="T47" fmla="*/ 9 h 353"/>
                  <a:gd name="T48" fmla="*/ 92 w 339"/>
                  <a:gd name="T49" fmla="*/ 9 h 353"/>
                  <a:gd name="T50" fmla="*/ 92 w 339"/>
                  <a:gd name="T51" fmla="*/ 9 h 353"/>
                  <a:gd name="T52" fmla="*/ 92 w 339"/>
                  <a:gd name="T53" fmla="*/ 8 h 353"/>
                  <a:gd name="T54" fmla="*/ 92 w 339"/>
                  <a:gd name="T55" fmla="*/ 8 h 353"/>
                  <a:gd name="T56" fmla="*/ 96 w 339"/>
                  <a:gd name="T57" fmla="*/ 8 h 353"/>
                  <a:gd name="T58" fmla="*/ 96 w 339"/>
                  <a:gd name="T59" fmla="*/ 8 h 353"/>
                  <a:gd name="T60" fmla="*/ 92 w 339"/>
                  <a:gd name="T61" fmla="*/ 8 h 353"/>
                  <a:gd name="T62" fmla="*/ 88 w 339"/>
                  <a:gd name="T63" fmla="*/ 7 h 353"/>
                  <a:gd name="T64" fmla="*/ 84 w 339"/>
                  <a:gd name="T65" fmla="*/ 6 h 353"/>
                  <a:gd name="T66" fmla="*/ 84 w 339"/>
                  <a:gd name="T67" fmla="*/ 6 h 353"/>
                  <a:gd name="T68" fmla="*/ 79 w 339"/>
                  <a:gd name="T69" fmla="*/ 4 h 353"/>
                  <a:gd name="T70" fmla="*/ 75 w 339"/>
                  <a:gd name="T71" fmla="*/ 4 h 353"/>
                  <a:gd name="T72" fmla="*/ 69 w 339"/>
                  <a:gd name="T73" fmla="*/ 4 h 353"/>
                  <a:gd name="T74" fmla="*/ 58 w 339"/>
                  <a:gd name="T75" fmla="*/ 4 h 353"/>
                  <a:gd name="T76" fmla="*/ 54 w 339"/>
                  <a:gd name="T77" fmla="*/ 4 h 353"/>
                  <a:gd name="T78" fmla="*/ 42 w 339"/>
                  <a:gd name="T79" fmla="*/ 4 h 353"/>
                  <a:gd name="T80" fmla="*/ 46 w 339"/>
                  <a:gd name="T81" fmla="*/ 0 h 353"/>
                  <a:gd name="T82" fmla="*/ 25 w 339"/>
                  <a:gd name="T83" fmla="*/ 4 h 353"/>
                  <a:gd name="T84" fmla="*/ 0 w 339"/>
                  <a:gd name="T85" fmla="*/ 4 h 35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39"/>
                  <a:gd name="T130" fmla="*/ 0 h 353"/>
                  <a:gd name="T131" fmla="*/ 339 w 339"/>
                  <a:gd name="T132" fmla="*/ 353 h 35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39" h="353">
                    <a:moveTo>
                      <a:pt x="0" y="19"/>
                    </a:moveTo>
                    <a:lnTo>
                      <a:pt x="45" y="182"/>
                    </a:lnTo>
                    <a:lnTo>
                      <a:pt x="61" y="210"/>
                    </a:lnTo>
                    <a:lnTo>
                      <a:pt x="67" y="231"/>
                    </a:lnTo>
                    <a:lnTo>
                      <a:pt x="60" y="244"/>
                    </a:lnTo>
                    <a:lnTo>
                      <a:pt x="58" y="268"/>
                    </a:lnTo>
                    <a:lnTo>
                      <a:pt x="73" y="328"/>
                    </a:lnTo>
                    <a:lnTo>
                      <a:pt x="85" y="349"/>
                    </a:lnTo>
                    <a:lnTo>
                      <a:pt x="266" y="338"/>
                    </a:lnTo>
                    <a:lnTo>
                      <a:pt x="267" y="352"/>
                    </a:lnTo>
                    <a:lnTo>
                      <a:pt x="279" y="353"/>
                    </a:lnTo>
                    <a:lnTo>
                      <a:pt x="275" y="324"/>
                    </a:lnTo>
                    <a:lnTo>
                      <a:pt x="281" y="316"/>
                    </a:lnTo>
                    <a:lnTo>
                      <a:pt x="307" y="321"/>
                    </a:lnTo>
                    <a:lnTo>
                      <a:pt x="313" y="300"/>
                    </a:lnTo>
                    <a:lnTo>
                      <a:pt x="307" y="298"/>
                    </a:lnTo>
                    <a:lnTo>
                      <a:pt x="313" y="294"/>
                    </a:lnTo>
                    <a:lnTo>
                      <a:pt x="304" y="289"/>
                    </a:lnTo>
                    <a:lnTo>
                      <a:pt x="310" y="282"/>
                    </a:lnTo>
                    <a:lnTo>
                      <a:pt x="309" y="271"/>
                    </a:lnTo>
                    <a:lnTo>
                      <a:pt x="321" y="264"/>
                    </a:lnTo>
                    <a:lnTo>
                      <a:pt x="315" y="253"/>
                    </a:lnTo>
                    <a:lnTo>
                      <a:pt x="321" y="249"/>
                    </a:lnTo>
                    <a:lnTo>
                      <a:pt x="325" y="241"/>
                    </a:lnTo>
                    <a:lnTo>
                      <a:pt x="321" y="239"/>
                    </a:lnTo>
                    <a:lnTo>
                      <a:pt x="328" y="230"/>
                    </a:lnTo>
                    <a:lnTo>
                      <a:pt x="324" y="224"/>
                    </a:lnTo>
                    <a:lnTo>
                      <a:pt x="331" y="224"/>
                    </a:lnTo>
                    <a:lnTo>
                      <a:pt x="339" y="213"/>
                    </a:lnTo>
                    <a:lnTo>
                      <a:pt x="337" y="210"/>
                    </a:lnTo>
                    <a:lnTo>
                      <a:pt x="325" y="209"/>
                    </a:lnTo>
                    <a:lnTo>
                      <a:pt x="316" y="198"/>
                    </a:lnTo>
                    <a:lnTo>
                      <a:pt x="303" y="174"/>
                    </a:lnTo>
                    <a:lnTo>
                      <a:pt x="297" y="170"/>
                    </a:lnTo>
                    <a:lnTo>
                      <a:pt x="281" y="139"/>
                    </a:lnTo>
                    <a:lnTo>
                      <a:pt x="260" y="125"/>
                    </a:lnTo>
                    <a:lnTo>
                      <a:pt x="245" y="103"/>
                    </a:lnTo>
                    <a:lnTo>
                      <a:pt x="204" y="76"/>
                    </a:lnTo>
                    <a:lnTo>
                      <a:pt x="188" y="52"/>
                    </a:lnTo>
                    <a:lnTo>
                      <a:pt x="146" y="24"/>
                    </a:lnTo>
                    <a:lnTo>
                      <a:pt x="160" y="0"/>
                    </a:lnTo>
                    <a:lnTo>
                      <a:pt x="82" y="7"/>
                    </a:lnTo>
                    <a:lnTo>
                      <a:pt x="0" y="19"/>
                    </a:lnTo>
                    <a:close/>
                  </a:path>
                </a:pathLst>
              </a:custGeom>
              <a:solidFill>
                <a:srgbClr val="98BEE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83" name="Freeform 53"/>
              <p:cNvSpPr>
                <a:spLocks/>
              </p:cNvSpPr>
              <p:nvPr/>
            </p:nvSpPr>
            <p:spPr bwMode="auto">
              <a:xfrm>
                <a:off x="3281" y="2109"/>
                <a:ext cx="325" cy="316"/>
              </a:xfrm>
              <a:custGeom>
                <a:avLst/>
                <a:gdLst>
                  <a:gd name="T0" fmla="*/ 0 w 339"/>
                  <a:gd name="T1" fmla="*/ 4 h 353"/>
                  <a:gd name="T2" fmla="*/ 12 w 339"/>
                  <a:gd name="T3" fmla="*/ 6 h 353"/>
                  <a:gd name="T4" fmla="*/ 18 w 339"/>
                  <a:gd name="T5" fmla="*/ 8 h 353"/>
                  <a:gd name="T6" fmla="*/ 20 w 339"/>
                  <a:gd name="T7" fmla="*/ 9 h 353"/>
                  <a:gd name="T8" fmla="*/ 18 w 339"/>
                  <a:gd name="T9" fmla="*/ 9 h 353"/>
                  <a:gd name="T10" fmla="*/ 17 w 339"/>
                  <a:gd name="T11" fmla="*/ 10 h 353"/>
                  <a:gd name="T12" fmla="*/ 22 w 339"/>
                  <a:gd name="T13" fmla="*/ 12 h 353"/>
                  <a:gd name="T14" fmla="*/ 26 w 339"/>
                  <a:gd name="T15" fmla="*/ 12 h 353"/>
                  <a:gd name="T16" fmla="*/ 75 w 339"/>
                  <a:gd name="T17" fmla="*/ 12 h 353"/>
                  <a:gd name="T18" fmla="*/ 75 w 339"/>
                  <a:gd name="T19" fmla="*/ 12 h 353"/>
                  <a:gd name="T20" fmla="*/ 78 w 339"/>
                  <a:gd name="T21" fmla="*/ 12 h 353"/>
                  <a:gd name="T22" fmla="*/ 78 w 339"/>
                  <a:gd name="T23" fmla="*/ 12 h 353"/>
                  <a:gd name="T24" fmla="*/ 79 w 339"/>
                  <a:gd name="T25" fmla="*/ 11 h 353"/>
                  <a:gd name="T26" fmla="*/ 87 w 339"/>
                  <a:gd name="T27" fmla="*/ 12 h 353"/>
                  <a:gd name="T28" fmla="*/ 88 w 339"/>
                  <a:gd name="T29" fmla="*/ 11 h 353"/>
                  <a:gd name="T30" fmla="*/ 87 w 339"/>
                  <a:gd name="T31" fmla="*/ 11 h 353"/>
                  <a:gd name="T32" fmla="*/ 88 w 339"/>
                  <a:gd name="T33" fmla="*/ 11 h 353"/>
                  <a:gd name="T34" fmla="*/ 84 w 339"/>
                  <a:gd name="T35" fmla="*/ 11 h 353"/>
                  <a:gd name="T36" fmla="*/ 88 w 339"/>
                  <a:gd name="T37" fmla="*/ 10 h 353"/>
                  <a:gd name="T38" fmla="*/ 88 w 339"/>
                  <a:gd name="T39" fmla="*/ 10 h 353"/>
                  <a:gd name="T40" fmla="*/ 92 w 339"/>
                  <a:gd name="T41" fmla="*/ 10 h 353"/>
                  <a:gd name="T42" fmla="*/ 88 w 339"/>
                  <a:gd name="T43" fmla="*/ 9 h 353"/>
                  <a:gd name="T44" fmla="*/ 92 w 339"/>
                  <a:gd name="T45" fmla="*/ 9 h 353"/>
                  <a:gd name="T46" fmla="*/ 92 w 339"/>
                  <a:gd name="T47" fmla="*/ 9 h 353"/>
                  <a:gd name="T48" fmla="*/ 92 w 339"/>
                  <a:gd name="T49" fmla="*/ 9 h 353"/>
                  <a:gd name="T50" fmla="*/ 92 w 339"/>
                  <a:gd name="T51" fmla="*/ 9 h 353"/>
                  <a:gd name="T52" fmla="*/ 92 w 339"/>
                  <a:gd name="T53" fmla="*/ 8 h 353"/>
                  <a:gd name="T54" fmla="*/ 92 w 339"/>
                  <a:gd name="T55" fmla="*/ 8 h 353"/>
                  <a:gd name="T56" fmla="*/ 96 w 339"/>
                  <a:gd name="T57" fmla="*/ 8 h 353"/>
                  <a:gd name="T58" fmla="*/ 96 w 339"/>
                  <a:gd name="T59" fmla="*/ 8 h 353"/>
                  <a:gd name="T60" fmla="*/ 92 w 339"/>
                  <a:gd name="T61" fmla="*/ 8 h 353"/>
                  <a:gd name="T62" fmla="*/ 88 w 339"/>
                  <a:gd name="T63" fmla="*/ 7 h 353"/>
                  <a:gd name="T64" fmla="*/ 84 w 339"/>
                  <a:gd name="T65" fmla="*/ 6 h 353"/>
                  <a:gd name="T66" fmla="*/ 84 w 339"/>
                  <a:gd name="T67" fmla="*/ 6 h 353"/>
                  <a:gd name="T68" fmla="*/ 79 w 339"/>
                  <a:gd name="T69" fmla="*/ 4 h 353"/>
                  <a:gd name="T70" fmla="*/ 75 w 339"/>
                  <a:gd name="T71" fmla="*/ 4 h 353"/>
                  <a:gd name="T72" fmla="*/ 69 w 339"/>
                  <a:gd name="T73" fmla="*/ 4 h 353"/>
                  <a:gd name="T74" fmla="*/ 58 w 339"/>
                  <a:gd name="T75" fmla="*/ 4 h 353"/>
                  <a:gd name="T76" fmla="*/ 54 w 339"/>
                  <a:gd name="T77" fmla="*/ 4 h 353"/>
                  <a:gd name="T78" fmla="*/ 42 w 339"/>
                  <a:gd name="T79" fmla="*/ 4 h 353"/>
                  <a:gd name="T80" fmla="*/ 46 w 339"/>
                  <a:gd name="T81" fmla="*/ 0 h 353"/>
                  <a:gd name="T82" fmla="*/ 25 w 339"/>
                  <a:gd name="T83" fmla="*/ 4 h 353"/>
                  <a:gd name="T84" fmla="*/ 0 w 339"/>
                  <a:gd name="T85" fmla="*/ 4 h 353"/>
                  <a:gd name="T86" fmla="*/ 0 w 339"/>
                  <a:gd name="T87" fmla="*/ 4 h 35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39"/>
                  <a:gd name="T133" fmla="*/ 0 h 353"/>
                  <a:gd name="T134" fmla="*/ 339 w 339"/>
                  <a:gd name="T135" fmla="*/ 353 h 35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39" h="353">
                    <a:moveTo>
                      <a:pt x="0" y="19"/>
                    </a:moveTo>
                    <a:lnTo>
                      <a:pt x="45" y="182"/>
                    </a:lnTo>
                    <a:lnTo>
                      <a:pt x="61" y="210"/>
                    </a:lnTo>
                    <a:lnTo>
                      <a:pt x="67" y="231"/>
                    </a:lnTo>
                    <a:lnTo>
                      <a:pt x="60" y="244"/>
                    </a:lnTo>
                    <a:lnTo>
                      <a:pt x="58" y="268"/>
                    </a:lnTo>
                    <a:lnTo>
                      <a:pt x="73" y="328"/>
                    </a:lnTo>
                    <a:lnTo>
                      <a:pt x="85" y="349"/>
                    </a:lnTo>
                    <a:lnTo>
                      <a:pt x="266" y="338"/>
                    </a:lnTo>
                    <a:lnTo>
                      <a:pt x="267" y="352"/>
                    </a:lnTo>
                    <a:lnTo>
                      <a:pt x="279" y="353"/>
                    </a:lnTo>
                    <a:lnTo>
                      <a:pt x="275" y="324"/>
                    </a:lnTo>
                    <a:lnTo>
                      <a:pt x="281" y="316"/>
                    </a:lnTo>
                    <a:lnTo>
                      <a:pt x="307" y="321"/>
                    </a:lnTo>
                    <a:lnTo>
                      <a:pt x="313" y="300"/>
                    </a:lnTo>
                    <a:lnTo>
                      <a:pt x="307" y="298"/>
                    </a:lnTo>
                    <a:lnTo>
                      <a:pt x="313" y="294"/>
                    </a:lnTo>
                    <a:lnTo>
                      <a:pt x="304" y="289"/>
                    </a:lnTo>
                    <a:lnTo>
                      <a:pt x="310" y="282"/>
                    </a:lnTo>
                    <a:lnTo>
                      <a:pt x="309" y="271"/>
                    </a:lnTo>
                    <a:lnTo>
                      <a:pt x="321" y="264"/>
                    </a:lnTo>
                    <a:lnTo>
                      <a:pt x="315" y="253"/>
                    </a:lnTo>
                    <a:lnTo>
                      <a:pt x="321" y="249"/>
                    </a:lnTo>
                    <a:lnTo>
                      <a:pt x="325" y="241"/>
                    </a:lnTo>
                    <a:lnTo>
                      <a:pt x="321" y="239"/>
                    </a:lnTo>
                    <a:lnTo>
                      <a:pt x="328" y="230"/>
                    </a:lnTo>
                    <a:lnTo>
                      <a:pt x="324" y="224"/>
                    </a:lnTo>
                    <a:lnTo>
                      <a:pt x="331" y="224"/>
                    </a:lnTo>
                    <a:lnTo>
                      <a:pt x="339" y="213"/>
                    </a:lnTo>
                    <a:lnTo>
                      <a:pt x="337" y="210"/>
                    </a:lnTo>
                    <a:lnTo>
                      <a:pt x="325" y="209"/>
                    </a:lnTo>
                    <a:lnTo>
                      <a:pt x="316" y="198"/>
                    </a:lnTo>
                    <a:lnTo>
                      <a:pt x="303" y="174"/>
                    </a:lnTo>
                    <a:lnTo>
                      <a:pt x="297" y="170"/>
                    </a:lnTo>
                    <a:lnTo>
                      <a:pt x="281" y="139"/>
                    </a:lnTo>
                    <a:lnTo>
                      <a:pt x="260" y="125"/>
                    </a:lnTo>
                    <a:lnTo>
                      <a:pt x="245" y="103"/>
                    </a:lnTo>
                    <a:lnTo>
                      <a:pt x="204" y="76"/>
                    </a:lnTo>
                    <a:lnTo>
                      <a:pt x="188" y="52"/>
                    </a:lnTo>
                    <a:lnTo>
                      <a:pt x="146" y="24"/>
                    </a:lnTo>
                    <a:lnTo>
                      <a:pt x="160" y="0"/>
                    </a:lnTo>
                    <a:lnTo>
                      <a:pt x="82" y="7"/>
                    </a:lnTo>
                    <a:lnTo>
                      <a:pt x="0" y="19"/>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84" name="Freeform 54"/>
              <p:cNvSpPr>
                <a:spLocks/>
              </p:cNvSpPr>
              <p:nvPr/>
            </p:nvSpPr>
            <p:spPr bwMode="auto">
              <a:xfrm>
                <a:off x="3115" y="1641"/>
                <a:ext cx="184" cy="298"/>
              </a:xfrm>
              <a:custGeom>
                <a:avLst/>
                <a:gdLst>
                  <a:gd name="T0" fmla="*/ 0 w 194"/>
                  <a:gd name="T1" fmla="*/ 13 h 332"/>
                  <a:gd name="T2" fmla="*/ 4 w 194"/>
                  <a:gd name="T3" fmla="*/ 13 h 332"/>
                  <a:gd name="T4" fmla="*/ 9 w 194"/>
                  <a:gd name="T5" fmla="*/ 13 h 332"/>
                  <a:gd name="T6" fmla="*/ 9 w 194"/>
                  <a:gd name="T7" fmla="*/ 13 h 332"/>
                  <a:gd name="T8" fmla="*/ 9 w 194"/>
                  <a:gd name="T9" fmla="*/ 13 h 332"/>
                  <a:gd name="T10" fmla="*/ 17 w 194"/>
                  <a:gd name="T11" fmla="*/ 12 h 332"/>
                  <a:gd name="T12" fmla="*/ 19 w 194"/>
                  <a:gd name="T13" fmla="*/ 13 h 332"/>
                  <a:gd name="T14" fmla="*/ 21 w 194"/>
                  <a:gd name="T15" fmla="*/ 12 h 332"/>
                  <a:gd name="T16" fmla="*/ 23 w 194"/>
                  <a:gd name="T17" fmla="*/ 12 h 332"/>
                  <a:gd name="T18" fmla="*/ 27 w 194"/>
                  <a:gd name="T19" fmla="*/ 12 h 332"/>
                  <a:gd name="T20" fmla="*/ 27 w 194"/>
                  <a:gd name="T21" fmla="*/ 12 h 332"/>
                  <a:gd name="T22" fmla="*/ 32 w 194"/>
                  <a:gd name="T23" fmla="*/ 11 h 332"/>
                  <a:gd name="T24" fmla="*/ 34 w 194"/>
                  <a:gd name="T25" fmla="*/ 10 h 332"/>
                  <a:gd name="T26" fmla="*/ 36 w 194"/>
                  <a:gd name="T27" fmla="*/ 10 h 332"/>
                  <a:gd name="T28" fmla="*/ 40 w 194"/>
                  <a:gd name="T29" fmla="*/ 10 h 332"/>
                  <a:gd name="T30" fmla="*/ 38 w 194"/>
                  <a:gd name="T31" fmla="*/ 9 h 332"/>
                  <a:gd name="T32" fmla="*/ 40 w 194"/>
                  <a:gd name="T33" fmla="*/ 9 h 332"/>
                  <a:gd name="T34" fmla="*/ 34 w 194"/>
                  <a:gd name="T35" fmla="*/ 3 h 332"/>
                  <a:gd name="T36" fmla="*/ 34 w 194"/>
                  <a:gd name="T37" fmla="*/ 0 h 332"/>
                  <a:gd name="T38" fmla="*/ 9 w 194"/>
                  <a:gd name="T39" fmla="*/ 4 h 332"/>
                  <a:gd name="T40" fmla="*/ 9 w 194"/>
                  <a:gd name="T41" fmla="*/ 4 h 332"/>
                  <a:gd name="T42" fmla="*/ 9 w 194"/>
                  <a:gd name="T43" fmla="*/ 4 h 332"/>
                  <a:gd name="T44" fmla="*/ 9 w 194"/>
                  <a:gd name="T45" fmla="*/ 8 h 332"/>
                  <a:gd name="T46" fmla="*/ 9 w 194"/>
                  <a:gd name="T47" fmla="*/ 9 h 332"/>
                  <a:gd name="T48" fmla="*/ 9 w 194"/>
                  <a:gd name="T49" fmla="*/ 10 h 332"/>
                  <a:gd name="T50" fmla="*/ 9 w 194"/>
                  <a:gd name="T51" fmla="*/ 11 h 332"/>
                  <a:gd name="T52" fmla="*/ 4 w 194"/>
                  <a:gd name="T53" fmla="*/ 12 h 332"/>
                  <a:gd name="T54" fmla="*/ 0 w 194"/>
                  <a:gd name="T55" fmla="*/ 13 h 3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94"/>
                  <a:gd name="T85" fmla="*/ 0 h 332"/>
                  <a:gd name="T86" fmla="*/ 194 w 194"/>
                  <a:gd name="T87" fmla="*/ 332 h 33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94" h="332">
                    <a:moveTo>
                      <a:pt x="0" y="326"/>
                    </a:moveTo>
                    <a:lnTo>
                      <a:pt x="4" y="332"/>
                    </a:lnTo>
                    <a:lnTo>
                      <a:pt x="10" y="324"/>
                    </a:lnTo>
                    <a:lnTo>
                      <a:pt x="39" y="318"/>
                    </a:lnTo>
                    <a:lnTo>
                      <a:pt x="48" y="321"/>
                    </a:lnTo>
                    <a:lnTo>
                      <a:pt x="77" y="311"/>
                    </a:lnTo>
                    <a:lnTo>
                      <a:pt x="88" y="320"/>
                    </a:lnTo>
                    <a:lnTo>
                      <a:pt x="98" y="297"/>
                    </a:lnTo>
                    <a:lnTo>
                      <a:pt x="107" y="293"/>
                    </a:lnTo>
                    <a:lnTo>
                      <a:pt x="131" y="303"/>
                    </a:lnTo>
                    <a:lnTo>
                      <a:pt x="133" y="290"/>
                    </a:lnTo>
                    <a:lnTo>
                      <a:pt x="157" y="260"/>
                    </a:lnTo>
                    <a:lnTo>
                      <a:pt x="162" y="242"/>
                    </a:lnTo>
                    <a:lnTo>
                      <a:pt x="170" y="245"/>
                    </a:lnTo>
                    <a:lnTo>
                      <a:pt x="194" y="229"/>
                    </a:lnTo>
                    <a:lnTo>
                      <a:pt x="186" y="217"/>
                    </a:lnTo>
                    <a:lnTo>
                      <a:pt x="191" y="209"/>
                    </a:lnTo>
                    <a:lnTo>
                      <a:pt x="167" y="3"/>
                    </a:lnTo>
                    <a:lnTo>
                      <a:pt x="165" y="0"/>
                    </a:lnTo>
                    <a:lnTo>
                      <a:pt x="49" y="12"/>
                    </a:lnTo>
                    <a:lnTo>
                      <a:pt x="27" y="26"/>
                    </a:lnTo>
                    <a:lnTo>
                      <a:pt x="9" y="18"/>
                    </a:lnTo>
                    <a:lnTo>
                      <a:pt x="22" y="187"/>
                    </a:lnTo>
                    <a:lnTo>
                      <a:pt x="19" y="221"/>
                    </a:lnTo>
                    <a:lnTo>
                      <a:pt x="27" y="242"/>
                    </a:lnTo>
                    <a:lnTo>
                      <a:pt x="16" y="281"/>
                    </a:lnTo>
                    <a:lnTo>
                      <a:pt x="4" y="297"/>
                    </a:lnTo>
                    <a:lnTo>
                      <a:pt x="0" y="326"/>
                    </a:lnTo>
                    <a:close/>
                  </a:path>
                </a:pathLst>
              </a:custGeom>
              <a:solidFill>
                <a:srgbClr val="98BEE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85" name="Freeform 55"/>
              <p:cNvSpPr>
                <a:spLocks/>
              </p:cNvSpPr>
              <p:nvPr/>
            </p:nvSpPr>
            <p:spPr bwMode="auto">
              <a:xfrm>
                <a:off x="3115" y="1641"/>
                <a:ext cx="184" cy="298"/>
              </a:xfrm>
              <a:custGeom>
                <a:avLst/>
                <a:gdLst>
                  <a:gd name="T0" fmla="*/ 0 w 194"/>
                  <a:gd name="T1" fmla="*/ 13 h 332"/>
                  <a:gd name="T2" fmla="*/ 4 w 194"/>
                  <a:gd name="T3" fmla="*/ 13 h 332"/>
                  <a:gd name="T4" fmla="*/ 9 w 194"/>
                  <a:gd name="T5" fmla="*/ 13 h 332"/>
                  <a:gd name="T6" fmla="*/ 9 w 194"/>
                  <a:gd name="T7" fmla="*/ 13 h 332"/>
                  <a:gd name="T8" fmla="*/ 9 w 194"/>
                  <a:gd name="T9" fmla="*/ 13 h 332"/>
                  <a:gd name="T10" fmla="*/ 17 w 194"/>
                  <a:gd name="T11" fmla="*/ 12 h 332"/>
                  <a:gd name="T12" fmla="*/ 19 w 194"/>
                  <a:gd name="T13" fmla="*/ 13 h 332"/>
                  <a:gd name="T14" fmla="*/ 21 w 194"/>
                  <a:gd name="T15" fmla="*/ 12 h 332"/>
                  <a:gd name="T16" fmla="*/ 23 w 194"/>
                  <a:gd name="T17" fmla="*/ 12 h 332"/>
                  <a:gd name="T18" fmla="*/ 27 w 194"/>
                  <a:gd name="T19" fmla="*/ 12 h 332"/>
                  <a:gd name="T20" fmla="*/ 27 w 194"/>
                  <a:gd name="T21" fmla="*/ 12 h 332"/>
                  <a:gd name="T22" fmla="*/ 32 w 194"/>
                  <a:gd name="T23" fmla="*/ 11 h 332"/>
                  <a:gd name="T24" fmla="*/ 34 w 194"/>
                  <a:gd name="T25" fmla="*/ 10 h 332"/>
                  <a:gd name="T26" fmla="*/ 36 w 194"/>
                  <a:gd name="T27" fmla="*/ 10 h 332"/>
                  <a:gd name="T28" fmla="*/ 40 w 194"/>
                  <a:gd name="T29" fmla="*/ 10 h 332"/>
                  <a:gd name="T30" fmla="*/ 38 w 194"/>
                  <a:gd name="T31" fmla="*/ 9 h 332"/>
                  <a:gd name="T32" fmla="*/ 40 w 194"/>
                  <a:gd name="T33" fmla="*/ 9 h 332"/>
                  <a:gd name="T34" fmla="*/ 34 w 194"/>
                  <a:gd name="T35" fmla="*/ 3 h 332"/>
                  <a:gd name="T36" fmla="*/ 34 w 194"/>
                  <a:gd name="T37" fmla="*/ 0 h 332"/>
                  <a:gd name="T38" fmla="*/ 9 w 194"/>
                  <a:gd name="T39" fmla="*/ 4 h 332"/>
                  <a:gd name="T40" fmla="*/ 9 w 194"/>
                  <a:gd name="T41" fmla="*/ 4 h 332"/>
                  <a:gd name="T42" fmla="*/ 9 w 194"/>
                  <a:gd name="T43" fmla="*/ 4 h 332"/>
                  <a:gd name="T44" fmla="*/ 9 w 194"/>
                  <a:gd name="T45" fmla="*/ 8 h 332"/>
                  <a:gd name="T46" fmla="*/ 9 w 194"/>
                  <a:gd name="T47" fmla="*/ 9 h 332"/>
                  <a:gd name="T48" fmla="*/ 9 w 194"/>
                  <a:gd name="T49" fmla="*/ 10 h 332"/>
                  <a:gd name="T50" fmla="*/ 9 w 194"/>
                  <a:gd name="T51" fmla="*/ 11 h 332"/>
                  <a:gd name="T52" fmla="*/ 4 w 194"/>
                  <a:gd name="T53" fmla="*/ 12 h 332"/>
                  <a:gd name="T54" fmla="*/ 0 w 194"/>
                  <a:gd name="T55" fmla="*/ 13 h 332"/>
                  <a:gd name="T56" fmla="*/ 0 w 194"/>
                  <a:gd name="T57" fmla="*/ 13 h 33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94"/>
                  <a:gd name="T88" fmla="*/ 0 h 332"/>
                  <a:gd name="T89" fmla="*/ 194 w 194"/>
                  <a:gd name="T90" fmla="*/ 332 h 33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94" h="332">
                    <a:moveTo>
                      <a:pt x="0" y="326"/>
                    </a:moveTo>
                    <a:lnTo>
                      <a:pt x="4" y="332"/>
                    </a:lnTo>
                    <a:lnTo>
                      <a:pt x="10" y="324"/>
                    </a:lnTo>
                    <a:lnTo>
                      <a:pt x="39" y="318"/>
                    </a:lnTo>
                    <a:lnTo>
                      <a:pt x="48" y="321"/>
                    </a:lnTo>
                    <a:lnTo>
                      <a:pt x="77" y="311"/>
                    </a:lnTo>
                    <a:lnTo>
                      <a:pt x="88" y="320"/>
                    </a:lnTo>
                    <a:lnTo>
                      <a:pt x="98" y="297"/>
                    </a:lnTo>
                    <a:lnTo>
                      <a:pt x="107" y="293"/>
                    </a:lnTo>
                    <a:lnTo>
                      <a:pt x="131" y="303"/>
                    </a:lnTo>
                    <a:lnTo>
                      <a:pt x="133" y="290"/>
                    </a:lnTo>
                    <a:lnTo>
                      <a:pt x="157" y="260"/>
                    </a:lnTo>
                    <a:lnTo>
                      <a:pt x="162" y="242"/>
                    </a:lnTo>
                    <a:lnTo>
                      <a:pt x="170" y="245"/>
                    </a:lnTo>
                    <a:lnTo>
                      <a:pt x="194" y="229"/>
                    </a:lnTo>
                    <a:lnTo>
                      <a:pt x="186" y="217"/>
                    </a:lnTo>
                    <a:lnTo>
                      <a:pt x="191" y="209"/>
                    </a:lnTo>
                    <a:lnTo>
                      <a:pt x="167" y="3"/>
                    </a:lnTo>
                    <a:lnTo>
                      <a:pt x="165" y="0"/>
                    </a:lnTo>
                    <a:lnTo>
                      <a:pt x="49" y="12"/>
                    </a:lnTo>
                    <a:lnTo>
                      <a:pt x="27" y="26"/>
                    </a:lnTo>
                    <a:lnTo>
                      <a:pt x="9" y="18"/>
                    </a:lnTo>
                    <a:lnTo>
                      <a:pt x="22" y="187"/>
                    </a:lnTo>
                    <a:lnTo>
                      <a:pt x="19" y="221"/>
                    </a:lnTo>
                    <a:lnTo>
                      <a:pt x="27" y="242"/>
                    </a:lnTo>
                    <a:lnTo>
                      <a:pt x="16" y="281"/>
                    </a:lnTo>
                    <a:lnTo>
                      <a:pt x="4" y="297"/>
                    </a:lnTo>
                    <a:lnTo>
                      <a:pt x="0" y="326"/>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86" name="Freeform 56"/>
              <p:cNvSpPr>
                <a:spLocks/>
              </p:cNvSpPr>
              <p:nvPr/>
            </p:nvSpPr>
            <p:spPr bwMode="auto">
              <a:xfrm>
                <a:off x="2618" y="1546"/>
                <a:ext cx="357" cy="221"/>
              </a:xfrm>
              <a:custGeom>
                <a:avLst/>
                <a:gdLst>
                  <a:gd name="T0" fmla="*/ 0 w 373"/>
                  <a:gd name="T1" fmla="*/ 4 h 248"/>
                  <a:gd name="T2" fmla="*/ 0 w 373"/>
                  <a:gd name="T3" fmla="*/ 4 h 248"/>
                  <a:gd name="T4" fmla="*/ 6 w 373"/>
                  <a:gd name="T5" fmla="*/ 4 h 248"/>
                  <a:gd name="T6" fmla="*/ 1 w 373"/>
                  <a:gd name="T7" fmla="*/ 4 h 248"/>
                  <a:gd name="T8" fmla="*/ 6 w 373"/>
                  <a:gd name="T9" fmla="*/ 4 h 248"/>
                  <a:gd name="T10" fmla="*/ 11 w 373"/>
                  <a:gd name="T11" fmla="*/ 4 h 248"/>
                  <a:gd name="T12" fmla="*/ 11 w 373"/>
                  <a:gd name="T13" fmla="*/ 4 h 248"/>
                  <a:gd name="T14" fmla="*/ 11 w 373"/>
                  <a:gd name="T15" fmla="*/ 5 h 248"/>
                  <a:gd name="T16" fmla="*/ 11 w 373"/>
                  <a:gd name="T17" fmla="*/ 6 h 248"/>
                  <a:gd name="T18" fmla="*/ 11 w 373"/>
                  <a:gd name="T19" fmla="*/ 7 h 248"/>
                  <a:gd name="T20" fmla="*/ 11 w 373"/>
                  <a:gd name="T21" fmla="*/ 7 h 248"/>
                  <a:gd name="T22" fmla="*/ 77 w 373"/>
                  <a:gd name="T23" fmla="*/ 7 h 248"/>
                  <a:gd name="T24" fmla="*/ 82 w 373"/>
                  <a:gd name="T25" fmla="*/ 8 h 248"/>
                  <a:gd name="T26" fmla="*/ 86 w 373"/>
                  <a:gd name="T27" fmla="*/ 7 h 248"/>
                  <a:gd name="T28" fmla="*/ 89 w 373"/>
                  <a:gd name="T29" fmla="*/ 6 h 248"/>
                  <a:gd name="T30" fmla="*/ 87 w 373"/>
                  <a:gd name="T31" fmla="*/ 5 h 248"/>
                  <a:gd name="T32" fmla="*/ 98 w 373"/>
                  <a:gd name="T33" fmla="*/ 4 h 248"/>
                  <a:gd name="T34" fmla="*/ 100 w 373"/>
                  <a:gd name="T35" fmla="*/ 4 h 248"/>
                  <a:gd name="T36" fmla="*/ 100 w 373"/>
                  <a:gd name="T37" fmla="*/ 4 h 248"/>
                  <a:gd name="T38" fmla="*/ 91 w 373"/>
                  <a:gd name="T39" fmla="*/ 4 h 248"/>
                  <a:gd name="T40" fmla="*/ 83 w 373"/>
                  <a:gd name="T41" fmla="*/ 4 h 248"/>
                  <a:gd name="T42" fmla="*/ 82 w 373"/>
                  <a:gd name="T43" fmla="*/ 0 h 248"/>
                  <a:gd name="T44" fmla="*/ 7 w 373"/>
                  <a:gd name="T45" fmla="*/ 4 h 248"/>
                  <a:gd name="T46" fmla="*/ 0 w 373"/>
                  <a:gd name="T47" fmla="*/ 4 h 2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3"/>
                  <a:gd name="T73" fmla="*/ 0 h 248"/>
                  <a:gd name="T74" fmla="*/ 373 w 373"/>
                  <a:gd name="T75" fmla="*/ 248 h 24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3" h="248">
                    <a:moveTo>
                      <a:pt x="0" y="4"/>
                    </a:moveTo>
                    <a:lnTo>
                      <a:pt x="0" y="24"/>
                    </a:lnTo>
                    <a:lnTo>
                      <a:pt x="6" y="39"/>
                    </a:lnTo>
                    <a:lnTo>
                      <a:pt x="1" y="51"/>
                    </a:lnTo>
                    <a:lnTo>
                      <a:pt x="6" y="85"/>
                    </a:lnTo>
                    <a:lnTo>
                      <a:pt x="24" y="134"/>
                    </a:lnTo>
                    <a:lnTo>
                      <a:pt x="24" y="149"/>
                    </a:lnTo>
                    <a:lnTo>
                      <a:pt x="35" y="173"/>
                    </a:lnTo>
                    <a:lnTo>
                      <a:pt x="41" y="210"/>
                    </a:lnTo>
                    <a:lnTo>
                      <a:pt x="38" y="222"/>
                    </a:lnTo>
                    <a:lnTo>
                      <a:pt x="44" y="234"/>
                    </a:lnTo>
                    <a:lnTo>
                      <a:pt x="286" y="228"/>
                    </a:lnTo>
                    <a:lnTo>
                      <a:pt x="306" y="248"/>
                    </a:lnTo>
                    <a:lnTo>
                      <a:pt x="321" y="221"/>
                    </a:lnTo>
                    <a:lnTo>
                      <a:pt x="330" y="191"/>
                    </a:lnTo>
                    <a:lnTo>
                      <a:pt x="322" y="170"/>
                    </a:lnTo>
                    <a:lnTo>
                      <a:pt x="364" y="137"/>
                    </a:lnTo>
                    <a:lnTo>
                      <a:pt x="373" y="121"/>
                    </a:lnTo>
                    <a:lnTo>
                      <a:pt x="373" y="112"/>
                    </a:lnTo>
                    <a:lnTo>
                      <a:pt x="340" y="76"/>
                    </a:lnTo>
                    <a:lnTo>
                      <a:pt x="310" y="39"/>
                    </a:lnTo>
                    <a:lnTo>
                      <a:pt x="306" y="0"/>
                    </a:lnTo>
                    <a:lnTo>
                      <a:pt x="7" y="4"/>
                    </a:lnTo>
                    <a:lnTo>
                      <a:pt x="0" y="4"/>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87" name="Freeform 57"/>
              <p:cNvSpPr>
                <a:spLocks/>
              </p:cNvSpPr>
              <p:nvPr/>
            </p:nvSpPr>
            <p:spPr bwMode="auto">
              <a:xfrm>
                <a:off x="2618" y="1546"/>
                <a:ext cx="357" cy="221"/>
              </a:xfrm>
              <a:custGeom>
                <a:avLst/>
                <a:gdLst>
                  <a:gd name="T0" fmla="*/ 0 w 373"/>
                  <a:gd name="T1" fmla="*/ 4 h 248"/>
                  <a:gd name="T2" fmla="*/ 0 w 373"/>
                  <a:gd name="T3" fmla="*/ 4 h 248"/>
                  <a:gd name="T4" fmla="*/ 6 w 373"/>
                  <a:gd name="T5" fmla="*/ 4 h 248"/>
                  <a:gd name="T6" fmla="*/ 1 w 373"/>
                  <a:gd name="T7" fmla="*/ 4 h 248"/>
                  <a:gd name="T8" fmla="*/ 6 w 373"/>
                  <a:gd name="T9" fmla="*/ 4 h 248"/>
                  <a:gd name="T10" fmla="*/ 11 w 373"/>
                  <a:gd name="T11" fmla="*/ 4 h 248"/>
                  <a:gd name="T12" fmla="*/ 11 w 373"/>
                  <a:gd name="T13" fmla="*/ 4 h 248"/>
                  <a:gd name="T14" fmla="*/ 11 w 373"/>
                  <a:gd name="T15" fmla="*/ 5 h 248"/>
                  <a:gd name="T16" fmla="*/ 11 w 373"/>
                  <a:gd name="T17" fmla="*/ 6 h 248"/>
                  <a:gd name="T18" fmla="*/ 11 w 373"/>
                  <a:gd name="T19" fmla="*/ 7 h 248"/>
                  <a:gd name="T20" fmla="*/ 11 w 373"/>
                  <a:gd name="T21" fmla="*/ 7 h 248"/>
                  <a:gd name="T22" fmla="*/ 77 w 373"/>
                  <a:gd name="T23" fmla="*/ 7 h 248"/>
                  <a:gd name="T24" fmla="*/ 82 w 373"/>
                  <a:gd name="T25" fmla="*/ 8 h 248"/>
                  <a:gd name="T26" fmla="*/ 86 w 373"/>
                  <a:gd name="T27" fmla="*/ 7 h 248"/>
                  <a:gd name="T28" fmla="*/ 89 w 373"/>
                  <a:gd name="T29" fmla="*/ 6 h 248"/>
                  <a:gd name="T30" fmla="*/ 87 w 373"/>
                  <a:gd name="T31" fmla="*/ 5 h 248"/>
                  <a:gd name="T32" fmla="*/ 98 w 373"/>
                  <a:gd name="T33" fmla="*/ 4 h 248"/>
                  <a:gd name="T34" fmla="*/ 100 w 373"/>
                  <a:gd name="T35" fmla="*/ 4 h 248"/>
                  <a:gd name="T36" fmla="*/ 100 w 373"/>
                  <a:gd name="T37" fmla="*/ 4 h 248"/>
                  <a:gd name="T38" fmla="*/ 91 w 373"/>
                  <a:gd name="T39" fmla="*/ 4 h 248"/>
                  <a:gd name="T40" fmla="*/ 83 w 373"/>
                  <a:gd name="T41" fmla="*/ 4 h 248"/>
                  <a:gd name="T42" fmla="*/ 82 w 373"/>
                  <a:gd name="T43" fmla="*/ 0 h 248"/>
                  <a:gd name="T44" fmla="*/ 7 w 373"/>
                  <a:gd name="T45" fmla="*/ 4 h 248"/>
                  <a:gd name="T46" fmla="*/ 0 w 373"/>
                  <a:gd name="T47" fmla="*/ 4 h 248"/>
                  <a:gd name="T48" fmla="*/ 0 w 373"/>
                  <a:gd name="T49" fmla="*/ 4 h 24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73"/>
                  <a:gd name="T76" fmla="*/ 0 h 248"/>
                  <a:gd name="T77" fmla="*/ 373 w 373"/>
                  <a:gd name="T78" fmla="*/ 248 h 24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73" h="248">
                    <a:moveTo>
                      <a:pt x="0" y="4"/>
                    </a:moveTo>
                    <a:lnTo>
                      <a:pt x="0" y="24"/>
                    </a:lnTo>
                    <a:lnTo>
                      <a:pt x="6" y="39"/>
                    </a:lnTo>
                    <a:lnTo>
                      <a:pt x="1" y="51"/>
                    </a:lnTo>
                    <a:lnTo>
                      <a:pt x="6" y="85"/>
                    </a:lnTo>
                    <a:lnTo>
                      <a:pt x="24" y="134"/>
                    </a:lnTo>
                    <a:lnTo>
                      <a:pt x="24" y="149"/>
                    </a:lnTo>
                    <a:lnTo>
                      <a:pt x="35" y="173"/>
                    </a:lnTo>
                    <a:lnTo>
                      <a:pt x="41" y="210"/>
                    </a:lnTo>
                    <a:lnTo>
                      <a:pt x="38" y="222"/>
                    </a:lnTo>
                    <a:lnTo>
                      <a:pt x="44" y="234"/>
                    </a:lnTo>
                    <a:lnTo>
                      <a:pt x="286" y="228"/>
                    </a:lnTo>
                    <a:lnTo>
                      <a:pt x="306" y="248"/>
                    </a:lnTo>
                    <a:lnTo>
                      <a:pt x="321" y="221"/>
                    </a:lnTo>
                    <a:lnTo>
                      <a:pt x="330" y="191"/>
                    </a:lnTo>
                    <a:lnTo>
                      <a:pt x="322" y="170"/>
                    </a:lnTo>
                    <a:lnTo>
                      <a:pt x="364" y="137"/>
                    </a:lnTo>
                    <a:lnTo>
                      <a:pt x="373" y="121"/>
                    </a:lnTo>
                    <a:lnTo>
                      <a:pt x="373" y="112"/>
                    </a:lnTo>
                    <a:lnTo>
                      <a:pt x="340" y="76"/>
                    </a:lnTo>
                    <a:lnTo>
                      <a:pt x="310" y="39"/>
                    </a:lnTo>
                    <a:lnTo>
                      <a:pt x="306" y="0"/>
                    </a:lnTo>
                    <a:lnTo>
                      <a:pt x="7" y="4"/>
                    </a:lnTo>
                    <a:lnTo>
                      <a:pt x="0" y="4"/>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88" name="Freeform 58"/>
              <p:cNvSpPr>
                <a:spLocks/>
              </p:cNvSpPr>
              <p:nvPr/>
            </p:nvSpPr>
            <p:spPr bwMode="auto">
              <a:xfrm>
                <a:off x="2284" y="1787"/>
                <a:ext cx="446" cy="223"/>
              </a:xfrm>
              <a:custGeom>
                <a:avLst/>
                <a:gdLst>
                  <a:gd name="T0" fmla="*/ 0 w 466"/>
                  <a:gd name="T1" fmla="*/ 8 h 250"/>
                  <a:gd name="T2" fmla="*/ 11 w 466"/>
                  <a:gd name="T3" fmla="*/ 0 h 250"/>
                  <a:gd name="T4" fmla="*/ 52 w 466"/>
                  <a:gd name="T5" fmla="*/ 4 h 250"/>
                  <a:gd name="T6" fmla="*/ 113 w 466"/>
                  <a:gd name="T7" fmla="*/ 4 h 250"/>
                  <a:gd name="T8" fmla="*/ 117 w 466"/>
                  <a:gd name="T9" fmla="*/ 4 h 250"/>
                  <a:gd name="T10" fmla="*/ 118 w 466"/>
                  <a:gd name="T11" fmla="*/ 4 h 250"/>
                  <a:gd name="T12" fmla="*/ 120 w 466"/>
                  <a:gd name="T13" fmla="*/ 4 h 250"/>
                  <a:gd name="T14" fmla="*/ 121 w 466"/>
                  <a:gd name="T15" fmla="*/ 4 h 250"/>
                  <a:gd name="T16" fmla="*/ 118 w 466"/>
                  <a:gd name="T17" fmla="*/ 4 h 250"/>
                  <a:gd name="T18" fmla="*/ 117 w 466"/>
                  <a:gd name="T19" fmla="*/ 4 h 250"/>
                  <a:gd name="T20" fmla="*/ 122 w 466"/>
                  <a:gd name="T21" fmla="*/ 4 h 250"/>
                  <a:gd name="T22" fmla="*/ 125 w 466"/>
                  <a:gd name="T23" fmla="*/ 4 h 250"/>
                  <a:gd name="T24" fmla="*/ 125 w 466"/>
                  <a:gd name="T25" fmla="*/ 9 h 250"/>
                  <a:gd name="T26" fmla="*/ 72 w 466"/>
                  <a:gd name="T27" fmla="*/ 9 h 250"/>
                  <a:gd name="T28" fmla="*/ 0 w 466"/>
                  <a:gd name="T29" fmla="*/ 8 h 2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6"/>
                  <a:gd name="T46" fmla="*/ 0 h 250"/>
                  <a:gd name="T47" fmla="*/ 466 w 466"/>
                  <a:gd name="T48" fmla="*/ 250 h 2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6" h="250">
                    <a:moveTo>
                      <a:pt x="0" y="238"/>
                    </a:moveTo>
                    <a:lnTo>
                      <a:pt x="18" y="0"/>
                    </a:lnTo>
                    <a:lnTo>
                      <a:pt x="190" y="10"/>
                    </a:lnTo>
                    <a:lnTo>
                      <a:pt x="420" y="12"/>
                    </a:lnTo>
                    <a:lnTo>
                      <a:pt x="433" y="23"/>
                    </a:lnTo>
                    <a:lnTo>
                      <a:pt x="441" y="20"/>
                    </a:lnTo>
                    <a:lnTo>
                      <a:pt x="447" y="26"/>
                    </a:lnTo>
                    <a:lnTo>
                      <a:pt x="448" y="32"/>
                    </a:lnTo>
                    <a:lnTo>
                      <a:pt x="442" y="34"/>
                    </a:lnTo>
                    <a:lnTo>
                      <a:pt x="433" y="50"/>
                    </a:lnTo>
                    <a:lnTo>
                      <a:pt x="453" y="76"/>
                    </a:lnTo>
                    <a:lnTo>
                      <a:pt x="466" y="80"/>
                    </a:lnTo>
                    <a:lnTo>
                      <a:pt x="465" y="250"/>
                    </a:lnTo>
                    <a:lnTo>
                      <a:pt x="266" y="250"/>
                    </a:lnTo>
                    <a:lnTo>
                      <a:pt x="0" y="238"/>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89" name="Freeform 59"/>
              <p:cNvSpPr>
                <a:spLocks/>
              </p:cNvSpPr>
              <p:nvPr/>
            </p:nvSpPr>
            <p:spPr bwMode="auto">
              <a:xfrm>
                <a:off x="2284" y="1787"/>
                <a:ext cx="446" cy="223"/>
              </a:xfrm>
              <a:custGeom>
                <a:avLst/>
                <a:gdLst>
                  <a:gd name="T0" fmla="*/ 0 w 466"/>
                  <a:gd name="T1" fmla="*/ 8 h 250"/>
                  <a:gd name="T2" fmla="*/ 11 w 466"/>
                  <a:gd name="T3" fmla="*/ 0 h 250"/>
                  <a:gd name="T4" fmla="*/ 52 w 466"/>
                  <a:gd name="T5" fmla="*/ 4 h 250"/>
                  <a:gd name="T6" fmla="*/ 113 w 466"/>
                  <a:gd name="T7" fmla="*/ 4 h 250"/>
                  <a:gd name="T8" fmla="*/ 117 w 466"/>
                  <a:gd name="T9" fmla="*/ 4 h 250"/>
                  <a:gd name="T10" fmla="*/ 118 w 466"/>
                  <a:gd name="T11" fmla="*/ 4 h 250"/>
                  <a:gd name="T12" fmla="*/ 120 w 466"/>
                  <a:gd name="T13" fmla="*/ 4 h 250"/>
                  <a:gd name="T14" fmla="*/ 121 w 466"/>
                  <a:gd name="T15" fmla="*/ 4 h 250"/>
                  <a:gd name="T16" fmla="*/ 118 w 466"/>
                  <a:gd name="T17" fmla="*/ 4 h 250"/>
                  <a:gd name="T18" fmla="*/ 117 w 466"/>
                  <a:gd name="T19" fmla="*/ 4 h 250"/>
                  <a:gd name="T20" fmla="*/ 122 w 466"/>
                  <a:gd name="T21" fmla="*/ 4 h 250"/>
                  <a:gd name="T22" fmla="*/ 125 w 466"/>
                  <a:gd name="T23" fmla="*/ 4 h 250"/>
                  <a:gd name="T24" fmla="*/ 125 w 466"/>
                  <a:gd name="T25" fmla="*/ 9 h 250"/>
                  <a:gd name="T26" fmla="*/ 72 w 466"/>
                  <a:gd name="T27" fmla="*/ 9 h 250"/>
                  <a:gd name="T28" fmla="*/ 0 w 466"/>
                  <a:gd name="T29" fmla="*/ 8 h 250"/>
                  <a:gd name="T30" fmla="*/ 0 w 466"/>
                  <a:gd name="T31" fmla="*/ 8 h 2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66"/>
                  <a:gd name="T49" fmla="*/ 0 h 250"/>
                  <a:gd name="T50" fmla="*/ 466 w 466"/>
                  <a:gd name="T51" fmla="*/ 250 h 2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66" h="250">
                    <a:moveTo>
                      <a:pt x="0" y="238"/>
                    </a:moveTo>
                    <a:lnTo>
                      <a:pt x="18" y="0"/>
                    </a:lnTo>
                    <a:lnTo>
                      <a:pt x="190" y="10"/>
                    </a:lnTo>
                    <a:lnTo>
                      <a:pt x="420" y="12"/>
                    </a:lnTo>
                    <a:lnTo>
                      <a:pt x="433" y="23"/>
                    </a:lnTo>
                    <a:lnTo>
                      <a:pt x="441" y="20"/>
                    </a:lnTo>
                    <a:lnTo>
                      <a:pt x="447" y="26"/>
                    </a:lnTo>
                    <a:lnTo>
                      <a:pt x="448" y="32"/>
                    </a:lnTo>
                    <a:lnTo>
                      <a:pt x="442" y="34"/>
                    </a:lnTo>
                    <a:lnTo>
                      <a:pt x="433" y="50"/>
                    </a:lnTo>
                    <a:lnTo>
                      <a:pt x="453" y="76"/>
                    </a:lnTo>
                    <a:lnTo>
                      <a:pt x="466" y="80"/>
                    </a:lnTo>
                    <a:lnTo>
                      <a:pt x="465" y="250"/>
                    </a:lnTo>
                    <a:lnTo>
                      <a:pt x="266" y="250"/>
                    </a:lnTo>
                    <a:lnTo>
                      <a:pt x="0" y="238"/>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90" name="Freeform 60"/>
              <p:cNvSpPr>
                <a:spLocks/>
              </p:cNvSpPr>
              <p:nvPr/>
            </p:nvSpPr>
            <p:spPr bwMode="auto">
              <a:xfrm>
                <a:off x="3959" y="1091"/>
                <a:ext cx="217" cy="325"/>
              </a:xfrm>
              <a:custGeom>
                <a:avLst/>
                <a:gdLst>
                  <a:gd name="T0" fmla="*/ 0 w 227"/>
                  <a:gd name="T1" fmla="*/ 7 h 363"/>
                  <a:gd name="T2" fmla="*/ 11 w 227"/>
                  <a:gd name="T3" fmla="*/ 7 h 363"/>
                  <a:gd name="T4" fmla="*/ 11 w 227"/>
                  <a:gd name="T5" fmla="*/ 6 h 363"/>
                  <a:gd name="T6" fmla="*/ 11 w 227"/>
                  <a:gd name="T7" fmla="*/ 4 h 363"/>
                  <a:gd name="T8" fmla="*/ 11 w 227"/>
                  <a:gd name="T9" fmla="*/ 4 h 363"/>
                  <a:gd name="T10" fmla="*/ 11 w 227"/>
                  <a:gd name="T11" fmla="*/ 4 h 363"/>
                  <a:gd name="T12" fmla="*/ 11 w 227"/>
                  <a:gd name="T13" fmla="*/ 4 h 363"/>
                  <a:gd name="T14" fmla="*/ 14 w 227"/>
                  <a:gd name="T15" fmla="*/ 4 h 363"/>
                  <a:gd name="T16" fmla="*/ 17 w 227"/>
                  <a:gd name="T17" fmla="*/ 4 h 363"/>
                  <a:gd name="T18" fmla="*/ 18 w 227"/>
                  <a:gd name="T19" fmla="*/ 4 h 363"/>
                  <a:gd name="T20" fmla="*/ 27 w 227"/>
                  <a:gd name="T21" fmla="*/ 4 h 363"/>
                  <a:gd name="T22" fmla="*/ 27 w 227"/>
                  <a:gd name="T23" fmla="*/ 2 h 363"/>
                  <a:gd name="T24" fmla="*/ 29 w 227"/>
                  <a:gd name="T25" fmla="*/ 0 h 363"/>
                  <a:gd name="T26" fmla="*/ 32 w 227"/>
                  <a:gd name="T27" fmla="*/ 4 h 363"/>
                  <a:gd name="T28" fmla="*/ 35 w 227"/>
                  <a:gd name="T29" fmla="*/ 4 h 363"/>
                  <a:gd name="T30" fmla="*/ 44 w 227"/>
                  <a:gd name="T31" fmla="*/ 4 h 363"/>
                  <a:gd name="T32" fmla="*/ 49 w 227"/>
                  <a:gd name="T33" fmla="*/ 4 h 363"/>
                  <a:gd name="T34" fmla="*/ 50 w 227"/>
                  <a:gd name="T35" fmla="*/ 4 h 363"/>
                  <a:gd name="T36" fmla="*/ 49 w 227"/>
                  <a:gd name="T37" fmla="*/ 4 h 363"/>
                  <a:gd name="T38" fmla="*/ 52 w 227"/>
                  <a:gd name="T39" fmla="*/ 5 h 363"/>
                  <a:gd name="T40" fmla="*/ 53 w 227"/>
                  <a:gd name="T41" fmla="*/ 4 h 363"/>
                  <a:gd name="T42" fmla="*/ 58 w 227"/>
                  <a:gd name="T43" fmla="*/ 5 h 363"/>
                  <a:gd name="T44" fmla="*/ 55 w 227"/>
                  <a:gd name="T45" fmla="*/ 6 h 363"/>
                  <a:gd name="T46" fmla="*/ 56 w 227"/>
                  <a:gd name="T47" fmla="*/ 6 h 363"/>
                  <a:gd name="T48" fmla="*/ 58 w 227"/>
                  <a:gd name="T49" fmla="*/ 6 h 363"/>
                  <a:gd name="T50" fmla="*/ 57 w 227"/>
                  <a:gd name="T51" fmla="*/ 7 h 363"/>
                  <a:gd name="T52" fmla="*/ 54 w 227"/>
                  <a:gd name="T53" fmla="*/ 7 h 363"/>
                  <a:gd name="T54" fmla="*/ 52 w 227"/>
                  <a:gd name="T55" fmla="*/ 7 h 363"/>
                  <a:gd name="T56" fmla="*/ 53 w 227"/>
                  <a:gd name="T57" fmla="*/ 7 h 363"/>
                  <a:gd name="T58" fmla="*/ 51 w 227"/>
                  <a:gd name="T59" fmla="*/ 8 h 363"/>
                  <a:gd name="T60" fmla="*/ 50 w 227"/>
                  <a:gd name="T61" fmla="*/ 8 h 363"/>
                  <a:gd name="T62" fmla="*/ 50 w 227"/>
                  <a:gd name="T63" fmla="*/ 8 h 363"/>
                  <a:gd name="T64" fmla="*/ 48 w 227"/>
                  <a:gd name="T65" fmla="*/ 8 h 363"/>
                  <a:gd name="T66" fmla="*/ 47 w 227"/>
                  <a:gd name="T67" fmla="*/ 8 h 363"/>
                  <a:gd name="T68" fmla="*/ 45 w 227"/>
                  <a:gd name="T69" fmla="*/ 8 h 363"/>
                  <a:gd name="T70" fmla="*/ 43 w 227"/>
                  <a:gd name="T71" fmla="*/ 8 h 363"/>
                  <a:gd name="T72" fmla="*/ 40 w 227"/>
                  <a:gd name="T73" fmla="*/ 9 h 363"/>
                  <a:gd name="T74" fmla="*/ 39 w 227"/>
                  <a:gd name="T75" fmla="*/ 9 h 363"/>
                  <a:gd name="T76" fmla="*/ 37 w 227"/>
                  <a:gd name="T77" fmla="*/ 9 h 363"/>
                  <a:gd name="T78" fmla="*/ 38 w 227"/>
                  <a:gd name="T79" fmla="*/ 9 h 363"/>
                  <a:gd name="T80" fmla="*/ 35 w 227"/>
                  <a:gd name="T81" fmla="*/ 8 h 363"/>
                  <a:gd name="T82" fmla="*/ 33 w 227"/>
                  <a:gd name="T83" fmla="*/ 9 h 363"/>
                  <a:gd name="T84" fmla="*/ 34 w 227"/>
                  <a:gd name="T85" fmla="*/ 10 h 363"/>
                  <a:gd name="T86" fmla="*/ 33 w 227"/>
                  <a:gd name="T87" fmla="*/ 10 h 363"/>
                  <a:gd name="T88" fmla="*/ 32 w 227"/>
                  <a:gd name="T89" fmla="*/ 10 h 363"/>
                  <a:gd name="T90" fmla="*/ 31 w 227"/>
                  <a:gd name="T91" fmla="*/ 10 h 363"/>
                  <a:gd name="T92" fmla="*/ 29 w 227"/>
                  <a:gd name="T93" fmla="*/ 11 h 363"/>
                  <a:gd name="T94" fmla="*/ 27 w 227"/>
                  <a:gd name="T95" fmla="*/ 11 h 363"/>
                  <a:gd name="T96" fmla="*/ 28 w 227"/>
                  <a:gd name="T97" fmla="*/ 11 h 363"/>
                  <a:gd name="T98" fmla="*/ 26 w 227"/>
                  <a:gd name="T99" fmla="*/ 11 h 363"/>
                  <a:gd name="T100" fmla="*/ 22 w 227"/>
                  <a:gd name="T101" fmla="*/ 11 h 363"/>
                  <a:gd name="T102" fmla="*/ 21 w 227"/>
                  <a:gd name="T103" fmla="*/ 11 h 363"/>
                  <a:gd name="T104" fmla="*/ 23 w 227"/>
                  <a:gd name="T105" fmla="*/ 12 h 363"/>
                  <a:gd name="T106" fmla="*/ 21 w 227"/>
                  <a:gd name="T107" fmla="*/ 12 h 363"/>
                  <a:gd name="T108" fmla="*/ 21 w 227"/>
                  <a:gd name="T109" fmla="*/ 12 h 363"/>
                  <a:gd name="T110" fmla="*/ 19 w 227"/>
                  <a:gd name="T111" fmla="*/ 12 h 363"/>
                  <a:gd name="T112" fmla="*/ 19 w 227"/>
                  <a:gd name="T113" fmla="*/ 13 h 363"/>
                  <a:gd name="T114" fmla="*/ 17 w 227"/>
                  <a:gd name="T115" fmla="*/ 13 h 363"/>
                  <a:gd name="T116" fmla="*/ 11 w 227"/>
                  <a:gd name="T117" fmla="*/ 12 h 363"/>
                  <a:gd name="T118" fmla="*/ 0 w 227"/>
                  <a:gd name="T119" fmla="*/ 7 h 3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7"/>
                  <a:gd name="T181" fmla="*/ 0 h 363"/>
                  <a:gd name="T182" fmla="*/ 227 w 227"/>
                  <a:gd name="T183" fmla="*/ 363 h 3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7" h="363">
                    <a:moveTo>
                      <a:pt x="0" y="196"/>
                    </a:moveTo>
                    <a:lnTo>
                      <a:pt x="14" y="197"/>
                    </a:lnTo>
                    <a:lnTo>
                      <a:pt x="14" y="173"/>
                    </a:lnTo>
                    <a:lnTo>
                      <a:pt x="31" y="140"/>
                    </a:lnTo>
                    <a:lnTo>
                      <a:pt x="24" y="118"/>
                    </a:lnTo>
                    <a:lnTo>
                      <a:pt x="30" y="87"/>
                    </a:lnTo>
                    <a:lnTo>
                      <a:pt x="30" y="75"/>
                    </a:lnTo>
                    <a:lnTo>
                      <a:pt x="55" y="5"/>
                    </a:lnTo>
                    <a:lnTo>
                      <a:pt x="63" y="5"/>
                    </a:lnTo>
                    <a:lnTo>
                      <a:pt x="66" y="19"/>
                    </a:lnTo>
                    <a:lnTo>
                      <a:pt x="99" y="8"/>
                    </a:lnTo>
                    <a:lnTo>
                      <a:pt x="99" y="2"/>
                    </a:lnTo>
                    <a:lnTo>
                      <a:pt x="109" y="0"/>
                    </a:lnTo>
                    <a:lnTo>
                      <a:pt x="126" y="8"/>
                    </a:lnTo>
                    <a:lnTo>
                      <a:pt x="137" y="19"/>
                    </a:lnTo>
                    <a:lnTo>
                      <a:pt x="169" y="119"/>
                    </a:lnTo>
                    <a:lnTo>
                      <a:pt x="188" y="119"/>
                    </a:lnTo>
                    <a:lnTo>
                      <a:pt x="191" y="125"/>
                    </a:lnTo>
                    <a:lnTo>
                      <a:pt x="188" y="130"/>
                    </a:lnTo>
                    <a:lnTo>
                      <a:pt x="203" y="152"/>
                    </a:lnTo>
                    <a:lnTo>
                      <a:pt x="206" y="146"/>
                    </a:lnTo>
                    <a:lnTo>
                      <a:pt x="223" y="163"/>
                    </a:lnTo>
                    <a:lnTo>
                      <a:pt x="217" y="166"/>
                    </a:lnTo>
                    <a:lnTo>
                      <a:pt x="218" y="170"/>
                    </a:lnTo>
                    <a:lnTo>
                      <a:pt x="227" y="170"/>
                    </a:lnTo>
                    <a:lnTo>
                      <a:pt x="221" y="190"/>
                    </a:lnTo>
                    <a:lnTo>
                      <a:pt x="212" y="187"/>
                    </a:lnTo>
                    <a:lnTo>
                      <a:pt x="203" y="196"/>
                    </a:lnTo>
                    <a:lnTo>
                      <a:pt x="205" y="202"/>
                    </a:lnTo>
                    <a:lnTo>
                      <a:pt x="197" y="206"/>
                    </a:lnTo>
                    <a:lnTo>
                      <a:pt x="190" y="204"/>
                    </a:lnTo>
                    <a:lnTo>
                      <a:pt x="190" y="216"/>
                    </a:lnTo>
                    <a:lnTo>
                      <a:pt x="184" y="212"/>
                    </a:lnTo>
                    <a:lnTo>
                      <a:pt x="181" y="225"/>
                    </a:lnTo>
                    <a:lnTo>
                      <a:pt x="170" y="215"/>
                    </a:lnTo>
                    <a:lnTo>
                      <a:pt x="163" y="224"/>
                    </a:lnTo>
                    <a:lnTo>
                      <a:pt x="154" y="230"/>
                    </a:lnTo>
                    <a:lnTo>
                      <a:pt x="151" y="242"/>
                    </a:lnTo>
                    <a:lnTo>
                      <a:pt x="142" y="237"/>
                    </a:lnTo>
                    <a:lnTo>
                      <a:pt x="145" y="228"/>
                    </a:lnTo>
                    <a:lnTo>
                      <a:pt x="137" y="219"/>
                    </a:lnTo>
                    <a:lnTo>
                      <a:pt x="130" y="234"/>
                    </a:lnTo>
                    <a:lnTo>
                      <a:pt x="133" y="263"/>
                    </a:lnTo>
                    <a:lnTo>
                      <a:pt x="130" y="270"/>
                    </a:lnTo>
                    <a:lnTo>
                      <a:pt x="123" y="272"/>
                    </a:lnTo>
                    <a:lnTo>
                      <a:pt x="117" y="270"/>
                    </a:lnTo>
                    <a:lnTo>
                      <a:pt x="109" y="287"/>
                    </a:lnTo>
                    <a:lnTo>
                      <a:pt x="99" y="287"/>
                    </a:lnTo>
                    <a:lnTo>
                      <a:pt x="102" y="302"/>
                    </a:lnTo>
                    <a:lnTo>
                      <a:pt x="94" y="290"/>
                    </a:lnTo>
                    <a:lnTo>
                      <a:pt x="79" y="303"/>
                    </a:lnTo>
                    <a:lnTo>
                      <a:pt x="76" y="310"/>
                    </a:lnTo>
                    <a:lnTo>
                      <a:pt x="81" y="318"/>
                    </a:lnTo>
                    <a:lnTo>
                      <a:pt x="75" y="321"/>
                    </a:lnTo>
                    <a:lnTo>
                      <a:pt x="75" y="331"/>
                    </a:lnTo>
                    <a:lnTo>
                      <a:pt x="70" y="340"/>
                    </a:lnTo>
                    <a:lnTo>
                      <a:pt x="69" y="363"/>
                    </a:lnTo>
                    <a:lnTo>
                      <a:pt x="63" y="363"/>
                    </a:lnTo>
                    <a:lnTo>
                      <a:pt x="42" y="331"/>
                    </a:lnTo>
                    <a:lnTo>
                      <a:pt x="0" y="196"/>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91" name="Freeform 61"/>
              <p:cNvSpPr>
                <a:spLocks/>
              </p:cNvSpPr>
              <p:nvPr/>
            </p:nvSpPr>
            <p:spPr bwMode="auto">
              <a:xfrm>
                <a:off x="3959" y="1091"/>
                <a:ext cx="217" cy="325"/>
              </a:xfrm>
              <a:custGeom>
                <a:avLst/>
                <a:gdLst>
                  <a:gd name="T0" fmla="*/ 0 w 227"/>
                  <a:gd name="T1" fmla="*/ 7 h 363"/>
                  <a:gd name="T2" fmla="*/ 11 w 227"/>
                  <a:gd name="T3" fmla="*/ 7 h 363"/>
                  <a:gd name="T4" fmla="*/ 11 w 227"/>
                  <a:gd name="T5" fmla="*/ 6 h 363"/>
                  <a:gd name="T6" fmla="*/ 11 w 227"/>
                  <a:gd name="T7" fmla="*/ 4 h 363"/>
                  <a:gd name="T8" fmla="*/ 11 w 227"/>
                  <a:gd name="T9" fmla="*/ 4 h 363"/>
                  <a:gd name="T10" fmla="*/ 11 w 227"/>
                  <a:gd name="T11" fmla="*/ 4 h 363"/>
                  <a:gd name="T12" fmla="*/ 11 w 227"/>
                  <a:gd name="T13" fmla="*/ 4 h 363"/>
                  <a:gd name="T14" fmla="*/ 14 w 227"/>
                  <a:gd name="T15" fmla="*/ 4 h 363"/>
                  <a:gd name="T16" fmla="*/ 17 w 227"/>
                  <a:gd name="T17" fmla="*/ 4 h 363"/>
                  <a:gd name="T18" fmla="*/ 18 w 227"/>
                  <a:gd name="T19" fmla="*/ 4 h 363"/>
                  <a:gd name="T20" fmla="*/ 27 w 227"/>
                  <a:gd name="T21" fmla="*/ 4 h 363"/>
                  <a:gd name="T22" fmla="*/ 27 w 227"/>
                  <a:gd name="T23" fmla="*/ 2 h 363"/>
                  <a:gd name="T24" fmla="*/ 29 w 227"/>
                  <a:gd name="T25" fmla="*/ 0 h 363"/>
                  <a:gd name="T26" fmla="*/ 32 w 227"/>
                  <a:gd name="T27" fmla="*/ 4 h 363"/>
                  <a:gd name="T28" fmla="*/ 35 w 227"/>
                  <a:gd name="T29" fmla="*/ 4 h 363"/>
                  <a:gd name="T30" fmla="*/ 44 w 227"/>
                  <a:gd name="T31" fmla="*/ 4 h 363"/>
                  <a:gd name="T32" fmla="*/ 49 w 227"/>
                  <a:gd name="T33" fmla="*/ 4 h 363"/>
                  <a:gd name="T34" fmla="*/ 50 w 227"/>
                  <a:gd name="T35" fmla="*/ 4 h 363"/>
                  <a:gd name="T36" fmla="*/ 49 w 227"/>
                  <a:gd name="T37" fmla="*/ 4 h 363"/>
                  <a:gd name="T38" fmla="*/ 52 w 227"/>
                  <a:gd name="T39" fmla="*/ 5 h 363"/>
                  <a:gd name="T40" fmla="*/ 53 w 227"/>
                  <a:gd name="T41" fmla="*/ 4 h 363"/>
                  <a:gd name="T42" fmla="*/ 58 w 227"/>
                  <a:gd name="T43" fmla="*/ 5 h 363"/>
                  <a:gd name="T44" fmla="*/ 55 w 227"/>
                  <a:gd name="T45" fmla="*/ 6 h 363"/>
                  <a:gd name="T46" fmla="*/ 56 w 227"/>
                  <a:gd name="T47" fmla="*/ 6 h 363"/>
                  <a:gd name="T48" fmla="*/ 58 w 227"/>
                  <a:gd name="T49" fmla="*/ 6 h 363"/>
                  <a:gd name="T50" fmla="*/ 57 w 227"/>
                  <a:gd name="T51" fmla="*/ 7 h 363"/>
                  <a:gd name="T52" fmla="*/ 54 w 227"/>
                  <a:gd name="T53" fmla="*/ 7 h 363"/>
                  <a:gd name="T54" fmla="*/ 52 w 227"/>
                  <a:gd name="T55" fmla="*/ 7 h 363"/>
                  <a:gd name="T56" fmla="*/ 53 w 227"/>
                  <a:gd name="T57" fmla="*/ 7 h 363"/>
                  <a:gd name="T58" fmla="*/ 51 w 227"/>
                  <a:gd name="T59" fmla="*/ 8 h 363"/>
                  <a:gd name="T60" fmla="*/ 50 w 227"/>
                  <a:gd name="T61" fmla="*/ 8 h 363"/>
                  <a:gd name="T62" fmla="*/ 50 w 227"/>
                  <a:gd name="T63" fmla="*/ 8 h 363"/>
                  <a:gd name="T64" fmla="*/ 48 w 227"/>
                  <a:gd name="T65" fmla="*/ 8 h 363"/>
                  <a:gd name="T66" fmla="*/ 47 w 227"/>
                  <a:gd name="T67" fmla="*/ 8 h 363"/>
                  <a:gd name="T68" fmla="*/ 45 w 227"/>
                  <a:gd name="T69" fmla="*/ 8 h 363"/>
                  <a:gd name="T70" fmla="*/ 43 w 227"/>
                  <a:gd name="T71" fmla="*/ 8 h 363"/>
                  <a:gd name="T72" fmla="*/ 40 w 227"/>
                  <a:gd name="T73" fmla="*/ 9 h 363"/>
                  <a:gd name="T74" fmla="*/ 39 w 227"/>
                  <a:gd name="T75" fmla="*/ 9 h 363"/>
                  <a:gd name="T76" fmla="*/ 37 w 227"/>
                  <a:gd name="T77" fmla="*/ 9 h 363"/>
                  <a:gd name="T78" fmla="*/ 38 w 227"/>
                  <a:gd name="T79" fmla="*/ 9 h 363"/>
                  <a:gd name="T80" fmla="*/ 35 w 227"/>
                  <a:gd name="T81" fmla="*/ 8 h 363"/>
                  <a:gd name="T82" fmla="*/ 33 w 227"/>
                  <a:gd name="T83" fmla="*/ 9 h 363"/>
                  <a:gd name="T84" fmla="*/ 34 w 227"/>
                  <a:gd name="T85" fmla="*/ 10 h 363"/>
                  <a:gd name="T86" fmla="*/ 33 w 227"/>
                  <a:gd name="T87" fmla="*/ 10 h 363"/>
                  <a:gd name="T88" fmla="*/ 32 w 227"/>
                  <a:gd name="T89" fmla="*/ 10 h 363"/>
                  <a:gd name="T90" fmla="*/ 31 w 227"/>
                  <a:gd name="T91" fmla="*/ 10 h 363"/>
                  <a:gd name="T92" fmla="*/ 29 w 227"/>
                  <a:gd name="T93" fmla="*/ 11 h 363"/>
                  <a:gd name="T94" fmla="*/ 27 w 227"/>
                  <a:gd name="T95" fmla="*/ 11 h 363"/>
                  <a:gd name="T96" fmla="*/ 28 w 227"/>
                  <a:gd name="T97" fmla="*/ 11 h 363"/>
                  <a:gd name="T98" fmla="*/ 26 w 227"/>
                  <a:gd name="T99" fmla="*/ 11 h 363"/>
                  <a:gd name="T100" fmla="*/ 22 w 227"/>
                  <a:gd name="T101" fmla="*/ 11 h 363"/>
                  <a:gd name="T102" fmla="*/ 21 w 227"/>
                  <a:gd name="T103" fmla="*/ 11 h 363"/>
                  <a:gd name="T104" fmla="*/ 23 w 227"/>
                  <a:gd name="T105" fmla="*/ 12 h 363"/>
                  <a:gd name="T106" fmla="*/ 21 w 227"/>
                  <a:gd name="T107" fmla="*/ 12 h 363"/>
                  <a:gd name="T108" fmla="*/ 21 w 227"/>
                  <a:gd name="T109" fmla="*/ 12 h 363"/>
                  <a:gd name="T110" fmla="*/ 19 w 227"/>
                  <a:gd name="T111" fmla="*/ 12 h 363"/>
                  <a:gd name="T112" fmla="*/ 19 w 227"/>
                  <a:gd name="T113" fmla="*/ 13 h 363"/>
                  <a:gd name="T114" fmla="*/ 17 w 227"/>
                  <a:gd name="T115" fmla="*/ 13 h 363"/>
                  <a:gd name="T116" fmla="*/ 11 w 227"/>
                  <a:gd name="T117" fmla="*/ 12 h 363"/>
                  <a:gd name="T118" fmla="*/ 0 w 227"/>
                  <a:gd name="T119" fmla="*/ 7 h 363"/>
                  <a:gd name="T120" fmla="*/ 0 w 227"/>
                  <a:gd name="T121" fmla="*/ 7 h 3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7"/>
                  <a:gd name="T184" fmla="*/ 0 h 363"/>
                  <a:gd name="T185" fmla="*/ 227 w 227"/>
                  <a:gd name="T186" fmla="*/ 363 h 3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7" h="363">
                    <a:moveTo>
                      <a:pt x="0" y="196"/>
                    </a:moveTo>
                    <a:lnTo>
                      <a:pt x="14" y="197"/>
                    </a:lnTo>
                    <a:lnTo>
                      <a:pt x="14" y="173"/>
                    </a:lnTo>
                    <a:lnTo>
                      <a:pt x="31" y="140"/>
                    </a:lnTo>
                    <a:lnTo>
                      <a:pt x="24" y="118"/>
                    </a:lnTo>
                    <a:lnTo>
                      <a:pt x="30" y="87"/>
                    </a:lnTo>
                    <a:lnTo>
                      <a:pt x="30" y="75"/>
                    </a:lnTo>
                    <a:lnTo>
                      <a:pt x="55" y="5"/>
                    </a:lnTo>
                    <a:lnTo>
                      <a:pt x="63" y="5"/>
                    </a:lnTo>
                    <a:lnTo>
                      <a:pt x="66" y="19"/>
                    </a:lnTo>
                    <a:lnTo>
                      <a:pt x="99" y="8"/>
                    </a:lnTo>
                    <a:lnTo>
                      <a:pt x="99" y="2"/>
                    </a:lnTo>
                    <a:lnTo>
                      <a:pt x="109" y="0"/>
                    </a:lnTo>
                    <a:lnTo>
                      <a:pt x="126" y="8"/>
                    </a:lnTo>
                    <a:lnTo>
                      <a:pt x="137" y="19"/>
                    </a:lnTo>
                    <a:lnTo>
                      <a:pt x="169" y="119"/>
                    </a:lnTo>
                    <a:lnTo>
                      <a:pt x="188" y="119"/>
                    </a:lnTo>
                    <a:lnTo>
                      <a:pt x="191" y="125"/>
                    </a:lnTo>
                    <a:lnTo>
                      <a:pt x="188" y="130"/>
                    </a:lnTo>
                    <a:lnTo>
                      <a:pt x="203" y="152"/>
                    </a:lnTo>
                    <a:lnTo>
                      <a:pt x="206" y="146"/>
                    </a:lnTo>
                    <a:lnTo>
                      <a:pt x="223" y="163"/>
                    </a:lnTo>
                    <a:lnTo>
                      <a:pt x="217" y="166"/>
                    </a:lnTo>
                    <a:lnTo>
                      <a:pt x="218" y="170"/>
                    </a:lnTo>
                    <a:lnTo>
                      <a:pt x="227" y="170"/>
                    </a:lnTo>
                    <a:lnTo>
                      <a:pt x="221" y="190"/>
                    </a:lnTo>
                    <a:lnTo>
                      <a:pt x="212" y="187"/>
                    </a:lnTo>
                    <a:lnTo>
                      <a:pt x="203" y="196"/>
                    </a:lnTo>
                    <a:lnTo>
                      <a:pt x="205" y="202"/>
                    </a:lnTo>
                    <a:lnTo>
                      <a:pt x="197" y="206"/>
                    </a:lnTo>
                    <a:lnTo>
                      <a:pt x="190" y="204"/>
                    </a:lnTo>
                    <a:lnTo>
                      <a:pt x="190" y="216"/>
                    </a:lnTo>
                    <a:lnTo>
                      <a:pt x="184" y="212"/>
                    </a:lnTo>
                    <a:lnTo>
                      <a:pt x="181" y="225"/>
                    </a:lnTo>
                    <a:lnTo>
                      <a:pt x="170" y="215"/>
                    </a:lnTo>
                    <a:lnTo>
                      <a:pt x="163" y="224"/>
                    </a:lnTo>
                    <a:lnTo>
                      <a:pt x="154" y="230"/>
                    </a:lnTo>
                    <a:lnTo>
                      <a:pt x="151" y="242"/>
                    </a:lnTo>
                    <a:lnTo>
                      <a:pt x="142" y="237"/>
                    </a:lnTo>
                    <a:lnTo>
                      <a:pt x="145" y="228"/>
                    </a:lnTo>
                    <a:lnTo>
                      <a:pt x="137" y="219"/>
                    </a:lnTo>
                    <a:lnTo>
                      <a:pt x="130" y="234"/>
                    </a:lnTo>
                    <a:lnTo>
                      <a:pt x="133" y="263"/>
                    </a:lnTo>
                    <a:lnTo>
                      <a:pt x="130" y="270"/>
                    </a:lnTo>
                    <a:lnTo>
                      <a:pt x="123" y="272"/>
                    </a:lnTo>
                    <a:lnTo>
                      <a:pt x="117" y="270"/>
                    </a:lnTo>
                    <a:lnTo>
                      <a:pt x="109" y="287"/>
                    </a:lnTo>
                    <a:lnTo>
                      <a:pt x="99" y="287"/>
                    </a:lnTo>
                    <a:lnTo>
                      <a:pt x="102" y="302"/>
                    </a:lnTo>
                    <a:lnTo>
                      <a:pt x="94" y="290"/>
                    </a:lnTo>
                    <a:lnTo>
                      <a:pt x="79" y="303"/>
                    </a:lnTo>
                    <a:lnTo>
                      <a:pt x="76" y="310"/>
                    </a:lnTo>
                    <a:lnTo>
                      <a:pt x="81" y="318"/>
                    </a:lnTo>
                    <a:lnTo>
                      <a:pt x="75" y="321"/>
                    </a:lnTo>
                    <a:lnTo>
                      <a:pt x="75" y="331"/>
                    </a:lnTo>
                    <a:lnTo>
                      <a:pt x="70" y="340"/>
                    </a:lnTo>
                    <a:lnTo>
                      <a:pt x="69" y="363"/>
                    </a:lnTo>
                    <a:lnTo>
                      <a:pt x="63" y="363"/>
                    </a:lnTo>
                    <a:lnTo>
                      <a:pt x="42" y="331"/>
                    </a:lnTo>
                    <a:lnTo>
                      <a:pt x="0" y="196"/>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92" name="Freeform 62"/>
              <p:cNvSpPr>
                <a:spLocks/>
              </p:cNvSpPr>
              <p:nvPr/>
            </p:nvSpPr>
            <p:spPr bwMode="auto">
              <a:xfrm>
                <a:off x="3593" y="1709"/>
                <a:ext cx="273" cy="125"/>
              </a:xfrm>
              <a:custGeom>
                <a:avLst/>
                <a:gdLst>
                  <a:gd name="T0" fmla="*/ 8 w 286"/>
                  <a:gd name="T1" fmla="*/ 4 h 140"/>
                  <a:gd name="T2" fmla="*/ 16 w 286"/>
                  <a:gd name="T3" fmla="*/ 4 h 140"/>
                  <a:gd name="T4" fmla="*/ 23 w 286"/>
                  <a:gd name="T5" fmla="*/ 4 h 140"/>
                  <a:gd name="T6" fmla="*/ 28 w 286"/>
                  <a:gd name="T7" fmla="*/ 4 h 140"/>
                  <a:gd name="T8" fmla="*/ 34 w 286"/>
                  <a:gd name="T9" fmla="*/ 4 h 140"/>
                  <a:gd name="T10" fmla="*/ 40 w 286"/>
                  <a:gd name="T11" fmla="*/ 4 h 140"/>
                  <a:gd name="T12" fmla="*/ 40 w 286"/>
                  <a:gd name="T13" fmla="*/ 4 h 140"/>
                  <a:gd name="T14" fmla="*/ 36 w 286"/>
                  <a:gd name="T15" fmla="*/ 4 h 140"/>
                  <a:gd name="T16" fmla="*/ 41 w 286"/>
                  <a:gd name="T17" fmla="*/ 4 h 140"/>
                  <a:gd name="T18" fmla="*/ 44 w 286"/>
                  <a:gd name="T19" fmla="*/ 4 h 140"/>
                  <a:gd name="T20" fmla="*/ 46 w 286"/>
                  <a:gd name="T21" fmla="*/ 4 h 140"/>
                  <a:gd name="T22" fmla="*/ 49 w 286"/>
                  <a:gd name="T23" fmla="*/ 4 h 140"/>
                  <a:gd name="T24" fmla="*/ 52 w 286"/>
                  <a:gd name="T25" fmla="*/ 4 h 140"/>
                  <a:gd name="T26" fmla="*/ 46 w 286"/>
                  <a:gd name="T27" fmla="*/ 4 h 140"/>
                  <a:gd name="T28" fmla="*/ 48 w 286"/>
                  <a:gd name="T29" fmla="*/ 4 h 140"/>
                  <a:gd name="T30" fmla="*/ 48 w 286"/>
                  <a:gd name="T31" fmla="*/ 4 h 140"/>
                  <a:gd name="T32" fmla="*/ 50 w 286"/>
                  <a:gd name="T33" fmla="*/ 4 h 140"/>
                  <a:gd name="T34" fmla="*/ 53 w 286"/>
                  <a:gd name="T35" fmla="*/ 4 h 140"/>
                  <a:gd name="T36" fmla="*/ 51 w 286"/>
                  <a:gd name="T37" fmla="*/ 4 h 140"/>
                  <a:gd name="T38" fmla="*/ 50 w 286"/>
                  <a:gd name="T39" fmla="*/ 4 h 140"/>
                  <a:gd name="T40" fmla="*/ 51 w 286"/>
                  <a:gd name="T41" fmla="*/ 4 h 140"/>
                  <a:gd name="T42" fmla="*/ 52 w 286"/>
                  <a:gd name="T43" fmla="*/ 4 h 140"/>
                  <a:gd name="T44" fmla="*/ 50 w 286"/>
                  <a:gd name="T45" fmla="*/ 4 h 140"/>
                  <a:gd name="T46" fmla="*/ 53 w 286"/>
                  <a:gd name="T47" fmla="*/ 4 h 140"/>
                  <a:gd name="T48" fmla="*/ 51 w 286"/>
                  <a:gd name="T49" fmla="*/ 4 h 140"/>
                  <a:gd name="T50" fmla="*/ 56 w 286"/>
                  <a:gd name="T51" fmla="*/ 4 h 140"/>
                  <a:gd name="T52" fmla="*/ 59 w 286"/>
                  <a:gd name="T53" fmla="*/ 4 h 140"/>
                  <a:gd name="T54" fmla="*/ 59 w 286"/>
                  <a:gd name="T55" fmla="*/ 4 h 140"/>
                  <a:gd name="T56" fmla="*/ 59 w 286"/>
                  <a:gd name="T57" fmla="*/ 4 h 140"/>
                  <a:gd name="T58" fmla="*/ 64 w 286"/>
                  <a:gd name="T59" fmla="*/ 4 h 140"/>
                  <a:gd name="T60" fmla="*/ 68 w 286"/>
                  <a:gd name="T61" fmla="*/ 4 h 140"/>
                  <a:gd name="T62" fmla="*/ 68 w 286"/>
                  <a:gd name="T63" fmla="*/ 4 h 140"/>
                  <a:gd name="T64" fmla="*/ 68 w 286"/>
                  <a:gd name="T65" fmla="*/ 4 h 140"/>
                  <a:gd name="T66" fmla="*/ 71 w 286"/>
                  <a:gd name="T67" fmla="*/ 4 h 140"/>
                  <a:gd name="T68" fmla="*/ 61 w 286"/>
                  <a:gd name="T69" fmla="*/ 4 h 140"/>
                  <a:gd name="T70" fmla="*/ 53 w 286"/>
                  <a:gd name="T71" fmla="*/ 0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6"/>
                  <a:gd name="T109" fmla="*/ 0 h 140"/>
                  <a:gd name="T110" fmla="*/ 286 w 286"/>
                  <a:gd name="T111" fmla="*/ 140 h 14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6" h="140">
                    <a:moveTo>
                      <a:pt x="0" y="42"/>
                    </a:moveTo>
                    <a:lnTo>
                      <a:pt x="8" y="82"/>
                    </a:lnTo>
                    <a:lnTo>
                      <a:pt x="30" y="57"/>
                    </a:lnTo>
                    <a:lnTo>
                      <a:pt x="63" y="46"/>
                    </a:lnTo>
                    <a:lnTo>
                      <a:pt x="71" y="36"/>
                    </a:lnTo>
                    <a:lnTo>
                      <a:pt x="88" y="34"/>
                    </a:lnTo>
                    <a:lnTo>
                      <a:pt x="103" y="42"/>
                    </a:lnTo>
                    <a:lnTo>
                      <a:pt x="112" y="54"/>
                    </a:lnTo>
                    <a:lnTo>
                      <a:pt x="129" y="58"/>
                    </a:lnTo>
                    <a:lnTo>
                      <a:pt x="139" y="70"/>
                    </a:lnTo>
                    <a:lnTo>
                      <a:pt x="153" y="76"/>
                    </a:lnTo>
                    <a:lnTo>
                      <a:pt x="159" y="73"/>
                    </a:lnTo>
                    <a:lnTo>
                      <a:pt x="163" y="82"/>
                    </a:lnTo>
                    <a:lnTo>
                      <a:pt x="160" y="87"/>
                    </a:lnTo>
                    <a:lnTo>
                      <a:pt x="159" y="96"/>
                    </a:lnTo>
                    <a:lnTo>
                      <a:pt x="148" y="113"/>
                    </a:lnTo>
                    <a:lnTo>
                      <a:pt x="153" y="125"/>
                    </a:lnTo>
                    <a:lnTo>
                      <a:pt x="165" y="119"/>
                    </a:lnTo>
                    <a:lnTo>
                      <a:pt x="166" y="115"/>
                    </a:lnTo>
                    <a:lnTo>
                      <a:pt x="175" y="127"/>
                    </a:lnTo>
                    <a:lnTo>
                      <a:pt x="180" y="121"/>
                    </a:lnTo>
                    <a:lnTo>
                      <a:pt x="184" y="128"/>
                    </a:lnTo>
                    <a:lnTo>
                      <a:pt x="187" y="125"/>
                    </a:lnTo>
                    <a:lnTo>
                      <a:pt x="199" y="128"/>
                    </a:lnTo>
                    <a:lnTo>
                      <a:pt x="205" y="127"/>
                    </a:lnTo>
                    <a:lnTo>
                      <a:pt x="214" y="137"/>
                    </a:lnTo>
                    <a:lnTo>
                      <a:pt x="206" y="122"/>
                    </a:lnTo>
                    <a:lnTo>
                      <a:pt x="187" y="107"/>
                    </a:lnTo>
                    <a:lnTo>
                      <a:pt x="206" y="116"/>
                    </a:lnTo>
                    <a:lnTo>
                      <a:pt x="194" y="101"/>
                    </a:lnTo>
                    <a:lnTo>
                      <a:pt x="192" y="88"/>
                    </a:lnTo>
                    <a:lnTo>
                      <a:pt x="193" y="57"/>
                    </a:lnTo>
                    <a:lnTo>
                      <a:pt x="181" y="49"/>
                    </a:lnTo>
                    <a:lnTo>
                      <a:pt x="205" y="28"/>
                    </a:lnTo>
                    <a:lnTo>
                      <a:pt x="205" y="16"/>
                    </a:lnTo>
                    <a:lnTo>
                      <a:pt x="218" y="18"/>
                    </a:lnTo>
                    <a:lnTo>
                      <a:pt x="215" y="28"/>
                    </a:lnTo>
                    <a:lnTo>
                      <a:pt x="206" y="33"/>
                    </a:lnTo>
                    <a:lnTo>
                      <a:pt x="202" y="45"/>
                    </a:lnTo>
                    <a:lnTo>
                      <a:pt x="205" y="55"/>
                    </a:lnTo>
                    <a:lnTo>
                      <a:pt x="211" y="52"/>
                    </a:lnTo>
                    <a:lnTo>
                      <a:pt x="208" y="64"/>
                    </a:lnTo>
                    <a:lnTo>
                      <a:pt x="211" y="70"/>
                    </a:lnTo>
                    <a:lnTo>
                      <a:pt x="211" y="78"/>
                    </a:lnTo>
                    <a:lnTo>
                      <a:pt x="206" y="75"/>
                    </a:lnTo>
                    <a:lnTo>
                      <a:pt x="203" y="84"/>
                    </a:lnTo>
                    <a:lnTo>
                      <a:pt x="217" y="82"/>
                    </a:lnTo>
                    <a:lnTo>
                      <a:pt x="217" y="88"/>
                    </a:lnTo>
                    <a:lnTo>
                      <a:pt x="223" y="93"/>
                    </a:lnTo>
                    <a:lnTo>
                      <a:pt x="209" y="93"/>
                    </a:lnTo>
                    <a:lnTo>
                      <a:pt x="214" y="112"/>
                    </a:lnTo>
                    <a:lnTo>
                      <a:pt x="229" y="119"/>
                    </a:lnTo>
                    <a:lnTo>
                      <a:pt x="236" y="109"/>
                    </a:lnTo>
                    <a:lnTo>
                      <a:pt x="238" y="125"/>
                    </a:lnTo>
                    <a:lnTo>
                      <a:pt x="247" y="122"/>
                    </a:lnTo>
                    <a:lnTo>
                      <a:pt x="241" y="128"/>
                    </a:lnTo>
                    <a:lnTo>
                      <a:pt x="250" y="128"/>
                    </a:lnTo>
                    <a:lnTo>
                      <a:pt x="242" y="137"/>
                    </a:lnTo>
                    <a:lnTo>
                      <a:pt x="245" y="140"/>
                    </a:lnTo>
                    <a:lnTo>
                      <a:pt x="259" y="134"/>
                    </a:lnTo>
                    <a:lnTo>
                      <a:pt x="274" y="127"/>
                    </a:lnTo>
                    <a:lnTo>
                      <a:pt x="278" y="107"/>
                    </a:lnTo>
                    <a:lnTo>
                      <a:pt x="281" y="119"/>
                    </a:lnTo>
                    <a:lnTo>
                      <a:pt x="278" y="124"/>
                    </a:lnTo>
                    <a:lnTo>
                      <a:pt x="275" y="134"/>
                    </a:lnTo>
                    <a:lnTo>
                      <a:pt x="277" y="140"/>
                    </a:lnTo>
                    <a:lnTo>
                      <a:pt x="283" y="124"/>
                    </a:lnTo>
                    <a:lnTo>
                      <a:pt x="286" y="90"/>
                    </a:lnTo>
                    <a:lnTo>
                      <a:pt x="268" y="93"/>
                    </a:lnTo>
                    <a:lnTo>
                      <a:pt x="245" y="97"/>
                    </a:lnTo>
                    <a:lnTo>
                      <a:pt x="244" y="90"/>
                    </a:lnTo>
                    <a:lnTo>
                      <a:pt x="220" y="0"/>
                    </a:lnTo>
                    <a:lnTo>
                      <a:pt x="0" y="42"/>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93" name="Freeform 63"/>
              <p:cNvSpPr>
                <a:spLocks/>
              </p:cNvSpPr>
              <p:nvPr/>
            </p:nvSpPr>
            <p:spPr bwMode="auto">
              <a:xfrm>
                <a:off x="3593" y="1709"/>
                <a:ext cx="273" cy="125"/>
              </a:xfrm>
              <a:custGeom>
                <a:avLst/>
                <a:gdLst>
                  <a:gd name="T0" fmla="*/ 8 w 286"/>
                  <a:gd name="T1" fmla="*/ 4 h 140"/>
                  <a:gd name="T2" fmla="*/ 16 w 286"/>
                  <a:gd name="T3" fmla="*/ 4 h 140"/>
                  <a:gd name="T4" fmla="*/ 23 w 286"/>
                  <a:gd name="T5" fmla="*/ 4 h 140"/>
                  <a:gd name="T6" fmla="*/ 28 w 286"/>
                  <a:gd name="T7" fmla="*/ 4 h 140"/>
                  <a:gd name="T8" fmla="*/ 34 w 286"/>
                  <a:gd name="T9" fmla="*/ 4 h 140"/>
                  <a:gd name="T10" fmla="*/ 40 w 286"/>
                  <a:gd name="T11" fmla="*/ 4 h 140"/>
                  <a:gd name="T12" fmla="*/ 40 w 286"/>
                  <a:gd name="T13" fmla="*/ 4 h 140"/>
                  <a:gd name="T14" fmla="*/ 36 w 286"/>
                  <a:gd name="T15" fmla="*/ 4 h 140"/>
                  <a:gd name="T16" fmla="*/ 41 w 286"/>
                  <a:gd name="T17" fmla="*/ 4 h 140"/>
                  <a:gd name="T18" fmla="*/ 44 w 286"/>
                  <a:gd name="T19" fmla="*/ 4 h 140"/>
                  <a:gd name="T20" fmla="*/ 46 w 286"/>
                  <a:gd name="T21" fmla="*/ 4 h 140"/>
                  <a:gd name="T22" fmla="*/ 49 w 286"/>
                  <a:gd name="T23" fmla="*/ 4 h 140"/>
                  <a:gd name="T24" fmla="*/ 52 w 286"/>
                  <a:gd name="T25" fmla="*/ 4 h 140"/>
                  <a:gd name="T26" fmla="*/ 46 w 286"/>
                  <a:gd name="T27" fmla="*/ 4 h 140"/>
                  <a:gd name="T28" fmla="*/ 48 w 286"/>
                  <a:gd name="T29" fmla="*/ 4 h 140"/>
                  <a:gd name="T30" fmla="*/ 48 w 286"/>
                  <a:gd name="T31" fmla="*/ 4 h 140"/>
                  <a:gd name="T32" fmla="*/ 50 w 286"/>
                  <a:gd name="T33" fmla="*/ 4 h 140"/>
                  <a:gd name="T34" fmla="*/ 53 w 286"/>
                  <a:gd name="T35" fmla="*/ 4 h 140"/>
                  <a:gd name="T36" fmla="*/ 51 w 286"/>
                  <a:gd name="T37" fmla="*/ 4 h 140"/>
                  <a:gd name="T38" fmla="*/ 50 w 286"/>
                  <a:gd name="T39" fmla="*/ 4 h 140"/>
                  <a:gd name="T40" fmla="*/ 51 w 286"/>
                  <a:gd name="T41" fmla="*/ 4 h 140"/>
                  <a:gd name="T42" fmla="*/ 52 w 286"/>
                  <a:gd name="T43" fmla="*/ 4 h 140"/>
                  <a:gd name="T44" fmla="*/ 50 w 286"/>
                  <a:gd name="T45" fmla="*/ 4 h 140"/>
                  <a:gd name="T46" fmla="*/ 53 w 286"/>
                  <a:gd name="T47" fmla="*/ 4 h 140"/>
                  <a:gd name="T48" fmla="*/ 51 w 286"/>
                  <a:gd name="T49" fmla="*/ 4 h 140"/>
                  <a:gd name="T50" fmla="*/ 56 w 286"/>
                  <a:gd name="T51" fmla="*/ 4 h 140"/>
                  <a:gd name="T52" fmla="*/ 59 w 286"/>
                  <a:gd name="T53" fmla="*/ 4 h 140"/>
                  <a:gd name="T54" fmla="*/ 59 w 286"/>
                  <a:gd name="T55" fmla="*/ 4 h 140"/>
                  <a:gd name="T56" fmla="*/ 59 w 286"/>
                  <a:gd name="T57" fmla="*/ 4 h 140"/>
                  <a:gd name="T58" fmla="*/ 64 w 286"/>
                  <a:gd name="T59" fmla="*/ 4 h 140"/>
                  <a:gd name="T60" fmla="*/ 68 w 286"/>
                  <a:gd name="T61" fmla="*/ 4 h 140"/>
                  <a:gd name="T62" fmla="*/ 68 w 286"/>
                  <a:gd name="T63" fmla="*/ 4 h 140"/>
                  <a:gd name="T64" fmla="*/ 68 w 286"/>
                  <a:gd name="T65" fmla="*/ 4 h 140"/>
                  <a:gd name="T66" fmla="*/ 71 w 286"/>
                  <a:gd name="T67" fmla="*/ 4 h 140"/>
                  <a:gd name="T68" fmla="*/ 61 w 286"/>
                  <a:gd name="T69" fmla="*/ 4 h 140"/>
                  <a:gd name="T70" fmla="*/ 53 w 286"/>
                  <a:gd name="T71" fmla="*/ 0 h 140"/>
                  <a:gd name="T72" fmla="*/ 0 w 286"/>
                  <a:gd name="T73" fmla="*/ 4 h 14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86"/>
                  <a:gd name="T112" fmla="*/ 0 h 140"/>
                  <a:gd name="T113" fmla="*/ 286 w 286"/>
                  <a:gd name="T114" fmla="*/ 140 h 14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86" h="140">
                    <a:moveTo>
                      <a:pt x="0" y="42"/>
                    </a:moveTo>
                    <a:lnTo>
                      <a:pt x="8" y="82"/>
                    </a:lnTo>
                    <a:lnTo>
                      <a:pt x="30" y="57"/>
                    </a:lnTo>
                    <a:lnTo>
                      <a:pt x="63" y="46"/>
                    </a:lnTo>
                    <a:lnTo>
                      <a:pt x="71" y="36"/>
                    </a:lnTo>
                    <a:lnTo>
                      <a:pt x="88" y="34"/>
                    </a:lnTo>
                    <a:lnTo>
                      <a:pt x="103" y="42"/>
                    </a:lnTo>
                    <a:lnTo>
                      <a:pt x="112" y="54"/>
                    </a:lnTo>
                    <a:lnTo>
                      <a:pt x="129" y="58"/>
                    </a:lnTo>
                    <a:lnTo>
                      <a:pt x="139" y="70"/>
                    </a:lnTo>
                    <a:lnTo>
                      <a:pt x="153" y="76"/>
                    </a:lnTo>
                    <a:lnTo>
                      <a:pt x="159" y="73"/>
                    </a:lnTo>
                    <a:lnTo>
                      <a:pt x="163" y="82"/>
                    </a:lnTo>
                    <a:lnTo>
                      <a:pt x="160" y="87"/>
                    </a:lnTo>
                    <a:lnTo>
                      <a:pt x="159" y="96"/>
                    </a:lnTo>
                    <a:lnTo>
                      <a:pt x="148" y="113"/>
                    </a:lnTo>
                    <a:lnTo>
                      <a:pt x="153" y="125"/>
                    </a:lnTo>
                    <a:lnTo>
                      <a:pt x="165" y="119"/>
                    </a:lnTo>
                    <a:lnTo>
                      <a:pt x="166" y="115"/>
                    </a:lnTo>
                    <a:lnTo>
                      <a:pt x="175" y="127"/>
                    </a:lnTo>
                    <a:lnTo>
                      <a:pt x="180" y="121"/>
                    </a:lnTo>
                    <a:lnTo>
                      <a:pt x="184" y="128"/>
                    </a:lnTo>
                    <a:lnTo>
                      <a:pt x="187" y="125"/>
                    </a:lnTo>
                    <a:lnTo>
                      <a:pt x="199" y="128"/>
                    </a:lnTo>
                    <a:lnTo>
                      <a:pt x="205" y="127"/>
                    </a:lnTo>
                    <a:lnTo>
                      <a:pt x="214" y="137"/>
                    </a:lnTo>
                    <a:lnTo>
                      <a:pt x="206" y="122"/>
                    </a:lnTo>
                    <a:lnTo>
                      <a:pt x="187" y="107"/>
                    </a:lnTo>
                    <a:lnTo>
                      <a:pt x="206" y="116"/>
                    </a:lnTo>
                    <a:lnTo>
                      <a:pt x="194" y="101"/>
                    </a:lnTo>
                    <a:lnTo>
                      <a:pt x="192" y="88"/>
                    </a:lnTo>
                    <a:lnTo>
                      <a:pt x="193" y="57"/>
                    </a:lnTo>
                    <a:lnTo>
                      <a:pt x="181" y="49"/>
                    </a:lnTo>
                    <a:lnTo>
                      <a:pt x="205" y="28"/>
                    </a:lnTo>
                    <a:lnTo>
                      <a:pt x="205" y="16"/>
                    </a:lnTo>
                    <a:lnTo>
                      <a:pt x="218" y="18"/>
                    </a:lnTo>
                    <a:lnTo>
                      <a:pt x="215" y="28"/>
                    </a:lnTo>
                    <a:lnTo>
                      <a:pt x="206" y="33"/>
                    </a:lnTo>
                    <a:lnTo>
                      <a:pt x="202" y="45"/>
                    </a:lnTo>
                    <a:lnTo>
                      <a:pt x="205" y="55"/>
                    </a:lnTo>
                    <a:lnTo>
                      <a:pt x="211" y="52"/>
                    </a:lnTo>
                    <a:lnTo>
                      <a:pt x="208" y="64"/>
                    </a:lnTo>
                    <a:lnTo>
                      <a:pt x="211" y="70"/>
                    </a:lnTo>
                    <a:lnTo>
                      <a:pt x="211" y="78"/>
                    </a:lnTo>
                    <a:lnTo>
                      <a:pt x="206" y="75"/>
                    </a:lnTo>
                    <a:lnTo>
                      <a:pt x="203" y="84"/>
                    </a:lnTo>
                    <a:lnTo>
                      <a:pt x="217" y="82"/>
                    </a:lnTo>
                    <a:lnTo>
                      <a:pt x="217" y="88"/>
                    </a:lnTo>
                    <a:lnTo>
                      <a:pt x="223" y="93"/>
                    </a:lnTo>
                    <a:lnTo>
                      <a:pt x="209" y="93"/>
                    </a:lnTo>
                    <a:lnTo>
                      <a:pt x="214" y="112"/>
                    </a:lnTo>
                    <a:lnTo>
                      <a:pt x="229" y="119"/>
                    </a:lnTo>
                    <a:lnTo>
                      <a:pt x="236" y="109"/>
                    </a:lnTo>
                    <a:lnTo>
                      <a:pt x="238" y="125"/>
                    </a:lnTo>
                    <a:lnTo>
                      <a:pt x="247" y="122"/>
                    </a:lnTo>
                    <a:lnTo>
                      <a:pt x="241" y="128"/>
                    </a:lnTo>
                    <a:lnTo>
                      <a:pt x="250" y="128"/>
                    </a:lnTo>
                    <a:lnTo>
                      <a:pt x="242" y="137"/>
                    </a:lnTo>
                    <a:lnTo>
                      <a:pt x="245" y="140"/>
                    </a:lnTo>
                    <a:lnTo>
                      <a:pt x="259" y="134"/>
                    </a:lnTo>
                    <a:lnTo>
                      <a:pt x="274" y="127"/>
                    </a:lnTo>
                    <a:lnTo>
                      <a:pt x="278" y="107"/>
                    </a:lnTo>
                    <a:lnTo>
                      <a:pt x="281" y="119"/>
                    </a:lnTo>
                    <a:lnTo>
                      <a:pt x="278" y="124"/>
                    </a:lnTo>
                    <a:lnTo>
                      <a:pt x="275" y="134"/>
                    </a:lnTo>
                    <a:lnTo>
                      <a:pt x="277" y="140"/>
                    </a:lnTo>
                    <a:lnTo>
                      <a:pt x="283" y="124"/>
                    </a:lnTo>
                    <a:lnTo>
                      <a:pt x="286" y="90"/>
                    </a:lnTo>
                    <a:lnTo>
                      <a:pt x="268" y="93"/>
                    </a:lnTo>
                    <a:lnTo>
                      <a:pt x="245" y="97"/>
                    </a:lnTo>
                    <a:lnTo>
                      <a:pt x="244" y="90"/>
                    </a:lnTo>
                    <a:lnTo>
                      <a:pt x="220" y="0"/>
                    </a:lnTo>
                    <a:lnTo>
                      <a:pt x="0" y="42"/>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94" name="Freeform 64"/>
              <p:cNvSpPr>
                <a:spLocks/>
              </p:cNvSpPr>
              <p:nvPr/>
            </p:nvSpPr>
            <p:spPr bwMode="auto">
              <a:xfrm>
                <a:off x="3891" y="1431"/>
                <a:ext cx="199" cy="95"/>
              </a:xfrm>
              <a:custGeom>
                <a:avLst/>
                <a:gdLst>
                  <a:gd name="T0" fmla="*/ 0 w 208"/>
                  <a:gd name="T1" fmla="*/ 4 h 106"/>
                  <a:gd name="T2" fmla="*/ 0 w 208"/>
                  <a:gd name="T3" fmla="*/ 4 h 106"/>
                  <a:gd name="T4" fmla="*/ 27 w 208"/>
                  <a:gd name="T5" fmla="*/ 4 h 106"/>
                  <a:gd name="T6" fmla="*/ 31 w 208"/>
                  <a:gd name="T7" fmla="*/ 4 h 106"/>
                  <a:gd name="T8" fmla="*/ 32 w 208"/>
                  <a:gd name="T9" fmla="*/ 4 h 106"/>
                  <a:gd name="T10" fmla="*/ 33 w 208"/>
                  <a:gd name="T11" fmla="*/ 4 h 106"/>
                  <a:gd name="T12" fmla="*/ 37 w 208"/>
                  <a:gd name="T13" fmla="*/ 4 h 106"/>
                  <a:gd name="T14" fmla="*/ 39 w 208"/>
                  <a:gd name="T15" fmla="*/ 4 h 106"/>
                  <a:gd name="T16" fmla="*/ 41 w 208"/>
                  <a:gd name="T17" fmla="*/ 4 h 106"/>
                  <a:gd name="T18" fmla="*/ 42 w 208"/>
                  <a:gd name="T19" fmla="*/ 4 h 106"/>
                  <a:gd name="T20" fmla="*/ 43 w 208"/>
                  <a:gd name="T21" fmla="*/ 4 h 106"/>
                  <a:gd name="T22" fmla="*/ 44 w 208"/>
                  <a:gd name="T23" fmla="*/ 4 h 106"/>
                  <a:gd name="T24" fmla="*/ 45 w 208"/>
                  <a:gd name="T25" fmla="*/ 4 h 106"/>
                  <a:gd name="T26" fmla="*/ 46 w 208"/>
                  <a:gd name="T27" fmla="*/ 4 h 106"/>
                  <a:gd name="T28" fmla="*/ 49 w 208"/>
                  <a:gd name="T29" fmla="*/ 4 h 106"/>
                  <a:gd name="T30" fmla="*/ 49 w 208"/>
                  <a:gd name="T31" fmla="*/ 4 h 106"/>
                  <a:gd name="T32" fmla="*/ 52 w 208"/>
                  <a:gd name="T33" fmla="*/ 4 h 106"/>
                  <a:gd name="T34" fmla="*/ 54 w 208"/>
                  <a:gd name="T35" fmla="*/ 4 h 106"/>
                  <a:gd name="T36" fmla="*/ 55 w 208"/>
                  <a:gd name="T37" fmla="*/ 4 h 106"/>
                  <a:gd name="T38" fmla="*/ 55 w 208"/>
                  <a:gd name="T39" fmla="*/ 4 h 106"/>
                  <a:gd name="T40" fmla="*/ 53 w 208"/>
                  <a:gd name="T41" fmla="*/ 4 h 106"/>
                  <a:gd name="T42" fmla="*/ 51 w 208"/>
                  <a:gd name="T43" fmla="*/ 4 h 106"/>
                  <a:gd name="T44" fmla="*/ 49 w 208"/>
                  <a:gd name="T45" fmla="*/ 4 h 106"/>
                  <a:gd name="T46" fmla="*/ 50 w 208"/>
                  <a:gd name="T47" fmla="*/ 4 h 106"/>
                  <a:gd name="T48" fmla="*/ 51 w 208"/>
                  <a:gd name="T49" fmla="*/ 4 h 106"/>
                  <a:gd name="T50" fmla="*/ 52 w 208"/>
                  <a:gd name="T51" fmla="*/ 4 h 106"/>
                  <a:gd name="T52" fmla="*/ 53 w 208"/>
                  <a:gd name="T53" fmla="*/ 4 h 106"/>
                  <a:gd name="T54" fmla="*/ 54 w 208"/>
                  <a:gd name="T55" fmla="*/ 4 h 106"/>
                  <a:gd name="T56" fmla="*/ 53 w 208"/>
                  <a:gd name="T57" fmla="*/ 4 h 106"/>
                  <a:gd name="T58" fmla="*/ 49 w 208"/>
                  <a:gd name="T59" fmla="*/ 4 h 106"/>
                  <a:gd name="T60" fmla="*/ 47 w 208"/>
                  <a:gd name="T61" fmla="*/ 4 h 106"/>
                  <a:gd name="T62" fmla="*/ 46 w 208"/>
                  <a:gd name="T63" fmla="*/ 4 h 106"/>
                  <a:gd name="T64" fmla="*/ 43 w 208"/>
                  <a:gd name="T65" fmla="*/ 4 h 106"/>
                  <a:gd name="T66" fmla="*/ 44 w 208"/>
                  <a:gd name="T67" fmla="*/ 4 h 106"/>
                  <a:gd name="T68" fmla="*/ 41 w 208"/>
                  <a:gd name="T69" fmla="*/ 4 h 106"/>
                  <a:gd name="T70" fmla="*/ 38 w 208"/>
                  <a:gd name="T71" fmla="*/ 4 h 106"/>
                  <a:gd name="T72" fmla="*/ 38 w 208"/>
                  <a:gd name="T73" fmla="*/ 4 h 106"/>
                  <a:gd name="T74" fmla="*/ 35 w 208"/>
                  <a:gd name="T75" fmla="*/ 4 h 106"/>
                  <a:gd name="T76" fmla="*/ 35 w 208"/>
                  <a:gd name="T77" fmla="*/ 4 h 106"/>
                  <a:gd name="T78" fmla="*/ 35 w 208"/>
                  <a:gd name="T79" fmla="*/ 4 h 106"/>
                  <a:gd name="T80" fmla="*/ 37 w 208"/>
                  <a:gd name="T81" fmla="*/ 4 h 106"/>
                  <a:gd name="T82" fmla="*/ 37 w 208"/>
                  <a:gd name="T83" fmla="*/ 4 h 106"/>
                  <a:gd name="T84" fmla="*/ 39 w 208"/>
                  <a:gd name="T85" fmla="*/ 4 h 106"/>
                  <a:gd name="T86" fmla="*/ 36 w 208"/>
                  <a:gd name="T87" fmla="*/ 4 h 106"/>
                  <a:gd name="T88" fmla="*/ 35 w 208"/>
                  <a:gd name="T89" fmla="*/ 0 h 106"/>
                  <a:gd name="T90" fmla="*/ 31 w 208"/>
                  <a:gd name="T91" fmla="*/ 4 h 106"/>
                  <a:gd name="T92" fmla="*/ 11 w 208"/>
                  <a:gd name="T93" fmla="*/ 4 h 106"/>
                  <a:gd name="T94" fmla="*/ 0 w 208"/>
                  <a:gd name="T95" fmla="*/ 4 h 10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08"/>
                  <a:gd name="T145" fmla="*/ 0 h 106"/>
                  <a:gd name="T146" fmla="*/ 208 w 208"/>
                  <a:gd name="T147" fmla="*/ 106 h 10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08" h="106">
                    <a:moveTo>
                      <a:pt x="0" y="43"/>
                    </a:moveTo>
                    <a:lnTo>
                      <a:pt x="0" y="100"/>
                    </a:lnTo>
                    <a:lnTo>
                      <a:pt x="97" y="79"/>
                    </a:lnTo>
                    <a:lnTo>
                      <a:pt x="114" y="74"/>
                    </a:lnTo>
                    <a:lnTo>
                      <a:pt x="121" y="76"/>
                    </a:lnTo>
                    <a:lnTo>
                      <a:pt x="129" y="91"/>
                    </a:lnTo>
                    <a:lnTo>
                      <a:pt x="141" y="92"/>
                    </a:lnTo>
                    <a:lnTo>
                      <a:pt x="147" y="106"/>
                    </a:lnTo>
                    <a:lnTo>
                      <a:pt x="153" y="106"/>
                    </a:lnTo>
                    <a:lnTo>
                      <a:pt x="156" y="98"/>
                    </a:lnTo>
                    <a:lnTo>
                      <a:pt x="160" y="94"/>
                    </a:lnTo>
                    <a:lnTo>
                      <a:pt x="163" y="83"/>
                    </a:lnTo>
                    <a:lnTo>
                      <a:pt x="166" y="82"/>
                    </a:lnTo>
                    <a:lnTo>
                      <a:pt x="171" y="98"/>
                    </a:lnTo>
                    <a:lnTo>
                      <a:pt x="181" y="94"/>
                    </a:lnTo>
                    <a:lnTo>
                      <a:pt x="183" y="89"/>
                    </a:lnTo>
                    <a:lnTo>
                      <a:pt x="195" y="82"/>
                    </a:lnTo>
                    <a:lnTo>
                      <a:pt x="203" y="80"/>
                    </a:lnTo>
                    <a:lnTo>
                      <a:pt x="208" y="86"/>
                    </a:lnTo>
                    <a:lnTo>
                      <a:pt x="208" y="70"/>
                    </a:lnTo>
                    <a:lnTo>
                      <a:pt x="198" y="52"/>
                    </a:lnTo>
                    <a:lnTo>
                      <a:pt x="192" y="49"/>
                    </a:lnTo>
                    <a:lnTo>
                      <a:pt x="184" y="50"/>
                    </a:lnTo>
                    <a:lnTo>
                      <a:pt x="186" y="55"/>
                    </a:lnTo>
                    <a:lnTo>
                      <a:pt x="190" y="55"/>
                    </a:lnTo>
                    <a:lnTo>
                      <a:pt x="195" y="55"/>
                    </a:lnTo>
                    <a:lnTo>
                      <a:pt x="201" y="59"/>
                    </a:lnTo>
                    <a:lnTo>
                      <a:pt x="202" y="68"/>
                    </a:lnTo>
                    <a:lnTo>
                      <a:pt x="199" y="73"/>
                    </a:lnTo>
                    <a:lnTo>
                      <a:pt x="183" y="80"/>
                    </a:lnTo>
                    <a:lnTo>
                      <a:pt x="174" y="77"/>
                    </a:lnTo>
                    <a:lnTo>
                      <a:pt x="169" y="68"/>
                    </a:lnTo>
                    <a:lnTo>
                      <a:pt x="160" y="65"/>
                    </a:lnTo>
                    <a:lnTo>
                      <a:pt x="163" y="59"/>
                    </a:lnTo>
                    <a:lnTo>
                      <a:pt x="153" y="49"/>
                    </a:lnTo>
                    <a:lnTo>
                      <a:pt x="142" y="44"/>
                    </a:lnTo>
                    <a:lnTo>
                      <a:pt x="142" y="49"/>
                    </a:lnTo>
                    <a:lnTo>
                      <a:pt x="135" y="47"/>
                    </a:lnTo>
                    <a:lnTo>
                      <a:pt x="133" y="41"/>
                    </a:lnTo>
                    <a:lnTo>
                      <a:pt x="135" y="34"/>
                    </a:lnTo>
                    <a:lnTo>
                      <a:pt x="141" y="29"/>
                    </a:lnTo>
                    <a:lnTo>
                      <a:pt x="139" y="25"/>
                    </a:lnTo>
                    <a:lnTo>
                      <a:pt x="147" y="18"/>
                    </a:lnTo>
                    <a:lnTo>
                      <a:pt x="138" y="10"/>
                    </a:lnTo>
                    <a:lnTo>
                      <a:pt x="135" y="0"/>
                    </a:lnTo>
                    <a:lnTo>
                      <a:pt x="115" y="16"/>
                    </a:lnTo>
                    <a:lnTo>
                      <a:pt x="47" y="34"/>
                    </a:lnTo>
                    <a:lnTo>
                      <a:pt x="0" y="43"/>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95" name="Freeform 65"/>
              <p:cNvSpPr>
                <a:spLocks/>
              </p:cNvSpPr>
              <p:nvPr/>
            </p:nvSpPr>
            <p:spPr bwMode="auto">
              <a:xfrm>
                <a:off x="3891" y="1431"/>
                <a:ext cx="199" cy="95"/>
              </a:xfrm>
              <a:custGeom>
                <a:avLst/>
                <a:gdLst>
                  <a:gd name="T0" fmla="*/ 0 w 208"/>
                  <a:gd name="T1" fmla="*/ 4 h 106"/>
                  <a:gd name="T2" fmla="*/ 0 w 208"/>
                  <a:gd name="T3" fmla="*/ 4 h 106"/>
                  <a:gd name="T4" fmla="*/ 27 w 208"/>
                  <a:gd name="T5" fmla="*/ 4 h 106"/>
                  <a:gd name="T6" fmla="*/ 31 w 208"/>
                  <a:gd name="T7" fmla="*/ 4 h 106"/>
                  <a:gd name="T8" fmla="*/ 32 w 208"/>
                  <a:gd name="T9" fmla="*/ 4 h 106"/>
                  <a:gd name="T10" fmla="*/ 33 w 208"/>
                  <a:gd name="T11" fmla="*/ 4 h 106"/>
                  <a:gd name="T12" fmla="*/ 37 w 208"/>
                  <a:gd name="T13" fmla="*/ 4 h 106"/>
                  <a:gd name="T14" fmla="*/ 39 w 208"/>
                  <a:gd name="T15" fmla="*/ 4 h 106"/>
                  <a:gd name="T16" fmla="*/ 41 w 208"/>
                  <a:gd name="T17" fmla="*/ 4 h 106"/>
                  <a:gd name="T18" fmla="*/ 42 w 208"/>
                  <a:gd name="T19" fmla="*/ 4 h 106"/>
                  <a:gd name="T20" fmla="*/ 43 w 208"/>
                  <a:gd name="T21" fmla="*/ 4 h 106"/>
                  <a:gd name="T22" fmla="*/ 44 w 208"/>
                  <a:gd name="T23" fmla="*/ 4 h 106"/>
                  <a:gd name="T24" fmla="*/ 45 w 208"/>
                  <a:gd name="T25" fmla="*/ 4 h 106"/>
                  <a:gd name="T26" fmla="*/ 46 w 208"/>
                  <a:gd name="T27" fmla="*/ 4 h 106"/>
                  <a:gd name="T28" fmla="*/ 49 w 208"/>
                  <a:gd name="T29" fmla="*/ 4 h 106"/>
                  <a:gd name="T30" fmla="*/ 49 w 208"/>
                  <a:gd name="T31" fmla="*/ 4 h 106"/>
                  <a:gd name="T32" fmla="*/ 52 w 208"/>
                  <a:gd name="T33" fmla="*/ 4 h 106"/>
                  <a:gd name="T34" fmla="*/ 54 w 208"/>
                  <a:gd name="T35" fmla="*/ 4 h 106"/>
                  <a:gd name="T36" fmla="*/ 55 w 208"/>
                  <a:gd name="T37" fmla="*/ 4 h 106"/>
                  <a:gd name="T38" fmla="*/ 55 w 208"/>
                  <a:gd name="T39" fmla="*/ 4 h 106"/>
                  <a:gd name="T40" fmla="*/ 53 w 208"/>
                  <a:gd name="T41" fmla="*/ 4 h 106"/>
                  <a:gd name="T42" fmla="*/ 51 w 208"/>
                  <a:gd name="T43" fmla="*/ 4 h 106"/>
                  <a:gd name="T44" fmla="*/ 49 w 208"/>
                  <a:gd name="T45" fmla="*/ 4 h 106"/>
                  <a:gd name="T46" fmla="*/ 50 w 208"/>
                  <a:gd name="T47" fmla="*/ 4 h 106"/>
                  <a:gd name="T48" fmla="*/ 51 w 208"/>
                  <a:gd name="T49" fmla="*/ 4 h 106"/>
                  <a:gd name="T50" fmla="*/ 52 w 208"/>
                  <a:gd name="T51" fmla="*/ 4 h 106"/>
                  <a:gd name="T52" fmla="*/ 53 w 208"/>
                  <a:gd name="T53" fmla="*/ 4 h 106"/>
                  <a:gd name="T54" fmla="*/ 54 w 208"/>
                  <a:gd name="T55" fmla="*/ 4 h 106"/>
                  <a:gd name="T56" fmla="*/ 53 w 208"/>
                  <a:gd name="T57" fmla="*/ 4 h 106"/>
                  <a:gd name="T58" fmla="*/ 49 w 208"/>
                  <a:gd name="T59" fmla="*/ 4 h 106"/>
                  <a:gd name="T60" fmla="*/ 47 w 208"/>
                  <a:gd name="T61" fmla="*/ 4 h 106"/>
                  <a:gd name="T62" fmla="*/ 46 w 208"/>
                  <a:gd name="T63" fmla="*/ 4 h 106"/>
                  <a:gd name="T64" fmla="*/ 43 w 208"/>
                  <a:gd name="T65" fmla="*/ 4 h 106"/>
                  <a:gd name="T66" fmla="*/ 44 w 208"/>
                  <a:gd name="T67" fmla="*/ 4 h 106"/>
                  <a:gd name="T68" fmla="*/ 41 w 208"/>
                  <a:gd name="T69" fmla="*/ 4 h 106"/>
                  <a:gd name="T70" fmla="*/ 38 w 208"/>
                  <a:gd name="T71" fmla="*/ 4 h 106"/>
                  <a:gd name="T72" fmla="*/ 38 w 208"/>
                  <a:gd name="T73" fmla="*/ 4 h 106"/>
                  <a:gd name="T74" fmla="*/ 35 w 208"/>
                  <a:gd name="T75" fmla="*/ 4 h 106"/>
                  <a:gd name="T76" fmla="*/ 35 w 208"/>
                  <a:gd name="T77" fmla="*/ 4 h 106"/>
                  <a:gd name="T78" fmla="*/ 35 w 208"/>
                  <a:gd name="T79" fmla="*/ 4 h 106"/>
                  <a:gd name="T80" fmla="*/ 37 w 208"/>
                  <a:gd name="T81" fmla="*/ 4 h 106"/>
                  <a:gd name="T82" fmla="*/ 37 w 208"/>
                  <a:gd name="T83" fmla="*/ 4 h 106"/>
                  <a:gd name="T84" fmla="*/ 39 w 208"/>
                  <a:gd name="T85" fmla="*/ 4 h 106"/>
                  <a:gd name="T86" fmla="*/ 36 w 208"/>
                  <a:gd name="T87" fmla="*/ 4 h 106"/>
                  <a:gd name="T88" fmla="*/ 35 w 208"/>
                  <a:gd name="T89" fmla="*/ 0 h 106"/>
                  <a:gd name="T90" fmla="*/ 31 w 208"/>
                  <a:gd name="T91" fmla="*/ 4 h 106"/>
                  <a:gd name="T92" fmla="*/ 11 w 208"/>
                  <a:gd name="T93" fmla="*/ 4 h 106"/>
                  <a:gd name="T94" fmla="*/ 0 w 208"/>
                  <a:gd name="T95" fmla="*/ 4 h 106"/>
                  <a:gd name="T96" fmla="*/ 0 w 208"/>
                  <a:gd name="T97" fmla="*/ 4 h 1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8"/>
                  <a:gd name="T148" fmla="*/ 0 h 106"/>
                  <a:gd name="T149" fmla="*/ 208 w 208"/>
                  <a:gd name="T150" fmla="*/ 106 h 10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8" h="106">
                    <a:moveTo>
                      <a:pt x="0" y="43"/>
                    </a:moveTo>
                    <a:lnTo>
                      <a:pt x="0" y="100"/>
                    </a:lnTo>
                    <a:lnTo>
                      <a:pt x="97" y="79"/>
                    </a:lnTo>
                    <a:lnTo>
                      <a:pt x="114" y="74"/>
                    </a:lnTo>
                    <a:lnTo>
                      <a:pt x="121" y="76"/>
                    </a:lnTo>
                    <a:lnTo>
                      <a:pt x="129" y="91"/>
                    </a:lnTo>
                    <a:lnTo>
                      <a:pt x="141" y="92"/>
                    </a:lnTo>
                    <a:lnTo>
                      <a:pt x="147" y="106"/>
                    </a:lnTo>
                    <a:lnTo>
                      <a:pt x="153" y="106"/>
                    </a:lnTo>
                    <a:lnTo>
                      <a:pt x="156" y="98"/>
                    </a:lnTo>
                    <a:lnTo>
                      <a:pt x="160" y="94"/>
                    </a:lnTo>
                    <a:lnTo>
                      <a:pt x="163" y="83"/>
                    </a:lnTo>
                    <a:lnTo>
                      <a:pt x="166" y="82"/>
                    </a:lnTo>
                    <a:lnTo>
                      <a:pt x="171" y="98"/>
                    </a:lnTo>
                    <a:lnTo>
                      <a:pt x="181" y="94"/>
                    </a:lnTo>
                    <a:lnTo>
                      <a:pt x="183" y="89"/>
                    </a:lnTo>
                    <a:lnTo>
                      <a:pt x="195" y="82"/>
                    </a:lnTo>
                    <a:lnTo>
                      <a:pt x="203" y="80"/>
                    </a:lnTo>
                    <a:lnTo>
                      <a:pt x="208" y="86"/>
                    </a:lnTo>
                    <a:lnTo>
                      <a:pt x="208" y="70"/>
                    </a:lnTo>
                    <a:lnTo>
                      <a:pt x="198" y="52"/>
                    </a:lnTo>
                    <a:lnTo>
                      <a:pt x="192" y="49"/>
                    </a:lnTo>
                    <a:lnTo>
                      <a:pt x="184" y="50"/>
                    </a:lnTo>
                    <a:lnTo>
                      <a:pt x="186" y="55"/>
                    </a:lnTo>
                    <a:lnTo>
                      <a:pt x="190" y="55"/>
                    </a:lnTo>
                    <a:lnTo>
                      <a:pt x="195" y="55"/>
                    </a:lnTo>
                    <a:lnTo>
                      <a:pt x="201" y="59"/>
                    </a:lnTo>
                    <a:lnTo>
                      <a:pt x="202" y="68"/>
                    </a:lnTo>
                    <a:lnTo>
                      <a:pt x="199" y="73"/>
                    </a:lnTo>
                    <a:lnTo>
                      <a:pt x="183" y="80"/>
                    </a:lnTo>
                    <a:lnTo>
                      <a:pt x="174" y="77"/>
                    </a:lnTo>
                    <a:lnTo>
                      <a:pt x="169" y="68"/>
                    </a:lnTo>
                    <a:lnTo>
                      <a:pt x="160" y="65"/>
                    </a:lnTo>
                    <a:lnTo>
                      <a:pt x="163" y="59"/>
                    </a:lnTo>
                    <a:lnTo>
                      <a:pt x="153" y="49"/>
                    </a:lnTo>
                    <a:lnTo>
                      <a:pt x="142" y="44"/>
                    </a:lnTo>
                    <a:lnTo>
                      <a:pt x="142" y="49"/>
                    </a:lnTo>
                    <a:lnTo>
                      <a:pt x="135" y="47"/>
                    </a:lnTo>
                    <a:lnTo>
                      <a:pt x="133" y="41"/>
                    </a:lnTo>
                    <a:lnTo>
                      <a:pt x="135" y="34"/>
                    </a:lnTo>
                    <a:lnTo>
                      <a:pt x="141" y="29"/>
                    </a:lnTo>
                    <a:lnTo>
                      <a:pt x="139" y="25"/>
                    </a:lnTo>
                    <a:lnTo>
                      <a:pt x="147" y="18"/>
                    </a:lnTo>
                    <a:lnTo>
                      <a:pt x="138" y="10"/>
                    </a:lnTo>
                    <a:lnTo>
                      <a:pt x="135" y="0"/>
                    </a:lnTo>
                    <a:lnTo>
                      <a:pt x="115" y="16"/>
                    </a:lnTo>
                    <a:lnTo>
                      <a:pt x="47" y="34"/>
                    </a:lnTo>
                    <a:lnTo>
                      <a:pt x="0" y="43"/>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96" name="Freeform 66"/>
              <p:cNvSpPr>
                <a:spLocks/>
              </p:cNvSpPr>
              <p:nvPr/>
            </p:nvSpPr>
            <p:spPr bwMode="auto">
              <a:xfrm>
                <a:off x="4051" y="1524"/>
                <a:ext cx="17" cy="14"/>
              </a:xfrm>
              <a:custGeom>
                <a:avLst/>
                <a:gdLst>
                  <a:gd name="T0" fmla="*/ 0 w 18"/>
                  <a:gd name="T1" fmla="*/ 4 h 16"/>
                  <a:gd name="T2" fmla="*/ 7 w 18"/>
                  <a:gd name="T3" fmla="*/ 0 h 16"/>
                  <a:gd name="T4" fmla="*/ 9 w 18"/>
                  <a:gd name="T5" fmla="*/ 4 h 16"/>
                  <a:gd name="T6" fmla="*/ 0 w 18"/>
                  <a:gd name="T7" fmla="*/ 4 h 16"/>
                  <a:gd name="T8" fmla="*/ 0 60000 65536"/>
                  <a:gd name="T9" fmla="*/ 0 60000 65536"/>
                  <a:gd name="T10" fmla="*/ 0 60000 65536"/>
                  <a:gd name="T11" fmla="*/ 0 60000 65536"/>
                  <a:gd name="T12" fmla="*/ 0 w 18"/>
                  <a:gd name="T13" fmla="*/ 0 h 16"/>
                  <a:gd name="T14" fmla="*/ 18 w 18"/>
                  <a:gd name="T15" fmla="*/ 16 h 16"/>
                </a:gdLst>
                <a:ahLst/>
                <a:cxnLst>
                  <a:cxn ang="T8">
                    <a:pos x="T0" y="T1"/>
                  </a:cxn>
                  <a:cxn ang="T9">
                    <a:pos x="T2" y="T3"/>
                  </a:cxn>
                  <a:cxn ang="T10">
                    <a:pos x="T4" y="T5"/>
                  </a:cxn>
                  <a:cxn ang="T11">
                    <a:pos x="T6" y="T7"/>
                  </a:cxn>
                </a:cxnLst>
                <a:rect l="T12" t="T13" r="T14" b="T15"/>
                <a:pathLst>
                  <a:path w="18" h="16">
                    <a:moveTo>
                      <a:pt x="0" y="16"/>
                    </a:moveTo>
                    <a:lnTo>
                      <a:pt x="7" y="0"/>
                    </a:lnTo>
                    <a:lnTo>
                      <a:pt x="18" y="6"/>
                    </a:lnTo>
                    <a:lnTo>
                      <a:pt x="0" y="16"/>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97" name="Freeform 67"/>
              <p:cNvSpPr>
                <a:spLocks/>
              </p:cNvSpPr>
              <p:nvPr/>
            </p:nvSpPr>
            <p:spPr bwMode="auto">
              <a:xfrm>
                <a:off x="4051" y="1524"/>
                <a:ext cx="17" cy="14"/>
              </a:xfrm>
              <a:custGeom>
                <a:avLst/>
                <a:gdLst>
                  <a:gd name="T0" fmla="*/ 0 w 18"/>
                  <a:gd name="T1" fmla="*/ 4 h 16"/>
                  <a:gd name="T2" fmla="*/ 7 w 18"/>
                  <a:gd name="T3" fmla="*/ 0 h 16"/>
                  <a:gd name="T4" fmla="*/ 9 w 18"/>
                  <a:gd name="T5" fmla="*/ 4 h 16"/>
                  <a:gd name="T6" fmla="*/ 0 w 18"/>
                  <a:gd name="T7" fmla="*/ 4 h 16"/>
                  <a:gd name="T8" fmla="*/ 0 w 18"/>
                  <a:gd name="T9" fmla="*/ 4 h 16"/>
                  <a:gd name="T10" fmla="*/ 0 60000 65536"/>
                  <a:gd name="T11" fmla="*/ 0 60000 65536"/>
                  <a:gd name="T12" fmla="*/ 0 60000 65536"/>
                  <a:gd name="T13" fmla="*/ 0 60000 65536"/>
                  <a:gd name="T14" fmla="*/ 0 60000 65536"/>
                  <a:gd name="T15" fmla="*/ 0 w 18"/>
                  <a:gd name="T16" fmla="*/ 0 h 16"/>
                  <a:gd name="T17" fmla="*/ 18 w 18"/>
                  <a:gd name="T18" fmla="*/ 16 h 16"/>
                </a:gdLst>
                <a:ahLst/>
                <a:cxnLst>
                  <a:cxn ang="T10">
                    <a:pos x="T0" y="T1"/>
                  </a:cxn>
                  <a:cxn ang="T11">
                    <a:pos x="T2" y="T3"/>
                  </a:cxn>
                  <a:cxn ang="T12">
                    <a:pos x="T4" y="T5"/>
                  </a:cxn>
                  <a:cxn ang="T13">
                    <a:pos x="T6" y="T7"/>
                  </a:cxn>
                  <a:cxn ang="T14">
                    <a:pos x="T8" y="T9"/>
                  </a:cxn>
                </a:cxnLst>
                <a:rect l="T15" t="T16" r="T17" b="T18"/>
                <a:pathLst>
                  <a:path w="18" h="16">
                    <a:moveTo>
                      <a:pt x="0" y="16"/>
                    </a:moveTo>
                    <a:lnTo>
                      <a:pt x="7" y="0"/>
                    </a:lnTo>
                    <a:lnTo>
                      <a:pt x="18" y="6"/>
                    </a:lnTo>
                    <a:lnTo>
                      <a:pt x="0" y="16"/>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98" name="Freeform 68"/>
              <p:cNvSpPr>
                <a:spLocks/>
              </p:cNvSpPr>
              <p:nvPr/>
            </p:nvSpPr>
            <p:spPr bwMode="auto">
              <a:xfrm>
                <a:off x="4084" y="1521"/>
                <a:ext cx="14" cy="11"/>
              </a:xfrm>
              <a:custGeom>
                <a:avLst/>
                <a:gdLst>
                  <a:gd name="T0" fmla="*/ 0 w 15"/>
                  <a:gd name="T1" fmla="*/ 11 h 11"/>
                  <a:gd name="T2" fmla="*/ 7 w 15"/>
                  <a:gd name="T3" fmla="*/ 0 h 11"/>
                  <a:gd name="T4" fmla="*/ 7 w 15"/>
                  <a:gd name="T5" fmla="*/ 8 h 11"/>
                  <a:gd name="T6" fmla="*/ 0 w 15"/>
                  <a:gd name="T7" fmla="*/ 11 h 11"/>
                  <a:gd name="T8" fmla="*/ 0 60000 65536"/>
                  <a:gd name="T9" fmla="*/ 0 60000 65536"/>
                  <a:gd name="T10" fmla="*/ 0 60000 65536"/>
                  <a:gd name="T11" fmla="*/ 0 60000 65536"/>
                  <a:gd name="T12" fmla="*/ 0 w 15"/>
                  <a:gd name="T13" fmla="*/ 0 h 11"/>
                  <a:gd name="T14" fmla="*/ 15 w 15"/>
                  <a:gd name="T15" fmla="*/ 11 h 11"/>
                </a:gdLst>
                <a:ahLst/>
                <a:cxnLst>
                  <a:cxn ang="T8">
                    <a:pos x="T0" y="T1"/>
                  </a:cxn>
                  <a:cxn ang="T9">
                    <a:pos x="T2" y="T3"/>
                  </a:cxn>
                  <a:cxn ang="T10">
                    <a:pos x="T4" y="T5"/>
                  </a:cxn>
                  <a:cxn ang="T11">
                    <a:pos x="T6" y="T7"/>
                  </a:cxn>
                </a:cxnLst>
                <a:rect l="T12" t="T13" r="T14" b="T15"/>
                <a:pathLst>
                  <a:path w="15" h="11">
                    <a:moveTo>
                      <a:pt x="0" y="11"/>
                    </a:moveTo>
                    <a:lnTo>
                      <a:pt x="9" y="0"/>
                    </a:lnTo>
                    <a:lnTo>
                      <a:pt x="15" y="8"/>
                    </a:lnTo>
                    <a:lnTo>
                      <a:pt x="0" y="11"/>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99" name="Freeform 69"/>
              <p:cNvSpPr>
                <a:spLocks/>
              </p:cNvSpPr>
              <p:nvPr/>
            </p:nvSpPr>
            <p:spPr bwMode="auto">
              <a:xfrm>
                <a:off x="1269" y="1493"/>
                <a:ext cx="381" cy="550"/>
              </a:xfrm>
              <a:custGeom>
                <a:avLst/>
                <a:gdLst>
                  <a:gd name="T0" fmla="*/ 0 w 399"/>
                  <a:gd name="T1" fmla="*/ 8 h 617"/>
                  <a:gd name="T2" fmla="*/ 11 w 399"/>
                  <a:gd name="T3" fmla="*/ 9 h 617"/>
                  <a:gd name="T4" fmla="*/ 64 w 399"/>
                  <a:gd name="T5" fmla="*/ 20 h 617"/>
                  <a:gd name="T6" fmla="*/ 66 w 399"/>
                  <a:gd name="T7" fmla="*/ 17 h 617"/>
                  <a:gd name="T8" fmla="*/ 69 w 399"/>
                  <a:gd name="T9" fmla="*/ 17 h 617"/>
                  <a:gd name="T10" fmla="*/ 75 w 399"/>
                  <a:gd name="T11" fmla="*/ 18 h 617"/>
                  <a:gd name="T12" fmla="*/ 80 w 399"/>
                  <a:gd name="T13" fmla="*/ 15 h 617"/>
                  <a:gd name="T14" fmla="*/ 100 w 399"/>
                  <a:gd name="T15" fmla="*/ 4 h 617"/>
                  <a:gd name="T16" fmla="*/ 57 w 399"/>
                  <a:gd name="T17" fmla="*/ 4 h 617"/>
                  <a:gd name="T18" fmla="*/ 15 w 399"/>
                  <a:gd name="T19" fmla="*/ 0 h 617"/>
                  <a:gd name="T20" fmla="*/ 0 w 399"/>
                  <a:gd name="T21" fmla="*/ 8 h 6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99"/>
                  <a:gd name="T34" fmla="*/ 0 h 617"/>
                  <a:gd name="T35" fmla="*/ 399 w 399"/>
                  <a:gd name="T36" fmla="*/ 617 h 61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99" h="617">
                    <a:moveTo>
                      <a:pt x="0" y="226"/>
                    </a:moveTo>
                    <a:lnTo>
                      <a:pt x="18" y="261"/>
                    </a:lnTo>
                    <a:lnTo>
                      <a:pt x="254" y="617"/>
                    </a:lnTo>
                    <a:lnTo>
                      <a:pt x="263" y="533"/>
                    </a:lnTo>
                    <a:lnTo>
                      <a:pt x="276" y="529"/>
                    </a:lnTo>
                    <a:lnTo>
                      <a:pt x="300" y="542"/>
                    </a:lnTo>
                    <a:lnTo>
                      <a:pt x="321" y="469"/>
                    </a:lnTo>
                    <a:lnTo>
                      <a:pt x="399" y="78"/>
                    </a:lnTo>
                    <a:lnTo>
                      <a:pt x="227" y="41"/>
                    </a:lnTo>
                    <a:lnTo>
                      <a:pt x="60" y="0"/>
                    </a:lnTo>
                    <a:lnTo>
                      <a:pt x="0" y="226"/>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00" name="Freeform 70"/>
              <p:cNvSpPr>
                <a:spLocks/>
              </p:cNvSpPr>
              <p:nvPr/>
            </p:nvSpPr>
            <p:spPr bwMode="auto">
              <a:xfrm>
                <a:off x="1269" y="1493"/>
                <a:ext cx="381" cy="550"/>
              </a:xfrm>
              <a:custGeom>
                <a:avLst/>
                <a:gdLst>
                  <a:gd name="T0" fmla="*/ 0 w 399"/>
                  <a:gd name="T1" fmla="*/ 8 h 617"/>
                  <a:gd name="T2" fmla="*/ 11 w 399"/>
                  <a:gd name="T3" fmla="*/ 9 h 617"/>
                  <a:gd name="T4" fmla="*/ 64 w 399"/>
                  <a:gd name="T5" fmla="*/ 20 h 617"/>
                  <a:gd name="T6" fmla="*/ 66 w 399"/>
                  <a:gd name="T7" fmla="*/ 17 h 617"/>
                  <a:gd name="T8" fmla="*/ 69 w 399"/>
                  <a:gd name="T9" fmla="*/ 17 h 617"/>
                  <a:gd name="T10" fmla="*/ 75 w 399"/>
                  <a:gd name="T11" fmla="*/ 18 h 617"/>
                  <a:gd name="T12" fmla="*/ 80 w 399"/>
                  <a:gd name="T13" fmla="*/ 15 h 617"/>
                  <a:gd name="T14" fmla="*/ 100 w 399"/>
                  <a:gd name="T15" fmla="*/ 4 h 617"/>
                  <a:gd name="T16" fmla="*/ 57 w 399"/>
                  <a:gd name="T17" fmla="*/ 4 h 617"/>
                  <a:gd name="T18" fmla="*/ 15 w 399"/>
                  <a:gd name="T19" fmla="*/ 0 h 617"/>
                  <a:gd name="T20" fmla="*/ 0 w 399"/>
                  <a:gd name="T21" fmla="*/ 8 h 617"/>
                  <a:gd name="T22" fmla="*/ 0 w 399"/>
                  <a:gd name="T23" fmla="*/ 8 h 6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9"/>
                  <a:gd name="T37" fmla="*/ 0 h 617"/>
                  <a:gd name="T38" fmla="*/ 399 w 399"/>
                  <a:gd name="T39" fmla="*/ 617 h 6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9" h="617">
                    <a:moveTo>
                      <a:pt x="0" y="226"/>
                    </a:moveTo>
                    <a:lnTo>
                      <a:pt x="18" y="261"/>
                    </a:lnTo>
                    <a:lnTo>
                      <a:pt x="254" y="617"/>
                    </a:lnTo>
                    <a:lnTo>
                      <a:pt x="263" y="533"/>
                    </a:lnTo>
                    <a:lnTo>
                      <a:pt x="276" y="529"/>
                    </a:lnTo>
                    <a:lnTo>
                      <a:pt x="300" y="542"/>
                    </a:lnTo>
                    <a:lnTo>
                      <a:pt x="321" y="469"/>
                    </a:lnTo>
                    <a:lnTo>
                      <a:pt x="399" y="78"/>
                    </a:lnTo>
                    <a:lnTo>
                      <a:pt x="227" y="41"/>
                    </a:lnTo>
                    <a:lnTo>
                      <a:pt x="60" y="0"/>
                    </a:lnTo>
                    <a:lnTo>
                      <a:pt x="0" y="226"/>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01" name="Freeform 71"/>
              <p:cNvSpPr>
                <a:spLocks/>
              </p:cNvSpPr>
              <p:nvPr/>
            </p:nvSpPr>
            <p:spPr bwMode="auto">
              <a:xfrm>
                <a:off x="3819" y="1582"/>
                <a:ext cx="78" cy="172"/>
              </a:xfrm>
              <a:custGeom>
                <a:avLst/>
                <a:gdLst>
                  <a:gd name="T0" fmla="*/ 0 w 80"/>
                  <a:gd name="T1" fmla="*/ 4 h 193"/>
                  <a:gd name="T2" fmla="*/ 3 w 80"/>
                  <a:gd name="T3" fmla="*/ 4 h 193"/>
                  <a:gd name="T4" fmla="*/ 18 w 80"/>
                  <a:gd name="T5" fmla="*/ 4 h 193"/>
                  <a:gd name="T6" fmla="*/ 20 w 80"/>
                  <a:gd name="T7" fmla="*/ 4 h 193"/>
                  <a:gd name="T8" fmla="*/ 20 w 80"/>
                  <a:gd name="T9" fmla="*/ 4 h 193"/>
                  <a:gd name="T10" fmla="*/ 1 w 80"/>
                  <a:gd name="T11" fmla="*/ 4 h 193"/>
                  <a:gd name="T12" fmla="*/ 1 w 80"/>
                  <a:gd name="T13" fmla="*/ 4 h 193"/>
                  <a:gd name="T14" fmla="*/ 16 w 80"/>
                  <a:gd name="T15" fmla="*/ 0 h 193"/>
                  <a:gd name="T16" fmla="*/ 34 w 80"/>
                  <a:gd name="T17" fmla="*/ 4 h 193"/>
                  <a:gd name="T18" fmla="*/ 35 w 80"/>
                  <a:gd name="T19" fmla="*/ 4 h 193"/>
                  <a:gd name="T20" fmla="*/ 31 w 80"/>
                  <a:gd name="T21" fmla="*/ 4 h 193"/>
                  <a:gd name="T22" fmla="*/ 29 w 80"/>
                  <a:gd name="T23" fmla="*/ 4 h 193"/>
                  <a:gd name="T24" fmla="*/ 28 w 80"/>
                  <a:gd name="T25" fmla="*/ 4 h 193"/>
                  <a:gd name="T26" fmla="*/ 31 w 80"/>
                  <a:gd name="T27" fmla="*/ 4 h 193"/>
                  <a:gd name="T28" fmla="*/ 34 w 80"/>
                  <a:gd name="T29" fmla="*/ 4 h 193"/>
                  <a:gd name="T30" fmla="*/ 36 w 80"/>
                  <a:gd name="T31" fmla="*/ 4 h 193"/>
                  <a:gd name="T32" fmla="*/ 36 w 80"/>
                  <a:gd name="T33" fmla="*/ 4 h 193"/>
                  <a:gd name="T34" fmla="*/ 37 w 80"/>
                  <a:gd name="T35" fmla="*/ 4 h 193"/>
                  <a:gd name="T36" fmla="*/ 39 w 80"/>
                  <a:gd name="T37" fmla="*/ 4 h 193"/>
                  <a:gd name="T38" fmla="*/ 39 w 80"/>
                  <a:gd name="T39" fmla="*/ 4 h 193"/>
                  <a:gd name="T40" fmla="*/ 39 w 80"/>
                  <a:gd name="T41" fmla="*/ 4 h 193"/>
                  <a:gd name="T42" fmla="*/ 38 w 80"/>
                  <a:gd name="T43" fmla="*/ 4 h 193"/>
                  <a:gd name="T44" fmla="*/ 37 w 80"/>
                  <a:gd name="T45" fmla="*/ 4 h 193"/>
                  <a:gd name="T46" fmla="*/ 38 w 80"/>
                  <a:gd name="T47" fmla="*/ 4 h 193"/>
                  <a:gd name="T48" fmla="*/ 37 w 80"/>
                  <a:gd name="T49" fmla="*/ 4 h 193"/>
                  <a:gd name="T50" fmla="*/ 38 w 80"/>
                  <a:gd name="T51" fmla="*/ 4 h 193"/>
                  <a:gd name="T52" fmla="*/ 36 w 80"/>
                  <a:gd name="T53" fmla="*/ 4 h 193"/>
                  <a:gd name="T54" fmla="*/ 33 w 80"/>
                  <a:gd name="T55" fmla="*/ 4 h 193"/>
                  <a:gd name="T56" fmla="*/ 34 w 80"/>
                  <a:gd name="T57" fmla="*/ 4 h 193"/>
                  <a:gd name="T58" fmla="*/ 30 w 80"/>
                  <a:gd name="T59" fmla="*/ 4 h 193"/>
                  <a:gd name="T60" fmla="*/ 20 w 80"/>
                  <a:gd name="T61" fmla="*/ 6 h 193"/>
                  <a:gd name="T62" fmla="*/ 20 w 80"/>
                  <a:gd name="T63" fmla="*/ 6 h 193"/>
                  <a:gd name="T64" fmla="*/ 20 w 80"/>
                  <a:gd name="T65" fmla="*/ 5 h 193"/>
                  <a:gd name="T66" fmla="*/ 20 w 80"/>
                  <a:gd name="T67" fmla="*/ 5 h 193"/>
                  <a:gd name="T68" fmla="*/ 20 w 80"/>
                  <a:gd name="T69" fmla="*/ 5 h 193"/>
                  <a:gd name="T70" fmla="*/ 9 w 80"/>
                  <a:gd name="T71" fmla="*/ 4 h 193"/>
                  <a:gd name="T72" fmla="*/ 3 w 80"/>
                  <a:gd name="T73" fmla="*/ 4 h 193"/>
                  <a:gd name="T74" fmla="*/ 0 w 80"/>
                  <a:gd name="T75" fmla="*/ 4 h 1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0"/>
                  <a:gd name="T115" fmla="*/ 0 h 193"/>
                  <a:gd name="T116" fmla="*/ 80 w 80"/>
                  <a:gd name="T117" fmla="*/ 193 h 1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0" h="193">
                    <a:moveTo>
                      <a:pt x="0" y="142"/>
                    </a:moveTo>
                    <a:lnTo>
                      <a:pt x="3" y="132"/>
                    </a:lnTo>
                    <a:lnTo>
                      <a:pt x="18" y="123"/>
                    </a:lnTo>
                    <a:lnTo>
                      <a:pt x="25" y="106"/>
                    </a:lnTo>
                    <a:lnTo>
                      <a:pt x="37" y="94"/>
                    </a:lnTo>
                    <a:lnTo>
                      <a:pt x="1" y="64"/>
                    </a:lnTo>
                    <a:lnTo>
                      <a:pt x="1" y="36"/>
                    </a:lnTo>
                    <a:lnTo>
                      <a:pt x="16" y="0"/>
                    </a:lnTo>
                    <a:lnTo>
                      <a:pt x="70" y="20"/>
                    </a:lnTo>
                    <a:lnTo>
                      <a:pt x="71" y="26"/>
                    </a:lnTo>
                    <a:lnTo>
                      <a:pt x="64" y="47"/>
                    </a:lnTo>
                    <a:lnTo>
                      <a:pt x="60" y="52"/>
                    </a:lnTo>
                    <a:lnTo>
                      <a:pt x="58" y="63"/>
                    </a:lnTo>
                    <a:lnTo>
                      <a:pt x="64" y="67"/>
                    </a:lnTo>
                    <a:lnTo>
                      <a:pt x="70" y="64"/>
                    </a:lnTo>
                    <a:lnTo>
                      <a:pt x="74" y="66"/>
                    </a:lnTo>
                    <a:lnTo>
                      <a:pt x="74" y="61"/>
                    </a:lnTo>
                    <a:lnTo>
                      <a:pt x="76" y="63"/>
                    </a:lnTo>
                    <a:lnTo>
                      <a:pt x="80" y="75"/>
                    </a:lnTo>
                    <a:lnTo>
                      <a:pt x="80" y="115"/>
                    </a:lnTo>
                    <a:lnTo>
                      <a:pt x="80" y="105"/>
                    </a:lnTo>
                    <a:lnTo>
                      <a:pt x="77" y="96"/>
                    </a:lnTo>
                    <a:lnTo>
                      <a:pt x="76" y="100"/>
                    </a:lnTo>
                    <a:lnTo>
                      <a:pt x="77" y="109"/>
                    </a:lnTo>
                    <a:lnTo>
                      <a:pt x="76" y="115"/>
                    </a:lnTo>
                    <a:lnTo>
                      <a:pt x="77" y="127"/>
                    </a:lnTo>
                    <a:lnTo>
                      <a:pt x="73" y="138"/>
                    </a:lnTo>
                    <a:lnTo>
                      <a:pt x="67" y="139"/>
                    </a:lnTo>
                    <a:lnTo>
                      <a:pt x="70" y="148"/>
                    </a:lnTo>
                    <a:lnTo>
                      <a:pt x="61" y="161"/>
                    </a:lnTo>
                    <a:lnTo>
                      <a:pt x="49" y="191"/>
                    </a:lnTo>
                    <a:lnTo>
                      <a:pt x="45" y="193"/>
                    </a:lnTo>
                    <a:lnTo>
                      <a:pt x="46" y="179"/>
                    </a:lnTo>
                    <a:lnTo>
                      <a:pt x="45" y="175"/>
                    </a:lnTo>
                    <a:lnTo>
                      <a:pt x="30" y="176"/>
                    </a:lnTo>
                    <a:lnTo>
                      <a:pt x="9" y="163"/>
                    </a:lnTo>
                    <a:lnTo>
                      <a:pt x="3" y="157"/>
                    </a:lnTo>
                    <a:lnTo>
                      <a:pt x="0" y="142"/>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02" name="Freeform 72"/>
              <p:cNvSpPr>
                <a:spLocks/>
              </p:cNvSpPr>
              <p:nvPr/>
            </p:nvSpPr>
            <p:spPr bwMode="auto">
              <a:xfrm>
                <a:off x="3819" y="1582"/>
                <a:ext cx="78" cy="172"/>
              </a:xfrm>
              <a:custGeom>
                <a:avLst/>
                <a:gdLst>
                  <a:gd name="T0" fmla="*/ 0 w 80"/>
                  <a:gd name="T1" fmla="*/ 4 h 193"/>
                  <a:gd name="T2" fmla="*/ 3 w 80"/>
                  <a:gd name="T3" fmla="*/ 4 h 193"/>
                  <a:gd name="T4" fmla="*/ 18 w 80"/>
                  <a:gd name="T5" fmla="*/ 4 h 193"/>
                  <a:gd name="T6" fmla="*/ 20 w 80"/>
                  <a:gd name="T7" fmla="*/ 4 h 193"/>
                  <a:gd name="T8" fmla="*/ 20 w 80"/>
                  <a:gd name="T9" fmla="*/ 4 h 193"/>
                  <a:gd name="T10" fmla="*/ 1 w 80"/>
                  <a:gd name="T11" fmla="*/ 4 h 193"/>
                  <a:gd name="T12" fmla="*/ 1 w 80"/>
                  <a:gd name="T13" fmla="*/ 4 h 193"/>
                  <a:gd name="T14" fmla="*/ 16 w 80"/>
                  <a:gd name="T15" fmla="*/ 0 h 193"/>
                  <a:gd name="T16" fmla="*/ 34 w 80"/>
                  <a:gd name="T17" fmla="*/ 4 h 193"/>
                  <a:gd name="T18" fmla="*/ 35 w 80"/>
                  <a:gd name="T19" fmla="*/ 4 h 193"/>
                  <a:gd name="T20" fmla="*/ 31 w 80"/>
                  <a:gd name="T21" fmla="*/ 4 h 193"/>
                  <a:gd name="T22" fmla="*/ 29 w 80"/>
                  <a:gd name="T23" fmla="*/ 4 h 193"/>
                  <a:gd name="T24" fmla="*/ 28 w 80"/>
                  <a:gd name="T25" fmla="*/ 4 h 193"/>
                  <a:gd name="T26" fmla="*/ 31 w 80"/>
                  <a:gd name="T27" fmla="*/ 4 h 193"/>
                  <a:gd name="T28" fmla="*/ 34 w 80"/>
                  <a:gd name="T29" fmla="*/ 4 h 193"/>
                  <a:gd name="T30" fmla="*/ 36 w 80"/>
                  <a:gd name="T31" fmla="*/ 4 h 193"/>
                  <a:gd name="T32" fmla="*/ 36 w 80"/>
                  <a:gd name="T33" fmla="*/ 4 h 193"/>
                  <a:gd name="T34" fmla="*/ 37 w 80"/>
                  <a:gd name="T35" fmla="*/ 4 h 193"/>
                  <a:gd name="T36" fmla="*/ 39 w 80"/>
                  <a:gd name="T37" fmla="*/ 4 h 193"/>
                  <a:gd name="T38" fmla="*/ 39 w 80"/>
                  <a:gd name="T39" fmla="*/ 4 h 193"/>
                  <a:gd name="T40" fmla="*/ 39 w 80"/>
                  <a:gd name="T41" fmla="*/ 4 h 193"/>
                  <a:gd name="T42" fmla="*/ 38 w 80"/>
                  <a:gd name="T43" fmla="*/ 4 h 193"/>
                  <a:gd name="T44" fmla="*/ 37 w 80"/>
                  <a:gd name="T45" fmla="*/ 4 h 193"/>
                  <a:gd name="T46" fmla="*/ 38 w 80"/>
                  <a:gd name="T47" fmla="*/ 4 h 193"/>
                  <a:gd name="T48" fmla="*/ 37 w 80"/>
                  <a:gd name="T49" fmla="*/ 4 h 193"/>
                  <a:gd name="T50" fmla="*/ 38 w 80"/>
                  <a:gd name="T51" fmla="*/ 4 h 193"/>
                  <a:gd name="T52" fmla="*/ 36 w 80"/>
                  <a:gd name="T53" fmla="*/ 4 h 193"/>
                  <a:gd name="T54" fmla="*/ 33 w 80"/>
                  <a:gd name="T55" fmla="*/ 4 h 193"/>
                  <a:gd name="T56" fmla="*/ 34 w 80"/>
                  <a:gd name="T57" fmla="*/ 4 h 193"/>
                  <a:gd name="T58" fmla="*/ 30 w 80"/>
                  <a:gd name="T59" fmla="*/ 4 h 193"/>
                  <a:gd name="T60" fmla="*/ 20 w 80"/>
                  <a:gd name="T61" fmla="*/ 6 h 193"/>
                  <a:gd name="T62" fmla="*/ 20 w 80"/>
                  <a:gd name="T63" fmla="*/ 6 h 193"/>
                  <a:gd name="T64" fmla="*/ 20 w 80"/>
                  <a:gd name="T65" fmla="*/ 5 h 193"/>
                  <a:gd name="T66" fmla="*/ 20 w 80"/>
                  <a:gd name="T67" fmla="*/ 5 h 193"/>
                  <a:gd name="T68" fmla="*/ 20 w 80"/>
                  <a:gd name="T69" fmla="*/ 5 h 193"/>
                  <a:gd name="T70" fmla="*/ 9 w 80"/>
                  <a:gd name="T71" fmla="*/ 4 h 193"/>
                  <a:gd name="T72" fmla="*/ 3 w 80"/>
                  <a:gd name="T73" fmla="*/ 4 h 193"/>
                  <a:gd name="T74" fmla="*/ 0 w 80"/>
                  <a:gd name="T75" fmla="*/ 4 h 193"/>
                  <a:gd name="T76" fmla="*/ 0 w 80"/>
                  <a:gd name="T77" fmla="*/ 4 h 193"/>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80"/>
                  <a:gd name="T118" fmla="*/ 0 h 193"/>
                  <a:gd name="T119" fmla="*/ 80 w 80"/>
                  <a:gd name="T120" fmla="*/ 193 h 193"/>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80" h="193">
                    <a:moveTo>
                      <a:pt x="0" y="142"/>
                    </a:moveTo>
                    <a:lnTo>
                      <a:pt x="3" y="132"/>
                    </a:lnTo>
                    <a:lnTo>
                      <a:pt x="18" y="123"/>
                    </a:lnTo>
                    <a:lnTo>
                      <a:pt x="25" y="106"/>
                    </a:lnTo>
                    <a:lnTo>
                      <a:pt x="37" y="94"/>
                    </a:lnTo>
                    <a:lnTo>
                      <a:pt x="1" y="64"/>
                    </a:lnTo>
                    <a:lnTo>
                      <a:pt x="1" y="36"/>
                    </a:lnTo>
                    <a:lnTo>
                      <a:pt x="16" y="0"/>
                    </a:lnTo>
                    <a:lnTo>
                      <a:pt x="70" y="20"/>
                    </a:lnTo>
                    <a:lnTo>
                      <a:pt x="71" y="26"/>
                    </a:lnTo>
                    <a:lnTo>
                      <a:pt x="64" y="47"/>
                    </a:lnTo>
                    <a:lnTo>
                      <a:pt x="60" y="52"/>
                    </a:lnTo>
                    <a:lnTo>
                      <a:pt x="58" y="63"/>
                    </a:lnTo>
                    <a:lnTo>
                      <a:pt x="64" y="67"/>
                    </a:lnTo>
                    <a:lnTo>
                      <a:pt x="70" y="64"/>
                    </a:lnTo>
                    <a:lnTo>
                      <a:pt x="74" y="66"/>
                    </a:lnTo>
                    <a:lnTo>
                      <a:pt x="74" y="61"/>
                    </a:lnTo>
                    <a:lnTo>
                      <a:pt x="76" y="63"/>
                    </a:lnTo>
                    <a:lnTo>
                      <a:pt x="80" y="75"/>
                    </a:lnTo>
                    <a:lnTo>
                      <a:pt x="80" y="115"/>
                    </a:lnTo>
                    <a:lnTo>
                      <a:pt x="80" y="105"/>
                    </a:lnTo>
                    <a:lnTo>
                      <a:pt x="77" y="96"/>
                    </a:lnTo>
                    <a:lnTo>
                      <a:pt x="76" y="100"/>
                    </a:lnTo>
                    <a:lnTo>
                      <a:pt x="77" y="109"/>
                    </a:lnTo>
                    <a:lnTo>
                      <a:pt x="76" y="115"/>
                    </a:lnTo>
                    <a:lnTo>
                      <a:pt x="77" y="127"/>
                    </a:lnTo>
                    <a:lnTo>
                      <a:pt x="73" y="138"/>
                    </a:lnTo>
                    <a:lnTo>
                      <a:pt x="67" y="139"/>
                    </a:lnTo>
                    <a:lnTo>
                      <a:pt x="70" y="148"/>
                    </a:lnTo>
                    <a:lnTo>
                      <a:pt x="61" y="161"/>
                    </a:lnTo>
                    <a:lnTo>
                      <a:pt x="49" y="191"/>
                    </a:lnTo>
                    <a:lnTo>
                      <a:pt x="45" y="193"/>
                    </a:lnTo>
                    <a:lnTo>
                      <a:pt x="46" y="179"/>
                    </a:lnTo>
                    <a:lnTo>
                      <a:pt x="45" y="175"/>
                    </a:lnTo>
                    <a:lnTo>
                      <a:pt x="30" y="176"/>
                    </a:lnTo>
                    <a:lnTo>
                      <a:pt x="9" y="163"/>
                    </a:lnTo>
                    <a:lnTo>
                      <a:pt x="3" y="157"/>
                    </a:lnTo>
                    <a:lnTo>
                      <a:pt x="0" y="142"/>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03" name="Freeform 73"/>
              <p:cNvSpPr>
                <a:spLocks/>
              </p:cNvSpPr>
              <p:nvPr/>
            </p:nvSpPr>
            <p:spPr bwMode="auto">
              <a:xfrm>
                <a:off x="3547" y="1316"/>
                <a:ext cx="352" cy="295"/>
              </a:xfrm>
              <a:custGeom>
                <a:avLst/>
                <a:gdLst>
                  <a:gd name="T0" fmla="*/ 0 w 368"/>
                  <a:gd name="T1" fmla="*/ 9 h 331"/>
                  <a:gd name="T2" fmla="*/ 11 w 368"/>
                  <a:gd name="T3" fmla="*/ 10 h 331"/>
                  <a:gd name="T4" fmla="*/ 67 w 368"/>
                  <a:gd name="T5" fmla="*/ 8 h 331"/>
                  <a:gd name="T6" fmla="*/ 71 w 368"/>
                  <a:gd name="T7" fmla="*/ 8 h 331"/>
                  <a:gd name="T8" fmla="*/ 74 w 368"/>
                  <a:gd name="T9" fmla="*/ 9 h 331"/>
                  <a:gd name="T10" fmla="*/ 79 w 368"/>
                  <a:gd name="T11" fmla="*/ 9 h 331"/>
                  <a:gd name="T12" fmla="*/ 94 w 368"/>
                  <a:gd name="T13" fmla="*/ 10 h 331"/>
                  <a:gd name="T14" fmla="*/ 94 w 368"/>
                  <a:gd name="T15" fmla="*/ 10 h 331"/>
                  <a:gd name="T16" fmla="*/ 95 w 368"/>
                  <a:gd name="T17" fmla="*/ 10 h 331"/>
                  <a:gd name="T18" fmla="*/ 96 w 368"/>
                  <a:gd name="T19" fmla="*/ 10 h 331"/>
                  <a:gd name="T20" fmla="*/ 97 w 368"/>
                  <a:gd name="T21" fmla="*/ 10 h 331"/>
                  <a:gd name="T22" fmla="*/ 97 w 368"/>
                  <a:gd name="T23" fmla="*/ 9 h 331"/>
                  <a:gd name="T24" fmla="*/ 95 w 368"/>
                  <a:gd name="T25" fmla="*/ 7 h 331"/>
                  <a:gd name="T26" fmla="*/ 95 w 368"/>
                  <a:gd name="T27" fmla="*/ 5 h 331"/>
                  <a:gd name="T28" fmla="*/ 92 w 368"/>
                  <a:gd name="T29" fmla="*/ 4 h 331"/>
                  <a:gd name="T30" fmla="*/ 88 w 368"/>
                  <a:gd name="T31" fmla="*/ 4 h 331"/>
                  <a:gd name="T32" fmla="*/ 87 w 368"/>
                  <a:gd name="T33" fmla="*/ 4 h 331"/>
                  <a:gd name="T34" fmla="*/ 83 w 368"/>
                  <a:gd name="T35" fmla="*/ 0 h 331"/>
                  <a:gd name="T36" fmla="*/ 64 w 368"/>
                  <a:gd name="T37" fmla="*/ 4 h 331"/>
                  <a:gd name="T38" fmla="*/ 62 w 368"/>
                  <a:gd name="T39" fmla="*/ 4 h 331"/>
                  <a:gd name="T40" fmla="*/ 55 w 368"/>
                  <a:gd name="T41" fmla="*/ 4 h 331"/>
                  <a:gd name="T42" fmla="*/ 51 w 368"/>
                  <a:gd name="T43" fmla="*/ 4 h 331"/>
                  <a:gd name="T44" fmla="*/ 50 w 368"/>
                  <a:gd name="T45" fmla="*/ 4 h 331"/>
                  <a:gd name="T46" fmla="*/ 48 w 368"/>
                  <a:gd name="T47" fmla="*/ 4 h 331"/>
                  <a:gd name="T48" fmla="*/ 44 w 368"/>
                  <a:gd name="T49" fmla="*/ 4 h 331"/>
                  <a:gd name="T50" fmla="*/ 46 w 368"/>
                  <a:gd name="T51" fmla="*/ 4 h 331"/>
                  <a:gd name="T52" fmla="*/ 46 w 368"/>
                  <a:gd name="T53" fmla="*/ 4 h 331"/>
                  <a:gd name="T54" fmla="*/ 47 w 368"/>
                  <a:gd name="T55" fmla="*/ 4 h 331"/>
                  <a:gd name="T56" fmla="*/ 46 w 368"/>
                  <a:gd name="T57" fmla="*/ 4 h 331"/>
                  <a:gd name="T58" fmla="*/ 48 w 368"/>
                  <a:gd name="T59" fmla="*/ 4 h 331"/>
                  <a:gd name="T60" fmla="*/ 47 w 368"/>
                  <a:gd name="T61" fmla="*/ 4 h 331"/>
                  <a:gd name="T62" fmla="*/ 46 w 368"/>
                  <a:gd name="T63" fmla="*/ 4 h 331"/>
                  <a:gd name="T64" fmla="*/ 46 w 368"/>
                  <a:gd name="T65" fmla="*/ 4 h 331"/>
                  <a:gd name="T66" fmla="*/ 48 w 368"/>
                  <a:gd name="T67" fmla="*/ 4 h 331"/>
                  <a:gd name="T68" fmla="*/ 48 w 368"/>
                  <a:gd name="T69" fmla="*/ 4 h 331"/>
                  <a:gd name="T70" fmla="*/ 45 w 368"/>
                  <a:gd name="T71" fmla="*/ 4 h 331"/>
                  <a:gd name="T72" fmla="*/ 42 w 368"/>
                  <a:gd name="T73" fmla="*/ 5 h 331"/>
                  <a:gd name="T74" fmla="*/ 38 w 368"/>
                  <a:gd name="T75" fmla="*/ 5 h 331"/>
                  <a:gd name="T76" fmla="*/ 32 w 368"/>
                  <a:gd name="T77" fmla="*/ 5 h 331"/>
                  <a:gd name="T78" fmla="*/ 30 w 368"/>
                  <a:gd name="T79" fmla="*/ 5 h 331"/>
                  <a:gd name="T80" fmla="*/ 27 w 368"/>
                  <a:gd name="T81" fmla="*/ 5 h 331"/>
                  <a:gd name="T82" fmla="*/ 15 w 368"/>
                  <a:gd name="T83" fmla="*/ 5 h 331"/>
                  <a:gd name="T84" fmla="*/ 11 w 368"/>
                  <a:gd name="T85" fmla="*/ 6 h 331"/>
                  <a:gd name="T86" fmla="*/ 11 w 368"/>
                  <a:gd name="T87" fmla="*/ 6 h 331"/>
                  <a:gd name="T88" fmla="*/ 11 w 368"/>
                  <a:gd name="T89" fmla="*/ 7 h 331"/>
                  <a:gd name="T90" fmla="*/ 11 w 368"/>
                  <a:gd name="T91" fmla="*/ 7 h 331"/>
                  <a:gd name="T92" fmla="*/ 11 w 368"/>
                  <a:gd name="T93" fmla="*/ 7 h 331"/>
                  <a:gd name="T94" fmla="*/ 11 w 368"/>
                  <a:gd name="T95" fmla="*/ 7 h 331"/>
                  <a:gd name="T96" fmla="*/ 11 w 368"/>
                  <a:gd name="T97" fmla="*/ 7 h 331"/>
                  <a:gd name="T98" fmla="*/ 11 w 368"/>
                  <a:gd name="T99" fmla="*/ 7 h 331"/>
                  <a:gd name="T100" fmla="*/ 11 w 368"/>
                  <a:gd name="T101" fmla="*/ 8 h 331"/>
                  <a:gd name="T102" fmla="*/ 11 w 368"/>
                  <a:gd name="T103" fmla="*/ 8 h 331"/>
                  <a:gd name="T104" fmla="*/ 0 w 368"/>
                  <a:gd name="T105" fmla="*/ 9 h 33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8"/>
                  <a:gd name="T160" fmla="*/ 0 h 331"/>
                  <a:gd name="T161" fmla="*/ 368 w 368"/>
                  <a:gd name="T162" fmla="*/ 331 h 33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8" h="331">
                    <a:moveTo>
                      <a:pt x="0" y="285"/>
                    </a:moveTo>
                    <a:lnTo>
                      <a:pt x="12" y="304"/>
                    </a:lnTo>
                    <a:lnTo>
                      <a:pt x="252" y="258"/>
                    </a:lnTo>
                    <a:lnTo>
                      <a:pt x="268" y="267"/>
                    </a:lnTo>
                    <a:lnTo>
                      <a:pt x="279" y="285"/>
                    </a:lnTo>
                    <a:lnTo>
                      <a:pt x="301" y="298"/>
                    </a:lnTo>
                    <a:lnTo>
                      <a:pt x="355" y="318"/>
                    </a:lnTo>
                    <a:lnTo>
                      <a:pt x="356" y="324"/>
                    </a:lnTo>
                    <a:lnTo>
                      <a:pt x="359" y="331"/>
                    </a:lnTo>
                    <a:lnTo>
                      <a:pt x="364" y="327"/>
                    </a:lnTo>
                    <a:lnTo>
                      <a:pt x="368" y="312"/>
                    </a:lnTo>
                    <a:lnTo>
                      <a:pt x="368" y="283"/>
                    </a:lnTo>
                    <a:lnTo>
                      <a:pt x="359" y="230"/>
                    </a:lnTo>
                    <a:lnTo>
                      <a:pt x="359" y="173"/>
                    </a:lnTo>
                    <a:lnTo>
                      <a:pt x="349" y="128"/>
                    </a:lnTo>
                    <a:lnTo>
                      <a:pt x="334" y="91"/>
                    </a:lnTo>
                    <a:lnTo>
                      <a:pt x="330" y="56"/>
                    </a:lnTo>
                    <a:lnTo>
                      <a:pt x="313" y="0"/>
                    </a:lnTo>
                    <a:lnTo>
                      <a:pt x="240" y="18"/>
                    </a:lnTo>
                    <a:lnTo>
                      <a:pt x="234" y="18"/>
                    </a:lnTo>
                    <a:lnTo>
                      <a:pt x="210" y="36"/>
                    </a:lnTo>
                    <a:lnTo>
                      <a:pt x="191" y="65"/>
                    </a:lnTo>
                    <a:lnTo>
                      <a:pt x="189" y="77"/>
                    </a:lnTo>
                    <a:lnTo>
                      <a:pt x="179" y="89"/>
                    </a:lnTo>
                    <a:lnTo>
                      <a:pt x="164" y="106"/>
                    </a:lnTo>
                    <a:lnTo>
                      <a:pt x="170" y="116"/>
                    </a:lnTo>
                    <a:lnTo>
                      <a:pt x="171" y="107"/>
                    </a:lnTo>
                    <a:lnTo>
                      <a:pt x="177" y="112"/>
                    </a:lnTo>
                    <a:lnTo>
                      <a:pt x="174" y="115"/>
                    </a:lnTo>
                    <a:lnTo>
                      <a:pt x="179" y="116"/>
                    </a:lnTo>
                    <a:lnTo>
                      <a:pt x="176" y="124"/>
                    </a:lnTo>
                    <a:lnTo>
                      <a:pt x="171" y="122"/>
                    </a:lnTo>
                    <a:lnTo>
                      <a:pt x="171" y="127"/>
                    </a:lnTo>
                    <a:lnTo>
                      <a:pt x="179" y="139"/>
                    </a:lnTo>
                    <a:lnTo>
                      <a:pt x="180" y="148"/>
                    </a:lnTo>
                    <a:lnTo>
                      <a:pt x="168" y="152"/>
                    </a:lnTo>
                    <a:lnTo>
                      <a:pt x="156" y="170"/>
                    </a:lnTo>
                    <a:lnTo>
                      <a:pt x="143" y="179"/>
                    </a:lnTo>
                    <a:lnTo>
                      <a:pt x="121" y="180"/>
                    </a:lnTo>
                    <a:lnTo>
                      <a:pt x="112" y="188"/>
                    </a:lnTo>
                    <a:lnTo>
                      <a:pt x="98" y="182"/>
                    </a:lnTo>
                    <a:lnTo>
                      <a:pt x="58" y="186"/>
                    </a:lnTo>
                    <a:lnTo>
                      <a:pt x="28" y="198"/>
                    </a:lnTo>
                    <a:lnTo>
                      <a:pt x="29" y="209"/>
                    </a:lnTo>
                    <a:lnTo>
                      <a:pt x="28" y="213"/>
                    </a:lnTo>
                    <a:lnTo>
                      <a:pt x="29" y="213"/>
                    </a:lnTo>
                    <a:lnTo>
                      <a:pt x="35" y="224"/>
                    </a:lnTo>
                    <a:lnTo>
                      <a:pt x="38" y="224"/>
                    </a:lnTo>
                    <a:lnTo>
                      <a:pt x="43" y="234"/>
                    </a:lnTo>
                    <a:lnTo>
                      <a:pt x="43" y="237"/>
                    </a:lnTo>
                    <a:lnTo>
                      <a:pt x="35" y="242"/>
                    </a:lnTo>
                    <a:lnTo>
                      <a:pt x="31" y="255"/>
                    </a:lnTo>
                    <a:lnTo>
                      <a:pt x="0" y="285"/>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04" name="Freeform 74"/>
              <p:cNvSpPr>
                <a:spLocks/>
              </p:cNvSpPr>
              <p:nvPr/>
            </p:nvSpPr>
            <p:spPr bwMode="auto">
              <a:xfrm>
                <a:off x="3547" y="1316"/>
                <a:ext cx="352" cy="295"/>
              </a:xfrm>
              <a:custGeom>
                <a:avLst/>
                <a:gdLst>
                  <a:gd name="T0" fmla="*/ 0 w 368"/>
                  <a:gd name="T1" fmla="*/ 9 h 331"/>
                  <a:gd name="T2" fmla="*/ 11 w 368"/>
                  <a:gd name="T3" fmla="*/ 10 h 331"/>
                  <a:gd name="T4" fmla="*/ 67 w 368"/>
                  <a:gd name="T5" fmla="*/ 8 h 331"/>
                  <a:gd name="T6" fmla="*/ 71 w 368"/>
                  <a:gd name="T7" fmla="*/ 8 h 331"/>
                  <a:gd name="T8" fmla="*/ 74 w 368"/>
                  <a:gd name="T9" fmla="*/ 9 h 331"/>
                  <a:gd name="T10" fmla="*/ 79 w 368"/>
                  <a:gd name="T11" fmla="*/ 9 h 331"/>
                  <a:gd name="T12" fmla="*/ 94 w 368"/>
                  <a:gd name="T13" fmla="*/ 10 h 331"/>
                  <a:gd name="T14" fmla="*/ 94 w 368"/>
                  <a:gd name="T15" fmla="*/ 10 h 331"/>
                  <a:gd name="T16" fmla="*/ 95 w 368"/>
                  <a:gd name="T17" fmla="*/ 10 h 331"/>
                  <a:gd name="T18" fmla="*/ 96 w 368"/>
                  <a:gd name="T19" fmla="*/ 10 h 331"/>
                  <a:gd name="T20" fmla="*/ 97 w 368"/>
                  <a:gd name="T21" fmla="*/ 10 h 331"/>
                  <a:gd name="T22" fmla="*/ 97 w 368"/>
                  <a:gd name="T23" fmla="*/ 9 h 331"/>
                  <a:gd name="T24" fmla="*/ 95 w 368"/>
                  <a:gd name="T25" fmla="*/ 7 h 331"/>
                  <a:gd name="T26" fmla="*/ 95 w 368"/>
                  <a:gd name="T27" fmla="*/ 5 h 331"/>
                  <a:gd name="T28" fmla="*/ 92 w 368"/>
                  <a:gd name="T29" fmla="*/ 4 h 331"/>
                  <a:gd name="T30" fmla="*/ 88 w 368"/>
                  <a:gd name="T31" fmla="*/ 4 h 331"/>
                  <a:gd name="T32" fmla="*/ 87 w 368"/>
                  <a:gd name="T33" fmla="*/ 4 h 331"/>
                  <a:gd name="T34" fmla="*/ 83 w 368"/>
                  <a:gd name="T35" fmla="*/ 0 h 331"/>
                  <a:gd name="T36" fmla="*/ 64 w 368"/>
                  <a:gd name="T37" fmla="*/ 4 h 331"/>
                  <a:gd name="T38" fmla="*/ 62 w 368"/>
                  <a:gd name="T39" fmla="*/ 4 h 331"/>
                  <a:gd name="T40" fmla="*/ 55 w 368"/>
                  <a:gd name="T41" fmla="*/ 4 h 331"/>
                  <a:gd name="T42" fmla="*/ 51 w 368"/>
                  <a:gd name="T43" fmla="*/ 4 h 331"/>
                  <a:gd name="T44" fmla="*/ 50 w 368"/>
                  <a:gd name="T45" fmla="*/ 4 h 331"/>
                  <a:gd name="T46" fmla="*/ 48 w 368"/>
                  <a:gd name="T47" fmla="*/ 4 h 331"/>
                  <a:gd name="T48" fmla="*/ 44 w 368"/>
                  <a:gd name="T49" fmla="*/ 4 h 331"/>
                  <a:gd name="T50" fmla="*/ 46 w 368"/>
                  <a:gd name="T51" fmla="*/ 4 h 331"/>
                  <a:gd name="T52" fmla="*/ 46 w 368"/>
                  <a:gd name="T53" fmla="*/ 4 h 331"/>
                  <a:gd name="T54" fmla="*/ 47 w 368"/>
                  <a:gd name="T55" fmla="*/ 4 h 331"/>
                  <a:gd name="T56" fmla="*/ 46 w 368"/>
                  <a:gd name="T57" fmla="*/ 4 h 331"/>
                  <a:gd name="T58" fmla="*/ 48 w 368"/>
                  <a:gd name="T59" fmla="*/ 4 h 331"/>
                  <a:gd name="T60" fmla="*/ 47 w 368"/>
                  <a:gd name="T61" fmla="*/ 4 h 331"/>
                  <a:gd name="T62" fmla="*/ 46 w 368"/>
                  <a:gd name="T63" fmla="*/ 4 h 331"/>
                  <a:gd name="T64" fmla="*/ 46 w 368"/>
                  <a:gd name="T65" fmla="*/ 4 h 331"/>
                  <a:gd name="T66" fmla="*/ 48 w 368"/>
                  <a:gd name="T67" fmla="*/ 4 h 331"/>
                  <a:gd name="T68" fmla="*/ 48 w 368"/>
                  <a:gd name="T69" fmla="*/ 4 h 331"/>
                  <a:gd name="T70" fmla="*/ 45 w 368"/>
                  <a:gd name="T71" fmla="*/ 4 h 331"/>
                  <a:gd name="T72" fmla="*/ 42 w 368"/>
                  <a:gd name="T73" fmla="*/ 5 h 331"/>
                  <a:gd name="T74" fmla="*/ 38 w 368"/>
                  <a:gd name="T75" fmla="*/ 5 h 331"/>
                  <a:gd name="T76" fmla="*/ 32 w 368"/>
                  <a:gd name="T77" fmla="*/ 5 h 331"/>
                  <a:gd name="T78" fmla="*/ 30 w 368"/>
                  <a:gd name="T79" fmla="*/ 5 h 331"/>
                  <a:gd name="T80" fmla="*/ 27 w 368"/>
                  <a:gd name="T81" fmla="*/ 5 h 331"/>
                  <a:gd name="T82" fmla="*/ 15 w 368"/>
                  <a:gd name="T83" fmla="*/ 5 h 331"/>
                  <a:gd name="T84" fmla="*/ 11 w 368"/>
                  <a:gd name="T85" fmla="*/ 6 h 331"/>
                  <a:gd name="T86" fmla="*/ 11 w 368"/>
                  <a:gd name="T87" fmla="*/ 6 h 331"/>
                  <a:gd name="T88" fmla="*/ 11 w 368"/>
                  <a:gd name="T89" fmla="*/ 7 h 331"/>
                  <a:gd name="T90" fmla="*/ 11 w 368"/>
                  <a:gd name="T91" fmla="*/ 7 h 331"/>
                  <a:gd name="T92" fmla="*/ 11 w 368"/>
                  <a:gd name="T93" fmla="*/ 7 h 331"/>
                  <a:gd name="T94" fmla="*/ 11 w 368"/>
                  <a:gd name="T95" fmla="*/ 7 h 331"/>
                  <a:gd name="T96" fmla="*/ 11 w 368"/>
                  <a:gd name="T97" fmla="*/ 7 h 331"/>
                  <a:gd name="T98" fmla="*/ 11 w 368"/>
                  <a:gd name="T99" fmla="*/ 7 h 331"/>
                  <a:gd name="T100" fmla="*/ 11 w 368"/>
                  <a:gd name="T101" fmla="*/ 8 h 331"/>
                  <a:gd name="T102" fmla="*/ 11 w 368"/>
                  <a:gd name="T103" fmla="*/ 8 h 331"/>
                  <a:gd name="T104" fmla="*/ 0 w 368"/>
                  <a:gd name="T105" fmla="*/ 9 h 331"/>
                  <a:gd name="T106" fmla="*/ 0 w 368"/>
                  <a:gd name="T107" fmla="*/ 9 h 33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68"/>
                  <a:gd name="T163" fmla="*/ 0 h 331"/>
                  <a:gd name="T164" fmla="*/ 368 w 368"/>
                  <a:gd name="T165" fmla="*/ 331 h 33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68" h="331">
                    <a:moveTo>
                      <a:pt x="0" y="285"/>
                    </a:moveTo>
                    <a:lnTo>
                      <a:pt x="12" y="304"/>
                    </a:lnTo>
                    <a:lnTo>
                      <a:pt x="252" y="258"/>
                    </a:lnTo>
                    <a:lnTo>
                      <a:pt x="268" y="267"/>
                    </a:lnTo>
                    <a:lnTo>
                      <a:pt x="279" y="285"/>
                    </a:lnTo>
                    <a:lnTo>
                      <a:pt x="301" y="298"/>
                    </a:lnTo>
                    <a:lnTo>
                      <a:pt x="355" y="318"/>
                    </a:lnTo>
                    <a:lnTo>
                      <a:pt x="356" y="324"/>
                    </a:lnTo>
                    <a:lnTo>
                      <a:pt x="359" y="331"/>
                    </a:lnTo>
                    <a:lnTo>
                      <a:pt x="364" y="327"/>
                    </a:lnTo>
                    <a:lnTo>
                      <a:pt x="368" y="312"/>
                    </a:lnTo>
                    <a:lnTo>
                      <a:pt x="368" y="283"/>
                    </a:lnTo>
                    <a:lnTo>
                      <a:pt x="359" y="230"/>
                    </a:lnTo>
                    <a:lnTo>
                      <a:pt x="359" y="173"/>
                    </a:lnTo>
                    <a:lnTo>
                      <a:pt x="349" y="128"/>
                    </a:lnTo>
                    <a:lnTo>
                      <a:pt x="334" y="91"/>
                    </a:lnTo>
                    <a:lnTo>
                      <a:pt x="330" y="56"/>
                    </a:lnTo>
                    <a:lnTo>
                      <a:pt x="313" y="0"/>
                    </a:lnTo>
                    <a:lnTo>
                      <a:pt x="240" y="18"/>
                    </a:lnTo>
                    <a:lnTo>
                      <a:pt x="234" y="18"/>
                    </a:lnTo>
                    <a:lnTo>
                      <a:pt x="210" y="36"/>
                    </a:lnTo>
                    <a:lnTo>
                      <a:pt x="191" y="65"/>
                    </a:lnTo>
                    <a:lnTo>
                      <a:pt x="189" y="77"/>
                    </a:lnTo>
                    <a:lnTo>
                      <a:pt x="179" y="89"/>
                    </a:lnTo>
                    <a:lnTo>
                      <a:pt x="164" y="106"/>
                    </a:lnTo>
                    <a:lnTo>
                      <a:pt x="170" y="116"/>
                    </a:lnTo>
                    <a:lnTo>
                      <a:pt x="171" y="107"/>
                    </a:lnTo>
                    <a:lnTo>
                      <a:pt x="177" y="112"/>
                    </a:lnTo>
                    <a:lnTo>
                      <a:pt x="174" y="115"/>
                    </a:lnTo>
                    <a:lnTo>
                      <a:pt x="179" y="116"/>
                    </a:lnTo>
                    <a:lnTo>
                      <a:pt x="176" y="124"/>
                    </a:lnTo>
                    <a:lnTo>
                      <a:pt x="171" y="122"/>
                    </a:lnTo>
                    <a:lnTo>
                      <a:pt x="171" y="127"/>
                    </a:lnTo>
                    <a:lnTo>
                      <a:pt x="179" y="139"/>
                    </a:lnTo>
                    <a:lnTo>
                      <a:pt x="180" y="148"/>
                    </a:lnTo>
                    <a:lnTo>
                      <a:pt x="168" y="152"/>
                    </a:lnTo>
                    <a:lnTo>
                      <a:pt x="156" y="170"/>
                    </a:lnTo>
                    <a:lnTo>
                      <a:pt x="143" y="179"/>
                    </a:lnTo>
                    <a:lnTo>
                      <a:pt x="121" y="180"/>
                    </a:lnTo>
                    <a:lnTo>
                      <a:pt x="112" y="188"/>
                    </a:lnTo>
                    <a:lnTo>
                      <a:pt x="98" y="182"/>
                    </a:lnTo>
                    <a:lnTo>
                      <a:pt x="58" y="186"/>
                    </a:lnTo>
                    <a:lnTo>
                      <a:pt x="28" y="198"/>
                    </a:lnTo>
                    <a:lnTo>
                      <a:pt x="29" y="209"/>
                    </a:lnTo>
                    <a:lnTo>
                      <a:pt x="28" y="213"/>
                    </a:lnTo>
                    <a:lnTo>
                      <a:pt x="29" y="213"/>
                    </a:lnTo>
                    <a:lnTo>
                      <a:pt x="35" y="224"/>
                    </a:lnTo>
                    <a:lnTo>
                      <a:pt x="38" y="224"/>
                    </a:lnTo>
                    <a:lnTo>
                      <a:pt x="43" y="234"/>
                    </a:lnTo>
                    <a:lnTo>
                      <a:pt x="43" y="237"/>
                    </a:lnTo>
                    <a:lnTo>
                      <a:pt x="35" y="242"/>
                    </a:lnTo>
                    <a:lnTo>
                      <a:pt x="31" y="255"/>
                    </a:lnTo>
                    <a:lnTo>
                      <a:pt x="0" y="285"/>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05" name="Freeform 75"/>
              <p:cNvSpPr>
                <a:spLocks/>
              </p:cNvSpPr>
              <p:nvPr/>
            </p:nvSpPr>
            <p:spPr bwMode="auto">
              <a:xfrm>
                <a:off x="3887" y="1568"/>
                <a:ext cx="109" cy="60"/>
              </a:xfrm>
              <a:custGeom>
                <a:avLst/>
                <a:gdLst>
                  <a:gd name="T0" fmla="*/ 0 w 115"/>
                  <a:gd name="T1" fmla="*/ 4 h 68"/>
                  <a:gd name="T2" fmla="*/ 3 w 115"/>
                  <a:gd name="T3" fmla="*/ 4 h 68"/>
                  <a:gd name="T4" fmla="*/ 4 w 115"/>
                  <a:gd name="T5" fmla="*/ 4 h 68"/>
                  <a:gd name="T6" fmla="*/ 9 w 115"/>
                  <a:gd name="T7" fmla="*/ 4 h 68"/>
                  <a:gd name="T8" fmla="*/ 9 w 115"/>
                  <a:gd name="T9" fmla="*/ 4 h 68"/>
                  <a:gd name="T10" fmla="*/ 9 w 115"/>
                  <a:gd name="T11" fmla="*/ 4 h 68"/>
                  <a:gd name="T12" fmla="*/ 7 w 115"/>
                  <a:gd name="T13" fmla="*/ 4 h 68"/>
                  <a:gd name="T14" fmla="*/ 9 w 115"/>
                  <a:gd name="T15" fmla="*/ 4 h 68"/>
                  <a:gd name="T16" fmla="*/ 9 w 115"/>
                  <a:gd name="T17" fmla="*/ 4 h 68"/>
                  <a:gd name="T18" fmla="*/ 9 w 115"/>
                  <a:gd name="T19" fmla="*/ 4 h 68"/>
                  <a:gd name="T20" fmla="*/ 9 w 115"/>
                  <a:gd name="T21" fmla="*/ 4 h 68"/>
                  <a:gd name="T22" fmla="*/ 12 w 115"/>
                  <a:gd name="T23" fmla="*/ 4 h 68"/>
                  <a:gd name="T24" fmla="*/ 16 w 115"/>
                  <a:gd name="T25" fmla="*/ 4 h 68"/>
                  <a:gd name="T26" fmla="*/ 16 w 115"/>
                  <a:gd name="T27" fmla="*/ 4 h 68"/>
                  <a:gd name="T28" fmla="*/ 9 w 115"/>
                  <a:gd name="T29" fmla="*/ 4 h 68"/>
                  <a:gd name="T30" fmla="*/ 9 w 115"/>
                  <a:gd name="T31" fmla="*/ 4 h 68"/>
                  <a:gd name="T32" fmla="*/ 9 w 115"/>
                  <a:gd name="T33" fmla="*/ 4 h 68"/>
                  <a:gd name="T34" fmla="*/ 10 w 115"/>
                  <a:gd name="T35" fmla="*/ 4 h 68"/>
                  <a:gd name="T36" fmla="*/ 19 w 115"/>
                  <a:gd name="T37" fmla="*/ 4 h 68"/>
                  <a:gd name="T38" fmla="*/ 20 w 115"/>
                  <a:gd name="T39" fmla="*/ 4 h 68"/>
                  <a:gd name="T40" fmla="*/ 24 w 115"/>
                  <a:gd name="T41" fmla="*/ 4 h 68"/>
                  <a:gd name="T42" fmla="*/ 24 w 115"/>
                  <a:gd name="T43" fmla="*/ 1 h 68"/>
                  <a:gd name="T44" fmla="*/ 23 w 115"/>
                  <a:gd name="T45" fmla="*/ 1 h 68"/>
                  <a:gd name="T46" fmla="*/ 22 w 115"/>
                  <a:gd name="T47" fmla="*/ 4 h 68"/>
                  <a:gd name="T48" fmla="*/ 21 w 115"/>
                  <a:gd name="T49" fmla="*/ 4 h 68"/>
                  <a:gd name="T50" fmla="*/ 19 w 115"/>
                  <a:gd name="T51" fmla="*/ 4 h 68"/>
                  <a:gd name="T52" fmla="*/ 19 w 115"/>
                  <a:gd name="T53" fmla="*/ 4 h 68"/>
                  <a:gd name="T54" fmla="*/ 18 w 115"/>
                  <a:gd name="T55" fmla="*/ 4 h 68"/>
                  <a:gd name="T56" fmla="*/ 17 w 115"/>
                  <a:gd name="T57" fmla="*/ 4 h 68"/>
                  <a:gd name="T58" fmla="*/ 16 w 115"/>
                  <a:gd name="T59" fmla="*/ 4 h 68"/>
                  <a:gd name="T60" fmla="*/ 18 w 115"/>
                  <a:gd name="T61" fmla="*/ 4 h 68"/>
                  <a:gd name="T62" fmla="*/ 18 w 115"/>
                  <a:gd name="T63" fmla="*/ 4 h 68"/>
                  <a:gd name="T64" fmla="*/ 19 w 115"/>
                  <a:gd name="T65" fmla="*/ 0 h 68"/>
                  <a:gd name="T66" fmla="*/ 19 w 115"/>
                  <a:gd name="T67" fmla="*/ 0 h 68"/>
                  <a:gd name="T68" fmla="*/ 15 w 115"/>
                  <a:gd name="T69" fmla="*/ 4 h 68"/>
                  <a:gd name="T70" fmla="*/ 10 w 115"/>
                  <a:gd name="T71" fmla="*/ 4 h 68"/>
                  <a:gd name="T72" fmla="*/ 9 w 115"/>
                  <a:gd name="T73" fmla="*/ 4 h 68"/>
                  <a:gd name="T74" fmla="*/ 9 w 115"/>
                  <a:gd name="T75" fmla="*/ 4 h 68"/>
                  <a:gd name="T76" fmla="*/ 9 w 115"/>
                  <a:gd name="T77" fmla="*/ 4 h 68"/>
                  <a:gd name="T78" fmla="*/ 9 w 115"/>
                  <a:gd name="T79" fmla="*/ 4 h 68"/>
                  <a:gd name="T80" fmla="*/ 9 w 115"/>
                  <a:gd name="T81" fmla="*/ 4 h 68"/>
                  <a:gd name="T82" fmla="*/ 9 w 115"/>
                  <a:gd name="T83" fmla="*/ 4 h 68"/>
                  <a:gd name="T84" fmla="*/ 9 w 115"/>
                  <a:gd name="T85" fmla="*/ 4 h 68"/>
                  <a:gd name="T86" fmla="*/ 9 w 115"/>
                  <a:gd name="T87" fmla="*/ 4 h 68"/>
                  <a:gd name="T88" fmla="*/ 9 w 115"/>
                  <a:gd name="T89" fmla="*/ 4 h 68"/>
                  <a:gd name="T90" fmla="*/ 9 w 115"/>
                  <a:gd name="T91" fmla="*/ 4 h 68"/>
                  <a:gd name="T92" fmla="*/ 4 w 115"/>
                  <a:gd name="T93" fmla="*/ 4 h 68"/>
                  <a:gd name="T94" fmla="*/ 3 w 115"/>
                  <a:gd name="T95" fmla="*/ 4 h 68"/>
                  <a:gd name="T96" fmla="*/ 0 w 115"/>
                  <a:gd name="T97" fmla="*/ 4 h 6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5"/>
                  <a:gd name="T148" fmla="*/ 0 h 68"/>
                  <a:gd name="T149" fmla="*/ 115 w 115"/>
                  <a:gd name="T150" fmla="*/ 68 h 6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5" h="68">
                    <a:moveTo>
                      <a:pt x="0" y="63"/>
                    </a:moveTo>
                    <a:lnTo>
                      <a:pt x="3" y="67"/>
                    </a:lnTo>
                    <a:lnTo>
                      <a:pt x="4" y="68"/>
                    </a:lnTo>
                    <a:lnTo>
                      <a:pt x="9" y="63"/>
                    </a:lnTo>
                    <a:lnTo>
                      <a:pt x="13" y="61"/>
                    </a:lnTo>
                    <a:lnTo>
                      <a:pt x="15" y="63"/>
                    </a:lnTo>
                    <a:lnTo>
                      <a:pt x="7" y="68"/>
                    </a:lnTo>
                    <a:lnTo>
                      <a:pt x="18" y="64"/>
                    </a:lnTo>
                    <a:lnTo>
                      <a:pt x="19" y="61"/>
                    </a:lnTo>
                    <a:lnTo>
                      <a:pt x="36" y="55"/>
                    </a:lnTo>
                    <a:lnTo>
                      <a:pt x="49" y="46"/>
                    </a:lnTo>
                    <a:lnTo>
                      <a:pt x="63" y="40"/>
                    </a:lnTo>
                    <a:lnTo>
                      <a:pt x="76" y="33"/>
                    </a:lnTo>
                    <a:lnTo>
                      <a:pt x="75" y="33"/>
                    </a:lnTo>
                    <a:lnTo>
                      <a:pt x="51" y="52"/>
                    </a:lnTo>
                    <a:lnTo>
                      <a:pt x="46" y="52"/>
                    </a:lnTo>
                    <a:lnTo>
                      <a:pt x="51" y="54"/>
                    </a:lnTo>
                    <a:lnTo>
                      <a:pt x="57" y="51"/>
                    </a:lnTo>
                    <a:lnTo>
                      <a:pt x="91" y="24"/>
                    </a:lnTo>
                    <a:lnTo>
                      <a:pt x="97" y="18"/>
                    </a:lnTo>
                    <a:lnTo>
                      <a:pt x="115" y="4"/>
                    </a:lnTo>
                    <a:lnTo>
                      <a:pt x="115" y="1"/>
                    </a:lnTo>
                    <a:lnTo>
                      <a:pt x="112" y="1"/>
                    </a:lnTo>
                    <a:lnTo>
                      <a:pt x="104" y="9"/>
                    </a:lnTo>
                    <a:lnTo>
                      <a:pt x="100" y="7"/>
                    </a:lnTo>
                    <a:lnTo>
                      <a:pt x="91" y="12"/>
                    </a:lnTo>
                    <a:lnTo>
                      <a:pt x="90" y="10"/>
                    </a:lnTo>
                    <a:lnTo>
                      <a:pt x="84" y="27"/>
                    </a:lnTo>
                    <a:lnTo>
                      <a:pt x="81" y="24"/>
                    </a:lnTo>
                    <a:lnTo>
                      <a:pt x="75" y="24"/>
                    </a:lnTo>
                    <a:lnTo>
                      <a:pt x="87" y="12"/>
                    </a:lnTo>
                    <a:lnTo>
                      <a:pt x="85" y="9"/>
                    </a:lnTo>
                    <a:lnTo>
                      <a:pt x="91" y="0"/>
                    </a:lnTo>
                    <a:lnTo>
                      <a:pt x="88" y="0"/>
                    </a:lnTo>
                    <a:lnTo>
                      <a:pt x="73" y="18"/>
                    </a:lnTo>
                    <a:lnTo>
                      <a:pt x="55" y="25"/>
                    </a:lnTo>
                    <a:lnTo>
                      <a:pt x="45" y="27"/>
                    </a:lnTo>
                    <a:lnTo>
                      <a:pt x="43" y="31"/>
                    </a:lnTo>
                    <a:lnTo>
                      <a:pt x="31" y="36"/>
                    </a:lnTo>
                    <a:lnTo>
                      <a:pt x="27" y="33"/>
                    </a:lnTo>
                    <a:lnTo>
                      <a:pt x="27" y="37"/>
                    </a:lnTo>
                    <a:lnTo>
                      <a:pt x="21" y="37"/>
                    </a:lnTo>
                    <a:lnTo>
                      <a:pt x="18" y="40"/>
                    </a:lnTo>
                    <a:lnTo>
                      <a:pt x="18" y="46"/>
                    </a:lnTo>
                    <a:lnTo>
                      <a:pt x="15" y="43"/>
                    </a:lnTo>
                    <a:lnTo>
                      <a:pt x="12" y="49"/>
                    </a:lnTo>
                    <a:lnTo>
                      <a:pt x="4" y="52"/>
                    </a:lnTo>
                    <a:lnTo>
                      <a:pt x="3" y="57"/>
                    </a:lnTo>
                    <a:lnTo>
                      <a:pt x="0" y="63"/>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06" name="Freeform 76"/>
              <p:cNvSpPr>
                <a:spLocks/>
              </p:cNvSpPr>
              <p:nvPr/>
            </p:nvSpPr>
            <p:spPr bwMode="auto">
              <a:xfrm>
                <a:off x="3360" y="1933"/>
                <a:ext cx="511" cy="215"/>
              </a:xfrm>
              <a:custGeom>
                <a:avLst/>
                <a:gdLst>
                  <a:gd name="T0" fmla="*/ 0 w 535"/>
                  <a:gd name="T1" fmla="*/ 8 h 240"/>
                  <a:gd name="T2" fmla="*/ 31 w 535"/>
                  <a:gd name="T3" fmla="*/ 7 h 240"/>
                  <a:gd name="T4" fmla="*/ 61 w 535"/>
                  <a:gd name="T5" fmla="*/ 7 h 240"/>
                  <a:gd name="T6" fmla="*/ 96 w 535"/>
                  <a:gd name="T7" fmla="*/ 10 h 240"/>
                  <a:gd name="T8" fmla="*/ 105 w 535"/>
                  <a:gd name="T9" fmla="*/ 9 h 240"/>
                  <a:gd name="T10" fmla="*/ 107 w 535"/>
                  <a:gd name="T11" fmla="*/ 9 h 240"/>
                  <a:gd name="T12" fmla="*/ 111 w 535"/>
                  <a:gd name="T13" fmla="*/ 7 h 240"/>
                  <a:gd name="T14" fmla="*/ 112 w 535"/>
                  <a:gd name="T15" fmla="*/ 7 h 240"/>
                  <a:gd name="T16" fmla="*/ 111 w 535"/>
                  <a:gd name="T17" fmla="*/ 6 h 240"/>
                  <a:gd name="T18" fmla="*/ 112 w 535"/>
                  <a:gd name="T19" fmla="*/ 6 h 240"/>
                  <a:gd name="T20" fmla="*/ 115 w 535"/>
                  <a:gd name="T21" fmla="*/ 6 h 240"/>
                  <a:gd name="T22" fmla="*/ 115 w 535"/>
                  <a:gd name="T23" fmla="*/ 6 h 240"/>
                  <a:gd name="T24" fmla="*/ 117 w 535"/>
                  <a:gd name="T25" fmla="*/ 6 h 240"/>
                  <a:gd name="T26" fmla="*/ 126 w 535"/>
                  <a:gd name="T27" fmla="*/ 5 h 240"/>
                  <a:gd name="T28" fmla="*/ 127 w 535"/>
                  <a:gd name="T29" fmla="*/ 4 h 240"/>
                  <a:gd name="T30" fmla="*/ 126 w 535"/>
                  <a:gd name="T31" fmla="*/ 4 h 240"/>
                  <a:gd name="T32" fmla="*/ 126 w 535"/>
                  <a:gd name="T33" fmla="*/ 4 h 240"/>
                  <a:gd name="T34" fmla="*/ 123 w 535"/>
                  <a:gd name="T35" fmla="*/ 4 h 240"/>
                  <a:gd name="T36" fmla="*/ 115 w 535"/>
                  <a:gd name="T37" fmla="*/ 4 h 240"/>
                  <a:gd name="T38" fmla="*/ 120 w 535"/>
                  <a:gd name="T39" fmla="*/ 4 h 240"/>
                  <a:gd name="T40" fmla="*/ 121 w 535"/>
                  <a:gd name="T41" fmla="*/ 4 h 240"/>
                  <a:gd name="T42" fmla="*/ 121 w 535"/>
                  <a:gd name="T43" fmla="*/ 4 h 240"/>
                  <a:gd name="T44" fmla="*/ 117 w 535"/>
                  <a:gd name="T45" fmla="*/ 4 h 240"/>
                  <a:gd name="T46" fmla="*/ 121 w 535"/>
                  <a:gd name="T47" fmla="*/ 4 h 240"/>
                  <a:gd name="T48" fmla="*/ 121 w 535"/>
                  <a:gd name="T49" fmla="*/ 4 h 240"/>
                  <a:gd name="T50" fmla="*/ 121 w 535"/>
                  <a:gd name="T51" fmla="*/ 4 h 240"/>
                  <a:gd name="T52" fmla="*/ 126 w 535"/>
                  <a:gd name="T53" fmla="*/ 4 h 240"/>
                  <a:gd name="T54" fmla="*/ 127 w 535"/>
                  <a:gd name="T55" fmla="*/ 4 h 240"/>
                  <a:gd name="T56" fmla="*/ 132 w 535"/>
                  <a:gd name="T57" fmla="*/ 4 h 240"/>
                  <a:gd name="T58" fmla="*/ 135 w 535"/>
                  <a:gd name="T59" fmla="*/ 4 h 240"/>
                  <a:gd name="T60" fmla="*/ 133 w 535"/>
                  <a:gd name="T61" fmla="*/ 4 h 240"/>
                  <a:gd name="T62" fmla="*/ 129 w 535"/>
                  <a:gd name="T63" fmla="*/ 4 h 240"/>
                  <a:gd name="T64" fmla="*/ 127 w 535"/>
                  <a:gd name="T65" fmla="*/ 4 h 240"/>
                  <a:gd name="T66" fmla="*/ 117 w 535"/>
                  <a:gd name="T67" fmla="*/ 4 h 240"/>
                  <a:gd name="T68" fmla="*/ 121 w 535"/>
                  <a:gd name="T69" fmla="*/ 4 h 240"/>
                  <a:gd name="T70" fmla="*/ 126 w 535"/>
                  <a:gd name="T71" fmla="*/ 4 h 240"/>
                  <a:gd name="T72" fmla="*/ 127 w 535"/>
                  <a:gd name="T73" fmla="*/ 4 h 240"/>
                  <a:gd name="T74" fmla="*/ 129 w 535"/>
                  <a:gd name="T75" fmla="*/ 4 h 240"/>
                  <a:gd name="T76" fmla="*/ 77 w 535"/>
                  <a:gd name="T77" fmla="*/ 4 h 240"/>
                  <a:gd name="T78" fmla="*/ 38 w 535"/>
                  <a:gd name="T79" fmla="*/ 4 h 240"/>
                  <a:gd name="T80" fmla="*/ 32 w 535"/>
                  <a:gd name="T81" fmla="*/ 4 h 240"/>
                  <a:gd name="T82" fmla="*/ 29 w 535"/>
                  <a:gd name="T83" fmla="*/ 4 h 240"/>
                  <a:gd name="T84" fmla="*/ 26 w 535"/>
                  <a:gd name="T85" fmla="*/ 4 h 240"/>
                  <a:gd name="T86" fmla="*/ 21 w 535"/>
                  <a:gd name="T87" fmla="*/ 4 h 240"/>
                  <a:gd name="T88" fmla="*/ 11 w 535"/>
                  <a:gd name="T89" fmla="*/ 7 h 2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35"/>
                  <a:gd name="T136" fmla="*/ 0 h 240"/>
                  <a:gd name="T137" fmla="*/ 535 w 535"/>
                  <a:gd name="T138" fmla="*/ 240 h 24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35" h="240">
                    <a:moveTo>
                      <a:pt x="0" y="188"/>
                    </a:moveTo>
                    <a:lnTo>
                      <a:pt x="0" y="204"/>
                    </a:lnTo>
                    <a:lnTo>
                      <a:pt x="78" y="197"/>
                    </a:lnTo>
                    <a:lnTo>
                      <a:pt x="122" y="174"/>
                    </a:lnTo>
                    <a:lnTo>
                      <a:pt x="209" y="164"/>
                    </a:lnTo>
                    <a:lnTo>
                      <a:pt x="243" y="186"/>
                    </a:lnTo>
                    <a:lnTo>
                      <a:pt x="299" y="179"/>
                    </a:lnTo>
                    <a:lnTo>
                      <a:pt x="382" y="240"/>
                    </a:lnTo>
                    <a:lnTo>
                      <a:pt x="393" y="233"/>
                    </a:lnTo>
                    <a:lnTo>
                      <a:pt x="414" y="231"/>
                    </a:lnTo>
                    <a:lnTo>
                      <a:pt x="418" y="215"/>
                    </a:lnTo>
                    <a:lnTo>
                      <a:pt x="423" y="224"/>
                    </a:lnTo>
                    <a:lnTo>
                      <a:pt x="427" y="195"/>
                    </a:lnTo>
                    <a:lnTo>
                      <a:pt x="439" y="180"/>
                    </a:lnTo>
                    <a:lnTo>
                      <a:pt x="449" y="173"/>
                    </a:lnTo>
                    <a:lnTo>
                      <a:pt x="445" y="170"/>
                    </a:lnTo>
                    <a:lnTo>
                      <a:pt x="445" y="164"/>
                    </a:lnTo>
                    <a:lnTo>
                      <a:pt x="442" y="156"/>
                    </a:lnTo>
                    <a:lnTo>
                      <a:pt x="449" y="164"/>
                    </a:lnTo>
                    <a:lnTo>
                      <a:pt x="446" y="167"/>
                    </a:lnTo>
                    <a:lnTo>
                      <a:pt x="452" y="170"/>
                    </a:lnTo>
                    <a:lnTo>
                      <a:pt x="458" y="162"/>
                    </a:lnTo>
                    <a:lnTo>
                      <a:pt x="461" y="162"/>
                    </a:lnTo>
                    <a:lnTo>
                      <a:pt x="458" y="152"/>
                    </a:lnTo>
                    <a:lnTo>
                      <a:pt x="461" y="152"/>
                    </a:lnTo>
                    <a:lnTo>
                      <a:pt x="464" y="158"/>
                    </a:lnTo>
                    <a:lnTo>
                      <a:pt x="484" y="147"/>
                    </a:lnTo>
                    <a:lnTo>
                      <a:pt x="500" y="147"/>
                    </a:lnTo>
                    <a:lnTo>
                      <a:pt x="511" y="127"/>
                    </a:lnTo>
                    <a:lnTo>
                      <a:pt x="506" y="122"/>
                    </a:lnTo>
                    <a:lnTo>
                      <a:pt x="500" y="130"/>
                    </a:lnTo>
                    <a:lnTo>
                      <a:pt x="499" y="119"/>
                    </a:lnTo>
                    <a:lnTo>
                      <a:pt x="493" y="127"/>
                    </a:lnTo>
                    <a:lnTo>
                      <a:pt x="494" y="131"/>
                    </a:lnTo>
                    <a:lnTo>
                      <a:pt x="487" y="130"/>
                    </a:lnTo>
                    <a:lnTo>
                      <a:pt x="487" y="134"/>
                    </a:lnTo>
                    <a:lnTo>
                      <a:pt x="469" y="134"/>
                    </a:lnTo>
                    <a:lnTo>
                      <a:pt x="457" y="125"/>
                    </a:lnTo>
                    <a:lnTo>
                      <a:pt x="458" y="121"/>
                    </a:lnTo>
                    <a:lnTo>
                      <a:pt x="476" y="131"/>
                    </a:lnTo>
                    <a:lnTo>
                      <a:pt x="493" y="115"/>
                    </a:lnTo>
                    <a:lnTo>
                      <a:pt x="484" y="113"/>
                    </a:lnTo>
                    <a:lnTo>
                      <a:pt x="493" y="101"/>
                    </a:lnTo>
                    <a:lnTo>
                      <a:pt x="484" y="104"/>
                    </a:lnTo>
                    <a:lnTo>
                      <a:pt x="455" y="94"/>
                    </a:lnTo>
                    <a:lnTo>
                      <a:pt x="469" y="92"/>
                    </a:lnTo>
                    <a:lnTo>
                      <a:pt x="482" y="97"/>
                    </a:lnTo>
                    <a:lnTo>
                      <a:pt x="484" y="94"/>
                    </a:lnTo>
                    <a:lnTo>
                      <a:pt x="476" y="86"/>
                    </a:lnTo>
                    <a:lnTo>
                      <a:pt x="482" y="86"/>
                    </a:lnTo>
                    <a:lnTo>
                      <a:pt x="490" y="83"/>
                    </a:lnTo>
                    <a:lnTo>
                      <a:pt x="485" y="89"/>
                    </a:lnTo>
                    <a:lnTo>
                      <a:pt x="488" y="97"/>
                    </a:lnTo>
                    <a:lnTo>
                      <a:pt x="496" y="91"/>
                    </a:lnTo>
                    <a:lnTo>
                      <a:pt x="499" y="97"/>
                    </a:lnTo>
                    <a:lnTo>
                      <a:pt x="505" y="97"/>
                    </a:lnTo>
                    <a:lnTo>
                      <a:pt x="512" y="95"/>
                    </a:lnTo>
                    <a:lnTo>
                      <a:pt x="520" y="86"/>
                    </a:lnTo>
                    <a:lnTo>
                      <a:pt x="526" y="71"/>
                    </a:lnTo>
                    <a:lnTo>
                      <a:pt x="535" y="68"/>
                    </a:lnTo>
                    <a:lnTo>
                      <a:pt x="535" y="61"/>
                    </a:lnTo>
                    <a:lnTo>
                      <a:pt x="529" y="47"/>
                    </a:lnTo>
                    <a:lnTo>
                      <a:pt x="520" y="47"/>
                    </a:lnTo>
                    <a:lnTo>
                      <a:pt x="512" y="68"/>
                    </a:lnTo>
                    <a:lnTo>
                      <a:pt x="509" y="58"/>
                    </a:lnTo>
                    <a:lnTo>
                      <a:pt x="506" y="45"/>
                    </a:lnTo>
                    <a:lnTo>
                      <a:pt x="490" y="52"/>
                    </a:lnTo>
                    <a:lnTo>
                      <a:pt x="467" y="58"/>
                    </a:lnTo>
                    <a:lnTo>
                      <a:pt x="469" y="47"/>
                    </a:lnTo>
                    <a:lnTo>
                      <a:pt x="482" y="40"/>
                    </a:lnTo>
                    <a:lnTo>
                      <a:pt x="505" y="31"/>
                    </a:lnTo>
                    <a:lnTo>
                      <a:pt x="497" y="21"/>
                    </a:lnTo>
                    <a:lnTo>
                      <a:pt x="512" y="28"/>
                    </a:lnTo>
                    <a:lnTo>
                      <a:pt x="508" y="18"/>
                    </a:lnTo>
                    <a:lnTo>
                      <a:pt x="521" y="31"/>
                    </a:lnTo>
                    <a:lnTo>
                      <a:pt x="511" y="9"/>
                    </a:lnTo>
                    <a:lnTo>
                      <a:pt x="500" y="0"/>
                    </a:lnTo>
                    <a:lnTo>
                      <a:pt x="309" y="37"/>
                    </a:lnTo>
                    <a:lnTo>
                      <a:pt x="152" y="58"/>
                    </a:lnTo>
                    <a:lnTo>
                      <a:pt x="149" y="74"/>
                    </a:lnTo>
                    <a:lnTo>
                      <a:pt x="140" y="80"/>
                    </a:lnTo>
                    <a:lnTo>
                      <a:pt x="130" y="100"/>
                    </a:lnTo>
                    <a:lnTo>
                      <a:pt x="121" y="98"/>
                    </a:lnTo>
                    <a:lnTo>
                      <a:pt x="112" y="104"/>
                    </a:lnTo>
                    <a:lnTo>
                      <a:pt x="106" y="113"/>
                    </a:lnTo>
                    <a:lnTo>
                      <a:pt x="96" y="107"/>
                    </a:lnTo>
                    <a:lnTo>
                      <a:pt x="81" y="119"/>
                    </a:lnTo>
                    <a:lnTo>
                      <a:pt x="79" y="131"/>
                    </a:lnTo>
                    <a:lnTo>
                      <a:pt x="19" y="165"/>
                    </a:lnTo>
                    <a:lnTo>
                      <a:pt x="16" y="179"/>
                    </a:lnTo>
                    <a:lnTo>
                      <a:pt x="0" y="188"/>
                    </a:lnTo>
                    <a:close/>
                  </a:path>
                </a:pathLst>
              </a:custGeom>
              <a:solidFill>
                <a:srgbClr val="BA7C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07" name="Freeform 77"/>
              <p:cNvSpPr>
                <a:spLocks/>
              </p:cNvSpPr>
              <p:nvPr/>
            </p:nvSpPr>
            <p:spPr bwMode="auto">
              <a:xfrm>
                <a:off x="3360" y="1933"/>
                <a:ext cx="511" cy="215"/>
              </a:xfrm>
              <a:custGeom>
                <a:avLst/>
                <a:gdLst>
                  <a:gd name="T0" fmla="*/ 0 w 535"/>
                  <a:gd name="T1" fmla="*/ 8 h 240"/>
                  <a:gd name="T2" fmla="*/ 31 w 535"/>
                  <a:gd name="T3" fmla="*/ 7 h 240"/>
                  <a:gd name="T4" fmla="*/ 61 w 535"/>
                  <a:gd name="T5" fmla="*/ 7 h 240"/>
                  <a:gd name="T6" fmla="*/ 96 w 535"/>
                  <a:gd name="T7" fmla="*/ 10 h 240"/>
                  <a:gd name="T8" fmla="*/ 105 w 535"/>
                  <a:gd name="T9" fmla="*/ 9 h 240"/>
                  <a:gd name="T10" fmla="*/ 107 w 535"/>
                  <a:gd name="T11" fmla="*/ 9 h 240"/>
                  <a:gd name="T12" fmla="*/ 111 w 535"/>
                  <a:gd name="T13" fmla="*/ 7 h 240"/>
                  <a:gd name="T14" fmla="*/ 112 w 535"/>
                  <a:gd name="T15" fmla="*/ 7 h 240"/>
                  <a:gd name="T16" fmla="*/ 111 w 535"/>
                  <a:gd name="T17" fmla="*/ 6 h 240"/>
                  <a:gd name="T18" fmla="*/ 112 w 535"/>
                  <a:gd name="T19" fmla="*/ 6 h 240"/>
                  <a:gd name="T20" fmla="*/ 115 w 535"/>
                  <a:gd name="T21" fmla="*/ 6 h 240"/>
                  <a:gd name="T22" fmla="*/ 115 w 535"/>
                  <a:gd name="T23" fmla="*/ 6 h 240"/>
                  <a:gd name="T24" fmla="*/ 117 w 535"/>
                  <a:gd name="T25" fmla="*/ 6 h 240"/>
                  <a:gd name="T26" fmla="*/ 126 w 535"/>
                  <a:gd name="T27" fmla="*/ 5 h 240"/>
                  <a:gd name="T28" fmla="*/ 127 w 535"/>
                  <a:gd name="T29" fmla="*/ 4 h 240"/>
                  <a:gd name="T30" fmla="*/ 126 w 535"/>
                  <a:gd name="T31" fmla="*/ 4 h 240"/>
                  <a:gd name="T32" fmla="*/ 126 w 535"/>
                  <a:gd name="T33" fmla="*/ 4 h 240"/>
                  <a:gd name="T34" fmla="*/ 123 w 535"/>
                  <a:gd name="T35" fmla="*/ 4 h 240"/>
                  <a:gd name="T36" fmla="*/ 115 w 535"/>
                  <a:gd name="T37" fmla="*/ 4 h 240"/>
                  <a:gd name="T38" fmla="*/ 120 w 535"/>
                  <a:gd name="T39" fmla="*/ 4 h 240"/>
                  <a:gd name="T40" fmla="*/ 121 w 535"/>
                  <a:gd name="T41" fmla="*/ 4 h 240"/>
                  <a:gd name="T42" fmla="*/ 121 w 535"/>
                  <a:gd name="T43" fmla="*/ 4 h 240"/>
                  <a:gd name="T44" fmla="*/ 117 w 535"/>
                  <a:gd name="T45" fmla="*/ 4 h 240"/>
                  <a:gd name="T46" fmla="*/ 121 w 535"/>
                  <a:gd name="T47" fmla="*/ 4 h 240"/>
                  <a:gd name="T48" fmla="*/ 121 w 535"/>
                  <a:gd name="T49" fmla="*/ 4 h 240"/>
                  <a:gd name="T50" fmla="*/ 121 w 535"/>
                  <a:gd name="T51" fmla="*/ 4 h 240"/>
                  <a:gd name="T52" fmla="*/ 126 w 535"/>
                  <a:gd name="T53" fmla="*/ 4 h 240"/>
                  <a:gd name="T54" fmla="*/ 127 w 535"/>
                  <a:gd name="T55" fmla="*/ 4 h 240"/>
                  <a:gd name="T56" fmla="*/ 132 w 535"/>
                  <a:gd name="T57" fmla="*/ 4 h 240"/>
                  <a:gd name="T58" fmla="*/ 135 w 535"/>
                  <a:gd name="T59" fmla="*/ 4 h 240"/>
                  <a:gd name="T60" fmla="*/ 133 w 535"/>
                  <a:gd name="T61" fmla="*/ 4 h 240"/>
                  <a:gd name="T62" fmla="*/ 129 w 535"/>
                  <a:gd name="T63" fmla="*/ 4 h 240"/>
                  <a:gd name="T64" fmla="*/ 127 w 535"/>
                  <a:gd name="T65" fmla="*/ 4 h 240"/>
                  <a:gd name="T66" fmla="*/ 117 w 535"/>
                  <a:gd name="T67" fmla="*/ 4 h 240"/>
                  <a:gd name="T68" fmla="*/ 121 w 535"/>
                  <a:gd name="T69" fmla="*/ 4 h 240"/>
                  <a:gd name="T70" fmla="*/ 126 w 535"/>
                  <a:gd name="T71" fmla="*/ 4 h 240"/>
                  <a:gd name="T72" fmla="*/ 127 w 535"/>
                  <a:gd name="T73" fmla="*/ 4 h 240"/>
                  <a:gd name="T74" fmla="*/ 129 w 535"/>
                  <a:gd name="T75" fmla="*/ 4 h 240"/>
                  <a:gd name="T76" fmla="*/ 77 w 535"/>
                  <a:gd name="T77" fmla="*/ 4 h 240"/>
                  <a:gd name="T78" fmla="*/ 38 w 535"/>
                  <a:gd name="T79" fmla="*/ 4 h 240"/>
                  <a:gd name="T80" fmla="*/ 32 w 535"/>
                  <a:gd name="T81" fmla="*/ 4 h 240"/>
                  <a:gd name="T82" fmla="*/ 29 w 535"/>
                  <a:gd name="T83" fmla="*/ 4 h 240"/>
                  <a:gd name="T84" fmla="*/ 26 w 535"/>
                  <a:gd name="T85" fmla="*/ 4 h 240"/>
                  <a:gd name="T86" fmla="*/ 21 w 535"/>
                  <a:gd name="T87" fmla="*/ 4 h 240"/>
                  <a:gd name="T88" fmla="*/ 11 w 535"/>
                  <a:gd name="T89" fmla="*/ 7 h 240"/>
                  <a:gd name="T90" fmla="*/ 0 w 535"/>
                  <a:gd name="T91" fmla="*/ 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5"/>
                  <a:gd name="T139" fmla="*/ 0 h 240"/>
                  <a:gd name="T140" fmla="*/ 535 w 535"/>
                  <a:gd name="T141" fmla="*/ 240 h 24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5" h="240">
                    <a:moveTo>
                      <a:pt x="0" y="188"/>
                    </a:moveTo>
                    <a:lnTo>
                      <a:pt x="0" y="204"/>
                    </a:lnTo>
                    <a:lnTo>
                      <a:pt x="78" y="197"/>
                    </a:lnTo>
                    <a:lnTo>
                      <a:pt x="122" y="174"/>
                    </a:lnTo>
                    <a:lnTo>
                      <a:pt x="209" y="164"/>
                    </a:lnTo>
                    <a:lnTo>
                      <a:pt x="243" y="186"/>
                    </a:lnTo>
                    <a:lnTo>
                      <a:pt x="299" y="179"/>
                    </a:lnTo>
                    <a:lnTo>
                      <a:pt x="382" y="240"/>
                    </a:lnTo>
                    <a:lnTo>
                      <a:pt x="393" y="233"/>
                    </a:lnTo>
                    <a:lnTo>
                      <a:pt x="414" y="231"/>
                    </a:lnTo>
                    <a:lnTo>
                      <a:pt x="418" y="215"/>
                    </a:lnTo>
                    <a:lnTo>
                      <a:pt x="423" y="224"/>
                    </a:lnTo>
                    <a:lnTo>
                      <a:pt x="427" y="195"/>
                    </a:lnTo>
                    <a:lnTo>
                      <a:pt x="439" y="180"/>
                    </a:lnTo>
                    <a:lnTo>
                      <a:pt x="449" y="173"/>
                    </a:lnTo>
                    <a:lnTo>
                      <a:pt x="445" y="170"/>
                    </a:lnTo>
                    <a:lnTo>
                      <a:pt x="445" y="164"/>
                    </a:lnTo>
                    <a:lnTo>
                      <a:pt x="442" y="156"/>
                    </a:lnTo>
                    <a:lnTo>
                      <a:pt x="449" y="164"/>
                    </a:lnTo>
                    <a:lnTo>
                      <a:pt x="446" y="167"/>
                    </a:lnTo>
                    <a:lnTo>
                      <a:pt x="452" y="170"/>
                    </a:lnTo>
                    <a:lnTo>
                      <a:pt x="458" y="162"/>
                    </a:lnTo>
                    <a:lnTo>
                      <a:pt x="461" y="162"/>
                    </a:lnTo>
                    <a:lnTo>
                      <a:pt x="458" y="152"/>
                    </a:lnTo>
                    <a:lnTo>
                      <a:pt x="461" y="152"/>
                    </a:lnTo>
                    <a:lnTo>
                      <a:pt x="464" y="158"/>
                    </a:lnTo>
                    <a:lnTo>
                      <a:pt x="484" y="147"/>
                    </a:lnTo>
                    <a:lnTo>
                      <a:pt x="500" y="147"/>
                    </a:lnTo>
                    <a:lnTo>
                      <a:pt x="511" y="127"/>
                    </a:lnTo>
                    <a:lnTo>
                      <a:pt x="506" y="122"/>
                    </a:lnTo>
                    <a:lnTo>
                      <a:pt x="500" y="130"/>
                    </a:lnTo>
                    <a:lnTo>
                      <a:pt x="499" y="119"/>
                    </a:lnTo>
                    <a:lnTo>
                      <a:pt x="493" y="127"/>
                    </a:lnTo>
                    <a:lnTo>
                      <a:pt x="494" y="131"/>
                    </a:lnTo>
                    <a:lnTo>
                      <a:pt x="487" y="130"/>
                    </a:lnTo>
                    <a:lnTo>
                      <a:pt x="487" y="134"/>
                    </a:lnTo>
                    <a:lnTo>
                      <a:pt x="469" y="134"/>
                    </a:lnTo>
                    <a:lnTo>
                      <a:pt x="457" y="125"/>
                    </a:lnTo>
                    <a:lnTo>
                      <a:pt x="458" y="121"/>
                    </a:lnTo>
                    <a:lnTo>
                      <a:pt x="476" y="131"/>
                    </a:lnTo>
                    <a:lnTo>
                      <a:pt x="493" y="115"/>
                    </a:lnTo>
                    <a:lnTo>
                      <a:pt x="484" y="113"/>
                    </a:lnTo>
                    <a:lnTo>
                      <a:pt x="493" y="101"/>
                    </a:lnTo>
                    <a:lnTo>
                      <a:pt x="484" y="104"/>
                    </a:lnTo>
                    <a:lnTo>
                      <a:pt x="455" y="94"/>
                    </a:lnTo>
                    <a:lnTo>
                      <a:pt x="469" y="92"/>
                    </a:lnTo>
                    <a:lnTo>
                      <a:pt x="482" y="97"/>
                    </a:lnTo>
                    <a:lnTo>
                      <a:pt x="484" y="94"/>
                    </a:lnTo>
                    <a:lnTo>
                      <a:pt x="476" y="86"/>
                    </a:lnTo>
                    <a:lnTo>
                      <a:pt x="482" y="86"/>
                    </a:lnTo>
                    <a:lnTo>
                      <a:pt x="490" y="83"/>
                    </a:lnTo>
                    <a:lnTo>
                      <a:pt x="485" y="89"/>
                    </a:lnTo>
                    <a:lnTo>
                      <a:pt x="488" y="97"/>
                    </a:lnTo>
                    <a:lnTo>
                      <a:pt x="496" y="91"/>
                    </a:lnTo>
                    <a:lnTo>
                      <a:pt x="499" y="97"/>
                    </a:lnTo>
                    <a:lnTo>
                      <a:pt x="505" y="97"/>
                    </a:lnTo>
                    <a:lnTo>
                      <a:pt x="512" y="95"/>
                    </a:lnTo>
                    <a:lnTo>
                      <a:pt x="520" y="86"/>
                    </a:lnTo>
                    <a:lnTo>
                      <a:pt x="526" y="71"/>
                    </a:lnTo>
                    <a:lnTo>
                      <a:pt x="535" y="68"/>
                    </a:lnTo>
                    <a:lnTo>
                      <a:pt x="535" y="61"/>
                    </a:lnTo>
                    <a:lnTo>
                      <a:pt x="529" y="47"/>
                    </a:lnTo>
                    <a:lnTo>
                      <a:pt x="520" y="47"/>
                    </a:lnTo>
                    <a:lnTo>
                      <a:pt x="512" y="68"/>
                    </a:lnTo>
                    <a:lnTo>
                      <a:pt x="509" y="58"/>
                    </a:lnTo>
                    <a:lnTo>
                      <a:pt x="506" y="45"/>
                    </a:lnTo>
                    <a:lnTo>
                      <a:pt x="490" y="52"/>
                    </a:lnTo>
                    <a:lnTo>
                      <a:pt x="467" y="58"/>
                    </a:lnTo>
                    <a:lnTo>
                      <a:pt x="469" y="47"/>
                    </a:lnTo>
                    <a:lnTo>
                      <a:pt x="482" y="40"/>
                    </a:lnTo>
                    <a:lnTo>
                      <a:pt x="505" y="31"/>
                    </a:lnTo>
                    <a:lnTo>
                      <a:pt x="497" y="21"/>
                    </a:lnTo>
                    <a:lnTo>
                      <a:pt x="512" y="28"/>
                    </a:lnTo>
                    <a:lnTo>
                      <a:pt x="508" y="18"/>
                    </a:lnTo>
                    <a:lnTo>
                      <a:pt x="521" y="31"/>
                    </a:lnTo>
                    <a:lnTo>
                      <a:pt x="511" y="9"/>
                    </a:lnTo>
                    <a:lnTo>
                      <a:pt x="500" y="0"/>
                    </a:lnTo>
                    <a:lnTo>
                      <a:pt x="309" y="37"/>
                    </a:lnTo>
                    <a:lnTo>
                      <a:pt x="152" y="58"/>
                    </a:lnTo>
                    <a:lnTo>
                      <a:pt x="149" y="74"/>
                    </a:lnTo>
                    <a:lnTo>
                      <a:pt x="140" y="80"/>
                    </a:lnTo>
                    <a:lnTo>
                      <a:pt x="130" y="100"/>
                    </a:lnTo>
                    <a:lnTo>
                      <a:pt x="121" y="98"/>
                    </a:lnTo>
                    <a:lnTo>
                      <a:pt x="112" y="104"/>
                    </a:lnTo>
                    <a:lnTo>
                      <a:pt x="106" y="113"/>
                    </a:lnTo>
                    <a:lnTo>
                      <a:pt x="96" y="107"/>
                    </a:lnTo>
                    <a:lnTo>
                      <a:pt x="81" y="119"/>
                    </a:lnTo>
                    <a:lnTo>
                      <a:pt x="79" y="131"/>
                    </a:lnTo>
                    <a:lnTo>
                      <a:pt x="19" y="165"/>
                    </a:lnTo>
                    <a:lnTo>
                      <a:pt x="16" y="179"/>
                    </a:lnTo>
                    <a:lnTo>
                      <a:pt x="0" y="188"/>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08" name="Freeform 78"/>
              <p:cNvSpPr>
                <a:spLocks/>
              </p:cNvSpPr>
              <p:nvPr/>
            </p:nvSpPr>
            <p:spPr bwMode="auto">
              <a:xfrm>
                <a:off x="2228" y="1146"/>
                <a:ext cx="392" cy="231"/>
              </a:xfrm>
              <a:custGeom>
                <a:avLst/>
                <a:gdLst>
                  <a:gd name="T0" fmla="*/ 0 w 410"/>
                  <a:gd name="T1" fmla="*/ 7 h 260"/>
                  <a:gd name="T2" fmla="*/ 11 w 410"/>
                  <a:gd name="T3" fmla="*/ 0 h 260"/>
                  <a:gd name="T4" fmla="*/ 58 w 410"/>
                  <a:gd name="T5" fmla="*/ 4 h 260"/>
                  <a:gd name="T6" fmla="*/ 98 w 410"/>
                  <a:gd name="T7" fmla="*/ 4 h 260"/>
                  <a:gd name="T8" fmla="*/ 99 w 410"/>
                  <a:gd name="T9" fmla="*/ 4 h 260"/>
                  <a:gd name="T10" fmla="*/ 104 w 410"/>
                  <a:gd name="T11" fmla="*/ 4 h 260"/>
                  <a:gd name="T12" fmla="*/ 104 w 410"/>
                  <a:gd name="T13" fmla="*/ 6 h 260"/>
                  <a:gd name="T14" fmla="*/ 107 w 410"/>
                  <a:gd name="T15" fmla="*/ 8 h 260"/>
                  <a:gd name="T16" fmla="*/ 51 w 410"/>
                  <a:gd name="T17" fmla="*/ 7 h 260"/>
                  <a:gd name="T18" fmla="*/ 0 w 410"/>
                  <a:gd name="T19" fmla="*/ 7 h 26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0"/>
                  <a:gd name="T31" fmla="*/ 0 h 260"/>
                  <a:gd name="T32" fmla="*/ 410 w 410"/>
                  <a:gd name="T33" fmla="*/ 260 h 26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0" h="260">
                    <a:moveTo>
                      <a:pt x="0" y="239"/>
                    </a:moveTo>
                    <a:lnTo>
                      <a:pt x="20" y="0"/>
                    </a:lnTo>
                    <a:lnTo>
                      <a:pt x="224" y="14"/>
                    </a:lnTo>
                    <a:lnTo>
                      <a:pt x="377" y="20"/>
                    </a:lnTo>
                    <a:lnTo>
                      <a:pt x="382" y="84"/>
                    </a:lnTo>
                    <a:lnTo>
                      <a:pt x="398" y="136"/>
                    </a:lnTo>
                    <a:lnTo>
                      <a:pt x="400" y="205"/>
                    </a:lnTo>
                    <a:lnTo>
                      <a:pt x="410" y="260"/>
                    </a:lnTo>
                    <a:lnTo>
                      <a:pt x="195" y="252"/>
                    </a:lnTo>
                    <a:lnTo>
                      <a:pt x="0" y="239"/>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09" name="Freeform 79"/>
              <p:cNvSpPr>
                <a:spLocks/>
              </p:cNvSpPr>
              <p:nvPr/>
            </p:nvSpPr>
            <p:spPr bwMode="auto">
              <a:xfrm>
                <a:off x="2228" y="1146"/>
                <a:ext cx="392" cy="231"/>
              </a:xfrm>
              <a:custGeom>
                <a:avLst/>
                <a:gdLst>
                  <a:gd name="T0" fmla="*/ 0 w 410"/>
                  <a:gd name="T1" fmla="*/ 7 h 260"/>
                  <a:gd name="T2" fmla="*/ 11 w 410"/>
                  <a:gd name="T3" fmla="*/ 0 h 260"/>
                  <a:gd name="T4" fmla="*/ 58 w 410"/>
                  <a:gd name="T5" fmla="*/ 4 h 260"/>
                  <a:gd name="T6" fmla="*/ 98 w 410"/>
                  <a:gd name="T7" fmla="*/ 4 h 260"/>
                  <a:gd name="T8" fmla="*/ 99 w 410"/>
                  <a:gd name="T9" fmla="*/ 4 h 260"/>
                  <a:gd name="T10" fmla="*/ 104 w 410"/>
                  <a:gd name="T11" fmla="*/ 4 h 260"/>
                  <a:gd name="T12" fmla="*/ 104 w 410"/>
                  <a:gd name="T13" fmla="*/ 6 h 260"/>
                  <a:gd name="T14" fmla="*/ 107 w 410"/>
                  <a:gd name="T15" fmla="*/ 8 h 260"/>
                  <a:gd name="T16" fmla="*/ 51 w 410"/>
                  <a:gd name="T17" fmla="*/ 7 h 260"/>
                  <a:gd name="T18" fmla="*/ 0 w 410"/>
                  <a:gd name="T19" fmla="*/ 7 h 260"/>
                  <a:gd name="T20" fmla="*/ 0 w 410"/>
                  <a:gd name="T21" fmla="*/ 7 h 2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10"/>
                  <a:gd name="T34" fmla="*/ 0 h 260"/>
                  <a:gd name="T35" fmla="*/ 410 w 410"/>
                  <a:gd name="T36" fmla="*/ 260 h 26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10" h="260">
                    <a:moveTo>
                      <a:pt x="0" y="239"/>
                    </a:moveTo>
                    <a:lnTo>
                      <a:pt x="20" y="0"/>
                    </a:lnTo>
                    <a:lnTo>
                      <a:pt x="224" y="14"/>
                    </a:lnTo>
                    <a:lnTo>
                      <a:pt x="377" y="20"/>
                    </a:lnTo>
                    <a:lnTo>
                      <a:pt x="382" y="84"/>
                    </a:lnTo>
                    <a:lnTo>
                      <a:pt x="398" y="136"/>
                    </a:lnTo>
                    <a:lnTo>
                      <a:pt x="400" y="205"/>
                    </a:lnTo>
                    <a:lnTo>
                      <a:pt x="410" y="260"/>
                    </a:lnTo>
                    <a:lnTo>
                      <a:pt x="195" y="252"/>
                    </a:lnTo>
                    <a:lnTo>
                      <a:pt x="0" y="239"/>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10" name="Freeform 80"/>
              <p:cNvSpPr>
                <a:spLocks/>
              </p:cNvSpPr>
              <p:nvPr/>
            </p:nvSpPr>
            <p:spPr bwMode="auto">
              <a:xfrm>
                <a:off x="3273" y="1596"/>
                <a:ext cx="251" cy="264"/>
              </a:xfrm>
              <a:custGeom>
                <a:avLst/>
                <a:gdLst>
                  <a:gd name="T0" fmla="*/ 0 w 263"/>
                  <a:gd name="T1" fmla="*/ 4 h 295"/>
                  <a:gd name="T2" fmla="*/ 10 w 263"/>
                  <a:gd name="T3" fmla="*/ 10 h 295"/>
                  <a:gd name="T4" fmla="*/ 10 w 263"/>
                  <a:gd name="T5" fmla="*/ 10 h 295"/>
                  <a:gd name="T6" fmla="*/ 13 w 263"/>
                  <a:gd name="T7" fmla="*/ 10 h 295"/>
                  <a:gd name="T8" fmla="*/ 15 w 263"/>
                  <a:gd name="T9" fmla="*/ 10 h 295"/>
                  <a:gd name="T10" fmla="*/ 21 w 263"/>
                  <a:gd name="T11" fmla="*/ 10 h 295"/>
                  <a:gd name="T12" fmla="*/ 24 w 263"/>
                  <a:gd name="T13" fmla="*/ 11 h 295"/>
                  <a:gd name="T14" fmla="*/ 30 w 263"/>
                  <a:gd name="T15" fmla="*/ 11 h 295"/>
                  <a:gd name="T16" fmla="*/ 33 w 263"/>
                  <a:gd name="T17" fmla="*/ 10 h 295"/>
                  <a:gd name="T18" fmla="*/ 41 w 263"/>
                  <a:gd name="T19" fmla="*/ 11 h 295"/>
                  <a:gd name="T20" fmla="*/ 46 w 263"/>
                  <a:gd name="T21" fmla="*/ 10 h 295"/>
                  <a:gd name="T22" fmla="*/ 47 w 263"/>
                  <a:gd name="T23" fmla="*/ 9 h 295"/>
                  <a:gd name="T24" fmla="*/ 50 w 263"/>
                  <a:gd name="T25" fmla="*/ 9 h 295"/>
                  <a:gd name="T26" fmla="*/ 51 w 263"/>
                  <a:gd name="T27" fmla="*/ 8 h 295"/>
                  <a:gd name="T28" fmla="*/ 59 w 263"/>
                  <a:gd name="T29" fmla="*/ 7 h 295"/>
                  <a:gd name="T30" fmla="*/ 62 w 263"/>
                  <a:gd name="T31" fmla="*/ 7 h 295"/>
                  <a:gd name="T32" fmla="*/ 65 w 263"/>
                  <a:gd name="T33" fmla="*/ 4 h 295"/>
                  <a:gd name="T34" fmla="*/ 62 w 263"/>
                  <a:gd name="T35" fmla="*/ 4 h 295"/>
                  <a:gd name="T36" fmla="*/ 65 w 263"/>
                  <a:gd name="T37" fmla="*/ 4 h 295"/>
                  <a:gd name="T38" fmla="*/ 61 w 263"/>
                  <a:gd name="T39" fmla="*/ 0 h 295"/>
                  <a:gd name="T40" fmla="*/ 53 w 263"/>
                  <a:gd name="T41" fmla="*/ 4 h 295"/>
                  <a:gd name="T42" fmla="*/ 50 w 263"/>
                  <a:gd name="T43" fmla="*/ 4 h 295"/>
                  <a:gd name="T44" fmla="*/ 48 w 263"/>
                  <a:gd name="T45" fmla="*/ 4 h 295"/>
                  <a:gd name="T46" fmla="*/ 45 w 263"/>
                  <a:gd name="T47" fmla="*/ 4 h 295"/>
                  <a:gd name="T48" fmla="*/ 41 w 263"/>
                  <a:gd name="T49" fmla="*/ 4 h 295"/>
                  <a:gd name="T50" fmla="*/ 36 w 263"/>
                  <a:gd name="T51" fmla="*/ 4 h 295"/>
                  <a:gd name="T52" fmla="*/ 33 w 263"/>
                  <a:gd name="T53" fmla="*/ 4 h 295"/>
                  <a:gd name="T54" fmla="*/ 31 w 263"/>
                  <a:gd name="T55" fmla="*/ 4 h 295"/>
                  <a:gd name="T56" fmla="*/ 28 w 263"/>
                  <a:gd name="T57" fmla="*/ 4 h 295"/>
                  <a:gd name="T58" fmla="*/ 27 w 263"/>
                  <a:gd name="T59" fmla="*/ 4 h 295"/>
                  <a:gd name="T60" fmla="*/ 30 w 263"/>
                  <a:gd name="T61" fmla="*/ 4 h 295"/>
                  <a:gd name="T62" fmla="*/ 30 w 263"/>
                  <a:gd name="T63" fmla="*/ 4 h 295"/>
                  <a:gd name="T64" fmla="*/ 29 w 263"/>
                  <a:gd name="T65" fmla="*/ 4 h 295"/>
                  <a:gd name="T66" fmla="*/ 28 w 263"/>
                  <a:gd name="T67" fmla="*/ 4 h 295"/>
                  <a:gd name="T68" fmla="*/ 23 w 263"/>
                  <a:gd name="T69" fmla="*/ 4 h 295"/>
                  <a:gd name="T70" fmla="*/ 20 w 263"/>
                  <a:gd name="T71" fmla="*/ 4 h 295"/>
                  <a:gd name="T72" fmla="*/ 21 w 263"/>
                  <a:gd name="T73" fmla="*/ 4 h 295"/>
                  <a:gd name="T74" fmla="*/ 0 w 263"/>
                  <a:gd name="T75" fmla="*/ 4 h 29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63"/>
                  <a:gd name="T115" fmla="*/ 0 h 295"/>
                  <a:gd name="T116" fmla="*/ 263 w 263"/>
                  <a:gd name="T117" fmla="*/ 295 h 29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63" h="295">
                    <a:moveTo>
                      <a:pt x="0" y="53"/>
                    </a:moveTo>
                    <a:lnTo>
                      <a:pt x="24" y="259"/>
                    </a:lnTo>
                    <a:lnTo>
                      <a:pt x="40" y="258"/>
                    </a:lnTo>
                    <a:lnTo>
                      <a:pt x="54" y="262"/>
                    </a:lnTo>
                    <a:lnTo>
                      <a:pt x="61" y="277"/>
                    </a:lnTo>
                    <a:lnTo>
                      <a:pt x="82" y="280"/>
                    </a:lnTo>
                    <a:lnTo>
                      <a:pt x="94" y="286"/>
                    </a:lnTo>
                    <a:lnTo>
                      <a:pt x="121" y="285"/>
                    </a:lnTo>
                    <a:lnTo>
                      <a:pt x="136" y="277"/>
                    </a:lnTo>
                    <a:lnTo>
                      <a:pt x="166" y="295"/>
                    </a:lnTo>
                    <a:lnTo>
                      <a:pt x="185" y="279"/>
                    </a:lnTo>
                    <a:lnTo>
                      <a:pt x="190" y="247"/>
                    </a:lnTo>
                    <a:lnTo>
                      <a:pt x="202" y="253"/>
                    </a:lnTo>
                    <a:lnTo>
                      <a:pt x="207" y="226"/>
                    </a:lnTo>
                    <a:lnTo>
                      <a:pt x="240" y="203"/>
                    </a:lnTo>
                    <a:lnTo>
                      <a:pt x="252" y="189"/>
                    </a:lnTo>
                    <a:lnTo>
                      <a:pt x="260" y="124"/>
                    </a:lnTo>
                    <a:lnTo>
                      <a:pt x="254" y="110"/>
                    </a:lnTo>
                    <a:lnTo>
                      <a:pt x="263" y="104"/>
                    </a:lnTo>
                    <a:lnTo>
                      <a:pt x="245" y="0"/>
                    </a:lnTo>
                    <a:lnTo>
                      <a:pt x="219" y="13"/>
                    </a:lnTo>
                    <a:lnTo>
                      <a:pt x="202" y="24"/>
                    </a:lnTo>
                    <a:lnTo>
                      <a:pt x="194" y="34"/>
                    </a:lnTo>
                    <a:lnTo>
                      <a:pt x="179" y="47"/>
                    </a:lnTo>
                    <a:lnTo>
                      <a:pt x="163" y="50"/>
                    </a:lnTo>
                    <a:lnTo>
                      <a:pt x="146" y="58"/>
                    </a:lnTo>
                    <a:lnTo>
                      <a:pt x="137" y="62"/>
                    </a:lnTo>
                    <a:lnTo>
                      <a:pt x="127" y="56"/>
                    </a:lnTo>
                    <a:lnTo>
                      <a:pt x="112" y="64"/>
                    </a:lnTo>
                    <a:lnTo>
                      <a:pt x="109" y="59"/>
                    </a:lnTo>
                    <a:lnTo>
                      <a:pt x="124" y="52"/>
                    </a:lnTo>
                    <a:lnTo>
                      <a:pt x="122" y="50"/>
                    </a:lnTo>
                    <a:lnTo>
                      <a:pt x="116" y="50"/>
                    </a:lnTo>
                    <a:lnTo>
                      <a:pt x="110" y="55"/>
                    </a:lnTo>
                    <a:lnTo>
                      <a:pt x="87" y="44"/>
                    </a:lnTo>
                    <a:lnTo>
                      <a:pt x="76" y="47"/>
                    </a:lnTo>
                    <a:lnTo>
                      <a:pt x="79" y="40"/>
                    </a:lnTo>
                    <a:lnTo>
                      <a:pt x="0" y="53"/>
                    </a:lnTo>
                    <a:close/>
                  </a:path>
                </a:pathLst>
              </a:custGeom>
              <a:solidFill>
                <a:srgbClr val="98BEE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11" name="Freeform 81"/>
              <p:cNvSpPr>
                <a:spLocks/>
              </p:cNvSpPr>
              <p:nvPr/>
            </p:nvSpPr>
            <p:spPr bwMode="auto">
              <a:xfrm>
                <a:off x="3273" y="1596"/>
                <a:ext cx="251" cy="264"/>
              </a:xfrm>
              <a:custGeom>
                <a:avLst/>
                <a:gdLst>
                  <a:gd name="T0" fmla="*/ 0 w 263"/>
                  <a:gd name="T1" fmla="*/ 4 h 295"/>
                  <a:gd name="T2" fmla="*/ 10 w 263"/>
                  <a:gd name="T3" fmla="*/ 10 h 295"/>
                  <a:gd name="T4" fmla="*/ 10 w 263"/>
                  <a:gd name="T5" fmla="*/ 10 h 295"/>
                  <a:gd name="T6" fmla="*/ 13 w 263"/>
                  <a:gd name="T7" fmla="*/ 10 h 295"/>
                  <a:gd name="T8" fmla="*/ 15 w 263"/>
                  <a:gd name="T9" fmla="*/ 10 h 295"/>
                  <a:gd name="T10" fmla="*/ 21 w 263"/>
                  <a:gd name="T11" fmla="*/ 10 h 295"/>
                  <a:gd name="T12" fmla="*/ 24 w 263"/>
                  <a:gd name="T13" fmla="*/ 11 h 295"/>
                  <a:gd name="T14" fmla="*/ 30 w 263"/>
                  <a:gd name="T15" fmla="*/ 11 h 295"/>
                  <a:gd name="T16" fmla="*/ 33 w 263"/>
                  <a:gd name="T17" fmla="*/ 10 h 295"/>
                  <a:gd name="T18" fmla="*/ 41 w 263"/>
                  <a:gd name="T19" fmla="*/ 11 h 295"/>
                  <a:gd name="T20" fmla="*/ 46 w 263"/>
                  <a:gd name="T21" fmla="*/ 10 h 295"/>
                  <a:gd name="T22" fmla="*/ 47 w 263"/>
                  <a:gd name="T23" fmla="*/ 9 h 295"/>
                  <a:gd name="T24" fmla="*/ 50 w 263"/>
                  <a:gd name="T25" fmla="*/ 9 h 295"/>
                  <a:gd name="T26" fmla="*/ 51 w 263"/>
                  <a:gd name="T27" fmla="*/ 8 h 295"/>
                  <a:gd name="T28" fmla="*/ 59 w 263"/>
                  <a:gd name="T29" fmla="*/ 7 h 295"/>
                  <a:gd name="T30" fmla="*/ 62 w 263"/>
                  <a:gd name="T31" fmla="*/ 7 h 295"/>
                  <a:gd name="T32" fmla="*/ 65 w 263"/>
                  <a:gd name="T33" fmla="*/ 4 h 295"/>
                  <a:gd name="T34" fmla="*/ 62 w 263"/>
                  <a:gd name="T35" fmla="*/ 4 h 295"/>
                  <a:gd name="T36" fmla="*/ 65 w 263"/>
                  <a:gd name="T37" fmla="*/ 4 h 295"/>
                  <a:gd name="T38" fmla="*/ 61 w 263"/>
                  <a:gd name="T39" fmla="*/ 0 h 295"/>
                  <a:gd name="T40" fmla="*/ 53 w 263"/>
                  <a:gd name="T41" fmla="*/ 4 h 295"/>
                  <a:gd name="T42" fmla="*/ 50 w 263"/>
                  <a:gd name="T43" fmla="*/ 4 h 295"/>
                  <a:gd name="T44" fmla="*/ 48 w 263"/>
                  <a:gd name="T45" fmla="*/ 4 h 295"/>
                  <a:gd name="T46" fmla="*/ 45 w 263"/>
                  <a:gd name="T47" fmla="*/ 4 h 295"/>
                  <a:gd name="T48" fmla="*/ 41 w 263"/>
                  <a:gd name="T49" fmla="*/ 4 h 295"/>
                  <a:gd name="T50" fmla="*/ 36 w 263"/>
                  <a:gd name="T51" fmla="*/ 4 h 295"/>
                  <a:gd name="T52" fmla="*/ 33 w 263"/>
                  <a:gd name="T53" fmla="*/ 4 h 295"/>
                  <a:gd name="T54" fmla="*/ 31 w 263"/>
                  <a:gd name="T55" fmla="*/ 4 h 295"/>
                  <a:gd name="T56" fmla="*/ 28 w 263"/>
                  <a:gd name="T57" fmla="*/ 4 h 295"/>
                  <a:gd name="T58" fmla="*/ 27 w 263"/>
                  <a:gd name="T59" fmla="*/ 4 h 295"/>
                  <a:gd name="T60" fmla="*/ 30 w 263"/>
                  <a:gd name="T61" fmla="*/ 4 h 295"/>
                  <a:gd name="T62" fmla="*/ 30 w 263"/>
                  <a:gd name="T63" fmla="*/ 4 h 295"/>
                  <a:gd name="T64" fmla="*/ 29 w 263"/>
                  <a:gd name="T65" fmla="*/ 4 h 295"/>
                  <a:gd name="T66" fmla="*/ 28 w 263"/>
                  <a:gd name="T67" fmla="*/ 4 h 295"/>
                  <a:gd name="T68" fmla="*/ 23 w 263"/>
                  <a:gd name="T69" fmla="*/ 4 h 295"/>
                  <a:gd name="T70" fmla="*/ 20 w 263"/>
                  <a:gd name="T71" fmla="*/ 4 h 295"/>
                  <a:gd name="T72" fmla="*/ 21 w 263"/>
                  <a:gd name="T73" fmla="*/ 4 h 295"/>
                  <a:gd name="T74" fmla="*/ 0 w 263"/>
                  <a:gd name="T75" fmla="*/ 4 h 295"/>
                  <a:gd name="T76" fmla="*/ 0 w 263"/>
                  <a:gd name="T77" fmla="*/ 4 h 2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63"/>
                  <a:gd name="T118" fmla="*/ 0 h 295"/>
                  <a:gd name="T119" fmla="*/ 263 w 263"/>
                  <a:gd name="T120" fmla="*/ 295 h 29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63" h="295">
                    <a:moveTo>
                      <a:pt x="0" y="53"/>
                    </a:moveTo>
                    <a:lnTo>
                      <a:pt x="24" y="259"/>
                    </a:lnTo>
                    <a:lnTo>
                      <a:pt x="40" y="258"/>
                    </a:lnTo>
                    <a:lnTo>
                      <a:pt x="54" y="262"/>
                    </a:lnTo>
                    <a:lnTo>
                      <a:pt x="61" y="277"/>
                    </a:lnTo>
                    <a:lnTo>
                      <a:pt x="82" y="280"/>
                    </a:lnTo>
                    <a:lnTo>
                      <a:pt x="94" y="286"/>
                    </a:lnTo>
                    <a:lnTo>
                      <a:pt x="121" y="285"/>
                    </a:lnTo>
                    <a:lnTo>
                      <a:pt x="136" y="277"/>
                    </a:lnTo>
                    <a:lnTo>
                      <a:pt x="166" y="295"/>
                    </a:lnTo>
                    <a:lnTo>
                      <a:pt x="185" y="279"/>
                    </a:lnTo>
                    <a:lnTo>
                      <a:pt x="190" y="247"/>
                    </a:lnTo>
                    <a:lnTo>
                      <a:pt x="202" y="253"/>
                    </a:lnTo>
                    <a:lnTo>
                      <a:pt x="207" y="226"/>
                    </a:lnTo>
                    <a:lnTo>
                      <a:pt x="240" y="203"/>
                    </a:lnTo>
                    <a:lnTo>
                      <a:pt x="252" y="189"/>
                    </a:lnTo>
                    <a:lnTo>
                      <a:pt x="260" y="124"/>
                    </a:lnTo>
                    <a:lnTo>
                      <a:pt x="254" y="110"/>
                    </a:lnTo>
                    <a:lnTo>
                      <a:pt x="263" y="104"/>
                    </a:lnTo>
                    <a:lnTo>
                      <a:pt x="245" y="0"/>
                    </a:lnTo>
                    <a:lnTo>
                      <a:pt x="219" y="13"/>
                    </a:lnTo>
                    <a:lnTo>
                      <a:pt x="202" y="24"/>
                    </a:lnTo>
                    <a:lnTo>
                      <a:pt x="194" y="34"/>
                    </a:lnTo>
                    <a:lnTo>
                      <a:pt x="179" y="47"/>
                    </a:lnTo>
                    <a:lnTo>
                      <a:pt x="163" y="50"/>
                    </a:lnTo>
                    <a:lnTo>
                      <a:pt x="146" y="58"/>
                    </a:lnTo>
                    <a:lnTo>
                      <a:pt x="137" y="62"/>
                    </a:lnTo>
                    <a:lnTo>
                      <a:pt x="127" y="56"/>
                    </a:lnTo>
                    <a:lnTo>
                      <a:pt x="112" y="64"/>
                    </a:lnTo>
                    <a:lnTo>
                      <a:pt x="109" y="59"/>
                    </a:lnTo>
                    <a:lnTo>
                      <a:pt x="124" y="52"/>
                    </a:lnTo>
                    <a:lnTo>
                      <a:pt x="122" y="50"/>
                    </a:lnTo>
                    <a:lnTo>
                      <a:pt x="116" y="50"/>
                    </a:lnTo>
                    <a:lnTo>
                      <a:pt x="110" y="55"/>
                    </a:lnTo>
                    <a:lnTo>
                      <a:pt x="87" y="44"/>
                    </a:lnTo>
                    <a:lnTo>
                      <a:pt x="76" y="47"/>
                    </a:lnTo>
                    <a:lnTo>
                      <a:pt x="79" y="40"/>
                    </a:lnTo>
                    <a:lnTo>
                      <a:pt x="0" y="53"/>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12" name="Freeform 82"/>
              <p:cNvSpPr>
                <a:spLocks/>
              </p:cNvSpPr>
              <p:nvPr/>
            </p:nvSpPr>
            <p:spPr bwMode="auto">
              <a:xfrm>
                <a:off x="1101" y="1148"/>
                <a:ext cx="476" cy="380"/>
              </a:xfrm>
              <a:custGeom>
                <a:avLst/>
                <a:gdLst>
                  <a:gd name="T0" fmla="*/ 0 w 499"/>
                  <a:gd name="T1" fmla="*/ 11 h 426"/>
                  <a:gd name="T2" fmla="*/ 9 w 499"/>
                  <a:gd name="T3" fmla="*/ 8 h 426"/>
                  <a:gd name="T4" fmla="*/ 10 w 499"/>
                  <a:gd name="T5" fmla="*/ 6 h 426"/>
                  <a:gd name="T6" fmla="*/ 27 w 499"/>
                  <a:gd name="T7" fmla="*/ 0 h 426"/>
                  <a:gd name="T8" fmla="*/ 34 w 499"/>
                  <a:gd name="T9" fmla="*/ 4 h 426"/>
                  <a:gd name="T10" fmla="*/ 34 w 499"/>
                  <a:gd name="T11" fmla="*/ 4 h 426"/>
                  <a:gd name="T12" fmla="*/ 36 w 499"/>
                  <a:gd name="T13" fmla="*/ 4 h 426"/>
                  <a:gd name="T14" fmla="*/ 40 w 499"/>
                  <a:gd name="T15" fmla="*/ 4 h 426"/>
                  <a:gd name="T16" fmla="*/ 40 w 499"/>
                  <a:gd name="T17" fmla="*/ 4 h 426"/>
                  <a:gd name="T18" fmla="*/ 46 w 499"/>
                  <a:gd name="T19" fmla="*/ 4 h 426"/>
                  <a:gd name="T20" fmla="*/ 55 w 499"/>
                  <a:gd name="T21" fmla="*/ 4 h 426"/>
                  <a:gd name="T22" fmla="*/ 64 w 499"/>
                  <a:gd name="T23" fmla="*/ 4 h 426"/>
                  <a:gd name="T24" fmla="*/ 67 w 499"/>
                  <a:gd name="T25" fmla="*/ 4 h 426"/>
                  <a:gd name="T26" fmla="*/ 90 w 499"/>
                  <a:gd name="T27" fmla="*/ 4 h 426"/>
                  <a:gd name="T28" fmla="*/ 117 w 499"/>
                  <a:gd name="T29" fmla="*/ 4 h 426"/>
                  <a:gd name="T30" fmla="*/ 117 w 499"/>
                  <a:gd name="T31" fmla="*/ 4 h 426"/>
                  <a:gd name="T32" fmla="*/ 122 w 499"/>
                  <a:gd name="T33" fmla="*/ 4 h 426"/>
                  <a:gd name="T34" fmla="*/ 117 w 499"/>
                  <a:gd name="T35" fmla="*/ 6 h 426"/>
                  <a:gd name="T36" fmla="*/ 112 w 499"/>
                  <a:gd name="T37" fmla="*/ 7 h 426"/>
                  <a:gd name="T38" fmla="*/ 107 w 499"/>
                  <a:gd name="T39" fmla="*/ 8 h 426"/>
                  <a:gd name="T40" fmla="*/ 107 w 499"/>
                  <a:gd name="T41" fmla="*/ 8 h 426"/>
                  <a:gd name="T42" fmla="*/ 109 w 499"/>
                  <a:gd name="T43" fmla="*/ 9 h 426"/>
                  <a:gd name="T44" fmla="*/ 107 w 499"/>
                  <a:gd name="T45" fmla="*/ 10 h 426"/>
                  <a:gd name="T46" fmla="*/ 97 w 499"/>
                  <a:gd name="T47" fmla="*/ 14 h 426"/>
                  <a:gd name="T48" fmla="*/ 58 w 499"/>
                  <a:gd name="T49" fmla="*/ 12 h 426"/>
                  <a:gd name="T50" fmla="*/ 0 w 499"/>
                  <a:gd name="T51" fmla="*/ 11 h 42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99"/>
                  <a:gd name="T79" fmla="*/ 0 h 426"/>
                  <a:gd name="T80" fmla="*/ 499 w 499"/>
                  <a:gd name="T81" fmla="*/ 426 h 42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99" h="426">
                    <a:moveTo>
                      <a:pt x="0" y="318"/>
                    </a:moveTo>
                    <a:lnTo>
                      <a:pt x="9" y="240"/>
                    </a:lnTo>
                    <a:lnTo>
                      <a:pt x="48" y="179"/>
                    </a:lnTo>
                    <a:lnTo>
                      <a:pt x="109" y="0"/>
                    </a:lnTo>
                    <a:lnTo>
                      <a:pt x="140" y="11"/>
                    </a:lnTo>
                    <a:lnTo>
                      <a:pt x="140" y="17"/>
                    </a:lnTo>
                    <a:lnTo>
                      <a:pt x="149" y="20"/>
                    </a:lnTo>
                    <a:lnTo>
                      <a:pt x="164" y="49"/>
                    </a:lnTo>
                    <a:lnTo>
                      <a:pt x="163" y="60"/>
                    </a:lnTo>
                    <a:lnTo>
                      <a:pt x="187" y="81"/>
                    </a:lnTo>
                    <a:lnTo>
                      <a:pt x="229" y="79"/>
                    </a:lnTo>
                    <a:lnTo>
                      <a:pt x="261" y="93"/>
                    </a:lnTo>
                    <a:lnTo>
                      <a:pt x="276" y="90"/>
                    </a:lnTo>
                    <a:lnTo>
                      <a:pt x="372" y="93"/>
                    </a:lnTo>
                    <a:lnTo>
                      <a:pt x="481" y="120"/>
                    </a:lnTo>
                    <a:lnTo>
                      <a:pt x="485" y="133"/>
                    </a:lnTo>
                    <a:lnTo>
                      <a:pt x="499" y="152"/>
                    </a:lnTo>
                    <a:lnTo>
                      <a:pt x="481" y="179"/>
                    </a:lnTo>
                    <a:lnTo>
                      <a:pt x="463" y="209"/>
                    </a:lnTo>
                    <a:lnTo>
                      <a:pt x="439" y="232"/>
                    </a:lnTo>
                    <a:lnTo>
                      <a:pt x="436" y="246"/>
                    </a:lnTo>
                    <a:lnTo>
                      <a:pt x="449" y="263"/>
                    </a:lnTo>
                    <a:lnTo>
                      <a:pt x="435" y="297"/>
                    </a:lnTo>
                    <a:lnTo>
                      <a:pt x="403" y="426"/>
                    </a:lnTo>
                    <a:lnTo>
                      <a:pt x="236" y="385"/>
                    </a:lnTo>
                    <a:lnTo>
                      <a:pt x="0" y="318"/>
                    </a:lnTo>
                    <a:close/>
                  </a:path>
                </a:pathLst>
              </a:custGeom>
              <a:solidFill>
                <a:srgbClr val="98BEE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13" name="Freeform 83"/>
              <p:cNvSpPr>
                <a:spLocks/>
              </p:cNvSpPr>
              <p:nvPr/>
            </p:nvSpPr>
            <p:spPr bwMode="auto">
              <a:xfrm>
                <a:off x="1101" y="1148"/>
                <a:ext cx="476" cy="380"/>
              </a:xfrm>
              <a:custGeom>
                <a:avLst/>
                <a:gdLst>
                  <a:gd name="T0" fmla="*/ 0 w 499"/>
                  <a:gd name="T1" fmla="*/ 11 h 426"/>
                  <a:gd name="T2" fmla="*/ 9 w 499"/>
                  <a:gd name="T3" fmla="*/ 8 h 426"/>
                  <a:gd name="T4" fmla="*/ 10 w 499"/>
                  <a:gd name="T5" fmla="*/ 6 h 426"/>
                  <a:gd name="T6" fmla="*/ 27 w 499"/>
                  <a:gd name="T7" fmla="*/ 0 h 426"/>
                  <a:gd name="T8" fmla="*/ 34 w 499"/>
                  <a:gd name="T9" fmla="*/ 4 h 426"/>
                  <a:gd name="T10" fmla="*/ 34 w 499"/>
                  <a:gd name="T11" fmla="*/ 4 h 426"/>
                  <a:gd name="T12" fmla="*/ 36 w 499"/>
                  <a:gd name="T13" fmla="*/ 4 h 426"/>
                  <a:gd name="T14" fmla="*/ 40 w 499"/>
                  <a:gd name="T15" fmla="*/ 4 h 426"/>
                  <a:gd name="T16" fmla="*/ 40 w 499"/>
                  <a:gd name="T17" fmla="*/ 4 h 426"/>
                  <a:gd name="T18" fmla="*/ 46 w 499"/>
                  <a:gd name="T19" fmla="*/ 4 h 426"/>
                  <a:gd name="T20" fmla="*/ 55 w 499"/>
                  <a:gd name="T21" fmla="*/ 4 h 426"/>
                  <a:gd name="T22" fmla="*/ 64 w 499"/>
                  <a:gd name="T23" fmla="*/ 4 h 426"/>
                  <a:gd name="T24" fmla="*/ 67 w 499"/>
                  <a:gd name="T25" fmla="*/ 4 h 426"/>
                  <a:gd name="T26" fmla="*/ 90 w 499"/>
                  <a:gd name="T27" fmla="*/ 4 h 426"/>
                  <a:gd name="T28" fmla="*/ 117 w 499"/>
                  <a:gd name="T29" fmla="*/ 4 h 426"/>
                  <a:gd name="T30" fmla="*/ 117 w 499"/>
                  <a:gd name="T31" fmla="*/ 4 h 426"/>
                  <a:gd name="T32" fmla="*/ 122 w 499"/>
                  <a:gd name="T33" fmla="*/ 4 h 426"/>
                  <a:gd name="T34" fmla="*/ 117 w 499"/>
                  <a:gd name="T35" fmla="*/ 6 h 426"/>
                  <a:gd name="T36" fmla="*/ 112 w 499"/>
                  <a:gd name="T37" fmla="*/ 7 h 426"/>
                  <a:gd name="T38" fmla="*/ 107 w 499"/>
                  <a:gd name="T39" fmla="*/ 8 h 426"/>
                  <a:gd name="T40" fmla="*/ 107 w 499"/>
                  <a:gd name="T41" fmla="*/ 8 h 426"/>
                  <a:gd name="T42" fmla="*/ 109 w 499"/>
                  <a:gd name="T43" fmla="*/ 9 h 426"/>
                  <a:gd name="T44" fmla="*/ 107 w 499"/>
                  <a:gd name="T45" fmla="*/ 10 h 426"/>
                  <a:gd name="T46" fmla="*/ 97 w 499"/>
                  <a:gd name="T47" fmla="*/ 14 h 426"/>
                  <a:gd name="T48" fmla="*/ 58 w 499"/>
                  <a:gd name="T49" fmla="*/ 12 h 426"/>
                  <a:gd name="T50" fmla="*/ 0 w 499"/>
                  <a:gd name="T51" fmla="*/ 11 h 426"/>
                  <a:gd name="T52" fmla="*/ 0 w 499"/>
                  <a:gd name="T53" fmla="*/ 11 h 42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9"/>
                  <a:gd name="T82" fmla="*/ 0 h 426"/>
                  <a:gd name="T83" fmla="*/ 499 w 499"/>
                  <a:gd name="T84" fmla="*/ 426 h 42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9" h="426">
                    <a:moveTo>
                      <a:pt x="0" y="318"/>
                    </a:moveTo>
                    <a:lnTo>
                      <a:pt x="9" y="240"/>
                    </a:lnTo>
                    <a:lnTo>
                      <a:pt x="48" y="179"/>
                    </a:lnTo>
                    <a:lnTo>
                      <a:pt x="109" y="0"/>
                    </a:lnTo>
                    <a:lnTo>
                      <a:pt x="140" y="11"/>
                    </a:lnTo>
                    <a:lnTo>
                      <a:pt x="140" y="17"/>
                    </a:lnTo>
                    <a:lnTo>
                      <a:pt x="149" y="20"/>
                    </a:lnTo>
                    <a:lnTo>
                      <a:pt x="164" y="49"/>
                    </a:lnTo>
                    <a:lnTo>
                      <a:pt x="163" y="60"/>
                    </a:lnTo>
                    <a:lnTo>
                      <a:pt x="187" y="81"/>
                    </a:lnTo>
                    <a:lnTo>
                      <a:pt x="229" y="79"/>
                    </a:lnTo>
                    <a:lnTo>
                      <a:pt x="261" y="93"/>
                    </a:lnTo>
                    <a:lnTo>
                      <a:pt x="276" y="90"/>
                    </a:lnTo>
                    <a:lnTo>
                      <a:pt x="372" y="93"/>
                    </a:lnTo>
                    <a:lnTo>
                      <a:pt x="481" y="120"/>
                    </a:lnTo>
                    <a:lnTo>
                      <a:pt x="485" y="133"/>
                    </a:lnTo>
                    <a:lnTo>
                      <a:pt x="499" y="152"/>
                    </a:lnTo>
                    <a:lnTo>
                      <a:pt x="481" y="179"/>
                    </a:lnTo>
                    <a:lnTo>
                      <a:pt x="463" y="209"/>
                    </a:lnTo>
                    <a:lnTo>
                      <a:pt x="439" y="232"/>
                    </a:lnTo>
                    <a:lnTo>
                      <a:pt x="436" y="246"/>
                    </a:lnTo>
                    <a:lnTo>
                      <a:pt x="449" y="263"/>
                    </a:lnTo>
                    <a:lnTo>
                      <a:pt x="435" y="297"/>
                    </a:lnTo>
                    <a:lnTo>
                      <a:pt x="403" y="426"/>
                    </a:lnTo>
                    <a:lnTo>
                      <a:pt x="236" y="385"/>
                    </a:lnTo>
                    <a:lnTo>
                      <a:pt x="0" y="318"/>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14" name="Freeform 84"/>
              <p:cNvSpPr>
                <a:spLocks/>
              </p:cNvSpPr>
              <p:nvPr/>
            </p:nvSpPr>
            <p:spPr bwMode="auto">
              <a:xfrm>
                <a:off x="3507" y="1546"/>
                <a:ext cx="348" cy="210"/>
              </a:xfrm>
              <a:custGeom>
                <a:avLst/>
                <a:gdLst>
                  <a:gd name="T0" fmla="*/ 0 w 364"/>
                  <a:gd name="T1" fmla="*/ 4 h 234"/>
                  <a:gd name="T2" fmla="*/ 11 w 364"/>
                  <a:gd name="T3" fmla="*/ 6 h 234"/>
                  <a:gd name="T4" fmla="*/ 11 w 364"/>
                  <a:gd name="T5" fmla="*/ 10 h 234"/>
                  <a:gd name="T6" fmla="*/ 25 w 364"/>
                  <a:gd name="T7" fmla="*/ 9 h 234"/>
                  <a:gd name="T8" fmla="*/ 80 w 364"/>
                  <a:gd name="T9" fmla="*/ 7 h 234"/>
                  <a:gd name="T10" fmla="*/ 82 w 364"/>
                  <a:gd name="T11" fmla="*/ 7 h 234"/>
                  <a:gd name="T12" fmla="*/ 86 w 364"/>
                  <a:gd name="T13" fmla="*/ 7 h 234"/>
                  <a:gd name="T14" fmla="*/ 90 w 364"/>
                  <a:gd name="T15" fmla="*/ 6 h 234"/>
                  <a:gd name="T16" fmla="*/ 92 w 364"/>
                  <a:gd name="T17" fmla="*/ 5 h 234"/>
                  <a:gd name="T18" fmla="*/ 94 w 364"/>
                  <a:gd name="T19" fmla="*/ 5 h 234"/>
                  <a:gd name="T20" fmla="*/ 85 w 364"/>
                  <a:gd name="T21" fmla="*/ 4 h 234"/>
                  <a:gd name="T22" fmla="*/ 85 w 364"/>
                  <a:gd name="T23" fmla="*/ 4 h 234"/>
                  <a:gd name="T24" fmla="*/ 89 w 364"/>
                  <a:gd name="T25" fmla="*/ 4 h 234"/>
                  <a:gd name="T26" fmla="*/ 84 w 364"/>
                  <a:gd name="T27" fmla="*/ 4 h 234"/>
                  <a:gd name="T28" fmla="*/ 80 w 364"/>
                  <a:gd name="T29" fmla="*/ 4 h 234"/>
                  <a:gd name="T30" fmla="*/ 76 w 364"/>
                  <a:gd name="T31" fmla="*/ 0 h 234"/>
                  <a:gd name="T32" fmla="*/ 14 w 364"/>
                  <a:gd name="T33" fmla="*/ 4 h 234"/>
                  <a:gd name="T34" fmla="*/ 11 w 364"/>
                  <a:gd name="T35" fmla="*/ 4 h 234"/>
                  <a:gd name="T36" fmla="*/ 0 w 364"/>
                  <a:gd name="T37" fmla="*/ 4 h 23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4"/>
                  <a:gd name="T58" fmla="*/ 0 h 234"/>
                  <a:gd name="T59" fmla="*/ 364 w 364"/>
                  <a:gd name="T60" fmla="*/ 234 h 23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4" h="234">
                    <a:moveTo>
                      <a:pt x="0" y="57"/>
                    </a:moveTo>
                    <a:lnTo>
                      <a:pt x="18" y="161"/>
                    </a:lnTo>
                    <a:lnTo>
                      <a:pt x="30" y="234"/>
                    </a:lnTo>
                    <a:lnTo>
                      <a:pt x="89" y="224"/>
                    </a:lnTo>
                    <a:lnTo>
                      <a:pt x="309" y="182"/>
                    </a:lnTo>
                    <a:lnTo>
                      <a:pt x="318" y="172"/>
                    </a:lnTo>
                    <a:lnTo>
                      <a:pt x="330" y="172"/>
                    </a:lnTo>
                    <a:lnTo>
                      <a:pt x="345" y="163"/>
                    </a:lnTo>
                    <a:lnTo>
                      <a:pt x="352" y="146"/>
                    </a:lnTo>
                    <a:lnTo>
                      <a:pt x="364" y="134"/>
                    </a:lnTo>
                    <a:lnTo>
                      <a:pt x="328" y="104"/>
                    </a:lnTo>
                    <a:lnTo>
                      <a:pt x="328" y="76"/>
                    </a:lnTo>
                    <a:lnTo>
                      <a:pt x="343" y="40"/>
                    </a:lnTo>
                    <a:lnTo>
                      <a:pt x="321" y="27"/>
                    </a:lnTo>
                    <a:lnTo>
                      <a:pt x="310" y="9"/>
                    </a:lnTo>
                    <a:lnTo>
                      <a:pt x="294" y="0"/>
                    </a:lnTo>
                    <a:lnTo>
                      <a:pt x="54" y="46"/>
                    </a:lnTo>
                    <a:lnTo>
                      <a:pt x="42" y="27"/>
                    </a:lnTo>
                    <a:lnTo>
                      <a:pt x="0" y="57"/>
                    </a:lnTo>
                    <a:close/>
                  </a:path>
                </a:pathLst>
              </a:custGeom>
              <a:solidFill>
                <a:srgbClr val="98BEE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15" name="Freeform 85"/>
              <p:cNvSpPr>
                <a:spLocks/>
              </p:cNvSpPr>
              <p:nvPr/>
            </p:nvSpPr>
            <p:spPr bwMode="auto">
              <a:xfrm>
                <a:off x="3507" y="1546"/>
                <a:ext cx="348" cy="210"/>
              </a:xfrm>
              <a:custGeom>
                <a:avLst/>
                <a:gdLst>
                  <a:gd name="T0" fmla="*/ 0 w 364"/>
                  <a:gd name="T1" fmla="*/ 4 h 234"/>
                  <a:gd name="T2" fmla="*/ 11 w 364"/>
                  <a:gd name="T3" fmla="*/ 6 h 234"/>
                  <a:gd name="T4" fmla="*/ 11 w 364"/>
                  <a:gd name="T5" fmla="*/ 10 h 234"/>
                  <a:gd name="T6" fmla="*/ 25 w 364"/>
                  <a:gd name="T7" fmla="*/ 9 h 234"/>
                  <a:gd name="T8" fmla="*/ 80 w 364"/>
                  <a:gd name="T9" fmla="*/ 7 h 234"/>
                  <a:gd name="T10" fmla="*/ 82 w 364"/>
                  <a:gd name="T11" fmla="*/ 7 h 234"/>
                  <a:gd name="T12" fmla="*/ 86 w 364"/>
                  <a:gd name="T13" fmla="*/ 7 h 234"/>
                  <a:gd name="T14" fmla="*/ 90 w 364"/>
                  <a:gd name="T15" fmla="*/ 6 h 234"/>
                  <a:gd name="T16" fmla="*/ 92 w 364"/>
                  <a:gd name="T17" fmla="*/ 5 h 234"/>
                  <a:gd name="T18" fmla="*/ 94 w 364"/>
                  <a:gd name="T19" fmla="*/ 5 h 234"/>
                  <a:gd name="T20" fmla="*/ 85 w 364"/>
                  <a:gd name="T21" fmla="*/ 4 h 234"/>
                  <a:gd name="T22" fmla="*/ 85 w 364"/>
                  <a:gd name="T23" fmla="*/ 4 h 234"/>
                  <a:gd name="T24" fmla="*/ 89 w 364"/>
                  <a:gd name="T25" fmla="*/ 4 h 234"/>
                  <a:gd name="T26" fmla="*/ 84 w 364"/>
                  <a:gd name="T27" fmla="*/ 4 h 234"/>
                  <a:gd name="T28" fmla="*/ 80 w 364"/>
                  <a:gd name="T29" fmla="*/ 4 h 234"/>
                  <a:gd name="T30" fmla="*/ 76 w 364"/>
                  <a:gd name="T31" fmla="*/ 0 h 234"/>
                  <a:gd name="T32" fmla="*/ 14 w 364"/>
                  <a:gd name="T33" fmla="*/ 4 h 234"/>
                  <a:gd name="T34" fmla="*/ 11 w 364"/>
                  <a:gd name="T35" fmla="*/ 4 h 234"/>
                  <a:gd name="T36" fmla="*/ 0 w 364"/>
                  <a:gd name="T37" fmla="*/ 4 h 234"/>
                  <a:gd name="T38" fmla="*/ 0 w 364"/>
                  <a:gd name="T39" fmla="*/ 4 h 2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364"/>
                  <a:gd name="T61" fmla="*/ 0 h 234"/>
                  <a:gd name="T62" fmla="*/ 364 w 364"/>
                  <a:gd name="T63" fmla="*/ 234 h 2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364" h="234">
                    <a:moveTo>
                      <a:pt x="0" y="57"/>
                    </a:moveTo>
                    <a:lnTo>
                      <a:pt x="18" y="161"/>
                    </a:lnTo>
                    <a:lnTo>
                      <a:pt x="30" y="234"/>
                    </a:lnTo>
                    <a:lnTo>
                      <a:pt x="89" y="224"/>
                    </a:lnTo>
                    <a:lnTo>
                      <a:pt x="309" y="182"/>
                    </a:lnTo>
                    <a:lnTo>
                      <a:pt x="318" y="172"/>
                    </a:lnTo>
                    <a:lnTo>
                      <a:pt x="330" y="172"/>
                    </a:lnTo>
                    <a:lnTo>
                      <a:pt x="345" y="163"/>
                    </a:lnTo>
                    <a:lnTo>
                      <a:pt x="352" y="146"/>
                    </a:lnTo>
                    <a:lnTo>
                      <a:pt x="364" y="134"/>
                    </a:lnTo>
                    <a:lnTo>
                      <a:pt x="328" y="104"/>
                    </a:lnTo>
                    <a:lnTo>
                      <a:pt x="328" y="76"/>
                    </a:lnTo>
                    <a:lnTo>
                      <a:pt x="343" y="40"/>
                    </a:lnTo>
                    <a:lnTo>
                      <a:pt x="321" y="27"/>
                    </a:lnTo>
                    <a:lnTo>
                      <a:pt x="310" y="9"/>
                    </a:lnTo>
                    <a:lnTo>
                      <a:pt x="294" y="0"/>
                    </a:lnTo>
                    <a:lnTo>
                      <a:pt x="54" y="46"/>
                    </a:lnTo>
                    <a:lnTo>
                      <a:pt x="42" y="27"/>
                    </a:lnTo>
                    <a:lnTo>
                      <a:pt x="0" y="57"/>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16" name="Freeform 86"/>
              <p:cNvSpPr>
                <a:spLocks/>
              </p:cNvSpPr>
              <p:nvPr/>
            </p:nvSpPr>
            <p:spPr bwMode="auto">
              <a:xfrm>
                <a:off x="3983" y="1498"/>
                <a:ext cx="47" cy="53"/>
              </a:xfrm>
              <a:custGeom>
                <a:avLst/>
                <a:gdLst>
                  <a:gd name="T0" fmla="*/ 0 w 50"/>
                  <a:gd name="T1" fmla="*/ 4 h 60"/>
                  <a:gd name="T2" fmla="*/ 8 w 50"/>
                  <a:gd name="T3" fmla="*/ 4 h 60"/>
                  <a:gd name="T4" fmla="*/ 8 w 50"/>
                  <a:gd name="T5" fmla="*/ 4 h 60"/>
                  <a:gd name="T6" fmla="*/ 8 w 50"/>
                  <a:gd name="T7" fmla="*/ 4 h 60"/>
                  <a:gd name="T8" fmla="*/ 8 w 50"/>
                  <a:gd name="T9" fmla="*/ 4 h 60"/>
                  <a:gd name="T10" fmla="*/ 8 w 50"/>
                  <a:gd name="T11" fmla="*/ 4 h 60"/>
                  <a:gd name="T12" fmla="*/ 8 w 50"/>
                  <a:gd name="T13" fmla="*/ 4 h 60"/>
                  <a:gd name="T14" fmla="*/ 8 w 50"/>
                  <a:gd name="T15" fmla="*/ 4 h 60"/>
                  <a:gd name="T16" fmla="*/ 8 w 50"/>
                  <a:gd name="T17" fmla="*/ 4 h 60"/>
                  <a:gd name="T18" fmla="*/ 8 w 50"/>
                  <a:gd name="T19" fmla="*/ 4 h 60"/>
                  <a:gd name="T20" fmla="*/ 8 w 50"/>
                  <a:gd name="T21" fmla="*/ 4 h 60"/>
                  <a:gd name="T22" fmla="*/ 8 w 50"/>
                  <a:gd name="T23" fmla="*/ 4 h 60"/>
                  <a:gd name="T24" fmla="*/ 8 w 50"/>
                  <a:gd name="T25" fmla="*/ 2 h 60"/>
                  <a:gd name="T26" fmla="*/ 8 w 50"/>
                  <a:gd name="T27" fmla="*/ 0 h 60"/>
                  <a:gd name="T28" fmla="*/ 0 w 50"/>
                  <a:gd name="T29" fmla="*/ 4 h 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50"/>
                  <a:gd name="T46" fmla="*/ 0 h 60"/>
                  <a:gd name="T47" fmla="*/ 50 w 50"/>
                  <a:gd name="T48" fmla="*/ 60 h 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50" h="60">
                    <a:moveTo>
                      <a:pt x="0" y="5"/>
                    </a:moveTo>
                    <a:lnTo>
                      <a:pt x="11" y="57"/>
                    </a:lnTo>
                    <a:lnTo>
                      <a:pt x="14" y="60"/>
                    </a:lnTo>
                    <a:lnTo>
                      <a:pt x="30" y="49"/>
                    </a:lnTo>
                    <a:lnTo>
                      <a:pt x="29" y="35"/>
                    </a:lnTo>
                    <a:lnTo>
                      <a:pt x="33" y="27"/>
                    </a:lnTo>
                    <a:lnTo>
                      <a:pt x="36" y="32"/>
                    </a:lnTo>
                    <a:lnTo>
                      <a:pt x="38" y="42"/>
                    </a:lnTo>
                    <a:lnTo>
                      <a:pt x="44" y="42"/>
                    </a:lnTo>
                    <a:lnTo>
                      <a:pt x="50" y="32"/>
                    </a:lnTo>
                    <a:lnTo>
                      <a:pt x="44" y="18"/>
                    </a:lnTo>
                    <a:lnTo>
                      <a:pt x="32" y="17"/>
                    </a:lnTo>
                    <a:lnTo>
                      <a:pt x="24" y="2"/>
                    </a:lnTo>
                    <a:lnTo>
                      <a:pt x="17" y="0"/>
                    </a:lnTo>
                    <a:lnTo>
                      <a:pt x="0" y="5"/>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17" name="Freeform 87"/>
              <p:cNvSpPr>
                <a:spLocks/>
              </p:cNvSpPr>
              <p:nvPr/>
            </p:nvSpPr>
            <p:spPr bwMode="auto">
              <a:xfrm>
                <a:off x="3422" y="2079"/>
                <a:ext cx="303" cy="218"/>
              </a:xfrm>
              <a:custGeom>
                <a:avLst/>
                <a:gdLst>
                  <a:gd name="T0" fmla="*/ 0 w 318"/>
                  <a:gd name="T1" fmla="*/ 4 h 243"/>
                  <a:gd name="T2" fmla="*/ 10 w 318"/>
                  <a:gd name="T3" fmla="*/ 4 h 243"/>
                  <a:gd name="T4" fmla="*/ 13 w 318"/>
                  <a:gd name="T5" fmla="*/ 4 h 243"/>
                  <a:gd name="T6" fmla="*/ 34 w 318"/>
                  <a:gd name="T7" fmla="*/ 0 h 243"/>
                  <a:gd name="T8" fmla="*/ 42 w 318"/>
                  <a:gd name="T9" fmla="*/ 4 h 243"/>
                  <a:gd name="T10" fmla="*/ 55 w 318"/>
                  <a:gd name="T11" fmla="*/ 4 h 243"/>
                  <a:gd name="T12" fmla="*/ 75 w 318"/>
                  <a:gd name="T13" fmla="*/ 4 h 243"/>
                  <a:gd name="T14" fmla="*/ 68 w 318"/>
                  <a:gd name="T15" fmla="*/ 4 h 243"/>
                  <a:gd name="T16" fmla="*/ 67 w 318"/>
                  <a:gd name="T17" fmla="*/ 4 h 243"/>
                  <a:gd name="T18" fmla="*/ 67 w 318"/>
                  <a:gd name="T19" fmla="*/ 5 h 243"/>
                  <a:gd name="T20" fmla="*/ 61 w 318"/>
                  <a:gd name="T21" fmla="*/ 6 h 243"/>
                  <a:gd name="T22" fmla="*/ 57 w 318"/>
                  <a:gd name="T23" fmla="*/ 8 h 243"/>
                  <a:gd name="T24" fmla="*/ 51 w 318"/>
                  <a:gd name="T25" fmla="*/ 8 h 243"/>
                  <a:gd name="T26" fmla="*/ 48 w 318"/>
                  <a:gd name="T27" fmla="*/ 8 h 243"/>
                  <a:gd name="T28" fmla="*/ 48 w 318"/>
                  <a:gd name="T29" fmla="*/ 9 h 243"/>
                  <a:gd name="T30" fmla="*/ 44 w 318"/>
                  <a:gd name="T31" fmla="*/ 9 h 243"/>
                  <a:gd name="T32" fmla="*/ 48 w 318"/>
                  <a:gd name="T33" fmla="*/ 9 h 243"/>
                  <a:gd name="T34" fmla="*/ 45 w 318"/>
                  <a:gd name="T35" fmla="*/ 10 h 243"/>
                  <a:gd name="T36" fmla="*/ 42 w 318"/>
                  <a:gd name="T37" fmla="*/ 10 h 243"/>
                  <a:gd name="T38" fmla="*/ 40 w 318"/>
                  <a:gd name="T39" fmla="*/ 10 h 243"/>
                  <a:gd name="T40" fmla="*/ 37 w 318"/>
                  <a:gd name="T41" fmla="*/ 9 h 243"/>
                  <a:gd name="T42" fmla="*/ 36 w 318"/>
                  <a:gd name="T43" fmla="*/ 8 h 243"/>
                  <a:gd name="T44" fmla="*/ 30 w 318"/>
                  <a:gd name="T45" fmla="*/ 7 h 243"/>
                  <a:gd name="T46" fmla="*/ 27 w 318"/>
                  <a:gd name="T47" fmla="*/ 6 h 243"/>
                  <a:gd name="T48" fmla="*/ 24 w 318"/>
                  <a:gd name="T49" fmla="*/ 5 h 243"/>
                  <a:gd name="T50" fmla="*/ 13 w 318"/>
                  <a:gd name="T51" fmla="*/ 4 h 243"/>
                  <a:gd name="T52" fmla="*/ 10 w 318"/>
                  <a:gd name="T53" fmla="*/ 4 h 243"/>
                  <a:gd name="T54" fmla="*/ 0 w 318"/>
                  <a:gd name="T55" fmla="*/ 4 h 24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318"/>
                  <a:gd name="T85" fmla="*/ 0 h 243"/>
                  <a:gd name="T86" fmla="*/ 318 w 318"/>
                  <a:gd name="T87" fmla="*/ 243 h 24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318" h="243">
                    <a:moveTo>
                      <a:pt x="0" y="57"/>
                    </a:moveTo>
                    <a:lnTo>
                      <a:pt x="14" y="33"/>
                    </a:lnTo>
                    <a:lnTo>
                      <a:pt x="58" y="10"/>
                    </a:lnTo>
                    <a:lnTo>
                      <a:pt x="145" y="0"/>
                    </a:lnTo>
                    <a:lnTo>
                      <a:pt x="179" y="22"/>
                    </a:lnTo>
                    <a:lnTo>
                      <a:pt x="235" y="15"/>
                    </a:lnTo>
                    <a:lnTo>
                      <a:pt x="318" y="76"/>
                    </a:lnTo>
                    <a:lnTo>
                      <a:pt x="293" y="103"/>
                    </a:lnTo>
                    <a:lnTo>
                      <a:pt x="281" y="121"/>
                    </a:lnTo>
                    <a:lnTo>
                      <a:pt x="282" y="142"/>
                    </a:lnTo>
                    <a:lnTo>
                      <a:pt x="260" y="160"/>
                    </a:lnTo>
                    <a:lnTo>
                      <a:pt x="242" y="186"/>
                    </a:lnTo>
                    <a:lnTo>
                      <a:pt x="220" y="200"/>
                    </a:lnTo>
                    <a:lnTo>
                      <a:pt x="209" y="203"/>
                    </a:lnTo>
                    <a:lnTo>
                      <a:pt x="203" y="221"/>
                    </a:lnTo>
                    <a:lnTo>
                      <a:pt x="190" y="210"/>
                    </a:lnTo>
                    <a:lnTo>
                      <a:pt x="202" y="228"/>
                    </a:lnTo>
                    <a:lnTo>
                      <a:pt x="191" y="243"/>
                    </a:lnTo>
                    <a:lnTo>
                      <a:pt x="179" y="242"/>
                    </a:lnTo>
                    <a:lnTo>
                      <a:pt x="170" y="231"/>
                    </a:lnTo>
                    <a:lnTo>
                      <a:pt x="157" y="207"/>
                    </a:lnTo>
                    <a:lnTo>
                      <a:pt x="151" y="203"/>
                    </a:lnTo>
                    <a:lnTo>
                      <a:pt x="135" y="172"/>
                    </a:lnTo>
                    <a:lnTo>
                      <a:pt x="114" y="158"/>
                    </a:lnTo>
                    <a:lnTo>
                      <a:pt x="99" y="136"/>
                    </a:lnTo>
                    <a:lnTo>
                      <a:pt x="58" y="109"/>
                    </a:lnTo>
                    <a:lnTo>
                      <a:pt x="42" y="85"/>
                    </a:lnTo>
                    <a:lnTo>
                      <a:pt x="0" y="57"/>
                    </a:lnTo>
                    <a:close/>
                  </a:path>
                </a:pathLst>
              </a:custGeom>
              <a:solidFill>
                <a:srgbClr val="BA7C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18" name="Freeform 88"/>
              <p:cNvSpPr>
                <a:spLocks/>
              </p:cNvSpPr>
              <p:nvPr/>
            </p:nvSpPr>
            <p:spPr bwMode="auto">
              <a:xfrm>
                <a:off x="3422" y="2079"/>
                <a:ext cx="303" cy="218"/>
              </a:xfrm>
              <a:custGeom>
                <a:avLst/>
                <a:gdLst>
                  <a:gd name="T0" fmla="*/ 0 w 318"/>
                  <a:gd name="T1" fmla="*/ 4 h 243"/>
                  <a:gd name="T2" fmla="*/ 10 w 318"/>
                  <a:gd name="T3" fmla="*/ 4 h 243"/>
                  <a:gd name="T4" fmla="*/ 13 w 318"/>
                  <a:gd name="T5" fmla="*/ 4 h 243"/>
                  <a:gd name="T6" fmla="*/ 34 w 318"/>
                  <a:gd name="T7" fmla="*/ 0 h 243"/>
                  <a:gd name="T8" fmla="*/ 42 w 318"/>
                  <a:gd name="T9" fmla="*/ 4 h 243"/>
                  <a:gd name="T10" fmla="*/ 55 w 318"/>
                  <a:gd name="T11" fmla="*/ 4 h 243"/>
                  <a:gd name="T12" fmla="*/ 75 w 318"/>
                  <a:gd name="T13" fmla="*/ 4 h 243"/>
                  <a:gd name="T14" fmla="*/ 68 w 318"/>
                  <a:gd name="T15" fmla="*/ 4 h 243"/>
                  <a:gd name="T16" fmla="*/ 67 w 318"/>
                  <a:gd name="T17" fmla="*/ 4 h 243"/>
                  <a:gd name="T18" fmla="*/ 67 w 318"/>
                  <a:gd name="T19" fmla="*/ 5 h 243"/>
                  <a:gd name="T20" fmla="*/ 61 w 318"/>
                  <a:gd name="T21" fmla="*/ 6 h 243"/>
                  <a:gd name="T22" fmla="*/ 57 w 318"/>
                  <a:gd name="T23" fmla="*/ 8 h 243"/>
                  <a:gd name="T24" fmla="*/ 51 w 318"/>
                  <a:gd name="T25" fmla="*/ 8 h 243"/>
                  <a:gd name="T26" fmla="*/ 48 w 318"/>
                  <a:gd name="T27" fmla="*/ 8 h 243"/>
                  <a:gd name="T28" fmla="*/ 48 w 318"/>
                  <a:gd name="T29" fmla="*/ 9 h 243"/>
                  <a:gd name="T30" fmla="*/ 44 w 318"/>
                  <a:gd name="T31" fmla="*/ 9 h 243"/>
                  <a:gd name="T32" fmla="*/ 48 w 318"/>
                  <a:gd name="T33" fmla="*/ 9 h 243"/>
                  <a:gd name="T34" fmla="*/ 45 w 318"/>
                  <a:gd name="T35" fmla="*/ 10 h 243"/>
                  <a:gd name="T36" fmla="*/ 42 w 318"/>
                  <a:gd name="T37" fmla="*/ 10 h 243"/>
                  <a:gd name="T38" fmla="*/ 40 w 318"/>
                  <a:gd name="T39" fmla="*/ 10 h 243"/>
                  <a:gd name="T40" fmla="*/ 37 w 318"/>
                  <a:gd name="T41" fmla="*/ 9 h 243"/>
                  <a:gd name="T42" fmla="*/ 36 w 318"/>
                  <a:gd name="T43" fmla="*/ 8 h 243"/>
                  <a:gd name="T44" fmla="*/ 30 w 318"/>
                  <a:gd name="T45" fmla="*/ 7 h 243"/>
                  <a:gd name="T46" fmla="*/ 27 w 318"/>
                  <a:gd name="T47" fmla="*/ 6 h 243"/>
                  <a:gd name="T48" fmla="*/ 24 w 318"/>
                  <a:gd name="T49" fmla="*/ 5 h 243"/>
                  <a:gd name="T50" fmla="*/ 13 w 318"/>
                  <a:gd name="T51" fmla="*/ 4 h 243"/>
                  <a:gd name="T52" fmla="*/ 10 w 318"/>
                  <a:gd name="T53" fmla="*/ 4 h 243"/>
                  <a:gd name="T54" fmla="*/ 0 w 318"/>
                  <a:gd name="T55" fmla="*/ 4 h 243"/>
                  <a:gd name="T56" fmla="*/ 0 w 318"/>
                  <a:gd name="T57" fmla="*/ 4 h 243"/>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318"/>
                  <a:gd name="T88" fmla="*/ 0 h 243"/>
                  <a:gd name="T89" fmla="*/ 318 w 318"/>
                  <a:gd name="T90" fmla="*/ 243 h 243"/>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318" h="243">
                    <a:moveTo>
                      <a:pt x="0" y="57"/>
                    </a:moveTo>
                    <a:lnTo>
                      <a:pt x="14" y="33"/>
                    </a:lnTo>
                    <a:lnTo>
                      <a:pt x="58" y="10"/>
                    </a:lnTo>
                    <a:lnTo>
                      <a:pt x="145" y="0"/>
                    </a:lnTo>
                    <a:lnTo>
                      <a:pt x="179" y="22"/>
                    </a:lnTo>
                    <a:lnTo>
                      <a:pt x="235" y="15"/>
                    </a:lnTo>
                    <a:lnTo>
                      <a:pt x="318" y="76"/>
                    </a:lnTo>
                    <a:lnTo>
                      <a:pt x="293" y="103"/>
                    </a:lnTo>
                    <a:lnTo>
                      <a:pt x="281" y="121"/>
                    </a:lnTo>
                    <a:lnTo>
                      <a:pt x="282" y="142"/>
                    </a:lnTo>
                    <a:lnTo>
                      <a:pt x="260" y="160"/>
                    </a:lnTo>
                    <a:lnTo>
                      <a:pt x="242" y="186"/>
                    </a:lnTo>
                    <a:lnTo>
                      <a:pt x="220" y="200"/>
                    </a:lnTo>
                    <a:lnTo>
                      <a:pt x="209" y="203"/>
                    </a:lnTo>
                    <a:lnTo>
                      <a:pt x="203" y="221"/>
                    </a:lnTo>
                    <a:lnTo>
                      <a:pt x="190" y="210"/>
                    </a:lnTo>
                    <a:lnTo>
                      <a:pt x="202" y="228"/>
                    </a:lnTo>
                    <a:lnTo>
                      <a:pt x="191" y="243"/>
                    </a:lnTo>
                    <a:lnTo>
                      <a:pt x="179" y="242"/>
                    </a:lnTo>
                    <a:lnTo>
                      <a:pt x="170" y="231"/>
                    </a:lnTo>
                    <a:lnTo>
                      <a:pt x="157" y="207"/>
                    </a:lnTo>
                    <a:lnTo>
                      <a:pt x="151" y="203"/>
                    </a:lnTo>
                    <a:lnTo>
                      <a:pt x="135" y="172"/>
                    </a:lnTo>
                    <a:lnTo>
                      <a:pt x="114" y="158"/>
                    </a:lnTo>
                    <a:lnTo>
                      <a:pt x="99" y="136"/>
                    </a:lnTo>
                    <a:lnTo>
                      <a:pt x="58" y="109"/>
                    </a:lnTo>
                    <a:lnTo>
                      <a:pt x="42" y="85"/>
                    </a:lnTo>
                    <a:lnTo>
                      <a:pt x="0" y="57"/>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19" name="Freeform 89"/>
              <p:cNvSpPr>
                <a:spLocks/>
              </p:cNvSpPr>
              <p:nvPr/>
            </p:nvSpPr>
            <p:spPr bwMode="auto">
              <a:xfrm>
                <a:off x="2206" y="1358"/>
                <a:ext cx="422" cy="263"/>
              </a:xfrm>
              <a:custGeom>
                <a:avLst/>
                <a:gdLst>
                  <a:gd name="T0" fmla="*/ 0 w 441"/>
                  <a:gd name="T1" fmla="*/ 9 h 294"/>
                  <a:gd name="T2" fmla="*/ 11 w 441"/>
                  <a:gd name="T3" fmla="*/ 4 h 294"/>
                  <a:gd name="T4" fmla="*/ 11 w 441"/>
                  <a:gd name="T5" fmla="*/ 0 h 294"/>
                  <a:gd name="T6" fmla="*/ 57 w 441"/>
                  <a:gd name="T7" fmla="*/ 4 h 294"/>
                  <a:gd name="T8" fmla="*/ 116 w 441"/>
                  <a:gd name="T9" fmla="*/ 4 h 294"/>
                  <a:gd name="T10" fmla="*/ 112 w 441"/>
                  <a:gd name="T11" fmla="*/ 4 h 294"/>
                  <a:gd name="T12" fmla="*/ 117 w 441"/>
                  <a:gd name="T13" fmla="*/ 4 h 294"/>
                  <a:gd name="T14" fmla="*/ 117 w 441"/>
                  <a:gd name="T15" fmla="*/ 8 h 294"/>
                  <a:gd name="T16" fmla="*/ 116 w 441"/>
                  <a:gd name="T17" fmla="*/ 8 h 294"/>
                  <a:gd name="T18" fmla="*/ 116 w 441"/>
                  <a:gd name="T19" fmla="*/ 9 h 294"/>
                  <a:gd name="T20" fmla="*/ 117 w 441"/>
                  <a:gd name="T21" fmla="*/ 9 h 294"/>
                  <a:gd name="T22" fmla="*/ 116 w 441"/>
                  <a:gd name="T23" fmla="*/ 10 h 294"/>
                  <a:gd name="T24" fmla="*/ 117 w 441"/>
                  <a:gd name="T25" fmla="*/ 11 h 294"/>
                  <a:gd name="T26" fmla="*/ 114 w 441"/>
                  <a:gd name="T27" fmla="*/ 11 h 294"/>
                  <a:gd name="T28" fmla="*/ 112 w 441"/>
                  <a:gd name="T29" fmla="*/ 10 h 294"/>
                  <a:gd name="T30" fmla="*/ 106 w 441"/>
                  <a:gd name="T31" fmla="*/ 10 h 294"/>
                  <a:gd name="T32" fmla="*/ 101 w 441"/>
                  <a:gd name="T33" fmla="*/ 10 h 294"/>
                  <a:gd name="T34" fmla="*/ 92 w 441"/>
                  <a:gd name="T35" fmla="*/ 10 h 294"/>
                  <a:gd name="T36" fmla="*/ 85 w 441"/>
                  <a:gd name="T37" fmla="*/ 9 h 294"/>
                  <a:gd name="T38" fmla="*/ 0 w 441"/>
                  <a:gd name="T39" fmla="*/ 9 h 29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41"/>
                  <a:gd name="T61" fmla="*/ 0 h 294"/>
                  <a:gd name="T62" fmla="*/ 441 w 441"/>
                  <a:gd name="T63" fmla="*/ 294 h 29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41" h="294">
                    <a:moveTo>
                      <a:pt x="0" y="231"/>
                    </a:moveTo>
                    <a:lnTo>
                      <a:pt x="15" y="73"/>
                    </a:lnTo>
                    <a:lnTo>
                      <a:pt x="23" y="0"/>
                    </a:lnTo>
                    <a:lnTo>
                      <a:pt x="218" y="13"/>
                    </a:lnTo>
                    <a:lnTo>
                      <a:pt x="433" y="21"/>
                    </a:lnTo>
                    <a:lnTo>
                      <a:pt x="420" y="49"/>
                    </a:lnTo>
                    <a:lnTo>
                      <a:pt x="441" y="70"/>
                    </a:lnTo>
                    <a:lnTo>
                      <a:pt x="439" y="213"/>
                    </a:lnTo>
                    <a:lnTo>
                      <a:pt x="432" y="213"/>
                    </a:lnTo>
                    <a:lnTo>
                      <a:pt x="432" y="233"/>
                    </a:lnTo>
                    <a:lnTo>
                      <a:pt x="438" y="248"/>
                    </a:lnTo>
                    <a:lnTo>
                      <a:pt x="433" y="260"/>
                    </a:lnTo>
                    <a:lnTo>
                      <a:pt x="438" y="294"/>
                    </a:lnTo>
                    <a:lnTo>
                      <a:pt x="427" y="293"/>
                    </a:lnTo>
                    <a:lnTo>
                      <a:pt x="417" y="279"/>
                    </a:lnTo>
                    <a:lnTo>
                      <a:pt x="396" y="269"/>
                    </a:lnTo>
                    <a:lnTo>
                      <a:pt x="379" y="266"/>
                    </a:lnTo>
                    <a:lnTo>
                      <a:pt x="341" y="266"/>
                    </a:lnTo>
                    <a:lnTo>
                      <a:pt x="320" y="251"/>
                    </a:lnTo>
                    <a:lnTo>
                      <a:pt x="0" y="231"/>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20" name="Freeform 90"/>
              <p:cNvSpPr>
                <a:spLocks/>
              </p:cNvSpPr>
              <p:nvPr/>
            </p:nvSpPr>
            <p:spPr bwMode="auto">
              <a:xfrm>
                <a:off x="2206" y="1358"/>
                <a:ext cx="422" cy="263"/>
              </a:xfrm>
              <a:custGeom>
                <a:avLst/>
                <a:gdLst>
                  <a:gd name="T0" fmla="*/ 0 w 441"/>
                  <a:gd name="T1" fmla="*/ 9 h 294"/>
                  <a:gd name="T2" fmla="*/ 11 w 441"/>
                  <a:gd name="T3" fmla="*/ 4 h 294"/>
                  <a:gd name="T4" fmla="*/ 11 w 441"/>
                  <a:gd name="T5" fmla="*/ 0 h 294"/>
                  <a:gd name="T6" fmla="*/ 57 w 441"/>
                  <a:gd name="T7" fmla="*/ 4 h 294"/>
                  <a:gd name="T8" fmla="*/ 116 w 441"/>
                  <a:gd name="T9" fmla="*/ 4 h 294"/>
                  <a:gd name="T10" fmla="*/ 112 w 441"/>
                  <a:gd name="T11" fmla="*/ 4 h 294"/>
                  <a:gd name="T12" fmla="*/ 117 w 441"/>
                  <a:gd name="T13" fmla="*/ 4 h 294"/>
                  <a:gd name="T14" fmla="*/ 117 w 441"/>
                  <a:gd name="T15" fmla="*/ 8 h 294"/>
                  <a:gd name="T16" fmla="*/ 116 w 441"/>
                  <a:gd name="T17" fmla="*/ 8 h 294"/>
                  <a:gd name="T18" fmla="*/ 116 w 441"/>
                  <a:gd name="T19" fmla="*/ 9 h 294"/>
                  <a:gd name="T20" fmla="*/ 117 w 441"/>
                  <a:gd name="T21" fmla="*/ 9 h 294"/>
                  <a:gd name="T22" fmla="*/ 116 w 441"/>
                  <a:gd name="T23" fmla="*/ 10 h 294"/>
                  <a:gd name="T24" fmla="*/ 117 w 441"/>
                  <a:gd name="T25" fmla="*/ 11 h 294"/>
                  <a:gd name="T26" fmla="*/ 114 w 441"/>
                  <a:gd name="T27" fmla="*/ 11 h 294"/>
                  <a:gd name="T28" fmla="*/ 112 w 441"/>
                  <a:gd name="T29" fmla="*/ 10 h 294"/>
                  <a:gd name="T30" fmla="*/ 106 w 441"/>
                  <a:gd name="T31" fmla="*/ 10 h 294"/>
                  <a:gd name="T32" fmla="*/ 101 w 441"/>
                  <a:gd name="T33" fmla="*/ 10 h 294"/>
                  <a:gd name="T34" fmla="*/ 92 w 441"/>
                  <a:gd name="T35" fmla="*/ 10 h 294"/>
                  <a:gd name="T36" fmla="*/ 85 w 441"/>
                  <a:gd name="T37" fmla="*/ 9 h 294"/>
                  <a:gd name="T38" fmla="*/ 0 w 441"/>
                  <a:gd name="T39" fmla="*/ 9 h 294"/>
                  <a:gd name="T40" fmla="*/ 0 w 441"/>
                  <a:gd name="T41" fmla="*/ 9 h 2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1"/>
                  <a:gd name="T64" fmla="*/ 0 h 294"/>
                  <a:gd name="T65" fmla="*/ 441 w 441"/>
                  <a:gd name="T66" fmla="*/ 294 h 29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1" h="294">
                    <a:moveTo>
                      <a:pt x="0" y="231"/>
                    </a:moveTo>
                    <a:lnTo>
                      <a:pt x="15" y="73"/>
                    </a:lnTo>
                    <a:lnTo>
                      <a:pt x="23" y="0"/>
                    </a:lnTo>
                    <a:lnTo>
                      <a:pt x="218" y="13"/>
                    </a:lnTo>
                    <a:lnTo>
                      <a:pt x="433" y="21"/>
                    </a:lnTo>
                    <a:lnTo>
                      <a:pt x="420" y="49"/>
                    </a:lnTo>
                    <a:lnTo>
                      <a:pt x="441" y="70"/>
                    </a:lnTo>
                    <a:lnTo>
                      <a:pt x="439" y="213"/>
                    </a:lnTo>
                    <a:lnTo>
                      <a:pt x="432" y="213"/>
                    </a:lnTo>
                    <a:lnTo>
                      <a:pt x="432" y="233"/>
                    </a:lnTo>
                    <a:lnTo>
                      <a:pt x="438" y="248"/>
                    </a:lnTo>
                    <a:lnTo>
                      <a:pt x="433" y="260"/>
                    </a:lnTo>
                    <a:lnTo>
                      <a:pt x="438" y="294"/>
                    </a:lnTo>
                    <a:lnTo>
                      <a:pt x="427" y="293"/>
                    </a:lnTo>
                    <a:lnTo>
                      <a:pt x="417" y="279"/>
                    </a:lnTo>
                    <a:lnTo>
                      <a:pt x="396" y="269"/>
                    </a:lnTo>
                    <a:lnTo>
                      <a:pt x="379" y="266"/>
                    </a:lnTo>
                    <a:lnTo>
                      <a:pt x="341" y="266"/>
                    </a:lnTo>
                    <a:lnTo>
                      <a:pt x="320" y="251"/>
                    </a:lnTo>
                    <a:lnTo>
                      <a:pt x="0" y="231"/>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21" name="Freeform 91"/>
              <p:cNvSpPr>
                <a:spLocks/>
              </p:cNvSpPr>
              <p:nvPr/>
            </p:nvSpPr>
            <p:spPr bwMode="auto">
              <a:xfrm>
                <a:off x="2998" y="1985"/>
                <a:ext cx="508" cy="162"/>
              </a:xfrm>
              <a:custGeom>
                <a:avLst/>
                <a:gdLst>
                  <a:gd name="T0" fmla="*/ 0 w 531"/>
                  <a:gd name="T1" fmla="*/ 6 h 181"/>
                  <a:gd name="T2" fmla="*/ 9 w 531"/>
                  <a:gd name="T3" fmla="*/ 5 h 181"/>
                  <a:gd name="T4" fmla="*/ 3 w 531"/>
                  <a:gd name="T5" fmla="*/ 4 h 181"/>
                  <a:gd name="T6" fmla="*/ 11 w 531"/>
                  <a:gd name="T7" fmla="*/ 4 h 181"/>
                  <a:gd name="T8" fmla="*/ 11 w 531"/>
                  <a:gd name="T9" fmla="*/ 4 h 181"/>
                  <a:gd name="T10" fmla="*/ 11 w 531"/>
                  <a:gd name="T11" fmla="*/ 4 h 181"/>
                  <a:gd name="T12" fmla="*/ 11 w 531"/>
                  <a:gd name="T13" fmla="*/ 4 h 181"/>
                  <a:gd name="T14" fmla="*/ 11 w 531"/>
                  <a:gd name="T15" fmla="*/ 4 h 181"/>
                  <a:gd name="T16" fmla="*/ 11 w 531"/>
                  <a:gd name="T17" fmla="*/ 4 h 181"/>
                  <a:gd name="T18" fmla="*/ 34 w 531"/>
                  <a:gd name="T19" fmla="*/ 4 h 181"/>
                  <a:gd name="T20" fmla="*/ 33 w 531"/>
                  <a:gd name="T21" fmla="*/ 4 h 181"/>
                  <a:gd name="T22" fmla="*/ 41 w 531"/>
                  <a:gd name="T23" fmla="*/ 4 h 181"/>
                  <a:gd name="T24" fmla="*/ 108 w 531"/>
                  <a:gd name="T25" fmla="*/ 4 h 181"/>
                  <a:gd name="T26" fmla="*/ 141 w 531"/>
                  <a:gd name="T27" fmla="*/ 0 h 181"/>
                  <a:gd name="T28" fmla="*/ 140 w 531"/>
                  <a:gd name="T29" fmla="*/ 4 h 181"/>
                  <a:gd name="T30" fmla="*/ 138 w 531"/>
                  <a:gd name="T31" fmla="*/ 4 h 181"/>
                  <a:gd name="T32" fmla="*/ 135 w 531"/>
                  <a:gd name="T33" fmla="*/ 4 h 181"/>
                  <a:gd name="T34" fmla="*/ 132 w 531"/>
                  <a:gd name="T35" fmla="*/ 4 h 181"/>
                  <a:gd name="T36" fmla="*/ 131 w 531"/>
                  <a:gd name="T37" fmla="*/ 4 h 181"/>
                  <a:gd name="T38" fmla="*/ 129 w 531"/>
                  <a:gd name="T39" fmla="*/ 4 h 181"/>
                  <a:gd name="T40" fmla="*/ 126 w 531"/>
                  <a:gd name="T41" fmla="*/ 4 h 181"/>
                  <a:gd name="T42" fmla="*/ 121 w 531"/>
                  <a:gd name="T43" fmla="*/ 4 h 181"/>
                  <a:gd name="T44" fmla="*/ 121 w 531"/>
                  <a:gd name="T45" fmla="*/ 4 h 181"/>
                  <a:gd name="T46" fmla="*/ 106 w 531"/>
                  <a:gd name="T47" fmla="*/ 4 h 181"/>
                  <a:gd name="T48" fmla="*/ 105 w 531"/>
                  <a:gd name="T49" fmla="*/ 4 h 181"/>
                  <a:gd name="T50" fmla="*/ 100 w 531"/>
                  <a:gd name="T51" fmla="*/ 4 h 181"/>
                  <a:gd name="T52" fmla="*/ 100 w 531"/>
                  <a:gd name="T53" fmla="*/ 4 h 181"/>
                  <a:gd name="T54" fmla="*/ 78 w 531"/>
                  <a:gd name="T55" fmla="*/ 5 h 181"/>
                  <a:gd name="T56" fmla="*/ 34 w 531"/>
                  <a:gd name="T57" fmla="*/ 6 h 181"/>
                  <a:gd name="T58" fmla="*/ 0 w 531"/>
                  <a:gd name="T59" fmla="*/ 6 h 18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31"/>
                  <a:gd name="T91" fmla="*/ 0 h 181"/>
                  <a:gd name="T92" fmla="*/ 531 w 531"/>
                  <a:gd name="T93" fmla="*/ 181 h 181"/>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31" h="181">
                    <a:moveTo>
                      <a:pt x="0" y="181"/>
                    </a:moveTo>
                    <a:lnTo>
                      <a:pt x="9" y="148"/>
                    </a:lnTo>
                    <a:lnTo>
                      <a:pt x="3" y="145"/>
                    </a:lnTo>
                    <a:lnTo>
                      <a:pt x="19" y="133"/>
                    </a:lnTo>
                    <a:lnTo>
                      <a:pt x="34" y="104"/>
                    </a:lnTo>
                    <a:lnTo>
                      <a:pt x="28" y="98"/>
                    </a:lnTo>
                    <a:lnTo>
                      <a:pt x="36" y="85"/>
                    </a:lnTo>
                    <a:lnTo>
                      <a:pt x="37" y="69"/>
                    </a:lnTo>
                    <a:lnTo>
                      <a:pt x="46" y="58"/>
                    </a:lnTo>
                    <a:lnTo>
                      <a:pt x="131" y="52"/>
                    </a:lnTo>
                    <a:lnTo>
                      <a:pt x="130" y="39"/>
                    </a:lnTo>
                    <a:lnTo>
                      <a:pt x="155" y="39"/>
                    </a:lnTo>
                    <a:lnTo>
                      <a:pt x="406" y="16"/>
                    </a:lnTo>
                    <a:lnTo>
                      <a:pt x="531" y="0"/>
                    </a:lnTo>
                    <a:lnTo>
                      <a:pt x="528" y="16"/>
                    </a:lnTo>
                    <a:lnTo>
                      <a:pt x="519" y="22"/>
                    </a:lnTo>
                    <a:lnTo>
                      <a:pt x="509" y="42"/>
                    </a:lnTo>
                    <a:lnTo>
                      <a:pt x="500" y="40"/>
                    </a:lnTo>
                    <a:lnTo>
                      <a:pt x="491" y="46"/>
                    </a:lnTo>
                    <a:lnTo>
                      <a:pt x="485" y="55"/>
                    </a:lnTo>
                    <a:lnTo>
                      <a:pt x="475" y="49"/>
                    </a:lnTo>
                    <a:lnTo>
                      <a:pt x="460" y="61"/>
                    </a:lnTo>
                    <a:lnTo>
                      <a:pt x="458" y="73"/>
                    </a:lnTo>
                    <a:lnTo>
                      <a:pt x="398" y="107"/>
                    </a:lnTo>
                    <a:lnTo>
                      <a:pt x="395" y="121"/>
                    </a:lnTo>
                    <a:lnTo>
                      <a:pt x="379" y="130"/>
                    </a:lnTo>
                    <a:lnTo>
                      <a:pt x="379" y="146"/>
                    </a:lnTo>
                    <a:lnTo>
                      <a:pt x="297" y="158"/>
                    </a:lnTo>
                    <a:lnTo>
                      <a:pt x="131" y="172"/>
                    </a:lnTo>
                    <a:lnTo>
                      <a:pt x="0" y="181"/>
                    </a:lnTo>
                    <a:close/>
                  </a:path>
                </a:pathLst>
              </a:custGeom>
              <a:solidFill>
                <a:srgbClr val="98BEE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22" name="Freeform 92"/>
              <p:cNvSpPr>
                <a:spLocks/>
              </p:cNvSpPr>
              <p:nvPr/>
            </p:nvSpPr>
            <p:spPr bwMode="auto">
              <a:xfrm>
                <a:off x="2998" y="1985"/>
                <a:ext cx="508" cy="162"/>
              </a:xfrm>
              <a:custGeom>
                <a:avLst/>
                <a:gdLst>
                  <a:gd name="T0" fmla="*/ 0 w 531"/>
                  <a:gd name="T1" fmla="*/ 6 h 181"/>
                  <a:gd name="T2" fmla="*/ 9 w 531"/>
                  <a:gd name="T3" fmla="*/ 5 h 181"/>
                  <a:gd name="T4" fmla="*/ 3 w 531"/>
                  <a:gd name="T5" fmla="*/ 4 h 181"/>
                  <a:gd name="T6" fmla="*/ 11 w 531"/>
                  <a:gd name="T7" fmla="*/ 4 h 181"/>
                  <a:gd name="T8" fmla="*/ 11 w 531"/>
                  <a:gd name="T9" fmla="*/ 4 h 181"/>
                  <a:gd name="T10" fmla="*/ 11 w 531"/>
                  <a:gd name="T11" fmla="*/ 4 h 181"/>
                  <a:gd name="T12" fmla="*/ 11 w 531"/>
                  <a:gd name="T13" fmla="*/ 4 h 181"/>
                  <a:gd name="T14" fmla="*/ 11 w 531"/>
                  <a:gd name="T15" fmla="*/ 4 h 181"/>
                  <a:gd name="T16" fmla="*/ 11 w 531"/>
                  <a:gd name="T17" fmla="*/ 4 h 181"/>
                  <a:gd name="T18" fmla="*/ 34 w 531"/>
                  <a:gd name="T19" fmla="*/ 4 h 181"/>
                  <a:gd name="T20" fmla="*/ 33 w 531"/>
                  <a:gd name="T21" fmla="*/ 4 h 181"/>
                  <a:gd name="T22" fmla="*/ 41 w 531"/>
                  <a:gd name="T23" fmla="*/ 4 h 181"/>
                  <a:gd name="T24" fmla="*/ 108 w 531"/>
                  <a:gd name="T25" fmla="*/ 4 h 181"/>
                  <a:gd name="T26" fmla="*/ 141 w 531"/>
                  <a:gd name="T27" fmla="*/ 0 h 181"/>
                  <a:gd name="T28" fmla="*/ 140 w 531"/>
                  <a:gd name="T29" fmla="*/ 4 h 181"/>
                  <a:gd name="T30" fmla="*/ 138 w 531"/>
                  <a:gd name="T31" fmla="*/ 4 h 181"/>
                  <a:gd name="T32" fmla="*/ 135 w 531"/>
                  <a:gd name="T33" fmla="*/ 4 h 181"/>
                  <a:gd name="T34" fmla="*/ 132 w 531"/>
                  <a:gd name="T35" fmla="*/ 4 h 181"/>
                  <a:gd name="T36" fmla="*/ 131 w 531"/>
                  <a:gd name="T37" fmla="*/ 4 h 181"/>
                  <a:gd name="T38" fmla="*/ 129 w 531"/>
                  <a:gd name="T39" fmla="*/ 4 h 181"/>
                  <a:gd name="T40" fmla="*/ 126 w 531"/>
                  <a:gd name="T41" fmla="*/ 4 h 181"/>
                  <a:gd name="T42" fmla="*/ 121 w 531"/>
                  <a:gd name="T43" fmla="*/ 4 h 181"/>
                  <a:gd name="T44" fmla="*/ 121 w 531"/>
                  <a:gd name="T45" fmla="*/ 4 h 181"/>
                  <a:gd name="T46" fmla="*/ 106 w 531"/>
                  <a:gd name="T47" fmla="*/ 4 h 181"/>
                  <a:gd name="T48" fmla="*/ 105 w 531"/>
                  <a:gd name="T49" fmla="*/ 4 h 181"/>
                  <a:gd name="T50" fmla="*/ 100 w 531"/>
                  <a:gd name="T51" fmla="*/ 4 h 181"/>
                  <a:gd name="T52" fmla="*/ 100 w 531"/>
                  <a:gd name="T53" fmla="*/ 4 h 181"/>
                  <a:gd name="T54" fmla="*/ 78 w 531"/>
                  <a:gd name="T55" fmla="*/ 5 h 181"/>
                  <a:gd name="T56" fmla="*/ 34 w 531"/>
                  <a:gd name="T57" fmla="*/ 6 h 181"/>
                  <a:gd name="T58" fmla="*/ 0 w 531"/>
                  <a:gd name="T59" fmla="*/ 6 h 181"/>
                  <a:gd name="T60" fmla="*/ 0 w 531"/>
                  <a:gd name="T61" fmla="*/ 6 h 181"/>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31"/>
                  <a:gd name="T94" fmla="*/ 0 h 181"/>
                  <a:gd name="T95" fmla="*/ 531 w 531"/>
                  <a:gd name="T96" fmla="*/ 181 h 181"/>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31" h="181">
                    <a:moveTo>
                      <a:pt x="0" y="181"/>
                    </a:moveTo>
                    <a:lnTo>
                      <a:pt x="9" y="148"/>
                    </a:lnTo>
                    <a:lnTo>
                      <a:pt x="3" y="145"/>
                    </a:lnTo>
                    <a:lnTo>
                      <a:pt x="19" y="133"/>
                    </a:lnTo>
                    <a:lnTo>
                      <a:pt x="34" y="104"/>
                    </a:lnTo>
                    <a:lnTo>
                      <a:pt x="28" y="98"/>
                    </a:lnTo>
                    <a:lnTo>
                      <a:pt x="36" y="85"/>
                    </a:lnTo>
                    <a:lnTo>
                      <a:pt x="37" y="69"/>
                    </a:lnTo>
                    <a:lnTo>
                      <a:pt x="46" y="58"/>
                    </a:lnTo>
                    <a:lnTo>
                      <a:pt x="131" y="52"/>
                    </a:lnTo>
                    <a:lnTo>
                      <a:pt x="130" y="39"/>
                    </a:lnTo>
                    <a:lnTo>
                      <a:pt x="155" y="39"/>
                    </a:lnTo>
                    <a:lnTo>
                      <a:pt x="406" y="16"/>
                    </a:lnTo>
                    <a:lnTo>
                      <a:pt x="531" y="0"/>
                    </a:lnTo>
                    <a:lnTo>
                      <a:pt x="528" y="16"/>
                    </a:lnTo>
                    <a:lnTo>
                      <a:pt x="519" y="22"/>
                    </a:lnTo>
                    <a:lnTo>
                      <a:pt x="509" y="42"/>
                    </a:lnTo>
                    <a:lnTo>
                      <a:pt x="500" y="40"/>
                    </a:lnTo>
                    <a:lnTo>
                      <a:pt x="491" y="46"/>
                    </a:lnTo>
                    <a:lnTo>
                      <a:pt x="485" y="55"/>
                    </a:lnTo>
                    <a:lnTo>
                      <a:pt x="475" y="49"/>
                    </a:lnTo>
                    <a:lnTo>
                      <a:pt x="460" y="61"/>
                    </a:lnTo>
                    <a:lnTo>
                      <a:pt x="458" y="73"/>
                    </a:lnTo>
                    <a:lnTo>
                      <a:pt x="398" y="107"/>
                    </a:lnTo>
                    <a:lnTo>
                      <a:pt x="395" y="121"/>
                    </a:lnTo>
                    <a:lnTo>
                      <a:pt x="379" y="130"/>
                    </a:lnTo>
                    <a:lnTo>
                      <a:pt x="379" y="146"/>
                    </a:lnTo>
                    <a:lnTo>
                      <a:pt x="297" y="158"/>
                    </a:lnTo>
                    <a:lnTo>
                      <a:pt x="131" y="172"/>
                    </a:lnTo>
                    <a:lnTo>
                      <a:pt x="0" y="181"/>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23" name="Freeform 93"/>
              <p:cNvSpPr>
                <a:spLocks/>
              </p:cNvSpPr>
              <p:nvPr/>
            </p:nvSpPr>
            <p:spPr bwMode="auto">
              <a:xfrm>
                <a:off x="1968" y="2033"/>
                <a:ext cx="836" cy="758"/>
              </a:xfrm>
              <a:custGeom>
                <a:avLst/>
                <a:gdLst>
                  <a:gd name="T0" fmla="*/ 0 w 875"/>
                  <a:gd name="T1" fmla="*/ 11 h 849"/>
                  <a:gd name="T2" fmla="*/ 60 w 875"/>
                  <a:gd name="T3" fmla="*/ 12 h 849"/>
                  <a:gd name="T4" fmla="*/ 116 w 875"/>
                  <a:gd name="T5" fmla="*/ 4 h 849"/>
                  <a:gd name="T6" fmla="*/ 119 w 875"/>
                  <a:gd name="T7" fmla="*/ 6 h 849"/>
                  <a:gd name="T8" fmla="*/ 127 w 875"/>
                  <a:gd name="T9" fmla="*/ 6 h 849"/>
                  <a:gd name="T10" fmla="*/ 137 w 875"/>
                  <a:gd name="T11" fmla="*/ 7 h 849"/>
                  <a:gd name="T12" fmla="*/ 146 w 875"/>
                  <a:gd name="T13" fmla="*/ 7 h 849"/>
                  <a:gd name="T14" fmla="*/ 153 w 875"/>
                  <a:gd name="T15" fmla="*/ 7 h 849"/>
                  <a:gd name="T16" fmla="*/ 161 w 875"/>
                  <a:gd name="T17" fmla="*/ 8 h 849"/>
                  <a:gd name="T18" fmla="*/ 170 w 875"/>
                  <a:gd name="T19" fmla="*/ 8 h 849"/>
                  <a:gd name="T20" fmla="*/ 192 w 875"/>
                  <a:gd name="T21" fmla="*/ 8 h 849"/>
                  <a:gd name="T22" fmla="*/ 205 w 875"/>
                  <a:gd name="T23" fmla="*/ 8 h 849"/>
                  <a:gd name="T24" fmla="*/ 212 w 875"/>
                  <a:gd name="T25" fmla="*/ 10 h 849"/>
                  <a:gd name="T26" fmla="*/ 218 w 875"/>
                  <a:gd name="T27" fmla="*/ 13 h 849"/>
                  <a:gd name="T28" fmla="*/ 222 w 875"/>
                  <a:gd name="T29" fmla="*/ 15 h 849"/>
                  <a:gd name="T30" fmla="*/ 220 w 875"/>
                  <a:gd name="T31" fmla="*/ 17 h 849"/>
                  <a:gd name="T32" fmla="*/ 219 w 875"/>
                  <a:gd name="T33" fmla="*/ 19 h 849"/>
                  <a:gd name="T34" fmla="*/ 202 w 875"/>
                  <a:gd name="T35" fmla="*/ 19 h 849"/>
                  <a:gd name="T36" fmla="*/ 202 w 875"/>
                  <a:gd name="T37" fmla="*/ 19 h 849"/>
                  <a:gd name="T38" fmla="*/ 200 w 875"/>
                  <a:gd name="T39" fmla="*/ 19 h 849"/>
                  <a:gd name="T40" fmla="*/ 194 w 875"/>
                  <a:gd name="T41" fmla="*/ 20 h 849"/>
                  <a:gd name="T42" fmla="*/ 174 w 875"/>
                  <a:gd name="T43" fmla="*/ 22 h 849"/>
                  <a:gd name="T44" fmla="*/ 176 w 875"/>
                  <a:gd name="T45" fmla="*/ 21 h 849"/>
                  <a:gd name="T46" fmla="*/ 171 w 875"/>
                  <a:gd name="T47" fmla="*/ 21 h 849"/>
                  <a:gd name="T48" fmla="*/ 171 w 875"/>
                  <a:gd name="T49" fmla="*/ 21 h 849"/>
                  <a:gd name="T50" fmla="*/ 163 w 875"/>
                  <a:gd name="T51" fmla="*/ 23 h 849"/>
                  <a:gd name="T52" fmla="*/ 160 w 875"/>
                  <a:gd name="T53" fmla="*/ 23 h 849"/>
                  <a:gd name="T54" fmla="*/ 155 w 875"/>
                  <a:gd name="T55" fmla="*/ 23 h 849"/>
                  <a:gd name="T56" fmla="*/ 153 w 875"/>
                  <a:gd name="T57" fmla="*/ 25 h 849"/>
                  <a:gd name="T58" fmla="*/ 147 w 875"/>
                  <a:gd name="T59" fmla="*/ 24 h 849"/>
                  <a:gd name="T60" fmla="*/ 154 w 875"/>
                  <a:gd name="T61" fmla="*/ 25 h 849"/>
                  <a:gd name="T62" fmla="*/ 154 w 875"/>
                  <a:gd name="T63" fmla="*/ 27 h 849"/>
                  <a:gd name="T64" fmla="*/ 153 w 875"/>
                  <a:gd name="T65" fmla="*/ 28 h 849"/>
                  <a:gd name="T66" fmla="*/ 140 w 875"/>
                  <a:gd name="T67" fmla="*/ 28 h 849"/>
                  <a:gd name="T68" fmla="*/ 123 w 875"/>
                  <a:gd name="T69" fmla="*/ 27 h 849"/>
                  <a:gd name="T70" fmla="*/ 121 w 875"/>
                  <a:gd name="T71" fmla="*/ 26 h 849"/>
                  <a:gd name="T72" fmla="*/ 118 w 875"/>
                  <a:gd name="T73" fmla="*/ 25 h 849"/>
                  <a:gd name="T74" fmla="*/ 116 w 875"/>
                  <a:gd name="T75" fmla="*/ 23 h 849"/>
                  <a:gd name="T76" fmla="*/ 106 w 875"/>
                  <a:gd name="T77" fmla="*/ 22 h 849"/>
                  <a:gd name="T78" fmla="*/ 88 w 875"/>
                  <a:gd name="T79" fmla="*/ 19 h 849"/>
                  <a:gd name="T80" fmla="*/ 80 w 875"/>
                  <a:gd name="T81" fmla="*/ 18 h 849"/>
                  <a:gd name="T82" fmla="*/ 70 w 875"/>
                  <a:gd name="T83" fmla="*/ 18 h 849"/>
                  <a:gd name="T84" fmla="*/ 64 w 875"/>
                  <a:gd name="T85" fmla="*/ 18 h 849"/>
                  <a:gd name="T86" fmla="*/ 54 w 875"/>
                  <a:gd name="T87" fmla="*/ 20 h 849"/>
                  <a:gd name="T88" fmla="*/ 44 w 875"/>
                  <a:gd name="T89" fmla="*/ 19 h 849"/>
                  <a:gd name="T90" fmla="*/ 31 w 875"/>
                  <a:gd name="T91" fmla="*/ 18 h 849"/>
                  <a:gd name="T92" fmla="*/ 30 w 875"/>
                  <a:gd name="T93" fmla="*/ 17 h 849"/>
                  <a:gd name="T94" fmla="*/ 20 w 875"/>
                  <a:gd name="T95" fmla="*/ 14 h 849"/>
                  <a:gd name="T96" fmla="*/ 11 w 875"/>
                  <a:gd name="T97" fmla="*/ 12 h 849"/>
                  <a:gd name="T98" fmla="*/ 4 w 875"/>
                  <a:gd name="T99" fmla="*/ 12 h 8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75"/>
                  <a:gd name="T151" fmla="*/ 0 h 849"/>
                  <a:gd name="T152" fmla="*/ 875 w 875"/>
                  <a:gd name="T153" fmla="*/ 849 h 8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75" h="849">
                    <a:moveTo>
                      <a:pt x="4" y="347"/>
                    </a:moveTo>
                    <a:lnTo>
                      <a:pt x="0" y="331"/>
                    </a:lnTo>
                    <a:lnTo>
                      <a:pt x="16" y="334"/>
                    </a:lnTo>
                    <a:lnTo>
                      <a:pt x="236" y="353"/>
                    </a:lnTo>
                    <a:lnTo>
                      <a:pt x="270" y="0"/>
                    </a:lnTo>
                    <a:lnTo>
                      <a:pt x="458" y="10"/>
                    </a:lnTo>
                    <a:lnTo>
                      <a:pt x="451" y="164"/>
                    </a:lnTo>
                    <a:lnTo>
                      <a:pt x="470" y="179"/>
                    </a:lnTo>
                    <a:lnTo>
                      <a:pt x="488" y="180"/>
                    </a:lnTo>
                    <a:lnTo>
                      <a:pt x="501" y="183"/>
                    </a:lnTo>
                    <a:lnTo>
                      <a:pt x="518" y="194"/>
                    </a:lnTo>
                    <a:lnTo>
                      <a:pt x="540" y="198"/>
                    </a:lnTo>
                    <a:lnTo>
                      <a:pt x="554" y="200"/>
                    </a:lnTo>
                    <a:lnTo>
                      <a:pt x="570" y="200"/>
                    </a:lnTo>
                    <a:lnTo>
                      <a:pt x="581" y="221"/>
                    </a:lnTo>
                    <a:lnTo>
                      <a:pt x="599" y="215"/>
                    </a:lnTo>
                    <a:lnTo>
                      <a:pt x="618" y="231"/>
                    </a:lnTo>
                    <a:lnTo>
                      <a:pt x="634" y="237"/>
                    </a:lnTo>
                    <a:lnTo>
                      <a:pt x="649" y="218"/>
                    </a:lnTo>
                    <a:lnTo>
                      <a:pt x="670" y="224"/>
                    </a:lnTo>
                    <a:lnTo>
                      <a:pt x="718" y="225"/>
                    </a:lnTo>
                    <a:lnTo>
                      <a:pt x="752" y="222"/>
                    </a:lnTo>
                    <a:lnTo>
                      <a:pt x="791" y="235"/>
                    </a:lnTo>
                    <a:lnTo>
                      <a:pt x="808" y="241"/>
                    </a:lnTo>
                    <a:lnTo>
                      <a:pt x="836" y="247"/>
                    </a:lnTo>
                    <a:lnTo>
                      <a:pt x="836" y="291"/>
                    </a:lnTo>
                    <a:lnTo>
                      <a:pt x="840" y="374"/>
                    </a:lnTo>
                    <a:lnTo>
                      <a:pt x="854" y="406"/>
                    </a:lnTo>
                    <a:lnTo>
                      <a:pt x="875" y="434"/>
                    </a:lnTo>
                    <a:lnTo>
                      <a:pt x="872" y="461"/>
                    </a:lnTo>
                    <a:lnTo>
                      <a:pt x="861" y="483"/>
                    </a:lnTo>
                    <a:lnTo>
                      <a:pt x="866" y="510"/>
                    </a:lnTo>
                    <a:lnTo>
                      <a:pt x="857" y="532"/>
                    </a:lnTo>
                    <a:lnTo>
                      <a:pt x="855" y="550"/>
                    </a:lnTo>
                    <a:lnTo>
                      <a:pt x="820" y="562"/>
                    </a:lnTo>
                    <a:lnTo>
                      <a:pt x="791" y="577"/>
                    </a:lnTo>
                    <a:lnTo>
                      <a:pt x="808" y="565"/>
                    </a:lnTo>
                    <a:lnTo>
                      <a:pt x="791" y="565"/>
                    </a:lnTo>
                    <a:lnTo>
                      <a:pt x="796" y="543"/>
                    </a:lnTo>
                    <a:lnTo>
                      <a:pt x="781" y="556"/>
                    </a:lnTo>
                    <a:lnTo>
                      <a:pt x="782" y="582"/>
                    </a:lnTo>
                    <a:lnTo>
                      <a:pt x="764" y="591"/>
                    </a:lnTo>
                    <a:lnTo>
                      <a:pt x="761" y="607"/>
                    </a:lnTo>
                    <a:lnTo>
                      <a:pt x="681" y="656"/>
                    </a:lnTo>
                    <a:lnTo>
                      <a:pt x="719" y="628"/>
                    </a:lnTo>
                    <a:lnTo>
                      <a:pt x="690" y="641"/>
                    </a:lnTo>
                    <a:lnTo>
                      <a:pt x="693" y="628"/>
                    </a:lnTo>
                    <a:lnTo>
                      <a:pt x="676" y="631"/>
                    </a:lnTo>
                    <a:lnTo>
                      <a:pt x="660" y="631"/>
                    </a:lnTo>
                    <a:lnTo>
                      <a:pt x="676" y="652"/>
                    </a:lnTo>
                    <a:lnTo>
                      <a:pt x="660" y="661"/>
                    </a:lnTo>
                    <a:lnTo>
                      <a:pt x="645" y="682"/>
                    </a:lnTo>
                    <a:lnTo>
                      <a:pt x="621" y="673"/>
                    </a:lnTo>
                    <a:lnTo>
                      <a:pt x="627" y="695"/>
                    </a:lnTo>
                    <a:lnTo>
                      <a:pt x="599" y="698"/>
                    </a:lnTo>
                    <a:lnTo>
                      <a:pt x="609" y="716"/>
                    </a:lnTo>
                    <a:lnTo>
                      <a:pt x="600" y="741"/>
                    </a:lnTo>
                    <a:lnTo>
                      <a:pt x="600" y="732"/>
                    </a:lnTo>
                    <a:lnTo>
                      <a:pt x="591" y="741"/>
                    </a:lnTo>
                    <a:lnTo>
                      <a:pt x="581" y="728"/>
                    </a:lnTo>
                    <a:lnTo>
                      <a:pt x="582" y="743"/>
                    </a:lnTo>
                    <a:lnTo>
                      <a:pt x="605" y="746"/>
                    </a:lnTo>
                    <a:lnTo>
                      <a:pt x="594" y="767"/>
                    </a:lnTo>
                    <a:lnTo>
                      <a:pt x="602" y="810"/>
                    </a:lnTo>
                    <a:lnTo>
                      <a:pt x="621" y="847"/>
                    </a:lnTo>
                    <a:lnTo>
                      <a:pt x="597" y="849"/>
                    </a:lnTo>
                    <a:lnTo>
                      <a:pt x="572" y="837"/>
                    </a:lnTo>
                    <a:lnTo>
                      <a:pt x="551" y="837"/>
                    </a:lnTo>
                    <a:lnTo>
                      <a:pt x="521" y="820"/>
                    </a:lnTo>
                    <a:lnTo>
                      <a:pt x="485" y="809"/>
                    </a:lnTo>
                    <a:lnTo>
                      <a:pt x="482" y="795"/>
                    </a:lnTo>
                    <a:lnTo>
                      <a:pt x="473" y="774"/>
                    </a:lnTo>
                    <a:lnTo>
                      <a:pt x="461" y="759"/>
                    </a:lnTo>
                    <a:lnTo>
                      <a:pt x="463" y="741"/>
                    </a:lnTo>
                    <a:lnTo>
                      <a:pt x="457" y="737"/>
                    </a:lnTo>
                    <a:lnTo>
                      <a:pt x="458" y="716"/>
                    </a:lnTo>
                    <a:lnTo>
                      <a:pt x="436" y="698"/>
                    </a:lnTo>
                    <a:lnTo>
                      <a:pt x="413" y="665"/>
                    </a:lnTo>
                    <a:lnTo>
                      <a:pt x="375" y="580"/>
                    </a:lnTo>
                    <a:lnTo>
                      <a:pt x="346" y="559"/>
                    </a:lnTo>
                    <a:lnTo>
                      <a:pt x="337" y="538"/>
                    </a:lnTo>
                    <a:lnTo>
                      <a:pt x="313" y="535"/>
                    </a:lnTo>
                    <a:lnTo>
                      <a:pt x="292" y="532"/>
                    </a:lnTo>
                    <a:lnTo>
                      <a:pt x="275" y="525"/>
                    </a:lnTo>
                    <a:lnTo>
                      <a:pt x="269" y="532"/>
                    </a:lnTo>
                    <a:lnTo>
                      <a:pt x="249" y="532"/>
                    </a:lnTo>
                    <a:lnTo>
                      <a:pt x="234" y="573"/>
                    </a:lnTo>
                    <a:lnTo>
                      <a:pt x="213" y="591"/>
                    </a:lnTo>
                    <a:lnTo>
                      <a:pt x="204" y="589"/>
                    </a:lnTo>
                    <a:lnTo>
                      <a:pt x="170" y="565"/>
                    </a:lnTo>
                    <a:lnTo>
                      <a:pt x="155" y="559"/>
                    </a:lnTo>
                    <a:lnTo>
                      <a:pt x="122" y="531"/>
                    </a:lnTo>
                    <a:lnTo>
                      <a:pt x="115" y="509"/>
                    </a:lnTo>
                    <a:lnTo>
                      <a:pt x="115" y="483"/>
                    </a:lnTo>
                    <a:lnTo>
                      <a:pt x="100" y="450"/>
                    </a:lnTo>
                    <a:lnTo>
                      <a:pt x="73" y="429"/>
                    </a:lnTo>
                    <a:lnTo>
                      <a:pt x="37" y="383"/>
                    </a:lnTo>
                    <a:lnTo>
                      <a:pt x="22" y="376"/>
                    </a:lnTo>
                    <a:lnTo>
                      <a:pt x="15" y="352"/>
                    </a:lnTo>
                    <a:lnTo>
                      <a:pt x="4" y="347"/>
                    </a:lnTo>
                    <a:close/>
                  </a:path>
                </a:pathLst>
              </a:custGeom>
              <a:solidFill>
                <a:srgbClr val="BA7C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24" name="Freeform 94"/>
              <p:cNvSpPr>
                <a:spLocks/>
              </p:cNvSpPr>
              <p:nvPr/>
            </p:nvSpPr>
            <p:spPr bwMode="auto">
              <a:xfrm>
                <a:off x="1968" y="2033"/>
                <a:ext cx="836" cy="758"/>
              </a:xfrm>
              <a:custGeom>
                <a:avLst/>
                <a:gdLst>
                  <a:gd name="T0" fmla="*/ 0 w 875"/>
                  <a:gd name="T1" fmla="*/ 11 h 849"/>
                  <a:gd name="T2" fmla="*/ 60 w 875"/>
                  <a:gd name="T3" fmla="*/ 12 h 849"/>
                  <a:gd name="T4" fmla="*/ 116 w 875"/>
                  <a:gd name="T5" fmla="*/ 4 h 849"/>
                  <a:gd name="T6" fmla="*/ 119 w 875"/>
                  <a:gd name="T7" fmla="*/ 6 h 849"/>
                  <a:gd name="T8" fmla="*/ 127 w 875"/>
                  <a:gd name="T9" fmla="*/ 6 h 849"/>
                  <a:gd name="T10" fmla="*/ 137 w 875"/>
                  <a:gd name="T11" fmla="*/ 7 h 849"/>
                  <a:gd name="T12" fmla="*/ 146 w 875"/>
                  <a:gd name="T13" fmla="*/ 7 h 849"/>
                  <a:gd name="T14" fmla="*/ 153 w 875"/>
                  <a:gd name="T15" fmla="*/ 7 h 849"/>
                  <a:gd name="T16" fmla="*/ 161 w 875"/>
                  <a:gd name="T17" fmla="*/ 8 h 849"/>
                  <a:gd name="T18" fmla="*/ 170 w 875"/>
                  <a:gd name="T19" fmla="*/ 8 h 849"/>
                  <a:gd name="T20" fmla="*/ 192 w 875"/>
                  <a:gd name="T21" fmla="*/ 8 h 849"/>
                  <a:gd name="T22" fmla="*/ 205 w 875"/>
                  <a:gd name="T23" fmla="*/ 8 h 849"/>
                  <a:gd name="T24" fmla="*/ 212 w 875"/>
                  <a:gd name="T25" fmla="*/ 10 h 849"/>
                  <a:gd name="T26" fmla="*/ 218 w 875"/>
                  <a:gd name="T27" fmla="*/ 13 h 849"/>
                  <a:gd name="T28" fmla="*/ 222 w 875"/>
                  <a:gd name="T29" fmla="*/ 15 h 849"/>
                  <a:gd name="T30" fmla="*/ 220 w 875"/>
                  <a:gd name="T31" fmla="*/ 17 h 849"/>
                  <a:gd name="T32" fmla="*/ 219 w 875"/>
                  <a:gd name="T33" fmla="*/ 19 h 849"/>
                  <a:gd name="T34" fmla="*/ 202 w 875"/>
                  <a:gd name="T35" fmla="*/ 19 h 849"/>
                  <a:gd name="T36" fmla="*/ 202 w 875"/>
                  <a:gd name="T37" fmla="*/ 19 h 849"/>
                  <a:gd name="T38" fmla="*/ 200 w 875"/>
                  <a:gd name="T39" fmla="*/ 19 h 849"/>
                  <a:gd name="T40" fmla="*/ 194 w 875"/>
                  <a:gd name="T41" fmla="*/ 20 h 849"/>
                  <a:gd name="T42" fmla="*/ 174 w 875"/>
                  <a:gd name="T43" fmla="*/ 22 h 849"/>
                  <a:gd name="T44" fmla="*/ 176 w 875"/>
                  <a:gd name="T45" fmla="*/ 21 h 849"/>
                  <a:gd name="T46" fmla="*/ 171 w 875"/>
                  <a:gd name="T47" fmla="*/ 21 h 849"/>
                  <a:gd name="T48" fmla="*/ 171 w 875"/>
                  <a:gd name="T49" fmla="*/ 21 h 849"/>
                  <a:gd name="T50" fmla="*/ 163 w 875"/>
                  <a:gd name="T51" fmla="*/ 23 h 849"/>
                  <a:gd name="T52" fmla="*/ 160 w 875"/>
                  <a:gd name="T53" fmla="*/ 23 h 849"/>
                  <a:gd name="T54" fmla="*/ 155 w 875"/>
                  <a:gd name="T55" fmla="*/ 23 h 849"/>
                  <a:gd name="T56" fmla="*/ 153 w 875"/>
                  <a:gd name="T57" fmla="*/ 25 h 849"/>
                  <a:gd name="T58" fmla="*/ 147 w 875"/>
                  <a:gd name="T59" fmla="*/ 24 h 849"/>
                  <a:gd name="T60" fmla="*/ 154 w 875"/>
                  <a:gd name="T61" fmla="*/ 25 h 849"/>
                  <a:gd name="T62" fmla="*/ 154 w 875"/>
                  <a:gd name="T63" fmla="*/ 27 h 849"/>
                  <a:gd name="T64" fmla="*/ 153 w 875"/>
                  <a:gd name="T65" fmla="*/ 28 h 849"/>
                  <a:gd name="T66" fmla="*/ 140 w 875"/>
                  <a:gd name="T67" fmla="*/ 28 h 849"/>
                  <a:gd name="T68" fmla="*/ 123 w 875"/>
                  <a:gd name="T69" fmla="*/ 27 h 849"/>
                  <a:gd name="T70" fmla="*/ 121 w 875"/>
                  <a:gd name="T71" fmla="*/ 26 h 849"/>
                  <a:gd name="T72" fmla="*/ 118 w 875"/>
                  <a:gd name="T73" fmla="*/ 25 h 849"/>
                  <a:gd name="T74" fmla="*/ 116 w 875"/>
                  <a:gd name="T75" fmla="*/ 23 h 849"/>
                  <a:gd name="T76" fmla="*/ 106 w 875"/>
                  <a:gd name="T77" fmla="*/ 22 h 849"/>
                  <a:gd name="T78" fmla="*/ 88 w 875"/>
                  <a:gd name="T79" fmla="*/ 19 h 849"/>
                  <a:gd name="T80" fmla="*/ 80 w 875"/>
                  <a:gd name="T81" fmla="*/ 18 h 849"/>
                  <a:gd name="T82" fmla="*/ 70 w 875"/>
                  <a:gd name="T83" fmla="*/ 18 h 849"/>
                  <a:gd name="T84" fmla="*/ 64 w 875"/>
                  <a:gd name="T85" fmla="*/ 18 h 849"/>
                  <a:gd name="T86" fmla="*/ 54 w 875"/>
                  <a:gd name="T87" fmla="*/ 20 h 849"/>
                  <a:gd name="T88" fmla="*/ 44 w 875"/>
                  <a:gd name="T89" fmla="*/ 19 h 849"/>
                  <a:gd name="T90" fmla="*/ 31 w 875"/>
                  <a:gd name="T91" fmla="*/ 18 h 849"/>
                  <a:gd name="T92" fmla="*/ 30 w 875"/>
                  <a:gd name="T93" fmla="*/ 17 h 849"/>
                  <a:gd name="T94" fmla="*/ 20 w 875"/>
                  <a:gd name="T95" fmla="*/ 14 h 849"/>
                  <a:gd name="T96" fmla="*/ 11 w 875"/>
                  <a:gd name="T97" fmla="*/ 12 h 849"/>
                  <a:gd name="T98" fmla="*/ 4 w 875"/>
                  <a:gd name="T99" fmla="*/ 12 h 8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875"/>
                  <a:gd name="T151" fmla="*/ 0 h 849"/>
                  <a:gd name="T152" fmla="*/ 875 w 875"/>
                  <a:gd name="T153" fmla="*/ 849 h 8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875" h="849">
                    <a:moveTo>
                      <a:pt x="4" y="347"/>
                    </a:moveTo>
                    <a:lnTo>
                      <a:pt x="0" y="331"/>
                    </a:lnTo>
                    <a:lnTo>
                      <a:pt x="16" y="334"/>
                    </a:lnTo>
                    <a:lnTo>
                      <a:pt x="236" y="353"/>
                    </a:lnTo>
                    <a:lnTo>
                      <a:pt x="270" y="0"/>
                    </a:lnTo>
                    <a:lnTo>
                      <a:pt x="458" y="10"/>
                    </a:lnTo>
                    <a:lnTo>
                      <a:pt x="451" y="164"/>
                    </a:lnTo>
                    <a:lnTo>
                      <a:pt x="470" y="179"/>
                    </a:lnTo>
                    <a:lnTo>
                      <a:pt x="488" y="180"/>
                    </a:lnTo>
                    <a:lnTo>
                      <a:pt x="501" y="183"/>
                    </a:lnTo>
                    <a:lnTo>
                      <a:pt x="518" y="194"/>
                    </a:lnTo>
                    <a:lnTo>
                      <a:pt x="540" y="198"/>
                    </a:lnTo>
                    <a:lnTo>
                      <a:pt x="554" y="200"/>
                    </a:lnTo>
                    <a:lnTo>
                      <a:pt x="570" y="200"/>
                    </a:lnTo>
                    <a:lnTo>
                      <a:pt x="581" y="221"/>
                    </a:lnTo>
                    <a:lnTo>
                      <a:pt x="599" y="215"/>
                    </a:lnTo>
                    <a:lnTo>
                      <a:pt x="618" y="231"/>
                    </a:lnTo>
                    <a:lnTo>
                      <a:pt x="634" y="237"/>
                    </a:lnTo>
                    <a:lnTo>
                      <a:pt x="649" y="218"/>
                    </a:lnTo>
                    <a:lnTo>
                      <a:pt x="670" y="224"/>
                    </a:lnTo>
                    <a:lnTo>
                      <a:pt x="718" y="225"/>
                    </a:lnTo>
                    <a:lnTo>
                      <a:pt x="752" y="222"/>
                    </a:lnTo>
                    <a:lnTo>
                      <a:pt x="791" y="235"/>
                    </a:lnTo>
                    <a:lnTo>
                      <a:pt x="808" y="241"/>
                    </a:lnTo>
                    <a:lnTo>
                      <a:pt x="836" y="247"/>
                    </a:lnTo>
                    <a:lnTo>
                      <a:pt x="836" y="291"/>
                    </a:lnTo>
                    <a:lnTo>
                      <a:pt x="840" y="374"/>
                    </a:lnTo>
                    <a:lnTo>
                      <a:pt x="854" y="406"/>
                    </a:lnTo>
                    <a:lnTo>
                      <a:pt x="875" y="434"/>
                    </a:lnTo>
                    <a:lnTo>
                      <a:pt x="872" y="461"/>
                    </a:lnTo>
                    <a:lnTo>
                      <a:pt x="861" y="483"/>
                    </a:lnTo>
                    <a:lnTo>
                      <a:pt x="866" y="510"/>
                    </a:lnTo>
                    <a:lnTo>
                      <a:pt x="857" y="532"/>
                    </a:lnTo>
                    <a:lnTo>
                      <a:pt x="855" y="550"/>
                    </a:lnTo>
                    <a:lnTo>
                      <a:pt x="820" y="562"/>
                    </a:lnTo>
                    <a:lnTo>
                      <a:pt x="791" y="577"/>
                    </a:lnTo>
                    <a:lnTo>
                      <a:pt x="808" y="565"/>
                    </a:lnTo>
                    <a:lnTo>
                      <a:pt x="791" y="565"/>
                    </a:lnTo>
                    <a:lnTo>
                      <a:pt x="796" y="543"/>
                    </a:lnTo>
                    <a:lnTo>
                      <a:pt x="781" y="556"/>
                    </a:lnTo>
                    <a:lnTo>
                      <a:pt x="782" y="582"/>
                    </a:lnTo>
                    <a:lnTo>
                      <a:pt x="764" y="591"/>
                    </a:lnTo>
                    <a:lnTo>
                      <a:pt x="761" y="607"/>
                    </a:lnTo>
                    <a:lnTo>
                      <a:pt x="681" y="656"/>
                    </a:lnTo>
                    <a:lnTo>
                      <a:pt x="719" y="628"/>
                    </a:lnTo>
                    <a:lnTo>
                      <a:pt x="690" y="641"/>
                    </a:lnTo>
                    <a:lnTo>
                      <a:pt x="693" y="628"/>
                    </a:lnTo>
                    <a:lnTo>
                      <a:pt x="676" y="631"/>
                    </a:lnTo>
                    <a:lnTo>
                      <a:pt x="660" y="631"/>
                    </a:lnTo>
                    <a:lnTo>
                      <a:pt x="676" y="652"/>
                    </a:lnTo>
                    <a:lnTo>
                      <a:pt x="660" y="661"/>
                    </a:lnTo>
                    <a:lnTo>
                      <a:pt x="645" y="682"/>
                    </a:lnTo>
                    <a:lnTo>
                      <a:pt x="621" y="673"/>
                    </a:lnTo>
                    <a:lnTo>
                      <a:pt x="627" y="695"/>
                    </a:lnTo>
                    <a:lnTo>
                      <a:pt x="599" y="698"/>
                    </a:lnTo>
                    <a:lnTo>
                      <a:pt x="609" y="716"/>
                    </a:lnTo>
                    <a:lnTo>
                      <a:pt x="600" y="741"/>
                    </a:lnTo>
                    <a:lnTo>
                      <a:pt x="600" y="732"/>
                    </a:lnTo>
                    <a:lnTo>
                      <a:pt x="591" y="741"/>
                    </a:lnTo>
                    <a:lnTo>
                      <a:pt x="581" y="728"/>
                    </a:lnTo>
                    <a:lnTo>
                      <a:pt x="582" y="743"/>
                    </a:lnTo>
                    <a:lnTo>
                      <a:pt x="605" y="746"/>
                    </a:lnTo>
                    <a:lnTo>
                      <a:pt x="594" y="767"/>
                    </a:lnTo>
                    <a:lnTo>
                      <a:pt x="602" y="810"/>
                    </a:lnTo>
                    <a:lnTo>
                      <a:pt x="621" y="847"/>
                    </a:lnTo>
                    <a:lnTo>
                      <a:pt x="597" y="849"/>
                    </a:lnTo>
                    <a:lnTo>
                      <a:pt x="572" y="837"/>
                    </a:lnTo>
                    <a:lnTo>
                      <a:pt x="551" y="837"/>
                    </a:lnTo>
                    <a:lnTo>
                      <a:pt x="521" y="820"/>
                    </a:lnTo>
                    <a:lnTo>
                      <a:pt x="485" y="809"/>
                    </a:lnTo>
                    <a:lnTo>
                      <a:pt x="482" y="795"/>
                    </a:lnTo>
                    <a:lnTo>
                      <a:pt x="473" y="774"/>
                    </a:lnTo>
                    <a:lnTo>
                      <a:pt x="461" y="759"/>
                    </a:lnTo>
                    <a:lnTo>
                      <a:pt x="463" y="741"/>
                    </a:lnTo>
                    <a:lnTo>
                      <a:pt x="457" y="737"/>
                    </a:lnTo>
                    <a:lnTo>
                      <a:pt x="458" y="716"/>
                    </a:lnTo>
                    <a:lnTo>
                      <a:pt x="436" y="698"/>
                    </a:lnTo>
                    <a:lnTo>
                      <a:pt x="413" y="665"/>
                    </a:lnTo>
                    <a:lnTo>
                      <a:pt x="375" y="580"/>
                    </a:lnTo>
                    <a:lnTo>
                      <a:pt x="346" y="559"/>
                    </a:lnTo>
                    <a:lnTo>
                      <a:pt x="337" y="538"/>
                    </a:lnTo>
                    <a:lnTo>
                      <a:pt x="313" y="535"/>
                    </a:lnTo>
                    <a:lnTo>
                      <a:pt x="292" y="532"/>
                    </a:lnTo>
                    <a:lnTo>
                      <a:pt x="275" y="525"/>
                    </a:lnTo>
                    <a:lnTo>
                      <a:pt x="269" y="532"/>
                    </a:lnTo>
                    <a:lnTo>
                      <a:pt x="249" y="532"/>
                    </a:lnTo>
                    <a:lnTo>
                      <a:pt x="234" y="573"/>
                    </a:lnTo>
                    <a:lnTo>
                      <a:pt x="213" y="591"/>
                    </a:lnTo>
                    <a:lnTo>
                      <a:pt x="204" y="589"/>
                    </a:lnTo>
                    <a:lnTo>
                      <a:pt x="170" y="565"/>
                    </a:lnTo>
                    <a:lnTo>
                      <a:pt x="155" y="559"/>
                    </a:lnTo>
                    <a:lnTo>
                      <a:pt x="122" y="531"/>
                    </a:lnTo>
                    <a:lnTo>
                      <a:pt x="115" y="509"/>
                    </a:lnTo>
                    <a:lnTo>
                      <a:pt x="115" y="483"/>
                    </a:lnTo>
                    <a:lnTo>
                      <a:pt x="100" y="450"/>
                    </a:lnTo>
                    <a:lnTo>
                      <a:pt x="73" y="429"/>
                    </a:lnTo>
                    <a:lnTo>
                      <a:pt x="37" y="383"/>
                    </a:lnTo>
                    <a:lnTo>
                      <a:pt x="22" y="376"/>
                    </a:lnTo>
                    <a:lnTo>
                      <a:pt x="15" y="352"/>
                    </a:lnTo>
                    <a:lnTo>
                      <a:pt x="4" y="347"/>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25" name="Freeform 95"/>
              <p:cNvSpPr>
                <a:spLocks/>
              </p:cNvSpPr>
              <p:nvPr/>
            </p:nvSpPr>
            <p:spPr bwMode="auto">
              <a:xfrm>
                <a:off x="1576" y="1562"/>
                <a:ext cx="339" cy="396"/>
              </a:xfrm>
              <a:custGeom>
                <a:avLst/>
                <a:gdLst>
                  <a:gd name="T0" fmla="*/ 0 w 354"/>
                  <a:gd name="T1" fmla="*/ 13 h 443"/>
                  <a:gd name="T2" fmla="*/ 23 w 354"/>
                  <a:gd name="T3" fmla="*/ 0 h 443"/>
                  <a:gd name="T4" fmla="*/ 68 w 354"/>
                  <a:gd name="T5" fmla="*/ 4 h 443"/>
                  <a:gd name="T6" fmla="*/ 65 w 354"/>
                  <a:gd name="T7" fmla="*/ 4 h 443"/>
                  <a:gd name="T8" fmla="*/ 96 w 354"/>
                  <a:gd name="T9" fmla="*/ 4 h 443"/>
                  <a:gd name="T10" fmla="*/ 84 w 354"/>
                  <a:gd name="T11" fmla="*/ 15 h 443"/>
                  <a:gd name="T12" fmla="*/ 0 w 354"/>
                  <a:gd name="T13" fmla="*/ 13 h 443"/>
                  <a:gd name="T14" fmla="*/ 0 60000 65536"/>
                  <a:gd name="T15" fmla="*/ 0 60000 65536"/>
                  <a:gd name="T16" fmla="*/ 0 60000 65536"/>
                  <a:gd name="T17" fmla="*/ 0 60000 65536"/>
                  <a:gd name="T18" fmla="*/ 0 60000 65536"/>
                  <a:gd name="T19" fmla="*/ 0 60000 65536"/>
                  <a:gd name="T20" fmla="*/ 0 60000 65536"/>
                  <a:gd name="T21" fmla="*/ 0 w 354"/>
                  <a:gd name="T22" fmla="*/ 0 h 443"/>
                  <a:gd name="T23" fmla="*/ 354 w 354"/>
                  <a:gd name="T24" fmla="*/ 443 h 44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4" h="443">
                    <a:moveTo>
                      <a:pt x="0" y="391"/>
                    </a:moveTo>
                    <a:lnTo>
                      <a:pt x="78" y="0"/>
                    </a:lnTo>
                    <a:lnTo>
                      <a:pt x="250" y="31"/>
                    </a:lnTo>
                    <a:lnTo>
                      <a:pt x="236" y="110"/>
                    </a:lnTo>
                    <a:lnTo>
                      <a:pt x="354" y="128"/>
                    </a:lnTo>
                    <a:lnTo>
                      <a:pt x="308" y="443"/>
                    </a:lnTo>
                    <a:lnTo>
                      <a:pt x="0" y="391"/>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26" name="Freeform 96"/>
              <p:cNvSpPr>
                <a:spLocks/>
              </p:cNvSpPr>
              <p:nvPr/>
            </p:nvSpPr>
            <p:spPr bwMode="auto">
              <a:xfrm>
                <a:off x="1576" y="1562"/>
                <a:ext cx="339" cy="396"/>
              </a:xfrm>
              <a:custGeom>
                <a:avLst/>
                <a:gdLst>
                  <a:gd name="T0" fmla="*/ 0 w 354"/>
                  <a:gd name="T1" fmla="*/ 13 h 443"/>
                  <a:gd name="T2" fmla="*/ 23 w 354"/>
                  <a:gd name="T3" fmla="*/ 0 h 443"/>
                  <a:gd name="T4" fmla="*/ 68 w 354"/>
                  <a:gd name="T5" fmla="*/ 4 h 443"/>
                  <a:gd name="T6" fmla="*/ 65 w 354"/>
                  <a:gd name="T7" fmla="*/ 4 h 443"/>
                  <a:gd name="T8" fmla="*/ 96 w 354"/>
                  <a:gd name="T9" fmla="*/ 4 h 443"/>
                  <a:gd name="T10" fmla="*/ 84 w 354"/>
                  <a:gd name="T11" fmla="*/ 15 h 443"/>
                  <a:gd name="T12" fmla="*/ 0 w 354"/>
                  <a:gd name="T13" fmla="*/ 13 h 443"/>
                  <a:gd name="T14" fmla="*/ 0 w 354"/>
                  <a:gd name="T15" fmla="*/ 13 h 443"/>
                  <a:gd name="T16" fmla="*/ 0 60000 65536"/>
                  <a:gd name="T17" fmla="*/ 0 60000 65536"/>
                  <a:gd name="T18" fmla="*/ 0 60000 65536"/>
                  <a:gd name="T19" fmla="*/ 0 60000 65536"/>
                  <a:gd name="T20" fmla="*/ 0 60000 65536"/>
                  <a:gd name="T21" fmla="*/ 0 60000 65536"/>
                  <a:gd name="T22" fmla="*/ 0 60000 65536"/>
                  <a:gd name="T23" fmla="*/ 0 60000 65536"/>
                  <a:gd name="T24" fmla="*/ 0 w 354"/>
                  <a:gd name="T25" fmla="*/ 0 h 443"/>
                  <a:gd name="T26" fmla="*/ 354 w 354"/>
                  <a:gd name="T27" fmla="*/ 443 h 4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54" h="443">
                    <a:moveTo>
                      <a:pt x="0" y="391"/>
                    </a:moveTo>
                    <a:lnTo>
                      <a:pt x="78" y="0"/>
                    </a:lnTo>
                    <a:lnTo>
                      <a:pt x="250" y="31"/>
                    </a:lnTo>
                    <a:lnTo>
                      <a:pt x="236" y="110"/>
                    </a:lnTo>
                    <a:lnTo>
                      <a:pt x="354" y="128"/>
                    </a:lnTo>
                    <a:lnTo>
                      <a:pt x="308" y="443"/>
                    </a:lnTo>
                    <a:lnTo>
                      <a:pt x="0" y="391"/>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27" name="Freeform 97"/>
              <p:cNvSpPr>
                <a:spLocks/>
              </p:cNvSpPr>
              <p:nvPr/>
            </p:nvSpPr>
            <p:spPr bwMode="auto">
              <a:xfrm>
                <a:off x="3847" y="1292"/>
                <a:ext cx="97" cy="178"/>
              </a:xfrm>
              <a:custGeom>
                <a:avLst/>
                <a:gdLst>
                  <a:gd name="T0" fmla="*/ 0 w 102"/>
                  <a:gd name="T1" fmla="*/ 4 h 200"/>
                  <a:gd name="T2" fmla="*/ 10 w 102"/>
                  <a:gd name="T3" fmla="*/ 4 h 200"/>
                  <a:gd name="T4" fmla="*/ 10 w 102"/>
                  <a:gd name="T5" fmla="*/ 4 h 200"/>
                  <a:gd name="T6" fmla="*/ 10 w 102"/>
                  <a:gd name="T7" fmla="*/ 4 h 200"/>
                  <a:gd name="T8" fmla="*/ 10 w 102"/>
                  <a:gd name="T9" fmla="*/ 6 h 200"/>
                  <a:gd name="T10" fmla="*/ 22 w 102"/>
                  <a:gd name="T11" fmla="*/ 5 h 200"/>
                  <a:gd name="T12" fmla="*/ 19 w 102"/>
                  <a:gd name="T13" fmla="*/ 4 h 200"/>
                  <a:gd name="T14" fmla="*/ 21 w 102"/>
                  <a:gd name="T15" fmla="*/ 4 h 200"/>
                  <a:gd name="T16" fmla="*/ 24 w 102"/>
                  <a:gd name="T17" fmla="*/ 4 h 200"/>
                  <a:gd name="T18" fmla="*/ 24 w 102"/>
                  <a:gd name="T19" fmla="*/ 0 h 200"/>
                  <a:gd name="T20" fmla="*/ 0 w 102"/>
                  <a:gd name="T21" fmla="*/ 4 h 2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2"/>
                  <a:gd name="T34" fmla="*/ 0 h 200"/>
                  <a:gd name="T35" fmla="*/ 102 w 102"/>
                  <a:gd name="T36" fmla="*/ 200 h 2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2" h="200">
                    <a:moveTo>
                      <a:pt x="0" y="27"/>
                    </a:moveTo>
                    <a:lnTo>
                      <a:pt x="17" y="83"/>
                    </a:lnTo>
                    <a:lnTo>
                      <a:pt x="21" y="118"/>
                    </a:lnTo>
                    <a:lnTo>
                      <a:pt x="32" y="148"/>
                    </a:lnTo>
                    <a:lnTo>
                      <a:pt x="46" y="200"/>
                    </a:lnTo>
                    <a:lnTo>
                      <a:pt x="93" y="191"/>
                    </a:lnTo>
                    <a:lnTo>
                      <a:pt x="82" y="122"/>
                    </a:lnTo>
                    <a:lnTo>
                      <a:pt x="88" y="75"/>
                    </a:lnTo>
                    <a:lnTo>
                      <a:pt x="102" y="54"/>
                    </a:lnTo>
                    <a:lnTo>
                      <a:pt x="102" y="0"/>
                    </a:lnTo>
                    <a:lnTo>
                      <a:pt x="0" y="27"/>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28" name="Freeform 98"/>
              <p:cNvSpPr>
                <a:spLocks/>
              </p:cNvSpPr>
              <p:nvPr/>
            </p:nvSpPr>
            <p:spPr bwMode="auto">
              <a:xfrm>
                <a:off x="3847" y="1292"/>
                <a:ext cx="97" cy="178"/>
              </a:xfrm>
              <a:custGeom>
                <a:avLst/>
                <a:gdLst>
                  <a:gd name="T0" fmla="*/ 0 w 102"/>
                  <a:gd name="T1" fmla="*/ 4 h 200"/>
                  <a:gd name="T2" fmla="*/ 10 w 102"/>
                  <a:gd name="T3" fmla="*/ 4 h 200"/>
                  <a:gd name="T4" fmla="*/ 10 w 102"/>
                  <a:gd name="T5" fmla="*/ 4 h 200"/>
                  <a:gd name="T6" fmla="*/ 10 w 102"/>
                  <a:gd name="T7" fmla="*/ 4 h 200"/>
                  <a:gd name="T8" fmla="*/ 10 w 102"/>
                  <a:gd name="T9" fmla="*/ 6 h 200"/>
                  <a:gd name="T10" fmla="*/ 22 w 102"/>
                  <a:gd name="T11" fmla="*/ 5 h 200"/>
                  <a:gd name="T12" fmla="*/ 19 w 102"/>
                  <a:gd name="T13" fmla="*/ 4 h 200"/>
                  <a:gd name="T14" fmla="*/ 21 w 102"/>
                  <a:gd name="T15" fmla="*/ 4 h 200"/>
                  <a:gd name="T16" fmla="*/ 24 w 102"/>
                  <a:gd name="T17" fmla="*/ 4 h 200"/>
                  <a:gd name="T18" fmla="*/ 24 w 102"/>
                  <a:gd name="T19" fmla="*/ 0 h 200"/>
                  <a:gd name="T20" fmla="*/ 0 w 102"/>
                  <a:gd name="T21" fmla="*/ 4 h 200"/>
                  <a:gd name="T22" fmla="*/ 0 w 102"/>
                  <a:gd name="T23" fmla="*/ 4 h 2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2"/>
                  <a:gd name="T37" fmla="*/ 0 h 200"/>
                  <a:gd name="T38" fmla="*/ 102 w 102"/>
                  <a:gd name="T39" fmla="*/ 200 h 20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2" h="200">
                    <a:moveTo>
                      <a:pt x="0" y="27"/>
                    </a:moveTo>
                    <a:lnTo>
                      <a:pt x="17" y="83"/>
                    </a:lnTo>
                    <a:lnTo>
                      <a:pt x="21" y="118"/>
                    </a:lnTo>
                    <a:lnTo>
                      <a:pt x="32" y="148"/>
                    </a:lnTo>
                    <a:lnTo>
                      <a:pt x="46" y="200"/>
                    </a:lnTo>
                    <a:lnTo>
                      <a:pt x="93" y="191"/>
                    </a:lnTo>
                    <a:lnTo>
                      <a:pt x="82" y="122"/>
                    </a:lnTo>
                    <a:lnTo>
                      <a:pt x="88" y="75"/>
                    </a:lnTo>
                    <a:lnTo>
                      <a:pt x="102" y="54"/>
                    </a:lnTo>
                    <a:lnTo>
                      <a:pt x="102" y="0"/>
                    </a:lnTo>
                    <a:lnTo>
                      <a:pt x="0" y="27"/>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29" name="Freeform 99"/>
              <p:cNvSpPr>
                <a:spLocks/>
              </p:cNvSpPr>
              <p:nvPr/>
            </p:nvSpPr>
            <p:spPr bwMode="auto">
              <a:xfrm>
                <a:off x="3387" y="1754"/>
                <a:ext cx="461" cy="245"/>
              </a:xfrm>
              <a:custGeom>
                <a:avLst/>
                <a:gdLst>
                  <a:gd name="T0" fmla="*/ 10 w 484"/>
                  <a:gd name="T1" fmla="*/ 9 h 274"/>
                  <a:gd name="T2" fmla="*/ 14 w 484"/>
                  <a:gd name="T3" fmla="*/ 8 h 274"/>
                  <a:gd name="T4" fmla="*/ 23 w 484"/>
                  <a:gd name="T5" fmla="*/ 7 h 274"/>
                  <a:gd name="T6" fmla="*/ 30 w 484"/>
                  <a:gd name="T7" fmla="*/ 7 h 274"/>
                  <a:gd name="T8" fmla="*/ 37 w 484"/>
                  <a:gd name="T9" fmla="*/ 7 h 274"/>
                  <a:gd name="T10" fmla="*/ 44 w 484"/>
                  <a:gd name="T11" fmla="*/ 6 h 274"/>
                  <a:gd name="T12" fmla="*/ 46 w 484"/>
                  <a:gd name="T13" fmla="*/ 5 h 274"/>
                  <a:gd name="T14" fmla="*/ 51 w 484"/>
                  <a:gd name="T15" fmla="*/ 4 h 274"/>
                  <a:gd name="T16" fmla="*/ 60 w 484"/>
                  <a:gd name="T17" fmla="*/ 4 h 274"/>
                  <a:gd name="T18" fmla="*/ 66 w 484"/>
                  <a:gd name="T19" fmla="*/ 4 h 274"/>
                  <a:gd name="T20" fmla="*/ 74 w 484"/>
                  <a:gd name="T21" fmla="*/ 4 h 274"/>
                  <a:gd name="T22" fmla="*/ 80 w 484"/>
                  <a:gd name="T23" fmla="*/ 4 h 274"/>
                  <a:gd name="T24" fmla="*/ 86 w 484"/>
                  <a:gd name="T25" fmla="*/ 4 h 274"/>
                  <a:gd name="T26" fmla="*/ 87 w 484"/>
                  <a:gd name="T27" fmla="*/ 4 h 274"/>
                  <a:gd name="T28" fmla="*/ 86 w 484"/>
                  <a:gd name="T29" fmla="*/ 4 h 274"/>
                  <a:gd name="T30" fmla="*/ 90 w 484"/>
                  <a:gd name="T31" fmla="*/ 4 h 274"/>
                  <a:gd name="T32" fmla="*/ 95 w 484"/>
                  <a:gd name="T33" fmla="*/ 4 h 274"/>
                  <a:gd name="T34" fmla="*/ 102 w 484"/>
                  <a:gd name="T35" fmla="*/ 4 h 274"/>
                  <a:gd name="T36" fmla="*/ 101 w 484"/>
                  <a:gd name="T37" fmla="*/ 4 h 274"/>
                  <a:gd name="T38" fmla="*/ 100 w 484"/>
                  <a:gd name="T39" fmla="*/ 4 h 274"/>
                  <a:gd name="T40" fmla="*/ 91 w 484"/>
                  <a:gd name="T41" fmla="*/ 4 h 274"/>
                  <a:gd name="T42" fmla="*/ 102 w 484"/>
                  <a:gd name="T43" fmla="*/ 4 h 274"/>
                  <a:gd name="T44" fmla="*/ 105 w 484"/>
                  <a:gd name="T45" fmla="*/ 4 h 274"/>
                  <a:gd name="T46" fmla="*/ 102 w 484"/>
                  <a:gd name="T47" fmla="*/ 4 h 274"/>
                  <a:gd name="T48" fmla="*/ 101 w 484"/>
                  <a:gd name="T49" fmla="*/ 4 h 274"/>
                  <a:gd name="T50" fmla="*/ 101 w 484"/>
                  <a:gd name="T51" fmla="*/ 5 h 274"/>
                  <a:gd name="T52" fmla="*/ 95 w 484"/>
                  <a:gd name="T53" fmla="*/ 4 h 274"/>
                  <a:gd name="T54" fmla="*/ 100 w 484"/>
                  <a:gd name="T55" fmla="*/ 5 h 274"/>
                  <a:gd name="T56" fmla="*/ 105 w 484"/>
                  <a:gd name="T57" fmla="*/ 5 h 274"/>
                  <a:gd name="T58" fmla="*/ 105 w 484"/>
                  <a:gd name="T59" fmla="*/ 5 h 274"/>
                  <a:gd name="T60" fmla="*/ 102 w 484"/>
                  <a:gd name="T61" fmla="*/ 6 h 274"/>
                  <a:gd name="T62" fmla="*/ 100 w 484"/>
                  <a:gd name="T63" fmla="*/ 5 h 274"/>
                  <a:gd name="T64" fmla="*/ 95 w 484"/>
                  <a:gd name="T65" fmla="*/ 5 h 274"/>
                  <a:gd name="T66" fmla="*/ 99 w 484"/>
                  <a:gd name="T67" fmla="*/ 5 h 274"/>
                  <a:gd name="T68" fmla="*/ 104 w 484"/>
                  <a:gd name="T69" fmla="*/ 6 h 274"/>
                  <a:gd name="T70" fmla="*/ 105 w 484"/>
                  <a:gd name="T71" fmla="*/ 6 h 274"/>
                  <a:gd name="T72" fmla="*/ 110 w 484"/>
                  <a:gd name="T73" fmla="*/ 6 h 274"/>
                  <a:gd name="T74" fmla="*/ 110 w 484"/>
                  <a:gd name="T75" fmla="*/ 7 h 274"/>
                  <a:gd name="T76" fmla="*/ 65 w 484"/>
                  <a:gd name="T77" fmla="*/ 9 h 274"/>
                  <a:gd name="T78" fmla="*/ 0 w 484"/>
                  <a:gd name="T79" fmla="*/ 10 h 2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84"/>
                  <a:gd name="T121" fmla="*/ 0 h 274"/>
                  <a:gd name="T122" fmla="*/ 484 w 484"/>
                  <a:gd name="T123" fmla="*/ 274 h 27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84" h="274">
                    <a:moveTo>
                      <a:pt x="0" y="274"/>
                    </a:moveTo>
                    <a:lnTo>
                      <a:pt x="45" y="245"/>
                    </a:lnTo>
                    <a:lnTo>
                      <a:pt x="45" y="237"/>
                    </a:lnTo>
                    <a:lnTo>
                      <a:pt x="61" y="218"/>
                    </a:lnTo>
                    <a:lnTo>
                      <a:pt x="76" y="206"/>
                    </a:lnTo>
                    <a:lnTo>
                      <a:pt x="94" y="186"/>
                    </a:lnTo>
                    <a:lnTo>
                      <a:pt x="112" y="206"/>
                    </a:lnTo>
                    <a:lnTo>
                      <a:pt x="134" y="197"/>
                    </a:lnTo>
                    <a:lnTo>
                      <a:pt x="143" y="204"/>
                    </a:lnTo>
                    <a:lnTo>
                      <a:pt x="157" y="197"/>
                    </a:lnTo>
                    <a:lnTo>
                      <a:pt x="164" y="185"/>
                    </a:lnTo>
                    <a:lnTo>
                      <a:pt x="190" y="180"/>
                    </a:lnTo>
                    <a:lnTo>
                      <a:pt x="203" y="164"/>
                    </a:lnTo>
                    <a:lnTo>
                      <a:pt x="195" y="158"/>
                    </a:lnTo>
                    <a:lnTo>
                      <a:pt x="218" y="107"/>
                    </a:lnTo>
                    <a:lnTo>
                      <a:pt x="224" y="80"/>
                    </a:lnTo>
                    <a:lnTo>
                      <a:pt x="245" y="91"/>
                    </a:lnTo>
                    <a:lnTo>
                      <a:pt x="257" y="61"/>
                    </a:lnTo>
                    <a:lnTo>
                      <a:pt x="267" y="59"/>
                    </a:lnTo>
                    <a:lnTo>
                      <a:pt x="284" y="31"/>
                    </a:lnTo>
                    <a:lnTo>
                      <a:pt x="288" y="0"/>
                    </a:lnTo>
                    <a:lnTo>
                      <a:pt x="322" y="19"/>
                    </a:lnTo>
                    <a:lnTo>
                      <a:pt x="328" y="3"/>
                    </a:lnTo>
                    <a:lnTo>
                      <a:pt x="345" y="7"/>
                    </a:lnTo>
                    <a:lnTo>
                      <a:pt x="355" y="19"/>
                    </a:lnTo>
                    <a:lnTo>
                      <a:pt x="369" y="25"/>
                    </a:lnTo>
                    <a:lnTo>
                      <a:pt x="376" y="36"/>
                    </a:lnTo>
                    <a:lnTo>
                      <a:pt x="375" y="45"/>
                    </a:lnTo>
                    <a:lnTo>
                      <a:pt x="364" y="62"/>
                    </a:lnTo>
                    <a:lnTo>
                      <a:pt x="369" y="74"/>
                    </a:lnTo>
                    <a:lnTo>
                      <a:pt x="381" y="68"/>
                    </a:lnTo>
                    <a:lnTo>
                      <a:pt x="387" y="77"/>
                    </a:lnTo>
                    <a:lnTo>
                      <a:pt x="391" y="82"/>
                    </a:lnTo>
                    <a:lnTo>
                      <a:pt x="412" y="83"/>
                    </a:lnTo>
                    <a:lnTo>
                      <a:pt x="418" y="91"/>
                    </a:lnTo>
                    <a:lnTo>
                      <a:pt x="439" y="97"/>
                    </a:lnTo>
                    <a:lnTo>
                      <a:pt x="434" y="101"/>
                    </a:lnTo>
                    <a:lnTo>
                      <a:pt x="436" y="113"/>
                    </a:lnTo>
                    <a:lnTo>
                      <a:pt x="436" y="119"/>
                    </a:lnTo>
                    <a:lnTo>
                      <a:pt x="430" y="116"/>
                    </a:lnTo>
                    <a:lnTo>
                      <a:pt x="416" y="109"/>
                    </a:lnTo>
                    <a:lnTo>
                      <a:pt x="396" y="95"/>
                    </a:lnTo>
                    <a:lnTo>
                      <a:pt x="424" y="122"/>
                    </a:lnTo>
                    <a:lnTo>
                      <a:pt x="440" y="125"/>
                    </a:lnTo>
                    <a:lnTo>
                      <a:pt x="431" y="128"/>
                    </a:lnTo>
                    <a:lnTo>
                      <a:pt x="448" y="137"/>
                    </a:lnTo>
                    <a:lnTo>
                      <a:pt x="448" y="143"/>
                    </a:lnTo>
                    <a:lnTo>
                      <a:pt x="440" y="137"/>
                    </a:lnTo>
                    <a:lnTo>
                      <a:pt x="434" y="137"/>
                    </a:lnTo>
                    <a:lnTo>
                      <a:pt x="436" y="143"/>
                    </a:lnTo>
                    <a:lnTo>
                      <a:pt x="440" y="148"/>
                    </a:lnTo>
                    <a:lnTo>
                      <a:pt x="434" y="149"/>
                    </a:lnTo>
                    <a:lnTo>
                      <a:pt x="418" y="139"/>
                    </a:lnTo>
                    <a:lnTo>
                      <a:pt x="410" y="133"/>
                    </a:lnTo>
                    <a:lnTo>
                      <a:pt x="415" y="140"/>
                    </a:lnTo>
                    <a:lnTo>
                      <a:pt x="431" y="152"/>
                    </a:lnTo>
                    <a:lnTo>
                      <a:pt x="439" y="153"/>
                    </a:lnTo>
                    <a:lnTo>
                      <a:pt x="446" y="156"/>
                    </a:lnTo>
                    <a:lnTo>
                      <a:pt x="445" y="159"/>
                    </a:lnTo>
                    <a:lnTo>
                      <a:pt x="449" y="159"/>
                    </a:lnTo>
                    <a:lnTo>
                      <a:pt x="451" y="164"/>
                    </a:lnTo>
                    <a:lnTo>
                      <a:pt x="443" y="170"/>
                    </a:lnTo>
                    <a:lnTo>
                      <a:pt x="430" y="164"/>
                    </a:lnTo>
                    <a:lnTo>
                      <a:pt x="427" y="158"/>
                    </a:lnTo>
                    <a:lnTo>
                      <a:pt x="412" y="156"/>
                    </a:lnTo>
                    <a:lnTo>
                      <a:pt x="409" y="150"/>
                    </a:lnTo>
                    <a:lnTo>
                      <a:pt x="403" y="158"/>
                    </a:lnTo>
                    <a:lnTo>
                      <a:pt x="424" y="162"/>
                    </a:lnTo>
                    <a:lnTo>
                      <a:pt x="427" y="168"/>
                    </a:lnTo>
                    <a:lnTo>
                      <a:pt x="445" y="177"/>
                    </a:lnTo>
                    <a:lnTo>
                      <a:pt x="449" y="177"/>
                    </a:lnTo>
                    <a:lnTo>
                      <a:pt x="451" y="170"/>
                    </a:lnTo>
                    <a:lnTo>
                      <a:pt x="458" y="173"/>
                    </a:lnTo>
                    <a:lnTo>
                      <a:pt x="470" y="171"/>
                    </a:lnTo>
                    <a:lnTo>
                      <a:pt x="484" y="197"/>
                    </a:lnTo>
                    <a:lnTo>
                      <a:pt x="476" y="192"/>
                    </a:lnTo>
                    <a:lnTo>
                      <a:pt x="473" y="200"/>
                    </a:lnTo>
                    <a:lnTo>
                      <a:pt x="282" y="237"/>
                    </a:lnTo>
                    <a:lnTo>
                      <a:pt x="125" y="258"/>
                    </a:lnTo>
                    <a:lnTo>
                      <a:pt x="0" y="274"/>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30" name="Freeform 100"/>
              <p:cNvSpPr>
                <a:spLocks/>
              </p:cNvSpPr>
              <p:nvPr/>
            </p:nvSpPr>
            <p:spPr bwMode="auto">
              <a:xfrm>
                <a:off x="3387" y="1754"/>
                <a:ext cx="461" cy="245"/>
              </a:xfrm>
              <a:custGeom>
                <a:avLst/>
                <a:gdLst>
                  <a:gd name="T0" fmla="*/ 10 w 484"/>
                  <a:gd name="T1" fmla="*/ 9 h 274"/>
                  <a:gd name="T2" fmla="*/ 14 w 484"/>
                  <a:gd name="T3" fmla="*/ 8 h 274"/>
                  <a:gd name="T4" fmla="*/ 23 w 484"/>
                  <a:gd name="T5" fmla="*/ 7 h 274"/>
                  <a:gd name="T6" fmla="*/ 30 w 484"/>
                  <a:gd name="T7" fmla="*/ 7 h 274"/>
                  <a:gd name="T8" fmla="*/ 37 w 484"/>
                  <a:gd name="T9" fmla="*/ 7 h 274"/>
                  <a:gd name="T10" fmla="*/ 44 w 484"/>
                  <a:gd name="T11" fmla="*/ 6 h 274"/>
                  <a:gd name="T12" fmla="*/ 46 w 484"/>
                  <a:gd name="T13" fmla="*/ 5 h 274"/>
                  <a:gd name="T14" fmla="*/ 51 w 484"/>
                  <a:gd name="T15" fmla="*/ 4 h 274"/>
                  <a:gd name="T16" fmla="*/ 60 w 484"/>
                  <a:gd name="T17" fmla="*/ 4 h 274"/>
                  <a:gd name="T18" fmla="*/ 66 w 484"/>
                  <a:gd name="T19" fmla="*/ 4 h 274"/>
                  <a:gd name="T20" fmla="*/ 74 w 484"/>
                  <a:gd name="T21" fmla="*/ 4 h 274"/>
                  <a:gd name="T22" fmla="*/ 80 w 484"/>
                  <a:gd name="T23" fmla="*/ 4 h 274"/>
                  <a:gd name="T24" fmla="*/ 86 w 484"/>
                  <a:gd name="T25" fmla="*/ 4 h 274"/>
                  <a:gd name="T26" fmla="*/ 87 w 484"/>
                  <a:gd name="T27" fmla="*/ 4 h 274"/>
                  <a:gd name="T28" fmla="*/ 86 w 484"/>
                  <a:gd name="T29" fmla="*/ 4 h 274"/>
                  <a:gd name="T30" fmla="*/ 90 w 484"/>
                  <a:gd name="T31" fmla="*/ 4 h 274"/>
                  <a:gd name="T32" fmla="*/ 95 w 484"/>
                  <a:gd name="T33" fmla="*/ 4 h 274"/>
                  <a:gd name="T34" fmla="*/ 102 w 484"/>
                  <a:gd name="T35" fmla="*/ 4 h 274"/>
                  <a:gd name="T36" fmla="*/ 101 w 484"/>
                  <a:gd name="T37" fmla="*/ 4 h 274"/>
                  <a:gd name="T38" fmla="*/ 100 w 484"/>
                  <a:gd name="T39" fmla="*/ 4 h 274"/>
                  <a:gd name="T40" fmla="*/ 91 w 484"/>
                  <a:gd name="T41" fmla="*/ 4 h 274"/>
                  <a:gd name="T42" fmla="*/ 102 w 484"/>
                  <a:gd name="T43" fmla="*/ 4 h 274"/>
                  <a:gd name="T44" fmla="*/ 105 w 484"/>
                  <a:gd name="T45" fmla="*/ 4 h 274"/>
                  <a:gd name="T46" fmla="*/ 102 w 484"/>
                  <a:gd name="T47" fmla="*/ 4 h 274"/>
                  <a:gd name="T48" fmla="*/ 101 w 484"/>
                  <a:gd name="T49" fmla="*/ 4 h 274"/>
                  <a:gd name="T50" fmla="*/ 101 w 484"/>
                  <a:gd name="T51" fmla="*/ 5 h 274"/>
                  <a:gd name="T52" fmla="*/ 95 w 484"/>
                  <a:gd name="T53" fmla="*/ 4 h 274"/>
                  <a:gd name="T54" fmla="*/ 100 w 484"/>
                  <a:gd name="T55" fmla="*/ 5 h 274"/>
                  <a:gd name="T56" fmla="*/ 105 w 484"/>
                  <a:gd name="T57" fmla="*/ 5 h 274"/>
                  <a:gd name="T58" fmla="*/ 105 w 484"/>
                  <a:gd name="T59" fmla="*/ 5 h 274"/>
                  <a:gd name="T60" fmla="*/ 102 w 484"/>
                  <a:gd name="T61" fmla="*/ 6 h 274"/>
                  <a:gd name="T62" fmla="*/ 100 w 484"/>
                  <a:gd name="T63" fmla="*/ 5 h 274"/>
                  <a:gd name="T64" fmla="*/ 95 w 484"/>
                  <a:gd name="T65" fmla="*/ 5 h 274"/>
                  <a:gd name="T66" fmla="*/ 99 w 484"/>
                  <a:gd name="T67" fmla="*/ 5 h 274"/>
                  <a:gd name="T68" fmla="*/ 104 w 484"/>
                  <a:gd name="T69" fmla="*/ 6 h 274"/>
                  <a:gd name="T70" fmla="*/ 105 w 484"/>
                  <a:gd name="T71" fmla="*/ 6 h 274"/>
                  <a:gd name="T72" fmla="*/ 110 w 484"/>
                  <a:gd name="T73" fmla="*/ 6 h 274"/>
                  <a:gd name="T74" fmla="*/ 110 w 484"/>
                  <a:gd name="T75" fmla="*/ 7 h 274"/>
                  <a:gd name="T76" fmla="*/ 65 w 484"/>
                  <a:gd name="T77" fmla="*/ 9 h 274"/>
                  <a:gd name="T78" fmla="*/ 0 w 484"/>
                  <a:gd name="T79" fmla="*/ 10 h 27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84"/>
                  <a:gd name="T121" fmla="*/ 0 h 274"/>
                  <a:gd name="T122" fmla="*/ 484 w 484"/>
                  <a:gd name="T123" fmla="*/ 274 h 27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84" h="274">
                    <a:moveTo>
                      <a:pt x="0" y="274"/>
                    </a:moveTo>
                    <a:lnTo>
                      <a:pt x="45" y="245"/>
                    </a:lnTo>
                    <a:lnTo>
                      <a:pt x="45" y="237"/>
                    </a:lnTo>
                    <a:lnTo>
                      <a:pt x="61" y="218"/>
                    </a:lnTo>
                    <a:lnTo>
                      <a:pt x="76" y="206"/>
                    </a:lnTo>
                    <a:lnTo>
                      <a:pt x="94" y="186"/>
                    </a:lnTo>
                    <a:lnTo>
                      <a:pt x="112" y="206"/>
                    </a:lnTo>
                    <a:lnTo>
                      <a:pt x="134" y="197"/>
                    </a:lnTo>
                    <a:lnTo>
                      <a:pt x="143" y="204"/>
                    </a:lnTo>
                    <a:lnTo>
                      <a:pt x="157" y="197"/>
                    </a:lnTo>
                    <a:lnTo>
                      <a:pt x="164" y="185"/>
                    </a:lnTo>
                    <a:lnTo>
                      <a:pt x="190" y="180"/>
                    </a:lnTo>
                    <a:lnTo>
                      <a:pt x="203" y="164"/>
                    </a:lnTo>
                    <a:lnTo>
                      <a:pt x="195" y="158"/>
                    </a:lnTo>
                    <a:lnTo>
                      <a:pt x="218" y="107"/>
                    </a:lnTo>
                    <a:lnTo>
                      <a:pt x="224" y="80"/>
                    </a:lnTo>
                    <a:lnTo>
                      <a:pt x="245" y="91"/>
                    </a:lnTo>
                    <a:lnTo>
                      <a:pt x="257" y="61"/>
                    </a:lnTo>
                    <a:lnTo>
                      <a:pt x="267" y="59"/>
                    </a:lnTo>
                    <a:lnTo>
                      <a:pt x="284" y="31"/>
                    </a:lnTo>
                    <a:lnTo>
                      <a:pt x="288" y="0"/>
                    </a:lnTo>
                    <a:lnTo>
                      <a:pt x="322" y="19"/>
                    </a:lnTo>
                    <a:lnTo>
                      <a:pt x="328" y="3"/>
                    </a:lnTo>
                    <a:lnTo>
                      <a:pt x="345" y="7"/>
                    </a:lnTo>
                    <a:lnTo>
                      <a:pt x="355" y="19"/>
                    </a:lnTo>
                    <a:lnTo>
                      <a:pt x="369" y="25"/>
                    </a:lnTo>
                    <a:lnTo>
                      <a:pt x="376" y="36"/>
                    </a:lnTo>
                    <a:lnTo>
                      <a:pt x="375" y="45"/>
                    </a:lnTo>
                    <a:lnTo>
                      <a:pt x="364" y="62"/>
                    </a:lnTo>
                    <a:lnTo>
                      <a:pt x="369" y="74"/>
                    </a:lnTo>
                    <a:lnTo>
                      <a:pt x="381" y="68"/>
                    </a:lnTo>
                    <a:lnTo>
                      <a:pt x="387" y="77"/>
                    </a:lnTo>
                    <a:lnTo>
                      <a:pt x="391" y="82"/>
                    </a:lnTo>
                    <a:lnTo>
                      <a:pt x="412" y="83"/>
                    </a:lnTo>
                    <a:lnTo>
                      <a:pt x="418" y="91"/>
                    </a:lnTo>
                    <a:lnTo>
                      <a:pt x="439" y="97"/>
                    </a:lnTo>
                    <a:lnTo>
                      <a:pt x="434" y="101"/>
                    </a:lnTo>
                    <a:lnTo>
                      <a:pt x="436" y="113"/>
                    </a:lnTo>
                    <a:lnTo>
                      <a:pt x="436" y="119"/>
                    </a:lnTo>
                    <a:lnTo>
                      <a:pt x="430" y="116"/>
                    </a:lnTo>
                    <a:lnTo>
                      <a:pt x="416" y="109"/>
                    </a:lnTo>
                    <a:lnTo>
                      <a:pt x="396" y="95"/>
                    </a:lnTo>
                    <a:lnTo>
                      <a:pt x="424" y="122"/>
                    </a:lnTo>
                    <a:lnTo>
                      <a:pt x="440" y="125"/>
                    </a:lnTo>
                    <a:lnTo>
                      <a:pt x="431" y="128"/>
                    </a:lnTo>
                    <a:lnTo>
                      <a:pt x="448" y="137"/>
                    </a:lnTo>
                    <a:lnTo>
                      <a:pt x="448" y="143"/>
                    </a:lnTo>
                    <a:lnTo>
                      <a:pt x="440" y="137"/>
                    </a:lnTo>
                    <a:lnTo>
                      <a:pt x="434" y="137"/>
                    </a:lnTo>
                    <a:lnTo>
                      <a:pt x="436" y="143"/>
                    </a:lnTo>
                    <a:lnTo>
                      <a:pt x="440" y="148"/>
                    </a:lnTo>
                    <a:lnTo>
                      <a:pt x="434" y="149"/>
                    </a:lnTo>
                    <a:lnTo>
                      <a:pt x="418" y="139"/>
                    </a:lnTo>
                    <a:lnTo>
                      <a:pt x="410" y="133"/>
                    </a:lnTo>
                    <a:lnTo>
                      <a:pt x="415" y="140"/>
                    </a:lnTo>
                    <a:lnTo>
                      <a:pt x="431" y="152"/>
                    </a:lnTo>
                    <a:lnTo>
                      <a:pt x="439" y="153"/>
                    </a:lnTo>
                    <a:lnTo>
                      <a:pt x="446" y="156"/>
                    </a:lnTo>
                    <a:lnTo>
                      <a:pt x="445" y="159"/>
                    </a:lnTo>
                    <a:lnTo>
                      <a:pt x="449" y="159"/>
                    </a:lnTo>
                    <a:lnTo>
                      <a:pt x="451" y="164"/>
                    </a:lnTo>
                    <a:lnTo>
                      <a:pt x="443" y="170"/>
                    </a:lnTo>
                    <a:lnTo>
                      <a:pt x="430" y="164"/>
                    </a:lnTo>
                    <a:lnTo>
                      <a:pt x="427" y="158"/>
                    </a:lnTo>
                    <a:lnTo>
                      <a:pt x="412" y="156"/>
                    </a:lnTo>
                    <a:lnTo>
                      <a:pt x="409" y="150"/>
                    </a:lnTo>
                    <a:lnTo>
                      <a:pt x="403" y="158"/>
                    </a:lnTo>
                    <a:lnTo>
                      <a:pt x="424" y="162"/>
                    </a:lnTo>
                    <a:lnTo>
                      <a:pt x="427" y="168"/>
                    </a:lnTo>
                    <a:lnTo>
                      <a:pt x="445" y="177"/>
                    </a:lnTo>
                    <a:lnTo>
                      <a:pt x="449" y="177"/>
                    </a:lnTo>
                    <a:lnTo>
                      <a:pt x="451" y="170"/>
                    </a:lnTo>
                    <a:lnTo>
                      <a:pt x="458" y="173"/>
                    </a:lnTo>
                    <a:lnTo>
                      <a:pt x="470" y="171"/>
                    </a:lnTo>
                    <a:lnTo>
                      <a:pt x="484" y="197"/>
                    </a:lnTo>
                    <a:lnTo>
                      <a:pt x="476" y="192"/>
                    </a:lnTo>
                    <a:lnTo>
                      <a:pt x="473" y="200"/>
                    </a:lnTo>
                    <a:lnTo>
                      <a:pt x="282" y="237"/>
                    </a:lnTo>
                    <a:lnTo>
                      <a:pt x="125" y="258"/>
                    </a:lnTo>
                    <a:lnTo>
                      <a:pt x="0" y="274"/>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31" name="Freeform 101"/>
              <p:cNvSpPr>
                <a:spLocks/>
              </p:cNvSpPr>
              <p:nvPr/>
            </p:nvSpPr>
            <p:spPr bwMode="auto">
              <a:xfrm>
                <a:off x="3829" y="1822"/>
                <a:ext cx="25" cy="68"/>
              </a:xfrm>
              <a:custGeom>
                <a:avLst/>
                <a:gdLst>
                  <a:gd name="T0" fmla="*/ 0 w 27"/>
                  <a:gd name="T1" fmla="*/ 4 h 77"/>
                  <a:gd name="T2" fmla="*/ 0 w 27"/>
                  <a:gd name="T3" fmla="*/ 4 h 77"/>
                  <a:gd name="T4" fmla="*/ 6 w 27"/>
                  <a:gd name="T5" fmla="*/ 4 h 77"/>
                  <a:gd name="T6" fmla="*/ 6 w 27"/>
                  <a:gd name="T7" fmla="*/ 4 h 77"/>
                  <a:gd name="T8" fmla="*/ 6 w 27"/>
                  <a:gd name="T9" fmla="*/ 4 h 77"/>
                  <a:gd name="T10" fmla="*/ 6 w 27"/>
                  <a:gd name="T11" fmla="*/ 0 h 77"/>
                  <a:gd name="T12" fmla="*/ 6 w 27"/>
                  <a:gd name="T13" fmla="*/ 4 h 77"/>
                  <a:gd name="T14" fmla="*/ 0 w 27"/>
                  <a:gd name="T15" fmla="*/ 4 h 77"/>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77"/>
                  <a:gd name="T26" fmla="*/ 27 w 27"/>
                  <a:gd name="T27" fmla="*/ 77 h 7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77">
                    <a:moveTo>
                      <a:pt x="0" y="43"/>
                    </a:moveTo>
                    <a:lnTo>
                      <a:pt x="0" y="67"/>
                    </a:lnTo>
                    <a:lnTo>
                      <a:pt x="6" y="77"/>
                    </a:lnTo>
                    <a:lnTo>
                      <a:pt x="10" y="49"/>
                    </a:lnTo>
                    <a:lnTo>
                      <a:pt x="19" y="37"/>
                    </a:lnTo>
                    <a:lnTo>
                      <a:pt x="27" y="0"/>
                    </a:lnTo>
                    <a:lnTo>
                      <a:pt x="12" y="7"/>
                    </a:lnTo>
                    <a:lnTo>
                      <a:pt x="0" y="43"/>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32" name="Freeform 102"/>
              <p:cNvSpPr>
                <a:spLocks/>
              </p:cNvSpPr>
              <p:nvPr/>
            </p:nvSpPr>
            <p:spPr bwMode="auto">
              <a:xfrm>
                <a:off x="3829" y="1822"/>
                <a:ext cx="25" cy="68"/>
              </a:xfrm>
              <a:custGeom>
                <a:avLst/>
                <a:gdLst>
                  <a:gd name="T0" fmla="*/ 0 w 27"/>
                  <a:gd name="T1" fmla="*/ 4 h 77"/>
                  <a:gd name="T2" fmla="*/ 0 w 27"/>
                  <a:gd name="T3" fmla="*/ 4 h 77"/>
                  <a:gd name="T4" fmla="*/ 6 w 27"/>
                  <a:gd name="T5" fmla="*/ 4 h 77"/>
                  <a:gd name="T6" fmla="*/ 6 w 27"/>
                  <a:gd name="T7" fmla="*/ 4 h 77"/>
                  <a:gd name="T8" fmla="*/ 6 w 27"/>
                  <a:gd name="T9" fmla="*/ 4 h 77"/>
                  <a:gd name="T10" fmla="*/ 6 w 27"/>
                  <a:gd name="T11" fmla="*/ 0 h 77"/>
                  <a:gd name="T12" fmla="*/ 6 w 27"/>
                  <a:gd name="T13" fmla="*/ 4 h 77"/>
                  <a:gd name="T14" fmla="*/ 0 w 27"/>
                  <a:gd name="T15" fmla="*/ 4 h 77"/>
                  <a:gd name="T16" fmla="*/ 0 w 27"/>
                  <a:gd name="T17" fmla="*/ 4 h 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
                  <a:gd name="T28" fmla="*/ 0 h 77"/>
                  <a:gd name="T29" fmla="*/ 27 w 27"/>
                  <a:gd name="T30" fmla="*/ 77 h 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 h="77">
                    <a:moveTo>
                      <a:pt x="0" y="43"/>
                    </a:moveTo>
                    <a:lnTo>
                      <a:pt x="0" y="67"/>
                    </a:lnTo>
                    <a:lnTo>
                      <a:pt x="6" y="77"/>
                    </a:lnTo>
                    <a:lnTo>
                      <a:pt x="10" y="49"/>
                    </a:lnTo>
                    <a:lnTo>
                      <a:pt x="19" y="37"/>
                    </a:lnTo>
                    <a:lnTo>
                      <a:pt x="27" y="0"/>
                    </a:lnTo>
                    <a:lnTo>
                      <a:pt x="12" y="7"/>
                    </a:lnTo>
                    <a:lnTo>
                      <a:pt x="0" y="43"/>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33" name="Freeform 103"/>
              <p:cNvSpPr>
                <a:spLocks/>
              </p:cNvSpPr>
              <p:nvPr/>
            </p:nvSpPr>
            <p:spPr bwMode="auto">
              <a:xfrm>
                <a:off x="1207" y="983"/>
                <a:ext cx="400" cy="273"/>
              </a:xfrm>
              <a:custGeom>
                <a:avLst/>
                <a:gdLst>
                  <a:gd name="T0" fmla="*/ 11 w 418"/>
                  <a:gd name="T1" fmla="*/ 4 h 305"/>
                  <a:gd name="T2" fmla="*/ 11 w 418"/>
                  <a:gd name="T3" fmla="*/ 4 h 305"/>
                  <a:gd name="T4" fmla="*/ 11 w 418"/>
                  <a:gd name="T5" fmla="*/ 4 h 305"/>
                  <a:gd name="T6" fmla="*/ 9 w 418"/>
                  <a:gd name="T7" fmla="*/ 5 h 305"/>
                  <a:gd name="T8" fmla="*/ 0 w 418"/>
                  <a:gd name="T9" fmla="*/ 6 h 305"/>
                  <a:gd name="T10" fmla="*/ 13 w 418"/>
                  <a:gd name="T11" fmla="*/ 9 h 305"/>
                  <a:gd name="T12" fmla="*/ 32 w 418"/>
                  <a:gd name="T13" fmla="*/ 10 h 305"/>
                  <a:gd name="T14" fmla="*/ 45 w 418"/>
                  <a:gd name="T15" fmla="*/ 10 h 305"/>
                  <a:gd name="T16" fmla="*/ 98 w 418"/>
                  <a:gd name="T17" fmla="*/ 11 h 305"/>
                  <a:gd name="T18" fmla="*/ 112 w 418"/>
                  <a:gd name="T19" fmla="*/ 4 h 305"/>
                  <a:gd name="T20" fmla="*/ 33 w 418"/>
                  <a:gd name="T21" fmla="*/ 4 h 305"/>
                  <a:gd name="T22" fmla="*/ 34 w 418"/>
                  <a:gd name="T23" fmla="*/ 4 h 305"/>
                  <a:gd name="T24" fmla="*/ 32 w 418"/>
                  <a:gd name="T25" fmla="*/ 4 h 305"/>
                  <a:gd name="T26" fmla="*/ 32 w 418"/>
                  <a:gd name="T27" fmla="*/ 4 h 305"/>
                  <a:gd name="T28" fmla="*/ 31 w 418"/>
                  <a:gd name="T29" fmla="*/ 4 h 305"/>
                  <a:gd name="T30" fmla="*/ 29 w 418"/>
                  <a:gd name="T31" fmla="*/ 4 h 305"/>
                  <a:gd name="T32" fmla="*/ 28 w 418"/>
                  <a:gd name="T33" fmla="*/ 4 h 305"/>
                  <a:gd name="T34" fmla="*/ 24 w 418"/>
                  <a:gd name="T35" fmla="*/ 4 h 305"/>
                  <a:gd name="T36" fmla="*/ 23 w 418"/>
                  <a:gd name="T37" fmla="*/ 4 h 305"/>
                  <a:gd name="T38" fmla="*/ 22 w 418"/>
                  <a:gd name="T39" fmla="*/ 4 h 305"/>
                  <a:gd name="T40" fmla="*/ 22 w 418"/>
                  <a:gd name="T41" fmla="*/ 4 h 305"/>
                  <a:gd name="T42" fmla="*/ 22 w 418"/>
                  <a:gd name="T43" fmla="*/ 4 h 305"/>
                  <a:gd name="T44" fmla="*/ 22 w 418"/>
                  <a:gd name="T45" fmla="*/ 4 h 305"/>
                  <a:gd name="T46" fmla="*/ 21 w 418"/>
                  <a:gd name="T47" fmla="*/ 4 h 305"/>
                  <a:gd name="T48" fmla="*/ 23 w 418"/>
                  <a:gd name="T49" fmla="*/ 4 h 305"/>
                  <a:gd name="T50" fmla="*/ 24 w 418"/>
                  <a:gd name="T51" fmla="*/ 4 h 305"/>
                  <a:gd name="T52" fmla="*/ 26 w 418"/>
                  <a:gd name="T53" fmla="*/ 4 h 305"/>
                  <a:gd name="T54" fmla="*/ 27 w 418"/>
                  <a:gd name="T55" fmla="*/ 4 h 305"/>
                  <a:gd name="T56" fmla="*/ 27 w 418"/>
                  <a:gd name="T57" fmla="*/ 4 h 305"/>
                  <a:gd name="T58" fmla="*/ 29 w 418"/>
                  <a:gd name="T59" fmla="*/ 4 h 305"/>
                  <a:gd name="T60" fmla="*/ 27 w 418"/>
                  <a:gd name="T61" fmla="*/ 4 h 305"/>
                  <a:gd name="T62" fmla="*/ 29 w 418"/>
                  <a:gd name="T63" fmla="*/ 4 h 305"/>
                  <a:gd name="T64" fmla="*/ 31 w 418"/>
                  <a:gd name="T65" fmla="*/ 4 h 305"/>
                  <a:gd name="T66" fmla="*/ 30 w 418"/>
                  <a:gd name="T67" fmla="*/ 4 h 305"/>
                  <a:gd name="T68" fmla="*/ 30 w 418"/>
                  <a:gd name="T69" fmla="*/ 4 h 305"/>
                  <a:gd name="T70" fmla="*/ 27 w 418"/>
                  <a:gd name="T71" fmla="*/ 4 h 305"/>
                  <a:gd name="T72" fmla="*/ 23 w 418"/>
                  <a:gd name="T73" fmla="*/ 4 h 305"/>
                  <a:gd name="T74" fmla="*/ 25 w 418"/>
                  <a:gd name="T75" fmla="*/ 4 h 305"/>
                  <a:gd name="T76" fmla="*/ 20 w 418"/>
                  <a:gd name="T77" fmla="*/ 4 h 305"/>
                  <a:gd name="T78" fmla="*/ 26 w 418"/>
                  <a:gd name="T79" fmla="*/ 4 h 305"/>
                  <a:gd name="T80" fmla="*/ 28 w 418"/>
                  <a:gd name="T81" fmla="*/ 4 h 305"/>
                  <a:gd name="T82" fmla="*/ 30 w 418"/>
                  <a:gd name="T83" fmla="*/ 4 h 305"/>
                  <a:gd name="T84" fmla="*/ 30 w 418"/>
                  <a:gd name="T85" fmla="*/ 4 h 305"/>
                  <a:gd name="T86" fmla="*/ 29 w 418"/>
                  <a:gd name="T87" fmla="*/ 4 h 305"/>
                  <a:gd name="T88" fmla="*/ 29 w 418"/>
                  <a:gd name="T89" fmla="*/ 4 h 305"/>
                  <a:gd name="T90" fmla="*/ 28 w 418"/>
                  <a:gd name="T91" fmla="*/ 4 h 305"/>
                  <a:gd name="T92" fmla="*/ 26 w 418"/>
                  <a:gd name="T93" fmla="*/ 4 h 305"/>
                  <a:gd name="T94" fmla="*/ 23 w 418"/>
                  <a:gd name="T95" fmla="*/ 4 h 305"/>
                  <a:gd name="T96" fmla="*/ 11 w 418"/>
                  <a:gd name="T97" fmla="*/ 4 h 305"/>
                  <a:gd name="T98" fmla="*/ 9 w 418"/>
                  <a:gd name="T99" fmla="*/ 4 h 30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18"/>
                  <a:gd name="T151" fmla="*/ 0 h 305"/>
                  <a:gd name="T152" fmla="*/ 418 w 418"/>
                  <a:gd name="T153" fmla="*/ 305 h 30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18" h="305">
                    <a:moveTo>
                      <a:pt x="9" y="52"/>
                    </a:moveTo>
                    <a:lnTo>
                      <a:pt x="16" y="66"/>
                    </a:lnTo>
                    <a:lnTo>
                      <a:pt x="13" y="84"/>
                    </a:lnTo>
                    <a:lnTo>
                      <a:pt x="13" y="100"/>
                    </a:lnTo>
                    <a:lnTo>
                      <a:pt x="11" y="129"/>
                    </a:lnTo>
                    <a:lnTo>
                      <a:pt x="28" y="133"/>
                    </a:lnTo>
                    <a:lnTo>
                      <a:pt x="11" y="134"/>
                    </a:lnTo>
                    <a:lnTo>
                      <a:pt x="9" y="149"/>
                    </a:lnTo>
                    <a:lnTo>
                      <a:pt x="13" y="166"/>
                    </a:lnTo>
                    <a:lnTo>
                      <a:pt x="0" y="179"/>
                    </a:lnTo>
                    <a:lnTo>
                      <a:pt x="29" y="196"/>
                    </a:lnTo>
                    <a:lnTo>
                      <a:pt x="53" y="234"/>
                    </a:lnTo>
                    <a:lnTo>
                      <a:pt x="76" y="266"/>
                    </a:lnTo>
                    <a:lnTo>
                      <a:pt x="118" y="264"/>
                    </a:lnTo>
                    <a:lnTo>
                      <a:pt x="150" y="278"/>
                    </a:lnTo>
                    <a:lnTo>
                      <a:pt x="165" y="275"/>
                    </a:lnTo>
                    <a:lnTo>
                      <a:pt x="261" y="278"/>
                    </a:lnTo>
                    <a:lnTo>
                      <a:pt x="370" y="305"/>
                    </a:lnTo>
                    <a:lnTo>
                      <a:pt x="371" y="270"/>
                    </a:lnTo>
                    <a:lnTo>
                      <a:pt x="418" y="75"/>
                    </a:lnTo>
                    <a:lnTo>
                      <a:pt x="128" y="0"/>
                    </a:lnTo>
                    <a:lnTo>
                      <a:pt x="125" y="15"/>
                    </a:lnTo>
                    <a:lnTo>
                      <a:pt x="134" y="30"/>
                    </a:lnTo>
                    <a:lnTo>
                      <a:pt x="129" y="45"/>
                    </a:lnTo>
                    <a:lnTo>
                      <a:pt x="128" y="73"/>
                    </a:lnTo>
                    <a:lnTo>
                      <a:pt x="120" y="93"/>
                    </a:lnTo>
                    <a:lnTo>
                      <a:pt x="116" y="103"/>
                    </a:lnTo>
                    <a:lnTo>
                      <a:pt x="118" y="109"/>
                    </a:lnTo>
                    <a:lnTo>
                      <a:pt x="115" y="111"/>
                    </a:lnTo>
                    <a:lnTo>
                      <a:pt x="115" y="129"/>
                    </a:lnTo>
                    <a:lnTo>
                      <a:pt x="107" y="130"/>
                    </a:lnTo>
                    <a:lnTo>
                      <a:pt x="107" y="134"/>
                    </a:lnTo>
                    <a:lnTo>
                      <a:pt x="101" y="129"/>
                    </a:lnTo>
                    <a:lnTo>
                      <a:pt x="101" y="131"/>
                    </a:lnTo>
                    <a:lnTo>
                      <a:pt x="89" y="142"/>
                    </a:lnTo>
                    <a:lnTo>
                      <a:pt x="86" y="142"/>
                    </a:lnTo>
                    <a:lnTo>
                      <a:pt x="83" y="137"/>
                    </a:lnTo>
                    <a:lnTo>
                      <a:pt x="82" y="140"/>
                    </a:lnTo>
                    <a:lnTo>
                      <a:pt x="80" y="137"/>
                    </a:lnTo>
                    <a:lnTo>
                      <a:pt x="77" y="145"/>
                    </a:lnTo>
                    <a:lnTo>
                      <a:pt x="76" y="143"/>
                    </a:lnTo>
                    <a:lnTo>
                      <a:pt x="77" y="137"/>
                    </a:lnTo>
                    <a:lnTo>
                      <a:pt x="73" y="139"/>
                    </a:lnTo>
                    <a:lnTo>
                      <a:pt x="77" y="134"/>
                    </a:lnTo>
                    <a:lnTo>
                      <a:pt x="71" y="134"/>
                    </a:lnTo>
                    <a:lnTo>
                      <a:pt x="76" y="131"/>
                    </a:lnTo>
                    <a:lnTo>
                      <a:pt x="71" y="130"/>
                    </a:lnTo>
                    <a:lnTo>
                      <a:pt x="73" y="126"/>
                    </a:lnTo>
                    <a:lnTo>
                      <a:pt x="77" y="130"/>
                    </a:lnTo>
                    <a:lnTo>
                      <a:pt x="82" y="124"/>
                    </a:lnTo>
                    <a:lnTo>
                      <a:pt x="89" y="120"/>
                    </a:lnTo>
                    <a:lnTo>
                      <a:pt x="86" y="131"/>
                    </a:lnTo>
                    <a:lnTo>
                      <a:pt x="88" y="134"/>
                    </a:lnTo>
                    <a:lnTo>
                      <a:pt x="91" y="126"/>
                    </a:lnTo>
                    <a:lnTo>
                      <a:pt x="98" y="121"/>
                    </a:lnTo>
                    <a:lnTo>
                      <a:pt x="95" y="129"/>
                    </a:lnTo>
                    <a:lnTo>
                      <a:pt x="98" y="131"/>
                    </a:lnTo>
                    <a:lnTo>
                      <a:pt x="98" y="126"/>
                    </a:lnTo>
                    <a:lnTo>
                      <a:pt x="104" y="123"/>
                    </a:lnTo>
                    <a:lnTo>
                      <a:pt x="107" y="115"/>
                    </a:lnTo>
                    <a:lnTo>
                      <a:pt x="107" y="111"/>
                    </a:lnTo>
                    <a:lnTo>
                      <a:pt x="98" y="111"/>
                    </a:lnTo>
                    <a:lnTo>
                      <a:pt x="101" y="102"/>
                    </a:lnTo>
                    <a:lnTo>
                      <a:pt x="104" y="108"/>
                    </a:lnTo>
                    <a:lnTo>
                      <a:pt x="106" y="96"/>
                    </a:lnTo>
                    <a:lnTo>
                      <a:pt x="115" y="97"/>
                    </a:lnTo>
                    <a:lnTo>
                      <a:pt x="115" y="85"/>
                    </a:lnTo>
                    <a:lnTo>
                      <a:pt x="112" y="81"/>
                    </a:lnTo>
                    <a:lnTo>
                      <a:pt x="112" y="90"/>
                    </a:lnTo>
                    <a:lnTo>
                      <a:pt x="109" y="87"/>
                    </a:lnTo>
                    <a:lnTo>
                      <a:pt x="101" y="93"/>
                    </a:lnTo>
                    <a:lnTo>
                      <a:pt x="98" y="99"/>
                    </a:lnTo>
                    <a:lnTo>
                      <a:pt x="92" y="100"/>
                    </a:lnTo>
                    <a:lnTo>
                      <a:pt x="82" y="106"/>
                    </a:lnTo>
                    <a:lnTo>
                      <a:pt x="74" y="115"/>
                    </a:lnTo>
                    <a:lnTo>
                      <a:pt x="88" y="115"/>
                    </a:lnTo>
                    <a:lnTo>
                      <a:pt x="76" y="118"/>
                    </a:lnTo>
                    <a:lnTo>
                      <a:pt x="71" y="115"/>
                    </a:lnTo>
                    <a:lnTo>
                      <a:pt x="82" y="100"/>
                    </a:lnTo>
                    <a:lnTo>
                      <a:pt x="91" y="96"/>
                    </a:lnTo>
                    <a:lnTo>
                      <a:pt x="100" y="84"/>
                    </a:lnTo>
                    <a:lnTo>
                      <a:pt x="101" y="90"/>
                    </a:lnTo>
                    <a:lnTo>
                      <a:pt x="107" y="85"/>
                    </a:lnTo>
                    <a:lnTo>
                      <a:pt x="112" y="73"/>
                    </a:lnTo>
                    <a:lnTo>
                      <a:pt x="110" y="67"/>
                    </a:lnTo>
                    <a:lnTo>
                      <a:pt x="109" y="72"/>
                    </a:lnTo>
                    <a:lnTo>
                      <a:pt x="106" y="70"/>
                    </a:lnTo>
                    <a:lnTo>
                      <a:pt x="107" y="63"/>
                    </a:lnTo>
                    <a:lnTo>
                      <a:pt x="104" y="63"/>
                    </a:lnTo>
                    <a:lnTo>
                      <a:pt x="104" y="70"/>
                    </a:lnTo>
                    <a:lnTo>
                      <a:pt x="100" y="73"/>
                    </a:lnTo>
                    <a:lnTo>
                      <a:pt x="100" y="64"/>
                    </a:lnTo>
                    <a:lnTo>
                      <a:pt x="97" y="63"/>
                    </a:lnTo>
                    <a:lnTo>
                      <a:pt x="94" y="67"/>
                    </a:lnTo>
                    <a:lnTo>
                      <a:pt x="89" y="57"/>
                    </a:lnTo>
                    <a:lnTo>
                      <a:pt x="80" y="57"/>
                    </a:lnTo>
                    <a:lnTo>
                      <a:pt x="41" y="37"/>
                    </a:lnTo>
                    <a:lnTo>
                      <a:pt x="17" y="14"/>
                    </a:lnTo>
                    <a:lnTo>
                      <a:pt x="9" y="30"/>
                    </a:lnTo>
                    <a:lnTo>
                      <a:pt x="9" y="52"/>
                    </a:lnTo>
                    <a:close/>
                  </a:path>
                </a:pathLst>
              </a:custGeom>
              <a:solidFill>
                <a:srgbClr val="BA7C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34" name="Freeform 104"/>
              <p:cNvSpPr>
                <a:spLocks/>
              </p:cNvSpPr>
              <p:nvPr/>
            </p:nvSpPr>
            <p:spPr bwMode="auto">
              <a:xfrm>
                <a:off x="1207" y="983"/>
                <a:ext cx="400" cy="273"/>
              </a:xfrm>
              <a:custGeom>
                <a:avLst/>
                <a:gdLst>
                  <a:gd name="T0" fmla="*/ 11 w 418"/>
                  <a:gd name="T1" fmla="*/ 4 h 305"/>
                  <a:gd name="T2" fmla="*/ 11 w 418"/>
                  <a:gd name="T3" fmla="*/ 4 h 305"/>
                  <a:gd name="T4" fmla="*/ 11 w 418"/>
                  <a:gd name="T5" fmla="*/ 4 h 305"/>
                  <a:gd name="T6" fmla="*/ 9 w 418"/>
                  <a:gd name="T7" fmla="*/ 5 h 305"/>
                  <a:gd name="T8" fmla="*/ 0 w 418"/>
                  <a:gd name="T9" fmla="*/ 6 h 305"/>
                  <a:gd name="T10" fmla="*/ 13 w 418"/>
                  <a:gd name="T11" fmla="*/ 9 h 305"/>
                  <a:gd name="T12" fmla="*/ 32 w 418"/>
                  <a:gd name="T13" fmla="*/ 10 h 305"/>
                  <a:gd name="T14" fmla="*/ 45 w 418"/>
                  <a:gd name="T15" fmla="*/ 10 h 305"/>
                  <a:gd name="T16" fmla="*/ 98 w 418"/>
                  <a:gd name="T17" fmla="*/ 11 h 305"/>
                  <a:gd name="T18" fmla="*/ 112 w 418"/>
                  <a:gd name="T19" fmla="*/ 4 h 305"/>
                  <a:gd name="T20" fmla="*/ 33 w 418"/>
                  <a:gd name="T21" fmla="*/ 4 h 305"/>
                  <a:gd name="T22" fmla="*/ 34 w 418"/>
                  <a:gd name="T23" fmla="*/ 4 h 305"/>
                  <a:gd name="T24" fmla="*/ 32 w 418"/>
                  <a:gd name="T25" fmla="*/ 4 h 305"/>
                  <a:gd name="T26" fmla="*/ 32 w 418"/>
                  <a:gd name="T27" fmla="*/ 4 h 305"/>
                  <a:gd name="T28" fmla="*/ 31 w 418"/>
                  <a:gd name="T29" fmla="*/ 4 h 305"/>
                  <a:gd name="T30" fmla="*/ 29 w 418"/>
                  <a:gd name="T31" fmla="*/ 4 h 305"/>
                  <a:gd name="T32" fmla="*/ 28 w 418"/>
                  <a:gd name="T33" fmla="*/ 4 h 305"/>
                  <a:gd name="T34" fmla="*/ 24 w 418"/>
                  <a:gd name="T35" fmla="*/ 4 h 305"/>
                  <a:gd name="T36" fmla="*/ 23 w 418"/>
                  <a:gd name="T37" fmla="*/ 4 h 305"/>
                  <a:gd name="T38" fmla="*/ 22 w 418"/>
                  <a:gd name="T39" fmla="*/ 4 h 305"/>
                  <a:gd name="T40" fmla="*/ 22 w 418"/>
                  <a:gd name="T41" fmla="*/ 4 h 305"/>
                  <a:gd name="T42" fmla="*/ 22 w 418"/>
                  <a:gd name="T43" fmla="*/ 4 h 305"/>
                  <a:gd name="T44" fmla="*/ 22 w 418"/>
                  <a:gd name="T45" fmla="*/ 4 h 305"/>
                  <a:gd name="T46" fmla="*/ 21 w 418"/>
                  <a:gd name="T47" fmla="*/ 4 h 305"/>
                  <a:gd name="T48" fmla="*/ 23 w 418"/>
                  <a:gd name="T49" fmla="*/ 4 h 305"/>
                  <a:gd name="T50" fmla="*/ 24 w 418"/>
                  <a:gd name="T51" fmla="*/ 4 h 305"/>
                  <a:gd name="T52" fmla="*/ 26 w 418"/>
                  <a:gd name="T53" fmla="*/ 4 h 305"/>
                  <a:gd name="T54" fmla="*/ 27 w 418"/>
                  <a:gd name="T55" fmla="*/ 4 h 305"/>
                  <a:gd name="T56" fmla="*/ 27 w 418"/>
                  <a:gd name="T57" fmla="*/ 4 h 305"/>
                  <a:gd name="T58" fmla="*/ 29 w 418"/>
                  <a:gd name="T59" fmla="*/ 4 h 305"/>
                  <a:gd name="T60" fmla="*/ 27 w 418"/>
                  <a:gd name="T61" fmla="*/ 4 h 305"/>
                  <a:gd name="T62" fmla="*/ 29 w 418"/>
                  <a:gd name="T63" fmla="*/ 4 h 305"/>
                  <a:gd name="T64" fmla="*/ 31 w 418"/>
                  <a:gd name="T65" fmla="*/ 4 h 305"/>
                  <a:gd name="T66" fmla="*/ 30 w 418"/>
                  <a:gd name="T67" fmla="*/ 4 h 305"/>
                  <a:gd name="T68" fmla="*/ 30 w 418"/>
                  <a:gd name="T69" fmla="*/ 4 h 305"/>
                  <a:gd name="T70" fmla="*/ 27 w 418"/>
                  <a:gd name="T71" fmla="*/ 4 h 305"/>
                  <a:gd name="T72" fmla="*/ 23 w 418"/>
                  <a:gd name="T73" fmla="*/ 4 h 305"/>
                  <a:gd name="T74" fmla="*/ 25 w 418"/>
                  <a:gd name="T75" fmla="*/ 4 h 305"/>
                  <a:gd name="T76" fmla="*/ 20 w 418"/>
                  <a:gd name="T77" fmla="*/ 4 h 305"/>
                  <a:gd name="T78" fmla="*/ 26 w 418"/>
                  <a:gd name="T79" fmla="*/ 4 h 305"/>
                  <a:gd name="T80" fmla="*/ 28 w 418"/>
                  <a:gd name="T81" fmla="*/ 4 h 305"/>
                  <a:gd name="T82" fmla="*/ 30 w 418"/>
                  <a:gd name="T83" fmla="*/ 4 h 305"/>
                  <a:gd name="T84" fmla="*/ 30 w 418"/>
                  <a:gd name="T85" fmla="*/ 4 h 305"/>
                  <a:gd name="T86" fmla="*/ 29 w 418"/>
                  <a:gd name="T87" fmla="*/ 4 h 305"/>
                  <a:gd name="T88" fmla="*/ 29 w 418"/>
                  <a:gd name="T89" fmla="*/ 4 h 305"/>
                  <a:gd name="T90" fmla="*/ 28 w 418"/>
                  <a:gd name="T91" fmla="*/ 4 h 305"/>
                  <a:gd name="T92" fmla="*/ 26 w 418"/>
                  <a:gd name="T93" fmla="*/ 4 h 305"/>
                  <a:gd name="T94" fmla="*/ 23 w 418"/>
                  <a:gd name="T95" fmla="*/ 4 h 305"/>
                  <a:gd name="T96" fmla="*/ 11 w 418"/>
                  <a:gd name="T97" fmla="*/ 4 h 305"/>
                  <a:gd name="T98" fmla="*/ 9 w 418"/>
                  <a:gd name="T99" fmla="*/ 4 h 30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418"/>
                  <a:gd name="T151" fmla="*/ 0 h 305"/>
                  <a:gd name="T152" fmla="*/ 418 w 418"/>
                  <a:gd name="T153" fmla="*/ 305 h 30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418" h="305">
                    <a:moveTo>
                      <a:pt x="9" y="52"/>
                    </a:moveTo>
                    <a:lnTo>
                      <a:pt x="16" y="66"/>
                    </a:lnTo>
                    <a:lnTo>
                      <a:pt x="13" y="84"/>
                    </a:lnTo>
                    <a:lnTo>
                      <a:pt x="13" y="100"/>
                    </a:lnTo>
                    <a:lnTo>
                      <a:pt x="11" y="129"/>
                    </a:lnTo>
                    <a:lnTo>
                      <a:pt x="28" y="133"/>
                    </a:lnTo>
                    <a:lnTo>
                      <a:pt x="11" y="134"/>
                    </a:lnTo>
                    <a:lnTo>
                      <a:pt x="9" y="149"/>
                    </a:lnTo>
                    <a:lnTo>
                      <a:pt x="13" y="166"/>
                    </a:lnTo>
                    <a:lnTo>
                      <a:pt x="0" y="179"/>
                    </a:lnTo>
                    <a:lnTo>
                      <a:pt x="29" y="196"/>
                    </a:lnTo>
                    <a:lnTo>
                      <a:pt x="53" y="234"/>
                    </a:lnTo>
                    <a:lnTo>
                      <a:pt x="76" y="266"/>
                    </a:lnTo>
                    <a:lnTo>
                      <a:pt x="118" y="264"/>
                    </a:lnTo>
                    <a:lnTo>
                      <a:pt x="150" y="278"/>
                    </a:lnTo>
                    <a:lnTo>
                      <a:pt x="165" y="275"/>
                    </a:lnTo>
                    <a:lnTo>
                      <a:pt x="261" y="278"/>
                    </a:lnTo>
                    <a:lnTo>
                      <a:pt x="370" y="305"/>
                    </a:lnTo>
                    <a:lnTo>
                      <a:pt x="371" y="270"/>
                    </a:lnTo>
                    <a:lnTo>
                      <a:pt x="418" y="75"/>
                    </a:lnTo>
                    <a:lnTo>
                      <a:pt x="128" y="0"/>
                    </a:lnTo>
                    <a:lnTo>
                      <a:pt x="125" y="15"/>
                    </a:lnTo>
                    <a:lnTo>
                      <a:pt x="134" y="30"/>
                    </a:lnTo>
                    <a:lnTo>
                      <a:pt x="129" y="45"/>
                    </a:lnTo>
                    <a:lnTo>
                      <a:pt x="128" y="73"/>
                    </a:lnTo>
                    <a:lnTo>
                      <a:pt x="120" y="93"/>
                    </a:lnTo>
                    <a:lnTo>
                      <a:pt x="116" y="103"/>
                    </a:lnTo>
                    <a:lnTo>
                      <a:pt x="118" y="109"/>
                    </a:lnTo>
                    <a:lnTo>
                      <a:pt x="115" y="111"/>
                    </a:lnTo>
                    <a:lnTo>
                      <a:pt x="115" y="129"/>
                    </a:lnTo>
                    <a:lnTo>
                      <a:pt x="107" y="130"/>
                    </a:lnTo>
                    <a:lnTo>
                      <a:pt x="107" y="134"/>
                    </a:lnTo>
                    <a:lnTo>
                      <a:pt x="101" y="129"/>
                    </a:lnTo>
                    <a:lnTo>
                      <a:pt x="101" y="131"/>
                    </a:lnTo>
                    <a:lnTo>
                      <a:pt x="89" y="142"/>
                    </a:lnTo>
                    <a:lnTo>
                      <a:pt x="86" y="142"/>
                    </a:lnTo>
                    <a:lnTo>
                      <a:pt x="83" y="137"/>
                    </a:lnTo>
                    <a:lnTo>
                      <a:pt x="82" y="140"/>
                    </a:lnTo>
                    <a:lnTo>
                      <a:pt x="80" y="137"/>
                    </a:lnTo>
                    <a:lnTo>
                      <a:pt x="77" y="145"/>
                    </a:lnTo>
                    <a:lnTo>
                      <a:pt x="76" y="143"/>
                    </a:lnTo>
                    <a:lnTo>
                      <a:pt x="77" y="137"/>
                    </a:lnTo>
                    <a:lnTo>
                      <a:pt x="73" y="139"/>
                    </a:lnTo>
                    <a:lnTo>
                      <a:pt x="77" y="134"/>
                    </a:lnTo>
                    <a:lnTo>
                      <a:pt x="71" y="134"/>
                    </a:lnTo>
                    <a:lnTo>
                      <a:pt x="76" y="131"/>
                    </a:lnTo>
                    <a:lnTo>
                      <a:pt x="71" y="130"/>
                    </a:lnTo>
                    <a:lnTo>
                      <a:pt x="73" y="126"/>
                    </a:lnTo>
                    <a:lnTo>
                      <a:pt x="77" y="130"/>
                    </a:lnTo>
                    <a:lnTo>
                      <a:pt x="82" y="124"/>
                    </a:lnTo>
                    <a:lnTo>
                      <a:pt x="89" y="120"/>
                    </a:lnTo>
                    <a:lnTo>
                      <a:pt x="86" y="131"/>
                    </a:lnTo>
                    <a:lnTo>
                      <a:pt x="88" y="134"/>
                    </a:lnTo>
                    <a:lnTo>
                      <a:pt x="91" y="126"/>
                    </a:lnTo>
                    <a:lnTo>
                      <a:pt x="98" y="121"/>
                    </a:lnTo>
                    <a:lnTo>
                      <a:pt x="95" y="129"/>
                    </a:lnTo>
                    <a:lnTo>
                      <a:pt x="98" y="131"/>
                    </a:lnTo>
                    <a:lnTo>
                      <a:pt x="98" y="126"/>
                    </a:lnTo>
                    <a:lnTo>
                      <a:pt x="104" y="123"/>
                    </a:lnTo>
                    <a:lnTo>
                      <a:pt x="107" y="115"/>
                    </a:lnTo>
                    <a:lnTo>
                      <a:pt x="107" y="111"/>
                    </a:lnTo>
                    <a:lnTo>
                      <a:pt x="98" y="111"/>
                    </a:lnTo>
                    <a:lnTo>
                      <a:pt x="101" y="102"/>
                    </a:lnTo>
                    <a:lnTo>
                      <a:pt x="104" y="108"/>
                    </a:lnTo>
                    <a:lnTo>
                      <a:pt x="106" y="96"/>
                    </a:lnTo>
                    <a:lnTo>
                      <a:pt x="115" y="97"/>
                    </a:lnTo>
                    <a:lnTo>
                      <a:pt x="115" y="85"/>
                    </a:lnTo>
                    <a:lnTo>
                      <a:pt x="112" y="81"/>
                    </a:lnTo>
                    <a:lnTo>
                      <a:pt x="112" y="90"/>
                    </a:lnTo>
                    <a:lnTo>
                      <a:pt x="109" y="87"/>
                    </a:lnTo>
                    <a:lnTo>
                      <a:pt x="101" y="93"/>
                    </a:lnTo>
                    <a:lnTo>
                      <a:pt x="98" y="99"/>
                    </a:lnTo>
                    <a:lnTo>
                      <a:pt x="92" y="100"/>
                    </a:lnTo>
                    <a:lnTo>
                      <a:pt x="82" y="106"/>
                    </a:lnTo>
                    <a:lnTo>
                      <a:pt x="74" y="115"/>
                    </a:lnTo>
                    <a:lnTo>
                      <a:pt x="88" y="115"/>
                    </a:lnTo>
                    <a:lnTo>
                      <a:pt x="76" y="118"/>
                    </a:lnTo>
                    <a:lnTo>
                      <a:pt x="71" y="115"/>
                    </a:lnTo>
                    <a:lnTo>
                      <a:pt x="82" y="100"/>
                    </a:lnTo>
                    <a:lnTo>
                      <a:pt x="91" y="96"/>
                    </a:lnTo>
                    <a:lnTo>
                      <a:pt x="100" y="84"/>
                    </a:lnTo>
                    <a:lnTo>
                      <a:pt x="101" y="90"/>
                    </a:lnTo>
                    <a:lnTo>
                      <a:pt x="107" y="85"/>
                    </a:lnTo>
                    <a:lnTo>
                      <a:pt x="112" y="73"/>
                    </a:lnTo>
                    <a:lnTo>
                      <a:pt x="110" y="67"/>
                    </a:lnTo>
                    <a:lnTo>
                      <a:pt x="109" y="72"/>
                    </a:lnTo>
                    <a:lnTo>
                      <a:pt x="106" y="70"/>
                    </a:lnTo>
                    <a:lnTo>
                      <a:pt x="107" y="63"/>
                    </a:lnTo>
                    <a:lnTo>
                      <a:pt x="104" y="63"/>
                    </a:lnTo>
                    <a:lnTo>
                      <a:pt x="104" y="70"/>
                    </a:lnTo>
                    <a:lnTo>
                      <a:pt x="100" y="73"/>
                    </a:lnTo>
                    <a:lnTo>
                      <a:pt x="100" y="64"/>
                    </a:lnTo>
                    <a:lnTo>
                      <a:pt x="97" y="63"/>
                    </a:lnTo>
                    <a:lnTo>
                      <a:pt x="94" y="67"/>
                    </a:lnTo>
                    <a:lnTo>
                      <a:pt x="89" y="57"/>
                    </a:lnTo>
                    <a:lnTo>
                      <a:pt x="80" y="57"/>
                    </a:lnTo>
                    <a:lnTo>
                      <a:pt x="41" y="37"/>
                    </a:lnTo>
                    <a:lnTo>
                      <a:pt x="17" y="14"/>
                    </a:lnTo>
                    <a:lnTo>
                      <a:pt x="9" y="30"/>
                    </a:lnTo>
                    <a:lnTo>
                      <a:pt x="9" y="52"/>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35" name="Freeform 105"/>
              <p:cNvSpPr>
                <a:spLocks/>
              </p:cNvSpPr>
              <p:nvPr/>
            </p:nvSpPr>
            <p:spPr bwMode="auto">
              <a:xfrm>
                <a:off x="3432" y="1689"/>
                <a:ext cx="267" cy="250"/>
              </a:xfrm>
              <a:custGeom>
                <a:avLst/>
                <a:gdLst>
                  <a:gd name="T0" fmla="*/ 0 w 280"/>
                  <a:gd name="T1" fmla="*/ 8 h 278"/>
                  <a:gd name="T2" fmla="*/ 10 w 280"/>
                  <a:gd name="T3" fmla="*/ 10 h 278"/>
                  <a:gd name="T4" fmla="*/ 10 w 280"/>
                  <a:gd name="T5" fmla="*/ 10 h 278"/>
                  <a:gd name="T6" fmla="*/ 10 w 280"/>
                  <a:gd name="T7" fmla="*/ 11 h 278"/>
                  <a:gd name="T8" fmla="*/ 16 w 280"/>
                  <a:gd name="T9" fmla="*/ 11 h 278"/>
                  <a:gd name="T10" fmla="*/ 22 w 280"/>
                  <a:gd name="T11" fmla="*/ 11 h 278"/>
                  <a:gd name="T12" fmla="*/ 24 w 280"/>
                  <a:gd name="T13" fmla="*/ 11 h 278"/>
                  <a:gd name="T14" fmla="*/ 27 w 280"/>
                  <a:gd name="T15" fmla="*/ 11 h 278"/>
                  <a:gd name="T16" fmla="*/ 28 w 280"/>
                  <a:gd name="T17" fmla="*/ 11 h 278"/>
                  <a:gd name="T18" fmla="*/ 33 w 280"/>
                  <a:gd name="T19" fmla="*/ 11 h 278"/>
                  <a:gd name="T20" fmla="*/ 37 w 280"/>
                  <a:gd name="T21" fmla="*/ 10 h 278"/>
                  <a:gd name="T22" fmla="*/ 35 w 280"/>
                  <a:gd name="T23" fmla="*/ 10 h 278"/>
                  <a:gd name="T24" fmla="*/ 41 w 280"/>
                  <a:gd name="T25" fmla="*/ 7 h 278"/>
                  <a:gd name="T26" fmla="*/ 43 w 280"/>
                  <a:gd name="T27" fmla="*/ 6 h 278"/>
                  <a:gd name="T28" fmla="*/ 47 w 280"/>
                  <a:gd name="T29" fmla="*/ 6 h 278"/>
                  <a:gd name="T30" fmla="*/ 50 w 280"/>
                  <a:gd name="T31" fmla="*/ 5 h 278"/>
                  <a:gd name="T32" fmla="*/ 52 w 280"/>
                  <a:gd name="T33" fmla="*/ 4 h 278"/>
                  <a:gd name="T34" fmla="*/ 57 w 280"/>
                  <a:gd name="T35" fmla="*/ 4 h 278"/>
                  <a:gd name="T36" fmla="*/ 57 w 280"/>
                  <a:gd name="T37" fmla="*/ 4 h 278"/>
                  <a:gd name="T38" fmla="*/ 66 w 280"/>
                  <a:gd name="T39" fmla="*/ 4 h 278"/>
                  <a:gd name="T40" fmla="*/ 68 w 280"/>
                  <a:gd name="T41" fmla="*/ 4 h 278"/>
                  <a:gd name="T42" fmla="*/ 66 w 280"/>
                  <a:gd name="T43" fmla="*/ 4 h 278"/>
                  <a:gd name="T44" fmla="*/ 62 w 280"/>
                  <a:gd name="T45" fmla="*/ 4 h 278"/>
                  <a:gd name="T46" fmla="*/ 57 w 280"/>
                  <a:gd name="T47" fmla="*/ 4 h 278"/>
                  <a:gd name="T48" fmla="*/ 55 w 280"/>
                  <a:gd name="T49" fmla="*/ 4 h 278"/>
                  <a:gd name="T50" fmla="*/ 47 w 280"/>
                  <a:gd name="T51" fmla="*/ 4 h 278"/>
                  <a:gd name="T52" fmla="*/ 43 w 280"/>
                  <a:gd name="T53" fmla="*/ 4 h 278"/>
                  <a:gd name="T54" fmla="*/ 41 w 280"/>
                  <a:gd name="T55" fmla="*/ 4 h 278"/>
                  <a:gd name="T56" fmla="*/ 27 w 280"/>
                  <a:gd name="T57" fmla="*/ 4 h 278"/>
                  <a:gd name="T58" fmla="*/ 24 w 280"/>
                  <a:gd name="T59" fmla="*/ 0 h 278"/>
                  <a:gd name="T60" fmla="*/ 22 w 280"/>
                  <a:gd name="T61" fmla="*/ 4 h 278"/>
                  <a:gd name="T62" fmla="*/ 24 w 280"/>
                  <a:gd name="T63" fmla="*/ 4 h 278"/>
                  <a:gd name="T64" fmla="*/ 22 w 280"/>
                  <a:gd name="T65" fmla="*/ 4 h 278"/>
                  <a:gd name="T66" fmla="*/ 19 w 280"/>
                  <a:gd name="T67" fmla="*/ 4 h 278"/>
                  <a:gd name="T68" fmla="*/ 10 w 280"/>
                  <a:gd name="T69" fmla="*/ 4 h 278"/>
                  <a:gd name="T70" fmla="*/ 10 w 280"/>
                  <a:gd name="T71" fmla="*/ 6 h 278"/>
                  <a:gd name="T72" fmla="*/ 10 w 280"/>
                  <a:gd name="T73" fmla="*/ 5 h 278"/>
                  <a:gd name="T74" fmla="*/ 10 w 280"/>
                  <a:gd name="T75" fmla="*/ 7 h 278"/>
                  <a:gd name="T76" fmla="*/ 0 w 280"/>
                  <a:gd name="T77" fmla="*/ 8 h 27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80"/>
                  <a:gd name="T118" fmla="*/ 0 h 278"/>
                  <a:gd name="T119" fmla="*/ 280 w 280"/>
                  <a:gd name="T120" fmla="*/ 278 h 278"/>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80" h="278">
                    <a:moveTo>
                      <a:pt x="0" y="191"/>
                    </a:moveTo>
                    <a:lnTo>
                      <a:pt x="12" y="230"/>
                    </a:lnTo>
                    <a:lnTo>
                      <a:pt x="24" y="245"/>
                    </a:lnTo>
                    <a:lnTo>
                      <a:pt x="46" y="258"/>
                    </a:lnTo>
                    <a:lnTo>
                      <a:pt x="64" y="278"/>
                    </a:lnTo>
                    <a:lnTo>
                      <a:pt x="86" y="269"/>
                    </a:lnTo>
                    <a:lnTo>
                      <a:pt x="95" y="276"/>
                    </a:lnTo>
                    <a:lnTo>
                      <a:pt x="109" y="269"/>
                    </a:lnTo>
                    <a:lnTo>
                      <a:pt x="116" y="257"/>
                    </a:lnTo>
                    <a:lnTo>
                      <a:pt x="142" y="252"/>
                    </a:lnTo>
                    <a:lnTo>
                      <a:pt x="155" y="236"/>
                    </a:lnTo>
                    <a:lnTo>
                      <a:pt x="147" y="230"/>
                    </a:lnTo>
                    <a:lnTo>
                      <a:pt x="170" y="179"/>
                    </a:lnTo>
                    <a:lnTo>
                      <a:pt x="176" y="152"/>
                    </a:lnTo>
                    <a:lnTo>
                      <a:pt x="197" y="163"/>
                    </a:lnTo>
                    <a:lnTo>
                      <a:pt x="209" y="133"/>
                    </a:lnTo>
                    <a:lnTo>
                      <a:pt x="219" y="131"/>
                    </a:lnTo>
                    <a:lnTo>
                      <a:pt x="236" y="103"/>
                    </a:lnTo>
                    <a:lnTo>
                      <a:pt x="240" y="72"/>
                    </a:lnTo>
                    <a:lnTo>
                      <a:pt x="274" y="91"/>
                    </a:lnTo>
                    <a:lnTo>
                      <a:pt x="280" y="75"/>
                    </a:lnTo>
                    <a:lnTo>
                      <a:pt x="271" y="63"/>
                    </a:lnTo>
                    <a:lnTo>
                      <a:pt x="256" y="55"/>
                    </a:lnTo>
                    <a:lnTo>
                      <a:pt x="239" y="57"/>
                    </a:lnTo>
                    <a:lnTo>
                      <a:pt x="231" y="67"/>
                    </a:lnTo>
                    <a:lnTo>
                      <a:pt x="198" y="78"/>
                    </a:lnTo>
                    <a:lnTo>
                      <a:pt x="176" y="103"/>
                    </a:lnTo>
                    <a:lnTo>
                      <a:pt x="168" y="63"/>
                    </a:lnTo>
                    <a:lnTo>
                      <a:pt x="109" y="73"/>
                    </a:lnTo>
                    <a:lnTo>
                      <a:pt x="97" y="0"/>
                    </a:lnTo>
                    <a:lnTo>
                      <a:pt x="88" y="6"/>
                    </a:lnTo>
                    <a:lnTo>
                      <a:pt x="94" y="20"/>
                    </a:lnTo>
                    <a:lnTo>
                      <a:pt x="86" y="85"/>
                    </a:lnTo>
                    <a:lnTo>
                      <a:pt x="74" y="99"/>
                    </a:lnTo>
                    <a:lnTo>
                      <a:pt x="41" y="122"/>
                    </a:lnTo>
                    <a:lnTo>
                      <a:pt x="36" y="149"/>
                    </a:lnTo>
                    <a:lnTo>
                      <a:pt x="24" y="143"/>
                    </a:lnTo>
                    <a:lnTo>
                      <a:pt x="19" y="175"/>
                    </a:lnTo>
                    <a:lnTo>
                      <a:pt x="0" y="191"/>
                    </a:lnTo>
                    <a:close/>
                  </a:path>
                </a:pathLst>
              </a:custGeom>
              <a:solidFill>
                <a:srgbClr val="AFD54A"/>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36" name="Freeform 106"/>
              <p:cNvSpPr>
                <a:spLocks/>
              </p:cNvSpPr>
              <p:nvPr/>
            </p:nvSpPr>
            <p:spPr bwMode="auto">
              <a:xfrm>
                <a:off x="3432" y="1689"/>
                <a:ext cx="267" cy="250"/>
              </a:xfrm>
              <a:custGeom>
                <a:avLst/>
                <a:gdLst>
                  <a:gd name="T0" fmla="*/ 0 w 280"/>
                  <a:gd name="T1" fmla="*/ 8 h 278"/>
                  <a:gd name="T2" fmla="*/ 10 w 280"/>
                  <a:gd name="T3" fmla="*/ 10 h 278"/>
                  <a:gd name="T4" fmla="*/ 10 w 280"/>
                  <a:gd name="T5" fmla="*/ 10 h 278"/>
                  <a:gd name="T6" fmla="*/ 10 w 280"/>
                  <a:gd name="T7" fmla="*/ 11 h 278"/>
                  <a:gd name="T8" fmla="*/ 16 w 280"/>
                  <a:gd name="T9" fmla="*/ 11 h 278"/>
                  <a:gd name="T10" fmla="*/ 22 w 280"/>
                  <a:gd name="T11" fmla="*/ 11 h 278"/>
                  <a:gd name="T12" fmla="*/ 24 w 280"/>
                  <a:gd name="T13" fmla="*/ 11 h 278"/>
                  <a:gd name="T14" fmla="*/ 27 w 280"/>
                  <a:gd name="T15" fmla="*/ 11 h 278"/>
                  <a:gd name="T16" fmla="*/ 28 w 280"/>
                  <a:gd name="T17" fmla="*/ 11 h 278"/>
                  <a:gd name="T18" fmla="*/ 33 w 280"/>
                  <a:gd name="T19" fmla="*/ 11 h 278"/>
                  <a:gd name="T20" fmla="*/ 37 w 280"/>
                  <a:gd name="T21" fmla="*/ 10 h 278"/>
                  <a:gd name="T22" fmla="*/ 35 w 280"/>
                  <a:gd name="T23" fmla="*/ 10 h 278"/>
                  <a:gd name="T24" fmla="*/ 41 w 280"/>
                  <a:gd name="T25" fmla="*/ 7 h 278"/>
                  <a:gd name="T26" fmla="*/ 43 w 280"/>
                  <a:gd name="T27" fmla="*/ 6 h 278"/>
                  <a:gd name="T28" fmla="*/ 47 w 280"/>
                  <a:gd name="T29" fmla="*/ 6 h 278"/>
                  <a:gd name="T30" fmla="*/ 50 w 280"/>
                  <a:gd name="T31" fmla="*/ 5 h 278"/>
                  <a:gd name="T32" fmla="*/ 52 w 280"/>
                  <a:gd name="T33" fmla="*/ 4 h 278"/>
                  <a:gd name="T34" fmla="*/ 57 w 280"/>
                  <a:gd name="T35" fmla="*/ 4 h 278"/>
                  <a:gd name="T36" fmla="*/ 57 w 280"/>
                  <a:gd name="T37" fmla="*/ 4 h 278"/>
                  <a:gd name="T38" fmla="*/ 66 w 280"/>
                  <a:gd name="T39" fmla="*/ 4 h 278"/>
                  <a:gd name="T40" fmla="*/ 68 w 280"/>
                  <a:gd name="T41" fmla="*/ 4 h 278"/>
                  <a:gd name="T42" fmla="*/ 66 w 280"/>
                  <a:gd name="T43" fmla="*/ 4 h 278"/>
                  <a:gd name="T44" fmla="*/ 62 w 280"/>
                  <a:gd name="T45" fmla="*/ 4 h 278"/>
                  <a:gd name="T46" fmla="*/ 57 w 280"/>
                  <a:gd name="T47" fmla="*/ 4 h 278"/>
                  <a:gd name="T48" fmla="*/ 55 w 280"/>
                  <a:gd name="T49" fmla="*/ 4 h 278"/>
                  <a:gd name="T50" fmla="*/ 47 w 280"/>
                  <a:gd name="T51" fmla="*/ 4 h 278"/>
                  <a:gd name="T52" fmla="*/ 43 w 280"/>
                  <a:gd name="T53" fmla="*/ 4 h 278"/>
                  <a:gd name="T54" fmla="*/ 41 w 280"/>
                  <a:gd name="T55" fmla="*/ 4 h 278"/>
                  <a:gd name="T56" fmla="*/ 27 w 280"/>
                  <a:gd name="T57" fmla="*/ 4 h 278"/>
                  <a:gd name="T58" fmla="*/ 24 w 280"/>
                  <a:gd name="T59" fmla="*/ 0 h 278"/>
                  <a:gd name="T60" fmla="*/ 22 w 280"/>
                  <a:gd name="T61" fmla="*/ 4 h 278"/>
                  <a:gd name="T62" fmla="*/ 24 w 280"/>
                  <a:gd name="T63" fmla="*/ 4 h 278"/>
                  <a:gd name="T64" fmla="*/ 22 w 280"/>
                  <a:gd name="T65" fmla="*/ 4 h 278"/>
                  <a:gd name="T66" fmla="*/ 19 w 280"/>
                  <a:gd name="T67" fmla="*/ 4 h 278"/>
                  <a:gd name="T68" fmla="*/ 10 w 280"/>
                  <a:gd name="T69" fmla="*/ 4 h 278"/>
                  <a:gd name="T70" fmla="*/ 10 w 280"/>
                  <a:gd name="T71" fmla="*/ 6 h 278"/>
                  <a:gd name="T72" fmla="*/ 10 w 280"/>
                  <a:gd name="T73" fmla="*/ 5 h 278"/>
                  <a:gd name="T74" fmla="*/ 10 w 280"/>
                  <a:gd name="T75" fmla="*/ 7 h 278"/>
                  <a:gd name="T76" fmla="*/ 0 w 280"/>
                  <a:gd name="T77" fmla="*/ 8 h 278"/>
                  <a:gd name="T78" fmla="*/ 0 w 280"/>
                  <a:gd name="T79" fmla="*/ 8 h 2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80"/>
                  <a:gd name="T121" fmla="*/ 0 h 278"/>
                  <a:gd name="T122" fmla="*/ 280 w 280"/>
                  <a:gd name="T123" fmla="*/ 278 h 27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80" h="278">
                    <a:moveTo>
                      <a:pt x="0" y="191"/>
                    </a:moveTo>
                    <a:lnTo>
                      <a:pt x="12" y="230"/>
                    </a:lnTo>
                    <a:lnTo>
                      <a:pt x="24" y="245"/>
                    </a:lnTo>
                    <a:lnTo>
                      <a:pt x="46" y="258"/>
                    </a:lnTo>
                    <a:lnTo>
                      <a:pt x="64" y="278"/>
                    </a:lnTo>
                    <a:lnTo>
                      <a:pt x="86" y="269"/>
                    </a:lnTo>
                    <a:lnTo>
                      <a:pt x="95" y="276"/>
                    </a:lnTo>
                    <a:lnTo>
                      <a:pt x="109" y="269"/>
                    </a:lnTo>
                    <a:lnTo>
                      <a:pt x="116" y="257"/>
                    </a:lnTo>
                    <a:lnTo>
                      <a:pt x="142" y="252"/>
                    </a:lnTo>
                    <a:lnTo>
                      <a:pt x="155" y="236"/>
                    </a:lnTo>
                    <a:lnTo>
                      <a:pt x="147" y="230"/>
                    </a:lnTo>
                    <a:lnTo>
                      <a:pt x="170" y="179"/>
                    </a:lnTo>
                    <a:lnTo>
                      <a:pt x="176" y="152"/>
                    </a:lnTo>
                    <a:lnTo>
                      <a:pt x="197" y="163"/>
                    </a:lnTo>
                    <a:lnTo>
                      <a:pt x="209" y="133"/>
                    </a:lnTo>
                    <a:lnTo>
                      <a:pt x="219" y="131"/>
                    </a:lnTo>
                    <a:lnTo>
                      <a:pt x="236" y="103"/>
                    </a:lnTo>
                    <a:lnTo>
                      <a:pt x="240" y="72"/>
                    </a:lnTo>
                    <a:lnTo>
                      <a:pt x="274" y="91"/>
                    </a:lnTo>
                    <a:lnTo>
                      <a:pt x="280" y="75"/>
                    </a:lnTo>
                    <a:lnTo>
                      <a:pt x="271" y="63"/>
                    </a:lnTo>
                    <a:lnTo>
                      <a:pt x="256" y="55"/>
                    </a:lnTo>
                    <a:lnTo>
                      <a:pt x="239" y="57"/>
                    </a:lnTo>
                    <a:lnTo>
                      <a:pt x="231" y="67"/>
                    </a:lnTo>
                    <a:lnTo>
                      <a:pt x="198" y="78"/>
                    </a:lnTo>
                    <a:lnTo>
                      <a:pt x="176" y="103"/>
                    </a:lnTo>
                    <a:lnTo>
                      <a:pt x="168" y="63"/>
                    </a:lnTo>
                    <a:lnTo>
                      <a:pt x="109" y="73"/>
                    </a:lnTo>
                    <a:lnTo>
                      <a:pt x="97" y="0"/>
                    </a:lnTo>
                    <a:lnTo>
                      <a:pt x="88" y="6"/>
                    </a:lnTo>
                    <a:lnTo>
                      <a:pt x="94" y="20"/>
                    </a:lnTo>
                    <a:lnTo>
                      <a:pt x="86" y="85"/>
                    </a:lnTo>
                    <a:lnTo>
                      <a:pt x="74" y="99"/>
                    </a:lnTo>
                    <a:lnTo>
                      <a:pt x="41" y="122"/>
                    </a:lnTo>
                    <a:lnTo>
                      <a:pt x="36" y="149"/>
                    </a:lnTo>
                    <a:lnTo>
                      <a:pt x="24" y="143"/>
                    </a:lnTo>
                    <a:lnTo>
                      <a:pt x="19" y="175"/>
                    </a:lnTo>
                    <a:lnTo>
                      <a:pt x="0" y="191"/>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37" name="Freeform 107"/>
              <p:cNvSpPr>
                <a:spLocks/>
              </p:cNvSpPr>
              <p:nvPr/>
            </p:nvSpPr>
            <p:spPr bwMode="auto">
              <a:xfrm>
                <a:off x="2814" y="1303"/>
                <a:ext cx="315" cy="311"/>
              </a:xfrm>
              <a:custGeom>
                <a:avLst/>
                <a:gdLst>
                  <a:gd name="T0" fmla="*/ 0 w 330"/>
                  <a:gd name="T1" fmla="*/ 4 h 349"/>
                  <a:gd name="T2" fmla="*/ 9 w 330"/>
                  <a:gd name="T3" fmla="*/ 4 h 349"/>
                  <a:gd name="T4" fmla="*/ 8 w 330"/>
                  <a:gd name="T5" fmla="*/ 5 h 349"/>
                  <a:gd name="T6" fmla="*/ 10 w 330"/>
                  <a:gd name="T7" fmla="*/ 6 h 349"/>
                  <a:gd name="T8" fmla="*/ 16 w 330"/>
                  <a:gd name="T9" fmla="*/ 7 h 349"/>
                  <a:gd name="T10" fmla="*/ 23 w 330"/>
                  <a:gd name="T11" fmla="*/ 7 h 349"/>
                  <a:gd name="T12" fmla="*/ 25 w 330"/>
                  <a:gd name="T13" fmla="*/ 8 h 349"/>
                  <a:gd name="T14" fmla="*/ 27 w 330"/>
                  <a:gd name="T15" fmla="*/ 9 h 349"/>
                  <a:gd name="T16" fmla="*/ 27 w 330"/>
                  <a:gd name="T17" fmla="*/ 10 h 349"/>
                  <a:gd name="T18" fmla="*/ 33 w 330"/>
                  <a:gd name="T19" fmla="*/ 11 h 349"/>
                  <a:gd name="T20" fmla="*/ 74 w 330"/>
                  <a:gd name="T21" fmla="*/ 11 h 349"/>
                  <a:gd name="T22" fmla="*/ 72 w 330"/>
                  <a:gd name="T23" fmla="*/ 9 h 349"/>
                  <a:gd name="T24" fmla="*/ 74 w 330"/>
                  <a:gd name="T25" fmla="*/ 7 h 349"/>
                  <a:gd name="T26" fmla="*/ 74 w 330"/>
                  <a:gd name="T27" fmla="*/ 6 h 349"/>
                  <a:gd name="T28" fmla="*/ 74 w 330"/>
                  <a:gd name="T29" fmla="*/ 5 h 349"/>
                  <a:gd name="T30" fmla="*/ 81 w 330"/>
                  <a:gd name="T31" fmla="*/ 4 h 349"/>
                  <a:gd name="T32" fmla="*/ 82 w 330"/>
                  <a:gd name="T33" fmla="*/ 4 h 349"/>
                  <a:gd name="T34" fmla="*/ 80 w 330"/>
                  <a:gd name="T35" fmla="*/ 4 h 349"/>
                  <a:gd name="T36" fmla="*/ 78 w 330"/>
                  <a:gd name="T37" fmla="*/ 4 h 349"/>
                  <a:gd name="T38" fmla="*/ 76 w 330"/>
                  <a:gd name="T39" fmla="*/ 4 h 349"/>
                  <a:gd name="T40" fmla="*/ 74 w 330"/>
                  <a:gd name="T41" fmla="*/ 4 h 349"/>
                  <a:gd name="T42" fmla="*/ 71 w 330"/>
                  <a:gd name="T43" fmla="*/ 4 h 349"/>
                  <a:gd name="T44" fmla="*/ 68 w 330"/>
                  <a:gd name="T45" fmla="*/ 5 h 349"/>
                  <a:gd name="T46" fmla="*/ 68 w 330"/>
                  <a:gd name="T47" fmla="*/ 4 h 349"/>
                  <a:gd name="T48" fmla="*/ 71 w 330"/>
                  <a:gd name="T49" fmla="*/ 4 h 349"/>
                  <a:gd name="T50" fmla="*/ 74 w 330"/>
                  <a:gd name="T51" fmla="*/ 4 h 349"/>
                  <a:gd name="T52" fmla="*/ 74 w 330"/>
                  <a:gd name="T53" fmla="*/ 4 h 349"/>
                  <a:gd name="T54" fmla="*/ 68 w 330"/>
                  <a:gd name="T55" fmla="*/ 4 h 349"/>
                  <a:gd name="T56" fmla="*/ 65 w 330"/>
                  <a:gd name="T57" fmla="*/ 4 h 349"/>
                  <a:gd name="T58" fmla="*/ 65 w 330"/>
                  <a:gd name="T59" fmla="*/ 4 h 349"/>
                  <a:gd name="T60" fmla="*/ 56 w 330"/>
                  <a:gd name="T61" fmla="*/ 4 h 349"/>
                  <a:gd name="T62" fmla="*/ 40 w 330"/>
                  <a:gd name="T63" fmla="*/ 4 h 349"/>
                  <a:gd name="T64" fmla="*/ 32 w 330"/>
                  <a:gd name="T65" fmla="*/ 4 h 349"/>
                  <a:gd name="T66" fmla="*/ 30 w 330"/>
                  <a:gd name="T67" fmla="*/ 4 h 349"/>
                  <a:gd name="T68" fmla="*/ 28 w 330"/>
                  <a:gd name="T69" fmla="*/ 4 h 349"/>
                  <a:gd name="T70" fmla="*/ 27 w 330"/>
                  <a:gd name="T71" fmla="*/ 4 h 349"/>
                  <a:gd name="T72" fmla="*/ 28 w 330"/>
                  <a:gd name="T73" fmla="*/ 4 h 349"/>
                  <a:gd name="T74" fmla="*/ 28 w 330"/>
                  <a:gd name="T75" fmla="*/ 4 h 349"/>
                  <a:gd name="T76" fmla="*/ 29 w 330"/>
                  <a:gd name="T77" fmla="*/ 4 h 349"/>
                  <a:gd name="T78" fmla="*/ 29 w 330"/>
                  <a:gd name="T79" fmla="*/ 3 h 349"/>
                  <a:gd name="T80" fmla="*/ 28 w 330"/>
                  <a:gd name="T81" fmla="*/ 0 h 349"/>
                  <a:gd name="T82" fmla="*/ 18 w 330"/>
                  <a:gd name="T83" fmla="*/ 4 h 349"/>
                  <a:gd name="T84" fmla="*/ 14 w 330"/>
                  <a:gd name="T85" fmla="*/ 4 h 349"/>
                  <a:gd name="T86" fmla="*/ 12 w 330"/>
                  <a:gd name="T87" fmla="*/ 4 h 349"/>
                  <a:gd name="T88" fmla="*/ 10 w 330"/>
                  <a:gd name="T89" fmla="*/ 4 h 349"/>
                  <a:gd name="T90" fmla="*/ 10 w 330"/>
                  <a:gd name="T91" fmla="*/ 4 h 349"/>
                  <a:gd name="T92" fmla="*/ 10 w 330"/>
                  <a:gd name="T93" fmla="*/ 4 h 349"/>
                  <a:gd name="T94" fmla="*/ 10 w 330"/>
                  <a:gd name="T95" fmla="*/ 4 h 349"/>
                  <a:gd name="T96" fmla="*/ 10 w 330"/>
                  <a:gd name="T97" fmla="*/ 4 h 349"/>
                  <a:gd name="T98" fmla="*/ 0 w 330"/>
                  <a:gd name="T99" fmla="*/ 4 h 34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330"/>
                  <a:gd name="T151" fmla="*/ 0 h 349"/>
                  <a:gd name="T152" fmla="*/ 330 w 330"/>
                  <a:gd name="T153" fmla="*/ 349 h 34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330" h="349">
                    <a:moveTo>
                      <a:pt x="0" y="106"/>
                    </a:moveTo>
                    <a:lnTo>
                      <a:pt x="9" y="134"/>
                    </a:lnTo>
                    <a:lnTo>
                      <a:pt x="8" y="176"/>
                    </a:lnTo>
                    <a:lnTo>
                      <a:pt x="48" y="201"/>
                    </a:lnTo>
                    <a:lnTo>
                      <a:pt x="63" y="219"/>
                    </a:lnTo>
                    <a:lnTo>
                      <a:pt x="87" y="234"/>
                    </a:lnTo>
                    <a:lnTo>
                      <a:pt x="94" y="245"/>
                    </a:lnTo>
                    <a:lnTo>
                      <a:pt x="102" y="273"/>
                    </a:lnTo>
                    <a:lnTo>
                      <a:pt x="106" y="312"/>
                    </a:lnTo>
                    <a:lnTo>
                      <a:pt x="136" y="349"/>
                    </a:lnTo>
                    <a:lnTo>
                      <a:pt x="302" y="339"/>
                    </a:lnTo>
                    <a:lnTo>
                      <a:pt x="293" y="285"/>
                    </a:lnTo>
                    <a:lnTo>
                      <a:pt x="299" y="228"/>
                    </a:lnTo>
                    <a:lnTo>
                      <a:pt x="306" y="203"/>
                    </a:lnTo>
                    <a:lnTo>
                      <a:pt x="306" y="180"/>
                    </a:lnTo>
                    <a:lnTo>
                      <a:pt x="327" y="130"/>
                    </a:lnTo>
                    <a:lnTo>
                      <a:pt x="330" y="118"/>
                    </a:lnTo>
                    <a:lnTo>
                      <a:pt x="324" y="115"/>
                    </a:lnTo>
                    <a:lnTo>
                      <a:pt x="317" y="125"/>
                    </a:lnTo>
                    <a:lnTo>
                      <a:pt x="309" y="152"/>
                    </a:lnTo>
                    <a:lnTo>
                      <a:pt x="296" y="154"/>
                    </a:lnTo>
                    <a:lnTo>
                      <a:pt x="290" y="168"/>
                    </a:lnTo>
                    <a:lnTo>
                      <a:pt x="276" y="180"/>
                    </a:lnTo>
                    <a:lnTo>
                      <a:pt x="278" y="164"/>
                    </a:lnTo>
                    <a:lnTo>
                      <a:pt x="285" y="146"/>
                    </a:lnTo>
                    <a:lnTo>
                      <a:pt x="296" y="139"/>
                    </a:lnTo>
                    <a:lnTo>
                      <a:pt x="297" y="134"/>
                    </a:lnTo>
                    <a:lnTo>
                      <a:pt x="278" y="85"/>
                    </a:lnTo>
                    <a:lnTo>
                      <a:pt x="266" y="80"/>
                    </a:lnTo>
                    <a:lnTo>
                      <a:pt x="261" y="70"/>
                    </a:lnTo>
                    <a:lnTo>
                      <a:pt x="230" y="66"/>
                    </a:lnTo>
                    <a:lnTo>
                      <a:pt x="161" y="48"/>
                    </a:lnTo>
                    <a:lnTo>
                      <a:pt x="133" y="30"/>
                    </a:lnTo>
                    <a:lnTo>
                      <a:pt x="118" y="21"/>
                    </a:lnTo>
                    <a:lnTo>
                      <a:pt x="109" y="30"/>
                    </a:lnTo>
                    <a:lnTo>
                      <a:pt x="105" y="27"/>
                    </a:lnTo>
                    <a:lnTo>
                      <a:pt x="109" y="21"/>
                    </a:lnTo>
                    <a:lnTo>
                      <a:pt x="111" y="12"/>
                    </a:lnTo>
                    <a:lnTo>
                      <a:pt x="114" y="10"/>
                    </a:lnTo>
                    <a:lnTo>
                      <a:pt x="114" y="3"/>
                    </a:lnTo>
                    <a:lnTo>
                      <a:pt x="109" y="0"/>
                    </a:lnTo>
                    <a:lnTo>
                      <a:pt x="70" y="18"/>
                    </a:lnTo>
                    <a:lnTo>
                      <a:pt x="57" y="22"/>
                    </a:lnTo>
                    <a:lnTo>
                      <a:pt x="51" y="24"/>
                    </a:lnTo>
                    <a:lnTo>
                      <a:pt x="42" y="19"/>
                    </a:lnTo>
                    <a:lnTo>
                      <a:pt x="39" y="22"/>
                    </a:lnTo>
                    <a:lnTo>
                      <a:pt x="39" y="19"/>
                    </a:lnTo>
                    <a:lnTo>
                      <a:pt x="30" y="27"/>
                    </a:lnTo>
                    <a:lnTo>
                      <a:pt x="33" y="66"/>
                    </a:lnTo>
                    <a:lnTo>
                      <a:pt x="0" y="106"/>
                    </a:lnTo>
                    <a:close/>
                  </a:path>
                </a:pathLst>
              </a:custGeom>
              <a:solidFill>
                <a:srgbClr val="BA7C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38" name="Freeform 108"/>
              <p:cNvSpPr>
                <a:spLocks/>
              </p:cNvSpPr>
              <p:nvPr/>
            </p:nvSpPr>
            <p:spPr bwMode="auto">
              <a:xfrm>
                <a:off x="2814" y="1303"/>
                <a:ext cx="315" cy="311"/>
              </a:xfrm>
              <a:custGeom>
                <a:avLst/>
                <a:gdLst>
                  <a:gd name="T0" fmla="*/ 0 w 330"/>
                  <a:gd name="T1" fmla="*/ 4 h 349"/>
                  <a:gd name="T2" fmla="*/ 9 w 330"/>
                  <a:gd name="T3" fmla="*/ 4 h 349"/>
                  <a:gd name="T4" fmla="*/ 8 w 330"/>
                  <a:gd name="T5" fmla="*/ 5 h 349"/>
                  <a:gd name="T6" fmla="*/ 10 w 330"/>
                  <a:gd name="T7" fmla="*/ 6 h 349"/>
                  <a:gd name="T8" fmla="*/ 16 w 330"/>
                  <a:gd name="T9" fmla="*/ 7 h 349"/>
                  <a:gd name="T10" fmla="*/ 23 w 330"/>
                  <a:gd name="T11" fmla="*/ 7 h 349"/>
                  <a:gd name="T12" fmla="*/ 25 w 330"/>
                  <a:gd name="T13" fmla="*/ 8 h 349"/>
                  <a:gd name="T14" fmla="*/ 27 w 330"/>
                  <a:gd name="T15" fmla="*/ 9 h 349"/>
                  <a:gd name="T16" fmla="*/ 27 w 330"/>
                  <a:gd name="T17" fmla="*/ 10 h 349"/>
                  <a:gd name="T18" fmla="*/ 33 w 330"/>
                  <a:gd name="T19" fmla="*/ 11 h 349"/>
                  <a:gd name="T20" fmla="*/ 74 w 330"/>
                  <a:gd name="T21" fmla="*/ 11 h 349"/>
                  <a:gd name="T22" fmla="*/ 72 w 330"/>
                  <a:gd name="T23" fmla="*/ 9 h 349"/>
                  <a:gd name="T24" fmla="*/ 74 w 330"/>
                  <a:gd name="T25" fmla="*/ 7 h 349"/>
                  <a:gd name="T26" fmla="*/ 74 w 330"/>
                  <a:gd name="T27" fmla="*/ 6 h 349"/>
                  <a:gd name="T28" fmla="*/ 74 w 330"/>
                  <a:gd name="T29" fmla="*/ 5 h 349"/>
                  <a:gd name="T30" fmla="*/ 81 w 330"/>
                  <a:gd name="T31" fmla="*/ 4 h 349"/>
                  <a:gd name="T32" fmla="*/ 82 w 330"/>
                  <a:gd name="T33" fmla="*/ 4 h 349"/>
                  <a:gd name="T34" fmla="*/ 80 w 330"/>
                  <a:gd name="T35" fmla="*/ 4 h 349"/>
                  <a:gd name="T36" fmla="*/ 78 w 330"/>
                  <a:gd name="T37" fmla="*/ 4 h 349"/>
                  <a:gd name="T38" fmla="*/ 76 w 330"/>
                  <a:gd name="T39" fmla="*/ 4 h 349"/>
                  <a:gd name="T40" fmla="*/ 74 w 330"/>
                  <a:gd name="T41" fmla="*/ 4 h 349"/>
                  <a:gd name="T42" fmla="*/ 71 w 330"/>
                  <a:gd name="T43" fmla="*/ 4 h 349"/>
                  <a:gd name="T44" fmla="*/ 68 w 330"/>
                  <a:gd name="T45" fmla="*/ 5 h 349"/>
                  <a:gd name="T46" fmla="*/ 68 w 330"/>
                  <a:gd name="T47" fmla="*/ 4 h 349"/>
                  <a:gd name="T48" fmla="*/ 71 w 330"/>
                  <a:gd name="T49" fmla="*/ 4 h 349"/>
                  <a:gd name="T50" fmla="*/ 74 w 330"/>
                  <a:gd name="T51" fmla="*/ 4 h 349"/>
                  <a:gd name="T52" fmla="*/ 74 w 330"/>
                  <a:gd name="T53" fmla="*/ 4 h 349"/>
                  <a:gd name="T54" fmla="*/ 68 w 330"/>
                  <a:gd name="T55" fmla="*/ 4 h 349"/>
                  <a:gd name="T56" fmla="*/ 65 w 330"/>
                  <a:gd name="T57" fmla="*/ 4 h 349"/>
                  <a:gd name="T58" fmla="*/ 65 w 330"/>
                  <a:gd name="T59" fmla="*/ 4 h 349"/>
                  <a:gd name="T60" fmla="*/ 56 w 330"/>
                  <a:gd name="T61" fmla="*/ 4 h 349"/>
                  <a:gd name="T62" fmla="*/ 40 w 330"/>
                  <a:gd name="T63" fmla="*/ 4 h 349"/>
                  <a:gd name="T64" fmla="*/ 32 w 330"/>
                  <a:gd name="T65" fmla="*/ 4 h 349"/>
                  <a:gd name="T66" fmla="*/ 30 w 330"/>
                  <a:gd name="T67" fmla="*/ 4 h 349"/>
                  <a:gd name="T68" fmla="*/ 28 w 330"/>
                  <a:gd name="T69" fmla="*/ 4 h 349"/>
                  <a:gd name="T70" fmla="*/ 27 w 330"/>
                  <a:gd name="T71" fmla="*/ 4 h 349"/>
                  <a:gd name="T72" fmla="*/ 28 w 330"/>
                  <a:gd name="T73" fmla="*/ 4 h 349"/>
                  <a:gd name="T74" fmla="*/ 28 w 330"/>
                  <a:gd name="T75" fmla="*/ 4 h 349"/>
                  <a:gd name="T76" fmla="*/ 29 w 330"/>
                  <a:gd name="T77" fmla="*/ 4 h 349"/>
                  <a:gd name="T78" fmla="*/ 29 w 330"/>
                  <a:gd name="T79" fmla="*/ 3 h 349"/>
                  <a:gd name="T80" fmla="*/ 28 w 330"/>
                  <a:gd name="T81" fmla="*/ 0 h 349"/>
                  <a:gd name="T82" fmla="*/ 18 w 330"/>
                  <a:gd name="T83" fmla="*/ 4 h 349"/>
                  <a:gd name="T84" fmla="*/ 14 w 330"/>
                  <a:gd name="T85" fmla="*/ 4 h 349"/>
                  <a:gd name="T86" fmla="*/ 12 w 330"/>
                  <a:gd name="T87" fmla="*/ 4 h 349"/>
                  <a:gd name="T88" fmla="*/ 10 w 330"/>
                  <a:gd name="T89" fmla="*/ 4 h 349"/>
                  <a:gd name="T90" fmla="*/ 10 w 330"/>
                  <a:gd name="T91" fmla="*/ 4 h 349"/>
                  <a:gd name="T92" fmla="*/ 10 w 330"/>
                  <a:gd name="T93" fmla="*/ 4 h 349"/>
                  <a:gd name="T94" fmla="*/ 10 w 330"/>
                  <a:gd name="T95" fmla="*/ 4 h 349"/>
                  <a:gd name="T96" fmla="*/ 10 w 330"/>
                  <a:gd name="T97" fmla="*/ 4 h 349"/>
                  <a:gd name="T98" fmla="*/ 0 w 330"/>
                  <a:gd name="T99" fmla="*/ 4 h 349"/>
                  <a:gd name="T100" fmla="*/ 0 w 330"/>
                  <a:gd name="T101" fmla="*/ 4 h 34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30"/>
                  <a:gd name="T154" fmla="*/ 0 h 349"/>
                  <a:gd name="T155" fmla="*/ 330 w 330"/>
                  <a:gd name="T156" fmla="*/ 349 h 34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30" h="349">
                    <a:moveTo>
                      <a:pt x="0" y="106"/>
                    </a:moveTo>
                    <a:lnTo>
                      <a:pt x="9" y="134"/>
                    </a:lnTo>
                    <a:lnTo>
                      <a:pt x="8" y="176"/>
                    </a:lnTo>
                    <a:lnTo>
                      <a:pt x="48" y="201"/>
                    </a:lnTo>
                    <a:lnTo>
                      <a:pt x="63" y="219"/>
                    </a:lnTo>
                    <a:lnTo>
                      <a:pt x="87" y="234"/>
                    </a:lnTo>
                    <a:lnTo>
                      <a:pt x="94" y="245"/>
                    </a:lnTo>
                    <a:lnTo>
                      <a:pt x="102" y="273"/>
                    </a:lnTo>
                    <a:lnTo>
                      <a:pt x="106" y="312"/>
                    </a:lnTo>
                    <a:lnTo>
                      <a:pt x="136" y="349"/>
                    </a:lnTo>
                    <a:lnTo>
                      <a:pt x="302" y="339"/>
                    </a:lnTo>
                    <a:lnTo>
                      <a:pt x="293" y="285"/>
                    </a:lnTo>
                    <a:lnTo>
                      <a:pt x="299" y="228"/>
                    </a:lnTo>
                    <a:lnTo>
                      <a:pt x="306" y="203"/>
                    </a:lnTo>
                    <a:lnTo>
                      <a:pt x="306" y="180"/>
                    </a:lnTo>
                    <a:lnTo>
                      <a:pt x="327" y="130"/>
                    </a:lnTo>
                    <a:lnTo>
                      <a:pt x="330" y="118"/>
                    </a:lnTo>
                    <a:lnTo>
                      <a:pt x="324" y="115"/>
                    </a:lnTo>
                    <a:lnTo>
                      <a:pt x="317" y="125"/>
                    </a:lnTo>
                    <a:lnTo>
                      <a:pt x="309" y="152"/>
                    </a:lnTo>
                    <a:lnTo>
                      <a:pt x="296" y="154"/>
                    </a:lnTo>
                    <a:lnTo>
                      <a:pt x="290" y="168"/>
                    </a:lnTo>
                    <a:lnTo>
                      <a:pt x="276" y="180"/>
                    </a:lnTo>
                    <a:lnTo>
                      <a:pt x="278" y="164"/>
                    </a:lnTo>
                    <a:lnTo>
                      <a:pt x="285" y="146"/>
                    </a:lnTo>
                    <a:lnTo>
                      <a:pt x="296" y="139"/>
                    </a:lnTo>
                    <a:lnTo>
                      <a:pt x="297" y="134"/>
                    </a:lnTo>
                    <a:lnTo>
                      <a:pt x="278" y="85"/>
                    </a:lnTo>
                    <a:lnTo>
                      <a:pt x="266" y="80"/>
                    </a:lnTo>
                    <a:lnTo>
                      <a:pt x="261" y="70"/>
                    </a:lnTo>
                    <a:lnTo>
                      <a:pt x="230" y="66"/>
                    </a:lnTo>
                    <a:lnTo>
                      <a:pt x="161" y="48"/>
                    </a:lnTo>
                    <a:lnTo>
                      <a:pt x="133" y="30"/>
                    </a:lnTo>
                    <a:lnTo>
                      <a:pt x="118" y="21"/>
                    </a:lnTo>
                    <a:lnTo>
                      <a:pt x="109" y="30"/>
                    </a:lnTo>
                    <a:lnTo>
                      <a:pt x="105" y="27"/>
                    </a:lnTo>
                    <a:lnTo>
                      <a:pt x="109" y="21"/>
                    </a:lnTo>
                    <a:lnTo>
                      <a:pt x="111" y="12"/>
                    </a:lnTo>
                    <a:lnTo>
                      <a:pt x="114" y="10"/>
                    </a:lnTo>
                    <a:lnTo>
                      <a:pt x="114" y="3"/>
                    </a:lnTo>
                    <a:lnTo>
                      <a:pt x="109" y="0"/>
                    </a:lnTo>
                    <a:lnTo>
                      <a:pt x="70" y="18"/>
                    </a:lnTo>
                    <a:lnTo>
                      <a:pt x="57" y="22"/>
                    </a:lnTo>
                    <a:lnTo>
                      <a:pt x="51" y="24"/>
                    </a:lnTo>
                    <a:lnTo>
                      <a:pt x="42" y="19"/>
                    </a:lnTo>
                    <a:lnTo>
                      <a:pt x="39" y="22"/>
                    </a:lnTo>
                    <a:lnTo>
                      <a:pt x="39" y="19"/>
                    </a:lnTo>
                    <a:lnTo>
                      <a:pt x="30" y="27"/>
                    </a:lnTo>
                    <a:lnTo>
                      <a:pt x="33" y="66"/>
                    </a:lnTo>
                    <a:lnTo>
                      <a:pt x="0" y="106"/>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39" name="Freeform 109"/>
              <p:cNvSpPr>
                <a:spLocks/>
              </p:cNvSpPr>
              <p:nvPr/>
            </p:nvSpPr>
            <p:spPr bwMode="auto">
              <a:xfrm>
                <a:off x="1870" y="1678"/>
                <a:ext cx="436" cy="321"/>
              </a:xfrm>
              <a:custGeom>
                <a:avLst/>
                <a:gdLst>
                  <a:gd name="T0" fmla="*/ 107 w 457"/>
                  <a:gd name="T1" fmla="*/ 13 h 359"/>
                  <a:gd name="T2" fmla="*/ 83 w 457"/>
                  <a:gd name="T3" fmla="*/ 12 h 359"/>
                  <a:gd name="T4" fmla="*/ 66 w 457"/>
                  <a:gd name="T5" fmla="*/ 12 h 359"/>
                  <a:gd name="T6" fmla="*/ 55 w 457"/>
                  <a:gd name="T7" fmla="*/ 12 h 359"/>
                  <a:gd name="T8" fmla="*/ 44 w 457"/>
                  <a:gd name="T9" fmla="*/ 12 h 359"/>
                  <a:gd name="T10" fmla="*/ 40 w 457"/>
                  <a:gd name="T11" fmla="*/ 12 h 359"/>
                  <a:gd name="T12" fmla="*/ 25 w 457"/>
                  <a:gd name="T13" fmla="*/ 12 h 359"/>
                  <a:gd name="T14" fmla="*/ 20 w 457"/>
                  <a:gd name="T15" fmla="*/ 12 h 359"/>
                  <a:gd name="T16" fmla="*/ 13 w 457"/>
                  <a:gd name="T17" fmla="*/ 11 h 359"/>
                  <a:gd name="T18" fmla="*/ 10 w 457"/>
                  <a:gd name="T19" fmla="*/ 11 h 359"/>
                  <a:gd name="T20" fmla="*/ 0 w 457"/>
                  <a:gd name="T21" fmla="*/ 11 h 359"/>
                  <a:gd name="T22" fmla="*/ 10 w 457"/>
                  <a:gd name="T23" fmla="*/ 0 h 359"/>
                  <a:gd name="T24" fmla="*/ 112 w 457"/>
                  <a:gd name="T25" fmla="*/ 4 h 359"/>
                  <a:gd name="T26" fmla="*/ 107 w 457"/>
                  <a:gd name="T27" fmla="*/ 13 h 35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57"/>
                  <a:gd name="T43" fmla="*/ 0 h 359"/>
                  <a:gd name="T44" fmla="*/ 457 w 457"/>
                  <a:gd name="T45" fmla="*/ 359 h 35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57" h="359">
                    <a:moveTo>
                      <a:pt x="434" y="359"/>
                    </a:moveTo>
                    <a:lnTo>
                      <a:pt x="340" y="353"/>
                    </a:lnTo>
                    <a:lnTo>
                      <a:pt x="269" y="344"/>
                    </a:lnTo>
                    <a:lnTo>
                      <a:pt x="225" y="340"/>
                    </a:lnTo>
                    <a:lnTo>
                      <a:pt x="177" y="337"/>
                    </a:lnTo>
                    <a:lnTo>
                      <a:pt x="160" y="334"/>
                    </a:lnTo>
                    <a:lnTo>
                      <a:pt x="95" y="324"/>
                    </a:lnTo>
                    <a:lnTo>
                      <a:pt x="76" y="322"/>
                    </a:lnTo>
                    <a:lnTo>
                      <a:pt x="55" y="319"/>
                    </a:lnTo>
                    <a:lnTo>
                      <a:pt x="34" y="315"/>
                    </a:lnTo>
                    <a:lnTo>
                      <a:pt x="0" y="313"/>
                    </a:lnTo>
                    <a:lnTo>
                      <a:pt x="46" y="0"/>
                    </a:lnTo>
                    <a:lnTo>
                      <a:pt x="457" y="43"/>
                    </a:lnTo>
                    <a:lnTo>
                      <a:pt x="434" y="359"/>
                    </a:lnTo>
                    <a:close/>
                  </a:path>
                </a:pathLst>
              </a:custGeom>
              <a:solidFill>
                <a:srgbClr val="BD444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40" name="Freeform 110"/>
              <p:cNvSpPr>
                <a:spLocks/>
              </p:cNvSpPr>
              <p:nvPr/>
            </p:nvSpPr>
            <p:spPr bwMode="auto">
              <a:xfrm>
                <a:off x="1870" y="1678"/>
                <a:ext cx="436" cy="321"/>
              </a:xfrm>
              <a:custGeom>
                <a:avLst/>
                <a:gdLst>
                  <a:gd name="T0" fmla="*/ 107 w 457"/>
                  <a:gd name="T1" fmla="*/ 13 h 359"/>
                  <a:gd name="T2" fmla="*/ 83 w 457"/>
                  <a:gd name="T3" fmla="*/ 12 h 359"/>
                  <a:gd name="T4" fmla="*/ 66 w 457"/>
                  <a:gd name="T5" fmla="*/ 12 h 359"/>
                  <a:gd name="T6" fmla="*/ 55 w 457"/>
                  <a:gd name="T7" fmla="*/ 12 h 359"/>
                  <a:gd name="T8" fmla="*/ 44 w 457"/>
                  <a:gd name="T9" fmla="*/ 12 h 359"/>
                  <a:gd name="T10" fmla="*/ 40 w 457"/>
                  <a:gd name="T11" fmla="*/ 12 h 359"/>
                  <a:gd name="T12" fmla="*/ 25 w 457"/>
                  <a:gd name="T13" fmla="*/ 12 h 359"/>
                  <a:gd name="T14" fmla="*/ 20 w 457"/>
                  <a:gd name="T15" fmla="*/ 12 h 359"/>
                  <a:gd name="T16" fmla="*/ 13 w 457"/>
                  <a:gd name="T17" fmla="*/ 11 h 359"/>
                  <a:gd name="T18" fmla="*/ 10 w 457"/>
                  <a:gd name="T19" fmla="*/ 11 h 359"/>
                  <a:gd name="T20" fmla="*/ 0 w 457"/>
                  <a:gd name="T21" fmla="*/ 11 h 359"/>
                  <a:gd name="T22" fmla="*/ 10 w 457"/>
                  <a:gd name="T23" fmla="*/ 0 h 359"/>
                  <a:gd name="T24" fmla="*/ 112 w 457"/>
                  <a:gd name="T25" fmla="*/ 4 h 359"/>
                  <a:gd name="T26" fmla="*/ 107 w 457"/>
                  <a:gd name="T27" fmla="*/ 13 h 359"/>
                  <a:gd name="T28" fmla="*/ 107 w 457"/>
                  <a:gd name="T29" fmla="*/ 13 h 35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57"/>
                  <a:gd name="T46" fmla="*/ 0 h 359"/>
                  <a:gd name="T47" fmla="*/ 457 w 457"/>
                  <a:gd name="T48" fmla="*/ 359 h 35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57" h="359">
                    <a:moveTo>
                      <a:pt x="434" y="359"/>
                    </a:moveTo>
                    <a:lnTo>
                      <a:pt x="340" y="353"/>
                    </a:lnTo>
                    <a:lnTo>
                      <a:pt x="269" y="344"/>
                    </a:lnTo>
                    <a:lnTo>
                      <a:pt x="225" y="340"/>
                    </a:lnTo>
                    <a:lnTo>
                      <a:pt x="177" y="337"/>
                    </a:lnTo>
                    <a:lnTo>
                      <a:pt x="160" y="334"/>
                    </a:lnTo>
                    <a:lnTo>
                      <a:pt x="95" y="324"/>
                    </a:lnTo>
                    <a:lnTo>
                      <a:pt x="76" y="322"/>
                    </a:lnTo>
                    <a:lnTo>
                      <a:pt x="55" y="319"/>
                    </a:lnTo>
                    <a:lnTo>
                      <a:pt x="34" y="315"/>
                    </a:lnTo>
                    <a:lnTo>
                      <a:pt x="0" y="313"/>
                    </a:lnTo>
                    <a:lnTo>
                      <a:pt x="46" y="0"/>
                    </a:lnTo>
                    <a:lnTo>
                      <a:pt x="457" y="43"/>
                    </a:lnTo>
                    <a:lnTo>
                      <a:pt x="434" y="359"/>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41" name="Freeform 111"/>
              <p:cNvSpPr>
                <a:spLocks/>
              </p:cNvSpPr>
              <p:nvPr/>
            </p:nvSpPr>
            <p:spPr bwMode="auto">
              <a:xfrm>
                <a:off x="1058" y="1432"/>
                <a:ext cx="472" cy="761"/>
              </a:xfrm>
              <a:custGeom>
                <a:avLst/>
                <a:gdLst>
                  <a:gd name="T0" fmla="*/ 10 w 495"/>
                  <a:gd name="T1" fmla="*/ 5 h 851"/>
                  <a:gd name="T2" fmla="*/ 10 w 495"/>
                  <a:gd name="T3" fmla="*/ 6 h 851"/>
                  <a:gd name="T4" fmla="*/ 3 w 495"/>
                  <a:gd name="T5" fmla="*/ 9 h 851"/>
                  <a:gd name="T6" fmla="*/ 10 w 495"/>
                  <a:gd name="T7" fmla="*/ 10 h 851"/>
                  <a:gd name="T8" fmla="*/ 11 w 495"/>
                  <a:gd name="T9" fmla="*/ 12 h 851"/>
                  <a:gd name="T10" fmla="*/ 13 w 495"/>
                  <a:gd name="T11" fmla="*/ 12 h 851"/>
                  <a:gd name="T12" fmla="*/ 13 w 495"/>
                  <a:gd name="T13" fmla="*/ 12 h 851"/>
                  <a:gd name="T14" fmla="*/ 16 w 495"/>
                  <a:gd name="T15" fmla="*/ 12 h 851"/>
                  <a:gd name="T16" fmla="*/ 18 w 495"/>
                  <a:gd name="T17" fmla="*/ 12 h 851"/>
                  <a:gd name="T18" fmla="*/ 14 w 495"/>
                  <a:gd name="T19" fmla="*/ 12 h 851"/>
                  <a:gd name="T20" fmla="*/ 16 w 495"/>
                  <a:gd name="T21" fmla="*/ 12 h 851"/>
                  <a:gd name="T22" fmla="*/ 19 w 495"/>
                  <a:gd name="T23" fmla="*/ 13 h 851"/>
                  <a:gd name="T24" fmla="*/ 17 w 495"/>
                  <a:gd name="T25" fmla="*/ 13 h 851"/>
                  <a:gd name="T26" fmla="*/ 12 w 495"/>
                  <a:gd name="T27" fmla="*/ 13 h 851"/>
                  <a:gd name="T28" fmla="*/ 13 w 495"/>
                  <a:gd name="T29" fmla="*/ 12 h 851"/>
                  <a:gd name="T30" fmla="*/ 11 w 495"/>
                  <a:gd name="T31" fmla="*/ 12 h 851"/>
                  <a:gd name="T32" fmla="*/ 10 w 495"/>
                  <a:gd name="T33" fmla="*/ 13 h 851"/>
                  <a:gd name="T34" fmla="*/ 10 w 495"/>
                  <a:gd name="T35" fmla="*/ 14 h 851"/>
                  <a:gd name="T36" fmla="*/ 12 w 495"/>
                  <a:gd name="T37" fmla="*/ 15 h 851"/>
                  <a:gd name="T38" fmla="*/ 18 w 495"/>
                  <a:gd name="T39" fmla="*/ 15 h 851"/>
                  <a:gd name="T40" fmla="*/ 16 w 495"/>
                  <a:gd name="T41" fmla="*/ 16 h 851"/>
                  <a:gd name="T42" fmla="*/ 13 w 495"/>
                  <a:gd name="T43" fmla="*/ 16 h 851"/>
                  <a:gd name="T44" fmla="*/ 12 w 495"/>
                  <a:gd name="T45" fmla="*/ 17 h 851"/>
                  <a:gd name="T46" fmla="*/ 20 w 495"/>
                  <a:gd name="T47" fmla="*/ 19 h 851"/>
                  <a:gd name="T48" fmla="*/ 24 w 495"/>
                  <a:gd name="T49" fmla="*/ 19 h 851"/>
                  <a:gd name="T50" fmla="*/ 24 w 495"/>
                  <a:gd name="T51" fmla="*/ 20 h 851"/>
                  <a:gd name="T52" fmla="*/ 26 w 495"/>
                  <a:gd name="T53" fmla="*/ 21 h 851"/>
                  <a:gd name="T54" fmla="*/ 25 w 495"/>
                  <a:gd name="T55" fmla="*/ 21 h 851"/>
                  <a:gd name="T56" fmla="*/ 24 w 495"/>
                  <a:gd name="T57" fmla="*/ 22 h 851"/>
                  <a:gd name="T58" fmla="*/ 26 w 495"/>
                  <a:gd name="T59" fmla="*/ 22 h 851"/>
                  <a:gd name="T60" fmla="*/ 39 w 495"/>
                  <a:gd name="T61" fmla="*/ 24 h 851"/>
                  <a:gd name="T62" fmla="*/ 45 w 495"/>
                  <a:gd name="T63" fmla="*/ 24 h 851"/>
                  <a:gd name="T64" fmla="*/ 51 w 495"/>
                  <a:gd name="T65" fmla="*/ 25 h 851"/>
                  <a:gd name="T66" fmla="*/ 51 w 495"/>
                  <a:gd name="T67" fmla="*/ 26 h 851"/>
                  <a:gd name="T68" fmla="*/ 57 w 495"/>
                  <a:gd name="T69" fmla="*/ 26 h 851"/>
                  <a:gd name="T70" fmla="*/ 63 w 495"/>
                  <a:gd name="T71" fmla="*/ 27 h 851"/>
                  <a:gd name="T72" fmla="*/ 66 w 495"/>
                  <a:gd name="T73" fmla="*/ 28 h 851"/>
                  <a:gd name="T74" fmla="*/ 66 w 495"/>
                  <a:gd name="T75" fmla="*/ 30 h 851"/>
                  <a:gd name="T76" fmla="*/ 109 w 495"/>
                  <a:gd name="T77" fmla="*/ 30 h 851"/>
                  <a:gd name="T78" fmla="*/ 105 w 495"/>
                  <a:gd name="T79" fmla="*/ 30 h 851"/>
                  <a:gd name="T80" fmla="*/ 108 w 495"/>
                  <a:gd name="T81" fmla="*/ 28 h 851"/>
                  <a:gd name="T82" fmla="*/ 115 w 495"/>
                  <a:gd name="T83" fmla="*/ 27 h 851"/>
                  <a:gd name="T84" fmla="*/ 119 w 495"/>
                  <a:gd name="T85" fmla="*/ 27 h 851"/>
                  <a:gd name="T86" fmla="*/ 115 w 495"/>
                  <a:gd name="T87" fmla="*/ 26 h 851"/>
                  <a:gd name="T88" fmla="*/ 115 w 495"/>
                  <a:gd name="T89" fmla="*/ 24 h 851"/>
                  <a:gd name="T90" fmla="*/ 57 w 495"/>
                  <a:gd name="T91" fmla="*/ 12 h 851"/>
                  <a:gd name="T92" fmla="*/ 53 w 495"/>
                  <a:gd name="T93" fmla="*/ 11 h 851"/>
                  <a:gd name="T94" fmla="*/ 69 w 495"/>
                  <a:gd name="T95" fmla="*/ 4 h 851"/>
                  <a:gd name="T96" fmla="*/ 10 w 495"/>
                  <a:gd name="T97" fmla="*/ 0 h 851"/>
                  <a:gd name="T98" fmla="*/ 10 w 495"/>
                  <a:gd name="T99" fmla="*/ 4 h 851"/>
                  <a:gd name="T100" fmla="*/ 10 w 495"/>
                  <a:gd name="T101" fmla="*/ 4 h 851"/>
                  <a:gd name="T102" fmla="*/ 0 w 495"/>
                  <a:gd name="T103" fmla="*/ 4 h 851"/>
                  <a:gd name="T104" fmla="*/ 10 w 495"/>
                  <a:gd name="T105" fmla="*/ 5 h 85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95"/>
                  <a:gd name="T160" fmla="*/ 0 h 851"/>
                  <a:gd name="T161" fmla="*/ 495 w 495"/>
                  <a:gd name="T162" fmla="*/ 851 h 85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95" h="851">
                    <a:moveTo>
                      <a:pt x="10" y="154"/>
                    </a:moveTo>
                    <a:lnTo>
                      <a:pt x="18" y="173"/>
                    </a:lnTo>
                    <a:lnTo>
                      <a:pt x="3" y="239"/>
                    </a:lnTo>
                    <a:lnTo>
                      <a:pt x="12" y="260"/>
                    </a:lnTo>
                    <a:lnTo>
                      <a:pt x="51" y="346"/>
                    </a:lnTo>
                    <a:lnTo>
                      <a:pt x="55" y="343"/>
                    </a:lnTo>
                    <a:lnTo>
                      <a:pt x="57" y="325"/>
                    </a:lnTo>
                    <a:lnTo>
                      <a:pt x="64" y="322"/>
                    </a:lnTo>
                    <a:lnTo>
                      <a:pt x="70" y="327"/>
                    </a:lnTo>
                    <a:lnTo>
                      <a:pt x="58" y="339"/>
                    </a:lnTo>
                    <a:lnTo>
                      <a:pt x="64" y="345"/>
                    </a:lnTo>
                    <a:lnTo>
                      <a:pt x="74" y="384"/>
                    </a:lnTo>
                    <a:lnTo>
                      <a:pt x="67" y="381"/>
                    </a:lnTo>
                    <a:lnTo>
                      <a:pt x="54" y="366"/>
                    </a:lnTo>
                    <a:lnTo>
                      <a:pt x="57" y="351"/>
                    </a:lnTo>
                    <a:lnTo>
                      <a:pt x="51" y="352"/>
                    </a:lnTo>
                    <a:lnTo>
                      <a:pt x="43" y="367"/>
                    </a:lnTo>
                    <a:lnTo>
                      <a:pt x="45" y="403"/>
                    </a:lnTo>
                    <a:lnTo>
                      <a:pt x="54" y="418"/>
                    </a:lnTo>
                    <a:lnTo>
                      <a:pt x="71" y="431"/>
                    </a:lnTo>
                    <a:lnTo>
                      <a:pt x="65" y="448"/>
                    </a:lnTo>
                    <a:lnTo>
                      <a:pt x="55" y="451"/>
                    </a:lnTo>
                    <a:lnTo>
                      <a:pt x="54" y="473"/>
                    </a:lnTo>
                    <a:lnTo>
                      <a:pt x="77" y="524"/>
                    </a:lnTo>
                    <a:lnTo>
                      <a:pt x="95" y="555"/>
                    </a:lnTo>
                    <a:lnTo>
                      <a:pt x="94" y="575"/>
                    </a:lnTo>
                    <a:lnTo>
                      <a:pt x="106" y="587"/>
                    </a:lnTo>
                    <a:lnTo>
                      <a:pt x="101" y="599"/>
                    </a:lnTo>
                    <a:lnTo>
                      <a:pt x="94" y="628"/>
                    </a:lnTo>
                    <a:lnTo>
                      <a:pt x="103" y="639"/>
                    </a:lnTo>
                    <a:lnTo>
                      <a:pt x="163" y="660"/>
                    </a:lnTo>
                    <a:lnTo>
                      <a:pt x="186" y="693"/>
                    </a:lnTo>
                    <a:lnTo>
                      <a:pt x="216" y="704"/>
                    </a:lnTo>
                    <a:lnTo>
                      <a:pt x="216" y="725"/>
                    </a:lnTo>
                    <a:lnTo>
                      <a:pt x="234" y="730"/>
                    </a:lnTo>
                    <a:lnTo>
                      <a:pt x="261" y="764"/>
                    </a:lnTo>
                    <a:lnTo>
                      <a:pt x="275" y="794"/>
                    </a:lnTo>
                    <a:lnTo>
                      <a:pt x="276" y="840"/>
                    </a:lnTo>
                    <a:lnTo>
                      <a:pt x="452" y="851"/>
                    </a:lnTo>
                    <a:lnTo>
                      <a:pt x="440" y="833"/>
                    </a:lnTo>
                    <a:lnTo>
                      <a:pt x="448" y="804"/>
                    </a:lnTo>
                    <a:lnTo>
                      <a:pt x="475" y="760"/>
                    </a:lnTo>
                    <a:lnTo>
                      <a:pt x="495" y="745"/>
                    </a:lnTo>
                    <a:lnTo>
                      <a:pt x="484" y="728"/>
                    </a:lnTo>
                    <a:lnTo>
                      <a:pt x="476" y="684"/>
                    </a:lnTo>
                    <a:lnTo>
                      <a:pt x="240" y="328"/>
                    </a:lnTo>
                    <a:lnTo>
                      <a:pt x="222" y="293"/>
                    </a:lnTo>
                    <a:lnTo>
                      <a:pt x="282" y="67"/>
                    </a:lnTo>
                    <a:lnTo>
                      <a:pt x="46" y="0"/>
                    </a:lnTo>
                    <a:lnTo>
                      <a:pt x="40" y="14"/>
                    </a:lnTo>
                    <a:lnTo>
                      <a:pt x="43" y="43"/>
                    </a:lnTo>
                    <a:lnTo>
                      <a:pt x="0" y="114"/>
                    </a:lnTo>
                    <a:lnTo>
                      <a:pt x="10" y="154"/>
                    </a:lnTo>
                    <a:close/>
                  </a:path>
                </a:pathLst>
              </a:custGeom>
              <a:solidFill>
                <a:srgbClr val="BA7C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42" name="Freeform 112"/>
              <p:cNvSpPr>
                <a:spLocks/>
              </p:cNvSpPr>
              <p:nvPr/>
            </p:nvSpPr>
            <p:spPr bwMode="auto">
              <a:xfrm>
                <a:off x="1058" y="1432"/>
                <a:ext cx="472" cy="761"/>
              </a:xfrm>
              <a:custGeom>
                <a:avLst/>
                <a:gdLst>
                  <a:gd name="T0" fmla="*/ 10 w 495"/>
                  <a:gd name="T1" fmla="*/ 5 h 851"/>
                  <a:gd name="T2" fmla="*/ 10 w 495"/>
                  <a:gd name="T3" fmla="*/ 6 h 851"/>
                  <a:gd name="T4" fmla="*/ 3 w 495"/>
                  <a:gd name="T5" fmla="*/ 9 h 851"/>
                  <a:gd name="T6" fmla="*/ 10 w 495"/>
                  <a:gd name="T7" fmla="*/ 10 h 851"/>
                  <a:gd name="T8" fmla="*/ 11 w 495"/>
                  <a:gd name="T9" fmla="*/ 12 h 851"/>
                  <a:gd name="T10" fmla="*/ 13 w 495"/>
                  <a:gd name="T11" fmla="*/ 12 h 851"/>
                  <a:gd name="T12" fmla="*/ 13 w 495"/>
                  <a:gd name="T13" fmla="*/ 12 h 851"/>
                  <a:gd name="T14" fmla="*/ 16 w 495"/>
                  <a:gd name="T15" fmla="*/ 12 h 851"/>
                  <a:gd name="T16" fmla="*/ 18 w 495"/>
                  <a:gd name="T17" fmla="*/ 12 h 851"/>
                  <a:gd name="T18" fmla="*/ 14 w 495"/>
                  <a:gd name="T19" fmla="*/ 12 h 851"/>
                  <a:gd name="T20" fmla="*/ 16 w 495"/>
                  <a:gd name="T21" fmla="*/ 12 h 851"/>
                  <a:gd name="T22" fmla="*/ 19 w 495"/>
                  <a:gd name="T23" fmla="*/ 13 h 851"/>
                  <a:gd name="T24" fmla="*/ 17 w 495"/>
                  <a:gd name="T25" fmla="*/ 13 h 851"/>
                  <a:gd name="T26" fmla="*/ 12 w 495"/>
                  <a:gd name="T27" fmla="*/ 13 h 851"/>
                  <a:gd name="T28" fmla="*/ 13 w 495"/>
                  <a:gd name="T29" fmla="*/ 12 h 851"/>
                  <a:gd name="T30" fmla="*/ 11 w 495"/>
                  <a:gd name="T31" fmla="*/ 12 h 851"/>
                  <a:gd name="T32" fmla="*/ 10 w 495"/>
                  <a:gd name="T33" fmla="*/ 13 h 851"/>
                  <a:gd name="T34" fmla="*/ 10 w 495"/>
                  <a:gd name="T35" fmla="*/ 14 h 851"/>
                  <a:gd name="T36" fmla="*/ 12 w 495"/>
                  <a:gd name="T37" fmla="*/ 15 h 851"/>
                  <a:gd name="T38" fmla="*/ 18 w 495"/>
                  <a:gd name="T39" fmla="*/ 15 h 851"/>
                  <a:gd name="T40" fmla="*/ 16 w 495"/>
                  <a:gd name="T41" fmla="*/ 16 h 851"/>
                  <a:gd name="T42" fmla="*/ 13 w 495"/>
                  <a:gd name="T43" fmla="*/ 16 h 851"/>
                  <a:gd name="T44" fmla="*/ 12 w 495"/>
                  <a:gd name="T45" fmla="*/ 17 h 851"/>
                  <a:gd name="T46" fmla="*/ 20 w 495"/>
                  <a:gd name="T47" fmla="*/ 19 h 851"/>
                  <a:gd name="T48" fmla="*/ 24 w 495"/>
                  <a:gd name="T49" fmla="*/ 19 h 851"/>
                  <a:gd name="T50" fmla="*/ 24 w 495"/>
                  <a:gd name="T51" fmla="*/ 20 h 851"/>
                  <a:gd name="T52" fmla="*/ 26 w 495"/>
                  <a:gd name="T53" fmla="*/ 21 h 851"/>
                  <a:gd name="T54" fmla="*/ 25 w 495"/>
                  <a:gd name="T55" fmla="*/ 21 h 851"/>
                  <a:gd name="T56" fmla="*/ 24 w 495"/>
                  <a:gd name="T57" fmla="*/ 22 h 851"/>
                  <a:gd name="T58" fmla="*/ 26 w 495"/>
                  <a:gd name="T59" fmla="*/ 22 h 851"/>
                  <a:gd name="T60" fmla="*/ 39 w 495"/>
                  <a:gd name="T61" fmla="*/ 24 h 851"/>
                  <a:gd name="T62" fmla="*/ 45 w 495"/>
                  <a:gd name="T63" fmla="*/ 24 h 851"/>
                  <a:gd name="T64" fmla="*/ 51 w 495"/>
                  <a:gd name="T65" fmla="*/ 25 h 851"/>
                  <a:gd name="T66" fmla="*/ 51 w 495"/>
                  <a:gd name="T67" fmla="*/ 26 h 851"/>
                  <a:gd name="T68" fmla="*/ 57 w 495"/>
                  <a:gd name="T69" fmla="*/ 26 h 851"/>
                  <a:gd name="T70" fmla="*/ 63 w 495"/>
                  <a:gd name="T71" fmla="*/ 27 h 851"/>
                  <a:gd name="T72" fmla="*/ 66 w 495"/>
                  <a:gd name="T73" fmla="*/ 28 h 851"/>
                  <a:gd name="T74" fmla="*/ 66 w 495"/>
                  <a:gd name="T75" fmla="*/ 30 h 851"/>
                  <a:gd name="T76" fmla="*/ 109 w 495"/>
                  <a:gd name="T77" fmla="*/ 30 h 851"/>
                  <a:gd name="T78" fmla="*/ 105 w 495"/>
                  <a:gd name="T79" fmla="*/ 30 h 851"/>
                  <a:gd name="T80" fmla="*/ 108 w 495"/>
                  <a:gd name="T81" fmla="*/ 28 h 851"/>
                  <a:gd name="T82" fmla="*/ 115 w 495"/>
                  <a:gd name="T83" fmla="*/ 27 h 851"/>
                  <a:gd name="T84" fmla="*/ 119 w 495"/>
                  <a:gd name="T85" fmla="*/ 27 h 851"/>
                  <a:gd name="T86" fmla="*/ 115 w 495"/>
                  <a:gd name="T87" fmla="*/ 26 h 851"/>
                  <a:gd name="T88" fmla="*/ 115 w 495"/>
                  <a:gd name="T89" fmla="*/ 24 h 851"/>
                  <a:gd name="T90" fmla="*/ 57 w 495"/>
                  <a:gd name="T91" fmla="*/ 12 h 851"/>
                  <a:gd name="T92" fmla="*/ 53 w 495"/>
                  <a:gd name="T93" fmla="*/ 11 h 851"/>
                  <a:gd name="T94" fmla="*/ 69 w 495"/>
                  <a:gd name="T95" fmla="*/ 4 h 851"/>
                  <a:gd name="T96" fmla="*/ 10 w 495"/>
                  <a:gd name="T97" fmla="*/ 0 h 851"/>
                  <a:gd name="T98" fmla="*/ 10 w 495"/>
                  <a:gd name="T99" fmla="*/ 4 h 851"/>
                  <a:gd name="T100" fmla="*/ 10 w 495"/>
                  <a:gd name="T101" fmla="*/ 4 h 851"/>
                  <a:gd name="T102" fmla="*/ 0 w 495"/>
                  <a:gd name="T103" fmla="*/ 4 h 851"/>
                  <a:gd name="T104" fmla="*/ 10 w 495"/>
                  <a:gd name="T105" fmla="*/ 5 h 851"/>
                  <a:gd name="T106" fmla="*/ 10 w 495"/>
                  <a:gd name="T107" fmla="*/ 5 h 85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95"/>
                  <a:gd name="T163" fmla="*/ 0 h 851"/>
                  <a:gd name="T164" fmla="*/ 495 w 495"/>
                  <a:gd name="T165" fmla="*/ 851 h 85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95" h="851">
                    <a:moveTo>
                      <a:pt x="10" y="154"/>
                    </a:moveTo>
                    <a:lnTo>
                      <a:pt x="18" y="173"/>
                    </a:lnTo>
                    <a:lnTo>
                      <a:pt x="3" y="239"/>
                    </a:lnTo>
                    <a:lnTo>
                      <a:pt x="12" y="260"/>
                    </a:lnTo>
                    <a:lnTo>
                      <a:pt x="51" y="346"/>
                    </a:lnTo>
                    <a:lnTo>
                      <a:pt x="55" y="343"/>
                    </a:lnTo>
                    <a:lnTo>
                      <a:pt x="57" y="325"/>
                    </a:lnTo>
                    <a:lnTo>
                      <a:pt x="64" y="322"/>
                    </a:lnTo>
                    <a:lnTo>
                      <a:pt x="70" y="327"/>
                    </a:lnTo>
                    <a:lnTo>
                      <a:pt x="58" y="339"/>
                    </a:lnTo>
                    <a:lnTo>
                      <a:pt x="64" y="345"/>
                    </a:lnTo>
                    <a:lnTo>
                      <a:pt x="74" y="384"/>
                    </a:lnTo>
                    <a:lnTo>
                      <a:pt x="67" y="381"/>
                    </a:lnTo>
                    <a:lnTo>
                      <a:pt x="54" y="366"/>
                    </a:lnTo>
                    <a:lnTo>
                      <a:pt x="57" y="351"/>
                    </a:lnTo>
                    <a:lnTo>
                      <a:pt x="51" y="352"/>
                    </a:lnTo>
                    <a:lnTo>
                      <a:pt x="43" y="367"/>
                    </a:lnTo>
                    <a:lnTo>
                      <a:pt x="45" y="403"/>
                    </a:lnTo>
                    <a:lnTo>
                      <a:pt x="54" y="418"/>
                    </a:lnTo>
                    <a:lnTo>
                      <a:pt x="71" y="431"/>
                    </a:lnTo>
                    <a:lnTo>
                      <a:pt x="65" y="448"/>
                    </a:lnTo>
                    <a:lnTo>
                      <a:pt x="55" y="451"/>
                    </a:lnTo>
                    <a:lnTo>
                      <a:pt x="54" y="473"/>
                    </a:lnTo>
                    <a:lnTo>
                      <a:pt x="77" y="524"/>
                    </a:lnTo>
                    <a:lnTo>
                      <a:pt x="95" y="555"/>
                    </a:lnTo>
                    <a:lnTo>
                      <a:pt x="94" y="575"/>
                    </a:lnTo>
                    <a:lnTo>
                      <a:pt x="106" y="587"/>
                    </a:lnTo>
                    <a:lnTo>
                      <a:pt x="101" y="599"/>
                    </a:lnTo>
                    <a:lnTo>
                      <a:pt x="94" y="628"/>
                    </a:lnTo>
                    <a:lnTo>
                      <a:pt x="103" y="639"/>
                    </a:lnTo>
                    <a:lnTo>
                      <a:pt x="163" y="660"/>
                    </a:lnTo>
                    <a:lnTo>
                      <a:pt x="186" y="693"/>
                    </a:lnTo>
                    <a:lnTo>
                      <a:pt x="216" y="704"/>
                    </a:lnTo>
                    <a:lnTo>
                      <a:pt x="216" y="725"/>
                    </a:lnTo>
                    <a:lnTo>
                      <a:pt x="234" y="730"/>
                    </a:lnTo>
                    <a:lnTo>
                      <a:pt x="261" y="764"/>
                    </a:lnTo>
                    <a:lnTo>
                      <a:pt x="275" y="794"/>
                    </a:lnTo>
                    <a:lnTo>
                      <a:pt x="276" y="840"/>
                    </a:lnTo>
                    <a:lnTo>
                      <a:pt x="452" y="851"/>
                    </a:lnTo>
                    <a:lnTo>
                      <a:pt x="440" y="833"/>
                    </a:lnTo>
                    <a:lnTo>
                      <a:pt x="448" y="804"/>
                    </a:lnTo>
                    <a:lnTo>
                      <a:pt x="475" y="760"/>
                    </a:lnTo>
                    <a:lnTo>
                      <a:pt x="495" y="745"/>
                    </a:lnTo>
                    <a:lnTo>
                      <a:pt x="484" y="728"/>
                    </a:lnTo>
                    <a:lnTo>
                      <a:pt x="476" y="684"/>
                    </a:lnTo>
                    <a:lnTo>
                      <a:pt x="240" y="328"/>
                    </a:lnTo>
                    <a:lnTo>
                      <a:pt x="222" y="293"/>
                    </a:lnTo>
                    <a:lnTo>
                      <a:pt x="282" y="67"/>
                    </a:lnTo>
                    <a:lnTo>
                      <a:pt x="46" y="0"/>
                    </a:lnTo>
                    <a:lnTo>
                      <a:pt x="40" y="14"/>
                    </a:lnTo>
                    <a:lnTo>
                      <a:pt x="43" y="43"/>
                    </a:lnTo>
                    <a:lnTo>
                      <a:pt x="0" y="114"/>
                    </a:lnTo>
                    <a:lnTo>
                      <a:pt x="10" y="154"/>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43" name="Freeform 113"/>
              <p:cNvSpPr>
                <a:spLocks/>
              </p:cNvSpPr>
              <p:nvPr/>
            </p:nvSpPr>
            <p:spPr bwMode="auto">
              <a:xfrm>
                <a:off x="1462" y="1911"/>
                <a:ext cx="408" cy="443"/>
              </a:xfrm>
              <a:custGeom>
                <a:avLst/>
                <a:gdLst>
                  <a:gd name="T0" fmla="*/ 0 w 427"/>
                  <a:gd name="T1" fmla="*/ 12 h 495"/>
                  <a:gd name="T2" fmla="*/ 11 w 427"/>
                  <a:gd name="T3" fmla="*/ 11 h 495"/>
                  <a:gd name="T4" fmla="*/ 11 w 427"/>
                  <a:gd name="T5" fmla="*/ 11 h 495"/>
                  <a:gd name="T6" fmla="*/ 11 w 427"/>
                  <a:gd name="T7" fmla="*/ 10 h 495"/>
                  <a:gd name="T8" fmla="*/ 12 w 427"/>
                  <a:gd name="T9" fmla="*/ 8 h 495"/>
                  <a:gd name="T10" fmla="*/ 19 w 427"/>
                  <a:gd name="T11" fmla="*/ 8 h 495"/>
                  <a:gd name="T12" fmla="*/ 15 w 427"/>
                  <a:gd name="T13" fmla="*/ 7 h 495"/>
                  <a:gd name="T14" fmla="*/ 12 w 427"/>
                  <a:gd name="T15" fmla="*/ 5 h 495"/>
                  <a:gd name="T16" fmla="*/ 16 w 427"/>
                  <a:gd name="T17" fmla="*/ 4 h 495"/>
                  <a:gd name="T18" fmla="*/ 20 w 427"/>
                  <a:gd name="T19" fmla="*/ 4 h 495"/>
                  <a:gd name="T20" fmla="*/ 26 w 427"/>
                  <a:gd name="T21" fmla="*/ 4 h 495"/>
                  <a:gd name="T22" fmla="*/ 30 w 427"/>
                  <a:gd name="T23" fmla="*/ 0 h 495"/>
                  <a:gd name="T24" fmla="*/ 108 w 427"/>
                  <a:gd name="T25" fmla="*/ 4 h 495"/>
                  <a:gd name="T26" fmla="*/ 93 w 427"/>
                  <a:gd name="T27" fmla="*/ 17 h 495"/>
                  <a:gd name="T28" fmla="*/ 69 w 427"/>
                  <a:gd name="T29" fmla="*/ 17 h 495"/>
                  <a:gd name="T30" fmla="*/ 54 w 427"/>
                  <a:gd name="T31" fmla="*/ 17 h 495"/>
                  <a:gd name="T32" fmla="*/ 24 w 427"/>
                  <a:gd name="T33" fmla="*/ 13 h 495"/>
                  <a:gd name="T34" fmla="*/ 0 w 427"/>
                  <a:gd name="T35" fmla="*/ 12 h 49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27"/>
                  <a:gd name="T55" fmla="*/ 0 h 495"/>
                  <a:gd name="T56" fmla="*/ 427 w 427"/>
                  <a:gd name="T57" fmla="*/ 495 h 49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27" h="495">
                    <a:moveTo>
                      <a:pt x="0" y="339"/>
                    </a:moveTo>
                    <a:lnTo>
                      <a:pt x="28" y="315"/>
                    </a:lnTo>
                    <a:lnTo>
                      <a:pt x="16" y="297"/>
                    </a:lnTo>
                    <a:lnTo>
                      <a:pt x="24" y="268"/>
                    </a:lnTo>
                    <a:lnTo>
                      <a:pt x="51" y="224"/>
                    </a:lnTo>
                    <a:lnTo>
                      <a:pt x="71" y="209"/>
                    </a:lnTo>
                    <a:lnTo>
                      <a:pt x="60" y="192"/>
                    </a:lnTo>
                    <a:lnTo>
                      <a:pt x="52" y="148"/>
                    </a:lnTo>
                    <a:lnTo>
                      <a:pt x="61" y="64"/>
                    </a:lnTo>
                    <a:lnTo>
                      <a:pt x="74" y="60"/>
                    </a:lnTo>
                    <a:lnTo>
                      <a:pt x="98" y="73"/>
                    </a:lnTo>
                    <a:lnTo>
                      <a:pt x="119" y="0"/>
                    </a:lnTo>
                    <a:lnTo>
                      <a:pt x="427" y="52"/>
                    </a:lnTo>
                    <a:lnTo>
                      <a:pt x="363" y="495"/>
                    </a:lnTo>
                    <a:lnTo>
                      <a:pt x="267" y="482"/>
                    </a:lnTo>
                    <a:lnTo>
                      <a:pt x="209" y="465"/>
                    </a:lnTo>
                    <a:lnTo>
                      <a:pt x="88" y="394"/>
                    </a:lnTo>
                    <a:lnTo>
                      <a:pt x="0" y="339"/>
                    </a:lnTo>
                    <a:close/>
                  </a:path>
                </a:pathLst>
              </a:custGeom>
              <a:solidFill>
                <a:srgbClr val="BA7C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44" name="Freeform 114"/>
              <p:cNvSpPr>
                <a:spLocks/>
              </p:cNvSpPr>
              <p:nvPr/>
            </p:nvSpPr>
            <p:spPr bwMode="auto">
              <a:xfrm>
                <a:off x="1462" y="1911"/>
                <a:ext cx="408" cy="443"/>
              </a:xfrm>
              <a:custGeom>
                <a:avLst/>
                <a:gdLst>
                  <a:gd name="T0" fmla="*/ 0 w 427"/>
                  <a:gd name="T1" fmla="*/ 12 h 495"/>
                  <a:gd name="T2" fmla="*/ 11 w 427"/>
                  <a:gd name="T3" fmla="*/ 11 h 495"/>
                  <a:gd name="T4" fmla="*/ 11 w 427"/>
                  <a:gd name="T5" fmla="*/ 11 h 495"/>
                  <a:gd name="T6" fmla="*/ 11 w 427"/>
                  <a:gd name="T7" fmla="*/ 10 h 495"/>
                  <a:gd name="T8" fmla="*/ 12 w 427"/>
                  <a:gd name="T9" fmla="*/ 8 h 495"/>
                  <a:gd name="T10" fmla="*/ 19 w 427"/>
                  <a:gd name="T11" fmla="*/ 8 h 495"/>
                  <a:gd name="T12" fmla="*/ 15 w 427"/>
                  <a:gd name="T13" fmla="*/ 7 h 495"/>
                  <a:gd name="T14" fmla="*/ 12 w 427"/>
                  <a:gd name="T15" fmla="*/ 5 h 495"/>
                  <a:gd name="T16" fmla="*/ 16 w 427"/>
                  <a:gd name="T17" fmla="*/ 4 h 495"/>
                  <a:gd name="T18" fmla="*/ 20 w 427"/>
                  <a:gd name="T19" fmla="*/ 4 h 495"/>
                  <a:gd name="T20" fmla="*/ 26 w 427"/>
                  <a:gd name="T21" fmla="*/ 4 h 495"/>
                  <a:gd name="T22" fmla="*/ 30 w 427"/>
                  <a:gd name="T23" fmla="*/ 0 h 495"/>
                  <a:gd name="T24" fmla="*/ 108 w 427"/>
                  <a:gd name="T25" fmla="*/ 4 h 495"/>
                  <a:gd name="T26" fmla="*/ 93 w 427"/>
                  <a:gd name="T27" fmla="*/ 17 h 495"/>
                  <a:gd name="T28" fmla="*/ 69 w 427"/>
                  <a:gd name="T29" fmla="*/ 17 h 495"/>
                  <a:gd name="T30" fmla="*/ 54 w 427"/>
                  <a:gd name="T31" fmla="*/ 17 h 495"/>
                  <a:gd name="T32" fmla="*/ 24 w 427"/>
                  <a:gd name="T33" fmla="*/ 13 h 495"/>
                  <a:gd name="T34" fmla="*/ 0 w 427"/>
                  <a:gd name="T35" fmla="*/ 12 h 495"/>
                  <a:gd name="T36" fmla="*/ 0 w 427"/>
                  <a:gd name="T37" fmla="*/ 12 h 4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27"/>
                  <a:gd name="T58" fmla="*/ 0 h 495"/>
                  <a:gd name="T59" fmla="*/ 427 w 427"/>
                  <a:gd name="T60" fmla="*/ 495 h 49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27" h="495">
                    <a:moveTo>
                      <a:pt x="0" y="339"/>
                    </a:moveTo>
                    <a:lnTo>
                      <a:pt x="28" y="315"/>
                    </a:lnTo>
                    <a:lnTo>
                      <a:pt x="16" y="297"/>
                    </a:lnTo>
                    <a:lnTo>
                      <a:pt x="24" y="268"/>
                    </a:lnTo>
                    <a:lnTo>
                      <a:pt x="51" y="224"/>
                    </a:lnTo>
                    <a:lnTo>
                      <a:pt x="71" y="209"/>
                    </a:lnTo>
                    <a:lnTo>
                      <a:pt x="60" y="192"/>
                    </a:lnTo>
                    <a:lnTo>
                      <a:pt x="52" y="148"/>
                    </a:lnTo>
                    <a:lnTo>
                      <a:pt x="61" y="64"/>
                    </a:lnTo>
                    <a:lnTo>
                      <a:pt x="74" y="60"/>
                    </a:lnTo>
                    <a:lnTo>
                      <a:pt x="98" y="73"/>
                    </a:lnTo>
                    <a:lnTo>
                      <a:pt x="119" y="0"/>
                    </a:lnTo>
                    <a:lnTo>
                      <a:pt x="427" y="52"/>
                    </a:lnTo>
                    <a:lnTo>
                      <a:pt x="363" y="495"/>
                    </a:lnTo>
                    <a:lnTo>
                      <a:pt x="267" y="482"/>
                    </a:lnTo>
                    <a:lnTo>
                      <a:pt x="209" y="465"/>
                    </a:lnTo>
                    <a:lnTo>
                      <a:pt x="88" y="394"/>
                    </a:lnTo>
                    <a:lnTo>
                      <a:pt x="0" y="339"/>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45" name="Freeform 115"/>
              <p:cNvSpPr>
                <a:spLocks/>
              </p:cNvSpPr>
              <p:nvPr/>
            </p:nvSpPr>
            <p:spPr bwMode="auto">
              <a:xfrm>
                <a:off x="1870" y="1676"/>
                <a:ext cx="436" cy="323"/>
              </a:xfrm>
              <a:custGeom>
                <a:avLst/>
                <a:gdLst>
                  <a:gd name="T0" fmla="*/ 0 w 457"/>
                  <a:gd name="T1" fmla="*/ 11 h 361"/>
                  <a:gd name="T2" fmla="*/ 10 w 457"/>
                  <a:gd name="T3" fmla="*/ 0 h 361"/>
                  <a:gd name="T4" fmla="*/ 82 w 457"/>
                  <a:gd name="T5" fmla="*/ 4 h 361"/>
                  <a:gd name="T6" fmla="*/ 112 w 457"/>
                  <a:gd name="T7" fmla="*/ 4 h 361"/>
                  <a:gd name="T8" fmla="*/ 110 w 457"/>
                  <a:gd name="T9" fmla="*/ 4 h 361"/>
                  <a:gd name="T10" fmla="*/ 107 w 457"/>
                  <a:gd name="T11" fmla="*/ 13 h 361"/>
                  <a:gd name="T12" fmla="*/ 93 w 457"/>
                  <a:gd name="T13" fmla="*/ 13 h 361"/>
                  <a:gd name="T14" fmla="*/ 46 w 457"/>
                  <a:gd name="T15" fmla="*/ 12 h 361"/>
                  <a:gd name="T16" fmla="*/ 0 w 457"/>
                  <a:gd name="T17" fmla="*/ 11 h 3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7"/>
                  <a:gd name="T28" fmla="*/ 0 h 361"/>
                  <a:gd name="T29" fmla="*/ 457 w 457"/>
                  <a:gd name="T30" fmla="*/ 361 h 3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7" h="361">
                    <a:moveTo>
                      <a:pt x="0" y="315"/>
                    </a:moveTo>
                    <a:lnTo>
                      <a:pt x="46" y="0"/>
                    </a:lnTo>
                    <a:lnTo>
                      <a:pt x="339" y="35"/>
                    </a:lnTo>
                    <a:lnTo>
                      <a:pt x="457" y="43"/>
                    </a:lnTo>
                    <a:lnTo>
                      <a:pt x="452" y="123"/>
                    </a:lnTo>
                    <a:lnTo>
                      <a:pt x="434" y="361"/>
                    </a:lnTo>
                    <a:lnTo>
                      <a:pt x="376" y="357"/>
                    </a:lnTo>
                    <a:lnTo>
                      <a:pt x="189" y="340"/>
                    </a:lnTo>
                    <a:lnTo>
                      <a:pt x="0" y="315"/>
                    </a:lnTo>
                    <a:close/>
                  </a:path>
                </a:pathLst>
              </a:custGeom>
              <a:solidFill>
                <a:srgbClr val="BA7C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46" name="Freeform 116"/>
              <p:cNvSpPr>
                <a:spLocks/>
              </p:cNvSpPr>
              <p:nvPr/>
            </p:nvSpPr>
            <p:spPr bwMode="auto">
              <a:xfrm>
                <a:off x="1870" y="1676"/>
                <a:ext cx="436" cy="323"/>
              </a:xfrm>
              <a:custGeom>
                <a:avLst/>
                <a:gdLst>
                  <a:gd name="T0" fmla="*/ 0 w 457"/>
                  <a:gd name="T1" fmla="*/ 11 h 361"/>
                  <a:gd name="T2" fmla="*/ 10 w 457"/>
                  <a:gd name="T3" fmla="*/ 0 h 361"/>
                  <a:gd name="T4" fmla="*/ 82 w 457"/>
                  <a:gd name="T5" fmla="*/ 4 h 361"/>
                  <a:gd name="T6" fmla="*/ 112 w 457"/>
                  <a:gd name="T7" fmla="*/ 4 h 361"/>
                  <a:gd name="T8" fmla="*/ 110 w 457"/>
                  <a:gd name="T9" fmla="*/ 4 h 361"/>
                  <a:gd name="T10" fmla="*/ 107 w 457"/>
                  <a:gd name="T11" fmla="*/ 13 h 361"/>
                  <a:gd name="T12" fmla="*/ 93 w 457"/>
                  <a:gd name="T13" fmla="*/ 13 h 361"/>
                  <a:gd name="T14" fmla="*/ 46 w 457"/>
                  <a:gd name="T15" fmla="*/ 12 h 361"/>
                  <a:gd name="T16" fmla="*/ 0 w 457"/>
                  <a:gd name="T17" fmla="*/ 11 h 361"/>
                  <a:gd name="T18" fmla="*/ 0 w 457"/>
                  <a:gd name="T19" fmla="*/ 11 h 36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7"/>
                  <a:gd name="T31" fmla="*/ 0 h 361"/>
                  <a:gd name="T32" fmla="*/ 457 w 457"/>
                  <a:gd name="T33" fmla="*/ 361 h 36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7" h="361">
                    <a:moveTo>
                      <a:pt x="0" y="315"/>
                    </a:moveTo>
                    <a:lnTo>
                      <a:pt x="46" y="0"/>
                    </a:lnTo>
                    <a:lnTo>
                      <a:pt x="339" y="35"/>
                    </a:lnTo>
                    <a:lnTo>
                      <a:pt x="457" y="43"/>
                    </a:lnTo>
                    <a:lnTo>
                      <a:pt x="452" y="123"/>
                    </a:lnTo>
                    <a:lnTo>
                      <a:pt x="434" y="361"/>
                    </a:lnTo>
                    <a:lnTo>
                      <a:pt x="376" y="357"/>
                    </a:lnTo>
                    <a:lnTo>
                      <a:pt x="189" y="340"/>
                    </a:lnTo>
                    <a:lnTo>
                      <a:pt x="0" y="315"/>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47" name="Freeform 117"/>
              <p:cNvSpPr>
                <a:spLocks/>
              </p:cNvSpPr>
              <p:nvPr/>
            </p:nvSpPr>
            <p:spPr bwMode="auto">
              <a:xfrm>
                <a:off x="2767" y="2291"/>
                <a:ext cx="336" cy="276"/>
              </a:xfrm>
              <a:custGeom>
                <a:avLst/>
                <a:gdLst>
                  <a:gd name="T0" fmla="*/ 4 w 351"/>
                  <a:gd name="T1" fmla="*/ 4 h 310"/>
                  <a:gd name="T2" fmla="*/ 11 w 351"/>
                  <a:gd name="T3" fmla="*/ 4 h 310"/>
                  <a:gd name="T4" fmla="*/ 11 w 351"/>
                  <a:gd name="T5" fmla="*/ 5 h 310"/>
                  <a:gd name="T6" fmla="*/ 11 w 351"/>
                  <a:gd name="T7" fmla="*/ 6 h 310"/>
                  <a:gd name="T8" fmla="*/ 11 w 351"/>
                  <a:gd name="T9" fmla="*/ 7 h 310"/>
                  <a:gd name="T10" fmla="*/ 11 w 351"/>
                  <a:gd name="T11" fmla="*/ 8 h 310"/>
                  <a:gd name="T12" fmla="*/ 19 w 351"/>
                  <a:gd name="T13" fmla="*/ 8 h 310"/>
                  <a:gd name="T14" fmla="*/ 38 w 351"/>
                  <a:gd name="T15" fmla="*/ 8 h 310"/>
                  <a:gd name="T16" fmla="*/ 40 w 351"/>
                  <a:gd name="T17" fmla="*/ 8 h 310"/>
                  <a:gd name="T18" fmla="*/ 48 w 351"/>
                  <a:gd name="T19" fmla="*/ 9 h 310"/>
                  <a:gd name="T20" fmla="*/ 53 w 351"/>
                  <a:gd name="T21" fmla="*/ 9 h 310"/>
                  <a:gd name="T22" fmla="*/ 56 w 351"/>
                  <a:gd name="T23" fmla="*/ 9 h 310"/>
                  <a:gd name="T24" fmla="*/ 62 w 351"/>
                  <a:gd name="T25" fmla="*/ 9 h 310"/>
                  <a:gd name="T26" fmla="*/ 67 w 351"/>
                  <a:gd name="T27" fmla="*/ 9 h 310"/>
                  <a:gd name="T28" fmla="*/ 69 w 351"/>
                  <a:gd name="T29" fmla="*/ 9 h 310"/>
                  <a:gd name="T30" fmla="*/ 73 w 351"/>
                  <a:gd name="T31" fmla="*/ 9 h 310"/>
                  <a:gd name="T32" fmla="*/ 76 w 351"/>
                  <a:gd name="T33" fmla="*/ 9 h 310"/>
                  <a:gd name="T34" fmla="*/ 76 w 351"/>
                  <a:gd name="T35" fmla="*/ 9 h 310"/>
                  <a:gd name="T36" fmla="*/ 79 w 351"/>
                  <a:gd name="T37" fmla="*/ 9 h 310"/>
                  <a:gd name="T38" fmla="*/ 83 w 351"/>
                  <a:gd name="T39" fmla="*/ 9 h 310"/>
                  <a:gd name="T40" fmla="*/ 87 w 351"/>
                  <a:gd name="T41" fmla="*/ 9 h 310"/>
                  <a:gd name="T42" fmla="*/ 89 w 351"/>
                  <a:gd name="T43" fmla="*/ 9 h 310"/>
                  <a:gd name="T44" fmla="*/ 91 w 351"/>
                  <a:gd name="T45" fmla="*/ 9 h 310"/>
                  <a:gd name="T46" fmla="*/ 93 w 351"/>
                  <a:gd name="T47" fmla="*/ 9 h 310"/>
                  <a:gd name="T48" fmla="*/ 95 w 351"/>
                  <a:gd name="T49" fmla="*/ 9 h 310"/>
                  <a:gd name="T50" fmla="*/ 91 w 351"/>
                  <a:gd name="T51" fmla="*/ 9 h 310"/>
                  <a:gd name="T52" fmla="*/ 89 w 351"/>
                  <a:gd name="T53" fmla="*/ 9 h 310"/>
                  <a:gd name="T54" fmla="*/ 83 w 351"/>
                  <a:gd name="T55" fmla="*/ 8 h 310"/>
                  <a:gd name="T56" fmla="*/ 87 w 351"/>
                  <a:gd name="T57" fmla="*/ 8 h 310"/>
                  <a:gd name="T58" fmla="*/ 89 w 351"/>
                  <a:gd name="T59" fmla="*/ 8 h 310"/>
                  <a:gd name="T60" fmla="*/ 91 w 351"/>
                  <a:gd name="T61" fmla="*/ 7 h 310"/>
                  <a:gd name="T62" fmla="*/ 87 w 351"/>
                  <a:gd name="T63" fmla="*/ 7 h 310"/>
                  <a:gd name="T64" fmla="*/ 83 w 351"/>
                  <a:gd name="T65" fmla="*/ 7 h 310"/>
                  <a:gd name="T66" fmla="*/ 79 w 351"/>
                  <a:gd name="T67" fmla="*/ 7 h 310"/>
                  <a:gd name="T68" fmla="*/ 81 w 351"/>
                  <a:gd name="T69" fmla="*/ 7 h 310"/>
                  <a:gd name="T70" fmla="*/ 80 w 351"/>
                  <a:gd name="T71" fmla="*/ 7 h 310"/>
                  <a:gd name="T72" fmla="*/ 79 w 351"/>
                  <a:gd name="T73" fmla="*/ 7 h 310"/>
                  <a:gd name="T74" fmla="*/ 76 w 351"/>
                  <a:gd name="T75" fmla="*/ 7 h 310"/>
                  <a:gd name="T76" fmla="*/ 69 w 351"/>
                  <a:gd name="T77" fmla="*/ 7 h 310"/>
                  <a:gd name="T78" fmla="*/ 72 w 351"/>
                  <a:gd name="T79" fmla="*/ 6 h 310"/>
                  <a:gd name="T80" fmla="*/ 76 w 351"/>
                  <a:gd name="T81" fmla="*/ 6 h 310"/>
                  <a:gd name="T82" fmla="*/ 78 w 351"/>
                  <a:gd name="T83" fmla="*/ 5 h 310"/>
                  <a:gd name="T84" fmla="*/ 46 w 351"/>
                  <a:gd name="T85" fmla="*/ 4 h 310"/>
                  <a:gd name="T86" fmla="*/ 50 w 351"/>
                  <a:gd name="T87" fmla="*/ 4 h 310"/>
                  <a:gd name="T88" fmla="*/ 54 w 351"/>
                  <a:gd name="T89" fmla="*/ 4 h 310"/>
                  <a:gd name="T90" fmla="*/ 51 w 351"/>
                  <a:gd name="T91" fmla="*/ 0 h 3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51"/>
                  <a:gd name="T139" fmla="*/ 0 h 310"/>
                  <a:gd name="T140" fmla="*/ 351 w 351"/>
                  <a:gd name="T141" fmla="*/ 310 h 31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51" h="310">
                    <a:moveTo>
                      <a:pt x="0" y="3"/>
                    </a:moveTo>
                    <a:lnTo>
                      <a:pt x="4" y="86"/>
                    </a:lnTo>
                    <a:lnTo>
                      <a:pt x="13" y="95"/>
                    </a:lnTo>
                    <a:lnTo>
                      <a:pt x="18" y="118"/>
                    </a:lnTo>
                    <a:lnTo>
                      <a:pt x="39" y="146"/>
                    </a:lnTo>
                    <a:lnTo>
                      <a:pt x="36" y="173"/>
                    </a:lnTo>
                    <a:lnTo>
                      <a:pt x="25" y="195"/>
                    </a:lnTo>
                    <a:lnTo>
                      <a:pt x="27" y="209"/>
                    </a:lnTo>
                    <a:lnTo>
                      <a:pt x="30" y="222"/>
                    </a:lnTo>
                    <a:lnTo>
                      <a:pt x="28" y="237"/>
                    </a:lnTo>
                    <a:lnTo>
                      <a:pt x="21" y="244"/>
                    </a:lnTo>
                    <a:lnTo>
                      <a:pt x="13" y="256"/>
                    </a:lnTo>
                    <a:lnTo>
                      <a:pt x="19" y="262"/>
                    </a:lnTo>
                    <a:lnTo>
                      <a:pt x="67" y="256"/>
                    </a:lnTo>
                    <a:lnTo>
                      <a:pt x="104" y="271"/>
                    </a:lnTo>
                    <a:lnTo>
                      <a:pt x="140" y="271"/>
                    </a:lnTo>
                    <a:lnTo>
                      <a:pt x="136" y="259"/>
                    </a:lnTo>
                    <a:lnTo>
                      <a:pt x="148" y="250"/>
                    </a:lnTo>
                    <a:lnTo>
                      <a:pt x="173" y="256"/>
                    </a:lnTo>
                    <a:lnTo>
                      <a:pt x="176" y="273"/>
                    </a:lnTo>
                    <a:lnTo>
                      <a:pt x="184" y="271"/>
                    </a:lnTo>
                    <a:lnTo>
                      <a:pt x="194" y="277"/>
                    </a:lnTo>
                    <a:lnTo>
                      <a:pt x="206" y="288"/>
                    </a:lnTo>
                    <a:lnTo>
                      <a:pt x="207" y="297"/>
                    </a:lnTo>
                    <a:lnTo>
                      <a:pt x="219" y="298"/>
                    </a:lnTo>
                    <a:lnTo>
                      <a:pt x="230" y="306"/>
                    </a:lnTo>
                    <a:lnTo>
                      <a:pt x="236" y="303"/>
                    </a:lnTo>
                    <a:lnTo>
                      <a:pt x="245" y="294"/>
                    </a:lnTo>
                    <a:lnTo>
                      <a:pt x="245" y="288"/>
                    </a:lnTo>
                    <a:lnTo>
                      <a:pt x="254" y="295"/>
                    </a:lnTo>
                    <a:lnTo>
                      <a:pt x="261" y="289"/>
                    </a:lnTo>
                    <a:lnTo>
                      <a:pt x="269" y="304"/>
                    </a:lnTo>
                    <a:lnTo>
                      <a:pt x="279" y="295"/>
                    </a:lnTo>
                    <a:lnTo>
                      <a:pt x="282" y="292"/>
                    </a:lnTo>
                    <a:lnTo>
                      <a:pt x="279" y="288"/>
                    </a:lnTo>
                    <a:lnTo>
                      <a:pt x="279" y="273"/>
                    </a:lnTo>
                    <a:lnTo>
                      <a:pt x="284" y="273"/>
                    </a:lnTo>
                    <a:lnTo>
                      <a:pt x="294" y="273"/>
                    </a:lnTo>
                    <a:lnTo>
                      <a:pt x="296" y="283"/>
                    </a:lnTo>
                    <a:lnTo>
                      <a:pt x="307" y="283"/>
                    </a:lnTo>
                    <a:lnTo>
                      <a:pt x="316" y="289"/>
                    </a:lnTo>
                    <a:lnTo>
                      <a:pt x="318" y="288"/>
                    </a:lnTo>
                    <a:lnTo>
                      <a:pt x="324" y="295"/>
                    </a:lnTo>
                    <a:lnTo>
                      <a:pt x="330" y="300"/>
                    </a:lnTo>
                    <a:lnTo>
                      <a:pt x="327" y="310"/>
                    </a:lnTo>
                    <a:lnTo>
                      <a:pt x="337" y="300"/>
                    </a:lnTo>
                    <a:lnTo>
                      <a:pt x="343" y="306"/>
                    </a:lnTo>
                    <a:lnTo>
                      <a:pt x="343" y="298"/>
                    </a:lnTo>
                    <a:lnTo>
                      <a:pt x="351" y="295"/>
                    </a:lnTo>
                    <a:lnTo>
                      <a:pt x="351" y="292"/>
                    </a:lnTo>
                    <a:lnTo>
                      <a:pt x="343" y="289"/>
                    </a:lnTo>
                    <a:lnTo>
                      <a:pt x="337" y="283"/>
                    </a:lnTo>
                    <a:lnTo>
                      <a:pt x="330" y="283"/>
                    </a:lnTo>
                    <a:lnTo>
                      <a:pt x="327" y="277"/>
                    </a:lnTo>
                    <a:lnTo>
                      <a:pt x="316" y="277"/>
                    </a:lnTo>
                    <a:lnTo>
                      <a:pt x="309" y="261"/>
                    </a:lnTo>
                    <a:lnTo>
                      <a:pt x="313" y="258"/>
                    </a:lnTo>
                    <a:lnTo>
                      <a:pt x="321" y="253"/>
                    </a:lnTo>
                    <a:lnTo>
                      <a:pt x="322" y="244"/>
                    </a:lnTo>
                    <a:lnTo>
                      <a:pt x="328" y="244"/>
                    </a:lnTo>
                    <a:lnTo>
                      <a:pt x="337" y="235"/>
                    </a:lnTo>
                    <a:lnTo>
                      <a:pt x="334" y="233"/>
                    </a:lnTo>
                    <a:lnTo>
                      <a:pt x="334" y="216"/>
                    </a:lnTo>
                    <a:lnTo>
                      <a:pt x="324" y="225"/>
                    </a:lnTo>
                    <a:lnTo>
                      <a:pt x="313" y="225"/>
                    </a:lnTo>
                    <a:lnTo>
                      <a:pt x="305" y="240"/>
                    </a:lnTo>
                    <a:lnTo>
                      <a:pt x="291" y="233"/>
                    </a:lnTo>
                    <a:lnTo>
                      <a:pt x="294" y="227"/>
                    </a:lnTo>
                    <a:lnTo>
                      <a:pt x="300" y="225"/>
                    </a:lnTo>
                    <a:lnTo>
                      <a:pt x="300" y="227"/>
                    </a:lnTo>
                    <a:lnTo>
                      <a:pt x="305" y="219"/>
                    </a:lnTo>
                    <a:lnTo>
                      <a:pt x="299" y="222"/>
                    </a:lnTo>
                    <a:lnTo>
                      <a:pt x="296" y="218"/>
                    </a:lnTo>
                    <a:lnTo>
                      <a:pt x="294" y="222"/>
                    </a:lnTo>
                    <a:lnTo>
                      <a:pt x="288" y="218"/>
                    </a:lnTo>
                    <a:lnTo>
                      <a:pt x="282" y="227"/>
                    </a:lnTo>
                    <a:lnTo>
                      <a:pt x="270" y="228"/>
                    </a:lnTo>
                    <a:lnTo>
                      <a:pt x="252" y="225"/>
                    </a:lnTo>
                    <a:lnTo>
                      <a:pt x="251" y="221"/>
                    </a:lnTo>
                    <a:lnTo>
                      <a:pt x="263" y="203"/>
                    </a:lnTo>
                    <a:lnTo>
                      <a:pt x="275" y="203"/>
                    </a:lnTo>
                    <a:lnTo>
                      <a:pt x="282" y="212"/>
                    </a:lnTo>
                    <a:lnTo>
                      <a:pt x="310" y="216"/>
                    </a:lnTo>
                    <a:lnTo>
                      <a:pt x="290" y="179"/>
                    </a:lnTo>
                    <a:lnTo>
                      <a:pt x="293" y="152"/>
                    </a:lnTo>
                    <a:lnTo>
                      <a:pt x="167" y="158"/>
                    </a:lnTo>
                    <a:lnTo>
                      <a:pt x="167" y="143"/>
                    </a:lnTo>
                    <a:lnTo>
                      <a:pt x="182" y="100"/>
                    </a:lnTo>
                    <a:lnTo>
                      <a:pt x="203" y="70"/>
                    </a:lnTo>
                    <a:lnTo>
                      <a:pt x="197" y="61"/>
                    </a:lnTo>
                    <a:lnTo>
                      <a:pt x="200" y="33"/>
                    </a:lnTo>
                    <a:lnTo>
                      <a:pt x="188" y="0"/>
                    </a:lnTo>
                    <a:lnTo>
                      <a:pt x="0" y="3"/>
                    </a:lnTo>
                    <a:close/>
                  </a:path>
                </a:pathLst>
              </a:custGeom>
              <a:solidFill>
                <a:srgbClr val="BA7C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48" name="Freeform 118"/>
              <p:cNvSpPr>
                <a:spLocks/>
              </p:cNvSpPr>
              <p:nvPr/>
            </p:nvSpPr>
            <p:spPr bwMode="auto">
              <a:xfrm>
                <a:off x="2767" y="2291"/>
                <a:ext cx="336" cy="276"/>
              </a:xfrm>
              <a:custGeom>
                <a:avLst/>
                <a:gdLst>
                  <a:gd name="T0" fmla="*/ 4 w 351"/>
                  <a:gd name="T1" fmla="*/ 4 h 310"/>
                  <a:gd name="T2" fmla="*/ 11 w 351"/>
                  <a:gd name="T3" fmla="*/ 4 h 310"/>
                  <a:gd name="T4" fmla="*/ 11 w 351"/>
                  <a:gd name="T5" fmla="*/ 5 h 310"/>
                  <a:gd name="T6" fmla="*/ 11 w 351"/>
                  <a:gd name="T7" fmla="*/ 6 h 310"/>
                  <a:gd name="T8" fmla="*/ 11 w 351"/>
                  <a:gd name="T9" fmla="*/ 7 h 310"/>
                  <a:gd name="T10" fmla="*/ 11 w 351"/>
                  <a:gd name="T11" fmla="*/ 8 h 310"/>
                  <a:gd name="T12" fmla="*/ 19 w 351"/>
                  <a:gd name="T13" fmla="*/ 8 h 310"/>
                  <a:gd name="T14" fmla="*/ 38 w 351"/>
                  <a:gd name="T15" fmla="*/ 8 h 310"/>
                  <a:gd name="T16" fmla="*/ 40 w 351"/>
                  <a:gd name="T17" fmla="*/ 8 h 310"/>
                  <a:gd name="T18" fmla="*/ 48 w 351"/>
                  <a:gd name="T19" fmla="*/ 9 h 310"/>
                  <a:gd name="T20" fmla="*/ 53 w 351"/>
                  <a:gd name="T21" fmla="*/ 9 h 310"/>
                  <a:gd name="T22" fmla="*/ 56 w 351"/>
                  <a:gd name="T23" fmla="*/ 9 h 310"/>
                  <a:gd name="T24" fmla="*/ 62 w 351"/>
                  <a:gd name="T25" fmla="*/ 9 h 310"/>
                  <a:gd name="T26" fmla="*/ 67 w 351"/>
                  <a:gd name="T27" fmla="*/ 9 h 310"/>
                  <a:gd name="T28" fmla="*/ 69 w 351"/>
                  <a:gd name="T29" fmla="*/ 9 h 310"/>
                  <a:gd name="T30" fmla="*/ 73 w 351"/>
                  <a:gd name="T31" fmla="*/ 9 h 310"/>
                  <a:gd name="T32" fmla="*/ 76 w 351"/>
                  <a:gd name="T33" fmla="*/ 9 h 310"/>
                  <a:gd name="T34" fmla="*/ 76 w 351"/>
                  <a:gd name="T35" fmla="*/ 9 h 310"/>
                  <a:gd name="T36" fmla="*/ 79 w 351"/>
                  <a:gd name="T37" fmla="*/ 9 h 310"/>
                  <a:gd name="T38" fmla="*/ 83 w 351"/>
                  <a:gd name="T39" fmla="*/ 9 h 310"/>
                  <a:gd name="T40" fmla="*/ 87 w 351"/>
                  <a:gd name="T41" fmla="*/ 9 h 310"/>
                  <a:gd name="T42" fmla="*/ 89 w 351"/>
                  <a:gd name="T43" fmla="*/ 9 h 310"/>
                  <a:gd name="T44" fmla="*/ 91 w 351"/>
                  <a:gd name="T45" fmla="*/ 9 h 310"/>
                  <a:gd name="T46" fmla="*/ 93 w 351"/>
                  <a:gd name="T47" fmla="*/ 9 h 310"/>
                  <a:gd name="T48" fmla="*/ 95 w 351"/>
                  <a:gd name="T49" fmla="*/ 9 h 310"/>
                  <a:gd name="T50" fmla="*/ 91 w 351"/>
                  <a:gd name="T51" fmla="*/ 9 h 310"/>
                  <a:gd name="T52" fmla="*/ 89 w 351"/>
                  <a:gd name="T53" fmla="*/ 9 h 310"/>
                  <a:gd name="T54" fmla="*/ 83 w 351"/>
                  <a:gd name="T55" fmla="*/ 8 h 310"/>
                  <a:gd name="T56" fmla="*/ 87 w 351"/>
                  <a:gd name="T57" fmla="*/ 8 h 310"/>
                  <a:gd name="T58" fmla="*/ 89 w 351"/>
                  <a:gd name="T59" fmla="*/ 8 h 310"/>
                  <a:gd name="T60" fmla="*/ 91 w 351"/>
                  <a:gd name="T61" fmla="*/ 7 h 310"/>
                  <a:gd name="T62" fmla="*/ 87 w 351"/>
                  <a:gd name="T63" fmla="*/ 7 h 310"/>
                  <a:gd name="T64" fmla="*/ 83 w 351"/>
                  <a:gd name="T65" fmla="*/ 7 h 310"/>
                  <a:gd name="T66" fmla="*/ 79 w 351"/>
                  <a:gd name="T67" fmla="*/ 7 h 310"/>
                  <a:gd name="T68" fmla="*/ 81 w 351"/>
                  <a:gd name="T69" fmla="*/ 7 h 310"/>
                  <a:gd name="T70" fmla="*/ 80 w 351"/>
                  <a:gd name="T71" fmla="*/ 7 h 310"/>
                  <a:gd name="T72" fmla="*/ 79 w 351"/>
                  <a:gd name="T73" fmla="*/ 7 h 310"/>
                  <a:gd name="T74" fmla="*/ 76 w 351"/>
                  <a:gd name="T75" fmla="*/ 7 h 310"/>
                  <a:gd name="T76" fmla="*/ 69 w 351"/>
                  <a:gd name="T77" fmla="*/ 7 h 310"/>
                  <a:gd name="T78" fmla="*/ 72 w 351"/>
                  <a:gd name="T79" fmla="*/ 6 h 310"/>
                  <a:gd name="T80" fmla="*/ 76 w 351"/>
                  <a:gd name="T81" fmla="*/ 6 h 310"/>
                  <a:gd name="T82" fmla="*/ 78 w 351"/>
                  <a:gd name="T83" fmla="*/ 5 h 310"/>
                  <a:gd name="T84" fmla="*/ 46 w 351"/>
                  <a:gd name="T85" fmla="*/ 4 h 310"/>
                  <a:gd name="T86" fmla="*/ 50 w 351"/>
                  <a:gd name="T87" fmla="*/ 4 h 310"/>
                  <a:gd name="T88" fmla="*/ 54 w 351"/>
                  <a:gd name="T89" fmla="*/ 4 h 310"/>
                  <a:gd name="T90" fmla="*/ 51 w 351"/>
                  <a:gd name="T91" fmla="*/ 0 h 310"/>
                  <a:gd name="T92" fmla="*/ 0 w 351"/>
                  <a:gd name="T93" fmla="*/ 3 h 31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1"/>
                  <a:gd name="T142" fmla="*/ 0 h 310"/>
                  <a:gd name="T143" fmla="*/ 351 w 351"/>
                  <a:gd name="T144" fmla="*/ 310 h 31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1" h="310">
                    <a:moveTo>
                      <a:pt x="0" y="3"/>
                    </a:moveTo>
                    <a:lnTo>
                      <a:pt x="4" y="86"/>
                    </a:lnTo>
                    <a:lnTo>
                      <a:pt x="13" y="95"/>
                    </a:lnTo>
                    <a:lnTo>
                      <a:pt x="18" y="118"/>
                    </a:lnTo>
                    <a:lnTo>
                      <a:pt x="39" y="146"/>
                    </a:lnTo>
                    <a:lnTo>
                      <a:pt x="36" y="173"/>
                    </a:lnTo>
                    <a:lnTo>
                      <a:pt x="25" y="195"/>
                    </a:lnTo>
                    <a:lnTo>
                      <a:pt x="27" y="209"/>
                    </a:lnTo>
                    <a:lnTo>
                      <a:pt x="30" y="222"/>
                    </a:lnTo>
                    <a:lnTo>
                      <a:pt x="28" y="237"/>
                    </a:lnTo>
                    <a:lnTo>
                      <a:pt x="21" y="244"/>
                    </a:lnTo>
                    <a:lnTo>
                      <a:pt x="13" y="256"/>
                    </a:lnTo>
                    <a:lnTo>
                      <a:pt x="19" y="262"/>
                    </a:lnTo>
                    <a:lnTo>
                      <a:pt x="67" y="256"/>
                    </a:lnTo>
                    <a:lnTo>
                      <a:pt x="104" y="271"/>
                    </a:lnTo>
                    <a:lnTo>
                      <a:pt x="140" y="271"/>
                    </a:lnTo>
                    <a:lnTo>
                      <a:pt x="136" y="259"/>
                    </a:lnTo>
                    <a:lnTo>
                      <a:pt x="148" y="250"/>
                    </a:lnTo>
                    <a:lnTo>
                      <a:pt x="173" y="256"/>
                    </a:lnTo>
                    <a:lnTo>
                      <a:pt x="176" y="273"/>
                    </a:lnTo>
                    <a:lnTo>
                      <a:pt x="184" y="271"/>
                    </a:lnTo>
                    <a:lnTo>
                      <a:pt x="194" y="277"/>
                    </a:lnTo>
                    <a:lnTo>
                      <a:pt x="206" y="288"/>
                    </a:lnTo>
                    <a:lnTo>
                      <a:pt x="207" y="297"/>
                    </a:lnTo>
                    <a:lnTo>
                      <a:pt x="219" y="298"/>
                    </a:lnTo>
                    <a:lnTo>
                      <a:pt x="230" y="306"/>
                    </a:lnTo>
                    <a:lnTo>
                      <a:pt x="236" y="303"/>
                    </a:lnTo>
                    <a:lnTo>
                      <a:pt x="245" y="294"/>
                    </a:lnTo>
                    <a:lnTo>
                      <a:pt x="245" y="288"/>
                    </a:lnTo>
                    <a:lnTo>
                      <a:pt x="254" y="295"/>
                    </a:lnTo>
                    <a:lnTo>
                      <a:pt x="261" y="289"/>
                    </a:lnTo>
                    <a:lnTo>
                      <a:pt x="269" y="304"/>
                    </a:lnTo>
                    <a:lnTo>
                      <a:pt x="279" y="295"/>
                    </a:lnTo>
                    <a:lnTo>
                      <a:pt x="282" y="292"/>
                    </a:lnTo>
                    <a:lnTo>
                      <a:pt x="279" y="288"/>
                    </a:lnTo>
                    <a:lnTo>
                      <a:pt x="279" y="273"/>
                    </a:lnTo>
                    <a:lnTo>
                      <a:pt x="284" y="273"/>
                    </a:lnTo>
                    <a:lnTo>
                      <a:pt x="294" y="273"/>
                    </a:lnTo>
                    <a:lnTo>
                      <a:pt x="296" y="283"/>
                    </a:lnTo>
                    <a:lnTo>
                      <a:pt x="307" y="283"/>
                    </a:lnTo>
                    <a:lnTo>
                      <a:pt x="316" y="289"/>
                    </a:lnTo>
                    <a:lnTo>
                      <a:pt x="318" y="288"/>
                    </a:lnTo>
                    <a:lnTo>
                      <a:pt x="324" y="295"/>
                    </a:lnTo>
                    <a:lnTo>
                      <a:pt x="330" y="300"/>
                    </a:lnTo>
                    <a:lnTo>
                      <a:pt x="327" y="310"/>
                    </a:lnTo>
                    <a:lnTo>
                      <a:pt x="337" y="300"/>
                    </a:lnTo>
                    <a:lnTo>
                      <a:pt x="343" y="306"/>
                    </a:lnTo>
                    <a:lnTo>
                      <a:pt x="343" y="298"/>
                    </a:lnTo>
                    <a:lnTo>
                      <a:pt x="351" y="295"/>
                    </a:lnTo>
                    <a:lnTo>
                      <a:pt x="351" y="292"/>
                    </a:lnTo>
                    <a:lnTo>
                      <a:pt x="343" y="289"/>
                    </a:lnTo>
                    <a:lnTo>
                      <a:pt x="337" y="283"/>
                    </a:lnTo>
                    <a:lnTo>
                      <a:pt x="330" y="283"/>
                    </a:lnTo>
                    <a:lnTo>
                      <a:pt x="327" y="277"/>
                    </a:lnTo>
                    <a:lnTo>
                      <a:pt x="316" y="277"/>
                    </a:lnTo>
                    <a:lnTo>
                      <a:pt x="309" y="261"/>
                    </a:lnTo>
                    <a:lnTo>
                      <a:pt x="313" y="258"/>
                    </a:lnTo>
                    <a:lnTo>
                      <a:pt x="321" y="253"/>
                    </a:lnTo>
                    <a:lnTo>
                      <a:pt x="322" y="244"/>
                    </a:lnTo>
                    <a:lnTo>
                      <a:pt x="328" y="244"/>
                    </a:lnTo>
                    <a:lnTo>
                      <a:pt x="337" y="235"/>
                    </a:lnTo>
                    <a:lnTo>
                      <a:pt x="334" y="233"/>
                    </a:lnTo>
                    <a:lnTo>
                      <a:pt x="334" y="216"/>
                    </a:lnTo>
                    <a:lnTo>
                      <a:pt x="324" y="225"/>
                    </a:lnTo>
                    <a:lnTo>
                      <a:pt x="313" y="225"/>
                    </a:lnTo>
                    <a:lnTo>
                      <a:pt x="305" y="240"/>
                    </a:lnTo>
                    <a:lnTo>
                      <a:pt x="291" y="233"/>
                    </a:lnTo>
                    <a:lnTo>
                      <a:pt x="294" y="227"/>
                    </a:lnTo>
                    <a:lnTo>
                      <a:pt x="300" y="225"/>
                    </a:lnTo>
                    <a:lnTo>
                      <a:pt x="300" y="227"/>
                    </a:lnTo>
                    <a:lnTo>
                      <a:pt x="305" y="219"/>
                    </a:lnTo>
                    <a:lnTo>
                      <a:pt x="299" y="222"/>
                    </a:lnTo>
                    <a:lnTo>
                      <a:pt x="296" y="218"/>
                    </a:lnTo>
                    <a:lnTo>
                      <a:pt x="294" y="222"/>
                    </a:lnTo>
                    <a:lnTo>
                      <a:pt x="288" y="218"/>
                    </a:lnTo>
                    <a:lnTo>
                      <a:pt x="282" y="227"/>
                    </a:lnTo>
                    <a:lnTo>
                      <a:pt x="270" y="228"/>
                    </a:lnTo>
                    <a:lnTo>
                      <a:pt x="252" y="225"/>
                    </a:lnTo>
                    <a:lnTo>
                      <a:pt x="251" y="221"/>
                    </a:lnTo>
                    <a:lnTo>
                      <a:pt x="263" y="203"/>
                    </a:lnTo>
                    <a:lnTo>
                      <a:pt x="275" y="203"/>
                    </a:lnTo>
                    <a:lnTo>
                      <a:pt x="282" y="212"/>
                    </a:lnTo>
                    <a:lnTo>
                      <a:pt x="310" y="216"/>
                    </a:lnTo>
                    <a:lnTo>
                      <a:pt x="290" y="179"/>
                    </a:lnTo>
                    <a:lnTo>
                      <a:pt x="293" y="152"/>
                    </a:lnTo>
                    <a:lnTo>
                      <a:pt x="167" y="158"/>
                    </a:lnTo>
                    <a:lnTo>
                      <a:pt x="167" y="143"/>
                    </a:lnTo>
                    <a:lnTo>
                      <a:pt x="182" y="100"/>
                    </a:lnTo>
                    <a:lnTo>
                      <a:pt x="203" y="70"/>
                    </a:lnTo>
                    <a:lnTo>
                      <a:pt x="197" y="61"/>
                    </a:lnTo>
                    <a:lnTo>
                      <a:pt x="200" y="33"/>
                    </a:lnTo>
                    <a:lnTo>
                      <a:pt x="188" y="0"/>
                    </a:lnTo>
                    <a:lnTo>
                      <a:pt x="0" y="3"/>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49" name="Freeform 119"/>
              <p:cNvSpPr>
                <a:spLocks/>
              </p:cNvSpPr>
              <p:nvPr/>
            </p:nvSpPr>
            <p:spPr bwMode="auto">
              <a:xfrm>
                <a:off x="2926" y="2138"/>
                <a:ext cx="212" cy="345"/>
              </a:xfrm>
              <a:custGeom>
                <a:avLst/>
                <a:gdLst>
                  <a:gd name="T0" fmla="*/ 0 w 221"/>
                  <a:gd name="T1" fmla="*/ 12 h 386"/>
                  <a:gd name="T2" fmla="*/ 0 w 221"/>
                  <a:gd name="T3" fmla="*/ 11 h 386"/>
                  <a:gd name="T4" fmla="*/ 12 w 221"/>
                  <a:gd name="T5" fmla="*/ 10 h 386"/>
                  <a:gd name="T6" fmla="*/ 12 w 221"/>
                  <a:gd name="T7" fmla="*/ 9 h 386"/>
                  <a:gd name="T8" fmla="*/ 12 w 221"/>
                  <a:gd name="T9" fmla="*/ 8 h 386"/>
                  <a:gd name="T10" fmla="*/ 12 w 221"/>
                  <a:gd name="T11" fmla="*/ 7 h 386"/>
                  <a:gd name="T12" fmla="*/ 12 w 221"/>
                  <a:gd name="T13" fmla="*/ 6 h 386"/>
                  <a:gd name="T14" fmla="*/ 12 w 221"/>
                  <a:gd name="T15" fmla="*/ 4 h 386"/>
                  <a:gd name="T16" fmla="*/ 12 w 221"/>
                  <a:gd name="T17" fmla="*/ 4 h 386"/>
                  <a:gd name="T18" fmla="*/ 16 w 221"/>
                  <a:gd name="T19" fmla="*/ 4 h 386"/>
                  <a:gd name="T20" fmla="*/ 15 w 221"/>
                  <a:gd name="T21" fmla="*/ 4 h 386"/>
                  <a:gd name="T22" fmla="*/ 23 w 221"/>
                  <a:gd name="T23" fmla="*/ 4 h 386"/>
                  <a:gd name="T24" fmla="*/ 59 w 221"/>
                  <a:gd name="T25" fmla="*/ 0 h 386"/>
                  <a:gd name="T26" fmla="*/ 61 w 221"/>
                  <a:gd name="T27" fmla="*/ 4 h 386"/>
                  <a:gd name="T28" fmla="*/ 59 w 221"/>
                  <a:gd name="T29" fmla="*/ 9 h 386"/>
                  <a:gd name="T30" fmla="*/ 64 w 221"/>
                  <a:gd name="T31" fmla="*/ 12 h 386"/>
                  <a:gd name="T32" fmla="*/ 61 w 221"/>
                  <a:gd name="T33" fmla="*/ 13 h 386"/>
                  <a:gd name="T34" fmla="*/ 59 w 221"/>
                  <a:gd name="T35" fmla="*/ 12 h 386"/>
                  <a:gd name="T36" fmla="*/ 57 w 221"/>
                  <a:gd name="T37" fmla="*/ 13 h 386"/>
                  <a:gd name="T38" fmla="*/ 55 w 221"/>
                  <a:gd name="T39" fmla="*/ 12 h 386"/>
                  <a:gd name="T40" fmla="*/ 55 w 221"/>
                  <a:gd name="T41" fmla="*/ 12 h 386"/>
                  <a:gd name="T42" fmla="*/ 51 w 221"/>
                  <a:gd name="T43" fmla="*/ 13 h 386"/>
                  <a:gd name="T44" fmla="*/ 47 w 221"/>
                  <a:gd name="T45" fmla="*/ 13 h 386"/>
                  <a:gd name="T46" fmla="*/ 46 w 221"/>
                  <a:gd name="T47" fmla="*/ 13 h 386"/>
                  <a:gd name="T48" fmla="*/ 44 w 221"/>
                  <a:gd name="T49" fmla="*/ 13 h 386"/>
                  <a:gd name="T50" fmla="*/ 41 w 221"/>
                  <a:gd name="T51" fmla="*/ 13 h 386"/>
                  <a:gd name="T52" fmla="*/ 35 w 221"/>
                  <a:gd name="T53" fmla="*/ 12 h 386"/>
                  <a:gd name="T54" fmla="*/ 35 w 221"/>
                  <a:gd name="T55" fmla="*/ 11 h 386"/>
                  <a:gd name="T56" fmla="*/ 0 w 221"/>
                  <a:gd name="T57" fmla="*/ 12 h 3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21"/>
                  <a:gd name="T88" fmla="*/ 0 h 386"/>
                  <a:gd name="T89" fmla="*/ 221 w 221"/>
                  <a:gd name="T90" fmla="*/ 386 h 3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21" h="386">
                    <a:moveTo>
                      <a:pt x="0" y="328"/>
                    </a:moveTo>
                    <a:lnTo>
                      <a:pt x="0" y="313"/>
                    </a:lnTo>
                    <a:lnTo>
                      <a:pt x="15" y="270"/>
                    </a:lnTo>
                    <a:lnTo>
                      <a:pt x="36" y="240"/>
                    </a:lnTo>
                    <a:lnTo>
                      <a:pt x="30" y="231"/>
                    </a:lnTo>
                    <a:lnTo>
                      <a:pt x="33" y="203"/>
                    </a:lnTo>
                    <a:lnTo>
                      <a:pt x="21" y="170"/>
                    </a:lnTo>
                    <a:lnTo>
                      <a:pt x="18" y="128"/>
                    </a:lnTo>
                    <a:lnTo>
                      <a:pt x="33" y="80"/>
                    </a:lnTo>
                    <a:lnTo>
                      <a:pt x="57" y="46"/>
                    </a:lnTo>
                    <a:lnTo>
                      <a:pt x="55" y="37"/>
                    </a:lnTo>
                    <a:lnTo>
                      <a:pt x="75" y="9"/>
                    </a:lnTo>
                    <a:lnTo>
                      <a:pt x="206" y="0"/>
                    </a:lnTo>
                    <a:lnTo>
                      <a:pt x="212" y="7"/>
                    </a:lnTo>
                    <a:lnTo>
                      <a:pt x="206" y="247"/>
                    </a:lnTo>
                    <a:lnTo>
                      <a:pt x="221" y="362"/>
                    </a:lnTo>
                    <a:lnTo>
                      <a:pt x="215" y="368"/>
                    </a:lnTo>
                    <a:lnTo>
                      <a:pt x="208" y="362"/>
                    </a:lnTo>
                    <a:lnTo>
                      <a:pt x="196" y="368"/>
                    </a:lnTo>
                    <a:lnTo>
                      <a:pt x="188" y="361"/>
                    </a:lnTo>
                    <a:lnTo>
                      <a:pt x="187" y="365"/>
                    </a:lnTo>
                    <a:lnTo>
                      <a:pt x="176" y="367"/>
                    </a:lnTo>
                    <a:lnTo>
                      <a:pt x="161" y="373"/>
                    </a:lnTo>
                    <a:lnTo>
                      <a:pt x="157" y="370"/>
                    </a:lnTo>
                    <a:lnTo>
                      <a:pt x="151" y="382"/>
                    </a:lnTo>
                    <a:lnTo>
                      <a:pt x="143" y="386"/>
                    </a:lnTo>
                    <a:lnTo>
                      <a:pt x="123" y="349"/>
                    </a:lnTo>
                    <a:lnTo>
                      <a:pt x="126" y="322"/>
                    </a:lnTo>
                    <a:lnTo>
                      <a:pt x="0" y="328"/>
                    </a:lnTo>
                    <a:close/>
                  </a:path>
                </a:pathLst>
              </a:custGeom>
              <a:solidFill>
                <a:srgbClr val="BA7C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50" name="Freeform 120"/>
              <p:cNvSpPr>
                <a:spLocks/>
              </p:cNvSpPr>
              <p:nvPr/>
            </p:nvSpPr>
            <p:spPr bwMode="auto">
              <a:xfrm>
                <a:off x="2926" y="2138"/>
                <a:ext cx="212" cy="345"/>
              </a:xfrm>
              <a:custGeom>
                <a:avLst/>
                <a:gdLst>
                  <a:gd name="T0" fmla="*/ 0 w 221"/>
                  <a:gd name="T1" fmla="*/ 12 h 386"/>
                  <a:gd name="T2" fmla="*/ 0 w 221"/>
                  <a:gd name="T3" fmla="*/ 11 h 386"/>
                  <a:gd name="T4" fmla="*/ 12 w 221"/>
                  <a:gd name="T5" fmla="*/ 10 h 386"/>
                  <a:gd name="T6" fmla="*/ 12 w 221"/>
                  <a:gd name="T7" fmla="*/ 9 h 386"/>
                  <a:gd name="T8" fmla="*/ 12 w 221"/>
                  <a:gd name="T9" fmla="*/ 8 h 386"/>
                  <a:gd name="T10" fmla="*/ 12 w 221"/>
                  <a:gd name="T11" fmla="*/ 7 h 386"/>
                  <a:gd name="T12" fmla="*/ 12 w 221"/>
                  <a:gd name="T13" fmla="*/ 6 h 386"/>
                  <a:gd name="T14" fmla="*/ 12 w 221"/>
                  <a:gd name="T15" fmla="*/ 4 h 386"/>
                  <a:gd name="T16" fmla="*/ 12 w 221"/>
                  <a:gd name="T17" fmla="*/ 4 h 386"/>
                  <a:gd name="T18" fmla="*/ 16 w 221"/>
                  <a:gd name="T19" fmla="*/ 4 h 386"/>
                  <a:gd name="T20" fmla="*/ 15 w 221"/>
                  <a:gd name="T21" fmla="*/ 4 h 386"/>
                  <a:gd name="T22" fmla="*/ 23 w 221"/>
                  <a:gd name="T23" fmla="*/ 4 h 386"/>
                  <a:gd name="T24" fmla="*/ 59 w 221"/>
                  <a:gd name="T25" fmla="*/ 0 h 386"/>
                  <a:gd name="T26" fmla="*/ 61 w 221"/>
                  <a:gd name="T27" fmla="*/ 4 h 386"/>
                  <a:gd name="T28" fmla="*/ 59 w 221"/>
                  <a:gd name="T29" fmla="*/ 9 h 386"/>
                  <a:gd name="T30" fmla="*/ 64 w 221"/>
                  <a:gd name="T31" fmla="*/ 12 h 386"/>
                  <a:gd name="T32" fmla="*/ 61 w 221"/>
                  <a:gd name="T33" fmla="*/ 13 h 386"/>
                  <a:gd name="T34" fmla="*/ 59 w 221"/>
                  <a:gd name="T35" fmla="*/ 12 h 386"/>
                  <a:gd name="T36" fmla="*/ 57 w 221"/>
                  <a:gd name="T37" fmla="*/ 13 h 386"/>
                  <a:gd name="T38" fmla="*/ 55 w 221"/>
                  <a:gd name="T39" fmla="*/ 12 h 386"/>
                  <a:gd name="T40" fmla="*/ 55 w 221"/>
                  <a:gd name="T41" fmla="*/ 12 h 386"/>
                  <a:gd name="T42" fmla="*/ 51 w 221"/>
                  <a:gd name="T43" fmla="*/ 13 h 386"/>
                  <a:gd name="T44" fmla="*/ 47 w 221"/>
                  <a:gd name="T45" fmla="*/ 13 h 386"/>
                  <a:gd name="T46" fmla="*/ 46 w 221"/>
                  <a:gd name="T47" fmla="*/ 13 h 386"/>
                  <a:gd name="T48" fmla="*/ 44 w 221"/>
                  <a:gd name="T49" fmla="*/ 13 h 386"/>
                  <a:gd name="T50" fmla="*/ 41 w 221"/>
                  <a:gd name="T51" fmla="*/ 13 h 386"/>
                  <a:gd name="T52" fmla="*/ 35 w 221"/>
                  <a:gd name="T53" fmla="*/ 12 h 386"/>
                  <a:gd name="T54" fmla="*/ 35 w 221"/>
                  <a:gd name="T55" fmla="*/ 11 h 386"/>
                  <a:gd name="T56" fmla="*/ 0 w 221"/>
                  <a:gd name="T57" fmla="*/ 12 h 386"/>
                  <a:gd name="T58" fmla="*/ 0 w 221"/>
                  <a:gd name="T59" fmla="*/ 12 h 38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21"/>
                  <a:gd name="T91" fmla="*/ 0 h 386"/>
                  <a:gd name="T92" fmla="*/ 221 w 221"/>
                  <a:gd name="T93" fmla="*/ 386 h 38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21" h="386">
                    <a:moveTo>
                      <a:pt x="0" y="328"/>
                    </a:moveTo>
                    <a:lnTo>
                      <a:pt x="0" y="313"/>
                    </a:lnTo>
                    <a:lnTo>
                      <a:pt x="15" y="270"/>
                    </a:lnTo>
                    <a:lnTo>
                      <a:pt x="36" y="240"/>
                    </a:lnTo>
                    <a:lnTo>
                      <a:pt x="30" y="231"/>
                    </a:lnTo>
                    <a:lnTo>
                      <a:pt x="33" y="203"/>
                    </a:lnTo>
                    <a:lnTo>
                      <a:pt x="21" y="170"/>
                    </a:lnTo>
                    <a:lnTo>
                      <a:pt x="18" y="128"/>
                    </a:lnTo>
                    <a:lnTo>
                      <a:pt x="33" y="80"/>
                    </a:lnTo>
                    <a:lnTo>
                      <a:pt x="57" y="46"/>
                    </a:lnTo>
                    <a:lnTo>
                      <a:pt x="55" y="37"/>
                    </a:lnTo>
                    <a:lnTo>
                      <a:pt x="75" y="9"/>
                    </a:lnTo>
                    <a:lnTo>
                      <a:pt x="206" y="0"/>
                    </a:lnTo>
                    <a:lnTo>
                      <a:pt x="212" y="7"/>
                    </a:lnTo>
                    <a:lnTo>
                      <a:pt x="206" y="247"/>
                    </a:lnTo>
                    <a:lnTo>
                      <a:pt x="221" y="362"/>
                    </a:lnTo>
                    <a:lnTo>
                      <a:pt x="215" y="368"/>
                    </a:lnTo>
                    <a:lnTo>
                      <a:pt x="208" y="362"/>
                    </a:lnTo>
                    <a:lnTo>
                      <a:pt x="196" y="368"/>
                    </a:lnTo>
                    <a:lnTo>
                      <a:pt x="188" y="361"/>
                    </a:lnTo>
                    <a:lnTo>
                      <a:pt x="187" y="365"/>
                    </a:lnTo>
                    <a:lnTo>
                      <a:pt x="176" y="367"/>
                    </a:lnTo>
                    <a:lnTo>
                      <a:pt x="161" y="373"/>
                    </a:lnTo>
                    <a:lnTo>
                      <a:pt x="157" y="370"/>
                    </a:lnTo>
                    <a:lnTo>
                      <a:pt x="151" y="382"/>
                    </a:lnTo>
                    <a:lnTo>
                      <a:pt x="143" y="386"/>
                    </a:lnTo>
                    <a:lnTo>
                      <a:pt x="123" y="349"/>
                    </a:lnTo>
                    <a:lnTo>
                      <a:pt x="126" y="322"/>
                    </a:lnTo>
                    <a:lnTo>
                      <a:pt x="0" y="328"/>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51" name="Freeform 121"/>
              <p:cNvSpPr>
                <a:spLocks/>
              </p:cNvSpPr>
              <p:nvPr/>
            </p:nvSpPr>
            <p:spPr bwMode="auto">
              <a:xfrm>
                <a:off x="1637" y="1061"/>
                <a:ext cx="611" cy="363"/>
              </a:xfrm>
              <a:custGeom>
                <a:avLst/>
                <a:gdLst>
                  <a:gd name="T0" fmla="*/ 0 w 639"/>
                  <a:gd name="T1" fmla="*/ 4 h 407"/>
                  <a:gd name="T2" fmla="*/ 11 w 639"/>
                  <a:gd name="T3" fmla="*/ 4 h 407"/>
                  <a:gd name="T4" fmla="*/ 11 w 639"/>
                  <a:gd name="T5" fmla="*/ 4 h 407"/>
                  <a:gd name="T6" fmla="*/ 6 w 639"/>
                  <a:gd name="T7" fmla="*/ 4 h 407"/>
                  <a:gd name="T8" fmla="*/ 11 w 639"/>
                  <a:gd name="T9" fmla="*/ 4 h 407"/>
                  <a:gd name="T10" fmla="*/ 11 w 639"/>
                  <a:gd name="T11" fmla="*/ 6 h 407"/>
                  <a:gd name="T12" fmla="*/ 13 w 639"/>
                  <a:gd name="T13" fmla="*/ 6 h 407"/>
                  <a:gd name="T14" fmla="*/ 13 w 639"/>
                  <a:gd name="T15" fmla="*/ 6 h 407"/>
                  <a:gd name="T16" fmla="*/ 17 w 639"/>
                  <a:gd name="T17" fmla="*/ 6 h 407"/>
                  <a:gd name="T18" fmla="*/ 19 w 639"/>
                  <a:gd name="T19" fmla="*/ 6 h 407"/>
                  <a:gd name="T20" fmla="*/ 13 w 639"/>
                  <a:gd name="T21" fmla="*/ 8 h 407"/>
                  <a:gd name="T22" fmla="*/ 14 w 639"/>
                  <a:gd name="T23" fmla="*/ 9 h 407"/>
                  <a:gd name="T24" fmla="*/ 11 w 639"/>
                  <a:gd name="T25" fmla="*/ 9 h 407"/>
                  <a:gd name="T26" fmla="*/ 12 w 639"/>
                  <a:gd name="T27" fmla="*/ 10 h 407"/>
                  <a:gd name="T28" fmla="*/ 22 w 639"/>
                  <a:gd name="T29" fmla="*/ 9 h 407"/>
                  <a:gd name="T30" fmla="*/ 26 w 639"/>
                  <a:gd name="T31" fmla="*/ 11 h 407"/>
                  <a:gd name="T32" fmla="*/ 28 w 639"/>
                  <a:gd name="T33" fmla="*/ 12 h 407"/>
                  <a:gd name="T34" fmla="*/ 29 w 639"/>
                  <a:gd name="T35" fmla="*/ 12 h 407"/>
                  <a:gd name="T36" fmla="*/ 31 w 639"/>
                  <a:gd name="T37" fmla="*/ 12 h 407"/>
                  <a:gd name="T38" fmla="*/ 32 w 639"/>
                  <a:gd name="T39" fmla="*/ 12 h 407"/>
                  <a:gd name="T40" fmla="*/ 37 w 639"/>
                  <a:gd name="T41" fmla="*/ 12 h 407"/>
                  <a:gd name="T42" fmla="*/ 41 w 639"/>
                  <a:gd name="T43" fmla="*/ 12 h 407"/>
                  <a:gd name="T44" fmla="*/ 49 w 639"/>
                  <a:gd name="T45" fmla="*/ 12 h 407"/>
                  <a:gd name="T46" fmla="*/ 51 w 639"/>
                  <a:gd name="T47" fmla="*/ 12 h 407"/>
                  <a:gd name="T48" fmla="*/ 53 w 639"/>
                  <a:gd name="T49" fmla="*/ 12 h 407"/>
                  <a:gd name="T50" fmla="*/ 55 w 639"/>
                  <a:gd name="T51" fmla="*/ 13 h 407"/>
                  <a:gd name="T52" fmla="*/ 58 w 639"/>
                  <a:gd name="T53" fmla="*/ 12 h 407"/>
                  <a:gd name="T54" fmla="*/ 104 w 639"/>
                  <a:gd name="T55" fmla="*/ 12 h 407"/>
                  <a:gd name="T56" fmla="*/ 160 w 639"/>
                  <a:gd name="T57" fmla="*/ 13 h 407"/>
                  <a:gd name="T58" fmla="*/ 160 w 639"/>
                  <a:gd name="T59" fmla="*/ 11 h 407"/>
                  <a:gd name="T60" fmla="*/ 167 w 639"/>
                  <a:gd name="T61" fmla="*/ 4 h 407"/>
                  <a:gd name="T62" fmla="*/ 93 w 639"/>
                  <a:gd name="T63" fmla="*/ 4 h 407"/>
                  <a:gd name="T64" fmla="*/ 55 w 639"/>
                  <a:gd name="T65" fmla="*/ 4 h 407"/>
                  <a:gd name="T66" fmla="*/ 11 w 639"/>
                  <a:gd name="T67" fmla="*/ 0 h 407"/>
                  <a:gd name="T68" fmla="*/ 0 w 639"/>
                  <a:gd name="T69" fmla="*/ 4 h 40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639"/>
                  <a:gd name="T106" fmla="*/ 0 h 407"/>
                  <a:gd name="T107" fmla="*/ 639 w 639"/>
                  <a:gd name="T108" fmla="*/ 407 h 40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639" h="407">
                    <a:moveTo>
                      <a:pt x="0" y="74"/>
                    </a:moveTo>
                    <a:lnTo>
                      <a:pt x="12" y="103"/>
                    </a:lnTo>
                    <a:lnTo>
                      <a:pt x="12" y="121"/>
                    </a:lnTo>
                    <a:lnTo>
                      <a:pt x="6" y="122"/>
                    </a:lnTo>
                    <a:lnTo>
                      <a:pt x="26" y="141"/>
                    </a:lnTo>
                    <a:lnTo>
                      <a:pt x="45" y="189"/>
                    </a:lnTo>
                    <a:lnTo>
                      <a:pt x="53" y="188"/>
                    </a:lnTo>
                    <a:lnTo>
                      <a:pt x="53" y="195"/>
                    </a:lnTo>
                    <a:lnTo>
                      <a:pt x="63" y="198"/>
                    </a:lnTo>
                    <a:lnTo>
                      <a:pt x="69" y="198"/>
                    </a:lnTo>
                    <a:lnTo>
                      <a:pt x="53" y="233"/>
                    </a:lnTo>
                    <a:lnTo>
                      <a:pt x="54" y="258"/>
                    </a:lnTo>
                    <a:lnTo>
                      <a:pt x="41" y="280"/>
                    </a:lnTo>
                    <a:lnTo>
                      <a:pt x="51" y="289"/>
                    </a:lnTo>
                    <a:lnTo>
                      <a:pt x="77" y="276"/>
                    </a:lnTo>
                    <a:lnTo>
                      <a:pt x="95" y="352"/>
                    </a:lnTo>
                    <a:lnTo>
                      <a:pt x="105" y="356"/>
                    </a:lnTo>
                    <a:lnTo>
                      <a:pt x="108" y="379"/>
                    </a:lnTo>
                    <a:lnTo>
                      <a:pt x="117" y="389"/>
                    </a:lnTo>
                    <a:lnTo>
                      <a:pt x="124" y="380"/>
                    </a:lnTo>
                    <a:lnTo>
                      <a:pt x="141" y="388"/>
                    </a:lnTo>
                    <a:lnTo>
                      <a:pt x="153" y="380"/>
                    </a:lnTo>
                    <a:lnTo>
                      <a:pt x="187" y="386"/>
                    </a:lnTo>
                    <a:lnTo>
                      <a:pt x="196" y="389"/>
                    </a:lnTo>
                    <a:lnTo>
                      <a:pt x="201" y="373"/>
                    </a:lnTo>
                    <a:lnTo>
                      <a:pt x="217" y="398"/>
                    </a:lnTo>
                    <a:lnTo>
                      <a:pt x="223" y="359"/>
                    </a:lnTo>
                    <a:lnTo>
                      <a:pt x="398" y="385"/>
                    </a:lnTo>
                    <a:lnTo>
                      <a:pt x="611" y="407"/>
                    </a:lnTo>
                    <a:lnTo>
                      <a:pt x="619" y="334"/>
                    </a:lnTo>
                    <a:lnTo>
                      <a:pt x="639" y="95"/>
                    </a:lnTo>
                    <a:lnTo>
                      <a:pt x="356" y="62"/>
                    </a:lnTo>
                    <a:lnTo>
                      <a:pt x="215" y="39"/>
                    </a:lnTo>
                    <a:lnTo>
                      <a:pt x="17" y="0"/>
                    </a:lnTo>
                    <a:lnTo>
                      <a:pt x="0" y="74"/>
                    </a:lnTo>
                    <a:close/>
                  </a:path>
                </a:pathLst>
              </a:custGeom>
              <a:solidFill>
                <a:srgbClr val="BA7C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52" name="Freeform 122"/>
              <p:cNvSpPr>
                <a:spLocks/>
              </p:cNvSpPr>
              <p:nvPr/>
            </p:nvSpPr>
            <p:spPr bwMode="auto">
              <a:xfrm>
                <a:off x="1637" y="1061"/>
                <a:ext cx="611" cy="363"/>
              </a:xfrm>
              <a:custGeom>
                <a:avLst/>
                <a:gdLst>
                  <a:gd name="T0" fmla="*/ 0 w 639"/>
                  <a:gd name="T1" fmla="*/ 4 h 407"/>
                  <a:gd name="T2" fmla="*/ 11 w 639"/>
                  <a:gd name="T3" fmla="*/ 4 h 407"/>
                  <a:gd name="T4" fmla="*/ 11 w 639"/>
                  <a:gd name="T5" fmla="*/ 4 h 407"/>
                  <a:gd name="T6" fmla="*/ 6 w 639"/>
                  <a:gd name="T7" fmla="*/ 4 h 407"/>
                  <a:gd name="T8" fmla="*/ 11 w 639"/>
                  <a:gd name="T9" fmla="*/ 4 h 407"/>
                  <a:gd name="T10" fmla="*/ 11 w 639"/>
                  <a:gd name="T11" fmla="*/ 6 h 407"/>
                  <a:gd name="T12" fmla="*/ 13 w 639"/>
                  <a:gd name="T13" fmla="*/ 6 h 407"/>
                  <a:gd name="T14" fmla="*/ 13 w 639"/>
                  <a:gd name="T15" fmla="*/ 6 h 407"/>
                  <a:gd name="T16" fmla="*/ 17 w 639"/>
                  <a:gd name="T17" fmla="*/ 6 h 407"/>
                  <a:gd name="T18" fmla="*/ 19 w 639"/>
                  <a:gd name="T19" fmla="*/ 6 h 407"/>
                  <a:gd name="T20" fmla="*/ 13 w 639"/>
                  <a:gd name="T21" fmla="*/ 8 h 407"/>
                  <a:gd name="T22" fmla="*/ 14 w 639"/>
                  <a:gd name="T23" fmla="*/ 9 h 407"/>
                  <a:gd name="T24" fmla="*/ 11 w 639"/>
                  <a:gd name="T25" fmla="*/ 9 h 407"/>
                  <a:gd name="T26" fmla="*/ 12 w 639"/>
                  <a:gd name="T27" fmla="*/ 10 h 407"/>
                  <a:gd name="T28" fmla="*/ 22 w 639"/>
                  <a:gd name="T29" fmla="*/ 9 h 407"/>
                  <a:gd name="T30" fmla="*/ 26 w 639"/>
                  <a:gd name="T31" fmla="*/ 11 h 407"/>
                  <a:gd name="T32" fmla="*/ 28 w 639"/>
                  <a:gd name="T33" fmla="*/ 12 h 407"/>
                  <a:gd name="T34" fmla="*/ 29 w 639"/>
                  <a:gd name="T35" fmla="*/ 12 h 407"/>
                  <a:gd name="T36" fmla="*/ 31 w 639"/>
                  <a:gd name="T37" fmla="*/ 12 h 407"/>
                  <a:gd name="T38" fmla="*/ 32 w 639"/>
                  <a:gd name="T39" fmla="*/ 12 h 407"/>
                  <a:gd name="T40" fmla="*/ 37 w 639"/>
                  <a:gd name="T41" fmla="*/ 12 h 407"/>
                  <a:gd name="T42" fmla="*/ 41 w 639"/>
                  <a:gd name="T43" fmla="*/ 12 h 407"/>
                  <a:gd name="T44" fmla="*/ 49 w 639"/>
                  <a:gd name="T45" fmla="*/ 12 h 407"/>
                  <a:gd name="T46" fmla="*/ 51 w 639"/>
                  <a:gd name="T47" fmla="*/ 12 h 407"/>
                  <a:gd name="T48" fmla="*/ 53 w 639"/>
                  <a:gd name="T49" fmla="*/ 12 h 407"/>
                  <a:gd name="T50" fmla="*/ 55 w 639"/>
                  <a:gd name="T51" fmla="*/ 13 h 407"/>
                  <a:gd name="T52" fmla="*/ 58 w 639"/>
                  <a:gd name="T53" fmla="*/ 12 h 407"/>
                  <a:gd name="T54" fmla="*/ 104 w 639"/>
                  <a:gd name="T55" fmla="*/ 12 h 407"/>
                  <a:gd name="T56" fmla="*/ 160 w 639"/>
                  <a:gd name="T57" fmla="*/ 13 h 407"/>
                  <a:gd name="T58" fmla="*/ 160 w 639"/>
                  <a:gd name="T59" fmla="*/ 11 h 407"/>
                  <a:gd name="T60" fmla="*/ 167 w 639"/>
                  <a:gd name="T61" fmla="*/ 4 h 407"/>
                  <a:gd name="T62" fmla="*/ 93 w 639"/>
                  <a:gd name="T63" fmla="*/ 4 h 407"/>
                  <a:gd name="T64" fmla="*/ 55 w 639"/>
                  <a:gd name="T65" fmla="*/ 4 h 407"/>
                  <a:gd name="T66" fmla="*/ 11 w 639"/>
                  <a:gd name="T67" fmla="*/ 0 h 407"/>
                  <a:gd name="T68" fmla="*/ 0 w 639"/>
                  <a:gd name="T69" fmla="*/ 4 h 407"/>
                  <a:gd name="T70" fmla="*/ 0 w 639"/>
                  <a:gd name="T71" fmla="*/ 4 h 4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39"/>
                  <a:gd name="T109" fmla="*/ 0 h 407"/>
                  <a:gd name="T110" fmla="*/ 639 w 639"/>
                  <a:gd name="T111" fmla="*/ 407 h 40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39" h="407">
                    <a:moveTo>
                      <a:pt x="0" y="74"/>
                    </a:moveTo>
                    <a:lnTo>
                      <a:pt x="12" y="103"/>
                    </a:lnTo>
                    <a:lnTo>
                      <a:pt x="12" y="121"/>
                    </a:lnTo>
                    <a:lnTo>
                      <a:pt x="6" y="122"/>
                    </a:lnTo>
                    <a:lnTo>
                      <a:pt x="26" y="141"/>
                    </a:lnTo>
                    <a:lnTo>
                      <a:pt x="45" y="189"/>
                    </a:lnTo>
                    <a:lnTo>
                      <a:pt x="53" y="188"/>
                    </a:lnTo>
                    <a:lnTo>
                      <a:pt x="53" y="195"/>
                    </a:lnTo>
                    <a:lnTo>
                      <a:pt x="63" y="198"/>
                    </a:lnTo>
                    <a:lnTo>
                      <a:pt x="69" y="198"/>
                    </a:lnTo>
                    <a:lnTo>
                      <a:pt x="53" y="233"/>
                    </a:lnTo>
                    <a:lnTo>
                      <a:pt x="54" y="258"/>
                    </a:lnTo>
                    <a:lnTo>
                      <a:pt x="41" y="280"/>
                    </a:lnTo>
                    <a:lnTo>
                      <a:pt x="51" y="289"/>
                    </a:lnTo>
                    <a:lnTo>
                      <a:pt x="77" y="276"/>
                    </a:lnTo>
                    <a:lnTo>
                      <a:pt x="95" y="352"/>
                    </a:lnTo>
                    <a:lnTo>
                      <a:pt x="105" y="356"/>
                    </a:lnTo>
                    <a:lnTo>
                      <a:pt x="108" y="379"/>
                    </a:lnTo>
                    <a:lnTo>
                      <a:pt x="117" y="389"/>
                    </a:lnTo>
                    <a:lnTo>
                      <a:pt x="124" y="380"/>
                    </a:lnTo>
                    <a:lnTo>
                      <a:pt x="141" y="388"/>
                    </a:lnTo>
                    <a:lnTo>
                      <a:pt x="153" y="380"/>
                    </a:lnTo>
                    <a:lnTo>
                      <a:pt x="187" y="386"/>
                    </a:lnTo>
                    <a:lnTo>
                      <a:pt x="196" y="389"/>
                    </a:lnTo>
                    <a:lnTo>
                      <a:pt x="201" y="373"/>
                    </a:lnTo>
                    <a:lnTo>
                      <a:pt x="217" y="398"/>
                    </a:lnTo>
                    <a:lnTo>
                      <a:pt x="223" y="359"/>
                    </a:lnTo>
                    <a:lnTo>
                      <a:pt x="398" y="385"/>
                    </a:lnTo>
                    <a:lnTo>
                      <a:pt x="611" y="407"/>
                    </a:lnTo>
                    <a:lnTo>
                      <a:pt x="619" y="334"/>
                    </a:lnTo>
                    <a:lnTo>
                      <a:pt x="639" y="95"/>
                    </a:lnTo>
                    <a:lnTo>
                      <a:pt x="356" y="62"/>
                    </a:lnTo>
                    <a:lnTo>
                      <a:pt x="215" y="39"/>
                    </a:lnTo>
                    <a:lnTo>
                      <a:pt x="17" y="0"/>
                    </a:lnTo>
                    <a:lnTo>
                      <a:pt x="0" y="74"/>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53" name="Freeform 123"/>
              <p:cNvSpPr>
                <a:spLocks/>
              </p:cNvSpPr>
              <p:nvPr/>
            </p:nvSpPr>
            <p:spPr bwMode="auto">
              <a:xfrm>
                <a:off x="1809" y="1958"/>
                <a:ext cx="420" cy="403"/>
              </a:xfrm>
              <a:custGeom>
                <a:avLst/>
                <a:gdLst>
                  <a:gd name="T0" fmla="*/ 0 w 440"/>
                  <a:gd name="T1" fmla="*/ 15 h 451"/>
                  <a:gd name="T2" fmla="*/ 14 w 440"/>
                  <a:gd name="T3" fmla="*/ 15 h 451"/>
                  <a:gd name="T4" fmla="*/ 16 w 440"/>
                  <a:gd name="T5" fmla="*/ 15 h 451"/>
                  <a:gd name="T6" fmla="*/ 43 w 440"/>
                  <a:gd name="T7" fmla="*/ 15 h 451"/>
                  <a:gd name="T8" fmla="*/ 42 w 440"/>
                  <a:gd name="T9" fmla="*/ 15 h 451"/>
                  <a:gd name="T10" fmla="*/ 46 w 440"/>
                  <a:gd name="T11" fmla="*/ 15 h 451"/>
                  <a:gd name="T12" fmla="*/ 99 w 440"/>
                  <a:gd name="T13" fmla="*/ 15 h 451"/>
                  <a:gd name="T14" fmla="*/ 109 w 440"/>
                  <a:gd name="T15" fmla="*/ 4 h 451"/>
                  <a:gd name="T16" fmla="*/ 109 w 440"/>
                  <a:gd name="T17" fmla="*/ 4 h 451"/>
                  <a:gd name="T18" fmla="*/ 63 w 440"/>
                  <a:gd name="T19" fmla="*/ 4 h 451"/>
                  <a:gd name="T20" fmla="*/ 17 w 440"/>
                  <a:gd name="T21" fmla="*/ 0 h 451"/>
                  <a:gd name="T22" fmla="*/ 0 w 440"/>
                  <a:gd name="T23" fmla="*/ 15 h 45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40"/>
                  <a:gd name="T37" fmla="*/ 0 h 451"/>
                  <a:gd name="T38" fmla="*/ 440 w 440"/>
                  <a:gd name="T39" fmla="*/ 451 h 45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40" h="451">
                    <a:moveTo>
                      <a:pt x="0" y="443"/>
                    </a:moveTo>
                    <a:lnTo>
                      <a:pt x="55" y="451"/>
                    </a:lnTo>
                    <a:lnTo>
                      <a:pt x="61" y="418"/>
                    </a:lnTo>
                    <a:lnTo>
                      <a:pt x="171" y="431"/>
                    </a:lnTo>
                    <a:lnTo>
                      <a:pt x="167" y="415"/>
                    </a:lnTo>
                    <a:lnTo>
                      <a:pt x="183" y="418"/>
                    </a:lnTo>
                    <a:lnTo>
                      <a:pt x="403" y="437"/>
                    </a:lnTo>
                    <a:lnTo>
                      <a:pt x="437" y="84"/>
                    </a:lnTo>
                    <a:lnTo>
                      <a:pt x="440" y="42"/>
                    </a:lnTo>
                    <a:lnTo>
                      <a:pt x="253" y="25"/>
                    </a:lnTo>
                    <a:lnTo>
                      <a:pt x="64" y="0"/>
                    </a:lnTo>
                    <a:lnTo>
                      <a:pt x="0" y="443"/>
                    </a:lnTo>
                    <a:close/>
                  </a:path>
                </a:pathLst>
              </a:custGeom>
              <a:solidFill>
                <a:srgbClr val="BA7CAC"/>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54" name="Freeform 124"/>
              <p:cNvSpPr>
                <a:spLocks/>
              </p:cNvSpPr>
              <p:nvPr/>
            </p:nvSpPr>
            <p:spPr bwMode="auto">
              <a:xfrm>
                <a:off x="1809" y="1958"/>
                <a:ext cx="420" cy="403"/>
              </a:xfrm>
              <a:custGeom>
                <a:avLst/>
                <a:gdLst>
                  <a:gd name="T0" fmla="*/ 0 w 440"/>
                  <a:gd name="T1" fmla="*/ 15 h 451"/>
                  <a:gd name="T2" fmla="*/ 14 w 440"/>
                  <a:gd name="T3" fmla="*/ 15 h 451"/>
                  <a:gd name="T4" fmla="*/ 16 w 440"/>
                  <a:gd name="T5" fmla="*/ 15 h 451"/>
                  <a:gd name="T6" fmla="*/ 43 w 440"/>
                  <a:gd name="T7" fmla="*/ 15 h 451"/>
                  <a:gd name="T8" fmla="*/ 42 w 440"/>
                  <a:gd name="T9" fmla="*/ 15 h 451"/>
                  <a:gd name="T10" fmla="*/ 46 w 440"/>
                  <a:gd name="T11" fmla="*/ 15 h 451"/>
                  <a:gd name="T12" fmla="*/ 99 w 440"/>
                  <a:gd name="T13" fmla="*/ 15 h 451"/>
                  <a:gd name="T14" fmla="*/ 109 w 440"/>
                  <a:gd name="T15" fmla="*/ 4 h 451"/>
                  <a:gd name="T16" fmla="*/ 109 w 440"/>
                  <a:gd name="T17" fmla="*/ 4 h 451"/>
                  <a:gd name="T18" fmla="*/ 63 w 440"/>
                  <a:gd name="T19" fmla="*/ 4 h 451"/>
                  <a:gd name="T20" fmla="*/ 17 w 440"/>
                  <a:gd name="T21" fmla="*/ 0 h 451"/>
                  <a:gd name="T22" fmla="*/ 0 w 440"/>
                  <a:gd name="T23" fmla="*/ 15 h 451"/>
                  <a:gd name="T24" fmla="*/ 0 w 440"/>
                  <a:gd name="T25" fmla="*/ 15 h 4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0"/>
                  <a:gd name="T40" fmla="*/ 0 h 451"/>
                  <a:gd name="T41" fmla="*/ 440 w 440"/>
                  <a:gd name="T42" fmla="*/ 451 h 4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0" h="451">
                    <a:moveTo>
                      <a:pt x="0" y="443"/>
                    </a:moveTo>
                    <a:lnTo>
                      <a:pt x="55" y="451"/>
                    </a:lnTo>
                    <a:lnTo>
                      <a:pt x="61" y="418"/>
                    </a:lnTo>
                    <a:lnTo>
                      <a:pt x="171" y="431"/>
                    </a:lnTo>
                    <a:lnTo>
                      <a:pt x="167" y="415"/>
                    </a:lnTo>
                    <a:lnTo>
                      <a:pt x="183" y="418"/>
                    </a:lnTo>
                    <a:lnTo>
                      <a:pt x="403" y="437"/>
                    </a:lnTo>
                    <a:lnTo>
                      <a:pt x="437" y="84"/>
                    </a:lnTo>
                    <a:lnTo>
                      <a:pt x="440" y="42"/>
                    </a:lnTo>
                    <a:lnTo>
                      <a:pt x="253" y="25"/>
                    </a:lnTo>
                    <a:lnTo>
                      <a:pt x="64" y="0"/>
                    </a:lnTo>
                    <a:lnTo>
                      <a:pt x="0" y="443"/>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55" name="Freeform 125"/>
              <p:cNvSpPr>
                <a:spLocks/>
              </p:cNvSpPr>
              <p:nvPr/>
            </p:nvSpPr>
            <p:spPr bwMode="auto">
              <a:xfrm>
                <a:off x="1324" y="2111"/>
                <a:ext cx="54" cy="50"/>
              </a:xfrm>
              <a:custGeom>
                <a:avLst/>
                <a:gdLst>
                  <a:gd name="T0" fmla="*/ 7 w 58"/>
                  <a:gd name="T1" fmla="*/ 0 h 55"/>
                  <a:gd name="T2" fmla="*/ 7 w 58"/>
                  <a:gd name="T3" fmla="*/ 5 h 55"/>
                  <a:gd name="T4" fmla="*/ 7 w 58"/>
                  <a:gd name="T5" fmla="*/ 5 h 55"/>
                  <a:gd name="T6" fmla="*/ 7 w 58"/>
                  <a:gd name="T7" fmla="*/ 5 h 55"/>
                  <a:gd name="T8" fmla="*/ 7 w 58"/>
                  <a:gd name="T9" fmla="*/ 5 h 55"/>
                  <a:gd name="T10" fmla="*/ 7 w 58"/>
                  <a:gd name="T11" fmla="*/ 5 h 55"/>
                  <a:gd name="T12" fmla="*/ 7 w 58"/>
                  <a:gd name="T13" fmla="*/ 5 h 55"/>
                  <a:gd name="T14" fmla="*/ 6 w 58"/>
                  <a:gd name="T15" fmla="*/ 5 h 55"/>
                  <a:gd name="T16" fmla="*/ 0 w 58"/>
                  <a:gd name="T17" fmla="*/ 5 h 55"/>
                  <a:gd name="T18" fmla="*/ 7 w 58"/>
                  <a:gd name="T19" fmla="*/ 5 h 55"/>
                  <a:gd name="T20" fmla="*/ 7 w 58"/>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55"/>
                  <a:gd name="T35" fmla="*/ 58 w 58"/>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55">
                    <a:moveTo>
                      <a:pt x="30" y="0"/>
                    </a:moveTo>
                    <a:lnTo>
                      <a:pt x="43" y="10"/>
                    </a:lnTo>
                    <a:lnTo>
                      <a:pt x="58" y="21"/>
                    </a:lnTo>
                    <a:lnTo>
                      <a:pt x="52" y="37"/>
                    </a:lnTo>
                    <a:lnTo>
                      <a:pt x="48" y="55"/>
                    </a:lnTo>
                    <a:lnTo>
                      <a:pt x="30" y="55"/>
                    </a:lnTo>
                    <a:lnTo>
                      <a:pt x="12" y="55"/>
                    </a:lnTo>
                    <a:lnTo>
                      <a:pt x="6" y="37"/>
                    </a:lnTo>
                    <a:lnTo>
                      <a:pt x="0" y="21"/>
                    </a:lnTo>
                    <a:lnTo>
                      <a:pt x="15" y="10"/>
                    </a:lnTo>
                    <a:lnTo>
                      <a:pt x="30" y="0"/>
                    </a:lnTo>
                    <a:close/>
                  </a:path>
                </a:pathLst>
              </a:custGeom>
              <a:solidFill>
                <a:srgbClr val="DA27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56" name="Freeform 126"/>
              <p:cNvSpPr>
                <a:spLocks/>
              </p:cNvSpPr>
              <p:nvPr/>
            </p:nvSpPr>
            <p:spPr bwMode="auto">
              <a:xfrm>
                <a:off x="1324" y="2111"/>
                <a:ext cx="54" cy="50"/>
              </a:xfrm>
              <a:custGeom>
                <a:avLst/>
                <a:gdLst>
                  <a:gd name="T0" fmla="*/ 7 w 58"/>
                  <a:gd name="T1" fmla="*/ 0 h 55"/>
                  <a:gd name="T2" fmla="*/ 7 w 58"/>
                  <a:gd name="T3" fmla="*/ 5 h 55"/>
                  <a:gd name="T4" fmla="*/ 7 w 58"/>
                  <a:gd name="T5" fmla="*/ 5 h 55"/>
                  <a:gd name="T6" fmla="*/ 7 w 58"/>
                  <a:gd name="T7" fmla="*/ 5 h 55"/>
                  <a:gd name="T8" fmla="*/ 7 w 58"/>
                  <a:gd name="T9" fmla="*/ 5 h 55"/>
                  <a:gd name="T10" fmla="*/ 7 w 58"/>
                  <a:gd name="T11" fmla="*/ 5 h 55"/>
                  <a:gd name="T12" fmla="*/ 7 w 58"/>
                  <a:gd name="T13" fmla="*/ 5 h 55"/>
                  <a:gd name="T14" fmla="*/ 6 w 58"/>
                  <a:gd name="T15" fmla="*/ 5 h 55"/>
                  <a:gd name="T16" fmla="*/ 0 w 58"/>
                  <a:gd name="T17" fmla="*/ 5 h 55"/>
                  <a:gd name="T18" fmla="*/ 7 w 58"/>
                  <a:gd name="T19" fmla="*/ 5 h 55"/>
                  <a:gd name="T20" fmla="*/ 7 w 58"/>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55"/>
                  <a:gd name="T35" fmla="*/ 58 w 58"/>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55">
                    <a:moveTo>
                      <a:pt x="30" y="0"/>
                    </a:moveTo>
                    <a:lnTo>
                      <a:pt x="43" y="10"/>
                    </a:lnTo>
                    <a:lnTo>
                      <a:pt x="58" y="21"/>
                    </a:lnTo>
                    <a:lnTo>
                      <a:pt x="52" y="37"/>
                    </a:lnTo>
                    <a:lnTo>
                      <a:pt x="48" y="55"/>
                    </a:lnTo>
                    <a:lnTo>
                      <a:pt x="30" y="55"/>
                    </a:lnTo>
                    <a:lnTo>
                      <a:pt x="12" y="55"/>
                    </a:lnTo>
                    <a:lnTo>
                      <a:pt x="6" y="37"/>
                    </a:lnTo>
                    <a:lnTo>
                      <a:pt x="0" y="21"/>
                    </a:lnTo>
                    <a:lnTo>
                      <a:pt x="15" y="10"/>
                    </a:lnTo>
                    <a:lnTo>
                      <a:pt x="30" y="0"/>
                    </a:lnTo>
                    <a:close/>
                  </a:path>
                </a:pathLst>
              </a:custGeom>
              <a:noFill/>
              <a:ln w="1588">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57" name="Freeform 127"/>
              <p:cNvSpPr>
                <a:spLocks/>
              </p:cNvSpPr>
              <p:nvPr/>
            </p:nvSpPr>
            <p:spPr bwMode="auto">
              <a:xfrm>
                <a:off x="1636" y="2138"/>
                <a:ext cx="54" cy="49"/>
              </a:xfrm>
              <a:custGeom>
                <a:avLst/>
                <a:gdLst>
                  <a:gd name="T0" fmla="*/ 9 w 57"/>
                  <a:gd name="T1" fmla="*/ 0 h 55"/>
                  <a:gd name="T2" fmla="*/ 9 w 57"/>
                  <a:gd name="T3" fmla="*/ 4 h 55"/>
                  <a:gd name="T4" fmla="*/ 10 w 57"/>
                  <a:gd name="T5" fmla="*/ 4 h 55"/>
                  <a:gd name="T6" fmla="*/ 9 w 57"/>
                  <a:gd name="T7" fmla="*/ 4 h 55"/>
                  <a:gd name="T8" fmla="*/ 9 w 57"/>
                  <a:gd name="T9" fmla="*/ 4 h 55"/>
                  <a:gd name="T10" fmla="*/ 9 w 57"/>
                  <a:gd name="T11" fmla="*/ 4 h 55"/>
                  <a:gd name="T12" fmla="*/ 9 w 57"/>
                  <a:gd name="T13" fmla="*/ 4 h 55"/>
                  <a:gd name="T14" fmla="*/ 6 w 57"/>
                  <a:gd name="T15" fmla="*/ 4 h 55"/>
                  <a:gd name="T16" fmla="*/ 0 w 57"/>
                  <a:gd name="T17" fmla="*/ 4 h 55"/>
                  <a:gd name="T18" fmla="*/ 9 w 57"/>
                  <a:gd name="T19" fmla="*/ 4 h 55"/>
                  <a:gd name="T20" fmla="*/ 9 w 57"/>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55"/>
                  <a:gd name="T35" fmla="*/ 57 w 57"/>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55">
                    <a:moveTo>
                      <a:pt x="28" y="0"/>
                    </a:moveTo>
                    <a:lnTo>
                      <a:pt x="43" y="10"/>
                    </a:lnTo>
                    <a:lnTo>
                      <a:pt x="57" y="20"/>
                    </a:lnTo>
                    <a:lnTo>
                      <a:pt x="52" y="37"/>
                    </a:lnTo>
                    <a:lnTo>
                      <a:pt x="46" y="55"/>
                    </a:lnTo>
                    <a:lnTo>
                      <a:pt x="28" y="55"/>
                    </a:lnTo>
                    <a:lnTo>
                      <a:pt x="10" y="55"/>
                    </a:lnTo>
                    <a:lnTo>
                      <a:pt x="6" y="37"/>
                    </a:lnTo>
                    <a:lnTo>
                      <a:pt x="0" y="20"/>
                    </a:lnTo>
                    <a:lnTo>
                      <a:pt x="15" y="10"/>
                    </a:lnTo>
                    <a:lnTo>
                      <a:pt x="28" y="0"/>
                    </a:lnTo>
                    <a:close/>
                  </a:path>
                </a:pathLst>
              </a:custGeom>
              <a:solidFill>
                <a:srgbClr val="DA27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58" name="Freeform 128"/>
              <p:cNvSpPr>
                <a:spLocks/>
              </p:cNvSpPr>
              <p:nvPr/>
            </p:nvSpPr>
            <p:spPr bwMode="auto">
              <a:xfrm>
                <a:off x="1636" y="2138"/>
                <a:ext cx="54" cy="49"/>
              </a:xfrm>
              <a:custGeom>
                <a:avLst/>
                <a:gdLst>
                  <a:gd name="T0" fmla="*/ 9 w 57"/>
                  <a:gd name="T1" fmla="*/ 0 h 55"/>
                  <a:gd name="T2" fmla="*/ 9 w 57"/>
                  <a:gd name="T3" fmla="*/ 4 h 55"/>
                  <a:gd name="T4" fmla="*/ 10 w 57"/>
                  <a:gd name="T5" fmla="*/ 4 h 55"/>
                  <a:gd name="T6" fmla="*/ 9 w 57"/>
                  <a:gd name="T7" fmla="*/ 4 h 55"/>
                  <a:gd name="T8" fmla="*/ 9 w 57"/>
                  <a:gd name="T9" fmla="*/ 4 h 55"/>
                  <a:gd name="T10" fmla="*/ 9 w 57"/>
                  <a:gd name="T11" fmla="*/ 4 h 55"/>
                  <a:gd name="T12" fmla="*/ 9 w 57"/>
                  <a:gd name="T13" fmla="*/ 4 h 55"/>
                  <a:gd name="T14" fmla="*/ 6 w 57"/>
                  <a:gd name="T15" fmla="*/ 4 h 55"/>
                  <a:gd name="T16" fmla="*/ 0 w 57"/>
                  <a:gd name="T17" fmla="*/ 4 h 55"/>
                  <a:gd name="T18" fmla="*/ 9 w 57"/>
                  <a:gd name="T19" fmla="*/ 4 h 55"/>
                  <a:gd name="T20" fmla="*/ 9 w 57"/>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55"/>
                  <a:gd name="T35" fmla="*/ 57 w 57"/>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55">
                    <a:moveTo>
                      <a:pt x="28" y="0"/>
                    </a:moveTo>
                    <a:lnTo>
                      <a:pt x="43" y="10"/>
                    </a:lnTo>
                    <a:lnTo>
                      <a:pt x="57" y="20"/>
                    </a:lnTo>
                    <a:lnTo>
                      <a:pt x="52" y="37"/>
                    </a:lnTo>
                    <a:lnTo>
                      <a:pt x="46" y="55"/>
                    </a:lnTo>
                    <a:lnTo>
                      <a:pt x="28" y="55"/>
                    </a:lnTo>
                    <a:lnTo>
                      <a:pt x="10" y="55"/>
                    </a:lnTo>
                    <a:lnTo>
                      <a:pt x="6" y="37"/>
                    </a:lnTo>
                    <a:lnTo>
                      <a:pt x="0" y="20"/>
                    </a:lnTo>
                    <a:lnTo>
                      <a:pt x="15" y="10"/>
                    </a:lnTo>
                    <a:lnTo>
                      <a:pt x="28" y="0"/>
                    </a:lnTo>
                    <a:close/>
                  </a:path>
                </a:pathLst>
              </a:custGeom>
              <a:noFill/>
              <a:ln w="1588">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59" name="Freeform 129"/>
              <p:cNvSpPr>
                <a:spLocks/>
              </p:cNvSpPr>
              <p:nvPr/>
            </p:nvSpPr>
            <p:spPr bwMode="auto">
              <a:xfrm>
                <a:off x="1335" y="1048"/>
                <a:ext cx="54" cy="50"/>
              </a:xfrm>
              <a:custGeom>
                <a:avLst/>
                <a:gdLst>
                  <a:gd name="T0" fmla="*/ 9 w 57"/>
                  <a:gd name="T1" fmla="*/ 0 h 56"/>
                  <a:gd name="T2" fmla="*/ 9 w 57"/>
                  <a:gd name="T3" fmla="*/ 4 h 56"/>
                  <a:gd name="T4" fmla="*/ 10 w 57"/>
                  <a:gd name="T5" fmla="*/ 4 h 56"/>
                  <a:gd name="T6" fmla="*/ 9 w 57"/>
                  <a:gd name="T7" fmla="*/ 4 h 56"/>
                  <a:gd name="T8" fmla="*/ 9 w 57"/>
                  <a:gd name="T9" fmla="*/ 4 h 56"/>
                  <a:gd name="T10" fmla="*/ 9 w 57"/>
                  <a:gd name="T11" fmla="*/ 4 h 56"/>
                  <a:gd name="T12" fmla="*/ 9 w 57"/>
                  <a:gd name="T13" fmla="*/ 4 h 56"/>
                  <a:gd name="T14" fmla="*/ 6 w 57"/>
                  <a:gd name="T15" fmla="*/ 4 h 56"/>
                  <a:gd name="T16" fmla="*/ 0 w 57"/>
                  <a:gd name="T17" fmla="*/ 4 h 56"/>
                  <a:gd name="T18" fmla="*/ 9 w 57"/>
                  <a:gd name="T19" fmla="*/ 4 h 56"/>
                  <a:gd name="T20" fmla="*/ 9 w 57"/>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56"/>
                  <a:gd name="T35" fmla="*/ 57 w 57"/>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56">
                    <a:moveTo>
                      <a:pt x="28" y="0"/>
                    </a:moveTo>
                    <a:lnTo>
                      <a:pt x="43" y="11"/>
                    </a:lnTo>
                    <a:lnTo>
                      <a:pt x="57" y="21"/>
                    </a:lnTo>
                    <a:lnTo>
                      <a:pt x="52" y="39"/>
                    </a:lnTo>
                    <a:lnTo>
                      <a:pt x="46" y="56"/>
                    </a:lnTo>
                    <a:lnTo>
                      <a:pt x="28" y="56"/>
                    </a:lnTo>
                    <a:lnTo>
                      <a:pt x="10" y="56"/>
                    </a:lnTo>
                    <a:lnTo>
                      <a:pt x="6" y="39"/>
                    </a:lnTo>
                    <a:lnTo>
                      <a:pt x="0" y="21"/>
                    </a:lnTo>
                    <a:lnTo>
                      <a:pt x="13" y="11"/>
                    </a:lnTo>
                    <a:lnTo>
                      <a:pt x="28" y="0"/>
                    </a:lnTo>
                    <a:close/>
                  </a:path>
                </a:pathLst>
              </a:custGeom>
              <a:solidFill>
                <a:srgbClr val="DA27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60" name="Freeform 130"/>
              <p:cNvSpPr>
                <a:spLocks/>
              </p:cNvSpPr>
              <p:nvPr/>
            </p:nvSpPr>
            <p:spPr bwMode="auto">
              <a:xfrm>
                <a:off x="1335" y="1048"/>
                <a:ext cx="54" cy="50"/>
              </a:xfrm>
              <a:custGeom>
                <a:avLst/>
                <a:gdLst>
                  <a:gd name="T0" fmla="*/ 9 w 57"/>
                  <a:gd name="T1" fmla="*/ 0 h 56"/>
                  <a:gd name="T2" fmla="*/ 9 w 57"/>
                  <a:gd name="T3" fmla="*/ 4 h 56"/>
                  <a:gd name="T4" fmla="*/ 10 w 57"/>
                  <a:gd name="T5" fmla="*/ 4 h 56"/>
                  <a:gd name="T6" fmla="*/ 9 w 57"/>
                  <a:gd name="T7" fmla="*/ 4 h 56"/>
                  <a:gd name="T8" fmla="*/ 9 w 57"/>
                  <a:gd name="T9" fmla="*/ 4 h 56"/>
                  <a:gd name="T10" fmla="*/ 9 w 57"/>
                  <a:gd name="T11" fmla="*/ 4 h 56"/>
                  <a:gd name="T12" fmla="*/ 9 w 57"/>
                  <a:gd name="T13" fmla="*/ 4 h 56"/>
                  <a:gd name="T14" fmla="*/ 6 w 57"/>
                  <a:gd name="T15" fmla="*/ 4 h 56"/>
                  <a:gd name="T16" fmla="*/ 0 w 57"/>
                  <a:gd name="T17" fmla="*/ 4 h 56"/>
                  <a:gd name="T18" fmla="*/ 9 w 57"/>
                  <a:gd name="T19" fmla="*/ 4 h 56"/>
                  <a:gd name="T20" fmla="*/ 9 w 57"/>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56"/>
                  <a:gd name="T35" fmla="*/ 57 w 57"/>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56">
                    <a:moveTo>
                      <a:pt x="28" y="0"/>
                    </a:moveTo>
                    <a:lnTo>
                      <a:pt x="43" y="11"/>
                    </a:lnTo>
                    <a:lnTo>
                      <a:pt x="57" y="21"/>
                    </a:lnTo>
                    <a:lnTo>
                      <a:pt x="52" y="39"/>
                    </a:lnTo>
                    <a:lnTo>
                      <a:pt x="46" y="56"/>
                    </a:lnTo>
                    <a:lnTo>
                      <a:pt x="28" y="56"/>
                    </a:lnTo>
                    <a:lnTo>
                      <a:pt x="10" y="56"/>
                    </a:lnTo>
                    <a:lnTo>
                      <a:pt x="6" y="39"/>
                    </a:lnTo>
                    <a:lnTo>
                      <a:pt x="0" y="21"/>
                    </a:lnTo>
                    <a:lnTo>
                      <a:pt x="13" y="11"/>
                    </a:lnTo>
                    <a:lnTo>
                      <a:pt x="28" y="0"/>
                    </a:lnTo>
                    <a:close/>
                  </a:path>
                </a:pathLst>
              </a:custGeom>
              <a:noFill/>
              <a:ln w="1588">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61" name="Freeform 131"/>
              <p:cNvSpPr>
                <a:spLocks/>
              </p:cNvSpPr>
              <p:nvPr/>
            </p:nvSpPr>
            <p:spPr bwMode="auto">
              <a:xfrm>
                <a:off x="2504" y="2599"/>
                <a:ext cx="56" cy="50"/>
              </a:xfrm>
              <a:custGeom>
                <a:avLst/>
                <a:gdLst>
                  <a:gd name="T0" fmla="*/ 14 w 58"/>
                  <a:gd name="T1" fmla="*/ 0 h 56"/>
                  <a:gd name="T2" fmla="*/ 14 w 58"/>
                  <a:gd name="T3" fmla="*/ 4 h 56"/>
                  <a:gd name="T4" fmla="*/ 20 w 58"/>
                  <a:gd name="T5" fmla="*/ 4 h 56"/>
                  <a:gd name="T6" fmla="*/ 17 w 58"/>
                  <a:gd name="T7" fmla="*/ 4 h 56"/>
                  <a:gd name="T8" fmla="*/ 15 w 58"/>
                  <a:gd name="T9" fmla="*/ 4 h 56"/>
                  <a:gd name="T10" fmla="*/ 14 w 58"/>
                  <a:gd name="T11" fmla="*/ 4 h 56"/>
                  <a:gd name="T12" fmla="*/ 12 w 58"/>
                  <a:gd name="T13" fmla="*/ 4 h 56"/>
                  <a:gd name="T14" fmla="*/ 6 w 58"/>
                  <a:gd name="T15" fmla="*/ 4 h 56"/>
                  <a:gd name="T16" fmla="*/ 0 w 58"/>
                  <a:gd name="T17" fmla="*/ 4 h 56"/>
                  <a:gd name="T18" fmla="*/ 14 w 58"/>
                  <a:gd name="T19" fmla="*/ 4 h 56"/>
                  <a:gd name="T20" fmla="*/ 14 w 58"/>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56"/>
                  <a:gd name="T35" fmla="*/ 58 w 58"/>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56">
                    <a:moveTo>
                      <a:pt x="30" y="0"/>
                    </a:moveTo>
                    <a:lnTo>
                      <a:pt x="44" y="11"/>
                    </a:lnTo>
                    <a:lnTo>
                      <a:pt x="58" y="21"/>
                    </a:lnTo>
                    <a:lnTo>
                      <a:pt x="52" y="38"/>
                    </a:lnTo>
                    <a:lnTo>
                      <a:pt x="48" y="56"/>
                    </a:lnTo>
                    <a:lnTo>
                      <a:pt x="30" y="56"/>
                    </a:lnTo>
                    <a:lnTo>
                      <a:pt x="12" y="56"/>
                    </a:lnTo>
                    <a:lnTo>
                      <a:pt x="6" y="38"/>
                    </a:lnTo>
                    <a:lnTo>
                      <a:pt x="0" y="21"/>
                    </a:lnTo>
                    <a:lnTo>
                      <a:pt x="15" y="11"/>
                    </a:lnTo>
                    <a:lnTo>
                      <a:pt x="30" y="0"/>
                    </a:lnTo>
                    <a:close/>
                  </a:path>
                </a:pathLst>
              </a:custGeom>
              <a:solidFill>
                <a:srgbClr val="DA27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62" name="Freeform 132"/>
              <p:cNvSpPr>
                <a:spLocks/>
              </p:cNvSpPr>
              <p:nvPr/>
            </p:nvSpPr>
            <p:spPr bwMode="auto">
              <a:xfrm>
                <a:off x="2504" y="2599"/>
                <a:ext cx="56" cy="50"/>
              </a:xfrm>
              <a:custGeom>
                <a:avLst/>
                <a:gdLst>
                  <a:gd name="T0" fmla="*/ 14 w 58"/>
                  <a:gd name="T1" fmla="*/ 0 h 56"/>
                  <a:gd name="T2" fmla="*/ 14 w 58"/>
                  <a:gd name="T3" fmla="*/ 4 h 56"/>
                  <a:gd name="T4" fmla="*/ 20 w 58"/>
                  <a:gd name="T5" fmla="*/ 4 h 56"/>
                  <a:gd name="T6" fmla="*/ 17 w 58"/>
                  <a:gd name="T7" fmla="*/ 4 h 56"/>
                  <a:gd name="T8" fmla="*/ 15 w 58"/>
                  <a:gd name="T9" fmla="*/ 4 h 56"/>
                  <a:gd name="T10" fmla="*/ 14 w 58"/>
                  <a:gd name="T11" fmla="*/ 4 h 56"/>
                  <a:gd name="T12" fmla="*/ 12 w 58"/>
                  <a:gd name="T13" fmla="*/ 4 h 56"/>
                  <a:gd name="T14" fmla="*/ 6 w 58"/>
                  <a:gd name="T15" fmla="*/ 4 h 56"/>
                  <a:gd name="T16" fmla="*/ 0 w 58"/>
                  <a:gd name="T17" fmla="*/ 4 h 56"/>
                  <a:gd name="T18" fmla="*/ 14 w 58"/>
                  <a:gd name="T19" fmla="*/ 4 h 56"/>
                  <a:gd name="T20" fmla="*/ 14 w 58"/>
                  <a:gd name="T21" fmla="*/ 0 h 5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8"/>
                  <a:gd name="T34" fmla="*/ 0 h 56"/>
                  <a:gd name="T35" fmla="*/ 58 w 58"/>
                  <a:gd name="T36" fmla="*/ 56 h 5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8" h="56">
                    <a:moveTo>
                      <a:pt x="30" y="0"/>
                    </a:moveTo>
                    <a:lnTo>
                      <a:pt x="44" y="11"/>
                    </a:lnTo>
                    <a:lnTo>
                      <a:pt x="58" y="21"/>
                    </a:lnTo>
                    <a:lnTo>
                      <a:pt x="52" y="38"/>
                    </a:lnTo>
                    <a:lnTo>
                      <a:pt x="48" y="56"/>
                    </a:lnTo>
                    <a:lnTo>
                      <a:pt x="30" y="56"/>
                    </a:lnTo>
                    <a:lnTo>
                      <a:pt x="12" y="56"/>
                    </a:lnTo>
                    <a:lnTo>
                      <a:pt x="6" y="38"/>
                    </a:lnTo>
                    <a:lnTo>
                      <a:pt x="0" y="21"/>
                    </a:lnTo>
                    <a:lnTo>
                      <a:pt x="15" y="11"/>
                    </a:lnTo>
                    <a:lnTo>
                      <a:pt x="30" y="0"/>
                    </a:lnTo>
                    <a:close/>
                  </a:path>
                </a:pathLst>
              </a:custGeom>
              <a:noFill/>
              <a:ln w="1588">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63" name="Freeform 133"/>
              <p:cNvSpPr>
                <a:spLocks/>
              </p:cNvSpPr>
              <p:nvPr/>
            </p:nvSpPr>
            <p:spPr bwMode="auto">
              <a:xfrm>
                <a:off x="2873" y="2382"/>
                <a:ext cx="56" cy="50"/>
              </a:xfrm>
              <a:custGeom>
                <a:avLst/>
                <a:gdLst>
                  <a:gd name="T0" fmla="*/ 9 w 59"/>
                  <a:gd name="T1" fmla="*/ 0 h 55"/>
                  <a:gd name="T2" fmla="*/ 9 w 59"/>
                  <a:gd name="T3" fmla="*/ 5 h 55"/>
                  <a:gd name="T4" fmla="*/ 12 w 59"/>
                  <a:gd name="T5" fmla="*/ 5 h 55"/>
                  <a:gd name="T6" fmla="*/ 10 w 59"/>
                  <a:gd name="T7" fmla="*/ 5 h 55"/>
                  <a:gd name="T8" fmla="*/ 9 w 59"/>
                  <a:gd name="T9" fmla="*/ 5 h 55"/>
                  <a:gd name="T10" fmla="*/ 9 w 59"/>
                  <a:gd name="T11" fmla="*/ 5 h 55"/>
                  <a:gd name="T12" fmla="*/ 9 w 59"/>
                  <a:gd name="T13" fmla="*/ 5 h 55"/>
                  <a:gd name="T14" fmla="*/ 6 w 59"/>
                  <a:gd name="T15" fmla="*/ 5 h 55"/>
                  <a:gd name="T16" fmla="*/ 0 w 59"/>
                  <a:gd name="T17" fmla="*/ 5 h 55"/>
                  <a:gd name="T18" fmla="*/ 9 w 59"/>
                  <a:gd name="T19" fmla="*/ 5 h 55"/>
                  <a:gd name="T20" fmla="*/ 9 w 59"/>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55"/>
                  <a:gd name="T35" fmla="*/ 59 w 59"/>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55">
                    <a:moveTo>
                      <a:pt x="30" y="0"/>
                    </a:moveTo>
                    <a:lnTo>
                      <a:pt x="44" y="10"/>
                    </a:lnTo>
                    <a:lnTo>
                      <a:pt x="59" y="21"/>
                    </a:lnTo>
                    <a:lnTo>
                      <a:pt x="53" y="38"/>
                    </a:lnTo>
                    <a:lnTo>
                      <a:pt x="48" y="55"/>
                    </a:lnTo>
                    <a:lnTo>
                      <a:pt x="30" y="55"/>
                    </a:lnTo>
                    <a:lnTo>
                      <a:pt x="12" y="55"/>
                    </a:lnTo>
                    <a:lnTo>
                      <a:pt x="6" y="38"/>
                    </a:lnTo>
                    <a:lnTo>
                      <a:pt x="0" y="21"/>
                    </a:lnTo>
                    <a:lnTo>
                      <a:pt x="15" y="10"/>
                    </a:lnTo>
                    <a:lnTo>
                      <a:pt x="30" y="0"/>
                    </a:lnTo>
                    <a:close/>
                  </a:path>
                </a:pathLst>
              </a:custGeom>
              <a:solidFill>
                <a:srgbClr val="DA272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64" name="Freeform 134"/>
              <p:cNvSpPr>
                <a:spLocks/>
              </p:cNvSpPr>
              <p:nvPr/>
            </p:nvSpPr>
            <p:spPr bwMode="auto">
              <a:xfrm>
                <a:off x="2873" y="2382"/>
                <a:ext cx="56" cy="50"/>
              </a:xfrm>
              <a:custGeom>
                <a:avLst/>
                <a:gdLst>
                  <a:gd name="T0" fmla="*/ 9 w 59"/>
                  <a:gd name="T1" fmla="*/ 0 h 55"/>
                  <a:gd name="T2" fmla="*/ 9 w 59"/>
                  <a:gd name="T3" fmla="*/ 5 h 55"/>
                  <a:gd name="T4" fmla="*/ 12 w 59"/>
                  <a:gd name="T5" fmla="*/ 5 h 55"/>
                  <a:gd name="T6" fmla="*/ 10 w 59"/>
                  <a:gd name="T7" fmla="*/ 5 h 55"/>
                  <a:gd name="T8" fmla="*/ 9 w 59"/>
                  <a:gd name="T9" fmla="*/ 5 h 55"/>
                  <a:gd name="T10" fmla="*/ 9 w 59"/>
                  <a:gd name="T11" fmla="*/ 5 h 55"/>
                  <a:gd name="T12" fmla="*/ 9 w 59"/>
                  <a:gd name="T13" fmla="*/ 5 h 55"/>
                  <a:gd name="T14" fmla="*/ 6 w 59"/>
                  <a:gd name="T15" fmla="*/ 5 h 55"/>
                  <a:gd name="T16" fmla="*/ 0 w 59"/>
                  <a:gd name="T17" fmla="*/ 5 h 55"/>
                  <a:gd name="T18" fmla="*/ 9 w 59"/>
                  <a:gd name="T19" fmla="*/ 5 h 55"/>
                  <a:gd name="T20" fmla="*/ 9 w 59"/>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55"/>
                  <a:gd name="T35" fmla="*/ 59 w 59"/>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55">
                    <a:moveTo>
                      <a:pt x="30" y="0"/>
                    </a:moveTo>
                    <a:lnTo>
                      <a:pt x="44" y="10"/>
                    </a:lnTo>
                    <a:lnTo>
                      <a:pt x="59" y="21"/>
                    </a:lnTo>
                    <a:lnTo>
                      <a:pt x="53" y="38"/>
                    </a:lnTo>
                    <a:lnTo>
                      <a:pt x="48" y="55"/>
                    </a:lnTo>
                    <a:lnTo>
                      <a:pt x="30" y="55"/>
                    </a:lnTo>
                    <a:lnTo>
                      <a:pt x="12" y="55"/>
                    </a:lnTo>
                    <a:lnTo>
                      <a:pt x="6" y="38"/>
                    </a:lnTo>
                    <a:lnTo>
                      <a:pt x="0" y="21"/>
                    </a:lnTo>
                    <a:lnTo>
                      <a:pt x="15" y="10"/>
                    </a:lnTo>
                    <a:lnTo>
                      <a:pt x="30" y="0"/>
                    </a:lnTo>
                    <a:close/>
                  </a:path>
                </a:pathLst>
              </a:custGeom>
              <a:noFill/>
              <a:ln w="1588">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65" name="Freeform 139"/>
              <p:cNvSpPr>
                <a:spLocks/>
              </p:cNvSpPr>
              <p:nvPr/>
            </p:nvSpPr>
            <p:spPr bwMode="auto">
              <a:xfrm>
                <a:off x="3205" y="2206"/>
                <a:ext cx="47" cy="47"/>
              </a:xfrm>
              <a:custGeom>
                <a:avLst/>
                <a:gdLst>
                  <a:gd name="T0" fmla="*/ 3 w 50"/>
                  <a:gd name="T1" fmla="*/ 5 h 52"/>
                  <a:gd name="T2" fmla="*/ 8 w 50"/>
                  <a:gd name="T3" fmla="*/ 5 h 52"/>
                  <a:gd name="T4" fmla="*/ 0 w 50"/>
                  <a:gd name="T5" fmla="*/ 5 h 52"/>
                  <a:gd name="T6" fmla="*/ 8 w 50"/>
                  <a:gd name="T7" fmla="*/ 5 h 52"/>
                  <a:gd name="T8" fmla="*/ 8 w 50"/>
                  <a:gd name="T9" fmla="*/ 0 h 52"/>
                  <a:gd name="T10" fmla="*/ 8 w 50"/>
                  <a:gd name="T11" fmla="*/ 5 h 52"/>
                  <a:gd name="T12" fmla="*/ 8 w 50"/>
                  <a:gd name="T13" fmla="*/ 5 h 52"/>
                  <a:gd name="T14" fmla="*/ 8 w 50"/>
                  <a:gd name="T15" fmla="*/ 5 h 52"/>
                  <a:gd name="T16" fmla="*/ 8 w 50"/>
                  <a:gd name="T17" fmla="*/ 5 h 52"/>
                  <a:gd name="T18" fmla="*/ 8 w 50"/>
                  <a:gd name="T19" fmla="*/ 5 h 52"/>
                  <a:gd name="T20" fmla="*/ 3 w 50"/>
                  <a:gd name="T21" fmla="*/ 5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52"/>
                  <a:gd name="T35" fmla="*/ 50 w 50"/>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52">
                    <a:moveTo>
                      <a:pt x="3" y="52"/>
                    </a:moveTo>
                    <a:lnTo>
                      <a:pt x="17" y="31"/>
                    </a:lnTo>
                    <a:lnTo>
                      <a:pt x="0" y="21"/>
                    </a:lnTo>
                    <a:lnTo>
                      <a:pt x="18" y="21"/>
                    </a:lnTo>
                    <a:lnTo>
                      <a:pt x="26" y="0"/>
                    </a:lnTo>
                    <a:lnTo>
                      <a:pt x="33" y="21"/>
                    </a:lnTo>
                    <a:lnTo>
                      <a:pt x="50" y="21"/>
                    </a:lnTo>
                    <a:lnTo>
                      <a:pt x="35" y="31"/>
                    </a:lnTo>
                    <a:lnTo>
                      <a:pt x="47" y="52"/>
                    </a:lnTo>
                    <a:lnTo>
                      <a:pt x="26" y="40"/>
                    </a:lnTo>
                    <a:lnTo>
                      <a:pt x="3" y="52"/>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66" name="Freeform 140"/>
              <p:cNvSpPr>
                <a:spLocks/>
              </p:cNvSpPr>
              <p:nvPr/>
            </p:nvSpPr>
            <p:spPr bwMode="auto">
              <a:xfrm>
                <a:off x="3205" y="2206"/>
                <a:ext cx="47" cy="47"/>
              </a:xfrm>
              <a:custGeom>
                <a:avLst/>
                <a:gdLst>
                  <a:gd name="T0" fmla="*/ 3 w 50"/>
                  <a:gd name="T1" fmla="*/ 5 h 52"/>
                  <a:gd name="T2" fmla="*/ 8 w 50"/>
                  <a:gd name="T3" fmla="*/ 5 h 52"/>
                  <a:gd name="T4" fmla="*/ 0 w 50"/>
                  <a:gd name="T5" fmla="*/ 5 h 52"/>
                  <a:gd name="T6" fmla="*/ 8 w 50"/>
                  <a:gd name="T7" fmla="*/ 5 h 52"/>
                  <a:gd name="T8" fmla="*/ 8 w 50"/>
                  <a:gd name="T9" fmla="*/ 0 h 52"/>
                  <a:gd name="T10" fmla="*/ 8 w 50"/>
                  <a:gd name="T11" fmla="*/ 5 h 52"/>
                  <a:gd name="T12" fmla="*/ 8 w 50"/>
                  <a:gd name="T13" fmla="*/ 5 h 52"/>
                  <a:gd name="T14" fmla="*/ 8 w 50"/>
                  <a:gd name="T15" fmla="*/ 5 h 52"/>
                  <a:gd name="T16" fmla="*/ 8 w 50"/>
                  <a:gd name="T17" fmla="*/ 5 h 52"/>
                  <a:gd name="T18" fmla="*/ 8 w 50"/>
                  <a:gd name="T19" fmla="*/ 5 h 52"/>
                  <a:gd name="T20" fmla="*/ 3 w 50"/>
                  <a:gd name="T21" fmla="*/ 5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52"/>
                  <a:gd name="T35" fmla="*/ 50 w 50"/>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52">
                    <a:moveTo>
                      <a:pt x="3" y="52"/>
                    </a:moveTo>
                    <a:lnTo>
                      <a:pt x="17" y="31"/>
                    </a:lnTo>
                    <a:lnTo>
                      <a:pt x="0" y="21"/>
                    </a:lnTo>
                    <a:lnTo>
                      <a:pt x="18" y="21"/>
                    </a:lnTo>
                    <a:lnTo>
                      <a:pt x="26" y="0"/>
                    </a:lnTo>
                    <a:lnTo>
                      <a:pt x="33" y="21"/>
                    </a:lnTo>
                    <a:lnTo>
                      <a:pt x="50" y="21"/>
                    </a:lnTo>
                    <a:lnTo>
                      <a:pt x="35" y="31"/>
                    </a:lnTo>
                    <a:lnTo>
                      <a:pt x="47" y="52"/>
                    </a:lnTo>
                    <a:lnTo>
                      <a:pt x="26" y="40"/>
                    </a:lnTo>
                    <a:lnTo>
                      <a:pt x="3" y="52"/>
                    </a:lnTo>
                    <a:close/>
                  </a:path>
                </a:pathLst>
              </a:custGeom>
              <a:noFill/>
              <a:ln w="1588">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67" name="Freeform 143"/>
              <p:cNvSpPr>
                <a:spLocks/>
              </p:cNvSpPr>
              <p:nvPr/>
            </p:nvSpPr>
            <p:spPr bwMode="auto">
              <a:xfrm>
                <a:off x="3610" y="2130"/>
                <a:ext cx="47" cy="48"/>
              </a:xfrm>
              <a:custGeom>
                <a:avLst/>
                <a:gdLst>
                  <a:gd name="T0" fmla="*/ 3 w 50"/>
                  <a:gd name="T1" fmla="*/ 6 h 52"/>
                  <a:gd name="T2" fmla="*/ 8 w 50"/>
                  <a:gd name="T3" fmla="*/ 6 h 52"/>
                  <a:gd name="T4" fmla="*/ 0 w 50"/>
                  <a:gd name="T5" fmla="*/ 6 h 52"/>
                  <a:gd name="T6" fmla="*/ 8 w 50"/>
                  <a:gd name="T7" fmla="*/ 6 h 52"/>
                  <a:gd name="T8" fmla="*/ 8 w 50"/>
                  <a:gd name="T9" fmla="*/ 0 h 52"/>
                  <a:gd name="T10" fmla="*/ 8 w 50"/>
                  <a:gd name="T11" fmla="*/ 6 h 52"/>
                  <a:gd name="T12" fmla="*/ 8 w 50"/>
                  <a:gd name="T13" fmla="*/ 6 h 52"/>
                  <a:gd name="T14" fmla="*/ 8 w 50"/>
                  <a:gd name="T15" fmla="*/ 6 h 52"/>
                  <a:gd name="T16" fmla="*/ 8 w 50"/>
                  <a:gd name="T17" fmla="*/ 6 h 52"/>
                  <a:gd name="T18" fmla="*/ 8 w 50"/>
                  <a:gd name="T19" fmla="*/ 6 h 52"/>
                  <a:gd name="T20" fmla="*/ 3 w 50"/>
                  <a:gd name="T21" fmla="*/ 6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52"/>
                  <a:gd name="T35" fmla="*/ 50 w 50"/>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52">
                    <a:moveTo>
                      <a:pt x="3" y="52"/>
                    </a:moveTo>
                    <a:lnTo>
                      <a:pt x="17" y="32"/>
                    </a:lnTo>
                    <a:lnTo>
                      <a:pt x="0" y="20"/>
                    </a:lnTo>
                    <a:lnTo>
                      <a:pt x="18" y="20"/>
                    </a:lnTo>
                    <a:lnTo>
                      <a:pt x="26" y="0"/>
                    </a:lnTo>
                    <a:lnTo>
                      <a:pt x="33" y="20"/>
                    </a:lnTo>
                    <a:lnTo>
                      <a:pt x="50" y="20"/>
                    </a:lnTo>
                    <a:lnTo>
                      <a:pt x="35" y="32"/>
                    </a:lnTo>
                    <a:lnTo>
                      <a:pt x="48" y="52"/>
                    </a:lnTo>
                    <a:lnTo>
                      <a:pt x="26" y="40"/>
                    </a:lnTo>
                    <a:lnTo>
                      <a:pt x="3" y="52"/>
                    </a:lnTo>
                    <a:close/>
                  </a:path>
                </a:pathLst>
              </a:custGeom>
              <a:solidFill>
                <a:srgbClr val="13151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68" name="Freeform 144"/>
              <p:cNvSpPr>
                <a:spLocks/>
              </p:cNvSpPr>
              <p:nvPr/>
            </p:nvSpPr>
            <p:spPr bwMode="auto">
              <a:xfrm>
                <a:off x="3610" y="2130"/>
                <a:ext cx="47" cy="48"/>
              </a:xfrm>
              <a:custGeom>
                <a:avLst/>
                <a:gdLst>
                  <a:gd name="T0" fmla="*/ 3 w 50"/>
                  <a:gd name="T1" fmla="*/ 6 h 52"/>
                  <a:gd name="T2" fmla="*/ 8 w 50"/>
                  <a:gd name="T3" fmla="*/ 6 h 52"/>
                  <a:gd name="T4" fmla="*/ 0 w 50"/>
                  <a:gd name="T5" fmla="*/ 6 h 52"/>
                  <a:gd name="T6" fmla="*/ 8 w 50"/>
                  <a:gd name="T7" fmla="*/ 6 h 52"/>
                  <a:gd name="T8" fmla="*/ 8 w 50"/>
                  <a:gd name="T9" fmla="*/ 0 h 52"/>
                  <a:gd name="T10" fmla="*/ 8 w 50"/>
                  <a:gd name="T11" fmla="*/ 6 h 52"/>
                  <a:gd name="T12" fmla="*/ 8 w 50"/>
                  <a:gd name="T13" fmla="*/ 6 h 52"/>
                  <a:gd name="T14" fmla="*/ 8 w 50"/>
                  <a:gd name="T15" fmla="*/ 6 h 52"/>
                  <a:gd name="T16" fmla="*/ 8 w 50"/>
                  <a:gd name="T17" fmla="*/ 6 h 52"/>
                  <a:gd name="T18" fmla="*/ 8 w 50"/>
                  <a:gd name="T19" fmla="*/ 6 h 52"/>
                  <a:gd name="T20" fmla="*/ 3 w 50"/>
                  <a:gd name="T21" fmla="*/ 6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
                  <a:gd name="T34" fmla="*/ 0 h 52"/>
                  <a:gd name="T35" fmla="*/ 50 w 50"/>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 h="52">
                    <a:moveTo>
                      <a:pt x="3" y="52"/>
                    </a:moveTo>
                    <a:lnTo>
                      <a:pt x="17" y="32"/>
                    </a:lnTo>
                    <a:lnTo>
                      <a:pt x="0" y="20"/>
                    </a:lnTo>
                    <a:lnTo>
                      <a:pt x="18" y="20"/>
                    </a:lnTo>
                    <a:lnTo>
                      <a:pt x="26" y="0"/>
                    </a:lnTo>
                    <a:lnTo>
                      <a:pt x="33" y="20"/>
                    </a:lnTo>
                    <a:lnTo>
                      <a:pt x="50" y="20"/>
                    </a:lnTo>
                    <a:lnTo>
                      <a:pt x="35" y="32"/>
                    </a:lnTo>
                    <a:lnTo>
                      <a:pt x="48" y="52"/>
                    </a:lnTo>
                    <a:lnTo>
                      <a:pt x="26" y="40"/>
                    </a:lnTo>
                    <a:lnTo>
                      <a:pt x="3" y="52"/>
                    </a:lnTo>
                    <a:close/>
                  </a:path>
                </a:pathLst>
              </a:custGeom>
              <a:noFill/>
              <a:ln w="1588">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69" name="Freeform 145"/>
              <p:cNvSpPr>
                <a:spLocks/>
              </p:cNvSpPr>
              <p:nvPr/>
            </p:nvSpPr>
            <p:spPr bwMode="auto">
              <a:xfrm>
                <a:off x="2094" y="1330"/>
                <a:ext cx="30" cy="13"/>
              </a:xfrm>
              <a:custGeom>
                <a:avLst/>
                <a:gdLst>
                  <a:gd name="T0" fmla="*/ 0 w 30"/>
                  <a:gd name="T1" fmla="*/ 3 h 15"/>
                  <a:gd name="T2" fmla="*/ 7 w 30"/>
                  <a:gd name="T3" fmla="*/ 3 h 15"/>
                  <a:gd name="T4" fmla="*/ 28 w 30"/>
                  <a:gd name="T5" fmla="*/ 0 h 15"/>
                  <a:gd name="T6" fmla="*/ 30 w 30"/>
                  <a:gd name="T7" fmla="*/ 3 h 15"/>
                  <a:gd name="T8" fmla="*/ 0 w 30"/>
                  <a:gd name="T9" fmla="*/ 3 h 15"/>
                  <a:gd name="T10" fmla="*/ 0 60000 65536"/>
                  <a:gd name="T11" fmla="*/ 0 60000 65536"/>
                  <a:gd name="T12" fmla="*/ 0 60000 65536"/>
                  <a:gd name="T13" fmla="*/ 0 60000 65536"/>
                  <a:gd name="T14" fmla="*/ 0 60000 65536"/>
                  <a:gd name="T15" fmla="*/ 0 w 30"/>
                  <a:gd name="T16" fmla="*/ 0 h 15"/>
                  <a:gd name="T17" fmla="*/ 30 w 30"/>
                  <a:gd name="T18" fmla="*/ 15 h 15"/>
                </a:gdLst>
                <a:ahLst/>
                <a:cxnLst>
                  <a:cxn ang="T10">
                    <a:pos x="T0" y="T1"/>
                  </a:cxn>
                  <a:cxn ang="T11">
                    <a:pos x="T2" y="T3"/>
                  </a:cxn>
                  <a:cxn ang="T12">
                    <a:pos x="T4" y="T5"/>
                  </a:cxn>
                  <a:cxn ang="T13">
                    <a:pos x="T6" y="T7"/>
                  </a:cxn>
                  <a:cxn ang="T14">
                    <a:pos x="T8" y="T9"/>
                  </a:cxn>
                </a:cxnLst>
                <a:rect l="T15" t="T16" r="T17" b="T18"/>
                <a:pathLst>
                  <a:path w="30" h="15">
                    <a:moveTo>
                      <a:pt x="0" y="15"/>
                    </a:moveTo>
                    <a:lnTo>
                      <a:pt x="7" y="6"/>
                    </a:lnTo>
                    <a:lnTo>
                      <a:pt x="28" y="0"/>
                    </a:lnTo>
                    <a:lnTo>
                      <a:pt x="30" y="3"/>
                    </a:lnTo>
                    <a:lnTo>
                      <a:pt x="0" y="15"/>
                    </a:lnTo>
                    <a:close/>
                  </a:path>
                </a:pathLst>
              </a:custGeom>
              <a:solidFill>
                <a:srgbClr val="C7C7C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70" name="Freeform 146"/>
              <p:cNvSpPr>
                <a:spLocks/>
              </p:cNvSpPr>
              <p:nvPr/>
            </p:nvSpPr>
            <p:spPr bwMode="auto">
              <a:xfrm>
                <a:off x="2137" y="1324"/>
                <a:ext cx="17" cy="11"/>
              </a:xfrm>
              <a:custGeom>
                <a:avLst/>
                <a:gdLst>
                  <a:gd name="T0" fmla="*/ 0 w 18"/>
                  <a:gd name="T1" fmla="*/ 3 h 13"/>
                  <a:gd name="T2" fmla="*/ 3 w 18"/>
                  <a:gd name="T3" fmla="*/ 0 h 13"/>
                  <a:gd name="T4" fmla="*/ 9 w 18"/>
                  <a:gd name="T5" fmla="*/ 3 h 13"/>
                  <a:gd name="T6" fmla="*/ 9 w 18"/>
                  <a:gd name="T7" fmla="*/ 3 h 13"/>
                  <a:gd name="T8" fmla="*/ 0 w 18"/>
                  <a:gd name="T9" fmla="*/ 3 h 13"/>
                  <a:gd name="T10" fmla="*/ 0 60000 65536"/>
                  <a:gd name="T11" fmla="*/ 0 60000 65536"/>
                  <a:gd name="T12" fmla="*/ 0 60000 65536"/>
                  <a:gd name="T13" fmla="*/ 0 60000 65536"/>
                  <a:gd name="T14" fmla="*/ 0 60000 65536"/>
                  <a:gd name="T15" fmla="*/ 0 w 18"/>
                  <a:gd name="T16" fmla="*/ 0 h 13"/>
                  <a:gd name="T17" fmla="*/ 18 w 18"/>
                  <a:gd name="T18" fmla="*/ 13 h 13"/>
                </a:gdLst>
                <a:ahLst/>
                <a:cxnLst>
                  <a:cxn ang="T10">
                    <a:pos x="T0" y="T1"/>
                  </a:cxn>
                  <a:cxn ang="T11">
                    <a:pos x="T2" y="T3"/>
                  </a:cxn>
                  <a:cxn ang="T12">
                    <a:pos x="T4" y="T5"/>
                  </a:cxn>
                  <a:cxn ang="T13">
                    <a:pos x="T6" y="T7"/>
                  </a:cxn>
                  <a:cxn ang="T14">
                    <a:pos x="T8" y="T9"/>
                  </a:cxn>
                </a:cxnLst>
                <a:rect l="T15" t="T16" r="T17" b="T18"/>
                <a:pathLst>
                  <a:path w="18" h="13">
                    <a:moveTo>
                      <a:pt x="0" y="13"/>
                    </a:moveTo>
                    <a:lnTo>
                      <a:pt x="3" y="0"/>
                    </a:lnTo>
                    <a:lnTo>
                      <a:pt x="18" y="3"/>
                    </a:lnTo>
                    <a:lnTo>
                      <a:pt x="15" y="10"/>
                    </a:lnTo>
                    <a:lnTo>
                      <a:pt x="0" y="13"/>
                    </a:lnTo>
                    <a:close/>
                  </a:path>
                </a:pathLst>
              </a:custGeom>
              <a:solidFill>
                <a:srgbClr val="C7C7C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71" name="Freeform 147"/>
              <p:cNvSpPr>
                <a:spLocks/>
              </p:cNvSpPr>
              <p:nvPr/>
            </p:nvSpPr>
            <p:spPr bwMode="auto">
              <a:xfrm>
                <a:off x="2176" y="1311"/>
                <a:ext cx="31" cy="13"/>
              </a:xfrm>
              <a:custGeom>
                <a:avLst/>
                <a:gdLst>
                  <a:gd name="T0" fmla="*/ 0 w 33"/>
                  <a:gd name="T1" fmla="*/ 7 h 14"/>
                  <a:gd name="T2" fmla="*/ 7 w 33"/>
                  <a:gd name="T3" fmla="*/ 0 h 14"/>
                  <a:gd name="T4" fmla="*/ 8 w 33"/>
                  <a:gd name="T5" fmla="*/ 0 h 14"/>
                  <a:gd name="T6" fmla="*/ 8 w 33"/>
                  <a:gd name="T7" fmla="*/ 7 h 14"/>
                  <a:gd name="T8" fmla="*/ 8 w 33"/>
                  <a:gd name="T9" fmla="*/ 7 h 14"/>
                  <a:gd name="T10" fmla="*/ 0 w 33"/>
                  <a:gd name="T11" fmla="*/ 7 h 14"/>
                  <a:gd name="T12" fmla="*/ 0 60000 65536"/>
                  <a:gd name="T13" fmla="*/ 0 60000 65536"/>
                  <a:gd name="T14" fmla="*/ 0 60000 65536"/>
                  <a:gd name="T15" fmla="*/ 0 60000 65536"/>
                  <a:gd name="T16" fmla="*/ 0 60000 65536"/>
                  <a:gd name="T17" fmla="*/ 0 60000 65536"/>
                  <a:gd name="T18" fmla="*/ 0 w 33"/>
                  <a:gd name="T19" fmla="*/ 0 h 14"/>
                  <a:gd name="T20" fmla="*/ 33 w 33"/>
                  <a:gd name="T21" fmla="*/ 14 h 14"/>
                </a:gdLst>
                <a:ahLst/>
                <a:cxnLst>
                  <a:cxn ang="T12">
                    <a:pos x="T0" y="T1"/>
                  </a:cxn>
                  <a:cxn ang="T13">
                    <a:pos x="T2" y="T3"/>
                  </a:cxn>
                  <a:cxn ang="T14">
                    <a:pos x="T4" y="T5"/>
                  </a:cxn>
                  <a:cxn ang="T15">
                    <a:pos x="T6" y="T7"/>
                  </a:cxn>
                  <a:cxn ang="T16">
                    <a:pos x="T8" y="T9"/>
                  </a:cxn>
                  <a:cxn ang="T17">
                    <a:pos x="T10" y="T11"/>
                  </a:cxn>
                </a:cxnLst>
                <a:rect l="T18" t="T19" r="T20" b="T21"/>
                <a:pathLst>
                  <a:path w="33" h="14">
                    <a:moveTo>
                      <a:pt x="0" y="14"/>
                    </a:moveTo>
                    <a:lnTo>
                      <a:pt x="7" y="0"/>
                    </a:lnTo>
                    <a:lnTo>
                      <a:pt x="28" y="0"/>
                    </a:lnTo>
                    <a:lnTo>
                      <a:pt x="33" y="12"/>
                    </a:lnTo>
                    <a:lnTo>
                      <a:pt x="10" y="8"/>
                    </a:lnTo>
                    <a:lnTo>
                      <a:pt x="0" y="14"/>
                    </a:lnTo>
                    <a:close/>
                  </a:path>
                </a:pathLst>
              </a:custGeom>
              <a:solidFill>
                <a:srgbClr val="C7C7C6"/>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72" name="Freeform 148"/>
              <p:cNvSpPr>
                <a:spLocks/>
              </p:cNvSpPr>
              <p:nvPr/>
            </p:nvSpPr>
            <p:spPr bwMode="auto">
              <a:xfrm>
                <a:off x="2161" y="2505"/>
                <a:ext cx="37" cy="27"/>
              </a:xfrm>
              <a:custGeom>
                <a:avLst/>
                <a:gdLst>
                  <a:gd name="T0" fmla="*/ 0 w 37"/>
                  <a:gd name="T1" fmla="*/ 5 h 30"/>
                  <a:gd name="T2" fmla="*/ 13 w 37"/>
                  <a:gd name="T3" fmla="*/ 5 h 30"/>
                  <a:gd name="T4" fmla="*/ 21 w 37"/>
                  <a:gd name="T5" fmla="*/ 5 h 30"/>
                  <a:gd name="T6" fmla="*/ 33 w 37"/>
                  <a:gd name="T7" fmla="*/ 5 h 30"/>
                  <a:gd name="T8" fmla="*/ 37 w 37"/>
                  <a:gd name="T9" fmla="*/ 5 h 30"/>
                  <a:gd name="T10" fmla="*/ 30 w 37"/>
                  <a:gd name="T11" fmla="*/ 0 h 30"/>
                  <a:gd name="T12" fmla="*/ 18 w 37"/>
                  <a:gd name="T13" fmla="*/ 2 h 30"/>
                  <a:gd name="T14" fmla="*/ 0 w 37"/>
                  <a:gd name="T15" fmla="*/ 5 h 30"/>
                  <a:gd name="T16" fmla="*/ 0 60000 65536"/>
                  <a:gd name="T17" fmla="*/ 0 60000 65536"/>
                  <a:gd name="T18" fmla="*/ 0 60000 65536"/>
                  <a:gd name="T19" fmla="*/ 0 60000 65536"/>
                  <a:gd name="T20" fmla="*/ 0 60000 65536"/>
                  <a:gd name="T21" fmla="*/ 0 60000 65536"/>
                  <a:gd name="T22" fmla="*/ 0 60000 65536"/>
                  <a:gd name="T23" fmla="*/ 0 60000 65536"/>
                  <a:gd name="T24" fmla="*/ 0 w 37"/>
                  <a:gd name="T25" fmla="*/ 0 h 30"/>
                  <a:gd name="T26" fmla="*/ 37 w 37"/>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7" h="30">
                    <a:moveTo>
                      <a:pt x="0" y="17"/>
                    </a:moveTo>
                    <a:lnTo>
                      <a:pt x="13" y="30"/>
                    </a:lnTo>
                    <a:lnTo>
                      <a:pt x="21" y="28"/>
                    </a:lnTo>
                    <a:lnTo>
                      <a:pt x="33" y="21"/>
                    </a:lnTo>
                    <a:lnTo>
                      <a:pt x="37" y="6"/>
                    </a:lnTo>
                    <a:lnTo>
                      <a:pt x="30" y="0"/>
                    </a:lnTo>
                    <a:lnTo>
                      <a:pt x="18" y="2"/>
                    </a:lnTo>
                    <a:lnTo>
                      <a:pt x="0" y="17"/>
                    </a:lnTo>
                    <a:close/>
                  </a:path>
                </a:pathLst>
              </a:custGeom>
              <a:solidFill>
                <a:srgbClr val="98BEE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73" name="Freeform 149"/>
              <p:cNvSpPr>
                <a:spLocks/>
              </p:cNvSpPr>
              <p:nvPr/>
            </p:nvSpPr>
            <p:spPr bwMode="auto">
              <a:xfrm>
                <a:off x="2161" y="2505"/>
                <a:ext cx="37" cy="27"/>
              </a:xfrm>
              <a:custGeom>
                <a:avLst/>
                <a:gdLst>
                  <a:gd name="T0" fmla="*/ 0 w 37"/>
                  <a:gd name="T1" fmla="*/ 5 h 30"/>
                  <a:gd name="T2" fmla="*/ 13 w 37"/>
                  <a:gd name="T3" fmla="*/ 5 h 30"/>
                  <a:gd name="T4" fmla="*/ 21 w 37"/>
                  <a:gd name="T5" fmla="*/ 5 h 30"/>
                  <a:gd name="T6" fmla="*/ 33 w 37"/>
                  <a:gd name="T7" fmla="*/ 5 h 30"/>
                  <a:gd name="T8" fmla="*/ 37 w 37"/>
                  <a:gd name="T9" fmla="*/ 5 h 30"/>
                  <a:gd name="T10" fmla="*/ 30 w 37"/>
                  <a:gd name="T11" fmla="*/ 0 h 30"/>
                  <a:gd name="T12" fmla="*/ 18 w 37"/>
                  <a:gd name="T13" fmla="*/ 2 h 30"/>
                  <a:gd name="T14" fmla="*/ 0 w 37"/>
                  <a:gd name="T15" fmla="*/ 5 h 30"/>
                  <a:gd name="T16" fmla="*/ 0 w 37"/>
                  <a:gd name="T17" fmla="*/ 5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30"/>
                  <a:gd name="T29" fmla="*/ 37 w 37"/>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30">
                    <a:moveTo>
                      <a:pt x="0" y="17"/>
                    </a:moveTo>
                    <a:lnTo>
                      <a:pt x="13" y="30"/>
                    </a:lnTo>
                    <a:lnTo>
                      <a:pt x="21" y="28"/>
                    </a:lnTo>
                    <a:lnTo>
                      <a:pt x="33" y="21"/>
                    </a:lnTo>
                    <a:lnTo>
                      <a:pt x="37" y="6"/>
                    </a:lnTo>
                    <a:lnTo>
                      <a:pt x="30" y="0"/>
                    </a:lnTo>
                    <a:lnTo>
                      <a:pt x="18" y="2"/>
                    </a:lnTo>
                    <a:lnTo>
                      <a:pt x="0" y="17"/>
                    </a:lnTo>
                    <a:close/>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74" name="Freeform 150"/>
              <p:cNvSpPr>
                <a:spLocks/>
              </p:cNvSpPr>
              <p:nvPr/>
            </p:nvSpPr>
            <p:spPr bwMode="auto">
              <a:xfrm>
                <a:off x="2335" y="2578"/>
                <a:ext cx="40" cy="11"/>
              </a:xfrm>
              <a:custGeom>
                <a:avLst/>
                <a:gdLst>
                  <a:gd name="T0" fmla="*/ 0 w 43"/>
                  <a:gd name="T1" fmla="*/ 6 h 12"/>
                  <a:gd name="T2" fmla="*/ 4 w 43"/>
                  <a:gd name="T3" fmla="*/ 0 h 12"/>
                  <a:gd name="T4" fmla="*/ 7 w 43"/>
                  <a:gd name="T5" fmla="*/ 4 h 12"/>
                  <a:gd name="T6" fmla="*/ 7 w 43"/>
                  <a:gd name="T7" fmla="*/ 6 h 12"/>
                  <a:gd name="T8" fmla="*/ 0 w 43"/>
                  <a:gd name="T9" fmla="*/ 6 h 12"/>
                  <a:gd name="T10" fmla="*/ 0 60000 65536"/>
                  <a:gd name="T11" fmla="*/ 0 60000 65536"/>
                  <a:gd name="T12" fmla="*/ 0 60000 65536"/>
                  <a:gd name="T13" fmla="*/ 0 60000 65536"/>
                  <a:gd name="T14" fmla="*/ 0 60000 65536"/>
                  <a:gd name="T15" fmla="*/ 0 w 43"/>
                  <a:gd name="T16" fmla="*/ 0 h 12"/>
                  <a:gd name="T17" fmla="*/ 43 w 43"/>
                  <a:gd name="T18" fmla="*/ 12 h 12"/>
                </a:gdLst>
                <a:ahLst/>
                <a:cxnLst>
                  <a:cxn ang="T10">
                    <a:pos x="T0" y="T1"/>
                  </a:cxn>
                  <a:cxn ang="T11">
                    <a:pos x="T2" y="T3"/>
                  </a:cxn>
                  <a:cxn ang="T12">
                    <a:pos x="T4" y="T5"/>
                  </a:cxn>
                  <a:cxn ang="T13">
                    <a:pos x="T6" y="T7"/>
                  </a:cxn>
                  <a:cxn ang="T14">
                    <a:pos x="T8" y="T9"/>
                  </a:cxn>
                </a:cxnLst>
                <a:rect l="T15" t="T16" r="T17" b="T18"/>
                <a:pathLst>
                  <a:path w="43" h="12">
                    <a:moveTo>
                      <a:pt x="0" y="9"/>
                    </a:moveTo>
                    <a:lnTo>
                      <a:pt x="4" y="0"/>
                    </a:lnTo>
                    <a:lnTo>
                      <a:pt x="43" y="4"/>
                    </a:lnTo>
                    <a:lnTo>
                      <a:pt x="35" y="12"/>
                    </a:lnTo>
                    <a:lnTo>
                      <a:pt x="0" y="9"/>
                    </a:lnTo>
                    <a:close/>
                  </a:path>
                </a:pathLst>
              </a:custGeom>
              <a:solidFill>
                <a:srgbClr val="98BEE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75" name="Freeform 151"/>
              <p:cNvSpPr>
                <a:spLocks/>
              </p:cNvSpPr>
              <p:nvPr/>
            </p:nvSpPr>
            <p:spPr bwMode="auto">
              <a:xfrm>
                <a:off x="2353" y="2600"/>
                <a:ext cx="17" cy="10"/>
              </a:xfrm>
              <a:custGeom>
                <a:avLst/>
                <a:gdLst>
                  <a:gd name="T0" fmla="*/ 0 w 18"/>
                  <a:gd name="T1" fmla="*/ 0 h 12"/>
                  <a:gd name="T2" fmla="*/ 7 w 18"/>
                  <a:gd name="T3" fmla="*/ 3 h 12"/>
                  <a:gd name="T4" fmla="*/ 9 w 18"/>
                  <a:gd name="T5" fmla="*/ 3 h 12"/>
                  <a:gd name="T6" fmla="*/ 9 w 18"/>
                  <a:gd name="T7" fmla="*/ 0 h 12"/>
                  <a:gd name="T8" fmla="*/ 0 w 18"/>
                  <a:gd name="T9" fmla="*/ 0 h 12"/>
                  <a:gd name="T10" fmla="*/ 0 60000 65536"/>
                  <a:gd name="T11" fmla="*/ 0 60000 65536"/>
                  <a:gd name="T12" fmla="*/ 0 60000 65536"/>
                  <a:gd name="T13" fmla="*/ 0 60000 65536"/>
                  <a:gd name="T14" fmla="*/ 0 60000 65536"/>
                  <a:gd name="T15" fmla="*/ 0 w 18"/>
                  <a:gd name="T16" fmla="*/ 0 h 12"/>
                  <a:gd name="T17" fmla="*/ 18 w 18"/>
                  <a:gd name="T18" fmla="*/ 12 h 12"/>
                </a:gdLst>
                <a:ahLst/>
                <a:cxnLst>
                  <a:cxn ang="T10">
                    <a:pos x="T0" y="T1"/>
                  </a:cxn>
                  <a:cxn ang="T11">
                    <a:pos x="T2" y="T3"/>
                  </a:cxn>
                  <a:cxn ang="T12">
                    <a:pos x="T4" y="T5"/>
                  </a:cxn>
                  <a:cxn ang="T13">
                    <a:pos x="T6" y="T7"/>
                  </a:cxn>
                  <a:cxn ang="T14">
                    <a:pos x="T8" y="T9"/>
                  </a:cxn>
                </a:cxnLst>
                <a:rect l="T15" t="T16" r="T17" b="T18"/>
                <a:pathLst>
                  <a:path w="18" h="12">
                    <a:moveTo>
                      <a:pt x="0" y="0"/>
                    </a:moveTo>
                    <a:lnTo>
                      <a:pt x="7" y="12"/>
                    </a:lnTo>
                    <a:lnTo>
                      <a:pt x="18" y="6"/>
                    </a:lnTo>
                    <a:lnTo>
                      <a:pt x="12" y="0"/>
                    </a:lnTo>
                    <a:lnTo>
                      <a:pt x="0" y="0"/>
                    </a:lnTo>
                    <a:close/>
                  </a:path>
                </a:pathLst>
              </a:custGeom>
              <a:solidFill>
                <a:srgbClr val="98BEE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76" name="Freeform 152"/>
              <p:cNvSpPr>
                <a:spLocks/>
              </p:cNvSpPr>
              <p:nvPr/>
            </p:nvSpPr>
            <p:spPr bwMode="auto">
              <a:xfrm>
                <a:off x="2320" y="1119"/>
                <a:ext cx="9" cy="23"/>
              </a:xfrm>
              <a:custGeom>
                <a:avLst/>
                <a:gdLst>
                  <a:gd name="T0" fmla="*/ 3 w 9"/>
                  <a:gd name="T1" fmla="*/ 6 h 25"/>
                  <a:gd name="T2" fmla="*/ 0 w 9"/>
                  <a:gd name="T3" fmla="*/ 6 h 25"/>
                  <a:gd name="T4" fmla="*/ 0 w 9"/>
                  <a:gd name="T5" fmla="*/ 6 h 25"/>
                  <a:gd name="T6" fmla="*/ 0 w 9"/>
                  <a:gd name="T7" fmla="*/ 4 h 25"/>
                  <a:gd name="T8" fmla="*/ 0 w 9"/>
                  <a:gd name="T9" fmla="*/ 3 h 25"/>
                  <a:gd name="T10" fmla="*/ 1 w 9"/>
                  <a:gd name="T11" fmla="*/ 1 h 25"/>
                  <a:gd name="T12" fmla="*/ 1 w 9"/>
                  <a:gd name="T13" fmla="*/ 0 h 25"/>
                  <a:gd name="T14" fmla="*/ 4 w 9"/>
                  <a:gd name="T15" fmla="*/ 0 h 25"/>
                  <a:gd name="T16" fmla="*/ 6 w 9"/>
                  <a:gd name="T17" fmla="*/ 0 h 25"/>
                  <a:gd name="T18" fmla="*/ 7 w 9"/>
                  <a:gd name="T19" fmla="*/ 1 h 25"/>
                  <a:gd name="T20" fmla="*/ 9 w 9"/>
                  <a:gd name="T21" fmla="*/ 3 h 25"/>
                  <a:gd name="T22" fmla="*/ 9 w 9"/>
                  <a:gd name="T23" fmla="*/ 4 h 25"/>
                  <a:gd name="T24" fmla="*/ 9 w 9"/>
                  <a:gd name="T25" fmla="*/ 6 h 25"/>
                  <a:gd name="T26" fmla="*/ 7 w 9"/>
                  <a:gd name="T27" fmla="*/ 6 h 25"/>
                  <a:gd name="T28" fmla="*/ 4 w 9"/>
                  <a:gd name="T29" fmla="*/ 6 h 25"/>
                  <a:gd name="T30" fmla="*/ 3 w 9"/>
                  <a:gd name="T31" fmla="*/ 6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25"/>
                  <a:gd name="T50" fmla="*/ 9 w 9"/>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25">
                    <a:moveTo>
                      <a:pt x="3" y="25"/>
                    </a:moveTo>
                    <a:lnTo>
                      <a:pt x="0" y="11"/>
                    </a:lnTo>
                    <a:lnTo>
                      <a:pt x="0" y="7"/>
                    </a:lnTo>
                    <a:lnTo>
                      <a:pt x="0" y="4"/>
                    </a:lnTo>
                    <a:lnTo>
                      <a:pt x="0" y="3"/>
                    </a:lnTo>
                    <a:lnTo>
                      <a:pt x="1" y="1"/>
                    </a:lnTo>
                    <a:lnTo>
                      <a:pt x="1" y="0"/>
                    </a:lnTo>
                    <a:lnTo>
                      <a:pt x="4" y="0"/>
                    </a:lnTo>
                    <a:lnTo>
                      <a:pt x="6" y="0"/>
                    </a:lnTo>
                    <a:lnTo>
                      <a:pt x="7" y="1"/>
                    </a:lnTo>
                    <a:lnTo>
                      <a:pt x="9" y="3"/>
                    </a:lnTo>
                    <a:lnTo>
                      <a:pt x="9" y="4"/>
                    </a:lnTo>
                    <a:lnTo>
                      <a:pt x="9" y="7"/>
                    </a:lnTo>
                    <a:lnTo>
                      <a:pt x="7" y="11"/>
                    </a:lnTo>
                    <a:lnTo>
                      <a:pt x="4" y="25"/>
                    </a:lnTo>
                    <a:lnTo>
                      <a:pt x="3"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77" name="Freeform 153"/>
              <p:cNvSpPr>
                <a:spLocks/>
              </p:cNvSpPr>
              <p:nvPr/>
            </p:nvSpPr>
            <p:spPr bwMode="auto">
              <a:xfrm>
                <a:off x="2320" y="1119"/>
                <a:ext cx="9" cy="23"/>
              </a:xfrm>
              <a:custGeom>
                <a:avLst/>
                <a:gdLst>
                  <a:gd name="T0" fmla="*/ 3 w 9"/>
                  <a:gd name="T1" fmla="*/ 6 h 25"/>
                  <a:gd name="T2" fmla="*/ 0 w 9"/>
                  <a:gd name="T3" fmla="*/ 6 h 25"/>
                  <a:gd name="T4" fmla="*/ 0 w 9"/>
                  <a:gd name="T5" fmla="*/ 6 h 25"/>
                  <a:gd name="T6" fmla="*/ 0 w 9"/>
                  <a:gd name="T7" fmla="*/ 4 h 25"/>
                  <a:gd name="T8" fmla="*/ 0 w 9"/>
                  <a:gd name="T9" fmla="*/ 3 h 25"/>
                  <a:gd name="T10" fmla="*/ 1 w 9"/>
                  <a:gd name="T11" fmla="*/ 1 h 25"/>
                  <a:gd name="T12" fmla="*/ 1 w 9"/>
                  <a:gd name="T13" fmla="*/ 0 h 25"/>
                  <a:gd name="T14" fmla="*/ 4 w 9"/>
                  <a:gd name="T15" fmla="*/ 0 h 25"/>
                  <a:gd name="T16" fmla="*/ 6 w 9"/>
                  <a:gd name="T17" fmla="*/ 0 h 25"/>
                  <a:gd name="T18" fmla="*/ 7 w 9"/>
                  <a:gd name="T19" fmla="*/ 1 h 25"/>
                  <a:gd name="T20" fmla="*/ 9 w 9"/>
                  <a:gd name="T21" fmla="*/ 3 h 25"/>
                  <a:gd name="T22" fmla="*/ 9 w 9"/>
                  <a:gd name="T23" fmla="*/ 4 h 25"/>
                  <a:gd name="T24" fmla="*/ 9 w 9"/>
                  <a:gd name="T25" fmla="*/ 6 h 25"/>
                  <a:gd name="T26" fmla="*/ 7 w 9"/>
                  <a:gd name="T27" fmla="*/ 6 h 25"/>
                  <a:gd name="T28" fmla="*/ 4 w 9"/>
                  <a:gd name="T29" fmla="*/ 6 h 25"/>
                  <a:gd name="T30" fmla="*/ 3 w 9"/>
                  <a:gd name="T31" fmla="*/ 6 h 2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
                  <a:gd name="T49" fmla="*/ 0 h 25"/>
                  <a:gd name="T50" fmla="*/ 9 w 9"/>
                  <a:gd name="T51" fmla="*/ 25 h 2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 h="25">
                    <a:moveTo>
                      <a:pt x="3" y="25"/>
                    </a:moveTo>
                    <a:lnTo>
                      <a:pt x="0" y="11"/>
                    </a:lnTo>
                    <a:lnTo>
                      <a:pt x="0" y="7"/>
                    </a:lnTo>
                    <a:lnTo>
                      <a:pt x="0" y="4"/>
                    </a:lnTo>
                    <a:lnTo>
                      <a:pt x="0" y="3"/>
                    </a:lnTo>
                    <a:lnTo>
                      <a:pt x="1" y="1"/>
                    </a:lnTo>
                    <a:lnTo>
                      <a:pt x="1" y="0"/>
                    </a:lnTo>
                    <a:lnTo>
                      <a:pt x="4" y="0"/>
                    </a:lnTo>
                    <a:lnTo>
                      <a:pt x="6" y="0"/>
                    </a:lnTo>
                    <a:lnTo>
                      <a:pt x="7" y="1"/>
                    </a:lnTo>
                    <a:lnTo>
                      <a:pt x="9" y="3"/>
                    </a:lnTo>
                    <a:lnTo>
                      <a:pt x="9" y="4"/>
                    </a:lnTo>
                    <a:lnTo>
                      <a:pt x="9" y="7"/>
                    </a:lnTo>
                    <a:lnTo>
                      <a:pt x="7" y="11"/>
                    </a:lnTo>
                    <a:lnTo>
                      <a:pt x="4" y="25"/>
                    </a:lnTo>
                    <a:lnTo>
                      <a:pt x="3" y="25"/>
                    </a:lnTo>
                  </a:path>
                </a:pathLst>
              </a:custGeom>
              <a:noFill/>
              <a:ln w="4763">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178" name="Freeform 154"/>
              <p:cNvSpPr>
                <a:spLocks/>
              </p:cNvSpPr>
              <p:nvPr/>
            </p:nvSpPr>
            <p:spPr bwMode="auto">
              <a:xfrm>
                <a:off x="3064" y="2398"/>
                <a:ext cx="56" cy="50"/>
              </a:xfrm>
              <a:custGeom>
                <a:avLst/>
                <a:gdLst>
                  <a:gd name="T0" fmla="*/ 9 w 59"/>
                  <a:gd name="T1" fmla="*/ 0 h 55"/>
                  <a:gd name="T2" fmla="*/ 9 w 59"/>
                  <a:gd name="T3" fmla="*/ 5 h 55"/>
                  <a:gd name="T4" fmla="*/ 12 w 59"/>
                  <a:gd name="T5" fmla="*/ 5 h 55"/>
                  <a:gd name="T6" fmla="*/ 10 w 59"/>
                  <a:gd name="T7" fmla="*/ 5 h 55"/>
                  <a:gd name="T8" fmla="*/ 9 w 59"/>
                  <a:gd name="T9" fmla="*/ 5 h 55"/>
                  <a:gd name="T10" fmla="*/ 9 w 59"/>
                  <a:gd name="T11" fmla="*/ 5 h 55"/>
                  <a:gd name="T12" fmla="*/ 9 w 59"/>
                  <a:gd name="T13" fmla="*/ 5 h 55"/>
                  <a:gd name="T14" fmla="*/ 6 w 59"/>
                  <a:gd name="T15" fmla="*/ 5 h 55"/>
                  <a:gd name="T16" fmla="*/ 0 w 59"/>
                  <a:gd name="T17" fmla="*/ 5 h 55"/>
                  <a:gd name="T18" fmla="*/ 9 w 59"/>
                  <a:gd name="T19" fmla="*/ 5 h 55"/>
                  <a:gd name="T20" fmla="*/ 9 w 59"/>
                  <a:gd name="T21" fmla="*/ 0 h 5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
                  <a:gd name="T34" fmla="*/ 0 h 55"/>
                  <a:gd name="T35" fmla="*/ 59 w 59"/>
                  <a:gd name="T36" fmla="*/ 55 h 5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 h="55">
                    <a:moveTo>
                      <a:pt x="30" y="0"/>
                    </a:moveTo>
                    <a:lnTo>
                      <a:pt x="44" y="10"/>
                    </a:lnTo>
                    <a:lnTo>
                      <a:pt x="59" y="21"/>
                    </a:lnTo>
                    <a:lnTo>
                      <a:pt x="53" y="38"/>
                    </a:lnTo>
                    <a:lnTo>
                      <a:pt x="48" y="55"/>
                    </a:lnTo>
                    <a:lnTo>
                      <a:pt x="30" y="55"/>
                    </a:lnTo>
                    <a:lnTo>
                      <a:pt x="12" y="55"/>
                    </a:lnTo>
                    <a:lnTo>
                      <a:pt x="6" y="38"/>
                    </a:lnTo>
                    <a:lnTo>
                      <a:pt x="0" y="21"/>
                    </a:lnTo>
                    <a:lnTo>
                      <a:pt x="15" y="10"/>
                    </a:lnTo>
                    <a:lnTo>
                      <a:pt x="30" y="0"/>
                    </a:lnTo>
                    <a:close/>
                  </a:path>
                </a:pathLst>
              </a:custGeom>
              <a:solidFill>
                <a:srgbClr val="FF0000"/>
              </a:solidFill>
              <a:ln w="1651">
                <a:solidFill>
                  <a:srgbClr val="1F1A17"/>
                </a:solidFill>
                <a:round/>
                <a:headEnd/>
                <a:tailEnd/>
              </a:ln>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grpSp>
        <p:sp>
          <p:nvSpPr>
            <p:cNvPr id="18" name="Freeform 155"/>
            <p:cNvSpPr>
              <a:spLocks/>
            </p:cNvSpPr>
            <p:nvPr/>
          </p:nvSpPr>
          <p:spPr bwMode="auto">
            <a:xfrm>
              <a:off x="936625" y="911225"/>
              <a:ext cx="1577975" cy="1327150"/>
            </a:xfrm>
            <a:custGeom>
              <a:avLst/>
              <a:gdLst>
                <a:gd name="T0" fmla="*/ 2147483647 w 157"/>
                <a:gd name="T1" fmla="*/ 2147483647 h 132"/>
                <a:gd name="T2" fmla="*/ 2147483647 w 157"/>
                <a:gd name="T3" fmla="*/ 2147483647 h 132"/>
                <a:gd name="T4" fmla="*/ 2147483647 w 157"/>
                <a:gd name="T5" fmla="*/ 2147483647 h 132"/>
                <a:gd name="T6" fmla="*/ 2147483647 w 157"/>
                <a:gd name="T7" fmla="*/ 2147483647 h 132"/>
                <a:gd name="T8" fmla="*/ 2147483647 w 157"/>
                <a:gd name="T9" fmla="*/ 2147483647 h 132"/>
                <a:gd name="T10" fmla="*/ 2147483647 w 157"/>
                <a:gd name="T11" fmla="*/ 2147483647 h 132"/>
                <a:gd name="T12" fmla="*/ 2147483647 w 157"/>
                <a:gd name="T13" fmla="*/ 2147483647 h 132"/>
                <a:gd name="T14" fmla="*/ 2147483647 w 157"/>
                <a:gd name="T15" fmla="*/ 2147483647 h 132"/>
                <a:gd name="T16" fmla="*/ 2147483647 w 157"/>
                <a:gd name="T17" fmla="*/ 2147483647 h 132"/>
                <a:gd name="T18" fmla="*/ 2147483647 w 157"/>
                <a:gd name="T19" fmla="*/ 2147483647 h 132"/>
                <a:gd name="T20" fmla="*/ 2147483647 w 157"/>
                <a:gd name="T21" fmla="*/ 2147483647 h 132"/>
                <a:gd name="T22" fmla="*/ 2147483647 w 157"/>
                <a:gd name="T23" fmla="*/ 2147483647 h 132"/>
                <a:gd name="T24" fmla="*/ 2147483647 w 157"/>
                <a:gd name="T25" fmla="*/ 2147483647 h 132"/>
                <a:gd name="T26" fmla="*/ 2147483647 w 157"/>
                <a:gd name="T27" fmla="*/ 2147483647 h 132"/>
                <a:gd name="T28" fmla="*/ 2147483647 w 157"/>
                <a:gd name="T29" fmla="*/ 2147483647 h 132"/>
                <a:gd name="T30" fmla="*/ 2147483647 w 157"/>
                <a:gd name="T31" fmla="*/ 2147483647 h 132"/>
                <a:gd name="T32" fmla="*/ 2147483647 w 157"/>
                <a:gd name="T33" fmla="*/ 2147483647 h 132"/>
                <a:gd name="T34" fmla="*/ 2147483647 w 157"/>
                <a:gd name="T35" fmla="*/ 2147483647 h 132"/>
                <a:gd name="T36" fmla="*/ 2147483647 w 157"/>
                <a:gd name="T37" fmla="*/ 2147483647 h 132"/>
                <a:gd name="T38" fmla="*/ 2147483647 w 157"/>
                <a:gd name="T39" fmla="*/ 2147483647 h 132"/>
                <a:gd name="T40" fmla="*/ 2147483647 w 157"/>
                <a:gd name="T41" fmla="*/ 2147483647 h 132"/>
                <a:gd name="T42" fmla="*/ 2147483647 w 157"/>
                <a:gd name="T43" fmla="*/ 2147483647 h 132"/>
                <a:gd name="T44" fmla="*/ 2147483647 w 157"/>
                <a:gd name="T45" fmla="*/ 2147483647 h 132"/>
                <a:gd name="T46" fmla="*/ 2147483647 w 157"/>
                <a:gd name="T47" fmla="*/ 2147483647 h 132"/>
                <a:gd name="T48" fmla="*/ 2147483647 w 157"/>
                <a:gd name="T49" fmla="*/ 2147483647 h 132"/>
                <a:gd name="T50" fmla="*/ 2147483647 w 157"/>
                <a:gd name="T51" fmla="*/ 2147483647 h 132"/>
                <a:gd name="T52" fmla="*/ 2147483647 w 157"/>
                <a:gd name="T53" fmla="*/ 2147483647 h 132"/>
                <a:gd name="T54" fmla="*/ 2147483647 w 157"/>
                <a:gd name="T55" fmla="*/ 2147483647 h 132"/>
                <a:gd name="T56" fmla="*/ 2147483647 w 157"/>
                <a:gd name="T57" fmla="*/ 2147483647 h 132"/>
                <a:gd name="T58" fmla="*/ 2147483647 w 157"/>
                <a:gd name="T59" fmla="*/ 2147483647 h 132"/>
                <a:gd name="T60" fmla="*/ 2147483647 w 157"/>
                <a:gd name="T61" fmla="*/ 2147483647 h 132"/>
                <a:gd name="T62" fmla="*/ 2147483647 w 157"/>
                <a:gd name="T63" fmla="*/ 2147483647 h 132"/>
                <a:gd name="T64" fmla="*/ 2147483647 w 157"/>
                <a:gd name="T65" fmla="*/ 2147483647 h 132"/>
                <a:gd name="T66" fmla="*/ 2147483647 w 157"/>
                <a:gd name="T67" fmla="*/ 2147483647 h 132"/>
                <a:gd name="T68" fmla="*/ 2147483647 w 157"/>
                <a:gd name="T69" fmla="*/ 2147483647 h 132"/>
                <a:gd name="T70" fmla="*/ 2147483647 w 157"/>
                <a:gd name="T71" fmla="*/ 2147483647 h 132"/>
                <a:gd name="T72" fmla="*/ 2147483647 w 157"/>
                <a:gd name="T73" fmla="*/ 2147483647 h 132"/>
                <a:gd name="T74" fmla="*/ 2147483647 w 157"/>
                <a:gd name="T75" fmla="*/ 2147483647 h 132"/>
                <a:gd name="T76" fmla="*/ 2147483647 w 157"/>
                <a:gd name="T77" fmla="*/ 2147483647 h 132"/>
                <a:gd name="T78" fmla="*/ 2147483647 w 157"/>
                <a:gd name="T79" fmla="*/ 2147483647 h 132"/>
                <a:gd name="T80" fmla="*/ 2147483647 w 157"/>
                <a:gd name="T81" fmla="*/ 2147483647 h 132"/>
                <a:gd name="T82" fmla="*/ 2147483647 w 157"/>
                <a:gd name="T83" fmla="*/ 2147483647 h 132"/>
                <a:gd name="T84" fmla="*/ 2147483647 w 157"/>
                <a:gd name="T85" fmla="*/ 2147483647 h 132"/>
                <a:gd name="T86" fmla="*/ 2147483647 w 157"/>
                <a:gd name="T87" fmla="*/ 2147483647 h 132"/>
                <a:gd name="T88" fmla="*/ 2147483647 w 157"/>
                <a:gd name="T89" fmla="*/ 2147483647 h 132"/>
                <a:gd name="T90" fmla="*/ 2147483647 w 157"/>
                <a:gd name="T91" fmla="*/ 2147483647 h 132"/>
                <a:gd name="T92" fmla="*/ 2147483647 w 157"/>
                <a:gd name="T93" fmla="*/ 2147483647 h 132"/>
                <a:gd name="T94" fmla="*/ 2147483647 w 157"/>
                <a:gd name="T95" fmla="*/ 2147483647 h 132"/>
                <a:gd name="T96" fmla="*/ 2147483647 w 157"/>
                <a:gd name="T97" fmla="*/ 2147483647 h 132"/>
                <a:gd name="T98" fmla="*/ 2147483647 w 157"/>
                <a:gd name="T99" fmla="*/ 2147483647 h 132"/>
                <a:gd name="T100" fmla="*/ 2147483647 w 157"/>
                <a:gd name="T101" fmla="*/ 2147483647 h 132"/>
                <a:gd name="T102" fmla="*/ 2147483647 w 157"/>
                <a:gd name="T103" fmla="*/ 2147483647 h 132"/>
                <a:gd name="T104" fmla="*/ 2147483647 w 157"/>
                <a:gd name="T105" fmla="*/ 2147483647 h 132"/>
                <a:gd name="T106" fmla="*/ 2147483647 w 157"/>
                <a:gd name="T107" fmla="*/ 2147483647 h 132"/>
                <a:gd name="T108" fmla="*/ 2147483647 w 157"/>
                <a:gd name="T109" fmla="*/ 2147483647 h 132"/>
                <a:gd name="T110" fmla="*/ 2147483647 w 157"/>
                <a:gd name="T111" fmla="*/ 2147483647 h 132"/>
                <a:gd name="T112" fmla="*/ 2147483647 w 157"/>
                <a:gd name="T113" fmla="*/ 2147483647 h 132"/>
                <a:gd name="T114" fmla="*/ 2147483647 w 157"/>
                <a:gd name="T115" fmla="*/ 2147483647 h 132"/>
                <a:gd name="T116" fmla="*/ 2147483647 w 157"/>
                <a:gd name="T117" fmla="*/ 2147483647 h 132"/>
                <a:gd name="T118" fmla="*/ 2147483647 w 157"/>
                <a:gd name="T119" fmla="*/ 2147483647 h 132"/>
                <a:gd name="T120" fmla="*/ 2147483647 w 157"/>
                <a:gd name="T121" fmla="*/ 2147483647 h 132"/>
                <a:gd name="T122" fmla="*/ 0 w 157"/>
                <a:gd name="T123" fmla="*/ 2147483647 h 13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7"/>
                <a:gd name="T187" fmla="*/ 0 h 132"/>
                <a:gd name="T188" fmla="*/ 157 w 157"/>
                <a:gd name="T189" fmla="*/ 132 h 13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7" h="132">
                  <a:moveTo>
                    <a:pt x="0" y="126"/>
                  </a:moveTo>
                  <a:lnTo>
                    <a:pt x="9" y="120"/>
                  </a:lnTo>
                  <a:lnTo>
                    <a:pt x="13" y="120"/>
                  </a:lnTo>
                  <a:lnTo>
                    <a:pt x="19" y="118"/>
                  </a:lnTo>
                  <a:lnTo>
                    <a:pt x="25" y="115"/>
                  </a:lnTo>
                  <a:lnTo>
                    <a:pt x="30" y="111"/>
                  </a:lnTo>
                  <a:lnTo>
                    <a:pt x="32" y="106"/>
                  </a:lnTo>
                  <a:lnTo>
                    <a:pt x="36" y="101"/>
                  </a:lnTo>
                  <a:lnTo>
                    <a:pt x="30" y="101"/>
                  </a:lnTo>
                  <a:lnTo>
                    <a:pt x="25" y="99"/>
                  </a:lnTo>
                  <a:lnTo>
                    <a:pt x="17" y="99"/>
                  </a:lnTo>
                  <a:lnTo>
                    <a:pt x="13" y="98"/>
                  </a:lnTo>
                  <a:lnTo>
                    <a:pt x="17" y="95"/>
                  </a:lnTo>
                  <a:lnTo>
                    <a:pt x="16" y="86"/>
                  </a:lnTo>
                  <a:lnTo>
                    <a:pt x="12" y="89"/>
                  </a:lnTo>
                  <a:lnTo>
                    <a:pt x="8" y="87"/>
                  </a:lnTo>
                  <a:lnTo>
                    <a:pt x="7" y="82"/>
                  </a:lnTo>
                  <a:lnTo>
                    <a:pt x="7" y="77"/>
                  </a:lnTo>
                  <a:lnTo>
                    <a:pt x="4" y="71"/>
                  </a:lnTo>
                  <a:lnTo>
                    <a:pt x="12" y="64"/>
                  </a:lnTo>
                  <a:lnTo>
                    <a:pt x="16" y="60"/>
                  </a:lnTo>
                  <a:lnTo>
                    <a:pt x="22" y="61"/>
                  </a:lnTo>
                  <a:lnTo>
                    <a:pt x="28" y="60"/>
                  </a:lnTo>
                  <a:lnTo>
                    <a:pt x="29" y="55"/>
                  </a:lnTo>
                  <a:lnTo>
                    <a:pt x="31" y="51"/>
                  </a:lnTo>
                  <a:lnTo>
                    <a:pt x="24" y="53"/>
                  </a:lnTo>
                  <a:lnTo>
                    <a:pt x="15" y="50"/>
                  </a:lnTo>
                  <a:lnTo>
                    <a:pt x="11" y="41"/>
                  </a:lnTo>
                  <a:lnTo>
                    <a:pt x="8" y="37"/>
                  </a:lnTo>
                  <a:lnTo>
                    <a:pt x="23" y="34"/>
                  </a:lnTo>
                  <a:lnTo>
                    <a:pt x="30" y="40"/>
                  </a:lnTo>
                  <a:lnTo>
                    <a:pt x="29" y="32"/>
                  </a:lnTo>
                  <a:lnTo>
                    <a:pt x="32" y="37"/>
                  </a:lnTo>
                  <a:lnTo>
                    <a:pt x="38" y="38"/>
                  </a:lnTo>
                  <a:lnTo>
                    <a:pt x="32" y="35"/>
                  </a:lnTo>
                  <a:lnTo>
                    <a:pt x="27" y="30"/>
                  </a:lnTo>
                  <a:lnTo>
                    <a:pt x="27" y="26"/>
                  </a:lnTo>
                  <a:lnTo>
                    <a:pt x="20" y="18"/>
                  </a:lnTo>
                  <a:lnTo>
                    <a:pt x="24" y="13"/>
                  </a:lnTo>
                  <a:lnTo>
                    <a:pt x="29" y="15"/>
                  </a:lnTo>
                  <a:lnTo>
                    <a:pt x="33" y="13"/>
                  </a:lnTo>
                  <a:lnTo>
                    <a:pt x="40" y="6"/>
                  </a:lnTo>
                  <a:lnTo>
                    <a:pt x="45" y="5"/>
                  </a:lnTo>
                  <a:lnTo>
                    <a:pt x="52" y="4"/>
                  </a:lnTo>
                  <a:lnTo>
                    <a:pt x="56" y="0"/>
                  </a:lnTo>
                  <a:lnTo>
                    <a:pt x="57" y="6"/>
                  </a:lnTo>
                  <a:lnTo>
                    <a:pt x="63" y="7"/>
                  </a:lnTo>
                  <a:lnTo>
                    <a:pt x="67" y="7"/>
                  </a:lnTo>
                  <a:lnTo>
                    <a:pt x="76" y="11"/>
                  </a:lnTo>
                  <a:lnTo>
                    <a:pt x="80" y="14"/>
                  </a:lnTo>
                  <a:lnTo>
                    <a:pt x="84" y="13"/>
                  </a:lnTo>
                  <a:lnTo>
                    <a:pt x="88" y="15"/>
                  </a:lnTo>
                  <a:lnTo>
                    <a:pt x="92" y="13"/>
                  </a:lnTo>
                  <a:lnTo>
                    <a:pt x="100" y="17"/>
                  </a:lnTo>
                  <a:lnTo>
                    <a:pt x="105" y="93"/>
                  </a:lnTo>
                  <a:lnTo>
                    <a:pt x="112" y="93"/>
                  </a:lnTo>
                  <a:lnTo>
                    <a:pt x="115" y="97"/>
                  </a:lnTo>
                  <a:lnTo>
                    <a:pt x="120" y="101"/>
                  </a:lnTo>
                  <a:lnTo>
                    <a:pt x="124" y="100"/>
                  </a:lnTo>
                  <a:lnTo>
                    <a:pt x="127" y="96"/>
                  </a:lnTo>
                  <a:lnTo>
                    <a:pt x="132" y="99"/>
                  </a:lnTo>
                  <a:lnTo>
                    <a:pt x="136" y="103"/>
                  </a:lnTo>
                  <a:lnTo>
                    <a:pt x="147" y="119"/>
                  </a:lnTo>
                  <a:lnTo>
                    <a:pt x="157" y="122"/>
                  </a:lnTo>
                  <a:lnTo>
                    <a:pt x="156" y="126"/>
                  </a:lnTo>
                  <a:lnTo>
                    <a:pt x="155" y="132"/>
                  </a:lnTo>
                  <a:lnTo>
                    <a:pt x="153" y="127"/>
                  </a:lnTo>
                  <a:lnTo>
                    <a:pt x="151" y="123"/>
                  </a:lnTo>
                  <a:lnTo>
                    <a:pt x="146" y="126"/>
                  </a:lnTo>
                  <a:lnTo>
                    <a:pt x="147" y="122"/>
                  </a:lnTo>
                  <a:lnTo>
                    <a:pt x="142" y="122"/>
                  </a:lnTo>
                  <a:lnTo>
                    <a:pt x="146" y="119"/>
                  </a:lnTo>
                  <a:lnTo>
                    <a:pt x="139" y="115"/>
                  </a:lnTo>
                  <a:lnTo>
                    <a:pt x="139" y="110"/>
                  </a:lnTo>
                  <a:lnTo>
                    <a:pt x="135" y="108"/>
                  </a:lnTo>
                  <a:lnTo>
                    <a:pt x="132" y="104"/>
                  </a:lnTo>
                  <a:lnTo>
                    <a:pt x="130" y="100"/>
                  </a:lnTo>
                  <a:lnTo>
                    <a:pt x="131" y="106"/>
                  </a:lnTo>
                  <a:lnTo>
                    <a:pt x="137" y="110"/>
                  </a:lnTo>
                  <a:lnTo>
                    <a:pt x="137" y="115"/>
                  </a:lnTo>
                  <a:lnTo>
                    <a:pt x="141" y="117"/>
                  </a:lnTo>
                  <a:lnTo>
                    <a:pt x="138" y="120"/>
                  </a:lnTo>
                  <a:lnTo>
                    <a:pt x="136" y="126"/>
                  </a:lnTo>
                  <a:lnTo>
                    <a:pt x="135" y="117"/>
                  </a:lnTo>
                  <a:lnTo>
                    <a:pt x="131" y="107"/>
                  </a:lnTo>
                  <a:lnTo>
                    <a:pt x="127" y="106"/>
                  </a:lnTo>
                  <a:lnTo>
                    <a:pt x="126" y="102"/>
                  </a:lnTo>
                  <a:lnTo>
                    <a:pt x="122" y="103"/>
                  </a:lnTo>
                  <a:lnTo>
                    <a:pt x="126" y="105"/>
                  </a:lnTo>
                  <a:lnTo>
                    <a:pt x="122" y="107"/>
                  </a:lnTo>
                  <a:lnTo>
                    <a:pt x="118" y="103"/>
                  </a:lnTo>
                  <a:lnTo>
                    <a:pt x="112" y="100"/>
                  </a:lnTo>
                  <a:lnTo>
                    <a:pt x="108" y="100"/>
                  </a:lnTo>
                  <a:lnTo>
                    <a:pt x="111" y="97"/>
                  </a:lnTo>
                  <a:lnTo>
                    <a:pt x="105" y="98"/>
                  </a:lnTo>
                  <a:lnTo>
                    <a:pt x="91" y="97"/>
                  </a:lnTo>
                  <a:lnTo>
                    <a:pt x="88" y="93"/>
                  </a:lnTo>
                  <a:lnTo>
                    <a:pt x="82" y="94"/>
                  </a:lnTo>
                  <a:lnTo>
                    <a:pt x="83" y="90"/>
                  </a:lnTo>
                  <a:lnTo>
                    <a:pt x="79" y="90"/>
                  </a:lnTo>
                  <a:lnTo>
                    <a:pt x="74" y="88"/>
                  </a:lnTo>
                  <a:lnTo>
                    <a:pt x="74" y="92"/>
                  </a:lnTo>
                  <a:lnTo>
                    <a:pt x="78" y="94"/>
                  </a:lnTo>
                  <a:lnTo>
                    <a:pt x="80" y="97"/>
                  </a:lnTo>
                  <a:lnTo>
                    <a:pt x="76" y="98"/>
                  </a:lnTo>
                  <a:lnTo>
                    <a:pt x="71" y="97"/>
                  </a:lnTo>
                  <a:lnTo>
                    <a:pt x="67" y="95"/>
                  </a:lnTo>
                  <a:lnTo>
                    <a:pt x="65" y="99"/>
                  </a:lnTo>
                  <a:lnTo>
                    <a:pt x="61" y="101"/>
                  </a:lnTo>
                  <a:lnTo>
                    <a:pt x="61" y="89"/>
                  </a:lnTo>
                  <a:lnTo>
                    <a:pt x="68" y="88"/>
                  </a:lnTo>
                  <a:lnTo>
                    <a:pt x="71" y="83"/>
                  </a:lnTo>
                  <a:lnTo>
                    <a:pt x="66" y="85"/>
                  </a:lnTo>
                  <a:lnTo>
                    <a:pt x="67" y="81"/>
                  </a:lnTo>
                  <a:lnTo>
                    <a:pt x="64" y="86"/>
                  </a:lnTo>
                  <a:lnTo>
                    <a:pt x="57" y="92"/>
                  </a:lnTo>
                  <a:lnTo>
                    <a:pt x="48" y="101"/>
                  </a:lnTo>
                  <a:lnTo>
                    <a:pt x="35" y="116"/>
                  </a:lnTo>
                  <a:lnTo>
                    <a:pt x="23" y="120"/>
                  </a:lnTo>
                  <a:lnTo>
                    <a:pt x="20" y="125"/>
                  </a:lnTo>
                  <a:lnTo>
                    <a:pt x="14" y="125"/>
                  </a:lnTo>
                  <a:lnTo>
                    <a:pt x="10" y="125"/>
                  </a:lnTo>
                  <a:lnTo>
                    <a:pt x="6" y="127"/>
                  </a:lnTo>
                  <a:lnTo>
                    <a:pt x="0" y="126"/>
                  </a:lnTo>
                  <a:close/>
                </a:path>
              </a:pathLst>
            </a:custGeom>
            <a:solidFill>
              <a:srgbClr val="8FB9E5"/>
            </a:solidFill>
            <a:ln w="0">
              <a:solidFill>
                <a:srgbClr val="24211D"/>
              </a:solidFill>
              <a:round/>
              <a:headEnd/>
              <a:tailEnd/>
            </a:ln>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grpSp>
          <p:nvGrpSpPr>
            <p:cNvPr id="19" name="Group 156"/>
            <p:cNvGrpSpPr>
              <a:grpSpLocks/>
            </p:cNvGrpSpPr>
            <p:nvPr/>
          </p:nvGrpSpPr>
          <p:grpSpPr bwMode="auto">
            <a:xfrm>
              <a:off x="739775" y="4211638"/>
              <a:ext cx="584200" cy="412750"/>
              <a:chOff x="1042" y="2733"/>
              <a:chExt cx="368" cy="260"/>
            </a:xfrm>
          </p:grpSpPr>
          <p:sp>
            <p:nvSpPr>
              <p:cNvPr id="36" name="Freeform 157"/>
              <p:cNvSpPr>
                <a:spLocks/>
              </p:cNvSpPr>
              <p:nvPr/>
            </p:nvSpPr>
            <p:spPr bwMode="auto">
              <a:xfrm>
                <a:off x="1042" y="2733"/>
                <a:ext cx="38" cy="32"/>
              </a:xfrm>
              <a:custGeom>
                <a:avLst/>
                <a:gdLst>
                  <a:gd name="T0" fmla="*/ 0 w 6"/>
                  <a:gd name="T1" fmla="*/ 2147483647 h 5"/>
                  <a:gd name="T2" fmla="*/ 2147483647 w 6"/>
                  <a:gd name="T3" fmla="*/ 2147483647 h 5"/>
                  <a:gd name="T4" fmla="*/ 2147483647 w 6"/>
                  <a:gd name="T5" fmla="*/ 2147483647 h 5"/>
                  <a:gd name="T6" fmla="*/ 2147483647 w 6"/>
                  <a:gd name="T7" fmla="*/ 2147483647 h 5"/>
                  <a:gd name="T8" fmla="*/ 2147483647 w 6"/>
                  <a:gd name="T9" fmla="*/ 2147483647 h 5"/>
                  <a:gd name="T10" fmla="*/ 2147483647 w 6"/>
                  <a:gd name="T11" fmla="*/ 0 h 5"/>
                  <a:gd name="T12" fmla="*/ 2147483647 w 6"/>
                  <a:gd name="T13" fmla="*/ 2147483647 h 5"/>
                  <a:gd name="T14" fmla="*/ 0 w 6"/>
                  <a:gd name="T15" fmla="*/ 2147483647 h 5"/>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5"/>
                  <a:gd name="T26" fmla="*/ 6 w 6"/>
                  <a:gd name="T27" fmla="*/ 5 h 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5">
                    <a:moveTo>
                      <a:pt x="0" y="3"/>
                    </a:moveTo>
                    <a:lnTo>
                      <a:pt x="2" y="5"/>
                    </a:lnTo>
                    <a:lnTo>
                      <a:pt x="3" y="5"/>
                    </a:lnTo>
                    <a:lnTo>
                      <a:pt x="5" y="4"/>
                    </a:lnTo>
                    <a:lnTo>
                      <a:pt x="6" y="1"/>
                    </a:lnTo>
                    <a:lnTo>
                      <a:pt x="4" y="0"/>
                    </a:lnTo>
                    <a:lnTo>
                      <a:pt x="3" y="1"/>
                    </a:lnTo>
                    <a:lnTo>
                      <a:pt x="0" y="3"/>
                    </a:lnTo>
                    <a:close/>
                  </a:path>
                </a:pathLst>
              </a:custGeom>
              <a:solidFill>
                <a:srgbClr val="8FB9E5"/>
              </a:solidFill>
              <a:ln w="0">
                <a:solidFill>
                  <a:srgbClr val="24211D"/>
                </a:solidFill>
                <a:round/>
                <a:headEnd/>
                <a:tailEnd/>
              </a:ln>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37" name="Freeform 158"/>
              <p:cNvSpPr>
                <a:spLocks/>
              </p:cNvSpPr>
              <p:nvPr/>
            </p:nvSpPr>
            <p:spPr bwMode="auto">
              <a:xfrm>
                <a:off x="1156" y="2777"/>
                <a:ext cx="38" cy="38"/>
              </a:xfrm>
              <a:custGeom>
                <a:avLst/>
                <a:gdLst>
                  <a:gd name="T0" fmla="*/ 0 w 6"/>
                  <a:gd name="T1" fmla="*/ 2147483647 h 6"/>
                  <a:gd name="T2" fmla="*/ 2147483647 w 6"/>
                  <a:gd name="T3" fmla="*/ 2147483647 h 6"/>
                  <a:gd name="T4" fmla="*/ 2147483647 w 6"/>
                  <a:gd name="T5" fmla="*/ 2147483647 h 6"/>
                  <a:gd name="T6" fmla="*/ 2147483647 w 6"/>
                  <a:gd name="T7" fmla="*/ 2147483647 h 6"/>
                  <a:gd name="T8" fmla="*/ 2147483647 w 6"/>
                  <a:gd name="T9" fmla="*/ 2147483647 h 6"/>
                  <a:gd name="T10" fmla="*/ 2147483647 w 6"/>
                  <a:gd name="T11" fmla="*/ 2147483647 h 6"/>
                  <a:gd name="T12" fmla="*/ 2147483647 w 6"/>
                  <a:gd name="T13" fmla="*/ 2147483647 h 6"/>
                  <a:gd name="T14" fmla="*/ 2147483647 w 6"/>
                  <a:gd name="T15" fmla="*/ 2147483647 h 6"/>
                  <a:gd name="T16" fmla="*/ 2147483647 w 6"/>
                  <a:gd name="T17" fmla="*/ 0 h 6"/>
                  <a:gd name="T18" fmla="*/ 0 w 6"/>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
                  <a:gd name="T31" fmla="*/ 0 h 6"/>
                  <a:gd name="T32" fmla="*/ 6 w 6"/>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 h="6">
                    <a:moveTo>
                      <a:pt x="0" y="2"/>
                    </a:moveTo>
                    <a:lnTo>
                      <a:pt x="1" y="5"/>
                    </a:lnTo>
                    <a:lnTo>
                      <a:pt x="3" y="5"/>
                    </a:lnTo>
                    <a:lnTo>
                      <a:pt x="3" y="4"/>
                    </a:lnTo>
                    <a:lnTo>
                      <a:pt x="5" y="6"/>
                    </a:lnTo>
                    <a:lnTo>
                      <a:pt x="6" y="6"/>
                    </a:lnTo>
                    <a:lnTo>
                      <a:pt x="6" y="4"/>
                    </a:lnTo>
                    <a:lnTo>
                      <a:pt x="5" y="3"/>
                    </a:lnTo>
                    <a:lnTo>
                      <a:pt x="3" y="0"/>
                    </a:lnTo>
                    <a:lnTo>
                      <a:pt x="0" y="2"/>
                    </a:lnTo>
                    <a:close/>
                  </a:path>
                </a:pathLst>
              </a:custGeom>
              <a:solidFill>
                <a:srgbClr val="8FB9E5"/>
              </a:solidFill>
              <a:ln w="0">
                <a:solidFill>
                  <a:srgbClr val="24211D"/>
                </a:solidFill>
                <a:round/>
                <a:headEnd/>
                <a:tailEnd/>
              </a:ln>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38" name="Freeform 159"/>
              <p:cNvSpPr>
                <a:spLocks/>
              </p:cNvSpPr>
              <p:nvPr/>
            </p:nvSpPr>
            <p:spPr bwMode="auto">
              <a:xfrm>
                <a:off x="1226" y="2815"/>
                <a:ext cx="44" cy="13"/>
              </a:xfrm>
              <a:custGeom>
                <a:avLst/>
                <a:gdLst>
                  <a:gd name="T0" fmla="*/ 0 w 7"/>
                  <a:gd name="T1" fmla="*/ 2147483647 h 2"/>
                  <a:gd name="T2" fmla="*/ 0 w 7"/>
                  <a:gd name="T3" fmla="*/ 0 h 2"/>
                  <a:gd name="T4" fmla="*/ 2147483647 w 7"/>
                  <a:gd name="T5" fmla="*/ 2147483647 h 2"/>
                  <a:gd name="T6" fmla="*/ 2147483647 w 7"/>
                  <a:gd name="T7" fmla="*/ 2147483647 h 2"/>
                  <a:gd name="T8" fmla="*/ 0 w 7"/>
                  <a:gd name="T9" fmla="*/ 2147483647 h 2"/>
                  <a:gd name="T10" fmla="*/ 0 60000 65536"/>
                  <a:gd name="T11" fmla="*/ 0 60000 65536"/>
                  <a:gd name="T12" fmla="*/ 0 60000 65536"/>
                  <a:gd name="T13" fmla="*/ 0 60000 65536"/>
                  <a:gd name="T14" fmla="*/ 0 60000 65536"/>
                  <a:gd name="T15" fmla="*/ 0 w 7"/>
                  <a:gd name="T16" fmla="*/ 0 h 2"/>
                  <a:gd name="T17" fmla="*/ 7 w 7"/>
                  <a:gd name="T18" fmla="*/ 2 h 2"/>
                </a:gdLst>
                <a:ahLst/>
                <a:cxnLst>
                  <a:cxn ang="T10">
                    <a:pos x="T0" y="T1"/>
                  </a:cxn>
                  <a:cxn ang="T11">
                    <a:pos x="T2" y="T3"/>
                  </a:cxn>
                  <a:cxn ang="T12">
                    <a:pos x="T4" y="T5"/>
                  </a:cxn>
                  <a:cxn ang="T13">
                    <a:pos x="T6" y="T7"/>
                  </a:cxn>
                  <a:cxn ang="T14">
                    <a:pos x="T8" y="T9"/>
                  </a:cxn>
                </a:cxnLst>
                <a:rect l="T15" t="T16" r="T17" b="T18"/>
                <a:pathLst>
                  <a:path w="7" h="2">
                    <a:moveTo>
                      <a:pt x="0" y="2"/>
                    </a:moveTo>
                    <a:lnTo>
                      <a:pt x="0" y="0"/>
                    </a:lnTo>
                    <a:lnTo>
                      <a:pt x="7" y="1"/>
                    </a:lnTo>
                    <a:lnTo>
                      <a:pt x="5" y="2"/>
                    </a:lnTo>
                    <a:lnTo>
                      <a:pt x="0" y="2"/>
                    </a:lnTo>
                    <a:close/>
                  </a:path>
                </a:pathLst>
              </a:custGeom>
              <a:solidFill>
                <a:srgbClr val="8FB9E5"/>
              </a:solidFill>
              <a:ln w="0">
                <a:solidFill>
                  <a:srgbClr val="24211D"/>
                </a:solidFill>
                <a:round/>
                <a:headEnd/>
                <a:tailEnd/>
              </a:ln>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39" name="Freeform 160"/>
              <p:cNvSpPr>
                <a:spLocks/>
              </p:cNvSpPr>
              <p:nvPr/>
            </p:nvSpPr>
            <p:spPr bwMode="auto">
              <a:xfrm>
                <a:off x="1245" y="2841"/>
                <a:ext cx="13" cy="12"/>
              </a:xfrm>
              <a:custGeom>
                <a:avLst/>
                <a:gdLst>
                  <a:gd name="T0" fmla="*/ 0 w 2"/>
                  <a:gd name="T1" fmla="*/ 0 h 2"/>
                  <a:gd name="T2" fmla="*/ 2147483647 w 2"/>
                  <a:gd name="T3" fmla="*/ 2147483647 h 2"/>
                  <a:gd name="T4" fmla="*/ 2147483647 w 2"/>
                  <a:gd name="T5" fmla="*/ 2147483647 h 2"/>
                  <a:gd name="T6" fmla="*/ 2147483647 w 2"/>
                  <a:gd name="T7" fmla="*/ 0 h 2"/>
                  <a:gd name="T8" fmla="*/ 0 w 2"/>
                  <a:gd name="T9" fmla="*/ 0 h 2"/>
                  <a:gd name="T10" fmla="*/ 0 60000 65536"/>
                  <a:gd name="T11" fmla="*/ 0 60000 65536"/>
                  <a:gd name="T12" fmla="*/ 0 60000 65536"/>
                  <a:gd name="T13" fmla="*/ 0 60000 65536"/>
                  <a:gd name="T14" fmla="*/ 0 60000 65536"/>
                  <a:gd name="T15" fmla="*/ 0 w 2"/>
                  <a:gd name="T16" fmla="*/ 0 h 2"/>
                  <a:gd name="T17" fmla="*/ 2 w 2"/>
                  <a:gd name="T18" fmla="*/ 2 h 2"/>
                </a:gdLst>
                <a:ahLst/>
                <a:cxnLst>
                  <a:cxn ang="T10">
                    <a:pos x="T0" y="T1"/>
                  </a:cxn>
                  <a:cxn ang="T11">
                    <a:pos x="T2" y="T3"/>
                  </a:cxn>
                  <a:cxn ang="T12">
                    <a:pos x="T4" y="T5"/>
                  </a:cxn>
                  <a:cxn ang="T13">
                    <a:pos x="T6" y="T7"/>
                  </a:cxn>
                  <a:cxn ang="T14">
                    <a:pos x="T8" y="T9"/>
                  </a:cxn>
                </a:cxnLst>
                <a:rect l="T15" t="T16" r="T17" b="T18"/>
                <a:pathLst>
                  <a:path w="2" h="2">
                    <a:moveTo>
                      <a:pt x="0" y="0"/>
                    </a:moveTo>
                    <a:lnTo>
                      <a:pt x="1" y="2"/>
                    </a:lnTo>
                    <a:lnTo>
                      <a:pt x="2" y="1"/>
                    </a:lnTo>
                    <a:lnTo>
                      <a:pt x="2" y="0"/>
                    </a:lnTo>
                    <a:lnTo>
                      <a:pt x="0" y="0"/>
                    </a:lnTo>
                    <a:close/>
                  </a:path>
                </a:pathLst>
              </a:custGeom>
              <a:solidFill>
                <a:srgbClr val="8FB9E5"/>
              </a:solidFill>
              <a:ln w="0">
                <a:solidFill>
                  <a:srgbClr val="24211D"/>
                </a:solidFill>
                <a:round/>
                <a:headEnd/>
                <a:tailEnd/>
              </a:ln>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40" name="Freeform 161"/>
              <p:cNvSpPr>
                <a:spLocks/>
              </p:cNvSpPr>
              <p:nvPr/>
            </p:nvSpPr>
            <p:spPr bwMode="auto">
              <a:xfrm>
                <a:off x="1270" y="2828"/>
                <a:ext cx="51" cy="38"/>
              </a:xfrm>
              <a:custGeom>
                <a:avLst/>
                <a:gdLst>
                  <a:gd name="T0" fmla="*/ 0 w 8"/>
                  <a:gd name="T1" fmla="*/ 2147483647 h 6"/>
                  <a:gd name="T2" fmla="*/ 2147483647 w 8"/>
                  <a:gd name="T3" fmla="*/ 0 h 6"/>
                  <a:gd name="T4" fmla="*/ 2147483647 w 8"/>
                  <a:gd name="T5" fmla="*/ 2147483647 h 6"/>
                  <a:gd name="T6" fmla="*/ 2147483647 w 8"/>
                  <a:gd name="T7" fmla="*/ 2147483647 h 6"/>
                  <a:gd name="T8" fmla="*/ 2147483647 w 8"/>
                  <a:gd name="T9" fmla="*/ 2147483647 h 6"/>
                  <a:gd name="T10" fmla="*/ 2147483647 w 8"/>
                  <a:gd name="T11" fmla="*/ 2147483647 h 6"/>
                  <a:gd name="T12" fmla="*/ 2147483647 w 8"/>
                  <a:gd name="T13" fmla="*/ 2147483647 h 6"/>
                  <a:gd name="T14" fmla="*/ 2147483647 w 8"/>
                  <a:gd name="T15" fmla="*/ 2147483647 h 6"/>
                  <a:gd name="T16" fmla="*/ 2147483647 w 8"/>
                  <a:gd name="T17" fmla="*/ 2147483647 h 6"/>
                  <a:gd name="T18" fmla="*/ 0 w 8"/>
                  <a:gd name="T19" fmla="*/ 2147483647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
                  <a:gd name="T31" fmla="*/ 0 h 6"/>
                  <a:gd name="T32" fmla="*/ 8 w 8"/>
                  <a:gd name="T33" fmla="*/ 6 h 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 h="6">
                    <a:moveTo>
                      <a:pt x="0" y="2"/>
                    </a:moveTo>
                    <a:lnTo>
                      <a:pt x="1" y="0"/>
                    </a:lnTo>
                    <a:lnTo>
                      <a:pt x="2" y="2"/>
                    </a:lnTo>
                    <a:lnTo>
                      <a:pt x="5" y="1"/>
                    </a:lnTo>
                    <a:lnTo>
                      <a:pt x="8" y="4"/>
                    </a:lnTo>
                    <a:lnTo>
                      <a:pt x="7" y="5"/>
                    </a:lnTo>
                    <a:lnTo>
                      <a:pt x="3" y="6"/>
                    </a:lnTo>
                    <a:lnTo>
                      <a:pt x="3" y="3"/>
                    </a:lnTo>
                    <a:lnTo>
                      <a:pt x="1" y="3"/>
                    </a:lnTo>
                    <a:lnTo>
                      <a:pt x="0" y="2"/>
                    </a:lnTo>
                    <a:close/>
                  </a:path>
                </a:pathLst>
              </a:custGeom>
              <a:solidFill>
                <a:srgbClr val="8FB9E5"/>
              </a:solidFill>
              <a:ln w="0">
                <a:solidFill>
                  <a:srgbClr val="24211D"/>
                </a:solidFill>
                <a:round/>
                <a:headEnd/>
                <a:tailEnd/>
              </a:ln>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41" name="Freeform 162"/>
              <p:cNvSpPr>
                <a:spLocks/>
              </p:cNvSpPr>
              <p:nvPr/>
            </p:nvSpPr>
            <p:spPr bwMode="auto">
              <a:xfrm>
                <a:off x="1315" y="2891"/>
                <a:ext cx="95" cy="102"/>
              </a:xfrm>
              <a:custGeom>
                <a:avLst/>
                <a:gdLst>
                  <a:gd name="T0" fmla="*/ 0 w 15"/>
                  <a:gd name="T1" fmla="*/ 2147483647 h 16"/>
                  <a:gd name="T2" fmla="*/ 2147483647 w 15"/>
                  <a:gd name="T3" fmla="*/ 2147483647 h 16"/>
                  <a:gd name="T4" fmla="*/ 2147483647 w 15"/>
                  <a:gd name="T5" fmla="*/ 2147483647 h 16"/>
                  <a:gd name="T6" fmla="*/ 2147483647 w 15"/>
                  <a:gd name="T7" fmla="*/ 2147483647 h 16"/>
                  <a:gd name="T8" fmla="*/ 2147483647 w 15"/>
                  <a:gd name="T9" fmla="*/ 2147483647 h 16"/>
                  <a:gd name="T10" fmla="*/ 2147483647 w 15"/>
                  <a:gd name="T11" fmla="*/ 2147483647 h 16"/>
                  <a:gd name="T12" fmla="*/ 2147483647 w 15"/>
                  <a:gd name="T13" fmla="*/ 2147483647 h 16"/>
                  <a:gd name="T14" fmla="*/ 2147483647 w 15"/>
                  <a:gd name="T15" fmla="*/ 2147483647 h 16"/>
                  <a:gd name="T16" fmla="*/ 2147483647 w 15"/>
                  <a:gd name="T17" fmla="*/ 0 h 16"/>
                  <a:gd name="T18" fmla="*/ 2147483647 w 15"/>
                  <a:gd name="T19" fmla="*/ 2147483647 h 16"/>
                  <a:gd name="T20" fmla="*/ 2147483647 w 15"/>
                  <a:gd name="T21" fmla="*/ 2147483647 h 16"/>
                  <a:gd name="T22" fmla="*/ 0 w 15"/>
                  <a:gd name="T23" fmla="*/ 2147483647 h 1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5"/>
                  <a:gd name="T37" fmla="*/ 0 h 16"/>
                  <a:gd name="T38" fmla="*/ 15 w 15"/>
                  <a:gd name="T39" fmla="*/ 16 h 1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5" h="16">
                    <a:moveTo>
                      <a:pt x="0" y="6"/>
                    </a:moveTo>
                    <a:lnTo>
                      <a:pt x="2" y="11"/>
                    </a:lnTo>
                    <a:lnTo>
                      <a:pt x="2" y="14"/>
                    </a:lnTo>
                    <a:lnTo>
                      <a:pt x="5" y="16"/>
                    </a:lnTo>
                    <a:lnTo>
                      <a:pt x="7" y="13"/>
                    </a:lnTo>
                    <a:lnTo>
                      <a:pt x="13" y="11"/>
                    </a:lnTo>
                    <a:lnTo>
                      <a:pt x="15" y="9"/>
                    </a:lnTo>
                    <a:lnTo>
                      <a:pt x="10" y="3"/>
                    </a:lnTo>
                    <a:lnTo>
                      <a:pt x="3" y="0"/>
                    </a:lnTo>
                    <a:lnTo>
                      <a:pt x="2" y="1"/>
                    </a:lnTo>
                    <a:lnTo>
                      <a:pt x="3" y="3"/>
                    </a:lnTo>
                    <a:lnTo>
                      <a:pt x="0" y="6"/>
                    </a:lnTo>
                    <a:close/>
                  </a:path>
                </a:pathLst>
              </a:custGeom>
              <a:solidFill>
                <a:srgbClr val="8FB9E5"/>
              </a:solidFill>
              <a:ln w="0">
                <a:solidFill>
                  <a:srgbClr val="24211D"/>
                </a:solidFill>
                <a:round/>
                <a:headEnd/>
                <a:tailEnd/>
              </a:ln>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grpSp>
        <p:grpSp>
          <p:nvGrpSpPr>
            <p:cNvPr id="20" name="Group 163"/>
            <p:cNvGrpSpPr>
              <a:grpSpLocks/>
            </p:cNvGrpSpPr>
            <p:nvPr/>
          </p:nvGrpSpPr>
          <p:grpSpPr bwMode="auto">
            <a:xfrm>
              <a:off x="6759575" y="5132388"/>
              <a:ext cx="704850" cy="139700"/>
              <a:chOff x="4386" y="3345"/>
              <a:chExt cx="444" cy="88"/>
            </a:xfrm>
          </p:grpSpPr>
          <p:sp>
            <p:nvSpPr>
              <p:cNvPr id="31" name="Freeform 164"/>
              <p:cNvSpPr>
                <a:spLocks/>
              </p:cNvSpPr>
              <p:nvPr/>
            </p:nvSpPr>
            <p:spPr bwMode="auto">
              <a:xfrm>
                <a:off x="4386" y="3345"/>
                <a:ext cx="197" cy="69"/>
              </a:xfrm>
              <a:custGeom>
                <a:avLst/>
                <a:gdLst>
                  <a:gd name="T0" fmla="*/ 2147483647 w 31"/>
                  <a:gd name="T1" fmla="*/ 2147483647 h 11"/>
                  <a:gd name="T2" fmla="*/ 2147483647 w 31"/>
                  <a:gd name="T3" fmla="*/ 2147483647 h 11"/>
                  <a:gd name="T4" fmla="*/ 2147483647 w 31"/>
                  <a:gd name="T5" fmla="*/ 2147483647 h 11"/>
                  <a:gd name="T6" fmla="*/ 2147483647 w 31"/>
                  <a:gd name="T7" fmla="*/ 2147483647 h 11"/>
                  <a:gd name="T8" fmla="*/ 2147483647 w 31"/>
                  <a:gd name="T9" fmla="*/ 2147483647 h 11"/>
                  <a:gd name="T10" fmla="*/ 2147483647 w 31"/>
                  <a:gd name="T11" fmla="*/ 2147483647 h 11"/>
                  <a:gd name="T12" fmla="*/ 2147483647 w 31"/>
                  <a:gd name="T13" fmla="*/ 2147483647 h 11"/>
                  <a:gd name="T14" fmla="*/ 2147483647 w 31"/>
                  <a:gd name="T15" fmla="*/ 2147483647 h 11"/>
                  <a:gd name="T16" fmla="*/ 0 w 31"/>
                  <a:gd name="T17" fmla="*/ 2147483647 h 11"/>
                  <a:gd name="T18" fmla="*/ 2147483647 w 31"/>
                  <a:gd name="T19" fmla="*/ 2147483647 h 11"/>
                  <a:gd name="T20" fmla="*/ 2147483647 w 31"/>
                  <a:gd name="T21" fmla="*/ 0 h 11"/>
                  <a:gd name="T22" fmla="*/ 2147483647 w 31"/>
                  <a:gd name="T23" fmla="*/ 0 h 11"/>
                  <a:gd name="T24" fmla="*/ 2147483647 w 31"/>
                  <a:gd name="T25" fmla="*/ 0 h 11"/>
                  <a:gd name="T26" fmla="*/ 2147483647 w 31"/>
                  <a:gd name="T27" fmla="*/ 0 h 11"/>
                  <a:gd name="T28" fmla="*/ 2147483647 w 31"/>
                  <a:gd name="T29" fmla="*/ 0 h 11"/>
                  <a:gd name="T30" fmla="*/ 2147483647 w 31"/>
                  <a:gd name="T31" fmla="*/ 2147483647 h 11"/>
                  <a:gd name="T32" fmla="*/ 2147483647 w 31"/>
                  <a:gd name="T33" fmla="*/ 0 h 11"/>
                  <a:gd name="T34" fmla="*/ 2147483647 w 31"/>
                  <a:gd name="T35" fmla="*/ 2147483647 h 11"/>
                  <a:gd name="T36" fmla="*/ 2147483647 w 31"/>
                  <a:gd name="T37" fmla="*/ 2147483647 h 11"/>
                  <a:gd name="T38" fmla="*/ 2147483647 w 31"/>
                  <a:gd name="T39" fmla="*/ 2147483647 h 11"/>
                  <a:gd name="T40" fmla="*/ 2147483647 w 31"/>
                  <a:gd name="T41" fmla="*/ 2147483647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11"/>
                  <a:gd name="T65" fmla="*/ 31 w 31"/>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11">
                    <a:moveTo>
                      <a:pt x="29" y="6"/>
                    </a:moveTo>
                    <a:lnTo>
                      <a:pt x="27" y="9"/>
                    </a:lnTo>
                    <a:lnTo>
                      <a:pt x="25" y="10"/>
                    </a:lnTo>
                    <a:lnTo>
                      <a:pt x="19" y="10"/>
                    </a:lnTo>
                    <a:lnTo>
                      <a:pt x="10" y="10"/>
                    </a:lnTo>
                    <a:lnTo>
                      <a:pt x="5" y="11"/>
                    </a:lnTo>
                    <a:lnTo>
                      <a:pt x="1" y="11"/>
                    </a:lnTo>
                    <a:lnTo>
                      <a:pt x="2" y="5"/>
                    </a:lnTo>
                    <a:lnTo>
                      <a:pt x="0" y="3"/>
                    </a:lnTo>
                    <a:lnTo>
                      <a:pt x="2" y="2"/>
                    </a:lnTo>
                    <a:lnTo>
                      <a:pt x="2" y="0"/>
                    </a:lnTo>
                    <a:lnTo>
                      <a:pt x="3" y="0"/>
                    </a:lnTo>
                    <a:lnTo>
                      <a:pt x="6" y="0"/>
                    </a:lnTo>
                    <a:lnTo>
                      <a:pt x="9" y="0"/>
                    </a:lnTo>
                    <a:lnTo>
                      <a:pt x="17" y="0"/>
                    </a:lnTo>
                    <a:lnTo>
                      <a:pt x="23" y="1"/>
                    </a:lnTo>
                    <a:lnTo>
                      <a:pt x="25" y="0"/>
                    </a:lnTo>
                    <a:lnTo>
                      <a:pt x="31" y="1"/>
                    </a:lnTo>
                    <a:lnTo>
                      <a:pt x="31" y="3"/>
                    </a:lnTo>
                    <a:lnTo>
                      <a:pt x="31" y="4"/>
                    </a:lnTo>
                    <a:lnTo>
                      <a:pt x="29" y="6"/>
                    </a:lnTo>
                    <a:close/>
                  </a:path>
                </a:pathLst>
              </a:custGeom>
              <a:solidFill>
                <a:srgbClr val="8FB9E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32" name="Freeform 165"/>
              <p:cNvSpPr>
                <a:spLocks/>
              </p:cNvSpPr>
              <p:nvPr/>
            </p:nvSpPr>
            <p:spPr bwMode="auto">
              <a:xfrm>
                <a:off x="4386" y="3345"/>
                <a:ext cx="197" cy="69"/>
              </a:xfrm>
              <a:custGeom>
                <a:avLst/>
                <a:gdLst>
                  <a:gd name="T0" fmla="*/ 2147483647 w 31"/>
                  <a:gd name="T1" fmla="*/ 2147483647 h 11"/>
                  <a:gd name="T2" fmla="*/ 2147483647 w 31"/>
                  <a:gd name="T3" fmla="*/ 2147483647 h 11"/>
                  <a:gd name="T4" fmla="*/ 2147483647 w 31"/>
                  <a:gd name="T5" fmla="*/ 2147483647 h 11"/>
                  <a:gd name="T6" fmla="*/ 2147483647 w 31"/>
                  <a:gd name="T7" fmla="*/ 2147483647 h 11"/>
                  <a:gd name="T8" fmla="*/ 2147483647 w 31"/>
                  <a:gd name="T9" fmla="*/ 2147483647 h 11"/>
                  <a:gd name="T10" fmla="*/ 2147483647 w 31"/>
                  <a:gd name="T11" fmla="*/ 2147483647 h 11"/>
                  <a:gd name="T12" fmla="*/ 2147483647 w 31"/>
                  <a:gd name="T13" fmla="*/ 2147483647 h 11"/>
                  <a:gd name="T14" fmla="*/ 2147483647 w 31"/>
                  <a:gd name="T15" fmla="*/ 2147483647 h 11"/>
                  <a:gd name="T16" fmla="*/ 0 w 31"/>
                  <a:gd name="T17" fmla="*/ 2147483647 h 11"/>
                  <a:gd name="T18" fmla="*/ 2147483647 w 31"/>
                  <a:gd name="T19" fmla="*/ 2147483647 h 11"/>
                  <a:gd name="T20" fmla="*/ 2147483647 w 31"/>
                  <a:gd name="T21" fmla="*/ 0 h 11"/>
                  <a:gd name="T22" fmla="*/ 2147483647 w 31"/>
                  <a:gd name="T23" fmla="*/ 0 h 11"/>
                  <a:gd name="T24" fmla="*/ 2147483647 w 31"/>
                  <a:gd name="T25" fmla="*/ 0 h 11"/>
                  <a:gd name="T26" fmla="*/ 2147483647 w 31"/>
                  <a:gd name="T27" fmla="*/ 0 h 11"/>
                  <a:gd name="T28" fmla="*/ 2147483647 w 31"/>
                  <a:gd name="T29" fmla="*/ 0 h 11"/>
                  <a:gd name="T30" fmla="*/ 2147483647 w 31"/>
                  <a:gd name="T31" fmla="*/ 2147483647 h 11"/>
                  <a:gd name="T32" fmla="*/ 2147483647 w 31"/>
                  <a:gd name="T33" fmla="*/ 0 h 11"/>
                  <a:gd name="T34" fmla="*/ 2147483647 w 31"/>
                  <a:gd name="T35" fmla="*/ 2147483647 h 11"/>
                  <a:gd name="T36" fmla="*/ 2147483647 w 31"/>
                  <a:gd name="T37" fmla="*/ 2147483647 h 11"/>
                  <a:gd name="T38" fmla="*/ 2147483647 w 31"/>
                  <a:gd name="T39" fmla="*/ 2147483647 h 11"/>
                  <a:gd name="T40" fmla="*/ 2147483647 w 31"/>
                  <a:gd name="T41" fmla="*/ 2147483647 h 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1"/>
                  <a:gd name="T64" fmla="*/ 0 h 11"/>
                  <a:gd name="T65" fmla="*/ 31 w 31"/>
                  <a:gd name="T66" fmla="*/ 11 h 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1" h="11">
                    <a:moveTo>
                      <a:pt x="29" y="6"/>
                    </a:moveTo>
                    <a:lnTo>
                      <a:pt x="27" y="9"/>
                    </a:lnTo>
                    <a:lnTo>
                      <a:pt x="25" y="10"/>
                    </a:lnTo>
                    <a:lnTo>
                      <a:pt x="19" y="10"/>
                    </a:lnTo>
                    <a:lnTo>
                      <a:pt x="10" y="10"/>
                    </a:lnTo>
                    <a:lnTo>
                      <a:pt x="5" y="11"/>
                    </a:lnTo>
                    <a:lnTo>
                      <a:pt x="1" y="11"/>
                    </a:lnTo>
                    <a:lnTo>
                      <a:pt x="2" y="5"/>
                    </a:lnTo>
                    <a:lnTo>
                      <a:pt x="0" y="3"/>
                    </a:lnTo>
                    <a:lnTo>
                      <a:pt x="2" y="2"/>
                    </a:lnTo>
                    <a:lnTo>
                      <a:pt x="2" y="0"/>
                    </a:lnTo>
                    <a:lnTo>
                      <a:pt x="3" y="0"/>
                    </a:lnTo>
                    <a:lnTo>
                      <a:pt x="6" y="0"/>
                    </a:lnTo>
                    <a:lnTo>
                      <a:pt x="9" y="0"/>
                    </a:lnTo>
                    <a:lnTo>
                      <a:pt x="17" y="0"/>
                    </a:lnTo>
                    <a:lnTo>
                      <a:pt x="23" y="1"/>
                    </a:lnTo>
                    <a:lnTo>
                      <a:pt x="25" y="0"/>
                    </a:lnTo>
                    <a:lnTo>
                      <a:pt x="31" y="1"/>
                    </a:lnTo>
                    <a:lnTo>
                      <a:pt x="31" y="3"/>
                    </a:lnTo>
                    <a:lnTo>
                      <a:pt x="31" y="4"/>
                    </a:lnTo>
                    <a:lnTo>
                      <a:pt x="29" y="6"/>
                    </a:lnTo>
                    <a:close/>
                  </a:path>
                </a:pathLst>
              </a:custGeom>
              <a:noFill/>
              <a:ln w="0">
                <a:solidFill>
                  <a:srgbClr val="24211D"/>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33" name="Freeform 166"/>
              <p:cNvSpPr>
                <a:spLocks/>
              </p:cNvSpPr>
              <p:nvPr/>
            </p:nvSpPr>
            <p:spPr bwMode="auto">
              <a:xfrm>
                <a:off x="4747" y="3357"/>
                <a:ext cx="45" cy="19"/>
              </a:xfrm>
              <a:custGeom>
                <a:avLst/>
                <a:gdLst>
                  <a:gd name="T0" fmla="*/ 0 w 7"/>
                  <a:gd name="T1" fmla="*/ 2147483647 h 3"/>
                  <a:gd name="T2" fmla="*/ 2147483647 w 7"/>
                  <a:gd name="T3" fmla="*/ 2147483647 h 3"/>
                  <a:gd name="T4" fmla="*/ 2147483647 w 7"/>
                  <a:gd name="T5" fmla="*/ 2147483647 h 3"/>
                  <a:gd name="T6" fmla="*/ 2147483647 w 7"/>
                  <a:gd name="T7" fmla="*/ 2147483647 h 3"/>
                  <a:gd name="T8" fmla="*/ 2147483647 w 7"/>
                  <a:gd name="T9" fmla="*/ 2147483647 h 3"/>
                  <a:gd name="T10" fmla="*/ 2147483647 w 7"/>
                  <a:gd name="T11" fmla="*/ 2147483647 h 3"/>
                  <a:gd name="T12" fmla="*/ 2147483647 w 7"/>
                  <a:gd name="T13" fmla="*/ 2147483647 h 3"/>
                  <a:gd name="T14" fmla="*/ 2147483647 w 7"/>
                  <a:gd name="T15" fmla="*/ 2147483647 h 3"/>
                  <a:gd name="T16" fmla="*/ 2147483647 w 7"/>
                  <a:gd name="T17" fmla="*/ 0 h 3"/>
                  <a:gd name="T18" fmla="*/ 0 w 7"/>
                  <a:gd name="T19" fmla="*/ 2147483647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
                  <a:gd name="T31" fmla="*/ 0 h 3"/>
                  <a:gd name="T32" fmla="*/ 7 w 7"/>
                  <a:gd name="T33" fmla="*/ 3 h 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 h="3">
                    <a:moveTo>
                      <a:pt x="0" y="2"/>
                    </a:moveTo>
                    <a:lnTo>
                      <a:pt x="2" y="3"/>
                    </a:lnTo>
                    <a:lnTo>
                      <a:pt x="3" y="3"/>
                    </a:lnTo>
                    <a:lnTo>
                      <a:pt x="3" y="2"/>
                    </a:lnTo>
                    <a:lnTo>
                      <a:pt x="6" y="3"/>
                    </a:lnTo>
                    <a:lnTo>
                      <a:pt x="7" y="2"/>
                    </a:lnTo>
                    <a:lnTo>
                      <a:pt x="6" y="1"/>
                    </a:lnTo>
                    <a:lnTo>
                      <a:pt x="5" y="1"/>
                    </a:lnTo>
                    <a:lnTo>
                      <a:pt x="2" y="0"/>
                    </a:lnTo>
                    <a:lnTo>
                      <a:pt x="0" y="2"/>
                    </a:lnTo>
                    <a:close/>
                  </a:path>
                </a:pathLst>
              </a:custGeom>
              <a:solidFill>
                <a:srgbClr val="8FB9E5"/>
              </a:solidFill>
              <a:ln w="0">
                <a:solidFill>
                  <a:srgbClr val="24211D"/>
                </a:solidFill>
                <a:round/>
                <a:headEnd/>
                <a:tailEnd/>
              </a:ln>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34" name="Freeform 167"/>
              <p:cNvSpPr>
                <a:spLocks/>
              </p:cNvSpPr>
              <p:nvPr/>
            </p:nvSpPr>
            <p:spPr bwMode="auto">
              <a:xfrm>
                <a:off x="4811" y="3364"/>
                <a:ext cx="19" cy="12"/>
              </a:xfrm>
              <a:custGeom>
                <a:avLst/>
                <a:gdLst>
                  <a:gd name="T0" fmla="*/ 0 w 3"/>
                  <a:gd name="T1" fmla="*/ 0 h 2"/>
                  <a:gd name="T2" fmla="*/ 2147483647 w 3"/>
                  <a:gd name="T3" fmla="*/ 2147483647 h 2"/>
                  <a:gd name="T4" fmla="*/ 2147483647 w 3"/>
                  <a:gd name="T5" fmla="*/ 2147483647 h 2"/>
                  <a:gd name="T6" fmla="*/ 2147483647 w 3"/>
                  <a:gd name="T7" fmla="*/ 0 h 2"/>
                  <a:gd name="T8" fmla="*/ 0 w 3"/>
                  <a:gd name="T9" fmla="*/ 0 h 2"/>
                  <a:gd name="T10" fmla="*/ 0 60000 65536"/>
                  <a:gd name="T11" fmla="*/ 0 60000 65536"/>
                  <a:gd name="T12" fmla="*/ 0 60000 65536"/>
                  <a:gd name="T13" fmla="*/ 0 60000 65536"/>
                  <a:gd name="T14" fmla="*/ 0 60000 65536"/>
                  <a:gd name="T15" fmla="*/ 0 w 3"/>
                  <a:gd name="T16" fmla="*/ 0 h 2"/>
                  <a:gd name="T17" fmla="*/ 3 w 3"/>
                  <a:gd name="T18" fmla="*/ 2 h 2"/>
                </a:gdLst>
                <a:ahLst/>
                <a:cxnLst>
                  <a:cxn ang="T10">
                    <a:pos x="T0" y="T1"/>
                  </a:cxn>
                  <a:cxn ang="T11">
                    <a:pos x="T2" y="T3"/>
                  </a:cxn>
                  <a:cxn ang="T12">
                    <a:pos x="T4" y="T5"/>
                  </a:cxn>
                  <a:cxn ang="T13">
                    <a:pos x="T6" y="T7"/>
                  </a:cxn>
                  <a:cxn ang="T14">
                    <a:pos x="T8" y="T9"/>
                  </a:cxn>
                </a:cxnLst>
                <a:rect l="T15" t="T16" r="T17" b="T18"/>
                <a:pathLst>
                  <a:path w="3" h="2">
                    <a:moveTo>
                      <a:pt x="0" y="0"/>
                    </a:moveTo>
                    <a:lnTo>
                      <a:pt x="1" y="2"/>
                    </a:lnTo>
                    <a:lnTo>
                      <a:pt x="3" y="1"/>
                    </a:lnTo>
                    <a:lnTo>
                      <a:pt x="2" y="0"/>
                    </a:lnTo>
                    <a:lnTo>
                      <a:pt x="0" y="0"/>
                    </a:lnTo>
                    <a:close/>
                  </a:path>
                </a:pathLst>
              </a:custGeom>
              <a:solidFill>
                <a:srgbClr val="8FB9E5"/>
              </a:solidFill>
              <a:ln w="0">
                <a:solidFill>
                  <a:srgbClr val="24211D"/>
                </a:solidFill>
                <a:round/>
                <a:headEnd/>
                <a:tailEnd/>
              </a:ln>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35" name="Freeform 168"/>
              <p:cNvSpPr>
                <a:spLocks/>
              </p:cNvSpPr>
              <p:nvPr/>
            </p:nvSpPr>
            <p:spPr bwMode="auto">
              <a:xfrm>
                <a:off x="4754" y="3402"/>
                <a:ext cx="57" cy="31"/>
              </a:xfrm>
              <a:custGeom>
                <a:avLst/>
                <a:gdLst>
                  <a:gd name="T0" fmla="*/ 0 w 9"/>
                  <a:gd name="T1" fmla="*/ 2147483647 h 5"/>
                  <a:gd name="T2" fmla="*/ 2147483647 w 9"/>
                  <a:gd name="T3" fmla="*/ 2147483647 h 5"/>
                  <a:gd name="T4" fmla="*/ 2147483647 w 9"/>
                  <a:gd name="T5" fmla="*/ 2147483647 h 5"/>
                  <a:gd name="T6" fmla="*/ 2147483647 w 9"/>
                  <a:gd name="T7" fmla="*/ 2147483647 h 5"/>
                  <a:gd name="T8" fmla="*/ 2147483647 w 9"/>
                  <a:gd name="T9" fmla="*/ 2147483647 h 5"/>
                  <a:gd name="T10" fmla="*/ 2147483647 w 9"/>
                  <a:gd name="T11" fmla="*/ 2147483647 h 5"/>
                  <a:gd name="T12" fmla="*/ 2147483647 w 9"/>
                  <a:gd name="T13" fmla="*/ 2147483647 h 5"/>
                  <a:gd name="T14" fmla="*/ 2147483647 w 9"/>
                  <a:gd name="T15" fmla="*/ 0 h 5"/>
                  <a:gd name="T16" fmla="*/ 2147483647 w 9"/>
                  <a:gd name="T17" fmla="*/ 2147483647 h 5"/>
                  <a:gd name="T18" fmla="*/ 2147483647 w 9"/>
                  <a:gd name="T19" fmla="*/ 2147483647 h 5"/>
                  <a:gd name="T20" fmla="*/ 2147483647 w 9"/>
                  <a:gd name="T21" fmla="*/ 2147483647 h 5"/>
                  <a:gd name="T22" fmla="*/ 0 w 9"/>
                  <a:gd name="T23" fmla="*/ 2147483647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
                  <a:gd name="T37" fmla="*/ 0 h 5"/>
                  <a:gd name="T38" fmla="*/ 9 w 9"/>
                  <a:gd name="T39" fmla="*/ 5 h 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 h="5">
                    <a:moveTo>
                      <a:pt x="0" y="3"/>
                    </a:moveTo>
                    <a:lnTo>
                      <a:pt x="1" y="4"/>
                    </a:lnTo>
                    <a:lnTo>
                      <a:pt x="2" y="5"/>
                    </a:lnTo>
                    <a:lnTo>
                      <a:pt x="3" y="5"/>
                    </a:lnTo>
                    <a:lnTo>
                      <a:pt x="4" y="4"/>
                    </a:lnTo>
                    <a:lnTo>
                      <a:pt x="8" y="2"/>
                    </a:lnTo>
                    <a:lnTo>
                      <a:pt x="9" y="1"/>
                    </a:lnTo>
                    <a:lnTo>
                      <a:pt x="6" y="0"/>
                    </a:lnTo>
                    <a:lnTo>
                      <a:pt x="1" y="1"/>
                    </a:lnTo>
                    <a:lnTo>
                      <a:pt x="1" y="2"/>
                    </a:lnTo>
                    <a:lnTo>
                      <a:pt x="0" y="3"/>
                    </a:lnTo>
                    <a:close/>
                  </a:path>
                </a:pathLst>
              </a:custGeom>
              <a:solidFill>
                <a:srgbClr val="8FB9E5"/>
              </a:solidFill>
              <a:ln w="0">
                <a:solidFill>
                  <a:srgbClr val="24211D"/>
                </a:solidFill>
                <a:round/>
                <a:headEnd/>
                <a:tailEnd/>
              </a:ln>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grpSp>
        <p:sp>
          <p:nvSpPr>
            <p:cNvPr id="21" name="Isosceles Triangle 174"/>
            <p:cNvSpPr>
              <a:spLocks noChangeArrowheads="1"/>
            </p:cNvSpPr>
            <p:nvPr/>
          </p:nvSpPr>
          <p:spPr bwMode="auto">
            <a:xfrm>
              <a:off x="6705600" y="3810000"/>
              <a:ext cx="88900" cy="101600"/>
            </a:xfrm>
            <a:prstGeom prst="triangle">
              <a:avLst>
                <a:gd name="adj" fmla="val 50000"/>
              </a:avLst>
            </a:prstGeom>
            <a:solidFill>
              <a:srgbClr val="FFFF00"/>
            </a:solidFill>
            <a:ln w="15875" algn="ctr">
              <a:solidFill>
                <a:schemeClr val="tx1"/>
              </a:solidFill>
              <a:round/>
              <a:headEnd/>
              <a:tailEnd/>
            </a:ln>
          </p:spPr>
          <p:txBody>
            <a:bodyPr/>
            <a:lstStyle>
              <a:lvl1pPr marL="228600" indent="-228600">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pPr>
                <a:spcBef>
                  <a:spcPct val="50000"/>
                </a:spcBef>
                <a:buFontTx/>
                <a:buChar char="•"/>
              </a:pPr>
              <a:endParaRPr lang="en-US" altLang="en-US"/>
            </a:p>
          </p:txBody>
        </p:sp>
        <p:sp>
          <p:nvSpPr>
            <p:cNvPr id="22" name="Isosceles Triangle 175"/>
            <p:cNvSpPr>
              <a:spLocks noChangeArrowheads="1"/>
            </p:cNvSpPr>
            <p:nvPr/>
          </p:nvSpPr>
          <p:spPr bwMode="auto">
            <a:xfrm>
              <a:off x="5562600" y="2984500"/>
              <a:ext cx="88900" cy="101600"/>
            </a:xfrm>
            <a:prstGeom prst="triangle">
              <a:avLst>
                <a:gd name="adj" fmla="val 50000"/>
              </a:avLst>
            </a:prstGeom>
            <a:solidFill>
              <a:srgbClr val="FFFF00"/>
            </a:solidFill>
            <a:ln w="15875" algn="ctr">
              <a:solidFill>
                <a:schemeClr val="tx1"/>
              </a:solidFill>
              <a:round/>
              <a:headEnd/>
              <a:tailEnd/>
            </a:ln>
          </p:spPr>
          <p:txBody>
            <a:bodyPr/>
            <a:lstStyle>
              <a:lvl1pPr marL="228600" indent="-228600">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pPr>
                <a:spcBef>
                  <a:spcPct val="50000"/>
                </a:spcBef>
                <a:buFontTx/>
                <a:buChar char="•"/>
              </a:pPr>
              <a:endParaRPr lang="en-US" altLang="en-US"/>
            </a:p>
          </p:txBody>
        </p:sp>
        <p:sp>
          <p:nvSpPr>
            <p:cNvPr id="23" name="Freeform 142"/>
            <p:cNvSpPr>
              <a:spLocks/>
            </p:cNvSpPr>
            <p:nvPr/>
          </p:nvSpPr>
          <p:spPr bwMode="auto">
            <a:xfrm>
              <a:off x="3871913" y="4124325"/>
              <a:ext cx="76200" cy="73025"/>
            </a:xfrm>
            <a:custGeom>
              <a:avLst/>
              <a:gdLst>
                <a:gd name="T0" fmla="*/ 2147483647 w 51"/>
                <a:gd name="T1" fmla="*/ 2147483647 h 52"/>
                <a:gd name="T2" fmla="*/ 2147483647 w 51"/>
                <a:gd name="T3" fmla="*/ 2147483647 h 52"/>
                <a:gd name="T4" fmla="*/ 0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2"/>
                <a:gd name="T35" fmla="*/ 51 w 5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2">
                  <a:moveTo>
                    <a:pt x="4" y="52"/>
                  </a:moveTo>
                  <a:lnTo>
                    <a:pt x="16" y="31"/>
                  </a:lnTo>
                  <a:lnTo>
                    <a:pt x="0" y="21"/>
                  </a:lnTo>
                  <a:lnTo>
                    <a:pt x="18" y="21"/>
                  </a:lnTo>
                  <a:lnTo>
                    <a:pt x="25" y="0"/>
                  </a:lnTo>
                  <a:lnTo>
                    <a:pt x="33" y="21"/>
                  </a:lnTo>
                  <a:lnTo>
                    <a:pt x="51" y="21"/>
                  </a:lnTo>
                  <a:lnTo>
                    <a:pt x="34" y="31"/>
                  </a:lnTo>
                  <a:lnTo>
                    <a:pt x="48" y="52"/>
                  </a:lnTo>
                  <a:lnTo>
                    <a:pt x="25" y="40"/>
                  </a:lnTo>
                  <a:lnTo>
                    <a:pt x="4" y="52"/>
                  </a:lnTo>
                  <a:close/>
                </a:path>
              </a:pathLst>
            </a:custGeom>
            <a:solidFill>
              <a:schemeClr val="tx1"/>
            </a:solidFill>
            <a:ln w="1588">
              <a:solidFill>
                <a:srgbClr val="1F1A17"/>
              </a:solidFill>
              <a:round/>
              <a:headEnd/>
              <a:tailEnd/>
            </a:ln>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24" name="Freeform 142"/>
            <p:cNvSpPr>
              <a:spLocks/>
            </p:cNvSpPr>
            <p:nvPr/>
          </p:nvSpPr>
          <p:spPr bwMode="auto">
            <a:xfrm>
              <a:off x="6284913" y="3717925"/>
              <a:ext cx="76200" cy="73025"/>
            </a:xfrm>
            <a:custGeom>
              <a:avLst/>
              <a:gdLst>
                <a:gd name="T0" fmla="*/ 2147483647 w 51"/>
                <a:gd name="T1" fmla="*/ 2147483647 h 52"/>
                <a:gd name="T2" fmla="*/ 2147483647 w 51"/>
                <a:gd name="T3" fmla="*/ 2147483647 h 52"/>
                <a:gd name="T4" fmla="*/ 0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2"/>
                <a:gd name="T35" fmla="*/ 51 w 5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2">
                  <a:moveTo>
                    <a:pt x="4" y="52"/>
                  </a:moveTo>
                  <a:lnTo>
                    <a:pt x="16" y="31"/>
                  </a:lnTo>
                  <a:lnTo>
                    <a:pt x="0" y="21"/>
                  </a:lnTo>
                  <a:lnTo>
                    <a:pt x="18" y="21"/>
                  </a:lnTo>
                  <a:lnTo>
                    <a:pt x="25" y="0"/>
                  </a:lnTo>
                  <a:lnTo>
                    <a:pt x="33" y="21"/>
                  </a:lnTo>
                  <a:lnTo>
                    <a:pt x="51" y="21"/>
                  </a:lnTo>
                  <a:lnTo>
                    <a:pt x="34" y="31"/>
                  </a:lnTo>
                  <a:lnTo>
                    <a:pt x="48" y="52"/>
                  </a:lnTo>
                  <a:lnTo>
                    <a:pt x="25" y="40"/>
                  </a:lnTo>
                  <a:lnTo>
                    <a:pt x="4" y="52"/>
                  </a:lnTo>
                  <a:close/>
                </a:path>
              </a:pathLst>
            </a:custGeom>
            <a:noFill/>
            <a:ln w="1588">
              <a:solidFill>
                <a:srgbClr val="1F1A17"/>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25" name="Freeform 142"/>
            <p:cNvSpPr>
              <a:spLocks/>
            </p:cNvSpPr>
            <p:nvPr/>
          </p:nvSpPr>
          <p:spPr bwMode="auto">
            <a:xfrm>
              <a:off x="6107113" y="3590925"/>
              <a:ext cx="76200" cy="73025"/>
            </a:xfrm>
            <a:custGeom>
              <a:avLst/>
              <a:gdLst>
                <a:gd name="T0" fmla="*/ 2147483647 w 51"/>
                <a:gd name="T1" fmla="*/ 2147483647 h 52"/>
                <a:gd name="T2" fmla="*/ 2147483647 w 51"/>
                <a:gd name="T3" fmla="*/ 2147483647 h 52"/>
                <a:gd name="T4" fmla="*/ 0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2"/>
                <a:gd name="T35" fmla="*/ 51 w 5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2">
                  <a:moveTo>
                    <a:pt x="4" y="52"/>
                  </a:moveTo>
                  <a:lnTo>
                    <a:pt x="16" y="31"/>
                  </a:lnTo>
                  <a:lnTo>
                    <a:pt x="0" y="21"/>
                  </a:lnTo>
                  <a:lnTo>
                    <a:pt x="18" y="21"/>
                  </a:lnTo>
                  <a:lnTo>
                    <a:pt x="25" y="0"/>
                  </a:lnTo>
                  <a:lnTo>
                    <a:pt x="33" y="21"/>
                  </a:lnTo>
                  <a:lnTo>
                    <a:pt x="51" y="21"/>
                  </a:lnTo>
                  <a:lnTo>
                    <a:pt x="34" y="31"/>
                  </a:lnTo>
                  <a:lnTo>
                    <a:pt x="48" y="52"/>
                  </a:lnTo>
                  <a:lnTo>
                    <a:pt x="25" y="40"/>
                  </a:lnTo>
                  <a:lnTo>
                    <a:pt x="4" y="52"/>
                  </a:lnTo>
                  <a:close/>
                </a:path>
              </a:pathLst>
            </a:custGeom>
            <a:solidFill>
              <a:schemeClr val="tx1"/>
            </a:solidFill>
            <a:ln w="1588">
              <a:solidFill>
                <a:srgbClr val="1F1A17"/>
              </a:solidFill>
              <a:round/>
              <a:headEnd/>
              <a:tailEnd/>
            </a:ln>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26" name="Freeform 142"/>
            <p:cNvSpPr>
              <a:spLocks/>
            </p:cNvSpPr>
            <p:nvPr/>
          </p:nvSpPr>
          <p:spPr bwMode="auto">
            <a:xfrm>
              <a:off x="4164013" y="3473998"/>
              <a:ext cx="76200" cy="73025"/>
            </a:xfrm>
            <a:custGeom>
              <a:avLst/>
              <a:gdLst>
                <a:gd name="T0" fmla="*/ 2147483647 w 51"/>
                <a:gd name="T1" fmla="*/ 2147483647 h 52"/>
                <a:gd name="T2" fmla="*/ 2147483647 w 51"/>
                <a:gd name="T3" fmla="*/ 2147483647 h 52"/>
                <a:gd name="T4" fmla="*/ 0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2"/>
                <a:gd name="T35" fmla="*/ 51 w 5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2">
                  <a:moveTo>
                    <a:pt x="4" y="52"/>
                  </a:moveTo>
                  <a:lnTo>
                    <a:pt x="16" y="31"/>
                  </a:lnTo>
                  <a:lnTo>
                    <a:pt x="0" y="21"/>
                  </a:lnTo>
                  <a:lnTo>
                    <a:pt x="18" y="21"/>
                  </a:lnTo>
                  <a:lnTo>
                    <a:pt x="25" y="0"/>
                  </a:lnTo>
                  <a:lnTo>
                    <a:pt x="33" y="21"/>
                  </a:lnTo>
                  <a:lnTo>
                    <a:pt x="51" y="21"/>
                  </a:lnTo>
                  <a:lnTo>
                    <a:pt x="34" y="31"/>
                  </a:lnTo>
                  <a:lnTo>
                    <a:pt x="48" y="52"/>
                  </a:lnTo>
                  <a:lnTo>
                    <a:pt x="25" y="40"/>
                  </a:lnTo>
                  <a:lnTo>
                    <a:pt x="4" y="52"/>
                  </a:lnTo>
                  <a:close/>
                </a:path>
              </a:pathLst>
            </a:custGeom>
            <a:solidFill>
              <a:schemeClr val="tx1"/>
            </a:solidFill>
            <a:ln w="1588">
              <a:solidFill>
                <a:srgbClr val="1F1A17"/>
              </a:solidFill>
              <a:round/>
              <a:headEnd/>
              <a:tailEnd/>
            </a:ln>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27" name="Freeform 142"/>
            <p:cNvSpPr>
              <a:spLocks/>
            </p:cNvSpPr>
            <p:nvPr/>
          </p:nvSpPr>
          <p:spPr bwMode="auto">
            <a:xfrm>
              <a:off x="3656013" y="2676525"/>
              <a:ext cx="76200" cy="73025"/>
            </a:xfrm>
            <a:custGeom>
              <a:avLst/>
              <a:gdLst>
                <a:gd name="T0" fmla="*/ 2147483647 w 51"/>
                <a:gd name="T1" fmla="*/ 2147483647 h 52"/>
                <a:gd name="T2" fmla="*/ 2147483647 w 51"/>
                <a:gd name="T3" fmla="*/ 2147483647 h 52"/>
                <a:gd name="T4" fmla="*/ 0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2"/>
                <a:gd name="T35" fmla="*/ 51 w 5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2">
                  <a:moveTo>
                    <a:pt x="4" y="52"/>
                  </a:moveTo>
                  <a:lnTo>
                    <a:pt x="16" y="31"/>
                  </a:lnTo>
                  <a:lnTo>
                    <a:pt x="0" y="21"/>
                  </a:lnTo>
                  <a:lnTo>
                    <a:pt x="18" y="21"/>
                  </a:lnTo>
                  <a:lnTo>
                    <a:pt x="25" y="0"/>
                  </a:lnTo>
                  <a:lnTo>
                    <a:pt x="33" y="21"/>
                  </a:lnTo>
                  <a:lnTo>
                    <a:pt x="51" y="21"/>
                  </a:lnTo>
                  <a:lnTo>
                    <a:pt x="34" y="31"/>
                  </a:lnTo>
                  <a:lnTo>
                    <a:pt x="48" y="52"/>
                  </a:lnTo>
                  <a:lnTo>
                    <a:pt x="25" y="40"/>
                  </a:lnTo>
                  <a:lnTo>
                    <a:pt x="4" y="52"/>
                  </a:lnTo>
                  <a:close/>
                </a:path>
              </a:pathLst>
            </a:custGeom>
            <a:solidFill>
              <a:schemeClr val="tx1"/>
            </a:solidFill>
            <a:ln w="1588">
              <a:solidFill>
                <a:srgbClr val="1F1A17"/>
              </a:solidFill>
              <a:round/>
              <a:headEnd/>
              <a:tailEnd/>
            </a:ln>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28" name="Freeform 142"/>
            <p:cNvSpPr>
              <a:spLocks/>
            </p:cNvSpPr>
            <p:nvPr/>
          </p:nvSpPr>
          <p:spPr bwMode="auto">
            <a:xfrm>
              <a:off x="5120454" y="2806591"/>
              <a:ext cx="76200" cy="73025"/>
            </a:xfrm>
            <a:custGeom>
              <a:avLst/>
              <a:gdLst>
                <a:gd name="T0" fmla="*/ 2147483647 w 51"/>
                <a:gd name="T1" fmla="*/ 2147483647 h 52"/>
                <a:gd name="T2" fmla="*/ 2147483647 w 51"/>
                <a:gd name="T3" fmla="*/ 2147483647 h 52"/>
                <a:gd name="T4" fmla="*/ 0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2"/>
                <a:gd name="T35" fmla="*/ 51 w 5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2">
                  <a:moveTo>
                    <a:pt x="4" y="52"/>
                  </a:moveTo>
                  <a:lnTo>
                    <a:pt x="16" y="31"/>
                  </a:lnTo>
                  <a:lnTo>
                    <a:pt x="0" y="21"/>
                  </a:lnTo>
                  <a:lnTo>
                    <a:pt x="18" y="21"/>
                  </a:lnTo>
                  <a:lnTo>
                    <a:pt x="25" y="0"/>
                  </a:lnTo>
                  <a:lnTo>
                    <a:pt x="33" y="21"/>
                  </a:lnTo>
                  <a:lnTo>
                    <a:pt x="51" y="21"/>
                  </a:lnTo>
                  <a:lnTo>
                    <a:pt x="34" y="31"/>
                  </a:lnTo>
                  <a:lnTo>
                    <a:pt x="48" y="52"/>
                  </a:lnTo>
                  <a:lnTo>
                    <a:pt x="25" y="40"/>
                  </a:lnTo>
                  <a:lnTo>
                    <a:pt x="4" y="52"/>
                  </a:lnTo>
                  <a:close/>
                </a:path>
              </a:pathLst>
            </a:custGeom>
            <a:solidFill>
              <a:schemeClr val="tx1"/>
            </a:solidFill>
            <a:ln w="1588">
              <a:solidFill>
                <a:srgbClr val="1F1A17"/>
              </a:solidFill>
              <a:round/>
              <a:headEnd/>
              <a:tailEnd/>
            </a:ln>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29" name="Freeform 142"/>
            <p:cNvSpPr>
              <a:spLocks/>
            </p:cNvSpPr>
            <p:nvPr/>
          </p:nvSpPr>
          <p:spPr bwMode="auto">
            <a:xfrm>
              <a:off x="5609186" y="3468742"/>
              <a:ext cx="76200" cy="73025"/>
            </a:xfrm>
            <a:custGeom>
              <a:avLst/>
              <a:gdLst>
                <a:gd name="T0" fmla="*/ 2147483647 w 51"/>
                <a:gd name="T1" fmla="*/ 2147483647 h 52"/>
                <a:gd name="T2" fmla="*/ 2147483647 w 51"/>
                <a:gd name="T3" fmla="*/ 2147483647 h 52"/>
                <a:gd name="T4" fmla="*/ 0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2"/>
                <a:gd name="T35" fmla="*/ 51 w 5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2">
                  <a:moveTo>
                    <a:pt x="4" y="52"/>
                  </a:moveTo>
                  <a:lnTo>
                    <a:pt x="16" y="31"/>
                  </a:lnTo>
                  <a:lnTo>
                    <a:pt x="0" y="21"/>
                  </a:lnTo>
                  <a:lnTo>
                    <a:pt x="18" y="21"/>
                  </a:lnTo>
                  <a:lnTo>
                    <a:pt x="25" y="0"/>
                  </a:lnTo>
                  <a:lnTo>
                    <a:pt x="33" y="21"/>
                  </a:lnTo>
                  <a:lnTo>
                    <a:pt x="51" y="21"/>
                  </a:lnTo>
                  <a:lnTo>
                    <a:pt x="34" y="31"/>
                  </a:lnTo>
                  <a:lnTo>
                    <a:pt x="48" y="52"/>
                  </a:lnTo>
                  <a:lnTo>
                    <a:pt x="25" y="40"/>
                  </a:lnTo>
                  <a:lnTo>
                    <a:pt x="4" y="52"/>
                  </a:lnTo>
                  <a:close/>
                </a:path>
              </a:pathLst>
            </a:custGeom>
            <a:solidFill>
              <a:schemeClr val="tx1"/>
            </a:solidFill>
            <a:ln w="1588">
              <a:solidFill>
                <a:srgbClr val="1F1A17"/>
              </a:solidFill>
              <a:round/>
              <a:headEnd/>
              <a:tailEnd/>
            </a:ln>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sp>
          <p:nvSpPr>
            <p:cNvPr id="30" name="Freeform 142"/>
            <p:cNvSpPr>
              <a:spLocks/>
            </p:cNvSpPr>
            <p:nvPr/>
          </p:nvSpPr>
          <p:spPr bwMode="auto">
            <a:xfrm>
              <a:off x="5956027" y="3058840"/>
              <a:ext cx="76200" cy="73025"/>
            </a:xfrm>
            <a:custGeom>
              <a:avLst/>
              <a:gdLst>
                <a:gd name="T0" fmla="*/ 2147483647 w 51"/>
                <a:gd name="T1" fmla="*/ 2147483647 h 52"/>
                <a:gd name="T2" fmla="*/ 2147483647 w 51"/>
                <a:gd name="T3" fmla="*/ 2147483647 h 52"/>
                <a:gd name="T4" fmla="*/ 0 w 51"/>
                <a:gd name="T5" fmla="*/ 2147483647 h 52"/>
                <a:gd name="T6" fmla="*/ 2147483647 w 51"/>
                <a:gd name="T7" fmla="*/ 2147483647 h 52"/>
                <a:gd name="T8" fmla="*/ 2147483647 w 51"/>
                <a:gd name="T9" fmla="*/ 0 h 52"/>
                <a:gd name="T10" fmla="*/ 2147483647 w 51"/>
                <a:gd name="T11" fmla="*/ 2147483647 h 52"/>
                <a:gd name="T12" fmla="*/ 2147483647 w 51"/>
                <a:gd name="T13" fmla="*/ 2147483647 h 52"/>
                <a:gd name="T14" fmla="*/ 2147483647 w 51"/>
                <a:gd name="T15" fmla="*/ 2147483647 h 52"/>
                <a:gd name="T16" fmla="*/ 2147483647 w 51"/>
                <a:gd name="T17" fmla="*/ 2147483647 h 52"/>
                <a:gd name="T18" fmla="*/ 2147483647 w 51"/>
                <a:gd name="T19" fmla="*/ 2147483647 h 52"/>
                <a:gd name="T20" fmla="*/ 2147483647 w 51"/>
                <a:gd name="T21" fmla="*/ 2147483647 h 5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1"/>
                <a:gd name="T34" fmla="*/ 0 h 52"/>
                <a:gd name="T35" fmla="*/ 51 w 51"/>
                <a:gd name="T36" fmla="*/ 52 h 5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1" h="52">
                  <a:moveTo>
                    <a:pt x="4" y="52"/>
                  </a:moveTo>
                  <a:lnTo>
                    <a:pt x="16" y="31"/>
                  </a:lnTo>
                  <a:lnTo>
                    <a:pt x="0" y="21"/>
                  </a:lnTo>
                  <a:lnTo>
                    <a:pt x="18" y="21"/>
                  </a:lnTo>
                  <a:lnTo>
                    <a:pt x="25" y="0"/>
                  </a:lnTo>
                  <a:lnTo>
                    <a:pt x="33" y="21"/>
                  </a:lnTo>
                  <a:lnTo>
                    <a:pt x="51" y="21"/>
                  </a:lnTo>
                  <a:lnTo>
                    <a:pt x="34" y="31"/>
                  </a:lnTo>
                  <a:lnTo>
                    <a:pt x="48" y="52"/>
                  </a:lnTo>
                  <a:lnTo>
                    <a:pt x="25" y="40"/>
                  </a:lnTo>
                  <a:lnTo>
                    <a:pt x="4" y="52"/>
                  </a:lnTo>
                  <a:close/>
                </a:path>
              </a:pathLst>
            </a:custGeom>
            <a:solidFill>
              <a:schemeClr val="tx1"/>
            </a:solidFill>
            <a:ln w="1588">
              <a:solidFill>
                <a:srgbClr val="1F1A17"/>
              </a:solidFill>
              <a:round/>
              <a:headEnd/>
              <a:tailEnd/>
            </a:ln>
          </p:spPr>
          <p:txBody>
            <a:bodyPr/>
            <a:lstStyle>
              <a:lvl1pPr>
                <a:defRPr sz="2400">
                  <a:solidFill>
                    <a:schemeClr val="tx1"/>
                  </a:solidFill>
                  <a:latin typeface="Verdana" panose="020B0604030504040204" pitchFamily="34" charset="0"/>
                  <a:cs typeface="Times New Roman" panose="02020603050405020304" pitchFamily="18" charset="0"/>
                </a:defRPr>
              </a:lvl1pPr>
              <a:lvl2pPr marL="742950" indent="-285750">
                <a:defRPr sz="2400">
                  <a:solidFill>
                    <a:schemeClr val="tx1"/>
                  </a:solidFill>
                  <a:latin typeface="Verdana" panose="020B0604030504040204" pitchFamily="34" charset="0"/>
                  <a:cs typeface="Times New Roman" panose="02020603050405020304" pitchFamily="18" charset="0"/>
                </a:defRPr>
              </a:lvl2pPr>
              <a:lvl3pPr marL="1143000" indent="-228600">
                <a:defRPr sz="2400">
                  <a:solidFill>
                    <a:schemeClr val="tx1"/>
                  </a:solidFill>
                  <a:latin typeface="Verdana" panose="020B0604030504040204" pitchFamily="34" charset="0"/>
                  <a:cs typeface="Times New Roman" panose="02020603050405020304" pitchFamily="18" charset="0"/>
                </a:defRPr>
              </a:lvl3pPr>
              <a:lvl4pPr marL="1600200" indent="-228600">
                <a:defRPr sz="2400">
                  <a:solidFill>
                    <a:schemeClr val="tx1"/>
                  </a:solidFill>
                  <a:latin typeface="Verdana" panose="020B0604030504040204" pitchFamily="34" charset="0"/>
                  <a:cs typeface="Times New Roman" panose="02020603050405020304" pitchFamily="18" charset="0"/>
                </a:defRPr>
              </a:lvl4pPr>
              <a:lvl5pPr marL="2057400" indent="-228600">
                <a:defRPr sz="2400">
                  <a:solidFill>
                    <a:schemeClr val="tx1"/>
                  </a:solidFill>
                  <a:latin typeface="Verdana" panose="020B0604030504040204" pitchFamily="34" charset="0"/>
                  <a:cs typeface="Times New Roman" panose="02020603050405020304" pitchFamily="18" charset="0"/>
                </a:defRPr>
              </a:lvl5pPr>
              <a:lvl6pPr marL="25146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6pPr>
              <a:lvl7pPr marL="29718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7pPr>
              <a:lvl8pPr marL="34290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8pPr>
              <a:lvl9pPr marL="3886200" indent="-228600" fontAlgn="base">
                <a:spcBef>
                  <a:spcPct val="0"/>
                </a:spcBef>
                <a:spcAft>
                  <a:spcPct val="0"/>
                </a:spcAft>
                <a:defRPr sz="2400">
                  <a:solidFill>
                    <a:schemeClr val="tx1"/>
                  </a:solidFill>
                  <a:latin typeface="Verdana" panose="020B0604030504040204" pitchFamily="34" charset="0"/>
                  <a:cs typeface="Times New Roman" panose="02020603050405020304" pitchFamily="18" charset="0"/>
                </a:defRPr>
              </a:lvl9pPr>
            </a:lstStyle>
            <a:p>
              <a:endParaRPr lang="en-US" altLang="en-US"/>
            </a:p>
          </p:txBody>
        </p:sp>
      </p:grpSp>
    </p:spTree>
    <p:extLst>
      <p:ext uri="{BB962C8B-B14F-4D97-AF65-F5344CB8AC3E}">
        <p14:creationId xmlns:p14="http://schemas.microsoft.com/office/powerpoint/2010/main" val="126310547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119673"/>
            <a:ext cx="9152150" cy="5148084"/>
          </a:xfrm>
        </p:spPr>
      </p:pic>
      <p:sp>
        <p:nvSpPr>
          <p:cNvPr id="3" name="Title 2"/>
          <p:cNvSpPr>
            <a:spLocks noGrp="1"/>
          </p:cNvSpPr>
          <p:nvPr>
            <p:ph type="title"/>
          </p:nvPr>
        </p:nvSpPr>
        <p:spPr>
          <a:xfrm>
            <a:off x="457200" y="101407"/>
            <a:ext cx="8229600" cy="1143000"/>
          </a:xfrm>
        </p:spPr>
        <p:txBody>
          <a:bodyPr/>
          <a:lstStyle/>
          <a:p>
            <a:r>
              <a:rPr lang="en-US" dirty="0">
                <a:latin typeface="Cambria" panose="02040503050406030204" pitchFamily="18" charset="0"/>
                <a:ea typeface="Cambria" panose="02040503050406030204" pitchFamily="18" charset="0"/>
              </a:rPr>
              <a:t>GRACE - </a:t>
            </a:r>
            <a:r>
              <a:rPr lang="en-US" sz="3200" dirty="0">
                <a:latin typeface="Cambria" panose="02040503050406030204" pitchFamily="18" charset="0"/>
                <a:ea typeface="Cambria" panose="02040503050406030204" pitchFamily="18" charset="0"/>
              </a:rPr>
              <a:t>2 Satellites measuring separation</a:t>
            </a:r>
          </a:p>
        </p:txBody>
      </p:sp>
    </p:spTree>
    <p:extLst>
      <p:ext uri="{BB962C8B-B14F-4D97-AF65-F5344CB8AC3E}">
        <p14:creationId xmlns:p14="http://schemas.microsoft.com/office/powerpoint/2010/main" val="374558821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4242" y="976047"/>
            <a:ext cx="7755516" cy="5816637"/>
          </a:xfrm>
        </p:spPr>
      </p:pic>
      <p:sp>
        <p:nvSpPr>
          <p:cNvPr id="3" name="Title 2"/>
          <p:cNvSpPr>
            <a:spLocks noGrp="1"/>
          </p:cNvSpPr>
          <p:nvPr>
            <p:ph type="title"/>
          </p:nvPr>
        </p:nvSpPr>
        <p:spPr>
          <a:xfrm>
            <a:off x="457200" y="35739"/>
            <a:ext cx="8229600" cy="1143000"/>
          </a:xfrm>
        </p:spPr>
        <p:txBody>
          <a:bodyPr/>
          <a:lstStyle/>
          <a:p>
            <a:r>
              <a:rPr lang="en-US" dirty="0">
                <a:latin typeface="Cambria" panose="02040503050406030204" pitchFamily="18" charset="0"/>
                <a:ea typeface="Cambria" panose="02040503050406030204" pitchFamily="18" charset="0"/>
              </a:rPr>
              <a:t>GRAV-D – </a:t>
            </a:r>
            <a:r>
              <a:rPr lang="en-US" sz="3200" dirty="0">
                <a:latin typeface="Cambria" panose="02040503050406030204" pitchFamily="18" charset="0"/>
                <a:ea typeface="Cambria" panose="02040503050406030204" pitchFamily="18" charset="0"/>
              </a:rPr>
              <a:t>airborne relative gravimeters</a:t>
            </a:r>
          </a:p>
        </p:txBody>
      </p:sp>
    </p:spTree>
    <p:extLst>
      <p:ext uri="{BB962C8B-B14F-4D97-AF65-F5344CB8AC3E}">
        <p14:creationId xmlns:p14="http://schemas.microsoft.com/office/powerpoint/2010/main" val="536580121"/>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265943"/>
            <a:ext cx="8229600" cy="5236083"/>
          </a:xfrm>
        </p:spPr>
      </p:pic>
      <p:sp>
        <p:nvSpPr>
          <p:cNvPr id="3" name="Title 2"/>
          <p:cNvSpPr>
            <a:spLocks noGrp="1"/>
          </p:cNvSpPr>
          <p:nvPr>
            <p:ph type="title"/>
          </p:nvPr>
        </p:nvSpPr>
        <p:spPr/>
        <p:txBody>
          <a:bodyPr/>
          <a:lstStyle/>
          <a:p>
            <a:r>
              <a:rPr lang="en-US" dirty="0">
                <a:latin typeface="Cambria" panose="02040503050406030204" pitchFamily="18" charset="0"/>
                <a:ea typeface="Cambria" panose="02040503050406030204" pitchFamily="18" charset="0"/>
              </a:rPr>
              <a:t>Terrestrial Gravimeter - Relative</a:t>
            </a:r>
          </a:p>
        </p:txBody>
      </p:sp>
    </p:spTree>
    <p:extLst>
      <p:ext uri="{BB962C8B-B14F-4D97-AF65-F5344CB8AC3E}">
        <p14:creationId xmlns:p14="http://schemas.microsoft.com/office/powerpoint/2010/main" val="241123459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586" y="1168835"/>
            <a:ext cx="8588828" cy="5560930"/>
          </a:xfrm>
        </p:spPr>
      </p:pic>
      <p:sp>
        <p:nvSpPr>
          <p:cNvPr id="3" name="Title 2"/>
          <p:cNvSpPr>
            <a:spLocks noGrp="1"/>
          </p:cNvSpPr>
          <p:nvPr>
            <p:ph type="title"/>
          </p:nvPr>
        </p:nvSpPr>
        <p:spPr/>
        <p:txBody>
          <a:bodyPr/>
          <a:lstStyle/>
          <a:p>
            <a:r>
              <a:rPr lang="en-US" dirty="0">
                <a:latin typeface="Cambria" panose="02040503050406030204" pitchFamily="18" charset="0"/>
                <a:ea typeface="Cambria" panose="02040503050406030204" pitchFamily="18" charset="0"/>
              </a:rPr>
              <a:t>Terrestrial Gravimeter - Relative</a:t>
            </a:r>
          </a:p>
        </p:txBody>
      </p:sp>
    </p:spTree>
    <p:extLst>
      <p:ext uri="{BB962C8B-B14F-4D97-AF65-F5344CB8AC3E}">
        <p14:creationId xmlns:p14="http://schemas.microsoft.com/office/powerpoint/2010/main" val="249682258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1535" y="1168835"/>
            <a:ext cx="5560930" cy="5560930"/>
          </a:xfrm>
        </p:spPr>
      </p:pic>
      <p:sp>
        <p:nvSpPr>
          <p:cNvPr id="3" name="Title 2"/>
          <p:cNvSpPr>
            <a:spLocks noGrp="1"/>
          </p:cNvSpPr>
          <p:nvPr>
            <p:ph type="title"/>
          </p:nvPr>
        </p:nvSpPr>
        <p:spPr/>
        <p:txBody>
          <a:bodyPr/>
          <a:lstStyle/>
          <a:p>
            <a:r>
              <a:rPr lang="en-US" dirty="0">
                <a:latin typeface="Cambria" panose="02040503050406030204" pitchFamily="18" charset="0"/>
                <a:ea typeface="Cambria" panose="02040503050406030204" pitchFamily="18" charset="0"/>
              </a:rPr>
              <a:t>Terrestrial Gravimeter - Absolute</a:t>
            </a:r>
          </a:p>
        </p:txBody>
      </p:sp>
    </p:spTree>
    <p:extLst>
      <p:ext uri="{BB962C8B-B14F-4D97-AF65-F5344CB8AC3E}">
        <p14:creationId xmlns:p14="http://schemas.microsoft.com/office/powerpoint/2010/main" val="384038777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91936" y="1206886"/>
            <a:ext cx="7560128" cy="5651114"/>
          </a:xfrm>
        </p:spPr>
      </p:pic>
      <p:sp>
        <p:nvSpPr>
          <p:cNvPr id="3" name="Title 2"/>
          <p:cNvSpPr>
            <a:spLocks noGrp="1"/>
          </p:cNvSpPr>
          <p:nvPr>
            <p:ph type="title"/>
          </p:nvPr>
        </p:nvSpPr>
        <p:spPr>
          <a:xfrm>
            <a:off x="0" y="274638"/>
            <a:ext cx="9144000" cy="1143000"/>
          </a:xfrm>
        </p:spPr>
        <p:txBody>
          <a:bodyPr/>
          <a:lstStyle/>
          <a:p>
            <a:r>
              <a:rPr lang="en-US" sz="3500" dirty="0">
                <a:latin typeface="Cambria" panose="02040503050406030204" pitchFamily="18" charset="0"/>
                <a:ea typeface="Cambria" panose="02040503050406030204" pitchFamily="18" charset="0"/>
              </a:rPr>
              <a:t>Terrestrial Gravimeters - Absolute and Relative</a:t>
            </a:r>
          </a:p>
        </p:txBody>
      </p:sp>
    </p:spTree>
    <p:extLst>
      <p:ext uri="{BB962C8B-B14F-4D97-AF65-F5344CB8AC3E}">
        <p14:creationId xmlns:p14="http://schemas.microsoft.com/office/powerpoint/2010/main" val="215064523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322616"/>
            <a:ext cx="9144000" cy="5535385"/>
          </a:xfrm>
        </p:spPr>
        <p:txBody>
          <a:bodyPr/>
          <a:lstStyle/>
          <a:p>
            <a:pPr marL="365760">
              <a:spcBef>
                <a:spcPts val="0"/>
              </a:spcBef>
            </a:pPr>
            <a:r>
              <a:rPr lang="en-US" sz="3600" spc="-7" dirty="0">
                <a:uFill>
                  <a:solidFill>
                    <a:srgbClr val="000000"/>
                  </a:solidFill>
                </a:uFill>
                <a:latin typeface="Cambria" panose="02040503050406030204" pitchFamily="18" charset="0"/>
                <a:cs typeface="Calibri"/>
              </a:rPr>
              <a:t>Global</a:t>
            </a:r>
            <a:r>
              <a:rPr lang="en-US" sz="3600" b="1" spc="-7" dirty="0">
                <a:latin typeface="Cambria" panose="02040503050406030204" pitchFamily="18" charset="0"/>
                <a:cs typeface="Calibri"/>
              </a:rPr>
              <a:t> </a:t>
            </a:r>
            <a:r>
              <a:rPr lang="en-US" sz="3600" spc="-7" dirty="0">
                <a:latin typeface="Cambria" panose="02040503050406030204" pitchFamily="18" charset="0"/>
                <a:cs typeface="Calibri"/>
              </a:rPr>
              <a:t>Model</a:t>
            </a:r>
            <a:r>
              <a:rPr lang="en-US" sz="3600" spc="-67" dirty="0">
                <a:latin typeface="Cambria" panose="02040503050406030204" pitchFamily="18" charset="0"/>
                <a:cs typeface="Calibri"/>
              </a:rPr>
              <a:t> of the </a:t>
            </a:r>
            <a:r>
              <a:rPr lang="en-US" sz="3600" spc="-13" dirty="0">
                <a:latin typeface="Cambria" panose="02040503050406030204" pitchFamily="18" charset="0"/>
                <a:cs typeface="Calibri"/>
              </a:rPr>
              <a:t>geopotential field</a:t>
            </a:r>
            <a:endParaRPr lang="en-US" sz="3600" spc="-67" dirty="0">
              <a:latin typeface="Cambria" panose="02040503050406030204" pitchFamily="18" charset="0"/>
              <a:cs typeface="Calibri"/>
            </a:endParaRPr>
          </a:p>
          <a:p>
            <a:pPr marL="765810" lvl="1">
              <a:spcBef>
                <a:spcPts val="0"/>
              </a:spcBef>
              <a:spcAft>
                <a:spcPts val="1200"/>
              </a:spcAft>
            </a:pPr>
            <a:r>
              <a:rPr lang="en-US" sz="3600" b="1" dirty="0">
                <a:latin typeface="Cambria" panose="02040503050406030204" pitchFamily="18" charset="0"/>
                <a:cs typeface="Calibri"/>
              </a:rPr>
              <a:t>GM2022</a:t>
            </a:r>
            <a:endParaRPr lang="en-US" sz="3600" dirty="0">
              <a:latin typeface="Cambria" panose="02040503050406030204" pitchFamily="18" charset="0"/>
              <a:cs typeface="Calibri"/>
            </a:endParaRPr>
          </a:p>
          <a:p>
            <a:pPr marL="365760">
              <a:spcBef>
                <a:spcPts val="0"/>
              </a:spcBef>
              <a:tabLst>
                <a:tab pos="473275" algn="l"/>
                <a:tab pos="474121" algn="l"/>
              </a:tabLst>
            </a:pPr>
            <a:r>
              <a:rPr lang="en-US" sz="3600" spc="-13" dirty="0">
                <a:latin typeface="Cambria" panose="02040503050406030204" pitchFamily="18" charset="0"/>
                <a:cs typeface="Calibri"/>
              </a:rPr>
              <a:t>Geoid undulation models by region</a:t>
            </a:r>
          </a:p>
          <a:p>
            <a:pPr marL="765810" lvl="1">
              <a:spcBef>
                <a:spcPts val="0"/>
              </a:spcBef>
              <a:spcAft>
                <a:spcPts val="1200"/>
              </a:spcAft>
              <a:tabLst>
                <a:tab pos="473275" algn="l"/>
                <a:tab pos="474121" algn="l"/>
              </a:tabLst>
            </a:pPr>
            <a:r>
              <a:rPr lang="en-US" sz="3600" b="1" spc="-7" dirty="0">
                <a:latin typeface="Cambria" panose="02040503050406030204" pitchFamily="18" charset="0"/>
                <a:cs typeface="Calibri"/>
              </a:rPr>
              <a:t>GEOID2022</a:t>
            </a:r>
            <a:r>
              <a:rPr lang="en-US" sz="3600" spc="-7" dirty="0">
                <a:latin typeface="Cambria" panose="02040503050406030204" pitchFamily="18" charset="0"/>
                <a:cs typeface="Calibri"/>
              </a:rPr>
              <a:t> aka “</a:t>
            </a:r>
            <a:r>
              <a:rPr lang="en-US" sz="3600" dirty="0">
                <a:latin typeface="Cambria" panose="02040503050406030204" pitchFamily="18" charset="0"/>
                <a:cs typeface="Calibri"/>
              </a:rPr>
              <a:t>0</a:t>
            </a:r>
            <a:r>
              <a:rPr lang="en-US" sz="3600" spc="33" dirty="0">
                <a:latin typeface="Cambria" panose="02040503050406030204" pitchFamily="18" charset="0"/>
                <a:cs typeface="Calibri"/>
              </a:rPr>
              <a:t> </a:t>
            </a:r>
            <a:r>
              <a:rPr lang="en-US" sz="3600" spc="-60" dirty="0">
                <a:latin typeface="Cambria" panose="02040503050406030204" pitchFamily="18" charset="0"/>
                <a:cs typeface="Calibri"/>
              </a:rPr>
              <a:t>elevation”</a:t>
            </a:r>
            <a:endParaRPr lang="en-US" sz="3600" dirty="0">
              <a:latin typeface="Cambria" panose="02040503050406030204" pitchFamily="18" charset="0"/>
              <a:cs typeface="Calibri"/>
            </a:endParaRPr>
          </a:p>
          <a:p>
            <a:pPr marL="365760">
              <a:spcBef>
                <a:spcPts val="0"/>
              </a:spcBef>
              <a:tabLst>
                <a:tab pos="473275" algn="l"/>
                <a:tab pos="474121" algn="l"/>
              </a:tabLst>
            </a:pPr>
            <a:r>
              <a:rPr lang="en-US" sz="3600" spc="-13" dirty="0">
                <a:latin typeface="Cambria" panose="02040503050406030204" pitchFamily="18" charset="0"/>
                <a:cs typeface="Calibri"/>
              </a:rPr>
              <a:t>Deflection </a:t>
            </a:r>
            <a:r>
              <a:rPr lang="en-US" sz="3600" spc="-7" dirty="0">
                <a:latin typeface="Cambria" panose="02040503050406030204" pitchFamily="18" charset="0"/>
                <a:cs typeface="Calibri"/>
              </a:rPr>
              <a:t>of the </a:t>
            </a:r>
            <a:r>
              <a:rPr lang="en-US" sz="3600" spc="-13" dirty="0">
                <a:latin typeface="Cambria" panose="02040503050406030204" pitchFamily="18" charset="0"/>
                <a:cs typeface="Calibri"/>
              </a:rPr>
              <a:t>Vertical (</a:t>
            </a:r>
            <a:r>
              <a:rPr lang="en-US" sz="3600" spc="-13" dirty="0" err="1">
                <a:latin typeface="Cambria" panose="02040503050406030204" pitchFamily="18" charset="0"/>
                <a:cs typeface="Calibri"/>
              </a:rPr>
              <a:t>DoV</a:t>
            </a:r>
            <a:r>
              <a:rPr lang="en-US" sz="3600" spc="-13" dirty="0">
                <a:latin typeface="Cambria" panose="02040503050406030204" pitchFamily="18" charset="0"/>
                <a:cs typeface="Calibri"/>
              </a:rPr>
              <a:t>) models by region</a:t>
            </a:r>
            <a:endParaRPr lang="en-US" sz="3600" spc="-20" dirty="0">
              <a:latin typeface="Cambria" panose="02040503050406030204" pitchFamily="18" charset="0"/>
              <a:cs typeface="Calibri"/>
            </a:endParaRPr>
          </a:p>
          <a:p>
            <a:pPr marL="765810" lvl="1">
              <a:spcBef>
                <a:spcPts val="0"/>
              </a:spcBef>
              <a:spcAft>
                <a:spcPts val="1200"/>
              </a:spcAft>
              <a:tabLst>
                <a:tab pos="473275" algn="l"/>
                <a:tab pos="474121" algn="l"/>
              </a:tabLst>
            </a:pPr>
            <a:r>
              <a:rPr lang="en-US" sz="3600" b="1" spc="-7" dirty="0">
                <a:latin typeface="Cambria" panose="02040503050406030204" pitchFamily="18" charset="0"/>
                <a:cs typeface="Calibri"/>
              </a:rPr>
              <a:t>DEFLEC2022</a:t>
            </a:r>
            <a:endParaRPr lang="en-US" sz="3600" dirty="0">
              <a:latin typeface="Cambria" panose="02040503050406030204" pitchFamily="18" charset="0"/>
              <a:cs typeface="Calibri"/>
            </a:endParaRPr>
          </a:p>
          <a:p>
            <a:pPr marL="365760">
              <a:spcBef>
                <a:spcPts val="0"/>
              </a:spcBef>
              <a:tabLst>
                <a:tab pos="473275" algn="l"/>
                <a:tab pos="474121" algn="l"/>
              </a:tabLst>
            </a:pPr>
            <a:r>
              <a:rPr lang="en-US" sz="3600" spc="-27" dirty="0">
                <a:latin typeface="Cambria" panose="02040503050406030204" pitchFamily="18" charset="0"/>
                <a:cs typeface="Calibri"/>
              </a:rPr>
              <a:t>Surface Gravity </a:t>
            </a:r>
            <a:r>
              <a:rPr lang="en-US" sz="3600" spc="-7" dirty="0">
                <a:latin typeface="Cambria" panose="02040503050406030204" pitchFamily="18" charset="0"/>
                <a:cs typeface="Calibri"/>
              </a:rPr>
              <a:t>models by region</a:t>
            </a:r>
            <a:endParaRPr lang="en-US" sz="3600" spc="-33" dirty="0">
              <a:latin typeface="Cambria" panose="02040503050406030204" pitchFamily="18" charset="0"/>
              <a:cs typeface="Calibri"/>
            </a:endParaRPr>
          </a:p>
          <a:p>
            <a:pPr marL="765810" lvl="1">
              <a:spcBef>
                <a:spcPts val="0"/>
              </a:spcBef>
              <a:tabLst>
                <a:tab pos="473275" algn="l"/>
                <a:tab pos="474121" algn="l"/>
              </a:tabLst>
            </a:pPr>
            <a:r>
              <a:rPr lang="en-US" sz="3600" b="1" spc="-20" dirty="0">
                <a:latin typeface="Cambria" panose="02040503050406030204" pitchFamily="18" charset="0"/>
                <a:cs typeface="Calibri"/>
              </a:rPr>
              <a:t>GRAV2022</a:t>
            </a:r>
          </a:p>
        </p:txBody>
      </p:sp>
      <p:sp>
        <p:nvSpPr>
          <p:cNvPr id="3" name="Title 2"/>
          <p:cNvSpPr>
            <a:spLocks noGrp="1"/>
          </p:cNvSpPr>
          <p:nvPr>
            <p:ph type="title"/>
          </p:nvPr>
        </p:nvSpPr>
        <p:spPr>
          <a:xfrm>
            <a:off x="0" y="274638"/>
            <a:ext cx="9144000" cy="1143000"/>
          </a:xfrm>
        </p:spPr>
        <p:txBody>
          <a:bodyPr/>
          <a:lstStyle/>
          <a:p>
            <a:r>
              <a:rPr lang="en-US" sz="4200" dirty="0">
                <a:latin typeface="Cambria" panose="02040503050406030204" pitchFamily="18" charset="0"/>
                <a:ea typeface="Cambria" panose="02040503050406030204" pitchFamily="18" charset="0"/>
              </a:rPr>
              <a:t>Individual Components of NAPGD2022</a:t>
            </a:r>
          </a:p>
        </p:txBody>
      </p:sp>
    </p:spTree>
    <p:extLst>
      <p:ext uri="{BB962C8B-B14F-4D97-AF65-F5344CB8AC3E}">
        <p14:creationId xmlns:p14="http://schemas.microsoft.com/office/powerpoint/2010/main" val="2459227387"/>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4" t="40" r="1" b="46"/>
          <a:stretch/>
        </p:blipFill>
        <p:spPr>
          <a:xfrm>
            <a:off x="0" y="533399"/>
            <a:ext cx="9144000" cy="5756603"/>
          </a:xfrm>
          <a:prstGeom prst="rect">
            <a:avLst/>
          </a:prstGeom>
        </p:spPr>
      </p:pic>
    </p:spTree>
    <p:extLst>
      <p:ext uri="{BB962C8B-B14F-4D97-AF65-F5344CB8AC3E}">
        <p14:creationId xmlns:p14="http://schemas.microsoft.com/office/powerpoint/2010/main" val="252423093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57300"/>
            <a:ext cx="9162419" cy="5048250"/>
          </a:xfrm>
        </p:spPr>
      </p:pic>
      <p:sp>
        <p:nvSpPr>
          <p:cNvPr id="3" name="Title 2"/>
          <p:cNvSpPr>
            <a:spLocks noGrp="1"/>
          </p:cNvSpPr>
          <p:nvPr>
            <p:ph type="title"/>
          </p:nvPr>
        </p:nvSpPr>
        <p:spPr>
          <a:xfrm>
            <a:off x="457200" y="106689"/>
            <a:ext cx="8229600" cy="1143000"/>
          </a:xfrm>
        </p:spPr>
        <p:txBody>
          <a:bodyPr/>
          <a:lstStyle/>
          <a:p>
            <a:r>
              <a:rPr lang="en-US" dirty="0">
                <a:latin typeface="Cambria" panose="02040503050406030204" pitchFamily="18" charset="0"/>
                <a:ea typeface="Cambria" panose="02040503050406030204" pitchFamily="18" charset="0"/>
              </a:rPr>
              <a:t>Sea Level Change and the Geoid</a:t>
            </a:r>
          </a:p>
        </p:txBody>
      </p:sp>
    </p:spTree>
    <p:extLst>
      <p:ext uri="{BB962C8B-B14F-4D97-AF65-F5344CB8AC3E}">
        <p14:creationId xmlns:p14="http://schemas.microsoft.com/office/powerpoint/2010/main" val="225532626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238250"/>
            <a:ext cx="9137415" cy="5029200"/>
          </a:xfrm>
        </p:spPr>
      </p:pic>
      <p:sp>
        <p:nvSpPr>
          <p:cNvPr id="3" name="Title 2"/>
          <p:cNvSpPr>
            <a:spLocks noGrp="1"/>
          </p:cNvSpPr>
          <p:nvPr>
            <p:ph type="title"/>
          </p:nvPr>
        </p:nvSpPr>
        <p:spPr>
          <a:xfrm>
            <a:off x="457200" y="106689"/>
            <a:ext cx="8229600" cy="1143000"/>
          </a:xfrm>
        </p:spPr>
        <p:txBody>
          <a:bodyPr/>
          <a:lstStyle/>
          <a:p>
            <a:r>
              <a:rPr lang="en-US" dirty="0">
                <a:latin typeface="Cambria" panose="02040503050406030204" pitchFamily="18" charset="0"/>
                <a:ea typeface="Cambria" panose="02040503050406030204" pitchFamily="18" charset="0"/>
              </a:rPr>
              <a:t>Sea Level Change and the Geoid</a:t>
            </a:r>
          </a:p>
        </p:txBody>
      </p:sp>
    </p:spTree>
    <p:extLst>
      <p:ext uri="{BB962C8B-B14F-4D97-AF65-F5344CB8AC3E}">
        <p14:creationId xmlns:p14="http://schemas.microsoft.com/office/powerpoint/2010/main" val="13423318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143000"/>
          </a:xfrm>
        </p:spPr>
        <p:txBody>
          <a:bodyPr/>
          <a:lstStyle/>
          <a:p>
            <a:r>
              <a:rPr lang="en-US" sz="4000" dirty="0">
                <a:latin typeface="Cambria" panose="02040503050406030204" pitchFamily="18" charset="0"/>
                <a:ea typeface="Cambria" panose="02040503050406030204" pitchFamily="18" charset="0"/>
              </a:rPr>
              <a:t>National Height Modernization Program</a:t>
            </a:r>
          </a:p>
        </p:txBody>
      </p:sp>
      <p:sp>
        <p:nvSpPr>
          <p:cNvPr id="5" name="Content Placeholder 4"/>
          <p:cNvSpPr>
            <a:spLocks noGrp="1"/>
          </p:cNvSpPr>
          <p:nvPr>
            <p:ph idx="1"/>
          </p:nvPr>
        </p:nvSpPr>
        <p:spPr>
          <a:xfrm>
            <a:off x="266700" y="1531190"/>
            <a:ext cx="8877299" cy="4895848"/>
          </a:xfrm>
        </p:spPr>
        <p:txBody>
          <a:bodyPr/>
          <a:lstStyle/>
          <a:p>
            <a:pPr eaLnBrk="1" hangingPunct="1"/>
            <a:r>
              <a:rPr lang="en-US" altLang="en-US" sz="3600" dirty="0">
                <a:latin typeface="Cambria" panose="02040503050406030204" pitchFamily="18" charset="0"/>
                <a:ea typeface="Cambria" panose="02040503050406030204" pitchFamily="18" charset="0"/>
              </a:rPr>
              <a:t>supports various Federal Programs</a:t>
            </a:r>
          </a:p>
          <a:p>
            <a:pPr marL="465138" lvl="1" eaLnBrk="1" hangingPunct="1"/>
            <a:r>
              <a:rPr lang="en-US" altLang="en-US" dirty="0">
                <a:latin typeface="Cambria" panose="02040503050406030204" pitchFamily="18" charset="0"/>
                <a:ea typeface="Cambria" panose="02040503050406030204" pitchFamily="18" charset="0"/>
              </a:rPr>
              <a:t>FEMA: Flood Hazard Mapping Program (FIRM, etc.)</a:t>
            </a:r>
          </a:p>
          <a:p>
            <a:pPr marL="465138" lvl="1" eaLnBrk="1" hangingPunct="1"/>
            <a:r>
              <a:rPr lang="en-US" altLang="en-US" dirty="0">
                <a:latin typeface="Cambria" panose="02040503050406030204" pitchFamily="18" charset="0"/>
                <a:ea typeface="Cambria" panose="02040503050406030204" pitchFamily="18" charset="0"/>
              </a:rPr>
              <a:t>USACE: Levee &amp; Dam Safety Programs, etc.</a:t>
            </a:r>
          </a:p>
          <a:p>
            <a:pPr marL="465138" lvl="1" eaLnBrk="1" hangingPunct="1"/>
            <a:r>
              <a:rPr lang="en-US" altLang="en-US" dirty="0">
                <a:latin typeface="Cambria" panose="02040503050406030204" pitchFamily="18" charset="0"/>
                <a:ea typeface="Cambria" panose="02040503050406030204" pitchFamily="18" charset="0"/>
              </a:rPr>
              <a:t>USGS: National Geospatial Program (3DEP, NHD+, etc.)</a:t>
            </a:r>
          </a:p>
          <a:p>
            <a:pPr lvl="1" eaLnBrk="1" hangingPunct="1"/>
            <a:endParaRPr lang="en-US" altLang="en-US" dirty="0">
              <a:latin typeface="Cambria" panose="02040503050406030204" pitchFamily="18" charset="0"/>
              <a:ea typeface="Cambria" panose="02040503050406030204" pitchFamily="18" charset="0"/>
            </a:endParaRPr>
          </a:p>
          <a:p>
            <a:pPr eaLnBrk="1" hangingPunct="1"/>
            <a:r>
              <a:rPr lang="en-US" altLang="en-US" sz="3600" dirty="0">
                <a:latin typeface="Cambria" panose="02040503050406030204" pitchFamily="18" charset="0"/>
                <a:ea typeface="Cambria" panose="02040503050406030204" pitchFamily="18" charset="0"/>
              </a:rPr>
              <a:t>and countless non-Federal programs</a:t>
            </a:r>
          </a:p>
          <a:p>
            <a:pPr eaLnBrk="1" hangingPunct="1"/>
            <a:endParaRPr lang="en-US" altLang="en-US" dirty="0">
              <a:latin typeface="Cambria" panose="02040503050406030204" pitchFamily="18" charset="0"/>
              <a:ea typeface="Cambria" panose="02040503050406030204" pitchFamily="18" charset="0"/>
            </a:endParaRPr>
          </a:p>
          <a:p>
            <a:pPr eaLnBrk="1" hangingPunct="1"/>
            <a:r>
              <a:rPr lang="en-US" altLang="en-US" sz="3600" dirty="0">
                <a:latin typeface="Cambria" panose="02040503050406030204" pitchFamily="18" charset="0"/>
                <a:ea typeface="Cambria" panose="02040503050406030204" pitchFamily="18" charset="0"/>
              </a:rPr>
              <a:t>still an active program but there have not been any grants in many years</a:t>
            </a:r>
          </a:p>
        </p:txBody>
      </p:sp>
    </p:spTree>
    <p:extLst>
      <p:ext uri="{BB962C8B-B14F-4D97-AF65-F5344CB8AC3E}">
        <p14:creationId xmlns:p14="http://schemas.microsoft.com/office/powerpoint/2010/main" val="135279024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903" t="4653" r="2498" b="3689"/>
          <a:stretch/>
        </p:blipFill>
        <p:spPr>
          <a:xfrm>
            <a:off x="0" y="1295733"/>
            <a:ext cx="9144000" cy="5047917"/>
          </a:xfrm>
        </p:spPr>
      </p:pic>
      <p:sp>
        <p:nvSpPr>
          <p:cNvPr id="3" name="Title 2"/>
          <p:cNvSpPr>
            <a:spLocks noGrp="1"/>
          </p:cNvSpPr>
          <p:nvPr>
            <p:ph type="title"/>
          </p:nvPr>
        </p:nvSpPr>
        <p:spPr>
          <a:xfrm>
            <a:off x="457200" y="106689"/>
            <a:ext cx="8229600" cy="1143000"/>
          </a:xfrm>
        </p:spPr>
        <p:txBody>
          <a:bodyPr/>
          <a:lstStyle/>
          <a:p>
            <a:r>
              <a:rPr lang="en-US" dirty="0">
                <a:latin typeface="Cambria" panose="02040503050406030204" pitchFamily="18" charset="0"/>
                <a:ea typeface="Cambria" panose="02040503050406030204" pitchFamily="18" charset="0"/>
              </a:rPr>
              <a:t>Sea Level Change and the Geoid</a:t>
            </a:r>
          </a:p>
        </p:txBody>
      </p:sp>
      <p:sp>
        <p:nvSpPr>
          <p:cNvPr id="5" name="Rounded Rectangle 4"/>
          <p:cNvSpPr/>
          <p:nvPr/>
        </p:nvSpPr>
        <p:spPr>
          <a:xfrm>
            <a:off x="0" y="5787483"/>
            <a:ext cx="3493026" cy="568715"/>
          </a:xfrm>
          <a:prstGeom prst="roundRect">
            <a:avLst/>
          </a:prstGeom>
          <a:noFill/>
          <a:ln w="5715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300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 y="0"/>
            <a:ext cx="9143999" cy="6858000"/>
          </a:xfrm>
          <a:prstGeom prst="rect">
            <a:avLst/>
          </a:prstGeom>
        </p:spPr>
      </p:pic>
      <p:sp>
        <p:nvSpPr>
          <p:cNvPr id="6" name="Title 4"/>
          <p:cNvSpPr txBox="1">
            <a:spLocks/>
          </p:cNvSpPr>
          <p:nvPr/>
        </p:nvSpPr>
        <p:spPr bwMode="auto">
          <a:xfrm>
            <a:off x="0" y="1"/>
            <a:ext cx="9144000" cy="5779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defRPr/>
            </a:pPr>
            <a:r>
              <a:rPr lang="en-US" sz="2300" dirty="0">
                <a:solidFill>
                  <a:schemeClr val="tx2">
                    <a:lumMod val="75000"/>
                  </a:schemeClr>
                </a:solidFill>
                <a:latin typeface="Cambria" panose="02040503050406030204" pitchFamily="18" charset="0"/>
              </a:rPr>
              <a:t>Estimated change in orthometric heights from NAVD88 to </a:t>
            </a:r>
            <a:r>
              <a:rPr lang="en-US" sz="2300" b="1" dirty="0">
                <a:solidFill>
                  <a:schemeClr val="tx2">
                    <a:lumMod val="75000"/>
                  </a:schemeClr>
                </a:solidFill>
                <a:latin typeface="Cambria" panose="02040503050406030204" pitchFamily="18" charset="0"/>
              </a:rPr>
              <a:t>NAPGD2022</a:t>
            </a:r>
          </a:p>
        </p:txBody>
      </p:sp>
      <p:sp>
        <p:nvSpPr>
          <p:cNvPr id="4" name="TextBox 3"/>
          <p:cNvSpPr txBox="1"/>
          <p:nvPr/>
        </p:nvSpPr>
        <p:spPr>
          <a:xfrm>
            <a:off x="4632384" y="5745193"/>
            <a:ext cx="1940944" cy="923330"/>
          </a:xfrm>
          <a:prstGeom prst="rect">
            <a:avLst/>
          </a:prstGeom>
          <a:noFill/>
        </p:spPr>
        <p:txBody>
          <a:bodyPr wrap="square" rtlCol="0">
            <a:spAutoFit/>
          </a:bodyPr>
          <a:lstStyle/>
          <a:p>
            <a:pPr fontAlgn="auto">
              <a:spcBef>
                <a:spcPts val="0"/>
              </a:spcBef>
              <a:spcAft>
                <a:spcPts val="0"/>
              </a:spcAft>
              <a:defRPr/>
            </a:pPr>
            <a:r>
              <a:rPr lang="en-US" b="1" i="1" dirty="0">
                <a:solidFill>
                  <a:srgbClr val="000000"/>
                </a:solidFill>
                <a:latin typeface="Calibri"/>
                <a:ea typeface="+mn-ea"/>
              </a:rPr>
              <a:t>(NAPGD2022 approximated using xGEOID16B)</a:t>
            </a:r>
          </a:p>
        </p:txBody>
      </p:sp>
    </p:spTree>
    <p:extLst>
      <p:ext uri="{BB962C8B-B14F-4D97-AF65-F5344CB8AC3E}">
        <p14:creationId xmlns:p14="http://schemas.microsoft.com/office/powerpoint/2010/main" val="1937844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51539" t="32619" r="11371" b="39286"/>
          <a:stretch/>
        </p:blipFill>
        <p:spPr>
          <a:xfrm>
            <a:off x="0" y="1149008"/>
            <a:ext cx="9144000" cy="5194932"/>
          </a:xfrm>
          <a:prstGeom prst="rect">
            <a:avLst/>
          </a:prstGeom>
        </p:spPr>
      </p:pic>
      <p:sp>
        <p:nvSpPr>
          <p:cNvPr id="4" name="TextBox 3"/>
          <p:cNvSpPr txBox="1"/>
          <p:nvPr/>
        </p:nvSpPr>
        <p:spPr>
          <a:xfrm>
            <a:off x="1" y="1165568"/>
            <a:ext cx="2171700" cy="1015663"/>
          </a:xfrm>
          <a:prstGeom prst="rect">
            <a:avLst/>
          </a:prstGeom>
          <a:noFill/>
        </p:spPr>
        <p:txBody>
          <a:bodyPr wrap="square" rtlCol="0">
            <a:spAutoFit/>
          </a:bodyPr>
          <a:lstStyle/>
          <a:p>
            <a:pPr fontAlgn="auto">
              <a:spcBef>
                <a:spcPts val="0"/>
              </a:spcBef>
              <a:spcAft>
                <a:spcPts val="0"/>
              </a:spcAft>
              <a:defRPr/>
            </a:pPr>
            <a:r>
              <a:rPr lang="en-US" sz="2000" b="1" i="1" dirty="0">
                <a:solidFill>
                  <a:srgbClr val="000000"/>
                </a:solidFill>
                <a:latin typeface="Calibri"/>
                <a:ea typeface="+mn-ea"/>
              </a:rPr>
              <a:t>(NAPGD2022 approximated using xGEOID16B)</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45" t="69523" r="77530" b="2368"/>
          <a:stretch/>
        </p:blipFill>
        <p:spPr>
          <a:xfrm>
            <a:off x="7258050" y="4416302"/>
            <a:ext cx="1885950" cy="1927638"/>
          </a:xfrm>
          <a:prstGeom prst="rect">
            <a:avLst/>
          </a:prstGeom>
        </p:spPr>
      </p:pic>
      <p:sp>
        <p:nvSpPr>
          <p:cNvPr id="6" name="Title 4"/>
          <p:cNvSpPr txBox="1">
            <a:spLocks/>
          </p:cNvSpPr>
          <p:nvPr/>
        </p:nvSpPr>
        <p:spPr bwMode="auto">
          <a:xfrm>
            <a:off x="0" y="367991"/>
            <a:ext cx="9144000" cy="74174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defRPr/>
            </a:pPr>
            <a:r>
              <a:rPr lang="en-US" sz="2300" dirty="0">
                <a:latin typeface="Cambria" panose="02040503050406030204" pitchFamily="18" charset="0"/>
              </a:rPr>
              <a:t>Estimated change in orthometric heights from NAVD88 to </a:t>
            </a:r>
            <a:r>
              <a:rPr lang="en-US" sz="2300" b="1" dirty="0">
                <a:latin typeface="Cambria" panose="02040503050406030204" pitchFamily="18" charset="0"/>
              </a:rPr>
              <a:t>NAPGD2022</a:t>
            </a:r>
          </a:p>
        </p:txBody>
      </p:sp>
      <p:sp>
        <p:nvSpPr>
          <p:cNvPr id="8" name="Rounded Rectangle 7"/>
          <p:cNvSpPr/>
          <p:nvPr/>
        </p:nvSpPr>
        <p:spPr>
          <a:xfrm>
            <a:off x="7258050" y="5099539"/>
            <a:ext cx="1644410" cy="780561"/>
          </a:xfrm>
          <a:prstGeom prst="roundRect">
            <a:avLst/>
          </a:prstGeom>
          <a:noFill/>
          <a:ln w="76200">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9" name="TextBox 8"/>
          <p:cNvSpPr txBox="1"/>
          <p:nvPr/>
        </p:nvSpPr>
        <p:spPr bwMode="auto">
          <a:xfrm>
            <a:off x="457201" y="6361562"/>
            <a:ext cx="8248650" cy="523220"/>
          </a:xfrm>
          <a:prstGeom prst="rect">
            <a:avLst/>
          </a:prstGeom>
          <a:noFill/>
          <a:ln w="9525">
            <a:noFill/>
            <a:miter lim="800000"/>
            <a:headEnd/>
            <a:tailEnd/>
          </a:ln>
        </p:spPr>
        <p:txBody>
          <a:bodyPr wrap="square" rtlCol="0">
            <a:spAutoFit/>
          </a:bodyPr>
          <a:lstStyle/>
          <a:p>
            <a:pPr algn="ctr"/>
            <a:r>
              <a:rPr lang="en-US" sz="2800" dirty="0">
                <a:latin typeface="Cambria" panose="02040503050406030204" pitchFamily="18" charset="0"/>
              </a:rPr>
              <a:t>Vertical change of about -0.6 to -2.0 feet</a:t>
            </a:r>
          </a:p>
        </p:txBody>
      </p:sp>
    </p:spTree>
    <p:extLst>
      <p:ext uri="{BB962C8B-B14F-4D97-AF65-F5344CB8AC3E}">
        <p14:creationId xmlns:p14="http://schemas.microsoft.com/office/powerpoint/2010/main" val="362336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p:cNvSpPr txBox="1"/>
          <p:nvPr/>
        </p:nvSpPr>
        <p:spPr>
          <a:xfrm>
            <a:off x="1" y="2337239"/>
            <a:ext cx="9144000" cy="2725532"/>
          </a:xfrm>
          <a:prstGeom prst="rect">
            <a:avLst/>
          </a:prstGeom>
        </p:spPr>
        <p:txBody>
          <a:bodyPr vert="horz" wrap="square" lIns="0" tIns="16933" rIns="0" bIns="0" rtlCol="0">
            <a:spAutoFit/>
          </a:bodyPr>
          <a:lstStyle/>
          <a:p>
            <a:pPr marL="16933" algn="ctr">
              <a:buSzPct val="159375"/>
              <a:tabLst>
                <a:tab pos="397077" algn="l"/>
                <a:tab pos="397923" algn="l"/>
              </a:tabLst>
            </a:pPr>
            <a:r>
              <a:rPr sz="4400" b="1" dirty="0">
                <a:solidFill>
                  <a:srgbClr val="1F497D"/>
                </a:solidFill>
                <a:uFill>
                  <a:solidFill>
                    <a:srgbClr val="1F497D"/>
                  </a:solidFill>
                </a:uFill>
                <a:latin typeface="Cambria" panose="02040503050406030204" pitchFamily="18" charset="0"/>
                <a:cs typeface="Arial"/>
              </a:rPr>
              <a:t>North </a:t>
            </a:r>
            <a:r>
              <a:rPr sz="4400" b="1" spc="-7" dirty="0">
                <a:solidFill>
                  <a:srgbClr val="1F497D"/>
                </a:solidFill>
                <a:uFill>
                  <a:solidFill>
                    <a:srgbClr val="1F497D"/>
                  </a:solidFill>
                </a:uFill>
                <a:latin typeface="Cambria" panose="02040503050406030204" pitchFamily="18" charset="0"/>
                <a:cs typeface="Arial"/>
              </a:rPr>
              <a:t>American</a:t>
            </a:r>
            <a:r>
              <a:rPr lang="en-US" sz="4400" b="1" spc="-7" dirty="0">
                <a:solidFill>
                  <a:srgbClr val="1F497D"/>
                </a:solidFill>
                <a:uFill>
                  <a:solidFill>
                    <a:srgbClr val="1F497D"/>
                  </a:solidFill>
                </a:uFill>
                <a:latin typeface="Cambria" panose="02040503050406030204" pitchFamily="18" charset="0"/>
                <a:cs typeface="Arial"/>
              </a:rPr>
              <a:t>-Pacific Geopotential Datum</a:t>
            </a:r>
            <a:r>
              <a:rPr sz="4400" b="1" spc="-7" dirty="0">
                <a:solidFill>
                  <a:srgbClr val="1F497D"/>
                </a:solidFill>
                <a:uFill>
                  <a:solidFill>
                    <a:srgbClr val="1F497D"/>
                  </a:solidFill>
                </a:uFill>
                <a:latin typeface="Cambria" panose="02040503050406030204" pitchFamily="18" charset="0"/>
                <a:cs typeface="Arial"/>
              </a:rPr>
              <a:t> of</a:t>
            </a:r>
            <a:r>
              <a:rPr sz="4400" b="1" spc="-33" dirty="0">
                <a:solidFill>
                  <a:srgbClr val="1F497D"/>
                </a:solidFill>
                <a:uFill>
                  <a:solidFill>
                    <a:srgbClr val="1F497D"/>
                  </a:solidFill>
                </a:uFill>
                <a:latin typeface="Cambria" panose="02040503050406030204" pitchFamily="18" charset="0"/>
                <a:cs typeface="Arial"/>
              </a:rPr>
              <a:t> </a:t>
            </a:r>
            <a:r>
              <a:rPr sz="4400" b="1" spc="-7" dirty="0">
                <a:solidFill>
                  <a:srgbClr val="1F497D"/>
                </a:solidFill>
                <a:uFill>
                  <a:solidFill>
                    <a:srgbClr val="1F497D"/>
                  </a:solidFill>
                </a:uFill>
                <a:latin typeface="Cambria" panose="02040503050406030204" pitchFamily="18" charset="0"/>
                <a:cs typeface="Arial"/>
              </a:rPr>
              <a:t>2022</a:t>
            </a:r>
            <a:r>
              <a:rPr lang="en-US" sz="4400" b="1" spc="-7" dirty="0">
                <a:solidFill>
                  <a:srgbClr val="1F497D"/>
                </a:solidFill>
                <a:uFill>
                  <a:solidFill>
                    <a:srgbClr val="1F497D"/>
                  </a:solidFill>
                </a:uFill>
                <a:latin typeface="Cambria" panose="02040503050406030204" pitchFamily="18" charset="0"/>
                <a:cs typeface="Arial"/>
              </a:rPr>
              <a:t> </a:t>
            </a:r>
          </a:p>
          <a:p>
            <a:pPr marL="16933" algn="ctr">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buSzPct val="159375"/>
              <a:tabLst>
                <a:tab pos="397077" algn="l"/>
                <a:tab pos="397923" algn="l"/>
              </a:tabLst>
            </a:pPr>
            <a:r>
              <a:rPr sz="4400" b="1" spc="-20" dirty="0">
                <a:solidFill>
                  <a:srgbClr val="C00000"/>
                </a:solidFill>
                <a:uFill>
                  <a:solidFill>
                    <a:srgbClr val="C00000"/>
                  </a:solidFill>
                </a:uFill>
                <a:latin typeface="Cambria" panose="02040503050406030204" pitchFamily="18" charset="0"/>
                <a:cs typeface="Arial Black"/>
              </a:rPr>
              <a:t>(NA</a:t>
            </a:r>
            <a:r>
              <a:rPr lang="en-US" sz="4400" b="1" spc="-20" dirty="0">
                <a:solidFill>
                  <a:srgbClr val="C00000"/>
                </a:solidFill>
                <a:uFill>
                  <a:solidFill>
                    <a:srgbClr val="C00000"/>
                  </a:solidFill>
                </a:uFill>
                <a:latin typeface="Cambria" panose="02040503050406030204" pitchFamily="18" charset="0"/>
                <a:cs typeface="Arial Black"/>
              </a:rPr>
              <a:t>PGD</a:t>
            </a:r>
            <a:r>
              <a:rPr sz="4400" b="1" spc="-20" dirty="0">
                <a:solidFill>
                  <a:srgbClr val="C00000"/>
                </a:solidFill>
                <a:uFill>
                  <a:solidFill>
                    <a:srgbClr val="C00000"/>
                  </a:solidFill>
                </a:uFill>
                <a:latin typeface="Cambria" panose="02040503050406030204" pitchFamily="18" charset="0"/>
                <a:cs typeface="Arial Black"/>
              </a:rPr>
              <a:t>2022)</a:t>
            </a:r>
            <a:endParaRPr sz="4400" dirty="0">
              <a:latin typeface="Cambria" panose="02040503050406030204" pitchFamily="18" charset="0"/>
              <a:cs typeface="Arial Black"/>
            </a:endParaRPr>
          </a:p>
        </p:txBody>
      </p:sp>
      <p:sp>
        <p:nvSpPr>
          <p:cNvPr id="8" name="object 8"/>
          <p:cNvSpPr>
            <a:spLocks noChangeAspect="1"/>
          </p:cNvSpPr>
          <p:nvPr/>
        </p:nvSpPr>
        <p:spPr>
          <a:xfrm>
            <a:off x="114301" y="533524"/>
            <a:ext cx="8915399" cy="5887040"/>
          </a:xfrm>
          <a:prstGeom prst="rect">
            <a:avLst/>
          </a:prstGeom>
          <a:blipFill>
            <a:blip r:embed="rId3" cstate="print"/>
            <a:srcRect/>
            <a:stretch>
              <a:fillRect t="-1" b="-98380"/>
            </a:stretch>
          </a:blipFill>
          <a:ln w="38100">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4115246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550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1600" y="1335088"/>
            <a:ext cx="11899900" cy="2112962"/>
          </a:xfrm>
        </p:spPr>
        <p:txBody>
          <a:bodyPr/>
          <a:lstStyle/>
          <a:p>
            <a:pPr eaLnBrk="1" hangingPunct="1"/>
            <a:r>
              <a:rPr lang="en-US" altLang="en-US" sz="4000" dirty="0">
                <a:latin typeface="Cambria" panose="02040503050406030204" pitchFamily="18" charset="0"/>
                <a:ea typeface="Cambria" panose="02040503050406030204" pitchFamily="18" charset="0"/>
              </a:rPr>
              <a:t>How can I prepare?</a:t>
            </a:r>
            <a:br>
              <a:rPr lang="en-US" altLang="en-US" sz="4000" dirty="0">
                <a:latin typeface="Cambria" panose="02040503050406030204" pitchFamily="18" charset="0"/>
                <a:ea typeface="Cambria" panose="02040503050406030204" pitchFamily="18" charset="0"/>
              </a:rPr>
            </a:br>
            <a:r>
              <a:rPr lang="en-US" altLang="en-US" sz="4000" dirty="0">
                <a:latin typeface="Cambria" panose="02040503050406030204" pitchFamily="18" charset="0"/>
                <a:ea typeface="Cambria" panose="02040503050406030204" pitchFamily="18" charset="0"/>
              </a:rPr>
              <a:t>Where did this all start?</a:t>
            </a:r>
            <a:br>
              <a:rPr lang="en-US" altLang="en-US" sz="4000" dirty="0">
                <a:latin typeface="Cambria" panose="02040503050406030204" pitchFamily="18" charset="0"/>
                <a:ea typeface="Cambria" panose="02040503050406030204" pitchFamily="18" charset="0"/>
              </a:rPr>
            </a:br>
            <a:r>
              <a:rPr lang="en-US" altLang="en-US" sz="4000" dirty="0">
                <a:latin typeface="Cambria" panose="02040503050406030204" pitchFamily="18" charset="0"/>
                <a:ea typeface="Cambria" panose="02040503050406030204" pitchFamily="18" charset="0"/>
              </a:rPr>
              <a:t>What’s the benefit to me?</a:t>
            </a:r>
            <a:br>
              <a:rPr lang="en-US" altLang="en-US" sz="4000" dirty="0">
                <a:latin typeface="Cambria" panose="02040503050406030204" pitchFamily="18" charset="0"/>
                <a:ea typeface="Cambria" panose="02040503050406030204" pitchFamily="18" charset="0"/>
              </a:rPr>
            </a:br>
            <a:r>
              <a:rPr lang="en-US" altLang="en-US" sz="4000" dirty="0">
                <a:latin typeface="Cambria" panose="02040503050406030204" pitchFamily="18" charset="0"/>
                <a:ea typeface="Cambria" panose="02040503050406030204" pitchFamily="18" charset="0"/>
              </a:rPr>
              <a:t>How is all this possible?</a:t>
            </a:r>
          </a:p>
        </p:txBody>
      </p:sp>
      <p:sp>
        <p:nvSpPr>
          <p:cNvPr id="4" name="Title 2"/>
          <p:cNvSpPr txBox="1">
            <a:spLocks/>
          </p:cNvSpPr>
          <p:nvPr/>
        </p:nvSpPr>
        <p:spPr bwMode="auto">
          <a:xfrm>
            <a:off x="0" y="3767138"/>
            <a:ext cx="9144000"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eaLnBrk="1" hangingPunct="1"/>
            <a:r>
              <a:rPr lang="en-US" altLang="en-US" sz="3600" dirty="0">
                <a:latin typeface="Cambria" panose="02040503050406030204" pitchFamily="18" charset="0"/>
                <a:ea typeface="Cambria" panose="02040503050406030204" pitchFamily="18" charset="0"/>
              </a:rPr>
              <a:t>Well, besides learning a whole new set of terminology and methods…</a:t>
            </a:r>
          </a:p>
        </p:txBody>
      </p:sp>
    </p:spTree>
    <p:extLst>
      <p:ext uri="{BB962C8B-B14F-4D97-AF65-F5344CB8AC3E}">
        <p14:creationId xmlns:p14="http://schemas.microsoft.com/office/powerpoint/2010/main" val="363987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32252"/>
            <a:ext cx="9144000" cy="848095"/>
          </a:xfrm>
          <a:prstGeom prst="rect">
            <a:avLst/>
          </a:prstGeom>
        </p:spPr>
        <p:txBody>
          <a:bodyPr vert="horz" wrap="square" lIns="0" tIns="16933" rIns="0" bIns="0" numCol="1" rtlCol="0" anchor="ctr" anchorCtr="0" compatLnSpc="1">
            <a:prstTxWarp prst="textNoShape">
              <a:avLst/>
            </a:prstTxWarp>
            <a:spAutoFit/>
          </a:bodyPr>
          <a:lstStyle/>
          <a:p>
            <a:pPr marL="1009201" marR="6773" indent="-993115">
              <a:spcBef>
                <a:spcPts val="133"/>
              </a:spcBef>
            </a:pPr>
            <a:r>
              <a:rPr lang="en-US" sz="5400" spc="-7" dirty="0">
                <a:latin typeface="Cambria" panose="02040503050406030204" pitchFamily="18" charset="0"/>
                <a:cs typeface="Calibri"/>
              </a:rPr>
              <a:t>How can surveyors prepare?</a:t>
            </a:r>
            <a:endParaRPr sz="5400" dirty="0">
              <a:latin typeface="Cambria" panose="02040503050406030204" pitchFamily="18" charset="0"/>
              <a:cs typeface="Calibri"/>
            </a:endParaRPr>
          </a:p>
        </p:txBody>
      </p:sp>
      <p:sp>
        <p:nvSpPr>
          <p:cNvPr id="3" name="object 3"/>
          <p:cNvSpPr txBox="1"/>
          <p:nvPr/>
        </p:nvSpPr>
        <p:spPr>
          <a:xfrm>
            <a:off x="116114" y="1243568"/>
            <a:ext cx="8918704" cy="5498426"/>
          </a:xfrm>
          <a:prstGeom prst="rect">
            <a:avLst/>
          </a:prstGeom>
        </p:spPr>
        <p:txBody>
          <a:bodyPr vert="horz" wrap="square" lIns="0" tIns="130387" rIns="0" bIns="0" rtlCol="0">
            <a:noAutofit/>
          </a:bodyPr>
          <a:lstStyle/>
          <a:p>
            <a:pPr marL="287338" indent="-269875">
              <a:spcBef>
                <a:spcPts val="893"/>
              </a:spcBef>
              <a:buFont typeface="Arial"/>
              <a:buChar char="•"/>
            </a:pPr>
            <a:r>
              <a:rPr lang="en-US" sz="3600" spc="-7" dirty="0">
                <a:uFill>
                  <a:solidFill>
                    <a:srgbClr val="000000"/>
                  </a:solidFill>
                </a:uFill>
                <a:latin typeface="Cambria" panose="02040503050406030204" pitchFamily="18" charset="0"/>
                <a:cs typeface="Calibri"/>
              </a:rPr>
              <a:t>Get familiar with terms, ask now, be ready</a:t>
            </a:r>
          </a:p>
          <a:p>
            <a:pPr marL="287338" indent="-269875">
              <a:spcBef>
                <a:spcPts val="893"/>
              </a:spcBef>
              <a:buFont typeface="Arial"/>
              <a:buChar char="•"/>
            </a:pPr>
            <a:endParaRPr lang="en-US" sz="3600" spc="-7" dirty="0">
              <a:uFill>
                <a:solidFill>
                  <a:srgbClr val="000000"/>
                </a:solidFill>
              </a:uFill>
              <a:latin typeface="Cambria" panose="02040503050406030204" pitchFamily="18" charset="0"/>
              <a:cs typeface="Calibri"/>
            </a:endParaRPr>
          </a:p>
          <a:p>
            <a:pPr marL="287338" indent="-269875">
              <a:spcBef>
                <a:spcPts val="893"/>
              </a:spcBef>
              <a:buFont typeface="Arial"/>
              <a:buChar char="•"/>
            </a:pPr>
            <a:r>
              <a:rPr lang="en-US" sz="3600" spc="-7" dirty="0">
                <a:uFill>
                  <a:solidFill>
                    <a:srgbClr val="000000"/>
                  </a:solidFill>
                </a:uFill>
                <a:latin typeface="Cambria" panose="02040503050406030204" pitchFamily="18" charset="0"/>
                <a:cs typeface="Calibri"/>
              </a:rPr>
              <a:t>Set/occupy RTN Validation Stations (OPUS)</a:t>
            </a:r>
          </a:p>
          <a:p>
            <a:pPr marL="287338" indent="-269875">
              <a:spcBef>
                <a:spcPts val="893"/>
              </a:spcBef>
              <a:buFont typeface="Arial"/>
              <a:buChar char="•"/>
            </a:pPr>
            <a:endParaRPr lang="en-US" sz="3600" spc="-7" dirty="0">
              <a:uFill>
                <a:solidFill>
                  <a:srgbClr val="000000"/>
                </a:solidFill>
              </a:uFill>
              <a:latin typeface="Cambria" panose="02040503050406030204" pitchFamily="18" charset="0"/>
              <a:cs typeface="Calibri"/>
            </a:endParaRPr>
          </a:p>
          <a:p>
            <a:pPr marL="287338" indent="-269875">
              <a:spcBef>
                <a:spcPts val="893"/>
              </a:spcBef>
              <a:buFont typeface="Arial"/>
              <a:buChar char="•"/>
            </a:pPr>
            <a:r>
              <a:rPr lang="en-US" sz="3600" spc="-7" dirty="0">
                <a:latin typeface="Cambria" panose="02040503050406030204" pitchFamily="18" charset="0"/>
                <a:cs typeface="Calibri"/>
              </a:rPr>
              <a:t>Research your published control</a:t>
            </a:r>
            <a:endParaRPr lang="en-US" sz="2800" spc="-7" dirty="0">
              <a:latin typeface="Cambria" panose="02040503050406030204" pitchFamily="18" charset="0"/>
              <a:cs typeface="Calibri"/>
            </a:endParaRPr>
          </a:p>
          <a:p>
            <a:pPr marL="1201738" lvl="2" indent="-269875">
              <a:spcBef>
                <a:spcPts val="893"/>
              </a:spcBef>
              <a:buFont typeface="Arial"/>
              <a:buChar char="•"/>
            </a:pPr>
            <a:r>
              <a:rPr lang="en-US" sz="2800" spc="-7" dirty="0">
                <a:latin typeface="Cambria" panose="02040503050406030204" pitchFamily="18" charset="0"/>
                <a:cs typeface="Calibri"/>
              </a:rPr>
              <a:t>pre-1995 will </a:t>
            </a:r>
            <a:r>
              <a:rPr lang="en-US" sz="2800" b="1" spc="-7" dirty="0">
                <a:latin typeface="Cambria" panose="02040503050406030204" pitchFamily="18" charset="0"/>
                <a:cs typeface="Calibri"/>
              </a:rPr>
              <a:t>NOT</a:t>
            </a:r>
            <a:r>
              <a:rPr lang="en-US" sz="2800" spc="-7" dirty="0">
                <a:latin typeface="Cambria" panose="02040503050406030204" pitchFamily="18" charset="0"/>
                <a:cs typeface="Calibri"/>
              </a:rPr>
              <a:t> get new coordinates (GPS only)</a:t>
            </a:r>
          </a:p>
          <a:p>
            <a:pPr marL="1201738" lvl="2" indent="-269875">
              <a:spcBef>
                <a:spcPts val="893"/>
              </a:spcBef>
              <a:buFont typeface="Arial"/>
              <a:buChar char="•"/>
            </a:pPr>
            <a:endParaRPr lang="en-US" sz="2800" spc="-7" dirty="0">
              <a:latin typeface="Cambria" panose="02040503050406030204" pitchFamily="18" charset="0"/>
              <a:cs typeface="Calibri"/>
            </a:endParaRPr>
          </a:p>
          <a:p>
            <a:pPr marL="287338" indent="-269875">
              <a:spcBef>
                <a:spcPts val="893"/>
              </a:spcBef>
              <a:buFont typeface="Arial"/>
              <a:buChar char="•"/>
            </a:pPr>
            <a:r>
              <a:rPr lang="en-US" sz="3600" spc="-7" dirty="0">
                <a:uFill>
                  <a:solidFill>
                    <a:srgbClr val="000000"/>
                  </a:solidFill>
                </a:uFill>
                <a:latin typeface="Cambria" panose="02040503050406030204" pitchFamily="18" charset="0"/>
                <a:cs typeface="Calibri"/>
              </a:rPr>
              <a:t>Use OPUS Projects to re-observe/process</a:t>
            </a:r>
          </a:p>
        </p:txBody>
      </p:sp>
    </p:spTree>
    <p:extLst>
      <p:ext uri="{BB962C8B-B14F-4D97-AF65-F5344CB8AC3E}">
        <p14:creationId xmlns:p14="http://schemas.microsoft.com/office/powerpoint/2010/main" val="33459020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3"/>
          <p:cNvSpPr>
            <a:spLocks noGrp="1" noChangeArrowheads="1"/>
          </p:cNvSpPr>
          <p:nvPr>
            <p:ph type="body" sz="half" idx="4294967295"/>
          </p:nvPr>
        </p:nvSpPr>
        <p:spPr>
          <a:xfrm>
            <a:off x="1" y="1619249"/>
            <a:ext cx="5697414" cy="4458165"/>
          </a:xfrm>
        </p:spPr>
        <p:txBody>
          <a:bodyPr/>
          <a:lstStyle/>
          <a:p>
            <a:pPr marL="111125" lvl="1" indent="0" eaLnBrk="1" hangingPunct="1">
              <a:buNone/>
              <a:defRPr/>
            </a:pPr>
            <a:r>
              <a:rPr lang="en-US" sz="2400" dirty="0">
                <a:latin typeface="Cambria" panose="02040503050406030204" pitchFamily="18" charset="0"/>
                <a:ea typeface="Cambria" panose="02040503050406030204" pitchFamily="18" charset="0"/>
              </a:rPr>
              <a:t>Reduce all definitional &amp; access-related errors in </a:t>
            </a:r>
            <a:r>
              <a:rPr lang="en-US" sz="2400" b="1" dirty="0">
                <a:latin typeface="Cambria" panose="02040503050406030204" pitchFamily="18" charset="0"/>
                <a:ea typeface="Cambria" panose="02040503050406030204" pitchFamily="18" charset="0"/>
              </a:rPr>
              <a:t>geometric reference frame </a:t>
            </a:r>
            <a:r>
              <a:rPr lang="en-US" sz="2400" dirty="0">
                <a:latin typeface="Cambria" panose="02040503050406030204" pitchFamily="18" charset="0"/>
                <a:ea typeface="Cambria" panose="02040503050406030204" pitchFamily="18" charset="0"/>
              </a:rPr>
              <a:t>to </a:t>
            </a:r>
            <a:r>
              <a:rPr lang="en-US" sz="2400" u="sng" dirty="0">
                <a:latin typeface="Cambria" panose="02040503050406030204" pitchFamily="18" charset="0"/>
                <a:ea typeface="Cambria" panose="02040503050406030204" pitchFamily="18" charset="0"/>
              </a:rPr>
              <a:t>1 cm when using 15 min </a:t>
            </a:r>
            <a:r>
              <a:rPr lang="en-US" sz="2400" dirty="0">
                <a:latin typeface="Cambria" panose="02040503050406030204" pitchFamily="18" charset="0"/>
                <a:ea typeface="Cambria" panose="02040503050406030204" pitchFamily="18" charset="0"/>
              </a:rPr>
              <a:t>of GNSS data</a:t>
            </a:r>
          </a:p>
          <a:p>
            <a:pPr marL="111125" lvl="1" indent="0" eaLnBrk="1" hangingPunct="1">
              <a:spcBef>
                <a:spcPts val="1200"/>
              </a:spcBef>
              <a:buNone/>
              <a:defRPr/>
            </a:pPr>
            <a:r>
              <a:rPr lang="en-US" sz="2400" b="1" dirty="0">
                <a:latin typeface="Cambria" panose="02040503050406030204" pitchFamily="18" charset="0"/>
                <a:ea typeface="Cambria" panose="02040503050406030204" pitchFamily="18" charset="0"/>
              </a:rPr>
              <a:t>		aka “Replace NAD83”</a:t>
            </a:r>
          </a:p>
          <a:p>
            <a:pPr marL="111125" lvl="1" indent="0" eaLnBrk="1" hangingPunct="1">
              <a:buNone/>
              <a:defRPr/>
            </a:pPr>
            <a:endParaRPr lang="en-US" sz="1200" dirty="0">
              <a:latin typeface="Cambria" panose="02040503050406030204" pitchFamily="18" charset="0"/>
              <a:ea typeface="Cambria" panose="02040503050406030204" pitchFamily="18" charset="0"/>
            </a:endParaRPr>
          </a:p>
          <a:p>
            <a:pPr marL="111125" lvl="1" indent="0" eaLnBrk="1" hangingPunct="1">
              <a:buNone/>
              <a:defRPr/>
            </a:pPr>
            <a:r>
              <a:rPr lang="en-US" sz="2400" dirty="0">
                <a:latin typeface="Cambria" panose="02040503050406030204" pitchFamily="18" charset="0"/>
                <a:ea typeface="Cambria" panose="02040503050406030204" pitchFamily="18" charset="0"/>
              </a:rPr>
              <a:t>Reduce all definitional &amp; access-related errors in orthometric heights in </a:t>
            </a:r>
            <a:r>
              <a:rPr lang="en-US" sz="2400" b="1" dirty="0">
                <a:latin typeface="Cambria" panose="02040503050406030204" pitchFamily="18" charset="0"/>
                <a:ea typeface="Cambria" panose="02040503050406030204" pitchFamily="18" charset="0"/>
              </a:rPr>
              <a:t>geopotential datum </a:t>
            </a:r>
            <a:r>
              <a:rPr lang="en-US" sz="2400" dirty="0">
                <a:latin typeface="Cambria" panose="02040503050406030204" pitchFamily="18" charset="0"/>
                <a:ea typeface="Cambria" panose="02040503050406030204" pitchFamily="18" charset="0"/>
              </a:rPr>
              <a:t>to</a:t>
            </a:r>
          </a:p>
          <a:p>
            <a:pPr marL="111125" lvl="1" indent="0" eaLnBrk="1" hangingPunct="1">
              <a:spcBef>
                <a:spcPts val="0"/>
              </a:spcBef>
              <a:buNone/>
              <a:defRPr/>
            </a:pPr>
            <a:r>
              <a:rPr lang="en-US" sz="2400" u="sng" dirty="0">
                <a:latin typeface="Cambria" panose="02040503050406030204" pitchFamily="18" charset="0"/>
                <a:ea typeface="Cambria" panose="02040503050406030204" pitchFamily="18" charset="0"/>
              </a:rPr>
              <a:t>2 cm when using 15 min</a:t>
            </a:r>
            <a:r>
              <a:rPr lang="en-US" sz="2400" dirty="0">
                <a:latin typeface="Cambria" panose="02040503050406030204" pitchFamily="18" charset="0"/>
                <a:ea typeface="Cambria" panose="02040503050406030204" pitchFamily="18" charset="0"/>
              </a:rPr>
              <a:t> of GNSS data</a:t>
            </a:r>
          </a:p>
          <a:p>
            <a:pPr marL="111125" lvl="1" indent="0" eaLnBrk="1" hangingPunct="1">
              <a:spcBef>
                <a:spcPts val="1200"/>
              </a:spcBef>
              <a:buNone/>
              <a:defRPr/>
            </a:pPr>
            <a:r>
              <a:rPr lang="en-US" sz="2400" b="1" dirty="0">
                <a:latin typeface="Cambria" panose="02040503050406030204" pitchFamily="18" charset="0"/>
                <a:ea typeface="Cambria" panose="02040503050406030204" pitchFamily="18" charset="0"/>
              </a:rPr>
              <a:t>		aka “Replace NAVD88”</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03" b="103"/>
          <a:stretch/>
        </p:blipFill>
        <p:spPr>
          <a:xfrm>
            <a:off x="5499701" y="1420634"/>
            <a:ext cx="3644300" cy="4826582"/>
          </a:xfrm>
          <a:prstGeom prst="rect">
            <a:avLst/>
          </a:prstGeom>
          <a:ln>
            <a:solidFill>
              <a:schemeClr val="bg1">
                <a:lumMod val="50000"/>
              </a:schemeClr>
            </a:solidFill>
          </a:ln>
          <a:scene3d>
            <a:camera prst="isometricOffAxis2Left"/>
            <a:lightRig rig="threePt" dir="t"/>
          </a:scene3d>
        </p:spPr>
      </p:pic>
      <p:sp>
        <p:nvSpPr>
          <p:cNvPr id="19461" name="TextBox 2"/>
          <p:cNvSpPr txBox="1">
            <a:spLocks noChangeArrowheads="1"/>
          </p:cNvSpPr>
          <p:nvPr/>
        </p:nvSpPr>
        <p:spPr bwMode="auto">
          <a:xfrm>
            <a:off x="609602" y="6346827"/>
            <a:ext cx="6384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Font typeface="Arial" panose="020B0604020202020204" pitchFamily="34" charset="0"/>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Times New Roman" panose="02020603050405020304" pitchFamily="18" charset="0"/>
                <a:cs typeface="Times New Roman" panose="02020603050405020304" pitchFamily="18" charset="0"/>
              </a:defRPr>
            </a:lvl9pPr>
          </a:lstStyle>
          <a:p>
            <a:pPr>
              <a:spcBef>
                <a:spcPct val="0"/>
              </a:spcBef>
              <a:buFontTx/>
              <a:buNone/>
            </a:pPr>
            <a:r>
              <a:rPr lang="en-US" altLang="en-US" sz="1800" dirty="0">
                <a:solidFill>
                  <a:schemeClr val="tx2"/>
                </a:solidFill>
                <a:latin typeface="Calibri" panose="020F0502020204030204" pitchFamily="34" charset="0"/>
                <a:cs typeface="Arial" panose="020B0604020202020204" pitchFamily="34" charset="0"/>
                <a:hlinkClick r:id="rId4"/>
              </a:rPr>
              <a:t>https://geodesy.noaa.gov/web/about_ngs/info/tenyearfinal.shtml</a:t>
            </a:r>
            <a:endParaRPr lang="en-US" altLang="en-US" sz="1800" dirty="0">
              <a:solidFill>
                <a:schemeClr val="tx2"/>
              </a:solidFill>
              <a:latin typeface="Calibri" panose="020F0502020204030204" pitchFamily="34" charset="0"/>
              <a:cs typeface="Arial" panose="020B0604020202020204" pitchFamily="34" charset="0"/>
            </a:endParaRPr>
          </a:p>
        </p:txBody>
      </p:sp>
      <p:sp>
        <p:nvSpPr>
          <p:cNvPr id="7" name="object 2"/>
          <p:cNvSpPr txBox="1">
            <a:spLocks noGrp="1"/>
          </p:cNvSpPr>
          <p:nvPr>
            <p:ph type="title"/>
          </p:nvPr>
        </p:nvSpPr>
        <p:spPr>
          <a:xfrm>
            <a:off x="1" y="332252"/>
            <a:ext cx="9144000" cy="848095"/>
          </a:xfrm>
          <a:prstGeom prst="rect">
            <a:avLst/>
          </a:prstGeom>
        </p:spPr>
        <p:txBody>
          <a:bodyPr vert="horz" wrap="square" lIns="0" tIns="16933" rIns="0" bIns="0" numCol="1" rtlCol="0" anchor="ctr" anchorCtr="0" compatLnSpc="1">
            <a:prstTxWarp prst="textNoShape">
              <a:avLst/>
            </a:prstTxWarp>
            <a:spAutoFit/>
          </a:bodyPr>
          <a:lstStyle/>
          <a:p>
            <a:pPr marL="1009201" marR="6773" indent="-993115">
              <a:spcBef>
                <a:spcPts val="133"/>
              </a:spcBef>
            </a:pPr>
            <a:r>
              <a:rPr lang="en-US" sz="5400" spc="-7" dirty="0">
                <a:latin typeface="Cambria" panose="02040503050406030204" pitchFamily="18" charset="0"/>
                <a:cs typeface="Calibri"/>
              </a:rPr>
              <a:t>What’s the benefit?</a:t>
            </a:r>
            <a:endParaRPr sz="5400" dirty="0">
              <a:latin typeface="Cambria" panose="02040503050406030204" pitchFamily="18" charset="0"/>
              <a:cs typeface="Calibri"/>
            </a:endParaRPr>
          </a:p>
        </p:txBody>
      </p:sp>
    </p:spTree>
    <p:extLst>
      <p:ext uri="{BB962C8B-B14F-4D97-AF65-F5344CB8AC3E}">
        <p14:creationId xmlns:p14="http://schemas.microsoft.com/office/powerpoint/2010/main" val="2845843522"/>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5750" y="1600202"/>
            <a:ext cx="8858250" cy="3235567"/>
          </a:xfrm>
        </p:spPr>
        <p:txBody>
          <a:bodyPr/>
          <a:lstStyle/>
          <a:p>
            <a:r>
              <a:rPr lang="en-US" dirty="0">
                <a:latin typeface="Cambria" panose="02040503050406030204" pitchFamily="18" charset="0"/>
                <a:ea typeface="Cambria" panose="02040503050406030204" pitchFamily="18" charset="0"/>
              </a:rPr>
              <a:t>CORS</a:t>
            </a:r>
          </a:p>
          <a:p>
            <a:r>
              <a:rPr lang="en-US" b="1" dirty="0">
                <a:latin typeface="Cambria" panose="02040503050406030204" pitchFamily="18" charset="0"/>
                <a:ea typeface="Cambria" panose="02040503050406030204" pitchFamily="18" charset="0"/>
              </a:rPr>
              <a:t>Co-location of space geodetic instruments worldwide that feed into ITRF development</a:t>
            </a:r>
          </a:p>
          <a:p>
            <a:r>
              <a:rPr lang="en-US" dirty="0">
                <a:latin typeface="Cambria" panose="02040503050406030204" pitchFamily="18" charset="0"/>
                <a:ea typeface="Cambria" panose="02040503050406030204" pitchFamily="18" charset="0"/>
              </a:rPr>
              <a:t>Teamwork with other geodetic organizations</a:t>
            </a:r>
          </a:p>
          <a:p>
            <a:r>
              <a:rPr lang="en-US" dirty="0">
                <a:latin typeface="Cambria" panose="02040503050406030204" pitchFamily="18" charset="0"/>
                <a:ea typeface="Cambria" panose="02040503050406030204" pitchFamily="18" charset="0"/>
              </a:rPr>
              <a:t>Research and Development</a:t>
            </a:r>
          </a:p>
          <a:p>
            <a:r>
              <a:rPr lang="en-US" dirty="0">
                <a:latin typeface="Cambria" panose="02040503050406030204" pitchFamily="18" charset="0"/>
                <a:ea typeface="Cambria" panose="02040503050406030204" pitchFamily="18" charset="0"/>
              </a:rPr>
              <a:t>Testing</a:t>
            </a:r>
          </a:p>
          <a:p>
            <a:endParaRPr lang="en-US"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p:txBody>
          <a:bodyPr/>
          <a:lstStyle/>
          <a:p>
            <a:r>
              <a:rPr lang="en-US" dirty="0">
                <a:latin typeface="Cambria" panose="02040503050406030204" pitchFamily="18" charset="0"/>
                <a:ea typeface="Cambria" panose="02040503050406030204" pitchFamily="18" charset="0"/>
              </a:rPr>
              <a:t>How is all this possible?</a:t>
            </a:r>
          </a:p>
        </p:txBody>
      </p:sp>
      <p:sp>
        <p:nvSpPr>
          <p:cNvPr id="4" name="Content Placeholder 1"/>
          <p:cNvSpPr txBox="1">
            <a:spLocks/>
          </p:cNvSpPr>
          <p:nvPr/>
        </p:nvSpPr>
        <p:spPr bwMode="auto">
          <a:xfrm>
            <a:off x="0" y="5370027"/>
            <a:ext cx="9144000" cy="96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800" dirty="0">
                <a:latin typeface="Cambria" panose="02040503050406030204" pitchFamily="18" charset="0"/>
                <a:ea typeface="Cambria" panose="02040503050406030204" pitchFamily="18" charset="0"/>
              </a:rPr>
              <a:t>Science, dude!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0" y="180972"/>
            <a:ext cx="8572500" cy="5124450"/>
          </a:xfrm>
          <a:prstGeom prst="rect">
            <a:avLst/>
          </a:prstGeom>
        </p:spPr>
      </p:pic>
    </p:spTree>
    <p:extLst>
      <p:ext uri="{BB962C8B-B14F-4D97-AF65-F5344CB8AC3E}">
        <p14:creationId xmlns:p14="http://schemas.microsoft.com/office/powerpoint/2010/main" val="2575007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7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63022"/>
            <a:ext cx="8569842" cy="5586121"/>
          </a:xfrm>
        </p:spPr>
        <p:txBody>
          <a:bodyPr/>
          <a:lstStyle/>
          <a:p>
            <a:pPr marL="0" indent="0">
              <a:buNone/>
            </a:pPr>
            <a:r>
              <a:rPr lang="en-US" dirty="0">
                <a:latin typeface="Cambria" panose="02040503050406030204" pitchFamily="18" charset="0"/>
                <a:ea typeface="Cambria" panose="02040503050406030204" pitchFamily="18" charset="0"/>
              </a:rPr>
              <a:t>Most frequently encountered types:</a:t>
            </a:r>
          </a:p>
          <a:p>
            <a:r>
              <a:rPr lang="en-US" sz="2400" dirty="0">
                <a:latin typeface="Cambria" panose="02040503050406030204" pitchFamily="18" charset="0"/>
                <a:ea typeface="Cambria" panose="02040503050406030204" pitchFamily="18" charset="0"/>
              </a:rPr>
              <a:t>CORS = Continuously Operating (GNSS) Reference Station</a:t>
            </a:r>
          </a:p>
          <a:p>
            <a:r>
              <a:rPr lang="en-US" sz="2400" dirty="0">
                <a:latin typeface="Cambria" panose="02040503050406030204" pitchFamily="18" charset="0"/>
                <a:ea typeface="Cambria" panose="02040503050406030204" pitchFamily="18" charset="0"/>
              </a:rPr>
              <a:t>CORGS = Continuously Operating Relative Gravimeter Station</a:t>
            </a:r>
          </a:p>
          <a:p>
            <a:r>
              <a:rPr lang="en-US" sz="2400" dirty="0">
                <a:latin typeface="Cambria" panose="02040503050406030204" pitchFamily="18" charset="0"/>
                <a:ea typeface="Cambria" panose="02040503050406030204" pitchFamily="18" charset="0"/>
              </a:rPr>
              <a:t>DORIS = </a:t>
            </a:r>
            <a:r>
              <a:rPr lang="en-US" sz="1600" dirty="0">
                <a:latin typeface="Cambria" panose="02040503050406030204" pitchFamily="18" charset="0"/>
                <a:ea typeface="Cambria" panose="02040503050406030204" pitchFamily="18" charset="0"/>
              </a:rPr>
              <a:t>Doppler </a:t>
            </a:r>
            <a:r>
              <a:rPr lang="en-US" sz="1600" dirty="0" err="1">
                <a:latin typeface="Cambria" panose="02040503050406030204" pitchFamily="18" charset="0"/>
                <a:ea typeface="Cambria" panose="02040503050406030204" pitchFamily="18" charset="0"/>
              </a:rPr>
              <a:t>Orbitography</a:t>
            </a:r>
            <a:r>
              <a:rPr lang="en-US" sz="1600" dirty="0">
                <a:latin typeface="Cambria" panose="02040503050406030204" pitchFamily="18" charset="0"/>
                <a:ea typeface="Cambria" panose="02040503050406030204" pitchFamily="18" charset="0"/>
              </a:rPr>
              <a:t> and </a:t>
            </a:r>
            <a:r>
              <a:rPr lang="en-US" sz="1600" dirty="0" err="1">
                <a:latin typeface="Cambria" panose="02040503050406030204" pitchFamily="18" charset="0"/>
                <a:ea typeface="Cambria" panose="02040503050406030204" pitchFamily="18" charset="0"/>
              </a:rPr>
              <a:t>Radiopositioning</a:t>
            </a:r>
            <a:r>
              <a:rPr lang="en-US" sz="1600" dirty="0">
                <a:latin typeface="Cambria" panose="02040503050406030204" pitchFamily="18" charset="0"/>
                <a:ea typeface="Cambria" panose="02040503050406030204" pitchFamily="18" charset="0"/>
              </a:rPr>
              <a:t> Integrated by Satellite Station</a:t>
            </a:r>
          </a:p>
          <a:p>
            <a:r>
              <a:rPr lang="en-US" sz="2400" dirty="0">
                <a:latin typeface="Cambria" panose="02040503050406030204" pitchFamily="18" charset="0"/>
                <a:ea typeface="Cambria" panose="02040503050406030204" pitchFamily="18" charset="0"/>
              </a:rPr>
              <a:t>SLR = Satellite Laser Ranging Station</a:t>
            </a:r>
          </a:p>
          <a:p>
            <a:r>
              <a:rPr lang="en-US" sz="2400" dirty="0">
                <a:latin typeface="Cambria" panose="02040503050406030204" pitchFamily="18" charset="0"/>
                <a:ea typeface="Cambria" panose="02040503050406030204" pitchFamily="18" charset="0"/>
              </a:rPr>
              <a:t>VLBI = Very Long Baseline Interferometry Station</a:t>
            </a:r>
          </a:p>
          <a:p>
            <a:pPr marL="0" indent="0">
              <a:spcBef>
                <a:spcPts val="1800"/>
              </a:spcBef>
              <a:buNone/>
            </a:pPr>
            <a:r>
              <a:rPr lang="en-US" dirty="0">
                <a:latin typeface="Cambria" panose="02040503050406030204" pitchFamily="18" charset="0"/>
                <a:ea typeface="Cambria" panose="02040503050406030204" pitchFamily="18" charset="0"/>
              </a:rPr>
              <a:t>All have a Geodetic Reference Point (GRP)</a:t>
            </a:r>
          </a:p>
          <a:p>
            <a:pPr marL="344488" lvl="1"/>
            <a:r>
              <a:rPr lang="en-US" sz="2400" dirty="0">
                <a:latin typeface="Cambria" panose="02040503050406030204" pitchFamily="18" charset="0"/>
                <a:ea typeface="Cambria" panose="02040503050406030204" pitchFamily="18" charset="0"/>
              </a:rPr>
              <a:t>“Coordinates” = “Coordinates of the GRP at that station”</a:t>
            </a:r>
          </a:p>
          <a:p>
            <a:pPr marL="344488" lvl="1"/>
            <a:r>
              <a:rPr lang="en-US" sz="2400" b="1" dirty="0">
                <a:solidFill>
                  <a:srgbClr val="7030A0"/>
                </a:solidFill>
                <a:latin typeface="Cambria" panose="02040503050406030204" pitchFamily="18" charset="0"/>
                <a:ea typeface="Cambria" panose="02040503050406030204" pitchFamily="18" charset="0"/>
              </a:rPr>
              <a:t>Site</a:t>
            </a:r>
            <a:r>
              <a:rPr lang="en-US" sz="2400" dirty="0">
                <a:latin typeface="Cambria" panose="02040503050406030204" pitchFamily="18" charset="0"/>
                <a:ea typeface="Cambria" panose="02040503050406030204" pitchFamily="18" charset="0"/>
              </a:rPr>
              <a:t> with multiple types = </a:t>
            </a:r>
            <a:r>
              <a:rPr lang="en-US" sz="2400" b="1" dirty="0">
                <a:latin typeface="Cambria" panose="02040503050406030204" pitchFamily="18" charset="0"/>
                <a:ea typeface="Cambria" panose="02040503050406030204" pitchFamily="18" charset="0"/>
              </a:rPr>
              <a:t>Co-location Site</a:t>
            </a:r>
          </a:p>
          <a:p>
            <a:pPr marL="344488" lvl="1"/>
            <a:r>
              <a:rPr lang="en-US" sz="2400" dirty="0">
                <a:latin typeface="Cambria" panose="02040503050406030204" pitchFamily="18" charset="0"/>
                <a:ea typeface="Cambria" panose="02040503050406030204" pitchFamily="18" charset="0"/>
              </a:rPr>
              <a:t>Co-location Survey = tie the </a:t>
            </a:r>
            <a:r>
              <a:rPr lang="en-US" sz="2400" b="1" dirty="0">
                <a:solidFill>
                  <a:srgbClr val="00B0F0"/>
                </a:solidFill>
                <a:latin typeface="Cambria" panose="02040503050406030204" pitchFamily="18" charset="0"/>
                <a:ea typeface="Cambria" panose="02040503050406030204" pitchFamily="18" charset="0"/>
              </a:rPr>
              <a:t>Station</a:t>
            </a:r>
            <a:r>
              <a:rPr lang="en-US" sz="2400" dirty="0">
                <a:latin typeface="Cambria" panose="02040503050406030204" pitchFamily="18" charset="0"/>
                <a:ea typeface="Cambria" panose="02040503050406030204" pitchFamily="18" charset="0"/>
              </a:rPr>
              <a:t> GRPs at a given </a:t>
            </a:r>
            <a:r>
              <a:rPr lang="en-US" sz="2400" b="1" dirty="0">
                <a:solidFill>
                  <a:srgbClr val="7030A0"/>
                </a:solidFill>
                <a:latin typeface="Cambria" panose="02040503050406030204" pitchFamily="18" charset="0"/>
                <a:ea typeface="Cambria" panose="02040503050406030204" pitchFamily="18" charset="0"/>
              </a:rPr>
              <a:t>Site</a:t>
            </a:r>
          </a:p>
          <a:p>
            <a:pPr marL="744538" lvl="2"/>
            <a:r>
              <a:rPr lang="en-US" sz="2000" i="1" dirty="0">
                <a:latin typeface="Cambria" panose="02040503050406030204" pitchFamily="18" charset="0"/>
                <a:ea typeface="Cambria" panose="02040503050406030204" pitchFamily="18" charset="0"/>
              </a:rPr>
              <a:t>“this is where the magic happens”</a:t>
            </a:r>
          </a:p>
        </p:txBody>
      </p:sp>
      <p:sp>
        <p:nvSpPr>
          <p:cNvPr id="5" name="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dirty="0">
                <a:latin typeface="Cambria" panose="02040503050406030204" pitchFamily="18" charset="0"/>
                <a:ea typeface="Tahoma" panose="020B0604030504040204" pitchFamily="34" charset="0"/>
                <a:cs typeface="Tahoma" panose="020B0604030504040204" pitchFamily="34" charset="0"/>
              </a:rPr>
              <a:t>Terminology - Geodetic Stations</a:t>
            </a:r>
            <a:endParaRPr lang="en-US" dirty="0"/>
          </a:p>
        </p:txBody>
      </p:sp>
    </p:spTree>
    <p:extLst>
      <p:ext uri="{BB962C8B-B14F-4D97-AF65-F5344CB8AC3E}">
        <p14:creationId xmlns:p14="http://schemas.microsoft.com/office/powerpoint/2010/main" val="3822881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grpId="0" nodeType="withEffect">
                                  <p:stCondLst>
                                    <p:cond delay="25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grpId="0" nodeType="withEffect">
                                  <p:stCondLst>
                                    <p:cond delay="25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250"/>
                                  </p:stCondLst>
                                  <p:childTnLst>
                                    <p:set>
                                      <p:cBhvr>
                                        <p:cTn id="20" dur="1" fill="hold">
                                          <p:stCondLst>
                                            <p:cond delay="249"/>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250"/>
                                  </p:stCondLst>
                                  <p:childTnLst>
                                    <p:set>
                                      <p:cBhvr>
                                        <p:cTn id="22" dur="1" fill="hold">
                                          <p:stCondLst>
                                            <p:cond delay="249"/>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250"/>
                                  </p:stCondLst>
                                  <p:childTnLst>
                                    <p:set>
                                      <p:cBhvr>
                                        <p:cTn id="24" dur="1" fill="hold">
                                          <p:stCondLst>
                                            <p:cond delay="249"/>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250"/>
                                  </p:stCondLst>
                                  <p:childTnLst>
                                    <p:set>
                                      <p:cBhvr>
                                        <p:cTn id="26" dur="1" fill="hold">
                                          <p:stCondLst>
                                            <p:cond delay="249"/>
                                          </p:stCondLst>
                                        </p:cTn>
                                        <p:tgtEl>
                                          <p:spTgt spid="3">
                                            <p:txEl>
                                              <p:pRg st="9" end="9"/>
                                            </p:txEl>
                                          </p:spTgt>
                                        </p:tgtEl>
                                        <p:attrNameLst>
                                          <p:attrName>style.visibility</p:attrName>
                                        </p:attrNameLst>
                                      </p:cBhvr>
                                      <p:to>
                                        <p:strVal val="visible"/>
                                      </p:to>
                                    </p:set>
                                  </p:childTnLst>
                                </p:cTn>
                              </p:par>
                              <p:par>
                                <p:cTn id="27" presetID="1" presetClass="entr" presetSubtype="0" fill="hold" grpId="0" nodeType="withEffect">
                                  <p:stCondLst>
                                    <p:cond delay="250"/>
                                  </p:stCondLst>
                                  <p:childTnLst>
                                    <p:set>
                                      <p:cBhvr>
                                        <p:cTn id="28" dur="1" fill="hold">
                                          <p:stCondLst>
                                            <p:cond delay="249"/>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52401" y="318254"/>
            <a:ext cx="8829672" cy="1015663"/>
          </a:xfrm>
          <a:prstGeom prst="rect">
            <a:avLst/>
          </a:prstGeom>
        </p:spPr>
        <p:txBody>
          <a:bodyPr vert="horz" wrap="square" lIns="0" tIns="66040" rIns="0" bIns="0" rtlCol="0">
            <a:spAutoFit/>
          </a:bodyPr>
          <a:lstStyle/>
          <a:p>
            <a:pPr marL="324485" algn="ctr">
              <a:lnSpc>
                <a:spcPct val="100000"/>
              </a:lnSpc>
              <a:spcBef>
                <a:spcPts val="520"/>
              </a:spcBef>
            </a:pPr>
            <a:r>
              <a:rPr lang="en-US" spc="-5" dirty="0">
                <a:latin typeface="Cambria" panose="02040503050406030204" pitchFamily="18" charset="0"/>
                <a:ea typeface="Cambria" panose="02040503050406030204" pitchFamily="18" charset="0"/>
              </a:rPr>
              <a:t>Co-location Site</a:t>
            </a:r>
            <a:endParaRPr spc="-5" dirty="0">
              <a:latin typeface="Cambria" panose="02040503050406030204" pitchFamily="18" charset="0"/>
              <a:ea typeface="Cambria" panose="02040503050406030204" pitchFamily="18" charset="0"/>
            </a:endParaRPr>
          </a:p>
          <a:p>
            <a:pPr marL="322580" algn="ctr">
              <a:lnSpc>
                <a:spcPct val="100000"/>
              </a:lnSpc>
              <a:spcBef>
                <a:spcPts val="240"/>
              </a:spcBef>
            </a:pPr>
            <a:r>
              <a:rPr sz="1600" spc="-5" dirty="0">
                <a:latin typeface="Cambria" panose="02040503050406030204" pitchFamily="18" charset="0"/>
                <a:ea typeface="Cambria" panose="02040503050406030204" pitchFamily="18" charset="0"/>
              </a:rPr>
              <a:t>NASA Goddard Space Flight </a:t>
            </a:r>
            <a:r>
              <a:rPr sz="1600" spc="-30" dirty="0">
                <a:latin typeface="Cambria" panose="02040503050406030204" pitchFamily="18" charset="0"/>
                <a:ea typeface="Cambria" panose="02040503050406030204" pitchFamily="18" charset="0"/>
              </a:rPr>
              <a:t>Center, </a:t>
            </a:r>
            <a:r>
              <a:rPr sz="1600" spc="-5" dirty="0">
                <a:latin typeface="Cambria" panose="02040503050406030204" pitchFamily="18" charset="0"/>
                <a:ea typeface="Cambria" panose="02040503050406030204" pitchFamily="18" charset="0"/>
              </a:rPr>
              <a:t>Greenbelt MD,</a:t>
            </a:r>
            <a:r>
              <a:rPr sz="1600" spc="-50" dirty="0">
                <a:latin typeface="Cambria" panose="02040503050406030204" pitchFamily="18" charset="0"/>
                <a:ea typeface="Cambria" panose="02040503050406030204" pitchFamily="18" charset="0"/>
              </a:rPr>
              <a:t> </a:t>
            </a:r>
            <a:r>
              <a:rPr sz="1600" spc="-5" dirty="0">
                <a:latin typeface="Cambria" panose="02040503050406030204" pitchFamily="18" charset="0"/>
                <a:ea typeface="Cambria" panose="02040503050406030204" pitchFamily="18" charset="0"/>
              </a:rPr>
              <a:t>USA</a:t>
            </a:r>
            <a:endParaRPr sz="1600" dirty="0">
              <a:latin typeface="Cambria" panose="02040503050406030204" pitchFamily="18" charset="0"/>
              <a:ea typeface="Cambria" panose="02040503050406030204" pitchFamily="18" charset="0"/>
            </a:endParaRPr>
          </a:p>
        </p:txBody>
      </p:sp>
      <p:sp>
        <p:nvSpPr>
          <p:cNvPr id="3" name="object 3"/>
          <p:cNvSpPr>
            <a:spLocks noChangeAspect="1"/>
          </p:cNvSpPr>
          <p:nvPr/>
        </p:nvSpPr>
        <p:spPr>
          <a:xfrm>
            <a:off x="2228850" y="1534427"/>
            <a:ext cx="4686300" cy="434342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235234" y="4191000"/>
            <a:ext cx="1463673" cy="240029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235234" y="1553308"/>
            <a:ext cx="1463673" cy="223509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54222" y="2113085"/>
            <a:ext cx="1454544" cy="1204911"/>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454222" y="4330030"/>
            <a:ext cx="1463675" cy="1193799"/>
          </a:xfrm>
          <a:prstGeom prst="rect">
            <a:avLst/>
          </a:prstGeom>
          <a:blipFill>
            <a:blip r:embed="rId7" cstate="print"/>
            <a:stretch>
              <a:fillRect/>
            </a:stretch>
          </a:blipFill>
        </p:spPr>
        <p:txBody>
          <a:bodyPr wrap="square" lIns="0" tIns="0" rIns="0" bIns="0" rtlCol="0"/>
          <a:lstStyle/>
          <a:p>
            <a:endParaRPr/>
          </a:p>
        </p:txBody>
      </p:sp>
      <p:sp>
        <p:nvSpPr>
          <p:cNvPr id="10" name="object 10"/>
          <p:cNvSpPr txBox="1"/>
          <p:nvPr/>
        </p:nvSpPr>
        <p:spPr>
          <a:xfrm>
            <a:off x="454223" y="5961858"/>
            <a:ext cx="5351492" cy="577081"/>
          </a:xfrm>
          <a:prstGeom prst="rect">
            <a:avLst/>
          </a:prstGeom>
        </p:spPr>
        <p:txBody>
          <a:bodyPr vert="horz" wrap="square" lIns="0" tIns="22860" rIns="0" bIns="0" rtlCol="0">
            <a:spAutoFit/>
          </a:bodyPr>
          <a:lstStyle/>
          <a:p>
            <a:pPr marL="241300" lvl="1">
              <a:lnSpc>
                <a:spcPct val="100000"/>
              </a:lnSpc>
              <a:spcBef>
                <a:spcPts val="395"/>
              </a:spcBef>
              <a:tabLst>
                <a:tab pos="469265" algn="l"/>
                <a:tab pos="469900" algn="l"/>
              </a:tabLst>
            </a:pPr>
            <a:r>
              <a:rPr lang="en-US" sz="3600" spc="-5" dirty="0">
                <a:latin typeface="Cambria" panose="02040503050406030204" pitchFamily="18" charset="0"/>
                <a:ea typeface="Cambria" panose="02040503050406030204" pitchFamily="18" charset="0"/>
                <a:cs typeface="Trebuchet MS"/>
              </a:rPr>
              <a:t>GNSS</a:t>
            </a:r>
            <a:r>
              <a:rPr sz="3600" spc="-5" dirty="0">
                <a:latin typeface="Cambria" panose="02040503050406030204" pitchFamily="18" charset="0"/>
                <a:ea typeface="Cambria" panose="02040503050406030204" pitchFamily="18" charset="0"/>
                <a:cs typeface="Trebuchet MS"/>
              </a:rPr>
              <a:t>, </a:t>
            </a:r>
            <a:r>
              <a:rPr lang="en-US" sz="3600" spc="-5" dirty="0">
                <a:latin typeface="Cambria" panose="02040503050406030204" pitchFamily="18" charset="0"/>
                <a:ea typeface="Cambria" panose="02040503050406030204" pitchFamily="18" charset="0"/>
                <a:cs typeface="Trebuchet MS"/>
              </a:rPr>
              <a:t>SLR, </a:t>
            </a:r>
            <a:r>
              <a:rPr sz="3600" spc="-5" dirty="0">
                <a:latin typeface="Cambria" panose="02040503050406030204" pitchFamily="18" charset="0"/>
                <a:ea typeface="Cambria" panose="02040503050406030204" pitchFamily="18" charset="0"/>
                <a:cs typeface="Trebuchet MS"/>
              </a:rPr>
              <a:t>VLBI, DORIS</a:t>
            </a:r>
            <a:endParaRPr sz="3600" dirty="0">
              <a:latin typeface="Cambria" panose="02040503050406030204" pitchFamily="18" charset="0"/>
              <a:ea typeface="Cambria" panose="02040503050406030204" pitchFamily="18" charset="0"/>
              <a:cs typeface="Trebuchet MS"/>
            </a:endParaRPr>
          </a:p>
        </p:txBody>
      </p:sp>
    </p:spTree>
    <p:extLst>
      <p:ext uri="{BB962C8B-B14F-4D97-AF65-F5344CB8AC3E}">
        <p14:creationId xmlns:p14="http://schemas.microsoft.com/office/powerpoint/2010/main" val="742315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82"/>
          <p:cNvSpPr/>
          <p:nvPr/>
        </p:nvSpPr>
        <p:spPr>
          <a:xfrm>
            <a:off x="4291916" y="1342298"/>
            <a:ext cx="1544224" cy="1226338"/>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2687464711"/>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4138" y="1808551"/>
            <a:ext cx="2094712" cy="1849049"/>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152401" y="318254"/>
            <a:ext cx="8829672" cy="1015663"/>
          </a:xfrm>
          <a:prstGeom prst="rect">
            <a:avLst/>
          </a:prstGeom>
        </p:spPr>
        <p:txBody>
          <a:bodyPr vert="horz" wrap="square" lIns="0" tIns="66040" rIns="0" bIns="0" rtlCol="0">
            <a:spAutoFit/>
          </a:bodyPr>
          <a:lstStyle/>
          <a:p>
            <a:pPr marL="324485" algn="ctr">
              <a:lnSpc>
                <a:spcPct val="100000"/>
              </a:lnSpc>
              <a:spcBef>
                <a:spcPts val="520"/>
              </a:spcBef>
            </a:pPr>
            <a:r>
              <a:rPr lang="en-US" spc="-5" dirty="0">
                <a:latin typeface="Cambria" panose="02040503050406030204" pitchFamily="18" charset="0"/>
                <a:ea typeface="Cambria" panose="02040503050406030204" pitchFamily="18" charset="0"/>
              </a:rPr>
              <a:t>Co-location Site</a:t>
            </a:r>
            <a:endParaRPr spc="-5" dirty="0">
              <a:latin typeface="Cambria" panose="02040503050406030204" pitchFamily="18" charset="0"/>
              <a:ea typeface="Cambria" panose="02040503050406030204" pitchFamily="18" charset="0"/>
            </a:endParaRPr>
          </a:p>
          <a:p>
            <a:pPr marL="322580" algn="ctr">
              <a:lnSpc>
                <a:spcPct val="100000"/>
              </a:lnSpc>
              <a:spcBef>
                <a:spcPts val="240"/>
              </a:spcBef>
            </a:pPr>
            <a:r>
              <a:rPr sz="1600" spc="-5" dirty="0">
                <a:latin typeface="Cambria" panose="02040503050406030204" pitchFamily="18" charset="0"/>
                <a:ea typeface="Cambria" panose="02040503050406030204" pitchFamily="18" charset="0"/>
              </a:rPr>
              <a:t>NASA Goddard Space Flight </a:t>
            </a:r>
            <a:r>
              <a:rPr sz="1600" spc="-30" dirty="0">
                <a:latin typeface="Cambria" panose="02040503050406030204" pitchFamily="18" charset="0"/>
                <a:ea typeface="Cambria" panose="02040503050406030204" pitchFamily="18" charset="0"/>
              </a:rPr>
              <a:t>Center, </a:t>
            </a:r>
            <a:r>
              <a:rPr sz="1600" spc="-5" dirty="0">
                <a:latin typeface="Cambria" panose="02040503050406030204" pitchFamily="18" charset="0"/>
                <a:ea typeface="Cambria" panose="02040503050406030204" pitchFamily="18" charset="0"/>
              </a:rPr>
              <a:t>Greenbelt MD,</a:t>
            </a:r>
            <a:r>
              <a:rPr sz="1600" spc="-50" dirty="0">
                <a:latin typeface="Cambria" panose="02040503050406030204" pitchFamily="18" charset="0"/>
                <a:ea typeface="Cambria" panose="02040503050406030204" pitchFamily="18" charset="0"/>
              </a:rPr>
              <a:t> </a:t>
            </a:r>
            <a:r>
              <a:rPr sz="1600" spc="-5" dirty="0">
                <a:latin typeface="Cambria" panose="02040503050406030204" pitchFamily="18" charset="0"/>
                <a:ea typeface="Cambria" panose="02040503050406030204" pitchFamily="18" charset="0"/>
              </a:rPr>
              <a:t>USA</a:t>
            </a:r>
            <a:endParaRPr sz="1600" dirty="0">
              <a:latin typeface="Cambria" panose="02040503050406030204" pitchFamily="18" charset="0"/>
              <a:ea typeface="Cambria" panose="02040503050406030204" pitchFamily="18" charset="0"/>
            </a:endParaRPr>
          </a:p>
        </p:txBody>
      </p:sp>
      <p:sp>
        <p:nvSpPr>
          <p:cNvPr id="3" name="object 3"/>
          <p:cNvSpPr>
            <a:spLocks noChangeAspect="1"/>
          </p:cNvSpPr>
          <p:nvPr/>
        </p:nvSpPr>
        <p:spPr>
          <a:xfrm>
            <a:off x="2228850" y="1534427"/>
            <a:ext cx="4686300" cy="434342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235234" y="4191000"/>
            <a:ext cx="1463673" cy="240029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235234" y="1553308"/>
            <a:ext cx="1463673" cy="223509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54222" y="2113085"/>
            <a:ext cx="1454544" cy="1204911"/>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454222" y="4330030"/>
            <a:ext cx="1463675" cy="1193799"/>
          </a:xfrm>
          <a:prstGeom prst="rect">
            <a:avLst/>
          </a:prstGeom>
          <a:blipFill>
            <a:blip r:embed="rId7" cstate="print"/>
            <a:stretch>
              <a:fillRect/>
            </a:stretch>
          </a:blipFill>
        </p:spPr>
        <p:txBody>
          <a:bodyPr wrap="square" lIns="0" tIns="0" rIns="0" bIns="0" rtlCol="0"/>
          <a:lstStyle/>
          <a:p>
            <a:endParaRPr/>
          </a:p>
        </p:txBody>
      </p:sp>
      <p:sp>
        <p:nvSpPr>
          <p:cNvPr id="12" name="object 10"/>
          <p:cNvSpPr txBox="1"/>
          <p:nvPr/>
        </p:nvSpPr>
        <p:spPr>
          <a:xfrm>
            <a:off x="454223" y="5961858"/>
            <a:ext cx="5351492" cy="577081"/>
          </a:xfrm>
          <a:prstGeom prst="rect">
            <a:avLst/>
          </a:prstGeom>
        </p:spPr>
        <p:txBody>
          <a:bodyPr vert="horz" wrap="square" lIns="0" tIns="22860" rIns="0" bIns="0" rtlCol="0">
            <a:spAutoFit/>
          </a:bodyPr>
          <a:lstStyle/>
          <a:p>
            <a:pPr marL="241300" lvl="1">
              <a:lnSpc>
                <a:spcPct val="100000"/>
              </a:lnSpc>
              <a:spcBef>
                <a:spcPts val="395"/>
              </a:spcBef>
              <a:tabLst>
                <a:tab pos="469265" algn="l"/>
                <a:tab pos="469900" algn="l"/>
              </a:tabLst>
            </a:pPr>
            <a:r>
              <a:rPr lang="en-US" sz="3600" spc="-5" dirty="0">
                <a:latin typeface="Cambria" panose="02040503050406030204" pitchFamily="18" charset="0"/>
                <a:ea typeface="Cambria" panose="02040503050406030204" pitchFamily="18" charset="0"/>
                <a:cs typeface="Trebuchet MS"/>
              </a:rPr>
              <a:t>GNSS</a:t>
            </a:r>
            <a:r>
              <a:rPr sz="3600" spc="-5" dirty="0">
                <a:latin typeface="Cambria" panose="02040503050406030204" pitchFamily="18" charset="0"/>
                <a:ea typeface="Cambria" panose="02040503050406030204" pitchFamily="18" charset="0"/>
                <a:cs typeface="Trebuchet MS"/>
              </a:rPr>
              <a:t>, </a:t>
            </a:r>
            <a:r>
              <a:rPr lang="en-US" sz="3600" spc="-5" dirty="0">
                <a:latin typeface="Cambria" panose="02040503050406030204" pitchFamily="18" charset="0"/>
                <a:ea typeface="Cambria" panose="02040503050406030204" pitchFamily="18" charset="0"/>
                <a:cs typeface="Trebuchet MS"/>
              </a:rPr>
              <a:t>SLR, </a:t>
            </a:r>
            <a:r>
              <a:rPr sz="3600" spc="-5" dirty="0">
                <a:latin typeface="Cambria" panose="02040503050406030204" pitchFamily="18" charset="0"/>
                <a:ea typeface="Cambria" panose="02040503050406030204" pitchFamily="18" charset="0"/>
                <a:cs typeface="Trebuchet MS"/>
              </a:rPr>
              <a:t>VLBI, DORIS</a:t>
            </a:r>
            <a:endParaRPr sz="3600" dirty="0">
              <a:latin typeface="Cambria" panose="02040503050406030204" pitchFamily="18" charset="0"/>
              <a:ea typeface="Cambria" panose="02040503050406030204" pitchFamily="18" charset="0"/>
              <a:cs typeface="Trebuchet MS"/>
            </a:endParaRPr>
          </a:p>
        </p:txBody>
      </p:sp>
    </p:spTree>
    <p:extLst>
      <p:ext uri="{BB962C8B-B14F-4D97-AF65-F5344CB8AC3E}">
        <p14:creationId xmlns:p14="http://schemas.microsoft.com/office/powerpoint/2010/main" val="2592345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2"/>
            <a:ext cx="8229600" cy="2410966"/>
          </a:xfrm>
        </p:spPr>
        <p:txBody>
          <a:bodyPr/>
          <a:lstStyle/>
          <a:p>
            <a:pPr marL="0" indent="0" algn="ctr">
              <a:buNone/>
            </a:pPr>
            <a:r>
              <a:rPr lang="en-US" sz="5400" b="1" dirty="0">
                <a:latin typeface="Cambria" panose="02040503050406030204" pitchFamily="18" charset="0"/>
                <a:ea typeface="Cambria" panose="02040503050406030204" pitchFamily="18" charset="0"/>
              </a:rPr>
              <a:t>G</a:t>
            </a:r>
            <a:r>
              <a:rPr lang="en-US" sz="5400" dirty="0">
                <a:latin typeface="Cambria" panose="02040503050406030204" pitchFamily="18" charset="0"/>
                <a:ea typeface="Cambria" panose="02040503050406030204" pitchFamily="18" charset="0"/>
              </a:rPr>
              <a:t>lobal </a:t>
            </a:r>
            <a:r>
              <a:rPr lang="en-US" sz="5400" b="1" dirty="0">
                <a:latin typeface="Cambria" panose="02040503050406030204" pitchFamily="18" charset="0"/>
                <a:ea typeface="Cambria" panose="02040503050406030204" pitchFamily="18" charset="0"/>
              </a:rPr>
              <a:t>N</a:t>
            </a:r>
            <a:r>
              <a:rPr lang="en-US" sz="5400" dirty="0">
                <a:latin typeface="Cambria" panose="02040503050406030204" pitchFamily="18" charset="0"/>
                <a:ea typeface="Cambria" panose="02040503050406030204" pitchFamily="18" charset="0"/>
              </a:rPr>
              <a:t>avigation </a:t>
            </a:r>
          </a:p>
          <a:p>
            <a:pPr marL="0" indent="0" algn="ctr">
              <a:buNone/>
            </a:pPr>
            <a:r>
              <a:rPr lang="en-US" sz="5400" b="1" dirty="0">
                <a:latin typeface="Cambria" panose="02040503050406030204" pitchFamily="18" charset="0"/>
                <a:ea typeface="Cambria" panose="02040503050406030204" pitchFamily="18" charset="0"/>
              </a:rPr>
              <a:t>S</a:t>
            </a:r>
            <a:r>
              <a:rPr lang="en-US" sz="5400" dirty="0">
                <a:latin typeface="Cambria" panose="02040503050406030204" pitchFamily="18" charset="0"/>
                <a:ea typeface="Cambria" panose="02040503050406030204" pitchFamily="18" charset="0"/>
              </a:rPr>
              <a:t>atellite </a:t>
            </a:r>
            <a:r>
              <a:rPr lang="en-US" sz="5400" b="1" dirty="0">
                <a:latin typeface="Cambria" panose="02040503050406030204" pitchFamily="18" charset="0"/>
                <a:ea typeface="Cambria" panose="02040503050406030204" pitchFamily="18" charset="0"/>
              </a:rPr>
              <a:t>S</a:t>
            </a:r>
            <a:r>
              <a:rPr lang="en-US" sz="5400" dirty="0">
                <a:latin typeface="Cambria" panose="02040503050406030204" pitchFamily="18" charset="0"/>
                <a:ea typeface="Cambria" panose="02040503050406030204" pitchFamily="18" charset="0"/>
              </a:rPr>
              <a:t>ystem</a:t>
            </a:r>
          </a:p>
          <a:p>
            <a:pPr marL="0" indent="0" algn="ctr">
              <a:buNone/>
            </a:pPr>
            <a:r>
              <a:rPr lang="en-US" sz="5400" i="1" dirty="0">
                <a:latin typeface="Cambria" panose="02040503050406030204" pitchFamily="18" charset="0"/>
                <a:ea typeface="Cambria" panose="02040503050406030204" pitchFamily="18" charset="0"/>
              </a:rPr>
              <a:t>via</a:t>
            </a:r>
          </a:p>
        </p:txBody>
      </p:sp>
      <p:sp>
        <p:nvSpPr>
          <p:cNvPr id="3" name="Title 2"/>
          <p:cNvSpPr>
            <a:spLocks noGrp="1"/>
          </p:cNvSpPr>
          <p:nvPr>
            <p:ph type="title"/>
          </p:nvPr>
        </p:nvSpPr>
        <p:spPr/>
        <p:txBody>
          <a:bodyPr/>
          <a:lstStyle/>
          <a:p>
            <a:r>
              <a:rPr lang="en-US" sz="6600" dirty="0">
                <a:latin typeface="Cambria" panose="02040503050406030204" pitchFamily="18" charset="0"/>
                <a:ea typeface="Cambria" panose="02040503050406030204" pitchFamily="18" charset="0"/>
              </a:rPr>
              <a:t>GNSS</a:t>
            </a:r>
          </a:p>
        </p:txBody>
      </p:sp>
      <p:sp>
        <p:nvSpPr>
          <p:cNvPr id="4" name="Content Placeholder 1"/>
          <p:cNvSpPr txBox="1">
            <a:spLocks/>
          </p:cNvSpPr>
          <p:nvPr/>
        </p:nvSpPr>
        <p:spPr bwMode="auto">
          <a:xfrm>
            <a:off x="457200" y="4942334"/>
            <a:ext cx="8229600" cy="12390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pitchFamily="34" charset="0"/>
              <a:buNone/>
            </a:pPr>
            <a:r>
              <a:rPr lang="en-US" dirty="0">
                <a:latin typeface="Cambria" panose="02040503050406030204" pitchFamily="18" charset="0"/>
                <a:ea typeface="Cambria" panose="02040503050406030204" pitchFamily="18" charset="0"/>
              </a:rPr>
              <a:t>*generic term that means any or all of:</a:t>
            </a:r>
          </a:p>
          <a:p>
            <a:pPr marL="0" indent="0" algn="ctr">
              <a:buFont typeface="Arial" pitchFamily="34" charset="0"/>
              <a:buNone/>
            </a:pPr>
            <a:r>
              <a:rPr lang="en-US" dirty="0">
                <a:latin typeface="Cambria" panose="02040503050406030204" pitchFamily="18" charset="0"/>
                <a:ea typeface="Cambria" panose="02040503050406030204" pitchFamily="18" charset="0"/>
              </a:rPr>
              <a:t>GPS, GLONASS, Galileo, BDS, etc.</a:t>
            </a:r>
          </a:p>
        </p:txBody>
      </p:sp>
    </p:spTree>
    <p:extLst>
      <p:ext uri="{BB962C8B-B14F-4D97-AF65-F5344CB8AC3E}">
        <p14:creationId xmlns:p14="http://schemas.microsoft.com/office/powerpoint/2010/main" val="2834795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hidden="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bwMode="auto">
          <a:xfrm>
            <a:off x="457200" y="1624013"/>
            <a:ext cx="4453592" cy="4525963"/>
          </a:xfrm>
          <a:prstGeom prst="rect">
            <a:avLst/>
          </a:prstGeom>
          <a:noFill/>
          <a:extLst>
            <a:ext uri="{909E8E84-426E-40DD-AFC4-6F175D3DCCD1}">
              <a14:hiddenFill xmlns:a14="http://schemas.microsoft.com/office/drawing/2010/main">
                <a:solidFill>
                  <a:srgbClr val="FFFFFF"/>
                </a:solidFill>
              </a14:hiddenFill>
            </a:ext>
          </a:extLst>
        </p:spPr>
      </p:pic>
      <p:sp>
        <p:nvSpPr>
          <p:cNvPr id="30" name="itle 1"/>
          <p:cNvSpPr txBox="1">
            <a:spLocks/>
          </p:cNvSpPr>
          <p:nvPr/>
        </p:nvSpPr>
        <p:spPr bwMode="auto">
          <a:xfrm>
            <a:off x="0" y="274638"/>
            <a:ext cx="9160331" cy="886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600" dirty="0">
                <a:latin typeface="Cambria" panose="02040503050406030204" pitchFamily="18" charset="0"/>
                <a:ea typeface="Cambria" panose="02040503050406030204" pitchFamily="18" charset="0"/>
              </a:rPr>
              <a:t>Continuously Operating Reference Station</a:t>
            </a:r>
            <a:endParaRPr lang="en-US" sz="3600" dirty="0"/>
          </a:p>
        </p:txBody>
      </p:sp>
      <p:sp>
        <p:nvSpPr>
          <p:cNvPr id="32" name="active vs passive"/>
          <p:cNvSpPr>
            <a:spLocks noGrp="1"/>
          </p:cNvSpPr>
          <p:nvPr>
            <p:ph type="title"/>
          </p:nvPr>
        </p:nvSpPr>
        <p:spPr>
          <a:xfrm>
            <a:off x="0" y="988071"/>
            <a:ext cx="9144000" cy="1143000"/>
          </a:xfrm>
        </p:spPr>
        <p:txBody>
          <a:bodyPr/>
          <a:lstStyle/>
          <a:p>
            <a:r>
              <a:rPr lang="en-US" sz="5400" b="1" dirty="0">
                <a:latin typeface="Cambria" panose="02040503050406030204" pitchFamily="18" charset="0"/>
                <a:ea typeface="Cambria" panose="02040503050406030204" pitchFamily="18" charset="0"/>
              </a:rPr>
              <a:t>CORS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5462" y="2131071"/>
            <a:ext cx="5992010" cy="4482800"/>
          </a:xfrm>
          <a:prstGeom prst="rect">
            <a:avLst/>
          </a:prstGeom>
        </p:spPr>
      </p:pic>
    </p:spTree>
    <p:extLst>
      <p:ext uri="{BB962C8B-B14F-4D97-AF65-F5344CB8AC3E}">
        <p14:creationId xmlns:p14="http://schemas.microsoft.com/office/powerpoint/2010/main" val="399434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4138" y="4024216"/>
            <a:ext cx="2094712" cy="1849049"/>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152401" y="318254"/>
            <a:ext cx="8829672" cy="1015663"/>
          </a:xfrm>
          <a:prstGeom prst="rect">
            <a:avLst/>
          </a:prstGeom>
        </p:spPr>
        <p:txBody>
          <a:bodyPr vert="horz" wrap="square" lIns="0" tIns="66040" rIns="0" bIns="0" rtlCol="0">
            <a:spAutoFit/>
          </a:bodyPr>
          <a:lstStyle/>
          <a:p>
            <a:pPr marL="324485" algn="ctr">
              <a:lnSpc>
                <a:spcPct val="100000"/>
              </a:lnSpc>
              <a:spcBef>
                <a:spcPts val="520"/>
              </a:spcBef>
            </a:pPr>
            <a:r>
              <a:rPr lang="en-US" spc="-5" dirty="0">
                <a:latin typeface="Cambria" panose="02040503050406030204" pitchFamily="18" charset="0"/>
                <a:ea typeface="Cambria" panose="02040503050406030204" pitchFamily="18" charset="0"/>
              </a:rPr>
              <a:t>Co-location Site</a:t>
            </a:r>
            <a:endParaRPr spc="-5" dirty="0">
              <a:latin typeface="Cambria" panose="02040503050406030204" pitchFamily="18" charset="0"/>
              <a:ea typeface="Cambria" panose="02040503050406030204" pitchFamily="18" charset="0"/>
            </a:endParaRPr>
          </a:p>
          <a:p>
            <a:pPr marL="322580" algn="ctr">
              <a:lnSpc>
                <a:spcPct val="100000"/>
              </a:lnSpc>
              <a:spcBef>
                <a:spcPts val="240"/>
              </a:spcBef>
            </a:pPr>
            <a:r>
              <a:rPr sz="1600" spc="-5" dirty="0">
                <a:latin typeface="Cambria" panose="02040503050406030204" pitchFamily="18" charset="0"/>
                <a:ea typeface="Cambria" panose="02040503050406030204" pitchFamily="18" charset="0"/>
              </a:rPr>
              <a:t>NASA Goddard Space Flight </a:t>
            </a:r>
            <a:r>
              <a:rPr sz="1600" spc="-30" dirty="0">
                <a:latin typeface="Cambria" panose="02040503050406030204" pitchFamily="18" charset="0"/>
                <a:ea typeface="Cambria" panose="02040503050406030204" pitchFamily="18" charset="0"/>
              </a:rPr>
              <a:t>Center, </a:t>
            </a:r>
            <a:r>
              <a:rPr sz="1600" spc="-5" dirty="0">
                <a:latin typeface="Cambria" panose="02040503050406030204" pitchFamily="18" charset="0"/>
                <a:ea typeface="Cambria" panose="02040503050406030204" pitchFamily="18" charset="0"/>
              </a:rPr>
              <a:t>Greenbelt MD,</a:t>
            </a:r>
            <a:r>
              <a:rPr sz="1600" spc="-50" dirty="0">
                <a:latin typeface="Cambria" panose="02040503050406030204" pitchFamily="18" charset="0"/>
                <a:ea typeface="Cambria" panose="02040503050406030204" pitchFamily="18" charset="0"/>
              </a:rPr>
              <a:t> </a:t>
            </a:r>
            <a:r>
              <a:rPr sz="1600" spc="-5" dirty="0">
                <a:latin typeface="Cambria" panose="02040503050406030204" pitchFamily="18" charset="0"/>
                <a:ea typeface="Cambria" panose="02040503050406030204" pitchFamily="18" charset="0"/>
              </a:rPr>
              <a:t>USA</a:t>
            </a:r>
            <a:endParaRPr sz="1600" dirty="0">
              <a:latin typeface="Cambria" panose="02040503050406030204" pitchFamily="18" charset="0"/>
              <a:ea typeface="Cambria" panose="02040503050406030204" pitchFamily="18" charset="0"/>
            </a:endParaRPr>
          </a:p>
        </p:txBody>
      </p:sp>
      <p:sp>
        <p:nvSpPr>
          <p:cNvPr id="3" name="object 3"/>
          <p:cNvSpPr>
            <a:spLocks noChangeAspect="1"/>
          </p:cNvSpPr>
          <p:nvPr/>
        </p:nvSpPr>
        <p:spPr>
          <a:xfrm>
            <a:off x="2228850" y="1534427"/>
            <a:ext cx="4686300" cy="434342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235234" y="4191000"/>
            <a:ext cx="1463673" cy="240029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235234" y="1553308"/>
            <a:ext cx="1463673" cy="223509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54222" y="2113085"/>
            <a:ext cx="1454544" cy="1204911"/>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454222" y="4330030"/>
            <a:ext cx="1463675" cy="1193799"/>
          </a:xfrm>
          <a:prstGeom prst="rect">
            <a:avLst/>
          </a:prstGeom>
          <a:blipFill>
            <a:blip r:embed="rId7" cstate="print"/>
            <a:stretch>
              <a:fillRect/>
            </a:stretch>
          </a:blipFill>
        </p:spPr>
        <p:txBody>
          <a:bodyPr wrap="square" lIns="0" tIns="0" rIns="0" bIns="0" rtlCol="0"/>
          <a:lstStyle/>
          <a:p>
            <a:endParaRPr/>
          </a:p>
        </p:txBody>
      </p:sp>
      <p:sp>
        <p:nvSpPr>
          <p:cNvPr id="12" name="object 10"/>
          <p:cNvSpPr txBox="1"/>
          <p:nvPr/>
        </p:nvSpPr>
        <p:spPr>
          <a:xfrm>
            <a:off x="454223" y="5961858"/>
            <a:ext cx="5351492" cy="577081"/>
          </a:xfrm>
          <a:prstGeom prst="rect">
            <a:avLst/>
          </a:prstGeom>
        </p:spPr>
        <p:txBody>
          <a:bodyPr vert="horz" wrap="square" lIns="0" tIns="22860" rIns="0" bIns="0" rtlCol="0">
            <a:spAutoFit/>
          </a:bodyPr>
          <a:lstStyle/>
          <a:p>
            <a:pPr marL="241300" lvl="1">
              <a:lnSpc>
                <a:spcPct val="100000"/>
              </a:lnSpc>
              <a:spcBef>
                <a:spcPts val="395"/>
              </a:spcBef>
              <a:tabLst>
                <a:tab pos="469265" algn="l"/>
                <a:tab pos="469900" algn="l"/>
              </a:tabLst>
            </a:pPr>
            <a:r>
              <a:rPr lang="en-US" sz="3600" spc="-5" dirty="0">
                <a:latin typeface="Cambria" panose="02040503050406030204" pitchFamily="18" charset="0"/>
                <a:ea typeface="Cambria" panose="02040503050406030204" pitchFamily="18" charset="0"/>
                <a:cs typeface="Trebuchet MS"/>
              </a:rPr>
              <a:t>GNSS</a:t>
            </a:r>
            <a:r>
              <a:rPr sz="3600" spc="-5" dirty="0">
                <a:latin typeface="Cambria" panose="02040503050406030204" pitchFamily="18" charset="0"/>
                <a:ea typeface="Cambria" panose="02040503050406030204" pitchFamily="18" charset="0"/>
                <a:cs typeface="Trebuchet MS"/>
              </a:rPr>
              <a:t>, </a:t>
            </a:r>
            <a:r>
              <a:rPr lang="en-US" sz="3600" spc="-5" dirty="0">
                <a:latin typeface="Cambria" panose="02040503050406030204" pitchFamily="18" charset="0"/>
                <a:ea typeface="Cambria" panose="02040503050406030204" pitchFamily="18" charset="0"/>
                <a:cs typeface="Trebuchet MS"/>
              </a:rPr>
              <a:t>SLR, </a:t>
            </a:r>
            <a:r>
              <a:rPr sz="3600" spc="-5" dirty="0">
                <a:latin typeface="Cambria" panose="02040503050406030204" pitchFamily="18" charset="0"/>
                <a:ea typeface="Cambria" panose="02040503050406030204" pitchFamily="18" charset="0"/>
                <a:cs typeface="Trebuchet MS"/>
              </a:rPr>
              <a:t>VLBI, DORIS</a:t>
            </a:r>
            <a:endParaRPr sz="3600" dirty="0">
              <a:latin typeface="Cambria" panose="02040503050406030204" pitchFamily="18" charset="0"/>
              <a:ea typeface="Cambria" panose="02040503050406030204" pitchFamily="18" charset="0"/>
              <a:cs typeface="Trebuchet MS"/>
            </a:endParaRPr>
          </a:p>
        </p:txBody>
      </p:sp>
    </p:spTree>
    <p:extLst>
      <p:ext uri="{BB962C8B-B14F-4D97-AF65-F5344CB8AC3E}">
        <p14:creationId xmlns:p14="http://schemas.microsoft.com/office/powerpoint/2010/main" val="140431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2"/>
            <a:ext cx="8229600" cy="4906106"/>
          </a:xfrm>
        </p:spPr>
        <p:txBody>
          <a:bodyPr/>
          <a:lstStyle/>
          <a:p>
            <a:pPr marL="0" indent="0" algn="ctr">
              <a:buNone/>
            </a:pPr>
            <a:r>
              <a:rPr lang="en-US" sz="5400" b="1" dirty="0">
                <a:latin typeface="Cambria" panose="02040503050406030204" pitchFamily="18" charset="0"/>
                <a:ea typeface="Cambria" panose="02040503050406030204" pitchFamily="18" charset="0"/>
              </a:rPr>
              <a:t>S</a:t>
            </a:r>
            <a:r>
              <a:rPr lang="en-US" sz="5400" dirty="0">
                <a:latin typeface="Cambria" panose="02040503050406030204" pitchFamily="18" charset="0"/>
                <a:ea typeface="Cambria" panose="02040503050406030204" pitchFamily="18" charset="0"/>
              </a:rPr>
              <a:t>atellite </a:t>
            </a:r>
            <a:r>
              <a:rPr lang="en-US" sz="5400" b="1" dirty="0">
                <a:latin typeface="Cambria" panose="02040503050406030204" pitchFamily="18" charset="0"/>
                <a:ea typeface="Cambria" panose="02040503050406030204" pitchFamily="18" charset="0"/>
              </a:rPr>
              <a:t>L</a:t>
            </a:r>
            <a:r>
              <a:rPr lang="en-US" sz="5400" dirty="0">
                <a:latin typeface="Cambria" panose="02040503050406030204" pitchFamily="18" charset="0"/>
                <a:ea typeface="Cambria" panose="02040503050406030204" pitchFamily="18" charset="0"/>
              </a:rPr>
              <a:t>aser </a:t>
            </a:r>
            <a:r>
              <a:rPr lang="en-US" sz="5400" b="1" dirty="0">
                <a:latin typeface="Cambria" panose="02040503050406030204" pitchFamily="18" charset="0"/>
                <a:ea typeface="Cambria" panose="02040503050406030204" pitchFamily="18" charset="0"/>
              </a:rPr>
              <a:t>R</a:t>
            </a:r>
            <a:r>
              <a:rPr lang="en-US" sz="5400" dirty="0">
                <a:latin typeface="Cambria" panose="02040503050406030204" pitchFamily="18" charset="0"/>
                <a:ea typeface="Cambria" panose="02040503050406030204" pitchFamily="18" charset="0"/>
              </a:rPr>
              <a:t>anging</a:t>
            </a:r>
          </a:p>
        </p:txBody>
      </p:sp>
      <p:sp>
        <p:nvSpPr>
          <p:cNvPr id="3" name="Title 2"/>
          <p:cNvSpPr>
            <a:spLocks noGrp="1"/>
          </p:cNvSpPr>
          <p:nvPr>
            <p:ph type="title"/>
          </p:nvPr>
        </p:nvSpPr>
        <p:spPr/>
        <p:txBody>
          <a:bodyPr/>
          <a:lstStyle/>
          <a:p>
            <a:r>
              <a:rPr lang="en-US" sz="6600" dirty="0">
                <a:latin typeface="Cambria" panose="02040503050406030204" pitchFamily="18" charset="0"/>
                <a:ea typeface="Cambria" panose="02040503050406030204" pitchFamily="18" charset="0"/>
              </a:rPr>
              <a:t>SLR</a:t>
            </a:r>
          </a:p>
        </p:txBody>
      </p:sp>
    </p:spTree>
    <p:extLst>
      <p:ext uri="{BB962C8B-B14F-4D97-AF65-F5344CB8AC3E}">
        <p14:creationId xmlns:p14="http://schemas.microsoft.com/office/powerpoint/2010/main" val="15699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4634"/>
            <a:ext cx="9144000" cy="6133366"/>
          </a:xfrm>
          <a:prstGeom prst="rect">
            <a:avLst/>
          </a:prstGeom>
        </p:spPr>
      </p:pic>
      <p:grpSp>
        <p:nvGrpSpPr>
          <p:cNvPr id="10" name="Group 9"/>
          <p:cNvGrpSpPr/>
          <p:nvPr/>
        </p:nvGrpSpPr>
        <p:grpSpPr>
          <a:xfrm>
            <a:off x="3065488" y="4284324"/>
            <a:ext cx="6026046" cy="2573676"/>
            <a:chOff x="3065488" y="4284324"/>
            <a:chExt cx="6026046" cy="2573676"/>
          </a:xfrm>
        </p:grpSpPr>
        <p:sp>
          <p:nvSpPr>
            <p:cNvPr id="2" name="Rectangle 1"/>
            <p:cNvSpPr/>
            <p:nvPr/>
          </p:nvSpPr>
          <p:spPr>
            <a:xfrm>
              <a:off x="3955552" y="4284324"/>
              <a:ext cx="5135982" cy="2573676"/>
            </a:xfrm>
            <a:prstGeom prst="rect">
              <a:avLst/>
            </a:prstGeom>
            <a:solidFill>
              <a:srgbClr val="3939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ight Triangle 7"/>
            <p:cNvSpPr/>
            <p:nvPr/>
          </p:nvSpPr>
          <p:spPr>
            <a:xfrm flipH="1" flipV="1">
              <a:off x="3065488" y="4422097"/>
              <a:ext cx="890064" cy="1953910"/>
            </a:xfrm>
            <a:prstGeom prst="rtTriangle">
              <a:avLst/>
            </a:prstGeom>
            <a:solidFill>
              <a:srgbClr val="3939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ight Triangle 8"/>
            <p:cNvSpPr/>
            <p:nvPr/>
          </p:nvSpPr>
          <p:spPr>
            <a:xfrm>
              <a:off x="3786188" y="5862638"/>
              <a:ext cx="169364" cy="476250"/>
            </a:xfrm>
            <a:prstGeom prst="rtTriangle">
              <a:avLst/>
            </a:prstGeom>
            <a:solidFill>
              <a:srgbClr val="3939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Triangle 11"/>
            <p:cNvSpPr/>
            <p:nvPr/>
          </p:nvSpPr>
          <p:spPr>
            <a:xfrm flipH="1" flipV="1">
              <a:off x="3786186" y="6338888"/>
              <a:ext cx="177643" cy="519112"/>
            </a:xfrm>
            <a:prstGeom prst="rtTriangle">
              <a:avLst/>
            </a:prstGeom>
            <a:solidFill>
              <a:srgbClr val="3939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4916" y="4560549"/>
            <a:ext cx="2520223" cy="2192594"/>
          </a:xfrm>
          <a:prstGeom prst="rect">
            <a:avLst/>
          </a:prstGeom>
          <a:ln w="50800">
            <a:solidFill>
              <a:schemeClr val="bg1">
                <a:lumMod val="65000"/>
              </a:schemeClr>
            </a:solidFill>
          </a:ln>
        </p:spPr>
      </p:pic>
      <p:sp>
        <p:nvSpPr>
          <p:cNvPr id="7" name="TextBox 6"/>
          <p:cNvSpPr txBox="1"/>
          <p:nvPr/>
        </p:nvSpPr>
        <p:spPr bwMode="auto">
          <a:xfrm>
            <a:off x="5612752" y="6502516"/>
            <a:ext cx="1032387" cy="276999"/>
          </a:xfrm>
          <a:prstGeom prst="rect">
            <a:avLst/>
          </a:prstGeom>
          <a:noFill/>
          <a:ln w="9525">
            <a:noFill/>
            <a:miter lim="800000"/>
            <a:headEnd/>
            <a:tailEnd/>
          </a:ln>
        </p:spPr>
        <p:txBody>
          <a:bodyPr wrap="square" rtlCol="0">
            <a:spAutoFit/>
          </a:bodyPr>
          <a:lstStyle/>
          <a:p>
            <a:r>
              <a:rPr lang="en-US" sz="1200" dirty="0">
                <a:solidFill>
                  <a:schemeClr val="bg1"/>
                </a:solidFill>
              </a:rPr>
              <a:t>Source: NASA</a:t>
            </a:r>
          </a:p>
        </p:txBody>
      </p:sp>
      <p:sp>
        <p:nvSpPr>
          <p:cNvPr id="3" name="TextBox 2"/>
          <p:cNvSpPr txBox="1"/>
          <p:nvPr/>
        </p:nvSpPr>
        <p:spPr bwMode="auto">
          <a:xfrm>
            <a:off x="6931025" y="6579418"/>
            <a:ext cx="2463800" cy="307777"/>
          </a:xfrm>
          <a:prstGeom prst="rect">
            <a:avLst/>
          </a:prstGeom>
          <a:noFill/>
          <a:ln w="9525">
            <a:noFill/>
            <a:miter lim="800000"/>
            <a:headEnd/>
            <a:tailEnd/>
          </a:ln>
        </p:spPr>
        <p:txBody>
          <a:bodyPr wrap="square" rtlCol="0">
            <a:spAutoFit/>
          </a:bodyPr>
          <a:lstStyle/>
          <a:p>
            <a:r>
              <a:rPr lang="en-US" sz="1400" dirty="0">
                <a:solidFill>
                  <a:schemeClr val="bg1"/>
                </a:solidFill>
              </a:rPr>
              <a:t>Source: Geoscience Australia</a:t>
            </a:r>
          </a:p>
        </p:txBody>
      </p:sp>
      <p:sp>
        <p:nvSpPr>
          <p:cNvPr id="15" name="Rectangle 14"/>
          <p:cNvSpPr/>
          <p:nvPr/>
        </p:nvSpPr>
        <p:spPr>
          <a:xfrm>
            <a:off x="76200" y="847725"/>
            <a:ext cx="2989288" cy="581025"/>
          </a:xfrm>
          <a:prstGeom prst="rect">
            <a:avLst/>
          </a:prstGeom>
          <a:solidFill>
            <a:srgbClr val="39393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bject 10"/>
          <p:cNvSpPr txBox="1"/>
          <p:nvPr/>
        </p:nvSpPr>
        <p:spPr>
          <a:xfrm>
            <a:off x="-66675" y="707460"/>
            <a:ext cx="1114425" cy="577081"/>
          </a:xfrm>
          <a:prstGeom prst="rect">
            <a:avLst/>
          </a:prstGeom>
        </p:spPr>
        <p:txBody>
          <a:bodyPr vert="horz" wrap="square" lIns="0" tIns="22860" rIns="0" bIns="0" rtlCol="0">
            <a:spAutoFit/>
          </a:bodyPr>
          <a:lstStyle/>
          <a:p>
            <a:pPr marL="241300" lvl="1">
              <a:lnSpc>
                <a:spcPct val="100000"/>
              </a:lnSpc>
              <a:spcBef>
                <a:spcPts val="395"/>
              </a:spcBef>
              <a:tabLst>
                <a:tab pos="469265" algn="l"/>
                <a:tab pos="469900" algn="l"/>
              </a:tabLst>
            </a:pPr>
            <a:r>
              <a:rPr lang="en-US" sz="3600" spc="-5" dirty="0">
                <a:solidFill>
                  <a:schemeClr val="bg1"/>
                </a:solidFill>
                <a:latin typeface="Cambria" panose="02040503050406030204" pitchFamily="18" charset="0"/>
                <a:ea typeface="Cambria" panose="02040503050406030204" pitchFamily="18" charset="0"/>
                <a:cs typeface="Trebuchet MS"/>
              </a:rPr>
              <a:t>SLR</a:t>
            </a:r>
            <a:endParaRPr sz="3600" dirty="0">
              <a:solidFill>
                <a:schemeClr val="bg1"/>
              </a:solidFill>
              <a:latin typeface="Cambria" panose="02040503050406030204" pitchFamily="18" charset="0"/>
              <a:ea typeface="Cambria" panose="02040503050406030204" pitchFamily="18" charset="0"/>
              <a:cs typeface="Trebuchet MS"/>
            </a:endParaRPr>
          </a:p>
        </p:txBody>
      </p:sp>
    </p:spTree>
    <p:extLst>
      <p:ext uri="{BB962C8B-B14F-4D97-AF65-F5344CB8AC3E}">
        <p14:creationId xmlns:p14="http://schemas.microsoft.com/office/powerpoint/2010/main" val="101991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0"/>
          <p:cNvSpPr/>
          <p:nvPr/>
        </p:nvSpPr>
        <p:spPr>
          <a:xfrm>
            <a:off x="0" y="1340330"/>
            <a:ext cx="9144000" cy="5517670"/>
          </a:xfrm>
          <a:prstGeom prst="rect">
            <a:avLst/>
          </a:prstGeom>
          <a:blipFill>
            <a:blip r:embed="rId3" cstate="print"/>
            <a:stretch>
              <a:fillRect/>
            </a:stretch>
          </a:blipFill>
        </p:spPr>
        <p:txBody>
          <a:bodyPr wrap="square" lIns="0" tIns="0" rIns="0" bIns="0" rtlCol="0"/>
          <a:lstStyle/>
          <a:p>
            <a:endParaRPr/>
          </a:p>
        </p:txBody>
      </p:sp>
      <p:sp>
        <p:nvSpPr>
          <p:cNvPr id="3" name="TextBox 2"/>
          <p:cNvSpPr txBox="1"/>
          <p:nvPr/>
        </p:nvSpPr>
        <p:spPr bwMode="auto">
          <a:xfrm>
            <a:off x="7218680" y="6532006"/>
            <a:ext cx="2070100" cy="307777"/>
          </a:xfrm>
          <a:prstGeom prst="rect">
            <a:avLst/>
          </a:prstGeom>
          <a:noFill/>
          <a:ln w="9525">
            <a:noFill/>
            <a:miter lim="800000"/>
            <a:headEnd/>
            <a:tailEnd/>
          </a:ln>
        </p:spPr>
        <p:txBody>
          <a:bodyPr wrap="square" rtlCol="0">
            <a:spAutoFit/>
          </a:bodyPr>
          <a:lstStyle/>
          <a:p>
            <a:r>
              <a:rPr lang="en-US" sz="1400" dirty="0">
                <a:solidFill>
                  <a:schemeClr val="bg1"/>
                </a:solidFill>
              </a:rPr>
              <a:t>Source: NASA, </a:t>
            </a:r>
            <a:r>
              <a:rPr lang="en-US" sz="1400" dirty="0" err="1">
                <a:solidFill>
                  <a:schemeClr val="bg1"/>
                </a:solidFill>
              </a:rPr>
              <a:t>McGarry</a:t>
            </a:r>
            <a:endParaRPr lang="en-US" sz="1400" dirty="0">
              <a:solidFill>
                <a:schemeClr val="bg1"/>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428568" cy="2428568"/>
          </a:xfrm>
          <a:prstGeom prst="rect">
            <a:avLst/>
          </a:prstGeom>
          <a:ln w="50800">
            <a:solidFill>
              <a:schemeClr val="bg1">
                <a:lumMod val="65000"/>
              </a:schemeClr>
            </a:solidFill>
          </a:ln>
        </p:spPr>
      </p:pic>
      <p:sp>
        <p:nvSpPr>
          <p:cNvPr id="6" name="object 10"/>
          <p:cNvSpPr txBox="1"/>
          <p:nvPr/>
        </p:nvSpPr>
        <p:spPr>
          <a:xfrm>
            <a:off x="0" y="6079446"/>
            <a:ext cx="1114425" cy="577081"/>
          </a:xfrm>
          <a:prstGeom prst="rect">
            <a:avLst/>
          </a:prstGeom>
        </p:spPr>
        <p:txBody>
          <a:bodyPr vert="horz" wrap="square" lIns="0" tIns="22860" rIns="0" bIns="0" rtlCol="0">
            <a:spAutoFit/>
          </a:bodyPr>
          <a:lstStyle/>
          <a:p>
            <a:pPr marL="241300" lvl="1">
              <a:lnSpc>
                <a:spcPct val="100000"/>
              </a:lnSpc>
              <a:spcBef>
                <a:spcPts val="395"/>
              </a:spcBef>
              <a:tabLst>
                <a:tab pos="469265" algn="l"/>
                <a:tab pos="469900" algn="l"/>
              </a:tabLst>
            </a:pPr>
            <a:r>
              <a:rPr lang="en-US" sz="3600" spc="-5" dirty="0">
                <a:solidFill>
                  <a:schemeClr val="bg1"/>
                </a:solidFill>
                <a:latin typeface="Cambria" panose="02040503050406030204" pitchFamily="18" charset="0"/>
                <a:ea typeface="Cambria" panose="02040503050406030204" pitchFamily="18" charset="0"/>
                <a:cs typeface="Trebuchet MS"/>
              </a:rPr>
              <a:t>SLR</a:t>
            </a:r>
            <a:endParaRPr sz="3600" dirty="0">
              <a:solidFill>
                <a:schemeClr val="bg1"/>
              </a:solidFill>
              <a:latin typeface="Cambria" panose="02040503050406030204" pitchFamily="18" charset="0"/>
              <a:ea typeface="Cambria" panose="02040503050406030204" pitchFamily="18" charset="0"/>
              <a:cs typeface="Trebuchet MS"/>
            </a:endParaRPr>
          </a:p>
        </p:txBody>
      </p:sp>
      <p:sp>
        <p:nvSpPr>
          <p:cNvPr id="7" name="object 10"/>
          <p:cNvSpPr txBox="1"/>
          <p:nvPr/>
        </p:nvSpPr>
        <p:spPr>
          <a:xfrm>
            <a:off x="2500958" y="407906"/>
            <a:ext cx="4408750" cy="823302"/>
          </a:xfrm>
          <a:prstGeom prst="rect">
            <a:avLst/>
          </a:prstGeom>
        </p:spPr>
        <p:txBody>
          <a:bodyPr vert="horz" wrap="square" lIns="0" tIns="22860" rIns="0" bIns="0" rtlCol="0">
            <a:spAutoFit/>
          </a:bodyPr>
          <a:lstStyle/>
          <a:p>
            <a:pPr marL="241300" lvl="1">
              <a:lnSpc>
                <a:spcPct val="100000"/>
              </a:lnSpc>
              <a:spcBef>
                <a:spcPts val="395"/>
              </a:spcBef>
              <a:tabLst>
                <a:tab pos="469265" algn="l"/>
                <a:tab pos="469900" algn="l"/>
              </a:tabLst>
            </a:pPr>
            <a:r>
              <a:rPr lang="en-US" sz="2800" spc="-5" dirty="0">
                <a:latin typeface="Cambria" panose="02040503050406030204" pitchFamily="18" charset="0"/>
                <a:ea typeface="Cambria" panose="02040503050406030204" pitchFamily="18" charset="0"/>
                <a:cs typeface="Trebuchet MS"/>
              </a:rPr>
              <a:t>NASA SLR satellite LAGEOS </a:t>
            </a:r>
            <a:r>
              <a:rPr lang="en-US" sz="2400" spc="-5" dirty="0">
                <a:latin typeface="Cambria" panose="02040503050406030204" pitchFamily="18" charset="0"/>
                <a:ea typeface="Cambria" panose="02040503050406030204" pitchFamily="18" charset="0"/>
                <a:cs typeface="Trebuchet MS"/>
                <a:sym typeface="Wingdings" panose="05000000000000000000" pitchFamily="2" charset="2"/>
              </a:rPr>
              <a:t>- only 60 cm diameter!</a:t>
            </a:r>
            <a:endParaRPr sz="2400" dirty="0">
              <a:latin typeface="Cambria" panose="02040503050406030204" pitchFamily="18" charset="0"/>
              <a:ea typeface="Cambria" panose="02040503050406030204" pitchFamily="18" charset="0"/>
              <a:cs typeface="Trebuchet MS"/>
            </a:endParaRPr>
          </a:p>
        </p:txBody>
      </p:sp>
      <p:sp>
        <p:nvSpPr>
          <p:cNvPr id="9" name="TextBox 8"/>
          <p:cNvSpPr txBox="1"/>
          <p:nvPr/>
        </p:nvSpPr>
        <p:spPr bwMode="auto">
          <a:xfrm>
            <a:off x="1822532" y="2031453"/>
            <a:ext cx="678426" cy="461665"/>
          </a:xfrm>
          <a:prstGeom prst="rect">
            <a:avLst/>
          </a:prstGeom>
          <a:noFill/>
          <a:ln w="9525">
            <a:noFill/>
            <a:miter lim="800000"/>
            <a:headEnd/>
            <a:tailEnd/>
          </a:ln>
        </p:spPr>
        <p:txBody>
          <a:bodyPr wrap="square" rtlCol="0">
            <a:spAutoFit/>
          </a:bodyPr>
          <a:lstStyle/>
          <a:p>
            <a:pPr algn="r"/>
            <a:r>
              <a:rPr lang="en-US" sz="1200" dirty="0"/>
              <a:t>Source: NASA</a:t>
            </a:r>
          </a:p>
        </p:txBody>
      </p:sp>
    </p:spTree>
    <p:extLst>
      <p:ext uri="{BB962C8B-B14F-4D97-AF65-F5344CB8AC3E}">
        <p14:creationId xmlns:p14="http://schemas.microsoft.com/office/powerpoint/2010/main" val="49395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915150" y="1333917"/>
            <a:ext cx="2101365" cy="2675375"/>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152401" y="318254"/>
            <a:ext cx="8829672" cy="1015663"/>
          </a:xfrm>
          <a:prstGeom prst="rect">
            <a:avLst/>
          </a:prstGeom>
        </p:spPr>
        <p:txBody>
          <a:bodyPr vert="horz" wrap="square" lIns="0" tIns="66040" rIns="0" bIns="0" rtlCol="0">
            <a:spAutoFit/>
          </a:bodyPr>
          <a:lstStyle/>
          <a:p>
            <a:pPr marL="324485" algn="ctr">
              <a:lnSpc>
                <a:spcPct val="100000"/>
              </a:lnSpc>
              <a:spcBef>
                <a:spcPts val="520"/>
              </a:spcBef>
            </a:pPr>
            <a:r>
              <a:rPr lang="en-US" spc="-5" dirty="0">
                <a:latin typeface="Cambria" panose="02040503050406030204" pitchFamily="18" charset="0"/>
                <a:ea typeface="Cambria" panose="02040503050406030204" pitchFamily="18" charset="0"/>
              </a:rPr>
              <a:t>Co-location Site</a:t>
            </a:r>
            <a:endParaRPr spc="-5" dirty="0">
              <a:latin typeface="Cambria" panose="02040503050406030204" pitchFamily="18" charset="0"/>
              <a:ea typeface="Cambria" panose="02040503050406030204" pitchFamily="18" charset="0"/>
            </a:endParaRPr>
          </a:p>
          <a:p>
            <a:pPr marL="322580" algn="ctr">
              <a:lnSpc>
                <a:spcPct val="100000"/>
              </a:lnSpc>
              <a:spcBef>
                <a:spcPts val="240"/>
              </a:spcBef>
            </a:pPr>
            <a:r>
              <a:rPr sz="1600" spc="-5" dirty="0">
                <a:latin typeface="Cambria" panose="02040503050406030204" pitchFamily="18" charset="0"/>
                <a:ea typeface="Cambria" panose="02040503050406030204" pitchFamily="18" charset="0"/>
              </a:rPr>
              <a:t>NASA Goddard Space Flight </a:t>
            </a:r>
            <a:r>
              <a:rPr sz="1600" spc="-30" dirty="0">
                <a:latin typeface="Cambria" panose="02040503050406030204" pitchFamily="18" charset="0"/>
                <a:ea typeface="Cambria" panose="02040503050406030204" pitchFamily="18" charset="0"/>
              </a:rPr>
              <a:t>Center, </a:t>
            </a:r>
            <a:r>
              <a:rPr sz="1600" spc="-5" dirty="0">
                <a:latin typeface="Cambria" panose="02040503050406030204" pitchFamily="18" charset="0"/>
                <a:ea typeface="Cambria" panose="02040503050406030204" pitchFamily="18" charset="0"/>
              </a:rPr>
              <a:t>Greenbelt MD,</a:t>
            </a:r>
            <a:r>
              <a:rPr sz="1600" spc="-50" dirty="0">
                <a:latin typeface="Cambria" panose="02040503050406030204" pitchFamily="18" charset="0"/>
                <a:ea typeface="Cambria" panose="02040503050406030204" pitchFamily="18" charset="0"/>
              </a:rPr>
              <a:t> </a:t>
            </a:r>
            <a:r>
              <a:rPr sz="1600" spc="-5" dirty="0">
                <a:latin typeface="Cambria" panose="02040503050406030204" pitchFamily="18" charset="0"/>
                <a:ea typeface="Cambria" panose="02040503050406030204" pitchFamily="18" charset="0"/>
              </a:rPr>
              <a:t>USA</a:t>
            </a:r>
            <a:endParaRPr sz="1600" dirty="0">
              <a:latin typeface="Cambria" panose="02040503050406030204" pitchFamily="18" charset="0"/>
              <a:ea typeface="Cambria" panose="02040503050406030204" pitchFamily="18" charset="0"/>
            </a:endParaRPr>
          </a:p>
        </p:txBody>
      </p:sp>
      <p:sp>
        <p:nvSpPr>
          <p:cNvPr id="3" name="object 3"/>
          <p:cNvSpPr>
            <a:spLocks noChangeAspect="1"/>
          </p:cNvSpPr>
          <p:nvPr/>
        </p:nvSpPr>
        <p:spPr>
          <a:xfrm>
            <a:off x="2228850" y="1534427"/>
            <a:ext cx="4686300" cy="434342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235234" y="4191000"/>
            <a:ext cx="1463673" cy="240029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235234" y="1553308"/>
            <a:ext cx="1463673" cy="223509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54222" y="2113085"/>
            <a:ext cx="1454544" cy="1204911"/>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454222" y="4330030"/>
            <a:ext cx="1463675" cy="1193799"/>
          </a:xfrm>
          <a:prstGeom prst="rect">
            <a:avLst/>
          </a:prstGeom>
          <a:blipFill>
            <a:blip r:embed="rId7" cstate="print"/>
            <a:stretch>
              <a:fillRect/>
            </a:stretch>
          </a:blipFill>
        </p:spPr>
        <p:txBody>
          <a:bodyPr wrap="square" lIns="0" tIns="0" rIns="0" bIns="0" rtlCol="0"/>
          <a:lstStyle/>
          <a:p>
            <a:endParaRPr/>
          </a:p>
        </p:txBody>
      </p:sp>
      <p:sp>
        <p:nvSpPr>
          <p:cNvPr id="12" name="object 10"/>
          <p:cNvSpPr txBox="1"/>
          <p:nvPr/>
        </p:nvSpPr>
        <p:spPr>
          <a:xfrm>
            <a:off x="454223" y="5961858"/>
            <a:ext cx="5351492" cy="577081"/>
          </a:xfrm>
          <a:prstGeom prst="rect">
            <a:avLst/>
          </a:prstGeom>
        </p:spPr>
        <p:txBody>
          <a:bodyPr vert="horz" wrap="square" lIns="0" tIns="22860" rIns="0" bIns="0" rtlCol="0">
            <a:spAutoFit/>
          </a:bodyPr>
          <a:lstStyle/>
          <a:p>
            <a:pPr marL="241300" lvl="1">
              <a:lnSpc>
                <a:spcPct val="100000"/>
              </a:lnSpc>
              <a:spcBef>
                <a:spcPts val="395"/>
              </a:spcBef>
              <a:tabLst>
                <a:tab pos="469265" algn="l"/>
                <a:tab pos="469900" algn="l"/>
              </a:tabLst>
            </a:pPr>
            <a:r>
              <a:rPr lang="en-US" sz="3600" spc="-5" dirty="0">
                <a:latin typeface="Cambria" panose="02040503050406030204" pitchFamily="18" charset="0"/>
                <a:ea typeface="Cambria" panose="02040503050406030204" pitchFamily="18" charset="0"/>
                <a:cs typeface="Trebuchet MS"/>
              </a:rPr>
              <a:t>GNSS</a:t>
            </a:r>
            <a:r>
              <a:rPr sz="3600" spc="-5" dirty="0">
                <a:latin typeface="Cambria" panose="02040503050406030204" pitchFamily="18" charset="0"/>
                <a:ea typeface="Cambria" panose="02040503050406030204" pitchFamily="18" charset="0"/>
                <a:cs typeface="Trebuchet MS"/>
              </a:rPr>
              <a:t>, </a:t>
            </a:r>
            <a:r>
              <a:rPr lang="en-US" sz="3600" spc="-5" dirty="0">
                <a:latin typeface="Cambria" panose="02040503050406030204" pitchFamily="18" charset="0"/>
                <a:ea typeface="Cambria" panose="02040503050406030204" pitchFamily="18" charset="0"/>
                <a:cs typeface="Trebuchet MS"/>
              </a:rPr>
              <a:t>SLR, </a:t>
            </a:r>
            <a:r>
              <a:rPr sz="3600" spc="-5" dirty="0">
                <a:latin typeface="Cambria" panose="02040503050406030204" pitchFamily="18" charset="0"/>
                <a:ea typeface="Cambria" panose="02040503050406030204" pitchFamily="18" charset="0"/>
                <a:cs typeface="Trebuchet MS"/>
              </a:rPr>
              <a:t>VLBI, DORIS</a:t>
            </a:r>
            <a:endParaRPr sz="3600" dirty="0">
              <a:latin typeface="Cambria" panose="02040503050406030204" pitchFamily="18" charset="0"/>
              <a:ea typeface="Cambria" panose="02040503050406030204" pitchFamily="18" charset="0"/>
              <a:cs typeface="Trebuchet MS"/>
            </a:endParaRPr>
          </a:p>
        </p:txBody>
      </p:sp>
    </p:spTree>
    <p:extLst>
      <p:ext uri="{BB962C8B-B14F-4D97-AF65-F5344CB8AC3E}">
        <p14:creationId xmlns:p14="http://schemas.microsoft.com/office/powerpoint/2010/main" val="276176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90725" y="1619254"/>
            <a:ext cx="5162550" cy="4906106"/>
          </a:xfrm>
        </p:spPr>
        <p:txBody>
          <a:bodyPr/>
          <a:lstStyle/>
          <a:p>
            <a:pPr marL="0" indent="0" algn="ctr">
              <a:buNone/>
            </a:pPr>
            <a:r>
              <a:rPr lang="en-US" sz="5400" b="1" dirty="0">
                <a:latin typeface="Cambria" panose="02040503050406030204" pitchFamily="18" charset="0"/>
                <a:ea typeface="Cambria" panose="02040503050406030204" pitchFamily="18" charset="0"/>
              </a:rPr>
              <a:t>V</a:t>
            </a:r>
            <a:r>
              <a:rPr lang="en-US" sz="5400" dirty="0">
                <a:latin typeface="Cambria" panose="02040503050406030204" pitchFamily="18" charset="0"/>
                <a:ea typeface="Cambria" panose="02040503050406030204" pitchFamily="18" charset="0"/>
              </a:rPr>
              <a:t>ery </a:t>
            </a:r>
            <a:r>
              <a:rPr lang="en-US" sz="5400" b="1" dirty="0">
                <a:latin typeface="Cambria" panose="02040503050406030204" pitchFamily="18" charset="0"/>
                <a:ea typeface="Cambria" panose="02040503050406030204" pitchFamily="18" charset="0"/>
              </a:rPr>
              <a:t>L</a:t>
            </a:r>
            <a:r>
              <a:rPr lang="en-US" sz="5400" dirty="0">
                <a:latin typeface="Cambria" panose="02040503050406030204" pitchFamily="18" charset="0"/>
                <a:ea typeface="Cambria" panose="02040503050406030204" pitchFamily="18" charset="0"/>
              </a:rPr>
              <a:t>ong </a:t>
            </a:r>
            <a:r>
              <a:rPr lang="en-US" sz="5400" b="1" dirty="0">
                <a:latin typeface="Cambria" panose="02040503050406030204" pitchFamily="18" charset="0"/>
                <a:ea typeface="Cambria" panose="02040503050406030204" pitchFamily="18" charset="0"/>
              </a:rPr>
              <a:t>B</a:t>
            </a:r>
            <a:r>
              <a:rPr lang="en-US" sz="5400" dirty="0">
                <a:latin typeface="Cambria" panose="02040503050406030204" pitchFamily="18" charset="0"/>
                <a:ea typeface="Cambria" panose="02040503050406030204" pitchFamily="18" charset="0"/>
              </a:rPr>
              <a:t>aseline </a:t>
            </a:r>
            <a:r>
              <a:rPr lang="en-US" sz="5400" b="1" dirty="0">
                <a:latin typeface="Cambria" panose="02040503050406030204" pitchFamily="18" charset="0"/>
                <a:ea typeface="Cambria" panose="02040503050406030204" pitchFamily="18" charset="0"/>
              </a:rPr>
              <a:t>I</a:t>
            </a:r>
            <a:r>
              <a:rPr lang="en-US" sz="5400" dirty="0">
                <a:latin typeface="Cambria" panose="02040503050406030204" pitchFamily="18" charset="0"/>
                <a:ea typeface="Cambria" panose="02040503050406030204" pitchFamily="18" charset="0"/>
              </a:rPr>
              <a:t>nterferometry</a:t>
            </a:r>
          </a:p>
        </p:txBody>
      </p:sp>
      <p:sp>
        <p:nvSpPr>
          <p:cNvPr id="3" name="Title 2"/>
          <p:cNvSpPr>
            <a:spLocks noGrp="1"/>
          </p:cNvSpPr>
          <p:nvPr>
            <p:ph type="title"/>
          </p:nvPr>
        </p:nvSpPr>
        <p:spPr/>
        <p:txBody>
          <a:bodyPr/>
          <a:lstStyle/>
          <a:p>
            <a:r>
              <a:rPr lang="en-US" sz="6600" dirty="0">
                <a:latin typeface="Cambria" panose="02040503050406030204" pitchFamily="18" charset="0"/>
                <a:ea typeface="Cambria" panose="02040503050406030204" pitchFamily="18" charset="0"/>
              </a:rPr>
              <a:t>VLBI</a:t>
            </a:r>
          </a:p>
        </p:txBody>
      </p:sp>
    </p:spTree>
    <p:extLst>
      <p:ext uri="{BB962C8B-B14F-4D97-AF65-F5344CB8AC3E}">
        <p14:creationId xmlns:p14="http://schemas.microsoft.com/office/powerpoint/2010/main" val="166825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ircle solid"/>
          <p:cNvSpPr>
            <a:spLocks noChangeAspect="1"/>
          </p:cNvSpPr>
          <p:nvPr/>
        </p:nvSpPr>
        <p:spPr>
          <a:xfrm>
            <a:off x="8051658" y="1587589"/>
            <a:ext cx="182880" cy="182880"/>
          </a:xfrm>
          <a:prstGeom prst="ellipse">
            <a:avLst/>
          </a:prstGeom>
          <a:noFill/>
          <a:ln w="0">
            <a:solidFill>
              <a:srgbClr val="FF0000">
                <a:alpha val="1000"/>
              </a:srgbClr>
            </a:solidFill>
          </a:ln>
          <a:effectLst>
            <a:glow rad="215900">
              <a:srgbClr val="FF0000">
                <a:alpha val="6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Graphic 6">
            <a:extLst>
              <a:ext uri="{FF2B5EF4-FFF2-40B4-BE49-F238E27FC236}">
                <a16:creationId xmlns:a16="http://schemas.microsoft.com/office/drawing/2014/main" id="{AFBC9CF6-3D1A-3C41-9AEE-0548AF66AB7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2552" y="1141172"/>
            <a:ext cx="8484862" cy="5179159"/>
          </a:xfrm>
          <a:prstGeom prst="rect">
            <a:avLst/>
          </a:prstGeom>
        </p:spPr>
      </p:pic>
      <p:sp>
        <p:nvSpPr>
          <p:cNvPr id="3" name="title"/>
          <p:cNvSpPr txBox="1"/>
          <p:nvPr/>
        </p:nvSpPr>
        <p:spPr bwMode="auto">
          <a:xfrm>
            <a:off x="0" y="203490"/>
            <a:ext cx="1199693" cy="646331"/>
          </a:xfrm>
          <a:prstGeom prst="rect">
            <a:avLst/>
          </a:prstGeom>
          <a:noFill/>
          <a:ln w="9525">
            <a:noFill/>
            <a:miter lim="800000"/>
            <a:headEnd/>
            <a:tailEnd/>
          </a:ln>
        </p:spPr>
        <p:txBody>
          <a:bodyPr wrap="square" rtlCol="0">
            <a:spAutoFit/>
          </a:bodyPr>
          <a:lstStyle/>
          <a:p>
            <a:r>
              <a:rPr lang="en-US" sz="3600" dirty="0">
                <a:latin typeface="Cambria" panose="02040503050406030204" pitchFamily="18" charset="0"/>
                <a:ea typeface="Cambria" panose="02040503050406030204" pitchFamily="18" charset="0"/>
                <a:cs typeface="Calibri" panose="020F0502020204030204" pitchFamily="34" charset="0"/>
              </a:rPr>
              <a:t>VLBI</a:t>
            </a:r>
          </a:p>
        </p:txBody>
      </p:sp>
      <p:sp>
        <p:nvSpPr>
          <p:cNvPr id="18" name="circle0"/>
          <p:cNvSpPr>
            <a:spLocks noChangeAspect="1"/>
          </p:cNvSpPr>
          <p:nvPr/>
        </p:nvSpPr>
        <p:spPr>
          <a:xfrm>
            <a:off x="7264494" y="775141"/>
            <a:ext cx="1757210" cy="1757210"/>
          </a:xfrm>
          <a:prstGeom prst="ellipse">
            <a:avLst/>
          </a:prstGeom>
          <a:noFill/>
          <a:ln w="0">
            <a:solidFill>
              <a:srgbClr val="FF0000">
                <a:alpha val="1000"/>
              </a:srgbClr>
            </a:solidFill>
          </a:ln>
          <a:effectLst>
            <a:glow rad="215900">
              <a:srgbClr val="FF0000">
                <a:alpha val="6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circle1"/>
          <p:cNvSpPr>
            <a:spLocks noChangeAspect="1"/>
          </p:cNvSpPr>
          <p:nvPr/>
        </p:nvSpPr>
        <p:spPr>
          <a:xfrm>
            <a:off x="7754744" y="1290675"/>
            <a:ext cx="776709" cy="776709"/>
          </a:xfrm>
          <a:prstGeom prst="ellipse">
            <a:avLst/>
          </a:prstGeom>
          <a:noFill/>
          <a:ln w="0">
            <a:solidFill>
              <a:srgbClr val="FF0000">
                <a:alpha val="1000"/>
              </a:srgbClr>
            </a:solidFill>
          </a:ln>
          <a:effectLst>
            <a:glow rad="215900">
              <a:srgbClr val="FF0000">
                <a:alpha val="6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circle2"/>
          <p:cNvSpPr>
            <a:spLocks noChangeAspect="1"/>
          </p:cNvSpPr>
          <p:nvPr/>
        </p:nvSpPr>
        <p:spPr>
          <a:xfrm>
            <a:off x="6680059" y="190706"/>
            <a:ext cx="2926080" cy="2926080"/>
          </a:xfrm>
          <a:prstGeom prst="ellipse">
            <a:avLst/>
          </a:prstGeom>
          <a:noFill/>
          <a:ln w="0">
            <a:solidFill>
              <a:srgbClr val="FF0000">
                <a:alpha val="1000"/>
              </a:srgbClr>
            </a:solidFill>
          </a:ln>
          <a:effectLst>
            <a:glow rad="215900">
              <a:srgbClr val="FF0000">
                <a:alpha val="6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ircle3"/>
          <p:cNvSpPr>
            <a:spLocks noChangeAspect="1"/>
          </p:cNvSpPr>
          <p:nvPr/>
        </p:nvSpPr>
        <p:spPr>
          <a:xfrm>
            <a:off x="5994259" y="-469810"/>
            <a:ext cx="4297680" cy="4297680"/>
          </a:xfrm>
          <a:prstGeom prst="ellipse">
            <a:avLst/>
          </a:prstGeom>
          <a:noFill/>
          <a:ln w="0">
            <a:solidFill>
              <a:srgbClr val="FF0000">
                <a:alpha val="1000"/>
              </a:srgbClr>
            </a:solidFill>
          </a:ln>
          <a:effectLst>
            <a:glow rad="215900">
              <a:srgbClr val="FF0000">
                <a:alpha val="6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ircle4"/>
          <p:cNvSpPr>
            <a:spLocks noChangeAspect="1"/>
          </p:cNvSpPr>
          <p:nvPr/>
        </p:nvSpPr>
        <p:spPr>
          <a:xfrm>
            <a:off x="5262739" y="-1201330"/>
            <a:ext cx="5760720" cy="5760720"/>
          </a:xfrm>
          <a:prstGeom prst="ellipse">
            <a:avLst/>
          </a:prstGeom>
          <a:noFill/>
          <a:ln w="0">
            <a:solidFill>
              <a:srgbClr val="FF0000">
                <a:alpha val="1000"/>
              </a:srgbClr>
            </a:solidFill>
          </a:ln>
          <a:effectLst>
            <a:glow rad="215900">
              <a:srgbClr val="FF0000">
                <a:alpha val="6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ircle5"/>
          <p:cNvSpPr>
            <a:spLocks noChangeAspect="1"/>
          </p:cNvSpPr>
          <p:nvPr/>
        </p:nvSpPr>
        <p:spPr>
          <a:xfrm>
            <a:off x="4531219" y="-1958134"/>
            <a:ext cx="7223760" cy="7223760"/>
          </a:xfrm>
          <a:prstGeom prst="ellipse">
            <a:avLst/>
          </a:prstGeom>
          <a:noFill/>
          <a:ln w="0">
            <a:solidFill>
              <a:srgbClr val="FF0000">
                <a:alpha val="1000"/>
              </a:srgbClr>
            </a:solidFill>
          </a:ln>
          <a:effectLst>
            <a:glow rad="215900">
              <a:srgbClr val="FF0000">
                <a:alpha val="6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ircle6"/>
          <p:cNvSpPr>
            <a:spLocks noChangeAspect="1"/>
          </p:cNvSpPr>
          <p:nvPr/>
        </p:nvSpPr>
        <p:spPr>
          <a:xfrm>
            <a:off x="3753979" y="-2710090"/>
            <a:ext cx="8778240" cy="8778240"/>
          </a:xfrm>
          <a:prstGeom prst="ellipse">
            <a:avLst/>
          </a:prstGeom>
          <a:noFill/>
          <a:ln w="0">
            <a:solidFill>
              <a:srgbClr val="FF0000">
                <a:alpha val="1000"/>
              </a:srgbClr>
            </a:solidFill>
          </a:ln>
          <a:effectLst>
            <a:glow rad="215900">
              <a:srgbClr val="FF0000">
                <a:alpha val="6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ircle7"/>
          <p:cNvSpPr>
            <a:spLocks noChangeAspect="1"/>
          </p:cNvSpPr>
          <p:nvPr/>
        </p:nvSpPr>
        <p:spPr>
          <a:xfrm>
            <a:off x="3068179" y="-3421174"/>
            <a:ext cx="10149840" cy="10149840"/>
          </a:xfrm>
          <a:prstGeom prst="ellipse">
            <a:avLst/>
          </a:prstGeom>
          <a:noFill/>
          <a:ln w="0">
            <a:solidFill>
              <a:srgbClr val="FF0000">
                <a:alpha val="1000"/>
              </a:srgbClr>
            </a:solidFill>
          </a:ln>
          <a:effectLst>
            <a:glow rad="215900">
              <a:srgbClr val="FF0000">
                <a:alpha val="6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ircle8"/>
          <p:cNvSpPr>
            <a:spLocks noChangeAspect="1"/>
          </p:cNvSpPr>
          <p:nvPr/>
        </p:nvSpPr>
        <p:spPr>
          <a:xfrm>
            <a:off x="2428099" y="-4035970"/>
            <a:ext cx="11430000" cy="11430000"/>
          </a:xfrm>
          <a:prstGeom prst="ellipse">
            <a:avLst/>
          </a:prstGeom>
          <a:noFill/>
          <a:ln w="0">
            <a:solidFill>
              <a:srgbClr val="FF0000">
                <a:alpha val="1000"/>
              </a:srgbClr>
            </a:solidFill>
          </a:ln>
          <a:effectLst>
            <a:glow rad="215900">
              <a:srgbClr val="FF0000">
                <a:alpha val="6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circle9"/>
          <p:cNvSpPr>
            <a:spLocks noChangeAspect="1"/>
          </p:cNvSpPr>
          <p:nvPr/>
        </p:nvSpPr>
        <p:spPr>
          <a:xfrm>
            <a:off x="1821533" y="-4642536"/>
            <a:ext cx="12643130" cy="12643130"/>
          </a:xfrm>
          <a:prstGeom prst="ellipse">
            <a:avLst/>
          </a:prstGeom>
          <a:noFill/>
          <a:ln w="0">
            <a:solidFill>
              <a:srgbClr val="FF0000">
                <a:alpha val="1000"/>
              </a:srgbClr>
            </a:solidFill>
          </a:ln>
          <a:effectLst>
            <a:glow rad="215900">
              <a:srgbClr val="FF0000">
                <a:alpha val="6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epoch2"/>
          <p:cNvSpPr txBox="1"/>
          <p:nvPr/>
        </p:nvSpPr>
        <p:spPr bwMode="auto">
          <a:xfrm>
            <a:off x="2307699" y="6155828"/>
            <a:ext cx="1388436" cy="584775"/>
          </a:xfrm>
          <a:prstGeom prst="rect">
            <a:avLst/>
          </a:prstGeom>
          <a:noFill/>
          <a:ln w="9525">
            <a:noFill/>
            <a:miter lim="800000"/>
            <a:headEnd/>
            <a:tailEnd/>
          </a:ln>
        </p:spPr>
        <p:txBody>
          <a:bodyPr wrap="square" rtlCol="0">
            <a:spAutoFit/>
          </a:bodyPr>
          <a:lstStyle/>
          <a:p>
            <a:r>
              <a:rPr lang="en-US" sz="3200" dirty="0">
                <a:latin typeface="Cambria" panose="02040503050406030204" pitchFamily="18" charset="0"/>
                <a:ea typeface="Cambria" panose="02040503050406030204" pitchFamily="18" charset="0"/>
              </a:rPr>
              <a:t>epoch</a:t>
            </a:r>
            <a:r>
              <a:rPr lang="en-US" sz="3200" baseline="-25000" dirty="0">
                <a:latin typeface="Cambria" panose="02040503050406030204" pitchFamily="18" charset="0"/>
                <a:ea typeface="Cambria" panose="02040503050406030204" pitchFamily="18" charset="0"/>
              </a:rPr>
              <a:t>2</a:t>
            </a:r>
          </a:p>
        </p:txBody>
      </p:sp>
      <p:sp>
        <p:nvSpPr>
          <p:cNvPr id="22" name="epoch1"/>
          <p:cNvSpPr txBox="1"/>
          <p:nvPr/>
        </p:nvSpPr>
        <p:spPr bwMode="auto">
          <a:xfrm>
            <a:off x="2139454" y="911643"/>
            <a:ext cx="1384796" cy="584775"/>
          </a:xfrm>
          <a:prstGeom prst="rect">
            <a:avLst/>
          </a:prstGeom>
          <a:noFill/>
          <a:ln w="9525">
            <a:noFill/>
            <a:miter lim="800000"/>
            <a:headEnd/>
            <a:tailEnd/>
          </a:ln>
        </p:spPr>
        <p:txBody>
          <a:bodyPr wrap="square" rtlCol="0">
            <a:spAutoFit/>
          </a:bodyPr>
          <a:lstStyle/>
          <a:p>
            <a:r>
              <a:rPr lang="en-US" sz="3200" dirty="0">
                <a:latin typeface="Cambria" panose="02040503050406030204" pitchFamily="18" charset="0"/>
                <a:ea typeface="Cambria" panose="02040503050406030204" pitchFamily="18" charset="0"/>
              </a:rPr>
              <a:t>epoch</a:t>
            </a:r>
            <a:r>
              <a:rPr lang="en-US" sz="3200" baseline="-25000" dirty="0">
                <a:latin typeface="Cambria" panose="02040503050406030204" pitchFamily="18" charset="0"/>
                <a:ea typeface="Cambria" panose="02040503050406030204" pitchFamily="18" charset="0"/>
              </a:rPr>
              <a:t>1</a:t>
            </a:r>
            <a:endParaRPr lang="en-US" sz="2800" baseline="-25000" dirty="0">
              <a:latin typeface="Cambria" panose="02040503050406030204" pitchFamily="18" charset="0"/>
              <a:ea typeface="Cambria" panose="02040503050406030204" pitchFamily="18" charset="0"/>
            </a:endParaRPr>
          </a:p>
        </p:txBody>
      </p:sp>
      <p:grpSp>
        <p:nvGrpSpPr>
          <p:cNvPr id="40" name="telescope stuff"/>
          <p:cNvGrpSpPr/>
          <p:nvPr/>
        </p:nvGrpSpPr>
        <p:grpSpPr>
          <a:xfrm>
            <a:off x="3886200" y="1749586"/>
            <a:ext cx="4645253" cy="4178774"/>
            <a:chOff x="3886200" y="1749586"/>
            <a:chExt cx="4645253" cy="4178774"/>
          </a:xfrm>
        </p:grpSpPr>
        <p:sp>
          <p:nvSpPr>
            <p:cNvPr id="27" name="telescope"/>
            <p:cNvSpPr txBox="1"/>
            <p:nvPr/>
          </p:nvSpPr>
          <p:spPr bwMode="auto">
            <a:xfrm>
              <a:off x="6266933" y="2976004"/>
              <a:ext cx="2264520" cy="1077218"/>
            </a:xfrm>
            <a:prstGeom prst="rect">
              <a:avLst/>
            </a:prstGeom>
            <a:noFill/>
            <a:ln w="9525">
              <a:noFill/>
              <a:miter lim="800000"/>
              <a:headEnd/>
              <a:tailEnd/>
            </a:ln>
          </p:spPr>
          <p:txBody>
            <a:bodyPr wrap="square" rtlCol="0">
              <a:spAutoFit/>
            </a:bodyPr>
            <a:lstStyle/>
            <a:p>
              <a:r>
                <a:rPr lang="en-US" sz="3200" dirty="0">
                  <a:latin typeface="Cambria" panose="02040503050406030204" pitchFamily="18" charset="0"/>
                  <a:ea typeface="Cambria" panose="02040503050406030204" pitchFamily="18" charset="0"/>
                </a:rPr>
                <a:t>radio telescopes</a:t>
              </a:r>
            </a:p>
          </p:txBody>
        </p:sp>
        <p:cxnSp>
          <p:nvCxnSpPr>
            <p:cNvPr id="10" name="Straight Arrow Connector 9"/>
            <p:cNvCxnSpPr/>
            <p:nvPr/>
          </p:nvCxnSpPr>
          <p:spPr>
            <a:xfrm flipH="1" flipV="1">
              <a:off x="3886202" y="1749586"/>
              <a:ext cx="2380731" cy="1803127"/>
            </a:xfrm>
            <a:prstGeom prst="straightConnector1">
              <a:avLst/>
            </a:prstGeom>
            <a:ln w="31750" cap="flat" cmpd="sng" algn="ctr">
              <a:solidFill>
                <a:schemeClr val="dk1"/>
              </a:solidFill>
              <a:prstDash val="solid"/>
              <a:round/>
              <a:headEnd type="none" w="med" len="med"/>
              <a:tailEnd type="triangle" w="med" len="lg"/>
            </a:ln>
          </p:spPr>
          <p:style>
            <a:lnRef idx="0">
              <a:scrgbClr r="0" g="0" b="0"/>
            </a:lnRef>
            <a:fillRef idx="0">
              <a:scrgbClr r="0" g="0" b="0"/>
            </a:fillRef>
            <a:effectRef idx="0">
              <a:scrgbClr r="0" g="0" b="0"/>
            </a:effectRef>
            <a:fontRef idx="minor">
              <a:schemeClr val="tx1"/>
            </a:fontRef>
          </p:style>
        </p:cxnSp>
        <p:cxnSp>
          <p:nvCxnSpPr>
            <p:cNvPr id="30" name="Straight Arrow Connector 29"/>
            <p:cNvCxnSpPr/>
            <p:nvPr/>
          </p:nvCxnSpPr>
          <p:spPr>
            <a:xfrm flipH="1">
              <a:off x="3886200" y="3552713"/>
              <a:ext cx="2380733" cy="2375647"/>
            </a:xfrm>
            <a:prstGeom prst="straightConnector1">
              <a:avLst/>
            </a:prstGeom>
            <a:ln w="31750" cap="flat" cmpd="sng" algn="ctr">
              <a:solidFill>
                <a:schemeClr val="dk1"/>
              </a:solidFill>
              <a:prstDash val="solid"/>
              <a:round/>
              <a:headEnd type="none" w="med" len="med"/>
              <a:tailEnd type="triangle" w="med" len="lg"/>
            </a:ln>
          </p:spPr>
          <p:style>
            <a:lnRef idx="0">
              <a:scrgbClr r="0" g="0" b="0"/>
            </a:lnRef>
            <a:fillRef idx="0">
              <a:scrgbClr r="0" g="0" b="0"/>
            </a:fillRef>
            <a:effectRef idx="0">
              <a:scrgbClr r="0" g="0" b="0"/>
            </a:effectRef>
            <a:fontRef idx="minor">
              <a:schemeClr val="tx1"/>
            </a:fontRef>
          </p:style>
        </p:cxnSp>
      </p:grpSp>
      <p:sp>
        <p:nvSpPr>
          <p:cNvPr id="26" name="quasar text"/>
          <p:cNvSpPr txBox="1"/>
          <p:nvPr/>
        </p:nvSpPr>
        <p:spPr bwMode="auto">
          <a:xfrm>
            <a:off x="6796876" y="1007311"/>
            <a:ext cx="1399735" cy="584775"/>
          </a:xfrm>
          <a:prstGeom prst="rect">
            <a:avLst/>
          </a:prstGeom>
          <a:noFill/>
          <a:ln w="9525">
            <a:noFill/>
            <a:miter lim="800000"/>
            <a:headEnd/>
            <a:tailEnd/>
          </a:ln>
        </p:spPr>
        <p:txBody>
          <a:bodyPr wrap="square" rtlCol="0">
            <a:spAutoFit/>
          </a:bodyPr>
          <a:lstStyle/>
          <a:p>
            <a:r>
              <a:rPr lang="en-US" sz="3200" dirty="0">
                <a:latin typeface="Cambria" panose="02040503050406030204" pitchFamily="18" charset="0"/>
                <a:ea typeface="Cambria" panose="02040503050406030204" pitchFamily="18" charset="0"/>
              </a:rPr>
              <a:t>quasar</a:t>
            </a:r>
            <a:endParaRPr lang="en-US" sz="3600" dirty="0">
              <a:latin typeface="Cambria" panose="02040503050406030204" pitchFamily="18" charset="0"/>
              <a:ea typeface="Cambria" panose="02040503050406030204" pitchFamily="18" charset="0"/>
            </a:endParaRPr>
          </a:p>
        </p:txBody>
      </p:sp>
      <p:sp>
        <p:nvSpPr>
          <p:cNvPr id="21" name="quasi stellar text"/>
          <p:cNvSpPr txBox="1"/>
          <p:nvPr/>
        </p:nvSpPr>
        <p:spPr bwMode="auto">
          <a:xfrm>
            <a:off x="5614810" y="-10057"/>
            <a:ext cx="3553890" cy="584775"/>
          </a:xfrm>
          <a:prstGeom prst="rect">
            <a:avLst/>
          </a:prstGeom>
          <a:noFill/>
          <a:ln w="9525">
            <a:noFill/>
            <a:miter lim="800000"/>
            <a:headEnd/>
            <a:tailEnd/>
          </a:ln>
        </p:spPr>
        <p:txBody>
          <a:bodyPr wrap="square" rtlCol="0">
            <a:spAutoFit/>
          </a:bodyPr>
          <a:lstStyle/>
          <a:p>
            <a:r>
              <a:rPr lang="en-US" sz="3200" u="sng" dirty="0">
                <a:latin typeface="Cambria" panose="02040503050406030204" pitchFamily="18" charset="0"/>
                <a:ea typeface="Cambria" panose="02040503050406030204" pitchFamily="18" charset="0"/>
              </a:rPr>
              <a:t>quas</a:t>
            </a:r>
            <a:r>
              <a:rPr lang="en-US" sz="3200" dirty="0">
                <a:latin typeface="Cambria" panose="02040503050406030204" pitchFamily="18" charset="0"/>
                <a:ea typeface="Cambria" panose="02040503050406030204" pitchFamily="18" charset="0"/>
              </a:rPr>
              <a:t>i-stell</a:t>
            </a:r>
            <a:r>
              <a:rPr lang="en-US" sz="3200" u="sng" dirty="0">
                <a:latin typeface="Cambria" panose="02040503050406030204" pitchFamily="18" charset="0"/>
                <a:ea typeface="Cambria" panose="02040503050406030204" pitchFamily="18" charset="0"/>
              </a:rPr>
              <a:t>ar</a:t>
            </a:r>
            <a:r>
              <a:rPr lang="en-US" sz="3200" dirty="0">
                <a:latin typeface="Cambria" panose="02040503050406030204" pitchFamily="18" charset="0"/>
                <a:ea typeface="Cambria" panose="02040503050406030204" pitchFamily="18" charset="0"/>
              </a:rPr>
              <a:t> </a:t>
            </a:r>
            <a:r>
              <a:rPr lang="en-US" sz="3200" dirty="0">
                <a:solidFill>
                  <a:schemeClr val="tx1">
                    <a:lumMod val="65000"/>
                    <a:lumOff val="35000"/>
                  </a:schemeClr>
                </a:solidFill>
                <a:latin typeface="Cambria" panose="02040503050406030204" pitchFamily="18" charset="0"/>
                <a:ea typeface="Cambria" panose="02040503050406030204" pitchFamily="18" charset="0"/>
              </a:rPr>
              <a:t>object</a:t>
            </a:r>
          </a:p>
        </p:txBody>
      </p:sp>
      <p:sp>
        <p:nvSpPr>
          <p:cNvPr id="51" name="Left Brace 50"/>
          <p:cNvSpPr/>
          <p:nvPr/>
        </p:nvSpPr>
        <p:spPr>
          <a:xfrm rot="16200000">
            <a:off x="6610350" y="-240507"/>
            <a:ext cx="404812" cy="2162175"/>
          </a:xfrm>
          <a:prstGeom prst="leftBrace">
            <a:avLst>
              <a:gd name="adj1" fmla="val 43884"/>
              <a:gd name="adj2" fmla="val 79430"/>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nvGrpSpPr>
          <p:cNvPr id="53" name="baseline"/>
          <p:cNvGrpSpPr/>
          <p:nvPr/>
        </p:nvGrpSpPr>
        <p:grpSpPr>
          <a:xfrm>
            <a:off x="2674727" y="1964531"/>
            <a:ext cx="584775" cy="3900488"/>
            <a:chOff x="2674727" y="1964531"/>
            <a:chExt cx="584775" cy="3900488"/>
          </a:xfrm>
        </p:grpSpPr>
        <p:cxnSp>
          <p:nvCxnSpPr>
            <p:cNvPr id="4" name="baseline"/>
            <p:cNvCxnSpPr/>
            <p:nvPr/>
          </p:nvCxnSpPr>
          <p:spPr>
            <a:xfrm flipH="1">
              <a:off x="3149600" y="1964531"/>
              <a:ext cx="105570" cy="3900488"/>
            </a:xfrm>
            <a:prstGeom prst="line">
              <a:avLst/>
            </a:prstGeom>
            <a:ln w="22225">
              <a:solidFill>
                <a:schemeClr val="tx1"/>
              </a:solidFill>
              <a:headEnd type="oval" w="med" len="med"/>
              <a:tailEnd type="oval"/>
            </a:ln>
            <a:effectLst/>
          </p:spPr>
          <p:style>
            <a:lnRef idx="2">
              <a:schemeClr val="accent1"/>
            </a:lnRef>
            <a:fillRef idx="0">
              <a:schemeClr val="accent1"/>
            </a:fillRef>
            <a:effectRef idx="1">
              <a:schemeClr val="accent1"/>
            </a:effectRef>
            <a:fontRef idx="minor">
              <a:schemeClr val="tx1"/>
            </a:fontRef>
          </p:style>
        </p:cxnSp>
        <p:sp>
          <p:nvSpPr>
            <p:cNvPr id="52" name="baseine text"/>
            <p:cNvSpPr txBox="1"/>
            <p:nvPr/>
          </p:nvSpPr>
          <p:spPr bwMode="auto">
            <a:xfrm rot="16320000">
              <a:off x="2052493" y="3598238"/>
              <a:ext cx="1829243" cy="584775"/>
            </a:xfrm>
            <a:prstGeom prst="rect">
              <a:avLst/>
            </a:prstGeom>
            <a:noFill/>
            <a:ln w="9525">
              <a:noFill/>
              <a:miter lim="800000"/>
              <a:headEnd/>
              <a:tailEnd/>
            </a:ln>
          </p:spPr>
          <p:txBody>
            <a:bodyPr wrap="square" rtlCol="0">
              <a:spAutoFit/>
            </a:bodyPr>
            <a:lstStyle/>
            <a:p>
              <a:r>
                <a:rPr lang="en-US" sz="3200" dirty="0">
                  <a:latin typeface="Cambria" panose="02040503050406030204" pitchFamily="18" charset="0"/>
                  <a:ea typeface="Cambria" panose="02040503050406030204" pitchFamily="18" charset="0"/>
                </a:rPr>
                <a:t>baseline</a:t>
              </a:r>
              <a:endParaRPr lang="en-US" sz="3200" baseline="-25000"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44608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right)">
                                      <p:cBhvr>
                                        <p:cTn id="7" dur="500"/>
                                        <p:tgtEl>
                                          <p:spTgt spid="40"/>
                                        </p:tgtEl>
                                      </p:cBhvr>
                                    </p:animEffect>
                                  </p:childTnLst>
                                </p:cTn>
                              </p:par>
                              <p:par>
                                <p:cTn id="8" presetID="10" presetClass="entr" presetSubtype="0" fill="hold" grpId="0" nodeType="withEffect">
                                  <p:stCondLst>
                                    <p:cond delay="150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2000"/>
                            </p:stCondLst>
                            <p:childTnLst>
                              <p:par>
                                <p:cTn id="12" presetID="2" presetClass="entr" presetSubtype="1"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000" fill="hold"/>
                                        <p:tgtEl>
                                          <p:spTgt spid="21"/>
                                        </p:tgtEl>
                                        <p:attrNameLst>
                                          <p:attrName>ppt_x</p:attrName>
                                        </p:attrNameLst>
                                      </p:cBhvr>
                                      <p:tavLst>
                                        <p:tav tm="0">
                                          <p:val>
                                            <p:strVal val="#ppt_x"/>
                                          </p:val>
                                        </p:tav>
                                        <p:tav tm="100000">
                                          <p:val>
                                            <p:strVal val="#ppt_x"/>
                                          </p:val>
                                        </p:tav>
                                      </p:tavLst>
                                    </p:anim>
                                    <p:anim calcmode="lin" valueType="num">
                                      <p:cBhvr additive="base">
                                        <p:cTn id="15" dur="1000" fill="hold"/>
                                        <p:tgtEl>
                                          <p:spTgt spid="21"/>
                                        </p:tgtEl>
                                        <p:attrNameLst>
                                          <p:attrName>ppt_y</p:attrName>
                                        </p:attrNameLst>
                                      </p:cBhvr>
                                      <p:tavLst>
                                        <p:tav tm="0">
                                          <p:val>
                                            <p:strVal val="0-#ppt_h/2"/>
                                          </p:val>
                                        </p:tav>
                                        <p:tav tm="100000">
                                          <p:val>
                                            <p:strVal val="#ppt_y"/>
                                          </p:val>
                                        </p:tav>
                                      </p:tavLst>
                                    </p:anim>
                                  </p:childTnLst>
                                </p:cTn>
                              </p:par>
                              <p:par>
                                <p:cTn id="16" presetID="22" presetClass="entr" presetSubtype="1"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wipe(up)">
                                      <p:cBhvr>
                                        <p:cTn id="18" dur="500"/>
                                        <p:tgtEl>
                                          <p:spTgt spid="5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40"/>
                                        </p:tgtEl>
                                      </p:cBhvr>
                                    </p:animEffect>
                                    <p:set>
                                      <p:cBhvr>
                                        <p:cTn id="23" dur="1" fill="hold">
                                          <p:stCondLst>
                                            <p:cond delay="499"/>
                                          </p:stCondLst>
                                        </p:cTn>
                                        <p:tgtEl>
                                          <p:spTgt spid="40"/>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26"/>
                                        </p:tgtEl>
                                      </p:cBhvr>
                                    </p:animEffect>
                                    <p:set>
                                      <p:cBhvr>
                                        <p:cTn id="26" dur="1" fill="hold">
                                          <p:stCondLst>
                                            <p:cond delay="499"/>
                                          </p:stCondLst>
                                        </p:cTn>
                                        <p:tgtEl>
                                          <p:spTgt spid="26"/>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51"/>
                                        </p:tgtEl>
                                      </p:cBhvr>
                                    </p:animEffect>
                                    <p:set>
                                      <p:cBhvr>
                                        <p:cTn id="32" dur="1" fill="hold">
                                          <p:stCondLst>
                                            <p:cond delay="499"/>
                                          </p:stCondLst>
                                        </p:cTn>
                                        <p:tgtEl>
                                          <p:spTgt spid="51"/>
                                        </p:tgtEl>
                                        <p:attrNameLst>
                                          <p:attrName>style.visibility</p:attrName>
                                        </p:attrNameLst>
                                      </p:cBhvr>
                                      <p:to>
                                        <p:strVal val="hidden"/>
                                      </p:to>
                                    </p:set>
                                  </p:childTnLst>
                                </p:cTn>
                              </p:par>
                            </p:childTnLst>
                          </p:cTn>
                        </p:par>
                        <p:par>
                          <p:cTn id="33" fill="hold">
                            <p:stCondLst>
                              <p:cond delay="500"/>
                            </p:stCondLst>
                            <p:childTnLst>
                              <p:par>
                                <p:cTn id="34" presetID="6" presetClass="entr" presetSubtype="32" fill="hold" grpId="0" nodeType="afterEffect">
                                  <p:stCondLst>
                                    <p:cond delay="750"/>
                                  </p:stCondLst>
                                  <p:childTnLst>
                                    <p:set>
                                      <p:cBhvr>
                                        <p:cTn id="35" dur="1" fill="hold">
                                          <p:stCondLst>
                                            <p:cond delay="0"/>
                                          </p:stCondLst>
                                        </p:cTn>
                                        <p:tgtEl>
                                          <p:spTgt spid="23"/>
                                        </p:tgtEl>
                                        <p:attrNameLst>
                                          <p:attrName>style.visibility</p:attrName>
                                        </p:attrNameLst>
                                      </p:cBhvr>
                                      <p:to>
                                        <p:strVal val="visible"/>
                                      </p:to>
                                    </p:set>
                                    <p:animEffect transition="in" filter="circle(out)">
                                      <p:cBhvr>
                                        <p:cTn id="36" dur="500"/>
                                        <p:tgtEl>
                                          <p:spTgt spid="23"/>
                                        </p:tgtEl>
                                      </p:cBhvr>
                                    </p:animEffect>
                                  </p:childTnLst>
                                </p:cTn>
                              </p:par>
                            </p:childTnLst>
                          </p:cTn>
                        </p:par>
                        <p:par>
                          <p:cTn id="37" fill="hold">
                            <p:stCondLst>
                              <p:cond delay="1750"/>
                            </p:stCondLst>
                            <p:childTnLst>
                              <p:par>
                                <p:cTn id="38" presetID="10" presetClass="exit" presetSubtype="0" fill="hold" grpId="1" nodeType="after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6" presetClass="entr" presetSubtype="32"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circle(out)">
                                      <p:cBhvr>
                                        <p:cTn id="43" dur="500"/>
                                        <p:tgtEl>
                                          <p:spTgt spid="20"/>
                                        </p:tgtEl>
                                      </p:cBhvr>
                                    </p:animEffect>
                                  </p:childTnLst>
                                </p:cTn>
                              </p:par>
                            </p:childTnLst>
                          </p:cTn>
                        </p:par>
                        <p:par>
                          <p:cTn id="44" fill="hold">
                            <p:stCondLst>
                              <p:cond delay="2250"/>
                            </p:stCondLst>
                            <p:childTnLst>
                              <p:par>
                                <p:cTn id="45" presetID="10" presetClass="exit" presetSubtype="0" fill="hold" grpId="1" nodeType="afterEffect">
                                  <p:stCondLst>
                                    <p:cond delay="0"/>
                                  </p:stCondLst>
                                  <p:childTnLst>
                                    <p:animEffect transition="out" filter="fade">
                                      <p:cBhvr>
                                        <p:cTn id="46" dur="500"/>
                                        <p:tgtEl>
                                          <p:spTgt spid="20"/>
                                        </p:tgtEl>
                                      </p:cBhvr>
                                    </p:animEffect>
                                    <p:set>
                                      <p:cBhvr>
                                        <p:cTn id="47" dur="1" fill="hold">
                                          <p:stCondLst>
                                            <p:cond delay="499"/>
                                          </p:stCondLst>
                                        </p:cTn>
                                        <p:tgtEl>
                                          <p:spTgt spid="20"/>
                                        </p:tgtEl>
                                        <p:attrNameLst>
                                          <p:attrName>style.visibility</p:attrName>
                                        </p:attrNameLst>
                                      </p:cBhvr>
                                      <p:to>
                                        <p:strVal val="hidden"/>
                                      </p:to>
                                    </p:set>
                                  </p:childTnLst>
                                </p:cTn>
                              </p:par>
                              <p:par>
                                <p:cTn id="48" presetID="6" presetClass="entr" presetSubtype="32"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circle(out)">
                                      <p:cBhvr>
                                        <p:cTn id="50" dur="500"/>
                                        <p:tgtEl>
                                          <p:spTgt spid="18"/>
                                        </p:tgtEl>
                                      </p:cBhvr>
                                    </p:animEffect>
                                  </p:childTnLst>
                                </p:cTn>
                              </p:par>
                            </p:childTnLst>
                          </p:cTn>
                        </p:par>
                        <p:par>
                          <p:cTn id="51" fill="hold">
                            <p:stCondLst>
                              <p:cond delay="2750"/>
                            </p:stCondLst>
                            <p:childTnLst>
                              <p:par>
                                <p:cTn id="52" presetID="10" presetClass="exit" presetSubtype="0" fill="hold" grpId="1" nodeType="afterEffect">
                                  <p:stCondLst>
                                    <p:cond delay="0"/>
                                  </p:stCondLst>
                                  <p:childTnLst>
                                    <p:animEffect transition="out" filter="fade">
                                      <p:cBhvr>
                                        <p:cTn id="53" dur="500"/>
                                        <p:tgtEl>
                                          <p:spTgt spid="18"/>
                                        </p:tgtEl>
                                      </p:cBhvr>
                                    </p:animEffect>
                                    <p:set>
                                      <p:cBhvr>
                                        <p:cTn id="54" dur="1" fill="hold">
                                          <p:stCondLst>
                                            <p:cond delay="499"/>
                                          </p:stCondLst>
                                        </p:cTn>
                                        <p:tgtEl>
                                          <p:spTgt spid="18"/>
                                        </p:tgtEl>
                                        <p:attrNameLst>
                                          <p:attrName>style.visibility</p:attrName>
                                        </p:attrNameLst>
                                      </p:cBhvr>
                                      <p:to>
                                        <p:strVal val="hidden"/>
                                      </p:to>
                                    </p:set>
                                  </p:childTnLst>
                                </p:cTn>
                              </p:par>
                              <p:par>
                                <p:cTn id="55" presetID="6" presetClass="entr" presetSubtype="32" fill="hold" grpId="0" nodeType="with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circle(out)">
                                      <p:cBhvr>
                                        <p:cTn id="57" dur="500"/>
                                        <p:tgtEl>
                                          <p:spTgt spid="12"/>
                                        </p:tgtEl>
                                      </p:cBhvr>
                                    </p:animEffect>
                                  </p:childTnLst>
                                </p:cTn>
                              </p:par>
                            </p:childTnLst>
                          </p:cTn>
                        </p:par>
                        <p:par>
                          <p:cTn id="58" fill="hold">
                            <p:stCondLst>
                              <p:cond delay="3250"/>
                            </p:stCondLst>
                            <p:childTnLst>
                              <p:par>
                                <p:cTn id="59" presetID="10" presetClass="exit" presetSubtype="0" fill="hold" grpId="1" nodeType="after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6" presetClass="entr" presetSubtype="32" fill="hold" grpId="0"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circle(out)">
                                      <p:cBhvr>
                                        <p:cTn id="64" dur="500"/>
                                        <p:tgtEl>
                                          <p:spTgt spid="13"/>
                                        </p:tgtEl>
                                      </p:cBhvr>
                                    </p:animEffect>
                                  </p:childTnLst>
                                </p:cTn>
                              </p:par>
                            </p:childTnLst>
                          </p:cTn>
                        </p:par>
                        <p:par>
                          <p:cTn id="65" fill="hold">
                            <p:stCondLst>
                              <p:cond delay="3750"/>
                            </p:stCondLst>
                            <p:childTnLst>
                              <p:par>
                                <p:cTn id="66" presetID="10" presetClass="exit" presetSubtype="0" fill="hold" grpId="1" nodeType="afterEffect">
                                  <p:stCondLst>
                                    <p:cond delay="0"/>
                                  </p:stCondLst>
                                  <p:childTnLst>
                                    <p:animEffect transition="out" filter="fade">
                                      <p:cBhvr>
                                        <p:cTn id="67" dur="500"/>
                                        <p:tgtEl>
                                          <p:spTgt spid="13"/>
                                        </p:tgtEl>
                                      </p:cBhvr>
                                    </p:animEffect>
                                    <p:set>
                                      <p:cBhvr>
                                        <p:cTn id="68" dur="1" fill="hold">
                                          <p:stCondLst>
                                            <p:cond delay="499"/>
                                          </p:stCondLst>
                                        </p:cTn>
                                        <p:tgtEl>
                                          <p:spTgt spid="13"/>
                                        </p:tgtEl>
                                        <p:attrNameLst>
                                          <p:attrName>style.visibility</p:attrName>
                                        </p:attrNameLst>
                                      </p:cBhvr>
                                      <p:to>
                                        <p:strVal val="hidden"/>
                                      </p:to>
                                    </p:set>
                                  </p:childTnLst>
                                </p:cTn>
                              </p:par>
                              <p:par>
                                <p:cTn id="69" presetID="6" presetClass="entr" presetSubtype="32" fill="hold" grpId="0" nodeType="withEffect">
                                  <p:stCondLst>
                                    <p:cond delay="0"/>
                                  </p:stCondLst>
                                  <p:childTnLst>
                                    <p:set>
                                      <p:cBhvr>
                                        <p:cTn id="70" dur="1" fill="hold">
                                          <p:stCondLst>
                                            <p:cond delay="0"/>
                                          </p:stCondLst>
                                        </p:cTn>
                                        <p:tgtEl>
                                          <p:spTgt spid="14"/>
                                        </p:tgtEl>
                                        <p:attrNameLst>
                                          <p:attrName>style.visibility</p:attrName>
                                        </p:attrNameLst>
                                      </p:cBhvr>
                                      <p:to>
                                        <p:strVal val="visible"/>
                                      </p:to>
                                    </p:set>
                                    <p:animEffect transition="in" filter="circle(out)">
                                      <p:cBhvr>
                                        <p:cTn id="71" dur="500"/>
                                        <p:tgtEl>
                                          <p:spTgt spid="14"/>
                                        </p:tgtEl>
                                      </p:cBhvr>
                                    </p:animEffect>
                                  </p:childTnLst>
                                </p:cTn>
                              </p:par>
                            </p:childTnLst>
                          </p:cTn>
                        </p:par>
                        <p:par>
                          <p:cTn id="72" fill="hold">
                            <p:stCondLst>
                              <p:cond delay="4250"/>
                            </p:stCondLst>
                            <p:childTnLst>
                              <p:par>
                                <p:cTn id="73" presetID="10" presetClass="exit" presetSubtype="0" fill="hold" grpId="1" nodeType="afterEffect">
                                  <p:stCondLst>
                                    <p:cond delay="0"/>
                                  </p:stCondLst>
                                  <p:childTnLst>
                                    <p:animEffect transition="out" filter="fade">
                                      <p:cBhvr>
                                        <p:cTn id="74" dur="500"/>
                                        <p:tgtEl>
                                          <p:spTgt spid="14"/>
                                        </p:tgtEl>
                                      </p:cBhvr>
                                    </p:animEffect>
                                    <p:set>
                                      <p:cBhvr>
                                        <p:cTn id="75" dur="1" fill="hold">
                                          <p:stCondLst>
                                            <p:cond delay="499"/>
                                          </p:stCondLst>
                                        </p:cTn>
                                        <p:tgtEl>
                                          <p:spTgt spid="14"/>
                                        </p:tgtEl>
                                        <p:attrNameLst>
                                          <p:attrName>style.visibility</p:attrName>
                                        </p:attrNameLst>
                                      </p:cBhvr>
                                      <p:to>
                                        <p:strVal val="hidden"/>
                                      </p:to>
                                    </p:set>
                                  </p:childTnLst>
                                </p:cTn>
                              </p:par>
                              <p:par>
                                <p:cTn id="76" presetID="6" presetClass="entr" presetSubtype="32"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circle(out)">
                                      <p:cBhvr>
                                        <p:cTn id="78" dur="500"/>
                                        <p:tgtEl>
                                          <p:spTgt spid="15"/>
                                        </p:tgtEl>
                                      </p:cBhvr>
                                    </p:animEffect>
                                  </p:childTnLst>
                                </p:cTn>
                              </p:par>
                            </p:childTnLst>
                          </p:cTn>
                        </p:par>
                        <p:par>
                          <p:cTn id="79" fill="hold">
                            <p:stCondLst>
                              <p:cond delay="4750"/>
                            </p:stCondLst>
                            <p:childTnLst>
                              <p:par>
                                <p:cTn id="80" presetID="10" presetClass="exit" presetSubtype="0" fill="hold" grpId="1" nodeType="afterEffect">
                                  <p:stCondLst>
                                    <p:cond delay="0"/>
                                  </p:stCondLst>
                                  <p:childTnLst>
                                    <p:animEffect transition="out" filter="fade">
                                      <p:cBhvr>
                                        <p:cTn id="81" dur="500"/>
                                        <p:tgtEl>
                                          <p:spTgt spid="15"/>
                                        </p:tgtEl>
                                      </p:cBhvr>
                                    </p:animEffect>
                                    <p:set>
                                      <p:cBhvr>
                                        <p:cTn id="82" dur="1" fill="hold">
                                          <p:stCondLst>
                                            <p:cond delay="499"/>
                                          </p:stCondLst>
                                        </p:cTn>
                                        <p:tgtEl>
                                          <p:spTgt spid="15"/>
                                        </p:tgtEl>
                                        <p:attrNameLst>
                                          <p:attrName>style.visibility</p:attrName>
                                        </p:attrNameLst>
                                      </p:cBhvr>
                                      <p:to>
                                        <p:strVal val="hidden"/>
                                      </p:to>
                                    </p:set>
                                  </p:childTnLst>
                                </p:cTn>
                              </p:par>
                              <p:par>
                                <p:cTn id="83" presetID="6" presetClass="entr" presetSubtype="32" fill="hold" grpId="0" nodeType="with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circle(out)">
                                      <p:cBhvr>
                                        <p:cTn id="85" dur="500"/>
                                        <p:tgtEl>
                                          <p:spTgt spid="16"/>
                                        </p:tgtEl>
                                      </p:cBhvr>
                                    </p:animEffect>
                                  </p:childTnLst>
                                </p:cTn>
                              </p:par>
                            </p:childTnLst>
                          </p:cTn>
                        </p:par>
                        <p:par>
                          <p:cTn id="86" fill="hold">
                            <p:stCondLst>
                              <p:cond delay="5250"/>
                            </p:stCondLst>
                            <p:childTnLst>
                              <p:par>
                                <p:cTn id="87" presetID="10" presetClass="exit" presetSubtype="0" fill="hold" grpId="1" nodeType="afterEffect">
                                  <p:stCondLst>
                                    <p:cond delay="0"/>
                                  </p:stCondLst>
                                  <p:childTnLst>
                                    <p:animEffect transition="out" filter="fade">
                                      <p:cBhvr>
                                        <p:cTn id="88" dur="500"/>
                                        <p:tgtEl>
                                          <p:spTgt spid="16"/>
                                        </p:tgtEl>
                                      </p:cBhvr>
                                    </p:animEffect>
                                    <p:set>
                                      <p:cBhvr>
                                        <p:cTn id="89" dur="1" fill="hold">
                                          <p:stCondLst>
                                            <p:cond delay="499"/>
                                          </p:stCondLst>
                                        </p:cTn>
                                        <p:tgtEl>
                                          <p:spTgt spid="16"/>
                                        </p:tgtEl>
                                        <p:attrNameLst>
                                          <p:attrName>style.visibility</p:attrName>
                                        </p:attrNameLst>
                                      </p:cBhvr>
                                      <p:to>
                                        <p:strVal val="hidden"/>
                                      </p:to>
                                    </p:set>
                                  </p:childTnLst>
                                </p:cTn>
                              </p:par>
                              <p:par>
                                <p:cTn id="90" presetID="22" presetClass="entr" presetSubtype="2" fill="hold" grpId="0" nodeType="with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wipe(right)">
                                      <p:cBhvr>
                                        <p:cTn id="92" dur="500"/>
                                        <p:tgtEl>
                                          <p:spTgt spid="22"/>
                                        </p:tgtEl>
                                      </p:cBhvr>
                                    </p:animEffect>
                                  </p:childTnLst>
                                </p:cTn>
                              </p:par>
                              <p:par>
                                <p:cTn id="93" presetID="6" presetClass="entr" presetSubtype="32"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circle(out)">
                                      <p:cBhvr>
                                        <p:cTn id="95" dur="500"/>
                                        <p:tgtEl>
                                          <p:spTgt spid="17"/>
                                        </p:tgtEl>
                                      </p:cBhvr>
                                    </p:animEffect>
                                  </p:childTnLst>
                                </p:cTn>
                              </p:par>
                            </p:childTnLst>
                          </p:cTn>
                        </p:par>
                        <p:par>
                          <p:cTn id="96" fill="hold">
                            <p:stCondLst>
                              <p:cond delay="5750"/>
                            </p:stCondLst>
                            <p:childTnLst>
                              <p:par>
                                <p:cTn id="97" presetID="10" presetClass="exit" presetSubtype="0" fill="hold" grpId="1" nodeType="afterEffect">
                                  <p:stCondLst>
                                    <p:cond delay="0"/>
                                  </p:stCondLst>
                                  <p:childTnLst>
                                    <p:animEffect transition="out" filter="fade">
                                      <p:cBhvr>
                                        <p:cTn id="98" dur="500"/>
                                        <p:tgtEl>
                                          <p:spTgt spid="17"/>
                                        </p:tgtEl>
                                      </p:cBhvr>
                                    </p:animEffect>
                                    <p:set>
                                      <p:cBhvr>
                                        <p:cTn id="99" dur="1" fill="hold">
                                          <p:stCondLst>
                                            <p:cond delay="499"/>
                                          </p:stCondLst>
                                        </p:cTn>
                                        <p:tgtEl>
                                          <p:spTgt spid="17"/>
                                        </p:tgtEl>
                                        <p:attrNameLst>
                                          <p:attrName>style.visibility</p:attrName>
                                        </p:attrNameLst>
                                      </p:cBhvr>
                                      <p:to>
                                        <p:strVal val="hidden"/>
                                      </p:to>
                                    </p:set>
                                  </p:childTnLst>
                                </p:cTn>
                              </p:par>
                              <p:par>
                                <p:cTn id="100" presetID="6" presetClass="entr" presetSubtype="32" fill="hold" grpId="0" nodeType="with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circle(out)">
                                      <p:cBhvr>
                                        <p:cTn id="102" dur="500"/>
                                        <p:tgtEl>
                                          <p:spTgt spid="19"/>
                                        </p:tgtEl>
                                      </p:cBhvr>
                                    </p:animEffect>
                                  </p:childTnLst>
                                </p:cTn>
                              </p:par>
                            </p:childTnLst>
                          </p:cTn>
                        </p:par>
                        <p:par>
                          <p:cTn id="103" fill="hold">
                            <p:stCondLst>
                              <p:cond delay="6250"/>
                            </p:stCondLst>
                            <p:childTnLst>
                              <p:par>
                                <p:cTn id="104" presetID="10" presetClass="exit" presetSubtype="0" fill="hold" grpId="1" nodeType="afterEffect">
                                  <p:stCondLst>
                                    <p:cond delay="0"/>
                                  </p:stCondLst>
                                  <p:childTnLst>
                                    <p:animEffect transition="out" filter="fade">
                                      <p:cBhvr>
                                        <p:cTn id="105" dur="500"/>
                                        <p:tgtEl>
                                          <p:spTgt spid="19"/>
                                        </p:tgtEl>
                                      </p:cBhvr>
                                    </p:animEffect>
                                    <p:set>
                                      <p:cBhvr>
                                        <p:cTn id="106" dur="1" fill="hold">
                                          <p:stCondLst>
                                            <p:cond delay="499"/>
                                          </p:stCondLst>
                                        </p:cTn>
                                        <p:tgtEl>
                                          <p:spTgt spid="19"/>
                                        </p:tgtEl>
                                        <p:attrNameLst>
                                          <p:attrName>style.visibility</p:attrName>
                                        </p:attrNameLst>
                                      </p:cBhvr>
                                      <p:to>
                                        <p:strVal val="hidden"/>
                                      </p:to>
                                    </p:set>
                                  </p:childTnLst>
                                </p:cTn>
                              </p:par>
                              <p:par>
                                <p:cTn id="107" presetID="6" presetClass="entr" presetSubtype="32" fill="hold" grpId="0" nodeType="withEffect">
                                  <p:stCondLst>
                                    <p:cond delay="0"/>
                                  </p:stCondLst>
                                  <p:childTnLst>
                                    <p:set>
                                      <p:cBhvr>
                                        <p:cTn id="108" dur="1" fill="hold">
                                          <p:stCondLst>
                                            <p:cond delay="0"/>
                                          </p:stCondLst>
                                        </p:cTn>
                                        <p:tgtEl>
                                          <p:spTgt spid="24"/>
                                        </p:tgtEl>
                                        <p:attrNameLst>
                                          <p:attrName>style.visibility</p:attrName>
                                        </p:attrNameLst>
                                      </p:cBhvr>
                                      <p:to>
                                        <p:strVal val="visible"/>
                                      </p:to>
                                    </p:set>
                                    <p:animEffect transition="in" filter="circle(out)">
                                      <p:cBhvr>
                                        <p:cTn id="109" dur="500"/>
                                        <p:tgtEl>
                                          <p:spTgt spid="24"/>
                                        </p:tgtEl>
                                      </p:cBhvr>
                                    </p:animEffect>
                                  </p:childTnLst>
                                </p:cTn>
                              </p:par>
                            </p:childTnLst>
                          </p:cTn>
                        </p:par>
                        <p:par>
                          <p:cTn id="110" fill="hold">
                            <p:stCondLst>
                              <p:cond delay="6750"/>
                            </p:stCondLst>
                            <p:childTnLst>
                              <p:par>
                                <p:cTn id="111" presetID="10" presetClass="exit" presetSubtype="0" fill="hold" grpId="1" nodeType="afterEffect">
                                  <p:stCondLst>
                                    <p:cond delay="0"/>
                                  </p:stCondLst>
                                  <p:childTnLst>
                                    <p:animEffect transition="out" filter="fade">
                                      <p:cBhvr>
                                        <p:cTn id="112" dur="500"/>
                                        <p:tgtEl>
                                          <p:spTgt spid="24"/>
                                        </p:tgtEl>
                                      </p:cBhvr>
                                    </p:animEffect>
                                    <p:set>
                                      <p:cBhvr>
                                        <p:cTn id="113" dur="1" fill="hold">
                                          <p:stCondLst>
                                            <p:cond delay="499"/>
                                          </p:stCondLst>
                                        </p:cTn>
                                        <p:tgtEl>
                                          <p:spTgt spid="24"/>
                                        </p:tgtEl>
                                        <p:attrNameLst>
                                          <p:attrName>style.visibility</p:attrName>
                                        </p:attrNameLst>
                                      </p:cBhvr>
                                      <p:to>
                                        <p:strVal val="hidden"/>
                                      </p:to>
                                    </p:set>
                                  </p:childTnLst>
                                </p:cTn>
                              </p:par>
                              <p:par>
                                <p:cTn id="114" presetID="22" presetClass="entr" presetSubtype="2" fill="hold" grpId="0" nodeType="withEffect">
                                  <p:stCondLst>
                                    <p:cond delay="0"/>
                                  </p:stCondLst>
                                  <p:childTnLst>
                                    <p:set>
                                      <p:cBhvr>
                                        <p:cTn id="115" dur="1" fill="hold">
                                          <p:stCondLst>
                                            <p:cond delay="0"/>
                                          </p:stCondLst>
                                        </p:cTn>
                                        <p:tgtEl>
                                          <p:spTgt spid="25"/>
                                        </p:tgtEl>
                                        <p:attrNameLst>
                                          <p:attrName>style.visibility</p:attrName>
                                        </p:attrNameLst>
                                      </p:cBhvr>
                                      <p:to>
                                        <p:strVal val="visible"/>
                                      </p:to>
                                    </p:set>
                                    <p:animEffect transition="in" filter="wipe(right)">
                                      <p:cBhvr>
                                        <p:cTn id="116" dur="500"/>
                                        <p:tgtEl>
                                          <p:spTgt spid="25"/>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nodeType="clickEffect">
                                  <p:stCondLst>
                                    <p:cond delay="0"/>
                                  </p:stCondLst>
                                  <p:childTnLst>
                                    <p:set>
                                      <p:cBhvr>
                                        <p:cTn id="120" dur="1" fill="hold">
                                          <p:stCondLst>
                                            <p:cond delay="0"/>
                                          </p:stCondLst>
                                        </p:cTn>
                                        <p:tgtEl>
                                          <p:spTgt spid="53"/>
                                        </p:tgtEl>
                                        <p:attrNameLst>
                                          <p:attrName>style.visibility</p:attrName>
                                        </p:attrNameLst>
                                      </p:cBhvr>
                                      <p:to>
                                        <p:strVal val="visible"/>
                                      </p:to>
                                    </p:set>
                                    <p:animEffect transition="in" filter="wipe(down)">
                                      <p:cBhvr>
                                        <p:cTn id="121"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3" grpId="1" animBg="1"/>
      <p:bldP spid="18" grpId="0" animBg="1"/>
      <p:bldP spid="18" grpId="1" animBg="1"/>
      <p:bldP spid="20" grpId="0" animBg="1"/>
      <p:bldP spid="20"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9" grpId="0" animBg="1"/>
      <p:bldP spid="19" grpId="1" animBg="1"/>
      <p:bldP spid="24" grpId="0" animBg="1"/>
      <p:bldP spid="24" grpId="1" animBg="1"/>
      <p:bldP spid="25" grpId="0"/>
      <p:bldP spid="22" grpId="0"/>
      <p:bldP spid="26" grpId="0"/>
      <p:bldP spid="26" grpId="1"/>
      <p:bldP spid="21" grpId="0"/>
      <p:bldP spid="21" grpId="1"/>
      <p:bldP spid="51" grpId="0" animBg="1"/>
      <p:bldP spid="51"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1784914"/>
            <a:ext cx="9143999" cy="4616388"/>
          </a:xfrm>
        </p:spPr>
        <p:txBody>
          <a:bodyPr/>
          <a:lstStyle/>
          <a:p>
            <a:pPr marL="293688" indent="0">
              <a:buNone/>
            </a:pPr>
            <a:r>
              <a:rPr lang="en-US" dirty="0">
                <a:latin typeface="Cambria" panose="02040503050406030204" pitchFamily="18" charset="0"/>
                <a:ea typeface="Cambria" panose="02040503050406030204" pitchFamily="18" charset="0"/>
              </a:rPr>
              <a:t>Two major campaigns within GRAV-D</a:t>
            </a:r>
          </a:p>
          <a:p>
            <a:pPr marL="690563" indent="-396875">
              <a:spcBef>
                <a:spcPts val="2400"/>
              </a:spcBef>
              <a:buFont typeface="+mj-lt"/>
              <a:buAutoNum type="arabicPeriod"/>
            </a:pPr>
            <a:r>
              <a:rPr lang="en-US" sz="3000" dirty="0">
                <a:latin typeface="Cambria" panose="02040503050406030204" pitchFamily="18" charset="0"/>
                <a:ea typeface="Cambria" panose="02040503050406030204" pitchFamily="18" charset="0"/>
              </a:rPr>
              <a:t>High-resolution snapshot of gravity</a:t>
            </a:r>
          </a:p>
          <a:p>
            <a:pPr lvl="1"/>
            <a:r>
              <a:rPr lang="en-US" sz="2600" dirty="0">
                <a:latin typeface="Cambria" panose="02040503050406030204" pitchFamily="18" charset="0"/>
                <a:ea typeface="Cambria" panose="02040503050406030204" pitchFamily="18" charset="0"/>
              </a:rPr>
              <a:t>airborne observations of </a:t>
            </a:r>
            <a:r>
              <a:rPr lang="en-US" sz="2600" i="1" dirty="0">
                <a:latin typeface="Cambria" panose="02040503050406030204" pitchFamily="18" charset="0"/>
                <a:ea typeface="Cambria" panose="02040503050406030204" pitchFamily="18" charset="0"/>
              </a:rPr>
              <a:t>relative gravity</a:t>
            </a:r>
          </a:p>
          <a:p>
            <a:pPr lvl="1"/>
            <a:r>
              <a:rPr lang="en-US" sz="2600" dirty="0">
                <a:latin typeface="Cambria" panose="02040503050406030204" pitchFamily="18" charset="0"/>
                <a:ea typeface="Cambria" panose="02040503050406030204" pitchFamily="18" charset="0"/>
              </a:rPr>
              <a:t>collected in as short of a timespan as is realistic</a:t>
            </a:r>
          </a:p>
          <a:p>
            <a:pPr lvl="1"/>
            <a:r>
              <a:rPr lang="en-US" sz="2600" dirty="0">
                <a:latin typeface="Cambria" panose="02040503050406030204" pitchFamily="18" charset="0"/>
                <a:ea typeface="Cambria" panose="02040503050406030204" pitchFamily="18" charset="0"/>
              </a:rPr>
              <a:t>full coverage</a:t>
            </a:r>
          </a:p>
          <a:p>
            <a:pPr marL="690563" indent="-396875">
              <a:spcBef>
                <a:spcPts val="2400"/>
              </a:spcBef>
              <a:buFont typeface="+mj-lt"/>
              <a:buAutoNum type="arabicPeriod"/>
            </a:pPr>
            <a:r>
              <a:rPr lang="en-US" sz="3000" dirty="0">
                <a:latin typeface="Cambria" panose="02040503050406030204" pitchFamily="18" charset="0"/>
                <a:ea typeface="Cambria" panose="02040503050406030204" pitchFamily="18" charset="0"/>
              </a:rPr>
              <a:t>Low-resolution “movie” of gravity changes</a:t>
            </a:r>
          </a:p>
          <a:p>
            <a:pPr lvl="1"/>
            <a:r>
              <a:rPr lang="en-US" sz="2600" dirty="0">
                <a:latin typeface="Cambria" panose="02040503050406030204" pitchFamily="18" charset="0"/>
                <a:ea typeface="Cambria" panose="02040503050406030204" pitchFamily="18" charset="0"/>
              </a:rPr>
              <a:t>on-the-ground observations of </a:t>
            </a:r>
            <a:r>
              <a:rPr lang="en-US" sz="2600" i="1" dirty="0">
                <a:latin typeface="Cambria" panose="02040503050406030204" pitchFamily="18" charset="0"/>
                <a:ea typeface="Cambria" panose="02040503050406030204" pitchFamily="18" charset="0"/>
              </a:rPr>
              <a:t>absolute gravity</a:t>
            </a:r>
          </a:p>
          <a:p>
            <a:pPr lvl="1"/>
            <a:r>
              <a:rPr lang="en-US" sz="2600" dirty="0">
                <a:latin typeface="Cambria" panose="02040503050406030204" pitchFamily="18" charset="0"/>
                <a:ea typeface="Cambria" panose="02040503050406030204" pitchFamily="18" charset="0"/>
              </a:rPr>
              <a:t>periodic or episodic; repeat every ___ years</a:t>
            </a:r>
          </a:p>
          <a:p>
            <a:pPr lvl="1"/>
            <a:r>
              <a:rPr lang="en-US" sz="2600" dirty="0">
                <a:latin typeface="Cambria" panose="02040503050406030204" pitchFamily="18" charset="0"/>
                <a:ea typeface="Cambria" panose="02040503050406030204" pitchFamily="18" charset="0"/>
              </a:rPr>
              <a:t>large spacing, a few per state</a:t>
            </a:r>
            <a:endParaRPr lang="en-US"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a:xfrm>
            <a:off x="457200" y="455431"/>
            <a:ext cx="8229600" cy="1143000"/>
          </a:xfrm>
        </p:spPr>
        <p:txBody>
          <a:bodyPr/>
          <a:lstStyle/>
          <a:p>
            <a:r>
              <a:rPr lang="en-US" b="1" u="sng" dirty="0">
                <a:latin typeface="Cambria" panose="02040503050406030204" pitchFamily="18" charset="0"/>
                <a:ea typeface="Cambria" panose="02040503050406030204" pitchFamily="18" charset="0"/>
              </a:rPr>
              <a:t>G</a:t>
            </a:r>
            <a:r>
              <a:rPr lang="en-US" b="1" dirty="0">
                <a:latin typeface="Cambria" panose="02040503050406030204" pitchFamily="18" charset="0"/>
                <a:ea typeface="Cambria" panose="02040503050406030204" pitchFamily="18" charset="0"/>
              </a:rPr>
              <a:t>ravity for the </a:t>
            </a:r>
            <a:r>
              <a:rPr lang="en-US" b="1" u="sng" dirty="0">
                <a:latin typeface="Cambria" panose="02040503050406030204" pitchFamily="18" charset="0"/>
                <a:ea typeface="Cambria" panose="02040503050406030204" pitchFamily="18" charset="0"/>
              </a:rPr>
              <a:t>R</a:t>
            </a:r>
            <a:r>
              <a:rPr lang="en-US" b="1" dirty="0">
                <a:latin typeface="Cambria" panose="02040503050406030204" pitchFamily="18" charset="0"/>
                <a:ea typeface="Cambria" panose="02040503050406030204" pitchFamily="18" charset="0"/>
              </a:rPr>
              <a:t>edefinition of the </a:t>
            </a:r>
            <a:r>
              <a:rPr lang="en-US" b="1" u="sng" dirty="0">
                <a:latin typeface="Cambria" panose="02040503050406030204" pitchFamily="18" charset="0"/>
                <a:ea typeface="Cambria" panose="02040503050406030204" pitchFamily="18" charset="0"/>
              </a:rPr>
              <a:t>A</a:t>
            </a:r>
            <a:r>
              <a:rPr lang="en-US" b="1" dirty="0">
                <a:latin typeface="Cambria" panose="02040503050406030204" pitchFamily="18" charset="0"/>
                <a:ea typeface="Cambria" panose="02040503050406030204" pitchFamily="18" charset="0"/>
              </a:rPr>
              <a:t>merican </a:t>
            </a:r>
            <a:r>
              <a:rPr lang="en-US" b="1" u="sng" dirty="0">
                <a:latin typeface="Cambria" panose="02040503050406030204" pitchFamily="18" charset="0"/>
                <a:ea typeface="Cambria" panose="02040503050406030204" pitchFamily="18" charset="0"/>
              </a:rPr>
              <a:t>V</a:t>
            </a:r>
            <a:r>
              <a:rPr lang="en-US" b="1" dirty="0">
                <a:latin typeface="Cambria" panose="02040503050406030204" pitchFamily="18" charset="0"/>
                <a:ea typeface="Cambria" panose="02040503050406030204" pitchFamily="18" charset="0"/>
              </a:rPr>
              <a:t>ertical </a:t>
            </a:r>
            <a:r>
              <a:rPr lang="en-US" b="1" u="sng" dirty="0">
                <a:latin typeface="Cambria" panose="02040503050406030204" pitchFamily="18" charset="0"/>
                <a:ea typeface="Cambria" panose="02040503050406030204" pitchFamily="18" charset="0"/>
              </a:rPr>
              <a:t>D</a:t>
            </a:r>
            <a:r>
              <a:rPr lang="en-US" b="1" dirty="0">
                <a:latin typeface="Cambria" panose="02040503050406030204" pitchFamily="18" charset="0"/>
                <a:ea typeface="Cambria" panose="02040503050406030204" pitchFamily="18" charset="0"/>
              </a:rPr>
              <a:t>atum</a:t>
            </a: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3898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4" end="4"/>
                                            </p:txEl>
                                          </p:spTgt>
                                        </p:tgtEl>
                                        <p:attrNameLst>
                                          <p:attrName>style.visibility</p:attrName>
                                        </p:attrNameLst>
                                      </p:cBhvr>
                                      <p:to>
                                        <p:strVal val="visible"/>
                                      </p:to>
                                    </p:set>
                                    <p:animEffect transition="in" filter="fade">
                                      <p:cBhvr>
                                        <p:cTn id="16" dur="500"/>
                                        <p:tgtEl>
                                          <p:spTgt spid="2">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500"/>
                                        <p:tgtEl>
                                          <p:spTgt spid="2">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8" end="8"/>
                                            </p:txEl>
                                          </p:spTgt>
                                        </p:tgtEl>
                                        <p:attrNameLst>
                                          <p:attrName>style.visibility</p:attrName>
                                        </p:attrNameLst>
                                      </p:cBhvr>
                                      <p:to>
                                        <p:strVal val="visible"/>
                                      </p:to>
                                    </p:set>
                                    <p:animEffect transition="in" filter="fade">
                                      <p:cBhvr>
                                        <p:cTn id="30"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915150" y="4024367"/>
            <a:ext cx="2101365" cy="2833633"/>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152401" y="318254"/>
            <a:ext cx="8829672" cy="1015663"/>
          </a:xfrm>
          <a:prstGeom prst="rect">
            <a:avLst/>
          </a:prstGeom>
        </p:spPr>
        <p:txBody>
          <a:bodyPr vert="horz" wrap="square" lIns="0" tIns="66040" rIns="0" bIns="0" rtlCol="0">
            <a:spAutoFit/>
          </a:bodyPr>
          <a:lstStyle/>
          <a:p>
            <a:pPr marL="324485" algn="ctr">
              <a:lnSpc>
                <a:spcPct val="100000"/>
              </a:lnSpc>
              <a:spcBef>
                <a:spcPts val="520"/>
              </a:spcBef>
            </a:pPr>
            <a:r>
              <a:rPr lang="en-US" spc="-5" dirty="0">
                <a:latin typeface="Cambria" panose="02040503050406030204" pitchFamily="18" charset="0"/>
                <a:ea typeface="Cambria" panose="02040503050406030204" pitchFamily="18" charset="0"/>
              </a:rPr>
              <a:t>Co-location Site</a:t>
            </a:r>
            <a:endParaRPr spc="-5" dirty="0">
              <a:latin typeface="Cambria" panose="02040503050406030204" pitchFamily="18" charset="0"/>
              <a:ea typeface="Cambria" panose="02040503050406030204" pitchFamily="18" charset="0"/>
            </a:endParaRPr>
          </a:p>
          <a:p>
            <a:pPr marL="322580" algn="ctr">
              <a:lnSpc>
                <a:spcPct val="100000"/>
              </a:lnSpc>
              <a:spcBef>
                <a:spcPts val="240"/>
              </a:spcBef>
            </a:pPr>
            <a:r>
              <a:rPr sz="1600" spc="-5" dirty="0">
                <a:latin typeface="Cambria" panose="02040503050406030204" pitchFamily="18" charset="0"/>
                <a:ea typeface="Cambria" panose="02040503050406030204" pitchFamily="18" charset="0"/>
              </a:rPr>
              <a:t>NASA Goddard Space Flight </a:t>
            </a:r>
            <a:r>
              <a:rPr sz="1600" spc="-30" dirty="0">
                <a:latin typeface="Cambria" panose="02040503050406030204" pitchFamily="18" charset="0"/>
                <a:ea typeface="Cambria" panose="02040503050406030204" pitchFamily="18" charset="0"/>
              </a:rPr>
              <a:t>Center, </a:t>
            </a:r>
            <a:r>
              <a:rPr sz="1600" spc="-5" dirty="0">
                <a:latin typeface="Cambria" panose="02040503050406030204" pitchFamily="18" charset="0"/>
                <a:ea typeface="Cambria" panose="02040503050406030204" pitchFamily="18" charset="0"/>
              </a:rPr>
              <a:t>Greenbelt MD,</a:t>
            </a:r>
            <a:r>
              <a:rPr sz="1600" spc="-50" dirty="0">
                <a:latin typeface="Cambria" panose="02040503050406030204" pitchFamily="18" charset="0"/>
                <a:ea typeface="Cambria" panose="02040503050406030204" pitchFamily="18" charset="0"/>
              </a:rPr>
              <a:t> </a:t>
            </a:r>
            <a:r>
              <a:rPr sz="1600" spc="-5" dirty="0">
                <a:latin typeface="Cambria" panose="02040503050406030204" pitchFamily="18" charset="0"/>
                <a:ea typeface="Cambria" panose="02040503050406030204" pitchFamily="18" charset="0"/>
              </a:rPr>
              <a:t>USA</a:t>
            </a:r>
            <a:endParaRPr sz="1600" dirty="0">
              <a:latin typeface="Cambria" panose="02040503050406030204" pitchFamily="18" charset="0"/>
              <a:ea typeface="Cambria" panose="02040503050406030204" pitchFamily="18" charset="0"/>
            </a:endParaRPr>
          </a:p>
        </p:txBody>
      </p:sp>
      <p:sp>
        <p:nvSpPr>
          <p:cNvPr id="3" name="object 3"/>
          <p:cNvSpPr>
            <a:spLocks noChangeAspect="1"/>
          </p:cNvSpPr>
          <p:nvPr/>
        </p:nvSpPr>
        <p:spPr>
          <a:xfrm>
            <a:off x="2228850" y="1534427"/>
            <a:ext cx="4686300" cy="434342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7235234" y="4191000"/>
            <a:ext cx="1463673" cy="2400298"/>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7235234" y="1553308"/>
            <a:ext cx="1463673" cy="2235099"/>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454222" y="2113085"/>
            <a:ext cx="1454544" cy="1204911"/>
          </a:xfrm>
          <a:prstGeom prst="rect">
            <a:avLst/>
          </a:prstGeom>
          <a:blipFill>
            <a:blip r:embed="rId6" cstate="print"/>
            <a:stretch>
              <a:fillRect/>
            </a:stretch>
          </a:blipFill>
        </p:spPr>
        <p:txBody>
          <a:bodyPr wrap="square" lIns="0" tIns="0" rIns="0" bIns="0" rtlCol="0"/>
          <a:lstStyle/>
          <a:p>
            <a:endParaRPr/>
          </a:p>
        </p:txBody>
      </p:sp>
      <p:sp>
        <p:nvSpPr>
          <p:cNvPr id="8" name="object 8"/>
          <p:cNvSpPr/>
          <p:nvPr/>
        </p:nvSpPr>
        <p:spPr>
          <a:xfrm>
            <a:off x="454222" y="4330030"/>
            <a:ext cx="1463675" cy="1193799"/>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05011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47725" y="1600202"/>
            <a:ext cx="7448550" cy="4906106"/>
          </a:xfrm>
        </p:spPr>
        <p:txBody>
          <a:bodyPr/>
          <a:lstStyle/>
          <a:p>
            <a:pPr marL="0" indent="0" algn="ctr">
              <a:buNone/>
            </a:pPr>
            <a:r>
              <a:rPr lang="en-US" sz="5400" b="1" dirty="0">
                <a:latin typeface="Cambria" panose="02040503050406030204" pitchFamily="18" charset="0"/>
                <a:ea typeface="Cambria" panose="02040503050406030204" pitchFamily="18" charset="0"/>
              </a:rPr>
              <a:t>D</a:t>
            </a:r>
            <a:r>
              <a:rPr lang="en-US" sz="5400" dirty="0">
                <a:latin typeface="Cambria" panose="02040503050406030204" pitchFamily="18" charset="0"/>
                <a:ea typeface="Cambria" panose="02040503050406030204" pitchFamily="18" charset="0"/>
              </a:rPr>
              <a:t>oppler </a:t>
            </a:r>
            <a:r>
              <a:rPr lang="en-US" sz="5400" b="1" dirty="0" err="1">
                <a:latin typeface="Cambria" panose="02040503050406030204" pitchFamily="18" charset="0"/>
                <a:ea typeface="Cambria" panose="02040503050406030204" pitchFamily="18" charset="0"/>
              </a:rPr>
              <a:t>O</a:t>
            </a:r>
            <a:r>
              <a:rPr lang="en-US" sz="5400" dirty="0" err="1">
                <a:latin typeface="Cambria" panose="02040503050406030204" pitchFamily="18" charset="0"/>
                <a:ea typeface="Cambria" panose="02040503050406030204" pitchFamily="18" charset="0"/>
              </a:rPr>
              <a:t>rbitography</a:t>
            </a:r>
            <a:r>
              <a:rPr lang="en-US" sz="5400" dirty="0">
                <a:latin typeface="Cambria" panose="02040503050406030204" pitchFamily="18" charset="0"/>
                <a:ea typeface="Cambria" panose="02040503050406030204" pitchFamily="18" charset="0"/>
              </a:rPr>
              <a:t> and </a:t>
            </a:r>
            <a:r>
              <a:rPr lang="en-US" sz="5400" b="1" dirty="0" err="1">
                <a:latin typeface="Cambria" panose="02040503050406030204" pitchFamily="18" charset="0"/>
                <a:ea typeface="Cambria" panose="02040503050406030204" pitchFamily="18" charset="0"/>
              </a:rPr>
              <a:t>R</a:t>
            </a:r>
            <a:r>
              <a:rPr lang="en-US" sz="5400" dirty="0" err="1">
                <a:latin typeface="Cambria" panose="02040503050406030204" pitchFamily="18" charset="0"/>
                <a:ea typeface="Cambria" panose="02040503050406030204" pitchFamily="18" charset="0"/>
              </a:rPr>
              <a:t>adiopositioning</a:t>
            </a:r>
            <a:r>
              <a:rPr lang="en-US" sz="5400" dirty="0">
                <a:latin typeface="Cambria" panose="02040503050406030204" pitchFamily="18" charset="0"/>
                <a:ea typeface="Cambria" panose="02040503050406030204" pitchFamily="18" charset="0"/>
              </a:rPr>
              <a:t> </a:t>
            </a:r>
            <a:r>
              <a:rPr lang="en-US" sz="5400" b="1" dirty="0">
                <a:latin typeface="Cambria" panose="02040503050406030204" pitchFamily="18" charset="0"/>
                <a:ea typeface="Cambria" panose="02040503050406030204" pitchFamily="18" charset="0"/>
              </a:rPr>
              <a:t>I</a:t>
            </a:r>
            <a:r>
              <a:rPr lang="en-US" sz="5400" dirty="0">
                <a:latin typeface="Cambria" panose="02040503050406030204" pitchFamily="18" charset="0"/>
                <a:ea typeface="Cambria" panose="02040503050406030204" pitchFamily="18" charset="0"/>
              </a:rPr>
              <a:t>ntegrated by </a:t>
            </a:r>
            <a:r>
              <a:rPr lang="en-US" sz="5400" b="1" dirty="0">
                <a:latin typeface="Cambria" panose="02040503050406030204" pitchFamily="18" charset="0"/>
                <a:ea typeface="Cambria" panose="02040503050406030204" pitchFamily="18" charset="0"/>
              </a:rPr>
              <a:t>S</a:t>
            </a:r>
            <a:r>
              <a:rPr lang="en-US" sz="5400" dirty="0">
                <a:latin typeface="Cambria" panose="02040503050406030204" pitchFamily="18" charset="0"/>
                <a:ea typeface="Cambria" panose="02040503050406030204" pitchFamily="18" charset="0"/>
              </a:rPr>
              <a:t>atellite</a:t>
            </a:r>
          </a:p>
        </p:txBody>
      </p:sp>
      <p:sp>
        <p:nvSpPr>
          <p:cNvPr id="3" name="Title 2"/>
          <p:cNvSpPr>
            <a:spLocks noGrp="1"/>
          </p:cNvSpPr>
          <p:nvPr>
            <p:ph type="title"/>
          </p:nvPr>
        </p:nvSpPr>
        <p:spPr/>
        <p:txBody>
          <a:bodyPr/>
          <a:lstStyle/>
          <a:p>
            <a:r>
              <a:rPr lang="en-US" sz="6600" dirty="0">
                <a:latin typeface="Cambria" panose="02040503050406030204" pitchFamily="18" charset="0"/>
                <a:ea typeface="Cambria" panose="02040503050406030204" pitchFamily="18" charset="0"/>
              </a:rPr>
              <a:t>DORIS</a:t>
            </a:r>
          </a:p>
        </p:txBody>
      </p:sp>
    </p:spTree>
    <p:extLst>
      <p:ext uri="{BB962C8B-B14F-4D97-AF65-F5344CB8AC3E}">
        <p14:creationId xmlns:p14="http://schemas.microsoft.com/office/powerpoint/2010/main" val="90021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895"/>
            <a:ext cx="9144000" cy="5985163"/>
          </a:xfrm>
          <a:prstGeom prst="rect">
            <a:avLst/>
          </a:prstGeom>
        </p:spPr>
      </p:pic>
      <p:sp>
        <p:nvSpPr>
          <p:cNvPr id="3" name="TextBox 2"/>
          <p:cNvSpPr txBox="1"/>
          <p:nvPr/>
        </p:nvSpPr>
        <p:spPr bwMode="auto">
          <a:xfrm>
            <a:off x="0" y="6018058"/>
            <a:ext cx="9144000" cy="461665"/>
          </a:xfrm>
          <a:prstGeom prst="rect">
            <a:avLst/>
          </a:prstGeom>
          <a:noFill/>
          <a:ln w="9525">
            <a:noFill/>
            <a:miter lim="800000"/>
            <a:headEnd/>
            <a:tailEnd/>
          </a:ln>
        </p:spPr>
        <p:txBody>
          <a:bodyPr wrap="square" rtlCol="0">
            <a:spAutoFit/>
          </a:bodyPr>
          <a:lstStyle/>
          <a:p>
            <a:pPr marL="0" indent="0" algn="ctr">
              <a:buNone/>
            </a:pPr>
            <a:r>
              <a:rPr lang="en-US" sz="2400" b="1" dirty="0">
                <a:latin typeface="Cambria" panose="02040503050406030204" pitchFamily="18" charset="0"/>
                <a:ea typeface="Cambria" panose="02040503050406030204" pitchFamily="18" charset="0"/>
              </a:rPr>
              <a:t>D</a:t>
            </a:r>
            <a:r>
              <a:rPr lang="en-US" sz="2400" dirty="0">
                <a:latin typeface="Cambria" panose="02040503050406030204" pitchFamily="18" charset="0"/>
                <a:ea typeface="Cambria" panose="02040503050406030204" pitchFamily="18" charset="0"/>
              </a:rPr>
              <a:t>oppler </a:t>
            </a:r>
            <a:r>
              <a:rPr lang="en-US" sz="2400" b="1" dirty="0" err="1">
                <a:latin typeface="Cambria" panose="02040503050406030204" pitchFamily="18" charset="0"/>
                <a:ea typeface="Cambria" panose="02040503050406030204" pitchFamily="18" charset="0"/>
              </a:rPr>
              <a:t>O</a:t>
            </a:r>
            <a:r>
              <a:rPr lang="en-US" sz="2400" dirty="0" err="1">
                <a:latin typeface="Cambria" panose="02040503050406030204" pitchFamily="18" charset="0"/>
                <a:ea typeface="Cambria" panose="02040503050406030204" pitchFamily="18" charset="0"/>
              </a:rPr>
              <a:t>rbitography</a:t>
            </a:r>
            <a:r>
              <a:rPr lang="en-US" sz="2400" dirty="0">
                <a:latin typeface="Cambria" panose="02040503050406030204" pitchFamily="18" charset="0"/>
                <a:ea typeface="Cambria" panose="02040503050406030204" pitchFamily="18" charset="0"/>
              </a:rPr>
              <a:t> and </a:t>
            </a:r>
            <a:r>
              <a:rPr lang="en-US" sz="2400" b="1" dirty="0" err="1">
                <a:latin typeface="Cambria" panose="02040503050406030204" pitchFamily="18" charset="0"/>
                <a:ea typeface="Cambria" panose="02040503050406030204" pitchFamily="18" charset="0"/>
              </a:rPr>
              <a:t>R</a:t>
            </a:r>
            <a:r>
              <a:rPr lang="en-US" sz="2400" dirty="0" err="1">
                <a:latin typeface="Cambria" panose="02040503050406030204" pitchFamily="18" charset="0"/>
                <a:ea typeface="Cambria" panose="02040503050406030204" pitchFamily="18" charset="0"/>
              </a:rPr>
              <a:t>adiopositioning</a:t>
            </a:r>
            <a:r>
              <a:rPr lang="en-US" sz="2400" dirty="0">
                <a:latin typeface="Cambria" panose="02040503050406030204" pitchFamily="18" charset="0"/>
                <a:ea typeface="Cambria" panose="02040503050406030204" pitchFamily="18" charset="0"/>
              </a:rPr>
              <a:t> </a:t>
            </a:r>
            <a:r>
              <a:rPr lang="en-US" sz="2400" b="1" dirty="0">
                <a:latin typeface="Cambria" panose="02040503050406030204" pitchFamily="18" charset="0"/>
                <a:ea typeface="Cambria" panose="02040503050406030204" pitchFamily="18" charset="0"/>
              </a:rPr>
              <a:t>I</a:t>
            </a:r>
            <a:r>
              <a:rPr lang="en-US" sz="2400" dirty="0">
                <a:latin typeface="Cambria" panose="02040503050406030204" pitchFamily="18" charset="0"/>
                <a:ea typeface="Cambria" panose="02040503050406030204" pitchFamily="18" charset="0"/>
              </a:rPr>
              <a:t>ntegrated by </a:t>
            </a:r>
            <a:r>
              <a:rPr lang="en-US" sz="2400" b="1" dirty="0">
                <a:latin typeface="Cambria" panose="02040503050406030204" pitchFamily="18" charset="0"/>
                <a:ea typeface="Cambria" panose="02040503050406030204" pitchFamily="18" charset="0"/>
              </a:rPr>
              <a:t>S</a:t>
            </a:r>
            <a:r>
              <a:rPr lang="en-US" sz="2400" dirty="0">
                <a:latin typeface="Cambria" panose="02040503050406030204" pitchFamily="18" charset="0"/>
                <a:ea typeface="Cambria" panose="02040503050406030204" pitchFamily="18" charset="0"/>
              </a:rPr>
              <a:t>atellite</a:t>
            </a:r>
          </a:p>
        </p:txBody>
      </p:sp>
      <p:sp>
        <p:nvSpPr>
          <p:cNvPr id="5" name="TextBox 4"/>
          <p:cNvSpPr txBox="1"/>
          <p:nvPr/>
        </p:nvSpPr>
        <p:spPr bwMode="auto">
          <a:xfrm>
            <a:off x="7315200" y="5741059"/>
            <a:ext cx="1581151" cy="276999"/>
          </a:xfrm>
          <a:prstGeom prst="rect">
            <a:avLst/>
          </a:prstGeom>
          <a:noFill/>
          <a:ln w="9525">
            <a:noFill/>
            <a:miter lim="800000"/>
            <a:headEnd/>
            <a:tailEnd/>
          </a:ln>
        </p:spPr>
        <p:txBody>
          <a:bodyPr wrap="square" rtlCol="0">
            <a:spAutoFit/>
          </a:bodyPr>
          <a:lstStyle/>
          <a:p>
            <a:r>
              <a:rPr lang="en-US" sz="1200" dirty="0">
                <a:solidFill>
                  <a:schemeClr val="bg1"/>
                </a:solidFill>
              </a:rPr>
              <a:t>Source: CNES, France</a:t>
            </a:r>
          </a:p>
        </p:txBody>
      </p:sp>
    </p:spTree>
    <p:extLst>
      <p:ext uri="{BB962C8B-B14F-4D97-AF65-F5344CB8AC3E}">
        <p14:creationId xmlns:p14="http://schemas.microsoft.com/office/powerpoint/2010/main" val="386661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ite survey diagram"/>
          <p:cNvPicPr>
            <a:picLocks noGrp="1" noChangeAspect="1"/>
          </p:cNvPicPr>
          <p:nvPr>
            <p:ph idx="1"/>
          </p:nvPr>
        </p:nvPicPr>
        <p:blipFill rotWithShape="1">
          <a:blip r:embed="rId3">
            <a:extLst>
              <a:ext uri="{28A0092B-C50C-407E-A947-70E740481C1C}">
                <a14:useLocalDpi xmlns:a14="http://schemas.microsoft.com/office/drawing/2010/main" val="0"/>
              </a:ext>
            </a:extLst>
          </a:blip>
          <a:srcRect l="159" r="215"/>
          <a:stretch/>
        </p:blipFill>
        <p:spPr>
          <a:xfrm>
            <a:off x="33177" y="1417638"/>
            <a:ext cx="9077645" cy="4141699"/>
          </a:xfrm>
        </p:spPr>
      </p:pic>
      <p:sp>
        <p:nvSpPr>
          <p:cNvPr id="3" name="Title 2"/>
          <p:cNvSpPr>
            <a:spLocks noGrp="1"/>
          </p:cNvSpPr>
          <p:nvPr>
            <p:ph type="title"/>
          </p:nvPr>
        </p:nvSpPr>
        <p:spPr>
          <a:xfrm>
            <a:off x="0" y="274638"/>
            <a:ext cx="9144000" cy="1143000"/>
          </a:xfrm>
        </p:spPr>
        <p:txBody>
          <a:bodyPr/>
          <a:lstStyle/>
          <a:p>
            <a:r>
              <a:rPr lang="en-US" sz="4000" dirty="0">
                <a:latin typeface="Cambria" panose="02040503050406030204" pitchFamily="18" charset="0"/>
                <a:ea typeface="Cambria" panose="02040503050406030204" pitchFamily="18" charset="0"/>
              </a:rPr>
              <a:t>Co-location Site Survey</a:t>
            </a:r>
          </a:p>
        </p:txBody>
      </p:sp>
      <p:sp>
        <p:nvSpPr>
          <p:cNvPr id="2" name="TextBox 1"/>
          <p:cNvSpPr txBox="1"/>
          <p:nvPr/>
        </p:nvSpPr>
        <p:spPr bwMode="auto">
          <a:xfrm>
            <a:off x="33177" y="5559338"/>
            <a:ext cx="9081326" cy="1298662"/>
          </a:xfrm>
          <a:prstGeom prst="rect">
            <a:avLst/>
          </a:prstGeom>
          <a:noFill/>
          <a:ln w="9525">
            <a:noFill/>
            <a:miter lim="800000"/>
            <a:headEnd/>
            <a:tailEnd/>
          </a:ln>
        </p:spPr>
        <p:txBody>
          <a:bodyPr wrap="square" rtlCol="0">
            <a:noAutofit/>
          </a:bodyPr>
          <a:lstStyle/>
          <a:p>
            <a:pPr algn="ctr"/>
            <a:r>
              <a:rPr lang="en-US" sz="2400" spc="-5" dirty="0">
                <a:latin typeface="Cambria" panose="02040503050406030204" pitchFamily="18" charset="0"/>
                <a:ea typeface="Cambria" panose="02040503050406030204" pitchFamily="18" charset="0"/>
              </a:rPr>
              <a:t>Example of Co-located Space </a:t>
            </a:r>
            <a:r>
              <a:rPr lang="en-US" sz="2400" dirty="0">
                <a:latin typeface="Cambria" panose="02040503050406030204" pitchFamily="18" charset="0"/>
                <a:ea typeface="Cambria" panose="02040503050406030204" pitchFamily="18" charset="0"/>
              </a:rPr>
              <a:t>Geodetic Techniques (SGTs)</a:t>
            </a:r>
            <a:endParaRPr lang="en-US" sz="2400" spc="-5" dirty="0">
              <a:latin typeface="Cambria" panose="02040503050406030204" pitchFamily="18" charset="0"/>
              <a:ea typeface="Cambria" panose="02040503050406030204" pitchFamily="18" charset="0"/>
            </a:endParaRPr>
          </a:p>
          <a:p>
            <a:pPr algn="ctr"/>
            <a:r>
              <a:rPr lang="en-US" sz="2400" spc="-5" dirty="0">
                <a:latin typeface="Cambria" panose="02040503050406030204" pitchFamily="18" charset="0"/>
                <a:ea typeface="Cambria" panose="02040503050406030204" pitchFamily="18" charset="0"/>
              </a:rPr>
              <a:t>All four SGTs represented here.</a:t>
            </a:r>
            <a:endParaRPr lang="en-US" sz="2400" dirty="0">
              <a:latin typeface="Cambria" panose="02040503050406030204" pitchFamily="18" charset="0"/>
              <a:ea typeface="Cambria" panose="02040503050406030204" pitchFamily="18" charset="0"/>
            </a:endParaRPr>
          </a:p>
          <a:p>
            <a:pPr algn="ctr"/>
            <a:r>
              <a:rPr lang="en-US" sz="2400" dirty="0">
                <a:latin typeface="Cambria" panose="02040503050406030204" pitchFamily="18" charset="0"/>
                <a:ea typeface="Cambria" panose="02040503050406030204" pitchFamily="18" charset="0"/>
              </a:rPr>
              <a:t>Generic concept of “co-location survey”, typically more complex!</a:t>
            </a:r>
          </a:p>
        </p:txBody>
      </p:sp>
      <p:grpSp>
        <p:nvGrpSpPr>
          <p:cNvPr id="13" name="totatl station measurements"/>
          <p:cNvGrpSpPr/>
          <p:nvPr/>
        </p:nvGrpSpPr>
        <p:grpSpPr>
          <a:xfrm>
            <a:off x="1455174" y="2969342"/>
            <a:ext cx="6518787" cy="1071716"/>
            <a:chOff x="1455174" y="2969342"/>
            <a:chExt cx="6518787" cy="1071716"/>
          </a:xfrm>
        </p:grpSpPr>
        <p:cxnSp>
          <p:nvCxnSpPr>
            <p:cNvPr id="6" name="Straight Arrow Connector 5"/>
            <p:cNvCxnSpPr/>
            <p:nvPr/>
          </p:nvCxnSpPr>
          <p:spPr>
            <a:xfrm>
              <a:off x="4336026" y="3687097"/>
              <a:ext cx="3637935" cy="108155"/>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1455174" y="3687097"/>
              <a:ext cx="2880852" cy="353961"/>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2064774" y="2969342"/>
              <a:ext cx="2271252" cy="717755"/>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336026" y="3185652"/>
              <a:ext cx="1170039" cy="501445"/>
            </a:xfrm>
            <a:prstGeom prst="straightConnector1">
              <a:avLst/>
            </a:prstGeom>
            <a:ln w="38100">
              <a:solidFill>
                <a:srgbClr val="FFFF00"/>
              </a:solidFill>
              <a:tailEnd type="triangle"/>
            </a:ln>
          </p:spPr>
          <p:style>
            <a:lnRef idx="2">
              <a:schemeClr val="accent1"/>
            </a:lnRef>
            <a:fillRef idx="0">
              <a:schemeClr val="accent1"/>
            </a:fillRef>
            <a:effectRef idx="1">
              <a:schemeClr val="accent1"/>
            </a:effectRef>
            <a:fontRef idx="minor">
              <a:schemeClr val="tx1"/>
            </a:fontRef>
          </p:style>
        </p:cxnSp>
      </p:grpSp>
      <p:pic>
        <p:nvPicPr>
          <p:cNvPr id="15" name="VLBI survey">
            <a:extLst>
              <a:ext uri="{FF2B5EF4-FFF2-40B4-BE49-F238E27FC236}">
                <a16:creationId xmlns:a16="http://schemas.microsoft.com/office/drawing/2014/main" id="{C524B932-614D-EE42-A3DF-5CA4649480D5}"/>
              </a:ext>
            </a:extLst>
          </p:cNvPr>
          <p:cNvPicPr preferRelativeResize="0">
            <a:picLocks noChangeAspect="1"/>
          </p:cNvPicPr>
          <p:nvPr/>
        </p:nvPicPr>
        <p:blipFill rotWithShape="1">
          <a:blip r:embed="rId4">
            <a:alphaModFix/>
          </a:blip>
          <a:srcRect l="52" r="54" b="43"/>
          <a:stretch/>
        </p:blipFill>
        <p:spPr>
          <a:xfrm>
            <a:off x="4643859" y="1226550"/>
            <a:ext cx="4209881" cy="5616703"/>
          </a:xfrm>
          <a:prstGeom prst="rect">
            <a:avLst/>
          </a:prstGeom>
          <a:noFill/>
          <a:ln w="50800">
            <a:solidFill>
              <a:schemeClr val="bg1">
                <a:lumMod val="50000"/>
              </a:schemeClr>
            </a:solidFill>
          </a:ln>
        </p:spPr>
      </p:pic>
      <p:pic>
        <p:nvPicPr>
          <p:cNvPr id="16" name="DORIS survey">
            <a:extLst>
              <a:ext uri="{FF2B5EF4-FFF2-40B4-BE49-F238E27FC236}">
                <a16:creationId xmlns:a16="http://schemas.microsoft.com/office/drawing/2014/main" id="{195E378C-2BFD-7D44-9A2D-5B69A2B55017}"/>
              </a:ext>
            </a:extLst>
          </p:cNvPr>
          <p:cNvPicPr preferRelativeResize="0">
            <a:picLocks noChangeAspect="1"/>
          </p:cNvPicPr>
          <p:nvPr/>
        </p:nvPicPr>
        <p:blipFill>
          <a:blip r:embed="rId5">
            <a:alphaModFix/>
          </a:blip>
          <a:stretch>
            <a:fillRect/>
          </a:stretch>
        </p:blipFill>
        <p:spPr>
          <a:xfrm>
            <a:off x="317461" y="1231772"/>
            <a:ext cx="4222218" cy="5616704"/>
          </a:xfrm>
          <a:prstGeom prst="rect">
            <a:avLst/>
          </a:prstGeom>
          <a:noFill/>
          <a:ln w="50800">
            <a:solidFill>
              <a:schemeClr val="bg1">
                <a:lumMod val="50000"/>
              </a:schemeClr>
            </a:solidFill>
          </a:ln>
        </p:spPr>
      </p:pic>
      <p:pic>
        <p:nvPicPr>
          <p:cNvPr id="14" name="SLR survey">
            <a:extLst>
              <a:ext uri="{FF2B5EF4-FFF2-40B4-BE49-F238E27FC236}">
                <a16:creationId xmlns:a16="http://schemas.microsoft.com/office/drawing/2014/main" id="{BD7B5104-E61F-DB48-8EB0-B8C7CF6FC521}"/>
              </a:ext>
            </a:extLst>
          </p:cNvPr>
          <p:cNvPicPr preferRelativeResize="0">
            <a:picLocks noChangeAspect="1"/>
          </p:cNvPicPr>
          <p:nvPr/>
        </p:nvPicPr>
        <p:blipFill rotWithShape="1">
          <a:blip r:embed="rId6">
            <a:alphaModFix/>
          </a:blip>
          <a:srcRect b="30"/>
          <a:stretch/>
        </p:blipFill>
        <p:spPr>
          <a:xfrm>
            <a:off x="2466137" y="1222247"/>
            <a:ext cx="4213164" cy="5636031"/>
          </a:xfrm>
          <a:prstGeom prst="rect">
            <a:avLst/>
          </a:prstGeom>
          <a:noFill/>
          <a:ln w="50800">
            <a:solidFill>
              <a:schemeClr val="bg1">
                <a:lumMod val="50000"/>
              </a:schemeClr>
            </a:solidFill>
          </a:ln>
        </p:spPr>
      </p:pic>
    </p:spTree>
    <p:extLst>
      <p:ext uri="{BB962C8B-B14F-4D97-AF65-F5344CB8AC3E}">
        <p14:creationId xmlns:p14="http://schemas.microsoft.com/office/powerpoint/2010/main" val="3918667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out)">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0-#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1+#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23334"/>
            <a:ext cx="9144000" cy="3901440"/>
          </a:xfrm>
        </p:spPr>
      </p:pic>
      <p:sp>
        <p:nvSpPr>
          <p:cNvPr id="3" name="Title 2"/>
          <p:cNvSpPr>
            <a:spLocks noGrp="1"/>
          </p:cNvSpPr>
          <p:nvPr>
            <p:ph type="title"/>
          </p:nvPr>
        </p:nvSpPr>
        <p:spPr/>
        <p:txBody>
          <a:bodyPr/>
          <a:lstStyle/>
          <a:p>
            <a:r>
              <a:rPr lang="en-US" dirty="0">
                <a:latin typeface="Cambria" panose="02040503050406030204" pitchFamily="18" charset="0"/>
                <a:ea typeface="Cambria" panose="02040503050406030204" pitchFamily="18" charset="0"/>
              </a:rPr>
              <a:t>Altogether now!</a:t>
            </a:r>
          </a:p>
        </p:txBody>
      </p:sp>
      <p:pic>
        <p:nvPicPr>
          <p:cNvPr id="5" name="Picture 4" hidden="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66701"/>
            <a:ext cx="9144000" cy="4572000"/>
          </a:xfrm>
          <a:prstGeom prst="rect">
            <a:avLst/>
          </a:prstGeom>
        </p:spPr>
      </p:pic>
      <p:sp>
        <p:nvSpPr>
          <p:cNvPr id="6" name="TextBox 5"/>
          <p:cNvSpPr txBox="1"/>
          <p:nvPr/>
        </p:nvSpPr>
        <p:spPr bwMode="auto">
          <a:xfrm>
            <a:off x="158262" y="5427185"/>
            <a:ext cx="8827476" cy="1384995"/>
          </a:xfrm>
          <a:prstGeom prst="rect">
            <a:avLst/>
          </a:prstGeom>
          <a:noFill/>
          <a:ln w="9525">
            <a:noFill/>
            <a:miter lim="800000"/>
            <a:headEnd/>
            <a:tailEnd/>
          </a:ln>
        </p:spPr>
        <p:txBody>
          <a:bodyPr wrap="square" rtlCol="0">
            <a:spAutoFit/>
          </a:bodyPr>
          <a:lstStyle/>
          <a:p>
            <a:pPr algn="ctr"/>
            <a:r>
              <a:rPr lang="en-US" sz="2800" dirty="0">
                <a:latin typeface="Cambria" panose="02040503050406030204" pitchFamily="18" charset="0"/>
                <a:ea typeface="Cambria" panose="02040503050406030204" pitchFamily="18" charset="0"/>
              </a:rPr>
              <a:t>Space Geodetic Techniques (SGT) work together to create a well-defined, robust reference frame that improves positioning for users globally.</a:t>
            </a:r>
          </a:p>
        </p:txBody>
      </p:sp>
    </p:spTree>
    <p:extLst>
      <p:ext uri="{BB962C8B-B14F-4D97-AF65-F5344CB8AC3E}">
        <p14:creationId xmlns:p14="http://schemas.microsoft.com/office/powerpoint/2010/main" val="131902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2000" fill="hold"/>
                                        <p:tgtEl>
                                          <p:spTgt spid="5"/>
                                        </p:tgtEl>
                                        <p:attrNameLst>
                                          <p:attrName>ppt_x</p:attrName>
                                        </p:attrNameLst>
                                      </p:cBhvr>
                                      <p:tavLst>
                                        <p:tav tm="0">
                                          <p:val>
                                            <p:strVal val="#ppt_x"/>
                                          </p:val>
                                        </p:tav>
                                        <p:tav tm="100000">
                                          <p:val>
                                            <p:strVal val="#ppt_x"/>
                                          </p:val>
                                        </p:tav>
                                      </p:tavLst>
                                    </p:anim>
                                    <p:anim calcmode="lin" valueType="num">
                                      <p:cBhvr additive="base">
                                        <p:cTn id="8" dur="2000" fill="hold"/>
                                        <p:tgtEl>
                                          <p:spTgt spid="5"/>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1523734"/>
            <a:ext cx="914399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spc="-40" dirty="0">
                <a:latin typeface="Cambria" panose="02040503050406030204" pitchFamily="18" charset="0"/>
                <a:cs typeface="Calibri"/>
              </a:rPr>
              <a:t>Not </a:t>
            </a:r>
            <a:r>
              <a:rPr lang="en-US" sz="4800" i="1" spc="-40" dirty="0">
                <a:latin typeface="Cambria" panose="02040503050406030204" pitchFamily="18" charset="0"/>
                <a:cs typeface="Calibri"/>
              </a:rPr>
              <a:t>just</a:t>
            </a:r>
            <a:r>
              <a:rPr lang="en-US" sz="4800" spc="-40" dirty="0">
                <a:latin typeface="Cambria" panose="02040503050406030204" pitchFamily="18" charset="0"/>
                <a:cs typeface="Calibri"/>
              </a:rPr>
              <a:t> new </a:t>
            </a:r>
            <a:r>
              <a:rPr lang="en-US" sz="4800" spc="-40" dirty="0" err="1">
                <a:latin typeface="Cambria" panose="02040503050406030204" pitchFamily="18" charset="0"/>
                <a:cs typeface="Calibri"/>
              </a:rPr>
              <a:t>datums</a:t>
            </a:r>
            <a:r>
              <a:rPr lang="en-US" sz="4800" spc="-40" dirty="0">
                <a:latin typeface="Cambria" panose="02040503050406030204" pitchFamily="18" charset="0"/>
                <a:cs typeface="Calibri"/>
              </a:rPr>
              <a:t>…</a:t>
            </a:r>
            <a:endParaRPr sz="4800" dirty="0">
              <a:latin typeface="Cambria" panose="02040503050406030204" pitchFamily="18" charset="0"/>
              <a:cs typeface="Calibri"/>
            </a:endParaRPr>
          </a:p>
        </p:txBody>
      </p:sp>
      <p:sp>
        <p:nvSpPr>
          <p:cNvPr id="3" name="object 3"/>
          <p:cNvSpPr txBox="1"/>
          <p:nvPr/>
        </p:nvSpPr>
        <p:spPr>
          <a:xfrm>
            <a:off x="1" y="2439432"/>
            <a:ext cx="9144000" cy="1186649"/>
          </a:xfrm>
          <a:prstGeom prst="rect">
            <a:avLst/>
          </a:prstGeom>
        </p:spPr>
        <p:txBody>
          <a:bodyPr vert="horz" wrap="square" lIns="0" tIns="16933" rIns="0" bIns="0" rtlCol="0">
            <a:spAutoFit/>
          </a:bodyPr>
          <a:lstStyle/>
          <a:p>
            <a:pPr marL="0" lvl="1" algn="ctr">
              <a:spcBef>
                <a:spcPts val="133"/>
              </a:spcBef>
            </a:pPr>
            <a:r>
              <a:rPr lang="en-US" sz="7600" spc="-7" dirty="0">
                <a:solidFill>
                  <a:prstClr val="black"/>
                </a:solidFill>
                <a:latin typeface="Cambria" panose="02040503050406030204" pitchFamily="18" charset="0"/>
                <a:cs typeface="Calibri"/>
              </a:rPr>
              <a:t>NSRS Modernization</a:t>
            </a:r>
          </a:p>
        </p:txBody>
      </p:sp>
      <p:sp>
        <p:nvSpPr>
          <p:cNvPr id="12" name="object 2"/>
          <p:cNvSpPr txBox="1">
            <a:spLocks/>
          </p:cNvSpPr>
          <p:nvPr/>
        </p:nvSpPr>
        <p:spPr bwMode="auto">
          <a:xfrm>
            <a:off x="876300" y="3682822"/>
            <a:ext cx="7391400" cy="2838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lgn="l">
              <a:spcBef>
                <a:spcPts val="133"/>
              </a:spcBef>
            </a:pPr>
            <a:r>
              <a:rPr lang="en-US" sz="3600" spc="-40" dirty="0">
                <a:latin typeface="Cambria" panose="02040503050406030204" pitchFamily="18" charset="0"/>
                <a:cs typeface="Calibri"/>
              </a:rPr>
              <a:t>-OPUS enhancements/additions</a:t>
            </a:r>
          </a:p>
          <a:p>
            <a:pPr marL="16933" algn="l">
              <a:spcBef>
                <a:spcPts val="133"/>
              </a:spcBef>
            </a:pPr>
            <a:r>
              <a:rPr lang="en-US" sz="3600" spc="-40" dirty="0">
                <a:latin typeface="Cambria" panose="02040503050406030204" pitchFamily="18" charset="0"/>
                <a:cs typeface="Calibri"/>
              </a:rPr>
              <a:t>-new types of coordinates</a:t>
            </a:r>
          </a:p>
          <a:p>
            <a:pPr marL="16933" algn="l">
              <a:spcBef>
                <a:spcPts val="133"/>
              </a:spcBef>
            </a:pPr>
            <a:r>
              <a:rPr lang="en-US" sz="3600" spc="-40" dirty="0">
                <a:latin typeface="Cambria" panose="02040503050406030204" pitchFamily="18" charset="0"/>
                <a:cs typeface="Calibri"/>
              </a:rPr>
              <a:t>-new methods for establishing control</a:t>
            </a:r>
          </a:p>
          <a:p>
            <a:pPr marL="16933" algn="l">
              <a:spcBef>
                <a:spcPts val="133"/>
              </a:spcBef>
            </a:pPr>
            <a:r>
              <a:rPr lang="en-US" sz="3600" spc="-40" dirty="0">
                <a:latin typeface="Cambria" panose="02040503050406030204" pitchFamily="18" charset="0"/>
                <a:cs typeface="Calibri"/>
              </a:rPr>
              <a:t>-streamlined Bluebooking</a:t>
            </a:r>
          </a:p>
          <a:p>
            <a:pPr marL="16933" algn="l">
              <a:spcBef>
                <a:spcPts val="133"/>
              </a:spcBef>
            </a:pPr>
            <a:r>
              <a:rPr lang="en-US" sz="3600" spc="-40" dirty="0">
                <a:latin typeface="Cambria" panose="02040503050406030204" pitchFamily="18" charset="0"/>
                <a:cs typeface="Calibri"/>
              </a:rPr>
              <a:t>-retire the US Survey Foot</a:t>
            </a:r>
          </a:p>
        </p:txBody>
      </p:sp>
    </p:spTree>
    <p:extLst>
      <p:ext uri="{BB962C8B-B14F-4D97-AF65-F5344CB8AC3E}">
        <p14:creationId xmlns:p14="http://schemas.microsoft.com/office/powerpoint/2010/main" val="4103662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2500"/>
                            </p:stCondLst>
                            <p:childTnLst>
                              <p:par>
                                <p:cTn id="11" presetID="2" presetClass="entr" presetSubtype="4" fill="hold" grpId="0" nodeType="afterEffect">
                                  <p:stCondLst>
                                    <p:cond delay="200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6" t="79" r="9" b="65"/>
          <a:stretch/>
        </p:blipFill>
        <p:spPr>
          <a:xfrm>
            <a:off x="455237" y="1181100"/>
            <a:ext cx="8233528" cy="5588000"/>
          </a:xfrm>
          <a:prstGeom prst="rect">
            <a:avLst/>
          </a:prstGeom>
          <a:ln w="38100">
            <a:solidFill>
              <a:srgbClr val="FF0000"/>
            </a:solidFill>
          </a:ln>
        </p:spPr>
      </p:pic>
      <p:sp>
        <p:nvSpPr>
          <p:cNvPr id="2" name="object 2"/>
          <p:cNvSpPr txBox="1">
            <a:spLocks noGrp="1"/>
          </p:cNvSpPr>
          <p:nvPr>
            <p:ph type="title"/>
          </p:nvPr>
        </p:nvSpPr>
        <p:spPr>
          <a:xfrm>
            <a:off x="1" y="397762"/>
            <a:ext cx="9144000" cy="693353"/>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pc="-7" dirty="0">
                <a:solidFill>
                  <a:schemeClr val="tx2">
                    <a:lumMod val="75000"/>
                  </a:schemeClr>
                </a:solidFill>
                <a:latin typeface="Cambria" panose="02040503050406030204" pitchFamily="18" charset="0"/>
                <a:cs typeface="Calibri"/>
              </a:rPr>
              <a:t>Blueprint for 2022, Part 3</a:t>
            </a:r>
            <a:endParaRPr dirty="0">
              <a:solidFill>
                <a:schemeClr val="tx2">
                  <a:lumMod val="75000"/>
                </a:schemeClr>
              </a:solidFill>
              <a:latin typeface="Cambria" panose="02040503050406030204" pitchFamily="18" charset="0"/>
              <a:cs typeface="Calibri"/>
            </a:endParaRPr>
          </a:p>
        </p:txBody>
      </p:sp>
    </p:spTree>
    <p:extLst>
      <p:ext uri="{BB962C8B-B14F-4D97-AF65-F5344CB8AC3E}">
        <p14:creationId xmlns:p14="http://schemas.microsoft.com/office/powerpoint/2010/main" val="2442486885"/>
      </p:ext>
    </p:extLst>
  </p:cSld>
  <p:clrMapOvr>
    <a:masterClrMapping/>
  </p:clrMapOvr>
  <p:transition spd="slow">
    <p:wipe/>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99364"/>
            <a:ext cx="9144000" cy="1143000"/>
          </a:xfrm>
        </p:spPr>
        <p:txBody>
          <a:bodyPr/>
          <a:lstStyle/>
          <a:p>
            <a:r>
              <a:rPr lang="en-US" dirty="0">
                <a:latin typeface="Cambria" panose="02040503050406030204" pitchFamily="18" charset="0"/>
                <a:ea typeface="Cambria" panose="02040503050406030204" pitchFamily="18" charset="0"/>
              </a:rPr>
              <a:t>Let’s look at some new terminology</a:t>
            </a:r>
          </a:p>
        </p:txBody>
      </p:sp>
    </p:spTree>
    <p:extLst>
      <p:ext uri="{BB962C8B-B14F-4D97-AF65-F5344CB8AC3E}">
        <p14:creationId xmlns:p14="http://schemas.microsoft.com/office/powerpoint/2010/main" val="271175762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0038"/>
            <a:ext cx="9144000" cy="1143000"/>
          </a:xfrm>
        </p:spPr>
        <p:txBody>
          <a:bodyPr/>
          <a:lstStyle/>
          <a:p>
            <a:r>
              <a:rPr lang="en-US" sz="4800" dirty="0">
                <a:latin typeface="Cambria" panose="02040503050406030204" pitchFamily="18" charset="0"/>
                <a:ea typeface="Cambria" panose="02040503050406030204" pitchFamily="18" charset="0"/>
              </a:rPr>
              <a:t>NOAA CORS Network (NCN)</a:t>
            </a:r>
          </a:p>
        </p:txBody>
      </p:sp>
      <p:sp>
        <p:nvSpPr>
          <p:cNvPr id="3" name="Content Placeholder 2"/>
          <p:cNvSpPr>
            <a:spLocks noGrp="1"/>
          </p:cNvSpPr>
          <p:nvPr>
            <p:ph idx="1"/>
          </p:nvPr>
        </p:nvSpPr>
        <p:spPr>
          <a:xfrm>
            <a:off x="240632" y="1413716"/>
            <a:ext cx="8630652" cy="4525963"/>
          </a:xfrm>
        </p:spPr>
        <p:txBody>
          <a:bodyPr/>
          <a:lstStyle/>
          <a:p>
            <a:r>
              <a:rPr lang="en-US" dirty="0">
                <a:latin typeface="Cambria" panose="02040503050406030204" pitchFamily="18" charset="0"/>
                <a:ea typeface="Cambria" panose="02040503050406030204" pitchFamily="18" charset="0"/>
              </a:rPr>
              <a:t>As of 2019, this is the official name of the national network of CORS whose data are managed by NGS</a:t>
            </a:r>
          </a:p>
          <a:p>
            <a:pPr lvl="1"/>
            <a:r>
              <a:rPr lang="en-US" dirty="0">
                <a:latin typeface="Cambria" panose="02040503050406030204" pitchFamily="18" charset="0"/>
                <a:ea typeface="Cambria" panose="02040503050406030204" pitchFamily="18" charset="0"/>
              </a:rPr>
              <a:t>Historically referred to as “CORS” or “the CORS”</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Remember, not all CORS are in the NCN</a:t>
            </a:r>
          </a:p>
          <a:p>
            <a:pPr lvl="1"/>
            <a:r>
              <a:rPr lang="en-US" dirty="0">
                <a:latin typeface="Cambria" panose="02040503050406030204" pitchFamily="18" charset="0"/>
                <a:ea typeface="Cambria" panose="02040503050406030204" pitchFamily="18" charset="0"/>
              </a:rPr>
              <a:t>For example: the WVDOH CORS Network, not all of those Stations are in the NCN</a:t>
            </a:r>
          </a:p>
          <a:p>
            <a:pPr lvl="1"/>
            <a:endParaRPr lang="en-US" dirty="0">
              <a:latin typeface="Cambria" panose="02040503050406030204" pitchFamily="18" charset="0"/>
              <a:ea typeface="Cambria" panose="02040503050406030204" pitchFamily="18" charset="0"/>
            </a:endParaRPr>
          </a:p>
          <a:p>
            <a:pPr marL="0" indent="0">
              <a:buNone/>
            </a:pPr>
            <a:r>
              <a:rPr lang="en-US" sz="3000" dirty="0">
                <a:latin typeface="Cambria" panose="02040503050406030204" pitchFamily="18" charset="0"/>
                <a:ea typeface="Cambria" panose="02040503050406030204" pitchFamily="18" charset="0"/>
              </a:rPr>
              <a:t>CORS = Continuously Operating Reference Station</a:t>
            </a:r>
          </a:p>
          <a:p>
            <a:pPr marL="457200" lvl="1" indent="0">
              <a:buNone/>
            </a:pP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5701150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CN in WV"/>
          <p:cNvPicPr>
            <a:picLocks noChangeAspect="1"/>
          </p:cNvPicPr>
          <p:nvPr/>
        </p:nvPicPr>
        <p:blipFill rotWithShape="1">
          <a:blip r:embed="rId3">
            <a:extLst>
              <a:ext uri="{28A0092B-C50C-407E-A947-70E740481C1C}">
                <a14:useLocalDpi xmlns:a14="http://schemas.microsoft.com/office/drawing/2010/main" val="0"/>
              </a:ext>
            </a:extLst>
          </a:blip>
          <a:srcRect b="116"/>
          <a:stretch/>
        </p:blipFill>
        <p:spPr>
          <a:xfrm>
            <a:off x="0" y="0"/>
            <a:ext cx="9144000" cy="6838950"/>
          </a:xfrm>
          <a:prstGeom prst="rect">
            <a:avLst/>
          </a:prstGeom>
        </p:spPr>
      </p:pic>
      <p:sp>
        <p:nvSpPr>
          <p:cNvPr id="2" name="Title 1"/>
          <p:cNvSpPr>
            <a:spLocks noGrp="1"/>
          </p:cNvSpPr>
          <p:nvPr>
            <p:ph type="title"/>
          </p:nvPr>
        </p:nvSpPr>
        <p:spPr>
          <a:xfrm>
            <a:off x="16041" y="-245390"/>
            <a:ext cx="9144000" cy="1143000"/>
          </a:xfrm>
        </p:spPr>
        <p:txBody>
          <a:bodyPr/>
          <a:lstStyle/>
          <a:p>
            <a:r>
              <a:rPr lang="en-US" sz="4800" b="1" dirty="0">
                <a:solidFill>
                  <a:schemeClr val="bg1"/>
                </a:solidFill>
                <a:latin typeface="Cambria" panose="02040503050406030204" pitchFamily="18" charset="0"/>
                <a:ea typeface="Cambria" panose="02040503050406030204" pitchFamily="18" charset="0"/>
              </a:rPr>
              <a:t>NOAA CORS Network (NCN)</a:t>
            </a:r>
          </a:p>
        </p:txBody>
      </p:sp>
    </p:spTree>
    <p:extLst>
      <p:ext uri="{BB962C8B-B14F-4D97-AF65-F5344CB8AC3E}">
        <p14:creationId xmlns:p14="http://schemas.microsoft.com/office/powerpoint/2010/main" val="3972020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64" t="67" r="63" b="12"/>
          <a:stretch/>
        </p:blipFill>
        <p:spPr>
          <a:xfrm>
            <a:off x="1" y="885825"/>
            <a:ext cx="9144002" cy="5458292"/>
          </a:xfrm>
          <a:prstGeom prst="rect">
            <a:avLst/>
          </a:prstGeom>
        </p:spPr>
      </p:pic>
      <p:sp>
        <p:nvSpPr>
          <p:cNvPr id="2" name="object 2"/>
          <p:cNvSpPr txBox="1">
            <a:spLocks noGrp="1"/>
          </p:cNvSpPr>
          <p:nvPr>
            <p:ph type="title"/>
          </p:nvPr>
        </p:nvSpPr>
        <p:spPr>
          <a:xfrm>
            <a:off x="1" y="423974"/>
            <a:ext cx="9144000" cy="447986"/>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sz="2800" spc="-27" dirty="0">
                <a:latin typeface="Cambria" panose="02040503050406030204" pitchFamily="18" charset="0"/>
                <a:cs typeface="Calibri"/>
              </a:rPr>
              <a:t>Gravity </a:t>
            </a:r>
            <a:r>
              <a:rPr sz="2800" spc="-33" dirty="0">
                <a:latin typeface="Cambria" panose="02040503050406030204" pitchFamily="18" charset="0"/>
                <a:cs typeface="Calibri"/>
              </a:rPr>
              <a:t>for </a:t>
            </a:r>
            <a:r>
              <a:rPr sz="2800" spc="-7" dirty="0">
                <a:latin typeface="Cambria" panose="02040503050406030204" pitchFamily="18" charset="0"/>
                <a:cs typeface="Calibri"/>
              </a:rPr>
              <a:t>the </a:t>
            </a:r>
            <a:r>
              <a:rPr sz="2800" spc="-13" dirty="0">
                <a:latin typeface="Cambria" panose="02040503050406030204" pitchFamily="18" charset="0"/>
                <a:cs typeface="Calibri"/>
              </a:rPr>
              <a:t>Redefinition </a:t>
            </a:r>
            <a:r>
              <a:rPr sz="2800" spc="-7" dirty="0">
                <a:latin typeface="Cambria" panose="02040503050406030204" pitchFamily="18" charset="0"/>
                <a:cs typeface="Calibri"/>
              </a:rPr>
              <a:t>of the American </a:t>
            </a:r>
            <a:r>
              <a:rPr sz="2800" spc="-33" dirty="0">
                <a:latin typeface="Cambria" panose="02040503050406030204" pitchFamily="18" charset="0"/>
                <a:cs typeface="Calibri"/>
              </a:rPr>
              <a:t>Vertical</a:t>
            </a:r>
            <a:r>
              <a:rPr sz="2800" spc="33" dirty="0">
                <a:latin typeface="Cambria" panose="02040503050406030204" pitchFamily="18" charset="0"/>
                <a:cs typeface="Calibri"/>
              </a:rPr>
              <a:t> </a:t>
            </a:r>
            <a:r>
              <a:rPr sz="2800" spc="-13" dirty="0">
                <a:latin typeface="Cambria" panose="02040503050406030204" pitchFamily="18" charset="0"/>
                <a:cs typeface="Calibri"/>
              </a:rPr>
              <a:t>Datum</a:t>
            </a:r>
            <a:endParaRPr sz="2800" dirty="0">
              <a:latin typeface="Cambria" panose="02040503050406030204" pitchFamily="18" charset="0"/>
              <a:cs typeface="Calibri"/>
            </a:endParaRPr>
          </a:p>
        </p:txBody>
      </p:sp>
      <p:sp>
        <p:nvSpPr>
          <p:cNvPr id="6" name="object 6"/>
          <p:cNvSpPr txBox="1"/>
          <p:nvPr/>
        </p:nvSpPr>
        <p:spPr>
          <a:xfrm>
            <a:off x="3427611" y="5833651"/>
            <a:ext cx="2883141" cy="1020931"/>
          </a:xfrm>
          <a:prstGeom prst="rect">
            <a:avLst/>
          </a:prstGeom>
          <a:solidFill>
            <a:srgbClr val="92D050"/>
          </a:solidFill>
          <a:ln w="19050">
            <a:solidFill>
              <a:schemeClr val="tx1"/>
            </a:solidFill>
          </a:ln>
        </p:spPr>
        <p:txBody>
          <a:bodyPr vert="horz" wrap="square" lIns="0" tIns="44027" rIns="0" bIns="0" rtlCol="0">
            <a:noAutofit/>
          </a:bodyPr>
          <a:lstStyle/>
          <a:p>
            <a:pPr marL="847" algn="ctr">
              <a:spcBef>
                <a:spcPts val="347"/>
              </a:spcBef>
            </a:pPr>
            <a:r>
              <a:rPr lang="en-US" sz="3200" spc="-7" dirty="0">
                <a:latin typeface="Cambria" panose="02040503050406030204" pitchFamily="18" charset="0"/>
                <a:ea typeface="Cambria" panose="02040503050406030204" pitchFamily="18" charset="0"/>
                <a:cs typeface="Calibri"/>
              </a:rPr>
              <a:t>As of DEC2019</a:t>
            </a:r>
            <a:r>
              <a:rPr sz="3200" spc="-7" dirty="0">
                <a:latin typeface="Cambria" panose="02040503050406030204" pitchFamily="18" charset="0"/>
                <a:ea typeface="Cambria" panose="02040503050406030204" pitchFamily="18" charset="0"/>
                <a:cs typeface="Calibri"/>
              </a:rPr>
              <a:t>:</a:t>
            </a:r>
            <a:endParaRPr sz="3200" dirty="0">
              <a:latin typeface="Cambria" panose="02040503050406030204" pitchFamily="18" charset="0"/>
              <a:ea typeface="Cambria" panose="02040503050406030204" pitchFamily="18" charset="0"/>
              <a:cs typeface="Calibri"/>
            </a:endParaRPr>
          </a:p>
          <a:p>
            <a:pPr marL="847" algn="ctr"/>
            <a:r>
              <a:rPr lang="en-US" sz="3200" spc="-7" dirty="0">
                <a:latin typeface="Cambria" panose="02040503050406030204" pitchFamily="18" charset="0"/>
                <a:ea typeface="Cambria" panose="02040503050406030204" pitchFamily="18" charset="0"/>
                <a:cs typeface="Calibri"/>
              </a:rPr>
              <a:t>81</a:t>
            </a:r>
            <a:r>
              <a:rPr sz="3200" spc="-7" dirty="0">
                <a:latin typeface="Cambria" panose="02040503050406030204" pitchFamily="18" charset="0"/>
                <a:ea typeface="Cambria" panose="02040503050406030204" pitchFamily="18" charset="0"/>
                <a:cs typeface="Calibri"/>
              </a:rPr>
              <a:t>%</a:t>
            </a:r>
            <a:r>
              <a:rPr sz="3200" spc="-13" dirty="0">
                <a:latin typeface="Cambria" panose="02040503050406030204" pitchFamily="18" charset="0"/>
                <a:ea typeface="Cambria" panose="02040503050406030204" pitchFamily="18" charset="0"/>
                <a:cs typeface="Calibri"/>
              </a:rPr>
              <a:t> complete</a:t>
            </a:r>
            <a:endParaRPr sz="3200" dirty="0">
              <a:latin typeface="Cambria" panose="02040503050406030204" pitchFamily="18" charset="0"/>
              <a:ea typeface="Cambria" panose="02040503050406030204" pitchFamily="18" charset="0"/>
              <a:cs typeface="Calibri"/>
            </a:endParaRPr>
          </a:p>
        </p:txBody>
      </p:sp>
      <p:sp>
        <p:nvSpPr>
          <p:cNvPr id="7" name="object 7"/>
          <p:cNvSpPr txBox="1"/>
          <p:nvPr/>
        </p:nvSpPr>
        <p:spPr>
          <a:xfrm>
            <a:off x="6697981" y="5501476"/>
            <a:ext cx="2446021" cy="1356524"/>
          </a:xfrm>
          <a:prstGeom prst="rect">
            <a:avLst/>
          </a:prstGeom>
          <a:solidFill>
            <a:srgbClr val="EEECE1"/>
          </a:solidFill>
          <a:ln w="19050">
            <a:solidFill>
              <a:schemeClr val="tx1"/>
            </a:solidFill>
          </a:ln>
        </p:spPr>
        <p:txBody>
          <a:bodyPr vert="horz" wrap="square" lIns="0" tIns="43179" rIns="0" bIns="0" rtlCol="0">
            <a:spAutoFit/>
          </a:bodyPr>
          <a:lstStyle/>
          <a:p>
            <a:pPr marL="285750" indent="-163513">
              <a:spcBef>
                <a:spcPts val="339"/>
              </a:spcBef>
              <a:buFont typeface="Arial"/>
              <a:buChar char="•"/>
              <a:tabLst>
                <a:tab pos="502061" algn="l"/>
                <a:tab pos="502907" algn="l"/>
              </a:tabLst>
            </a:pPr>
            <a:r>
              <a:rPr sz="2133" spc="-7" dirty="0">
                <a:latin typeface="Cambria" panose="02040503050406030204" pitchFamily="18" charset="0"/>
                <a:ea typeface="Cambria" panose="02040503050406030204" pitchFamily="18" charset="0"/>
                <a:cs typeface="Calibri"/>
              </a:rPr>
              <a:t>10 km </a:t>
            </a:r>
            <a:r>
              <a:rPr sz="2133" spc="-20" dirty="0">
                <a:latin typeface="Cambria" panose="02040503050406030204" pitchFamily="18" charset="0"/>
                <a:ea typeface="Cambria" panose="02040503050406030204" pitchFamily="18" charset="0"/>
                <a:cs typeface="Calibri"/>
              </a:rPr>
              <a:t>data</a:t>
            </a:r>
            <a:r>
              <a:rPr sz="2133" spc="-93" dirty="0">
                <a:latin typeface="Cambria" panose="02040503050406030204" pitchFamily="18" charset="0"/>
                <a:ea typeface="Cambria" panose="02040503050406030204" pitchFamily="18" charset="0"/>
                <a:cs typeface="Calibri"/>
              </a:rPr>
              <a:t> </a:t>
            </a:r>
            <a:r>
              <a:rPr sz="2133" spc="-7" dirty="0">
                <a:latin typeface="Cambria" panose="02040503050406030204" pitchFamily="18" charset="0"/>
                <a:ea typeface="Cambria" panose="02040503050406030204" pitchFamily="18" charset="0"/>
                <a:cs typeface="Calibri"/>
              </a:rPr>
              <a:t>lines</a:t>
            </a:r>
            <a:endParaRPr sz="2133" dirty="0">
              <a:latin typeface="Cambria" panose="02040503050406030204" pitchFamily="18" charset="0"/>
              <a:ea typeface="Cambria" panose="02040503050406030204" pitchFamily="18" charset="0"/>
              <a:cs typeface="Calibri"/>
            </a:endParaRPr>
          </a:p>
          <a:p>
            <a:pPr marL="285750" indent="-163513">
              <a:buFont typeface="Arial"/>
              <a:buChar char="•"/>
              <a:tabLst>
                <a:tab pos="502061" algn="l"/>
                <a:tab pos="502907" algn="l"/>
              </a:tabLst>
            </a:pPr>
            <a:r>
              <a:rPr sz="2133" spc="-7" dirty="0">
                <a:latin typeface="Cambria" panose="02040503050406030204" pitchFamily="18" charset="0"/>
                <a:ea typeface="Cambria" panose="02040503050406030204" pitchFamily="18" charset="0"/>
                <a:cs typeface="Calibri"/>
              </a:rPr>
              <a:t>70 km </a:t>
            </a:r>
            <a:r>
              <a:rPr sz="2133" spc="-13" dirty="0">
                <a:latin typeface="Cambria" panose="02040503050406030204" pitchFamily="18" charset="0"/>
                <a:ea typeface="Cambria" panose="02040503050406030204" pitchFamily="18" charset="0"/>
                <a:cs typeface="Calibri"/>
              </a:rPr>
              <a:t>cross</a:t>
            </a:r>
            <a:r>
              <a:rPr sz="2133" spc="-67" dirty="0">
                <a:latin typeface="Cambria" panose="02040503050406030204" pitchFamily="18" charset="0"/>
                <a:ea typeface="Cambria" panose="02040503050406030204" pitchFamily="18" charset="0"/>
                <a:cs typeface="Calibri"/>
              </a:rPr>
              <a:t> </a:t>
            </a:r>
            <a:r>
              <a:rPr sz="2133" spc="-7" dirty="0">
                <a:latin typeface="Cambria" panose="02040503050406030204" pitchFamily="18" charset="0"/>
                <a:ea typeface="Cambria" panose="02040503050406030204" pitchFamily="18" charset="0"/>
                <a:cs typeface="Calibri"/>
              </a:rPr>
              <a:t>lines</a:t>
            </a:r>
            <a:endParaRPr sz="2133" dirty="0">
              <a:latin typeface="Cambria" panose="02040503050406030204" pitchFamily="18" charset="0"/>
              <a:ea typeface="Cambria" panose="02040503050406030204" pitchFamily="18" charset="0"/>
              <a:cs typeface="Calibri"/>
            </a:endParaRPr>
          </a:p>
          <a:p>
            <a:pPr marL="285750" indent="-163513">
              <a:buFont typeface="Arial"/>
              <a:buChar char="•"/>
              <a:tabLst>
                <a:tab pos="502061" algn="l"/>
                <a:tab pos="502907" algn="l"/>
              </a:tabLst>
            </a:pPr>
            <a:r>
              <a:rPr sz="2133" spc="-7" dirty="0">
                <a:latin typeface="Cambria" panose="02040503050406030204" pitchFamily="18" charset="0"/>
                <a:ea typeface="Cambria" panose="02040503050406030204" pitchFamily="18" charset="0"/>
                <a:cs typeface="Calibri"/>
              </a:rPr>
              <a:t>20,000 ft</a:t>
            </a:r>
            <a:r>
              <a:rPr sz="2133" spc="-13" dirty="0">
                <a:latin typeface="Cambria" panose="02040503050406030204" pitchFamily="18" charset="0"/>
                <a:ea typeface="Cambria" panose="02040503050406030204" pitchFamily="18" charset="0"/>
                <a:cs typeface="Calibri"/>
              </a:rPr>
              <a:t> </a:t>
            </a:r>
            <a:r>
              <a:rPr sz="2133" spc="-7" dirty="0">
                <a:latin typeface="Cambria" panose="02040503050406030204" pitchFamily="18" charset="0"/>
                <a:ea typeface="Cambria" panose="02040503050406030204" pitchFamily="18" charset="0"/>
                <a:cs typeface="Calibri"/>
              </a:rPr>
              <a:t>altitude</a:t>
            </a:r>
            <a:endParaRPr sz="2133" dirty="0">
              <a:latin typeface="Cambria" panose="02040503050406030204" pitchFamily="18" charset="0"/>
              <a:ea typeface="Cambria" panose="02040503050406030204" pitchFamily="18" charset="0"/>
              <a:cs typeface="Calibri"/>
            </a:endParaRPr>
          </a:p>
          <a:p>
            <a:pPr marL="285750" indent="-163513">
              <a:buFont typeface="Arial"/>
              <a:buChar char="•"/>
              <a:tabLst>
                <a:tab pos="502061" algn="l"/>
                <a:tab pos="502907" algn="l"/>
              </a:tabLst>
            </a:pPr>
            <a:r>
              <a:rPr sz="2133" spc="-7" dirty="0">
                <a:latin typeface="Cambria" panose="02040503050406030204" pitchFamily="18" charset="0"/>
                <a:ea typeface="Cambria" panose="02040503050406030204" pitchFamily="18" charset="0"/>
                <a:cs typeface="Calibri"/>
              </a:rPr>
              <a:t>230 kt </a:t>
            </a:r>
            <a:r>
              <a:rPr sz="2133" spc="-13" dirty="0">
                <a:latin typeface="Cambria" panose="02040503050406030204" pitchFamily="18" charset="0"/>
                <a:ea typeface="Cambria" panose="02040503050406030204" pitchFamily="18" charset="0"/>
                <a:cs typeface="Calibri"/>
              </a:rPr>
              <a:t>flight</a:t>
            </a:r>
            <a:r>
              <a:rPr sz="2133" spc="-40" dirty="0">
                <a:latin typeface="Cambria" panose="02040503050406030204" pitchFamily="18" charset="0"/>
                <a:ea typeface="Cambria" panose="02040503050406030204" pitchFamily="18" charset="0"/>
                <a:cs typeface="Calibri"/>
              </a:rPr>
              <a:t> </a:t>
            </a:r>
            <a:r>
              <a:rPr sz="2133" spc="-7" dirty="0">
                <a:latin typeface="Cambria" panose="02040503050406030204" pitchFamily="18" charset="0"/>
                <a:ea typeface="Cambria" panose="02040503050406030204" pitchFamily="18" charset="0"/>
                <a:cs typeface="Calibri"/>
              </a:rPr>
              <a:t>speed</a:t>
            </a:r>
            <a:endParaRPr sz="2133" dirty="0">
              <a:latin typeface="Cambria" panose="02040503050406030204" pitchFamily="18" charset="0"/>
              <a:ea typeface="Cambria" panose="02040503050406030204" pitchFamily="18" charset="0"/>
              <a:cs typeface="Calibri"/>
            </a:endParaRPr>
          </a:p>
        </p:txBody>
      </p:sp>
      <p:sp>
        <p:nvSpPr>
          <p:cNvPr id="4" name="TextBox 3"/>
          <p:cNvSpPr txBox="1"/>
          <p:nvPr/>
        </p:nvSpPr>
        <p:spPr bwMode="auto">
          <a:xfrm>
            <a:off x="2" y="5288340"/>
            <a:ext cx="3040380" cy="1569660"/>
          </a:xfrm>
          <a:prstGeom prst="rect">
            <a:avLst/>
          </a:prstGeom>
          <a:solidFill>
            <a:schemeClr val="bg1">
              <a:lumMod val="95000"/>
            </a:schemeClr>
          </a:solidFill>
          <a:ln w="19050">
            <a:solidFill>
              <a:schemeClr val="tx1"/>
            </a:solidFill>
            <a:miter lim="800000"/>
            <a:headEnd/>
            <a:tailEnd/>
          </a:ln>
        </p:spPr>
        <p:txBody>
          <a:bodyPr wrap="square" rtlCol="0">
            <a:spAutoFit/>
          </a:bodyPr>
          <a:lstStyle/>
          <a:p>
            <a:r>
              <a:rPr lang="en-US" sz="2400" dirty="0">
                <a:latin typeface="Cambria" panose="02040503050406030204" pitchFamily="18" charset="0"/>
                <a:ea typeface="Cambria" panose="02040503050406030204" pitchFamily="18" charset="0"/>
              </a:rPr>
              <a:t>Green = Complete</a:t>
            </a:r>
          </a:p>
          <a:p>
            <a:r>
              <a:rPr lang="en-US" sz="2400" dirty="0">
                <a:latin typeface="Cambria" panose="02040503050406030204" pitchFamily="18" charset="0"/>
                <a:ea typeface="Cambria" panose="02040503050406030204" pitchFamily="18" charset="0"/>
              </a:rPr>
              <a:t>Blue = In Processing</a:t>
            </a:r>
          </a:p>
          <a:p>
            <a:r>
              <a:rPr lang="en-US" sz="2400" dirty="0">
                <a:latin typeface="Cambria" panose="02040503050406030204" pitchFamily="18" charset="0"/>
                <a:ea typeface="Cambria" panose="02040503050406030204" pitchFamily="18" charset="0"/>
              </a:rPr>
              <a:t>Yellow = Underway</a:t>
            </a:r>
          </a:p>
          <a:p>
            <a:r>
              <a:rPr lang="en-US" sz="2400" dirty="0">
                <a:latin typeface="Cambria" panose="02040503050406030204" pitchFamily="18" charset="0"/>
                <a:ea typeface="Cambria" panose="02040503050406030204" pitchFamily="18" charset="0"/>
              </a:rPr>
              <a:t>White = Planned</a:t>
            </a:r>
          </a:p>
        </p:txBody>
      </p:sp>
    </p:spTree>
    <p:extLst>
      <p:ext uri="{BB962C8B-B14F-4D97-AF65-F5344CB8AC3E}">
        <p14:creationId xmlns:p14="http://schemas.microsoft.com/office/powerpoint/2010/main" val="2475518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H CORS in WV"/>
          <p:cNvSpPr>
            <a:spLocks noChangeAspect="1"/>
          </p:cNvSpPr>
          <p:nvPr/>
        </p:nvSpPr>
        <p:spPr>
          <a:xfrm>
            <a:off x="-91615" y="-18589"/>
            <a:ext cx="9235615" cy="6819439"/>
          </a:xfrm>
          <a:prstGeom prst="rect">
            <a:avLst/>
          </a:prstGeom>
          <a:blipFill dpi="0" rotWithShape="1">
            <a:blip r:embed="rId3">
              <a:alphaModFix amt="79000"/>
              <a:extLst>
                <a:ext uri="{28A0092B-C50C-407E-A947-70E740481C1C}">
                  <a14:useLocalDpi xmlns:a14="http://schemas.microsoft.com/office/drawing/2010/main" val="0"/>
                </a:ext>
              </a:extLst>
            </a:blip>
            <a:srcRect/>
            <a:stretch>
              <a:fillRect l="-1" r="-6847" b="-3582"/>
            </a:stretch>
          </a:bli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1219193" y="-245390"/>
            <a:ext cx="9144000" cy="1143000"/>
          </a:xfrm>
        </p:spPr>
        <p:txBody>
          <a:bodyPr/>
          <a:lstStyle/>
          <a:p>
            <a:r>
              <a:rPr lang="en-US" sz="4800" b="1" dirty="0">
                <a:solidFill>
                  <a:schemeClr val="bg1"/>
                </a:solidFill>
                <a:latin typeface="Cambria" panose="02040503050406030204" pitchFamily="18" charset="0"/>
                <a:ea typeface="Cambria" panose="02040503050406030204" pitchFamily="18" charset="0"/>
              </a:rPr>
              <a:t>WVDOH CORS Network</a:t>
            </a:r>
          </a:p>
        </p:txBody>
      </p:sp>
    </p:spTree>
    <p:extLst>
      <p:ext uri="{BB962C8B-B14F-4D97-AF65-F5344CB8AC3E}">
        <p14:creationId xmlns:p14="http://schemas.microsoft.com/office/powerpoint/2010/main" val="983752170"/>
      </p:ext>
    </p:extLst>
  </p:cSld>
  <p:clrMapOvr>
    <a:masterClrMapping/>
  </p:clrMapOvr>
  <p:transition spd="slow">
    <p:wipe/>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latin typeface="Cambria" panose="02040503050406030204" pitchFamily="18" charset="0"/>
                <a:ea typeface="Cambria" panose="02040503050406030204" pitchFamily="18" charset="0"/>
              </a:rPr>
              <a:t>GPS Month</a:t>
            </a:r>
          </a:p>
        </p:txBody>
      </p:sp>
      <p:sp>
        <p:nvSpPr>
          <p:cNvPr id="3" name="Content Placeholder 2"/>
          <p:cNvSpPr>
            <a:spLocks noGrp="1"/>
          </p:cNvSpPr>
          <p:nvPr>
            <p:ph idx="1"/>
          </p:nvPr>
        </p:nvSpPr>
        <p:spPr/>
        <p:txBody>
          <a:bodyPr/>
          <a:lstStyle/>
          <a:p>
            <a:r>
              <a:rPr lang="en-US" dirty="0">
                <a:latin typeface="Cambria" panose="02040503050406030204" pitchFamily="18" charset="0"/>
                <a:ea typeface="Cambria" panose="02040503050406030204" pitchFamily="18" charset="0"/>
              </a:rPr>
              <a:t>A span of four consecutive GPS weeks, where the first GPS week in the GPS month is an integer multiple of 4</a:t>
            </a:r>
          </a:p>
          <a:p>
            <a:endParaRPr lang="en-US" dirty="0">
              <a:latin typeface="Cambria" panose="02040503050406030204" pitchFamily="18" charset="0"/>
              <a:ea typeface="Cambria" panose="02040503050406030204" pitchFamily="18" charset="0"/>
            </a:endParaRPr>
          </a:p>
          <a:p>
            <a:pPr lvl="1"/>
            <a:r>
              <a:rPr lang="en-US" dirty="0">
                <a:latin typeface="Cambria" panose="02040503050406030204" pitchFamily="18" charset="0"/>
                <a:ea typeface="Cambria" panose="02040503050406030204" pitchFamily="18" charset="0"/>
              </a:rPr>
              <a:t>GPS Month 0 = GPS Weeks 0, 1, 2 and 3</a:t>
            </a:r>
          </a:p>
          <a:p>
            <a:pPr lvl="1"/>
            <a:r>
              <a:rPr lang="en-US" dirty="0">
                <a:latin typeface="Cambria" panose="02040503050406030204" pitchFamily="18" charset="0"/>
                <a:ea typeface="Cambria" panose="02040503050406030204" pitchFamily="18" charset="0"/>
              </a:rPr>
              <a:t>GPS Month 1 = GPS Weeks 4, 5, 6 and 7</a:t>
            </a:r>
          </a:p>
          <a:p>
            <a:pPr lvl="1"/>
            <a:r>
              <a:rPr lang="en-US" dirty="0">
                <a:latin typeface="Cambria" panose="02040503050406030204" pitchFamily="18" charset="0"/>
                <a:ea typeface="Cambria" panose="02040503050406030204" pitchFamily="18" charset="0"/>
              </a:rPr>
              <a:t>GPS Month 2 = GPS Weeks 8, 9, 10, and 11</a:t>
            </a:r>
          </a:p>
          <a:p>
            <a:pPr lvl="1"/>
            <a:r>
              <a:rPr lang="en-US" dirty="0">
                <a:latin typeface="Cambria" panose="02040503050406030204" pitchFamily="18" charset="0"/>
                <a:ea typeface="Cambria" panose="02040503050406030204" pitchFamily="18" charset="0"/>
              </a:rPr>
              <a:t>GPS Month 3 = GPS Weeks 12, 13, 14, and 15</a:t>
            </a:r>
          </a:p>
          <a:p>
            <a:pPr lvl="1"/>
            <a:r>
              <a:rPr lang="en-US" dirty="0">
                <a:latin typeface="Cambria" panose="02040503050406030204" pitchFamily="18" charset="0"/>
                <a:ea typeface="Cambria" panose="02040503050406030204" pitchFamily="18" charset="0"/>
              </a:rPr>
              <a:t>You get the idea…</a:t>
            </a:r>
          </a:p>
        </p:txBody>
      </p:sp>
    </p:spTree>
    <p:extLst>
      <p:ext uri="{BB962C8B-B14F-4D97-AF65-F5344CB8AC3E}">
        <p14:creationId xmlns:p14="http://schemas.microsoft.com/office/powerpoint/2010/main" val="269450123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99364"/>
            <a:ext cx="9144000" cy="1143000"/>
          </a:xfrm>
        </p:spPr>
        <p:txBody>
          <a:bodyPr/>
          <a:lstStyle/>
          <a:p>
            <a:r>
              <a:rPr lang="en-US" sz="5400" dirty="0">
                <a:latin typeface="Cambria" panose="02040503050406030204" pitchFamily="18" charset="0"/>
                <a:ea typeface="Cambria" panose="02040503050406030204" pitchFamily="18" charset="0"/>
              </a:rPr>
              <a:t>New Types of Coordinates</a:t>
            </a:r>
          </a:p>
        </p:txBody>
      </p:sp>
      <p:sp>
        <p:nvSpPr>
          <p:cNvPr id="6" name="Slide Number Placeholder 5"/>
          <p:cNvSpPr>
            <a:spLocks noGrp="1"/>
          </p:cNvSpPr>
          <p:nvPr>
            <p:ph type="sldNum" sz="quarter" idx="4294967295"/>
          </p:nvPr>
        </p:nvSpPr>
        <p:spPr/>
        <p:txBody>
          <a:bodyPr/>
          <a:lstStyle/>
          <a:p>
            <a:pPr>
              <a:defRPr/>
            </a:pPr>
            <a:fld id="{EB6791C4-DF4E-4C17-A41C-B2BEB15390BD}" type="slidenum">
              <a:rPr lang="en-US" smtClean="0"/>
              <a:pPr>
                <a:defRPr/>
              </a:pPr>
              <a:t>172</a:t>
            </a:fld>
            <a:endParaRPr lang="en-US" dirty="0"/>
          </a:p>
        </p:txBody>
      </p:sp>
    </p:spTree>
    <p:extLst>
      <p:ext uri="{BB962C8B-B14F-4D97-AF65-F5344CB8AC3E}">
        <p14:creationId xmlns:p14="http://schemas.microsoft.com/office/powerpoint/2010/main" val="203650153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ext uri="{D42A27DB-BD31-4B8C-83A1-F6EECF244321}">
                <p14:modId xmlns:p14="http://schemas.microsoft.com/office/powerpoint/2010/main" val="3999121733"/>
              </p:ext>
            </p:extLst>
          </p:nvPr>
        </p:nvGraphicFramePr>
        <p:xfrm>
          <a:off x="-1" y="1449804"/>
          <a:ext cx="9144000" cy="4271546"/>
        </p:xfrm>
        <a:graphic>
          <a:graphicData uri="http://schemas.openxmlformats.org/drawingml/2006/table">
            <a:tbl>
              <a:tblPr firstRow="1" bandRow="1">
                <a:tableStyleId>{5C22544A-7EE6-4342-B048-85BDC9FD1C3A}</a:tableStyleId>
              </a:tblPr>
              <a:tblGrid>
                <a:gridCol w="1610437">
                  <a:extLst>
                    <a:ext uri="{9D8B030D-6E8A-4147-A177-3AD203B41FA5}">
                      <a16:colId xmlns:a16="http://schemas.microsoft.com/office/drawing/2014/main" val="3072164736"/>
                    </a:ext>
                  </a:extLst>
                </a:gridCol>
                <a:gridCol w="1355184">
                  <a:extLst>
                    <a:ext uri="{9D8B030D-6E8A-4147-A177-3AD203B41FA5}">
                      <a16:colId xmlns:a16="http://schemas.microsoft.com/office/drawing/2014/main" val="2891838301"/>
                    </a:ext>
                  </a:extLst>
                </a:gridCol>
                <a:gridCol w="6178379">
                  <a:extLst>
                    <a:ext uri="{9D8B030D-6E8A-4147-A177-3AD203B41FA5}">
                      <a16:colId xmlns:a16="http://schemas.microsoft.com/office/drawing/2014/main" val="3937670442"/>
                    </a:ext>
                  </a:extLst>
                </a:gridCol>
              </a:tblGrid>
              <a:tr h="461546">
                <a:tc>
                  <a:txBody>
                    <a:bodyPr/>
                    <a:lstStyle/>
                    <a:p>
                      <a:r>
                        <a:rPr lang="en-US" sz="2000" dirty="0">
                          <a:latin typeface="Cambria" panose="02040503050406030204" pitchFamily="18" charset="0"/>
                          <a:ea typeface="Cambria" panose="02040503050406030204" pitchFamily="18" charset="0"/>
                        </a:rPr>
                        <a:t>Name</a:t>
                      </a:r>
                    </a:p>
                  </a:txBody>
                  <a:tcPr/>
                </a:tc>
                <a:tc>
                  <a:txBody>
                    <a:bodyPr/>
                    <a:lstStyle/>
                    <a:p>
                      <a:r>
                        <a:rPr lang="en-US" sz="2000" dirty="0">
                          <a:latin typeface="Cambria" panose="02040503050406030204" pitchFamily="18" charset="0"/>
                          <a:ea typeface="Cambria" panose="02040503050406030204" pitchFamily="18" charset="0"/>
                        </a:rPr>
                        <a:t>Generally </a:t>
                      </a:r>
                      <a:r>
                        <a:rPr lang="en-US" sz="2000" baseline="0" dirty="0">
                          <a:latin typeface="Cambria" panose="02040503050406030204" pitchFamily="18" charset="0"/>
                          <a:ea typeface="Cambria" panose="02040503050406030204" pitchFamily="18" charset="0"/>
                        </a:rPr>
                        <a:t>on…</a:t>
                      </a:r>
                      <a:endParaRPr lang="en-US" sz="2000" dirty="0">
                        <a:latin typeface="Cambria" panose="02040503050406030204" pitchFamily="18" charset="0"/>
                        <a:ea typeface="Cambria" panose="02040503050406030204" pitchFamily="18" charset="0"/>
                      </a:endParaRPr>
                    </a:p>
                  </a:txBody>
                  <a:tcPr/>
                </a:tc>
                <a:tc>
                  <a:txBody>
                    <a:bodyPr/>
                    <a:lstStyle/>
                    <a:p>
                      <a:r>
                        <a:rPr lang="en-US" sz="2000" dirty="0">
                          <a:latin typeface="Cambria" panose="02040503050406030204" pitchFamily="18" charset="0"/>
                          <a:ea typeface="Cambria" panose="02040503050406030204" pitchFamily="18" charset="0"/>
                        </a:rPr>
                        <a:t>Description</a:t>
                      </a:r>
                    </a:p>
                  </a:txBody>
                  <a:tcPr/>
                </a:tc>
                <a:extLst>
                  <a:ext uri="{0D108BD9-81ED-4DB2-BD59-A6C34878D82A}">
                    <a16:rowId xmlns:a16="http://schemas.microsoft.com/office/drawing/2014/main" val="2586128047"/>
                  </a:ext>
                </a:extLst>
              </a:tr>
              <a:tr h="461546">
                <a:tc>
                  <a:txBody>
                    <a:bodyPr/>
                    <a:lstStyle/>
                    <a:p>
                      <a:r>
                        <a:rPr lang="en-US" sz="2000" dirty="0">
                          <a:latin typeface="Cambria" panose="02040503050406030204" pitchFamily="18" charset="0"/>
                          <a:ea typeface="Cambria" panose="02040503050406030204" pitchFamily="18" charset="0"/>
                        </a:rPr>
                        <a:t>Reported</a:t>
                      </a:r>
                    </a:p>
                  </a:txBody>
                  <a:tcPr/>
                </a:tc>
                <a:tc>
                  <a:txBody>
                    <a:bodyPr/>
                    <a:lstStyle/>
                    <a:p>
                      <a:r>
                        <a:rPr lang="en-US" sz="2000" dirty="0">
                          <a:latin typeface="Cambria" panose="02040503050406030204" pitchFamily="18" charset="0"/>
                          <a:ea typeface="Cambria" panose="02040503050406030204" pitchFamily="18" charset="0"/>
                        </a:rPr>
                        <a:t>Passive</a:t>
                      </a:r>
                    </a:p>
                  </a:txBody>
                  <a:tcPr/>
                </a:tc>
                <a:tc>
                  <a:txBody>
                    <a:bodyPr/>
                    <a:lstStyle/>
                    <a:p>
                      <a:r>
                        <a:rPr lang="en-US" sz="2000" dirty="0">
                          <a:latin typeface="Cambria" panose="02040503050406030204" pitchFamily="18" charset="0"/>
                          <a:ea typeface="Cambria" panose="02040503050406030204" pitchFamily="18" charset="0"/>
                        </a:rPr>
                        <a:t>“Quick and Dirty”.  Smartphone</a:t>
                      </a:r>
                      <a:r>
                        <a:rPr lang="en-US" sz="2000" baseline="0" dirty="0">
                          <a:latin typeface="Cambria" panose="02040503050406030204" pitchFamily="18" charset="0"/>
                          <a:ea typeface="Cambria" panose="02040503050406030204" pitchFamily="18" charset="0"/>
                        </a:rPr>
                        <a:t> accuracy.</a:t>
                      </a:r>
                      <a:endParaRPr lang="en-US"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595401024"/>
                  </a:ext>
                </a:extLst>
              </a:tr>
              <a:tr h="461546">
                <a:tc>
                  <a:txBody>
                    <a:bodyPr/>
                    <a:lstStyle/>
                    <a:p>
                      <a:r>
                        <a:rPr lang="en-US" sz="2000" dirty="0">
                          <a:latin typeface="Cambria" panose="02040503050406030204" pitchFamily="18" charset="0"/>
                          <a:ea typeface="Cambria" panose="02040503050406030204" pitchFamily="18" charset="0"/>
                        </a:rPr>
                        <a:t>Preliminary</a:t>
                      </a:r>
                    </a:p>
                  </a:txBody>
                  <a:tcPr/>
                </a:tc>
                <a:tc>
                  <a:txBody>
                    <a:bodyPr/>
                    <a:lstStyle/>
                    <a:p>
                      <a:r>
                        <a:rPr lang="en-US" sz="2000" dirty="0">
                          <a:latin typeface="Cambria" panose="02040503050406030204" pitchFamily="18" charset="0"/>
                          <a:ea typeface="Cambria" panose="02040503050406030204" pitchFamily="18" charset="0"/>
                        </a:rPr>
                        <a:t>Passive</a:t>
                      </a:r>
                    </a:p>
                  </a:txBody>
                  <a:tcPr/>
                </a:tc>
                <a:tc>
                  <a:txBody>
                    <a:bodyPr/>
                    <a:lstStyle/>
                    <a:p>
                      <a:r>
                        <a:rPr lang="en-US" sz="2000" dirty="0">
                          <a:solidFill>
                            <a:srgbClr val="FF0000"/>
                          </a:solidFill>
                          <a:latin typeface="Cambria" panose="02040503050406030204" pitchFamily="18" charset="0"/>
                          <a:ea typeface="Cambria" panose="02040503050406030204" pitchFamily="18" charset="0"/>
                        </a:rPr>
                        <a:t>Computed by you with OPUS </a:t>
                      </a:r>
                      <a:r>
                        <a:rPr lang="en-US" sz="2000" dirty="0">
                          <a:latin typeface="Cambria" panose="02040503050406030204" pitchFamily="18" charset="0"/>
                          <a:ea typeface="Cambria" panose="02040503050406030204" pitchFamily="18" charset="0"/>
                        </a:rPr>
                        <a:t>using your data.  </a:t>
                      </a:r>
                      <a:r>
                        <a:rPr lang="en-US" sz="2000" i="1" dirty="0">
                          <a:latin typeface="Cambria" panose="02040503050406030204" pitchFamily="18" charset="0"/>
                          <a:ea typeface="Cambria" panose="02040503050406030204" pitchFamily="18" charset="0"/>
                        </a:rPr>
                        <a:t>Unchecked by NGS</a:t>
                      </a:r>
                      <a:r>
                        <a:rPr lang="en-US" sz="2000" dirty="0">
                          <a:latin typeface="Cambria" panose="02040503050406030204" pitchFamily="18" charset="0"/>
                          <a:ea typeface="Cambria" panose="02040503050406030204" pitchFamily="18" charset="0"/>
                        </a:rPr>
                        <a:t>.</a:t>
                      </a:r>
                    </a:p>
                  </a:txBody>
                  <a:tcPr/>
                </a:tc>
                <a:extLst>
                  <a:ext uri="{0D108BD9-81ED-4DB2-BD59-A6C34878D82A}">
                    <a16:rowId xmlns:a16="http://schemas.microsoft.com/office/drawing/2014/main" val="2027725360"/>
                  </a:ext>
                </a:extLst>
              </a:tr>
              <a:tr h="670690">
                <a:tc>
                  <a:txBody>
                    <a:bodyPr/>
                    <a:lstStyle/>
                    <a:p>
                      <a:r>
                        <a:rPr lang="en-US" sz="2000" dirty="0">
                          <a:latin typeface="Cambria" panose="02040503050406030204" pitchFamily="18" charset="0"/>
                          <a:ea typeface="Cambria" panose="02040503050406030204" pitchFamily="18" charset="0"/>
                        </a:rPr>
                        <a:t>Final Discrete</a:t>
                      </a:r>
                    </a:p>
                  </a:txBody>
                  <a:tcPr/>
                </a:tc>
                <a:tc>
                  <a:txBody>
                    <a:bodyPr/>
                    <a:lstStyle/>
                    <a:p>
                      <a:r>
                        <a:rPr lang="en-US" sz="2000" dirty="0">
                          <a:latin typeface="Cambria" panose="02040503050406030204" pitchFamily="18" charset="0"/>
                          <a:ea typeface="Cambria" panose="02040503050406030204" pitchFamily="18" charset="0"/>
                        </a:rPr>
                        <a:t>Passive</a:t>
                      </a:r>
                    </a:p>
                  </a:txBody>
                  <a:tcPr/>
                </a:tc>
                <a:tc>
                  <a:txBody>
                    <a:bodyPr/>
                    <a:lstStyle/>
                    <a:p>
                      <a:r>
                        <a:rPr lang="en-US" sz="2000" b="1" dirty="0">
                          <a:solidFill>
                            <a:schemeClr val="tx1"/>
                          </a:solidFill>
                          <a:latin typeface="Cambria" panose="02040503050406030204" pitchFamily="18" charset="0"/>
                          <a:ea typeface="Cambria" panose="02040503050406030204" pitchFamily="18" charset="0"/>
                        </a:rPr>
                        <a:t>Most</a:t>
                      </a:r>
                      <a:r>
                        <a:rPr lang="en-US" sz="2000" b="1" baseline="0" dirty="0">
                          <a:solidFill>
                            <a:schemeClr val="tx1"/>
                          </a:solidFill>
                          <a:latin typeface="Cambria" panose="02040503050406030204" pitchFamily="18" charset="0"/>
                          <a:ea typeface="Cambria" panose="02040503050406030204" pitchFamily="18" charset="0"/>
                        </a:rPr>
                        <a:t> accurate</a:t>
                      </a:r>
                      <a:r>
                        <a:rPr lang="en-US" sz="2000" baseline="0" dirty="0">
                          <a:solidFill>
                            <a:schemeClr val="tx1"/>
                          </a:solidFill>
                          <a:latin typeface="Cambria" panose="02040503050406030204" pitchFamily="18" charset="0"/>
                          <a:ea typeface="Cambria" panose="02040503050406030204" pitchFamily="18" charset="0"/>
                        </a:rPr>
                        <a:t>.  </a:t>
                      </a:r>
                      <a:r>
                        <a:rPr lang="en-US" sz="2000" baseline="0" dirty="0">
                          <a:latin typeface="Cambria" panose="02040503050406030204" pitchFamily="18" charset="0"/>
                          <a:ea typeface="Cambria" panose="02040503050406030204" pitchFamily="18" charset="0"/>
                        </a:rPr>
                        <a:t>Time-dependent.  </a:t>
                      </a:r>
                    </a:p>
                    <a:p>
                      <a:r>
                        <a:rPr lang="en-US" sz="2000" baseline="0" dirty="0">
                          <a:latin typeface="Cambria" panose="02040503050406030204" pitchFamily="18" charset="0"/>
                          <a:ea typeface="Cambria" panose="02040503050406030204" pitchFamily="18" charset="0"/>
                        </a:rPr>
                        <a:t>Computed by NGS </a:t>
                      </a:r>
                      <a:r>
                        <a:rPr lang="en-US" sz="2000" baseline="0" dirty="0">
                          <a:solidFill>
                            <a:srgbClr val="FF0000"/>
                          </a:solidFill>
                          <a:latin typeface="Cambria" panose="02040503050406030204" pitchFamily="18" charset="0"/>
                          <a:ea typeface="Cambria" panose="02040503050406030204" pitchFamily="18" charset="0"/>
                        </a:rPr>
                        <a:t>every four weeks</a:t>
                      </a:r>
                      <a:r>
                        <a:rPr lang="en-US" sz="2000" baseline="0" dirty="0">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24415257"/>
                  </a:ext>
                </a:extLst>
              </a:tr>
              <a:tr h="670690">
                <a:tc>
                  <a:txBody>
                    <a:bodyPr/>
                    <a:lstStyle/>
                    <a:p>
                      <a:r>
                        <a:rPr lang="en-US" sz="2000" dirty="0">
                          <a:latin typeface="Cambria" panose="02040503050406030204" pitchFamily="18" charset="0"/>
                          <a:ea typeface="Cambria" panose="02040503050406030204" pitchFamily="18" charset="0"/>
                        </a:rPr>
                        <a:t>Final Running</a:t>
                      </a:r>
                    </a:p>
                  </a:txBody>
                  <a:tcPr/>
                </a:tc>
                <a:tc>
                  <a:txBody>
                    <a:bodyPr/>
                    <a:lstStyle/>
                    <a:p>
                      <a:r>
                        <a:rPr lang="en-US" sz="2000" dirty="0">
                          <a:latin typeface="Cambria" panose="02040503050406030204" pitchFamily="18" charset="0"/>
                          <a:ea typeface="Cambria" panose="02040503050406030204" pitchFamily="18" charset="0"/>
                        </a:rPr>
                        <a:t>CORS</a:t>
                      </a:r>
                    </a:p>
                  </a:txBody>
                  <a:tcPr/>
                </a:tc>
                <a:tc>
                  <a:txBody>
                    <a:bodyPr/>
                    <a:lstStyle/>
                    <a:p>
                      <a:r>
                        <a:rPr lang="en-US" sz="2000" dirty="0">
                          <a:latin typeface="Cambria" panose="02040503050406030204" pitchFamily="18" charset="0"/>
                          <a:ea typeface="Cambria" panose="02040503050406030204" pitchFamily="18" charset="0"/>
                        </a:rPr>
                        <a:t>Continuous</a:t>
                      </a:r>
                      <a:r>
                        <a:rPr lang="en-US" sz="2000" baseline="0" dirty="0">
                          <a:latin typeface="Cambria" panose="02040503050406030204" pitchFamily="18" charset="0"/>
                          <a:ea typeface="Cambria" panose="02040503050406030204" pitchFamily="18" charset="0"/>
                        </a:rPr>
                        <a:t> time-dependent CORS coordinates.  Checked by NGS </a:t>
                      </a:r>
                      <a:r>
                        <a:rPr lang="en-US" sz="2000" baseline="0" dirty="0">
                          <a:solidFill>
                            <a:srgbClr val="FF0000"/>
                          </a:solidFill>
                          <a:latin typeface="Cambria" panose="02040503050406030204" pitchFamily="18" charset="0"/>
                          <a:ea typeface="Cambria" panose="02040503050406030204" pitchFamily="18" charset="0"/>
                        </a:rPr>
                        <a:t>every day</a:t>
                      </a:r>
                      <a:r>
                        <a:rPr lang="en-US" sz="2000" baseline="0" dirty="0">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1453036895"/>
                  </a:ext>
                </a:extLst>
              </a:tr>
              <a:tr h="796642">
                <a:tc>
                  <a:txBody>
                    <a:bodyPr/>
                    <a:lstStyle/>
                    <a:p>
                      <a:r>
                        <a:rPr lang="en-US" sz="2000" dirty="0">
                          <a:latin typeface="Cambria" panose="02040503050406030204" pitchFamily="18" charset="0"/>
                          <a:ea typeface="Cambria" panose="02040503050406030204" pitchFamily="18" charset="0"/>
                        </a:rPr>
                        <a:t>Reference Epoch</a:t>
                      </a:r>
                    </a:p>
                  </a:txBody>
                  <a:tcPr/>
                </a:tc>
                <a:tc>
                  <a:txBody>
                    <a:bodyPr/>
                    <a:lstStyle/>
                    <a:p>
                      <a:r>
                        <a:rPr lang="en-US" sz="2000" dirty="0">
                          <a:latin typeface="Cambria" panose="02040503050406030204" pitchFamily="18" charset="0"/>
                          <a:ea typeface="Cambria" panose="02040503050406030204" pitchFamily="18" charset="0"/>
                        </a:rPr>
                        <a:t>Passive and CORS</a:t>
                      </a:r>
                    </a:p>
                  </a:txBody>
                  <a:tcPr/>
                </a:tc>
                <a:tc>
                  <a:txBody>
                    <a:bodyPr/>
                    <a:lstStyle/>
                    <a:p>
                      <a:r>
                        <a:rPr lang="en-US" sz="2000" dirty="0">
                          <a:latin typeface="Cambria" panose="02040503050406030204" pitchFamily="18" charset="0"/>
                          <a:ea typeface="Cambria" panose="02040503050406030204" pitchFamily="18" charset="0"/>
                        </a:rPr>
                        <a:t>Modeled</a:t>
                      </a:r>
                      <a:r>
                        <a:rPr lang="en-US" sz="2000" baseline="0" dirty="0">
                          <a:latin typeface="Cambria" panose="02040503050406030204" pitchFamily="18" charset="0"/>
                          <a:ea typeface="Cambria" panose="02040503050406030204" pitchFamily="18" charset="0"/>
                        </a:rPr>
                        <a:t> from Final Discrete, Final Running, IFDM2022 and </a:t>
                      </a:r>
                      <a:r>
                        <a:rPr lang="en-US" sz="2000" baseline="0" dirty="0" err="1">
                          <a:latin typeface="Cambria" panose="02040503050406030204" pitchFamily="18" charset="0"/>
                          <a:ea typeface="Cambria" panose="02040503050406030204" pitchFamily="18" charset="0"/>
                        </a:rPr>
                        <a:t>GeMS</a:t>
                      </a:r>
                      <a:r>
                        <a:rPr lang="en-US" sz="2000" baseline="0" dirty="0">
                          <a:latin typeface="Cambria" panose="02040503050406030204" pitchFamily="18" charset="0"/>
                          <a:ea typeface="Cambria" panose="02040503050406030204" pitchFamily="18" charset="0"/>
                        </a:rPr>
                        <a:t>.</a:t>
                      </a:r>
                    </a:p>
                    <a:p>
                      <a:r>
                        <a:rPr lang="en-US" sz="2000" baseline="0" dirty="0">
                          <a:latin typeface="Cambria" panose="02040503050406030204" pitchFamily="18" charset="0"/>
                          <a:ea typeface="Cambria" panose="02040503050406030204" pitchFamily="18" charset="0"/>
                        </a:rPr>
                        <a:t>Computed by NGS </a:t>
                      </a:r>
                      <a:r>
                        <a:rPr lang="en-US" sz="2000" baseline="0" dirty="0">
                          <a:solidFill>
                            <a:srgbClr val="FF0000"/>
                          </a:solidFill>
                          <a:latin typeface="Cambria" panose="02040503050406030204" pitchFamily="18" charset="0"/>
                          <a:ea typeface="Cambria" panose="02040503050406030204" pitchFamily="18" charset="0"/>
                        </a:rPr>
                        <a:t>every five years</a:t>
                      </a:r>
                      <a:r>
                        <a:rPr lang="en-US" sz="2000" baseline="0" dirty="0">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80763562"/>
                  </a:ext>
                </a:extLst>
              </a:tr>
            </a:tbl>
          </a:graphicData>
        </a:graphic>
      </p:graphicFrame>
      <p:sp>
        <p:nvSpPr>
          <p:cNvPr id="2" name="Title 1"/>
          <p:cNvSpPr>
            <a:spLocks noGrp="1"/>
          </p:cNvSpPr>
          <p:nvPr>
            <p:ph type="title"/>
          </p:nvPr>
        </p:nvSpPr>
        <p:spPr>
          <a:xfrm>
            <a:off x="0" y="274638"/>
            <a:ext cx="9144000" cy="1143000"/>
          </a:xfrm>
        </p:spPr>
        <p:txBody>
          <a:bodyPr/>
          <a:lstStyle/>
          <a:p>
            <a:r>
              <a:rPr lang="en-US" sz="3600" dirty="0">
                <a:latin typeface="Cambria" panose="02040503050406030204" pitchFamily="18" charset="0"/>
                <a:ea typeface="Cambria" panose="02040503050406030204" pitchFamily="18" charset="0"/>
              </a:rPr>
              <a:t>Five types of coordinates in Modernized NSRS</a:t>
            </a:r>
          </a:p>
        </p:txBody>
      </p:sp>
    </p:spTree>
    <p:extLst>
      <p:ext uri="{BB962C8B-B14F-4D97-AF65-F5344CB8AC3E}">
        <p14:creationId xmlns:p14="http://schemas.microsoft.com/office/powerpoint/2010/main" val="326645923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sz="4800" dirty="0">
                <a:latin typeface="Cambria" panose="02040503050406030204" pitchFamily="18" charset="0"/>
                <a:ea typeface="Cambria" panose="02040503050406030204" pitchFamily="18" charset="0"/>
              </a:rPr>
              <a:t>Reported Coordinates</a:t>
            </a:r>
          </a:p>
        </p:txBody>
      </p:sp>
      <p:sp>
        <p:nvSpPr>
          <p:cNvPr id="3" name="Content Placeholder 2"/>
          <p:cNvSpPr>
            <a:spLocks noGrp="1"/>
          </p:cNvSpPr>
          <p:nvPr>
            <p:ph idx="1"/>
          </p:nvPr>
        </p:nvSpPr>
        <p:spPr>
          <a:xfrm>
            <a:off x="156482" y="1280160"/>
            <a:ext cx="8831036" cy="5294811"/>
          </a:xfrm>
        </p:spPr>
        <p:txBody>
          <a:bodyPr/>
          <a:lstStyle/>
          <a:p>
            <a:pPr marL="228600" lvl="1" indent="0">
              <a:buNone/>
            </a:pPr>
            <a:r>
              <a:rPr lang="en-US" sz="3000" dirty="0">
                <a:latin typeface="Cambria" panose="02040503050406030204" pitchFamily="18" charset="0"/>
                <a:ea typeface="Cambria" panose="02040503050406030204" pitchFamily="18" charset="0"/>
              </a:rPr>
              <a:t>These are from any source in which the coordinate is directly reported to NGS </a:t>
            </a:r>
            <a:r>
              <a:rPr lang="en-US" sz="3000" b="1" i="1" dirty="0">
                <a:latin typeface="Cambria" panose="02040503050406030204" pitchFamily="18" charset="0"/>
                <a:ea typeface="Cambria" panose="02040503050406030204" pitchFamily="18" charset="0"/>
              </a:rPr>
              <a:t>without the data necessary for NGS to replicate the coordinate</a:t>
            </a:r>
            <a:r>
              <a:rPr lang="en-US" sz="3000" dirty="0">
                <a:latin typeface="Cambria" panose="02040503050406030204" pitchFamily="18" charset="0"/>
                <a:ea typeface="Cambria" panose="02040503050406030204" pitchFamily="18" charset="0"/>
              </a:rPr>
              <a:t>.</a:t>
            </a:r>
          </a:p>
          <a:p>
            <a:pPr marL="457200" lvl="1" indent="0">
              <a:spcBef>
                <a:spcPts val="2400"/>
              </a:spcBef>
              <a:buNone/>
            </a:pPr>
            <a:r>
              <a:rPr lang="en-US" dirty="0">
                <a:latin typeface="Cambria" panose="02040503050406030204" pitchFamily="18" charset="0"/>
                <a:ea typeface="Cambria" panose="02040503050406030204" pitchFamily="18" charset="0"/>
              </a:rPr>
              <a:t>Compares to:</a:t>
            </a:r>
          </a:p>
          <a:p>
            <a:pPr lvl="2"/>
            <a:r>
              <a:rPr lang="en-US" sz="2800" dirty="0">
                <a:latin typeface="Cambria" panose="02040503050406030204" pitchFamily="18" charset="0"/>
                <a:ea typeface="Cambria" panose="02040503050406030204" pitchFamily="18" charset="0"/>
              </a:rPr>
              <a:t>SCALED – like on a datasheet</a:t>
            </a:r>
          </a:p>
          <a:p>
            <a:pPr lvl="2"/>
            <a:r>
              <a:rPr lang="en-US" sz="2800" dirty="0">
                <a:latin typeface="Cambria" panose="02040503050406030204" pitchFamily="18" charset="0"/>
                <a:ea typeface="Cambria" panose="02040503050406030204" pitchFamily="18" charset="0"/>
              </a:rPr>
              <a:t>HD_HELD – like on a datasheet</a:t>
            </a:r>
          </a:p>
          <a:p>
            <a:pPr lvl="2"/>
            <a:r>
              <a:rPr lang="en-US" sz="2800" dirty="0">
                <a:latin typeface="Cambria" panose="02040503050406030204" pitchFamily="18" charset="0"/>
                <a:ea typeface="Cambria" panose="02040503050406030204" pitchFamily="18" charset="0"/>
              </a:rPr>
              <a:t>Smartphone/Device GNSS</a:t>
            </a:r>
          </a:p>
          <a:p>
            <a:pPr lvl="2"/>
            <a:r>
              <a:rPr lang="en-US" sz="2800" dirty="0">
                <a:latin typeface="Cambria" panose="02040503050406030204" pitchFamily="18" charset="0"/>
                <a:ea typeface="Cambria" panose="02040503050406030204" pitchFamily="18" charset="0"/>
              </a:rPr>
              <a:t>From NCAT or </a:t>
            </a:r>
            <a:r>
              <a:rPr lang="en-US" sz="2800" dirty="0" err="1">
                <a:latin typeface="Cambria" panose="02040503050406030204" pitchFamily="18" charset="0"/>
                <a:ea typeface="Cambria" panose="02040503050406030204" pitchFamily="18" charset="0"/>
              </a:rPr>
              <a:t>VDatum</a:t>
            </a:r>
            <a:endParaRPr lang="en-US" sz="2800" dirty="0">
              <a:latin typeface="Cambria" panose="02040503050406030204" pitchFamily="18" charset="0"/>
              <a:ea typeface="Cambria" panose="02040503050406030204" pitchFamily="18" charset="0"/>
            </a:endParaRPr>
          </a:p>
          <a:p>
            <a:pPr lvl="2"/>
            <a:r>
              <a:rPr lang="en-US" sz="2800" dirty="0">
                <a:latin typeface="Cambria" panose="02040503050406030204" pitchFamily="18" charset="0"/>
                <a:ea typeface="Cambria" panose="02040503050406030204" pitchFamily="18" charset="0"/>
              </a:rPr>
              <a:t>Coordinates from and RTK/RTN rover </a:t>
            </a:r>
            <a:r>
              <a:rPr lang="en-US" sz="2800" i="1" dirty="0">
                <a:latin typeface="Cambria" panose="02040503050406030204" pitchFamily="18" charset="0"/>
                <a:ea typeface="Cambria" panose="02040503050406030204" pitchFamily="18" charset="0"/>
              </a:rPr>
              <a:t>without data files</a:t>
            </a:r>
          </a:p>
        </p:txBody>
      </p:sp>
    </p:spTree>
    <p:extLst>
      <p:ext uri="{BB962C8B-B14F-4D97-AF65-F5344CB8AC3E}">
        <p14:creationId xmlns:p14="http://schemas.microsoft.com/office/powerpoint/2010/main" val="20767787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stretch>
            <a:fillRect/>
          </a:stretch>
        </p:blipFill>
        <p:spPr>
          <a:xfrm>
            <a:off x="0" y="1756147"/>
            <a:ext cx="3356789" cy="4177456"/>
          </a:xfrm>
          <a:prstGeom prst="rect">
            <a:avLst/>
          </a:prstGeom>
        </p:spPr>
      </p:pic>
      <p:pic>
        <p:nvPicPr>
          <p:cNvPr id="8" name="Picture 7"/>
          <p:cNvPicPr>
            <a:picLocks noChangeAspect="1"/>
          </p:cNvPicPr>
          <p:nvPr/>
        </p:nvPicPr>
        <p:blipFill>
          <a:blip r:embed="rId3"/>
          <a:stretch>
            <a:fillRect/>
          </a:stretch>
        </p:blipFill>
        <p:spPr>
          <a:xfrm>
            <a:off x="3604247" y="1392204"/>
            <a:ext cx="5354998" cy="4905342"/>
          </a:xfrm>
          <a:prstGeom prst="rect">
            <a:avLst/>
          </a:prstGeom>
        </p:spPr>
      </p:pic>
      <p:sp>
        <p:nvSpPr>
          <p:cNvPr id="9" name="Rectangle 8"/>
          <p:cNvSpPr/>
          <p:nvPr/>
        </p:nvSpPr>
        <p:spPr>
          <a:xfrm>
            <a:off x="6809836" y="3794258"/>
            <a:ext cx="1737265" cy="517392"/>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itle 1"/>
          <p:cNvSpPr>
            <a:spLocks noGrp="1"/>
          </p:cNvSpPr>
          <p:nvPr>
            <p:ph type="title"/>
          </p:nvPr>
        </p:nvSpPr>
        <p:spPr>
          <a:xfrm>
            <a:off x="0" y="274638"/>
            <a:ext cx="9144000" cy="1143000"/>
          </a:xfrm>
        </p:spPr>
        <p:txBody>
          <a:bodyPr/>
          <a:lstStyle/>
          <a:p>
            <a:r>
              <a:rPr lang="en-US" sz="4800" dirty="0">
                <a:latin typeface="Cambria" panose="02040503050406030204" pitchFamily="18" charset="0"/>
                <a:ea typeface="Cambria" panose="02040503050406030204" pitchFamily="18" charset="0"/>
              </a:rPr>
              <a:t>Reported Coordinates</a:t>
            </a:r>
          </a:p>
        </p:txBody>
      </p:sp>
    </p:spTree>
    <p:extLst>
      <p:ext uri="{BB962C8B-B14F-4D97-AF65-F5344CB8AC3E}">
        <p14:creationId xmlns:p14="http://schemas.microsoft.com/office/powerpoint/2010/main" val="70479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p:spPr>
        <p:txBody>
          <a:bodyPr/>
          <a:lstStyle/>
          <a:p>
            <a:r>
              <a:rPr lang="en-US" sz="4800" dirty="0">
                <a:latin typeface="Cambria" panose="02040503050406030204" pitchFamily="18" charset="0"/>
                <a:ea typeface="Cambria" panose="02040503050406030204" pitchFamily="18" charset="0"/>
              </a:rPr>
              <a:t>Preliminary Coordinates</a:t>
            </a:r>
          </a:p>
        </p:txBody>
      </p:sp>
      <p:sp>
        <p:nvSpPr>
          <p:cNvPr id="8" name="Content Placeholder 2"/>
          <p:cNvSpPr>
            <a:spLocks noGrp="1"/>
          </p:cNvSpPr>
          <p:nvPr>
            <p:ph idx="1"/>
          </p:nvPr>
        </p:nvSpPr>
        <p:spPr>
          <a:xfrm>
            <a:off x="179614" y="1280160"/>
            <a:ext cx="8831036" cy="5003797"/>
          </a:xfrm>
        </p:spPr>
        <p:txBody>
          <a:bodyPr/>
          <a:lstStyle/>
          <a:p>
            <a:pPr marL="228600" lvl="1" indent="0">
              <a:buNone/>
            </a:pPr>
            <a:r>
              <a:rPr lang="en-US" sz="3000" dirty="0">
                <a:latin typeface="Cambria" panose="02040503050406030204" pitchFamily="18" charset="0"/>
                <a:ea typeface="Cambria" panose="02040503050406030204" pitchFamily="18" charset="0"/>
              </a:rPr>
              <a:t>These are coordinates </a:t>
            </a:r>
            <a:r>
              <a:rPr lang="en-US" sz="3000" b="1" dirty="0">
                <a:latin typeface="Cambria" panose="02040503050406030204" pitchFamily="18" charset="0"/>
                <a:ea typeface="Cambria" panose="02040503050406030204" pitchFamily="18" charset="0"/>
              </a:rPr>
              <a:t>at survey epoch that have been computed from OPUS</a:t>
            </a:r>
            <a:r>
              <a:rPr lang="en-US" sz="3000" dirty="0">
                <a:latin typeface="Cambria" panose="02040503050406030204" pitchFamily="18" charset="0"/>
                <a:ea typeface="Cambria" panose="02040503050406030204" pitchFamily="18" charset="0"/>
              </a:rPr>
              <a:t>, but not yet quality checked and loaded into the National Spatial Reference System Database (NSRS DB).</a:t>
            </a:r>
          </a:p>
          <a:p>
            <a:pPr marL="457200" lvl="1" indent="0">
              <a:spcBef>
                <a:spcPts val="2400"/>
              </a:spcBef>
              <a:buNone/>
            </a:pPr>
            <a:r>
              <a:rPr lang="en-US" dirty="0">
                <a:latin typeface="Cambria" panose="02040503050406030204" pitchFamily="18" charset="0"/>
                <a:ea typeface="Cambria" panose="02040503050406030204" pitchFamily="18" charset="0"/>
              </a:rPr>
              <a:t>Compares to:</a:t>
            </a:r>
          </a:p>
          <a:p>
            <a:pPr marL="914400" lvl="2"/>
            <a:r>
              <a:rPr lang="en-US" sz="2800" dirty="0">
                <a:latin typeface="Cambria" panose="02040503050406030204" pitchFamily="18" charset="0"/>
                <a:ea typeface="Cambria" panose="02040503050406030204" pitchFamily="18" charset="0"/>
              </a:rPr>
              <a:t>OPUS Solution Report – NGS does not QC these</a:t>
            </a:r>
          </a:p>
          <a:p>
            <a:pPr marL="914400" lvl="2"/>
            <a:r>
              <a:rPr lang="en-US" sz="2800" dirty="0">
                <a:latin typeface="Cambria" panose="02040503050406030204" pitchFamily="18" charset="0"/>
                <a:ea typeface="Cambria" panose="02040503050406030204" pitchFamily="18" charset="0"/>
              </a:rPr>
              <a:t>OPUS-Projects results – only </a:t>
            </a:r>
            <a:r>
              <a:rPr lang="en-US" sz="2800" dirty="0" err="1">
                <a:latin typeface="Cambria" panose="02040503050406030204" pitchFamily="18" charset="0"/>
                <a:ea typeface="Cambria" panose="02040503050406030204" pitchFamily="18" charset="0"/>
              </a:rPr>
              <a:t>QC’d</a:t>
            </a:r>
            <a:r>
              <a:rPr lang="en-US" sz="2800" dirty="0">
                <a:latin typeface="Cambria" panose="02040503050406030204" pitchFamily="18" charset="0"/>
                <a:ea typeface="Cambria" panose="02040503050406030204" pitchFamily="18" charset="0"/>
              </a:rPr>
              <a:t> if submitted</a:t>
            </a:r>
          </a:p>
          <a:p>
            <a:pPr marL="457200" lvl="1" indent="0">
              <a:spcBef>
                <a:spcPts val="2400"/>
              </a:spcBef>
              <a:buNone/>
            </a:pPr>
            <a:r>
              <a:rPr lang="en-US" dirty="0">
                <a:latin typeface="Cambria" panose="02040503050406030204" pitchFamily="18" charset="0"/>
                <a:ea typeface="Cambria" panose="02040503050406030204" pitchFamily="18" charset="0"/>
              </a:rPr>
              <a:t>Note:</a:t>
            </a:r>
          </a:p>
          <a:p>
            <a:pPr marL="914400" lvl="2"/>
            <a:r>
              <a:rPr lang="en-US" sz="2800" dirty="0">
                <a:solidFill>
                  <a:srgbClr val="FF0000"/>
                </a:solidFill>
                <a:latin typeface="Cambria" panose="02040503050406030204" pitchFamily="18" charset="0"/>
                <a:ea typeface="Cambria" panose="02040503050406030204" pitchFamily="18" charset="0"/>
              </a:rPr>
              <a:t>These are the </a:t>
            </a:r>
            <a:r>
              <a:rPr lang="en-US" sz="2800" b="1" i="1" u="sng" dirty="0">
                <a:solidFill>
                  <a:srgbClr val="FF0000"/>
                </a:solidFill>
                <a:latin typeface="Cambria" panose="02040503050406030204" pitchFamily="18" charset="0"/>
                <a:ea typeface="Cambria" panose="02040503050406030204" pitchFamily="18" charset="0"/>
              </a:rPr>
              <a:t>only</a:t>
            </a:r>
            <a:r>
              <a:rPr lang="en-US" sz="2800" dirty="0">
                <a:solidFill>
                  <a:srgbClr val="FF0000"/>
                </a:solidFill>
                <a:latin typeface="Cambria" panose="02040503050406030204" pitchFamily="18" charset="0"/>
                <a:ea typeface="Cambria" panose="02040503050406030204" pitchFamily="18" charset="0"/>
              </a:rPr>
              <a:t> coordinates a user will get directly from OPUS</a:t>
            </a:r>
            <a:endParaRPr lang="en-US" sz="28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2474041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p:spPr>
        <p:txBody>
          <a:bodyPr/>
          <a:lstStyle/>
          <a:p>
            <a:r>
              <a:rPr lang="en-US" sz="4800" dirty="0">
                <a:latin typeface="Cambria" panose="02040503050406030204" pitchFamily="18" charset="0"/>
                <a:ea typeface="Cambria" panose="02040503050406030204" pitchFamily="18" charset="0"/>
              </a:rPr>
              <a:t>Final Discrete Coordinates</a:t>
            </a:r>
          </a:p>
        </p:txBody>
      </p:sp>
      <p:sp>
        <p:nvSpPr>
          <p:cNvPr id="8" name="Content Placeholder 2"/>
          <p:cNvSpPr>
            <a:spLocks noGrp="1"/>
          </p:cNvSpPr>
          <p:nvPr>
            <p:ph idx="1"/>
          </p:nvPr>
        </p:nvSpPr>
        <p:spPr>
          <a:xfrm>
            <a:off x="179614" y="1280160"/>
            <a:ext cx="8831036" cy="5403669"/>
          </a:xfrm>
        </p:spPr>
        <p:txBody>
          <a:bodyPr/>
          <a:lstStyle/>
          <a:p>
            <a:pPr marL="228600" lvl="1" indent="0">
              <a:buNone/>
            </a:pPr>
            <a:r>
              <a:rPr lang="en-US" sz="3000" dirty="0">
                <a:latin typeface="Cambria" panose="02040503050406030204" pitchFamily="18" charset="0"/>
                <a:ea typeface="Cambria" panose="02040503050406030204" pitchFamily="18" charset="0"/>
              </a:rPr>
              <a:t>These are coordinates </a:t>
            </a:r>
            <a:r>
              <a:rPr lang="en-US" sz="3000" b="1" dirty="0">
                <a:latin typeface="Cambria" panose="02040503050406030204" pitchFamily="18" charset="0"/>
                <a:ea typeface="Cambria" panose="02040503050406030204" pitchFamily="18" charset="0"/>
              </a:rPr>
              <a:t>computed by NGS using submitted data and metadata</a:t>
            </a:r>
            <a:r>
              <a:rPr lang="en-US" sz="3000" dirty="0">
                <a:latin typeface="Cambria" panose="02040503050406030204" pitchFamily="18" charset="0"/>
                <a:ea typeface="Cambria" panose="02040503050406030204" pitchFamily="18" charset="0"/>
              </a:rPr>
              <a:t>, checked, adjusted, and </a:t>
            </a:r>
            <a:r>
              <a:rPr lang="en-US" sz="3000" b="1" dirty="0">
                <a:latin typeface="Cambria" panose="02040503050406030204" pitchFamily="18" charset="0"/>
                <a:ea typeface="Cambria" panose="02040503050406030204" pitchFamily="18" charset="0"/>
              </a:rPr>
              <a:t>referenced to a single survey epoch</a:t>
            </a:r>
            <a:r>
              <a:rPr lang="en-US" sz="3000" dirty="0">
                <a:latin typeface="Cambria" panose="02040503050406030204" pitchFamily="18" charset="0"/>
                <a:ea typeface="Cambria" panose="02040503050406030204" pitchFamily="18" charset="0"/>
              </a:rPr>
              <a:t> for loading into the NSRS DB.</a:t>
            </a:r>
          </a:p>
          <a:p>
            <a:pPr marL="914400" lvl="2">
              <a:spcBef>
                <a:spcPts val="1200"/>
              </a:spcBef>
            </a:pPr>
            <a:r>
              <a:rPr lang="en-US" sz="2800" dirty="0">
                <a:latin typeface="Cambria" panose="02040503050406030204" pitchFamily="18" charset="0"/>
                <a:ea typeface="Cambria" panose="02040503050406030204" pitchFamily="18" charset="0"/>
              </a:rPr>
              <a:t>Represent the best estimate of the time-dependent coordinates at any given mark</a:t>
            </a:r>
          </a:p>
          <a:p>
            <a:pPr marL="631825" lvl="1" indent="-349250">
              <a:spcBef>
                <a:spcPts val="1800"/>
              </a:spcBef>
              <a:buNone/>
            </a:pPr>
            <a:r>
              <a:rPr lang="en-US" b="1" dirty="0">
                <a:latin typeface="Cambria" panose="02040503050406030204" pitchFamily="18" charset="0"/>
                <a:ea typeface="Cambria" panose="02040503050406030204" pitchFamily="18" charset="0"/>
              </a:rPr>
              <a:t>What will the Survey Epochs be?</a:t>
            </a:r>
          </a:p>
          <a:p>
            <a:pPr marL="631825" lvl="2" indent="-174625"/>
            <a:r>
              <a:rPr lang="en-US" sz="2800" dirty="0">
                <a:latin typeface="Cambria" panose="02040503050406030204" pitchFamily="18" charset="0"/>
                <a:ea typeface="Cambria" panose="02040503050406030204" pitchFamily="18" charset="0"/>
              </a:rPr>
              <a:t>GNSS: GPS Month</a:t>
            </a:r>
          </a:p>
          <a:p>
            <a:pPr marL="849313" lvl="3" indent="-174625"/>
            <a:r>
              <a:rPr lang="en-US" sz="2400" dirty="0">
                <a:latin typeface="Cambria" panose="02040503050406030204" pitchFamily="18" charset="0"/>
                <a:ea typeface="Cambria" panose="02040503050406030204" pitchFamily="18" charset="0"/>
              </a:rPr>
              <a:t>Stand-alone occupations, RTK/RTN, Campaigns, etc.</a:t>
            </a:r>
          </a:p>
          <a:p>
            <a:pPr marL="631825" lvl="2" indent="-174625"/>
            <a:r>
              <a:rPr lang="en-US" sz="2800" dirty="0">
                <a:latin typeface="Cambria" panose="02040503050406030204" pitchFamily="18" charset="0"/>
                <a:ea typeface="Cambria" panose="02040503050406030204" pitchFamily="18" charset="0"/>
              </a:rPr>
              <a:t>Leveling:  Calendar Year; Annually</a:t>
            </a:r>
          </a:p>
          <a:p>
            <a:pPr marL="849313" lvl="3" indent="-174625"/>
            <a:r>
              <a:rPr lang="en-US" sz="2400" dirty="0">
                <a:latin typeface="Cambria" panose="02040503050406030204" pitchFamily="18" charset="0"/>
                <a:ea typeface="Cambria" panose="02040503050406030204" pitchFamily="18" charset="0"/>
              </a:rPr>
              <a:t>Will be adjusted to GNSS-based orthometric heights</a:t>
            </a:r>
          </a:p>
        </p:txBody>
      </p:sp>
    </p:spTree>
    <p:extLst>
      <p:ext uri="{BB962C8B-B14F-4D97-AF65-F5344CB8AC3E}">
        <p14:creationId xmlns:p14="http://schemas.microsoft.com/office/powerpoint/2010/main" val="133367362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p:spPr>
        <p:txBody>
          <a:bodyPr/>
          <a:lstStyle/>
          <a:p>
            <a:r>
              <a:rPr lang="en-US" sz="4800" dirty="0">
                <a:latin typeface="Cambria" panose="02040503050406030204" pitchFamily="18" charset="0"/>
                <a:ea typeface="Cambria" panose="02040503050406030204" pitchFamily="18" charset="0"/>
              </a:rPr>
              <a:t>Final Running Coordinates</a:t>
            </a:r>
          </a:p>
        </p:txBody>
      </p:sp>
      <p:sp>
        <p:nvSpPr>
          <p:cNvPr id="8" name="Content Placeholder 2"/>
          <p:cNvSpPr>
            <a:spLocks noGrp="1"/>
          </p:cNvSpPr>
          <p:nvPr>
            <p:ph idx="1"/>
          </p:nvPr>
        </p:nvSpPr>
        <p:spPr>
          <a:xfrm>
            <a:off x="179614" y="1280160"/>
            <a:ext cx="8831036" cy="5403669"/>
          </a:xfrm>
        </p:spPr>
        <p:txBody>
          <a:bodyPr/>
          <a:lstStyle/>
          <a:p>
            <a:pPr marL="228600" lvl="1" indent="0">
              <a:buNone/>
            </a:pPr>
            <a:r>
              <a:rPr lang="en-US" sz="3000" dirty="0">
                <a:latin typeface="Cambria" panose="02040503050406030204" pitchFamily="18" charset="0"/>
                <a:ea typeface="Cambria" panose="02040503050406030204" pitchFamily="18" charset="0"/>
              </a:rPr>
              <a:t>These are the </a:t>
            </a:r>
            <a:r>
              <a:rPr lang="en-US" sz="3000" b="1" dirty="0">
                <a:latin typeface="Cambria" panose="02040503050406030204" pitchFamily="18" charset="0"/>
                <a:ea typeface="Cambria" panose="02040503050406030204" pitchFamily="18" charset="0"/>
              </a:rPr>
              <a:t>only type </a:t>
            </a:r>
            <a:r>
              <a:rPr lang="en-US" sz="3000" dirty="0">
                <a:latin typeface="Cambria" panose="02040503050406030204" pitchFamily="18" charset="0"/>
                <a:ea typeface="Cambria" panose="02040503050406030204" pitchFamily="18" charset="0"/>
              </a:rPr>
              <a:t>which will have a published coordinate </a:t>
            </a:r>
            <a:r>
              <a:rPr lang="en-US" sz="3000" b="1" dirty="0">
                <a:latin typeface="Cambria" panose="02040503050406030204" pitchFamily="18" charset="0"/>
                <a:ea typeface="Cambria" panose="02040503050406030204" pitchFamily="18" charset="0"/>
              </a:rPr>
              <a:t>at any epoch</a:t>
            </a:r>
            <a:r>
              <a:rPr lang="en-US" sz="3000" dirty="0">
                <a:latin typeface="Cambria" panose="02040503050406030204" pitchFamily="18" charset="0"/>
                <a:ea typeface="Cambria" panose="02040503050406030204" pitchFamily="18" charset="0"/>
              </a:rPr>
              <a:t>.</a:t>
            </a:r>
          </a:p>
          <a:p>
            <a:pPr marL="914400" lvl="2">
              <a:spcBef>
                <a:spcPts val="1800"/>
              </a:spcBef>
            </a:pPr>
            <a:r>
              <a:rPr lang="en-US" sz="2800" dirty="0">
                <a:latin typeface="Cambria" panose="02040503050406030204" pitchFamily="18" charset="0"/>
                <a:ea typeface="Cambria" panose="02040503050406030204" pitchFamily="18" charset="0"/>
              </a:rPr>
              <a:t>Generally will only be available at CORSs</a:t>
            </a:r>
          </a:p>
          <a:p>
            <a:pPr marL="914400" lvl="2">
              <a:spcBef>
                <a:spcPts val="1800"/>
              </a:spcBef>
            </a:pPr>
            <a:r>
              <a:rPr lang="en-US" sz="2800" dirty="0">
                <a:latin typeface="Cambria" panose="02040503050406030204" pitchFamily="18" charset="0"/>
                <a:ea typeface="Cambria" panose="02040503050406030204" pitchFamily="18" charset="0"/>
              </a:rPr>
              <a:t>Will be generated by a “fit” to daily processed data</a:t>
            </a:r>
          </a:p>
          <a:p>
            <a:pPr marL="914400" lvl="2">
              <a:spcBef>
                <a:spcPts val="1800"/>
              </a:spcBef>
            </a:pPr>
            <a:r>
              <a:rPr lang="en-US" sz="2800" dirty="0">
                <a:latin typeface="Cambria" panose="02040503050406030204" pitchFamily="18" charset="0"/>
                <a:ea typeface="Cambria" panose="02040503050406030204" pitchFamily="18" charset="0"/>
              </a:rPr>
              <a:t>Another new term!</a:t>
            </a:r>
          </a:p>
          <a:p>
            <a:pPr marL="1371600" lvl="3">
              <a:spcBef>
                <a:spcPts val="1800"/>
              </a:spcBef>
            </a:pPr>
            <a:r>
              <a:rPr lang="en-US" sz="2800" dirty="0">
                <a:latin typeface="Cambria" panose="02040503050406030204" pitchFamily="18" charset="0"/>
                <a:ea typeface="Cambria" panose="02040503050406030204" pitchFamily="18" charset="0"/>
              </a:rPr>
              <a:t>We’ll refer to these as the </a:t>
            </a:r>
            <a:r>
              <a:rPr lang="en-US" sz="2800" b="1" dirty="0">
                <a:latin typeface="Cambria" panose="02040503050406030204" pitchFamily="18" charset="0"/>
                <a:ea typeface="Cambria" panose="02040503050406030204" pitchFamily="18" charset="0"/>
              </a:rPr>
              <a:t>Coordinate Function</a:t>
            </a:r>
          </a:p>
        </p:txBody>
      </p:sp>
    </p:spTree>
    <p:extLst>
      <p:ext uri="{BB962C8B-B14F-4D97-AF65-F5344CB8AC3E}">
        <p14:creationId xmlns:p14="http://schemas.microsoft.com/office/powerpoint/2010/main" val="384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3" end="3"/>
                                            </p:txEl>
                                          </p:spTgt>
                                        </p:tgtEl>
                                        <p:attrNameLst>
                                          <p:attrName>style.visibility</p:attrName>
                                        </p:attrNameLst>
                                      </p:cBhvr>
                                      <p:to>
                                        <p:strVal val="visible"/>
                                      </p:to>
                                    </p:set>
                                    <p:animEffect transition="in" filter="fade">
                                      <p:cBhvr>
                                        <p:cTn id="7" dur="500"/>
                                        <p:tgtEl>
                                          <p:spTgt spid="8">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4" end="4"/>
                                            </p:txEl>
                                          </p:spTgt>
                                        </p:tgtEl>
                                        <p:attrNameLst>
                                          <p:attrName>style.visibility</p:attrName>
                                        </p:attrNameLst>
                                      </p:cBhvr>
                                      <p:to>
                                        <p:strVal val="visible"/>
                                      </p:to>
                                    </p:set>
                                    <p:animEffect transition="in" filter="fade">
                                      <p:cBhvr>
                                        <p:cTn id="1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latin typeface="Cambria" panose="02040503050406030204" pitchFamily="18" charset="0"/>
                <a:ea typeface="Cambria" panose="02040503050406030204" pitchFamily="18" charset="0"/>
              </a:rPr>
              <a:t>Daily Epochs?!?</a:t>
            </a:r>
          </a:p>
        </p:txBody>
      </p:sp>
      <p:sp>
        <p:nvSpPr>
          <p:cNvPr id="3" name="Content Placeholder 2"/>
          <p:cNvSpPr>
            <a:spLocks noGrp="1"/>
          </p:cNvSpPr>
          <p:nvPr>
            <p:ph idx="1"/>
          </p:nvPr>
        </p:nvSpPr>
        <p:spPr>
          <a:xfrm>
            <a:off x="0" y="1326994"/>
            <a:ext cx="9144000" cy="5531005"/>
          </a:xfrm>
        </p:spPr>
        <p:txBody>
          <a:bodyPr/>
          <a:lstStyle/>
          <a:p>
            <a:r>
              <a:rPr lang="en-US" sz="2800" dirty="0">
                <a:latin typeface="Cambria" panose="02040503050406030204" pitchFamily="18" charset="0"/>
                <a:ea typeface="Cambria" panose="02040503050406030204" pitchFamily="18" charset="0"/>
              </a:rPr>
              <a:t>It seems unlikely that the majority of surveyors will embrace these (e.g. </a:t>
            </a:r>
            <a:r>
              <a:rPr lang="en-US" sz="2800" dirty="0">
                <a:solidFill>
                  <a:srgbClr val="FF0000"/>
                </a:solidFill>
                <a:latin typeface="Cambria" panose="02040503050406030204" pitchFamily="18" charset="0"/>
                <a:ea typeface="Cambria" panose="02040503050406030204" pitchFamily="18" charset="0"/>
              </a:rPr>
              <a:t>2028.048</a:t>
            </a:r>
            <a:r>
              <a:rPr lang="en-US" sz="2800" dirty="0">
                <a:latin typeface="Cambria" panose="02040503050406030204" pitchFamily="18" charset="0"/>
                <a:ea typeface="Cambria" panose="02040503050406030204" pitchFamily="18" charset="0"/>
              </a:rPr>
              <a:t>, </a:t>
            </a:r>
            <a:r>
              <a:rPr lang="en-US" sz="2800" dirty="0">
                <a:solidFill>
                  <a:srgbClr val="00B050"/>
                </a:solidFill>
                <a:latin typeface="Cambria" panose="02040503050406030204" pitchFamily="18" charset="0"/>
                <a:ea typeface="Cambria" panose="02040503050406030204" pitchFamily="18" charset="0"/>
              </a:rPr>
              <a:t>2039.074</a:t>
            </a:r>
            <a:r>
              <a:rPr lang="en-US" sz="2800" dirty="0">
                <a:latin typeface="Cambria" panose="02040503050406030204" pitchFamily="18" charset="0"/>
                <a:ea typeface="Cambria" panose="02040503050406030204" pitchFamily="18" charset="0"/>
              </a:rPr>
              <a:t> from last slide)</a:t>
            </a:r>
          </a:p>
          <a:p>
            <a:pPr>
              <a:spcBef>
                <a:spcPts val="1200"/>
              </a:spcBef>
            </a:pPr>
            <a:r>
              <a:rPr lang="en-US" sz="2800" dirty="0">
                <a:latin typeface="Cambria" panose="02040503050406030204" pitchFamily="18" charset="0"/>
                <a:ea typeface="Cambria" panose="02040503050406030204" pitchFamily="18" charset="0"/>
              </a:rPr>
              <a:t>To mitigate that, NGS will issue “snapshots” of the NSRS every five years</a:t>
            </a:r>
          </a:p>
          <a:p>
            <a:pPr lvl="1"/>
            <a:r>
              <a:rPr lang="en-US" sz="2400" dirty="0">
                <a:latin typeface="Cambria" panose="02040503050406030204" pitchFamily="18" charset="0"/>
                <a:ea typeface="Cambria" panose="02040503050406030204" pitchFamily="18" charset="0"/>
              </a:rPr>
              <a:t>We’re calling these </a:t>
            </a:r>
            <a:r>
              <a:rPr lang="en-US" sz="2400" b="1" dirty="0">
                <a:latin typeface="Cambria" panose="02040503050406030204" pitchFamily="18" charset="0"/>
                <a:ea typeface="Cambria" panose="02040503050406030204" pitchFamily="18" charset="0"/>
              </a:rPr>
              <a:t>Reference Epochs</a:t>
            </a:r>
          </a:p>
          <a:p>
            <a:pPr lvl="1"/>
            <a:r>
              <a:rPr lang="en-US" sz="2400" dirty="0">
                <a:latin typeface="Cambria" panose="02040503050406030204" pitchFamily="18" charset="0"/>
                <a:ea typeface="Cambria" panose="02040503050406030204" pitchFamily="18" charset="0"/>
              </a:rPr>
              <a:t>These will be </a:t>
            </a:r>
            <a:r>
              <a:rPr lang="en-US" sz="2400" b="1" dirty="0">
                <a:latin typeface="Cambria" panose="02040503050406030204" pitchFamily="18" charset="0"/>
                <a:ea typeface="Cambria" panose="02040503050406030204" pitchFamily="18" charset="0"/>
              </a:rPr>
              <a:t>estimates of coordinates at specific 5 year intervals</a:t>
            </a:r>
            <a:r>
              <a:rPr lang="en-US" sz="2400" dirty="0">
                <a:latin typeface="Cambria" panose="02040503050406030204" pitchFamily="18" charset="0"/>
                <a:ea typeface="Cambria" panose="02040503050406030204" pitchFamily="18" charset="0"/>
              </a:rPr>
              <a:t> - based on historic coordinates and the IFDM2022</a:t>
            </a:r>
          </a:p>
          <a:p>
            <a:pPr>
              <a:spcBef>
                <a:spcPts val="1200"/>
              </a:spcBef>
            </a:pPr>
            <a:r>
              <a:rPr lang="en-US" sz="2800" dirty="0">
                <a:latin typeface="Cambria" panose="02040503050406030204" pitchFamily="18" charset="0"/>
                <a:ea typeface="Cambria" panose="02040503050406030204" pitchFamily="18" charset="0"/>
              </a:rPr>
              <a:t>Beginning with 2020.00</a:t>
            </a:r>
          </a:p>
          <a:p>
            <a:pPr lvl="1"/>
            <a:r>
              <a:rPr lang="en-US" sz="2400" dirty="0">
                <a:latin typeface="Cambria" panose="02040503050406030204" pitchFamily="18" charset="0"/>
                <a:ea typeface="Cambria" panose="02040503050406030204" pitchFamily="18" charset="0"/>
              </a:rPr>
              <a:t>Each “snapshot” will be published 2-3 years after the reference epoch, so the 2020.00 Reference Epoch Coordinates get published by the end of calendar year 2022… </a:t>
            </a:r>
            <a:r>
              <a:rPr lang="en-US" sz="2400" i="1" dirty="0">
                <a:latin typeface="Cambria" panose="02040503050406030204" pitchFamily="18" charset="0"/>
                <a:ea typeface="Cambria" panose="02040503050406030204" pitchFamily="18" charset="0"/>
              </a:rPr>
              <a:t>thus the name/date of 2022</a:t>
            </a:r>
          </a:p>
        </p:txBody>
      </p:sp>
    </p:spTree>
    <p:extLst>
      <p:ext uri="{BB962C8B-B14F-4D97-AF65-F5344CB8AC3E}">
        <p14:creationId xmlns:p14="http://schemas.microsoft.com/office/powerpoint/2010/main" val="1989800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5" name="TextBox 4"/>
          <p:cNvSpPr txBox="1"/>
          <p:nvPr/>
        </p:nvSpPr>
        <p:spPr bwMode="auto">
          <a:xfrm>
            <a:off x="0" y="5457825"/>
            <a:ext cx="9144000" cy="646331"/>
          </a:xfrm>
          <a:prstGeom prst="rect">
            <a:avLst/>
          </a:prstGeom>
          <a:noFill/>
          <a:ln w="9525">
            <a:noFill/>
            <a:miter lim="800000"/>
            <a:headEnd/>
            <a:tailEnd/>
          </a:ln>
        </p:spPr>
        <p:txBody>
          <a:bodyPr wrap="square" rtlCol="0">
            <a:spAutoFit/>
          </a:bodyPr>
          <a:lstStyle/>
          <a:p>
            <a:pPr algn="ctr"/>
            <a:r>
              <a:rPr lang="en-US" sz="3600" dirty="0">
                <a:solidFill>
                  <a:schemeClr val="bg1"/>
                </a:solidFill>
              </a:rPr>
              <a:t>Dynamic Aviation’s King Air 200T</a:t>
            </a:r>
          </a:p>
        </p:txBody>
      </p:sp>
    </p:spTree>
    <p:extLst>
      <p:ext uri="{BB962C8B-B14F-4D97-AF65-F5344CB8AC3E}">
        <p14:creationId xmlns:p14="http://schemas.microsoft.com/office/powerpoint/2010/main" val="158277335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274638"/>
            <a:ext cx="9144000" cy="1143000"/>
          </a:xfrm>
        </p:spPr>
        <p:txBody>
          <a:bodyPr/>
          <a:lstStyle/>
          <a:p>
            <a:r>
              <a:rPr lang="en-US" sz="4800" dirty="0">
                <a:latin typeface="Cambria" panose="02040503050406030204" pitchFamily="18" charset="0"/>
                <a:ea typeface="Cambria" panose="02040503050406030204" pitchFamily="18" charset="0"/>
              </a:rPr>
              <a:t>Reference Epoch Coordinates</a:t>
            </a:r>
          </a:p>
        </p:txBody>
      </p:sp>
      <p:sp>
        <p:nvSpPr>
          <p:cNvPr id="8" name="Content Placeholder 2"/>
          <p:cNvSpPr>
            <a:spLocks noGrp="1"/>
          </p:cNvSpPr>
          <p:nvPr>
            <p:ph idx="1"/>
          </p:nvPr>
        </p:nvSpPr>
        <p:spPr>
          <a:xfrm>
            <a:off x="179614" y="1280160"/>
            <a:ext cx="8831036" cy="5403669"/>
          </a:xfrm>
        </p:spPr>
        <p:txBody>
          <a:bodyPr/>
          <a:lstStyle/>
          <a:p>
            <a:pPr marL="228600" lvl="1" indent="0">
              <a:buNone/>
            </a:pPr>
            <a:r>
              <a:rPr lang="en-US" sz="3000" dirty="0">
                <a:latin typeface="Cambria" panose="02040503050406030204" pitchFamily="18" charset="0"/>
                <a:ea typeface="Cambria" panose="02040503050406030204" pitchFamily="18" charset="0"/>
              </a:rPr>
              <a:t>These are coordinates which have been </a:t>
            </a:r>
            <a:r>
              <a:rPr lang="en-US" sz="3000" b="1" dirty="0">
                <a:latin typeface="Cambria" panose="02040503050406030204" pitchFamily="18" charset="0"/>
                <a:ea typeface="Cambria" panose="02040503050406030204" pitchFamily="18" charset="0"/>
              </a:rPr>
              <a:t>estimated</a:t>
            </a:r>
            <a:r>
              <a:rPr lang="en-US" sz="3000" dirty="0">
                <a:latin typeface="Cambria" panose="02040503050406030204" pitchFamily="18" charset="0"/>
                <a:ea typeface="Cambria" panose="02040503050406030204" pitchFamily="18" charset="0"/>
              </a:rPr>
              <a:t> by NGS based on time-dependent (final discrete and final running) coordinates, at an Official NSRS Reference Epoch (ONRE).</a:t>
            </a:r>
          </a:p>
          <a:p>
            <a:pPr marL="457200" lvl="1" indent="0">
              <a:spcBef>
                <a:spcPts val="2400"/>
              </a:spcBef>
              <a:buNone/>
            </a:pPr>
            <a:r>
              <a:rPr lang="en-US" dirty="0">
                <a:latin typeface="Cambria" panose="02040503050406030204" pitchFamily="18" charset="0"/>
                <a:ea typeface="Cambria" panose="02040503050406030204" pitchFamily="18" charset="0"/>
              </a:rPr>
              <a:t>Compares to:</a:t>
            </a:r>
          </a:p>
          <a:p>
            <a:pPr marL="914400" lvl="2"/>
            <a:r>
              <a:rPr lang="en-US" sz="2800" dirty="0">
                <a:latin typeface="Cambria" panose="02040503050406030204" pitchFamily="18" charset="0"/>
                <a:ea typeface="Cambria" panose="02040503050406030204" pitchFamily="18" charset="0"/>
              </a:rPr>
              <a:t>NAD 83(2011) epoch 2010.00 on a Datasheet</a:t>
            </a:r>
          </a:p>
          <a:p>
            <a:pPr marL="631825" lvl="1" indent="-349250">
              <a:spcBef>
                <a:spcPts val="1800"/>
              </a:spcBef>
              <a:buNone/>
            </a:pPr>
            <a:r>
              <a:rPr lang="en-US" b="1" dirty="0">
                <a:latin typeface="Cambria" panose="02040503050406030204" pitchFamily="18" charset="0"/>
                <a:ea typeface="Cambria" panose="02040503050406030204" pitchFamily="18" charset="0"/>
              </a:rPr>
              <a:t>When will NGS compute these?</a:t>
            </a:r>
          </a:p>
          <a:p>
            <a:pPr marL="631825" lvl="2" indent="-174625"/>
            <a:r>
              <a:rPr lang="en-US" sz="2800" dirty="0">
                <a:latin typeface="Cambria" panose="02040503050406030204" pitchFamily="18" charset="0"/>
                <a:ea typeface="Cambria" panose="02040503050406030204" pitchFamily="18" charset="0"/>
              </a:rPr>
              <a:t>Every 5 years, on a timeline of 2-3 years post-date</a:t>
            </a:r>
          </a:p>
          <a:p>
            <a:pPr lvl="2" indent="-174625"/>
            <a:r>
              <a:rPr lang="en-US" sz="2600" dirty="0">
                <a:latin typeface="Cambria" panose="02040503050406030204" pitchFamily="18" charset="0"/>
                <a:ea typeface="Cambria" panose="02040503050406030204" pitchFamily="18" charset="0"/>
              </a:rPr>
              <a:t>2020.00 coordinates will be computed in 2022</a:t>
            </a:r>
          </a:p>
          <a:p>
            <a:pPr lvl="2" indent="-174625"/>
            <a:r>
              <a:rPr lang="en-US" sz="2600" dirty="0">
                <a:latin typeface="Cambria" panose="02040503050406030204" pitchFamily="18" charset="0"/>
                <a:ea typeface="Cambria" panose="02040503050406030204" pitchFamily="18" charset="0"/>
              </a:rPr>
              <a:t>2025.00 coordinates will be computed in 2027</a:t>
            </a:r>
          </a:p>
          <a:p>
            <a:pPr marL="631825" lvl="2" indent="-174625"/>
            <a:endParaRPr lang="en-US" sz="2800" dirty="0">
              <a:latin typeface="Cambria" panose="02040503050406030204" pitchFamily="18" charset="0"/>
              <a:ea typeface="Cambria" panose="02040503050406030204" pitchFamily="18" charset="0"/>
            </a:endParaRPr>
          </a:p>
          <a:p>
            <a:pPr marL="514350" lvl="1"/>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680731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533400" y="2724150"/>
            <a:ext cx="8229600" cy="1143000"/>
          </a:xfrm>
        </p:spPr>
        <p:txBody>
          <a:bodyPr>
            <a:noAutofit/>
          </a:bodyPr>
          <a:lstStyle/>
          <a:p>
            <a:r>
              <a:rPr lang="en-US" sz="4800" dirty="0">
                <a:latin typeface="Cambria" panose="02040503050406030204" pitchFamily="18" charset="0"/>
                <a:ea typeface="Cambria" panose="02040503050406030204" pitchFamily="18" charset="0"/>
              </a:rPr>
              <a:t>Let’s visualize some of these new things.</a:t>
            </a:r>
          </a:p>
        </p:txBody>
      </p:sp>
    </p:spTree>
    <p:extLst>
      <p:ext uri="{BB962C8B-B14F-4D97-AF65-F5344CB8AC3E}">
        <p14:creationId xmlns:p14="http://schemas.microsoft.com/office/powerpoint/2010/main" val="113592020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1267460" y="1461248"/>
            <a:ext cx="0" cy="429631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267460" y="5740013"/>
            <a:ext cx="7658826" cy="16627"/>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972787" y="558723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553442" y="5927889"/>
            <a:ext cx="838691"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1990</a:t>
            </a:r>
          </a:p>
        </p:txBody>
      </p:sp>
      <p:cxnSp>
        <p:nvCxnSpPr>
          <p:cNvPr id="44" name="Straight Connector 43"/>
          <p:cNvCxnSpPr/>
          <p:nvPr/>
        </p:nvCxnSpPr>
        <p:spPr>
          <a:xfrm>
            <a:off x="2717397" y="558723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1241623" y="214703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1232662" y="279249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1223692" y="343795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1214731" y="408341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1223698" y="472886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1214737" y="537432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5218" y="5295896"/>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2.000</a:t>
            </a:r>
          </a:p>
        </p:txBody>
      </p:sp>
      <p:sp>
        <p:nvSpPr>
          <p:cNvPr id="76" name="TextBox 75"/>
          <p:cNvSpPr txBox="1"/>
          <p:nvPr/>
        </p:nvSpPr>
        <p:spPr>
          <a:xfrm>
            <a:off x="-45218" y="4668366"/>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2.050</a:t>
            </a:r>
          </a:p>
        </p:txBody>
      </p:sp>
      <p:sp>
        <p:nvSpPr>
          <p:cNvPr id="77" name="TextBox 76"/>
          <p:cNvSpPr txBox="1"/>
          <p:nvPr/>
        </p:nvSpPr>
        <p:spPr>
          <a:xfrm>
            <a:off x="-45218" y="4004978"/>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2.100</a:t>
            </a:r>
          </a:p>
        </p:txBody>
      </p:sp>
      <p:sp>
        <p:nvSpPr>
          <p:cNvPr id="78" name="TextBox 77"/>
          <p:cNvSpPr txBox="1"/>
          <p:nvPr/>
        </p:nvSpPr>
        <p:spPr>
          <a:xfrm>
            <a:off x="-45218" y="335055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2.150</a:t>
            </a:r>
          </a:p>
        </p:txBody>
      </p:sp>
      <p:sp>
        <p:nvSpPr>
          <p:cNvPr id="79" name="TextBox 78"/>
          <p:cNvSpPr txBox="1"/>
          <p:nvPr/>
        </p:nvSpPr>
        <p:spPr>
          <a:xfrm>
            <a:off x="-45218" y="272302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2.200</a:t>
            </a:r>
          </a:p>
        </p:txBody>
      </p:sp>
      <p:sp>
        <p:nvSpPr>
          <p:cNvPr id="80" name="TextBox 79"/>
          <p:cNvSpPr txBox="1"/>
          <p:nvPr/>
        </p:nvSpPr>
        <p:spPr>
          <a:xfrm>
            <a:off x="-45218" y="2059636"/>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2.250</a:t>
            </a:r>
          </a:p>
        </p:txBody>
      </p:sp>
      <p:sp>
        <p:nvSpPr>
          <p:cNvPr id="83" name="TextBox 82"/>
          <p:cNvSpPr txBox="1"/>
          <p:nvPr/>
        </p:nvSpPr>
        <p:spPr>
          <a:xfrm>
            <a:off x="248131" y="1238942"/>
            <a:ext cx="587020" cy="769441"/>
          </a:xfrm>
          <a:prstGeom prst="rect">
            <a:avLst/>
          </a:prstGeom>
          <a:noFill/>
        </p:spPr>
        <p:txBody>
          <a:bodyPr wrap="none" rtlCol="0">
            <a:spAutoFit/>
          </a:bodyPr>
          <a:lstStyle/>
          <a:p>
            <a:pPr eaLnBrk="0" hangingPunct="0"/>
            <a:r>
              <a:rPr lang="en-US" sz="4400" b="1" dirty="0">
                <a:solidFill>
                  <a:prstClr val="black"/>
                </a:solidFill>
                <a:latin typeface="Verdana" pitchFamily="34" charset="0"/>
              </a:rPr>
              <a:t>h</a:t>
            </a:r>
          </a:p>
        </p:txBody>
      </p:sp>
      <p:sp>
        <p:nvSpPr>
          <p:cNvPr id="84" name="TextBox 83"/>
          <p:cNvSpPr txBox="1"/>
          <p:nvPr/>
        </p:nvSpPr>
        <p:spPr>
          <a:xfrm>
            <a:off x="3961897" y="6229563"/>
            <a:ext cx="1220206" cy="584775"/>
          </a:xfrm>
          <a:prstGeom prst="rect">
            <a:avLst/>
          </a:prstGeom>
          <a:noFill/>
        </p:spPr>
        <p:txBody>
          <a:bodyPr wrap="none" rtlCol="0">
            <a:spAutoFit/>
          </a:bodyPr>
          <a:lstStyle/>
          <a:p>
            <a:pPr eaLnBrk="0" hangingPunct="0"/>
            <a:r>
              <a:rPr lang="en-US" sz="3200" b="1" dirty="0">
                <a:solidFill>
                  <a:prstClr val="black"/>
                </a:solidFill>
                <a:latin typeface="Verdana" pitchFamily="34" charset="0"/>
              </a:rPr>
              <a:t>time</a:t>
            </a:r>
          </a:p>
        </p:txBody>
      </p:sp>
      <p:sp>
        <p:nvSpPr>
          <p:cNvPr id="110" name="Oval 109"/>
          <p:cNvSpPr/>
          <p:nvPr/>
        </p:nvSpPr>
        <p:spPr>
          <a:xfrm>
            <a:off x="1896587" y="4186504"/>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2541243" y="3980344"/>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3502437" y="3030779"/>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4805086" y="3116320"/>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2" name="TextBox 1"/>
          <p:cNvSpPr txBox="1"/>
          <p:nvPr/>
        </p:nvSpPr>
        <p:spPr>
          <a:xfrm>
            <a:off x="2142441" y="924277"/>
            <a:ext cx="5434052" cy="1631216"/>
          </a:xfrm>
          <a:prstGeom prst="rect">
            <a:avLst/>
          </a:prstGeom>
          <a:noFill/>
        </p:spPr>
        <p:txBody>
          <a:bodyPr wrap="none" rtlCol="0">
            <a:spAutoFit/>
          </a:bodyPr>
          <a:lstStyle/>
          <a:p>
            <a:pPr eaLnBrk="0" hangingPunct="0"/>
            <a:r>
              <a:rPr lang="en-US" sz="2000" b="1" dirty="0">
                <a:solidFill>
                  <a:prstClr val="black"/>
                </a:solidFill>
                <a:latin typeface="+mj-lt"/>
              </a:rPr>
              <a:t>Assume “h” was determined four different times:</a:t>
            </a:r>
          </a:p>
          <a:p>
            <a:pPr eaLnBrk="0" hangingPunct="0"/>
            <a:r>
              <a:rPr lang="en-US" sz="2000" b="1" dirty="0">
                <a:solidFill>
                  <a:prstClr val="black"/>
                </a:solidFill>
                <a:latin typeface="+mj-lt"/>
              </a:rPr>
              <a:t>	1990:  2.100</a:t>
            </a:r>
          </a:p>
          <a:p>
            <a:pPr eaLnBrk="0" hangingPunct="0"/>
            <a:r>
              <a:rPr lang="en-US" sz="2000" b="1" dirty="0">
                <a:solidFill>
                  <a:prstClr val="black"/>
                </a:solidFill>
                <a:latin typeface="+mj-lt"/>
              </a:rPr>
              <a:t>	1994:  2.110</a:t>
            </a:r>
          </a:p>
          <a:p>
            <a:pPr eaLnBrk="0" hangingPunct="0"/>
            <a:r>
              <a:rPr lang="en-US" sz="2000" b="1" dirty="0">
                <a:solidFill>
                  <a:prstClr val="black"/>
                </a:solidFill>
                <a:latin typeface="+mj-lt"/>
              </a:rPr>
              <a:t>	2002:  2.190</a:t>
            </a:r>
          </a:p>
          <a:p>
            <a:pPr eaLnBrk="0" hangingPunct="0"/>
            <a:r>
              <a:rPr lang="en-US" sz="2000" b="1" dirty="0">
                <a:solidFill>
                  <a:prstClr val="black"/>
                </a:solidFill>
                <a:latin typeface="+mj-lt"/>
              </a:rPr>
              <a:t>	2009:  2.180</a:t>
            </a:r>
          </a:p>
        </p:txBody>
      </p:sp>
      <p:cxnSp>
        <p:nvCxnSpPr>
          <p:cNvPr id="71" name="Straight Connector 70"/>
          <p:cNvCxnSpPr/>
          <p:nvPr/>
        </p:nvCxnSpPr>
        <p:spPr>
          <a:xfrm>
            <a:off x="3462007" y="558162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3163" y="559791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947773" y="559230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693128" y="559824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437738" y="559264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178894" y="560893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923504" y="560332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406631" y="5922281"/>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‘95</a:t>
            </a:r>
          </a:p>
        </p:txBody>
      </p:sp>
      <p:sp>
        <p:nvSpPr>
          <p:cNvPr id="96" name="TextBox 95"/>
          <p:cNvSpPr txBox="1"/>
          <p:nvPr/>
        </p:nvSpPr>
        <p:spPr>
          <a:xfrm>
            <a:off x="3133288" y="591033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‘00</a:t>
            </a:r>
          </a:p>
        </p:txBody>
      </p:sp>
      <p:sp>
        <p:nvSpPr>
          <p:cNvPr id="97" name="TextBox 96"/>
          <p:cNvSpPr txBox="1"/>
          <p:nvPr/>
        </p:nvSpPr>
        <p:spPr>
          <a:xfrm>
            <a:off x="3892396" y="5922281"/>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‘05</a:t>
            </a:r>
          </a:p>
        </p:txBody>
      </p:sp>
      <p:sp>
        <p:nvSpPr>
          <p:cNvPr id="98" name="TextBox 97"/>
          <p:cNvSpPr txBox="1"/>
          <p:nvPr/>
        </p:nvSpPr>
        <p:spPr>
          <a:xfrm>
            <a:off x="4619053" y="591949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‘10</a:t>
            </a:r>
          </a:p>
        </p:txBody>
      </p:sp>
      <p:sp>
        <p:nvSpPr>
          <p:cNvPr id="99" name="TextBox 98"/>
          <p:cNvSpPr txBox="1"/>
          <p:nvPr/>
        </p:nvSpPr>
        <p:spPr>
          <a:xfrm>
            <a:off x="5372070" y="591033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‘15</a:t>
            </a:r>
          </a:p>
        </p:txBody>
      </p:sp>
      <p:sp>
        <p:nvSpPr>
          <p:cNvPr id="100" name="TextBox 99"/>
          <p:cNvSpPr txBox="1"/>
          <p:nvPr/>
        </p:nvSpPr>
        <p:spPr>
          <a:xfrm>
            <a:off x="6130373" y="591033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‘20</a:t>
            </a:r>
          </a:p>
        </p:txBody>
      </p:sp>
      <p:sp>
        <p:nvSpPr>
          <p:cNvPr id="101" name="TextBox 100"/>
          <p:cNvSpPr txBox="1"/>
          <p:nvPr/>
        </p:nvSpPr>
        <p:spPr>
          <a:xfrm>
            <a:off x="6892106" y="591033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‘25</a:t>
            </a:r>
          </a:p>
        </p:txBody>
      </p:sp>
      <p:sp>
        <p:nvSpPr>
          <p:cNvPr id="102" name="TextBox 101"/>
          <p:cNvSpPr txBox="1"/>
          <p:nvPr/>
        </p:nvSpPr>
        <p:spPr>
          <a:xfrm>
            <a:off x="7608626" y="592788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‘30</a:t>
            </a:r>
          </a:p>
        </p:txBody>
      </p:sp>
      <p:sp>
        <p:nvSpPr>
          <p:cNvPr id="16" name="Freeform 15"/>
          <p:cNvSpPr/>
          <p:nvPr/>
        </p:nvSpPr>
        <p:spPr>
          <a:xfrm>
            <a:off x="1761677" y="1363788"/>
            <a:ext cx="804825" cy="2698519"/>
          </a:xfrm>
          <a:custGeom>
            <a:avLst/>
            <a:gdLst>
              <a:gd name="connsiteX0" fmla="*/ 804825 w 804825"/>
              <a:gd name="connsiteY0" fmla="*/ 76505 h 2698519"/>
              <a:gd name="connsiteX1" fmla="*/ 44661 w 804825"/>
              <a:gd name="connsiteY1" fmla="*/ 329893 h 2698519"/>
              <a:gd name="connsiteX2" fmla="*/ 154829 w 804825"/>
              <a:gd name="connsiteY2" fmla="*/ 2698519 h 2698519"/>
            </a:gdLst>
            <a:ahLst/>
            <a:cxnLst>
              <a:cxn ang="0">
                <a:pos x="connsiteX0" y="connsiteY0"/>
              </a:cxn>
              <a:cxn ang="0">
                <a:pos x="connsiteX1" y="connsiteY1"/>
              </a:cxn>
              <a:cxn ang="0">
                <a:pos x="connsiteX2" y="connsiteY2"/>
              </a:cxn>
            </a:cxnLst>
            <a:rect l="l" t="t" r="r" b="b"/>
            <a:pathLst>
              <a:path w="804825" h="2698519">
                <a:moveTo>
                  <a:pt x="804825" y="76505"/>
                </a:moveTo>
                <a:cubicBezTo>
                  <a:pt x="478909" y="-15302"/>
                  <a:pt x="152994" y="-107109"/>
                  <a:pt x="44661" y="329893"/>
                </a:cubicBezTo>
                <a:cubicBezTo>
                  <a:pt x="-63672" y="766895"/>
                  <a:pt x="45578" y="1732707"/>
                  <a:pt x="154829" y="2698519"/>
                </a:cubicBezTo>
              </a:path>
            </a:pathLst>
          </a:custGeom>
          <a:noFill/>
          <a:ln>
            <a:solidFill>
              <a:schemeClr val="tx1"/>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2213744" y="1595562"/>
            <a:ext cx="396824" cy="2290475"/>
          </a:xfrm>
          <a:custGeom>
            <a:avLst/>
            <a:gdLst>
              <a:gd name="connsiteX0" fmla="*/ 396824 w 396824"/>
              <a:gd name="connsiteY0" fmla="*/ 120153 h 2290475"/>
              <a:gd name="connsiteX1" fmla="*/ 217 w 396824"/>
              <a:gd name="connsiteY1" fmla="*/ 241338 h 2290475"/>
              <a:gd name="connsiteX2" fmla="*/ 352757 w 396824"/>
              <a:gd name="connsiteY2" fmla="*/ 2290475 h 2290475"/>
            </a:gdLst>
            <a:ahLst/>
            <a:cxnLst>
              <a:cxn ang="0">
                <a:pos x="connsiteX0" y="connsiteY0"/>
              </a:cxn>
              <a:cxn ang="0">
                <a:pos x="connsiteX1" y="connsiteY1"/>
              </a:cxn>
              <a:cxn ang="0">
                <a:pos x="connsiteX2" y="connsiteY2"/>
              </a:cxn>
            </a:cxnLst>
            <a:rect l="l" t="t" r="r" b="b"/>
            <a:pathLst>
              <a:path w="396824" h="2290475">
                <a:moveTo>
                  <a:pt x="396824" y="120153"/>
                </a:moveTo>
                <a:cubicBezTo>
                  <a:pt x="202192" y="-115"/>
                  <a:pt x="7561" y="-120382"/>
                  <a:pt x="217" y="241338"/>
                </a:cubicBezTo>
                <a:cubicBezTo>
                  <a:pt x="-7127" y="603058"/>
                  <a:pt x="172815" y="1446766"/>
                  <a:pt x="352757" y="2290475"/>
                </a:cubicBezTo>
              </a:path>
            </a:pathLst>
          </a:custGeom>
          <a:noFill/>
          <a:ln>
            <a:solidFill>
              <a:schemeClr val="tx1"/>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reeform 18"/>
          <p:cNvSpPr/>
          <p:nvPr/>
        </p:nvSpPr>
        <p:spPr>
          <a:xfrm>
            <a:off x="2454045" y="2008383"/>
            <a:ext cx="927704" cy="1018338"/>
          </a:xfrm>
          <a:custGeom>
            <a:avLst/>
            <a:gdLst>
              <a:gd name="connsiteX0" fmla="*/ 200591 w 927704"/>
              <a:gd name="connsiteY0" fmla="*/ 15803 h 1018338"/>
              <a:gd name="connsiteX1" fmla="*/ 35338 w 927704"/>
              <a:gd name="connsiteY1" fmla="*/ 59870 h 1018338"/>
              <a:gd name="connsiteX2" fmla="*/ 90422 w 927704"/>
              <a:gd name="connsiteY2" fmla="*/ 500545 h 1018338"/>
              <a:gd name="connsiteX3" fmla="*/ 927704 w 927704"/>
              <a:gd name="connsiteY3" fmla="*/ 1018338 h 1018338"/>
            </a:gdLst>
            <a:ahLst/>
            <a:cxnLst>
              <a:cxn ang="0">
                <a:pos x="connsiteX0" y="connsiteY0"/>
              </a:cxn>
              <a:cxn ang="0">
                <a:pos x="connsiteX1" y="connsiteY1"/>
              </a:cxn>
              <a:cxn ang="0">
                <a:pos x="connsiteX2" y="connsiteY2"/>
              </a:cxn>
              <a:cxn ang="0">
                <a:pos x="connsiteX3" y="connsiteY3"/>
              </a:cxn>
            </a:cxnLst>
            <a:rect l="l" t="t" r="r" b="b"/>
            <a:pathLst>
              <a:path w="927704" h="1018338">
                <a:moveTo>
                  <a:pt x="200591" y="15803"/>
                </a:moveTo>
                <a:cubicBezTo>
                  <a:pt x="127145" y="-2559"/>
                  <a:pt x="53699" y="-20920"/>
                  <a:pt x="35338" y="59870"/>
                </a:cubicBezTo>
                <a:cubicBezTo>
                  <a:pt x="16977" y="140660"/>
                  <a:pt x="-58306" y="340800"/>
                  <a:pt x="90422" y="500545"/>
                </a:cubicBezTo>
                <a:cubicBezTo>
                  <a:pt x="239150" y="660290"/>
                  <a:pt x="583427" y="839314"/>
                  <a:pt x="927704" y="1018338"/>
                </a:cubicBezTo>
              </a:path>
            </a:pathLst>
          </a:custGeom>
          <a:noFill/>
          <a:ln>
            <a:solidFill>
              <a:schemeClr val="tx1"/>
            </a:solidFill>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Freeform 19"/>
          <p:cNvSpPr/>
          <p:nvPr/>
        </p:nvSpPr>
        <p:spPr>
          <a:xfrm>
            <a:off x="4040688" y="2325251"/>
            <a:ext cx="1012292" cy="679436"/>
          </a:xfrm>
          <a:custGeom>
            <a:avLst/>
            <a:gdLst>
              <a:gd name="connsiteX0" fmla="*/ 0 w 492426"/>
              <a:gd name="connsiteY0" fmla="*/ 7407 h 679436"/>
              <a:gd name="connsiteX1" fmla="*/ 462708 w 492426"/>
              <a:gd name="connsiteY1" fmla="*/ 95542 h 679436"/>
              <a:gd name="connsiteX2" fmla="*/ 407624 w 492426"/>
              <a:gd name="connsiteY2" fmla="*/ 679436 h 679436"/>
            </a:gdLst>
            <a:ahLst/>
            <a:cxnLst>
              <a:cxn ang="0">
                <a:pos x="connsiteX0" y="connsiteY0"/>
              </a:cxn>
              <a:cxn ang="0">
                <a:pos x="connsiteX1" y="connsiteY1"/>
              </a:cxn>
              <a:cxn ang="0">
                <a:pos x="connsiteX2" y="connsiteY2"/>
              </a:cxn>
            </a:cxnLst>
            <a:rect l="l" t="t" r="r" b="b"/>
            <a:pathLst>
              <a:path w="492426" h="679436">
                <a:moveTo>
                  <a:pt x="0" y="7407"/>
                </a:moveTo>
                <a:cubicBezTo>
                  <a:pt x="197385" y="-4528"/>
                  <a:pt x="394771" y="-16463"/>
                  <a:pt x="462708" y="95542"/>
                </a:cubicBezTo>
                <a:cubicBezTo>
                  <a:pt x="530645" y="207547"/>
                  <a:pt x="469134" y="443491"/>
                  <a:pt x="407624" y="679436"/>
                </a:cubicBezTo>
              </a:path>
            </a:pathLst>
          </a:custGeom>
          <a:noFill/>
          <a:ln>
            <a:solidFill>
              <a:schemeClr val="tx1"/>
            </a:solidFill>
            <a:headEnd type="none"/>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388819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1262228" y="1460876"/>
            <a:ext cx="0" cy="429631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262228" y="5739641"/>
            <a:ext cx="7662672" cy="1754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967555" y="558685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548210" y="5927517"/>
            <a:ext cx="838691"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1990</a:t>
            </a:r>
          </a:p>
        </p:txBody>
      </p:sp>
      <p:cxnSp>
        <p:nvCxnSpPr>
          <p:cNvPr id="44" name="Straight Connector 43"/>
          <p:cNvCxnSpPr/>
          <p:nvPr/>
        </p:nvCxnSpPr>
        <p:spPr>
          <a:xfrm>
            <a:off x="2712165" y="558685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1236391" y="214666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1227430" y="279212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1218460" y="343757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1209499" y="408303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1218466" y="472849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1209505" y="537395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50450" y="529552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2.000</a:t>
            </a:r>
          </a:p>
        </p:txBody>
      </p:sp>
      <p:sp>
        <p:nvSpPr>
          <p:cNvPr id="76" name="TextBox 75"/>
          <p:cNvSpPr txBox="1"/>
          <p:nvPr/>
        </p:nvSpPr>
        <p:spPr>
          <a:xfrm>
            <a:off x="-50450" y="466799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2.050</a:t>
            </a:r>
          </a:p>
        </p:txBody>
      </p:sp>
      <p:sp>
        <p:nvSpPr>
          <p:cNvPr id="77" name="TextBox 76"/>
          <p:cNvSpPr txBox="1"/>
          <p:nvPr/>
        </p:nvSpPr>
        <p:spPr>
          <a:xfrm>
            <a:off x="-50450" y="4004606"/>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2.100</a:t>
            </a:r>
          </a:p>
        </p:txBody>
      </p:sp>
      <p:sp>
        <p:nvSpPr>
          <p:cNvPr id="78" name="TextBox 77"/>
          <p:cNvSpPr txBox="1"/>
          <p:nvPr/>
        </p:nvSpPr>
        <p:spPr>
          <a:xfrm>
            <a:off x="-50450" y="3350182"/>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2.150</a:t>
            </a:r>
          </a:p>
        </p:txBody>
      </p:sp>
      <p:sp>
        <p:nvSpPr>
          <p:cNvPr id="79" name="TextBox 78"/>
          <p:cNvSpPr txBox="1"/>
          <p:nvPr/>
        </p:nvSpPr>
        <p:spPr>
          <a:xfrm>
            <a:off x="-50450" y="2722652"/>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2.200</a:t>
            </a:r>
          </a:p>
        </p:txBody>
      </p:sp>
      <p:sp>
        <p:nvSpPr>
          <p:cNvPr id="80" name="TextBox 79"/>
          <p:cNvSpPr txBox="1"/>
          <p:nvPr/>
        </p:nvSpPr>
        <p:spPr>
          <a:xfrm>
            <a:off x="-50450" y="205926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2.250</a:t>
            </a:r>
          </a:p>
        </p:txBody>
      </p:sp>
      <p:sp>
        <p:nvSpPr>
          <p:cNvPr id="110" name="Oval 109"/>
          <p:cNvSpPr/>
          <p:nvPr/>
        </p:nvSpPr>
        <p:spPr>
          <a:xfrm>
            <a:off x="1891355" y="4186132"/>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71" name="Straight Connector 70"/>
          <p:cNvCxnSpPr/>
          <p:nvPr/>
        </p:nvCxnSpPr>
        <p:spPr>
          <a:xfrm>
            <a:off x="3456775" y="558125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197931" y="559754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942541" y="559193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687896" y="559787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432506" y="559226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173662" y="560855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918272" y="560295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401399" y="592190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‘95</a:t>
            </a:r>
          </a:p>
        </p:txBody>
      </p:sp>
      <p:sp>
        <p:nvSpPr>
          <p:cNvPr id="96" name="TextBox 95"/>
          <p:cNvSpPr txBox="1"/>
          <p:nvPr/>
        </p:nvSpPr>
        <p:spPr>
          <a:xfrm>
            <a:off x="3128056" y="590996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‘00</a:t>
            </a:r>
          </a:p>
        </p:txBody>
      </p:sp>
      <p:sp>
        <p:nvSpPr>
          <p:cNvPr id="97" name="TextBox 96"/>
          <p:cNvSpPr txBox="1"/>
          <p:nvPr/>
        </p:nvSpPr>
        <p:spPr>
          <a:xfrm>
            <a:off x="3887164" y="592190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‘05</a:t>
            </a:r>
          </a:p>
        </p:txBody>
      </p:sp>
      <p:sp>
        <p:nvSpPr>
          <p:cNvPr id="98" name="TextBox 97"/>
          <p:cNvSpPr txBox="1"/>
          <p:nvPr/>
        </p:nvSpPr>
        <p:spPr>
          <a:xfrm>
            <a:off x="4613821" y="591912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‘10</a:t>
            </a:r>
          </a:p>
        </p:txBody>
      </p:sp>
      <p:sp>
        <p:nvSpPr>
          <p:cNvPr id="99" name="TextBox 98"/>
          <p:cNvSpPr txBox="1"/>
          <p:nvPr/>
        </p:nvSpPr>
        <p:spPr>
          <a:xfrm>
            <a:off x="5366838" y="590996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‘15</a:t>
            </a:r>
          </a:p>
        </p:txBody>
      </p:sp>
      <p:sp>
        <p:nvSpPr>
          <p:cNvPr id="100" name="TextBox 99"/>
          <p:cNvSpPr txBox="1"/>
          <p:nvPr/>
        </p:nvSpPr>
        <p:spPr>
          <a:xfrm>
            <a:off x="6125141" y="590996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‘20</a:t>
            </a:r>
          </a:p>
        </p:txBody>
      </p:sp>
      <p:sp>
        <p:nvSpPr>
          <p:cNvPr id="101" name="TextBox 100"/>
          <p:cNvSpPr txBox="1"/>
          <p:nvPr/>
        </p:nvSpPr>
        <p:spPr>
          <a:xfrm>
            <a:off x="6886874" y="590996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‘25</a:t>
            </a:r>
          </a:p>
        </p:txBody>
      </p:sp>
      <p:sp>
        <p:nvSpPr>
          <p:cNvPr id="102" name="TextBox 101"/>
          <p:cNvSpPr txBox="1"/>
          <p:nvPr/>
        </p:nvSpPr>
        <p:spPr>
          <a:xfrm>
            <a:off x="7603394" y="592751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‘30</a:t>
            </a:r>
          </a:p>
        </p:txBody>
      </p:sp>
      <p:sp>
        <p:nvSpPr>
          <p:cNvPr id="62" name="TextBox 1"/>
          <p:cNvSpPr txBox="1">
            <a:spLocks noChangeArrowheads="1"/>
          </p:cNvSpPr>
          <p:nvPr/>
        </p:nvSpPr>
        <p:spPr bwMode="auto">
          <a:xfrm>
            <a:off x="1731364" y="1253785"/>
            <a:ext cx="6186908" cy="1063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sz="1400" b="1">
                <a:solidFill>
                  <a:schemeClr val="tx1"/>
                </a:solidFill>
                <a:latin typeface="Verdana" pitchFamily="34" charset="0"/>
              </a:defRPr>
            </a:lvl1pPr>
            <a:lvl2pPr marL="742950" indent="-285750" eaLnBrk="0" hangingPunct="0">
              <a:defRPr sz="1400" b="1">
                <a:solidFill>
                  <a:schemeClr val="tx1"/>
                </a:solidFill>
                <a:latin typeface="Verdana" pitchFamily="34" charset="0"/>
              </a:defRPr>
            </a:lvl2pPr>
            <a:lvl3pPr marL="1143000" indent="-228600" eaLnBrk="0" hangingPunct="0">
              <a:defRPr sz="1400" b="1">
                <a:solidFill>
                  <a:schemeClr val="tx1"/>
                </a:solidFill>
                <a:latin typeface="Verdana" pitchFamily="34" charset="0"/>
              </a:defRPr>
            </a:lvl3pPr>
            <a:lvl4pPr marL="1600200" indent="-228600" eaLnBrk="0" hangingPunct="0">
              <a:defRPr sz="1400" b="1">
                <a:solidFill>
                  <a:schemeClr val="tx1"/>
                </a:solidFill>
                <a:latin typeface="Verdana" pitchFamily="34" charset="0"/>
              </a:defRPr>
            </a:lvl4pPr>
            <a:lvl5pPr marL="2057400" indent="-228600" eaLnBrk="0" hangingPunct="0">
              <a:defRPr sz="1400" b="1">
                <a:solidFill>
                  <a:schemeClr val="tx1"/>
                </a:solidFill>
                <a:latin typeface="Verdana" pitchFamily="34" charset="0"/>
              </a:defRPr>
            </a:lvl5pPr>
            <a:lvl6pPr marL="2514600" indent="-228600" eaLnBrk="0" fontAlgn="base" hangingPunct="0">
              <a:spcBef>
                <a:spcPct val="0"/>
              </a:spcBef>
              <a:spcAft>
                <a:spcPct val="0"/>
              </a:spcAft>
              <a:defRPr sz="1400" b="1">
                <a:solidFill>
                  <a:schemeClr val="tx1"/>
                </a:solidFill>
                <a:latin typeface="Verdana" pitchFamily="34" charset="0"/>
              </a:defRPr>
            </a:lvl6pPr>
            <a:lvl7pPr marL="2971800" indent="-228600" eaLnBrk="0" fontAlgn="base" hangingPunct="0">
              <a:spcBef>
                <a:spcPct val="0"/>
              </a:spcBef>
              <a:spcAft>
                <a:spcPct val="0"/>
              </a:spcAft>
              <a:defRPr sz="1400" b="1">
                <a:solidFill>
                  <a:schemeClr val="tx1"/>
                </a:solidFill>
                <a:latin typeface="Verdana" pitchFamily="34" charset="0"/>
              </a:defRPr>
            </a:lvl7pPr>
            <a:lvl8pPr marL="3429000" indent="-228600" eaLnBrk="0" fontAlgn="base" hangingPunct="0">
              <a:spcBef>
                <a:spcPct val="0"/>
              </a:spcBef>
              <a:spcAft>
                <a:spcPct val="0"/>
              </a:spcAft>
              <a:defRPr sz="1400" b="1">
                <a:solidFill>
                  <a:schemeClr val="tx1"/>
                </a:solidFill>
                <a:latin typeface="Verdana" pitchFamily="34" charset="0"/>
              </a:defRPr>
            </a:lvl8pPr>
            <a:lvl9pPr marL="3886200" indent="-228600" eaLnBrk="0" fontAlgn="base" hangingPunct="0">
              <a:spcBef>
                <a:spcPct val="0"/>
              </a:spcBef>
              <a:spcAft>
                <a:spcPct val="0"/>
              </a:spcAft>
              <a:defRPr sz="1400" b="1">
                <a:solidFill>
                  <a:schemeClr val="tx1"/>
                </a:solidFill>
                <a:latin typeface="Verdana" pitchFamily="34" charset="0"/>
              </a:defRPr>
            </a:lvl9pPr>
          </a:lstStyle>
          <a:p>
            <a:pPr eaLnBrk="1" hangingPunct="1"/>
            <a:r>
              <a:rPr lang="en-US" altLang="en-US" sz="2000" dirty="0">
                <a:latin typeface="+mn-lt"/>
              </a:rPr>
              <a:t>In </a:t>
            </a:r>
            <a:r>
              <a:rPr lang="en-US" altLang="en-US" sz="2000" i="1" u="sng" dirty="0">
                <a:latin typeface="+mn-lt"/>
              </a:rPr>
              <a:t>today’s</a:t>
            </a:r>
            <a:r>
              <a:rPr lang="en-US" altLang="en-US" sz="2000" i="1" dirty="0">
                <a:latin typeface="+mn-lt"/>
              </a:rPr>
              <a:t> </a:t>
            </a:r>
            <a:r>
              <a:rPr lang="en-US" altLang="en-US" sz="2000" dirty="0">
                <a:latin typeface="+mn-lt"/>
              </a:rPr>
              <a:t>NSRS, a height is held fixed until replaced.  So plotting the height of these </a:t>
            </a:r>
            <a:r>
              <a:rPr lang="en-US" altLang="en-US" sz="2200" dirty="0">
                <a:latin typeface="+mn-lt"/>
              </a:rPr>
              <a:t>coordinates </a:t>
            </a:r>
            <a:r>
              <a:rPr lang="en-US" altLang="en-US" sz="2000" dirty="0">
                <a:latin typeface="+mn-lt"/>
              </a:rPr>
              <a:t>as seen on an NGS Datasheet over time would look like this:</a:t>
            </a:r>
          </a:p>
          <a:p>
            <a:pPr eaLnBrk="1" hangingPunct="1"/>
            <a:r>
              <a:rPr lang="en-US" altLang="en-US" dirty="0"/>
              <a:t>	</a:t>
            </a:r>
          </a:p>
        </p:txBody>
      </p:sp>
      <p:cxnSp>
        <p:nvCxnSpPr>
          <p:cNvPr id="70" name="Straight Connector 69"/>
          <p:cNvCxnSpPr/>
          <p:nvPr/>
        </p:nvCxnSpPr>
        <p:spPr>
          <a:xfrm>
            <a:off x="2043756" y="4248150"/>
            <a:ext cx="5508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2613478" y="4035714"/>
            <a:ext cx="979487" cy="79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V="1">
            <a:off x="3574391" y="3065141"/>
            <a:ext cx="1297930" cy="190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4872321" y="3183183"/>
            <a:ext cx="2489200" cy="6350"/>
          </a:xfrm>
          <a:prstGeom prst="line">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1" name="Oval 110"/>
          <p:cNvSpPr/>
          <p:nvPr/>
        </p:nvSpPr>
        <p:spPr>
          <a:xfrm>
            <a:off x="2536011" y="3979972"/>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3497205" y="3030407"/>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4799854" y="3115948"/>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47" name="TextBox 46"/>
          <p:cNvSpPr txBox="1"/>
          <p:nvPr/>
        </p:nvSpPr>
        <p:spPr>
          <a:xfrm>
            <a:off x="248131" y="1238942"/>
            <a:ext cx="587020" cy="769441"/>
          </a:xfrm>
          <a:prstGeom prst="rect">
            <a:avLst/>
          </a:prstGeom>
          <a:noFill/>
        </p:spPr>
        <p:txBody>
          <a:bodyPr wrap="none" rtlCol="0">
            <a:spAutoFit/>
          </a:bodyPr>
          <a:lstStyle/>
          <a:p>
            <a:pPr eaLnBrk="0" hangingPunct="0"/>
            <a:r>
              <a:rPr lang="en-US" sz="4400" b="1" dirty="0">
                <a:solidFill>
                  <a:prstClr val="black"/>
                </a:solidFill>
                <a:latin typeface="Verdana" pitchFamily="34" charset="0"/>
              </a:rPr>
              <a:t>h</a:t>
            </a:r>
          </a:p>
        </p:txBody>
      </p:sp>
      <p:sp>
        <p:nvSpPr>
          <p:cNvPr id="48" name="TextBox 47"/>
          <p:cNvSpPr txBox="1"/>
          <p:nvPr/>
        </p:nvSpPr>
        <p:spPr>
          <a:xfrm>
            <a:off x="3961897" y="6229563"/>
            <a:ext cx="1220206" cy="584775"/>
          </a:xfrm>
          <a:prstGeom prst="rect">
            <a:avLst/>
          </a:prstGeom>
          <a:noFill/>
        </p:spPr>
        <p:txBody>
          <a:bodyPr wrap="none" rtlCol="0">
            <a:spAutoFit/>
          </a:bodyPr>
          <a:lstStyle/>
          <a:p>
            <a:pPr eaLnBrk="0" hangingPunct="0"/>
            <a:r>
              <a:rPr lang="en-US" sz="3200" b="1" dirty="0">
                <a:solidFill>
                  <a:prstClr val="black"/>
                </a:solidFill>
                <a:latin typeface="Verdana" pitchFamily="34" charset="0"/>
              </a:rPr>
              <a:t>time</a:t>
            </a:r>
          </a:p>
        </p:txBody>
      </p:sp>
    </p:spTree>
    <p:extLst>
      <p:ext uri="{BB962C8B-B14F-4D97-AF65-F5344CB8AC3E}">
        <p14:creationId xmlns:p14="http://schemas.microsoft.com/office/powerpoint/2010/main" val="285292811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1265493" y="1462870"/>
            <a:ext cx="0" cy="429631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265493" y="5741635"/>
            <a:ext cx="7662244" cy="1754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970820" y="558885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551475" y="5929511"/>
            <a:ext cx="838691"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1990</a:t>
            </a:r>
          </a:p>
        </p:txBody>
      </p:sp>
      <p:cxnSp>
        <p:nvCxnSpPr>
          <p:cNvPr id="44" name="Straight Connector 43"/>
          <p:cNvCxnSpPr/>
          <p:nvPr/>
        </p:nvCxnSpPr>
        <p:spPr>
          <a:xfrm>
            <a:off x="2715430" y="558885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1239656" y="214865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1230695" y="279411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1221725" y="343957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1212764" y="408503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1221731" y="473049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1212770" y="537595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7185" y="5297518"/>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2.000</a:t>
            </a:r>
          </a:p>
        </p:txBody>
      </p:sp>
      <p:sp>
        <p:nvSpPr>
          <p:cNvPr id="76" name="TextBox 75"/>
          <p:cNvSpPr txBox="1"/>
          <p:nvPr/>
        </p:nvSpPr>
        <p:spPr>
          <a:xfrm>
            <a:off x="-47185" y="4669988"/>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2.050</a:t>
            </a:r>
          </a:p>
        </p:txBody>
      </p:sp>
      <p:sp>
        <p:nvSpPr>
          <p:cNvPr id="77" name="TextBox 76"/>
          <p:cNvSpPr txBox="1"/>
          <p:nvPr/>
        </p:nvSpPr>
        <p:spPr>
          <a:xfrm>
            <a:off x="-47185" y="4006600"/>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2.100</a:t>
            </a:r>
          </a:p>
        </p:txBody>
      </p:sp>
      <p:sp>
        <p:nvSpPr>
          <p:cNvPr id="78" name="TextBox 77"/>
          <p:cNvSpPr txBox="1"/>
          <p:nvPr/>
        </p:nvSpPr>
        <p:spPr>
          <a:xfrm>
            <a:off x="-47185" y="3352176"/>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2.150</a:t>
            </a:r>
          </a:p>
        </p:txBody>
      </p:sp>
      <p:sp>
        <p:nvSpPr>
          <p:cNvPr id="79" name="TextBox 78"/>
          <p:cNvSpPr txBox="1"/>
          <p:nvPr/>
        </p:nvSpPr>
        <p:spPr>
          <a:xfrm>
            <a:off x="-47185" y="2724646"/>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2.200</a:t>
            </a:r>
          </a:p>
        </p:txBody>
      </p:sp>
      <p:sp>
        <p:nvSpPr>
          <p:cNvPr id="80" name="TextBox 79"/>
          <p:cNvSpPr txBox="1"/>
          <p:nvPr/>
        </p:nvSpPr>
        <p:spPr>
          <a:xfrm>
            <a:off x="-47185" y="2061258"/>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2.250</a:t>
            </a:r>
          </a:p>
        </p:txBody>
      </p:sp>
      <p:sp>
        <p:nvSpPr>
          <p:cNvPr id="110" name="Oval 109"/>
          <p:cNvSpPr/>
          <p:nvPr/>
        </p:nvSpPr>
        <p:spPr>
          <a:xfrm>
            <a:off x="1894620" y="4188126"/>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2539276" y="3981966"/>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3500470" y="3032401"/>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4803119" y="3117942"/>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71" name="Straight Connector 70"/>
          <p:cNvCxnSpPr/>
          <p:nvPr/>
        </p:nvCxnSpPr>
        <p:spPr>
          <a:xfrm>
            <a:off x="3460040" y="558324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1196" y="559953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945806" y="559392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691161" y="559987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435771" y="559426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176927" y="561055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921537" y="560494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404664" y="5923903"/>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‘95</a:t>
            </a:r>
          </a:p>
        </p:txBody>
      </p:sp>
      <p:sp>
        <p:nvSpPr>
          <p:cNvPr id="96" name="TextBox 95"/>
          <p:cNvSpPr txBox="1"/>
          <p:nvPr/>
        </p:nvSpPr>
        <p:spPr>
          <a:xfrm>
            <a:off x="3131321" y="591195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‘00</a:t>
            </a:r>
          </a:p>
        </p:txBody>
      </p:sp>
      <p:sp>
        <p:nvSpPr>
          <p:cNvPr id="97" name="TextBox 96"/>
          <p:cNvSpPr txBox="1"/>
          <p:nvPr/>
        </p:nvSpPr>
        <p:spPr>
          <a:xfrm>
            <a:off x="3890429" y="5923903"/>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‘05</a:t>
            </a:r>
          </a:p>
        </p:txBody>
      </p:sp>
      <p:sp>
        <p:nvSpPr>
          <p:cNvPr id="98" name="TextBox 97"/>
          <p:cNvSpPr txBox="1"/>
          <p:nvPr/>
        </p:nvSpPr>
        <p:spPr>
          <a:xfrm>
            <a:off x="4617086" y="5921121"/>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‘10</a:t>
            </a:r>
          </a:p>
        </p:txBody>
      </p:sp>
      <p:sp>
        <p:nvSpPr>
          <p:cNvPr id="99" name="TextBox 98"/>
          <p:cNvSpPr txBox="1"/>
          <p:nvPr/>
        </p:nvSpPr>
        <p:spPr>
          <a:xfrm>
            <a:off x="5370103" y="591195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‘15</a:t>
            </a:r>
          </a:p>
        </p:txBody>
      </p:sp>
      <p:sp>
        <p:nvSpPr>
          <p:cNvPr id="100" name="TextBox 99"/>
          <p:cNvSpPr txBox="1"/>
          <p:nvPr/>
        </p:nvSpPr>
        <p:spPr>
          <a:xfrm>
            <a:off x="6128406" y="591195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‘20</a:t>
            </a:r>
          </a:p>
        </p:txBody>
      </p:sp>
      <p:sp>
        <p:nvSpPr>
          <p:cNvPr id="101" name="TextBox 100"/>
          <p:cNvSpPr txBox="1"/>
          <p:nvPr/>
        </p:nvSpPr>
        <p:spPr>
          <a:xfrm>
            <a:off x="6890139" y="591195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‘25</a:t>
            </a:r>
          </a:p>
        </p:txBody>
      </p:sp>
      <p:sp>
        <p:nvSpPr>
          <p:cNvPr id="102" name="TextBox 101"/>
          <p:cNvSpPr txBox="1"/>
          <p:nvPr/>
        </p:nvSpPr>
        <p:spPr>
          <a:xfrm>
            <a:off x="7606659" y="5929511"/>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‘30</a:t>
            </a:r>
          </a:p>
        </p:txBody>
      </p:sp>
      <p:grpSp>
        <p:nvGrpSpPr>
          <p:cNvPr id="46" name="Group 45"/>
          <p:cNvGrpSpPr/>
          <p:nvPr/>
        </p:nvGrpSpPr>
        <p:grpSpPr>
          <a:xfrm>
            <a:off x="2492654" y="3745677"/>
            <a:ext cx="251010" cy="645458"/>
            <a:chOff x="2492188" y="1990165"/>
            <a:chExt cx="349623" cy="1004048"/>
          </a:xfrm>
          <a:solidFill>
            <a:srgbClr val="00B050"/>
          </a:solidFill>
        </p:grpSpPr>
        <p:cxnSp>
          <p:nvCxnSpPr>
            <p:cNvPr id="47" name="Straight Connector 46"/>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4753814" y="2880378"/>
            <a:ext cx="251010" cy="609599"/>
            <a:chOff x="2492188" y="1990165"/>
            <a:chExt cx="349623" cy="1004048"/>
          </a:xfrm>
          <a:solidFill>
            <a:srgbClr val="00B050"/>
          </a:solidFill>
        </p:grpSpPr>
        <p:cxnSp>
          <p:nvCxnSpPr>
            <p:cNvPr id="51" name="Straight Connector 50"/>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1857818" y="3763603"/>
            <a:ext cx="251010" cy="959223"/>
            <a:chOff x="2492188" y="1990165"/>
            <a:chExt cx="349623" cy="1004048"/>
          </a:xfrm>
          <a:solidFill>
            <a:srgbClr val="00B050"/>
          </a:solidFill>
        </p:grpSpPr>
        <p:cxnSp>
          <p:nvCxnSpPr>
            <p:cNvPr id="55" name="Straight Connector 54"/>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3459690" y="2846389"/>
            <a:ext cx="251010" cy="510992"/>
            <a:chOff x="2492188" y="1990165"/>
            <a:chExt cx="349623" cy="1004048"/>
          </a:xfrm>
          <a:solidFill>
            <a:srgbClr val="00B050"/>
          </a:solidFill>
        </p:grpSpPr>
        <p:cxnSp>
          <p:nvCxnSpPr>
            <p:cNvPr id="59" name="Straight Connector 58"/>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3974387" y="3738974"/>
            <a:ext cx="5203091" cy="1384995"/>
          </a:xfrm>
          <a:prstGeom prst="rect">
            <a:avLst/>
          </a:prstGeom>
          <a:noFill/>
        </p:spPr>
        <p:txBody>
          <a:bodyPr wrap="none" rtlCol="0">
            <a:spAutoFit/>
          </a:bodyPr>
          <a:lstStyle/>
          <a:p>
            <a:r>
              <a:rPr lang="en-US" sz="2000" b="1" dirty="0"/>
              <a:t>In the Modernized NSRS these time-dependent</a:t>
            </a:r>
          </a:p>
          <a:p>
            <a:r>
              <a:rPr lang="en-US" sz="2000" b="1" dirty="0"/>
              <a:t>coordinates, estimated at the actual date when</a:t>
            </a:r>
          </a:p>
          <a:p>
            <a:r>
              <a:rPr lang="en-US" sz="2000" b="1" dirty="0"/>
              <a:t>the surveys took place, will be called </a:t>
            </a:r>
          </a:p>
          <a:p>
            <a:r>
              <a:rPr lang="en-US" sz="2200" b="1" dirty="0">
                <a:solidFill>
                  <a:srgbClr val="00B050"/>
                </a:solidFill>
              </a:rPr>
              <a:t>Final Discrete Coordinates</a:t>
            </a:r>
            <a:endParaRPr lang="en-US" sz="2200" b="1" dirty="0"/>
          </a:p>
        </p:txBody>
      </p:sp>
      <p:sp>
        <p:nvSpPr>
          <p:cNvPr id="70" name="TextBox 69"/>
          <p:cNvSpPr txBox="1"/>
          <p:nvPr/>
        </p:nvSpPr>
        <p:spPr>
          <a:xfrm>
            <a:off x="1661505" y="618123"/>
            <a:ext cx="6147837" cy="1938992"/>
          </a:xfrm>
          <a:prstGeom prst="rect">
            <a:avLst/>
          </a:prstGeom>
          <a:noFill/>
        </p:spPr>
        <p:txBody>
          <a:bodyPr wrap="none" rtlCol="0">
            <a:spAutoFit/>
          </a:bodyPr>
          <a:lstStyle/>
          <a:p>
            <a:pPr eaLnBrk="0" hangingPunct="0"/>
            <a:r>
              <a:rPr lang="en-US" sz="2000" b="1" dirty="0">
                <a:solidFill>
                  <a:prstClr val="black"/>
                </a:solidFill>
                <a:latin typeface="+mj-lt"/>
              </a:rPr>
              <a:t>All measurements have error.  Shown here are the same</a:t>
            </a:r>
          </a:p>
          <a:p>
            <a:pPr eaLnBrk="0" hangingPunct="0"/>
            <a:r>
              <a:rPr lang="en-US" sz="2000" b="1" dirty="0">
                <a:solidFill>
                  <a:prstClr val="black"/>
                </a:solidFill>
                <a:latin typeface="+mj-lt"/>
              </a:rPr>
              <a:t>Values of “h”, but with their error estimates.</a:t>
            </a:r>
          </a:p>
          <a:p>
            <a:pPr eaLnBrk="0" hangingPunct="0"/>
            <a:r>
              <a:rPr lang="en-US" sz="2000" b="1" dirty="0">
                <a:solidFill>
                  <a:prstClr val="black"/>
                </a:solidFill>
                <a:latin typeface="+mj-lt"/>
              </a:rPr>
              <a:t>	1990:  2.100 </a:t>
            </a:r>
            <a:r>
              <a:rPr lang="en-US" sz="2000" b="1" dirty="0">
                <a:solidFill>
                  <a:srgbClr val="FF0000"/>
                </a:solidFill>
                <a:latin typeface="+mj-lt"/>
              </a:rPr>
              <a:t>+/- 0.0375 (3.75 cm)</a:t>
            </a:r>
          </a:p>
          <a:p>
            <a:pPr eaLnBrk="0" hangingPunct="0"/>
            <a:r>
              <a:rPr lang="en-US" sz="2000" b="1" dirty="0">
                <a:solidFill>
                  <a:prstClr val="black"/>
                </a:solidFill>
                <a:latin typeface="+mj-lt"/>
              </a:rPr>
              <a:t>	1994:  2.110 </a:t>
            </a:r>
            <a:r>
              <a:rPr lang="en-US" sz="2000" b="1" dirty="0">
                <a:solidFill>
                  <a:srgbClr val="FF0000"/>
                </a:solidFill>
                <a:latin typeface="+mj-lt"/>
              </a:rPr>
              <a:t>+/- 0.0250 (2.50 cm)</a:t>
            </a:r>
          </a:p>
          <a:p>
            <a:pPr eaLnBrk="0" hangingPunct="0"/>
            <a:r>
              <a:rPr lang="en-US" sz="2000" b="1" dirty="0">
                <a:solidFill>
                  <a:prstClr val="black"/>
                </a:solidFill>
                <a:latin typeface="+mj-lt"/>
              </a:rPr>
              <a:t>	2002:  2.190 </a:t>
            </a:r>
            <a:r>
              <a:rPr lang="en-US" sz="2000" b="1" dirty="0">
                <a:solidFill>
                  <a:srgbClr val="FF0000"/>
                </a:solidFill>
                <a:latin typeface="+mj-lt"/>
              </a:rPr>
              <a:t>+/- 0.0200 (2.00 cm)</a:t>
            </a:r>
          </a:p>
          <a:p>
            <a:pPr eaLnBrk="0" hangingPunct="0"/>
            <a:r>
              <a:rPr lang="en-US" sz="2000" b="1" dirty="0">
                <a:solidFill>
                  <a:prstClr val="black"/>
                </a:solidFill>
                <a:latin typeface="+mj-lt"/>
              </a:rPr>
              <a:t>	2009:  2.180 </a:t>
            </a:r>
            <a:r>
              <a:rPr lang="en-US" sz="2000" b="1" dirty="0">
                <a:solidFill>
                  <a:srgbClr val="FF0000"/>
                </a:solidFill>
                <a:latin typeface="+mj-lt"/>
              </a:rPr>
              <a:t>+/- 0.0250 (2.50 cm)</a:t>
            </a:r>
          </a:p>
        </p:txBody>
      </p:sp>
      <p:sp>
        <p:nvSpPr>
          <p:cNvPr id="82" name="TextBox 81"/>
          <p:cNvSpPr txBox="1"/>
          <p:nvPr/>
        </p:nvSpPr>
        <p:spPr>
          <a:xfrm>
            <a:off x="248131" y="1238942"/>
            <a:ext cx="587020" cy="769441"/>
          </a:xfrm>
          <a:prstGeom prst="rect">
            <a:avLst/>
          </a:prstGeom>
          <a:noFill/>
        </p:spPr>
        <p:txBody>
          <a:bodyPr wrap="none" rtlCol="0">
            <a:spAutoFit/>
          </a:bodyPr>
          <a:lstStyle/>
          <a:p>
            <a:pPr eaLnBrk="0" hangingPunct="0"/>
            <a:r>
              <a:rPr lang="en-US" sz="4400" b="1" dirty="0">
                <a:solidFill>
                  <a:prstClr val="black"/>
                </a:solidFill>
                <a:latin typeface="Verdana" pitchFamily="34" charset="0"/>
              </a:rPr>
              <a:t>h</a:t>
            </a:r>
          </a:p>
        </p:txBody>
      </p:sp>
      <p:sp>
        <p:nvSpPr>
          <p:cNvPr id="85" name="TextBox 84"/>
          <p:cNvSpPr txBox="1"/>
          <p:nvPr/>
        </p:nvSpPr>
        <p:spPr>
          <a:xfrm>
            <a:off x="3961897" y="6229563"/>
            <a:ext cx="1220206" cy="584775"/>
          </a:xfrm>
          <a:prstGeom prst="rect">
            <a:avLst/>
          </a:prstGeom>
          <a:noFill/>
        </p:spPr>
        <p:txBody>
          <a:bodyPr wrap="none" rtlCol="0">
            <a:spAutoFit/>
          </a:bodyPr>
          <a:lstStyle/>
          <a:p>
            <a:pPr eaLnBrk="0" hangingPunct="0"/>
            <a:r>
              <a:rPr lang="en-US" sz="3200" b="1" dirty="0">
                <a:solidFill>
                  <a:prstClr val="black"/>
                </a:solidFill>
                <a:latin typeface="Verdana" pitchFamily="34" charset="0"/>
              </a:rPr>
              <a:t>time</a:t>
            </a:r>
          </a:p>
        </p:txBody>
      </p:sp>
    </p:spTree>
    <p:extLst>
      <p:ext uri="{BB962C8B-B14F-4D97-AF65-F5344CB8AC3E}">
        <p14:creationId xmlns:p14="http://schemas.microsoft.com/office/powerpoint/2010/main" val="1837530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Freeform 81"/>
          <p:cNvSpPr/>
          <p:nvPr/>
        </p:nvSpPr>
        <p:spPr>
          <a:xfrm>
            <a:off x="5572125" y="1695450"/>
            <a:ext cx="3143250" cy="1247775"/>
          </a:xfrm>
          <a:custGeom>
            <a:avLst/>
            <a:gdLst>
              <a:gd name="connsiteX0" fmla="*/ 3143250 w 3143250"/>
              <a:gd name="connsiteY0" fmla="*/ 0 h 1247775"/>
              <a:gd name="connsiteX1" fmla="*/ 3019425 w 3143250"/>
              <a:gd name="connsiteY1" fmla="*/ 9525 h 1247775"/>
              <a:gd name="connsiteX2" fmla="*/ 2990850 w 3143250"/>
              <a:gd name="connsiteY2" fmla="*/ 28575 h 1247775"/>
              <a:gd name="connsiteX3" fmla="*/ 2895600 w 3143250"/>
              <a:gd name="connsiteY3" fmla="*/ 57150 h 1247775"/>
              <a:gd name="connsiteX4" fmla="*/ 2838450 w 3143250"/>
              <a:gd name="connsiteY4" fmla="*/ 95250 h 1247775"/>
              <a:gd name="connsiteX5" fmla="*/ 2781300 w 3143250"/>
              <a:gd name="connsiteY5" fmla="*/ 114300 h 1247775"/>
              <a:gd name="connsiteX6" fmla="*/ 2752725 w 3143250"/>
              <a:gd name="connsiteY6" fmla="*/ 123825 h 1247775"/>
              <a:gd name="connsiteX7" fmla="*/ 2638425 w 3143250"/>
              <a:gd name="connsiteY7" fmla="*/ 133350 h 1247775"/>
              <a:gd name="connsiteX8" fmla="*/ 2590800 w 3143250"/>
              <a:gd name="connsiteY8" fmla="*/ 142875 h 1247775"/>
              <a:gd name="connsiteX9" fmla="*/ 2562225 w 3143250"/>
              <a:gd name="connsiteY9" fmla="*/ 152400 h 1247775"/>
              <a:gd name="connsiteX10" fmla="*/ 2524125 w 3143250"/>
              <a:gd name="connsiteY10" fmla="*/ 161925 h 1247775"/>
              <a:gd name="connsiteX11" fmla="*/ 2476500 w 3143250"/>
              <a:gd name="connsiteY11" fmla="*/ 171450 h 1247775"/>
              <a:gd name="connsiteX12" fmla="*/ 2447925 w 3143250"/>
              <a:gd name="connsiteY12" fmla="*/ 180975 h 1247775"/>
              <a:gd name="connsiteX13" fmla="*/ 2409825 w 3143250"/>
              <a:gd name="connsiteY13" fmla="*/ 190500 h 1247775"/>
              <a:gd name="connsiteX14" fmla="*/ 2352675 w 3143250"/>
              <a:gd name="connsiteY14" fmla="*/ 209550 h 1247775"/>
              <a:gd name="connsiteX15" fmla="*/ 2276475 w 3143250"/>
              <a:gd name="connsiteY15" fmla="*/ 228600 h 1247775"/>
              <a:gd name="connsiteX16" fmla="*/ 2181225 w 3143250"/>
              <a:gd name="connsiteY16" fmla="*/ 257175 h 1247775"/>
              <a:gd name="connsiteX17" fmla="*/ 2152650 w 3143250"/>
              <a:gd name="connsiteY17" fmla="*/ 266700 h 1247775"/>
              <a:gd name="connsiteX18" fmla="*/ 2076450 w 3143250"/>
              <a:gd name="connsiteY18" fmla="*/ 285750 h 1247775"/>
              <a:gd name="connsiteX19" fmla="*/ 2009775 w 3143250"/>
              <a:gd name="connsiteY19" fmla="*/ 314325 h 1247775"/>
              <a:gd name="connsiteX20" fmla="*/ 1952625 w 3143250"/>
              <a:gd name="connsiteY20" fmla="*/ 333375 h 1247775"/>
              <a:gd name="connsiteX21" fmla="*/ 1924050 w 3143250"/>
              <a:gd name="connsiteY21" fmla="*/ 342900 h 1247775"/>
              <a:gd name="connsiteX22" fmla="*/ 1885950 w 3143250"/>
              <a:gd name="connsiteY22" fmla="*/ 352425 h 1247775"/>
              <a:gd name="connsiteX23" fmla="*/ 1857375 w 3143250"/>
              <a:gd name="connsiteY23" fmla="*/ 361950 h 1247775"/>
              <a:gd name="connsiteX24" fmla="*/ 1781175 w 3143250"/>
              <a:gd name="connsiteY24" fmla="*/ 371475 h 1247775"/>
              <a:gd name="connsiteX25" fmla="*/ 1704975 w 3143250"/>
              <a:gd name="connsiteY25" fmla="*/ 390525 h 1247775"/>
              <a:gd name="connsiteX26" fmla="*/ 1647825 w 3143250"/>
              <a:gd name="connsiteY26" fmla="*/ 409575 h 1247775"/>
              <a:gd name="connsiteX27" fmla="*/ 1619250 w 3143250"/>
              <a:gd name="connsiteY27" fmla="*/ 419100 h 1247775"/>
              <a:gd name="connsiteX28" fmla="*/ 1524000 w 3143250"/>
              <a:gd name="connsiteY28" fmla="*/ 447675 h 1247775"/>
              <a:gd name="connsiteX29" fmla="*/ 1438275 w 3143250"/>
              <a:gd name="connsiteY29" fmla="*/ 485775 h 1247775"/>
              <a:gd name="connsiteX30" fmla="*/ 1409700 w 3143250"/>
              <a:gd name="connsiteY30" fmla="*/ 495300 h 1247775"/>
              <a:gd name="connsiteX31" fmla="*/ 1343025 w 3143250"/>
              <a:gd name="connsiteY31" fmla="*/ 523875 h 1247775"/>
              <a:gd name="connsiteX32" fmla="*/ 1304925 w 3143250"/>
              <a:gd name="connsiteY32" fmla="*/ 552450 h 1247775"/>
              <a:gd name="connsiteX33" fmla="*/ 1276350 w 3143250"/>
              <a:gd name="connsiteY33" fmla="*/ 561975 h 1247775"/>
              <a:gd name="connsiteX34" fmla="*/ 1257300 w 3143250"/>
              <a:gd name="connsiteY34" fmla="*/ 590550 h 1247775"/>
              <a:gd name="connsiteX35" fmla="*/ 1228725 w 3143250"/>
              <a:gd name="connsiteY35" fmla="*/ 600075 h 1247775"/>
              <a:gd name="connsiteX36" fmla="*/ 1200150 w 3143250"/>
              <a:gd name="connsiteY36" fmla="*/ 619125 h 1247775"/>
              <a:gd name="connsiteX37" fmla="*/ 1171575 w 3143250"/>
              <a:gd name="connsiteY37" fmla="*/ 628650 h 1247775"/>
              <a:gd name="connsiteX38" fmla="*/ 1114425 w 3143250"/>
              <a:gd name="connsiteY38" fmla="*/ 666750 h 1247775"/>
              <a:gd name="connsiteX39" fmla="*/ 1085850 w 3143250"/>
              <a:gd name="connsiteY39" fmla="*/ 685800 h 1247775"/>
              <a:gd name="connsiteX40" fmla="*/ 1047750 w 3143250"/>
              <a:gd name="connsiteY40" fmla="*/ 704850 h 1247775"/>
              <a:gd name="connsiteX41" fmla="*/ 1019175 w 3143250"/>
              <a:gd name="connsiteY41" fmla="*/ 723900 h 1247775"/>
              <a:gd name="connsiteX42" fmla="*/ 962025 w 3143250"/>
              <a:gd name="connsiteY42" fmla="*/ 742950 h 1247775"/>
              <a:gd name="connsiteX43" fmla="*/ 933450 w 3143250"/>
              <a:gd name="connsiteY43" fmla="*/ 752475 h 1247775"/>
              <a:gd name="connsiteX44" fmla="*/ 904875 w 3143250"/>
              <a:gd name="connsiteY44" fmla="*/ 762000 h 1247775"/>
              <a:gd name="connsiteX45" fmla="*/ 847725 w 3143250"/>
              <a:gd name="connsiteY45" fmla="*/ 790575 h 1247775"/>
              <a:gd name="connsiteX46" fmla="*/ 819150 w 3143250"/>
              <a:gd name="connsiteY46" fmla="*/ 809625 h 1247775"/>
              <a:gd name="connsiteX47" fmla="*/ 781050 w 3143250"/>
              <a:gd name="connsiteY47" fmla="*/ 828675 h 1247775"/>
              <a:gd name="connsiteX48" fmla="*/ 752475 w 3143250"/>
              <a:gd name="connsiteY48" fmla="*/ 857250 h 1247775"/>
              <a:gd name="connsiteX49" fmla="*/ 695325 w 3143250"/>
              <a:gd name="connsiteY49" fmla="*/ 895350 h 1247775"/>
              <a:gd name="connsiteX50" fmla="*/ 628650 w 3143250"/>
              <a:gd name="connsiteY50" fmla="*/ 933450 h 1247775"/>
              <a:gd name="connsiteX51" fmla="*/ 571500 w 3143250"/>
              <a:gd name="connsiteY51" fmla="*/ 971550 h 1247775"/>
              <a:gd name="connsiteX52" fmla="*/ 542925 w 3143250"/>
              <a:gd name="connsiteY52" fmla="*/ 981075 h 1247775"/>
              <a:gd name="connsiteX53" fmla="*/ 485775 w 3143250"/>
              <a:gd name="connsiteY53" fmla="*/ 1019175 h 1247775"/>
              <a:gd name="connsiteX54" fmla="*/ 428625 w 3143250"/>
              <a:gd name="connsiteY54" fmla="*/ 1047750 h 1247775"/>
              <a:gd name="connsiteX55" fmla="*/ 371475 w 3143250"/>
              <a:gd name="connsiteY55" fmla="*/ 1066800 h 1247775"/>
              <a:gd name="connsiteX56" fmla="*/ 342900 w 3143250"/>
              <a:gd name="connsiteY56" fmla="*/ 1085850 h 1247775"/>
              <a:gd name="connsiteX57" fmla="*/ 285750 w 3143250"/>
              <a:gd name="connsiteY57" fmla="*/ 1104900 h 1247775"/>
              <a:gd name="connsiteX58" fmla="*/ 257175 w 3143250"/>
              <a:gd name="connsiteY58" fmla="*/ 1123950 h 1247775"/>
              <a:gd name="connsiteX59" fmla="*/ 161925 w 3143250"/>
              <a:gd name="connsiteY59" fmla="*/ 1152525 h 1247775"/>
              <a:gd name="connsiteX60" fmla="*/ 104775 w 3143250"/>
              <a:gd name="connsiteY60" fmla="*/ 1171575 h 1247775"/>
              <a:gd name="connsiteX61" fmla="*/ 76200 w 3143250"/>
              <a:gd name="connsiteY61" fmla="*/ 1200150 h 1247775"/>
              <a:gd name="connsiteX62" fmla="*/ 47625 w 3143250"/>
              <a:gd name="connsiteY62" fmla="*/ 1209675 h 1247775"/>
              <a:gd name="connsiteX63" fmla="*/ 28575 w 3143250"/>
              <a:gd name="connsiteY63" fmla="*/ 1238250 h 1247775"/>
              <a:gd name="connsiteX64" fmla="*/ 0 w 3143250"/>
              <a:gd name="connsiteY64" fmla="*/ 1247775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143250" h="1247775">
                <a:moveTo>
                  <a:pt x="3143250" y="0"/>
                </a:moveTo>
                <a:cubicBezTo>
                  <a:pt x="3101975" y="3175"/>
                  <a:pt x="3060113" y="1896"/>
                  <a:pt x="3019425" y="9525"/>
                </a:cubicBezTo>
                <a:cubicBezTo>
                  <a:pt x="3008173" y="11635"/>
                  <a:pt x="3001311" y="23926"/>
                  <a:pt x="2990850" y="28575"/>
                </a:cubicBezTo>
                <a:cubicBezTo>
                  <a:pt x="2961035" y="41826"/>
                  <a:pt x="2927265" y="49234"/>
                  <a:pt x="2895600" y="57150"/>
                </a:cubicBezTo>
                <a:cubicBezTo>
                  <a:pt x="2876550" y="69850"/>
                  <a:pt x="2860170" y="88010"/>
                  <a:pt x="2838450" y="95250"/>
                </a:cubicBezTo>
                <a:lnTo>
                  <a:pt x="2781300" y="114300"/>
                </a:lnTo>
                <a:cubicBezTo>
                  <a:pt x="2771775" y="117475"/>
                  <a:pt x="2762731" y="122991"/>
                  <a:pt x="2752725" y="123825"/>
                </a:cubicBezTo>
                <a:lnTo>
                  <a:pt x="2638425" y="133350"/>
                </a:lnTo>
                <a:cubicBezTo>
                  <a:pt x="2622550" y="136525"/>
                  <a:pt x="2606506" y="138948"/>
                  <a:pt x="2590800" y="142875"/>
                </a:cubicBezTo>
                <a:cubicBezTo>
                  <a:pt x="2581060" y="145310"/>
                  <a:pt x="2571879" y="149642"/>
                  <a:pt x="2562225" y="152400"/>
                </a:cubicBezTo>
                <a:cubicBezTo>
                  <a:pt x="2549638" y="155996"/>
                  <a:pt x="2536904" y="159085"/>
                  <a:pt x="2524125" y="161925"/>
                </a:cubicBezTo>
                <a:cubicBezTo>
                  <a:pt x="2508321" y="165437"/>
                  <a:pt x="2492206" y="167523"/>
                  <a:pt x="2476500" y="171450"/>
                </a:cubicBezTo>
                <a:cubicBezTo>
                  <a:pt x="2466760" y="173885"/>
                  <a:pt x="2457579" y="178217"/>
                  <a:pt x="2447925" y="180975"/>
                </a:cubicBezTo>
                <a:cubicBezTo>
                  <a:pt x="2435338" y="184571"/>
                  <a:pt x="2422364" y="186738"/>
                  <a:pt x="2409825" y="190500"/>
                </a:cubicBezTo>
                <a:cubicBezTo>
                  <a:pt x="2390591" y="196270"/>
                  <a:pt x="2372156" y="204680"/>
                  <a:pt x="2352675" y="209550"/>
                </a:cubicBezTo>
                <a:cubicBezTo>
                  <a:pt x="2327275" y="215900"/>
                  <a:pt x="2301313" y="220321"/>
                  <a:pt x="2276475" y="228600"/>
                </a:cubicBezTo>
                <a:cubicBezTo>
                  <a:pt x="2140662" y="273871"/>
                  <a:pt x="2281992" y="228385"/>
                  <a:pt x="2181225" y="257175"/>
                </a:cubicBezTo>
                <a:cubicBezTo>
                  <a:pt x="2171571" y="259933"/>
                  <a:pt x="2162336" y="264058"/>
                  <a:pt x="2152650" y="266700"/>
                </a:cubicBezTo>
                <a:cubicBezTo>
                  <a:pt x="2127391" y="273589"/>
                  <a:pt x="2101288" y="277471"/>
                  <a:pt x="2076450" y="285750"/>
                </a:cubicBezTo>
                <a:cubicBezTo>
                  <a:pt x="1984468" y="316411"/>
                  <a:pt x="2127476" y="267245"/>
                  <a:pt x="2009775" y="314325"/>
                </a:cubicBezTo>
                <a:cubicBezTo>
                  <a:pt x="1991131" y="321783"/>
                  <a:pt x="1971675" y="327025"/>
                  <a:pt x="1952625" y="333375"/>
                </a:cubicBezTo>
                <a:cubicBezTo>
                  <a:pt x="1943100" y="336550"/>
                  <a:pt x="1933790" y="340465"/>
                  <a:pt x="1924050" y="342900"/>
                </a:cubicBezTo>
                <a:cubicBezTo>
                  <a:pt x="1911350" y="346075"/>
                  <a:pt x="1898537" y="348829"/>
                  <a:pt x="1885950" y="352425"/>
                </a:cubicBezTo>
                <a:cubicBezTo>
                  <a:pt x="1876296" y="355183"/>
                  <a:pt x="1867253" y="360154"/>
                  <a:pt x="1857375" y="361950"/>
                </a:cubicBezTo>
                <a:cubicBezTo>
                  <a:pt x="1832190" y="366529"/>
                  <a:pt x="1806575" y="368300"/>
                  <a:pt x="1781175" y="371475"/>
                </a:cubicBezTo>
                <a:cubicBezTo>
                  <a:pt x="1694472" y="400376"/>
                  <a:pt x="1831410" y="356043"/>
                  <a:pt x="1704975" y="390525"/>
                </a:cubicBezTo>
                <a:cubicBezTo>
                  <a:pt x="1685602" y="395809"/>
                  <a:pt x="1666875" y="403225"/>
                  <a:pt x="1647825" y="409575"/>
                </a:cubicBezTo>
                <a:cubicBezTo>
                  <a:pt x="1638300" y="412750"/>
                  <a:pt x="1628990" y="416665"/>
                  <a:pt x="1619250" y="419100"/>
                </a:cubicBezTo>
                <a:cubicBezTo>
                  <a:pt x="1597952" y="424425"/>
                  <a:pt x="1537914" y="438399"/>
                  <a:pt x="1524000" y="447675"/>
                </a:cubicBezTo>
                <a:cubicBezTo>
                  <a:pt x="1478717" y="477864"/>
                  <a:pt x="1506285" y="463105"/>
                  <a:pt x="1438275" y="485775"/>
                </a:cubicBezTo>
                <a:cubicBezTo>
                  <a:pt x="1428750" y="488950"/>
                  <a:pt x="1418054" y="489731"/>
                  <a:pt x="1409700" y="495300"/>
                </a:cubicBezTo>
                <a:cubicBezTo>
                  <a:pt x="1370233" y="521612"/>
                  <a:pt x="1392231" y="511574"/>
                  <a:pt x="1343025" y="523875"/>
                </a:cubicBezTo>
                <a:cubicBezTo>
                  <a:pt x="1330325" y="533400"/>
                  <a:pt x="1318708" y="544574"/>
                  <a:pt x="1304925" y="552450"/>
                </a:cubicBezTo>
                <a:cubicBezTo>
                  <a:pt x="1296208" y="557431"/>
                  <a:pt x="1284190" y="555703"/>
                  <a:pt x="1276350" y="561975"/>
                </a:cubicBezTo>
                <a:cubicBezTo>
                  <a:pt x="1267411" y="569126"/>
                  <a:pt x="1266239" y="583399"/>
                  <a:pt x="1257300" y="590550"/>
                </a:cubicBezTo>
                <a:cubicBezTo>
                  <a:pt x="1249460" y="596822"/>
                  <a:pt x="1237705" y="595585"/>
                  <a:pt x="1228725" y="600075"/>
                </a:cubicBezTo>
                <a:cubicBezTo>
                  <a:pt x="1218486" y="605195"/>
                  <a:pt x="1210389" y="614005"/>
                  <a:pt x="1200150" y="619125"/>
                </a:cubicBezTo>
                <a:cubicBezTo>
                  <a:pt x="1191170" y="623615"/>
                  <a:pt x="1180352" y="623774"/>
                  <a:pt x="1171575" y="628650"/>
                </a:cubicBezTo>
                <a:cubicBezTo>
                  <a:pt x="1151561" y="639769"/>
                  <a:pt x="1133475" y="654050"/>
                  <a:pt x="1114425" y="666750"/>
                </a:cubicBezTo>
                <a:cubicBezTo>
                  <a:pt x="1104900" y="673100"/>
                  <a:pt x="1096089" y="680680"/>
                  <a:pt x="1085850" y="685800"/>
                </a:cubicBezTo>
                <a:cubicBezTo>
                  <a:pt x="1073150" y="692150"/>
                  <a:pt x="1060078" y="697805"/>
                  <a:pt x="1047750" y="704850"/>
                </a:cubicBezTo>
                <a:cubicBezTo>
                  <a:pt x="1037811" y="710530"/>
                  <a:pt x="1029636" y="719251"/>
                  <a:pt x="1019175" y="723900"/>
                </a:cubicBezTo>
                <a:cubicBezTo>
                  <a:pt x="1000825" y="732055"/>
                  <a:pt x="981075" y="736600"/>
                  <a:pt x="962025" y="742950"/>
                </a:cubicBezTo>
                <a:lnTo>
                  <a:pt x="933450" y="752475"/>
                </a:lnTo>
                <a:cubicBezTo>
                  <a:pt x="923925" y="755650"/>
                  <a:pt x="913229" y="756431"/>
                  <a:pt x="904875" y="762000"/>
                </a:cubicBezTo>
                <a:cubicBezTo>
                  <a:pt x="822983" y="816595"/>
                  <a:pt x="926595" y="751140"/>
                  <a:pt x="847725" y="790575"/>
                </a:cubicBezTo>
                <a:cubicBezTo>
                  <a:pt x="837486" y="795695"/>
                  <a:pt x="829089" y="803945"/>
                  <a:pt x="819150" y="809625"/>
                </a:cubicBezTo>
                <a:cubicBezTo>
                  <a:pt x="806822" y="816670"/>
                  <a:pt x="792604" y="820422"/>
                  <a:pt x="781050" y="828675"/>
                </a:cubicBezTo>
                <a:cubicBezTo>
                  <a:pt x="770089" y="836505"/>
                  <a:pt x="763108" y="848980"/>
                  <a:pt x="752475" y="857250"/>
                </a:cubicBezTo>
                <a:cubicBezTo>
                  <a:pt x="734403" y="871306"/>
                  <a:pt x="714375" y="882650"/>
                  <a:pt x="695325" y="895350"/>
                </a:cubicBezTo>
                <a:cubicBezTo>
                  <a:pt x="596477" y="961248"/>
                  <a:pt x="749498" y="860941"/>
                  <a:pt x="628650" y="933450"/>
                </a:cubicBezTo>
                <a:cubicBezTo>
                  <a:pt x="609017" y="945230"/>
                  <a:pt x="593220" y="964310"/>
                  <a:pt x="571500" y="971550"/>
                </a:cubicBezTo>
                <a:cubicBezTo>
                  <a:pt x="561975" y="974725"/>
                  <a:pt x="551702" y="976199"/>
                  <a:pt x="542925" y="981075"/>
                </a:cubicBezTo>
                <a:cubicBezTo>
                  <a:pt x="522911" y="992194"/>
                  <a:pt x="507495" y="1011935"/>
                  <a:pt x="485775" y="1019175"/>
                </a:cubicBezTo>
                <a:cubicBezTo>
                  <a:pt x="381562" y="1053913"/>
                  <a:pt x="539412" y="998511"/>
                  <a:pt x="428625" y="1047750"/>
                </a:cubicBezTo>
                <a:cubicBezTo>
                  <a:pt x="410275" y="1055905"/>
                  <a:pt x="388183" y="1055661"/>
                  <a:pt x="371475" y="1066800"/>
                </a:cubicBezTo>
                <a:cubicBezTo>
                  <a:pt x="361950" y="1073150"/>
                  <a:pt x="353361" y="1081201"/>
                  <a:pt x="342900" y="1085850"/>
                </a:cubicBezTo>
                <a:cubicBezTo>
                  <a:pt x="324550" y="1094005"/>
                  <a:pt x="302458" y="1093761"/>
                  <a:pt x="285750" y="1104900"/>
                </a:cubicBezTo>
                <a:cubicBezTo>
                  <a:pt x="276225" y="1111250"/>
                  <a:pt x="267636" y="1119301"/>
                  <a:pt x="257175" y="1123950"/>
                </a:cubicBezTo>
                <a:cubicBezTo>
                  <a:pt x="210547" y="1144674"/>
                  <a:pt x="204550" y="1139737"/>
                  <a:pt x="161925" y="1152525"/>
                </a:cubicBezTo>
                <a:cubicBezTo>
                  <a:pt x="142691" y="1158295"/>
                  <a:pt x="104775" y="1171575"/>
                  <a:pt x="104775" y="1171575"/>
                </a:cubicBezTo>
                <a:cubicBezTo>
                  <a:pt x="95250" y="1181100"/>
                  <a:pt x="87408" y="1192678"/>
                  <a:pt x="76200" y="1200150"/>
                </a:cubicBezTo>
                <a:cubicBezTo>
                  <a:pt x="67846" y="1205719"/>
                  <a:pt x="55465" y="1203403"/>
                  <a:pt x="47625" y="1209675"/>
                </a:cubicBezTo>
                <a:cubicBezTo>
                  <a:pt x="38686" y="1216826"/>
                  <a:pt x="37514" y="1231099"/>
                  <a:pt x="28575" y="1238250"/>
                </a:cubicBezTo>
                <a:cubicBezTo>
                  <a:pt x="20735" y="1244522"/>
                  <a:pt x="0" y="1247775"/>
                  <a:pt x="0" y="1247775"/>
                </a:cubicBezTo>
              </a:path>
            </a:pathLst>
          </a:cu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V="1">
            <a:off x="1262228" y="1460876"/>
            <a:ext cx="0" cy="429631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262228" y="5721709"/>
            <a:ext cx="7662672" cy="17932"/>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967555" y="558685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548210" y="5927517"/>
            <a:ext cx="838691"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1990</a:t>
            </a:r>
          </a:p>
        </p:txBody>
      </p:sp>
      <p:cxnSp>
        <p:nvCxnSpPr>
          <p:cNvPr id="44" name="Straight Connector 43"/>
          <p:cNvCxnSpPr/>
          <p:nvPr/>
        </p:nvCxnSpPr>
        <p:spPr>
          <a:xfrm>
            <a:off x="2712165" y="558685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1236391" y="214666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1227430" y="279212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1218460" y="343757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1209499" y="408303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1218466" y="472849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1209505" y="537395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50450" y="529552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2.000</a:t>
            </a:r>
          </a:p>
        </p:txBody>
      </p:sp>
      <p:sp>
        <p:nvSpPr>
          <p:cNvPr id="76" name="TextBox 75"/>
          <p:cNvSpPr txBox="1"/>
          <p:nvPr/>
        </p:nvSpPr>
        <p:spPr>
          <a:xfrm>
            <a:off x="-50450" y="466799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2.050</a:t>
            </a:r>
          </a:p>
        </p:txBody>
      </p:sp>
      <p:sp>
        <p:nvSpPr>
          <p:cNvPr id="77" name="TextBox 76"/>
          <p:cNvSpPr txBox="1"/>
          <p:nvPr/>
        </p:nvSpPr>
        <p:spPr>
          <a:xfrm>
            <a:off x="-50450" y="4004606"/>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2.100</a:t>
            </a:r>
          </a:p>
        </p:txBody>
      </p:sp>
      <p:sp>
        <p:nvSpPr>
          <p:cNvPr id="78" name="TextBox 77"/>
          <p:cNvSpPr txBox="1"/>
          <p:nvPr/>
        </p:nvSpPr>
        <p:spPr>
          <a:xfrm>
            <a:off x="-50450" y="3350182"/>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2.150</a:t>
            </a:r>
          </a:p>
        </p:txBody>
      </p:sp>
      <p:sp>
        <p:nvSpPr>
          <p:cNvPr id="79" name="TextBox 78"/>
          <p:cNvSpPr txBox="1"/>
          <p:nvPr/>
        </p:nvSpPr>
        <p:spPr>
          <a:xfrm>
            <a:off x="-50450" y="2722652"/>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2.200</a:t>
            </a:r>
          </a:p>
        </p:txBody>
      </p:sp>
      <p:sp>
        <p:nvSpPr>
          <p:cNvPr id="80" name="TextBox 79"/>
          <p:cNvSpPr txBox="1"/>
          <p:nvPr/>
        </p:nvSpPr>
        <p:spPr>
          <a:xfrm>
            <a:off x="-50450" y="205926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2.250</a:t>
            </a:r>
          </a:p>
        </p:txBody>
      </p:sp>
      <p:sp>
        <p:nvSpPr>
          <p:cNvPr id="110" name="Oval 109"/>
          <p:cNvSpPr/>
          <p:nvPr/>
        </p:nvSpPr>
        <p:spPr>
          <a:xfrm>
            <a:off x="1891355" y="4186132"/>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2536011" y="3979972"/>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3497205" y="3030407"/>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4799854" y="3115948"/>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71" name="Straight Connector 70"/>
          <p:cNvCxnSpPr/>
          <p:nvPr/>
        </p:nvCxnSpPr>
        <p:spPr>
          <a:xfrm>
            <a:off x="3456775" y="558125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197931" y="559754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942541" y="559193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687896" y="559787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432506" y="559226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173662" y="560855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918272" y="560295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401399" y="592190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‘95</a:t>
            </a:r>
          </a:p>
        </p:txBody>
      </p:sp>
      <p:sp>
        <p:nvSpPr>
          <p:cNvPr id="96" name="TextBox 95"/>
          <p:cNvSpPr txBox="1"/>
          <p:nvPr/>
        </p:nvSpPr>
        <p:spPr>
          <a:xfrm>
            <a:off x="3128056" y="590996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‘00</a:t>
            </a:r>
          </a:p>
        </p:txBody>
      </p:sp>
      <p:sp>
        <p:nvSpPr>
          <p:cNvPr id="97" name="TextBox 96"/>
          <p:cNvSpPr txBox="1"/>
          <p:nvPr/>
        </p:nvSpPr>
        <p:spPr>
          <a:xfrm>
            <a:off x="3887164" y="592190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‘05</a:t>
            </a:r>
          </a:p>
        </p:txBody>
      </p:sp>
      <p:sp>
        <p:nvSpPr>
          <p:cNvPr id="98" name="TextBox 97"/>
          <p:cNvSpPr txBox="1"/>
          <p:nvPr/>
        </p:nvSpPr>
        <p:spPr>
          <a:xfrm>
            <a:off x="4613821" y="591912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‘10</a:t>
            </a:r>
          </a:p>
        </p:txBody>
      </p:sp>
      <p:sp>
        <p:nvSpPr>
          <p:cNvPr id="99" name="TextBox 98"/>
          <p:cNvSpPr txBox="1"/>
          <p:nvPr/>
        </p:nvSpPr>
        <p:spPr>
          <a:xfrm>
            <a:off x="5366838" y="590996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‘15</a:t>
            </a:r>
          </a:p>
        </p:txBody>
      </p:sp>
      <p:sp>
        <p:nvSpPr>
          <p:cNvPr id="100" name="TextBox 99"/>
          <p:cNvSpPr txBox="1"/>
          <p:nvPr/>
        </p:nvSpPr>
        <p:spPr>
          <a:xfrm>
            <a:off x="6125141" y="590996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‘20</a:t>
            </a:r>
          </a:p>
        </p:txBody>
      </p:sp>
      <p:sp>
        <p:nvSpPr>
          <p:cNvPr id="101" name="TextBox 100"/>
          <p:cNvSpPr txBox="1"/>
          <p:nvPr/>
        </p:nvSpPr>
        <p:spPr>
          <a:xfrm>
            <a:off x="6886874" y="590996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‘25</a:t>
            </a:r>
          </a:p>
        </p:txBody>
      </p:sp>
      <p:sp>
        <p:nvSpPr>
          <p:cNvPr id="102" name="TextBox 101"/>
          <p:cNvSpPr txBox="1"/>
          <p:nvPr/>
        </p:nvSpPr>
        <p:spPr>
          <a:xfrm>
            <a:off x="7603394" y="592751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‘30</a:t>
            </a:r>
          </a:p>
        </p:txBody>
      </p:sp>
      <p:grpSp>
        <p:nvGrpSpPr>
          <p:cNvPr id="46" name="Group 45"/>
          <p:cNvGrpSpPr/>
          <p:nvPr/>
        </p:nvGrpSpPr>
        <p:grpSpPr>
          <a:xfrm>
            <a:off x="2489389" y="3743683"/>
            <a:ext cx="251010" cy="645458"/>
            <a:chOff x="2492188" y="1990165"/>
            <a:chExt cx="349623" cy="1004048"/>
          </a:xfrm>
          <a:solidFill>
            <a:srgbClr val="00B050"/>
          </a:solidFill>
        </p:grpSpPr>
        <p:cxnSp>
          <p:nvCxnSpPr>
            <p:cNvPr id="47" name="Straight Connector 46"/>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4750549" y="2878384"/>
            <a:ext cx="251010" cy="609599"/>
            <a:chOff x="2492188" y="1990165"/>
            <a:chExt cx="349623" cy="1004048"/>
          </a:xfrm>
          <a:solidFill>
            <a:srgbClr val="00B050"/>
          </a:solidFill>
        </p:grpSpPr>
        <p:cxnSp>
          <p:nvCxnSpPr>
            <p:cNvPr id="51" name="Straight Connector 50"/>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1854553" y="3761609"/>
            <a:ext cx="251010" cy="959223"/>
            <a:chOff x="2492188" y="1990165"/>
            <a:chExt cx="349623" cy="1004048"/>
          </a:xfrm>
          <a:solidFill>
            <a:srgbClr val="00B050"/>
          </a:solidFill>
        </p:grpSpPr>
        <p:cxnSp>
          <p:nvCxnSpPr>
            <p:cNvPr id="55" name="Straight Connector 54"/>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3456425" y="2844395"/>
            <a:ext cx="251010" cy="510992"/>
            <a:chOff x="2492188" y="1990165"/>
            <a:chExt cx="349623" cy="1004048"/>
          </a:xfrm>
          <a:solidFill>
            <a:srgbClr val="00B050"/>
          </a:solidFill>
        </p:grpSpPr>
        <p:cxnSp>
          <p:nvCxnSpPr>
            <p:cNvPr id="59" name="Straight Connector 58"/>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62" name="TextBox 61"/>
          <p:cNvSpPr txBox="1"/>
          <p:nvPr/>
        </p:nvSpPr>
        <p:spPr>
          <a:xfrm>
            <a:off x="1506815" y="745402"/>
            <a:ext cx="6177460" cy="707886"/>
          </a:xfrm>
          <a:prstGeom prst="rect">
            <a:avLst/>
          </a:prstGeom>
          <a:noFill/>
        </p:spPr>
        <p:txBody>
          <a:bodyPr wrap="none" rtlCol="0">
            <a:spAutoFit/>
          </a:bodyPr>
          <a:lstStyle/>
          <a:p>
            <a:r>
              <a:rPr lang="en-US" sz="2000" b="1" dirty="0"/>
              <a:t>In the Modernized NSRS we will also have an estimate of</a:t>
            </a:r>
          </a:p>
          <a:p>
            <a:r>
              <a:rPr lang="en-US" sz="2000" b="1" dirty="0"/>
              <a:t>crustal motion from </a:t>
            </a:r>
            <a:r>
              <a:rPr lang="en-US" sz="2000" b="1" dirty="0">
                <a:solidFill>
                  <a:srgbClr val="FF0000"/>
                </a:solidFill>
              </a:rPr>
              <a:t>IFDM2022</a:t>
            </a:r>
          </a:p>
        </p:txBody>
      </p:sp>
      <p:sp>
        <p:nvSpPr>
          <p:cNvPr id="4" name="Freeform 3"/>
          <p:cNvSpPr/>
          <p:nvPr/>
        </p:nvSpPr>
        <p:spPr>
          <a:xfrm>
            <a:off x="1321547" y="2898815"/>
            <a:ext cx="4356847" cy="1699709"/>
          </a:xfrm>
          <a:custGeom>
            <a:avLst/>
            <a:gdLst>
              <a:gd name="connsiteX0" fmla="*/ 0 w 6981713"/>
              <a:gd name="connsiteY0" fmla="*/ 2796989 h 2796989"/>
              <a:gd name="connsiteX1" fmla="*/ 666974 w 6981713"/>
              <a:gd name="connsiteY1" fmla="*/ 2710927 h 2796989"/>
              <a:gd name="connsiteX2" fmla="*/ 1968649 w 6981713"/>
              <a:gd name="connsiteY2" fmla="*/ 2323652 h 2796989"/>
              <a:gd name="connsiteX3" fmla="*/ 2452744 w 6981713"/>
              <a:gd name="connsiteY3" fmla="*/ 2140772 h 2796989"/>
              <a:gd name="connsiteX4" fmla="*/ 3431689 w 6981713"/>
              <a:gd name="connsiteY4" fmla="*/ 1635163 h 2796989"/>
              <a:gd name="connsiteX5" fmla="*/ 4120179 w 6981713"/>
              <a:gd name="connsiteY5" fmla="*/ 1204857 h 2796989"/>
              <a:gd name="connsiteX6" fmla="*/ 4356847 w 6981713"/>
              <a:gd name="connsiteY6" fmla="*/ 1097280 h 2796989"/>
              <a:gd name="connsiteX7" fmla="*/ 4959275 w 6981713"/>
              <a:gd name="connsiteY7" fmla="*/ 699247 h 2796989"/>
              <a:gd name="connsiteX8" fmla="*/ 5529431 w 6981713"/>
              <a:gd name="connsiteY8" fmla="*/ 419549 h 2796989"/>
              <a:gd name="connsiteX9" fmla="*/ 6099586 w 6981713"/>
              <a:gd name="connsiteY9" fmla="*/ 182880 h 2796989"/>
              <a:gd name="connsiteX10" fmla="*/ 6691257 w 6981713"/>
              <a:gd name="connsiteY10" fmla="*/ 53789 h 2796989"/>
              <a:gd name="connsiteX11" fmla="*/ 6981713 w 6981713"/>
              <a:gd name="connsiteY11" fmla="*/ 0 h 2796989"/>
              <a:gd name="connsiteX0" fmla="*/ 0 w 6691257"/>
              <a:gd name="connsiteY0" fmla="*/ 2743200 h 2743200"/>
              <a:gd name="connsiteX1" fmla="*/ 666974 w 6691257"/>
              <a:gd name="connsiteY1" fmla="*/ 2657138 h 2743200"/>
              <a:gd name="connsiteX2" fmla="*/ 1968649 w 6691257"/>
              <a:gd name="connsiteY2" fmla="*/ 2269863 h 2743200"/>
              <a:gd name="connsiteX3" fmla="*/ 2452744 w 6691257"/>
              <a:gd name="connsiteY3" fmla="*/ 2086983 h 2743200"/>
              <a:gd name="connsiteX4" fmla="*/ 3431689 w 6691257"/>
              <a:gd name="connsiteY4" fmla="*/ 1581374 h 2743200"/>
              <a:gd name="connsiteX5" fmla="*/ 4120179 w 6691257"/>
              <a:gd name="connsiteY5" fmla="*/ 1151068 h 2743200"/>
              <a:gd name="connsiteX6" fmla="*/ 4356847 w 6691257"/>
              <a:gd name="connsiteY6" fmla="*/ 1043491 h 2743200"/>
              <a:gd name="connsiteX7" fmla="*/ 4959275 w 6691257"/>
              <a:gd name="connsiteY7" fmla="*/ 645458 h 2743200"/>
              <a:gd name="connsiteX8" fmla="*/ 5529431 w 6691257"/>
              <a:gd name="connsiteY8" fmla="*/ 365760 h 2743200"/>
              <a:gd name="connsiteX9" fmla="*/ 6099586 w 6691257"/>
              <a:gd name="connsiteY9" fmla="*/ 129091 h 2743200"/>
              <a:gd name="connsiteX10" fmla="*/ 6691257 w 6691257"/>
              <a:gd name="connsiteY10" fmla="*/ 0 h 2743200"/>
              <a:gd name="connsiteX0" fmla="*/ 0 w 6099586"/>
              <a:gd name="connsiteY0" fmla="*/ 2614109 h 2614109"/>
              <a:gd name="connsiteX1" fmla="*/ 666974 w 6099586"/>
              <a:gd name="connsiteY1" fmla="*/ 2528047 h 2614109"/>
              <a:gd name="connsiteX2" fmla="*/ 1968649 w 6099586"/>
              <a:gd name="connsiteY2" fmla="*/ 2140772 h 2614109"/>
              <a:gd name="connsiteX3" fmla="*/ 2452744 w 6099586"/>
              <a:gd name="connsiteY3" fmla="*/ 1957892 h 2614109"/>
              <a:gd name="connsiteX4" fmla="*/ 3431689 w 6099586"/>
              <a:gd name="connsiteY4" fmla="*/ 1452283 h 2614109"/>
              <a:gd name="connsiteX5" fmla="*/ 4120179 w 6099586"/>
              <a:gd name="connsiteY5" fmla="*/ 1021977 h 2614109"/>
              <a:gd name="connsiteX6" fmla="*/ 4356847 w 6099586"/>
              <a:gd name="connsiteY6" fmla="*/ 914400 h 2614109"/>
              <a:gd name="connsiteX7" fmla="*/ 4959275 w 6099586"/>
              <a:gd name="connsiteY7" fmla="*/ 516367 h 2614109"/>
              <a:gd name="connsiteX8" fmla="*/ 5529431 w 6099586"/>
              <a:gd name="connsiteY8" fmla="*/ 236669 h 2614109"/>
              <a:gd name="connsiteX9" fmla="*/ 6099586 w 6099586"/>
              <a:gd name="connsiteY9" fmla="*/ 0 h 2614109"/>
              <a:gd name="connsiteX0" fmla="*/ 0 w 5529431"/>
              <a:gd name="connsiteY0" fmla="*/ 2377440 h 2377440"/>
              <a:gd name="connsiteX1" fmla="*/ 666974 w 5529431"/>
              <a:gd name="connsiteY1" fmla="*/ 2291378 h 2377440"/>
              <a:gd name="connsiteX2" fmla="*/ 1968649 w 5529431"/>
              <a:gd name="connsiteY2" fmla="*/ 1904103 h 2377440"/>
              <a:gd name="connsiteX3" fmla="*/ 2452744 w 5529431"/>
              <a:gd name="connsiteY3" fmla="*/ 1721223 h 2377440"/>
              <a:gd name="connsiteX4" fmla="*/ 3431689 w 5529431"/>
              <a:gd name="connsiteY4" fmla="*/ 1215614 h 2377440"/>
              <a:gd name="connsiteX5" fmla="*/ 4120179 w 5529431"/>
              <a:gd name="connsiteY5" fmla="*/ 785308 h 2377440"/>
              <a:gd name="connsiteX6" fmla="*/ 4356847 w 5529431"/>
              <a:gd name="connsiteY6" fmla="*/ 677731 h 2377440"/>
              <a:gd name="connsiteX7" fmla="*/ 4959275 w 5529431"/>
              <a:gd name="connsiteY7" fmla="*/ 279698 h 2377440"/>
              <a:gd name="connsiteX8" fmla="*/ 5529431 w 5529431"/>
              <a:gd name="connsiteY8" fmla="*/ 0 h 2377440"/>
              <a:gd name="connsiteX0" fmla="*/ 0 w 4959275"/>
              <a:gd name="connsiteY0" fmla="*/ 2097742 h 2097742"/>
              <a:gd name="connsiteX1" fmla="*/ 666974 w 4959275"/>
              <a:gd name="connsiteY1" fmla="*/ 2011680 h 2097742"/>
              <a:gd name="connsiteX2" fmla="*/ 1968649 w 4959275"/>
              <a:gd name="connsiteY2" fmla="*/ 1624405 h 2097742"/>
              <a:gd name="connsiteX3" fmla="*/ 2452744 w 4959275"/>
              <a:gd name="connsiteY3" fmla="*/ 1441525 h 2097742"/>
              <a:gd name="connsiteX4" fmla="*/ 3431689 w 4959275"/>
              <a:gd name="connsiteY4" fmla="*/ 935916 h 2097742"/>
              <a:gd name="connsiteX5" fmla="*/ 4120179 w 4959275"/>
              <a:gd name="connsiteY5" fmla="*/ 505610 h 2097742"/>
              <a:gd name="connsiteX6" fmla="*/ 4356847 w 4959275"/>
              <a:gd name="connsiteY6" fmla="*/ 398033 h 2097742"/>
              <a:gd name="connsiteX7" fmla="*/ 4959275 w 4959275"/>
              <a:gd name="connsiteY7" fmla="*/ 0 h 2097742"/>
              <a:gd name="connsiteX0" fmla="*/ 0 w 4356847"/>
              <a:gd name="connsiteY0" fmla="*/ 1699709 h 1699709"/>
              <a:gd name="connsiteX1" fmla="*/ 666974 w 4356847"/>
              <a:gd name="connsiteY1" fmla="*/ 1613647 h 1699709"/>
              <a:gd name="connsiteX2" fmla="*/ 1968649 w 4356847"/>
              <a:gd name="connsiteY2" fmla="*/ 1226372 h 1699709"/>
              <a:gd name="connsiteX3" fmla="*/ 2452744 w 4356847"/>
              <a:gd name="connsiteY3" fmla="*/ 1043492 h 1699709"/>
              <a:gd name="connsiteX4" fmla="*/ 3431689 w 4356847"/>
              <a:gd name="connsiteY4" fmla="*/ 537883 h 1699709"/>
              <a:gd name="connsiteX5" fmla="*/ 4120179 w 4356847"/>
              <a:gd name="connsiteY5" fmla="*/ 107577 h 1699709"/>
              <a:gd name="connsiteX6" fmla="*/ 4356847 w 4356847"/>
              <a:gd name="connsiteY6" fmla="*/ 0 h 169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6847" h="1699709">
                <a:moveTo>
                  <a:pt x="0" y="1699709"/>
                </a:moveTo>
                <a:cubicBezTo>
                  <a:pt x="169433" y="1696122"/>
                  <a:pt x="338866" y="1692536"/>
                  <a:pt x="666974" y="1613647"/>
                </a:cubicBezTo>
                <a:cubicBezTo>
                  <a:pt x="995082" y="1534757"/>
                  <a:pt x="1671021" y="1321398"/>
                  <a:pt x="1968649" y="1226372"/>
                </a:cubicBezTo>
                <a:cubicBezTo>
                  <a:pt x="2266277" y="1131346"/>
                  <a:pt x="2208904" y="1158240"/>
                  <a:pt x="2452744" y="1043492"/>
                </a:cubicBezTo>
                <a:cubicBezTo>
                  <a:pt x="2696584" y="928744"/>
                  <a:pt x="3153783" y="693869"/>
                  <a:pt x="3431689" y="537883"/>
                </a:cubicBezTo>
                <a:cubicBezTo>
                  <a:pt x="3709595" y="381897"/>
                  <a:pt x="3965986" y="197224"/>
                  <a:pt x="4120179" y="107577"/>
                </a:cubicBezTo>
                <a:cubicBezTo>
                  <a:pt x="4274372" y="17930"/>
                  <a:pt x="4216998" y="84268"/>
                  <a:pt x="4356847" y="0"/>
                </a:cubicBezTo>
              </a:path>
            </a:pathLst>
          </a:cu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p:cNvSpPr txBox="1"/>
          <p:nvPr/>
        </p:nvSpPr>
        <p:spPr>
          <a:xfrm>
            <a:off x="4613821" y="4156743"/>
            <a:ext cx="4643898" cy="1077218"/>
          </a:xfrm>
          <a:prstGeom prst="rect">
            <a:avLst/>
          </a:prstGeom>
          <a:noFill/>
        </p:spPr>
        <p:txBody>
          <a:bodyPr wrap="square" rtlCol="0">
            <a:spAutoFit/>
          </a:bodyPr>
          <a:lstStyle/>
          <a:p>
            <a:r>
              <a:rPr lang="en-US" sz="2000" b="1" dirty="0"/>
              <a:t>Combining </a:t>
            </a:r>
            <a:r>
              <a:rPr lang="en-US" sz="2200" b="1" dirty="0">
                <a:solidFill>
                  <a:srgbClr val="00B050"/>
                </a:solidFill>
              </a:rPr>
              <a:t>Final Discrete Coordinates </a:t>
            </a:r>
          </a:p>
          <a:p>
            <a:r>
              <a:rPr lang="en-US" sz="2000" b="1" dirty="0"/>
              <a:t>with </a:t>
            </a:r>
            <a:r>
              <a:rPr lang="en-US" sz="2000" b="1" dirty="0">
                <a:solidFill>
                  <a:srgbClr val="FF0000"/>
                </a:solidFill>
              </a:rPr>
              <a:t>IFDM2022</a:t>
            </a:r>
            <a:r>
              <a:rPr lang="en-US" sz="2000" b="1" dirty="0"/>
              <a:t> allows NGS to </a:t>
            </a:r>
            <a:r>
              <a:rPr lang="en-US" sz="2000" b="1" i="1" dirty="0"/>
              <a:t>estimate</a:t>
            </a:r>
            <a:r>
              <a:rPr lang="en-US" sz="2000" b="1" dirty="0"/>
              <a:t> </a:t>
            </a:r>
            <a:r>
              <a:rPr lang="en-US" sz="2200" b="1" dirty="0">
                <a:solidFill>
                  <a:srgbClr val="FF0000"/>
                </a:solidFill>
              </a:rPr>
              <a:t>Reference Epoch Coordinates</a:t>
            </a:r>
          </a:p>
        </p:txBody>
      </p:sp>
      <p:sp>
        <p:nvSpPr>
          <p:cNvPr id="70" name="Oval 69"/>
          <p:cNvSpPr/>
          <p:nvPr/>
        </p:nvSpPr>
        <p:spPr>
          <a:xfrm>
            <a:off x="6359928" y="2386458"/>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2" name="Oval 71"/>
          <p:cNvSpPr/>
          <p:nvPr/>
        </p:nvSpPr>
        <p:spPr>
          <a:xfrm>
            <a:off x="7064294" y="2059300"/>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81" name="Oval 80"/>
          <p:cNvSpPr/>
          <p:nvPr/>
        </p:nvSpPr>
        <p:spPr>
          <a:xfrm>
            <a:off x="7821504" y="1816111"/>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91" name="TextBox 90"/>
          <p:cNvSpPr txBox="1"/>
          <p:nvPr/>
        </p:nvSpPr>
        <p:spPr>
          <a:xfrm>
            <a:off x="248131" y="1238942"/>
            <a:ext cx="587020" cy="769441"/>
          </a:xfrm>
          <a:prstGeom prst="rect">
            <a:avLst/>
          </a:prstGeom>
          <a:noFill/>
        </p:spPr>
        <p:txBody>
          <a:bodyPr wrap="none" rtlCol="0">
            <a:spAutoFit/>
          </a:bodyPr>
          <a:lstStyle/>
          <a:p>
            <a:pPr eaLnBrk="0" hangingPunct="0"/>
            <a:r>
              <a:rPr lang="en-US" sz="4400" b="1" dirty="0">
                <a:solidFill>
                  <a:prstClr val="black"/>
                </a:solidFill>
                <a:latin typeface="Verdana" pitchFamily="34" charset="0"/>
              </a:rPr>
              <a:t>h</a:t>
            </a:r>
          </a:p>
        </p:txBody>
      </p:sp>
      <p:sp>
        <p:nvSpPr>
          <p:cNvPr id="92" name="TextBox 91"/>
          <p:cNvSpPr txBox="1"/>
          <p:nvPr/>
        </p:nvSpPr>
        <p:spPr>
          <a:xfrm>
            <a:off x="3961897" y="6229563"/>
            <a:ext cx="1220206" cy="584775"/>
          </a:xfrm>
          <a:prstGeom prst="rect">
            <a:avLst/>
          </a:prstGeom>
          <a:noFill/>
        </p:spPr>
        <p:txBody>
          <a:bodyPr wrap="none" rtlCol="0">
            <a:spAutoFit/>
          </a:bodyPr>
          <a:lstStyle/>
          <a:p>
            <a:pPr eaLnBrk="0" hangingPunct="0"/>
            <a:r>
              <a:rPr lang="en-US" sz="3200" b="1" dirty="0">
                <a:solidFill>
                  <a:prstClr val="black"/>
                </a:solidFill>
                <a:latin typeface="Verdana" pitchFamily="34" charset="0"/>
              </a:rPr>
              <a:t>time</a:t>
            </a:r>
          </a:p>
        </p:txBody>
      </p:sp>
      <p:sp>
        <p:nvSpPr>
          <p:cNvPr id="84" name="TextBox 83"/>
          <p:cNvSpPr txBox="1"/>
          <p:nvPr/>
        </p:nvSpPr>
        <p:spPr>
          <a:xfrm>
            <a:off x="1436249" y="735204"/>
            <a:ext cx="5759847" cy="830997"/>
          </a:xfrm>
          <a:prstGeom prst="rect">
            <a:avLst/>
          </a:prstGeom>
          <a:noFill/>
        </p:spPr>
        <p:txBody>
          <a:bodyPr wrap="none" rtlCol="0">
            <a:spAutoFit/>
          </a:bodyPr>
          <a:lstStyle/>
          <a:p>
            <a:r>
              <a:rPr lang="en-US" sz="2400" b="1" dirty="0"/>
              <a:t>The </a:t>
            </a:r>
            <a:r>
              <a:rPr lang="en-US" sz="2400" b="1" dirty="0">
                <a:solidFill>
                  <a:srgbClr val="FF0000"/>
                </a:solidFill>
              </a:rPr>
              <a:t>IFDM2022</a:t>
            </a:r>
            <a:r>
              <a:rPr lang="en-US" sz="2400" b="1" dirty="0"/>
              <a:t> will (statistically) </a:t>
            </a:r>
          </a:p>
          <a:p>
            <a:r>
              <a:rPr lang="en-US" sz="2400" b="1" dirty="0"/>
              <a:t>align to these </a:t>
            </a:r>
            <a:r>
              <a:rPr lang="en-US" sz="2400" b="1" dirty="0">
                <a:solidFill>
                  <a:srgbClr val="FF0000"/>
                </a:solidFill>
              </a:rPr>
              <a:t>Reference Epoch Coordinates</a:t>
            </a:r>
            <a:r>
              <a:rPr lang="en-US" sz="2400" b="1" dirty="0"/>
              <a:t>.</a:t>
            </a:r>
          </a:p>
        </p:txBody>
      </p:sp>
    </p:spTree>
    <p:extLst>
      <p:ext uri="{BB962C8B-B14F-4D97-AF65-F5344CB8AC3E}">
        <p14:creationId xmlns:p14="http://schemas.microsoft.com/office/powerpoint/2010/main" val="849666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2"/>
                                        </p:tgtEl>
                                        <p:attrNameLst>
                                          <p:attrName>style.visibility</p:attrName>
                                        </p:attrNameLst>
                                      </p:cBhvr>
                                      <p:to>
                                        <p:strVal val="visible"/>
                                      </p:to>
                                    </p:set>
                                    <p:animEffect transition="in" filter="wipe(left)">
                                      <p:cBhvr>
                                        <p:cTn id="12" dur="500"/>
                                        <p:tgtEl>
                                          <p:spTgt spid="82"/>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par>
                          <p:cTn id="15" fill="hold">
                            <p:stCondLst>
                              <p:cond delay="500"/>
                            </p:stCondLst>
                            <p:childTnLst>
                              <p:par>
                                <p:cTn id="16" presetID="1" presetClass="entr" presetSubtype="0" fill="hold" grpId="0" nodeType="afterEffect">
                                  <p:stCondLst>
                                    <p:cond delay="300"/>
                                  </p:stCondLst>
                                  <p:childTnLst>
                                    <p:set>
                                      <p:cBhvr>
                                        <p:cTn id="17" dur="1" fill="hold">
                                          <p:stCondLst>
                                            <p:cond delay="0"/>
                                          </p:stCondLst>
                                        </p:cTn>
                                        <p:tgtEl>
                                          <p:spTgt spid="72"/>
                                        </p:tgtEl>
                                        <p:attrNameLst>
                                          <p:attrName>style.visibility</p:attrName>
                                        </p:attrNameLst>
                                      </p:cBhvr>
                                      <p:to>
                                        <p:strVal val="visible"/>
                                      </p:to>
                                    </p:set>
                                  </p:childTnLst>
                                </p:cTn>
                              </p:par>
                            </p:childTnLst>
                          </p:cTn>
                        </p:par>
                        <p:par>
                          <p:cTn id="18" fill="hold">
                            <p:stCondLst>
                              <p:cond delay="800"/>
                            </p:stCondLst>
                            <p:childTnLst>
                              <p:par>
                                <p:cTn id="19" presetID="1" presetClass="entr" presetSubtype="0" fill="hold" grpId="0" nodeType="afterEffect">
                                  <p:stCondLst>
                                    <p:cond delay="300"/>
                                  </p:stCondLst>
                                  <p:childTnLst>
                                    <p:set>
                                      <p:cBhvr>
                                        <p:cTn id="20" dur="1" fill="hold">
                                          <p:stCondLst>
                                            <p:cond delay="0"/>
                                          </p:stCondLst>
                                        </p:cTn>
                                        <p:tgtEl>
                                          <p:spTgt spid="8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4"/>
                                        </p:tgtEl>
                                        <p:attrNameLst>
                                          <p:attrName>style.visibility</p:attrName>
                                        </p:attrNameLst>
                                      </p:cBhvr>
                                      <p:to>
                                        <p:strVal val="visible"/>
                                      </p:to>
                                    </p:set>
                                    <p:animEffect transition="in" filter="fade">
                                      <p:cBhvr>
                                        <p:cTn id="25" dur="500"/>
                                        <p:tgtEl>
                                          <p:spTgt spid="84"/>
                                        </p:tgtEl>
                                      </p:cBhvr>
                                    </p:animEffect>
                                  </p:childTnLst>
                                </p:cTn>
                              </p:par>
                              <p:par>
                                <p:cTn id="26" presetID="10" presetClass="exit" presetSubtype="0" fill="hold" grpId="0" nodeType="withEffect">
                                  <p:stCondLst>
                                    <p:cond delay="0"/>
                                  </p:stCondLst>
                                  <p:childTnLst>
                                    <p:animEffect transition="out" filter="fade">
                                      <p:cBhvr>
                                        <p:cTn id="27" dur="500"/>
                                        <p:tgtEl>
                                          <p:spTgt spid="62"/>
                                        </p:tgtEl>
                                      </p:cBhvr>
                                    </p:animEffect>
                                    <p:set>
                                      <p:cBhvr>
                                        <p:cTn id="28" dur="1" fill="hold">
                                          <p:stCondLst>
                                            <p:cond delay="499"/>
                                          </p:stCondLst>
                                        </p:cTn>
                                        <p:tgtEl>
                                          <p:spTgt spid="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62" grpId="0"/>
      <p:bldP spid="63" grpId="0"/>
      <p:bldP spid="70" grpId="0" animBg="1"/>
      <p:bldP spid="72" grpId="0" animBg="1"/>
      <p:bldP spid="81" grpId="0" animBg="1"/>
      <p:bldP spid="84"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flipV="1">
            <a:off x="1266196" y="1459288"/>
            <a:ext cx="0" cy="429631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266196" y="5720121"/>
            <a:ext cx="7662672" cy="17932"/>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971523" y="55852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552178" y="5925929"/>
            <a:ext cx="838691"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1990</a:t>
            </a:r>
          </a:p>
        </p:txBody>
      </p:sp>
      <p:cxnSp>
        <p:nvCxnSpPr>
          <p:cNvPr id="44" name="Straight Connector 43"/>
          <p:cNvCxnSpPr/>
          <p:nvPr/>
        </p:nvCxnSpPr>
        <p:spPr>
          <a:xfrm>
            <a:off x="2716133" y="558527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1240359" y="2145074"/>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1231398" y="279053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1222428" y="343599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1213467" y="408145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1222434" y="472690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1213473" y="537236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6482" y="5293936"/>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2.000</a:t>
            </a:r>
          </a:p>
        </p:txBody>
      </p:sp>
      <p:sp>
        <p:nvSpPr>
          <p:cNvPr id="76" name="TextBox 75"/>
          <p:cNvSpPr txBox="1"/>
          <p:nvPr/>
        </p:nvSpPr>
        <p:spPr>
          <a:xfrm>
            <a:off x="-46482" y="4666406"/>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2.050</a:t>
            </a:r>
          </a:p>
        </p:txBody>
      </p:sp>
      <p:sp>
        <p:nvSpPr>
          <p:cNvPr id="77" name="TextBox 76"/>
          <p:cNvSpPr txBox="1"/>
          <p:nvPr/>
        </p:nvSpPr>
        <p:spPr>
          <a:xfrm>
            <a:off x="-46482" y="4003018"/>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2.100</a:t>
            </a:r>
          </a:p>
        </p:txBody>
      </p:sp>
      <p:sp>
        <p:nvSpPr>
          <p:cNvPr id="78" name="TextBox 77"/>
          <p:cNvSpPr txBox="1"/>
          <p:nvPr/>
        </p:nvSpPr>
        <p:spPr>
          <a:xfrm>
            <a:off x="-46482" y="334859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2.150</a:t>
            </a:r>
          </a:p>
        </p:txBody>
      </p:sp>
      <p:sp>
        <p:nvSpPr>
          <p:cNvPr id="79" name="TextBox 78"/>
          <p:cNvSpPr txBox="1"/>
          <p:nvPr/>
        </p:nvSpPr>
        <p:spPr>
          <a:xfrm>
            <a:off x="-46482" y="272106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2.200</a:t>
            </a:r>
          </a:p>
        </p:txBody>
      </p:sp>
      <p:sp>
        <p:nvSpPr>
          <p:cNvPr id="80" name="TextBox 79"/>
          <p:cNvSpPr txBox="1"/>
          <p:nvPr/>
        </p:nvSpPr>
        <p:spPr>
          <a:xfrm>
            <a:off x="-46482" y="2057676"/>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2.250</a:t>
            </a:r>
          </a:p>
        </p:txBody>
      </p:sp>
      <p:sp>
        <p:nvSpPr>
          <p:cNvPr id="110" name="Oval 109"/>
          <p:cNvSpPr/>
          <p:nvPr/>
        </p:nvSpPr>
        <p:spPr>
          <a:xfrm>
            <a:off x="1895323" y="4184544"/>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2539979" y="3978384"/>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3501173" y="3028819"/>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4803822" y="3114360"/>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71" name="Straight Connector 70"/>
          <p:cNvCxnSpPr/>
          <p:nvPr/>
        </p:nvCxnSpPr>
        <p:spPr>
          <a:xfrm>
            <a:off x="3460743" y="557966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201899" y="559595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946509" y="5590345"/>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691864" y="559628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436474" y="559068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177630" y="560697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922240" y="560136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405367" y="5920321"/>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‘95</a:t>
            </a:r>
          </a:p>
        </p:txBody>
      </p:sp>
      <p:sp>
        <p:nvSpPr>
          <p:cNvPr id="96" name="TextBox 95"/>
          <p:cNvSpPr txBox="1"/>
          <p:nvPr/>
        </p:nvSpPr>
        <p:spPr>
          <a:xfrm>
            <a:off x="3132024" y="590837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‘00</a:t>
            </a:r>
          </a:p>
        </p:txBody>
      </p:sp>
      <p:sp>
        <p:nvSpPr>
          <p:cNvPr id="97" name="TextBox 96"/>
          <p:cNvSpPr txBox="1"/>
          <p:nvPr/>
        </p:nvSpPr>
        <p:spPr>
          <a:xfrm>
            <a:off x="3891132" y="5920321"/>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‘05</a:t>
            </a:r>
          </a:p>
        </p:txBody>
      </p:sp>
      <p:sp>
        <p:nvSpPr>
          <p:cNvPr id="98" name="TextBox 97"/>
          <p:cNvSpPr txBox="1"/>
          <p:nvPr/>
        </p:nvSpPr>
        <p:spPr>
          <a:xfrm>
            <a:off x="4617789" y="591753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‘10</a:t>
            </a:r>
          </a:p>
        </p:txBody>
      </p:sp>
      <p:sp>
        <p:nvSpPr>
          <p:cNvPr id="99" name="TextBox 98"/>
          <p:cNvSpPr txBox="1"/>
          <p:nvPr/>
        </p:nvSpPr>
        <p:spPr>
          <a:xfrm>
            <a:off x="5370806" y="590837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‘15</a:t>
            </a:r>
          </a:p>
        </p:txBody>
      </p:sp>
      <p:sp>
        <p:nvSpPr>
          <p:cNvPr id="100" name="TextBox 99"/>
          <p:cNvSpPr txBox="1"/>
          <p:nvPr/>
        </p:nvSpPr>
        <p:spPr>
          <a:xfrm>
            <a:off x="6129109" y="590837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‘20</a:t>
            </a:r>
          </a:p>
        </p:txBody>
      </p:sp>
      <p:sp>
        <p:nvSpPr>
          <p:cNvPr id="101" name="TextBox 100"/>
          <p:cNvSpPr txBox="1"/>
          <p:nvPr/>
        </p:nvSpPr>
        <p:spPr>
          <a:xfrm>
            <a:off x="6890842" y="590837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‘25</a:t>
            </a:r>
          </a:p>
        </p:txBody>
      </p:sp>
      <p:sp>
        <p:nvSpPr>
          <p:cNvPr id="102" name="TextBox 101"/>
          <p:cNvSpPr txBox="1"/>
          <p:nvPr/>
        </p:nvSpPr>
        <p:spPr>
          <a:xfrm>
            <a:off x="7607362" y="592592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‘30</a:t>
            </a:r>
          </a:p>
        </p:txBody>
      </p:sp>
      <p:grpSp>
        <p:nvGrpSpPr>
          <p:cNvPr id="46" name="Group 45"/>
          <p:cNvGrpSpPr/>
          <p:nvPr/>
        </p:nvGrpSpPr>
        <p:grpSpPr>
          <a:xfrm>
            <a:off x="2493357" y="3742095"/>
            <a:ext cx="251010" cy="645458"/>
            <a:chOff x="2492188" y="1990165"/>
            <a:chExt cx="349623" cy="1004048"/>
          </a:xfrm>
          <a:solidFill>
            <a:srgbClr val="00B050"/>
          </a:solidFill>
        </p:grpSpPr>
        <p:cxnSp>
          <p:nvCxnSpPr>
            <p:cNvPr id="47" name="Straight Connector 46"/>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4754517" y="2876796"/>
            <a:ext cx="251010" cy="609599"/>
            <a:chOff x="2492188" y="1990165"/>
            <a:chExt cx="349623" cy="1004048"/>
          </a:xfrm>
          <a:solidFill>
            <a:srgbClr val="00B050"/>
          </a:solidFill>
        </p:grpSpPr>
        <p:cxnSp>
          <p:nvCxnSpPr>
            <p:cNvPr id="51" name="Straight Connector 50"/>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1858521" y="3760021"/>
            <a:ext cx="251010" cy="959223"/>
            <a:chOff x="2492188" y="1990165"/>
            <a:chExt cx="349623" cy="1004048"/>
          </a:xfrm>
          <a:solidFill>
            <a:srgbClr val="00B050"/>
          </a:solidFill>
        </p:grpSpPr>
        <p:cxnSp>
          <p:nvCxnSpPr>
            <p:cNvPr id="55" name="Straight Connector 54"/>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3460393" y="2842807"/>
            <a:ext cx="251010" cy="510992"/>
            <a:chOff x="2492188" y="1990165"/>
            <a:chExt cx="349623" cy="1004048"/>
          </a:xfrm>
          <a:solidFill>
            <a:srgbClr val="00B050"/>
          </a:solidFill>
        </p:grpSpPr>
        <p:cxnSp>
          <p:nvCxnSpPr>
            <p:cNvPr id="59" name="Straight Connector 58"/>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63" name="Oval 62"/>
          <p:cNvSpPr/>
          <p:nvPr/>
        </p:nvSpPr>
        <p:spPr>
          <a:xfrm>
            <a:off x="6363896" y="2384870"/>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0" name="Oval 69"/>
          <p:cNvSpPr/>
          <p:nvPr/>
        </p:nvSpPr>
        <p:spPr>
          <a:xfrm>
            <a:off x="7068262" y="2057712"/>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2" name="Oval 71"/>
          <p:cNvSpPr/>
          <p:nvPr/>
        </p:nvSpPr>
        <p:spPr>
          <a:xfrm>
            <a:off x="7825472" y="1814523"/>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93" name="Group 92"/>
          <p:cNvGrpSpPr/>
          <p:nvPr/>
        </p:nvGrpSpPr>
        <p:grpSpPr>
          <a:xfrm>
            <a:off x="7783536" y="1002161"/>
            <a:ext cx="251010" cy="1685362"/>
            <a:chOff x="2492188" y="1990165"/>
            <a:chExt cx="349623" cy="1004048"/>
          </a:xfrm>
        </p:grpSpPr>
        <p:cxnSp>
          <p:nvCxnSpPr>
            <p:cNvPr id="94" name="Straight Connector 93"/>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5" name="Group 104"/>
          <p:cNvGrpSpPr/>
          <p:nvPr/>
        </p:nvGrpSpPr>
        <p:grpSpPr>
          <a:xfrm>
            <a:off x="6332519" y="1861805"/>
            <a:ext cx="251010" cy="1147481"/>
            <a:chOff x="2492188" y="1990165"/>
            <a:chExt cx="349623" cy="1004048"/>
          </a:xfrm>
        </p:grpSpPr>
        <p:cxnSp>
          <p:nvCxnSpPr>
            <p:cNvPr id="106" name="Straight Connector 105"/>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030608" y="1449906"/>
            <a:ext cx="251010" cy="1371598"/>
            <a:chOff x="2492188" y="1990165"/>
            <a:chExt cx="349623" cy="1004048"/>
          </a:xfrm>
        </p:grpSpPr>
        <p:cxnSp>
          <p:nvCxnSpPr>
            <p:cNvPr id="114" name="Straight Connector 113"/>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0" name="TextBox 119"/>
          <p:cNvSpPr txBox="1"/>
          <p:nvPr/>
        </p:nvSpPr>
        <p:spPr>
          <a:xfrm>
            <a:off x="3098691" y="4673024"/>
            <a:ext cx="6004529" cy="707886"/>
          </a:xfrm>
          <a:prstGeom prst="rect">
            <a:avLst/>
          </a:prstGeom>
          <a:noFill/>
        </p:spPr>
        <p:txBody>
          <a:bodyPr wrap="none" rtlCol="0">
            <a:spAutoFit/>
          </a:bodyPr>
          <a:lstStyle/>
          <a:p>
            <a:r>
              <a:rPr lang="en-US" sz="2000" b="1" dirty="0"/>
              <a:t>In the absence of new survey data, error estimates will</a:t>
            </a:r>
          </a:p>
          <a:p>
            <a:r>
              <a:rPr lang="en-US" sz="2000" b="1" dirty="0"/>
              <a:t>grow through time.</a:t>
            </a:r>
          </a:p>
        </p:txBody>
      </p:sp>
      <p:sp>
        <p:nvSpPr>
          <p:cNvPr id="82" name="Freeform 81"/>
          <p:cNvSpPr/>
          <p:nvPr/>
        </p:nvSpPr>
        <p:spPr>
          <a:xfrm>
            <a:off x="919345" y="734525"/>
            <a:ext cx="7596554" cy="3669323"/>
          </a:xfrm>
          <a:custGeom>
            <a:avLst/>
            <a:gdLst>
              <a:gd name="connsiteX0" fmla="*/ 0 w 7596554"/>
              <a:gd name="connsiteY0" fmla="*/ 3669323 h 3669323"/>
              <a:gd name="connsiteX1" fmla="*/ 644769 w 7596554"/>
              <a:gd name="connsiteY1" fmla="*/ 3622430 h 3669323"/>
              <a:gd name="connsiteX2" fmla="*/ 1336431 w 7596554"/>
              <a:gd name="connsiteY2" fmla="*/ 3446584 h 3669323"/>
              <a:gd name="connsiteX3" fmla="*/ 1922585 w 7596554"/>
              <a:gd name="connsiteY3" fmla="*/ 3235569 h 3669323"/>
              <a:gd name="connsiteX4" fmla="*/ 2743200 w 7596554"/>
              <a:gd name="connsiteY4" fmla="*/ 2930769 h 3669323"/>
              <a:gd name="connsiteX5" fmla="*/ 3305908 w 7596554"/>
              <a:gd name="connsiteY5" fmla="*/ 2684584 h 3669323"/>
              <a:gd name="connsiteX6" fmla="*/ 3868615 w 7596554"/>
              <a:gd name="connsiteY6" fmla="*/ 2344615 h 3669323"/>
              <a:gd name="connsiteX7" fmla="*/ 4196861 w 7596554"/>
              <a:gd name="connsiteY7" fmla="*/ 2157046 h 3669323"/>
              <a:gd name="connsiteX8" fmla="*/ 4560277 w 7596554"/>
              <a:gd name="connsiteY8" fmla="*/ 2004646 h 3669323"/>
              <a:gd name="connsiteX9" fmla="*/ 4712677 w 7596554"/>
              <a:gd name="connsiteY9" fmla="*/ 1910861 h 3669323"/>
              <a:gd name="connsiteX10" fmla="*/ 5615354 w 7596554"/>
              <a:gd name="connsiteY10" fmla="*/ 1184030 h 3669323"/>
              <a:gd name="connsiteX11" fmla="*/ 6283569 w 7596554"/>
              <a:gd name="connsiteY11" fmla="*/ 762000 h 3669323"/>
              <a:gd name="connsiteX12" fmla="*/ 7092461 w 7596554"/>
              <a:gd name="connsiteY12" fmla="*/ 269630 h 3669323"/>
              <a:gd name="connsiteX13" fmla="*/ 7596554 w 7596554"/>
              <a:gd name="connsiteY13" fmla="*/ 0 h 3669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96554" h="3669323">
                <a:moveTo>
                  <a:pt x="0" y="3669323"/>
                </a:moveTo>
                <a:cubicBezTo>
                  <a:pt x="211015" y="3664438"/>
                  <a:pt x="422031" y="3659553"/>
                  <a:pt x="644769" y="3622430"/>
                </a:cubicBezTo>
                <a:cubicBezTo>
                  <a:pt x="867507" y="3585307"/>
                  <a:pt x="1123462" y="3511061"/>
                  <a:pt x="1336431" y="3446584"/>
                </a:cubicBezTo>
                <a:cubicBezTo>
                  <a:pt x="1549400" y="3382107"/>
                  <a:pt x="1922585" y="3235569"/>
                  <a:pt x="1922585" y="3235569"/>
                </a:cubicBezTo>
                <a:cubicBezTo>
                  <a:pt x="2157046" y="3149600"/>
                  <a:pt x="2512646" y="3022600"/>
                  <a:pt x="2743200" y="2930769"/>
                </a:cubicBezTo>
                <a:cubicBezTo>
                  <a:pt x="2973754" y="2838938"/>
                  <a:pt x="3118339" y="2782276"/>
                  <a:pt x="3305908" y="2684584"/>
                </a:cubicBezTo>
                <a:cubicBezTo>
                  <a:pt x="3493477" y="2586892"/>
                  <a:pt x="3720123" y="2432538"/>
                  <a:pt x="3868615" y="2344615"/>
                </a:cubicBezTo>
                <a:cubicBezTo>
                  <a:pt x="4017107" y="2256692"/>
                  <a:pt x="4081584" y="2213707"/>
                  <a:pt x="4196861" y="2157046"/>
                </a:cubicBezTo>
                <a:cubicBezTo>
                  <a:pt x="4312138" y="2100385"/>
                  <a:pt x="4474308" y="2045677"/>
                  <a:pt x="4560277" y="2004646"/>
                </a:cubicBezTo>
                <a:cubicBezTo>
                  <a:pt x="4646246" y="1963615"/>
                  <a:pt x="4536831" y="2047630"/>
                  <a:pt x="4712677" y="1910861"/>
                </a:cubicBezTo>
                <a:cubicBezTo>
                  <a:pt x="4888523" y="1774092"/>
                  <a:pt x="5353539" y="1375507"/>
                  <a:pt x="5615354" y="1184030"/>
                </a:cubicBezTo>
                <a:cubicBezTo>
                  <a:pt x="5877169" y="992553"/>
                  <a:pt x="6037385" y="914400"/>
                  <a:pt x="6283569" y="762000"/>
                </a:cubicBezTo>
                <a:cubicBezTo>
                  <a:pt x="6529754" y="609600"/>
                  <a:pt x="6873630" y="396630"/>
                  <a:pt x="7092461" y="269630"/>
                </a:cubicBezTo>
                <a:cubicBezTo>
                  <a:pt x="7311292" y="142630"/>
                  <a:pt x="7453923" y="71315"/>
                  <a:pt x="7596554" y="0"/>
                </a:cubicBezTo>
              </a:path>
            </a:pathLst>
          </a:custGeom>
          <a:noFill/>
          <a:ln>
            <a:solidFill>
              <a:srgbClr val="FF0000"/>
            </a:solidFill>
            <a:prstDash val="dash"/>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Freeform 84"/>
          <p:cNvSpPr/>
          <p:nvPr/>
        </p:nvSpPr>
        <p:spPr>
          <a:xfrm>
            <a:off x="1446884" y="2539877"/>
            <a:ext cx="7760677" cy="2321170"/>
          </a:xfrm>
          <a:custGeom>
            <a:avLst/>
            <a:gdLst>
              <a:gd name="connsiteX0" fmla="*/ 0 w 7760677"/>
              <a:gd name="connsiteY0" fmla="*/ 2321170 h 2321170"/>
              <a:gd name="connsiteX1" fmla="*/ 679939 w 7760677"/>
              <a:gd name="connsiteY1" fmla="*/ 2215662 h 2321170"/>
              <a:gd name="connsiteX2" fmla="*/ 1336431 w 7760677"/>
              <a:gd name="connsiteY2" fmla="*/ 2028093 h 2321170"/>
              <a:gd name="connsiteX3" fmla="*/ 2074985 w 7760677"/>
              <a:gd name="connsiteY3" fmla="*/ 1770185 h 2321170"/>
              <a:gd name="connsiteX4" fmla="*/ 2661139 w 7760677"/>
              <a:gd name="connsiteY4" fmla="*/ 1535723 h 2321170"/>
              <a:gd name="connsiteX5" fmla="*/ 3341077 w 7760677"/>
              <a:gd name="connsiteY5" fmla="*/ 1172308 h 2321170"/>
              <a:gd name="connsiteX6" fmla="*/ 3962400 w 7760677"/>
              <a:gd name="connsiteY6" fmla="*/ 785447 h 2321170"/>
              <a:gd name="connsiteX7" fmla="*/ 4314093 w 7760677"/>
              <a:gd name="connsiteY7" fmla="*/ 574431 h 2321170"/>
              <a:gd name="connsiteX8" fmla="*/ 4818185 w 7760677"/>
              <a:gd name="connsiteY8" fmla="*/ 445477 h 2321170"/>
              <a:gd name="connsiteX9" fmla="*/ 5791200 w 7760677"/>
              <a:gd name="connsiteY9" fmla="*/ 257908 h 2321170"/>
              <a:gd name="connsiteX10" fmla="*/ 6541477 w 7760677"/>
              <a:gd name="connsiteY10" fmla="*/ 128954 h 2321170"/>
              <a:gd name="connsiteX11" fmla="*/ 7760677 w 7760677"/>
              <a:gd name="connsiteY11" fmla="*/ 0 h 232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760677" h="2321170">
                <a:moveTo>
                  <a:pt x="0" y="2321170"/>
                </a:moveTo>
                <a:cubicBezTo>
                  <a:pt x="228600" y="2292839"/>
                  <a:pt x="457201" y="2264508"/>
                  <a:pt x="679939" y="2215662"/>
                </a:cubicBezTo>
                <a:cubicBezTo>
                  <a:pt x="902678" y="2166816"/>
                  <a:pt x="1103923" y="2102339"/>
                  <a:pt x="1336431" y="2028093"/>
                </a:cubicBezTo>
                <a:cubicBezTo>
                  <a:pt x="1568939" y="1953847"/>
                  <a:pt x="1854200" y="1852247"/>
                  <a:pt x="2074985" y="1770185"/>
                </a:cubicBezTo>
                <a:cubicBezTo>
                  <a:pt x="2295770" y="1688123"/>
                  <a:pt x="2450124" y="1635369"/>
                  <a:pt x="2661139" y="1535723"/>
                </a:cubicBezTo>
                <a:cubicBezTo>
                  <a:pt x="2872154" y="1436077"/>
                  <a:pt x="3124200" y="1297354"/>
                  <a:pt x="3341077" y="1172308"/>
                </a:cubicBezTo>
                <a:cubicBezTo>
                  <a:pt x="3557954" y="1047262"/>
                  <a:pt x="3800231" y="885093"/>
                  <a:pt x="3962400" y="785447"/>
                </a:cubicBezTo>
                <a:cubicBezTo>
                  <a:pt x="4124569" y="685801"/>
                  <a:pt x="4171462" y="631093"/>
                  <a:pt x="4314093" y="574431"/>
                </a:cubicBezTo>
                <a:cubicBezTo>
                  <a:pt x="4456724" y="517769"/>
                  <a:pt x="4572001" y="498231"/>
                  <a:pt x="4818185" y="445477"/>
                </a:cubicBezTo>
                <a:cubicBezTo>
                  <a:pt x="5064369" y="392723"/>
                  <a:pt x="5503985" y="310662"/>
                  <a:pt x="5791200" y="257908"/>
                </a:cubicBezTo>
                <a:cubicBezTo>
                  <a:pt x="6078415" y="205154"/>
                  <a:pt x="6213231" y="171939"/>
                  <a:pt x="6541477" y="128954"/>
                </a:cubicBezTo>
                <a:cubicBezTo>
                  <a:pt x="6869723" y="85969"/>
                  <a:pt x="7315200" y="42984"/>
                  <a:pt x="7760677" y="0"/>
                </a:cubicBezTo>
              </a:path>
            </a:pathLst>
          </a:custGeom>
          <a:noFill/>
          <a:ln>
            <a:solidFill>
              <a:srgbClr val="FF0000"/>
            </a:solidFill>
            <a:prstDash val="dash"/>
            <a:tailEnd type="arrow"/>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TextBox 90"/>
          <p:cNvSpPr txBox="1"/>
          <p:nvPr/>
        </p:nvSpPr>
        <p:spPr>
          <a:xfrm>
            <a:off x="248131" y="1238942"/>
            <a:ext cx="587020" cy="769441"/>
          </a:xfrm>
          <a:prstGeom prst="rect">
            <a:avLst/>
          </a:prstGeom>
          <a:noFill/>
        </p:spPr>
        <p:txBody>
          <a:bodyPr wrap="none" rtlCol="0">
            <a:spAutoFit/>
          </a:bodyPr>
          <a:lstStyle/>
          <a:p>
            <a:pPr eaLnBrk="0" hangingPunct="0"/>
            <a:r>
              <a:rPr lang="en-US" sz="4400" b="1" dirty="0">
                <a:solidFill>
                  <a:prstClr val="black"/>
                </a:solidFill>
                <a:latin typeface="Verdana" pitchFamily="34" charset="0"/>
              </a:rPr>
              <a:t>h</a:t>
            </a:r>
          </a:p>
        </p:txBody>
      </p:sp>
      <p:sp>
        <p:nvSpPr>
          <p:cNvPr id="92" name="TextBox 91"/>
          <p:cNvSpPr txBox="1"/>
          <p:nvPr/>
        </p:nvSpPr>
        <p:spPr>
          <a:xfrm>
            <a:off x="3961897" y="6229563"/>
            <a:ext cx="1220206" cy="584775"/>
          </a:xfrm>
          <a:prstGeom prst="rect">
            <a:avLst/>
          </a:prstGeom>
          <a:noFill/>
        </p:spPr>
        <p:txBody>
          <a:bodyPr wrap="none" rtlCol="0">
            <a:spAutoFit/>
          </a:bodyPr>
          <a:lstStyle/>
          <a:p>
            <a:pPr eaLnBrk="0" hangingPunct="0"/>
            <a:r>
              <a:rPr lang="en-US" sz="3200" b="1" dirty="0">
                <a:solidFill>
                  <a:prstClr val="black"/>
                </a:solidFill>
                <a:latin typeface="Verdana" pitchFamily="34" charset="0"/>
              </a:rPr>
              <a:t>time</a:t>
            </a:r>
          </a:p>
        </p:txBody>
      </p:sp>
      <p:sp>
        <p:nvSpPr>
          <p:cNvPr id="90" name="Freeform 89"/>
          <p:cNvSpPr/>
          <p:nvPr/>
        </p:nvSpPr>
        <p:spPr>
          <a:xfrm>
            <a:off x="1321547" y="2898815"/>
            <a:ext cx="4356847" cy="1699709"/>
          </a:xfrm>
          <a:custGeom>
            <a:avLst/>
            <a:gdLst>
              <a:gd name="connsiteX0" fmla="*/ 0 w 6981713"/>
              <a:gd name="connsiteY0" fmla="*/ 2796989 h 2796989"/>
              <a:gd name="connsiteX1" fmla="*/ 666974 w 6981713"/>
              <a:gd name="connsiteY1" fmla="*/ 2710927 h 2796989"/>
              <a:gd name="connsiteX2" fmla="*/ 1968649 w 6981713"/>
              <a:gd name="connsiteY2" fmla="*/ 2323652 h 2796989"/>
              <a:gd name="connsiteX3" fmla="*/ 2452744 w 6981713"/>
              <a:gd name="connsiteY3" fmla="*/ 2140772 h 2796989"/>
              <a:gd name="connsiteX4" fmla="*/ 3431689 w 6981713"/>
              <a:gd name="connsiteY4" fmla="*/ 1635163 h 2796989"/>
              <a:gd name="connsiteX5" fmla="*/ 4120179 w 6981713"/>
              <a:gd name="connsiteY5" fmla="*/ 1204857 h 2796989"/>
              <a:gd name="connsiteX6" fmla="*/ 4356847 w 6981713"/>
              <a:gd name="connsiteY6" fmla="*/ 1097280 h 2796989"/>
              <a:gd name="connsiteX7" fmla="*/ 4959275 w 6981713"/>
              <a:gd name="connsiteY7" fmla="*/ 699247 h 2796989"/>
              <a:gd name="connsiteX8" fmla="*/ 5529431 w 6981713"/>
              <a:gd name="connsiteY8" fmla="*/ 419549 h 2796989"/>
              <a:gd name="connsiteX9" fmla="*/ 6099586 w 6981713"/>
              <a:gd name="connsiteY9" fmla="*/ 182880 h 2796989"/>
              <a:gd name="connsiteX10" fmla="*/ 6691257 w 6981713"/>
              <a:gd name="connsiteY10" fmla="*/ 53789 h 2796989"/>
              <a:gd name="connsiteX11" fmla="*/ 6981713 w 6981713"/>
              <a:gd name="connsiteY11" fmla="*/ 0 h 2796989"/>
              <a:gd name="connsiteX0" fmla="*/ 0 w 6691257"/>
              <a:gd name="connsiteY0" fmla="*/ 2743200 h 2743200"/>
              <a:gd name="connsiteX1" fmla="*/ 666974 w 6691257"/>
              <a:gd name="connsiteY1" fmla="*/ 2657138 h 2743200"/>
              <a:gd name="connsiteX2" fmla="*/ 1968649 w 6691257"/>
              <a:gd name="connsiteY2" fmla="*/ 2269863 h 2743200"/>
              <a:gd name="connsiteX3" fmla="*/ 2452744 w 6691257"/>
              <a:gd name="connsiteY3" fmla="*/ 2086983 h 2743200"/>
              <a:gd name="connsiteX4" fmla="*/ 3431689 w 6691257"/>
              <a:gd name="connsiteY4" fmla="*/ 1581374 h 2743200"/>
              <a:gd name="connsiteX5" fmla="*/ 4120179 w 6691257"/>
              <a:gd name="connsiteY5" fmla="*/ 1151068 h 2743200"/>
              <a:gd name="connsiteX6" fmla="*/ 4356847 w 6691257"/>
              <a:gd name="connsiteY6" fmla="*/ 1043491 h 2743200"/>
              <a:gd name="connsiteX7" fmla="*/ 4959275 w 6691257"/>
              <a:gd name="connsiteY7" fmla="*/ 645458 h 2743200"/>
              <a:gd name="connsiteX8" fmla="*/ 5529431 w 6691257"/>
              <a:gd name="connsiteY8" fmla="*/ 365760 h 2743200"/>
              <a:gd name="connsiteX9" fmla="*/ 6099586 w 6691257"/>
              <a:gd name="connsiteY9" fmla="*/ 129091 h 2743200"/>
              <a:gd name="connsiteX10" fmla="*/ 6691257 w 6691257"/>
              <a:gd name="connsiteY10" fmla="*/ 0 h 2743200"/>
              <a:gd name="connsiteX0" fmla="*/ 0 w 6099586"/>
              <a:gd name="connsiteY0" fmla="*/ 2614109 h 2614109"/>
              <a:gd name="connsiteX1" fmla="*/ 666974 w 6099586"/>
              <a:gd name="connsiteY1" fmla="*/ 2528047 h 2614109"/>
              <a:gd name="connsiteX2" fmla="*/ 1968649 w 6099586"/>
              <a:gd name="connsiteY2" fmla="*/ 2140772 h 2614109"/>
              <a:gd name="connsiteX3" fmla="*/ 2452744 w 6099586"/>
              <a:gd name="connsiteY3" fmla="*/ 1957892 h 2614109"/>
              <a:gd name="connsiteX4" fmla="*/ 3431689 w 6099586"/>
              <a:gd name="connsiteY4" fmla="*/ 1452283 h 2614109"/>
              <a:gd name="connsiteX5" fmla="*/ 4120179 w 6099586"/>
              <a:gd name="connsiteY5" fmla="*/ 1021977 h 2614109"/>
              <a:gd name="connsiteX6" fmla="*/ 4356847 w 6099586"/>
              <a:gd name="connsiteY6" fmla="*/ 914400 h 2614109"/>
              <a:gd name="connsiteX7" fmla="*/ 4959275 w 6099586"/>
              <a:gd name="connsiteY7" fmla="*/ 516367 h 2614109"/>
              <a:gd name="connsiteX8" fmla="*/ 5529431 w 6099586"/>
              <a:gd name="connsiteY8" fmla="*/ 236669 h 2614109"/>
              <a:gd name="connsiteX9" fmla="*/ 6099586 w 6099586"/>
              <a:gd name="connsiteY9" fmla="*/ 0 h 2614109"/>
              <a:gd name="connsiteX0" fmla="*/ 0 w 5529431"/>
              <a:gd name="connsiteY0" fmla="*/ 2377440 h 2377440"/>
              <a:gd name="connsiteX1" fmla="*/ 666974 w 5529431"/>
              <a:gd name="connsiteY1" fmla="*/ 2291378 h 2377440"/>
              <a:gd name="connsiteX2" fmla="*/ 1968649 w 5529431"/>
              <a:gd name="connsiteY2" fmla="*/ 1904103 h 2377440"/>
              <a:gd name="connsiteX3" fmla="*/ 2452744 w 5529431"/>
              <a:gd name="connsiteY3" fmla="*/ 1721223 h 2377440"/>
              <a:gd name="connsiteX4" fmla="*/ 3431689 w 5529431"/>
              <a:gd name="connsiteY4" fmla="*/ 1215614 h 2377440"/>
              <a:gd name="connsiteX5" fmla="*/ 4120179 w 5529431"/>
              <a:gd name="connsiteY5" fmla="*/ 785308 h 2377440"/>
              <a:gd name="connsiteX6" fmla="*/ 4356847 w 5529431"/>
              <a:gd name="connsiteY6" fmla="*/ 677731 h 2377440"/>
              <a:gd name="connsiteX7" fmla="*/ 4959275 w 5529431"/>
              <a:gd name="connsiteY7" fmla="*/ 279698 h 2377440"/>
              <a:gd name="connsiteX8" fmla="*/ 5529431 w 5529431"/>
              <a:gd name="connsiteY8" fmla="*/ 0 h 2377440"/>
              <a:gd name="connsiteX0" fmla="*/ 0 w 4959275"/>
              <a:gd name="connsiteY0" fmla="*/ 2097742 h 2097742"/>
              <a:gd name="connsiteX1" fmla="*/ 666974 w 4959275"/>
              <a:gd name="connsiteY1" fmla="*/ 2011680 h 2097742"/>
              <a:gd name="connsiteX2" fmla="*/ 1968649 w 4959275"/>
              <a:gd name="connsiteY2" fmla="*/ 1624405 h 2097742"/>
              <a:gd name="connsiteX3" fmla="*/ 2452744 w 4959275"/>
              <a:gd name="connsiteY3" fmla="*/ 1441525 h 2097742"/>
              <a:gd name="connsiteX4" fmla="*/ 3431689 w 4959275"/>
              <a:gd name="connsiteY4" fmla="*/ 935916 h 2097742"/>
              <a:gd name="connsiteX5" fmla="*/ 4120179 w 4959275"/>
              <a:gd name="connsiteY5" fmla="*/ 505610 h 2097742"/>
              <a:gd name="connsiteX6" fmla="*/ 4356847 w 4959275"/>
              <a:gd name="connsiteY6" fmla="*/ 398033 h 2097742"/>
              <a:gd name="connsiteX7" fmla="*/ 4959275 w 4959275"/>
              <a:gd name="connsiteY7" fmla="*/ 0 h 2097742"/>
              <a:gd name="connsiteX0" fmla="*/ 0 w 4356847"/>
              <a:gd name="connsiteY0" fmla="*/ 1699709 h 1699709"/>
              <a:gd name="connsiteX1" fmla="*/ 666974 w 4356847"/>
              <a:gd name="connsiteY1" fmla="*/ 1613647 h 1699709"/>
              <a:gd name="connsiteX2" fmla="*/ 1968649 w 4356847"/>
              <a:gd name="connsiteY2" fmla="*/ 1226372 h 1699709"/>
              <a:gd name="connsiteX3" fmla="*/ 2452744 w 4356847"/>
              <a:gd name="connsiteY3" fmla="*/ 1043492 h 1699709"/>
              <a:gd name="connsiteX4" fmla="*/ 3431689 w 4356847"/>
              <a:gd name="connsiteY4" fmla="*/ 537883 h 1699709"/>
              <a:gd name="connsiteX5" fmla="*/ 4120179 w 4356847"/>
              <a:gd name="connsiteY5" fmla="*/ 107577 h 1699709"/>
              <a:gd name="connsiteX6" fmla="*/ 4356847 w 4356847"/>
              <a:gd name="connsiteY6" fmla="*/ 0 h 1699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6847" h="1699709">
                <a:moveTo>
                  <a:pt x="0" y="1699709"/>
                </a:moveTo>
                <a:cubicBezTo>
                  <a:pt x="169433" y="1696122"/>
                  <a:pt x="338866" y="1692536"/>
                  <a:pt x="666974" y="1613647"/>
                </a:cubicBezTo>
                <a:cubicBezTo>
                  <a:pt x="995082" y="1534757"/>
                  <a:pt x="1671021" y="1321398"/>
                  <a:pt x="1968649" y="1226372"/>
                </a:cubicBezTo>
                <a:cubicBezTo>
                  <a:pt x="2266277" y="1131346"/>
                  <a:pt x="2208904" y="1158240"/>
                  <a:pt x="2452744" y="1043492"/>
                </a:cubicBezTo>
                <a:cubicBezTo>
                  <a:pt x="2696584" y="928744"/>
                  <a:pt x="3153783" y="693869"/>
                  <a:pt x="3431689" y="537883"/>
                </a:cubicBezTo>
                <a:cubicBezTo>
                  <a:pt x="3709595" y="381897"/>
                  <a:pt x="3965986" y="197224"/>
                  <a:pt x="4120179" y="107577"/>
                </a:cubicBezTo>
                <a:cubicBezTo>
                  <a:pt x="4274372" y="17930"/>
                  <a:pt x="4216998" y="84268"/>
                  <a:pt x="4356847" y="0"/>
                </a:cubicBezTo>
              </a:path>
            </a:pathLst>
          </a:cu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Freeform 116"/>
          <p:cNvSpPr/>
          <p:nvPr/>
        </p:nvSpPr>
        <p:spPr>
          <a:xfrm>
            <a:off x="5572125" y="1695450"/>
            <a:ext cx="3143250" cy="1247775"/>
          </a:xfrm>
          <a:custGeom>
            <a:avLst/>
            <a:gdLst>
              <a:gd name="connsiteX0" fmla="*/ 3143250 w 3143250"/>
              <a:gd name="connsiteY0" fmla="*/ 0 h 1247775"/>
              <a:gd name="connsiteX1" fmla="*/ 3019425 w 3143250"/>
              <a:gd name="connsiteY1" fmla="*/ 9525 h 1247775"/>
              <a:gd name="connsiteX2" fmla="*/ 2990850 w 3143250"/>
              <a:gd name="connsiteY2" fmla="*/ 28575 h 1247775"/>
              <a:gd name="connsiteX3" fmla="*/ 2895600 w 3143250"/>
              <a:gd name="connsiteY3" fmla="*/ 57150 h 1247775"/>
              <a:gd name="connsiteX4" fmla="*/ 2838450 w 3143250"/>
              <a:gd name="connsiteY4" fmla="*/ 95250 h 1247775"/>
              <a:gd name="connsiteX5" fmla="*/ 2781300 w 3143250"/>
              <a:gd name="connsiteY5" fmla="*/ 114300 h 1247775"/>
              <a:gd name="connsiteX6" fmla="*/ 2752725 w 3143250"/>
              <a:gd name="connsiteY6" fmla="*/ 123825 h 1247775"/>
              <a:gd name="connsiteX7" fmla="*/ 2638425 w 3143250"/>
              <a:gd name="connsiteY7" fmla="*/ 133350 h 1247775"/>
              <a:gd name="connsiteX8" fmla="*/ 2590800 w 3143250"/>
              <a:gd name="connsiteY8" fmla="*/ 142875 h 1247775"/>
              <a:gd name="connsiteX9" fmla="*/ 2562225 w 3143250"/>
              <a:gd name="connsiteY9" fmla="*/ 152400 h 1247775"/>
              <a:gd name="connsiteX10" fmla="*/ 2524125 w 3143250"/>
              <a:gd name="connsiteY10" fmla="*/ 161925 h 1247775"/>
              <a:gd name="connsiteX11" fmla="*/ 2476500 w 3143250"/>
              <a:gd name="connsiteY11" fmla="*/ 171450 h 1247775"/>
              <a:gd name="connsiteX12" fmla="*/ 2447925 w 3143250"/>
              <a:gd name="connsiteY12" fmla="*/ 180975 h 1247775"/>
              <a:gd name="connsiteX13" fmla="*/ 2409825 w 3143250"/>
              <a:gd name="connsiteY13" fmla="*/ 190500 h 1247775"/>
              <a:gd name="connsiteX14" fmla="*/ 2352675 w 3143250"/>
              <a:gd name="connsiteY14" fmla="*/ 209550 h 1247775"/>
              <a:gd name="connsiteX15" fmla="*/ 2276475 w 3143250"/>
              <a:gd name="connsiteY15" fmla="*/ 228600 h 1247775"/>
              <a:gd name="connsiteX16" fmla="*/ 2181225 w 3143250"/>
              <a:gd name="connsiteY16" fmla="*/ 257175 h 1247775"/>
              <a:gd name="connsiteX17" fmla="*/ 2152650 w 3143250"/>
              <a:gd name="connsiteY17" fmla="*/ 266700 h 1247775"/>
              <a:gd name="connsiteX18" fmla="*/ 2076450 w 3143250"/>
              <a:gd name="connsiteY18" fmla="*/ 285750 h 1247775"/>
              <a:gd name="connsiteX19" fmla="*/ 2009775 w 3143250"/>
              <a:gd name="connsiteY19" fmla="*/ 314325 h 1247775"/>
              <a:gd name="connsiteX20" fmla="*/ 1952625 w 3143250"/>
              <a:gd name="connsiteY20" fmla="*/ 333375 h 1247775"/>
              <a:gd name="connsiteX21" fmla="*/ 1924050 w 3143250"/>
              <a:gd name="connsiteY21" fmla="*/ 342900 h 1247775"/>
              <a:gd name="connsiteX22" fmla="*/ 1885950 w 3143250"/>
              <a:gd name="connsiteY22" fmla="*/ 352425 h 1247775"/>
              <a:gd name="connsiteX23" fmla="*/ 1857375 w 3143250"/>
              <a:gd name="connsiteY23" fmla="*/ 361950 h 1247775"/>
              <a:gd name="connsiteX24" fmla="*/ 1781175 w 3143250"/>
              <a:gd name="connsiteY24" fmla="*/ 371475 h 1247775"/>
              <a:gd name="connsiteX25" fmla="*/ 1704975 w 3143250"/>
              <a:gd name="connsiteY25" fmla="*/ 390525 h 1247775"/>
              <a:gd name="connsiteX26" fmla="*/ 1647825 w 3143250"/>
              <a:gd name="connsiteY26" fmla="*/ 409575 h 1247775"/>
              <a:gd name="connsiteX27" fmla="*/ 1619250 w 3143250"/>
              <a:gd name="connsiteY27" fmla="*/ 419100 h 1247775"/>
              <a:gd name="connsiteX28" fmla="*/ 1524000 w 3143250"/>
              <a:gd name="connsiteY28" fmla="*/ 447675 h 1247775"/>
              <a:gd name="connsiteX29" fmla="*/ 1438275 w 3143250"/>
              <a:gd name="connsiteY29" fmla="*/ 485775 h 1247775"/>
              <a:gd name="connsiteX30" fmla="*/ 1409700 w 3143250"/>
              <a:gd name="connsiteY30" fmla="*/ 495300 h 1247775"/>
              <a:gd name="connsiteX31" fmla="*/ 1343025 w 3143250"/>
              <a:gd name="connsiteY31" fmla="*/ 523875 h 1247775"/>
              <a:gd name="connsiteX32" fmla="*/ 1304925 w 3143250"/>
              <a:gd name="connsiteY32" fmla="*/ 552450 h 1247775"/>
              <a:gd name="connsiteX33" fmla="*/ 1276350 w 3143250"/>
              <a:gd name="connsiteY33" fmla="*/ 561975 h 1247775"/>
              <a:gd name="connsiteX34" fmla="*/ 1257300 w 3143250"/>
              <a:gd name="connsiteY34" fmla="*/ 590550 h 1247775"/>
              <a:gd name="connsiteX35" fmla="*/ 1228725 w 3143250"/>
              <a:gd name="connsiteY35" fmla="*/ 600075 h 1247775"/>
              <a:gd name="connsiteX36" fmla="*/ 1200150 w 3143250"/>
              <a:gd name="connsiteY36" fmla="*/ 619125 h 1247775"/>
              <a:gd name="connsiteX37" fmla="*/ 1171575 w 3143250"/>
              <a:gd name="connsiteY37" fmla="*/ 628650 h 1247775"/>
              <a:gd name="connsiteX38" fmla="*/ 1114425 w 3143250"/>
              <a:gd name="connsiteY38" fmla="*/ 666750 h 1247775"/>
              <a:gd name="connsiteX39" fmla="*/ 1085850 w 3143250"/>
              <a:gd name="connsiteY39" fmla="*/ 685800 h 1247775"/>
              <a:gd name="connsiteX40" fmla="*/ 1047750 w 3143250"/>
              <a:gd name="connsiteY40" fmla="*/ 704850 h 1247775"/>
              <a:gd name="connsiteX41" fmla="*/ 1019175 w 3143250"/>
              <a:gd name="connsiteY41" fmla="*/ 723900 h 1247775"/>
              <a:gd name="connsiteX42" fmla="*/ 962025 w 3143250"/>
              <a:gd name="connsiteY42" fmla="*/ 742950 h 1247775"/>
              <a:gd name="connsiteX43" fmla="*/ 933450 w 3143250"/>
              <a:gd name="connsiteY43" fmla="*/ 752475 h 1247775"/>
              <a:gd name="connsiteX44" fmla="*/ 904875 w 3143250"/>
              <a:gd name="connsiteY44" fmla="*/ 762000 h 1247775"/>
              <a:gd name="connsiteX45" fmla="*/ 847725 w 3143250"/>
              <a:gd name="connsiteY45" fmla="*/ 790575 h 1247775"/>
              <a:gd name="connsiteX46" fmla="*/ 819150 w 3143250"/>
              <a:gd name="connsiteY46" fmla="*/ 809625 h 1247775"/>
              <a:gd name="connsiteX47" fmla="*/ 781050 w 3143250"/>
              <a:gd name="connsiteY47" fmla="*/ 828675 h 1247775"/>
              <a:gd name="connsiteX48" fmla="*/ 752475 w 3143250"/>
              <a:gd name="connsiteY48" fmla="*/ 857250 h 1247775"/>
              <a:gd name="connsiteX49" fmla="*/ 695325 w 3143250"/>
              <a:gd name="connsiteY49" fmla="*/ 895350 h 1247775"/>
              <a:gd name="connsiteX50" fmla="*/ 628650 w 3143250"/>
              <a:gd name="connsiteY50" fmla="*/ 933450 h 1247775"/>
              <a:gd name="connsiteX51" fmla="*/ 571500 w 3143250"/>
              <a:gd name="connsiteY51" fmla="*/ 971550 h 1247775"/>
              <a:gd name="connsiteX52" fmla="*/ 542925 w 3143250"/>
              <a:gd name="connsiteY52" fmla="*/ 981075 h 1247775"/>
              <a:gd name="connsiteX53" fmla="*/ 485775 w 3143250"/>
              <a:gd name="connsiteY53" fmla="*/ 1019175 h 1247775"/>
              <a:gd name="connsiteX54" fmla="*/ 428625 w 3143250"/>
              <a:gd name="connsiteY54" fmla="*/ 1047750 h 1247775"/>
              <a:gd name="connsiteX55" fmla="*/ 371475 w 3143250"/>
              <a:gd name="connsiteY55" fmla="*/ 1066800 h 1247775"/>
              <a:gd name="connsiteX56" fmla="*/ 342900 w 3143250"/>
              <a:gd name="connsiteY56" fmla="*/ 1085850 h 1247775"/>
              <a:gd name="connsiteX57" fmla="*/ 285750 w 3143250"/>
              <a:gd name="connsiteY57" fmla="*/ 1104900 h 1247775"/>
              <a:gd name="connsiteX58" fmla="*/ 257175 w 3143250"/>
              <a:gd name="connsiteY58" fmla="*/ 1123950 h 1247775"/>
              <a:gd name="connsiteX59" fmla="*/ 161925 w 3143250"/>
              <a:gd name="connsiteY59" fmla="*/ 1152525 h 1247775"/>
              <a:gd name="connsiteX60" fmla="*/ 104775 w 3143250"/>
              <a:gd name="connsiteY60" fmla="*/ 1171575 h 1247775"/>
              <a:gd name="connsiteX61" fmla="*/ 76200 w 3143250"/>
              <a:gd name="connsiteY61" fmla="*/ 1200150 h 1247775"/>
              <a:gd name="connsiteX62" fmla="*/ 47625 w 3143250"/>
              <a:gd name="connsiteY62" fmla="*/ 1209675 h 1247775"/>
              <a:gd name="connsiteX63" fmla="*/ 28575 w 3143250"/>
              <a:gd name="connsiteY63" fmla="*/ 1238250 h 1247775"/>
              <a:gd name="connsiteX64" fmla="*/ 0 w 3143250"/>
              <a:gd name="connsiteY64" fmla="*/ 1247775 h 124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143250" h="1247775">
                <a:moveTo>
                  <a:pt x="3143250" y="0"/>
                </a:moveTo>
                <a:cubicBezTo>
                  <a:pt x="3101975" y="3175"/>
                  <a:pt x="3060113" y="1896"/>
                  <a:pt x="3019425" y="9525"/>
                </a:cubicBezTo>
                <a:cubicBezTo>
                  <a:pt x="3008173" y="11635"/>
                  <a:pt x="3001311" y="23926"/>
                  <a:pt x="2990850" y="28575"/>
                </a:cubicBezTo>
                <a:cubicBezTo>
                  <a:pt x="2961035" y="41826"/>
                  <a:pt x="2927265" y="49234"/>
                  <a:pt x="2895600" y="57150"/>
                </a:cubicBezTo>
                <a:cubicBezTo>
                  <a:pt x="2876550" y="69850"/>
                  <a:pt x="2860170" y="88010"/>
                  <a:pt x="2838450" y="95250"/>
                </a:cubicBezTo>
                <a:lnTo>
                  <a:pt x="2781300" y="114300"/>
                </a:lnTo>
                <a:cubicBezTo>
                  <a:pt x="2771775" y="117475"/>
                  <a:pt x="2762731" y="122991"/>
                  <a:pt x="2752725" y="123825"/>
                </a:cubicBezTo>
                <a:lnTo>
                  <a:pt x="2638425" y="133350"/>
                </a:lnTo>
                <a:cubicBezTo>
                  <a:pt x="2622550" y="136525"/>
                  <a:pt x="2606506" y="138948"/>
                  <a:pt x="2590800" y="142875"/>
                </a:cubicBezTo>
                <a:cubicBezTo>
                  <a:pt x="2581060" y="145310"/>
                  <a:pt x="2571879" y="149642"/>
                  <a:pt x="2562225" y="152400"/>
                </a:cubicBezTo>
                <a:cubicBezTo>
                  <a:pt x="2549638" y="155996"/>
                  <a:pt x="2536904" y="159085"/>
                  <a:pt x="2524125" y="161925"/>
                </a:cubicBezTo>
                <a:cubicBezTo>
                  <a:pt x="2508321" y="165437"/>
                  <a:pt x="2492206" y="167523"/>
                  <a:pt x="2476500" y="171450"/>
                </a:cubicBezTo>
                <a:cubicBezTo>
                  <a:pt x="2466760" y="173885"/>
                  <a:pt x="2457579" y="178217"/>
                  <a:pt x="2447925" y="180975"/>
                </a:cubicBezTo>
                <a:cubicBezTo>
                  <a:pt x="2435338" y="184571"/>
                  <a:pt x="2422364" y="186738"/>
                  <a:pt x="2409825" y="190500"/>
                </a:cubicBezTo>
                <a:cubicBezTo>
                  <a:pt x="2390591" y="196270"/>
                  <a:pt x="2372156" y="204680"/>
                  <a:pt x="2352675" y="209550"/>
                </a:cubicBezTo>
                <a:cubicBezTo>
                  <a:pt x="2327275" y="215900"/>
                  <a:pt x="2301313" y="220321"/>
                  <a:pt x="2276475" y="228600"/>
                </a:cubicBezTo>
                <a:cubicBezTo>
                  <a:pt x="2140662" y="273871"/>
                  <a:pt x="2281992" y="228385"/>
                  <a:pt x="2181225" y="257175"/>
                </a:cubicBezTo>
                <a:cubicBezTo>
                  <a:pt x="2171571" y="259933"/>
                  <a:pt x="2162336" y="264058"/>
                  <a:pt x="2152650" y="266700"/>
                </a:cubicBezTo>
                <a:cubicBezTo>
                  <a:pt x="2127391" y="273589"/>
                  <a:pt x="2101288" y="277471"/>
                  <a:pt x="2076450" y="285750"/>
                </a:cubicBezTo>
                <a:cubicBezTo>
                  <a:pt x="1984468" y="316411"/>
                  <a:pt x="2127476" y="267245"/>
                  <a:pt x="2009775" y="314325"/>
                </a:cubicBezTo>
                <a:cubicBezTo>
                  <a:pt x="1991131" y="321783"/>
                  <a:pt x="1971675" y="327025"/>
                  <a:pt x="1952625" y="333375"/>
                </a:cubicBezTo>
                <a:cubicBezTo>
                  <a:pt x="1943100" y="336550"/>
                  <a:pt x="1933790" y="340465"/>
                  <a:pt x="1924050" y="342900"/>
                </a:cubicBezTo>
                <a:cubicBezTo>
                  <a:pt x="1911350" y="346075"/>
                  <a:pt x="1898537" y="348829"/>
                  <a:pt x="1885950" y="352425"/>
                </a:cubicBezTo>
                <a:cubicBezTo>
                  <a:pt x="1876296" y="355183"/>
                  <a:pt x="1867253" y="360154"/>
                  <a:pt x="1857375" y="361950"/>
                </a:cubicBezTo>
                <a:cubicBezTo>
                  <a:pt x="1832190" y="366529"/>
                  <a:pt x="1806575" y="368300"/>
                  <a:pt x="1781175" y="371475"/>
                </a:cubicBezTo>
                <a:cubicBezTo>
                  <a:pt x="1694472" y="400376"/>
                  <a:pt x="1831410" y="356043"/>
                  <a:pt x="1704975" y="390525"/>
                </a:cubicBezTo>
                <a:cubicBezTo>
                  <a:pt x="1685602" y="395809"/>
                  <a:pt x="1666875" y="403225"/>
                  <a:pt x="1647825" y="409575"/>
                </a:cubicBezTo>
                <a:cubicBezTo>
                  <a:pt x="1638300" y="412750"/>
                  <a:pt x="1628990" y="416665"/>
                  <a:pt x="1619250" y="419100"/>
                </a:cubicBezTo>
                <a:cubicBezTo>
                  <a:pt x="1597952" y="424425"/>
                  <a:pt x="1537914" y="438399"/>
                  <a:pt x="1524000" y="447675"/>
                </a:cubicBezTo>
                <a:cubicBezTo>
                  <a:pt x="1478717" y="477864"/>
                  <a:pt x="1506285" y="463105"/>
                  <a:pt x="1438275" y="485775"/>
                </a:cubicBezTo>
                <a:cubicBezTo>
                  <a:pt x="1428750" y="488950"/>
                  <a:pt x="1418054" y="489731"/>
                  <a:pt x="1409700" y="495300"/>
                </a:cubicBezTo>
                <a:cubicBezTo>
                  <a:pt x="1370233" y="521612"/>
                  <a:pt x="1392231" y="511574"/>
                  <a:pt x="1343025" y="523875"/>
                </a:cubicBezTo>
                <a:cubicBezTo>
                  <a:pt x="1330325" y="533400"/>
                  <a:pt x="1318708" y="544574"/>
                  <a:pt x="1304925" y="552450"/>
                </a:cubicBezTo>
                <a:cubicBezTo>
                  <a:pt x="1296208" y="557431"/>
                  <a:pt x="1284190" y="555703"/>
                  <a:pt x="1276350" y="561975"/>
                </a:cubicBezTo>
                <a:cubicBezTo>
                  <a:pt x="1267411" y="569126"/>
                  <a:pt x="1266239" y="583399"/>
                  <a:pt x="1257300" y="590550"/>
                </a:cubicBezTo>
                <a:cubicBezTo>
                  <a:pt x="1249460" y="596822"/>
                  <a:pt x="1237705" y="595585"/>
                  <a:pt x="1228725" y="600075"/>
                </a:cubicBezTo>
                <a:cubicBezTo>
                  <a:pt x="1218486" y="605195"/>
                  <a:pt x="1210389" y="614005"/>
                  <a:pt x="1200150" y="619125"/>
                </a:cubicBezTo>
                <a:cubicBezTo>
                  <a:pt x="1191170" y="623615"/>
                  <a:pt x="1180352" y="623774"/>
                  <a:pt x="1171575" y="628650"/>
                </a:cubicBezTo>
                <a:cubicBezTo>
                  <a:pt x="1151561" y="639769"/>
                  <a:pt x="1133475" y="654050"/>
                  <a:pt x="1114425" y="666750"/>
                </a:cubicBezTo>
                <a:cubicBezTo>
                  <a:pt x="1104900" y="673100"/>
                  <a:pt x="1096089" y="680680"/>
                  <a:pt x="1085850" y="685800"/>
                </a:cubicBezTo>
                <a:cubicBezTo>
                  <a:pt x="1073150" y="692150"/>
                  <a:pt x="1060078" y="697805"/>
                  <a:pt x="1047750" y="704850"/>
                </a:cubicBezTo>
                <a:cubicBezTo>
                  <a:pt x="1037811" y="710530"/>
                  <a:pt x="1029636" y="719251"/>
                  <a:pt x="1019175" y="723900"/>
                </a:cubicBezTo>
                <a:cubicBezTo>
                  <a:pt x="1000825" y="732055"/>
                  <a:pt x="981075" y="736600"/>
                  <a:pt x="962025" y="742950"/>
                </a:cubicBezTo>
                <a:lnTo>
                  <a:pt x="933450" y="752475"/>
                </a:lnTo>
                <a:cubicBezTo>
                  <a:pt x="923925" y="755650"/>
                  <a:pt x="913229" y="756431"/>
                  <a:pt x="904875" y="762000"/>
                </a:cubicBezTo>
                <a:cubicBezTo>
                  <a:pt x="822983" y="816595"/>
                  <a:pt x="926595" y="751140"/>
                  <a:pt x="847725" y="790575"/>
                </a:cubicBezTo>
                <a:cubicBezTo>
                  <a:pt x="837486" y="795695"/>
                  <a:pt x="829089" y="803945"/>
                  <a:pt x="819150" y="809625"/>
                </a:cubicBezTo>
                <a:cubicBezTo>
                  <a:pt x="806822" y="816670"/>
                  <a:pt x="792604" y="820422"/>
                  <a:pt x="781050" y="828675"/>
                </a:cubicBezTo>
                <a:cubicBezTo>
                  <a:pt x="770089" y="836505"/>
                  <a:pt x="763108" y="848980"/>
                  <a:pt x="752475" y="857250"/>
                </a:cubicBezTo>
                <a:cubicBezTo>
                  <a:pt x="734403" y="871306"/>
                  <a:pt x="714375" y="882650"/>
                  <a:pt x="695325" y="895350"/>
                </a:cubicBezTo>
                <a:cubicBezTo>
                  <a:pt x="596477" y="961248"/>
                  <a:pt x="749498" y="860941"/>
                  <a:pt x="628650" y="933450"/>
                </a:cubicBezTo>
                <a:cubicBezTo>
                  <a:pt x="609017" y="945230"/>
                  <a:pt x="593220" y="964310"/>
                  <a:pt x="571500" y="971550"/>
                </a:cubicBezTo>
                <a:cubicBezTo>
                  <a:pt x="561975" y="974725"/>
                  <a:pt x="551702" y="976199"/>
                  <a:pt x="542925" y="981075"/>
                </a:cubicBezTo>
                <a:cubicBezTo>
                  <a:pt x="522911" y="992194"/>
                  <a:pt x="507495" y="1011935"/>
                  <a:pt x="485775" y="1019175"/>
                </a:cubicBezTo>
                <a:cubicBezTo>
                  <a:pt x="381562" y="1053913"/>
                  <a:pt x="539412" y="998511"/>
                  <a:pt x="428625" y="1047750"/>
                </a:cubicBezTo>
                <a:cubicBezTo>
                  <a:pt x="410275" y="1055905"/>
                  <a:pt x="388183" y="1055661"/>
                  <a:pt x="371475" y="1066800"/>
                </a:cubicBezTo>
                <a:cubicBezTo>
                  <a:pt x="361950" y="1073150"/>
                  <a:pt x="353361" y="1081201"/>
                  <a:pt x="342900" y="1085850"/>
                </a:cubicBezTo>
                <a:cubicBezTo>
                  <a:pt x="324550" y="1094005"/>
                  <a:pt x="302458" y="1093761"/>
                  <a:pt x="285750" y="1104900"/>
                </a:cubicBezTo>
                <a:cubicBezTo>
                  <a:pt x="276225" y="1111250"/>
                  <a:pt x="267636" y="1119301"/>
                  <a:pt x="257175" y="1123950"/>
                </a:cubicBezTo>
                <a:cubicBezTo>
                  <a:pt x="210547" y="1144674"/>
                  <a:pt x="204550" y="1139737"/>
                  <a:pt x="161925" y="1152525"/>
                </a:cubicBezTo>
                <a:cubicBezTo>
                  <a:pt x="142691" y="1158295"/>
                  <a:pt x="104775" y="1171575"/>
                  <a:pt x="104775" y="1171575"/>
                </a:cubicBezTo>
                <a:cubicBezTo>
                  <a:pt x="95250" y="1181100"/>
                  <a:pt x="87408" y="1192678"/>
                  <a:pt x="76200" y="1200150"/>
                </a:cubicBezTo>
                <a:cubicBezTo>
                  <a:pt x="67846" y="1205719"/>
                  <a:pt x="55465" y="1203403"/>
                  <a:pt x="47625" y="1209675"/>
                </a:cubicBezTo>
                <a:cubicBezTo>
                  <a:pt x="38686" y="1216826"/>
                  <a:pt x="37514" y="1231099"/>
                  <a:pt x="28575" y="1238250"/>
                </a:cubicBezTo>
                <a:cubicBezTo>
                  <a:pt x="20735" y="1244522"/>
                  <a:pt x="0" y="1247775"/>
                  <a:pt x="0" y="1247775"/>
                </a:cubicBezTo>
              </a:path>
            </a:pathLst>
          </a:cu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797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09"/>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9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wipe(left)">
                                      <p:cBhvr>
                                        <p:cTn id="17" dur="500"/>
                                        <p:tgtEl>
                                          <p:spTgt spid="82"/>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85"/>
                                        </p:tgtEl>
                                        <p:attrNameLst>
                                          <p:attrName>style.visibility</p:attrName>
                                        </p:attrNameLst>
                                      </p:cBhvr>
                                      <p:to>
                                        <p:strVal val="visible"/>
                                      </p:to>
                                    </p:set>
                                    <p:animEffect transition="in" filter="wipe(left)">
                                      <p:cBhvr>
                                        <p:cTn id="20"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85"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5" name="Straight Connector 84"/>
          <p:cNvCxnSpPr/>
          <p:nvPr/>
        </p:nvCxnSpPr>
        <p:spPr>
          <a:xfrm>
            <a:off x="2613478" y="4035714"/>
            <a:ext cx="979487" cy="79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flipV="1">
            <a:off x="3574391" y="3065141"/>
            <a:ext cx="1297930" cy="190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V="1">
            <a:off x="4872321" y="3169629"/>
            <a:ext cx="3710638" cy="13555"/>
          </a:xfrm>
          <a:prstGeom prst="line">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V="1">
            <a:off x="1262228" y="1460876"/>
            <a:ext cx="0" cy="4296313"/>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1262228" y="5721709"/>
            <a:ext cx="7662672" cy="17932"/>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967555" y="558685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1548210" y="5927517"/>
            <a:ext cx="838691"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1990</a:t>
            </a:r>
          </a:p>
        </p:txBody>
      </p:sp>
      <p:cxnSp>
        <p:nvCxnSpPr>
          <p:cNvPr id="44" name="Straight Connector 43"/>
          <p:cNvCxnSpPr/>
          <p:nvPr/>
        </p:nvCxnSpPr>
        <p:spPr>
          <a:xfrm>
            <a:off x="2712165" y="558685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5400000">
            <a:off x="1236391" y="2146662"/>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1227430" y="279212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a:off x="1218460" y="3437579"/>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1209499" y="408303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5400000">
            <a:off x="1218466" y="4728497"/>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5400000">
            <a:off x="1209505" y="537395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50450" y="529552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2.000</a:t>
            </a:r>
          </a:p>
        </p:txBody>
      </p:sp>
      <p:sp>
        <p:nvSpPr>
          <p:cNvPr id="76" name="TextBox 75"/>
          <p:cNvSpPr txBox="1"/>
          <p:nvPr/>
        </p:nvSpPr>
        <p:spPr>
          <a:xfrm>
            <a:off x="-50450" y="466799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2.050</a:t>
            </a:r>
          </a:p>
        </p:txBody>
      </p:sp>
      <p:sp>
        <p:nvSpPr>
          <p:cNvPr id="77" name="TextBox 76"/>
          <p:cNvSpPr txBox="1"/>
          <p:nvPr/>
        </p:nvSpPr>
        <p:spPr>
          <a:xfrm>
            <a:off x="-50450" y="4004606"/>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2.100</a:t>
            </a:r>
          </a:p>
        </p:txBody>
      </p:sp>
      <p:sp>
        <p:nvSpPr>
          <p:cNvPr id="78" name="TextBox 77"/>
          <p:cNvSpPr txBox="1"/>
          <p:nvPr/>
        </p:nvSpPr>
        <p:spPr>
          <a:xfrm>
            <a:off x="-50450" y="3350182"/>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2.150</a:t>
            </a:r>
          </a:p>
        </p:txBody>
      </p:sp>
      <p:sp>
        <p:nvSpPr>
          <p:cNvPr id="79" name="TextBox 78"/>
          <p:cNvSpPr txBox="1"/>
          <p:nvPr/>
        </p:nvSpPr>
        <p:spPr>
          <a:xfrm>
            <a:off x="-50450" y="2722652"/>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2.200</a:t>
            </a:r>
          </a:p>
        </p:txBody>
      </p:sp>
      <p:sp>
        <p:nvSpPr>
          <p:cNvPr id="80" name="TextBox 79"/>
          <p:cNvSpPr txBox="1"/>
          <p:nvPr/>
        </p:nvSpPr>
        <p:spPr>
          <a:xfrm>
            <a:off x="-50450" y="2059264"/>
            <a:ext cx="1173719" cy="461665"/>
          </a:xfrm>
          <a:prstGeom prst="rect">
            <a:avLst/>
          </a:prstGeom>
          <a:noFill/>
        </p:spPr>
        <p:txBody>
          <a:bodyPr wrap="none" rtlCol="0">
            <a:spAutoFit/>
          </a:bodyPr>
          <a:lstStyle/>
          <a:p>
            <a:pPr eaLnBrk="0" hangingPunct="0"/>
            <a:r>
              <a:rPr lang="en-US" sz="2400" b="1" dirty="0">
                <a:solidFill>
                  <a:prstClr val="black"/>
                </a:solidFill>
                <a:latin typeface="Verdana" pitchFamily="34" charset="0"/>
              </a:rPr>
              <a:t>2.250</a:t>
            </a:r>
          </a:p>
        </p:txBody>
      </p:sp>
      <p:sp>
        <p:nvSpPr>
          <p:cNvPr id="110" name="Oval 109"/>
          <p:cNvSpPr/>
          <p:nvPr/>
        </p:nvSpPr>
        <p:spPr>
          <a:xfrm>
            <a:off x="1891355" y="4186132"/>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1" name="Oval 110"/>
          <p:cNvSpPr/>
          <p:nvPr/>
        </p:nvSpPr>
        <p:spPr>
          <a:xfrm>
            <a:off x="2536011" y="3979972"/>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2" name="Oval 111"/>
          <p:cNvSpPr/>
          <p:nvPr/>
        </p:nvSpPr>
        <p:spPr>
          <a:xfrm>
            <a:off x="3497205" y="3030407"/>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113" name="Oval 112"/>
          <p:cNvSpPr/>
          <p:nvPr/>
        </p:nvSpPr>
        <p:spPr>
          <a:xfrm>
            <a:off x="4799854" y="3115948"/>
            <a:ext cx="152400" cy="13447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cxnSp>
        <p:nvCxnSpPr>
          <p:cNvPr id="71" name="Straight Connector 70"/>
          <p:cNvCxnSpPr/>
          <p:nvPr/>
        </p:nvCxnSpPr>
        <p:spPr>
          <a:xfrm>
            <a:off x="3456775" y="558125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197931" y="5597541"/>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4942541" y="5591933"/>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687896" y="5597876"/>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6432506" y="559226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7173662" y="5608558"/>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7918272" y="5602950"/>
            <a:ext cx="0" cy="34065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2401399" y="592190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‘95</a:t>
            </a:r>
          </a:p>
        </p:txBody>
      </p:sp>
      <p:sp>
        <p:nvSpPr>
          <p:cNvPr id="96" name="TextBox 95"/>
          <p:cNvSpPr txBox="1"/>
          <p:nvPr/>
        </p:nvSpPr>
        <p:spPr>
          <a:xfrm>
            <a:off x="3128056" y="590996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‘00</a:t>
            </a:r>
          </a:p>
        </p:txBody>
      </p:sp>
      <p:sp>
        <p:nvSpPr>
          <p:cNvPr id="97" name="TextBox 96"/>
          <p:cNvSpPr txBox="1"/>
          <p:nvPr/>
        </p:nvSpPr>
        <p:spPr>
          <a:xfrm>
            <a:off x="3887164" y="5921909"/>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‘05</a:t>
            </a:r>
          </a:p>
        </p:txBody>
      </p:sp>
      <p:sp>
        <p:nvSpPr>
          <p:cNvPr id="98" name="TextBox 97"/>
          <p:cNvSpPr txBox="1"/>
          <p:nvPr/>
        </p:nvSpPr>
        <p:spPr>
          <a:xfrm>
            <a:off x="4613821" y="591912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‘10</a:t>
            </a:r>
          </a:p>
        </p:txBody>
      </p:sp>
      <p:sp>
        <p:nvSpPr>
          <p:cNvPr id="99" name="TextBox 98"/>
          <p:cNvSpPr txBox="1"/>
          <p:nvPr/>
        </p:nvSpPr>
        <p:spPr>
          <a:xfrm>
            <a:off x="5366838" y="590996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‘15</a:t>
            </a:r>
          </a:p>
        </p:txBody>
      </p:sp>
      <p:sp>
        <p:nvSpPr>
          <p:cNvPr id="100" name="TextBox 99"/>
          <p:cNvSpPr txBox="1"/>
          <p:nvPr/>
        </p:nvSpPr>
        <p:spPr>
          <a:xfrm>
            <a:off x="6125141" y="590996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‘20</a:t>
            </a:r>
          </a:p>
        </p:txBody>
      </p:sp>
      <p:sp>
        <p:nvSpPr>
          <p:cNvPr id="101" name="TextBox 100"/>
          <p:cNvSpPr txBox="1"/>
          <p:nvPr/>
        </p:nvSpPr>
        <p:spPr>
          <a:xfrm>
            <a:off x="6886874" y="5909965"/>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‘25</a:t>
            </a:r>
          </a:p>
        </p:txBody>
      </p:sp>
      <p:sp>
        <p:nvSpPr>
          <p:cNvPr id="102" name="TextBox 101"/>
          <p:cNvSpPr txBox="1"/>
          <p:nvPr/>
        </p:nvSpPr>
        <p:spPr>
          <a:xfrm>
            <a:off x="7603394" y="5927517"/>
            <a:ext cx="588623" cy="369332"/>
          </a:xfrm>
          <a:prstGeom prst="rect">
            <a:avLst/>
          </a:prstGeom>
          <a:noFill/>
        </p:spPr>
        <p:txBody>
          <a:bodyPr wrap="none" rtlCol="0">
            <a:spAutoFit/>
          </a:bodyPr>
          <a:lstStyle/>
          <a:p>
            <a:pPr eaLnBrk="0" hangingPunct="0"/>
            <a:r>
              <a:rPr lang="en-US" b="1" dirty="0">
                <a:solidFill>
                  <a:prstClr val="black"/>
                </a:solidFill>
                <a:latin typeface="Verdana" pitchFamily="34" charset="0"/>
              </a:rPr>
              <a:t>‘30</a:t>
            </a:r>
          </a:p>
        </p:txBody>
      </p:sp>
      <p:grpSp>
        <p:nvGrpSpPr>
          <p:cNvPr id="46" name="Group 45"/>
          <p:cNvGrpSpPr/>
          <p:nvPr/>
        </p:nvGrpSpPr>
        <p:grpSpPr>
          <a:xfrm>
            <a:off x="2489389" y="3743683"/>
            <a:ext cx="251010" cy="645458"/>
            <a:chOff x="2492188" y="1990165"/>
            <a:chExt cx="349623" cy="1004048"/>
          </a:xfrm>
          <a:solidFill>
            <a:srgbClr val="00B050"/>
          </a:solidFill>
        </p:grpSpPr>
        <p:cxnSp>
          <p:nvCxnSpPr>
            <p:cNvPr id="47" name="Straight Connector 46"/>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p:nvGrpSpPr>
        <p:grpSpPr>
          <a:xfrm>
            <a:off x="4750549" y="2878384"/>
            <a:ext cx="251010" cy="609599"/>
            <a:chOff x="2492188" y="1990165"/>
            <a:chExt cx="349623" cy="1004048"/>
          </a:xfrm>
          <a:solidFill>
            <a:srgbClr val="00B050"/>
          </a:solidFill>
        </p:grpSpPr>
        <p:cxnSp>
          <p:nvCxnSpPr>
            <p:cNvPr id="51" name="Straight Connector 50"/>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1854553" y="3761609"/>
            <a:ext cx="251010" cy="959223"/>
            <a:chOff x="2492188" y="1990165"/>
            <a:chExt cx="349623" cy="1004048"/>
          </a:xfrm>
          <a:solidFill>
            <a:srgbClr val="00B050"/>
          </a:solidFill>
        </p:grpSpPr>
        <p:cxnSp>
          <p:nvCxnSpPr>
            <p:cNvPr id="55" name="Straight Connector 54"/>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3456425" y="2844395"/>
            <a:ext cx="251010" cy="510992"/>
            <a:chOff x="2492188" y="1990165"/>
            <a:chExt cx="349623" cy="1004048"/>
          </a:xfrm>
          <a:solidFill>
            <a:srgbClr val="00B050"/>
          </a:solidFill>
        </p:grpSpPr>
        <p:cxnSp>
          <p:nvCxnSpPr>
            <p:cNvPr id="59" name="Straight Connector 58"/>
            <p:cNvCxnSpPr/>
            <p:nvPr/>
          </p:nvCxnSpPr>
          <p:spPr>
            <a:xfrm>
              <a:off x="2653554" y="1990165"/>
              <a:ext cx="8964" cy="1004047"/>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492188" y="1990165"/>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492188" y="2994213"/>
              <a:ext cx="349623" cy="0"/>
            </a:xfrm>
            <a:prstGeom prst="line">
              <a:avLst/>
            </a:prstGeom>
            <a:grpFill/>
            <a:ln w="254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63" name="Oval 62"/>
          <p:cNvSpPr/>
          <p:nvPr/>
        </p:nvSpPr>
        <p:spPr>
          <a:xfrm>
            <a:off x="6359928" y="2386458"/>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0" name="Oval 69"/>
          <p:cNvSpPr/>
          <p:nvPr/>
        </p:nvSpPr>
        <p:spPr>
          <a:xfrm>
            <a:off x="7064294" y="2059300"/>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sp>
        <p:nvSpPr>
          <p:cNvPr id="72" name="Oval 71"/>
          <p:cNvSpPr/>
          <p:nvPr/>
        </p:nvSpPr>
        <p:spPr>
          <a:xfrm>
            <a:off x="7821504" y="1816111"/>
            <a:ext cx="152400" cy="13447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US" sz="1400" b="1">
              <a:solidFill>
                <a:prstClr val="white"/>
              </a:solidFill>
            </a:endParaRPr>
          </a:p>
        </p:txBody>
      </p:sp>
      <p:grpSp>
        <p:nvGrpSpPr>
          <p:cNvPr id="93" name="Group 92"/>
          <p:cNvGrpSpPr/>
          <p:nvPr/>
        </p:nvGrpSpPr>
        <p:grpSpPr>
          <a:xfrm>
            <a:off x="7779568" y="1003749"/>
            <a:ext cx="251010" cy="1685362"/>
            <a:chOff x="2492188" y="1990165"/>
            <a:chExt cx="349623" cy="1004048"/>
          </a:xfrm>
        </p:grpSpPr>
        <p:cxnSp>
          <p:nvCxnSpPr>
            <p:cNvPr id="94" name="Straight Connector 93"/>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5" name="Group 104"/>
          <p:cNvGrpSpPr/>
          <p:nvPr/>
        </p:nvGrpSpPr>
        <p:grpSpPr>
          <a:xfrm>
            <a:off x="6328551" y="1863393"/>
            <a:ext cx="251010" cy="1147481"/>
            <a:chOff x="2492188" y="1990165"/>
            <a:chExt cx="349623" cy="1004048"/>
          </a:xfrm>
        </p:grpSpPr>
        <p:cxnSp>
          <p:nvCxnSpPr>
            <p:cNvPr id="106" name="Straight Connector 105"/>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7026640" y="1451494"/>
            <a:ext cx="251010" cy="1371598"/>
            <a:chOff x="2492188" y="1990165"/>
            <a:chExt cx="349623" cy="1004048"/>
          </a:xfrm>
        </p:grpSpPr>
        <p:cxnSp>
          <p:nvCxnSpPr>
            <p:cNvPr id="114" name="Straight Connector 113"/>
            <p:cNvCxnSpPr/>
            <p:nvPr/>
          </p:nvCxnSpPr>
          <p:spPr>
            <a:xfrm>
              <a:off x="2653554" y="1990165"/>
              <a:ext cx="8964" cy="1004047"/>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2492188" y="1990165"/>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492188" y="2994213"/>
              <a:ext cx="3496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1" name="Freeform 80"/>
          <p:cNvSpPr/>
          <p:nvPr/>
        </p:nvSpPr>
        <p:spPr>
          <a:xfrm>
            <a:off x="1321548" y="1801533"/>
            <a:ext cx="6981713" cy="2796989"/>
          </a:xfrm>
          <a:custGeom>
            <a:avLst/>
            <a:gdLst>
              <a:gd name="connsiteX0" fmla="*/ 0 w 6981713"/>
              <a:gd name="connsiteY0" fmla="*/ 2796989 h 2796989"/>
              <a:gd name="connsiteX1" fmla="*/ 666974 w 6981713"/>
              <a:gd name="connsiteY1" fmla="*/ 2710927 h 2796989"/>
              <a:gd name="connsiteX2" fmla="*/ 1968649 w 6981713"/>
              <a:gd name="connsiteY2" fmla="*/ 2323652 h 2796989"/>
              <a:gd name="connsiteX3" fmla="*/ 2452744 w 6981713"/>
              <a:gd name="connsiteY3" fmla="*/ 2140772 h 2796989"/>
              <a:gd name="connsiteX4" fmla="*/ 3431689 w 6981713"/>
              <a:gd name="connsiteY4" fmla="*/ 1635163 h 2796989"/>
              <a:gd name="connsiteX5" fmla="*/ 4120179 w 6981713"/>
              <a:gd name="connsiteY5" fmla="*/ 1204857 h 2796989"/>
              <a:gd name="connsiteX6" fmla="*/ 4356847 w 6981713"/>
              <a:gd name="connsiteY6" fmla="*/ 1097280 h 2796989"/>
              <a:gd name="connsiteX7" fmla="*/ 4959275 w 6981713"/>
              <a:gd name="connsiteY7" fmla="*/ 699247 h 2796989"/>
              <a:gd name="connsiteX8" fmla="*/ 5529431 w 6981713"/>
              <a:gd name="connsiteY8" fmla="*/ 419549 h 2796989"/>
              <a:gd name="connsiteX9" fmla="*/ 6099586 w 6981713"/>
              <a:gd name="connsiteY9" fmla="*/ 182880 h 2796989"/>
              <a:gd name="connsiteX10" fmla="*/ 6691257 w 6981713"/>
              <a:gd name="connsiteY10" fmla="*/ 53789 h 2796989"/>
              <a:gd name="connsiteX11" fmla="*/ 6981713 w 6981713"/>
              <a:gd name="connsiteY11" fmla="*/ 0 h 2796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981713" h="2796989">
                <a:moveTo>
                  <a:pt x="0" y="2796989"/>
                </a:moveTo>
                <a:cubicBezTo>
                  <a:pt x="169433" y="2793402"/>
                  <a:pt x="338866" y="2789816"/>
                  <a:pt x="666974" y="2710927"/>
                </a:cubicBezTo>
                <a:cubicBezTo>
                  <a:pt x="995082" y="2632037"/>
                  <a:pt x="1671021" y="2418678"/>
                  <a:pt x="1968649" y="2323652"/>
                </a:cubicBezTo>
                <a:cubicBezTo>
                  <a:pt x="2266277" y="2228626"/>
                  <a:pt x="2208904" y="2255520"/>
                  <a:pt x="2452744" y="2140772"/>
                </a:cubicBezTo>
                <a:cubicBezTo>
                  <a:pt x="2696584" y="2026024"/>
                  <a:pt x="3153783" y="1791149"/>
                  <a:pt x="3431689" y="1635163"/>
                </a:cubicBezTo>
                <a:cubicBezTo>
                  <a:pt x="3709595" y="1479177"/>
                  <a:pt x="3965986" y="1294504"/>
                  <a:pt x="4120179" y="1204857"/>
                </a:cubicBezTo>
                <a:cubicBezTo>
                  <a:pt x="4274372" y="1115210"/>
                  <a:pt x="4216998" y="1181548"/>
                  <a:pt x="4356847" y="1097280"/>
                </a:cubicBezTo>
                <a:cubicBezTo>
                  <a:pt x="4496696" y="1013012"/>
                  <a:pt x="4763844" y="812202"/>
                  <a:pt x="4959275" y="699247"/>
                </a:cubicBezTo>
                <a:cubicBezTo>
                  <a:pt x="5154706" y="586292"/>
                  <a:pt x="5339379" y="505610"/>
                  <a:pt x="5529431" y="419549"/>
                </a:cubicBezTo>
                <a:cubicBezTo>
                  <a:pt x="5719483" y="333488"/>
                  <a:pt x="5905948" y="243840"/>
                  <a:pt x="6099586" y="182880"/>
                </a:cubicBezTo>
                <a:cubicBezTo>
                  <a:pt x="6293224" y="121920"/>
                  <a:pt x="6544236" y="84269"/>
                  <a:pt x="6691257" y="53789"/>
                </a:cubicBezTo>
                <a:cubicBezTo>
                  <a:pt x="6838278" y="23309"/>
                  <a:pt x="6909995" y="11654"/>
                  <a:pt x="6981713" y="0"/>
                </a:cubicBezTo>
              </a:path>
            </a:pathLst>
          </a:cu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2" name="Straight Connector 81"/>
          <p:cNvCxnSpPr/>
          <p:nvPr/>
        </p:nvCxnSpPr>
        <p:spPr>
          <a:xfrm>
            <a:off x="2043756" y="4248150"/>
            <a:ext cx="55086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604535" y="1161470"/>
            <a:ext cx="6096000" cy="923330"/>
          </a:xfrm>
          <a:prstGeom prst="rect">
            <a:avLst/>
          </a:prstGeom>
        </p:spPr>
        <p:txBody>
          <a:bodyPr>
            <a:spAutoFit/>
          </a:bodyPr>
          <a:lstStyle/>
          <a:p>
            <a:pPr eaLnBrk="0" hangingPunct="0"/>
            <a:r>
              <a:rPr lang="en-US" b="1" dirty="0">
                <a:solidFill>
                  <a:prstClr val="black"/>
                </a:solidFill>
                <a:latin typeface="Verdana" pitchFamily="34" charset="0"/>
              </a:rPr>
              <a:t>The (in)ability of current approach to </a:t>
            </a:r>
          </a:p>
          <a:p>
            <a:pPr eaLnBrk="0" hangingPunct="0"/>
            <a:r>
              <a:rPr lang="en-US" b="1" dirty="0">
                <a:solidFill>
                  <a:prstClr val="black"/>
                </a:solidFill>
                <a:latin typeface="Verdana" pitchFamily="34" charset="0"/>
              </a:rPr>
              <a:t>properly inform users of the height of</a:t>
            </a:r>
          </a:p>
          <a:p>
            <a:pPr eaLnBrk="0" hangingPunct="0"/>
            <a:r>
              <a:rPr lang="en-US" b="1" dirty="0">
                <a:solidFill>
                  <a:prstClr val="black"/>
                </a:solidFill>
                <a:latin typeface="Verdana" pitchFamily="34" charset="0"/>
              </a:rPr>
              <a:t>this mark can be seen in </a:t>
            </a:r>
            <a:r>
              <a:rPr lang="en-US" b="1" dirty="0">
                <a:solidFill>
                  <a:srgbClr val="00B0F0"/>
                </a:solidFill>
                <a:latin typeface="Verdana" pitchFamily="34" charset="0"/>
              </a:rPr>
              <a:t>blue</a:t>
            </a:r>
            <a:r>
              <a:rPr lang="en-US" b="1" dirty="0">
                <a:solidFill>
                  <a:prstClr val="black"/>
                </a:solidFill>
                <a:latin typeface="Verdana" pitchFamily="34" charset="0"/>
              </a:rPr>
              <a:t>.</a:t>
            </a:r>
          </a:p>
        </p:txBody>
      </p:sp>
      <p:cxnSp>
        <p:nvCxnSpPr>
          <p:cNvPr id="92" name="Straight Connector 91"/>
          <p:cNvCxnSpPr/>
          <p:nvPr/>
        </p:nvCxnSpPr>
        <p:spPr>
          <a:xfrm flipH="1">
            <a:off x="6450840" y="2456126"/>
            <a:ext cx="1" cy="74390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7148929" y="2112722"/>
            <a:ext cx="1" cy="107046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flipH="1">
            <a:off x="7905074" y="1862274"/>
            <a:ext cx="4535" cy="1322042"/>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3582634" y="3084003"/>
            <a:ext cx="10330" cy="951709"/>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4873519" y="3161073"/>
            <a:ext cx="5238" cy="211564"/>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2613478" y="4019831"/>
            <a:ext cx="6805" cy="324884"/>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81" idx="1"/>
          </p:cNvCxnSpPr>
          <p:nvPr/>
        </p:nvCxnSpPr>
        <p:spPr>
          <a:xfrm flipH="1">
            <a:off x="1988522" y="4226571"/>
            <a:ext cx="767" cy="285888"/>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758081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3279530"/>
          </a:xfrm>
          <a:prstGeom prst="rect">
            <a:avLst/>
          </a:prstGeom>
        </p:spPr>
        <p:txBody>
          <a:bodyPr vert="horz" wrap="square" lIns="0" tIns="16933" rIns="0" bIns="0" rtlCol="0">
            <a:spAutoFit/>
          </a:bodyPr>
          <a:lstStyle/>
          <a:p>
            <a:pPr marL="16933" algn="ctr">
              <a:spcBef>
                <a:spcPts val="0"/>
              </a:spcBef>
              <a:buSzPct val="159375"/>
            </a:pPr>
            <a:r>
              <a:rPr lang="en-US" sz="5400" b="1" dirty="0">
                <a:uFill>
                  <a:solidFill>
                    <a:srgbClr val="1F497D"/>
                  </a:solidFill>
                </a:uFill>
                <a:latin typeface="Cambria" panose="02040503050406030204" pitchFamily="18" charset="0"/>
                <a:cs typeface="Arial"/>
              </a:rPr>
              <a:t>State Plane Coordinate System o</a:t>
            </a:r>
            <a:r>
              <a:rPr sz="5400" b="1" spc="-7" dirty="0">
                <a:uFill>
                  <a:solidFill>
                    <a:srgbClr val="1F497D"/>
                  </a:solidFill>
                </a:uFill>
                <a:latin typeface="Cambria" panose="02040503050406030204" pitchFamily="18" charset="0"/>
                <a:cs typeface="Arial"/>
              </a:rPr>
              <a:t>f</a:t>
            </a:r>
            <a:r>
              <a:rPr sz="5400" b="1" spc="-33" dirty="0">
                <a:uFill>
                  <a:solidFill>
                    <a:srgbClr val="1F497D"/>
                  </a:solidFill>
                </a:uFill>
                <a:latin typeface="Cambria" panose="02040503050406030204" pitchFamily="18" charset="0"/>
                <a:cs typeface="Arial"/>
              </a:rPr>
              <a:t> </a:t>
            </a:r>
            <a:r>
              <a:rPr sz="5400" b="1" spc="-7" dirty="0">
                <a:uFill>
                  <a:solidFill>
                    <a:srgbClr val="1F497D"/>
                  </a:solidFill>
                </a:uFill>
                <a:latin typeface="Cambria" panose="02040503050406030204" pitchFamily="18" charset="0"/>
                <a:cs typeface="Arial"/>
              </a:rPr>
              <a:t>2022</a:t>
            </a:r>
            <a:r>
              <a:rPr lang="en-US" sz="5400" b="1" spc="-7" dirty="0">
                <a:uFill>
                  <a:solidFill>
                    <a:srgbClr val="1F497D"/>
                  </a:solidFill>
                </a:uFill>
                <a:latin typeface="Cambria" panose="02040503050406030204" pitchFamily="18" charset="0"/>
                <a:cs typeface="Arial"/>
              </a:rPr>
              <a:t> </a:t>
            </a:r>
          </a:p>
          <a:p>
            <a:pPr marL="16933" algn="ctr">
              <a:spcBef>
                <a:spcPts val="0"/>
              </a:spcBef>
              <a:buSzPct val="159375"/>
            </a:pPr>
            <a:endParaRPr lang="en-US" sz="4400" b="1" spc="-7" dirty="0">
              <a:solidFill>
                <a:srgbClr val="1F497D"/>
              </a:solidFill>
              <a:uFill>
                <a:solidFill>
                  <a:srgbClr val="1F497D"/>
                </a:solidFill>
              </a:uFill>
              <a:latin typeface="Cambria" panose="02040503050406030204" pitchFamily="18" charset="0"/>
              <a:cs typeface="Arial"/>
            </a:endParaRPr>
          </a:p>
          <a:p>
            <a:pPr marL="16933" algn="ctr">
              <a:spcBef>
                <a:spcPts val="0"/>
              </a:spcBef>
              <a:buSzPct val="159375"/>
            </a:pPr>
            <a:r>
              <a:rPr lang="en-US" sz="6000" b="1" spc="-20" dirty="0">
                <a:solidFill>
                  <a:srgbClr val="C00000"/>
                </a:solidFill>
                <a:uFill>
                  <a:solidFill>
                    <a:srgbClr val="C00000"/>
                  </a:solidFill>
                </a:uFill>
                <a:latin typeface="Cambria" panose="02040503050406030204" pitchFamily="18" charset="0"/>
                <a:cs typeface="Arial Black"/>
              </a:rPr>
              <a:t>SPCS</a:t>
            </a:r>
            <a:r>
              <a:rPr sz="6000" b="1" spc="-20" dirty="0">
                <a:solidFill>
                  <a:srgbClr val="C00000"/>
                </a:solidFill>
                <a:uFill>
                  <a:solidFill>
                    <a:srgbClr val="C00000"/>
                  </a:solidFill>
                </a:uFill>
                <a:latin typeface="Cambria" panose="02040503050406030204" pitchFamily="18" charset="0"/>
                <a:cs typeface="Arial Black"/>
              </a:rPr>
              <a:t>2022</a:t>
            </a:r>
            <a:endParaRPr lang="en-US" sz="6000" b="1" spc="-20" dirty="0">
              <a:solidFill>
                <a:srgbClr val="C00000"/>
              </a:solidFill>
              <a:uFill>
                <a:solidFill>
                  <a:srgbClr val="C00000"/>
                </a:solidFill>
              </a:uFill>
              <a:latin typeface="Cambria" panose="02040503050406030204" pitchFamily="18" charset="0"/>
              <a:cs typeface="Arial Black"/>
            </a:endParaRPr>
          </a:p>
        </p:txBody>
      </p:sp>
    </p:spTree>
    <p:extLst>
      <p:ext uri="{BB962C8B-B14F-4D97-AF65-F5344CB8AC3E}">
        <p14:creationId xmlns:p14="http://schemas.microsoft.com/office/powerpoint/2010/main" val="228714032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42101"/>
            <a:ext cx="9144000" cy="2573798"/>
          </a:xfrm>
          <a:prstGeom prst="rect">
            <a:avLst/>
          </a:prstGeom>
        </p:spPr>
      </p:pic>
      <p:sp>
        <p:nvSpPr>
          <p:cNvPr id="5" name="object 4"/>
          <p:cNvSpPr txBox="1"/>
          <p:nvPr/>
        </p:nvSpPr>
        <p:spPr>
          <a:xfrm>
            <a:off x="1371600" y="5254870"/>
            <a:ext cx="6400800" cy="1001983"/>
          </a:xfrm>
          <a:prstGeom prst="rect">
            <a:avLst/>
          </a:prstGeom>
        </p:spPr>
        <p:txBody>
          <a:bodyPr vert="horz" wrap="square" lIns="0" tIns="16933" rIns="0" bIns="0" rtlCol="0">
            <a:spAutoFit/>
          </a:bodyPr>
          <a:lstStyle/>
          <a:p>
            <a:pPr marL="16933" algn="ctr">
              <a:spcBef>
                <a:spcPts val="0"/>
              </a:spcBef>
              <a:buSzPct val="159375"/>
            </a:pPr>
            <a:r>
              <a:rPr lang="en-US" sz="3200" b="1" dirty="0">
                <a:uFill>
                  <a:solidFill>
                    <a:srgbClr val="1F497D"/>
                  </a:solidFill>
                </a:uFill>
                <a:latin typeface="Cambria" panose="02040503050406030204" pitchFamily="18" charset="0"/>
                <a:cs typeface="Arial"/>
              </a:rPr>
              <a:t>Bumper Stickers I’ll be selling in Booth #22 tomorrow afternoon </a:t>
            </a:r>
            <a:r>
              <a:rPr lang="en-US" sz="3200" b="1" dirty="0">
                <a:uFill>
                  <a:solidFill>
                    <a:srgbClr val="1F497D"/>
                  </a:solidFill>
                </a:uFill>
                <a:latin typeface="Cambria" panose="02040503050406030204" pitchFamily="18" charset="0"/>
                <a:cs typeface="Arial"/>
                <a:sym typeface="Wingdings" panose="05000000000000000000" pitchFamily="2" charset="2"/>
              </a:rPr>
              <a:t></a:t>
            </a:r>
            <a:endParaRPr lang="en-US" sz="6000" b="1" spc="-20" dirty="0">
              <a:solidFill>
                <a:srgbClr val="C00000"/>
              </a:solidFill>
              <a:uFill>
                <a:solidFill>
                  <a:srgbClr val="C00000"/>
                </a:solidFill>
              </a:uFill>
              <a:latin typeface="Cambria" panose="02040503050406030204" pitchFamily="18" charset="0"/>
              <a:cs typeface="Arial Black"/>
            </a:endParaRPr>
          </a:p>
        </p:txBody>
      </p:sp>
    </p:spTree>
    <p:extLst>
      <p:ext uri="{BB962C8B-B14F-4D97-AF65-F5344CB8AC3E}">
        <p14:creationId xmlns:p14="http://schemas.microsoft.com/office/powerpoint/2010/main" val="1997657631"/>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5" name="TextBox 4"/>
          <p:cNvSpPr txBox="1"/>
          <p:nvPr/>
        </p:nvSpPr>
        <p:spPr bwMode="auto">
          <a:xfrm>
            <a:off x="0" y="4686300"/>
            <a:ext cx="9144000" cy="646331"/>
          </a:xfrm>
          <a:prstGeom prst="rect">
            <a:avLst/>
          </a:prstGeom>
          <a:noFill/>
          <a:ln w="9525">
            <a:noFill/>
            <a:miter lim="800000"/>
            <a:headEnd/>
            <a:tailEnd/>
          </a:ln>
        </p:spPr>
        <p:txBody>
          <a:bodyPr wrap="square" rtlCol="0">
            <a:spAutoFit/>
          </a:bodyPr>
          <a:lstStyle/>
          <a:p>
            <a:pPr algn="ctr"/>
            <a:r>
              <a:rPr lang="en-US" sz="3600" dirty="0">
                <a:solidFill>
                  <a:schemeClr val="bg1"/>
                </a:solidFill>
              </a:rPr>
              <a:t>NOAA’s Gulfstream IV-SP</a:t>
            </a:r>
          </a:p>
        </p:txBody>
      </p:sp>
    </p:spTree>
    <p:extLst>
      <p:ext uri="{BB962C8B-B14F-4D97-AF65-F5344CB8AC3E}">
        <p14:creationId xmlns:p14="http://schemas.microsoft.com/office/powerpoint/2010/main" val="1371937881"/>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24E3A-7694-48B2-857A-5D46EE907A04}"/>
              </a:ext>
            </a:extLst>
          </p:cNvPr>
          <p:cNvSpPr>
            <a:spLocks noGrp="1"/>
          </p:cNvSpPr>
          <p:nvPr>
            <p:ph type="title"/>
          </p:nvPr>
        </p:nvSpPr>
        <p:spPr/>
        <p:txBody>
          <a:bodyPr/>
          <a:lstStyle/>
          <a:p>
            <a:r>
              <a:rPr lang="en-US" dirty="0">
                <a:latin typeface="Cambria" panose="02040503050406030204" pitchFamily="18" charset="0"/>
                <a:ea typeface="Cambria" panose="02040503050406030204" pitchFamily="18" charset="0"/>
              </a:rPr>
              <a:t>SPCS2022 stakeholders</a:t>
            </a:r>
          </a:p>
        </p:txBody>
      </p:sp>
      <p:sp>
        <p:nvSpPr>
          <p:cNvPr id="3" name="Content Placeholder 2">
            <a:extLst>
              <a:ext uri="{FF2B5EF4-FFF2-40B4-BE49-F238E27FC236}">
                <a16:creationId xmlns:a16="http://schemas.microsoft.com/office/drawing/2014/main" id="{62473276-A9FE-403D-9B1F-A65D234F1FC7}"/>
              </a:ext>
            </a:extLst>
          </p:cNvPr>
          <p:cNvSpPr>
            <a:spLocks noGrp="1"/>
          </p:cNvSpPr>
          <p:nvPr>
            <p:ph idx="1"/>
          </p:nvPr>
        </p:nvSpPr>
        <p:spPr>
          <a:xfrm>
            <a:off x="0" y="1234439"/>
            <a:ext cx="9144000" cy="4754880"/>
          </a:xfrm>
        </p:spPr>
        <p:txBody>
          <a:bodyPr>
            <a:noAutofit/>
          </a:bodyPr>
          <a:lstStyle/>
          <a:p>
            <a:r>
              <a:rPr lang="en-US" b="1" dirty="0">
                <a:latin typeface="Cambria" panose="02040503050406030204" pitchFamily="18" charset="0"/>
                <a:ea typeface="Cambria" panose="02040503050406030204" pitchFamily="18" charset="0"/>
              </a:rPr>
              <a:t>State groups </a:t>
            </a:r>
            <a:r>
              <a:rPr lang="en-US" dirty="0">
                <a:latin typeface="Cambria" panose="02040503050406030204" pitchFamily="18" charset="0"/>
                <a:ea typeface="Cambria" panose="02040503050406030204" pitchFamily="18" charset="0"/>
              </a:rPr>
              <a:t>that formally interface with NGS</a:t>
            </a:r>
          </a:p>
          <a:p>
            <a:pPr lvl="1"/>
            <a:r>
              <a:rPr lang="en-US" dirty="0">
                <a:latin typeface="Cambria" panose="02040503050406030204" pitchFamily="18" charset="0"/>
                <a:ea typeface="Cambria" panose="02040503050406030204" pitchFamily="18" charset="0"/>
              </a:rPr>
              <a:t>Departments of transportation</a:t>
            </a:r>
          </a:p>
          <a:p>
            <a:pPr lvl="1"/>
            <a:r>
              <a:rPr lang="en-US" dirty="0">
                <a:latin typeface="Cambria" panose="02040503050406030204" pitchFamily="18" charset="0"/>
                <a:ea typeface="Cambria" panose="02040503050406030204" pitchFamily="18" charset="0"/>
              </a:rPr>
              <a:t>Cartographer/GIS office</a:t>
            </a:r>
          </a:p>
          <a:p>
            <a:pPr lvl="1"/>
            <a:r>
              <a:rPr lang="en-US" dirty="0">
                <a:latin typeface="Cambria" panose="02040503050406030204" pitchFamily="18" charset="0"/>
                <a:ea typeface="Cambria" panose="02040503050406030204" pitchFamily="18" charset="0"/>
              </a:rPr>
              <a:t>Professional surveying, engineering, GIS societies</a:t>
            </a:r>
          </a:p>
          <a:p>
            <a:pPr lvl="1"/>
            <a:r>
              <a:rPr lang="en-US" dirty="0">
                <a:latin typeface="Cambria" panose="02040503050406030204" pitchFamily="18" charset="0"/>
                <a:ea typeface="Cambria" panose="02040503050406030204" pitchFamily="18" charset="0"/>
              </a:rPr>
              <a:t>Colleges/universities with geospatial curriculum</a:t>
            </a:r>
          </a:p>
          <a:p>
            <a:r>
              <a:rPr lang="en-US" dirty="0">
                <a:latin typeface="Cambria" panose="02040503050406030204" pitchFamily="18" charset="0"/>
                <a:ea typeface="Cambria" panose="02040503050406030204" pitchFamily="18" charset="0"/>
              </a:rPr>
              <a:t>Can submit </a:t>
            </a:r>
            <a:r>
              <a:rPr lang="en-US" b="1" i="1" dirty="0">
                <a:latin typeface="Cambria" panose="02040503050406030204" pitchFamily="18" charset="0"/>
                <a:ea typeface="Cambria" panose="02040503050406030204" pitchFamily="18" charset="0"/>
              </a:rPr>
              <a:t>requests</a:t>
            </a:r>
            <a:r>
              <a:rPr lang="en-US" dirty="0">
                <a:latin typeface="Cambria" panose="02040503050406030204" pitchFamily="18" charset="0"/>
                <a:ea typeface="Cambria" panose="02040503050406030204" pitchFamily="18" charset="0"/>
              </a:rPr>
              <a:t> and </a:t>
            </a:r>
            <a:r>
              <a:rPr lang="en-US" b="1" i="1" dirty="0">
                <a:latin typeface="Cambria" panose="02040503050406030204" pitchFamily="18" charset="0"/>
                <a:ea typeface="Cambria" panose="02040503050406030204" pitchFamily="18" charset="0"/>
              </a:rPr>
              <a:t>proposals</a:t>
            </a:r>
            <a:r>
              <a:rPr lang="en-US" dirty="0">
                <a:latin typeface="Cambria" panose="02040503050406030204" pitchFamily="18" charset="0"/>
                <a:ea typeface="Cambria" panose="02040503050406030204" pitchFamily="18" charset="0"/>
              </a:rPr>
              <a:t> for designs</a:t>
            </a:r>
          </a:p>
          <a:p>
            <a:pPr lvl="1"/>
            <a:r>
              <a:rPr lang="en-US" b="1" i="1" dirty="0">
                <a:latin typeface="Cambria" panose="02040503050406030204" pitchFamily="18" charset="0"/>
                <a:ea typeface="Cambria" panose="02040503050406030204" pitchFamily="18" charset="0"/>
              </a:rPr>
              <a:t>Requests</a:t>
            </a:r>
            <a:r>
              <a:rPr lang="en-US" dirty="0">
                <a:latin typeface="Cambria" panose="02040503050406030204" pitchFamily="18" charset="0"/>
                <a:ea typeface="Cambria" panose="02040503050406030204" pitchFamily="18" charset="0"/>
              </a:rPr>
              <a:t> are for designs by NGS</a:t>
            </a:r>
          </a:p>
          <a:p>
            <a:pPr lvl="1"/>
            <a:r>
              <a:rPr lang="en-US" b="1" i="1" dirty="0">
                <a:latin typeface="Cambria" panose="02040503050406030204" pitchFamily="18" charset="0"/>
                <a:ea typeface="Cambria" panose="02040503050406030204" pitchFamily="18" charset="0"/>
              </a:rPr>
              <a:t>Proposals</a:t>
            </a:r>
            <a:r>
              <a:rPr lang="en-US" dirty="0">
                <a:latin typeface="Cambria" panose="02040503050406030204" pitchFamily="18" charset="0"/>
                <a:ea typeface="Cambria" panose="02040503050406030204" pitchFamily="18" charset="0"/>
              </a:rPr>
              <a:t> are designs by stakeholders</a:t>
            </a:r>
          </a:p>
          <a:p>
            <a:r>
              <a:rPr lang="en-US" dirty="0">
                <a:latin typeface="Cambria" panose="02040503050406030204" pitchFamily="18" charset="0"/>
                <a:ea typeface="Cambria" panose="02040503050406030204" pitchFamily="18" charset="0"/>
              </a:rPr>
              <a:t>Stakeholder input must be </a:t>
            </a:r>
            <a:r>
              <a:rPr lang="en-US" b="1" i="1" dirty="0">
                <a:latin typeface="Cambria" panose="02040503050406030204" pitchFamily="18" charset="0"/>
                <a:ea typeface="Cambria" panose="02040503050406030204" pitchFamily="18" charset="0"/>
              </a:rPr>
              <a:t>unanimous</a:t>
            </a:r>
          </a:p>
        </p:txBody>
      </p:sp>
    </p:spTree>
    <p:extLst>
      <p:ext uri="{BB962C8B-B14F-4D97-AF65-F5344CB8AC3E}">
        <p14:creationId xmlns:p14="http://schemas.microsoft.com/office/powerpoint/2010/main" val="2363836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29143-C990-4523-B1D6-DCA28082B9D6}"/>
              </a:ext>
            </a:extLst>
          </p:cNvPr>
          <p:cNvSpPr>
            <a:spLocks noGrp="1"/>
          </p:cNvSpPr>
          <p:nvPr>
            <p:ph type="title"/>
          </p:nvPr>
        </p:nvSpPr>
        <p:spPr>
          <a:xfrm>
            <a:off x="0" y="365760"/>
            <a:ext cx="9144000" cy="914400"/>
          </a:xfrm>
        </p:spPr>
        <p:txBody>
          <a:bodyPr/>
          <a:lstStyle/>
          <a:p>
            <a:r>
              <a:rPr lang="en-US" dirty="0">
                <a:latin typeface="Cambria" panose="02040503050406030204" pitchFamily="18" charset="0"/>
                <a:ea typeface="Cambria" panose="02040503050406030204" pitchFamily="18" charset="0"/>
              </a:rPr>
              <a:t>General SPCS2022 characteristics</a:t>
            </a:r>
            <a:endParaRPr lang="en-US" i="1" dirty="0">
              <a:latin typeface="Cambria" panose="02040503050406030204" pitchFamily="18" charset="0"/>
              <a:ea typeface="Cambria" panose="02040503050406030204" pitchFamily="18" charset="0"/>
            </a:endParaRPr>
          </a:p>
        </p:txBody>
      </p:sp>
      <p:sp>
        <p:nvSpPr>
          <p:cNvPr id="3" name="Content Placeholder 2">
            <a:extLst>
              <a:ext uri="{FF2B5EF4-FFF2-40B4-BE49-F238E27FC236}">
                <a16:creationId xmlns:a16="http://schemas.microsoft.com/office/drawing/2014/main" id="{7CA7FF94-EB8A-4847-95E8-1B09AA81B68D}"/>
              </a:ext>
            </a:extLst>
          </p:cNvPr>
          <p:cNvSpPr>
            <a:spLocks noGrp="1"/>
          </p:cNvSpPr>
          <p:nvPr>
            <p:ph idx="1"/>
          </p:nvPr>
        </p:nvSpPr>
        <p:spPr>
          <a:xfrm>
            <a:off x="0" y="1209040"/>
            <a:ext cx="9144000" cy="4988966"/>
          </a:xfrm>
        </p:spPr>
        <p:txBody>
          <a:bodyPr>
            <a:noAutofit/>
          </a:bodyPr>
          <a:lstStyle/>
          <a:p>
            <a:r>
              <a:rPr lang="en-US" dirty="0">
                <a:latin typeface="Cambria" panose="02040503050406030204" pitchFamily="18" charset="0"/>
                <a:ea typeface="Cambria" panose="02040503050406030204" pitchFamily="18" charset="0"/>
              </a:rPr>
              <a:t>Distortion design requirements</a:t>
            </a:r>
          </a:p>
          <a:p>
            <a:pPr lvl="1"/>
            <a:r>
              <a:rPr lang="en-US" b="1" i="1" dirty="0">
                <a:latin typeface="Cambria" panose="02040503050406030204" pitchFamily="18" charset="0"/>
                <a:ea typeface="Cambria" panose="02040503050406030204" pitchFamily="18" charset="0"/>
              </a:rPr>
              <a:t>Linear distortion </a:t>
            </a:r>
            <a:r>
              <a:rPr lang="en-US" dirty="0">
                <a:latin typeface="Cambria" panose="02040503050406030204" pitchFamily="18" charset="0"/>
                <a:ea typeface="Cambria" panose="02040503050406030204" pitchFamily="18" charset="0"/>
              </a:rPr>
              <a:t>minimized at topographic surface </a:t>
            </a:r>
            <a:br>
              <a:rPr lang="en-US" dirty="0">
                <a:latin typeface="Cambria" panose="02040503050406030204" pitchFamily="18" charset="0"/>
                <a:ea typeface="Cambria" panose="02040503050406030204" pitchFamily="18" charset="0"/>
              </a:rPr>
            </a:br>
            <a:r>
              <a:rPr lang="en-US" dirty="0">
                <a:latin typeface="Cambria" panose="02040503050406030204" pitchFamily="18" charset="0"/>
                <a:ea typeface="Cambria" panose="02040503050406030204" pitchFamily="18" charset="0"/>
              </a:rPr>
              <a:t>(</a:t>
            </a:r>
            <a:r>
              <a:rPr lang="en-US" b="1" dirty="0">
                <a:latin typeface="Cambria" panose="02040503050406030204" pitchFamily="18" charset="0"/>
                <a:ea typeface="Cambria" panose="02040503050406030204" pitchFamily="18" charset="0"/>
              </a:rPr>
              <a:t>not</a:t>
            </a:r>
            <a:r>
              <a:rPr lang="en-US" dirty="0">
                <a:latin typeface="Cambria" panose="02040503050406030204" pitchFamily="18" charset="0"/>
                <a:ea typeface="Cambria" panose="02040503050406030204" pitchFamily="18" charset="0"/>
              </a:rPr>
              <a:t> at ellipsoid surface)</a:t>
            </a:r>
          </a:p>
          <a:p>
            <a:pPr lvl="1"/>
            <a:r>
              <a:rPr lang="en-US" b="1" i="1" dirty="0">
                <a:latin typeface="Cambria" panose="02040503050406030204" pitchFamily="18" charset="0"/>
                <a:ea typeface="Cambria" panose="02040503050406030204" pitchFamily="18" charset="0"/>
              </a:rPr>
              <a:t>Purpose:  </a:t>
            </a:r>
            <a:r>
              <a:rPr lang="en-US" dirty="0">
                <a:latin typeface="Cambria" panose="02040503050406030204" pitchFamily="18" charset="0"/>
                <a:ea typeface="Cambria" panose="02040503050406030204" pitchFamily="18" charset="0"/>
              </a:rPr>
              <a:t>to reduce difference between projected “grid” and actual “ground” distances</a:t>
            </a:r>
          </a:p>
          <a:p>
            <a:r>
              <a:rPr lang="en-US" dirty="0">
                <a:latin typeface="Cambria" panose="02040503050406030204" pitchFamily="18" charset="0"/>
                <a:ea typeface="Cambria" panose="02040503050406030204" pitchFamily="18" charset="0"/>
              </a:rPr>
              <a:t>Other characteristics</a:t>
            </a:r>
          </a:p>
          <a:p>
            <a:pPr lvl="1"/>
            <a:r>
              <a:rPr lang="en-US" dirty="0">
                <a:latin typeface="Cambria" panose="02040503050406030204" pitchFamily="18" charset="0"/>
                <a:ea typeface="Cambria" panose="02040503050406030204" pitchFamily="18" charset="0"/>
              </a:rPr>
              <a:t>Default designs (if no consensus stakeholder input)</a:t>
            </a:r>
          </a:p>
          <a:p>
            <a:pPr lvl="1"/>
            <a:r>
              <a:rPr lang="en-US" dirty="0">
                <a:latin typeface="Cambria" panose="02040503050406030204" pitchFamily="18" charset="0"/>
                <a:ea typeface="Cambria" panose="02040503050406030204" pitchFamily="18" charset="0"/>
              </a:rPr>
              <a:t>Statewide and “layered” zones</a:t>
            </a:r>
          </a:p>
          <a:p>
            <a:pPr lvl="1"/>
            <a:r>
              <a:rPr lang="en-US" dirty="0">
                <a:latin typeface="Cambria" panose="02040503050406030204" pitchFamily="18" charset="0"/>
                <a:ea typeface="Cambria" panose="02040503050406030204" pitchFamily="18" charset="0"/>
              </a:rPr>
              <a:t>Positive east longitudes</a:t>
            </a:r>
          </a:p>
          <a:p>
            <a:pPr lvl="1"/>
            <a:r>
              <a:rPr lang="en-US" dirty="0">
                <a:latin typeface="Cambria" panose="02040503050406030204" pitchFamily="18" charset="0"/>
                <a:ea typeface="Cambria" panose="02040503050406030204" pitchFamily="18" charset="0"/>
              </a:rPr>
              <a:t>Low-distortion projections (LDPs)</a:t>
            </a:r>
          </a:p>
          <a:p>
            <a:pPr lvl="1"/>
            <a:r>
              <a:rPr lang="en-US" dirty="0">
                <a:latin typeface="Cambria" panose="02040503050406030204" pitchFamily="18" charset="0"/>
                <a:ea typeface="Cambria" panose="02040503050406030204" pitchFamily="18" charset="0"/>
              </a:rPr>
              <a:t>“Special use” zones</a:t>
            </a:r>
          </a:p>
        </p:txBody>
      </p:sp>
    </p:spTree>
    <p:extLst>
      <p:ext uri="{BB962C8B-B14F-4D97-AF65-F5344CB8AC3E}">
        <p14:creationId xmlns:p14="http://schemas.microsoft.com/office/powerpoint/2010/main" val="157468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3398522"/>
            <a:ext cx="9144000" cy="3459479"/>
          </a:xfrm>
          <a:custGeom>
            <a:avLst/>
            <a:gdLst/>
            <a:ahLst/>
            <a:cxnLst/>
            <a:rect l="l" t="t" r="r" b="b"/>
            <a:pathLst>
              <a:path w="9144000" h="3459479">
                <a:moveTo>
                  <a:pt x="4567428" y="0"/>
                </a:moveTo>
                <a:lnTo>
                  <a:pt x="4518868" y="209"/>
                </a:lnTo>
                <a:lnTo>
                  <a:pt x="4470409" y="837"/>
                </a:lnTo>
                <a:lnTo>
                  <a:pt x="4422051" y="1880"/>
                </a:lnTo>
                <a:lnTo>
                  <a:pt x="4373797" y="3338"/>
                </a:lnTo>
                <a:lnTo>
                  <a:pt x="4325648" y="5209"/>
                </a:lnTo>
                <a:lnTo>
                  <a:pt x="4277607" y="7491"/>
                </a:lnTo>
                <a:lnTo>
                  <a:pt x="4229674" y="10183"/>
                </a:lnTo>
                <a:lnTo>
                  <a:pt x="4181851" y="13282"/>
                </a:lnTo>
                <a:lnTo>
                  <a:pt x="4134141" y="16786"/>
                </a:lnTo>
                <a:lnTo>
                  <a:pt x="4086545" y="20695"/>
                </a:lnTo>
                <a:lnTo>
                  <a:pt x="4039064" y="25007"/>
                </a:lnTo>
                <a:lnTo>
                  <a:pt x="3991701" y="29719"/>
                </a:lnTo>
                <a:lnTo>
                  <a:pt x="3944457" y="34830"/>
                </a:lnTo>
                <a:lnTo>
                  <a:pt x="3897334" y="40339"/>
                </a:lnTo>
                <a:lnTo>
                  <a:pt x="3850333" y="46243"/>
                </a:lnTo>
                <a:lnTo>
                  <a:pt x="3803457" y="52541"/>
                </a:lnTo>
                <a:lnTo>
                  <a:pt x="3756707" y="59231"/>
                </a:lnTo>
                <a:lnTo>
                  <a:pt x="3710084" y="66311"/>
                </a:lnTo>
                <a:lnTo>
                  <a:pt x="3663591" y="73780"/>
                </a:lnTo>
                <a:lnTo>
                  <a:pt x="3617229" y="81636"/>
                </a:lnTo>
                <a:lnTo>
                  <a:pt x="3571000" y="89878"/>
                </a:lnTo>
                <a:lnTo>
                  <a:pt x="3524906" y="98503"/>
                </a:lnTo>
                <a:lnTo>
                  <a:pt x="3478949" y="107509"/>
                </a:lnTo>
                <a:lnTo>
                  <a:pt x="3433129" y="116896"/>
                </a:lnTo>
                <a:lnTo>
                  <a:pt x="3387449" y="126661"/>
                </a:lnTo>
                <a:lnTo>
                  <a:pt x="3341911" y="136803"/>
                </a:lnTo>
                <a:lnTo>
                  <a:pt x="3296516" y="147320"/>
                </a:lnTo>
                <a:lnTo>
                  <a:pt x="3251266" y="158210"/>
                </a:lnTo>
                <a:lnTo>
                  <a:pt x="3206163" y="169471"/>
                </a:lnTo>
                <a:lnTo>
                  <a:pt x="3161209" y="181102"/>
                </a:lnTo>
                <a:lnTo>
                  <a:pt x="3116405" y="193102"/>
                </a:lnTo>
                <a:lnTo>
                  <a:pt x="3071752" y="205467"/>
                </a:lnTo>
                <a:lnTo>
                  <a:pt x="3027254" y="218198"/>
                </a:lnTo>
                <a:lnTo>
                  <a:pt x="2982910" y="231291"/>
                </a:lnTo>
                <a:lnTo>
                  <a:pt x="2938724" y="244745"/>
                </a:lnTo>
                <a:lnTo>
                  <a:pt x="2894697" y="258559"/>
                </a:lnTo>
                <a:lnTo>
                  <a:pt x="2850830" y="272730"/>
                </a:lnTo>
                <a:lnTo>
                  <a:pt x="2807126" y="287258"/>
                </a:lnTo>
                <a:lnTo>
                  <a:pt x="2763586" y="302139"/>
                </a:lnTo>
                <a:lnTo>
                  <a:pt x="2720211" y="317374"/>
                </a:lnTo>
                <a:lnTo>
                  <a:pt x="2677004" y="332959"/>
                </a:lnTo>
                <a:lnTo>
                  <a:pt x="2633967" y="348893"/>
                </a:lnTo>
                <a:lnTo>
                  <a:pt x="2591100" y="365175"/>
                </a:lnTo>
                <a:lnTo>
                  <a:pt x="2548406" y="381802"/>
                </a:lnTo>
                <a:lnTo>
                  <a:pt x="2505886" y="398774"/>
                </a:lnTo>
                <a:lnTo>
                  <a:pt x="2463542" y="416088"/>
                </a:lnTo>
                <a:lnTo>
                  <a:pt x="2421377" y="433742"/>
                </a:lnTo>
                <a:lnTo>
                  <a:pt x="2379391" y="451735"/>
                </a:lnTo>
                <a:lnTo>
                  <a:pt x="2337586" y="470065"/>
                </a:lnTo>
                <a:lnTo>
                  <a:pt x="2295964" y="488730"/>
                </a:lnTo>
                <a:lnTo>
                  <a:pt x="2254527" y="507730"/>
                </a:lnTo>
                <a:lnTo>
                  <a:pt x="2213277" y="527061"/>
                </a:lnTo>
                <a:lnTo>
                  <a:pt x="2172215" y="546722"/>
                </a:lnTo>
                <a:lnTo>
                  <a:pt x="2131343" y="566712"/>
                </a:lnTo>
                <a:lnTo>
                  <a:pt x="2090662" y="587028"/>
                </a:lnTo>
                <a:lnTo>
                  <a:pt x="2050175" y="607670"/>
                </a:lnTo>
                <a:lnTo>
                  <a:pt x="2009883" y="628635"/>
                </a:lnTo>
                <a:lnTo>
                  <a:pt x="1969788" y="649921"/>
                </a:lnTo>
                <a:lnTo>
                  <a:pt x="1929892" y="671528"/>
                </a:lnTo>
                <a:lnTo>
                  <a:pt x="1890196" y="693452"/>
                </a:lnTo>
                <a:lnTo>
                  <a:pt x="1850702" y="715694"/>
                </a:lnTo>
                <a:lnTo>
                  <a:pt x="1811411" y="738249"/>
                </a:lnTo>
                <a:lnTo>
                  <a:pt x="1772327" y="761118"/>
                </a:lnTo>
                <a:lnTo>
                  <a:pt x="1733449" y="784298"/>
                </a:lnTo>
                <a:lnTo>
                  <a:pt x="1694781" y="807788"/>
                </a:lnTo>
                <a:lnTo>
                  <a:pt x="1656323" y="831586"/>
                </a:lnTo>
                <a:lnTo>
                  <a:pt x="1618077" y="855689"/>
                </a:lnTo>
                <a:lnTo>
                  <a:pt x="1580046" y="880097"/>
                </a:lnTo>
                <a:lnTo>
                  <a:pt x="1542231" y="904808"/>
                </a:lnTo>
                <a:lnTo>
                  <a:pt x="1504633" y="929820"/>
                </a:lnTo>
                <a:lnTo>
                  <a:pt x="1467255" y="955131"/>
                </a:lnTo>
                <a:lnTo>
                  <a:pt x="1430097" y="980739"/>
                </a:lnTo>
                <a:lnTo>
                  <a:pt x="1393163" y="1006644"/>
                </a:lnTo>
                <a:lnTo>
                  <a:pt x="1356453" y="1032842"/>
                </a:lnTo>
                <a:lnTo>
                  <a:pt x="1319969" y="1059333"/>
                </a:lnTo>
                <a:lnTo>
                  <a:pt x="1283713" y="1086115"/>
                </a:lnTo>
                <a:lnTo>
                  <a:pt x="1247687" y="1113185"/>
                </a:lnTo>
                <a:lnTo>
                  <a:pt x="1211892" y="1140543"/>
                </a:lnTo>
                <a:lnTo>
                  <a:pt x="1176331" y="1168186"/>
                </a:lnTo>
                <a:lnTo>
                  <a:pt x="1141004" y="1196113"/>
                </a:lnTo>
                <a:lnTo>
                  <a:pt x="1105914" y="1224322"/>
                </a:lnTo>
                <a:lnTo>
                  <a:pt x="1071063" y="1252811"/>
                </a:lnTo>
                <a:lnTo>
                  <a:pt x="1036451" y="1281579"/>
                </a:lnTo>
                <a:lnTo>
                  <a:pt x="1002081" y="1310624"/>
                </a:lnTo>
                <a:lnTo>
                  <a:pt x="967955" y="1339944"/>
                </a:lnTo>
                <a:lnTo>
                  <a:pt x="934074" y="1369537"/>
                </a:lnTo>
                <a:lnTo>
                  <a:pt x="900440" y="1399403"/>
                </a:lnTo>
                <a:lnTo>
                  <a:pt x="867055" y="1429538"/>
                </a:lnTo>
                <a:lnTo>
                  <a:pt x="833920" y="1459941"/>
                </a:lnTo>
                <a:lnTo>
                  <a:pt x="801037" y="1490611"/>
                </a:lnTo>
                <a:lnTo>
                  <a:pt x="768409" y="1521546"/>
                </a:lnTo>
                <a:lnTo>
                  <a:pt x="736035" y="1552744"/>
                </a:lnTo>
                <a:lnTo>
                  <a:pt x="703920" y="1584204"/>
                </a:lnTo>
                <a:lnTo>
                  <a:pt x="672063" y="1615923"/>
                </a:lnTo>
                <a:lnTo>
                  <a:pt x="640467" y="1647900"/>
                </a:lnTo>
                <a:lnTo>
                  <a:pt x="609134" y="1680134"/>
                </a:lnTo>
                <a:lnTo>
                  <a:pt x="578065" y="1712622"/>
                </a:lnTo>
                <a:lnTo>
                  <a:pt x="547261" y="1745363"/>
                </a:lnTo>
                <a:lnTo>
                  <a:pt x="516726" y="1778354"/>
                </a:lnTo>
                <a:lnTo>
                  <a:pt x="486460" y="1811596"/>
                </a:lnTo>
                <a:lnTo>
                  <a:pt x="456465" y="1845085"/>
                </a:lnTo>
                <a:lnTo>
                  <a:pt x="426744" y="1878819"/>
                </a:lnTo>
                <a:lnTo>
                  <a:pt x="397296" y="1912799"/>
                </a:lnTo>
                <a:lnTo>
                  <a:pt x="368125" y="1947020"/>
                </a:lnTo>
                <a:lnTo>
                  <a:pt x="339233" y="1981482"/>
                </a:lnTo>
                <a:lnTo>
                  <a:pt x="310620" y="2016184"/>
                </a:lnTo>
                <a:lnTo>
                  <a:pt x="282288" y="2051123"/>
                </a:lnTo>
                <a:lnTo>
                  <a:pt x="254240" y="2086297"/>
                </a:lnTo>
                <a:lnTo>
                  <a:pt x="226477" y="2121705"/>
                </a:lnTo>
                <a:lnTo>
                  <a:pt x="199001" y="2157346"/>
                </a:lnTo>
                <a:lnTo>
                  <a:pt x="171813" y="2193217"/>
                </a:lnTo>
                <a:lnTo>
                  <a:pt x="144915" y="2229316"/>
                </a:lnTo>
                <a:lnTo>
                  <a:pt x="118309" y="2265643"/>
                </a:lnTo>
                <a:lnTo>
                  <a:pt x="91997" y="2302195"/>
                </a:lnTo>
                <a:lnTo>
                  <a:pt x="65980" y="2338970"/>
                </a:lnTo>
                <a:lnTo>
                  <a:pt x="40260" y="2375968"/>
                </a:lnTo>
                <a:lnTo>
                  <a:pt x="14839" y="2413185"/>
                </a:lnTo>
                <a:lnTo>
                  <a:pt x="0" y="2435300"/>
                </a:lnTo>
                <a:lnTo>
                  <a:pt x="0" y="3459479"/>
                </a:lnTo>
                <a:lnTo>
                  <a:pt x="9144000" y="3459479"/>
                </a:lnTo>
                <a:lnTo>
                  <a:pt x="9144000" y="2448892"/>
                </a:lnTo>
                <a:lnTo>
                  <a:pt x="9119999" y="2413123"/>
                </a:lnTo>
                <a:lnTo>
                  <a:pt x="9094580" y="2375907"/>
                </a:lnTo>
                <a:lnTo>
                  <a:pt x="9068862" y="2338911"/>
                </a:lnTo>
                <a:lnTo>
                  <a:pt x="9042847" y="2302137"/>
                </a:lnTo>
                <a:lnTo>
                  <a:pt x="9016537" y="2265587"/>
                </a:lnTo>
                <a:lnTo>
                  <a:pt x="8989933" y="2229262"/>
                </a:lnTo>
                <a:lnTo>
                  <a:pt x="8963038" y="2193163"/>
                </a:lnTo>
                <a:lnTo>
                  <a:pt x="8935852" y="2157294"/>
                </a:lnTo>
                <a:lnTo>
                  <a:pt x="8908377" y="2121655"/>
                </a:lnTo>
                <a:lnTo>
                  <a:pt x="8880616" y="2086248"/>
                </a:lnTo>
                <a:lnTo>
                  <a:pt x="8852570" y="2051075"/>
                </a:lnTo>
                <a:lnTo>
                  <a:pt x="8824241" y="2016138"/>
                </a:lnTo>
                <a:lnTo>
                  <a:pt x="8795630" y="1981437"/>
                </a:lnTo>
                <a:lnTo>
                  <a:pt x="8766740" y="1946976"/>
                </a:lnTo>
                <a:lnTo>
                  <a:pt x="8737571" y="1912756"/>
                </a:lnTo>
                <a:lnTo>
                  <a:pt x="8708126" y="1878778"/>
                </a:lnTo>
                <a:lnTo>
                  <a:pt x="8678406" y="1845045"/>
                </a:lnTo>
                <a:lnTo>
                  <a:pt x="8648413" y="1811557"/>
                </a:lnTo>
                <a:lnTo>
                  <a:pt x="8618149" y="1778317"/>
                </a:lnTo>
                <a:lnTo>
                  <a:pt x="8587616" y="1745326"/>
                </a:lnTo>
                <a:lnTo>
                  <a:pt x="8556815" y="1712586"/>
                </a:lnTo>
                <a:lnTo>
                  <a:pt x="8525748" y="1680099"/>
                </a:lnTo>
                <a:lnTo>
                  <a:pt x="8494417" y="1647867"/>
                </a:lnTo>
                <a:lnTo>
                  <a:pt x="8462823" y="1615891"/>
                </a:lnTo>
                <a:lnTo>
                  <a:pt x="8430968" y="1584173"/>
                </a:lnTo>
                <a:lnTo>
                  <a:pt x="8398854" y="1552714"/>
                </a:lnTo>
                <a:lnTo>
                  <a:pt x="8366483" y="1521517"/>
                </a:lnTo>
                <a:lnTo>
                  <a:pt x="8333856" y="1490583"/>
                </a:lnTo>
                <a:lnTo>
                  <a:pt x="8300976" y="1459914"/>
                </a:lnTo>
                <a:lnTo>
                  <a:pt x="8267843" y="1429511"/>
                </a:lnTo>
                <a:lnTo>
                  <a:pt x="8234459" y="1399377"/>
                </a:lnTo>
                <a:lnTo>
                  <a:pt x="8200827" y="1369513"/>
                </a:lnTo>
                <a:lnTo>
                  <a:pt x="8166948" y="1339920"/>
                </a:lnTo>
                <a:lnTo>
                  <a:pt x="8132824" y="1310601"/>
                </a:lnTo>
                <a:lnTo>
                  <a:pt x="8098456" y="1281557"/>
                </a:lnTo>
                <a:lnTo>
                  <a:pt x="8063846" y="1252790"/>
                </a:lnTo>
                <a:lnTo>
                  <a:pt x="8028996" y="1224301"/>
                </a:lnTo>
                <a:lnTo>
                  <a:pt x="7993908" y="1196093"/>
                </a:lnTo>
                <a:lnTo>
                  <a:pt x="7958583" y="1168167"/>
                </a:lnTo>
                <a:lnTo>
                  <a:pt x="7923023" y="1140524"/>
                </a:lnTo>
                <a:lnTo>
                  <a:pt x="7887230" y="1113167"/>
                </a:lnTo>
                <a:lnTo>
                  <a:pt x="7851206" y="1086098"/>
                </a:lnTo>
                <a:lnTo>
                  <a:pt x="7814951" y="1059317"/>
                </a:lnTo>
                <a:lnTo>
                  <a:pt x="7778469" y="1032827"/>
                </a:lnTo>
                <a:lnTo>
                  <a:pt x="7741760" y="1006629"/>
                </a:lnTo>
                <a:lnTo>
                  <a:pt x="7704827" y="980725"/>
                </a:lnTo>
                <a:lnTo>
                  <a:pt x="7667671" y="955117"/>
                </a:lnTo>
                <a:lnTo>
                  <a:pt x="7630294" y="929807"/>
                </a:lnTo>
                <a:lnTo>
                  <a:pt x="7592698" y="904795"/>
                </a:lnTo>
                <a:lnTo>
                  <a:pt x="7554884" y="880085"/>
                </a:lnTo>
                <a:lnTo>
                  <a:pt x="7516854" y="855678"/>
                </a:lnTo>
                <a:lnTo>
                  <a:pt x="7478609" y="831574"/>
                </a:lnTo>
                <a:lnTo>
                  <a:pt x="7440153" y="807777"/>
                </a:lnTo>
                <a:lnTo>
                  <a:pt x="7401485" y="784288"/>
                </a:lnTo>
                <a:lnTo>
                  <a:pt x="7362609" y="761108"/>
                </a:lnTo>
                <a:lnTo>
                  <a:pt x="7323525" y="738240"/>
                </a:lnTo>
                <a:lnTo>
                  <a:pt x="7284236" y="715685"/>
                </a:lnTo>
                <a:lnTo>
                  <a:pt x="7244742" y="693444"/>
                </a:lnTo>
                <a:lnTo>
                  <a:pt x="7205047" y="671520"/>
                </a:lnTo>
                <a:lnTo>
                  <a:pt x="7165151" y="649914"/>
                </a:lnTo>
                <a:lnTo>
                  <a:pt x="7125057" y="628628"/>
                </a:lnTo>
                <a:lnTo>
                  <a:pt x="7084766" y="607663"/>
                </a:lnTo>
                <a:lnTo>
                  <a:pt x="7044279" y="587022"/>
                </a:lnTo>
                <a:lnTo>
                  <a:pt x="7003599" y="566706"/>
                </a:lnTo>
                <a:lnTo>
                  <a:pt x="6962727" y="546716"/>
                </a:lnTo>
                <a:lnTo>
                  <a:pt x="6921666" y="527055"/>
                </a:lnTo>
                <a:lnTo>
                  <a:pt x="6880416" y="507724"/>
                </a:lnTo>
                <a:lnTo>
                  <a:pt x="6838979" y="488726"/>
                </a:lnTo>
                <a:lnTo>
                  <a:pt x="6797357" y="470060"/>
                </a:lnTo>
                <a:lnTo>
                  <a:pt x="6755553" y="451731"/>
                </a:lnTo>
                <a:lnTo>
                  <a:pt x="6713567" y="433738"/>
                </a:lnTo>
                <a:lnTo>
                  <a:pt x="6671401" y="416084"/>
                </a:lnTo>
                <a:lnTo>
                  <a:pt x="6629058" y="398770"/>
                </a:lnTo>
                <a:lnTo>
                  <a:pt x="6586538" y="381799"/>
                </a:lnTo>
                <a:lnTo>
                  <a:pt x="6543843" y="365172"/>
                </a:lnTo>
                <a:lnTo>
                  <a:pt x="6500976" y="348890"/>
                </a:lnTo>
                <a:lnTo>
                  <a:pt x="6457938" y="332956"/>
                </a:lnTo>
                <a:lnTo>
                  <a:pt x="6414731" y="317371"/>
                </a:lnTo>
                <a:lnTo>
                  <a:pt x="6371356" y="302137"/>
                </a:lnTo>
                <a:lnTo>
                  <a:pt x="6327815" y="287255"/>
                </a:lnTo>
                <a:lnTo>
                  <a:pt x="6284110" y="272728"/>
                </a:lnTo>
                <a:lnTo>
                  <a:pt x="6240243" y="258557"/>
                </a:lnTo>
                <a:lnTo>
                  <a:pt x="6196215" y="244743"/>
                </a:lnTo>
                <a:lnTo>
                  <a:pt x="6152028" y="231289"/>
                </a:lnTo>
                <a:lnTo>
                  <a:pt x="6107683" y="218196"/>
                </a:lnTo>
                <a:lnTo>
                  <a:pt x="6063184" y="205466"/>
                </a:lnTo>
                <a:lnTo>
                  <a:pt x="6018530" y="193101"/>
                </a:lnTo>
                <a:lnTo>
                  <a:pt x="5973725" y="181101"/>
                </a:lnTo>
                <a:lnTo>
                  <a:pt x="5928769" y="169470"/>
                </a:lnTo>
                <a:lnTo>
                  <a:pt x="5883664" y="158209"/>
                </a:lnTo>
                <a:lnTo>
                  <a:pt x="5838413" y="147319"/>
                </a:lnTo>
                <a:lnTo>
                  <a:pt x="5793017" y="136802"/>
                </a:lnTo>
                <a:lnTo>
                  <a:pt x="5747477" y="126661"/>
                </a:lnTo>
                <a:lnTo>
                  <a:pt x="5701796" y="116896"/>
                </a:lnTo>
                <a:lnTo>
                  <a:pt x="5655974" y="107509"/>
                </a:lnTo>
                <a:lnTo>
                  <a:pt x="5610015" y="98502"/>
                </a:lnTo>
                <a:lnTo>
                  <a:pt x="5563918" y="89877"/>
                </a:lnTo>
                <a:lnTo>
                  <a:pt x="5517688" y="81636"/>
                </a:lnTo>
                <a:lnTo>
                  <a:pt x="5471324" y="73780"/>
                </a:lnTo>
                <a:lnTo>
                  <a:pt x="5424828" y="66311"/>
                </a:lnTo>
                <a:lnTo>
                  <a:pt x="5378204" y="59230"/>
                </a:lnTo>
                <a:lnTo>
                  <a:pt x="5331451" y="52540"/>
                </a:lnTo>
                <a:lnTo>
                  <a:pt x="5284572" y="46243"/>
                </a:lnTo>
                <a:lnTo>
                  <a:pt x="5237569" y="40339"/>
                </a:lnTo>
                <a:lnTo>
                  <a:pt x="5190443" y="34830"/>
                </a:lnTo>
                <a:lnTo>
                  <a:pt x="5143196" y="29719"/>
                </a:lnTo>
                <a:lnTo>
                  <a:pt x="5095830" y="25007"/>
                </a:lnTo>
                <a:lnTo>
                  <a:pt x="5048346" y="20695"/>
                </a:lnTo>
                <a:lnTo>
                  <a:pt x="5000747" y="16786"/>
                </a:lnTo>
                <a:lnTo>
                  <a:pt x="4953033" y="13282"/>
                </a:lnTo>
                <a:lnTo>
                  <a:pt x="4905208" y="10183"/>
                </a:lnTo>
                <a:lnTo>
                  <a:pt x="4857271" y="7491"/>
                </a:lnTo>
                <a:lnTo>
                  <a:pt x="4809226" y="5209"/>
                </a:lnTo>
                <a:lnTo>
                  <a:pt x="4761074" y="3338"/>
                </a:lnTo>
                <a:lnTo>
                  <a:pt x="4712816" y="1880"/>
                </a:lnTo>
                <a:lnTo>
                  <a:pt x="4664455" y="837"/>
                </a:lnTo>
                <a:lnTo>
                  <a:pt x="4615991" y="209"/>
                </a:lnTo>
                <a:lnTo>
                  <a:pt x="4567428" y="0"/>
                </a:lnTo>
                <a:close/>
              </a:path>
            </a:pathLst>
          </a:custGeom>
          <a:solidFill>
            <a:srgbClr val="FFFFFF"/>
          </a:solidFill>
        </p:spPr>
        <p:txBody>
          <a:bodyPr wrap="square" lIns="0" tIns="0" rIns="0" bIns="0" rtlCol="0"/>
          <a:lstStyle/>
          <a:p>
            <a:endParaRPr/>
          </a:p>
        </p:txBody>
      </p:sp>
      <p:sp>
        <p:nvSpPr>
          <p:cNvPr id="4" name="object 4"/>
          <p:cNvSpPr/>
          <p:nvPr/>
        </p:nvSpPr>
        <p:spPr>
          <a:xfrm>
            <a:off x="0" y="3396618"/>
            <a:ext cx="9144000" cy="3461383"/>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3396618"/>
            <a:ext cx="9144000" cy="2453005"/>
          </a:xfrm>
          <a:custGeom>
            <a:avLst/>
            <a:gdLst/>
            <a:ahLst/>
            <a:cxnLst/>
            <a:rect l="l" t="t" r="r" b="b"/>
            <a:pathLst>
              <a:path w="9144000" h="2453004">
                <a:moveTo>
                  <a:pt x="9144000" y="2452524"/>
                </a:moveTo>
                <a:lnTo>
                  <a:pt x="9117634" y="2413185"/>
                </a:lnTo>
                <a:lnTo>
                  <a:pt x="9092222" y="2375968"/>
                </a:lnTo>
                <a:lnTo>
                  <a:pt x="9066511" y="2338970"/>
                </a:lnTo>
                <a:lnTo>
                  <a:pt x="9040503" y="2302195"/>
                </a:lnTo>
                <a:lnTo>
                  <a:pt x="9014200" y="2265643"/>
                </a:lnTo>
                <a:lnTo>
                  <a:pt x="8987603" y="2229316"/>
                </a:lnTo>
                <a:lnTo>
                  <a:pt x="8960715" y="2193217"/>
                </a:lnTo>
                <a:lnTo>
                  <a:pt x="8933536" y="2157346"/>
                </a:lnTo>
                <a:lnTo>
                  <a:pt x="8906069" y="2121705"/>
                </a:lnTo>
                <a:lnTo>
                  <a:pt x="8878315" y="2086297"/>
                </a:lnTo>
                <a:lnTo>
                  <a:pt x="8850276" y="2051123"/>
                </a:lnTo>
                <a:lnTo>
                  <a:pt x="8821955" y="2016184"/>
                </a:lnTo>
                <a:lnTo>
                  <a:pt x="8793351" y="1981482"/>
                </a:lnTo>
                <a:lnTo>
                  <a:pt x="8764468" y="1947020"/>
                </a:lnTo>
                <a:lnTo>
                  <a:pt x="8735307" y="1912799"/>
                </a:lnTo>
                <a:lnTo>
                  <a:pt x="8705870" y="1878819"/>
                </a:lnTo>
                <a:lnTo>
                  <a:pt x="8676158" y="1845085"/>
                </a:lnTo>
                <a:lnTo>
                  <a:pt x="8646173" y="1811596"/>
                </a:lnTo>
                <a:lnTo>
                  <a:pt x="8615917" y="1778354"/>
                </a:lnTo>
                <a:lnTo>
                  <a:pt x="8585392" y="1745363"/>
                </a:lnTo>
                <a:lnTo>
                  <a:pt x="8554599" y="1712622"/>
                </a:lnTo>
                <a:lnTo>
                  <a:pt x="8523540" y="1680134"/>
                </a:lnTo>
                <a:lnTo>
                  <a:pt x="8492217" y="1647900"/>
                </a:lnTo>
                <a:lnTo>
                  <a:pt x="8460631" y="1615923"/>
                </a:lnTo>
                <a:lnTo>
                  <a:pt x="8428785" y="1584204"/>
                </a:lnTo>
                <a:lnTo>
                  <a:pt x="8396680" y="1552744"/>
                </a:lnTo>
                <a:lnTo>
                  <a:pt x="8364317" y="1521546"/>
                </a:lnTo>
                <a:lnTo>
                  <a:pt x="8331699" y="1490611"/>
                </a:lnTo>
                <a:lnTo>
                  <a:pt x="8298827" y="1459941"/>
                </a:lnTo>
                <a:lnTo>
                  <a:pt x="8265702" y="1429538"/>
                </a:lnTo>
                <a:lnTo>
                  <a:pt x="8232328" y="1399403"/>
                </a:lnTo>
                <a:lnTo>
                  <a:pt x="8198704" y="1369537"/>
                </a:lnTo>
                <a:lnTo>
                  <a:pt x="8164834" y="1339944"/>
                </a:lnTo>
                <a:lnTo>
                  <a:pt x="8130719" y="1310624"/>
                </a:lnTo>
                <a:lnTo>
                  <a:pt x="8096360" y="1281579"/>
                </a:lnTo>
                <a:lnTo>
                  <a:pt x="8061759" y="1252811"/>
                </a:lnTo>
                <a:lnTo>
                  <a:pt x="8026918" y="1224322"/>
                </a:lnTo>
                <a:lnTo>
                  <a:pt x="7991839" y="1196113"/>
                </a:lnTo>
                <a:lnTo>
                  <a:pt x="7956524" y="1168186"/>
                </a:lnTo>
                <a:lnTo>
                  <a:pt x="7920973" y="1140543"/>
                </a:lnTo>
                <a:lnTo>
                  <a:pt x="7885190" y="1113185"/>
                </a:lnTo>
                <a:lnTo>
                  <a:pt x="7849175" y="1086115"/>
                </a:lnTo>
                <a:lnTo>
                  <a:pt x="7812930" y="1059333"/>
                </a:lnTo>
                <a:lnTo>
                  <a:pt x="7776457" y="1032842"/>
                </a:lnTo>
                <a:lnTo>
                  <a:pt x="7739759" y="1006644"/>
                </a:lnTo>
                <a:lnTo>
                  <a:pt x="7702835" y="980739"/>
                </a:lnTo>
                <a:lnTo>
                  <a:pt x="7665689" y="955131"/>
                </a:lnTo>
                <a:lnTo>
                  <a:pt x="7628322" y="929820"/>
                </a:lnTo>
                <a:lnTo>
                  <a:pt x="7590735" y="904808"/>
                </a:lnTo>
                <a:lnTo>
                  <a:pt x="7552931" y="880097"/>
                </a:lnTo>
                <a:lnTo>
                  <a:pt x="7514911" y="855689"/>
                </a:lnTo>
                <a:lnTo>
                  <a:pt x="7476677" y="831586"/>
                </a:lnTo>
                <a:lnTo>
                  <a:pt x="7438231" y="807788"/>
                </a:lnTo>
                <a:lnTo>
                  <a:pt x="7399573" y="784298"/>
                </a:lnTo>
                <a:lnTo>
                  <a:pt x="7360707" y="761118"/>
                </a:lnTo>
                <a:lnTo>
                  <a:pt x="7321634" y="738249"/>
                </a:lnTo>
                <a:lnTo>
                  <a:pt x="7282355" y="715694"/>
                </a:lnTo>
                <a:lnTo>
                  <a:pt x="7242872" y="693452"/>
                </a:lnTo>
                <a:lnTo>
                  <a:pt x="7203187" y="671528"/>
                </a:lnTo>
                <a:lnTo>
                  <a:pt x="7163302" y="649921"/>
                </a:lnTo>
                <a:lnTo>
                  <a:pt x="7123219" y="628635"/>
                </a:lnTo>
                <a:lnTo>
                  <a:pt x="7082938" y="607670"/>
                </a:lnTo>
                <a:lnTo>
                  <a:pt x="7042462" y="587028"/>
                </a:lnTo>
                <a:lnTo>
                  <a:pt x="7001793" y="566712"/>
                </a:lnTo>
                <a:lnTo>
                  <a:pt x="6960932" y="546722"/>
                </a:lnTo>
                <a:lnTo>
                  <a:pt x="6919882" y="527061"/>
                </a:lnTo>
                <a:lnTo>
                  <a:pt x="6878643" y="507730"/>
                </a:lnTo>
                <a:lnTo>
                  <a:pt x="6837217" y="488730"/>
                </a:lnTo>
                <a:lnTo>
                  <a:pt x="6795607" y="470065"/>
                </a:lnTo>
                <a:lnTo>
                  <a:pt x="6753813" y="451735"/>
                </a:lnTo>
                <a:lnTo>
                  <a:pt x="6711839" y="433742"/>
                </a:lnTo>
                <a:lnTo>
                  <a:pt x="6669684" y="416088"/>
                </a:lnTo>
                <a:lnTo>
                  <a:pt x="6627352" y="398774"/>
                </a:lnTo>
                <a:lnTo>
                  <a:pt x="6584844" y="381802"/>
                </a:lnTo>
                <a:lnTo>
                  <a:pt x="6542161" y="365175"/>
                </a:lnTo>
                <a:lnTo>
                  <a:pt x="6499305" y="348893"/>
                </a:lnTo>
                <a:lnTo>
                  <a:pt x="6456279" y="332959"/>
                </a:lnTo>
                <a:lnTo>
                  <a:pt x="6413083" y="317374"/>
                </a:lnTo>
                <a:lnTo>
                  <a:pt x="6369720" y="302139"/>
                </a:lnTo>
                <a:lnTo>
                  <a:pt x="6326190" y="287258"/>
                </a:lnTo>
                <a:lnTo>
                  <a:pt x="6282497" y="272730"/>
                </a:lnTo>
                <a:lnTo>
                  <a:pt x="6238642" y="258559"/>
                </a:lnTo>
                <a:lnTo>
                  <a:pt x="6194626" y="244745"/>
                </a:lnTo>
                <a:lnTo>
                  <a:pt x="6150451" y="231291"/>
                </a:lnTo>
                <a:lnTo>
                  <a:pt x="6106118" y="218198"/>
                </a:lnTo>
                <a:lnTo>
                  <a:pt x="6061631" y="205467"/>
                </a:lnTo>
                <a:lnTo>
                  <a:pt x="6016989" y="193102"/>
                </a:lnTo>
                <a:lnTo>
                  <a:pt x="5972196" y="181102"/>
                </a:lnTo>
                <a:lnTo>
                  <a:pt x="5927252" y="169471"/>
                </a:lnTo>
                <a:lnTo>
                  <a:pt x="5882160" y="158210"/>
                </a:lnTo>
                <a:lnTo>
                  <a:pt x="5836921" y="147320"/>
                </a:lnTo>
                <a:lnTo>
                  <a:pt x="5791537" y="136803"/>
                </a:lnTo>
                <a:lnTo>
                  <a:pt x="5746010" y="126661"/>
                </a:lnTo>
                <a:lnTo>
                  <a:pt x="5700341" y="116896"/>
                </a:lnTo>
                <a:lnTo>
                  <a:pt x="5654532" y="107509"/>
                </a:lnTo>
                <a:lnTo>
                  <a:pt x="5608585" y="98503"/>
                </a:lnTo>
                <a:lnTo>
                  <a:pt x="5562501" y="89878"/>
                </a:lnTo>
                <a:lnTo>
                  <a:pt x="5516283" y="81636"/>
                </a:lnTo>
                <a:lnTo>
                  <a:pt x="5469932" y="73780"/>
                </a:lnTo>
                <a:lnTo>
                  <a:pt x="5423449" y="66311"/>
                </a:lnTo>
                <a:lnTo>
                  <a:pt x="5376837" y="59231"/>
                </a:lnTo>
                <a:lnTo>
                  <a:pt x="5330097" y="52541"/>
                </a:lnTo>
                <a:lnTo>
                  <a:pt x="5283231" y="46243"/>
                </a:lnTo>
                <a:lnTo>
                  <a:pt x="5236241" y="40339"/>
                </a:lnTo>
                <a:lnTo>
                  <a:pt x="5189128" y="34830"/>
                </a:lnTo>
                <a:lnTo>
                  <a:pt x="5141894" y="29719"/>
                </a:lnTo>
                <a:lnTo>
                  <a:pt x="5094541" y="25007"/>
                </a:lnTo>
                <a:lnTo>
                  <a:pt x="5047070" y="20695"/>
                </a:lnTo>
                <a:lnTo>
                  <a:pt x="4999484" y="16786"/>
                </a:lnTo>
                <a:lnTo>
                  <a:pt x="4951784" y="13282"/>
                </a:lnTo>
                <a:lnTo>
                  <a:pt x="4903971" y="10183"/>
                </a:lnTo>
                <a:lnTo>
                  <a:pt x="4856048" y="7491"/>
                </a:lnTo>
                <a:lnTo>
                  <a:pt x="4808016" y="5209"/>
                </a:lnTo>
                <a:lnTo>
                  <a:pt x="4759877" y="3338"/>
                </a:lnTo>
                <a:lnTo>
                  <a:pt x="4711633" y="1880"/>
                </a:lnTo>
                <a:lnTo>
                  <a:pt x="4663285" y="837"/>
                </a:lnTo>
                <a:lnTo>
                  <a:pt x="4614835" y="209"/>
                </a:lnTo>
                <a:lnTo>
                  <a:pt x="4566284" y="0"/>
                </a:lnTo>
                <a:lnTo>
                  <a:pt x="4517738" y="209"/>
                </a:lnTo>
                <a:lnTo>
                  <a:pt x="4469292" y="837"/>
                </a:lnTo>
                <a:lnTo>
                  <a:pt x="4420948" y="1880"/>
                </a:lnTo>
                <a:lnTo>
                  <a:pt x="4372707" y="3338"/>
                </a:lnTo>
                <a:lnTo>
                  <a:pt x="4324572" y="5209"/>
                </a:lnTo>
                <a:lnTo>
                  <a:pt x="4276544" y="7491"/>
                </a:lnTo>
                <a:lnTo>
                  <a:pt x="4228624" y="10183"/>
                </a:lnTo>
                <a:lnTo>
                  <a:pt x="4180815" y="13282"/>
                </a:lnTo>
                <a:lnTo>
                  <a:pt x="4133118" y="16786"/>
                </a:lnTo>
                <a:lnTo>
                  <a:pt x="4085535" y="20695"/>
                </a:lnTo>
                <a:lnTo>
                  <a:pt x="4038068" y="25007"/>
                </a:lnTo>
                <a:lnTo>
                  <a:pt x="3990718" y="29719"/>
                </a:lnTo>
                <a:lnTo>
                  <a:pt x="3943487" y="34830"/>
                </a:lnTo>
                <a:lnTo>
                  <a:pt x="3896377" y="40339"/>
                </a:lnTo>
                <a:lnTo>
                  <a:pt x="3849389" y="46243"/>
                </a:lnTo>
                <a:lnTo>
                  <a:pt x="3802526" y="52540"/>
                </a:lnTo>
                <a:lnTo>
                  <a:pt x="3755789" y="59230"/>
                </a:lnTo>
                <a:lnTo>
                  <a:pt x="3709179" y="66311"/>
                </a:lnTo>
                <a:lnTo>
                  <a:pt x="3662700" y="73780"/>
                </a:lnTo>
                <a:lnTo>
                  <a:pt x="3616351" y="81636"/>
                </a:lnTo>
                <a:lnTo>
                  <a:pt x="3570135" y="89877"/>
                </a:lnTo>
                <a:lnTo>
                  <a:pt x="3524054" y="98502"/>
                </a:lnTo>
                <a:lnTo>
                  <a:pt x="3478109" y="107509"/>
                </a:lnTo>
                <a:lnTo>
                  <a:pt x="3432302" y="116896"/>
                </a:lnTo>
                <a:lnTo>
                  <a:pt x="3386635" y="126661"/>
                </a:lnTo>
                <a:lnTo>
                  <a:pt x="3341110" y="136802"/>
                </a:lnTo>
                <a:lnTo>
                  <a:pt x="3295728" y="147319"/>
                </a:lnTo>
                <a:lnTo>
                  <a:pt x="3250491" y="158209"/>
                </a:lnTo>
                <a:lnTo>
                  <a:pt x="3205401" y="169470"/>
                </a:lnTo>
                <a:lnTo>
                  <a:pt x="3160459" y="181101"/>
                </a:lnTo>
                <a:lnTo>
                  <a:pt x="3115667" y="193101"/>
                </a:lnTo>
                <a:lnTo>
                  <a:pt x="3071028" y="205466"/>
                </a:lnTo>
                <a:lnTo>
                  <a:pt x="3026542" y="218196"/>
                </a:lnTo>
                <a:lnTo>
                  <a:pt x="2982211" y="231289"/>
                </a:lnTo>
                <a:lnTo>
                  <a:pt x="2938037" y="244743"/>
                </a:lnTo>
                <a:lnTo>
                  <a:pt x="2894023" y="258557"/>
                </a:lnTo>
                <a:lnTo>
                  <a:pt x="2850169" y="272728"/>
                </a:lnTo>
                <a:lnTo>
                  <a:pt x="2806477" y="287255"/>
                </a:lnTo>
                <a:lnTo>
                  <a:pt x="2762949" y="302137"/>
                </a:lnTo>
                <a:lnTo>
                  <a:pt x="2719587" y="317371"/>
                </a:lnTo>
                <a:lnTo>
                  <a:pt x="2676392" y="332956"/>
                </a:lnTo>
                <a:lnTo>
                  <a:pt x="2633367" y="348890"/>
                </a:lnTo>
                <a:lnTo>
                  <a:pt x="2590512" y="365172"/>
                </a:lnTo>
                <a:lnTo>
                  <a:pt x="2547830" y="381799"/>
                </a:lnTo>
                <a:lnTo>
                  <a:pt x="2505323" y="398770"/>
                </a:lnTo>
                <a:lnTo>
                  <a:pt x="2462991" y="416084"/>
                </a:lnTo>
                <a:lnTo>
                  <a:pt x="2420838" y="433738"/>
                </a:lnTo>
                <a:lnTo>
                  <a:pt x="2378864" y="451731"/>
                </a:lnTo>
                <a:lnTo>
                  <a:pt x="2337071" y="470060"/>
                </a:lnTo>
                <a:lnTo>
                  <a:pt x="2295461" y="488726"/>
                </a:lnTo>
                <a:lnTo>
                  <a:pt x="2254036" y="507724"/>
                </a:lnTo>
                <a:lnTo>
                  <a:pt x="2212798" y="527055"/>
                </a:lnTo>
                <a:lnTo>
                  <a:pt x="2171747" y="546716"/>
                </a:lnTo>
                <a:lnTo>
                  <a:pt x="2130887" y="566706"/>
                </a:lnTo>
                <a:lnTo>
                  <a:pt x="2090218" y="587022"/>
                </a:lnTo>
                <a:lnTo>
                  <a:pt x="2049743" y="607663"/>
                </a:lnTo>
                <a:lnTo>
                  <a:pt x="2009462" y="628628"/>
                </a:lnTo>
                <a:lnTo>
                  <a:pt x="1969379" y="649914"/>
                </a:lnTo>
                <a:lnTo>
                  <a:pt x="1929494" y="671520"/>
                </a:lnTo>
                <a:lnTo>
                  <a:pt x="1889809" y="693444"/>
                </a:lnTo>
                <a:lnTo>
                  <a:pt x="1850327" y="715685"/>
                </a:lnTo>
                <a:lnTo>
                  <a:pt x="1811048" y="738240"/>
                </a:lnTo>
                <a:lnTo>
                  <a:pt x="1771974" y="761108"/>
                </a:lnTo>
                <a:lnTo>
                  <a:pt x="1733108" y="784288"/>
                </a:lnTo>
                <a:lnTo>
                  <a:pt x="1694451" y="807777"/>
                </a:lnTo>
                <a:lnTo>
                  <a:pt x="1656004" y="831574"/>
                </a:lnTo>
                <a:lnTo>
                  <a:pt x="1617770" y="855678"/>
                </a:lnTo>
                <a:lnTo>
                  <a:pt x="1579750" y="880085"/>
                </a:lnTo>
                <a:lnTo>
                  <a:pt x="1541945" y="904795"/>
                </a:lnTo>
                <a:lnTo>
                  <a:pt x="1504359" y="929807"/>
                </a:lnTo>
                <a:lnTo>
                  <a:pt x="1466991" y="955117"/>
                </a:lnTo>
                <a:lnTo>
                  <a:pt x="1429845" y="980725"/>
                </a:lnTo>
                <a:lnTo>
                  <a:pt x="1392921" y="1006629"/>
                </a:lnTo>
                <a:lnTo>
                  <a:pt x="1356222" y="1032827"/>
                </a:lnTo>
                <a:lnTo>
                  <a:pt x="1319748" y="1059317"/>
                </a:lnTo>
                <a:lnTo>
                  <a:pt x="1283503" y="1086098"/>
                </a:lnTo>
                <a:lnTo>
                  <a:pt x="1247488" y="1113167"/>
                </a:lnTo>
                <a:lnTo>
                  <a:pt x="1211703" y="1140524"/>
                </a:lnTo>
                <a:lnTo>
                  <a:pt x="1176152" y="1168167"/>
                </a:lnTo>
                <a:lnTo>
                  <a:pt x="1140836" y="1196093"/>
                </a:lnTo>
                <a:lnTo>
                  <a:pt x="1105756" y="1224301"/>
                </a:lnTo>
                <a:lnTo>
                  <a:pt x="1070915" y="1252790"/>
                </a:lnTo>
                <a:lnTo>
                  <a:pt x="1036314" y="1281557"/>
                </a:lnTo>
                <a:lnTo>
                  <a:pt x="1001954" y="1310601"/>
                </a:lnTo>
                <a:lnTo>
                  <a:pt x="967838" y="1339920"/>
                </a:lnTo>
                <a:lnTo>
                  <a:pt x="933967" y="1369513"/>
                </a:lnTo>
                <a:lnTo>
                  <a:pt x="900342" y="1399377"/>
                </a:lnTo>
                <a:lnTo>
                  <a:pt x="866967" y="1429511"/>
                </a:lnTo>
                <a:lnTo>
                  <a:pt x="833842" y="1459914"/>
                </a:lnTo>
                <a:lnTo>
                  <a:pt x="800969" y="1490583"/>
                </a:lnTo>
                <a:lnTo>
                  <a:pt x="768350" y="1521517"/>
                </a:lnTo>
                <a:lnTo>
                  <a:pt x="735986" y="1552714"/>
                </a:lnTo>
                <a:lnTo>
                  <a:pt x="703880" y="1584173"/>
                </a:lnTo>
                <a:lnTo>
                  <a:pt x="672032" y="1615891"/>
                </a:lnTo>
                <a:lnTo>
                  <a:pt x="640446" y="1647867"/>
                </a:lnTo>
                <a:lnTo>
                  <a:pt x="609122" y="1680099"/>
                </a:lnTo>
                <a:lnTo>
                  <a:pt x="578062" y="1712586"/>
                </a:lnTo>
                <a:lnTo>
                  <a:pt x="547267" y="1745326"/>
                </a:lnTo>
                <a:lnTo>
                  <a:pt x="516741" y="1778317"/>
                </a:lnTo>
                <a:lnTo>
                  <a:pt x="486484" y="1811557"/>
                </a:lnTo>
                <a:lnTo>
                  <a:pt x="456498" y="1845045"/>
                </a:lnTo>
                <a:lnTo>
                  <a:pt x="426785" y="1878778"/>
                </a:lnTo>
                <a:lnTo>
                  <a:pt x="397346" y="1912756"/>
                </a:lnTo>
                <a:lnTo>
                  <a:pt x="368184" y="1946976"/>
                </a:lnTo>
                <a:lnTo>
                  <a:pt x="339300" y="1981437"/>
                </a:lnTo>
                <a:lnTo>
                  <a:pt x="310695" y="2016138"/>
                </a:lnTo>
                <a:lnTo>
                  <a:pt x="282372" y="2051075"/>
                </a:lnTo>
                <a:lnTo>
                  <a:pt x="254332" y="2086248"/>
                </a:lnTo>
                <a:lnTo>
                  <a:pt x="226577" y="2121655"/>
                </a:lnTo>
                <a:lnTo>
                  <a:pt x="199109" y="2157294"/>
                </a:lnTo>
                <a:lnTo>
                  <a:pt x="171929" y="2193163"/>
                </a:lnTo>
                <a:lnTo>
                  <a:pt x="145039" y="2229262"/>
                </a:lnTo>
                <a:lnTo>
                  <a:pt x="118441" y="2265587"/>
                </a:lnTo>
                <a:lnTo>
                  <a:pt x="92136" y="2302137"/>
                </a:lnTo>
                <a:lnTo>
                  <a:pt x="66127" y="2338911"/>
                </a:lnTo>
                <a:lnTo>
                  <a:pt x="40415" y="2375907"/>
                </a:lnTo>
                <a:lnTo>
                  <a:pt x="15001" y="2413123"/>
                </a:lnTo>
                <a:lnTo>
                  <a:pt x="0" y="2435485"/>
                </a:lnTo>
              </a:path>
            </a:pathLst>
          </a:custGeom>
          <a:ln w="25146">
            <a:solidFill>
              <a:srgbClr val="0099CC"/>
            </a:solidFill>
          </a:ln>
        </p:spPr>
        <p:txBody>
          <a:bodyPr wrap="square" lIns="0" tIns="0" rIns="0" bIns="0" rtlCol="0"/>
          <a:lstStyle/>
          <a:p>
            <a:endParaRPr/>
          </a:p>
        </p:txBody>
      </p:sp>
      <p:sp>
        <p:nvSpPr>
          <p:cNvPr id="6" name="object 6"/>
          <p:cNvSpPr/>
          <p:nvPr/>
        </p:nvSpPr>
        <p:spPr>
          <a:xfrm>
            <a:off x="5276619" y="3699130"/>
            <a:ext cx="1122045" cy="3159125"/>
          </a:xfrm>
          <a:custGeom>
            <a:avLst/>
            <a:gdLst/>
            <a:ahLst/>
            <a:cxnLst/>
            <a:rect l="l" t="t" r="r" b="b"/>
            <a:pathLst>
              <a:path w="1122045" h="3159125">
                <a:moveTo>
                  <a:pt x="1121642" y="0"/>
                </a:moveTo>
                <a:lnTo>
                  <a:pt x="0" y="3158870"/>
                </a:lnTo>
              </a:path>
            </a:pathLst>
          </a:custGeom>
          <a:ln w="25146">
            <a:solidFill>
              <a:srgbClr val="6D6D6D"/>
            </a:solidFill>
            <a:prstDash val="sysDot"/>
          </a:ln>
        </p:spPr>
        <p:txBody>
          <a:bodyPr wrap="square" lIns="0" tIns="0" rIns="0" bIns="0" rtlCol="0"/>
          <a:lstStyle/>
          <a:p>
            <a:endParaRPr/>
          </a:p>
        </p:txBody>
      </p:sp>
      <p:sp>
        <p:nvSpPr>
          <p:cNvPr id="7" name="object 7"/>
          <p:cNvSpPr/>
          <p:nvPr/>
        </p:nvSpPr>
        <p:spPr>
          <a:xfrm>
            <a:off x="4915816" y="3478910"/>
            <a:ext cx="590550" cy="3379470"/>
          </a:xfrm>
          <a:custGeom>
            <a:avLst/>
            <a:gdLst/>
            <a:ahLst/>
            <a:cxnLst/>
            <a:rect l="l" t="t" r="r" b="b"/>
            <a:pathLst>
              <a:path w="590550" h="3379470">
                <a:moveTo>
                  <a:pt x="590268" y="0"/>
                </a:moveTo>
                <a:lnTo>
                  <a:pt x="0" y="3379089"/>
                </a:lnTo>
              </a:path>
            </a:pathLst>
          </a:custGeom>
          <a:ln w="25146">
            <a:solidFill>
              <a:srgbClr val="6D6D6D"/>
            </a:solidFill>
            <a:prstDash val="sysDot"/>
          </a:ln>
        </p:spPr>
        <p:txBody>
          <a:bodyPr wrap="square" lIns="0" tIns="0" rIns="0" bIns="0" rtlCol="0"/>
          <a:lstStyle/>
          <a:p>
            <a:endParaRPr/>
          </a:p>
        </p:txBody>
      </p:sp>
      <p:sp>
        <p:nvSpPr>
          <p:cNvPr id="8" name="object 8"/>
          <p:cNvSpPr/>
          <p:nvPr/>
        </p:nvSpPr>
        <p:spPr>
          <a:xfrm>
            <a:off x="5843788" y="4083177"/>
            <a:ext cx="1772285" cy="2774950"/>
          </a:xfrm>
          <a:custGeom>
            <a:avLst/>
            <a:gdLst/>
            <a:ahLst/>
            <a:cxnLst/>
            <a:rect l="l" t="t" r="r" b="b"/>
            <a:pathLst>
              <a:path w="1772284" h="2774950">
                <a:moveTo>
                  <a:pt x="1772086" y="0"/>
                </a:moveTo>
                <a:lnTo>
                  <a:pt x="0" y="2774823"/>
                </a:lnTo>
              </a:path>
            </a:pathLst>
          </a:custGeom>
          <a:ln w="25146">
            <a:solidFill>
              <a:srgbClr val="6D6D6D"/>
            </a:solidFill>
            <a:prstDash val="sysDot"/>
          </a:ln>
        </p:spPr>
        <p:txBody>
          <a:bodyPr wrap="square" lIns="0" tIns="0" rIns="0" bIns="0" rtlCol="0"/>
          <a:lstStyle/>
          <a:p>
            <a:endParaRPr/>
          </a:p>
        </p:txBody>
      </p:sp>
      <p:sp>
        <p:nvSpPr>
          <p:cNvPr id="9" name="object 9"/>
          <p:cNvSpPr/>
          <p:nvPr/>
        </p:nvSpPr>
        <p:spPr>
          <a:xfrm>
            <a:off x="6167941" y="4097656"/>
            <a:ext cx="2210435" cy="2760345"/>
          </a:xfrm>
          <a:custGeom>
            <a:avLst/>
            <a:gdLst/>
            <a:ahLst/>
            <a:cxnLst/>
            <a:rect l="l" t="t" r="r" b="b"/>
            <a:pathLst>
              <a:path w="2210434" h="2760345">
                <a:moveTo>
                  <a:pt x="0" y="2760345"/>
                </a:moveTo>
                <a:lnTo>
                  <a:pt x="2209932" y="0"/>
                </a:lnTo>
              </a:path>
            </a:pathLst>
          </a:custGeom>
          <a:ln w="25146">
            <a:solidFill>
              <a:srgbClr val="6D6D6D"/>
            </a:solidFill>
            <a:prstDash val="sysDot"/>
          </a:ln>
        </p:spPr>
        <p:txBody>
          <a:bodyPr wrap="square" lIns="0" tIns="0" rIns="0" bIns="0" rtlCol="0"/>
          <a:lstStyle/>
          <a:p>
            <a:endParaRPr/>
          </a:p>
        </p:txBody>
      </p:sp>
      <p:sp>
        <p:nvSpPr>
          <p:cNvPr id="10" name="object 10"/>
          <p:cNvSpPr txBox="1"/>
          <p:nvPr/>
        </p:nvSpPr>
        <p:spPr>
          <a:xfrm>
            <a:off x="7040626" y="3206496"/>
            <a:ext cx="1887220" cy="482600"/>
          </a:xfrm>
          <a:prstGeom prst="rect">
            <a:avLst/>
          </a:prstGeom>
        </p:spPr>
        <p:txBody>
          <a:bodyPr vert="horz" wrap="square" lIns="0" tIns="12700" rIns="0" bIns="0" rtlCol="0">
            <a:spAutoFit/>
          </a:bodyPr>
          <a:lstStyle/>
          <a:p>
            <a:pPr marL="12700" marR="5080" indent="108585">
              <a:spcBef>
                <a:spcPts val="100"/>
              </a:spcBef>
            </a:pPr>
            <a:r>
              <a:rPr sz="1500" b="1" spc="-5" dirty="0">
                <a:latin typeface="Verdana"/>
                <a:cs typeface="Verdana"/>
              </a:rPr>
              <a:t>Grid distance &gt;  ellipsoid</a:t>
            </a:r>
            <a:r>
              <a:rPr sz="1500" b="1" spc="-40" dirty="0">
                <a:latin typeface="Verdana"/>
                <a:cs typeface="Verdana"/>
              </a:rPr>
              <a:t> </a:t>
            </a:r>
            <a:r>
              <a:rPr sz="1500" b="1" spc="-5" dirty="0">
                <a:latin typeface="Verdana"/>
                <a:cs typeface="Verdana"/>
              </a:rPr>
              <a:t>distance</a:t>
            </a:r>
            <a:endParaRPr sz="1500">
              <a:latin typeface="Verdana"/>
              <a:cs typeface="Verdana"/>
            </a:endParaRPr>
          </a:p>
        </p:txBody>
      </p:sp>
      <p:sp>
        <p:nvSpPr>
          <p:cNvPr id="11" name="object 11"/>
          <p:cNvSpPr txBox="1"/>
          <p:nvPr/>
        </p:nvSpPr>
        <p:spPr>
          <a:xfrm>
            <a:off x="4003486" y="1706308"/>
            <a:ext cx="1124585" cy="482600"/>
          </a:xfrm>
          <a:prstGeom prst="rect">
            <a:avLst/>
          </a:prstGeom>
        </p:spPr>
        <p:txBody>
          <a:bodyPr vert="horz" wrap="square" lIns="0" tIns="12700" rIns="0" bIns="0" rtlCol="0">
            <a:spAutoFit/>
          </a:bodyPr>
          <a:lstStyle/>
          <a:p>
            <a:pPr marL="345440" marR="5080" indent="-333375">
              <a:spcBef>
                <a:spcPts val="100"/>
              </a:spcBef>
            </a:pPr>
            <a:r>
              <a:rPr sz="1500" b="1" spc="-5" dirty="0">
                <a:latin typeface="Verdana"/>
                <a:cs typeface="Verdana"/>
              </a:rPr>
              <a:t>P</a:t>
            </a:r>
            <a:r>
              <a:rPr sz="1500" b="1" spc="-10" dirty="0">
                <a:latin typeface="Verdana"/>
                <a:cs typeface="Verdana"/>
              </a:rPr>
              <a:t>r</a:t>
            </a:r>
            <a:r>
              <a:rPr sz="1500" b="1" dirty="0">
                <a:latin typeface="Verdana"/>
                <a:cs typeface="Verdana"/>
              </a:rPr>
              <a:t>oj</a:t>
            </a:r>
            <a:r>
              <a:rPr sz="1500" b="1" spc="-5" dirty="0">
                <a:latin typeface="Verdana"/>
                <a:cs typeface="Verdana"/>
              </a:rPr>
              <a:t>ect</a:t>
            </a:r>
            <a:r>
              <a:rPr sz="1500" b="1" spc="-10" dirty="0">
                <a:latin typeface="Verdana"/>
                <a:cs typeface="Verdana"/>
              </a:rPr>
              <a:t>i</a:t>
            </a:r>
            <a:r>
              <a:rPr sz="1500" b="1" dirty="0">
                <a:latin typeface="Verdana"/>
                <a:cs typeface="Verdana"/>
              </a:rPr>
              <a:t>o</a:t>
            </a:r>
            <a:r>
              <a:rPr sz="1500" b="1" spc="-5" dirty="0">
                <a:latin typeface="Verdana"/>
                <a:cs typeface="Verdana"/>
              </a:rPr>
              <a:t>n  axis</a:t>
            </a:r>
            <a:endParaRPr sz="1500">
              <a:latin typeface="Verdana"/>
              <a:cs typeface="Verdana"/>
            </a:endParaRPr>
          </a:p>
        </p:txBody>
      </p:sp>
      <p:sp>
        <p:nvSpPr>
          <p:cNvPr id="12" name="object 12"/>
          <p:cNvSpPr/>
          <p:nvPr/>
        </p:nvSpPr>
        <p:spPr>
          <a:xfrm>
            <a:off x="8390572" y="4097654"/>
            <a:ext cx="566420" cy="0"/>
          </a:xfrm>
          <a:custGeom>
            <a:avLst/>
            <a:gdLst/>
            <a:ahLst/>
            <a:cxnLst/>
            <a:rect l="l" t="t" r="r" b="b"/>
            <a:pathLst>
              <a:path w="566420">
                <a:moveTo>
                  <a:pt x="0" y="0"/>
                </a:moveTo>
                <a:lnTo>
                  <a:pt x="566356" y="0"/>
                </a:lnTo>
              </a:path>
            </a:pathLst>
          </a:custGeom>
          <a:ln w="63246">
            <a:solidFill>
              <a:srgbClr val="00B050"/>
            </a:solidFill>
          </a:ln>
        </p:spPr>
        <p:txBody>
          <a:bodyPr wrap="square" lIns="0" tIns="0" rIns="0" bIns="0" rtlCol="0"/>
          <a:lstStyle/>
          <a:p>
            <a:endParaRPr/>
          </a:p>
        </p:txBody>
      </p:sp>
      <p:sp>
        <p:nvSpPr>
          <p:cNvPr id="13" name="object 13"/>
          <p:cNvSpPr/>
          <p:nvPr/>
        </p:nvSpPr>
        <p:spPr>
          <a:xfrm>
            <a:off x="6251702" y="4097654"/>
            <a:ext cx="1324610" cy="0"/>
          </a:xfrm>
          <a:custGeom>
            <a:avLst/>
            <a:gdLst/>
            <a:ahLst/>
            <a:cxnLst/>
            <a:rect l="l" t="t" r="r" b="b"/>
            <a:pathLst>
              <a:path w="1324609">
                <a:moveTo>
                  <a:pt x="0" y="0"/>
                </a:moveTo>
                <a:lnTo>
                  <a:pt x="1324482" y="0"/>
                </a:lnTo>
              </a:path>
            </a:pathLst>
          </a:custGeom>
          <a:ln w="63246">
            <a:solidFill>
              <a:srgbClr val="00B050"/>
            </a:solidFill>
          </a:ln>
        </p:spPr>
        <p:txBody>
          <a:bodyPr wrap="square" lIns="0" tIns="0" rIns="0" bIns="0" rtlCol="0"/>
          <a:lstStyle/>
          <a:p>
            <a:endParaRPr/>
          </a:p>
        </p:txBody>
      </p:sp>
      <p:sp>
        <p:nvSpPr>
          <p:cNvPr id="14" name="object 14"/>
          <p:cNvSpPr/>
          <p:nvPr/>
        </p:nvSpPr>
        <p:spPr>
          <a:xfrm>
            <a:off x="177927" y="4097654"/>
            <a:ext cx="5200650" cy="0"/>
          </a:xfrm>
          <a:custGeom>
            <a:avLst/>
            <a:gdLst/>
            <a:ahLst/>
            <a:cxnLst/>
            <a:rect l="l" t="t" r="r" b="b"/>
            <a:pathLst>
              <a:path w="5200650">
                <a:moveTo>
                  <a:pt x="0" y="0"/>
                </a:moveTo>
                <a:lnTo>
                  <a:pt x="5200650" y="0"/>
                </a:lnTo>
              </a:path>
            </a:pathLst>
          </a:custGeom>
          <a:ln w="63246">
            <a:solidFill>
              <a:srgbClr val="00B050"/>
            </a:solidFill>
          </a:ln>
        </p:spPr>
        <p:txBody>
          <a:bodyPr wrap="square" lIns="0" tIns="0" rIns="0" bIns="0" rtlCol="0"/>
          <a:lstStyle/>
          <a:p>
            <a:endParaRPr/>
          </a:p>
        </p:txBody>
      </p:sp>
      <p:sp>
        <p:nvSpPr>
          <p:cNvPr id="15" name="object 15"/>
          <p:cNvSpPr/>
          <p:nvPr/>
        </p:nvSpPr>
        <p:spPr>
          <a:xfrm>
            <a:off x="7576186" y="4097654"/>
            <a:ext cx="814705" cy="0"/>
          </a:xfrm>
          <a:custGeom>
            <a:avLst/>
            <a:gdLst/>
            <a:ahLst/>
            <a:cxnLst/>
            <a:rect l="l" t="t" r="r" b="b"/>
            <a:pathLst>
              <a:path w="814704">
                <a:moveTo>
                  <a:pt x="0" y="0"/>
                </a:moveTo>
                <a:lnTo>
                  <a:pt x="814387" y="0"/>
                </a:lnTo>
              </a:path>
            </a:pathLst>
          </a:custGeom>
          <a:ln w="101346">
            <a:solidFill>
              <a:srgbClr val="FF0000"/>
            </a:solidFill>
          </a:ln>
        </p:spPr>
        <p:txBody>
          <a:bodyPr wrap="square" lIns="0" tIns="0" rIns="0" bIns="0" rtlCol="0"/>
          <a:lstStyle/>
          <a:p>
            <a:endParaRPr/>
          </a:p>
        </p:txBody>
      </p:sp>
      <p:sp>
        <p:nvSpPr>
          <p:cNvPr id="16" name="object 16"/>
          <p:cNvSpPr/>
          <p:nvPr/>
        </p:nvSpPr>
        <p:spPr>
          <a:xfrm>
            <a:off x="5378579" y="4097654"/>
            <a:ext cx="873125" cy="0"/>
          </a:xfrm>
          <a:custGeom>
            <a:avLst/>
            <a:gdLst/>
            <a:ahLst/>
            <a:cxnLst/>
            <a:rect l="l" t="t" r="r" b="b"/>
            <a:pathLst>
              <a:path w="873125">
                <a:moveTo>
                  <a:pt x="0" y="0"/>
                </a:moveTo>
                <a:lnTo>
                  <a:pt x="873125" y="0"/>
                </a:lnTo>
              </a:path>
            </a:pathLst>
          </a:custGeom>
          <a:ln w="101346">
            <a:solidFill>
              <a:srgbClr val="FF0000"/>
            </a:solidFill>
          </a:ln>
        </p:spPr>
        <p:txBody>
          <a:bodyPr wrap="square" lIns="0" tIns="0" rIns="0" bIns="0" rtlCol="0"/>
          <a:lstStyle/>
          <a:p>
            <a:endParaRPr/>
          </a:p>
        </p:txBody>
      </p:sp>
      <p:sp>
        <p:nvSpPr>
          <p:cNvPr id="17" name="object 17"/>
          <p:cNvSpPr/>
          <p:nvPr/>
        </p:nvSpPr>
        <p:spPr>
          <a:xfrm>
            <a:off x="5504874" y="3479084"/>
            <a:ext cx="893444" cy="219710"/>
          </a:xfrm>
          <a:custGeom>
            <a:avLst/>
            <a:gdLst/>
            <a:ahLst/>
            <a:cxnLst/>
            <a:rect l="l" t="t" r="r" b="b"/>
            <a:pathLst>
              <a:path w="893445" h="219710">
                <a:moveTo>
                  <a:pt x="0" y="0"/>
                </a:moveTo>
                <a:lnTo>
                  <a:pt x="50501" y="8240"/>
                </a:lnTo>
                <a:lnTo>
                  <a:pt x="100914" y="16949"/>
                </a:lnTo>
                <a:lnTo>
                  <a:pt x="151237" y="26126"/>
                </a:lnTo>
                <a:lnTo>
                  <a:pt x="201465" y="35771"/>
                </a:lnTo>
                <a:lnTo>
                  <a:pt x="251596" y="45883"/>
                </a:lnTo>
                <a:lnTo>
                  <a:pt x="301626" y="56460"/>
                </a:lnTo>
                <a:lnTo>
                  <a:pt x="351552" y="67503"/>
                </a:lnTo>
                <a:lnTo>
                  <a:pt x="401371" y="79010"/>
                </a:lnTo>
                <a:lnTo>
                  <a:pt x="451080" y="90981"/>
                </a:lnTo>
                <a:lnTo>
                  <a:pt x="500675" y="103414"/>
                </a:lnTo>
                <a:lnTo>
                  <a:pt x="550152" y="116309"/>
                </a:lnTo>
                <a:lnTo>
                  <a:pt x="599510" y="129666"/>
                </a:lnTo>
                <a:lnTo>
                  <a:pt x="648744" y="143482"/>
                </a:lnTo>
                <a:lnTo>
                  <a:pt x="697852" y="157758"/>
                </a:lnTo>
                <a:lnTo>
                  <a:pt x="746829" y="172493"/>
                </a:lnTo>
                <a:lnTo>
                  <a:pt x="795673" y="187686"/>
                </a:lnTo>
                <a:lnTo>
                  <a:pt x="844381" y="203336"/>
                </a:lnTo>
                <a:lnTo>
                  <a:pt x="892949" y="219443"/>
                </a:lnTo>
              </a:path>
            </a:pathLst>
          </a:custGeom>
          <a:ln w="88900">
            <a:solidFill>
              <a:srgbClr val="FF66FF"/>
            </a:solidFill>
          </a:ln>
        </p:spPr>
        <p:txBody>
          <a:bodyPr wrap="square" lIns="0" tIns="0" rIns="0" bIns="0" rtlCol="0"/>
          <a:lstStyle/>
          <a:p>
            <a:endParaRPr/>
          </a:p>
        </p:txBody>
      </p:sp>
      <p:sp>
        <p:nvSpPr>
          <p:cNvPr id="18" name="object 18"/>
          <p:cNvSpPr/>
          <p:nvPr/>
        </p:nvSpPr>
        <p:spPr>
          <a:xfrm>
            <a:off x="7522010" y="4250619"/>
            <a:ext cx="480059" cy="349885"/>
          </a:xfrm>
          <a:custGeom>
            <a:avLst/>
            <a:gdLst/>
            <a:ahLst/>
            <a:cxnLst/>
            <a:rect l="l" t="t" r="r" b="b"/>
            <a:pathLst>
              <a:path w="480059" h="349885">
                <a:moveTo>
                  <a:pt x="0" y="0"/>
                </a:moveTo>
                <a:lnTo>
                  <a:pt x="41379" y="27137"/>
                </a:lnTo>
                <a:lnTo>
                  <a:pt x="82507" y="54644"/>
                </a:lnTo>
                <a:lnTo>
                  <a:pt x="123382" y="82519"/>
                </a:lnTo>
                <a:lnTo>
                  <a:pt x="164002" y="110759"/>
                </a:lnTo>
                <a:lnTo>
                  <a:pt x="204364" y="139362"/>
                </a:lnTo>
                <a:lnTo>
                  <a:pt x="244465" y="168328"/>
                </a:lnTo>
                <a:lnTo>
                  <a:pt x="284303" y="197655"/>
                </a:lnTo>
                <a:lnTo>
                  <a:pt x="323876" y="227340"/>
                </a:lnTo>
                <a:lnTo>
                  <a:pt x="363181" y="257382"/>
                </a:lnTo>
                <a:lnTo>
                  <a:pt x="402215" y="287779"/>
                </a:lnTo>
                <a:lnTo>
                  <a:pt x="440976" y="318529"/>
                </a:lnTo>
                <a:lnTo>
                  <a:pt x="479463" y="349631"/>
                </a:lnTo>
              </a:path>
            </a:pathLst>
          </a:custGeom>
          <a:ln w="88900">
            <a:solidFill>
              <a:srgbClr val="FF66FF"/>
            </a:solidFill>
          </a:ln>
        </p:spPr>
        <p:txBody>
          <a:bodyPr wrap="square" lIns="0" tIns="0" rIns="0" bIns="0" rtlCol="0"/>
          <a:lstStyle/>
          <a:p>
            <a:endParaRPr/>
          </a:p>
        </p:txBody>
      </p:sp>
      <p:sp>
        <p:nvSpPr>
          <p:cNvPr id="19" name="object 19"/>
          <p:cNvSpPr/>
          <p:nvPr/>
        </p:nvSpPr>
        <p:spPr>
          <a:xfrm>
            <a:off x="7933304" y="3778379"/>
            <a:ext cx="127000" cy="275081"/>
          </a:xfrm>
          <a:prstGeom prst="rect">
            <a:avLst/>
          </a:prstGeom>
          <a:blipFill>
            <a:blip r:embed="rId4" cstate="print"/>
            <a:stretch>
              <a:fillRect/>
            </a:stretch>
          </a:blipFill>
        </p:spPr>
        <p:txBody>
          <a:bodyPr wrap="square" lIns="0" tIns="0" rIns="0" bIns="0" rtlCol="0"/>
          <a:lstStyle/>
          <a:p>
            <a:endParaRPr/>
          </a:p>
        </p:txBody>
      </p:sp>
      <p:sp>
        <p:nvSpPr>
          <p:cNvPr id="20" name="object 20"/>
          <p:cNvSpPr/>
          <p:nvPr/>
        </p:nvSpPr>
        <p:spPr>
          <a:xfrm flipH="1">
            <a:off x="4521711" y="2228850"/>
            <a:ext cx="45719" cy="4629530"/>
          </a:xfrm>
          <a:custGeom>
            <a:avLst/>
            <a:gdLst/>
            <a:ahLst/>
            <a:cxnLst/>
            <a:rect l="l" t="t" r="r" b="b"/>
            <a:pathLst>
              <a:path h="2101850">
                <a:moveTo>
                  <a:pt x="0" y="0"/>
                </a:moveTo>
                <a:lnTo>
                  <a:pt x="0" y="2101596"/>
                </a:lnTo>
              </a:path>
            </a:pathLst>
          </a:custGeom>
          <a:ln w="32004">
            <a:solidFill>
              <a:srgbClr val="000000"/>
            </a:solidFill>
            <a:prstDash val="lgDashDot"/>
          </a:ln>
        </p:spPr>
        <p:txBody>
          <a:bodyPr wrap="square" lIns="0" tIns="0" rIns="0" bIns="0" rtlCol="0"/>
          <a:lstStyle/>
          <a:p>
            <a:endParaRPr/>
          </a:p>
        </p:txBody>
      </p:sp>
      <p:sp>
        <p:nvSpPr>
          <p:cNvPr id="21" name="object 21"/>
          <p:cNvSpPr txBox="1">
            <a:spLocks noGrp="1"/>
          </p:cNvSpPr>
          <p:nvPr>
            <p:ph type="title"/>
          </p:nvPr>
        </p:nvSpPr>
        <p:spPr>
          <a:xfrm>
            <a:off x="1608996" y="183895"/>
            <a:ext cx="5926455" cy="330200"/>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sz="2000" b="1" spc="-5" dirty="0">
                <a:solidFill>
                  <a:srgbClr val="FFFFFF"/>
                </a:solidFill>
                <a:latin typeface="Verdana"/>
                <a:cs typeface="Verdana"/>
              </a:rPr>
              <a:t>Linear distortion </a:t>
            </a:r>
            <a:r>
              <a:rPr sz="2000" b="1" i="1" spc="-5" dirty="0">
                <a:solidFill>
                  <a:srgbClr val="FFFFFF"/>
                </a:solidFill>
                <a:latin typeface="Verdana"/>
                <a:cs typeface="Verdana"/>
              </a:rPr>
              <a:t>with respect to</a:t>
            </a:r>
            <a:r>
              <a:rPr sz="2000" b="1" i="1" spc="85" dirty="0">
                <a:solidFill>
                  <a:srgbClr val="FFFFFF"/>
                </a:solidFill>
                <a:latin typeface="Verdana"/>
                <a:cs typeface="Verdana"/>
              </a:rPr>
              <a:t> </a:t>
            </a:r>
            <a:r>
              <a:rPr sz="2000" b="1" i="1" spc="-5" dirty="0">
                <a:solidFill>
                  <a:srgbClr val="FFFFFF"/>
                </a:solidFill>
                <a:latin typeface="Verdana"/>
                <a:cs typeface="Verdana"/>
              </a:rPr>
              <a:t>ellipsoid</a:t>
            </a:r>
            <a:endParaRPr sz="2000">
              <a:latin typeface="Verdana"/>
              <a:cs typeface="Verdana"/>
            </a:endParaRPr>
          </a:p>
        </p:txBody>
      </p:sp>
      <p:sp>
        <p:nvSpPr>
          <p:cNvPr id="22" name="object 22"/>
          <p:cNvSpPr txBox="1"/>
          <p:nvPr/>
        </p:nvSpPr>
        <p:spPr>
          <a:xfrm>
            <a:off x="7030909" y="5989383"/>
            <a:ext cx="1887220" cy="482600"/>
          </a:xfrm>
          <a:prstGeom prst="rect">
            <a:avLst/>
          </a:prstGeom>
        </p:spPr>
        <p:txBody>
          <a:bodyPr vert="horz" wrap="square" lIns="0" tIns="12700" rIns="0" bIns="0" rtlCol="0">
            <a:spAutoFit/>
          </a:bodyPr>
          <a:lstStyle/>
          <a:p>
            <a:pPr marL="12700" marR="5080" indent="108585">
              <a:spcBef>
                <a:spcPts val="100"/>
              </a:spcBef>
            </a:pPr>
            <a:r>
              <a:rPr sz="1500" b="1" spc="-5" dirty="0">
                <a:latin typeface="Verdana"/>
                <a:cs typeface="Verdana"/>
              </a:rPr>
              <a:t>Grid distance &lt;  ellipsoid</a:t>
            </a:r>
            <a:r>
              <a:rPr sz="1500" b="1" spc="-40" dirty="0">
                <a:latin typeface="Verdana"/>
                <a:cs typeface="Verdana"/>
              </a:rPr>
              <a:t> </a:t>
            </a:r>
            <a:r>
              <a:rPr sz="1500" b="1" spc="-5" dirty="0">
                <a:latin typeface="Verdana"/>
                <a:cs typeface="Verdana"/>
              </a:rPr>
              <a:t>distance</a:t>
            </a:r>
            <a:endParaRPr sz="1500">
              <a:latin typeface="Verdana"/>
              <a:cs typeface="Verdana"/>
            </a:endParaRPr>
          </a:p>
        </p:txBody>
      </p:sp>
      <p:sp>
        <p:nvSpPr>
          <p:cNvPr id="23" name="object 23"/>
          <p:cNvSpPr/>
          <p:nvPr/>
        </p:nvSpPr>
        <p:spPr>
          <a:xfrm>
            <a:off x="5844679" y="4218611"/>
            <a:ext cx="1229360" cy="1882775"/>
          </a:xfrm>
          <a:custGeom>
            <a:avLst/>
            <a:gdLst/>
            <a:ahLst/>
            <a:cxnLst/>
            <a:rect l="l" t="t" r="r" b="b"/>
            <a:pathLst>
              <a:path w="1229359" h="1882775">
                <a:moveTo>
                  <a:pt x="1229347" y="1882343"/>
                </a:moveTo>
                <a:lnTo>
                  <a:pt x="0" y="0"/>
                </a:lnTo>
              </a:path>
            </a:pathLst>
          </a:custGeom>
          <a:ln w="22098">
            <a:solidFill>
              <a:srgbClr val="000000"/>
            </a:solidFill>
          </a:ln>
        </p:spPr>
        <p:txBody>
          <a:bodyPr wrap="square" lIns="0" tIns="0" rIns="0" bIns="0" rtlCol="0"/>
          <a:lstStyle/>
          <a:p>
            <a:endParaRPr/>
          </a:p>
        </p:txBody>
      </p:sp>
      <p:sp>
        <p:nvSpPr>
          <p:cNvPr id="24" name="object 24"/>
          <p:cNvSpPr/>
          <p:nvPr/>
        </p:nvSpPr>
        <p:spPr>
          <a:xfrm>
            <a:off x="5803007" y="4154801"/>
            <a:ext cx="122605" cy="141058"/>
          </a:xfrm>
          <a:prstGeom prst="rect">
            <a:avLst/>
          </a:prstGeom>
          <a:blipFill>
            <a:blip r:embed="rId5" cstate="print"/>
            <a:stretch>
              <a:fillRect/>
            </a:stretch>
          </a:blipFill>
        </p:spPr>
        <p:txBody>
          <a:bodyPr wrap="square" lIns="0" tIns="0" rIns="0" bIns="0" rtlCol="0"/>
          <a:lstStyle/>
          <a:p>
            <a:endParaRPr/>
          </a:p>
        </p:txBody>
      </p:sp>
      <p:sp>
        <p:nvSpPr>
          <p:cNvPr id="25" name="object 25"/>
          <p:cNvSpPr txBox="1"/>
          <p:nvPr/>
        </p:nvSpPr>
        <p:spPr>
          <a:xfrm>
            <a:off x="8088503" y="4405058"/>
            <a:ext cx="925194" cy="482600"/>
          </a:xfrm>
          <a:prstGeom prst="rect">
            <a:avLst/>
          </a:prstGeom>
        </p:spPr>
        <p:txBody>
          <a:bodyPr vert="horz" wrap="square" lIns="0" tIns="12700" rIns="0" bIns="0" rtlCol="0">
            <a:spAutoFit/>
          </a:bodyPr>
          <a:lstStyle/>
          <a:p>
            <a:pPr marL="12700" marR="5080">
              <a:spcBef>
                <a:spcPts val="100"/>
              </a:spcBef>
            </a:pPr>
            <a:r>
              <a:rPr sz="1500" b="1" spc="-5" dirty="0">
                <a:latin typeface="Verdana"/>
                <a:cs typeface="Verdana"/>
              </a:rPr>
              <a:t>E</a:t>
            </a:r>
            <a:r>
              <a:rPr sz="1500" b="1" spc="-10" dirty="0">
                <a:latin typeface="Verdana"/>
                <a:cs typeface="Verdana"/>
              </a:rPr>
              <a:t>lli</a:t>
            </a:r>
            <a:r>
              <a:rPr sz="1500" b="1" spc="-5" dirty="0">
                <a:latin typeface="Verdana"/>
                <a:cs typeface="Verdana"/>
              </a:rPr>
              <a:t>p</a:t>
            </a:r>
            <a:r>
              <a:rPr sz="1500" b="1" spc="-10" dirty="0">
                <a:latin typeface="Verdana"/>
                <a:cs typeface="Verdana"/>
              </a:rPr>
              <a:t>s</a:t>
            </a:r>
            <a:r>
              <a:rPr sz="1500" b="1" dirty="0">
                <a:latin typeface="Verdana"/>
                <a:cs typeface="Verdana"/>
              </a:rPr>
              <a:t>o</a:t>
            </a:r>
            <a:r>
              <a:rPr sz="1500" b="1" spc="-10" dirty="0">
                <a:latin typeface="Verdana"/>
                <a:cs typeface="Verdana"/>
              </a:rPr>
              <a:t>id  </a:t>
            </a:r>
            <a:r>
              <a:rPr sz="1500" b="1" spc="-5" dirty="0">
                <a:latin typeface="Verdana"/>
                <a:cs typeface="Verdana"/>
              </a:rPr>
              <a:t>di</a:t>
            </a:r>
            <a:r>
              <a:rPr sz="1500" b="1" spc="-10" dirty="0">
                <a:latin typeface="Verdana"/>
                <a:cs typeface="Verdana"/>
              </a:rPr>
              <a:t>s</a:t>
            </a:r>
            <a:r>
              <a:rPr sz="1500" b="1" spc="-5" dirty="0">
                <a:latin typeface="Verdana"/>
                <a:cs typeface="Verdana"/>
              </a:rPr>
              <a:t>tance</a:t>
            </a:r>
            <a:endParaRPr sz="1500">
              <a:latin typeface="Verdana"/>
              <a:cs typeface="Verdana"/>
            </a:endParaRPr>
          </a:p>
        </p:txBody>
      </p:sp>
      <p:sp>
        <p:nvSpPr>
          <p:cNvPr id="26" name="object 26"/>
          <p:cNvSpPr txBox="1"/>
          <p:nvPr/>
        </p:nvSpPr>
        <p:spPr>
          <a:xfrm>
            <a:off x="5568378" y="3001645"/>
            <a:ext cx="925194" cy="482600"/>
          </a:xfrm>
          <a:prstGeom prst="rect">
            <a:avLst/>
          </a:prstGeom>
        </p:spPr>
        <p:txBody>
          <a:bodyPr vert="horz" wrap="square" lIns="0" tIns="12700" rIns="0" bIns="0" rtlCol="0">
            <a:spAutoFit/>
          </a:bodyPr>
          <a:lstStyle/>
          <a:p>
            <a:pPr marL="12700" marR="5080">
              <a:spcBef>
                <a:spcPts val="100"/>
              </a:spcBef>
            </a:pPr>
            <a:r>
              <a:rPr sz="1500" b="1" spc="-5" dirty="0">
                <a:latin typeface="Verdana"/>
                <a:cs typeface="Verdana"/>
              </a:rPr>
              <a:t>E</a:t>
            </a:r>
            <a:r>
              <a:rPr sz="1500" b="1" spc="-10" dirty="0">
                <a:latin typeface="Verdana"/>
                <a:cs typeface="Verdana"/>
              </a:rPr>
              <a:t>lli</a:t>
            </a:r>
            <a:r>
              <a:rPr sz="1500" b="1" spc="-5" dirty="0">
                <a:latin typeface="Verdana"/>
                <a:cs typeface="Verdana"/>
              </a:rPr>
              <a:t>p</a:t>
            </a:r>
            <a:r>
              <a:rPr sz="1500" b="1" spc="-10" dirty="0">
                <a:latin typeface="Verdana"/>
                <a:cs typeface="Verdana"/>
              </a:rPr>
              <a:t>s</a:t>
            </a:r>
            <a:r>
              <a:rPr sz="1500" b="1" dirty="0">
                <a:latin typeface="Verdana"/>
                <a:cs typeface="Verdana"/>
              </a:rPr>
              <a:t>o</a:t>
            </a:r>
            <a:r>
              <a:rPr sz="1500" b="1" spc="-10" dirty="0">
                <a:latin typeface="Verdana"/>
                <a:cs typeface="Verdana"/>
              </a:rPr>
              <a:t>id  </a:t>
            </a:r>
            <a:r>
              <a:rPr sz="1500" b="1" spc="-5" dirty="0">
                <a:latin typeface="Verdana"/>
                <a:cs typeface="Verdana"/>
              </a:rPr>
              <a:t>di</a:t>
            </a:r>
            <a:r>
              <a:rPr sz="1500" b="1" spc="-10" dirty="0">
                <a:latin typeface="Verdana"/>
                <a:cs typeface="Verdana"/>
              </a:rPr>
              <a:t>s</a:t>
            </a:r>
            <a:r>
              <a:rPr sz="1500" b="1" spc="-5" dirty="0">
                <a:latin typeface="Verdana"/>
                <a:cs typeface="Verdana"/>
              </a:rPr>
              <a:t>tance</a:t>
            </a:r>
            <a:endParaRPr sz="1500">
              <a:latin typeface="Verdana"/>
              <a:cs typeface="Verdana"/>
            </a:endParaRPr>
          </a:p>
        </p:txBody>
      </p:sp>
      <p:sp>
        <p:nvSpPr>
          <p:cNvPr id="27" name="object 27"/>
          <p:cNvSpPr/>
          <p:nvPr/>
        </p:nvSpPr>
        <p:spPr>
          <a:xfrm>
            <a:off x="741558" y="3789809"/>
            <a:ext cx="126999" cy="274319"/>
          </a:xfrm>
          <a:prstGeom prst="rect">
            <a:avLst/>
          </a:prstGeom>
          <a:blipFill>
            <a:blip r:embed="rId6" cstate="print"/>
            <a:stretch>
              <a:fillRect/>
            </a:stretch>
          </a:blipFill>
        </p:spPr>
        <p:txBody>
          <a:bodyPr wrap="square" lIns="0" tIns="0" rIns="0" bIns="0" rtlCol="0"/>
          <a:lstStyle/>
          <a:p>
            <a:endParaRPr/>
          </a:p>
        </p:txBody>
      </p:sp>
      <p:sp>
        <p:nvSpPr>
          <p:cNvPr id="28" name="object 28"/>
          <p:cNvSpPr txBox="1"/>
          <p:nvPr/>
        </p:nvSpPr>
        <p:spPr>
          <a:xfrm>
            <a:off x="248858" y="3035046"/>
            <a:ext cx="1124585" cy="711200"/>
          </a:xfrm>
          <a:prstGeom prst="rect">
            <a:avLst/>
          </a:prstGeom>
        </p:spPr>
        <p:txBody>
          <a:bodyPr vert="horz" wrap="square" lIns="0" tIns="12700" rIns="0" bIns="0" rtlCol="0">
            <a:spAutoFit/>
          </a:bodyPr>
          <a:lstStyle/>
          <a:p>
            <a:pPr marL="12700" marR="5080" algn="ctr">
              <a:spcBef>
                <a:spcPts val="100"/>
              </a:spcBef>
            </a:pPr>
            <a:r>
              <a:rPr sz="1500" b="1" spc="-5" dirty="0">
                <a:latin typeface="Verdana"/>
                <a:cs typeface="Verdana"/>
              </a:rPr>
              <a:t>P</a:t>
            </a:r>
            <a:r>
              <a:rPr sz="1500" b="1" spc="-10" dirty="0">
                <a:latin typeface="Verdana"/>
                <a:cs typeface="Verdana"/>
              </a:rPr>
              <a:t>r</a:t>
            </a:r>
            <a:r>
              <a:rPr sz="1500" b="1" dirty="0">
                <a:latin typeface="Verdana"/>
                <a:cs typeface="Verdana"/>
              </a:rPr>
              <a:t>oj</a:t>
            </a:r>
            <a:r>
              <a:rPr sz="1500" b="1" spc="-5" dirty="0">
                <a:latin typeface="Verdana"/>
                <a:cs typeface="Verdana"/>
              </a:rPr>
              <a:t>ect</a:t>
            </a:r>
            <a:r>
              <a:rPr sz="1500" b="1" spc="-10" dirty="0">
                <a:latin typeface="Verdana"/>
                <a:cs typeface="Verdana"/>
              </a:rPr>
              <a:t>i</a:t>
            </a:r>
            <a:r>
              <a:rPr sz="1500" b="1" dirty="0">
                <a:latin typeface="Verdana"/>
                <a:cs typeface="Verdana"/>
              </a:rPr>
              <a:t>o</a:t>
            </a:r>
            <a:r>
              <a:rPr sz="1500" b="1" spc="-5" dirty="0">
                <a:latin typeface="Verdana"/>
                <a:cs typeface="Verdana"/>
              </a:rPr>
              <a:t>n  surface  (secant)</a:t>
            </a:r>
            <a:endParaRPr sz="1500">
              <a:latin typeface="Verdana"/>
              <a:cs typeface="Verdana"/>
            </a:endParaRPr>
          </a:p>
        </p:txBody>
      </p:sp>
      <p:sp>
        <p:nvSpPr>
          <p:cNvPr id="29" name="object 29"/>
          <p:cNvSpPr txBox="1"/>
          <p:nvPr/>
        </p:nvSpPr>
        <p:spPr>
          <a:xfrm>
            <a:off x="-44796" y="5570741"/>
            <a:ext cx="4104004" cy="1243930"/>
          </a:xfrm>
          <a:prstGeom prst="rect">
            <a:avLst/>
          </a:prstGeom>
        </p:spPr>
        <p:txBody>
          <a:bodyPr vert="horz" wrap="square" lIns="0" tIns="12700" rIns="0" bIns="0" rtlCol="0">
            <a:spAutoFit/>
          </a:bodyPr>
          <a:lstStyle/>
          <a:p>
            <a:pPr marL="304800" marR="5080" indent="635" algn="ctr">
              <a:spcBef>
                <a:spcPts val="835"/>
              </a:spcBef>
            </a:pPr>
            <a:r>
              <a:rPr sz="2000" b="1" i="1" spc="-5" dirty="0">
                <a:latin typeface="Verdana"/>
                <a:cs typeface="Verdana"/>
              </a:rPr>
              <a:t>This design approach  used for SPCS 27 </a:t>
            </a:r>
            <a:r>
              <a:rPr sz="2000" b="1" i="1" spc="-10" dirty="0">
                <a:latin typeface="Verdana"/>
                <a:cs typeface="Verdana"/>
              </a:rPr>
              <a:t>and </a:t>
            </a:r>
            <a:r>
              <a:rPr sz="2000" b="1" i="1" spc="-5" dirty="0">
                <a:latin typeface="Verdana"/>
                <a:cs typeface="Verdana"/>
              </a:rPr>
              <a:t>83  (minimizes distortion with  respect to</a:t>
            </a:r>
            <a:r>
              <a:rPr sz="2000" b="1" i="1" dirty="0">
                <a:latin typeface="Verdana"/>
                <a:cs typeface="Verdana"/>
              </a:rPr>
              <a:t> </a:t>
            </a:r>
            <a:r>
              <a:rPr sz="2000" b="1" i="1" spc="-5" dirty="0">
                <a:latin typeface="Verdana"/>
                <a:cs typeface="Verdana"/>
              </a:rPr>
              <a:t>ellipsoid)</a:t>
            </a:r>
            <a:endParaRPr sz="2000" dirty="0">
              <a:latin typeface="Verdana"/>
              <a:cs typeface="Verdana"/>
            </a:endParaRPr>
          </a:p>
        </p:txBody>
      </p:sp>
      <p:sp>
        <p:nvSpPr>
          <p:cNvPr id="30" name="object 30"/>
          <p:cNvSpPr/>
          <p:nvPr/>
        </p:nvSpPr>
        <p:spPr>
          <a:xfrm>
            <a:off x="1177812" y="4639132"/>
            <a:ext cx="94615" cy="251460"/>
          </a:xfrm>
          <a:custGeom>
            <a:avLst/>
            <a:gdLst/>
            <a:ahLst/>
            <a:cxnLst/>
            <a:rect l="l" t="t" r="r" b="b"/>
            <a:pathLst>
              <a:path w="94615" h="251460">
                <a:moveTo>
                  <a:pt x="94348" y="251002"/>
                </a:moveTo>
                <a:lnTo>
                  <a:pt x="0" y="0"/>
                </a:lnTo>
              </a:path>
            </a:pathLst>
          </a:custGeom>
          <a:ln w="22098">
            <a:solidFill>
              <a:srgbClr val="000000"/>
            </a:solidFill>
          </a:ln>
        </p:spPr>
        <p:txBody>
          <a:bodyPr wrap="square" lIns="0" tIns="0" rIns="0" bIns="0" rtlCol="0"/>
          <a:lstStyle/>
          <a:p>
            <a:endParaRPr/>
          </a:p>
        </p:txBody>
      </p:sp>
      <p:sp>
        <p:nvSpPr>
          <p:cNvPr id="31" name="object 31"/>
          <p:cNvSpPr/>
          <p:nvPr/>
        </p:nvSpPr>
        <p:spPr>
          <a:xfrm>
            <a:off x="1136241" y="4567816"/>
            <a:ext cx="118884" cy="141211"/>
          </a:xfrm>
          <a:prstGeom prst="rect">
            <a:avLst/>
          </a:prstGeom>
          <a:blipFill>
            <a:blip r:embed="rId7" cstate="print"/>
            <a:stretch>
              <a:fillRect/>
            </a:stretch>
          </a:blipFill>
        </p:spPr>
        <p:txBody>
          <a:bodyPr wrap="square" lIns="0" tIns="0" rIns="0" bIns="0" rtlCol="0"/>
          <a:lstStyle/>
          <a:p>
            <a:endParaRPr/>
          </a:p>
        </p:txBody>
      </p:sp>
      <p:sp>
        <p:nvSpPr>
          <p:cNvPr id="32" name="object 29"/>
          <p:cNvSpPr txBox="1"/>
          <p:nvPr/>
        </p:nvSpPr>
        <p:spPr>
          <a:xfrm>
            <a:off x="1207049" y="4902679"/>
            <a:ext cx="4104004" cy="567975"/>
          </a:xfrm>
          <a:prstGeom prst="rect">
            <a:avLst/>
          </a:prstGeom>
        </p:spPr>
        <p:txBody>
          <a:bodyPr vert="horz" wrap="square" lIns="0" tIns="12700" rIns="0" bIns="0" rtlCol="0">
            <a:noAutofit/>
          </a:bodyPr>
          <a:lstStyle/>
          <a:p>
            <a:pPr marL="67310" marR="3183890" indent="-55244">
              <a:spcBef>
                <a:spcPts val="100"/>
              </a:spcBef>
            </a:pPr>
            <a:r>
              <a:rPr sz="1500" b="1" spc="-5" dirty="0">
                <a:latin typeface="Verdana"/>
                <a:cs typeface="Verdana"/>
              </a:rPr>
              <a:t>E</a:t>
            </a:r>
            <a:r>
              <a:rPr sz="1500" b="1" spc="-10" dirty="0">
                <a:latin typeface="Verdana"/>
                <a:cs typeface="Verdana"/>
              </a:rPr>
              <a:t>lli</a:t>
            </a:r>
            <a:r>
              <a:rPr sz="1500" b="1" spc="-5" dirty="0">
                <a:latin typeface="Verdana"/>
                <a:cs typeface="Verdana"/>
              </a:rPr>
              <a:t>p</a:t>
            </a:r>
            <a:r>
              <a:rPr sz="1500" b="1" spc="-10" dirty="0">
                <a:latin typeface="Verdana"/>
                <a:cs typeface="Verdana"/>
              </a:rPr>
              <a:t>s</a:t>
            </a:r>
            <a:r>
              <a:rPr sz="1500" b="1" dirty="0">
                <a:latin typeface="Verdana"/>
                <a:cs typeface="Verdana"/>
              </a:rPr>
              <a:t>o</a:t>
            </a:r>
            <a:r>
              <a:rPr sz="1500" b="1" spc="-10" dirty="0">
                <a:latin typeface="Verdana"/>
                <a:cs typeface="Verdana"/>
              </a:rPr>
              <a:t>id  </a:t>
            </a:r>
            <a:r>
              <a:rPr sz="1500" b="1" spc="-5" dirty="0">
                <a:latin typeface="Verdana"/>
                <a:cs typeface="Verdana"/>
              </a:rPr>
              <a:t>surface</a:t>
            </a:r>
          </a:p>
          <a:p>
            <a:pPr marL="304800" marR="5080" indent="635" algn="ctr">
              <a:spcBef>
                <a:spcPts val="835"/>
              </a:spcBef>
            </a:pPr>
            <a:endParaRPr sz="2000" dirty="0">
              <a:latin typeface="Verdana"/>
              <a:cs typeface="Verdana"/>
            </a:endParaRPr>
          </a:p>
        </p:txBody>
      </p:sp>
    </p:spTree>
    <p:extLst>
      <p:ext uri="{BB962C8B-B14F-4D97-AF65-F5344CB8AC3E}">
        <p14:creationId xmlns:p14="http://schemas.microsoft.com/office/powerpoint/2010/main" val="66113363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0" y="3387855"/>
            <a:ext cx="9144000" cy="3470275"/>
          </a:xfrm>
          <a:custGeom>
            <a:avLst/>
            <a:gdLst/>
            <a:ahLst/>
            <a:cxnLst/>
            <a:rect l="l" t="t" r="r" b="b"/>
            <a:pathLst>
              <a:path w="9144000" h="3470275">
                <a:moveTo>
                  <a:pt x="4572000" y="0"/>
                </a:moveTo>
                <a:lnTo>
                  <a:pt x="4523440" y="209"/>
                </a:lnTo>
                <a:lnTo>
                  <a:pt x="4474980" y="837"/>
                </a:lnTo>
                <a:lnTo>
                  <a:pt x="4426623" y="1880"/>
                </a:lnTo>
                <a:lnTo>
                  <a:pt x="4378369" y="3338"/>
                </a:lnTo>
                <a:lnTo>
                  <a:pt x="4330220" y="5209"/>
                </a:lnTo>
                <a:lnTo>
                  <a:pt x="4282178" y="7491"/>
                </a:lnTo>
                <a:lnTo>
                  <a:pt x="4234245" y="10183"/>
                </a:lnTo>
                <a:lnTo>
                  <a:pt x="4186423" y="13282"/>
                </a:lnTo>
                <a:lnTo>
                  <a:pt x="4138713" y="16786"/>
                </a:lnTo>
                <a:lnTo>
                  <a:pt x="4091117" y="20695"/>
                </a:lnTo>
                <a:lnTo>
                  <a:pt x="4043636" y="25007"/>
                </a:lnTo>
                <a:lnTo>
                  <a:pt x="3996273" y="29719"/>
                </a:lnTo>
                <a:lnTo>
                  <a:pt x="3949029" y="34830"/>
                </a:lnTo>
                <a:lnTo>
                  <a:pt x="3901906" y="40339"/>
                </a:lnTo>
                <a:lnTo>
                  <a:pt x="3854905" y="46243"/>
                </a:lnTo>
                <a:lnTo>
                  <a:pt x="3808029" y="52541"/>
                </a:lnTo>
                <a:lnTo>
                  <a:pt x="3761278" y="59231"/>
                </a:lnTo>
                <a:lnTo>
                  <a:pt x="3714656" y="66311"/>
                </a:lnTo>
                <a:lnTo>
                  <a:pt x="3668163" y="73780"/>
                </a:lnTo>
                <a:lnTo>
                  <a:pt x="3621801" y="81636"/>
                </a:lnTo>
                <a:lnTo>
                  <a:pt x="3575572" y="89878"/>
                </a:lnTo>
                <a:lnTo>
                  <a:pt x="3529478" y="98503"/>
                </a:lnTo>
                <a:lnTo>
                  <a:pt x="3483520" y="107509"/>
                </a:lnTo>
                <a:lnTo>
                  <a:pt x="3437701" y="116896"/>
                </a:lnTo>
                <a:lnTo>
                  <a:pt x="3392021" y="126661"/>
                </a:lnTo>
                <a:lnTo>
                  <a:pt x="3346483" y="136803"/>
                </a:lnTo>
                <a:lnTo>
                  <a:pt x="3301088" y="147320"/>
                </a:lnTo>
                <a:lnTo>
                  <a:pt x="3255838" y="158210"/>
                </a:lnTo>
                <a:lnTo>
                  <a:pt x="3210735" y="169471"/>
                </a:lnTo>
                <a:lnTo>
                  <a:pt x="3165781" y="181102"/>
                </a:lnTo>
                <a:lnTo>
                  <a:pt x="3120976" y="193102"/>
                </a:lnTo>
                <a:lnTo>
                  <a:pt x="3076324" y="205467"/>
                </a:lnTo>
                <a:lnTo>
                  <a:pt x="3031825" y="218198"/>
                </a:lnTo>
                <a:lnTo>
                  <a:pt x="2987482" y="231291"/>
                </a:lnTo>
                <a:lnTo>
                  <a:pt x="2943296" y="244745"/>
                </a:lnTo>
                <a:lnTo>
                  <a:pt x="2899269" y="258559"/>
                </a:lnTo>
                <a:lnTo>
                  <a:pt x="2855402" y="272730"/>
                </a:lnTo>
                <a:lnTo>
                  <a:pt x="2811698" y="287258"/>
                </a:lnTo>
                <a:lnTo>
                  <a:pt x="2768158" y="302139"/>
                </a:lnTo>
                <a:lnTo>
                  <a:pt x="2724783" y="317374"/>
                </a:lnTo>
                <a:lnTo>
                  <a:pt x="2681576" y="332959"/>
                </a:lnTo>
                <a:lnTo>
                  <a:pt x="2638538" y="348893"/>
                </a:lnTo>
                <a:lnTo>
                  <a:pt x="2595672" y="365175"/>
                </a:lnTo>
                <a:lnTo>
                  <a:pt x="2552978" y="381802"/>
                </a:lnTo>
                <a:lnTo>
                  <a:pt x="2510458" y="398774"/>
                </a:lnTo>
                <a:lnTo>
                  <a:pt x="2468114" y="416088"/>
                </a:lnTo>
                <a:lnTo>
                  <a:pt x="2425949" y="433742"/>
                </a:lnTo>
                <a:lnTo>
                  <a:pt x="2383963" y="451735"/>
                </a:lnTo>
                <a:lnTo>
                  <a:pt x="2342158" y="470065"/>
                </a:lnTo>
                <a:lnTo>
                  <a:pt x="2300536" y="488730"/>
                </a:lnTo>
                <a:lnTo>
                  <a:pt x="2259099" y="507730"/>
                </a:lnTo>
                <a:lnTo>
                  <a:pt x="2217849" y="527061"/>
                </a:lnTo>
                <a:lnTo>
                  <a:pt x="2176787" y="546722"/>
                </a:lnTo>
                <a:lnTo>
                  <a:pt x="2135915" y="566712"/>
                </a:lnTo>
                <a:lnTo>
                  <a:pt x="2095234" y="587028"/>
                </a:lnTo>
                <a:lnTo>
                  <a:pt x="2054747" y="607670"/>
                </a:lnTo>
                <a:lnTo>
                  <a:pt x="2014455" y="628635"/>
                </a:lnTo>
                <a:lnTo>
                  <a:pt x="1974360" y="649921"/>
                </a:lnTo>
                <a:lnTo>
                  <a:pt x="1934464" y="671528"/>
                </a:lnTo>
                <a:lnTo>
                  <a:pt x="1894767" y="693452"/>
                </a:lnTo>
                <a:lnTo>
                  <a:pt x="1855273" y="715694"/>
                </a:lnTo>
                <a:lnTo>
                  <a:pt x="1815983" y="738249"/>
                </a:lnTo>
                <a:lnTo>
                  <a:pt x="1776898" y="761118"/>
                </a:lnTo>
                <a:lnTo>
                  <a:pt x="1738021" y="784298"/>
                </a:lnTo>
                <a:lnTo>
                  <a:pt x="1699352" y="807788"/>
                </a:lnTo>
                <a:lnTo>
                  <a:pt x="1660895" y="831586"/>
                </a:lnTo>
                <a:lnTo>
                  <a:pt x="1622649" y="855689"/>
                </a:lnTo>
                <a:lnTo>
                  <a:pt x="1584618" y="880097"/>
                </a:lnTo>
                <a:lnTo>
                  <a:pt x="1546803" y="904808"/>
                </a:lnTo>
                <a:lnTo>
                  <a:pt x="1509205" y="929820"/>
                </a:lnTo>
                <a:lnTo>
                  <a:pt x="1471826" y="955131"/>
                </a:lnTo>
                <a:lnTo>
                  <a:pt x="1434669" y="980739"/>
                </a:lnTo>
                <a:lnTo>
                  <a:pt x="1397735" y="1006644"/>
                </a:lnTo>
                <a:lnTo>
                  <a:pt x="1361025" y="1032842"/>
                </a:lnTo>
                <a:lnTo>
                  <a:pt x="1324541" y="1059333"/>
                </a:lnTo>
                <a:lnTo>
                  <a:pt x="1288285" y="1086115"/>
                </a:lnTo>
                <a:lnTo>
                  <a:pt x="1252259" y="1113185"/>
                </a:lnTo>
                <a:lnTo>
                  <a:pt x="1216464" y="1140543"/>
                </a:lnTo>
                <a:lnTo>
                  <a:pt x="1180903" y="1168186"/>
                </a:lnTo>
                <a:lnTo>
                  <a:pt x="1145576" y="1196113"/>
                </a:lnTo>
                <a:lnTo>
                  <a:pt x="1110486" y="1224322"/>
                </a:lnTo>
                <a:lnTo>
                  <a:pt x="1075634" y="1252811"/>
                </a:lnTo>
                <a:lnTo>
                  <a:pt x="1041023" y="1281579"/>
                </a:lnTo>
                <a:lnTo>
                  <a:pt x="1006653" y="1310624"/>
                </a:lnTo>
                <a:lnTo>
                  <a:pt x="972527" y="1339944"/>
                </a:lnTo>
                <a:lnTo>
                  <a:pt x="938646" y="1369537"/>
                </a:lnTo>
                <a:lnTo>
                  <a:pt x="905012" y="1399403"/>
                </a:lnTo>
                <a:lnTo>
                  <a:pt x="871627" y="1429538"/>
                </a:lnTo>
                <a:lnTo>
                  <a:pt x="838492" y="1459941"/>
                </a:lnTo>
                <a:lnTo>
                  <a:pt x="805609" y="1490611"/>
                </a:lnTo>
                <a:lnTo>
                  <a:pt x="772980" y="1521546"/>
                </a:lnTo>
                <a:lnTo>
                  <a:pt x="740607" y="1552744"/>
                </a:lnTo>
                <a:lnTo>
                  <a:pt x="708491" y="1584204"/>
                </a:lnTo>
                <a:lnTo>
                  <a:pt x="676635" y="1615923"/>
                </a:lnTo>
                <a:lnTo>
                  <a:pt x="645039" y="1647900"/>
                </a:lnTo>
                <a:lnTo>
                  <a:pt x="613705" y="1680134"/>
                </a:lnTo>
                <a:lnTo>
                  <a:pt x="582636" y="1712622"/>
                </a:lnTo>
                <a:lnTo>
                  <a:pt x="551833" y="1745363"/>
                </a:lnTo>
                <a:lnTo>
                  <a:pt x="521298" y="1778354"/>
                </a:lnTo>
                <a:lnTo>
                  <a:pt x="491032" y="1811596"/>
                </a:lnTo>
                <a:lnTo>
                  <a:pt x="461037" y="1845085"/>
                </a:lnTo>
                <a:lnTo>
                  <a:pt x="431315" y="1878819"/>
                </a:lnTo>
                <a:lnTo>
                  <a:pt x="401868" y="1912799"/>
                </a:lnTo>
                <a:lnTo>
                  <a:pt x="372697" y="1947020"/>
                </a:lnTo>
                <a:lnTo>
                  <a:pt x="343804" y="1981482"/>
                </a:lnTo>
                <a:lnTo>
                  <a:pt x="315191" y="2016184"/>
                </a:lnTo>
                <a:lnTo>
                  <a:pt x="286860" y="2051123"/>
                </a:lnTo>
                <a:lnTo>
                  <a:pt x="258812" y="2086297"/>
                </a:lnTo>
                <a:lnTo>
                  <a:pt x="231049" y="2121705"/>
                </a:lnTo>
                <a:lnTo>
                  <a:pt x="203572" y="2157346"/>
                </a:lnTo>
                <a:lnTo>
                  <a:pt x="176384" y="2193217"/>
                </a:lnTo>
                <a:lnTo>
                  <a:pt x="149487" y="2229316"/>
                </a:lnTo>
                <a:lnTo>
                  <a:pt x="122881" y="2265643"/>
                </a:lnTo>
                <a:lnTo>
                  <a:pt x="96569" y="2302195"/>
                </a:lnTo>
                <a:lnTo>
                  <a:pt x="70552" y="2338970"/>
                </a:lnTo>
                <a:lnTo>
                  <a:pt x="44832" y="2375968"/>
                </a:lnTo>
                <a:lnTo>
                  <a:pt x="19411" y="2413185"/>
                </a:lnTo>
                <a:lnTo>
                  <a:pt x="0" y="3470146"/>
                </a:lnTo>
                <a:lnTo>
                  <a:pt x="9144000" y="3470146"/>
                </a:lnTo>
                <a:lnTo>
                  <a:pt x="9144000" y="2442078"/>
                </a:lnTo>
                <a:lnTo>
                  <a:pt x="9124571" y="2413123"/>
                </a:lnTo>
                <a:lnTo>
                  <a:pt x="9099152" y="2375907"/>
                </a:lnTo>
                <a:lnTo>
                  <a:pt x="9073434" y="2338911"/>
                </a:lnTo>
                <a:lnTo>
                  <a:pt x="9047419" y="2302137"/>
                </a:lnTo>
                <a:lnTo>
                  <a:pt x="9021109" y="2265587"/>
                </a:lnTo>
                <a:lnTo>
                  <a:pt x="8994505" y="2229262"/>
                </a:lnTo>
                <a:lnTo>
                  <a:pt x="8967609" y="2193163"/>
                </a:lnTo>
                <a:lnTo>
                  <a:pt x="8940424" y="2157294"/>
                </a:lnTo>
                <a:lnTo>
                  <a:pt x="8912949" y="2121655"/>
                </a:lnTo>
                <a:lnTo>
                  <a:pt x="8885188" y="2086248"/>
                </a:lnTo>
                <a:lnTo>
                  <a:pt x="8857142" y="2051075"/>
                </a:lnTo>
                <a:lnTo>
                  <a:pt x="8828813" y="2016138"/>
                </a:lnTo>
                <a:lnTo>
                  <a:pt x="8800202" y="1981437"/>
                </a:lnTo>
                <a:lnTo>
                  <a:pt x="8771311" y="1946976"/>
                </a:lnTo>
                <a:lnTo>
                  <a:pt x="8742143" y="1912756"/>
                </a:lnTo>
                <a:lnTo>
                  <a:pt x="8712698" y="1878778"/>
                </a:lnTo>
                <a:lnTo>
                  <a:pt x="8682978" y="1845045"/>
                </a:lnTo>
                <a:lnTo>
                  <a:pt x="8652985" y="1811557"/>
                </a:lnTo>
                <a:lnTo>
                  <a:pt x="8622721" y="1778317"/>
                </a:lnTo>
                <a:lnTo>
                  <a:pt x="8592188" y="1745326"/>
                </a:lnTo>
                <a:lnTo>
                  <a:pt x="8561387" y="1712586"/>
                </a:lnTo>
                <a:lnTo>
                  <a:pt x="8530320" y="1680099"/>
                </a:lnTo>
                <a:lnTo>
                  <a:pt x="8498989" y="1647867"/>
                </a:lnTo>
                <a:lnTo>
                  <a:pt x="8467395" y="1615891"/>
                </a:lnTo>
                <a:lnTo>
                  <a:pt x="8435540" y="1584173"/>
                </a:lnTo>
                <a:lnTo>
                  <a:pt x="8403426" y="1552714"/>
                </a:lnTo>
                <a:lnTo>
                  <a:pt x="8371055" y="1521517"/>
                </a:lnTo>
                <a:lnTo>
                  <a:pt x="8338428" y="1490583"/>
                </a:lnTo>
                <a:lnTo>
                  <a:pt x="8305548" y="1459914"/>
                </a:lnTo>
                <a:lnTo>
                  <a:pt x="8272415" y="1429511"/>
                </a:lnTo>
                <a:lnTo>
                  <a:pt x="8239031" y="1399377"/>
                </a:lnTo>
                <a:lnTo>
                  <a:pt x="8205399" y="1369513"/>
                </a:lnTo>
                <a:lnTo>
                  <a:pt x="8171520" y="1339920"/>
                </a:lnTo>
                <a:lnTo>
                  <a:pt x="8137396" y="1310601"/>
                </a:lnTo>
                <a:lnTo>
                  <a:pt x="8103028" y="1281557"/>
                </a:lnTo>
                <a:lnTo>
                  <a:pt x="8068418" y="1252790"/>
                </a:lnTo>
                <a:lnTo>
                  <a:pt x="8033568" y="1224301"/>
                </a:lnTo>
                <a:lnTo>
                  <a:pt x="7998480" y="1196093"/>
                </a:lnTo>
                <a:lnTo>
                  <a:pt x="7963155" y="1168167"/>
                </a:lnTo>
                <a:lnTo>
                  <a:pt x="7927595" y="1140524"/>
                </a:lnTo>
                <a:lnTo>
                  <a:pt x="7891802" y="1113167"/>
                </a:lnTo>
                <a:lnTo>
                  <a:pt x="7855777" y="1086098"/>
                </a:lnTo>
                <a:lnTo>
                  <a:pt x="7819523" y="1059317"/>
                </a:lnTo>
                <a:lnTo>
                  <a:pt x="7783041" y="1032827"/>
                </a:lnTo>
                <a:lnTo>
                  <a:pt x="7746332" y="1006629"/>
                </a:lnTo>
                <a:lnTo>
                  <a:pt x="7709399" y="980725"/>
                </a:lnTo>
                <a:lnTo>
                  <a:pt x="7672243" y="955117"/>
                </a:lnTo>
                <a:lnTo>
                  <a:pt x="7634866" y="929807"/>
                </a:lnTo>
                <a:lnTo>
                  <a:pt x="7597270" y="904795"/>
                </a:lnTo>
                <a:lnTo>
                  <a:pt x="7559456" y="880085"/>
                </a:lnTo>
                <a:lnTo>
                  <a:pt x="7521426" y="855678"/>
                </a:lnTo>
                <a:lnTo>
                  <a:pt x="7483181" y="831574"/>
                </a:lnTo>
                <a:lnTo>
                  <a:pt x="7444725" y="807777"/>
                </a:lnTo>
                <a:lnTo>
                  <a:pt x="7406057" y="784288"/>
                </a:lnTo>
                <a:lnTo>
                  <a:pt x="7367181" y="761108"/>
                </a:lnTo>
                <a:lnTo>
                  <a:pt x="7328097" y="738240"/>
                </a:lnTo>
                <a:lnTo>
                  <a:pt x="7288807" y="715685"/>
                </a:lnTo>
                <a:lnTo>
                  <a:pt x="7249314" y="693444"/>
                </a:lnTo>
                <a:lnTo>
                  <a:pt x="7209619" y="671520"/>
                </a:lnTo>
                <a:lnTo>
                  <a:pt x="7169723" y="649914"/>
                </a:lnTo>
                <a:lnTo>
                  <a:pt x="7129629" y="628628"/>
                </a:lnTo>
                <a:lnTo>
                  <a:pt x="7089338" y="607663"/>
                </a:lnTo>
                <a:lnTo>
                  <a:pt x="7048851" y="587022"/>
                </a:lnTo>
                <a:lnTo>
                  <a:pt x="7008171" y="566706"/>
                </a:lnTo>
                <a:lnTo>
                  <a:pt x="6967299" y="546716"/>
                </a:lnTo>
                <a:lnTo>
                  <a:pt x="6926238" y="527055"/>
                </a:lnTo>
                <a:lnTo>
                  <a:pt x="6884987" y="507724"/>
                </a:lnTo>
                <a:lnTo>
                  <a:pt x="6843551" y="488726"/>
                </a:lnTo>
                <a:lnTo>
                  <a:pt x="6801929" y="470060"/>
                </a:lnTo>
                <a:lnTo>
                  <a:pt x="6760125" y="451731"/>
                </a:lnTo>
                <a:lnTo>
                  <a:pt x="6718139" y="433738"/>
                </a:lnTo>
                <a:lnTo>
                  <a:pt x="6675973" y="416084"/>
                </a:lnTo>
                <a:lnTo>
                  <a:pt x="6633629" y="398770"/>
                </a:lnTo>
                <a:lnTo>
                  <a:pt x="6591110" y="381799"/>
                </a:lnTo>
                <a:lnTo>
                  <a:pt x="6548415" y="365172"/>
                </a:lnTo>
                <a:lnTo>
                  <a:pt x="6505548" y="348890"/>
                </a:lnTo>
                <a:lnTo>
                  <a:pt x="6462510" y="332956"/>
                </a:lnTo>
                <a:lnTo>
                  <a:pt x="6419303" y="317371"/>
                </a:lnTo>
                <a:lnTo>
                  <a:pt x="6375928" y="302137"/>
                </a:lnTo>
                <a:lnTo>
                  <a:pt x="6332387" y="287255"/>
                </a:lnTo>
                <a:lnTo>
                  <a:pt x="6288682" y="272728"/>
                </a:lnTo>
                <a:lnTo>
                  <a:pt x="6244814" y="258557"/>
                </a:lnTo>
                <a:lnTo>
                  <a:pt x="6200786" y="244743"/>
                </a:lnTo>
                <a:lnTo>
                  <a:pt x="6156599" y="231289"/>
                </a:lnTo>
                <a:lnTo>
                  <a:pt x="6112255" y="218196"/>
                </a:lnTo>
                <a:lnTo>
                  <a:pt x="6067755" y="205466"/>
                </a:lnTo>
                <a:lnTo>
                  <a:pt x="6023102" y="193101"/>
                </a:lnTo>
                <a:lnTo>
                  <a:pt x="5978297" y="181101"/>
                </a:lnTo>
                <a:lnTo>
                  <a:pt x="5933341" y="169470"/>
                </a:lnTo>
                <a:lnTo>
                  <a:pt x="5888236" y="158209"/>
                </a:lnTo>
                <a:lnTo>
                  <a:pt x="5842985" y="147319"/>
                </a:lnTo>
                <a:lnTo>
                  <a:pt x="5797589" y="136802"/>
                </a:lnTo>
                <a:lnTo>
                  <a:pt x="5752049" y="126661"/>
                </a:lnTo>
                <a:lnTo>
                  <a:pt x="5706367" y="116896"/>
                </a:lnTo>
                <a:lnTo>
                  <a:pt x="5660546" y="107509"/>
                </a:lnTo>
                <a:lnTo>
                  <a:pt x="5614586" y="98502"/>
                </a:lnTo>
                <a:lnTo>
                  <a:pt x="5568490" y="89877"/>
                </a:lnTo>
                <a:lnTo>
                  <a:pt x="5522259" y="81636"/>
                </a:lnTo>
                <a:lnTo>
                  <a:pt x="5475895" y="73780"/>
                </a:lnTo>
                <a:lnTo>
                  <a:pt x="5429400" y="66311"/>
                </a:lnTo>
                <a:lnTo>
                  <a:pt x="5382775" y="59230"/>
                </a:lnTo>
                <a:lnTo>
                  <a:pt x="5336023" y="52540"/>
                </a:lnTo>
                <a:lnTo>
                  <a:pt x="5289144" y="46243"/>
                </a:lnTo>
                <a:lnTo>
                  <a:pt x="5242141" y="40339"/>
                </a:lnTo>
                <a:lnTo>
                  <a:pt x="5195015" y="34830"/>
                </a:lnTo>
                <a:lnTo>
                  <a:pt x="5147768" y="29719"/>
                </a:lnTo>
                <a:lnTo>
                  <a:pt x="5100402" y="25007"/>
                </a:lnTo>
                <a:lnTo>
                  <a:pt x="5052918" y="20695"/>
                </a:lnTo>
                <a:lnTo>
                  <a:pt x="5005319" y="16786"/>
                </a:lnTo>
                <a:lnTo>
                  <a:pt x="4957605" y="13282"/>
                </a:lnTo>
                <a:lnTo>
                  <a:pt x="4909780" y="10183"/>
                </a:lnTo>
                <a:lnTo>
                  <a:pt x="4861843" y="7491"/>
                </a:lnTo>
                <a:lnTo>
                  <a:pt x="4813798" y="5209"/>
                </a:lnTo>
                <a:lnTo>
                  <a:pt x="4765646" y="3338"/>
                </a:lnTo>
                <a:lnTo>
                  <a:pt x="4717388" y="1880"/>
                </a:lnTo>
                <a:lnTo>
                  <a:pt x="4669026" y="837"/>
                </a:lnTo>
                <a:lnTo>
                  <a:pt x="4620563" y="209"/>
                </a:lnTo>
                <a:lnTo>
                  <a:pt x="4572000" y="0"/>
                </a:lnTo>
                <a:close/>
              </a:path>
            </a:pathLst>
          </a:custGeom>
          <a:solidFill>
            <a:srgbClr val="FFFFFF"/>
          </a:solidFill>
        </p:spPr>
        <p:txBody>
          <a:bodyPr wrap="square" lIns="0" tIns="0" rIns="0" bIns="0" rtlCol="0"/>
          <a:lstStyle/>
          <a:p>
            <a:endParaRPr/>
          </a:p>
        </p:txBody>
      </p:sp>
      <p:sp>
        <p:nvSpPr>
          <p:cNvPr id="4" name="object 4"/>
          <p:cNvSpPr/>
          <p:nvPr/>
        </p:nvSpPr>
        <p:spPr>
          <a:xfrm>
            <a:off x="0" y="3391282"/>
            <a:ext cx="9144000" cy="3466719"/>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0" y="3391280"/>
            <a:ext cx="9144000" cy="2446020"/>
          </a:xfrm>
          <a:custGeom>
            <a:avLst/>
            <a:gdLst/>
            <a:ahLst/>
            <a:cxnLst/>
            <a:rect l="l" t="t" r="r" b="b"/>
            <a:pathLst>
              <a:path w="9144000" h="2446020">
                <a:moveTo>
                  <a:pt x="9144000" y="2445675"/>
                </a:moveTo>
                <a:lnTo>
                  <a:pt x="9122205" y="2413185"/>
                </a:lnTo>
                <a:lnTo>
                  <a:pt x="9096793" y="2375968"/>
                </a:lnTo>
                <a:lnTo>
                  <a:pt x="9071082" y="2338970"/>
                </a:lnTo>
                <a:lnTo>
                  <a:pt x="9045074" y="2302195"/>
                </a:lnTo>
                <a:lnTo>
                  <a:pt x="9018771" y="2265643"/>
                </a:lnTo>
                <a:lnTo>
                  <a:pt x="8992174" y="2229316"/>
                </a:lnTo>
                <a:lnTo>
                  <a:pt x="8965286" y="2193217"/>
                </a:lnTo>
                <a:lnTo>
                  <a:pt x="8938107" y="2157346"/>
                </a:lnTo>
                <a:lnTo>
                  <a:pt x="8910640" y="2121705"/>
                </a:lnTo>
                <a:lnTo>
                  <a:pt x="8882886" y="2086297"/>
                </a:lnTo>
                <a:lnTo>
                  <a:pt x="8854848" y="2051123"/>
                </a:lnTo>
                <a:lnTo>
                  <a:pt x="8826526" y="2016184"/>
                </a:lnTo>
                <a:lnTo>
                  <a:pt x="8797922" y="1981482"/>
                </a:lnTo>
                <a:lnTo>
                  <a:pt x="8769039" y="1947020"/>
                </a:lnTo>
                <a:lnTo>
                  <a:pt x="8739878" y="1912799"/>
                </a:lnTo>
                <a:lnTo>
                  <a:pt x="8710441" y="1878819"/>
                </a:lnTo>
                <a:lnTo>
                  <a:pt x="8680729" y="1845085"/>
                </a:lnTo>
                <a:lnTo>
                  <a:pt x="8650744" y="1811596"/>
                </a:lnTo>
                <a:lnTo>
                  <a:pt x="8620488" y="1778354"/>
                </a:lnTo>
                <a:lnTo>
                  <a:pt x="8589963" y="1745363"/>
                </a:lnTo>
                <a:lnTo>
                  <a:pt x="8559170" y="1712622"/>
                </a:lnTo>
                <a:lnTo>
                  <a:pt x="8528111" y="1680134"/>
                </a:lnTo>
                <a:lnTo>
                  <a:pt x="8496788" y="1647900"/>
                </a:lnTo>
                <a:lnTo>
                  <a:pt x="8465202" y="1615923"/>
                </a:lnTo>
                <a:lnTo>
                  <a:pt x="8433356" y="1584204"/>
                </a:lnTo>
                <a:lnTo>
                  <a:pt x="8401251" y="1552744"/>
                </a:lnTo>
                <a:lnTo>
                  <a:pt x="8368888" y="1521546"/>
                </a:lnTo>
                <a:lnTo>
                  <a:pt x="8336270" y="1490611"/>
                </a:lnTo>
                <a:lnTo>
                  <a:pt x="8303398" y="1459941"/>
                </a:lnTo>
                <a:lnTo>
                  <a:pt x="8270273" y="1429538"/>
                </a:lnTo>
                <a:lnTo>
                  <a:pt x="8236899" y="1399403"/>
                </a:lnTo>
                <a:lnTo>
                  <a:pt x="8203276" y="1369537"/>
                </a:lnTo>
                <a:lnTo>
                  <a:pt x="8169405" y="1339944"/>
                </a:lnTo>
                <a:lnTo>
                  <a:pt x="8135290" y="1310624"/>
                </a:lnTo>
                <a:lnTo>
                  <a:pt x="8100931" y="1281579"/>
                </a:lnTo>
                <a:lnTo>
                  <a:pt x="8066330" y="1252811"/>
                </a:lnTo>
                <a:lnTo>
                  <a:pt x="8031490" y="1224322"/>
                </a:lnTo>
                <a:lnTo>
                  <a:pt x="7996411" y="1196113"/>
                </a:lnTo>
                <a:lnTo>
                  <a:pt x="7961095" y="1168186"/>
                </a:lnTo>
                <a:lnTo>
                  <a:pt x="7925544" y="1140543"/>
                </a:lnTo>
                <a:lnTo>
                  <a:pt x="7889761" y="1113185"/>
                </a:lnTo>
                <a:lnTo>
                  <a:pt x="7853746" y="1086115"/>
                </a:lnTo>
                <a:lnTo>
                  <a:pt x="7817501" y="1059333"/>
                </a:lnTo>
                <a:lnTo>
                  <a:pt x="7781028" y="1032842"/>
                </a:lnTo>
                <a:lnTo>
                  <a:pt x="7744330" y="1006644"/>
                </a:lnTo>
                <a:lnTo>
                  <a:pt x="7707406" y="980739"/>
                </a:lnTo>
                <a:lnTo>
                  <a:pt x="7670260" y="955131"/>
                </a:lnTo>
                <a:lnTo>
                  <a:pt x="7632893" y="929820"/>
                </a:lnTo>
                <a:lnTo>
                  <a:pt x="7595306" y="904808"/>
                </a:lnTo>
                <a:lnTo>
                  <a:pt x="7557502" y="880097"/>
                </a:lnTo>
                <a:lnTo>
                  <a:pt x="7519482" y="855689"/>
                </a:lnTo>
                <a:lnTo>
                  <a:pt x="7481248" y="831586"/>
                </a:lnTo>
                <a:lnTo>
                  <a:pt x="7442802" y="807788"/>
                </a:lnTo>
                <a:lnTo>
                  <a:pt x="7404144" y="784298"/>
                </a:lnTo>
                <a:lnTo>
                  <a:pt x="7365278" y="761118"/>
                </a:lnTo>
                <a:lnTo>
                  <a:pt x="7326205" y="738249"/>
                </a:lnTo>
                <a:lnTo>
                  <a:pt x="7286926" y="715694"/>
                </a:lnTo>
                <a:lnTo>
                  <a:pt x="7247443" y="693452"/>
                </a:lnTo>
                <a:lnTo>
                  <a:pt x="7207758" y="671528"/>
                </a:lnTo>
                <a:lnTo>
                  <a:pt x="7167873" y="649921"/>
                </a:lnTo>
                <a:lnTo>
                  <a:pt x="7127790" y="628635"/>
                </a:lnTo>
                <a:lnTo>
                  <a:pt x="7087509" y="607670"/>
                </a:lnTo>
                <a:lnTo>
                  <a:pt x="7047033" y="587028"/>
                </a:lnTo>
                <a:lnTo>
                  <a:pt x="7006364" y="566712"/>
                </a:lnTo>
                <a:lnTo>
                  <a:pt x="6965504" y="546722"/>
                </a:lnTo>
                <a:lnTo>
                  <a:pt x="6924453" y="527061"/>
                </a:lnTo>
                <a:lnTo>
                  <a:pt x="6883214" y="507730"/>
                </a:lnTo>
                <a:lnTo>
                  <a:pt x="6841788" y="488730"/>
                </a:lnTo>
                <a:lnTo>
                  <a:pt x="6800178" y="470065"/>
                </a:lnTo>
                <a:lnTo>
                  <a:pt x="6758384" y="451735"/>
                </a:lnTo>
                <a:lnTo>
                  <a:pt x="6716410" y="433742"/>
                </a:lnTo>
                <a:lnTo>
                  <a:pt x="6674255" y="416088"/>
                </a:lnTo>
                <a:lnTo>
                  <a:pt x="6631923" y="398774"/>
                </a:lnTo>
                <a:lnTo>
                  <a:pt x="6589415" y="381802"/>
                </a:lnTo>
                <a:lnTo>
                  <a:pt x="6546732" y="365175"/>
                </a:lnTo>
                <a:lnTo>
                  <a:pt x="6503876" y="348893"/>
                </a:lnTo>
                <a:lnTo>
                  <a:pt x="6460850" y="332959"/>
                </a:lnTo>
                <a:lnTo>
                  <a:pt x="6417654" y="317374"/>
                </a:lnTo>
                <a:lnTo>
                  <a:pt x="6374291" y="302139"/>
                </a:lnTo>
                <a:lnTo>
                  <a:pt x="6330761" y="287258"/>
                </a:lnTo>
                <a:lnTo>
                  <a:pt x="6287068" y="272730"/>
                </a:lnTo>
                <a:lnTo>
                  <a:pt x="6243213" y="258559"/>
                </a:lnTo>
                <a:lnTo>
                  <a:pt x="6199197" y="244745"/>
                </a:lnTo>
                <a:lnTo>
                  <a:pt x="6155022" y="231291"/>
                </a:lnTo>
                <a:lnTo>
                  <a:pt x="6110689" y="218198"/>
                </a:lnTo>
                <a:lnTo>
                  <a:pt x="6066202" y="205467"/>
                </a:lnTo>
                <a:lnTo>
                  <a:pt x="6021560" y="193102"/>
                </a:lnTo>
                <a:lnTo>
                  <a:pt x="5976767" y="181102"/>
                </a:lnTo>
                <a:lnTo>
                  <a:pt x="5931823" y="169471"/>
                </a:lnTo>
                <a:lnTo>
                  <a:pt x="5886731" y="158210"/>
                </a:lnTo>
                <a:lnTo>
                  <a:pt x="5841492" y="147320"/>
                </a:lnTo>
                <a:lnTo>
                  <a:pt x="5796108" y="136803"/>
                </a:lnTo>
                <a:lnTo>
                  <a:pt x="5750581" y="126661"/>
                </a:lnTo>
                <a:lnTo>
                  <a:pt x="5704912" y="116896"/>
                </a:lnTo>
                <a:lnTo>
                  <a:pt x="5659103" y="107509"/>
                </a:lnTo>
                <a:lnTo>
                  <a:pt x="5613156" y="98503"/>
                </a:lnTo>
                <a:lnTo>
                  <a:pt x="5567072" y="89878"/>
                </a:lnTo>
                <a:lnTo>
                  <a:pt x="5520854" y="81636"/>
                </a:lnTo>
                <a:lnTo>
                  <a:pt x="5474503" y="73780"/>
                </a:lnTo>
                <a:lnTo>
                  <a:pt x="5428020" y="66311"/>
                </a:lnTo>
                <a:lnTo>
                  <a:pt x="5381408" y="59231"/>
                </a:lnTo>
                <a:lnTo>
                  <a:pt x="5334668" y="52541"/>
                </a:lnTo>
                <a:lnTo>
                  <a:pt x="5287802" y="46243"/>
                </a:lnTo>
                <a:lnTo>
                  <a:pt x="5240812" y="40339"/>
                </a:lnTo>
                <a:lnTo>
                  <a:pt x="5193699" y="34830"/>
                </a:lnTo>
                <a:lnTo>
                  <a:pt x="5146465" y="29719"/>
                </a:lnTo>
                <a:lnTo>
                  <a:pt x="5099112" y="25007"/>
                </a:lnTo>
                <a:lnTo>
                  <a:pt x="5051641" y="20695"/>
                </a:lnTo>
                <a:lnTo>
                  <a:pt x="5004055" y="16786"/>
                </a:lnTo>
                <a:lnTo>
                  <a:pt x="4956355" y="13282"/>
                </a:lnTo>
                <a:lnTo>
                  <a:pt x="4908542" y="10183"/>
                </a:lnTo>
                <a:lnTo>
                  <a:pt x="4860619" y="7491"/>
                </a:lnTo>
                <a:lnTo>
                  <a:pt x="4812587" y="5209"/>
                </a:lnTo>
                <a:lnTo>
                  <a:pt x="4764448" y="3338"/>
                </a:lnTo>
                <a:lnTo>
                  <a:pt x="4716204" y="1880"/>
                </a:lnTo>
                <a:lnTo>
                  <a:pt x="4667856" y="837"/>
                </a:lnTo>
                <a:lnTo>
                  <a:pt x="4619406" y="209"/>
                </a:lnTo>
                <a:lnTo>
                  <a:pt x="4570855" y="0"/>
                </a:lnTo>
                <a:lnTo>
                  <a:pt x="4522309" y="209"/>
                </a:lnTo>
                <a:lnTo>
                  <a:pt x="4473863" y="837"/>
                </a:lnTo>
                <a:lnTo>
                  <a:pt x="4425519" y="1880"/>
                </a:lnTo>
                <a:lnTo>
                  <a:pt x="4377278" y="3338"/>
                </a:lnTo>
                <a:lnTo>
                  <a:pt x="4329143" y="5209"/>
                </a:lnTo>
                <a:lnTo>
                  <a:pt x="4281115" y="7491"/>
                </a:lnTo>
                <a:lnTo>
                  <a:pt x="4233195" y="10183"/>
                </a:lnTo>
                <a:lnTo>
                  <a:pt x="4185386" y="13282"/>
                </a:lnTo>
                <a:lnTo>
                  <a:pt x="4137689" y="16786"/>
                </a:lnTo>
                <a:lnTo>
                  <a:pt x="4090106" y="20695"/>
                </a:lnTo>
                <a:lnTo>
                  <a:pt x="4042639" y="25007"/>
                </a:lnTo>
                <a:lnTo>
                  <a:pt x="3995289" y="29719"/>
                </a:lnTo>
                <a:lnTo>
                  <a:pt x="3948058" y="34830"/>
                </a:lnTo>
                <a:lnTo>
                  <a:pt x="3900948" y="40339"/>
                </a:lnTo>
                <a:lnTo>
                  <a:pt x="3853960" y="46243"/>
                </a:lnTo>
                <a:lnTo>
                  <a:pt x="3807097" y="52540"/>
                </a:lnTo>
                <a:lnTo>
                  <a:pt x="3760360" y="59230"/>
                </a:lnTo>
                <a:lnTo>
                  <a:pt x="3713751" y="66311"/>
                </a:lnTo>
                <a:lnTo>
                  <a:pt x="3667271" y="73780"/>
                </a:lnTo>
                <a:lnTo>
                  <a:pt x="3620922" y="81636"/>
                </a:lnTo>
                <a:lnTo>
                  <a:pt x="3574706" y="89877"/>
                </a:lnTo>
                <a:lnTo>
                  <a:pt x="3528625" y="98502"/>
                </a:lnTo>
                <a:lnTo>
                  <a:pt x="3482680" y="107509"/>
                </a:lnTo>
                <a:lnTo>
                  <a:pt x="3436873" y="116896"/>
                </a:lnTo>
                <a:lnTo>
                  <a:pt x="3391206" y="126661"/>
                </a:lnTo>
                <a:lnTo>
                  <a:pt x="3345681" y="136802"/>
                </a:lnTo>
                <a:lnTo>
                  <a:pt x="3300299" y="147319"/>
                </a:lnTo>
                <a:lnTo>
                  <a:pt x="3255062" y="158209"/>
                </a:lnTo>
                <a:lnTo>
                  <a:pt x="3209972" y="169470"/>
                </a:lnTo>
                <a:lnTo>
                  <a:pt x="3165030" y="181101"/>
                </a:lnTo>
                <a:lnTo>
                  <a:pt x="3120238" y="193101"/>
                </a:lnTo>
                <a:lnTo>
                  <a:pt x="3075599" y="205466"/>
                </a:lnTo>
                <a:lnTo>
                  <a:pt x="3031113" y="218196"/>
                </a:lnTo>
                <a:lnTo>
                  <a:pt x="2986782" y="231289"/>
                </a:lnTo>
                <a:lnTo>
                  <a:pt x="2942608" y="244743"/>
                </a:lnTo>
                <a:lnTo>
                  <a:pt x="2898594" y="258557"/>
                </a:lnTo>
                <a:lnTo>
                  <a:pt x="2854740" y="272728"/>
                </a:lnTo>
                <a:lnTo>
                  <a:pt x="2811048" y="287255"/>
                </a:lnTo>
                <a:lnTo>
                  <a:pt x="2767520" y="302137"/>
                </a:lnTo>
                <a:lnTo>
                  <a:pt x="2724158" y="317371"/>
                </a:lnTo>
                <a:lnTo>
                  <a:pt x="2680963" y="332956"/>
                </a:lnTo>
                <a:lnTo>
                  <a:pt x="2637938" y="348890"/>
                </a:lnTo>
                <a:lnTo>
                  <a:pt x="2595083" y="365172"/>
                </a:lnTo>
                <a:lnTo>
                  <a:pt x="2552401" y="381799"/>
                </a:lnTo>
                <a:lnTo>
                  <a:pt x="2509894" y="398770"/>
                </a:lnTo>
                <a:lnTo>
                  <a:pt x="2467562" y="416084"/>
                </a:lnTo>
                <a:lnTo>
                  <a:pt x="2425409" y="433738"/>
                </a:lnTo>
                <a:lnTo>
                  <a:pt x="2383435" y="451731"/>
                </a:lnTo>
                <a:lnTo>
                  <a:pt x="2341642" y="470060"/>
                </a:lnTo>
                <a:lnTo>
                  <a:pt x="2300032" y="488726"/>
                </a:lnTo>
                <a:lnTo>
                  <a:pt x="2258607" y="507724"/>
                </a:lnTo>
                <a:lnTo>
                  <a:pt x="2217369" y="527055"/>
                </a:lnTo>
                <a:lnTo>
                  <a:pt x="2176318" y="546716"/>
                </a:lnTo>
                <a:lnTo>
                  <a:pt x="2135458" y="566706"/>
                </a:lnTo>
                <a:lnTo>
                  <a:pt x="2094789" y="587022"/>
                </a:lnTo>
                <a:lnTo>
                  <a:pt x="2054314" y="607663"/>
                </a:lnTo>
                <a:lnTo>
                  <a:pt x="2014033" y="628628"/>
                </a:lnTo>
                <a:lnTo>
                  <a:pt x="1973950" y="649914"/>
                </a:lnTo>
                <a:lnTo>
                  <a:pt x="1934065" y="671520"/>
                </a:lnTo>
                <a:lnTo>
                  <a:pt x="1894380" y="693444"/>
                </a:lnTo>
                <a:lnTo>
                  <a:pt x="1854898" y="715685"/>
                </a:lnTo>
                <a:lnTo>
                  <a:pt x="1815619" y="738240"/>
                </a:lnTo>
                <a:lnTo>
                  <a:pt x="1776546" y="761108"/>
                </a:lnTo>
                <a:lnTo>
                  <a:pt x="1737679" y="784288"/>
                </a:lnTo>
                <a:lnTo>
                  <a:pt x="1699022" y="807777"/>
                </a:lnTo>
                <a:lnTo>
                  <a:pt x="1660575" y="831574"/>
                </a:lnTo>
                <a:lnTo>
                  <a:pt x="1622341" y="855678"/>
                </a:lnTo>
                <a:lnTo>
                  <a:pt x="1584321" y="880085"/>
                </a:lnTo>
                <a:lnTo>
                  <a:pt x="1546516" y="904795"/>
                </a:lnTo>
                <a:lnTo>
                  <a:pt x="1508930" y="929807"/>
                </a:lnTo>
                <a:lnTo>
                  <a:pt x="1471562" y="955117"/>
                </a:lnTo>
                <a:lnTo>
                  <a:pt x="1434416" y="980725"/>
                </a:lnTo>
                <a:lnTo>
                  <a:pt x="1397492" y="1006629"/>
                </a:lnTo>
                <a:lnTo>
                  <a:pt x="1360793" y="1032827"/>
                </a:lnTo>
                <a:lnTo>
                  <a:pt x="1324319" y="1059317"/>
                </a:lnTo>
                <a:lnTo>
                  <a:pt x="1288074" y="1086098"/>
                </a:lnTo>
                <a:lnTo>
                  <a:pt x="1252059" y="1113167"/>
                </a:lnTo>
                <a:lnTo>
                  <a:pt x="1216274" y="1140524"/>
                </a:lnTo>
                <a:lnTo>
                  <a:pt x="1180723" y="1168167"/>
                </a:lnTo>
                <a:lnTo>
                  <a:pt x="1145407" y="1196093"/>
                </a:lnTo>
                <a:lnTo>
                  <a:pt x="1110327" y="1224301"/>
                </a:lnTo>
                <a:lnTo>
                  <a:pt x="1075486" y="1252790"/>
                </a:lnTo>
                <a:lnTo>
                  <a:pt x="1040885" y="1281557"/>
                </a:lnTo>
                <a:lnTo>
                  <a:pt x="1006525" y="1310601"/>
                </a:lnTo>
                <a:lnTo>
                  <a:pt x="972409" y="1339920"/>
                </a:lnTo>
                <a:lnTo>
                  <a:pt x="938538" y="1369513"/>
                </a:lnTo>
                <a:lnTo>
                  <a:pt x="904913" y="1399377"/>
                </a:lnTo>
                <a:lnTo>
                  <a:pt x="871538" y="1429511"/>
                </a:lnTo>
                <a:lnTo>
                  <a:pt x="838413" y="1459914"/>
                </a:lnTo>
                <a:lnTo>
                  <a:pt x="805540" y="1490583"/>
                </a:lnTo>
                <a:lnTo>
                  <a:pt x="772921" y="1521517"/>
                </a:lnTo>
                <a:lnTo>
                  <a:pt x="740557" y="1552714"/>
                </a:lnTo>
                <a:lnTo>
                  <a:pt x="708451" y="1584173"/>
                </a:lnTo>
                <a:lnTo>
                  <a:pt x="676603" y="1615891"/>
                </a:lnTo>
                <a:lnTo>
                  <a:pt x="645017" y="1647867"/>
                </a:lnTo>
                <a:lnTo>
                  <a:pt x="613693" y="1680099"/>
                </a:lnTo>
                <a:lnTo>
                  <a:pt x="582633" y="1712586"/>
                </a:lnTo>
                <a:lnTo>
                  <a:pt x="551839" y="1745326"/>
                </a:lnTo>
                <a:lnTo>
                  <a:pt x="521312" y="1778317"/>
                </a:lnTo>
                <a:lnTo>
                  <a:pt x="491055" y="1811557"/>
                </a:lnTo>
                <a:lnTo>
                  <a:pt x="461069" y="1845045"/>
                </a:lnTo>
                <a:lnTo>
                  <a:pt x="431356" y="1878778"/>
                </a:lnTo>
                <a:lnTo>
                  <a:pt x="401917" y="1912756"/>
                </a:lnTo>
                <a:lnTo>
                  <a:pt x="372755" y="1946976"/>
                </a:lnTo>
                <a:lnTo>
                  <a:pt x="343871" y="1981437"/>
                </a:lnTo>
                <a:lnTo>
                  <a:pt x="315266" y="2016138"/>
                </a:lnTo>
                <a:lnTo>
                  <a:pt x="286943" y="2051075"/>
                </a:lnTo>
                <a:lnTo>
                  <a:pt x="258903" y="2086248"/>
                </a:lnTo>
                <a:lnTo>
                  <a:pt x="231148" y="2121655"/>
                </a:lnTo>
                <a:lnTo>
                  <a:pt x="203680" y="2157294"/>
                </a:lnTo>
                <a:lnTo>
                  <a:pt x="176500" y="2193163"/>
                </a:lnTo>
                <a:lnTo>
                  <a:pt x="149610" y="2229262"/>
                </a:lnTo>
                <a:lnTo>
                  <a:pt x="123012" y="2265587"/>
                </a:lnTo>
                <a:lnTo>
                  <a:pt x="96707" y="2302137"/>
                </a:lnTo>
                <a:lnTo>
                  <a:pt x="70698" y="2338911"/>
                </a:lnTo>
                <a:lnTo>
                  <a:pt x="44986" y="2375907"/>
                </a:lnTo>
                <a:lnTo>
                  <a:pt x="19572" y="2413123"/>
                </a:lnTo>
                <a:lnTo>
                  <a:pt x="0" y="2442299"/>
                </a:lnTo>
              </a:path>
            </a:pathLst>
          </a:custGeom>
          <a:ln w="25146">
            <a:solidFill>
              <a:srgbClr val="0099CC"/>
            </a:solidFill>
          </a:ln>
        </p:spPr>
        <p:txBody>
          <a:bodyPr wrap="square" lIns="0" tIns="0" rIns="0" bIns="0" rtlCol="0"/>
          <a:lstStyle/>
          <a:p>
            <a:endParaRPr/>
          </a:p>
        </p:txBody>
      </p:sp>
      <p:sp>
        <p:nvSpPr>
          <p:cNvPr id="6" name="object 6"/>
          <p:cNvSpPr/>
          <p:nvPr/>
        </p:nvSpPr>
        <p:spPr>
          <a:xfrm>
            <a:off x="4824827" y="2154556"/>
            <a:ext cx="598805" cy="4703445"/>
          </a:xfrm>
          <a:custGeom>
            <a:avLst/>
            <a:gdLst/>
            <a:ahLst/>
            <a:cxnLst/>
            <a:rect l="l" t="t" r="r" b="b"/>
            <a:pathLst>
              <a:path w="598804" h="4703445">
                <a:moveTo>
                  <a:pt x="598518" y="0"/>
                </a:moveTo>
                <a:lnTo>
                  <a:pt x="0" y="4703445"/>
                </a:lnTo>
              </a:path>
            </a:pathLst>
          </a:custGeom>
          <a:ln w="25146">
            <a:solidFill>
              <a:srgbClr val="808080"/>
            </a:solidFill>
            <a:prstDash val="sysDot"/>
          </a:ln>
        </p:spPr>
        <p:txBody>
          <a:bodyPr wrap="square" lIns="0" tIns="0" rIns="0" bIns="0" rtlCol="0"/>
          <a:lstStyle/>
          <a:p>
            <a:endParaRPr/>
          </a:p>
        </p:txBody>
      </p:sp>
      <p:sp>
        <p:nvSpPr>
          <p:cNvPr id="7" name="object 7"/>
          <p:cNvSpPr/>
          <p:nvPr/>
        </p:nvSpPr>
        <p:spPr>
          <a:xfrm>
            <a:off x="2277238" y="3001136"/>
            <a:ext cx="1511935" cy="3856990"/>
          </a:xfrm>
          <a:custGeom>
            <a:avLst/>
            <a:gdLst/>
            <a:ahLst/>
            <a:cxnLst/>
            <a:rect l="l" t="t" r="r" b="b"/>
            <a:pathLst>
              <a:path w="1511935" h="3856990">
                <a:moveTo>
                  <a:pt x="0" y="0"/>
                </a:moveTo>
                <a:lnTo>
                  <a:pt x="1511572" y="3856863"/>
                </a:lnTo>
              </a:path>
            </a:pathLst>
          </a:custGeom>
          <a:ln w="25146">
            <a:solidFill>
              <a:srgbClr val="808080"/>
            </a:solidFill>
            <a:prstDash val="sysDot"/>
          </a:ln>
        </p:spPr>
        <p:txBody>
          <a:bodyPr wrap="square" lIns="0" tIns="0" rIns="0" bIns="0" rtlCol="0"/>
          <a:lstStyle/>
          <a:p>
            <a:endParaRPr/>
          </a:p>
        </p:txBody>
      </p:sp>
      <p:sp>
        <p:nvSpPr>
          <p:cNvPr id="8" name="object 8"/>
          <p:cNvSpPr txBox="1"/>
          <p:nvPr/>
        </p:nvSpPr>
        <p:spPr>
          <a:xfrm>
            <a:off x="2168272" y="1563433"/>
            <a:ext cx="1124585" cy="482600"/>
          </a:xfrm>
          <a:prstGeom prst="rect">
            <a:avLst/>
          </a:prstGeom>
        </p:spPr>
        <p:txBody>
          <a:bodyPr vert="horz" wrap="square" lIns="0" tIns="12700" rIns="0" bIns="0" rtlCol="0">
            <a:spAutoFit/>
          </a:bodyPr>
          <a:lstStyle/>
          <a:p>
            <a:pPr marL="345440" marR="5080" indent="-333375">
              <a:spcBef>
                <a:spcPts val="100"/>
              </a:spcBef>
            </a:pPr>
            <a:r>
              <a:rPr sz="1500" b="1" spc="-5" dirty="0">
                <a:latin typeface="Verdana"/>
                <a:cs typeface="Verdana"/>
              </a:rPr>
              <a:t>P</a:t>
            </a:r>
            <a:r>
              <a:rPr sz="1500" b="1" spc="-10" dirty="0">
                <a:latin typeface="Verdana"/>
                <a:cs typeface="Verdana"/>
              </a:rPr>
              <a:t>r</a:t>
            </a:r>
            <a:r>
              <a:rPr sz="1500" b="1" dirty="0">
                <a:latin typeface="Verdana"/>
                <a:cs typeface="Verdana"/>
              </a:rPr>
              <a:t>oj</a:t>
            </a:r>
            <a:r>
              <a:rPr sz="1500" b="1" spc="-5" dirty="0">
                <a:latin typeface="Verdana"/>
                <a:cs typeface="Verdana"/>
              </a:rPr>
              <a:t>ect</a:t>
            </a:r>
            <a:r>
              <a:rPr sz="1500" b="1" spc="-10" dirty="0">
                <a:latin typeface="Verdana"/>
                <a:cs typeface="Verdana"/>
              </a:rPr>
              <a:t>i</a:t>
            </a:r>
            <a:r>
              <a:rPr sz="1500" b="1" dirty="0">
                <a:latin typeface="Verdana"/>
                <a:cs typeface="Verdana"/>
              </a:rPr>
              <a:t>o</a:t>
            </a:r>
            <a:r>
              <a:rPr sz="1500" b="1" spc="-5" dirty="0">
                <a:latin typeface="Verdana"/>
                <a:cs typeface="Verdana"/>
              </a:rPr>
              <a:t>n  axis</a:t>
            </a:r>
            <a:endParaRPr sz="1500">
              <a:latin typeface="Verdana"/>
              <a:cs typeface="Verdana"/>
            </a:endParaRPr>
          </a:p>
        </p:txBody>
      </p:sp>
      <p:sp>
        <p:nvSpPr>
          <p:cNvPr id="9" name="object 9"/>
          <p:cNvSpPr txBox="1">
            <a:spLocks noGrp="1"/>
          </p:cNvSpPr>
          <p:nvPr>
            <p:ph type="title"/>
          </p:nvPr>
        </p:nvSpPr>
        <p:spPr>
          <a:xfrm>
            <a:off x="645574" y="183895"/>
            <a:ext cx="7853045" cy="330200"/>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sz="2000" b="1" spc="-5" dirty="0">
                <a:solidFill>
                  <a:srgbClr val="FFFFFF"/>
                </a:solidFill>
                <a:latin typeface="Verdana"/>
                <a:cs typeface="Verdana"/>
              </a:rPr>
              <a:t>Changing projection axis to reduce distortion</a:t>
            </a:r>
            <a:r>
              <a:rPr sz="2000" b="1" spc="114" dirty="0">
                <a:solidFill>
                  <a:srgbClr val="FFFFFF"/>
                </a:solidFill>
                <a:latin typeface="Verdana"/>
                <a:cs typeface="Verdana"/>
              </a:rPr>
              <a:t> </a:t>
            </a:r>
            <a:r>
              <a:rPr sz="2000" b="1" spc="-5" dirty="0">
                <a:solidFill>
                  <a:srgbClr val="FFFFFF"/>
                </a:solidFill>
                <a:latin typeface="Verdana"/>
                <a:cs typeface="Verdana"/>
              </a:rPr>
              <a:t>variation</a:t>
            </a:r>
            <a:endParaRPr sz="2000">
              <a:latin typeface="Verdana"/>
              <a:cs typeface="Verdana"/>
            </a:endParaRPr>
          </a:p>
        </p:txBody>
      </p:sp>
      <p:sp>
        <p:nvSpPr>
          <p:cNvPr id="10" name="object 10"/>
          <p:cNvSpPr/>
          <p:nvPr/>
        </p:nvSpPr>
        <p:spPr>
          <a:xfrm>
            <a:off x="179453" y="1629536"/>
            <a:ext cx="7196455" cy="1885950"/>
          </a:xfrm>
          <a:custGeom>
            <a:avLst/>
            <a:gdLst/>
            <a:ahLst/>
            <a:cxnLst/>
            <a:rect l="l" t="t" r="r" b="b"/>
            <a:pathLst>
              <a:path w="7196455" h="1885950">
                <a:moveTo>
                  <a:pt x="0" y="1885950"/>
                </a:moveTo>
                <a:lnTo>
                  <a:pt x="7196328" y="0"/>
                </a:lnTo>
              </a:path>
            </a:pathLst>
          </a:custGeom>
          <a:ln w="63246">
            <a:solidFill>
              <a:srgbClr val="00B050"/>
            </a:solidFill>
          </a:ln>
        </p:spPr>
        <p:txBody>
          <a:bodyPr wrap="square" lIns="0" tIns="0" rIns="0" bIns="0" rtlCol="0"/>
          <a:lstStyle/>
          <a:p>
            <a:endParaRPr/>
          </a:p>
        </p:txBody>
      </p:sp>
      <p:sp>
        <p:nvSpPr>
          <p:cNvPr id="11" name="object 11"/>
          <p:cNvSpPr/>
          <p:nvPr/>
        </p:nvSpPr>
        <p:spPr>
          <a:xfrm>
            <a:off x="233311" y="2792300"/>
            <a:ext cx="1828137" cy="592090"/>
          </a:xfrm>
          <a:prstGeom prst="rect">
            <a:avLst/>
          </a:prstGeom>
          <a:blipFill>
            <a:blip r:embed="rId4" cstate="print"/>
            <a:stretch>
              <a:fillRect/>
            </a:stretch>
          </a:blipFill>
        </p:spPr>
        <p:txBody>
          <a:bodyPr wrap="square" lIns="0" tIns="0" rIns="0" bIns="0" rtlCol="0"/>
          <a:lstStyle/>
          <a:p>
            <a:endParaRPr/>
          </a:p>
        </p:txBody>
      </p:sp>
      <p:sp>
        <p:nvSpPr>
          <p:cNvPr id="12" name="object 12"/>
          <p:cNvSpPr txBox="1"/>
          <p:nvPr/>
        </p:nvSpPr>
        <p:spPr>
          <a:xfrm>
            <a:off x="814641" y="4924170"/>
            <a:ext cx="925194" cy="482600"/>
          </a:xfrm>
          <a:prstGeom prst="rect">
            <a:avLst/>
          </a:prstGeom>
        </p:spPr>
        <p:txBody>
          <a:bodyPr vert="horz" wrap="square" lIns="0" tIns="12700" rIns="0" bIns="0" rtlCol="0">
            <a:spAutoFit/>
          </a:bodyPr>
          <a:lstStyle/>
          <a:p>
            <a:pPr marL="67310" marR="5080" indent="-55244">
              <a:spcBef>
                <a:spcPts val="100"/>
              </a:spcBef>
            </a:pPr>
            <a:r>
              <a:rPr sz="1500" b="1" spc="-5" dirty="0">
                <a:latin typeface="Verdana"/>
                <a:cs typeface="Verdana"/>
              </a:rPr>
              <a:t>E</a:t>
            </a:r>
            <a:r>
              <a:rPr sz="1500" b="1" spc="-10" dirty="0">
                <a:latin typeface="Verdana"/>
                <a:cs typeface="Verdana"/>
              </a:rPr>
              <a:t>lli</a:t>
            </a:r>
            <a:r>
              <a:rPr sz="1500" b="1" spc="-5" dirty="0">
                <a:latin typeface="Verdana"/>
                <a:cs typeface="Verdana"/>
              </a:rPr>
              <a:t>p</a:t>
            </a:r>
            <a:r>
              <a:rPr sz="1500" b="1" spc="-10" dirty="0">
                <a:latin typeface="Verdana"/>
                <a:cs typeface="Verdana"/>
              </a:rPr>
              <a:t>s</a:t>
            </a:r>
            <a:r>
              <a:rPr sz="1500" b="1" dirty="0">
                <a:latin typeface="Verdana"/>
                <a:cs typeface="Verdana"/>
              </a:rPr>
              <a:t>o</a:t>
            </a:r>
            <a:r>
              <a:rPr sz="1500" b="1" spc="-10" dirty="0">
                <a:latin typeface="Verdana"/>
                <a:cs typeface="Verdana"/>
              </a:rPr>
              <a:t>id  </a:t>
            </a:r>
            <a:r>
              <a:rPr sz="1500" b="1" spc="-5" dirty="0">
                <a:latin typeface="Verdana"/>
                <a:cs typeface="Verdana"/>
              </a:rPr>
              <a:t>surface</a:t>
            </a:r>
            <a:endParaRPr sz="1500">
              <a:latin typeface="Verdana"/>
              <a:cs typeface="Verdana"/>
            </a:endParaRPr>
          </a:p>
        </p:txBody>
      </p:sp>
      <p:sp>
        <p:nvSpPr>
          <p:cNvPr id="13" name="object 13"/>
          <p:cNvSpPr/>
          <p:nvPr/>
        </p:nvSpPr>
        <p:spPr>
          <a:xfrm>
            <a:off x="1177812" y="4639132"/>
            <a:ext cx="94615" cy="251460"/>
          </a:xfrm>
          <a:custGeom>
            <a:avLst/>
            <a:gdLst/>
            <a:ahLst/>
            <a:cxnLst/>
            <a:rect l="l" t="t" r="r" b="b"/>
            <a:pathLst>
              <a:path w="94615" h="251460">
                <a:moveTo>
                  <a:pt x="94348" y="251002"/>
                </a:moveTo>
                <a:lnTo>
                  <a:pt x="0" y="0"/>
                </a:lnTo>
              </a:path>
            </a:pathLst>
          </a:custGeom>
          <a:ln w="22098">
            <a:solidFill>
              <a:srgbClr val="000000"/>
            </a:solidFill>
          </a:ln>
        </p:spPr>
        <p:txBody>
          <a:bodyPr wrap="square" lIns="0" tIns="0" rIns="0" bIns="0" rtlCol="0"/>
          <a:lstStyle/>
          <a:p>
            <a:endParaRPr/>
          </a:p>
        </p:txBody>
      </p:sp>
      <p:sp>
        <p:nvSpPr>
          <p:cNvPr id="14" name="object 14"/>
          <p:cNvSpPr/>
          <p:nvPr/>
        </p:nvSpPr>
        <p:spPr>
          <a:xfrm>
            <a:off x="1136241" y="4567816"/>
            <a:ext cx="118884" cy="141211"/>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5180076" y="2105405"/>
            <a:ext cx="156210" cy="156972"/>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2785872" y="2076450"/>
            <a:ext cx="1256030" cy="4781550"/>
          </a:xfrm>
          <a:custGeom>
            <a:avLst/>
            <a:gdLst/>
            <a:ahLst/>
            <a:cxnLst/>
            <a:rect l="l" t="t" r="r" b="b"/>
            <a:pathLst>
              <a:path w="1256029" h="4781550">
                <a:moveTo>
                  <a:pt x="0" y="0"/>
                </a:moveTo>
                <a:lnTo>
                  <a:pt x="1255793" y="4781549"/>
                </a:lnTo>
              </a:path>
            </a:pathLst>
          </a:custGeom>
          <a:ln w="32004">
            <a:solidFill>
              <a:srgbClr val="000000"/>
            </a:solidFill>
            <a:prstDash val="lgDashDot"/>
          </a:ln>
        </p:spPr>
        <p:txBody>
          <a:bodyPr wrap="square" lIns="0" tIns="0" rIns="0" bIns="0" rtlCol="0"/>
          <a:lstStyle/>
          <a:p>
            <a:endParaRPr/>
          </a:p>
        </p:txBody>
      </p:sp>
      <p:sp>
        <p:nvSpPr>
          <p:cNvPr id="17" name="object 17"/>
          <p:cNvSpPr/>
          <p:nvPr/>
        </p:nvSpPr>
        <p:spPr>
          <a:xfrm>
            <a:off x="4574285" y="2269235"/>
            <a:ext cx="155448" cy="155448"/>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4180332" y="2366010"/>
            <a:ext cx="156972" cy="156972"/>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3653028" y="2503932"/>
            <a:ext cx="155448" cy="155448"/>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3065526" y="2663953"/>
            <a:ext cx="156210" cy="156209"/>
          </a:xfrm>
          <a:prstGeom prst="rect">
            <a:avLst/>
          </a:prstGeom>
          <a:blipFill>
            <a:blip r:embed="rId10" cstate="print"/>
            <a:stretch>
              <a:fillRect/>
            </a:stretch>
          </a:blipFill>
        </p:spPr>
        <p:txBody>
          <a:bodyPr wrap="square" lIns="0" tIns="0" rIns="0" bIns="0" rtlCol="0"/>
          <a:lstStyle/>
          <a:p>
            <a:endParaRPr/>
          </a:p>
        </p:txBody>
      </p:sp>
      <p:sp>
        <p:nvSpPr>
          <p:cNvPr id="21" name="object 21"/>
          <p:cNvSpPr/>
          <p:nvPr/>
        </p:nvSpPr>
        <p:spPr>
          <a:xfrm>
            <a:off x="2318004" y="2854453"/>
            <a:ext cx="155448" cy="156209"/>
          </a:xfrm>
          <a:prstGeom prst="rect">
            <a:avLst/>
          </a:prstGeom>
          <a:blipFill>
            <a:blip r:embed="rId11" cstate="print"/>
            <a:stretch>
              <a:fillRect/>
            </a:stretch>
          </a:blipFill>
        </p:spPr>
        <p:txBody>
          <a:bodyPr wrap="square" lIns="0" tIns="0" rIns="0" bIns="0" rtlCol="0"/>
          <a:lstStyle/>
          <a:p>
            <a:endParaRPr/>
          </a:p>
        </p:txBody>
      </p:sp>
      <p:sp>
        <p:nvSpPr>
          <p:cNvPr id="22" name="object 22"/>
          <p:cNvSpPr txBox="1"/>
          <p:nvPr/>
        </p:nvSpPr>
        <p:spPr>
          <a:xfrm>
            <a:off x="5645532" y="2602104"/>
            <a:ext cx="342265" cy="452755"/>
          </a:xfrm>
          <a:prstGeom prst="rect">
            <a:avLst/>
          </a:prstGeom>
        </p:spPr>
        <p:txBody>
          <a:bodyPr vert="horz" wrap="square" lIns="0" tIns="12700" rIns="0" bIns="0" rtlCol="0">
            <a:spAutoFit/>
          </a:bodyPr>
          <a:lstStyle/>
          <a:p>
            <a:pPr marL="12700">
              <a:spcBef>
                <a:spcPts val="100"/>
              </a:spcBef>
            </a:pPr>
            <a:r>
              <a:rPr sz="2800" b="1" i="1" dirty="0">
                <a:latin typeface="Times New Roman"/>
                <a:cs typeface="Times New Roman"/>
              </a:rPr>
              <a:t>h</a:t>
            </a:r>
            <a:r>
              <a:rPr sz="2775" b="1" i="1" baseline="-21021" dirty="0">
                <a:latin typeface="Times New Roman"/>
                <a:cs typeface="Times New Roman"/>
              </a:rPr>
              <a:t>2</a:t>
            </a:r>
            <a:endParaRPr sz="2775" baseline="-21021">
              <a:latin typeface="Times New Roman"/>
              <a:cs typeface="Times New Roman"/>
            </a:endParaRPr>
          </a:p>
        </p:txBody>
      </p:sp>
      <p:sp>
        <p:nvSpPr>
          <p:cNvPr id="23" name="object 23"/>
          <p:cNvSpPr/>
          <p:nvPr/>
        </p:nvSpPr>
        <p:spPr>
          <a:xfrm>
            <a:off x="5322079" y="2154190"/>
            <a:ext cx="264160" cy="1295400"/>
          </a:xfrm>
          <a:custGeom>
            <a:avLst/>
            <a:gdLst/>
            <a:ahLst/>
            <a:cxnLst/>
            <a:rect l="l" t="t" r="r" b="b"/>
            <a:pathLst>
              <a:path w="264160" h="1295400">
                <a:moveTo>
                  <a:pt x="161798" y="0"/>
                </a:moveTo>
                <a:lnTo>
                  <a:pt x="197210" y="5653"/>
                </a:lnTo>
                <a:lnTo>
                  <a:pt x="225844" y="12553"/>
                </a:lnTo>
                <a:lnTo>
                  <a:pt x="244819" y="19845"/>
                </a:lnTo>
                <a:lnTo>
                  <a:pt x="251256" y="26670"/>
                </a:lnTo>
                <a:lnTo>
                  <a:pt x="174167" y="642048"/>
                </a:lnTo>
                <a:lnTo>
                  <a:pt x="180603" y="648873"/>
                </a:lnTo>
                <a:lnTo>
                  <a:pt x="199574" y="656164"/>
                </a:lnTo>
                <a:lnTo>
                  <a:pt x="228203" y="663065"/>
                </a:lnTo>
                <a:lnTo>
                  <a:pt x="263613" y="668718"/>
                </a:lnTo>
                <a:lnTo>
                  <a:pt x="227902" y="665457"/>
                </a:lnTo>
                <a:lnTo>
                  <a:pt x="198453" y="665081"/>
                </a:lnTo>
                <a:lnTo>
                  <a:pt x="178267" y="667470"/>
                </a:lnTo>
                <a:lnTo>
                  <a:pt x="170345" y="672503"/>
                </a:lnTo>
                <a:lnTo>
                  <a:pt x="93268" y="1287868"/>
                </a:lnTo>
                <a:lnTo>
                  <a:pt x="85346" y="1292896"/>
                </a:lnTo>
                <a:lnTo>
                  <a:pt x="65160" y="1295285"/>
                </a:lnTo>
                <a:lnTo>
                  <a:pt x="35711" y="1294912"/>
                </a:lnTo>
                <a:lnTo>
                  <a:pt x="0" y="1291653"/>
                </a:lnTo>
              </a:path>
            </a:pathLst>
          </a:custGeom>
          <a:ln w="19050">
            <a:solidFill>
              <a:srgbClr val="0E0E0E"/>
            </a:solidFill>
          </a:ln>
        </p:spPr>
        <p:txBody>
          <a:bodyPr wrap="square" lIns="0" tIns="0" rIns="0" bIns="0" rtlCol="0"/>
          <a:lstStyle/>
          <a:p>
            <a:endParaRPr/>
          </a:p>
        </p:txBody>
      </p:sp>
      <p:sp>
        <p:nvSpPr>
          <p:cNvPr id="24" name="object 24"/>
          <p:cNvSpPr txBox="1"/>
          <p:nvPr/>
        </p:nvSpPr>
        <p:spPr>
          <a:xfrm>
            <a:off x="1845057" y="3297430"/>
            <a:ext cx="342265" cy="452755"/>
          </a:xfrm>
          <a:prstGeom prst="rect">
            <a:avLst/>
          </a:prstGeom>
        </p:spPr>
        <p:txBody>
          <a:bodyPr vert="horz" wrap="square" lIns="0" tIns="12700" rIns="0" bIns="0" rtlCol="0">
            <a:spAutoFit/>
          </a:bodyPr>
          <a:lstStyle/>
          <a:p>
            <a:pPr marL="12700">
              <a:spcBef>
                <a:spcPts val="100"/>
              </a:spcBef>
            </a:pPr>
            <a:r>
              <a:rPr sz="2800" b="1" i="1" dirty="0">
                <a:latin typeface="Times New Roman"/>
                <a:cs typeface="Times New Roman"/>
              </a:rPr>
              <a:t>h</a:t>
            </a:r>
            <a:r>
              <a:rPr sz="2775" b="1" i="1" baseline="-21021" dirty="0">
                <a:latin typeface="Times New Roman"/>
                <a:cs typeface="Times New Roman"/>
              </a:rPr>
              <a:t>1</a:t>
            </a:r>
            <a:endParaRPr sz="2775" baseline="-21021">
              <a:latin typeface="Times New Roman"/>
              <a:cs typeface="Times New Roman"/>
            </a:endParaRPr>
          </a:p>
        </p:txBody>
      </p:sp>
      <p:sp>
        <p:nvSpPr>
          <p:cNvPr id="25" name="object 25"/>
          <p:cNvSpPr/>
          <p:nvPr/>
        </p:nvSpPr>
        <p:spPr>
          <a:xfrm>
            <a:off x="2135954" y="3008719"/>
            <a:ext cx="386080" cy="804545"/>
          </a:xfrm>
          <a:custGeom>
            <a:avLst/>
            <a:gdLst/>
            <a:ahLst/>
            <a:cxnLst/>
            <a:rect l="l" t="t" r="r" b="b"/>
            <a:pathLst>
              <a:path w="386080" h="804545">
                <a:moveTo>
                  <a:pt x="385864" y="781888"/>
                </a:moveTo>
                <a:lnTo>
                  <a:pt x="352345" y="793736"/>
                </a:lnTo>
                <a:lnTo>
                  <a:pt x="324140" y="801287"/>
                </a:lnTo>
                <a:lnTo>
                  <a:pt x="304162" y="803923"/>
                </a:lnTo>
                <a:lnTo>
                  <a:pt x="295325" y="801027"/>
                </a:lnTo>
                <a:lnTo>
                  <a:pt x="153212" y="438416"/>
                </a:lnTo>
                <a:lnTo>
                  <a:pt x="144375" y="435520"/>
                </a:lnTo>
                <a:lnTo>
                  <a:pt x="124398" y="438156"/>
                </a:lnTo>
                <a:lnTo>
                  <a:pt x="96193" y="445706"/>
                </a:lnTo>
                <a:lnTo>
                  <a:pt x="62674" y="457555"/>
                </a:lnTo>
                <a:lnTo>
                  <a:pt x="95319" y="443480"/>
                </a:lnTo>
                <a:lnTo>
                  <a:pt x="121143" y="429856"/>
                </a:lnTo>
                <a:lnTo>
                  <a:pt x="137592" y="418214"/>
                </a:lnTo>
                <a:lnTo>
                  <a:pt x="142113" y="410083"/>
                </a:lnTo>
                <a:lnTo>
                  <a:pt x="0" y="47472"/>
                </a:lnTo>
                <a:lnTo>
                  <a:pt x="4520" y="39342"/>
                </a:lnTo>
                <a:lnTo>
                  <a:pt x="20969" y="27703"/>
                </a:lnTo>
                <a:lnTo>
                  <a:pt x="46793" y="14080"/>
                </a:lnTo>
                <a:lnTo>
                  <a:pt x="79438" y="0"/>
                </a:lnTo>
              </a:path>
            </a:pathLst>
          </a:custGeom>
          <a:ln w="19049">
            <a:solidFill>
              <a:srgbClr val="0E0E0E"/>
            </a:solidFill>
          </a:ln>
        </p:spPr>
        <p:txBody>
          <a:bodyPr wrap="square" lIns="0" tIns="0" rIns="0" bIns="0" rtlCol="0"/>
          <a:lstStyle/>
          <a:p>
            <a:endParaRPr/>
          </a:p>
        </p:txBody>
      </p:sp>
      <p:sp>
        <p:nvSpPr>
          <p:cNvPr id="26" name="object 26"/>
          <p:cNvSpPr/>
          <p:nvPr/>
        </p:nvSpPr>
        <p:spPr>
          <a:xfrm>
            <a:off x="5877841" y="1741553"/>
            <a:ext cx="278765" cy="565785"/>
          </a:xfrm>
          <a:custGeom>
            <a:avLst/>
            <a:gdLst/>
            <a:ahLst/>
            <a:cxnLst/>
            <a:rect l="l" t="t" r="r" b="b"/>
            <a:pathLst>
              <a:path w="278764" h="565785">
                <a:moveTo>
                  <a:pt x="278739" y="0"/>
                </a:moveTo>
                <a:lnTo>
                  <a:pt x="0" y="565632"/>
                </a:lnTo>
              </a:path>
            </a:pathLst>
          </a:custGeom>
          <a:ln w="22098">
            <a:solidFill>
              <a:srgbClr val="000000"/>
            </a:solidFill>
          </a:ln>
        </p:spPr>
        <p:txBody>
          <a:bodyPr wrap="square" lIns="0" tIns="0" rIns="0" bIns="0" rtlCol="0"/>
          <a:lstStyle/>
          <a:p>
            <a:endParaRPr/>
          </a:p>
        </p:txBody>
      </p:sp>
      <p:sp>
        <p:nvSpPr>
          <p:cNvPr id="27" name="object 27"/>
          <p:cNvSpPr/>
          <p:nvPr/>
        </p:nvSpPr>
        <p:spPr>
          <a:xfrm>
            <a:off x="5843332" y="2233547"/>
            <a:ext cx="113918" cy="141986"/>
          </a:xfrm>
          <a:prstGeom prst="rect">
            <a:avLst/>
          </a:prstGeom>
          <a:blipFill>
            <a:blip r:embed="rId12" cstate="print"/>
            <a:stretch>
              <a:fillRect/>
            </a:stretch>
          </a:blipFill>
        </p:spPr>
        <p:txBody>
          <a:bodyPr wrap="square" lIns="0" tIns="0" rIns="0" bIns="0" rtlCol="0"/>
          <a:lstStyle/>
          <a:p>
            <a:endParaRPr/>
          </a:p>
        </p:txBody>
      </p:sp>
      <p:sp>
        <p:nvSpPr>
          <p:cNvPr id="28" name="object 28"/>
          <p:cNvSpPr txBox="1"/>
          <p:nvPr/>
        </p:nvSpPr>
        <p:spPr>
          <a:xfrm>
            <a:off x="3511391" y="1364996"/>
            <a:ext cx="1751964" cy="711200"/>
          </a:xfrm>
          <a:prstGeom prst="rect">
            <a:avLst/>
          </a:prstGeom>
        </p:spPr>
        <p:txBody>
          <a:bodyPr vert="horz" wrap="square" lIns="0" tIns="12700" rIns="0" bIns="0" rtlCol="0">
            <a:spAutoFit/>
          </a:bodyPr>
          <a:lstStyle/>
          <a:p>
            <a:pPr marL="12700" marR="5080" indent="40640" algn="just">
              <a:spcBef>
                <a:spcPts val="100"/>
              </a:spcBef>
            </a:pPr>
            <a:r>
              <a:rPr sz="1500" b="1" spc="-5" dirty="0">
                <a:latin typeface="Verdana"/>
                <a:cs typeface="Verdana"/>
              </a:rPr>
              <a:t>Grid distance =  ground</a:t>
            </a:r>
            <a:r>
              <a:rPr sz="1500" b="1" spc="-65" dirty="0">
                <a:latin typeface="Verdana"/>
                <a:cs typeface="Verdana"/>
              </a:rPr>
              <a:t> </a:t>
            </a:r>
            <a:r>
              <a:rPr sz="1500" b="1" spc="-5" dirty="0">
                <a:latin typeface="Verdana"/>
                <a:cs typeface="Verdana"/>
              </a:rPr>
              <a:t>distance  </a:t>
            </a:r>
            <a:r>
              <a:rPr sz="1500" b="1" i="1" dirty="0">
                <a:latin typeface="Verdana"/>
                <a:cs typeface="Verdana"/>
              </a:rPr>
              <a:t>at </a:t>
            </a:r>
            <a:r>
              <a:rPr sz="1500" b="1" i="1" spc="-5" dirty="0">
                <a:latin typeface="Verdana"/>
                <a:cs typeface="Verdana"/>
              </a:rPr>
              <a:t>many</a:t>
            </a:r>
            <a:r>
              <a:rPr sz="1500" b="1" i="1" spc="-50" dirty="0">
                <a:latin typeface="Verdana"/>
                <a:cs typeface="Verdana"/>
              </a:rPr>
              <a:t> </a:t>
            </a:r>
            <a:r>
              <a:rPr sz="1500" b="1" i="1" spc="-5" dirty="0">
                <a:latin typeface="Verdana"/>
                <a:cs typeface="Verdana"/>
              </a:rPr>
              <a:t>points</a:t>
            </a:r>
            <a:endParaRPr sz="1500">
              <a:latin typeface="Verdana"/>
              <a:cs typeface="Verdana"/>
            </a:endParaRPr>
          </a:p>
        </p:txBody>
      </p:sp>
      <p:sp>
        <p:nvSpPr>
          <p:cNvPr id="29" name="object 29"/>
          <p:cNvSpPr/>
          <p:nvPr/>
        </p:nvSpPr>
        <p:spPr>
          <a:xfrm>
            <a:off x="4791457" y="3696463"/>
            <a:ext cx="4283963" cy="1821179"/>
          </a:xfrm>
          <a:prstGeom prst="rect">
            <a:avLst/>
          </a:prstGeom>
          <a:blipFill>
            <a:blip r:embed="rId13" cstate="print"/>
            <a:stretch>
              <a:fillRect/>
            </a:stretch>
          </a:blipFill>
        </p:spPr>
        <p:txBody>
          <a:bodyPr wrap="square" lIns="0" tIns="0" rIns="0" bIns="0" rtlCol="0"/>
          <a:lstStyle/>
          <a:p>
            <a:endParaRPr/>
          </a:p>
        </p:txBody>
      </p:sp>
      <p:sp>
        <p:nvSpPr>
          <p:cNvPr id="30" name="object 30"/>
          <p:cNvSpPr/>
          <p:nvPr/>
        </p:nvSpPr>
        <p:spPr>
          <a:xfrm>
            <a:off x="4735070" y="3688843"/>
            <a:ext cx="4364735" cy="1914143"/>
          </a:xfrm>
          <a:prstGeom prst="rect">
            <a:avLst/>
          </a:prstGeom>
          <a:blipFill>
            <a:blip r:embed="rId14" cstate="print"/>
            <a:stretch>
              <a:fillRect/>
            </a:stretch>
          </a:blipFill>
        </p:spPr>
        <p:txBody>
          <a:bodyPr wrap="square" lIns="0" tIns="0" rIns="0" bIns="0" rtlCol="0"/>
          <a:lstStyle/>
          <a:p>
            <a:endParaRPr/>
          </a:p>
        </p:txBody>
      </p:sp>
      <p:sp>
        <p:nvSpPr>
          <p:cNvPr id="31" name="object 31"/>
          <p:cNvSpPr txBox="1"/>
          <p:nvPr/>
        </p:nvSpPr>
        <p:spPr>
          <a:xfrm>
            <a:off x="4821556" y="3726560"/>
            <a:ext cx="4170679" cy="1708150"/>
          </a:xfrm>
          <a:prstGeom prst="rect">
            <a:avLst/>
          </a:prstGeom>
          <a:solidFill>
            <a:srgbClr val="FFFFFF"/>
          </a:solidFill>
          <a:ln w="9905">
            <a:solidFill>
              <a:srgbClr val="000000"/>
            </a:solidFill>
          </a:ln>
        </p:spPr>
        <p:txBody>
          <a:bodyPr vert="horz" wrap="square" lIns="0" tIns="43180" rIns="0" bIns="0" rtlCol="0">
            <a:spAutoFit/>
          </a:bodyPr>
          <a:lstStyle/>
          <a:p>
            <a:pPr marL="90805" marR="511809">
              <a:spcBef>
                <a:spcPts val="340"/>
              </a:spcBef>
            </a:pPr>
            <a:r>
              <a:rPr sz="1500" b="1" spc="-5" dirty="0">
                <a:solidFill>
                  <a:srgbClr val="C00000"/>
                </a:solidFill>
                <a:latin typeface="Verdana"/>
                <a:cs typeface="Verdana"/>
              </a:rPr>
              <a:t>Only way </a:t>
            </a:r>
            <a:r>
              <a:rPr sz="1500" b="1" dirty="0">
                <a:solidFill>
                  <a:srgbClr val="C00000"/>
                </a:solidFill>
                <a:latin typeface="Verdana"/>
                <a:cs typeface="Verdana"/>
              </a:rPr>
              <a:t>to </a:t>
            </a:r>
            <a:r>
              <a:rPr sz="1500" b="1" spc="-5" dirty="0">
                <a:solidFill>
                  <a:srgbClr val="C00000"/>
                </a:solidFill>
                <a:latin typeface="Verdana"/>
                <a:cs typeface="Verdana"/>
              </a:rPr>
              <a:t>reduce </a:t>
            </a:r>
            <a:r>
              <a:rPr sz="1500" b="1" i="1" spc="-5" dirty="0">
                <a:solidFill>
                  <a:srgbClr val="C00000"/>
                </a:solidFill>
                <a:latin typeface="Verdana"/>
                <a:cs typeface="Verdana"/>
              </a:rPr>
              <a:t>variation </a:t>
            </a:r>
            <a:r>
              <a:rPr sz="1500" b="1" spc="-10" dirty="0">
                <a:solidFill>
                  <a:srgbClr val="C00000"/>
                </a:solidFill>
                <a:latin typeface="Verdana"/>
                <a:cs typeface="Verdana"/>
              </a:rPr>
              <a:t>in  </a:t>
            </a:r>
            <a:r>
              <a:rPr sz="1500" b="1" spc="-5" dirty="0">
                <a:solidFill>
                  <a:srgbClr val="C00000"/>
                </a:solidFill>
                <a:latin typeface="Verdana"/>
                <a:cs typeface="Verdana"/>
              </a:rPr>
              <a:t>distortion is </a:t>
            </a:r>
            <a:r>
              <a:rPr sz="1500" b="1" dirty="0">
                <a:solidFill>
                  <a:srgbClr val="C00000"/>
                </a:solidFill>
                <a:latin typeface="Verdana"/>
                <a:cs typeface="Verdana"/>
              </a:rPr>
              <a:t>to </a:t>
            </a:r>
            <a:r>
              <a:rPr sz="1500" b="1" spc="-5" dirty="0">
                <a:solidFill>
                  <a:srgbClr val="C00000"/>
                </a:solidFill>
                <a:latin typeface="Verdana"/>
                <a:cs typeface="Verdana"/>
              </a:rPr>
              <a:t>change projection  axis</a:t>
            </a:r>
            <a:r>
              <a:rPr sz="1500" b="1" spc="-10" dirty="0">
                <a:solidFill>
                  <a:srgbClr val="C00000"/>
                </a:solidFill>
                <a:latin typeface="Verdana"/>
                <a:cs typeface="Verdana"/>
              </a:rPr>
              <a:t> </a:t>
            </a:r>
            <a:r>
              <a:rPr sz="1500" b="1" spc="-5" dirty="0">
                <a:solidFill>
                  <a:srgbClr val="C00000"/>
                </a:solidFill>
                <a:latin typeface="Verdana"/>
                <a:cs typeface="Verdana"/>
              </a:rPr>
              <a:t>location.</a:t>
            </a:r>
            <a:endParaRPr sz="1500">
              <a:latin typeface="Verdana"/>
              <a:cs typeface="Verdana"/>
            </a:endParaRPr>
          </a:p>
          <a:p>
            <a:pPr marL="90805" marR="142240">
              <a:lnSpc>
                <a:spcPct val="98600"/>
              </a:lnSpc>
              <a:spcBef>
                <a:spcPts val="1225"/>
              </a:spcBef>
              <a:tabLst>
                <a:tab pos="1603375" algn="l"/>
              </a:tabLst>
            </a:pPr>
            <a:r>
              <a:rPr sz="1500" b="1" spc="-5" dirty="0">
                <a:solidFill>
                  <a:srgbClr val="C00000"/>
                </a:solidFill>
                <a:latin typeface="Verdana"/>
                <a:cs typeface="Verdana"/>
              </a:rPr>
              <a:t>IMPORTANT:	For large areas, there  is no single defining ellipsoid height,  </a:t>
            </a:r>
            <a:r>
              <a:rPr sz="2000" b="1" i="1" spc="-5" dirty="0">
                <a:solidFill>
                  <a:srgbClr val="C00000"/>
                </a:solidFill>
                <a:latin typeface="Times New Roman"/>
                <a:cs typeface="Times New Roman"/>
              </a:rPr>
              <a:t>h</a:t>
            </a:r>
            <a:r>
              <a:rPr sz="1500" b="1" spc="-5" dirty="0">
                <a:solidFill>
                  <a:srgbClr val="C00000"/>
                </a:solidFill>
                <a:latin typeface="Verdana"/>
                <a:cs typeface="Verdana"/>
              </a:rPr>
              <a:t>, for scaling the</a:t>
            </a:r>
            <a:r>
              <a:rPr sz="1500" b="1" dirty="0">
                <a:solidFill>
                  <a:srgbClr val="C00000"/>
                </a:solidFill>
                <a:latin typeface="Verdana"/>
                <a:cs typeface="Verdana"/>
              </a:rPr>
              <a:t> </a:t>
            </a:r>
            <a:r>
              <a:rPr sz="1500" b="1" spc="-5" dirty="0">
                <a:solidFill>
                  <a:srgbClr val="C00000"/>
                </a:solidFill>
                <a:latin typeface="Verdana"/>
                <a:cs typeface="Verdana"/>
              </a:rPr>
              <a:t>projection.</a:t>
            </a:r>
            <a:endParaRPr sz="1500">
              <a:latin typeface="Verdana"/>
              <a:cs typeface="Verdana"/>
            </a:endParaRPr>
          </a:p>
        </p:txBody>
      </p:sp>
      <p:sp>
        <p:nvSpPr>
          <p:cNvPr id="32" name="object 32"/>
          <p:cNvSpPr txBox="1"/>
          <p:nvPr/>
        </p:nvSpPr>
        <p:spPr>
          <a:xfrm>
            <a:off x="6736082" y="2068258"/>
            <a:ext cx="2003425" cy="1264920"/>
          </a:xfrm>
          <a:prstGeom prst="rect">
            <a:avLst/>
          </a:prstGeom>
        </p:spPr>
        <p:txBody>
          <a:bodyPr vert="horz" wrap="square" lIns="0" tIns="12700" rIns="0" bIns="0" rtlCol="0">
            <a:spAutoFit/>
          </a:bodyPr>
          <a:lstStyle/>
          <a:p>
            <a:pPr marL="12700" marR="5080" algn="ctr">
              <a:spcBef>
                <a:spcPts val="100"/>
              </a:spcBef>
            </a:pPr>
            <a:r>
              <a:rPr b="1" spc="-5" dirty="0">
                <a:latin typeface="Verdana"/>
                <a:cs typeface="Verdana"/>
              </a:rPr>
              <a:t>Ellipsoid</a:t>
            </a:r>
            <a:r>
              <a:rPr b="1" spc="-65" dirty="0">
                <a:latin typeface="Verdana"/>
                <a:cs typeface="Verdana"/>
              </a:rPr>
              <a:t> </a:t>
            </a:r>
            <a:r>
              <a:rPr b="1" spc="-5" dirty="0">
                <a:latin typeface="Verdana"/>
                <a:cs typeface="Verdana"/>
              </a:rPr>
              <a:t>height  of surface not  constant:</a:t>
            </a:r>
            <a:endParaRPr>
              <a:latin typeface="Verdana"/>
              <a:cs typeface="Verdana"/>
            </a:endParaRPr>
          </a:p>
          <a:p>
            <a:pPr marL="635" algn="ctr">
              <a:lnSpc>
                <a:spcPts val="3279"/>
              </a:lnSpc>
            </a:pPr>
            <a:r>
              <a:rPr sz="2800" b="1" i="1" dirty="0">
                <a:latin typeface="Times New Roman"/>
                <a:cs typeface="Times New Roman"/>
              </a:rPr>
              <a:t>h</a:t>
            </a:r>
            <a:r>
              <a:rPr sz="2775" b="1" i="1" baseline="-21021" dirty="0">
                <a:latin typeface="Times New Roman"/>
                <a:cs typeface="Times New Roman"/>
              </a:rPr>
              <a:t>1 </a:t>
            </a:r>
            <a:r>
              <a:rPr sz="2800" b="1" i="1" dirty="0">
                <a:latin typeface="Times New Roman"/>
                <a:cs typeface="Times New Roman"/>
              </a:rPr>
              <a:t>≠</a:t>
            </a:r>
            <a:r>
              <a:rPr sz="2800" b="1" i="1" spc="-170" dirty="0">
                <a:latin typeface="Times New Roman"/>
                <a:cs typeface="Times New Roman"/>
              </a:rPr>
              <a:t> </a:t>
            </a:r>
            <a:r>
              <a:rPr sz="2800" b="1" i="1" dirty="0">
                <a:latin typeface="Times New Roman"/>
                <a:cs typeface="Times New Roman"/>
              </a:rPr>
              <a:t>h</a:t>
            </a:r>
            <a:r>
              <a:rPr sz="2775" b="1" i="1" baseline="-21021" dirty="0">
                <a:latin typeface="Times New Roman"/>
                <a:cs typeface="Times New Roman"/>
              </a:rPr>
              <a:t>2</a:t>
            </a:r>
            <a:endParaRPr sz="2775" baseline="-21021">
              <a:latin typeface="Times New Roman"/>
              <a:cs typeface="Times New Roman"/>
            </a:endParaRPr>
          </a:p>
        </p:txBody>
      </p:sp>
      <p:sp>
        <p:nvSpPr>
          <p:cNvPr id="33" name="object 33"/>
          <p:cNvSpPr txBox="1"/>
          <p:nvPr/>
        </p:nvSpPr>
        <p:spPr>
          <a:xfrm>
            <a:off x="5598255" y="1203071"/>
            <a:ext cx="1351280" cy="482600"/>
          </a:xfrm>
          <a:prstGeom prst="rect">
            <a:avLst/>
          </a:prstGeom>
        </p:spPr>
        <p:txBody>
          <a:bodyPr vert="horz" wrap="square" lIns="0" tIns="12700" rIns="0" bIns="0" rtlCol="0">
            <a:spAutoFit/>
          </a:bodyPr>
          <a:lstStyle/>
          <a:p>
            <a:pPr marL="280670" marR="5080" indent="-268605">
              <a:spcBef>
                <a:spcPts val="100"/>
              </a:spcBef>
            </a:pPr>
            <a:r>
              <a:rPr sz="1500" b="1" spc="-5" dirty="0">
                <a:latin typeface="Verdana"/>
                <a:cs typeface="Verdana"/>
              </a:rPr>
              <a:t>T</a:t>
            </a:r>
            <a:r>
              <a:rPr sz="1500" b="1" dirty="0">
                <a:latin typeface="Verdana"/>
                <a:cs typeface="Verdana"/>
              </a:rPr>
              <a:t>o</a:t>
            </a:r>
            <a:r>
              <a:rPr sz="1500" b="1" spc="-5" dirty="0">
                <a:latin typeface="Verdana"/>
                <a:cs typeface="Verdana"/>
              </a:rPr>
              <a:t>p</a:t>
            </a:r>
            <a:r>
              <a:rPr sz="1500" b="1" dirty="0">
                <a:latin typeface="Verdana"/>
                <a:cs typeface="Verdana"/>
              </a:rPr>
              <a:t>o</a:t>
            </a:r>
            <a:r>
              <a:rPr sz="1500" b="1" spc="-5" dirty="0">
                <a:latin typeface="Verdana"/>
                <a:cs typeface="Verdana"/>
              </a:rPr>
              <a:t>g</a:t>
            </a:r>
            <a:r>
              <a:rPr sz="1500" b="1" spc="-10" dirty="0">
                <a:latin typeface="Verdana"/>
                <a:cs typeface="Verdana"/>
              </a:rPr>
              <a:t>r</a:t>
            </a:r>
            <a:r>
              <a:rPr sz="1500" b="1" spc="-5" dirty="0">
                <a:latin typeface="Verdana"/>
                <a:cs typeface="Verdana"/>
              </a:rPr>
              <a:t>aph</a:t>
            </a:r>
            <a:r>
              <a:rPr sz="1500" b="1" spc="-10" dirty="0">
                <a:latin typeface="Verdana"/>
                <a:cs typeface="Verdana"/>
              </a:rPr>
              <a:t>i</a:t>
            </a:r>
            <a:r>
              <a:rPr sz="1500" b="1" spc="-5" dirty="0">
                <a:latin typeface="Verdana"/>
                <a:cs typeface="Verdana"/>
              </a:rPr>
              <a:t>c  surface</a:t>
            </a:r>
            <a:endParaRPr sz="1500">
              <a:latin typeface="Verdana"/>
              <a:cs typeface="Verdana"/>
            </a:endParaRPr>
          </a:p>
        </p:txBody>
      </p:sp>
      <p:sp>
        <p:nvSpPr>
          <p:cNvPr id="34" name="object 34"/>
          <p:cNvSpPr txBox="1"/>
          <p:nvPr/>
        </p:nvSpPr>
        <p:spPr>
          <a:xfrm>
            <a:off x="5000805" y="5522658"/>
            <a:ext cx="3811904" cy="1244600"/>
          </a:xfrm>
          <a:prstGeom prst="rect">
            <a:avLst/>
          </a:prstGeom>
        </p:spPr>
        <p:txBody>
          <a:bodyPr vert="horz" wrap="square" lIns="0" tIns="12065" rIns="0" bIns="0" rtlCol="0">
            <a:spAutoFit/>
          </a:bodyPr>
          <a:lstStyle/>
          <a:p>
            <a:pPr marL="12700" marR="5080" indent="-1270" algn="ctr">
              <a:spcBef>
                <a:spcPts val="95"/>
              </a:spcBef>
            </a:pPr>
            <a:r>
              <a:rPr sz="2000" b="1" i="1" spc="-5" dirty="0">
                <a:latin typeface="Verdana"/>
                <a:cs typeface="Verdana"/>
              </a:rPr>
              <a:t>This design approach is  being used for SPCS2022  (minimizes distortion with  respect to topography)</a:t>
            </a:r>
            <a:endParaRPr sz="2000">
              <a:latin typeface="Verdana"/>
              <a:cs typeface="Verdana"/>
            </a:endParaRPr>
          </a:p>
        </p:txBody>
      </p:sp>
    </p:spTree>
    <p:extLst>
      <p:ext uri="{BB962C8B-B14F-4D97-AF65-F5344CB8AC3E}">
        <p14:creationId xmlns:p14="http://schemas.microsoft.com/office/powerpoint/2010/main" val="3871392281"/>
      </p:ext>
    </p:extLst>
  </p:cSld>
  <p:clrMapOvr>
    <a:masterClrMapping/>
  </p:clrMapOvr>
  <p:transition spd="slow">
    <p:wipe dir="u"/>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73806" y="2691002"/>
            <a:ext cx="539115" cy="4167504"/>
          </a:xfrm>
          <a:custGeom>
            <a:avLst/>
            <a:gdLst/>
            <a:ahLst/>
            <a:cxnLst/>
            <a:rect l="l" t="t" r="r" b="b"/>
            <a:pathLst>
              <a:path w="539114" h="4167504">
                <a:moveTo>
                  <a:pt x="0" y="0"/>
                </a:moveTo>
                <a:lnTo>
                  <a:pt x="538854" y="4166996"/>
                </a:lnTo>
              </a:path>
            </a:pathLst>
          </a:custGeom>
          <a:ln w="25146">
            <a:solidFill>
              <a:srgbClr val="A7A8A7"/>
            </a:solidFill>
            <a:prstDash val="sysDot"/>
          </a:ln>
        </p:spPr>
        <p:txBody>
          <a:bodyPr wrap="square" lIns="0" tIns="0" rIns="0" bIns="0" rtlCol="0"/>
          <a:lstStyle/>
          <a:p>
            <a:endParaRPr/>
          </a:p>
        </p:txBody>
      </p:sp>
      <p:sp>
        <p:nvSpPr>
          <p:cNvPr id="3" name="object 3"/>
          <p:cNvSpPr/>
          <p:nvPr/>
        </p:nvSpPr>
        <p:spPr>
          <a:xfrm>
            <a:off x="2713103" y="2700910"/>
            <a:ext cx="1255395" cy="4157345"/>
          </a:xfrm>
          <a:custGeom>
            <a:avLst/>
            <a:gdLst/>
            <a:ahLst/>
            <a:cxnLst/>
            <a:rect l="l" t="t" r="r" b="b"/>
            <a:pathLst>
              <a:path w="1255395" h="4157345">
                <a:moveTo>
                  <a:pt x="0" y="0"/>
                </a:moveTo>
                <a:lnTo>
                  <a:pt x="1254849" y="4157090"/>
                </a:lnTo>
              </a:path>
            </a:pathLst>
          </a:custGeom>
          <a:ln w="25146">
            <a:solidFill>
              <a:srgbClr val="A7A8A7"/>
            </a:solidFill>
            <a:prstDash val="sysDot"/>
          </a:ln>
        </p:spPr>
        <p:txBody>
          <a:bodyPr wrap="square" lIns="0" tIns="0" rIns="0" bIns="0" rtlCol="0"/>
          <a:lstStyle/>
          <a:p>
            <a:endParaRPr/>
          </a:p>
        </p:txBody>
      </p:sp>
      <p:sp>
        <p:nvSpPr>
          <p:cNvPr id="4" name="object 4"/>
          <p:cNvSpPr txBox="1"/>
          <p:nvPr/>
        </p:nvSpPr>
        <p:spPr>
          <a:xfrm>
            <a:off x="4011360" y="1693608"/>
            <a:ext cx="1124585" cy="482600"/>
          </a:xfrm>
          <a:prstGeom prst="rect">
            <a:avLst/>
          </a:prstGeom>
        </p:spPr>
        <p:txBody>
          <a:bodyPr vert="horz" wrap="square" lIns="0" tIns="12700" rIns="0" bIns="0" rtlCol="0">
            <a:spAutoFit/>
          </a:bodyPr>
          <a:lstStyle/>
          <a:p>
            <a:pPr marL="345440" marR="5080" indent="-333375">
              <a:spcBef>
                <a:spcPts val="100"/>
              </a:spcBef>
            </a:pPr>
            <a:r>
              <a:rPr sz="1500" b="1" spc="-5" dirty="0">
                <a:latin typeface="Verdana"/>
                <a:cs typeface="Verdana"/>
              </a:rPr>
              <a:t>P</a:t>
            </a:r>
            <a:r>
              <a:rPr sz="1500" b="1" spc="-10" dirty="0">
                <a:latin typeface="Verdana"/>
                <a:cs typeface="Verdana"/>
              </a:rPr>
              <a:t>r</a:t>
            </a:r>
            <a:r>
              <a:rPr sz="1500" b="1" dirty="0">
                <a:latin typeface="Verdana"/>
                <a:cs typeface="Verdana"/>
              </a:rPr>
              <a:t>oj</a:t>
            </a:r>
            <a:r>
              <a:rPr sz="1500" b="1" spc="-5" dirty="0">
                <a:latin typeface="Verdana"/>
                <a:cs typeface="Verdana"/>
              </a:rPr>
              <a:t>ect</a:t>
            </a:r>
            <a:r>
              <a:rPr sz="1500" b="1" spc="-10" dirty="0">
                <a:latin typeface="Verdana"/>
                <a:cs typeface="Verdana"/>
              </a:rPr>
              <a:t>i</a:t>
            </a:r>
            <a:r>
              <a:rPr sz="1500" b="1" dirty="0">
                <a:latin typeface="Verdana"/>
                <a:cs typeface="Verdana"/>
              </a:rPr>
              <a:t>o</a:t>
            </a:r>
            <a:r>
              <a:rPr sz="1500" b="1" spc="-5" dirty="0">
                <a:latin typeface="Verdana"/>
                <a:cs typeface="Verdana"/>
              </a:rPr>
              <a:t>n  axis</a:t>
            </a:r>
            <a:endParaRPr sz="1500">
              <a:latin typeface="Verdana"/>
              <a:cs typeface="Verdana"/>
            </a:endParaRPr>
          </a:p>
        </p:txBody>
      </p:sp>
      <p:sp>
        <p:nvSpPr>
          <p:cNvPr id="5" name="object 5"/>
          <p:cNvSpPr/>
          <p:nvPr/>
        </p:nvSpPr>
        <p:spPr>
          <a:xfrm>
            <a:off x="4572000" y="2224279"/>
            <a:ext cx="0" cy="435609"/>
          </a:xfrm>
          <a:custGeom>
            <a:avLst/>
            <a:gdLst/>
            <a:ahLst/>
            <a:cxnLst/>
            <a:rect l="l" t="t" r="r" b="b"/>
            <a:pathLst>
              <a:path h="435610">
                <a:moveTo>
                  <a:pt x="0" y="0"/>
                </a:moveTo>
                <a:lnTo>
                  <a:pt x="0" y="435101"/>
                </a:lnTo>
              </a:path>
            </a:pathLst>
          </a:custGeom>
          <a:ln w="32003">
            <a:solidFill>
              <a:srgbClr val="000000"/>
            </a:solidFill>
            <a:prstDash val="lgDashDot"/>
          </a:ln>
        </p:spPr>
        <p:txBody>
          <a:bodyPr wrap="square" lIns="0" tIns="0" rIns="0" bIns="0" rtlCol="0"/>
          <a:lstStyle/>
          <a:p>
            <a:endParaRPr/>
          </a:p>
        </p:txBody>
      </p:sp>
      <p:sp>
        <p:nvSpPr>
          <p:cNvPr id="6" name="object 6"/>
          <p:cNvSpPr/>
          <p:nvPr/>
        </p:nvSpPr>
        <p:spPr>
          <a:xfrm>
            <a:off x="4572001" y="2722626"/>
            <a:ext cx="91185" cy="4135880"/>
          </a:xfrm>
          <a:custGeom>
            <a:avLst/>
            <a:gdLst/>
            <a:ahLst/>
            <a:cxnLst/>
            <a:rect l="l" t="t" r="r" b="b"/>
            <a:pathLst>
              <a:path h="1603375">
                <a:moveTo>
                  <a:pt x="0" y="0"/>
                </a:moveTo>
                <a:lnTo>
                  <a:pt x="0" y="1603247"/>
                </a:lnTo>
              </a:path>
            </a:pathLst>
          </a:custGeom>
          <a:ln w="32003">
            <a:solidFill>
              <a:srgbClr val="000000"/>
            </a:solidFill>
            <a:prstDash val="lgDashDot"/>
          </a:ln>
        </p:spPr>
        <p:txBody>
          <a:bodyPr wrap="square" lIns="0" tIns="0" rIns="0" bIns="0" rtlCol="0"/>
          <a:lstStyle/>
          <a:p>
            <a:endParaRPr/>
          </a:p>
        </p:txBody>
      </p:sp>
      <p:sp>
        <p:nvSpPr>
          <p:cNvPr id="7" name="object 7"/>
          <p:cNvSpPr txBox="1">
            <a:spLocks noGrp="1"/>
          </p:cNvSpPr>
          <p:nvPr>
            <p:ph type="title"/>
          </p:nvPr>
        </p:nvSpPr>
        <p:spPr>
          <a:xfrm>
            <a:off x="1322230" y="183895"/>
            <a:ext cx="6499225" cy="330200"/>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sz="2000" b="1" spc="-5" dirty="0">
                <a:solidFill>
                  <a:srgbClr val="FFFFFF"/>
                </a:solidFill>
                <a:latin typeface="Verdana"/>
                <a:cs typeface="Verdana"/>
              </a:rPr>
              <a:t>“Non-intersecting” conformal </a:t>
            </a:r>
            <a:r>
              <a:rPr sz="2000" b="1" spc="-10" dirty="0">
                <a:solidFill>
                  <a:srgbClr val="FFFFFF"/>
                </a:solidFill>
                <a:latin typeface="Verdana"/>
                <a:cs typeface="Verdana"/>
              </a:rPr>
              <a:t>map</a:t>
            </a:r>
            <a:r>
              <a:rPr sz="2000" b="1" spc="50" dirty="0">
                <a:solidFill>
                  <a:srgbClr val="FFFFFF"/>
                </a:solidFill>
                <a:latin typeface="Verdana"/>
                <a:cs typeface="Verdana"/>
              </a:rPr>
              <a:t> </a:t>
            </a:r>
            <a:r>
              <a:rPr sz="2000" b="1" spc="-5" dirty="0">
                <a:solidFill>
                  <a:srgbClr val="FFFFFF"/>
                </a:solidFill>
                <a:latin typeface="Verdana"/>
                <a:cs typeface="Verdana"/>
              </a:rPr>
              <a:t>projection</a:t>
            </a:r>
            <a:endParaRPr sz="2000">
              <a:latin typeface="Verdana"/>
              <a:cs typeface="Verdana"/>
            </a:endParaRPr>
          </a:p>
        </p:txBody>
      </p:sp>
      <p:sp>
        <p:nvSpPr>
          <p:cNvPr id="8" name="object 8"/>
          <p:cNvSpPr/>
          <p:nvPr/>
        </p:nvSpPr>
        <p:spPr>
          <a:xfrm>
            <a:off x="3780347" y="2691002"/>
            <a:ext cx="5178425" cy="0"/>
          </a:xfrm>
          <a:custGeom>
            <a:avLst/>
            <a:gdLst/>
            <a:ahLst/>
            <a:cxnLst/>
            <a:rect l="l" t="t" r="r" b="b"/>
            <a:pathLst>
              <a:path w="5178425">
                <a:moveTo>
                  <a:pt x="0" y="0"/>
                </a:moveTo>
                <a:lnTo>
                  <a:pt x="5178107" y="0"/>
                </a:lnTo>
              </a:path>
            </a:pathLst>
          </a:custGeom>
          <a:ln w="63246">
            <a:solidFill>
              <a:srgbClr val="00B050"/>
            </a:solidFill>
          </a:ln>
        </p:spPr>
        <p:txBody>
          <a:bodyPr wrap="square" lIns="0" tIns="0" rIns="0" bIns="0" rtlCol="0"/>
          <a:lstStyle/>
          <a:p>
            <a:endParaRPr/>
          </a:p>
        </p:txBody>
      </p:sp>
      <p:sp>
        <p:nvSpPr>
          <p:cNvPr id="9" name="object 9"/>
          <p:cNvSpPr/>
          <p:nvPr/>
        </p:nvSpPr>
        <p:spPr>
          <a:xfrm>
            <a:off x="179451" y="2691002"/>
            <a:ext cx="2504440" cy="0"/>
          </a:xfrm>
          <a:custGeom>
            <a:avLst/>
            <a:gdLst/>
            <a:ahLst/>
            <a:cxnLst/>
            <a:rect l="l" t="t" r="r" b="b"/>
            <a:pathLst>
              <a:path w="2504440">
                <a:moveTo>
                  <a:pt x="0" y="0"/>
                </a:moveTo>
                <a:lnTo>
                  <a:pt x="2503932" y="0"/>
                </a:lnTo>
              </a:path>
            </a:pathLst>
          </a:custGeom>
          <a:ln w="63246">
            <a:solidFill>
              <a:srgbClr val="00B050"/>
            </a:solidFill>
          </a:ln>
        </p:spPr>
        <p:txBody>
          <a:bodyPr wrap="square" lIns="0" tIns="0" rIns="0" bIns="0" rtlCol="0"/>
          <a:lstStyle/>
          <a:p>
            <a:endParaRPr/>
          </a:p>
        </p:txBody>
      </p:sp>
      <p:sp>
        <p:nvSpPr>
          <p:cNvPr id="10" name="object 10"/>
          <p:cNvSpPr txBox="1"/>
          <p:nvPr/>
        </p:nvSpPr>
        <p:spPr>
          <a:xfrm>
            <a:off x="189866" y="2371472"/>
            <a:ext cx="1946275" cy="259045"/>
          </a:xfrm>
          <a:prstGeom prst="rect">
            <a:avLst/>
          </a:prstGeom>
        </p:spPr>
        <p:txBody>
          <a:bodyPr vert="horz" wrap="square" lIns="0" tIns="12700" rIns="0" bIns="0" rtlCol="0">
            <a:spAutoFit/>
          </a:bodyPr>
          <a:lstStyle/>
          <a:p>
            <a:pPr marL="12700">
              <a:spcBef>
                <a:spcPts val="100"/>
              </a:spcBef>
            </a:pPr>
            <a:r>
              <a:rPr sz="1600" b="1" i="1" spc="-5" dirty="0">
                <a:latin typeface="Verdana"/>
                <a:cs typeface="Verdana"/>
              </a:rPr>
              <a:t>Non-intersecting</a:t>
            </a:r>
            <a:endParaRPr sz="1600">
              <a:latin typeface="Verdana"/>
              <a:cs typeface="Verdana"/>
            </a:endParaRPr>
          </a:p>
        </p:txBody>
      </p:sp>
      <p:sp>
        <p:nvSpPr>
          <p:cNvPr id="11" name="object 11"/>
          <p:cNvSpPr/>
          <p:nvPr/>
        </p:nvSpPr>
        <p:spPr>
          <a:xfrm>
            <a:off x="2683382" y="2683382"/>
            <a:ext cx="1097280" cy="0"/>
          </a:xfrm>
          <a:custGeom>
            <a:avLst/>
            <a:gdLst/>
            <a:ahLst/>
            <a:cxnLst/>
            <a:rect l="l" t="t" r="r" b="b"/>
            <a:pathLst>
              <a:path w="1097279">
                <a:moveTo>
                  <a:pt x="0" y="0"/>
                </a:moveTo>
                <a:lnTo>
                  <a:pt x="1096962" y="0"/>
                </a:lnTo>
              </a:path>
            </a:pathLst>
          </a:custGeom>
          <a:ln w="101346">
            <a:solidFill>
              <a:srgbClr val="FF0000"/>
            </a:solidFill>
          </a:ln>
        </p:spPr>
        <p:txBody>
          <a:bodyPr wrap="square" lIns="0" tIns="0" rIns="0" bIns="0" rtlCol="0"/>
          <a:lstStyle/>
          <a:p>
            <a:endParaRPr/>
          </a:p>
        </p:txBody>
      </p:sp>
      <p:sp>
        <p:nvSpPr>
          <p:cNvPr id="12" name="object 12"/>
          <p:cNvSpPr txBox="1"/>
          <p:nvPr/>
        </p:nvSpPr>
        <p:spPr>
          <a:xfrm>
            <a:off x="814641" y="4924170"/>
            <a:ext cx="925194" cy="482600"/>
          </a:xfrm>
          <a:prstGeom prst="rect">
            <a:avLst/>
          </a:prstGeom>
        </p:spPr>
        <p:txBody>
          <a:bodyPr vert="horz" wrap="square" lIns="0" tIns="12700" rIns="0" bIns="0" rtlCol="0">
            <a:spAutoFit/>
          </a:bodyPr>
          <a:lstStyle/>
          <a:p>
            <a:pPr marL="67310" marR="5080" indent="-55244">
              <a:spcBef>
                <a:spcPts val="100"/>
              </a:spcBef>
            </a:pPr>
            <a:r>
              <a:rPr sz="1500" b="1" spc="-5" dirty="0">
                <a:latin typeface="Verdana"/>
                <a:cs typeface="Verdana"/>
              </a:rPr>
              <a:t>E</a:t>
            </a:r>
            <a:r>
              <a:rPr sz="1500" b="1" spc="-10" dirty="0">
                <a:latin typeface="Verdana"/>
                <a:cs typeface="Verdana"/>
              </a:rPr>
              <a:t>lli</a:t>
            </a:r>
            <a:r>
              <a:rPr sz="1500" b="1" spc="-5" dirty="0">
                <a:latin typeface="Verdana"/>
                <a:cs typeface="Verdana"/>
              </a:rPr>
              <a:t>p</a:t>
            </a:r>
            <a:r>
              <a:rPr sz="1500" b="1" spc="-10" dirty="0">
                <a:latin typeface="Verdana"/>
                <a:cs typeface="Verdana"/>
              </a:rPr>
              <a:t>s</a:t>
            </a:r>
            <a:r>
              <a:rPr sz="1500" b="1" dirty="0">
                <a:latin typeface="Verdana"/>
                <a:cs typeface="Verdana"/>
              </a:rPr>
              <a:t>o</a:t>
            </a:r>
            <a:r>
              <a:rPr sz="1500" b="1" spc="-10" dirty="0">
                <a:latin typeface="Verdana"/>
                <a:cs typeface="Verdana"/>
              </a:rPr>
              <a:t>id  </a:t>
            </a:r>
            <a:r>
              <a:rPr sz="1500" b="1" spc="-5" dirty="0">
                <a:latin typeface="Verdana"/>
                <a:cs typeface="Verdana"/>
              </a:rPr>
              <a:t>surface</a:t>
            </a:r>
            <a:endParaRPr sz="1500">
              <a:latin typeface="Verdana"/>
              <a:cs typeface="Verdana"/>
            </a:endParaRPr>
          </a:p>
        </p:txBody>
      </p:sp>
      <p:sp>
        <p:nvSpPr>
          <p:cNvPr id="13" name="object 13"/>
          <p:cNvSpPr/>
          <p:nvPr/>
        </p:nvSpPr>
        <p:spPr>
          <a:xfrm>
            <a:off x="1177812" y="4639132"/>
            <a:ext cx="94615" cy="251460"/>
          </a:xfrm>
          <a:custGeom>
            <a:avLst/>
            <a:gdLst/>
            <a:ahLst/>
            <a:cxnLst/>
            <a:rect l="l" t="t" r="r" b="b"/>
            <a:pathLst>
              <a:path w="94615" h="251460">
                <a:moveTo>
                  <a:pt x="94348" y="251002"/>
                </a:moveTo>
                <a:lnTo>
                  <a:pt x="0" y="0"/>
                </a:lnTo>
              </a:path>
            </a:pathLst>
          </a:custGeom>
          <a:ln w="22098">
            <a:solidFill>
              <a:srgbClr val="000000"/>
            </a:solidFill>
          </a:ln>
        </p:spPr>
        <p:txBody>
          <a:bodyPr wrap="square" lIns="0" tIns="0" rIns="0" bIns="0" rtlCol="0"/>
          <a:lstStyle/>
          <a:p>
            <a:endParaRPr/>
          </a:p>
        </p:txBody>
      </p:sp>
      <p:sp>
        <p:nvSpPr>
          <p:cNvPr id="14" name="object 14"/>
          <p:cNvSpPr/>
          <p:nvPr/>
        </p:nvSpPr>
        <p:spPr>
          <a:xfrm>
            <a:off x="1136241" y="4567816"/>
            <a:ext cx="118884" cy="141211"/>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4791457" y="3740660"/>
            <a:ext cx="4283963" cy="1283207"/>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4773167" y="3733040"/>
            <a:ext cx="4370832" cy="1341881"/>
          </a:xfrm>
          <a:prstGeom prst="rect">
            <a:avLst/>
          </a:prstGeom>
          <a:blipFill>
            <a:blip r:embed="rId5" cstate="print"/>
            <a:stretch>
              <a:fillRect/>
            </a:stretch>
          </a:blipFill>
        </p:spPr>
        <p:txBody>
          <a:bodyPr wrap="square" lIns="0" tIns="0" rIns="0" bIns="0" rtlCol="0"/>
          <a:lstStyle/>
          <a:p>
            <a:endParaRPr/>
          </a:p>
        </p:txBody>
      </p:sp>
      <p:sp>
        <p:nvSpPr>
          <p:cNvPr id="17" name="object 17"/>
          <p:cNvSpPr txBox="1"/>
          <p:nvPr/>
        </p:nvSpPr>
        <p:spPr>
          <a:xfrm>
            <a:off x="4821556" y="3770759"/>
            <a:ext cx="4170679" cy="1121461"/>
          </a:xfrm>
          <a:prstGeom prst="rect">
            <a:avLst/>
          </a:prstGeom>
          <a:solidFill>
            <a:srgbClr val="FFFFFF"/>
          </a:solidFill>
          <a:ln w="9905">
            <a:solidFill>
              <a:srgbClr val="000000"/>
            </a:solidFill>
          </a:ln>
        </p:spPr>
        <p:txBody>
          <a:bodyPr vert="horz" wrap="square" lIns="0" tIns="43815" rIns="0" bIns="0" rtlCol="0">
            <a:spAutoFit/>
          </a:bodyPr>
          <a:lstStyle/>
          <a:p>
            <a:pPr marL="90805" marR="92075">
              <a:spcBef>
                <a:spcPts val="345"/>
              </a:spcBef>
            </a:pPr>
            <a:r>
              <a:rPr sz="1500" b="1" spc="-5" dirty="0">
                <a:solidFill>
                  <a:srgbClr val="C00000"/>
                </a:solidFill>
                <a:latin typeface="Verdana"/>
                <a:cs typeface="Verdana"/>
              </a:rPr>
              <a:t>Purpose is </a:t>
            </a:r>
            <a:r>
              <a:rPr sz="1500" b="1" dirty="0">
                <a:solidFill>
                  <a:srgbClr val="C00000"/>
                </a:solidFill>
                <a:latin typeface="Verdana"/>
                <a:cs typeface="Verdana"/>
              </a:rPr>
              <a:t>to </a:t>
            </a:r>
            <a:r>
              <a:rPr sz="1500" b="1" spc="-5" dirty="0">
                <a:solidFill>
                  <a:srgbClr val="C00000"/>
                </a:solidFill>
                <a:latin typeface="Verdana"/>
                <a:cs typeface="Verdana"/>
              </a:rPr>
              <a:t>reduce linear distortion  </a:t>
            </a:r>
            <a:r>
              <a:rPr sz="1500" b="1" dirty="0">
                <a:solidFill>
                  <a:srgbClr val="C00000"/>
                </a:solidFill>
                <a:latin typeface="Verdana"/>
                <a:cs typeface="Verdana"/>
              </a:rPr>
              <a:t>at </a:t>
            </a:r>
            <a:r>
              <a:rPr sz="1500" b="1" spc="-5" dirty="0">
                <a:solidFill>
                  <a:srgbClr val="C00000"/>
                </a:solidFill>
                <a:latin typeface="Verdana"/>
                <a:cs typeface="Verdana"/>
              </a:rPr>
              <a:t>“ground” (topographic</a:t>
            </a:r>
            <a:r>
              <a:rPr sz="1500" b="1" spc="-20" dirty="0">
                <a:solidFill>
                  <a:srgbClr val="C00000"/>
                </a:solidFill>
                <a:latin typeface="Verdana"/>
                <a:cs typeface="Verdana"/>
              </a:rPr>
              <a:t> </a:t>
            </a:r>
            <a:r>
              <a:rPr sz="1500" b="1" spc="-5" dirty="0">
                <a:solidFill>
                  <a:srgbClr val="C00000"/>
                </a:solidFill>
                <a:latin typeface="Verdana"/>
                <a:cs typeface="Verdana"/>
              </a:rPr>
              <a:t>surface).</a:t>
            </a:r>
            <a:endParaRPr sz="1500">
              <a:latin typeface="Verdana"/>
              <a:cs typeface="Verdana"/>
            </a:endParaRPr>
          </a:p>
          <a:p>
            <a:pPr marL="90805" marR="198755">
              <a:spcBef>
                <a:spcPts val="1200"/>
              </a:spcBef>
            </a:pPr>
            <a:r>
              <a:rPr sz="1500" b="1" spc="-5" dirty="0">
                <a:solidFill>
                  <a:srgbClr val="C00000"/>
                </a:solidFill>
                <a:latin typeface="Verdana"/>
                <a:cs typeface="Verdana"/>
              </a:rPr>
              <a:t>But distortion can vary considerably  across area of</a:t>
            </a:r>
            <a:r>
              <a:rPr sz="1500" b="1" dirty="0">
                <a:solidFill>
                  <a:srgbClr val="C00000"/>
                </a:solidFill>
                <a:latin typeface="Verdana"/>
                <a:cs typeface="Verdana"/>
              </a:rPr>
              <a:t> </a:t>
            </a:r>
            <a:r>
              <a:rPr sz="1500" b="1" spc="-5" dirty="0">
                <a:solidFill>
                  <a:srgbClr val="C00000"/>
                </a:solidFill>
                <a:latin typeface="Verdana"/>
                <a:cs typeface="Verdana"/>
              </a:rPr>
              <a:t>interest.</a:t>
            </a:r>
            <a:endParaRPr sz="1500">
              <a:latin typeface="Verdana"/>
              <a:cs typeface="Verdana"/>
            </a:endParaRPr>
          </a:p>
        </p:txBody>
      </p:sp>
      <p:sp>
        <p:nvSpPr>
          <p:cNvPr id="18" name="object 18"/>
          <p:cNvSpPr/>
          <p:nvPr/>
        </p:nvSpPr>
        <p:spPr>
          <a:xfrm>
            <a:off x="3140201" y="2613660"/>
            <a:ext cx="156210" cy="156972"/>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6264402" y="2613660"/>
            <a:ext cx="156210" cy="156972"/>
          </a:xfrm>
          <a:prstGeom prst="rect">
            <a:avLst/>
          </a:prstGeom>
          <a:blipFill>
            <a:blip r:embed="rId6" cstate="print"/>
            <a:stretch>
              <a:fillRect/>
            </a:stretch>
          </a:blipFill>
        </p:spPr>
        <p:txBody>
          <a:bodyPr wrap="square" lIns="0" tIns="0" rIns="0" bIns="0" rtlCol="0"/>
          <a:lstStyle/>
          <a:p>
            <a:endParaRPr/>
          </a:p>
        </p:txBody>
      </p:sp>
      <p:sp>
        <p:nvSpPr>
          <p:cNvPr id="20" name="object 20"/>
          <p:cNvSpPr/>
          <p:nvPr/>
        </p:nvSpPr>
        <p:spPr>
          <a:xfrm>
            <a:off x="2950082" y="2216278"/>
            <a:ext cx="193040" cy="324485"/>
          </a:xfrm>
          <a:custGeom>
            <a:avLst/>
            <a:gdLst/>
            <a:ahLst/>
            <a:cxnLst/>
            <a:rect l="l" t="t" r="r" b="b"/>
            <a:pathLst>
              <a:path w="193039" h="324485">
                <a:moveTo>
                  <a:pt x="0" y="0"/>
                </a:moveTo>
                <a:lnTo>
                  <a:pt x="192684" y="323900"/>
                </a:lnTo>
              </a:path>
            </a:pathLst>
          </a:custGeom>
          <a:ln w="22098">
            <a:solidFill>
              <a:srgbClr val="000000"/>
            </a:solidFill>
          </a:ln>
        </p:spPr>
        <p:txBody>
          <a:bodyPr wrap="square" lIns="0" tIns="0" rIns="0" bIns="0" rtlCol="0"/>
          <a:lstStyle/>
          <a:p>
            <a:endParaRPr/>
          </a:p>
        </p:txBody>
      </p:sp>
      <p:sp>
        <p:nvSpPr>
          <p:cNvPr id="21" name="object 21"/>
          <p:cNvSpPr/>
          <p:nvPr/>
        </p:nvSpPr>
        <p:spPr>
          <a:xfrm>
            <a:off x="3062231" y="2464048"/>
            <a:ext cx="119494" cy="141617"/>
          </a:xfrm>
          <a:prstGeom prst="rect">
            <a:avLst/>
          </a:prstGeom>
          <a:blipFill>
            <a:blip r:embed="rId7" cstate="print"/>
            <a:stretch>
              <a:fillRect/>
            </a:stretch>
          </a:blipFill>
        </p:spPr>
        <p:txBody>
          <a:bodyPr wrap="square" lIns="0" tIns="0" rIns="0" bIns="0" rtlCol="0"/>
          <a:lstStyle/>
          <a:p>
            <a:endParaRPr/>
          </a:p>
        </p:txBody>
      </p:sp>
      <p:sp>
        <p:nvSpPr>
          <p:cNvPr id="22" name="object 22"/>
          <p:cNvSpPr txBox="1"/>
          <p:nvPr/>
        </p:nvSpPr>
        <p:spPr>
          <a:xfrm>
            <a:off x="1902460" y="1479296"/>
            <a:ext cx="1751964" cy="711200"/>
          </a:xfrm>
          <a:prstGeom prst="rect">
            <a:avLst/>
          </a:prstGeom>
        </p:spPr>
        <p:txBody>
          <a:bodyPr vert="horz" wrap="square" lIns="0" tIns="12700" rIns="0" bIns="0" rtlCol="0">
            <a:spAutoFit/>
          </a:bodyPr>
          <a:lstStyle/>
          <a:p>
            <a:pPr marL="12700" marR="5080" indent="-635" algn="ctr">
              <a:spcBef>
                <a:spcPts val="100"/>
              </a:spcBef>
            </a:pPr>
            <a:r>
              <a:rPr sz="1500" b="1" spc="-5" dirty="0">
                <a:latin typeface="Verdana"/>
                <a:cs typeface="Verdana"/>
              </a:rPr>
              <a:t>Grid distance =  ground</a:t>
            </a:r>
            <a:r>
              <a:rPr sz="1500" b="1" spc="-65" dirty="0">
                <a:latin typeface="Verdana"/>
                <a:cs typeface="Verdana"/>
              </a:rPr>
              <a:t> </a:t>
            </a:r>
            <a:r>
              <a:rPr sz="1500" b="1" spc="-5" dirty="0">
                <a:latin typeface="Verdana"/>
                <a:cs typeface="Verdana"/>
              </a:rPr>
              <a:t>distance  </a:t>
            </a:r>
            <a:r>
              <a:rPr sz="1500" b="1" i="1" dirty="0">
                <a:latin typeface="Verdana"/>
                <a:cs typeface="Verdana"/>
              </a:rPr>
              <a:t>at a</a:t>
            </a:r>
            <a:r>
              <a:rPr sz="1500" b="1" i="1" spc="-30" dirty="0">
                <a:latin typeface="Verdana"/>
                <a:cs typeface="Verdana"/>
              </a:rPr>
              <a:t> </a:t>
            </a:r>
            <a:r>
              <a:rPr sz="1500" b="1" i="1" spc="-5" dirty="0">
                <a:latin typeface="Verdana"/>
                <a:cs typeface="Verdana"/>
              </a:rPr>
              <a:t>point</a:t>
            </a:r>
            <a:endParaRPr sz="1500">
              <a:latin typeface="Verdana"/>
              <a:cs typeface="Verdana"/>
            </a:endParaRPr>
          </a:p>
        </p:txBody>
      </p:sp>
      <p:sp>
        <p:nvSpPr>
          <p:cNvPr id="23" name="object 23"/>
          <p:cNvSpPr/>
          <p:nvPr/>
        </p:nvSpPr>
        <p:spPr>
          <a:xfrm>
            <a:off x="6443408" y="2249804"/>
            <a:ext cx="308610" cy="311150"/>
          </a:xfrm>
          <a:custGeom>
            <a:avLst/>
            <a:gdLst/>
            <a:ahLst/>
            <a:cxnLst/>
            <a:rect l="l" t="t" r="r" b="b"/>
            <a:pathLst>
              <a:path w="308609" h="311150">
                <a:moveTo>
                  <a:pt x="308292" y="0"/>
                </a:moveTo>
                <a:lnTo>
                  <a:pt x="0" y="310896"/>
                </a:lnTo>
              </a:path>
            </a:pathLst>
          </a:custGeom>
          <a:ln w="22098">
            <a:solidFill>
              <a:srgbClr val="000000"/>
            </a:solidFill>
          </a:ln>
        </p:spPr>
        <p:txBody>
          <a:bodyPr wrap="square" lIns="0" tIns="0" rIns="0" bIns="0" rtlCol="0"/>
          <a:lstStyle/>
          <a:p>
            <a:endParaRPr/>
          </a:p>
        </p:txBody>
      </p:sp>
      <p:sp>
        <p:nvSpPr>
          <p:cNvPr id="24" name="object 24"/>
          <p:cNvSpPr/>
          <p:nvPr/>
        </p:nvSpPr>
        <p:spPr>
          <a:xfrm>
            <a:off x="6389746" y="2479910"/>
            <a:ext cx="134620" cy="135255"/>
          </a:xfrm>
          <a:custGeom>
            <a:avLst/>
            <a:gdLst/>
            <a:ahLst/>
            <a:cxnLst/>
            <a:rect l="l" t="t" r="r" b="b"/>
            <a:pathLst>
              <a:path w="134620" h="135255">
                <a:moveTo>
                  <a:pt x="44335" y="0"/>
                </a:moveTo>
                <a:lnTo>
                  <a:pt x="0" y="134899"/>
                </a:lnTo>
                <a:lnTo>
                  <a:pt x="134518" y="89420"/>
                </a:lnTo>
                <a:lnTo>
                  <a:pt x="53657" y="80784"/>
                </a:lnTo>
                <a:lnTo>
                  <a:pt x="44335" y="0"/>
                </a:lnTo>
                <a:close/>
              </a:path>
            </a:pathLst>
          </a:custGeom>
          <a:solidFill>
            <a:srgbClr val="000000"/>
          </a:solidFill>
        </p:spPr>
        <p:txBody>
          <a:bodyPr wrap="square" lIns="0" tIns="0" rIns="0" bIns="0" rtlCol="0"/>
          <a:lstStyle/>
          <a:p>
            <a:endParaRPr/>
          </a:p>
        </p:txBody>
      </p:sp>
      <p:sp>
        <p:nvSpPr>
          <p:cNvPr id="25" name="object 25"/>
          <p:cNvSpPr txBox="1"/>
          <p:nvPr/>
        </p:nvSpPr>
        <p:spPr>
          <a:xfrm>
            <a:off x="1331215" y="2787396"/>
            <a:ext cx="2092325" cy="711200"/>
          </a:xfrm>
          <a:prstGeom prst="rect">
            <a:avLst/>
          </a:prstGeom>
        </p:spPr>
        <p:txBody>
          <a:bodyPr vert="horz" wrap="square" lIns="0" tIns="12700" rIns="0" bIns="0" rtlCol="0">
            <a:spAutoFit/>
          </a:bodyPr>
          <a:lstStyle/>
          <a:p>
            <a:pPr marL="12700" marR="5080" indent="421640" algn="r">
              <a:spcBef>
                <a:spcPts val="100"/>
              </a:spcBef>
            </a:pPr>
            <a:r>
              <a:rPr sz="1500" b="1" spc="-5" dirty="0">
                <a:latin typeface="Verdana"/>
                <a:cs typeface="Verdana"/>
              </a:rPr>
              <a:t>Grid</a:t>
            </a:r>
            <a:r>
              <a:rPr sz="1500" b="1" spc="-30" dirty="0">
                <a:latin typeface="Verdana"/>
                <a:cs typeface="Verdana"/>
              </a:rPr>
              <a:t> </a:t>
            </a:r>
            <a:r>
              <a:rPr sz="1500" b="1" spc="-5" dirty="0">
                <a:latin typeface="Verdana"/>
                <a:cs typeface="Verdana"/>
              </a:rPr>
              <a:t>distance</a:t>
            </a:r>
            <a:r>
              <a:rPr sz="1500" b="1" spc="-25" dirty="0">
                <a:latin typeface="Verdana"/>
                <a:cs typeface="Verdana"/>
              </a:rPr>
              <a:t> </a:t>
            </a:r>
            <a:r>
              <a:rPr sz="1500" b="1" dirty="0">
                <a:latin typeface="Verdana"/>
                <a:cs typeface="Verdana"/>
              </a:rPr>
              <a:t>≈  </a:t>
            </a:r>
            <a:r>
              <a:rPr sz="1500" b="1" spc="-5" dirty="0">
                <a:latin typeface="Verdana"/>
                <a:cs typeface="Verdana"/>
              </a:rPr>
              <a:t>ground</a:t>
            </a:r>
            <a:r>
              <a:rPr sz="1500" b="1" spc="-65" dirty="0">
                <a:latin typeface="Verdana"/>
                <a:cs typeface="Verdana"/>
              </a:rPr>
              <a:t> </a:t>
            </a:r>
            <a:r>
              <a:rPr sz="1500" b="1" spc="-5" dirty="0">
                <a:latin typeface="Verdana"/>
                <a:cs typeface="Verdana"/>
              </a:rPr>
              <a:t>distance  </a:t>
            </a:r>
            <a:r>
              <a:rPr sz="1500" b="1" i="1" spc="-5" dirty="0">
                <a:latin typeface="Verdana"/>
                <a:cs typeface="Verdana"/>
              </a:rPr>
              <a:t>over finite</a:t>
            </a:r>
            <a:r>
              <a:rPr sz="1500" b="1" i="1" spc="-30" dirty="0">
                <a:latin typeface="Verdana"/>
                <a:cs typeface="Verdana"/>
              </a:rPr>
              <a:t> </a:t>
            </a:r>
            <a:r>
              <a:rPr sz="1500" b="1" i="1" spc="-5" dirty="0">
                <a:latin typeface="Verdana"/>
                <a:cs typeface="Verdana"/>
              </a:rPr>
              <a:t>distance</a:t>
            </a:r>
            <a:endParaRPr sz="1500">
              <a:latin typeface="Verdana"/>
              <a:cs typeface="Verdana"/>
            </a:endParaRPr>
          </a:p>
        </p:txBody>
      </p:sp>
      <p:sp>
        <p:nvSpPr>
          <p:cNvPr id="26" name="object 26"/>
          <p:cNvSpPr txBox="1"/>
          <p:nvPr/>
        </p:nvSpPr>
        <p:spPr>
          <a:xfrm>
            <a:off x="5598225" y="1203007"/>
            <a:ext cx="2983865" cy="1281430"/>
          </a:xfrm>
          <a:prstGeom prst="rect">
            <a:avLst/>
          </a:prstGeom>
        </p:spPr>
        <p:txBody>
          <a:bodyPr vert="horz" wrap="square" lIns="0" tIns="12700" rIns="0" bIns="0" rtlCol="0">
            <a:spAutoFit/>
          </a:bodyPr>
          <a:lstStyle/>
          <a:p>
            <a:pPr marL="280670" marR="1637030" indent="-268605">
              <a:spcBef>
                <a:spcPts val="100"/>
              </a:spcBef>
            </a:pPr>
            <a:r>
              <a:rPr sz="1500" b="1" spc="-5" dirty="0">
                <a:latin typeface="Verdana"/>
                <a:cs typeface="Verdana"/>
              </a:rPr>
              <a:t>T</a:t>
            </a:r>
            <a:r>
              <a:rPr sz="1500" b="1" dirty="0">
                <a:latin typeface="Verdana"/>
                <a:cs typeface="Verdana"/>
              </a:rPr>
              <a:t>o</a:t>
            </a:r>
            <a:r>
              <a:rPr sz="1500" b="1" spc="-5" dirty="0">
                <a:latin typeface="Verdana"/>
                <a:cs typeface="Verdana"/>
              </a:rPr>
              <a:t>p</a:t>
            </a:r>
            <a:r>
              <a:rPr sz="1500" b="1" dirty="0">
                <a:latin typeface="Verdana"/>
                <a:cs typeface="Verdana"/>
              </a:rPr>
              <a:t>o</a:t>
            </a:r>
            <a:r>
              <a:rPr sz="1500" b="1" spc="-5" dirty="0">
                <a:latin typeface="Verdana"/>
                <a:cs typeface="Verdana"/>
              </a:rPr>
              <a:t>g</a:t>
            </a:r>
            <a:r>
              <a:rPr sz="1500" b="1" spc="-10" dirty="0">
                <a:latin typeface="Verdana"/>
                <a:cs typeface="Verdana"/>
              </a:rPr>
              <a:t>r</a:t>
            </a:r>
            <a:r>
              <a:rPr sz="1500" b="1" spc="-5" dirty="0">
                <a:latin typeface="Verdana"/>
                <a:cs typeface="Verdana"/>
              </a:rPr>
              <a:t>aph</a:t>
            </a:r>
            <a:r>
              <a:rPr sz="1500" b="1" spc="-10" dirty="0">
                <a:latin typeface="Verdana"/>
                <a:cs typeface="Verdana"/>
              </a:rPr>
              <a:t>i</a:t>
            </a:r>
            <a:r>
              <a:rPr sz="1500" b="1" spc="-5" dirty="0">
                <a:latin typeface="Verdana"/>
                <a:cs typeface="Verdana"/>
              </a:rPr>
              <a:t>c  surface</a:t>
            </a:r>
            <a:endParaRPr sz="1500">
              <a:latin typeface="Verdana"/>
              <a:cs typeface="Verdana"/>
            </a:endParaRPr>
          </a:p>
          <a:p>
            <a:pPr marL="1244600" marR="5080">
              <a:spcBef>
                <a:spcPts val="885"/>
              </a:spcBef>
            </a:pPr>
            <a:r>
              <a:rPr sz="1500" b="1" spc="-5" dirty="0">
                <a:latin typeface="Verdana"/>
                <a:cs typeface="Verdana"/>
              </a:rPr>
              <a:t>Grid distance =  ground</a:t>
            </a:r>
            <a:r>
              <a:rPr sz="1500" b="1" spc="-65" dirty="0">
                <a:latin typeface="Verdana"/>
                <a:cs typeface="Verdana"/>
              </a:rPr>
              <a:t> </a:t>
            </a:r>
            <a:r>
              <a:rPr sz="1500" b="1" spc="-5" dirty="0">
                <a:latin typeface="Verdana"/>
                <a:cs typeface="Verdana"/>
              </a:rPr>
              <a:t>distance  </a:t>
            </a:r>
            <a:r>
              <a:rPr sz="1500" b="1" i="1" dirty="0">
                <a:latin typeface="Verdana"/>
                <a:cs typeface="Verdana"/>
              </a:rPr>
              <a:t>at a</a:t>
            </a:r>
            <a:r>
              <a:rPr sz="1500" b="1" i="1" spc="-20" dirty="0">
                <a:latin typeface="Verdana"/>
                <a:cs typeface="Verdana"/>
              </a:rPr>
              <a:t> </a:t>
            </a:r>
            <a:r>
              <a:rPr sz="1500" b="1" i="1" spc="-5" dirty="0">
                <a:latin typeface="Verdana"/>
                <a:cs typeface="Verdana"/>
              </a:rPr>
              <a:t>point</a:t>
            </a:r>
            <a:endParaRPr sz="1500">
              <a:latin typeface="Verdana"/>
              <a:cs typeface="Verdana"/>
            </a:endParaRPr>
          </a:p>
        </p:txBody>
      </p:sp>
      <p:sp>
        <p:nvSpPr>
          <p:cNvPr id="27" name="object 27"/>
          <p:cNvSpPr/>
          <p:nvPr/>
        </p:nvSpPr>
        <p:spPr>
          <a:xfrm>
            <a:off x="5874260" y="1733932"/>
            <a:ext cx="245745" cy="572135"/>
          </a:xfrm>
          <a:custGeom>
            <a:avLst/>
            <a:gdLst/>
            <a:ahLst/>
            <a:cxnLst/>
            <a:rect l="l" t="t" r="r" b="b"/>
            <a:pathLst>
              <a:path w="245745" h="572135">
                <a:moveTo>
                  <a:pt x="245745" y="0"/>
                </a:moveTo>
                <a:lnTo>
                  <a:pt x="0" y="571601"/>
                </a:lnTo>
              </a:path>
            </a:pathLst>
          </a:custGeom>
          <a:ln w="22098">
            <a:solidFill>
              <a:srgbClr val="000000"/>
            </a:solidFill>
          </a:ln>
        </p:spPr>
        <p:txBody>
          <a:bodyPr wrap="square" lIns="0" tIns="0" rIns="0" bIns="0" rtlCol="0"/>
          <a:lstStyle/>
          <a:p>
            <a:endParaRPr/>
          </a:p>
        </p:txBody>
      </p:sp>
      <p:sp>
        <p:nvSpPr>
          <p:cNvPr id="28" name="object 28"/>
          <p:cNvSpPr/>
          <p:nvPr/>
        </p:nvSpPr>
        <p:spPr>
          <a:xfrm>
            <a:off x="5835975" y="2233786"/>
            <a:ext cx="116674" cy="141744"/>
          </a:xfrm>
          <a:prstGeom prst="rect">
            <a:avLst/>
          </a:prstGeom>
          <a:blipFill>
            <a:blip r:embed="rId8"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14041351"/>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47652" y="438531"/>
            <a:ext cx="8677275" cy="695960"/>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spc="-25" dirty="0">
                <a:latin typeface="Cambria" panose="02040503050406030204" pitchFamily="18" charset="0"/>
                <a:ea typeface="Cambria" panose="02040503050406030204" pitchFamily="18" charset="0"/>
              </a:rPr>
              <a:t>Default </a:t>
            </a:r>
            <a:r>
              <a:rPr spc="-5" dirty="0">
                <a:latin typeface="Cambria" panose="02040503050406030204" pitchFamily="18" charset="0"/>
                <a:ea typeface="Cambria" panose="02040503050406030204" pitchFamily="18" charset="0"/>
              </a:rPr>
              <a:t>SPCS2022</a:t>
            </a:r>
            <a:r>
              <a:rPr spc="-15" dirty="0">
                <a:latin typeface="Cambria" panose="02040503050406030204" pitchFamily="18" charset="0"/>
                <a:ea typeface="Cambria" panose="02040503050406030204" pitchFamily="18" charset="0"/>
              </a:rPr>
              <a:t> </a:t>
            </a:r>
            <a:r>
              <a:rPr spc="-25" dirty="0">
                <a:latin typeface="Cambria" panose="02040503050406030204" pitchFamily="18" charset="0"/>
                <a:ea typeface="Cambria" panose="02040503050406030204" pitchFamily="18" charset="0"/>
              </a:rPr>
              <a:t>zones</a:t>
            </a:r>
            <a:endParaRPr dirty="0">
              <a:latin typeface="Cambria" panose="02040503050406030204" pitchFamily="18" charset="0"/>
              <a:ea typeface="Cambria" panose="02040503050406030204" pitchFamily="18" charset="0"/>
            </a:endParaRPr>
          </a:p>
        </p:txBody>
      </p:sp>
      <p:sp>
        <p:nvSpPr>
          <p:cNvPr id="3" name="object 3"/>
          <p:cNvSpPr txBox="1">
            <a:spLocks noGrp="1"/>
          </p:cNvSpPr>
          <p:nvPr>
            <p:ph type="body" idx="1"/>
          </p:nvPr>
        </p:nvSpPr>
        <p:spPr>
          <a:xfrm>
            <a:off x="0" y="1352554"/>
            <a:ext cx="9144000" cy="4832477"/>
          </a:xfrm>
          <a:prstGeom prst="rect">
            <a:avLst/>
          </a:prstGeom>
        </p:spPr>
        <p:txBody>
          <a:bodyPr vert="horz" wrap="square" lIns="0" tIns="62865" rIns="0" bIns="0" numCol="1" rtlCol="0" anchor="t" anchorCtr="0" compatLnSpc="1">
            <a:prstTxWarp prst="textNoShape">
              <a:avLst/>
            </a:prstTxWarp>
            <a:spAutoFit/>
          </a:bodyPr>
          <a:lstStyle/>
          <a:p>
            <a:pPr marL="380365">
              <a:spcBef>
                <a:spcPts val="495"/>
              </a:spcBef>
              <a:buFont typeface="Arial"/>
              <a:buChar char="•"/>
              <a:tabLst>
                <a:tab pos="379730" algn="l"/>
                <a:tab pos="380365" algn="l"/>
              </a:tabLst>
            </a:pPr>
            <a:r>
              <a:rPr spc="-135" dirty="0">
                <a:latin typeface="Cambria" panose="02040503050406030204" pitchFamily="18" charset="0"/>
                <a:ea typeface="Cambria" panose="02040503050406030204" pitchFamily="18" charset="0"/>
              </a:rPr>
              <a:t>To </a:t>
            </a:r>
            <a:r>
              <a:rPr spc="-10" dirty="0">
                <a:latin typeface="Cambria" panose="02040503050406030204" pitchFamily="18" charset="0"/>
                <a:ea typeface="Cambria" panose="02040503050406030204" pitchFamily="18" charset="0"/>
              </a:rPr>
              <a:t>ensure </a:t>
            </a:r>
            <a:r>
              <a:rPr b="1" i="1" dirty="0">
                <a:latin typeface="Cambria" panose="02040503050406030204" pitchFamily="18" charset="0"/>
                <a:ea typeface="Cambria" panose="02040503050406030204" pitchFamily="18" charset="0"/>
                <a:cs typeface="Calibri"/>
              </a:rPr>
              <a:t>all </a:t>
            </a:r>
            <a:r>
              <a:rPr spc="-25" dirty="0">
                <a:latin typeface="Cambria" panose="02040503050406030204" pitchFamily="18" charset="0"/>
                <a:ea typeface="Cambria" panose="02040503050406030204" pitchFamily="18" charset="0"/>
              </a:rPr>
              <a:t>states </a:t>
            </a:r>
            <a:r>
              <a:rPr dirty="0">
                <a:latin typeface="Cambria" panose="02040503050406030204" pitchFamily="18" charset="0"/>
                <a:ea typeface="Cambria" panose="02040503050406030204" pitchFamily="18" charset="0"/>
              </a:rPr>
              <a:t>and </a:t>
            </a:r>
            <a:r>
              <a:rPr spc="-15" dirty="0">
                <a:latin typeface="Cambria" panose="02040503050406030204" pitchFamily="18" charset="0"/>
                <a:ea typeface="Cambria" panose="02040503050406030204" pitchFamily="18" charset="0"/>
              </a:rPr>
              <a:t>U.S. </a:t>
            </a:r>
            <a:r>
              <a:rPr spc="-10" dirty="0">
                <a:latin typeface="Cambria" panose="02040503050406030204" pitchFamily="18" charset="0"/>
                <a:ea typeface="Cambria" panose="02040503050406030204" pitchFamily="18" charset="0"/>
              </a:rPr>
              <a:t>territories</a:t>
            </a:r>
            <a:r>
              <a:rPr spc="105" dirty="0">
                <a:latin typeface="Cambria" panose="02040503050406030204" pitchFamily="18" charset="0"/>
                <a:ea typeface="Cambria" panose="02040503050406030204" pitchFamily="18" charset="0"/>
              </a:rPr>
              <a:t> </a:t>
            </a:r>
            <a:r>
              <a:rPr spc="-20" dirty="0">
                <a:latin typeface="Cambria" panose="02040503050406030204" pitchFamily="18" charset="0"/>
                <a:ea typeface="Cambria" panose="02040503050406030204" pitchFamily="18" charset="0"/>
              </a:rPr>
              <a:t>covered</a:t>
            </a:r>
          </a:p>
          <a:p>
            <a:pPr marL="780415" lvl="1">
              <a:spcBef>
                <a:spcPts val="340"/>
              </a:spcBef>
              <a:buFont typeface="Arial"/>
              <a:buChar char="–"/>
              <a:tabLst>
                <a:tab pos="780415" algn="l"/>
              </a:tabLst>
            </a:pPr>
            <a:r>
              <a:rPr sz="2600" spc="-20" dirty="0">
                <a:latin typeface="Cambria" panose="02040503050406030204" pitchFamily="18" charset="0"/>
                <a:ea typeface="Cambria" panose="02040503050406030204" pitchFamily="18" charset="0"/>
                <a:cs typeface="Calibri"/>
              </a:rPr>
              <a:t>For </a:t>
            </a:r>
            <a:r>
              <a:rPr sz="2600" spc="-15" dirty="0">
                <a:latin typeface="Cambria" panose="02040503050406030204" pitchFamily="18" charset="0"/>
                <a:ea typeface="Cambria" panose="02040503050406030204" pitchFamily="18" charset="0"/>
                <a:cs typeface="Calibri"/>
              </a:rPr>
              <a:t>complete </a:t>
            </a:r>
            <a:r>
              <a:rPr sz="2600" spc="-30" dirty="0">
                <a:latin typeface="Cambria" panose="02040503050406030204" pitchFamily="18" charset="0"/>
                <a:ea typeface="Cambria" panose="02040503050406030204" pitchFamily="18" charset="0"/>
                <a:cs typeface="Calibri"/>
              </a:rPr>
              <a:t>system </a:t>
            </a:r>
            <a:r>
              <a:rPr sz="2600" spc="-5" dirty="0">
                <a:latin typeface="Cambria" panose="02040503050406030204" pitchFamily="18" charset="0"/>
                <a:ea typeface="Cambria" panose="02040503050406030204" pitchFamily="18" charset="0"/>
                <a:cs typeface="Calibri"/>
              </a:rPr>
              <a:t>if no </a:t>
            </a:r>
            <a:r>
              <a:rPr sz="2600" spc="-10" dirty="0">
                <a:latin typeface="Cambria" panose="02040503050406030204" pitchFamily="18" charset="0"/>
                <a:ea typeface="Cambria" panose="02040503050406030204" pitchFamily="18" charset="0"/>
                <a:cs typeface="Calibri"/>
              </a:rPr>
              <a:t>consensus </a:t>
            </a:r>
            <a:r>
              <a:rPr sz="2600" spc="-20" dirty="0">
                <a:latin typeface="Cambria" panose="02040503050406030204" pitchFamily="18" charset="0"/>
                <a:ea typeface="Cambria" panose="02040503050406030204" pitchFamily="18" charset="0"/>
                <a:cs typeface="Calibri"/>
              </a:rPr>
              <a:t>stakeholder</a:t>
            </a:r>
            <a:r>
              <a:rPr sz="2600" spc="150" dirty="0">
                <a:latin typeface="Cambria" panose="02040503050406030204" pitchFamily="18" charset="0"/>
                <a:ea typeface="Cambria" panose="02040503050406030204" pitchFamily="18" charset="0"/>
                <a:cs typeface="Calibri"/>
              </a:rPr>
              <a:t> </a:t>
            </a:r>
            <a:r>
              <a:rPr sz="2600" spc="-5" dirty="0">
                <a:latin typeface="Cambria" panose="02040503050406030204" pitchFamily="18" charset="0"/>
                <a:ea typeface="Cambria" panose="02040503050406030204" pitchFamily="18" charset="0"/>
                <a:cs typeface="Calibri"/>
              </a:rPr>
              <a:t>input</a:t>
            </a:r>
            <a:endParaRPr sz="2600" dirty="0">
              <a:latin typeface="Cambria" panose="02040503050406030204" pitchFamily="18" charset="0"/>
              <a:ea typeface="Cambria" panose="02040503050406030204" pitchFamily="18" charset="0"/>
              <a:cs typeface="Calibri"/>
            </a:endParaRPr>
          </a:p>
          <a:p>
            <a:pPr marL="780415" lvl="1">
              <a:spcBef>
                <a:spcPts val="310"/>
              </a:spcBef>
              <a:buFont typeface="Arial"/>
              <a:buChar char="–"/>
              <a:tabLst>
                <a:tab pos="780415" algn="l"/>
              </a:tabLst>
            </a:pPr>
            <a:r>
              <a:rPr sz="2600" spc="-5" dirty="0">
                <a:latin typeface="Cambria" panose="02040503050406030204" pitchFamily="18" charset="0"/>
                <a:ea typeface="Cambria" panose="02040503050406030204" pitchFamily="18" charset="0"/>
                <a:cs typeface="Calibri"/>
              </a:rPr>
              <a:t>Nearly same as SPCS83 but with some</a:t>
            </a:r>
            <a:r>
              <a:rPr sz="2600" spc="15" dirty="0">
                <a:latin typeface="Cambria" panose="02040503050406030204" pitchFamily="18" charset="0"/>
                <a:ea typeface="Cambria" panose="02040503050406030204" pitchFamily="18" charset="0"/>
                <a:cs typeface="Calibri"/>
              </a:rPr>
              <a:t> </a:t>
            </a:r>
            <a:r>
              <a:rPr sz="2600" spc="-10" dirty="0">
                <a:latin typeface="Cambria" panose="02040503050406030204" pitchFamily="18" charset="0"/>
                <a:ea typeface="Cambria" panose="02040503050406030204" pitchFamily="18" charset="0"/>
                <a:cs typeface="Calibri"/>
              </a:rPr>
              <a:t>changes</a:t>
            </a:r>
            <a:endParaRPr sz="2600" dirty="0">
              <a:latin typeface="Cambria" panose="02040503050406030204" pitchFamily="18" charset="0"/>
              <a:ea typeface="Cambria" panose="02040503050406030204" pitchFamily="18" charset="0"/>
              <a:cs typeface="Calibri"/>
            </a:endParaRPr>
          </a:p>
          <a:p>
            <a:pPr marL="780415" lvl="1">
              <a:spcBef>
                <a:spcPts val="310"/>
              </a:spcBef>
              <a:buFont typeface="Arial"/>
              <a:buChar char="–"/>
              <a:tabLst>
                <a:tab pos="780415" algn="l"/>
              </a:tabLst>
            </a:pPr>
            <a:r>
              <a:rPr sz="2600" spc="-10" dirty="0">
                <a:latin typeface="Cambria" panose="02040503050406030204" pitchFamily="18" charset="0"/>
                <a:ea typeface="Cambria" panose="02040503050406030204" pitchFamily="18" charset="0"/>
                <a:cs typeface="Calibri"/>
              </a:rPr>
              <a:t>Almost </a:t>
            </a:r>
            <a:r>
              <a:rPr sz="2600" spc="-5" dirty="0">
                <a:latin typeface="Cambria" panose="02040503050406030204" pitchFamily="18" charset="0"/>
                <a:ea typeface="Cambria" panose="02040503050406030204" pitchFamily="18" charset="0"/>
                <a:cs typeface="Calibri"/>
              </a:rPr>
              <a:t>all </a:t>
            </a:r>
            <a:r>
              <a:rPr sz="2600" spc="-20" dirty="0">
                <a:latin typeface="Cambria" panose="02040503050406030204" pitchFamily="18" charset="0"/>
                <a:ea typeface="Cambria" panose="02040503050406030204" pitchFamily="18" charset="0"/>
                <a:cs typeface="Calibri"/>
              </a:rPr>
              <a:t>zone </a:t>
            </a:r>
            <a:r>
              <a:rPr sz="2600" spc="-10" dirty="0">
                <a:latin typeface="Cambria" panose="02040503050406030204" pitchFamily="18" charset="0"/>
                <a:ea typeface="Cambria" panose="02040503050406030204" pitchFamily="18" charset="0"/>
                <a:cs typeface="Calibri"/>
              </a:rPr>
              <a:t>projection </a:t>
            </a:r>
            <a:r>
              <a:rPr sz="2600" spc="-5" dirty="0">
                <a:latin typeface="Cambria" panose="02040503050406030204" pitchFamily="18" charset="0"/>
                <a:ea typeface="Cambria" panose="02040503050406030204" pitchFamily="18" charset="0"/>
                <a:cs typeface="Calibri"/>
              </a:rPr>
              <a:t>types and </a:t>
            </a:r>
            <a:r>
              <a:rPr sz="2600" spc="-20" dirty="0">
                <a:latin typeface="Cambria" panose="02040503050406030204" pitchFamily="18" charset="0"/>
                <a:ea typeface="Cambria" panose="02040503050406030204" pitchFamily="18" charset="0"/>
                <a:cs typeface="Calibri"/>
              </a:rPr>
              <a:t>extents </a:t>
            </a:r>
            <a:r>
              <a:rPr sz="2600" spc="-5" dirty="0">
                <a:latin typeface="Cambria" panose="02040503050406030204" pitchFamily="18" charset="0"/>
                <a:ea typeface="Cambria" panose="02040503050406030204" pitchFamily="18" charset="0"/>
                <a:cs typeface="Calibri"/>
              </a:rPr>
              <a:t>the</a:t>
            </a:r>
            <a:r>
              <a:rPr sz="2600" spc="75" dirty="0">
                <a:latin typeface="Cambria" panose="02040503050406030204" pitchFamily="18" charset="0"/>
                <a:ea typeface="Cambria" panose="02040503050406030204" pitchFamily="18" charset="0"/>
                <a:cs typeface="Calibri"/>
              </a:rPr>
              <a:t> </a:t>
            </a:r>
            <a:r>
              <a:rPr sz="2600" spc="-5" dirty="0">
                <a:latin typeface="Cambria" panose="02040503050406030204" pitchFamily="18" charset="0"/>
                <a:ea typeface="Cambria" panose="02040503050406030204" pitchFamily="18" charset="0"/>
                <a:cs typeface="Calibri"/>
              </a:rPr>
              <a:t>same</a:t>
            </a:r>
            <a:endParaRPr sz="2600" dirty="0">
              <a:latin typeface="Cambria" panose="02040503050406030204" pitchFamily="18" charset="0"/>
              <a:ea typeface="Cambria" panose="02040503050406030204" pitchFamily="18" charset="0"/>
              <a:cs typeface="Calibri"/>
            </a:endParaRPr>
          </a:p>
          <a:p>
            <a:pPr marL="24765" lvl="1">
              <a:spcBef>
                <a:spcPts val="30"/>
              </a:spcBef>
              <a:buFont typeface="Arial"/>
              <a:buChar char="–"/>
            </a:pPr>
            <a:endParaRPr sz="3250" dirty="0">
              <a:latin typeface="Cambria" panose="02040503050406030204" pitchFamily="18" charset="0"/>
              <a:ea typeface="Cambria" panose="02040503050406030204" pitchFamily="18" charset="0"/>
              <a:cs typeface="Times New Roman"/>
            </a:endParaRPr>
          </a:p>
          <a:p>
            <a:pPr marL="380365">
              <a:buFont typeface="Arial"/>
              <a:buChar char="•"/>
              <a:tabLst>
                <a:tab pos="379730" algn="l"/>
                <a:tab pos="380365" algn="l"/>
              </a:tabLst>
            </a:pPr>
            <a:r>
              <a:rPr dirty="0">
                <a:latin typeface="Cambria" panose="02040503050406030204" pitchFamily="18" charset="0"/>
                <a:ea typeface="Cambria" panose="02040503050406030204" pitchFamily="18" charset="0"/>
              </a:rPr>
              <a:t>Modify </a:t>
            </a:r>
            <a:r>
              <a:rPr spc="-15" dirty="0">
                <a:latin typeface="Cambria" panose="02040503050406030204" pitchFamily="18" charset="0"/>
                <a:ea typeface="Cambria" panose="02040503050406030204" pitchFamily="18" charset="0"/>
              </a:rPr>
              <a:t>existing zones </a:t>
            </a:r>
            <a:r>
              <a:rPr spc="-20" dirty="0">
                <a:latin typeface="Cambria" panose="02040503050406030204" pitchFamily="18" charset="0"/>
                <a:ea typeface="Cambria" panose="02040503050406030204" pitchFamily="18" charset="0"/>
              </a:rPr>
              <a:t>to </a:t>
            </a:r>
            <a:r>
              <a:rPr spc="-10" dirty="0">
                <a:latin typeface="Cambria" panose="02040503050406030204" pitchFamily="18" charset="0"/>
                <a:ea typeface="Cambria" panose="02040503050406030204" pitchFamily="18" charset="0"/>
              </a:rPr>
              <a:t>meet </a:t>
            </a:r>
            <a:r>
              <a:rPr spc="-5" dirty="0">
                <a:latin typeface="Cambria" panose="02040503050406030204" pitchFamily="18" charset="0"/>
                <a:ea typeface="Cambria" panose="02040503050406030204" pitchFamily="18" charset="0"/>
              </a:rPr>
              <a:t>SPCS2022</a:t>
            </a:r>
            <a:r>
              <a:rPr spc="5" dirty="0">
                <a:latin typeface="Cambria" panose="02040503050406030204" pitchFamily="18" charset="0"/>
                <a:ea typeface="Cambria" panose="02040503050406030204" pitchFamily="18" charset="0"/>
              </a:rPr>
              <a:t> </a:t>
            </a:r>
            <a:r>
              <a:rPr spc="-5" dirty="0">
                <a:latin typeface="Cambria" panose="02040503050406030204" pitchFamily="18" charset="0"/>
                <a:ea typeface="Cambria" panose="02040503050406030204" pitchFamily="18" charset="0"/>
              </a:rPr>
              <a:t>policy</a:t>
            </a:r>
          </a:p>
          <a:p>
            <a:pPr marL="780415" lvl="1">
              <a:spcBef>
                <a:spcPts val="340"/>
              </a:spcBef>
              <a:buFont typeface="Arial"/>
              <a:buChar char="–"/>
              <a:tabLst>
                <a:tab pos="780415" algn="l"/>
              </a:tabLst>
            </a:pPr>
            <a:r>
              <a:rPr sz="2600" spc="-10" dirty="0">
                <a:latin typeface="Cambria" panose="02040503050406030204" pitchFamily="18" charset="0"/>
                <a:ea typeface="Cambria" panose="02040503050406030204" pitchFamily="18" charset="0"/>
                <a:cs typeface="Calibri"/>
              </a:rPr>
              <a:t>Scale </a:t>
            </a:r>
            <a:r>
              <a:rPr sz="2600" spc="-15" dirty="0">
                <a:latin typeface="Cambria" panose="02040503050406030204" pitchFamily="18" charset="0"/>
                <a:ea typeface="Cambria" panose="02040503050406030204" pitchFamily="18" charset="0"/>
                <a:cs typeface="Calibri"/>
              </a:rPr>
              <a:t>redefined </a:t>
            </a:r>
            <a:r>
              <a:rPr sz="2600" spc="-5" dirty="0">
                <a:latin typeface="Cambria" panose="02040503050406030204" pitchFamily="18" charset="0"/>
                <a:ea typeface="Cambria" panose="02040503050406030204" pitchFamily="18" charset="0"/>
                <a:cs typeface="Calibri"/>
              </a:rPr>
              <a:t>with </a:t>
            </a:r>
            <a:r>
              <a:rPr sz="2600" spc="-10" dirty="0">
                <a:latin typeface="Cambria" panose="02040503050406030204" pitchFamily="18" charset="0"/>
                <a:ea typeface="Cambria" panose="02040503050406030204" pitchFamily="18" charset="0"/>
                <a:cs typeface="Calibri"/>
              </a:rPr>
              <a:t>respect </a:t>
            </a:r>
            <a:r>
              <a:rPr sz="2600" spc="-15" dirty="0">
                <a:latin typeface="Cambria" panose="02040503050406030204" pitchFamily="18" charset="0"/>
                <a:ea typeface="Cambria" panose="02040503050406030204" pitchFamily="18" charset="0"/>
                <a:cs typeface="Calibri"/>
              </a:rPr>
              <a:t>to </a:t>
            </a:r>
            <a:r>
              <a:rPr sz="2600" b="1" spc="-10" dirty="0">
                <a:latin typeface="Cambria" panose="02040503050406030204" pitchFamily="18" charset="0"/>
                <a:ea typeface="Cambria" panose="02040503050406030204" pitchFamily="18" charset="0"/>
                <a:cs typeface="Calibri"/>
              </a:rPr>
              <a:t>topographic</a:t>
            </a:r>
            <a:r>
              <a:rPr sz="2600" b="1" spc="75" dirty="0">
                <a:latin typeface="Cambria" panose="02040503050406030204" pitchFamily="18" charset="0"/>
                <a:ea typeface="Cambria" panose="02040503050406030204" pitchFamily="18" charset="0"/>
                <a:cs typeface="Calibri"/>
              </a:rPr>
              <a:t> </a:t>
            </a:r>
            <a:r>
              <a:rPr sz="2600" b="1" spc="-10" dirty="0">
                <a:latin typeface="Cambria" panose="02040503050406030204" pitchFamily="18" charset="0"/>
                <a:ea typeface="Cambria" panose="02040503050406030204" pitchFamily="18" charset="0"/>
                <a:cs typeface="Calibri"/>
              </a:rPr>
              <a:t>surface</a:t>
            </a:r>
            <a:endParaRPr sz="2600" dirty="0">
              <a:latin typeface="Cambria" panose="02040503050406030204" pitchFamily="18" charset="0"/>
              <a:ea typeface="Cambria" panose="02040503050406030204" pitchFamily="18" charset="0"/>
              <a:cs typeface="Calibri"/>
            </a:endParaRPr>
          </a:p>
          <a:p>
            <a:pPr marL="780415" lvl="1">
              <a:spcBef>
                <a:spcPts val="310"/>
              </a:spcBef>
              <a:buFont typeface="Arial"/>
              <a:buChar char="–"/>
              <a:tabLst>
                <a:tab pos="780415" algn="l"/>
              </a:tabLst>
            </a:pPr>
            <a:r>
              <a:rPr lang="en-US" sz="2600" spc="-5" dirty="0">
                <a:latin typeface="Cambria" panose="02040503050406030204" pitchFamily="18" charset="0"/>
                <a:ea typeface="Cambria" panose="02040503050406030204" pitchFamily="18" charset="0"/>
                <a:cs typeface="Calibri"/>
              </a:rPr>
              <a:t>Minor changes to parameters to meet requirements</a:t>
            </a:r>
            <a:endParaRPr sz="2600" dirty="0">
              <a:latin typeface="Cambria" panose="02040503050406030204" pitchFamily="18" charset="0"/>
              <a:ea typeface="Cambria" panose="02040503050406030204" pitchFamily="18" charset="0"/>
              <a:cs typeface="Calibri"/>
            </a:endParaRPr>
          </a:p>
          <a:p>
            <a:pPr marL="24765" lvl="1">
              <a:spcBef>
                <a:spcPts val="25"/>
              </a:spcBef>
              <a:buFont typeface="Arial"/>
              <a:buChar char="–"/>
            </a:pPr>
            <a:endParaRPr sz="3250" dirty="0">
              <a:latin typeface="Cambria" panose="02040503050406030204" pitchFamily="18" charset="0"/>
              <a:ea typeface="Cambria" panose="02040503050406030204" pitchFamily="18" charset="0"/>
              <a:cs typeface="Times New Roman"/>
            </a:endParaRPr>
          </a:p>
          <a:p>
            <a:pPr marL="380365">
              <a:spcBef>
                <a:spcPts val="5"/>
              </a:spcBef>
              <a:buFont typeface="Arial"/>
              <a:buChar char="•"/>
              <a:tabLst>
                <a:tab pos="379730" algn="l"/>
                <a:tab pos="380365" algn="l"/>
              </a:tabLst>
            </a:pPr>
            <a:r>
              <a:rPr lang="en-US" dirty="0">
                <a:latin typeface="Cambria" panose="02040503050406030204" pitchFamily="18" charset="0"/>
                <a:ea typeface="Cambria" panose="02040503050406030204" pitchFamily="18" charset="0"/>
              </a:rPr>
              <a:t>NGS w</a:t>
            </a:r>
            <a:r>
              <a:rPr dirty="0">
                <a:latin typeface="Cambria" panose="02040503050406030204" pitchFamily="18" charset="0"/>
                <a:ea typeface="Cambria" panose="02040503050406030204" pitchFamily="18" charset="0"/>
              </a:rPr>
              <a:t>ill </a:t>
            </a:r>
            <a:r>
              <a:rPr spc="-20" dirty="0">
                <a:latin typeface="Cambria" panose="02040503050406030204" pitchFamily="18" charset="0"/>
                <a:ea typeface="Cambria" panose="02040503050406030204" pitchFamily="18" charset="0"/>
              </a:rPr>
              <a:t>create </a:t>
            </a:r>
            <a:r>
              <a:rPr dirty="0">
                <a:latin typeface="Cambria" panose="02040503050406030204" pitchFamily="18" charset="0"/>
                <a:ea typeface="Cambria" panose="02040503050406030204" pitchFamily="18" charset="0"/>
              </a:rPr>
              <a:t>a </a:t>
            </a:r>
            <a:r>
              <a:rPr spc="-20" dirty="0">
                <a:latin typeface="Cambria" panose="02040503050406030204" pitchFamily="18" charset="0"/>
                <a:ea typeface="Cambria" panose="02040503050406030204" pitchFamily="18" charset="0"/>
              </a:rPr>
              <a:t>statewide zone </a:t>
            </a:r>
            <a:r>
              <a:rPr spc="-25" dirty="0">
                <a:latin typeface="Cambria" panose="02040503050406030204" pitchFamily="18" charset="0"/>
                <a:ea typeface="Cambria" panose="02040503050406030204" pitchFamily="18" charset="0"/>
              </a:rPr>
              <a:t>for </a:t>
            </a:r>
            <a:r>
              <a:rPr i="1" dirty="0">
                <a:latin typeface="Cambria" panose="02040503050406030204" pitchFamily="18" charset="0"/>
                <a:ea typeface="Cambria" panose="02040503050406030204" pitchFamily="18" charset="0"/>
                <a:cs typeface="Calibri"/>
              </a:rPr>
              <a:t>all</a:t>
            </a:r>
            <a:r>
              <a:rPr i="1" spc="-5" dirty="0">
                <a:latin typeface="Cambria" panose="02040503050406030204" pitchFamily="18" charset="0"/>
                <a:ea typeface="Cambria" panose="02040503050406030204" pitchFamily="18" charset="0"/>
                <a:cs typeface="Calibri"/>
              </a:rPr>
              <a:t> </a:t>
            </a:r>
            <a:r>
              <a:rPr spc="-25" dirty="0">
                <a:latin typeface="Cambria" panose="02040503050406030204" pitchFamily="18" charset="0"/>
                <a:ea typeface="Cambria" panose="02040503050406030204" pitchFamily="18" charset="0"/>
              </a:rPr>
              <a:t>states</a:t>
            </a:r>
          </a:p>
        </p:txBody>
      </p:sp>
    </p:spTree>
    <p:extLst>
      <p:ext uri="{BB962C8B-B14F-4D97-AF65-F5344CB8AC3E}">
        <p14:creationId xmlns:p14="http://schemas.microsoft.com/office/powerpoint/2010/main" val="1533524075"/>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52426" y="462343"/>
            <a:ext cx="8486774" cy="695960"/>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spc="-20" dirty="0">
                <a:latin typeface="Cambria" panose="02040503050406030204" pitchFamily="18" charset="0"/>
                <a:ea typeface="Cambria" panose="02040503050406030204" pitchFamily="18" charset="0"/>
              </a:rPr>
              <a:t>Zone </a:t>
            </a:r>
            <a:r>
              <a:rPr spc="-30" dirty="0">
                <a:latin typeface="Cambria" panose="02040503050406030204" pitchFamily="18" charset="0"/>
                <a:ea typeface="Cambria" panose="02040503050406030204" pitchFamily="18" charset="0"/>
              </a:rPr>
              <a:t>“layers” </a:t>
            </a:r>
            <a:r>
              <a:rPr spc="-5" dirty="0">
                <a:latin typeface="Cambria" panose="02040503050406030204" pitchFamily="18" charset="0"/>
                <a:ea typeface="Cambria" panose="02040503050406030204" pitchFamily="18" charset="0"/>
              </a:rPr>
              <a:t>and</a:t>
            </a:r>
            <a:r>
              <a:rPr dirty="0">
                <a:latin typeface="Cambria" panose="02040503050406030204" pitchFamily="18" charset="0"/>
                <a:ea typeface="Cambria" panose="02040503050406030204" pitchFamily="18" charset="0"/>
              </a:rPr>
              <a:t> </a:t>
            </a:r>
            <a:r>
              <a:rPr spc="-25" dirty="0">
                <a:latin typeface="Cambria" panose="02040503050406030204" pitchFamily="18" charset="0"/>
                <a:ea typeface="Cambria" panose="02040503050406030204" pitchFamily="18" charset="0"/>
              </a:rPr>
              <a:t>LDPs</a:t>
            </a:r>
            <a:endParaRPr dirty="0">
              <a:latin typeface="Cambria" panose="02040503050406030204" pitchFamily="18" charset="0"/>
              <a:ea typeface="Cambria" panose="02040503050406030204" pitchFamily="18" charset="0"/>
            </a:endParaRPr>
          </a:p>
        </p:txBody>
      </p:sp>
      <p:sp>
        <p:nvSpPr>
          <p:cNvPr id="3" name="object 3"/>
          <p:cNvSpPr txBox="1"/>
          <p:nvPr/>
        </p:nvSpPr>
        <p:spPr>
          <a:xfrm>
            <a:off x="152400" y="1347860"/>
            <a:ext cx="8820150" cy="4626266"/>
          </a:xfrm>
          <a:prstGeom prst="rect">
            <a:avLst/>
          </a:prstGeom>
        </p:spPr>
        <p:txBody>
          <a:bodyPr vert="horz" wrap="square" lIns="0" tIns="62865" rIns="0" bIns="0" rtlCol="0">
            <a:spAutoFit/>
          </a:bodyPr>
          <a:lstStyle/>
          <a:p>
            <a:pPr marL="355600" indent="-342900">
              <a:spcBef>
                <a:spcPts val="495"/>
              </a:spcBef>
              <a:buFont typeface="Arial"/>
              <a:buChar char="•"/>
              <a:tabLst>
                <a:tab pos="354965" algn="l"/>
                <a:tab pos="355600" algn="l"/>
              </a:tabLst>
            </a:pPr>
            <a:r>
              <a:rPr sz="3000" spc="-15" dirty="0">
                <a:latin typeface="Cambria" panose="02040503050406030204" pitchFamily="18" charset="0"/>
                <a:ea typeface="Cambria" panose="02040503050406030204" pitchFamily="18" charset="0"/>
                <a:cs typeface="Calibri"/>
              </a:rPr>
              <a:t>Each </a:t>
            </a:r>
            <a:r>
              <a:rPr sz="3000" spc="-30" dirty="0">
                <a:latin typeface="Cambria" panose="02040503050406030204" pitchFamily="18" charset="0"/>
                <a:ea typeface="Cambria" panose="02040503050406030204" pitchFamily="18" charset="0"/>
                <a:cs typeface="Calibri"/>
              </a:rPr>
              <a:t>state </a:t>
            </a:r>
            <a:r>
              <a:rPr sz="3000" spc="-20" dirty="0">
                <a:latin typeface="Cambria" panose="02040503050406030204" pitchFamily="18" charset="0"/>
                <a:ea typeface="Cambria" panose="02040503050406030204" pitchFamily="18" charset="0"/>
                <a:cs typeface="Calibri"/>
              </a:rPr>
              <a:t>may have </a:t>
            </a:r>
            <a:r>
              <a:rPr sz="3000" spc="-15" dirty="0">
                <a:latin typeface="Cambria" panose="02040503050406030204" pitchFamily="18" charset="0"/>
                <a:ea typeface="Cambria" panose="02040503050406030204" pitchFamily="18" charset="0"/>
                <a:cs typeface="Calibri"/>
              </a:rPr>
              <a:t>max </a:t>
            </a:r>
            <a:r>
              <a:rPr sz="3000" dirty="0">
                <a:latin typeface="Cambria" panose="02040503050406030204" pitchFamily="18" charset="0"/>
                <a:ea typeface="Cambria" panose="02040503050406030204" pitchFamily="18" charset="0"/>
                <a:cs typeface="Calibri"/>
              </a:rPr>
              <a:t>of </a:t>
            </a:r>
            <a:r>
              <a:rPr sz="3000" b="1" i="1" spc="-5" dirty="0">
                <a:latin typeface="Cambria" panose="02040503050406030204" pitchFamily="18" charset="0"/>
                <a:ea typeface="Cambria" panose="02040503050406030204" pitchFamily="18" charset="0"/>
                <a:cs typeface="Calibri"/>
              </a:rPr>
              <a:t>THREE </a:t>
            </a:r>
            <a:r>
              <a:rPr sz="3000" spc="-20" dirty="0">
                <a:latin typeface="Cambria" panose="02040503050406030204" pitchFamily="18" charset="0"/>
                <a:ea typeface="Cambria" panose="02040503050406030204" pitchFamily="18" charset="0"/>
                <a:cs typeface="Calibri"/>
              </a:rPr>
              <a:t>zone “layers”</a:t>
            </a:r>
            <a:endParaRPr sz="3000" dirty="0">
              <a:latin typeface="Cambria" panose="02040503050406030204" pitchFamily="18" charset="0"/>
              <a:ea typeface="Cambria" panose="02040503050406030204" pitchFamily="18" charset="0"/>
              <a:cs typeface="Calibri"/>
            </a:endParaRPr>
          </a:p>
          <a:p>
            <a:pPr marL="755650" lvl="1" indent="-285750">
              <a:spcBef>
                <a:spcPts val="340"/>
              </a:spcBef>
              <a:buFont typeface="Arial"/>
              <a:buChar char="–"/>
              <a:tabLst>
                <a:tab pos="755650" algn="l"/>
              </a:tabLst>
            </a:pPr>
            <a:r>
              <a:rPr sz="2600" spc="-5" dirty="0">
                <a:latin typeface="Cambria" panose="02040503050406030204" pitchFamily="18" charset="0"/>
                <a:ea typeface="Cambria" panose="02040503050406030204" pitchFamily="18" charset="0"/>
                <a:cs typeface="Calibri"/>
              </a:rPr>
              <a:t>One </a:t>
            </a:r>
            <a:r>
              <a:rPr sz="2600" spc="-20" dirty="0">
                <a:latin typeface="Cambria" panose="02040503050406030204" pitchFamily="18" charset="0"/>
                <a:ea typeface="Cambria" panose="02040503050406030204" pitchFamily="18" charset="0"/>
                <a:cs typeface="Calibri"/>
              </a:rPr>
              <a:t>layer </a:t>
            </a:r>
            <a:r>
              <a:rPr sz="2600" i="1" spc="-10" dirty="0">
                <a:latin typeface="Cambria" panose="02040503050406030204" pitchFamily="18" charset="0"/>
                <a:ea typeface="Cambria" panose="02040503050406030204" pitchFamily="18" charset="0"/>
                <a:cs typeface="Calibri"/>
              </a:rPr>
              <a:t>must </a:t>
            </a:r>
            <a:r>
              <a:rPr sz="2600" spc="-5" dirty="0">
                <a:latin typeface="Cambria" panose="02040503050406030204" pitchFamily="18" charset="0"/>
                <a:ea typeface="Cambria" panose="02040503050406030204" pitchFamily="18" charset="0"/>
                <a:cs typeface="Calibri"/>
              </a:rPr>
              <a:t>be </a:t>
            </a:r>
            <a:r>
              <a:rPr sz="2600" spc="-20" dirty="0">
                <a:latin typeface="Cambria" panose="02040503050406030204" pitchFamily="18" charset="0"/>
                <a:ea typeface="Cambria" panose="02040503050406030204" pitchFamily="18" charset="0"/>
                <a:cs typeface="Calibri"/>
              </a:rPr>
              <a:t>statewide zone </a:t>
            </a:r>
            <a:r>
              <a:rPr sz="2600" spc="-5" dirty="0">
                <a:latin typeface="Cambria" panose="02040503050406030204" pitchFamily="18" charset="0"/>
                <a:ea typeface="Cambria" panose="02040503050406030204" pitchFamily="18" charset="0"/>
                <a:cs typeface="Calibri"/>
              </a:rPr>
              <a:t>(designed </a:t>
            </a:r>
            <a:r>
              <a:rPr sz="2600" spc="-10" dirty="0">
                <a:latin typeface="Cambria" panose="02040503050406030204" pitchFamily="18" charset="0"/>
                <a:ea typeface="Cambria" panose="02040503050406030204" pitchFamily="18" charset="0"/>
                <a:cs typeface="Calibri"/>
              </a:rPr>
              <a:t>by</a:t>
            </a:r>
            <a:r>
              <a:rPr sz="2600" spc="35" dirty="0">
                <a:latin typeface="Cambria" panose="02040503050406030204" pitchFamily="18" charset="0"/>
                <a:ea typeface="Cambria" panose="02040503050406030204" pitchFamily="18" charset="0"/>
                <a:cs typeface="Calibri"/>
              </a:rPr>
              <a:t> </a:t>
            </a:r>
            <a:r>
              <a:rPr sz="2600" spc="-5" dirty="0">
                <a:latin typeface="Cambria" panose="02040503050406030204" pitchFamily="18" charset="0"/>
                <a:ea typeface="Cambria" panose="02040503050406030204" pitchFamily="18" charset="0"/>
                <a:cs typeface="Calibri"/>
              </a:rPr>
              <a:t>NGS)</a:t>
            </a:r>
            <a:endParaRPr sz="2600" dirty="0">
              <a:latin typeface="Cambria" panose="02040503050406030204" pitchFamily="18" charset="0"/>
              <a:ea typeface="Cambria" panose="02040503050406030204" pitchFamily="18" charset="0"/>
              <a:cs typeface="Calibri"/>
            </a:endParaRPr>
          </a:p>
          <a:p>
            <a:pPr marL="755650" lvl="1" indent="-285750">
              <a:spcBef>
                <a:spcPts val="310"/>
              </a:spcBef>
              <a:buFont typeface="Arial"/>
              <a:buChar char="–"/>
              <a:tabLst>
                <a:tab pos="755650" algn="l"/>
              </a:tabLst>
            </a:pPr>
            <a:r>
              <a:rPr sz="2600" spc="-5" dirty="0">
                <a:latin typeface="Cambria" panose="02040503050406030204" pitchFamily="18" charset="0"/>
                <a:ea typeface="Cambria" panose="02040503050406030204" pitchFamily="18" charset="0"/>
                <a:cs typeface="Calibri"/>
              </a:rPr>
              <a:t>Other </a:t>
            </a:r>
            <a:r>
              <a:rPr sz="2600" spc="-25" dirty="0">
                <a:latin typeface="Cambria" panose="02040503050406030204" pitchFamily="18" charset="0"/>
                <a:ea typeface="Cambria" panose="02040503050406030204" pitchFamily="18" charset="0"/>
                <a:cs typeface="Calibri"/>
              </a:rPr>
              <a:t>layers </a:t>
            </a:r>
            <a:r>
              <a:rPr sz="2600" spc="-20" dirty="0">
                <a:latin typeface="Cambria" panose="02040503050406030204" pitchFamily="18" charset="0"/>
                <a:ea typeface="Cambria" panose="02040503050406030204" pitchFamily="18" charset="0"/>
                <a:cs typeface="Calibri"/>
              </a:rPr>
              <a:t>have </a:t>
            </a:r>
            <a:r>
              <a:rPr sz="2600" spc="-15" dirty="0">
                <a:latin typeface="Cambria" panose="02040503050406030204" pitchFamily="18" charset="0"/>
                <a:ea typeface="Cambria" panose="02040503050406030204" pitchFamily="18" charset="0"/>
                <a:cs typeface="Calibri"/>
              </a:rPr>
              <a:t>two </a:t>
            </a:r>
            <a:r>
              <a:rPr sz="2600" spc="-5" dirty="0">
                <a:latin typeface="Cambria" panose="02040503050406030204" pitchFamily="18" charset="0"/>
                <a:ea typeface="Cambria" panose="02040503050406030204" pitchFamily="18" charset="0"/>
                <a:cs typeface="Calibri"/>
              </a:rPr>
              <a:t>or </a:t>
            </a:r>
            <a:r>
              <a:rPr sz="2600" spc="-15" dirty="0">
                <a:latin typeface="Cambria" panose="02040503050406030204" pitchFamily="18" charset="0"/>
                <a:ea typeface="Cambria" panose="02040503050406030204" pitchFamily="18" charset="0"/>
                <a:cs typeface="Calibri"/>
              </a:rPr>
              <a:t>more </a:t>
            </a:r>
            <a:r>
              <a:rPr sz="2600" spc="-20" dirty="0">
                <a:latin typeface="Cambria" panose="02040503050406030204" pitchFamily="18" charset="0"/>
                <a:ea typeface="Cambria" panose="02040503050406030204" pitchFamily="18" charset="0"/>
                <a:cs typeface="Calibri"/>
              </a:rPr>
              <a:t>zones</a:t>
            </a:r>
            <a:r>
              <a:rPr sz="2600" spc="85" dirty="0">
                <a:latin typeface="Cambria" panose="02040503050406030204" pitchFamily="18" charset="0"/>
                <a:ea typeface="Cambria" panose="02040503050406030204" pitchFamily="18" charset="0"/>
                <a:cs typeface="Calibri"/>
              </a:rPr>
              <a:t> </a:t>
            </a:r>
            <a:r>
              <a:rPr sz="2600" spc="-10" dirty="0">
                <a:latin typeface="Cambria" panose="02040503050406030204" pitchFamily="18" charset="0"/>
                <a:ea typeface="Cambria" panose="02040503050406030204" pitchFamily="18" charset="0"/>
                <a:cs typeface="Calibri"/>
              </a:rPr>
              <a:t>(“multi-zone”)</a:t>
            </a:r>
            <a:endParaRPr sz="2600" dirty="0">
              <a:latin typeface="Cambria" panose="02040503050406030204" pitchFamily="18" charset="0"/>
              <a:ea typeface="Cambria" panose="02040503050406030204" pitchFamily="18" charset="0"/>
              <a:cs typeface="Calibri"/>
            </a:endParaRPr>
          </a:p>
          <a:p>
            <a:pPr marL="755650" lvl="1" indent="-285750">
              <a:spcBef>
                <a:spcPts val="310"/>
              </a:spcBef>
              <a:buFont typeface="Arial"/>
              <a:buChar char="–"/>
              <a:tabLst>
                <a:tab pos="755650" algn="l"/>
              </a:tabLst>
            </a:pPr>
            <a:r>
              <a:rPr sz="2600" spc="-5" dirty="0">
                <a:latin typeface="Cambria" panose="02040503050406030204" pitchFamily="18" charset="0"/>
                <a:ea typeface="Cambria" panose="02040503050406030204" pitchFamily="18" charset="0"/>
                <a:cs typeface="Calibri"/>
              </a:rPr>
              <a:t>Only one </a:t>
            </a:r>
            <a:r>
              <a:rPr sz="2600" spc="-20" dirty="0">
                <a:latin typeface="Cambria" panose="02040503050406030204" pitchFamily="18" charset="0"/>
                <a:ea typeface="Cambria" panose="02040503050406030204" pitchFamily="18" charset="0"/>
                <a:cs typeface="Calibri"/>
              </a:rPr>
              <a:t>layer </a:t>
            </a:r>
            <a:r>
              <a:rPr sz="2600" spc="-15" dirty="0">
                <a:latin typeface="Cambria" panose="02040503050406030204" pitchFamily="18" charset="0"/>
                <a:ea typeface="Cambria" panose="02040503050406030204" pitchFamily="18" charset="0"/>
                <a:cs typeface="Calibri"/>
              </a:rPr>
              <a:t>can </a:t>
            </a:r>
            <a:r>
              <a:rPr sz="2600" spc="-20" dirty="0">
                <a:latin typeface="Cambria" panose="02040503050406030204" pitchFamily="18" charset="0"/>
                <a:ea typeface="Cambria" panose="02040503050406030204" pitchFamily="18" charset="0"/>
                <a:cs typeface="Calibri"/>
              </a:rPr>
              <a:t>have </a:t>
            </a:r>
            <a:r>
              <a:rPr sz="2600" spc="-10" dirty="0">
                <a:latin typeface="Cambria" panose="02040503050406030204" pitchFamily="18" charset="0"/>
                <a:ea typeface="Cambria" panose="02040503050406030204" pitchFamily="18" charset="0"/>
                <a:cs typeface="Calibri"/>
              </a:rPr>
              <a:t>discontinuous</a:t>
            </a:r>
            <a:r>
              <a:rPr sz="2600" spc="65" dirty="0">
                <a:latin typeface="Cambria" panose="02040503050406030204" pitchFamily="18" charset="0"/>
                <a:ea typeface="Cambria" panose="02040503050406030204" pitchFamily="18" charset="0"/>
                <a:cs typeface="Calibri"/>
              </a:rPr>
              <a:t> </a:t>
            </a:r>
            <a:r>
              <a:rPr sz="2600" spc="-25" dirty="0">
                <a:latin typeface="Cambria" panose="02040503050406030204" pitchFamily="18" charset="0"/>
                <a:ea typeface="Cambria" panose="02040503050406030204" pitchFamily="18" charset="0"/>
                <a:cs typeface="Calibri"/>
              </a:rPr>
              <a:t>coverage</a:t>
            </a:r>
            <a:endParaRPr sz="2600" dirty="0">
              <a:latin typeface="Cambria" panose="02040503050406030204" pitchFamily="18" charset="0"/>
              <a:ea typeface="Cambria" panose="02040503050406030204" pitchFamily="18" charset="0"/>
              <a:cs typeface="Calibri"/>
            </a:endParaRPr>
          </a:p>
          <a:p>
            <a:pPr lvl="1">
              <a:spcBef>
                <a:spcPts val="40"/>
              </a:spcBef>
              <a:buFont typeface="Arial"/>
              <a:buChar char="–"/>
            </a:pPr>
            <a:endParaRPr sz="3700" dirty="0">
              <a:latin typeface="Cambria" panose="02040503050406030204" pitchFamily="18" charset="0"/>
              <a:ea typeface="Cambria" panose="02040503050406030204" pitchFamily="18" charset="0"/>
              <a:cs typeface="Times New Roman"/>
            </a:endParaRPr>
          </a:p>
          <a:p>
            <a:pPr marL="355600" indent="-342900">
              <a:buFont typeface="Arial"/>
              <a:buChar char="•"/>
              <a:tabLst>
                <a:tab pos="354965" algn="l"/>
                <a:tab pos="355600" algn="l"/>
              </a:tabLst>
            </a:pPr>
            <a:r>
              <a:rPr sz="3000" spc="-10" dirty="0">
                <a:latin typeface="Cambria" panose="02040503050406030204" pitchFamily="18" charset="0"/>
                <a:ea typeface="Cambria" panose="02040503050406030204" pitchFamily="18" charset="0"/>
                <a:cs typeface="Calibri"/>
              </a:rPr>
              <a:t>Multi-zone </a:t>
            </a:r>
            <a:r>
              <a:rPr sz="3000" spc="-20" dirty="0">
                <a:latin typeface="Cambria" panose="02040503050406030204" pitchFamily="18" charset="0"/>
                <a:ea typeface="Cambria" panose="02040503050406030204" pitchFamily="18" charset="0"/>
                <a:cs typeface="Calibri"/>
              </a:rPr>
              <a:t>layer </a:t>
            </a:r>
            <a:r>
              <a:rPr sz="3000" spc="-10" dirty="0">
                <a:latin typeface="Cambria" panose="02040503050406030204" pitchFamily="18" charset="0"/>
                <a:ea typeface="Cambria" panose="02040503050406030204" pitchFamily="18" charset="0"/>
                <a:cs typeface="Calibri"/>
              </a:rPr>
              <a:t>can consist </a:t>
            </a:r>
            <a:r>
              <a:rPr sz="3000" dirty="0">
                <a:latin typeface="Cambria" panose="02040503050406030204" pitchFamily="18" charset="0"/>
                <a:ea typeface="Cambria" panose="02040503050406030204" pitchFamily="18" charset="0"/>
                <a:cs typeface="Calibri"/>
              </a:rPr>
              <a:t>of</a:t>
            </a:r>
            <a:r>
              <a:rPr sz="3000" spc="-40" dirty="0">
                <a:latin typeface="Cambria" panose="02040503050406030204" pitchFamily="18" charset="0"/>
                <a:ea typeface="Cambria" panose="02040503050406030204" pitchFamily="18" charset="0"/>
                <a:cs typeface="Calibri"/>
              </a:rPr>
              <a:t> </a:t>
            </a:r>
            <a:r>
              <a:rPr sz="3000" spc="-15" dirty="0">
                <a:latin typeface="Cambria" panose="02040503050406030204" pitchFamily="18" charset="0"/>
                <a:ea typeface="Cambria" panose="02040503050406030204" pitchFamily="18" charset="0"/>
                <a:cs typeface="Calibri"/>
              </a:rPr>
              <a:t>LDPs</a:t>
            </a:r>
            <a:endParaRPr sz="3000" dirty="0">
              <a:latin typeface="Cambria" panose="02040503050406030204" pitchFamily="18" charset="0"/>
              <a:ea typeface="Cambria" panose="02040503050406030204" pitchFamily="18" charset="0"/>
              <a:cs typeface="Calibri"/>
            </a:endParaRPr>
          </a:p>
          <a:p>
            <a:pPr marL="755650" lvl="1" indent="-285750">
              <a:spcBef>
                <a:spcPts val="340"/>
              </a:spcBef>
              <a:buFont typeface="Arial"/>
              <a:buChar char="–"/>
              <a:tabLst>
                <a:tab pos="755650" algn="l"/>
              </a:tabLst>
            </a:pPr>
            <a:r>
              <a:rPr sz="2600" spc="-5" dirty="0">
                <a:latin typeface="Cambria" panose="02040503050406030204" pitchFamily="18" charset="0"/>
                <a:ea typeface="Cambria" panose="02040503050406030204" pitchFamily="18" charset="0"/>
                <a:cs typeface="Calibri"/>
              </a:rPr>
              <a:t>Designed </a:t>
            </a:r>
            <a:r>
              <a:rPr sz="2600" spc="-10" dirty="0">
                <a:latin typeface="Cambria" panose="02040503050406030204" pitchFamily="18" charset="0"/>
                <a:ea typeface="Cambria" panose="02040503050406030204" pitchFamily="18" charset="0"/>
                <a:cs typeface="Calibri"/>
              </a:rPr>
              <a:t>by </a:t>
            </a:r>
            <a:r>
              <a:rPr sz="2600" spc="-20" dirty="0">
                <a:latin typeface="Cambria" panose="02040503050406030204" pitchFamily="18" charset="0"/>
                <a:ea typeface="Cambria" panose="02040503050406030204" pitchFamily="18" charset="0"/>
                <a:cs typeface="Calibri"/>
              </a:rPr>
              <a:t>stakeholder “contributing</a:t>
            </a:r>
            <a:r>
              <a:rPr sz="2600" spc="50" dirty="0">
                <a:latin typeface="Cambria" panose="02040503050406030204" pitchFamily="18" charset="0"/>
                <a:ea typeface="Cambria" panose="02040503050406030204" pitchFamily="18" charset="0"/>
                <a:cs typeface="Calibri"/>
              </a:rPr>
              <a:t> </a:t>
            </a:r>
            <a:r>
              <a:rPr sz="2600" spc="-10" dirty="0">
                <a:latin typeface="Cambria" panose="02040503050406030204" pitchFamily="18" charset="0"/>
                <a:ea typeface="Cambria" panose="02040503050406030204" pitchFamily="18" charset="0"/>
                <a:cs typeface="Calibri"/>
              </a:rPr>
              <a:t>partners”</a:t>
            </a:r>
            <a:endParaRPr sz="2600" dirty="0">
              <a:latin typeface="Cambria" panose="02040503050406030204" pitchFamily="18" charset="0"/>
              <a:ea typeface="Cambria" panose="02040503050406030204" pitchFamily="18" charset="0"/>
              <a:cs typeface="Calibri"/>
            </a:endParaRPr>
          </a:p>
          <a:p>
            <a:pPr marL="755650" lvl="1" indent="-285750">
              <a:spcBef>
                <a:spcPts val="310"/>
              </a:spcBef>
              <a:buFont typeface="Arial"/>
              <a:buChar char="–"/>
              <a:tabLst>
                <a:tab pos="755650" algn="l"/>
              </a:tabLst>
            </a:pPr>
            <a:r>
              <a:rPr sz="2600" spc="-5" dirty="0">
                <a:latin typeface="Cambria" panose="02040503050406030204" pitchFamily="18" charset="0"/>
                <a:ea typeface="Cambria" panose="02040503050406030204" pitchFamily="18" charset="0"/>
                <a:cs typeface="Calibri"/>
              </a:rPr>
              <a:t>Minimum </a:t>
            </a:r>
            <a:r>
              <a:rPr sz="2600" spc="-20" dirty="0">
                <a:latin typeface="Cambria" panose="02040503050406030204" pitchFamily="18" charset="0"/>
                <a:ea typeface="Cambria" panose="02040503050406030204" pitchFamily="18" charset="0"/>
                <a:cs typeface="Calibri"/>
              </a:rPr>
              <a:t>zone </a:t>
            </a:r>
            <a:r>
              <a:rPr sz="2600" spc="-5" dirty="0">
                <a:latin typeface="Cambria" panose="02040503050406030204" pitchFamily="18" charset="0"/>
                <a:ea typeface="Cambria" panose="02040503050406030204" pitchFamily="18" charset="0"/>
                <a:cs typeface="Calibri"/>
              </a:rPr>
              <a:t>width 50 km (if </a:t>
            </a:r>
            <a:r>
              <a:rPr sz="2600" spc="-10" dirty="0">
                <a:latin typeface="Cambria" panose="02040503050406030204" pitchFamily="18" charset="0"/>
                <a:ea typeface="Cambria" panose="02040503050406030204" pitchFamily="18" charset="0"/>
                <a:cs typeface="Calibri"/>
              </a:rPr>
              <a:t>height </a:t>
            </a:r>
            <a:r>
              <a:rPr sz="2600" spc="-20" dirty="0">
                <a:latin typeface="Cambria" panose="02040503050406030204" pitchFamily="18" charset="0"/>
                <a:ea typeface="Cambria" panose="02040503050406030204" pitchFamily="18" charset="0"/>
                <a:cs typeface="Calibri"/>
              </a:rPr>
              <a:t>range </a:t>
            </a:r>
            <a:r>
              <a:rPr sz="2600" spc="-5" dirty="0">
                <a:latin typeface="Cambria" panose="02040503050406030204" pitchFamily="18" charset="0"/>
                <a:ea typeface="Cambria" panose="02040503050406030204" pitchFamily="18" charset="0"/>
                <a:cs typeface="Calibri"/>
              </a:rPr>
              <a:t>&lt; 250</a:t>
            </a:r>
            <a:r>
              <a:rPr sz="2600" spc="50" dirty="0">
                <a:latin typeface="Cambria" panose="02040503050406030204" pitchFamily="18" charset="0"/>
                <a:ea typeface="Cambria" panose="02040503050406030204" pitchFamily="18" charset="0"/>
                <a:cs typeface="Calibri"/>
              </a:rPr>
              <a:t> </a:t>
            </a:r>
            <a:r>
              <a:rPr sz="2600" spc="-5" dirty="0">
                <a:latin typeface="Cambria" panose="02040503050406030204" pitchFamily="18" charset="0"/>
                <a:ea typeface="Cambria" panose="02040503050406030204" pitchFamily="18" charset="0"/>
                <a:cs typeface="Calibri"/>
              </a:rPr>
              <a:t>m)</a:t>
            </a:r>
            <a:endParaRPr sz="2600" dirty="0">
              <a:latin typeface="Cambria" panose="02040503050406030204" pitchFamily="18" charset="0"/>
              <a:ea typeface="Cambria" panose="02040503050406030204" pitchFamily="18" charset="0"/>
              <a:cs typeface="Calibri"/>
            </a:endParaRPr>
          </a:p>
          <a:p>
            <a:pPr marL="3212465">
              <a:spcBef>
                <a:spcPts val="315"/>
              </a:spcBef>
            </a:pPr>
            <a:r>
              <a:rPr sz="2600" spc="-5" dirty="0">
                <a:latin typeface="Cambria" panose="02040503050406030204" pitchFamily="18" charset="0"/>
                <a:ea typeface="Cambria" panose="02040503050406030204" pitchFamily="18" charset="0"/>
                <a:cs typeface="Calibri"/>
              </a:rPr>
              <a:t>OR 10 km (if </a:t>
            </a:r>
            <a:r>
              <a:rPr sz="2600" spc="-10" dirty="0">
                <a:latin typeface="Cambria" panose="02040503050406030204" pitchFamily="18" charset="0"/>
                <a:ea typeface="Cambria" panose="02040503050406030204" pitchFamily="18" charset="0"/>
                <a:cs typeface="Calibri"/>
              </a:rPr>
              <a:t>height </a:t>
            </a:r>
            <a:r>
              <a:rPr sz="2600" spc="-20" dirty="0">
                <a:latin typeface="Cambria" panose="02040503050406030204" pitchFamily="18" charset="0"/>
                <a:ea typeface="Cambria" panose="02040503050406030204" pitchFamily="18" charset="0"/>
                <a:cs typeface="Calibri"/>
              </a:rPr>
              <a:t>range </a:t>
            </a:r>
            <a:r>
              <a:rPr sz="2600" spc="-5" dirty="0">
                <a:latin typeface="Cambria" panose="02040503050406030204" pitchFamily="18" charset="0"/>
                <a:ea typeface="Cambria" panose="02040503050406030204" pitchFamily="18" charset="0"/>
                <a:cs typeface="Calibri"/>
              </a:rPr>
              <a:t>&gt; 250</a:t>
            </a:r>
            <a:r>
              <a:rPr sz="2600" spc="10" dirty="0">
                <a:latin typeface="Cambria" panose="02040503050406030204" pitchFamily="18" charset="0"/>
                <a:ea typeface="Cambria" panose="02040503050406030204" pitchFamily="18" charset="0"/>
                <a:cs typeface="Calibri"/>
              </a:rPr>
              <a:t> </a:t>
            </a:r>
            <a:r>
              <a:rPr sz="2600" spc="-5" dirty="0">
                <a:latin typeface="Cambria" panose="02040503050406030204" pitchFamily="18" charset="0"/>
                <a:ea typeface="Cambria" panose="02040503050406030204" pitchFamily="18" charset="0"/>
                <a:cs typeface="Calibri"/>
              </a:rPr>
              <a:t>m)</a:t>
            </a:r>
            <a:endParaRPr sz="2600" dirty="0">
              <a:latin typeface="Cambria" panose="02040503050406030204" pitchFamily="18" charset="0"/>
              <a:ea typeface="Cambria" panose="02040503050406030204" pitchFamily="18" charset="0"/>
              <a:cs typeface="Calibri"/>
            </a:endParaRPr>
          </a:p>
          <a:p>
            <a:pPr marL="755650" lvl="1" indent="-285750">
              <a:spcBef>
                <a:spcPts val="310"/>
              </a:spcBef>
              <a:buFont typeface="Arial"/>
              <a:buChar char="–"/>
              <a:tabLst>
                <a:tab pos="755650" algn="l"/>
              </a:tabLst>
            </a:pPr>
            <a:r>
              <a:rPr sz="2600" spc="-5" dirty="0">
                <a:latin typeface="Cambria" panose="02040503050406030204" pitchFamily="18" charset="0"/>
                <a:ea typeface="Cambria" panose="02040503050406030204" pitchFamily="18" charset="0"/>
                <a:cs typeface="Calibri"/>
              </a:rPr>
              <a:t>LDP </a:t>
            </a:r>
            <a:r>
              <a:rPr sz="2600" spc="-25" dirty="0">
                <a:latin typeface="Cambria" panose="02040503050406030204" pitchFamily="18" charset="0"/>
                <a:ea typeface="Cambria" panose="02040503050406030204" pitchFamily="18" charset="0"/>
                <a:cs typeface="Calibri"/>
              </a:rPr>
              <a:t>coverage </a:t>
            </a:r>
            <a:r>
              <a:rPr sz="2600" spc="-15" dirty="0">
                <a:latin typeface="Cambria" panose="02040503050406030204" pitchFamily="18" charset="0"/>
                <a:ea typeface="Cambria" panose="02040503050406030204" pitchFamily="18" charset="0"/>
                <a:cs typeface="Calibri"/>
              </a:rPr>
              <a:t>can </a:t>
            </a:r>
            <a:r>
              <a:rPr sz="2600" spc="-5" dirty="0">
                <a:latin typeface="Cambria" panose="02040503050406030204" pitchFamily="18" charset="0"/>
                <a:ea typeface="Cambria" panose="02040503050406030204" pitchFamily="18" charset="0"/>
                <a:cs typeface="Calibri"/>
              </a:rPr>
              <a:t>be</a:t>
            </a:r>
            <a:r>
              <a:rPr sz="2600" spc="40" dirty="0">
                <a:latin typeface="Cambria" panose="02040503050406030204" pitchFamily="18" charset="0"/>
                <a:ea typeface="Cambria" panose="02040503050406030204" pitchFamily="18" charset="0"/>
                <a:cs typeface="Calibri"/>
              </a:rPr>
              <a:t> </a:t>
            </a:r>
            <a:r>
              <a:rPr sz="2600" spc="-10" dirty="0">
                <a:latin typeface="Cambria" panose="02040503050406030204" pitchFamily="18" charset="0"/>
                <a:ea typeface="Cambria" panose="02040503050406030204" pitchFamily="18" charset="0"/>
                <a:cs typeface="Calibri"/>
              </a:rPr>
              <a:t>discontinuous</a:t>
            </a:r>
            <a:endParaRPr sz="2600" dirty="0">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16810491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1D1D-E293-4111-8E92-9181323899BA}"/>
              </a:ext>
            </a:extLst>
          </p:cNvPr>
          <p:cNvSpPr>
            <a:spLocks noGrp="1"/>
          </p:cNvSpPr>
          <p:nvPr>
            <p:ph type="title"/>
          </p:nvPr>
        </p:nvSpPr>
        <p:spPr/>
        <p:txBody>
          <a:bodyPr/>
          <a:lstStyle/>
          <a:p>
            <a:r>
              <a:rPr lang="en-US" dirty="0"/>
              <a:t>Alaska statewide “base” layer</a:t>
            </a:r>
          </a:p>
        </p:txBody>
      </p:sp>
      <p:sp>
        <p:nvSpPr>
          <p:cNvPr id="4" name="Slide Number Placeholder 3">
            <a:extLst>
              <a:ext uri="{FF2B5EF4-FFF2-40B4-BE49-F238E27FC236}">
                <a16:creationId xmlns:a16="http://schemas.microsoft.com/office/drawing/2014/main" id="{28B9594D-9302-4185-BB29-769C4FD8DE6A}"/>
              </a:ext>
            </a:extLst>
          </p:cNvPr>
          <p:cNvSpPr>
            <a:spLocks noGrp="1"/>
          </p:cNvSpPr>
          <p:nvPr>
            <p:ph type="sldNum" sz="quarter" idx="4294967295"/>
          </p:nvPr>
        </p:nvSpPr>
        <p:spPr/>
        <p:txBody>
          <a:bodyPr/>
          <a:lstStyle/>
          <a:p>
            <a:pPr>
              <a:defRPr/>
            </a:pPr>
            <a:fld id="{C92D6AEA-48A7-924D-9406-EC6E0EBC20ED}" type="slidenum">
              <a:rPr lang="en-US">
                <a:solidFill>
                  <a:prstClr val="black">
                    <a:tint val="75000"/>
                  </a:prstClr>
                </a:solidFill>
                <a:latin typeface="Calibri"/>
              </a:rPr>
              <a:pPr>
                <a:defRPr/>
              </a:pPr>
              <a:t>197</a:t>
            </a:fld>
            <a:endParaRPr lang="en-US" dirty="0">
              <a:solidFill>
                <a:prstClr val="black">
                  <a:tint val="75000"/>
                </a:prstClr>
              </a:solidFill>
              <a:latin typeface="Calibri"/>
            </a:endParaRPr>
          </a:p>
        </p:txBody>
      </p:sp>
      <p:pic>
        <p:nvPicPr>
          <p:cNvPr id="6" name="Picture 5">
            <a:extLst>
              <a:ext uri="{FF2B5EF4-FFF2-40B4-BE49-F238E27FC236}">
                <a16:creationId xmlns:a16="http://schemas.microsoft.com/office/drawing/2014/main" id="{07C49557-A2E6-4F89-9BA5-9B6AF30E899F}"/>
              </a:ext>
            </a:extLst>
          </p:cNvPr>
          <p:cNvPicPr>
            <a:picLocks noChangeAspect="1"/>
          </p:cNvPicPr>
          <p:nvPr/>
        </p:nvPicPr>
        <p:blipFill>
          <a:blip r:embed="rId2"/>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8BACA609-7B04-437B-BDF2-CDC9082CE003}"/>
              </a:ext>
            </a:extLst>
          </p:cNvPr>
          <p:cNvSpPr txBox="1"/>
          <p:nvPr/>
        </p:nvSpPr>
        <p:spPr>
          <a:xfrm>
            <a:off x="3553908" y="5646457"/>
            <a:ext cx="5392133" cy="1015663"/>
          </a:xfrm>
          <a:prstGeom prst="rect">
            <a:avLst/>
          </a:prstGeom>
          <a:solidFill>
            <a:schemeClr val="bg1"/>
          </a:solidFill>
          <a:ln w="12700">
            <a:solidFill>
              <a:schemeClr val="accent4">
                <a:lumMod val="10000"/>
              </a:schemeClr>
            </a:solidFill>
          </a:ln>
        </p:spPr>
        <p:txBody>
          <a:bodyPr wrap="square" rtlCol="0">
            <a:spAutoFit/>
          </a:bodyPr>
          <a:lstStyle/>
          <a:p>
            <a:pPr>
              <a:defRPr/>
            </a:pPr>
            <a:r>
              <a:rPr lang="en-US" sz="2000" dirty="0">
                <a:solidFill>
                  <a:prstClr val="black"/>
                </a:solidFill>
                <a:latin typeface="Calibri" charset="0"/>
                <a:ea typeface="ＭＳ Ｐゴシック" charset="0"/>
              </a:rPr>
              <a:t>1.  Statewide layer</a:t>
            </a:r>
          </a:p>
          <a:p>
            <a:pPr marL="457200" indent="-457200">
              <a:buFontTx/>
              <a:buAutoNum type="arabicPeriod"/>
              <a:defRPr/>
            </a:pPr>
            <a:endParaRPr lang="en-US" sz="2000" dirty="0">
              <a:solidFill>
                <a:prstClr val="black"/>
              </a:solidFill>
              <a:latin typeface="Calibri" charset="0"/>
              <a:ea typeface="ＭＳ Ｐゴシック" charset="0"/>
            </a:endParaRPr>
          </a:p>
          <a:p>
            <a:pPr marL="457200" indent="-457200">
              <a:buFontTx/>
              <a:buAutoNum type="arabicPeriod"/>
              <a:defRPr/>
            </a:pPr>
            <a:endParaRPr lang="en-US" sz="2000" dirty="0">
              <a:solidFill>
                <a:prstClr val="black"/>
              </a:solidFill>
              <a:latin typeface="Calibri" charset="0"/>
              <a:ea typeface="ＭＳ Ｐゴシック" charset="0"/>
            </a:endParaRPr>
          </a:p>
        </p:txBody>
      </p:sp>
      <p:sp>
        <p:nvSpPr>
          <p:cNvPr id="8" name="TextBox 7">
            <a:extLst>
              <a:ext uri="{FF2B5EF4-FFF2-40B4-BE49-F238E27FC236}">
                <a16:creationId xmlns:a16="http://schemas.microsoft.com/office/drawing/2014/main" id="{F8F6416B-085E-4049-8EEC-64D4C5B4154B}"/>
              </a:ext>
            </a:extLst>
          </p:cNvPr>
          <p:cNvSpPr txBox="1"/>
          <p:nvPr/>
        </p:nvSpPr>
        <p:spPr>
          <a:xfrm>
            <a:off x="190110" y="180370"/>
            <a:ext cx="2930162" cy="523220"/>
          </a:xfrm>
          <a:prstGeom prst="rect">
            <a:avLst/>
          </a:prstGeom>
          <a:solidFill>
            <a:schemeClr val="bg1"/>
          </a:solidFill>
          <a:ln w="12700">
            <a:solidFill>
              <a:schemeClr val="accent4">
                <a:lumMod val="10000"/>
              </a:schemeClr>
            </a:solidFill>
          </a:ln>
        </p:spPr>
        <p:txBody>
          <a:bodyPr wrap="square" rtlCol="0">
            <a:spAutoFit/>
          </a:bodyPr>
          <a:lstStyle/>
          <a:p>
            <a:pPr>
              <a:defRPr/>
            </a:pPr>
            <a:r>
              <a:rPr lang="en-US" sz="2800" b="1" i="1" dirty="0">
                <a:solidFill>
                  <a:prstClr val="black"/>
                </a:solidFill>
                <a:latin typeface="Calibri" charset="0"/>
                <a:ea typeface="ＭＳ Ｐゴシック" charset="0"/>
              </a:rPr>
              <a:t>Alaska zone layers</a:t>
            </a:r>
          </a:p>
        </p:txBody>
      </p:sp>
    </p:spTree>
    <p:extLst>
      <p:ext uri="{BB962C8B-B14F-4D97-AF65-F5344CB8AC3E}">
        <p14:creationId xmlns:p14="http://schemas.microsoft.com/office/powerpoint/2010/main" val="1741886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1D1D-E293-4111-8E92-9181323899BA}"/>
              </a:ext>
            </a:extLst>
          </p:cNvPr>
          <p:cNvSpPr>
            <a:spLocks noGrp="1"/>
          </p:cNvSpPr>
          <p:nvPr>
            <p:ph type="title"/>
          </p:nvPr>
        </p:nvSpPr>
        <p:spPr>
          <a:xfrm>
            <a:off x="0" y="274638"/>
            <a:ext cx="9144000" cy="1143000"/>
          </a:xfrm>
        </p:spPr>
        <p:txBody>
          <a:bodyPr/>
          <a:lstStyle/>
          <a:p>
            <a:r>
              <a:rPr lang="en-US" dirty="0"/>
              <a:t>Alaska complete “intermediate” layer</a:t>
            </a:r>
          </a:p>
        </p:txBody>
      </p:sp>
      <p:pic>
        <p:nvPicPr>
          <p:cNvPr id="5" name="Picture 4">
            <a:extLst>
              <a:ext uri="{FF2B5EF4-FFF2-40B4-BE49-F238E27FC236}">
                <a16:creationId xmlns:a16="http://schemas.microsoft.com/office/drawing/2014/main" id="{E19FAC64-7A9B-4907-8759-CB391450357D}"/>
              </a:ext>
            </a:extLst>
          </p:cNvPr>
          <p:cNvPicPr>
            <a:picLocks noChangeAspect="1"/>
          </p:cNvPicPr>
          <p:nvPr/>
        </p:nvPicPr>
        <p:blipFill>
          <a:blip r:embed="rId2"/>
          <a:stretch>
            <a:fillRect/>
          </a:stretch>
        </p:blipFill>
        <p:spPr>
          <a:xfrm>
            <a:off x="0" y="0"/>
            <a:ext cx="9144000" cy="6858000"/>
          </a:xfrm>
          <a:prstGeom prst="rect">
            <a:avLst/>
          </a:prstGeom>
        </p:spPr>
      </p:pic>
      <p:sp>
        <p:nvSpPr>
          <p:cNvPr id="4" name="Slide Number Placeholder 3">
            <a:extLst>
              <a:ext uri="{FF2B5EF4-FFF2-40B4-BE49-F238E27FC236}">
                <a16:creationId xmlns:a16="http://schemas.microsoft.com/office/drawing/2014/main" id="{28B9594D-9302-4185-BB29-769C4FD8DE6A}"/>
              </a:ext>
            </a:extLst>
          </p:cNvPr>
          <p:cNvSpPr>
            <a:spLocks noGrp="1"/>
          </p:cNvSpPr>
          <p:nvPr>
            <p:ph type="sldNum" sz="quarter" idx="4294967295"/>
          </p:nvPr>
        </p:nvSpPr>
        <p:spPr/>
        <p:txBody>
          <a:bodyPr/>
          <a:lstStyle/>
          <a:p>
            <a:pPr>
              <a:defRPr/>
            </a:pPr>
            <a:fld id="{C92D6AEA-48A7-924D-9406-EC6E0EBC20ED}" type="slidenum">
              <a:rPr lang="en-US">
                <a:solidFill>
                  <a:prstClr val="black">
                    <a:tint val="75000"/>
                  </a:prstClr>
                </a:solidFill>
                <a:latin typeface="Calibri"/>
              </a:rPr>
              <a:pPr>
                <a:defRPr/>
              </a:pPr>
              <a:t>198</a:t>
            </a:fld>
            <a:endParaRPr lang="en-US" dirty="0">
              <a:solidFill>
                <a:prstClr val="black">
                  <a:tint val="75000"/>
                </a:prstClr>
              </a:solidFill>
              <a:latin typeface="Calibri"/>
            </a:endParaRPr>
          </a:p>
        </p:txBody>
      </p:sp>
      <p:sp>
        <p:nvSpPr>
          <p:cNvPr id="7" name="Slide Number Placeholder 3">
            <a:extLst>
              <a:ext uri="{FF2B5EF4-FFF2-40B4-BE49-F238E27FC236}">
                <a16:creationId xmlns:a16="http://schemas.microsoft.com/office/drawing/2014/main" id="{1F9072ED-7C0E-4B85-A309-434D595D8EBC}"/>
              </a:ext>
            </a:extLst>
          </p:cNvPr>
          <p:cNvSpPr txBox="1">
            <a:spLocks/>
          </p:cNvSpPr>
          <p:nvPr/>
        </p:nvSpPr>
        <p:spPr>
          <a:xfrm>
            <a:off x="6553200" y="6356352"/>
            <a:ext cx="2133600" cy="365125"/>
          </a:xfrm>
          <a:prstGeom prst="rect">
            <a:avLst/>
          </a:prstGeom>
        </p:spPr>
        <p:txBody>
          <a:bodyPr vert="horz" lIns="91440" tIns="45720" rIns="91440" bIns="45720" rtlCol="0" anchor="ctr"/>
          <a:lstStyle>
            <a:defPPr>
              <a:defRPr lang="en-US"/>
            </a:defPPr>
            <a:lvl1pPr algn="r" defTabSz="457200" rtl="0" fontAlgn="auto">
              <a:spcBef>
                <a:spcPts val="0"/>
              </a:spcBef>
              <a:spcAft>
                <a:spcPts val="0"/>
              </a:spcAft>
              <a:defRPr sz="1200" kern="1200">
                <a:solidFill>
                  <a:schemeClr val="tx1">
                    <a:tint val="75000"/>
                  </a:schemeClr>
                </a:solidFill>
                <a:latin typeface="+mn-lt"/>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fld id="{C92D6AEA-48A7-924D-9406-EC6E0EBC20ED}" type="slidenum">
              <a:rPr lang="en-US">
                <a:solidFill>
                  <a:prstClr val="black">
                    <a:tint val="75000"/>
                  </a:prstClr>
                </a:solidFill>
                <a:latin typeface="Calibri"/>
              </a:rPr>
              <a:pPr>
                <a:defRPr/>
              </a:pPr>
              <a:t>198</a:t>
            </a:fld>
            <a:endParaRPr lang="en-US" dirty="0">
              <a:solidFill>
                <a:prstClr val="black">
                  <a:tint val="75000"/>
                </a:prstClr>
              </a:solidFill>
              <a:latin typeface="Calibri"/>
            </a:endParaRPr>
          </a:p>
        </p:txBody>
      </p:sp>
      <p:sp>
        <p:nvSpPr>
          <p:cNvPr id="8" name="TextBox 7">
            <a:extLst>
              <a:ext uri="{FF2B5EF4-FFF2-40B4-BE49-F238E27FC236}">
                <a16:creationId xmlns:a16="http://schemas.microsoft.com/office/drawing/2014/main" id="{4333C8FE-B63E-4679-A727-CF0AEB17B151}"/>
              </a:ext>
            </a:extLst>
          </p:cNvPr>
          <p:cNvSpPr txBox="1"/>
          <p:nvPr/>
        </p:nvSpPr>
        <p:spPr>
          <a:xfrm>
            <a:off x="3553908" y="5646457"/>
            <a:ext cx="5392133" cy="1015663"/>
          </a:xfrm>
          <a:prstGeom prst="rect">
            <a:avLst/>
          </a:prstGeom>
          <a:solidFill>
            <a:schemeClr val="bg1"/>
          </a:solidFill>
          <a:ln w="12700">
            <a:solidFill>
              <a:schemeClr val="accent4">
                <a:lumMod val="10000"/>
              </a:schemeClr>
            </a:solidFill>
          </a:ln>
        </p:spPr>
        <p:txBody>
          <a:bodyPr wrap="square" rtlCol="0">
            <a:spAutoFit/>
          </a:bodyPr>
          <a:lstStyle/>
          <a:p>
            <a:pPr>
              <a:defRPr/>
            </a:pPr>
            <a:r>
              <a:rPr lang="en-US" sz="2000" dirty="0">
                <a:solidFill>
                  <a:prstClr val="black"/>
                </a:solidFill>
                <a:latin typeface="Calibri" charset="0"/>
                <a:ea typeface="ＭＳ Ｐゴシック" charset="0"/>
              </a:rPr>
              <a:t>1.  Statewide layer</a:t>
            </a:r>
          </a:p>
          <a:p>
            <a:pPr>
              <a:defRPr/>
            </a:pPr>
            <a:r>
              <a:rPr lang="en-US" sz="2000" dirty="0">
                <a:solidFill>
                  <a:prstClr val="black"/>
                </a:solidFill>
                <a:latin typeface="Calibri" charset="0"/>
                <a:ea typeface="ＭＳ Ｐゴシック" charset="0"/>
              </a:rPr>
              <a:t>2. “Intermediate” layer (complete state coverage)</a:t>
            </a:r>
          </a:p>
          <a:p>
            <a:pPr marL="457200" indent="-457200">
              <a:buFontTx/>
              <a:buAutoNum type="arabicPeriod" startAt="2"/>
              <a:defRPr/>
            </a:pPr>
            <a:endParaRPr lang="en-US" sz="2000" dirty="0">
              <a:solidFill>
                <a:prstClr val="black"/>
              </a:solidFill>
              <a:latin typeface="Calibri" charset="0"/>
              <a:ea typeface="ＭＳ Ｐゴシック" charset="0"/>
            </a:endParaRPr>
          </a:p>
        </p:txBody>
      </p:sp>
      <p:sp>
        <p:nvSpPr>
          <p:cNvPr id="9" name="TextBox 8">
            <a:extLst>
              <a:ext uri="{FF2B5EF4-FFF2-40B4-BE49-F238E27FC236}">
                <a16:creationId xmlns:a16="http://schemas.microsoft.com/office/drawing/2014/main" id="{8628323C-C121-42D2-9DD3-80CC8DE187E4}"/>
              </a:ext>
            </a:extLst>
          </p:cNvPr>
          <p:cNvSpPr txBox="1"/>
          <p:nvPr/>
        </p:nvSpPr>
        <p:spPr>
          <a:xfrm>
            <a:off x="190110" y="180370"/>
            <a:ext cx="2930162" cy="523220"/>
          </a:xfrm>
          <a:prstGeom prst="rect">
            <a:avLst/>
          </a:prstGeom>
          <a:solidFill>
            <a:schemeClr val="bg1"/>
          </a:solidFill>
          <a:ln w="12700">
            <a:solidFill>
              <a:schemeClr val="accent4">
                <a:lumMod val="10000"/>
              </a:schemeClr>
            </a:solidFill>
          </a:ln>
        </p:spPr>
        <p:txBody>
          <a:bodyPr wrap="square" rtlCol="0">
            <a:spAutoFit/>
          </a:bodyPr>
          <a:lstStyle/>
          <a:p>
            <a:pPr>
              <a:defRPr/>
            </a:pPr>
            <a:r>
              <a:rPr lang="en-US" sz="2800" b="1" i="1" dirty="0">
                <a:solidFill>
                  <a:prstClr val="black"/>
                </a:solidFill>
                <a:latin typeface="Calibri" charset="0"/>
                <a:ea typeface="ＭＳ Ｐゴシック" charset="0"/>
              </a:rPr>
              <a:t>Alaska zone layers</a:t>
            </a:r>
          </a:p>
        </p:txBody>
      </p:sp>
    </p:spTree>
    <p:extLst>
      <p:ext uri="{BB962C8B-B14F-4D97-AF65-F5344CB8AC3E}">
        <p14:creationId xmlns:p14="http://schemas.microsoft.com/office/powerpoint/2010/main" val="3419554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F1D1D-E293-4111-8E92-9181323899BA}"/>
              </a:ext>
            </a:extLst>
          </p:cNvPr>
          <p:cNvSpPr>
            <a:spLocks noGrp="1"/>
          </p:cNvSpPr>
          <p:nvPr>
            <p:ph type="title"/>
          </p:nvPr>
        </p:nvSpPr>
        <p:spPr>
          <a:xfrm>
            <a:off x="0" y="274638"/>
            <a:ext cx="9144000" cy="1143000"/>
          </a:xfrm>
        </p:spPr>
        <p:txBody>
          <a:bodyPr/>
          <a:lstStyle/>
          <a:p>
            <a:r>
              <a:rPr lang="en-US" dirty="0"/>
              <a:t>Alaska with </a:t>
            </a:r>
            <a:r>
              <a:rPr lang="en-US" b="1" dirty="0"/>
              <a:t>THREE</a:t>
            </a:r>
            <a:r>
              <a:rPr lang="en-US" dirty="0"/>
              <a:t> SPCS2022 layers</a:t>
            </a:r>
          </a:p>
        </p:txBody>
      </p:sp>
      <p:pic>
        <p:nvPicPr>
          <p:cNvPr id="5" name="Picture 4">
            <a:extLst>
              <a:ext uri="{FF2B5EF4-FFF2-40B4-BE49-F238E27FC236}">
                <a16:creationId xmlns:a16="http://schemas.microsoft.com/office/drawing/2014/main" id="{4A2319B0-25D5-4737-9CFB-57D45A1DFE4F}"/>
              </a:ext>
            </a:extLst>
          </p:cNvPr>
          <p:cNvPicPr>
            <a:picLocks noChangeAspect="1"/>
          </p:cNvPicPr>
          <p:nvPr/>
        </p:nvPicPr>
        <p:blipFill>
          <a:blip r:embed="rId2"/>
          <a:stretch>
            <a:fillRect/>
          </a:stretch>
        </p:blipFill>
        <p:spPr>
          <a:xfrm>
            <a:off x="0" y="0"/>
            <a:ext cx="9144000" cy="6858000"/>
          </a:xfrm>
          <a:prstGeom prst="rect">
            <a:avLst/>
          </a:prstGeom>
        </p:spPr>
      </p:pic>
      <p:sp>
        <p:nvSpPr>
          <p:cNvPr id="4" name="Slide Number Placeholder 3">
            <a:extLst>
              <a:ext uri="{FF2B5EF4-FFF2-40B4-BE49-F238E27FC236}">
                <a16:creationId xmlns:a16="http://schemas.microsoft.com/office/drawing/2014/main" id="{28B9594D-9302-4185-BB29-769C4FD8DE6A}"/>
              </a:ext>
            </a:extLst>
          </p:cNvPr>
          <p:cNvSpPr>
            <a:spLocks noGrp="1"/>
          </p:cNvSpPr>
          <p:nvPr>
            <p:ph type="sldNum" sz="quarter" idx="4294967295"/>
          </p:nvPr>
        </p:nvSpPr>
        <p:spPr/>
        <p:txBody>
          <a:bodyPr/>
          <a:lstStyle/>
          <a:p>
            <a:pPr>
              <a:defRPr/>
            </a:pPr>
            <a:fld id="{C92D6AEA-48A7-924D-9406-EC6E0EBC20ED}" type="slidenum">
              <a:rPr lang="en-US">
                <a:solidFill>
                  <a:prstClr val="black">
                    <a:tint val="75000"/>
                  </a:prstClr>
                </a:solidFill>
                <a:latin typeface="Calibri"/>
              </a:rPr>
              <a:pPr>
                <a:defRPr/>
              </a:pPr>
              <a:t>199</a:t>
            </a:fld>
            <a:endParaRPr lang="en-US" dirty="0">
              <a:solidFill>
                <a:prstClr val="black">
                  <a:tint val="75000"/>
                </a:prstClr>
              </a:solidFill>
              <a:latin typeface="Calibri"/>
            </a:endParaRPr>
          </a:p>
        </p:txBody>
      </p:sp>
      <p:sp>
        <p:nvSpPr>
          <p:cNvPr id="17" name="Slide Number Placeholder 3">
            <a:extLst>
              <a:ext uri="{FF2B5EF4-FFF2-40B4-BE49-F238E27FC236}">
                <a16:creationId xmlns:a16="http://schemas.microsoft.com/office/drawing/2014/main" id="{DBBE0D2F-31D2-4E7B-BCE1-0D1D75FC5EE8}"/>
              </a:ext>
            </a:extLst>
          </p:cNvPr>
          <p:cNvSpPr txBox="1">
            <a:spLocks/>
          </p:cNvSpPr>
          <p:nvPr/>
        </p:nvSpPr>
        <p:spPr>
          <a:xfrm>
            <a:off x="6553200" y="6356352"/>
            <a:ext cx="2133600" cy="365125"/>
          </a:xfrm>
          <a:prstGeom prst="rect">
            <a:avLst/>
          </a:prstGeom>
        </p:spPr>
        <p:txBody>
          <a:bodyPr vert="horz" lIns="91440" tIns="45720" rIns="91440" bIns="45720" rtlCol="0" anchor="ctr"/>
          <a:lstStyle>
            <a:defPPr>
              <a:defRPr lang="en-US"/>
            </a:defPPr>
            <a:lvl1pPr algn="r" defTabSz="457200" rtl="0" fontAlgn="auto">
              <a:spcBef>
                <a:spcPts val="0"/>
              </a:spcBef>
              <a:spcAft>
                <a:spcPts val="0"/>
              </a:spcAft>
              <a:defRPr sz="1200" kern="1200">
                <a:solidFill>
                  <a:schemeClr val="tx1">
                    <a:tint val="75000"/>
                  </a:schemeClr>
                </a:solidFill>
                <a:latin typeface="+mn-lt"/>
                <a:ea typeface="+mn-ea"/>
                <a:cs typeface="+mn-cs"/>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fld id="{C92D6AEA-48A7-924D-9406-EC6E0EBC20ED}" type="slidenum">
              <a:rPr lang="en-US">
                <a:solidFill>
                  <a:prstClr val="black">
                    <a:tint val="75000"/>
                  </a:prstClr>
                </a:solidFill>
                <a:latin typeface="Calibri"/>
              </a:rPr>
              <a:pPr>
                <a:defRPr/>
              </a:pPr>
              <a:t>199</a:t>
            </a:fld>
            <a:endParaRPr lang="en-US" dirty="0">
              <a:solidFill>
                <a:prstClr val="black">
                  <a:tint val="75000"/>
                </a:prstClr>
              </a:solidFill>
              <a:latin typeface="Calibri"/>
            </a:endParaRPr>
          </a:p>
        </p:txBody>
      </p:sp>
      <p:sp>
        <p:nvSpPr>
          <p:cNvPr id="18" name="TextBox 17">
            <a:extLst>
              <a:ext uri="{FF2B5EF4-FFF2-40B4-BE49-F238E27FC236}">
                <a16:creationId xmlns:a16="http://schemas.microsoft.com/office/drawing/2014/main" id="{A3C4E633-9C29-478C-9414-98790E8D6C03}"/>
              </a:ext>
            </a:extLst>
          </p:cNvPr>
          <p:cNvSpPr txBox="1"/>
          <p:nvPr/>
        </p:nvSpPr>
        <p:spPr>
          <a:xfrm>
            <a:off x="3553908" y="5646457"/>
            <a:ext cx="5392133" cy="1015663"/>
          </a:xfrm>
          <a:prstGeom prst="rect">
            <a:avLst/>
          </a:prstGeom>
          <a:solidFill>
            <a:schemeClr val="bg1"/>
          </a:solidFill>
          <a:ln w="12700">
            <a:solidFill>
              <a:schemeClr val="accent4">
                <a:lumMod val="10000"/>
              </a:schemeClr>
            </a:solidFill>
          </a:ln>
        </p:spPr>
        <p:txBody>
          <a:bodyPr wrap="square" rtlCol="0">
            <a:spAutoFit/>
          </a:bodyPr>
          <a:lstStyle/>
          <a:p>
            <a:pPr>
              <a:defRPr/>
            </a:pPr>
            <a:r>
              <a:rPr lang="en-US" sz="2000" dirty="0">
                <a:solidFill>
                  <a:prstClr val="black"/>
                </a:solidFill>
                <a:latin typeface="Calibri" charset="0"/>
                <a:ea typeface="ＭＳ Ｐゴシック" charset="0"/>
              </a:rPr>
              <a:t>1.  Statewide layer</a:t>
            </a:r>
          </a:p>
          <a:p>
            <a:pPr>
              <a:defRPr/>
            </a:pPr>
            <a:r>
              <a:rPr lang="en-US" sz="2000" dirty="0">
                <a:solidFill>
                  <a:prstClr val="black"/>
                </a:solidFill>
                <a:latin typeface="Calibri" charset="0"/>
                <a:ea typeface="ＭＳ Ｐゴシック" charset="0"/>
              </a:rPr>
              <a:t>2. “Intermediate” layer (complete state coverage) </a:t>
            </a:r>
          </a:p>
          <a:p>
            <a:pPr>
              <a:defRPr/>
            </a:pPr>
            <a:r>
              <a:rPr lang="en-US" sz="2000" dirty="0">
                <a:solidFill>
                  <a:prstClr val="black"/>
                </a:solidFill>
                <a:latin typeface="Calibri" charset="0"/>
                <a:ea typeface="ＭＳ Ｐゴシック" charset="0"/>
              </a:rPr>
              <a:t>3.  LDP layer (partial state coverage)</a:t>
            </a:r>
          </a:p>
        </p:txBody>
      </p:sp>
      <p:sp>
        <p:nvSpPr>
          <p:cNvPr id="19" name="TextBox 18">
            <a:extLst>
              <a:ext uri="{FF2B5EF4-FFF2-40B4-BE49-F238E27FC236}">
                <a16:creationId xmlns:a16="http://schemas.microsoft.com/office/drawing/2014/main" id="{4BC52157-4782-4D80-8F31-B6E7ECA9E094}"/>
              </a:ext>
            </a:extLst>
          </p:cNvPr>
          <p:cNvSpPr txBox="1"/>
          <p:nvPr/>
        </p:nvSpPr>
        <p:spPr>
          <a:xfrm>
            <a:off x="190110" y="180370"/>
            <a:ext cx="2930162" cy="523220"/>
          </a:xfrm>
          <a:prstGeom prst="rect">
            <a:avLst/>
          </a:prstGeom>
          <a:solidFill>
            <a:schemeClr val="bg1"/>
          </a:solidFill>
          <a:ln w="12700">
            <a:solidFill>
              <a:schemeClr val="accent4">
                <a:lumMod val="10000"/>
              </a:schemeClr>
            </a:solidFill>
          </a:ln>
        </p:spPr>
        <p:txBody>
          <a:bodyPr wrap="square" rtlCol="0">
            <a:spAutoFit/>
          </a:bodyPr>
          <a:lstStyle/>
          <a:p>
            <a:pPr>
              <a:defRPr/>
            </a:pPr>
            <a:r>
              <a:rPr lang="en-US" sz="2800" b="1" i="1" dirty="0">
                <a:solidFill>
                  <a:prstClr val="black"/>
                </a:solidFill>
                <a:latin typeface="Calibri" charset="0"/>
                <a:ea typeface="ＭＳ Ｐゴシック" charset="0"/>
              </a:rPr>
              <a:t>Alaska zone layers</a:t>
            </a:r>
          </a:p>
        </p:txBody>
      </p:sp>
      <p:pic>
        <p:nvPicPr>
          <p:cNvPr id="8" name="Picture 2" descr="Image result for like">
            <a:extLst>
              <a:ext uri="{FF2B5EF4-FFF2-40B4-BE49-F238E27FC236}">
                <a16:creationId xmlns:a16="http://schemas.microsoft.com/office/drawing/2014/main" id="{67EE86E9-6291-4D0A-9E5C-9CB1F0A0F95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9415" y="2875886"/>
            <a:ext cx="1280160" cy="1095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9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10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6869" y="1160585"/>
            <a:ext cx="8378759" cy="5521571"/>
          </a:xfrm>
        </p:spPr>
        <p:txBody>
          <a:bodyPr/>
          <a:lstStyle/>
          <a:p>
            <a:r>
              <a:rPr lang="en-US" dirty="0">
                <a:latin typeface="Cambria" panose="02040503050406030204" pitchFamily="18" charset="0"/>
                <a:ea typeface="Cambria" panose="02040503050406030204" pitchFamily="18" charset="0"/>
              </a:rPr>
              <a:t>Licensed Surveyor in OH, PA, and WV (PS)</a:t>
            </a:r>
          </a:p>
          <a:p>
            <a:r>
              <a:rPr lang="en-US" dirty="0">
                <a:latin typeface="Cambria" panose="02040503050406030204" pitchFamily="18" charset="0"/>
                <a:ea typeface="Cambria" panose="02040503050406030204" pitchFamily="18" charset="0"/>
              </a:rPr>
              <a:t>Certified GIS Professional (GISP)</a:t>
            </a:r>
          </a:p>
          <a:p>
            <a:r>
              <a:rPr lang="en-US" dirty="0">
                <a:latin typeface="Cambria" panose="02040503050406030204" pitchFamily="18" charset="0"/>
                <a:ea typeface="Cambria" panose="02040503050406030204" pitchFamily="18" charset="0"/>
              </a:rPr>
              <a:t>Certified Floodplain Surveyor (CFS)</a:t>
            </a:r>
          </a:p>
          <a:p>
            <a:r>
              <a:rPr lang="en-US" dirty="0">
                <a:latin typeface="Cambria" panose="02040503050406030204" pitchFamily="18" charset="0"/>
                <a:ea typeface="Cambria" panose="02040503050406030204" pitchFamily="18" charset="0"/>
              </a:rPr>
              <a:t>BS in Surveying &amp; Mapping, Univ. of Akron</a:t>
            </a:r>
          </a:p>
          <a:p>
            <a:r>
              <a:rPr lang="en-US" dirty="0">
                <a:latin typeface="Cambria" panose="02040503050406030204" pitchFamily="18" charset="0"/>
                <a:ea typeface="Cambria" panose="02040503050406030204" pitchFamily="18" charset="0"/>
              </a:rPr>
              <a:t>Came to NGS from USACE Pittsburgh District</a:t>
            </a:r>
          </a:p>
          <a:p>
            <a:pPr lvl="1"/>
            <a:r>
              <a:rPr lang="en-US" dirty="0">
                <a:latin typeface="Cambria" panose="02040503050406030204" pitchFamily="18" charset="0"/>
                <a:ea typeface="Cambria" panose="02040503050406030204" pitchFamily="18" charset="0"/>
              </a:rPr>
              <a:t>primary experience is engineering surveys, including structural deformation, hydrographic/bathymetric, terrestrial </a:t>
            </a:r>
            <a:r>
              <a:rPr lang="en-US" dirty="0" err="1">
                <a:latin typeface="Cambria" panose="02040503050406030204" pitchFamily="18" charset="0"/>
                <a:ea typeface="Cambria" panose="02040503050406030204" pitchFamily="18" charset="0"/>
              </a:rPr>
              <a:t>lidar</a:t>
            </a:r>
            <a:r>
              <a:rPr lang="en-US" dirty="0">
                <a:latin typeface="Cambria" panose="02040503050406030204" pitchFamily="18" charset="0"/>
                <a:ea typeface="Cambria" panose="02040503050406030204" pitchFamily="18" charset="0"/>
              </a:rPr>
              <a:t>, GNSS control, local/legacy datum resolution</a:t>
            </a:r>
          </a:p>
        </p:txBody>
      </p:sp>
      <p:sp>
        <p:nvSpPr>
          <p:cNvPr id="3" name="Title 2"/>
          <p:cNvSpPr>
            <a:spLocks noGrp="1"/>
          </p:cNvSpPr>
          <p:nvPr>
            <p:ph type="title"/>
          </p:nvPr>
        </p:nvSpPr>
        <p:spPr>
          <a:xfrm>
            <a:off x="457200" y="151543"/>
            <a:ext cx="8229600" cy="1143000"/>
          </a:xfrm>
        </p:spPr>
        <p:txBody>
          <a:bodyPr/>
          <a:lstStyle/>
          <a:p>
            <a:r>
              <a:rPr lang="en-US" dirty="0">
                <a:latin typeface="Cambria" panose="02040503050406030204" pitchFamily="18" charset="0"/>
                <a:ea typeface="Cambria" panose="02040503050406030204" pitchFamily="18" charset="0"/>
              </a:rPr>
              <a:t>My Background	</a:t>
            </a:r>
          </a:p>
        </p:txBody>
      </p:sp>
    </p:spTree>
    <p:extLst>
      <p:ext uri="{BB962C8B-B14F-4D97-AF65-F5344CB8AC3E}">
        <p14:creationId xmlns:p14="http://schemas.microsoft.com/office/powerpoint/2010/main" val="990344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14" b="27"/>
          <a:stretch/>
        </p:blipFill>
        <p:spPr>
          <a:xfrm>
            <a:off x="0" y="1304924"/>
            <a:ext cx="4936331" cy="5553076"/>
          </a:xfrm>
        </p:spPr>
      </p:pic>
      <p:sp>
        <p:nvSpPr>
          <p:cNvPr id="5" name="TextBox 4"/>
          <p:cNvSpPr txBox="1"/>
          <p:nvPr/>
        </p:nvSpPr>
        <p:spPr bwMode="auto">
          <a:xfrm>
            <a:off x="1477565" y="5380165"/>
            <a:ext cx="1981200" cy="1200329"/>
          </a:xfrm>
          <a:prstGeom prst="rect">
            <a:avLst/>
          </a:prstGeom>
          <a:noFill/>
          <a:ln w="9525">
            <a:noFill/>
            <a:miter lim="800000"/>
            <a:headEnd/>
            <a:tailEnd/>
          </a:ln>
        </p:spPr>
        <p:txBody>
          <a:bodyPr wrap="square" rtlCol="0">
            <a:spAutoFit/>
          </a:bodyPr>
          <a:lstStyle/>
          <a:p>
            <a:pPr algn="ctr"/>
            <a:r>
              <a:rPr lang="en-US" sz="3600" dirty="0">
                <a:solidFill>
                  <a:schemeClr val="bg1"/>
                </a:solidFill>
              </a:rPr>
              <a:t>in the King Air</a:t>
            </a: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5"/>
          <a:stretch/>
        </p:blipFill>
        <p:spPr>
          <a:xfrm>
            <a:off x="5238750" y="1291809"/>
            <a:ext cx="3905250" cy="5566191"/>
          </a:xfrm>
          <a:prstGeom prst="rect">
            <a:avLst/>
          </a:prstGeom>
        </p:spPr>
      </p:pic>
      <p:sp>
        <p:nvSpPr>
          <p:cNvPr id="7" name="TextBox 6"/>
          <p:cNvSpPr txBox="1"/>
          <p:nvPr/>
        </p:nvSpPr>
        <p:spPr bwMode="auto">
          <a:xfrm>
            <a:off x="0" y="352425"/>
            <a:ext cx="9144000" cy="707886"/>
          </a:xfrm>
          <a:prstGeom prst="rect">
            <a:avLst/>
          </a:prstGeom>
          <a:noFill/>
          <a:ln w="9525">
            <a:noFill/>
            <a:miter lim="800000"/>
            <a:headEnd/>
            <a:tailEnd/>
          </a:ln>
        </p:spPr>
        <p:txBody>
          <a:bodyPr wrap="square" rtlCol="0">
            <a:spAutoFit/>
          </a:bodyPr>
          <a:lstStyle/>
          <a:p>
            <a:pPr algn="ctr"/>
            <a:r>
              <a:rPr lang="en-US" sz="4000" dirty="0">
                <a:latin typeface="Cambria" panose="02040503050406030204" pitchFamily="18" charset="0"/>
                <a:ea typeface="Cambria" panose="02040503050406030204" pitchFamily="18" charset="0"/>
              </a:rPr>
              <a:t>Gravimeters in the Aircraft</a:t>
            </a:r>
          </a:p>
        </p:txBody>
      </p:sp>
      <p:sp>
        <p:nvSpPr>
          <p:cNvPr id="8" name="TextBox 7"/>
          <p:cNvSpPr txBox="1"/>
          <p:nvPr/>
        </p:nvSpPr>
        <p:spPr bwMode="auto">
          <a:xfrm>
            <a:off x="5514975" y="5380166"/>
            <a:ext cx="3352800" cy="1200329"/>
          </a:xfrm>
          <a:prstGeom prst="rect">
            <a:avLst/>
          </a:prstGeom>
          <a:noFill/>
          <a:ln w="9525">
            <a:noFill/>
            <a:miter lim="800000"/>
            <a:headEnd/>
            <a:tailEnd/>
          </a:ln>
        </p:spPr>
        <p:txBody>
          <a:bodyPr wrap="square" rtlCol="0">
            <a:spAutoFit/>
          </a:bodyPr>
          <a:lstStyle/>
          <a:p>
            <a:pPr algn="ctr"/>
            <a:r>
              <a:rPr lang="en-US" sz="3600" dirty="0">
                <a:solidFill>
                  <a:schemeClr val="bg1"/>
                </a:solidFill>
              </a:rPr>
              <a:t>in the Gulfstream IV</a:t>
            </a:r>
          </a:p>
        </p:txBody>
      </p:sp>
    </p:spTree>
    <p:extLst>
      <p:ext uri="{BB962C8B-B14F-4D97-AF65-F5344CB8AC3E}">
        <p14:creationId xmlns:p14="http://schemas.microsoft.com/office/powerpoint/2010/main" val="154802907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42902" y="462343"/>
            <a:ext cx="8448675" cy="695960"/>
          </a:xfrm>
          <a:prstGeom prst="rect">
            <a:avLst/>
          </a:prstGeom>
        </p:spPr>
        <p:txBody>
          <a:bodyPr vert="horz" wrap="square" lIns="0" tIns="12065" rIns="0" bIns="0" numCol="1" rtlCol="0" anchor="ctr" anchorCtr="0" compatLnSpc="1">
            <a:prstTxWarp prst="textNoShape">
              <a:avLst/>
            </a:prstTxWarp>
            <a:spAutoFit/>
          </a:bodyPr>
          <a:lstStyle/>
          <a:p>
            <a:pPr marL="12700">
              <a:spcBef>
                <a:spcPts val="95"/>
              </a:spcBef>
            </a:pPr>
            <a:r>
              <a:rPr spc="-5" dirty="0">
                <a:latin typeface="Cambria" panose="02040503050406030204" pitchFamily="18" charset="0"/>
                <a:ea typeface="Cambria" panose="02040503050406030204" pitchFamily="18" charset="0"/>
              </a:rPr>
              <a:t>SPCS2022</a:t>
            </a:r>
            <a:r>
              <a:rPr spc="-35" dirty="0">
                <a:latin typeface="Cambria" panose="02040503050406030204" pitchFamily="18" charset="0"/>
                <a:ea typeface="Cambria" panose="02040503050406030204" pitchFamily="18" charset="0"/>
              </a:rPr>
              <a:t> </a:t>
            </a:r>
            <a:r>
              <a:rPr spc="-10" dirty="0">
                <a:latin typeface="Cambria" panose="02040503050406030204" pitchFamily="18" charset="0"/>
                <a:ea typeface="Cambria" panose="02040503050406030204" pitchFamily="18" charset="0"/>
              </a:rPr>
              <a:t>deadlines</a:t>
            </a:r>
            <a:endParaRPr dirty="0">
              <a:latin typeface="Cambria" panose="02040503050406030204" pitchFamily="18" charset="0"/>
              <a:ea typeface="Cambria" panose="02040503050406030204" pitchFamily="18" charset="0"/>
            </a:endParaRPr>
          </a:p>
        </p:txBody>
      </p:sp>
      <p:sp>
        <p:nvSpPr>
          <p:cNvPr id="3" name="object 3"/>
          <p:cNvSpPr txBox="1"/>
          <p:nvPr/>
        </p:nvSpPr>
        <p:spPr>
          <a:xfrm>
            <a:off x="342902" y="1184318"/>
            <a:ext cx="8629648" cy="3633687"/>
          </a:xfrm>
          <a:prstGeom prst="rect">
            <a:avLst/>
          </a:prstGeom>
        </p:spPr>
        <p:txBody>
          <a:bodyPr vert="horz" wrap="square" lIns="0" tIns="108585" rIns="0" bIns="0" rtlCol="0">
            <a:spAutoFit/>
          </a:bodyPr>
          <a:lstStyle/>
          <a:p>
            <a:pPr marL="355600" indent="-342900">
              <a:spcBef>
                <a:spcPts val="855"/>
              </a:spcBef>
              <a:buFont typeface="Arial"/>
              <a:buChar char="•"/>
              <a:tabLst>
                <a:tab pos="354965" algn="l"/>
                <a:tab pos="355600" algn="l"/>
              </a:tabLst>
            </a:pPr>
            <a:r>
              <a:rPr sz="3000" b="1" spc="-5" dirty="0">
                <a:latin typeface="Cambria" panose="02040503050406030204" pitchFamily="18" charset="0"/>
                <a:ea typeface="Cambria" panose="02040503050406030204" pitchFamily="18" charset="0"/>
                <a:cs typeface="Calibri"/>
              </a:rPr>
              <a:t>Consensus </a:t>
            </a:r>
            <a:r>
              <a:rPr sz="3000" dirty="0">
                <a:latin typeface="Cambria" panose="02040503050406030204" pitchFamily="18" charset="0"/>
                <a:ea typeface="Cambria" panose="02040503050406030204" pitchFamily="18" charset="0"/>
                <a:cs typeface="Calibri"/>
              </a:rPr>
              <a:t>input </a:t>
            </a:r>
            <a:r>
              <a:rPr sz="3000" spc="-5" dirty="0">
                <a:latin typeface="Cambria" panose="02040503050406030204" pitchFamily="18" charset="0"/>
                <a:ea typeface="Cambria" panose="02040503050406030204" pitchFamily="18" charset="0"/>
                <a:cs typeface="Calibri"/>
              </a:rPr>
              <a:t>per SPCS2022</a:t>
            </a:r>
            <a:r>
              <a:rPr sz="3000" dirty="0">
                <a:latin typeface="Cambria" panose="02040503050406030204" pitchFamily="18" charset="0"/>
                <a:ea typeface="Cambria" panose="02040503050406030204" pitchFamily="18" charset="0"/>
                <a:cs typeface="Calibri"/>
              </a:rPr>
              <a:t> </a:t>
            </a:r>
            <a:r>
              <a:rPr sz="3000" spc="-15" dirty="0">
                <a:latin typeface="Cambria" panose="02040503050406030204" pitchFamily="18" charset="0"/>
                <a:ea typeface="Cambria" panose="02040503050406030204" pitchFamily="18" charset="0"/>
                <a:cs typeface="Calibri"/>
              </a:rPr>
              <a:t>procedures</a:t>
            </a:r>
            <a:endParaRPr sz="3000" dirty="0">
              <a:latin typeface="Cambria" panose="02040503050406030204" pitchFamily="18" charset="0"/>
              <a:ea typeface="Cambria" panose="02040503050406030204" pitchFamily="18" charset="0"/>
              <a:cs typeface="Calibri"/>
            </a:endParaRPr>
          </a:p>
          <a:p>
            <a:pPr marL="755650" lvl="1" indent="-285750">
              <a:spcBef>
                <a:spcPts val="650"/>
              </a:spcBef>
              <a:buFont typeface="Arial"/>
              <a:buChar char="–"/>
              <a:tabLst>
                <a:tab pos="755650" algn="l"/>
              </a:tabLst>
            </a:pPr>
            <a:r>
              <a:rPr sz="2600" b="1" i="1" spc="-15" dirty="0">
                <a:latin typeface="Cambria" panose="02040503050406030204" pitchFamily="18" charset="0"/>
                <a:ea typeface="Cambria" panose="02040503050406030204" pitchFamily="18" charset="0"/>
                <a:cs typeface="Calibri"/>
              </a:rPr>
              <a:t>Requests </a:t>
            </a:r>
            <a:r>
              <a:rPr sz="2600" spc="-25" dirty="0">
                <a:latin typeface="Cambria" panose="02040503050406030204" pitchFamily="18" charset="0"/>
                <a:ea typeface="Cambria" panose="02040503050406030204" pitchFamily="18" charset="0"/>
                <a:cs typeface="Calibri"/>
              </a:rPr>
              <a:t>for </a:t>
            </a:r>
            <a:r>
              <a:rPr sz="2600" spc="-5" dirty="0">
                <a:latin typeface="Cambria" panose="02040503050406030204" pitchFamily="18" charset="0"/>
                <a:ea typeface="Cambria" panose="02040503050406030204" pitchFamily="18" charset="0"/>
                <a:cs typeface="Calibri"/>
              </a:rPr>
              <a:t>designs done </a:t>
            </a:r>
            <a:r>
              <a:rPr sz="2600" spc="-10" dirty="0">
                <a:latin typeface="Cambria" panose="02040503050406030204" pitchFamily="18" charset="0"/>
                <a:ea typeface="Cambria" panose="02040503050406030204" pitchFamily="18" charset="0"/>
                <a:cs typeface="Calibri"/>
              </a:rPr>
              <a:t>by</a:t>
            </a:r>
            <a:r>
              <a:rPr sz="2600" spc="10" dirty="0">
                <a:latin typeface="Cambria" panose="02040503050406030204" pitchFamily="18" charset="0"/>
                <a:ea typeface="Cambria" panose="02040503050406030204" pitchFamily="18" charset="0"/>
                <a:cs typeface="Calibri"/>
              </a:rPr>
              <a:t> </a:t>
            </a:r>
            <a:r>
              <a:rPr sz="2600" spc="-5" dirty="0">
                <a:latin typeface="Cambria" panose="02040503050406030204" pitchFamily="18" charset="0"/>
                <a:ea typeface="Cambria" panose="02040503050406030204" pitchFamily="18" charset="0"/>
                <a:cs typeface="Calibri"/>
              </a:rPr>
              <a:t>NGS</a:t>
            </a:r>
            <a:endParaRPr sz="2600" dirty="0">
              <a:latin typeface="Cambria" panose="02040503050406030204" pitchFamily="18" charset="0"/>
              <a:ea typeface="Cambria" panose="02040503050406030204" pitchFamily="18" charset="0"/>
              <a:cs typeface="Calibri"/>
            </a:endParaRPr>
          </a:p>
          <a:p>
            <a:pPr marL="755650" lvl="1" indent="-285750">
              <a:spcBef>
                <a:spcPts val="625"/>
              </a:spcBef>
              <a:buFont typeface="Arial"/>
              <a:buChar char="–"/>
              <a:tabLst>
                <a:tab pos="755650" algn="l"/>
              </a:tabLst>
            </a:pPr>
            <a:r>
              <a:rPr sz="2600" b="1" i="1" spc="-5" dirty="0">
                <a:latin typeface="Cambria" panose="02040503050406030204" pitchFamily="18" charset="0"/>
                <a:ea typeface="Cambria" panose="02040503050406030204" pitchFamily="18" charset="0"/>
                <a:cs typeface="Calibri"/>
              </a:rPr>
              <a:t>Proposals </a:t>
            </a:r>
            <a:r>
              <a:rPr sz="2600" spc="-25" dirty="0">
                <a:latin typeface="Cambria" panose="02040503050406030204" pitchFamily="18" charset="0"/>
                <a:ea typeface="Cambria" panose="02040503050406030204" pitchFamily="18" charset="0"/>
                <a:cs typeface="Calibri"/>
              </a:rPr>
              <a:t>for </a:t>
            </a:r>
            <a:r>
              <a:rPr sz="2600" spc="-5" dirty="0">
                <a:latin typeface="Cambria" panose="02040503050406030204" pitchFamily="18" charset="0"/>
                <a:ea typeface="Cambria" panose="02040503050406030204" pitchFamily="18" charset="0"/>
                <a:cs typeface="Calibri"/>
              </a:rPr>
              <a:t>designs </a:t>
            </a:r>
            <a:r>
              <a:rPr sz="2600" spc="-10" dirty="0">
                <a:latin typeface="Cambria" panose="02040503050406030204" pitchFamily="18" charset="0"/>
                <a:ea typeface="Cambria" panose="02040503050406030204" pitchFamily="18" charset="0"/>
                <a:cs typeface="Calibri"/>
              </a:rPr>
              <a:t>by contributing</a:t>
            </a:r>
            <a:r>
              <a:rPr sz="2600" spc="50" dirty="0">
                <a:latin typeface="Cambria" panose="02040503050406030204" pitchFamily="18" charset="0"/>
                <a:ea typeface="Cambria" panose="02040503050406030204" pitchFamily="18" charset="0"/>
                <a:cs typeface="Calibri"/>
              </a:rPr>
              <a:t> </a:t>
            </a:r>
            <a:r>
              <a:rPr sz="2600" spc="-10" dirty="0">
                <a:latin typeface="Cambria" panose="02040503050406030204" pitchFamily="18" charset="0"/>
                <a:ea typeface="Cambria" panose="02040503050406030204" pitchFamily="18" charset="0"/>
                <a:cs typeface="Calibri"/>
              </a:rPr>
              <a:t>partners</a:t>
            </a:r>
            <a:endParaRPr sz="2600" dirty="0">
              <a:latin typeface="Cambria" panose="02040503050406030204" pitchFamily="18" charset="0"/>
              <a:ea typeface="Cambria" panose="02040503050406030204" pitchFamily="18" charset="0"/>
              <a:cs typeface="Calibri"/>
            </a:endParaRPr>
          </a:p>
          <a:p>
            <a:pPr marL="355600" indent="-342900">
              <a:spcBef>
                <a:spcPts val="690"/>
              </a:spcBef>
              <a:buFont typeface="Arial"/>
              <a:buChar char="•"/>
              <a:tabLst>
                <a:tab pos="354965" algn="l"/>
                <a:tab pos="355600" algn="l"/>
              </a:tabLst>
            </a:pPr>
            <a:r>
              <a:rPr sz="3000" spc="-15" dirty="0">
                <a:latin typeface="Cambria" panose="02040503050406030204" pitchFamily="18" charset="0"/>
                <a:ea typeface="Cambria" panose="02040503050406030204" pitchFamily="18" charset="0"/>
                <a:cs typeface="Calibri"/>
              </a:rPr>
              <a:t>Submittal </a:t>
            </a:r>
            <a:r>
              <a:rPr sz="3000" dirty="0">
                <a:latin typeface="Cambria" panose="02040503050406030204" pitchFamily="18" charset="0"/>
                <a:ea typeface="Cambria" panose="02040503050406030204" pitchFamily="18" charset="0"/>
                <a:cs typeface="Calibri"/>
              </a:rPr>
              <a:t>of </a:t>
            </a:r>
            <a:r>
              <a:rPr sz="3000" b="1" spc="-15" dirty="0">
                <a:latin typeface="Cambria" panose="02040503050406030204" pitchFamily="18" charset="0"/>
                <a:ea typeface="Cambria" panose="02040503050406030204" pitchFamily="18" charset="0"/>
                <a:cs typeface="Calibri"/>
              </a:rPr>
              <a:t>approved</a:t>
            </a:r>
            <a:r>
              <a:rPr sz="3000" b="1" spc="-10" dirty="0">
                <a:latin typeface="Cambria" panose="02040503050406030204" pitchFamily="18" charset="0"/>
                <a:ea typeface="Cambria" panose="02040503050406030204" pitchFamily="18" charset="0"/>
                <a:cs typeface="Calibri"/>
              </a:rPr>
              <a:t> </a:t>
            </a:r>
            <a:r>
              <a:rPr sz="3000" spc="-5" dirty="0">
                <a:latin typeface="Cambria" panose="02040503050406030204" pitchFamily="18" charset="0"/>
                <a:ea typeface="Cambria" panose="02040503050406030204" pitchFamily="18" charset="0"/>
                <a:cs typeface="Calibri"/>
              </a:rPr>
              <a:t>designs</a:t>
            </a:r>
            <a:endParaRPr sz="3000" dirty="0">
              <a:latin typeface="Cambria" panose="02040503050406030204" pitchFamily="18" charset="0"/>
              <a:ea typeface="Cambria" panose="02040503050406030204" pitchFamily="18" charset="0"/>
              <a:cs typeface="Calibri"/>
            </a:endParaRPr>
          </a:p>
          <a:p>
            <a:pPr marL="755650" lvl="1" indent="-285750">
              <a:spcBef>
                <a:spcPts val="655"/>
              </a:spcBef>
              <a:buFont typeface="Arial"/>
              <a:buChar char="–"/>
              <a:tabLst>
                <a:tab pos="755650" algn="l"/>
              </a:tabLst>
            </a:pPr>
            <a:r>
              <a:rPr sz="2600" spc="-10" dirty="0">
                <a:latin typeface="Cambria" panose="02040503050406030204" pitchFamily="18" charset="0"/>
                <a:ea typeface="Cambria" panose="02040503050406030204" pitchFamily="18" charset="0"/>
                <a:cs typeface="Calibri"/>
              </a:rPr>
              <a:t>Proposal must </a:t>
            </a:r>
            <a:r>
              <a:rPr sz="2600" spc="-20" dirty="0">
                <a:latin typeface="Cambria" panose="02040503050406030204" pitchFamily="18" charset="0"/>
                <a:ea typeface="Cambria" panose="02040503050406030204" pitchFamily="18" charset="0"/>
                <a:cs typeface="Calibri"/>
              </a:rPr>
              <a:t>first </a:t>
            </a:r>
            <a:r>
              <a:rPr sz="2600" spc="-5" dirty="0">
                <a:latin typeface="Cambria" panose="02040503050406030204" pitchFamily="18" charset="0"/>
                <a:ea typeface="Cambria" panose="02040503050406030204" pitchFamily="18" charset="0"/>
                <a:cs typeface="Calibri"/>
              </a:rPr>
              <a:t>be </a:t>
            </a:r>
            <a:r>
              <a:rPr sz="2600" spc="-15" dirty="0">
                <a:latin typeface="Cambria" panose="02040503050406030204" pitchFamily="18" charset="0"/>
                <a:ea typeface="Cambria" panose="02040503050406030204" pitchFamily="18" charset="0"/>
                <a:cs typeface="Calibri"/>
              </a:rPr>
              <a:t>approved </a:t>
            </a:r>
            <a:r>
              <a:rPr sz="2600" spc="-10" dirty="0">
                <a:latin typeface="Cambria" panose="02040503050406030204" pitchFamily="18" charset="0"/>
                <a:ea typeface="Cambria" panose="02040503050406030204" pitchFamily="18" charset="0"/>
                <a:cs typeface="Calibri"/>
              </a:rPr>
              <a:t>by</a:t>
            </a:r>
            <a:r>
              <a:rPr sz="2600" spc="35" dirty="0">
                <a:latin typeface="Cambria" panose="02040503050406030204" pitchFamily="18" charset="0"/>
                <a:ea typeface="Cambria" panose="02040503050406030204" pitchFamily="18" charset="0"/>
                <a:cs typeface="Calibri"/>
              </a:rPr>
              <a:t> </a:t>
            </a:r>
            <a:r>
              <a:rPr sz="2600" spc="-5" dirty="0">
                <a:latin typeface="Cambria" panose="02040503050406030204" pitchFamily="18" charset="0"/>
                <a:ea typeface="Cambria" panose="02040503050406030204" pitchFamily="18" charset="0"/>
                <a:cs typeface="Calibri"/>
              </a:rPr>
              <a:t>NGS</a:t>
            </a:r>
            <a:endParaRPr sz="2600" dirty="0">
              <a:latin typeface="Cambria" panose="02040503050406030204" pitchFamily="18" charset="0"/>
              <a:ea typeface="Cambria" panose="02040503050406030204" pitchFamily="18" charset="0"/>
              <a:cs typeface="Calibri"/>
            </a:endParaRPr>
          </a:p>
          <a:p>
            <a:pPr marL="755650" lvl="1" indent="-285750">
              <a:spcBef>
                <a:spcPts val="625"/>
              </a:spcBef>
              <a:buFont typeface="Arial"/>
              <a:buChar char="–"/>
              <a:tabLst>
                <a:tab pos="755650" algn="l"/>
              </a:tabLst>
            </a:pPr>
            <a:r>
              <a:rPr sz="2600" spc="-5" dirty="0">
                <a:latin typeface="Cambria" panose="02040503050406030204" pitchFamily="18" charset="0"/>
                <a:ea typeface="Cambria" panose="02040503050406030204" pitchFamily="18" charset="0"/>
                <a:cs typeface="Calibri"/>
              </a:rPr>
              <a:t>Designs </a:t>
            </a:r>
            <a:r>
              <a:rPr sz="2600" spc="-10" dirty="0">
                <a:latin typeface="Cambria" panose="02040503050406030204" pitchFamily="18" charset="0"/>
                <a:ea typeface="Cambria" panose="02040503050406030204" pitchFamily="18" charset="0"/>
                <a:cs typeface="Calibri"/>
              </a:rPr>
              <a:t>must </a:t>
            </a:r>
            <a:r>
              <a:rPr sz="2600" spc="-5" dirty="0">
                <a:latin typeface="Cambria" panose="02040503050406030204" pitchFamily="18" charset="0"/>
                <a:ea typeface="Cambria" panose="02040503050406030204" pitchFamily="18" charset="0"/>
                <a:cs typeface="Calibri"/>
              </a:rPr>
              <a:t>be </a:t>
            </a:r>
            <a:r>
              <a:rPr sz="2600" spc="-15" dirty="0">
                <a:latin typeface="Cambria" panose="02040503050406030204" pitchFamily="18" charset="0"/>
                <a:ea typeface="Cambria" panose="02040503050406030204" pitchFamily="18" charset="0"/>
                <a:cs typeface="Calibri"/>
              </a:rPr>
              <a:t>complete </a:t>
            </a:r>
            <a:r>
              <a:rPr sz="2600" spc="-25" dirty="0">
                <a:latin typeface="Cambria" panose="02040503050406030204" pitchFamily="18" charset="0"/>
                <a:ea typeface="Cambria" panose="02040503050406030204" pitchFamily="18" charset="0"/>
                <a:cs typeface="Calibri"/>
              </a:rPr>
              <a:t>for </a:t>
            </a:r>
            <a:r>
              <a:rPr sz="2600" spc="-5" dirty="0">
                <a:latin typeface="Cambria" panose="02040503050406030204" pitchFamily="18" charset="0"/>
                <a:ea typeface="Cambria" panose="02040503050406030204" pitchFamily="18" charset="0"/>
                <a:cs typeface="Calibri"/>
              </a:rPr>
              <a:t>NGS </a:t>
            </a:r>
            <a:r>
              <a:rPr sz="2600" spc="-15" dirty="0">
                <a:latin typeface="Cambria" panose="02040503050406030204" pitchFamily="18" charset="0"/>
                <a:ea typeface="Cambria" panose="02040503050406030204" pitchFamily="18" charset="0"/>
                <a:cs typeface="Calibri"/>
              </a:rPr>
              <a:t>to</a:t>
            </a:r>
            <a:r>
              <a:rPr sz="2600" spc="50" dirty="0">
                <a:latin typeface="Cambria" panose="02040503050406030204" pitchFamily="18" charset="0"/>
                <a:ea typeface="Cambria" panose="02040503050406030204" pitchFamily="18" charset="0"/>
                <a:cs typeface="Calibri"/>
              </a:rPr>
              <a:t> </a:t>
            </a:r>
            <a:r>
              <a:rPr sz="2600" spc="-15" dirty="0">
                <a:latin typeface="Cambria" panose="02040503050406030204" pitchFamily="18" charset="0"/>
                <a:ea typeface="Cambria" panose="02040503050406030204" pitchFamily="18" charset="0"/>
                <a:cs typeface="Calibri"/>
              </a:rPr>
              <a:t>review</a:t>
            </a:r>
            <a:endParaRPr sz="2600" dirty="0">
              <a:latin typeface="Cambria" panose="02040503050406030204" pitchFamily="18" charset="0"/>
              <a:ea typeface="Cambria" panose="02040503050406030204" pitchFamily="18" charset="0"/>
              <a:cs typeface="Calibri"/>
            </a:endParaRPr>
          </a:p>
          <a:p>
            <a:pPr marL="355600" indent="-342900">
              <a:spcBef>
                <a:spcPts val="850"/>
              </a:spcBef>
              <a:buFont typeface="Arial"/>
              <a:buChar char="•"/>
              <a:tabLst>
                <a:tab pos="354965" algn="l"/>
                <a:tab pos="355600" algn="l"/>
              </a:tabLst>
            </a:pPr>
            <a:r>
              <a:rPr sz="3000" spc="-15" dirty="0">
                <a:latin typeface="Cambria" panose="02040503050406030204" pitchFamily="18" charset="0"/>
                <a:ea typeface="Cambria" panose="02040503050406030204" pitchFamily="18" charset="0"/>
                <a:cs typeface="Calibri"/>
              </a:rPr>
              <a:t>Later requests </a:t>
            </a:r>
            <a:r>
              <a:rPr sz="3000" spc="-5" dirty="0">
                <a:latin typeface="Cambria" panose="02040503050406030204" pitchFamily="18" charset="0"/>
                <a:ea typeface="Cambria" panose="02040503050406030204" pitchFamily="18" charset="0"/>
                <a:cs typeface="Calibri"/>
              </a:rPr>
              <a:t>will </a:t>
            </a:r>
            <a:r>
              <a:rPr sz="3000" dirty="0">
                <a:latin typeface="Cambria" panose="02040503050406030204" pitchFamily="18" charset="0"/>
                <a:ea typeface="Cambria" panose="02040503050406030204" pitchFamily="18" charset="0"/>
                <a:cs typeface="Calibri"/>
              </a:rPr>
              <a:t>be </a:t>
            </a:r>
            <a:r>
              <a:rPr sz="3000" spc="-25" dirty="0">
                <a:latin typeface="Cambria" panose="02040503050406030204" pitchFamily="18" charset="0"/>
                <a:ea typeface="Cambria" panose="02040503050406030204" pitchFamily="18" charset="0"/>
                <a:cs typeface="Calibri"/>
              </a:rPr>
              <a:t>for </a:t>
            </a:r>
            <a:r>
              <a:rPr sz="3000" b="1" i="1" dirty="0">
                <a:latin typeface="Cambria" panose="02040503050406030204" pitchFamily="18" charset="0"/>
                <a:ea typeface="Cambria" panose="02040503050406030204" pitchFamily="18" charset="0"/>
                <a:cs typeface="Calibri"/>
              </a:rPr>
              <a:t>changes </a:t>
            </a:r>
            <a:r>
              <a:rPr sz="3000" i="1" spc="-20" dirty="0">
                <a:latin typeface="Cambria" panose="02040503050406030204" pitchFamily="18" charset="0"/>
                <a:ea typeface="Cambria" panose="02040503050406030204" pitchFamily="18" charset="0"/>
                <a:cs typeface="Calibri"/>
              </a:rPr>
              <a:t>to</a:t>
            </a:r>
            <a:r>
              <a:rPr sz="3000" i="1" dirty="0">
                <a:latin typeface="Cambria" panose="02040503050406030204" pitchFamily="18" charset="0"/>
                <a:ea typeface="Cambria" panose="02040503050406030204" pitchFamily="18" charset="0"/>
                <a:cs typeface="Calibri"/>
              </a:rPr>
              <a:t> </a:t>
            </a:r>
            <a:r>
              <a:rPr sz="3000" spc="-5" dirty="0">
                <a:latin typeface="Cambria" panose="02040503050406030204" pitchFamily="18" charset="0"/>
                <a:ea typeface="Cambria" panose="02040503050406030204" pitchFamily="18" charset="0"/>
                <a:cs typeface="Calibri"/>
              </a:rPr>
              <a:t>SPCS2022</a:t>
            </a:r>
            <a:endParaRPr sz="3000" dirty="0">
              <a:latin typeface="Cambria" panose="02040503050406030204" pitchFamily="18" charset="0"/>
              <a:ea typeface="Cambria" panose="02040503050406030204" pitchFamily="18" charset="0"/>
              <a:cs typeface="Calibri"/>
            </a:endParaRPr>
          </a:p>
        </p:txBody>
      </p:sp>
      <p:sp>
        <p:nvSpPr>
          <p:cNvPr id="6" name="object 6"/>
          <p:cNvSpPr txBox="1"/>
          <p:nvPr/>
        </p:nvSpPr>
        <p:spPr>
          <a:xfrm>
            <a:off x="342902" y="5264277"/>
            <a:ext cx="8448675" cy="884858"/>
          </a:xfrm>
          <a:prstGeom prst="rect">
            <a:avLst/>
          </a:prstGeom>
          <a:ln w="19050">
            <a:solidFill>
              <a:srgbClr val="C00000"/>
            </a:solidFill>
          </a:ln>
        </p:spPr>
        <p:txBody>
          <a:bodyPr vert="horz" wrap="square" lIns="0" tIns="22860" rIns="0" bIns="0" rtlCol="0">
            <a:spAutoFit/>
          </a:bodyPr>
          <a:lstStyle/>
          <a:p>
            <a:pPr marL="90805">
              <a:spcBef>
                <a:spcPts val="180"/>
              </a:spcBef>
            </a:pPr>
            <a:r>
              <a:rPr sz="2800" spc="-10" dirty="0">
                <a:solidFill>
                  <a:srgbClr val="C00000"/>
                </a:solidFill>
                <a:latin typeface="Cambria" panose="02040503050406030204" pitchFamily="18" charset="0"/>
                <a:ea typeface="Cambria" panose="02040503050406030204" pitchFamily="18" charset="0"/>
                <a:cs typeface="Calibri"/>
              </a:rPr>
              <a:t>by </a:t>
            </a:r>
            <a:r>
              <a:rPr sz="2800" b="1" spc="-10" dirty="0">
                <a:solidFill>
                  <a:srgbClr val="C00000"/>
                </a:solidFill>
                <a:latin typeface="Cambria" panose="02040503050406030204" pitchFamily="18" charset="0"/>
                <a:ea typeface="Cambria" panose="02040503050406030204" pitchFamily="18" charset="0"/>
                <a:cs typeface="Calibri"/>
              </a:rPr>
              <a:t>March </a:t>
            </a:r>
            <a:r>
              <a:rPr sz="2800" b="1" dirty="0">
                <a:solidFill>
                  <a:srgbClr val="C00000"/>
                </a:solidFill>
                <a:latin typeface="Cambria" panose="02040503050406030204" pitchFamily="18" charset="0"/>
                <a:ea typeface="Cambria" panose="02040503050406030204" pitchFamily="18" charset="0"/>
                <a:cs typeface="Calibri"/>
              </a:rPr>
              <a:t>31, 2020 </a:t>
            </a:r>
            <a:r>
              <a:rPr sz="2800" spc="-25" dirty="0">
                <a:solidFill>
                  <a:srgbClr val="C00000"/>
                </a:solidFill>
                <a:latin typeface="Cambria" panose="02040503050406030204" pitchFamily="18" charset="0"/>
                <a:ea typeface="Cambria" panose="02040503050406030204" pitchFamily="18" charset="0"/>
                <a:cs typeface="Calibri"/>
              </a:rPr>
              <a:t>for </a:t>
            </a:r>
            <a:r>
              <a:rPr sz="2800" b="1" i="1" spc="-10" dirty="0">
                <a:solidFill>
                  <a:srgbClr val="C00000"/>
                </a:solidFill>
                <a:latin typeface="Cambria" panose="02040503050406030204" pitchFamily="18" charset="0"/>
                <a:ea typeface="Cambria" panose="02040503050406030204" pitchFamily="18" charset="0"/>
                <a:cs typeface="Calibri"/>
              </a:rPr>
              <a:t>requests </a:t>
            </a:r>
            <a:r>
              <a:rPr sz="2800" spc="-5" dirty="0">
                <a:solidFill>
                  <a:srgbClr val="C00000"/>
                </a:solidFill>
                <a:latin typeface="Cambria" panose="02040503050406030204" pitchFamily="18" charset="0"/>
                <a:ea typeface="Cambria" panose="02040503050406030204" pitchFamily="18" charset="0"/>
                <a:cs typeface="Calibri"/>
              </a:rPr>
              <a:t>and</a:t>
            </a:r>
            <a:r>
              <a:rPr sz="2800" spc="80" dirty="0">
                <a:solidFill>
                  <a:srgbClr val="C00000"/>
                </a:solidFill>
                <a:latin typeface="Cambria" panose="02040503050406030204" pitchFamily="18" charset="0"/>
                <a:ea typeface="Cambria" panose="02040503050406030204" pitchFamily="18" charset="0"/>
                <a:cs typeface="Calibri"/>
              </a:rPr>
              <a:t> </a:t>
            </a:r>
            <a:r>
              <a:rPr sz="2800" b="1" i="1" spc="-5" dirty="0">
                <a:solidFill>
                  <a:srgbClr val="C00000"/>
                </a:solidFill>
                <a:latin typeface="Cambria" panose="02040503050406030204" pitchFamily="18" charset="0"/>
                <a:ea typeface="Cambria" panose="02040503050406030204" pitchFamily="18" charset="0"/>
                <a:cs typeface="Calibri"/>
              </a:rPr>
              <a:t>proposals</a:t>
            </a:r>
            <a:endParaRPr sz="2800" dirty="0">
              <a:latin typeface="Cambria" panose="02040503050406030204" pitchFamily="18" charset="0"/>
              <a:ea typeface="Cambria" panose="02040503050406030204" pitchFamily="18" charset="0"/>
              <a:cs typeface="Calibri"/>
            </a:endParaRPr>
          </a:p>
          <a:p>
            <a:pPr marL="90170"/>
            <a:r>
              <a:rPr sz="2800" spc="-10" dirty="0">
                <a:solidFill>
                  <a:srgbClr val="C00000"/>
                </a:solidFill>
                <a:latin typeface="Cambria" panose="02040503050406030204" pitchFamily="18" charset="0"/>
                <a:ea typeface="Cambria" panose="02040503050406030204" pitchFamily="18" charset="0"/>
                <a:cs typeface="Calibri"/>
              </a:rPr>
              <a:t>by </a:t>
            </a:r>
            <a:r>
              <a:rPr sz="2800" b="1" spc="-10" dirty="0">
                <a:solidFill>
                  <a:srgbClr val="C00000"/>
                </a:solidFill>
                <a:latin typeface="Cambria" panose="02040503050406030204" pitchFamily="18" charset="0"/>
                <a:ea typeface="Cambria" panose="02040503050406030204" pitchFamily="18" charset="0"/>
                <a:cs typeface="Calibri"/>
              </a:rPr>
              <a:t>March </a:t>
            </a:r>
            <a:r>
              <a:rPr sz="2800" b="1" dirty="0">
                <a:solidFill>
                  <a:srgbClr val="C00000"/>
                </a:solidFill>
                <a:latin typeface="Cambria" panose="02040503050406030204" pitchFamily="18" charset="0"/>
                <a:ea typeface="Cambria" panose="02040503050406030204" pitchFamily="18" charset="0"/>
                <a:cs typeface="Calibri"/>
              </a:rPr>
              <a:t>31, 2021 </a:t>
            </a:r>
            <a:r>
              <a:rPr sz="2800" spc="-25" dirty="0">
                <a:solidFill>
                  <a:srgbClr val="C00000"/>
                </a:solidFill>
                <a:latin typeface="Cambria" panose="02040503050406030204" pitchFamily="18" charset="0"/>
                <a:ea typeface="Cambria" panose="02040503050406030204" pitchFamily="18" charset="0"/>
                <a:cs typeface="Calibri"/>
              </a:rPr>
              <a:t>for </a:t>
            </a:r>
            <a:r>
              <a:rPr sz="2800" b="1" i="1" spc="-10" dirty="0">
                <a:solidFill>
                  <a:srgbClr val="C00000"/>
                </a:solidFill>
                <a:latin typeface="Cambria" panose="02040503050406030204" pitchFamily="18" charset="0"/>
                <a:ea typeface="Cambria" panose="02040503050406030204" pitchFamily="18" charset="0"/>
                <a:cs typeface="Calibri"/>
              </a:rPr>
              <a:t>submittal </a:t>
            </a:r>
            <a:r>
              <a:rPr sz="2800" spc="-5" dirty="0">
                <a:solidFill>
                  <a:srgbClr val="C00000"/>
                </a:solidFill>
                <a:latin typeface="Cambria" panose="02040503050406030204" pitchFamily="18" charset="0"/>
                <a:ea typeface="Cambria" panose="02040503050406030204" pitchFamily="18" charset="0"/>
                <a:cs typeface="Calibri"/>
              </a:rPr>
              <a:t>of </a:t>
            </a:r>
            <a:r>
              <a:rPr sz="2800" b="1" i="1" spc="-5" dirty="0">
                <a:solidFill>
                  <a:srgbClr val="C00000"/>
                </a:solidFill>
                <a:latin typeface="Cambria" panose="02040503050406030204" pitchFamily="18" charset="0"/>
                <a:ea typeface="Cambria" panose="02040503050406030204" pitchFamily="18" charset="0"/>
                <a:cs typeface="Calibri"/>
              </a:rPr>
              <a:t>approved</a:t>
            </a:r>
            <a:r>
              <a:rPr sz="2800" b="1" i="1" spc="55" dirty="0">
                <a:solidFill>
                  <a:srgbClr val="C00000"/>
                </a:solidFill>
                <a:latin typeface="Cambria" panose="02040503050406030204" pitchFamily="18" charset="0"/>
                <a:ea typeface="Cambria" panose="02040503050406030204" pitchFamily="18" charset="0"/>
                <a:cs typeface="Calibri"/>
              </a:rPr>
              <a:t> </a:t>
            </a:r>
            <a:r>
              <a:rPr sz="2800" spc="-5" dirty="0">
                <a:solidFill>
                  <a:srgbClr val="C00000"/>
                </a:solidFill>
                <a:latin typeface="Cambria" panose="02040503050406030204" pitchFamily="18" charset="0"/>
                <a:ea typeface="Cambria" panose="02040503050406030204" pitchFamily="18" charset="0"/>
                <a:cs typeface="Calibri"/>
              </a:rPr>
              <a:t>designs</a:t>
            </a:r>
            <a:endParaRPr sz="2800" dirty="0">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421647830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32250"/>
            <a:ext cx="9144000" cy="848095"/>
          </a:xfrm>
          <a:prstGeom prst="rect">
            <a:avLst/>
          </a:prstGeom>
        </p:spPr>
        <p:txBody>
          <a:bodyPr vert="horz" wrap="square" lIns="0" tIns="16933" rIns="0" bIns="0" numCol="1" rtlCol="0" anchor="ctr" anchorCtr="0" compatLnSpc="1">
            <a:prstTxWarp prst="textNoShape">
              <a:avLst/>
            </a:prstTxWarp>
            <a:spAutoFit/>
          </a:bodyPr>
          <a:lstStyle/>
          <a:p>
            <a:pPr marL="1009201" marR="6773" indent="-993115">
              <a:spcBef>
                <a:spcPts val="133"/>
              </a:spcBef>
            </a:pPr>
            <a:r>
              <a:rPr lang="en-US" sz="5400" spc="-7" dirty="0">
                <a:latin typeface="Cambria" panose="02040503050406030204" pitchFamily="18" charset="0"/>
                <a:cs typeface="Calibri"/>
              </a:rPr>
              <a:t>SPCS2022 in West Virginia</a:t>
            </a:r>
            <a:endParaRPr sz="5400" dirty="0">
              <a:latin typeface="Cambria" panose="02040503050406030204" pitchFamily="18" charset="0"/>
              <a:cs typeface="Calibri"/>
            </a:endParaRPr>
          </a:p>
        </p:txBody>
      </p:sp>
      <p:sp>
        <p:nvSpPr>
          <p:cNvPr id="3" name="object 3"/>
          <p:cNvSpPr txBox="1"/>
          <p:nvPr/>
        </p:nvSpPr>
        <p:spPr>
          <a:xfrm>
            <a:off x="254977" y="1382959"/>
            <a:ext cx="8678008" cy="5270089"/>
          </a:xfrm>
          <a:prstGeom prst="rect">
            <a:avLst/>
          </a:prstGeom>
        </p:spPr>
        <p:txBody>
          <a:bodyPr vert="horz" wrap="square" lIns="0" tIns="130387" rIns="0" bIns="0" rtlCol="0">
            <a:noAutofit/>
          </a:bodyPr>
          <a:lstStyle/>
          <a:p>
            <a:pPr marL="285750" indent="-285750">
              <a:spcBef>
                <a:spcPts val="893"/>
              </a:spcBef>
              <a:buSzPct val="90000"/>
              <a:buFont typeface="Arial"/>
              <a:buChar char="•"/>
            </a:pPr>
            <a:r>
              <a:rPr lang="en-US" sz="3400" spc="-13" dirty="0">
                <a:uFill>
                  <a:solidFill>
                    <a:srgbClr val="000000"/>
                  </a:solidFill>
                </a:uFill>
                <a:latin typeface="Cambria" panose="02040503050406030204" pitchFamily="18" charset="0"/>
                <a:cs typeface="Calibri"/>
              </a:rPr>
              <a:t>We have received no requests from WV</a:t>
            </a:r>
            <a:endParaRPr lang="en-US" sz="2800" spc="-13" dirty="0">
              <a:uFill>
                <a:solidFill>
                  <a:srgbClr val="000000"/>
                </a:solidFill>
              </a:uFill>
              <a:latin typeface="Cambria" panose="02040503050406030204" pitchFamily="18" charset="0"/>
              <a:cs typeface="Calibri"/>
            </a:endParaRPr>
          </a:p>
          <a:p>
            <a:pPr marL="285750" indent="-285750">
              <a:spcBef>
                <a:spcPts val="893"/>
              </a:spcBef>
              <a:buSzPct val="90000"/>
              <a:buFont typeface="Arial"/>
              <a:buChar char="•"/>
            </a:pPr>
            <a:endParaRPr lang="en-US" sz="3400" spc="-13" dirty="0">
              <a:uFill>
                <a:solidFill>
                  <a:srgbClr val="000000"/>
                </a:solidFill>
              </a:uFill>
              <a:latin typeface="Cambria" panose="02040503050406030204" pitchFamily="18" charset="0"/>
              <a:cs typeface="Calibri"/>
            </a:endParaRPr>
          </a:p>
          <a:p>
            <a:pPr marL="285750" indent="-285750">
              <a:spcBef>
                <a:spcPts val="893"/>
              </a:spcBef>
              <a:buSzPct val="90000"/>
              <a:buFont typeface="Arial"/>
              <a:buChar char="•"/>
            </a:pPr>
            <a:r>
              <a:rPr lang="en-US" sz="3400" spc="-13" dirty="0">
                <a:uFill>
                  <a:solidFill>
                    <a:srgbClr val="000000"/>
                  </a:solidFill>
                </a:uFill>
                <a:latin typeface="Cambria" panose="02040503050406030204" pitchFamily="18" charset="0"/>
                <a:cs typeface="Calibri"/>
              </a:rPr>
              <a:t>Regardless, NGS will design a single statewide Zone that covers the entire State</a:t>
            </a:r>
          </a:p>
          <a:p>
            <a:pPr marL="514350" lvl="1" indent="-285750">
              <a:spcBef>
                <a:spcPts val="893"/>
              </a:spcBef>
              <a:buSzPct val="90000"/>
              <a:buFont typeface="Arial"/>
              <a:buChar char="•"/>
            </a:pPr>
            <a:r>
              <a:rPr lang="en-US" sz="2800" spc="-13" dirty="0">
                <a:uFill>
                  <a:solidFill>
                    <a:srgbClr val="000000"/>
                  </a:solidFill>
                </a:uFill>
                <a:latin typeface="Cambria" panose="02040503050406030204" pitchFamily="18" charset="0"/>
                <a:cs typeface="Calibri"/>
              </a:rPr>
              <a:t>This will enable State agencies, etc., to maintain all GIS data within one zone</a:t>
            </a:r>
          </a:p>
          <a:p>
            <a:pPr marL="514350" indent="-285750">
              <a:spcBef>
                <a:spcPts val="893"/>
              </a:spcBef>
              <a:buSzPct val="90000"/>
              <a:buFont typeface="Arial"/>
              <a:buChar char="•"/>
            </a:pPr>
            <a:r>
              <a:rPr lang="en-US" sz="2800" spc="-13" dirty="0">
                <a:uFill>
                  <a:solidFill>
                    <a:srgbClr val="000000"/>
                  </a:solidFill>
                </a:uFill>
                <a:latin typeface="Cambria" panose="02040503050406030204" pitchFamily="18" charset="0"/>
                <a:cs typeface="Calibri"/>
              </a:rPr>
              <a:t>Is there a need for the two North and South Zones?</a:t>
            </a:r>
          </a:p>
          <a:p>
            <a:pPr marL="514350" indent="-285750">
              <a:spcBef>
                <a:spcPts val="893"/>
              </a:spcBef>
              <a:buSzPct val="90000"/>
              <a:buFont typeface="Arial"/>
              <a:buChar char="•"/>
            </a:pPr>
            <a:r>
              <a:rPr lang="en-US" sz="2800" spc="-13" dirty="0">
                <a:uFill>
                  <a:solidFill>
                    <a:srgbClr val="000000"/>
                  </a:solidFill>
                </a:uFill>
                <a:latin typeface="Cambria" panose="02040503050406030204" pitchFamily="18" charset="0"/>
                <a:cs typeface="Calibri"/>
              </a:rPr>
              <a:t>If the performance of the single zone is better than the existing N-S Zones… why have both?</a:t>
            </a:r>
          </a:p>
        </p:txBody>
      </p:sp>
    </p:spTree>
    <p:extLst>
      <p:ext uri="{BB962C8B-B14F-4D97-AF65-F5344CB8AC3E}">
        <p14:creationId xmlns:p14="http://schemas.microsoft.com/office/powerpoint/2010/main" val="395480747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p:cNvSpPr txBox="1"/>
          <p:nvPr/>
        </p:nvSpPr>
        <p:spPr>
          <a:xfrm>
            <a:off x="0" y="1448239"/>
            <a:ext cx="9144000" cy="2725532"/>
          </a:xfrm>
          <a:prstGeom prst="rect">
            <a:avLst/>
          </a:prstGeom>
        </p:spPr>
        <p:txBody>
          <a:bodyPr vert="horz" wrap="square" lIns="0" tIns="16933" rIns="0" bIns="0" rtlCol="0">
            <a:spAutoFit/>
          </a:bodyPr>
          <a:lstStyle/>
          <a:p>
            <a:pPr marL="16933" algn="ctr">
              <a:buSzPct val="159375"/>
              <a:tabLst>
                <a:tab pos="397077" algn="l"/>
                <a:tab pos="397923" algn="l"/>
              </a:tabLst>
            </a:pPr>
            <a:r>
              <a:rPr lang="en-US" sz="4400" b="1" dirty="0">
                <a:solidFill>
                  <a:srgbClr val="1F497D"/>
                </a:solidFill>
                <a:uFill>
                  <a:solidFill>
                    <a:srgbClr val="1F497D"/>
                  </a:solidFill>
                </a:uFill>
                <a:latin typeface="Cambria" panose="02040503050406030204" pitchFamily="18" charset="0"/>
                <a:cs typeface="Arial"/>
              </a:rPr>
              <a:t>US Survey Foot</a:t>
            </a:r>
            <a:endParaRPr lang="en-US" sz="4400" b="1" spc="-7" dirty="0">
              <a:solidFill>
                <a:srgbClr val="1F497D"/>
              </a:solidFill>
              <a:uFill>
                <a:solidFill>
                  <a:srgbClr val="1F497D"/>
                </a:solidFill>
              </a:uFill>
              <a:latin typeface="Cambria" panose="02040503050406030204" pitchFamily="18" charset="0"/>
              <a:cs typeface="Arial"/>
            </a:endParaRPr>
          </a:p>
          <a:p>
            <a:pPr marL="16933" algn="ctr">
              <a:buSzPct val="159375"/>
              <a:tabLst>
                <a:tab pos="397077" algn="l"/>
                <a:tab pos="397923" algn="l"/>
              </a:tabLst>
            </a:pPr>
            <a:r>
              <a:rPr lang="en-US" sz="4400" b="1" spc="-7" dirty="0">
                <a:solidFill>
                  <a:srgbClr val="1F497D"/>
                </a:solidFill>
                <a:uFill>
                  <a:solidFill>
                    <a:srgbClr val="1F497D"/>
                  </a:solidFill>
                </a:uFill>
                <a:latin typeface="Cambria" panose="02040503050406030204" pitchFamily="18" charset="0"/>
                <a:cs typeface="Arial"/>
              </a:rPr>
              <a:t>and </a:t>
            </a:r>
          </a:p>
          <a:p>
            <a:pPr marL="16933" algn="ctr">
              <a:buSzPct val="159375"/>
              <a:tabLst>
                <a:tab pos="397077" algn="l"/>
                <a:tab pos="397923" algn="l"/>
              </a:tabLst>
            </a:pPr>
            <a:r>
              <a:rPr lang="en-US" sz="4400" b="1" spc="-7" dirty="0">
                <a:solidFill>
                  <a:srgbClr val="1F497D"/>
                </a:solidFill>
                <a:uFill>
                  <a:solidFill>
                    <a:srgbClr val="1F497D"/>
                  </a:solidFill>
                </a:uFill>
                <a:latin typeface="Cambria" panose="02040503050406030204" pitchFamily="18" charset="0"/>
                <a:cs typeface="Arial"/>
              </a:rPr>
              <a:t>International Foot</a:t>
            </a:r>
          </a:p>
          <a:p>
            <a:pPr marL="16933" algn="ctr">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4" name="object 4"/>
          <p:cNvSpPr txBox="1"/>
          <p:nvPr/>
        </p:nvSpPr>
        <p:spPr>
          <a:xfrm>
            <a:off x="1739900" y="5755385"/>
            <a:ext cx="7404100" cy="694207"/>
          </a:xfrm>
          <a:prstGeom prst="rect">
            <a:avLst/>
          </a:prstGeom>
          <a:solidFill>
            <a:schemeClr val="bg1"/>
          </a:solidFill>
        </p:spPr>
        <p:txBody>
          <a:bodyPr vert="horz" wrap="square" lIns="0" tIns="16933" rIns="0" bIns="0" rtlCol="0">
            <a:spAutoFit/>
          </a:bodyPr>
          <a:lstStyle/>
          <a:p>
            <a:pPr marL="16933" algn="ctr">
              <a:buSzPct val="159375"/>
              <a:tabLst>
                <a:tab pos="397077" algn="l"/>
                <a:tab pos="397923" algn="l"/>
              </a:tabLst>
            </a:pPr>
            <a:r>
              <a:rPr lang="en-US" sz="4400" b="1" dirty="0">
                <a:solidFill>
                  <a:srgbClr val="1F497D"/>
                </a:solidFill>
                <a:uFill>
                  <a:solidFill>
                    <a:srgbClr val="1F497D"/>
                  </a:solidFill>
                </a:uFill>
                <a:latin typeface="Cambria" panose="02040503050406030204" pitchFamily="18" charset="0"/>
                <a:cs typeface="Arial"/>
              </a:rPr>
              <a:t>…or </a:t>
            </a:r>
            <a:r>
              <a:rPr lang="en-US" sz="4400" b="1" dirty="0" err="1">
                <a:solidFill>
                  <a:srgbClr val="1F497D"/>
                </a:solidFill>
                <a:uFill>
                  <a:solidFill>
                    <a:srgbClr val="1F497D"/>
                  </a:solidFill>
                </a:uFill>
                <a:latin typeface="Cambria" panose="02040503050406030204" pitchFamily="18" charset="0"/>
                <a:cs typeface="Arial"/>
              </a:rPr>
              <a:t>Feets</a:t>
            </a:r>
            <a:r>
              <a:rPr lang="en-US" sz="4400" b="1" dirty="0">
                <a:solidFill>
                  <a:srgbClr val="1F497D"/>
                </a:solidFill>
                <a:uFill>
                  <a:solidFill>
                    <a:srgbClr val="1F497D"/>
                  </a:solidFill>
                </a:uFill>
                <a:latin typeface="Cambria" panose="02040503050406030204" pitchFamily="18" charset="0"/>
                <a:cs typeface="Arial"/>
              </a:rPr>
              <a:t> Don’t Fail Me Now</a:t>
            </a:r>
            <a:endParaRPr lang="en-US" sz="4400" b="1" spc="-7" dirty="0">
              <a:solidFill>
                <a:srgbClr val="1F497D"/>
              </a:solidFill>
              <a:uFill>
                <a:solidFill>
                  <a:srgbClr val="1F497D"/>
                </a:solidFill>
              </a:uFill>
              <a:latin typeface="Cambria" panose="02040503050406030204" pitchFamily="18" charset="0"/>
              <a:cs typeface="Arial"/>
            </a:endParaRPr>
          </a:p>
        </p:txBody>
      </p:sp>
    </p:spTree>
    <p:extLst>
      <p:ext uri="{BB962C8B-B14F-4D97-AF65-F5344CB8AC3E}">
        <p14:creationId xmlns:p14="http://schemas.microsoft.com/office/powerpoint/2010/main" val="25372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1" presetClass="entr" presetSubtype="0" fill="hold" nodeType="afterEffect">
                                  <p:stCondLst>
                                    <p:cond delay="75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1463040"/>
            <a:ext cx="9144001" cy="5110288"/>
          </a:xfrm>
        </p:spPr>
        <p:txBody>
          <a:bodyPr>
            <a:normAutofit/>
          </a:bodyPr>
          <a:lstStyle/>
          <a:p>
            <a:r>
              <a:rPr lang="en-US" b="1" dirty="0">
                <a:latin typeface="Cambria" panose="02040503050406030204" pitchFamily="18" charset="0"/>
                <a:ea typeface="Cambria" panose="02040503050406030204" pitchFamily="18" charset="0"/>
              </a:rPr>
              <a:t>Two versions of same unit in current use</a:t>
            </a:r>
          </a:p>
          <a:p>
            <a:pPr lvl="1"/>
            <a:r>
              <a:rPr lang="en-US" dirty="0">
                <a:latin typeface="Cambria" panose="02040503050406030204" pitchFamily="18" charset="0"/>
                <a:ea typeface="Cambria" panose="02040503050406030204" pitchFamily="18" charset="0"/>
              </a:rPr>
              <a:t>“New” international foot and “old” U.S. survey foot</a:t>
            </a:r>
          </a:p>
          <a:p>
            <a:pPr lvl="1"/>
            <a:r>
              <a:rPr lang="en-US" dirty="0">
                <a:latin typeface="Cambria" panose="02040503050406030204" pitchFamily="18" charset="0"/>
                <a:ea typeface="Cambria" panose="02040503050406030204" pitchFamily="18" charset="0"/>
              </a:rPr>
              <a:t>“New” shorter than “old” by 2 ppm (</a:t>
            </a:r>
            <a:r>
              <a:rPr lang="en-US" b="1" dirty="0">
                <a:latin typeface="Cambria" panose="02040503050406030204" pitchFamily="18" charset="0"/>
                <a:ea typeface="Cambria" panose="02040503050406030204" pitchFamily="18" charset="0"/>
              </a:rPr>
              <a:t>0.01 ft per mile</a:t>
            </a:r>
            <a:r>
              <a:rPr lang="en-US" dirty="0">
                <a:latin typeface="Cambria" panose="02040503050406030204" pitchFamily="18" charset="0"/>
                <a:ea typeface="Cambria" panose="02040503050406030204" pitchFamily="18" charset="0"/>
              </a:rPr>
              <a:t>)</a:t>
            </a:r>
          </a:p>
          <a:p>
            <a:pPr lvl="1"/>
            <a:r>
              <a:rPr lang="en-US" dirty="0">
                <a:latin typeface="Cambria" panose="02040503050406030204" pitchFamily="18" charset="0"/>
                <a:ea typeface="Cambria" panose="02040503050406030204" pitchFamily="18" charset="0"/>
              </a:rPr>
              <a:t>A </a:t>
            </a:r>
            <a:r>
              <a:rPr lang="en-US" b="1" i="1" dirty="0">
                <a:latin typeface="Cambria" panose="02040503050406030204" pitchFamily="18" charset="0"/>
                <a:ea typeface="Cambria" panose="02040503050406030204" pitchFamily="18" charset="0"/>
              </a:rPr>
              <a:t>real</a:t>
            </a:r>
            <a:r>
              <a:rPr lang="en-US" dirty="0">
                <a:latin typeface="Cambria" panose="02040503050406030204" pitchFamily="18" charset="0"/>
                <a:ea typeface="Cambria" panose="02040503050406030204" pitchFamily="18" charset="0"/>
              </a:rPr>
              <a:t> problem with </a:t>
            </a:r>
            <a:r>
              <a:rPr lang="en-US" b="1" i="1" dirty="0">
                <a:latin typeface="Cambria" panose="02040503050406030204" pitchFamily="18" charset="0"/>
                <a:ea typeface="Cambria" panose="02040503050406030204" pitchFamily="18" charset="0"/>
              </a:rPr>
              <a:t>real</a:t>
            </a:r>
            <a:r>
              <a:rPr lang="en-US" dirty="0">
                <a:latin typeface="Cambria" panose="02040503050406030204" pitchFamily="18" charset="0"/>
                <a:ea typeface="Cambria" panose="02040503050406030204" pitchFamily="18" charset="0"/>
              </a:rPr>
              <a:t> costs</a:t>
            </a:r>
          </a:p>
          <a:p>
            <a:r>
              <a:rPr lang="en-US" b="1" dirty="0">
                <a:latin typeface="Cambria" panose="02040503050406030204" pitchFamily="18" charset="0"/>
                <a:ea typeface="Cambria" panose="02040503050406030204" pitchFamily="18" charset="0"/>
              </a:rPr>
              <a:t>What’s in a name?</a:t>
            </a:r>
          </a:p>
          <a:p>
            <a:pPr lvl="1"/>
            <a:r>
              <a:rPr lang="en-US" dirty="0">
                <a:latin typeface="Cambria" panose="02040503050406030204" pitchFamily="18" charset="0"/>
                <a:ea typeface="Cambria" panose="02040503050406030204" pitchFamily="18" charset="0"/>
              </a:rPr>
              <a:t>“U.S. survey” versus “international”</a:t>
            </a:r>
          </a:p>
          <a:p>
            <a:r>
              <a:rPr lang="en-US" b="1" dirty="0">
                <a:latin typeface="Cambria" panose="02040503050406030204" pitchFamily="18" charset="0"/>
                <a:ea typeface="Cambria" panose="02040503050406030204" pitchFamily="18" charset="0"/>
              </a:rPr>
              <a:t>Who is using U.S. survey feet?</a:t>
            </a:r>
          </a:p>
          <a:p>
            <a:pPr lvl="1"/>
            <a:r>
              <a:rPr lang="en-US" dirty="0">
                <a:latin typeface="Cambria" panose="02040503050406030204" pitchFamily="18" charset="0"/>
                <a:ea typeface="Cambria" panose="02040503050406030204" pitchFamily="18" charset="0"/>
              </a:rPr>
              <a:t>Surveyors exclusively, in most (</a:t>
            </a:r>
            <a:r>
              <a:rPr lang="en-US" i="1" dirty="0">
                <a:latin typeface="Cambria" panose="02040503050406030204" pitchFamily="18" charset="0"/>
                <a:ea typeface="Cambria" panose="02040503050406030204" pitchFamily="18" charset="0"/>
              </a:rPr>
              <a:t>not all</a:t>
            </a:r>
            <a:r>
              <a:rPr lang="en-US" dirty="0">
                <a:latin typeface="Cambria" panose="02040503050406030204" pitchFamily="18" charset="0"/>
                <a:ea typeface="Cambria" panose="02040503050406030204" pitchFamily="18" charset="0"/>
              </a:rPr>
              <a:t>) states</a:t>
            </a:r>
          </a:p>
          <a:p>
            <a:pPr lvl="1"/>
            <a:r>
              <a:rPr lang="en-US" dirty="0">
                <a:latin typeface="Cambria" panose="02040503050406030204" pitchFamily="18" charset="0"/>
                <a:ea typeface="Cambria" panose="02040503050406030204" pitchFamily="18" charset="0"/>
              </a:rPr>
              <a:t>But it impacts everyone</a:t>
            </a:r>
          </a:p>
          <a:p>
            <a:endParaRPr lang="en-US" dirty="0">
              <a:latin typeface="Cambria" panose="02040503050406030204" pitchFamily="18" charset="0"/>
              <a:ea typeface="Cambria" panose="02040503050406030204" pitchFamily="18" charset="0"/>
            </a:endParaRPr>
          </a:p>
        </p:txBody>
      </p:sp>
      <p:sp>
        <p:nvSpPr>
          <p:cNvPr id="7" name="Title 1">
            <a:extLst>
              <a:ext uri="{FF2B5EF4-FFF2-40B4-BE49-F238E27FC236}">
                <a16:creationId xmlns:a16="http://schemas.microsoft.com/office/drawing/2014/main" id="{A0406F13-EFFD-7044-8E42-B94EAFCC3BE8}"/>
              </a:ext>
            </a:extLst>
          </p:cNvPr>
          <p:cNvSpPr>
            <a:spLocks noGrp="1"/>
          </p:cNvSpPr>
          <p:nvPr>
            <p:ph type="title"/>
          </p:nvPr>
        </p:nvSpPr>
        <p:spPr>
          <a:xfrm>
            <a:off x="0" y="477796"/>
            <a:ext cx="9144000" cy="802365"/>
          </a:xfrm>
          <a:solidFill>
            <a:schemeClr val="accent1"/>
          </a:solidFill>
        </p:spPr>
        <p:txBody>
          <a:bodyPr/>
          <a:lstStyle/>
          <a:p>
            <a:r>
              <a:rPr lang="en-US" sz="4000" b="1" dirty="0">
                <a:solidFill>
                  <a:schemeClr val="bg1"/>
                </a:solidFill>
                <a:latin typeface="Cambria" panose="02040503050406030204" pitchFamily="18" charset="0"/>
                <a:ea typeface="Cambria" panose="02040503050406030204" pitchFamily="18" charset="0"/>
              </a:rPr>
              <a:t>The problem</a:t>
            </a:r>
          </a:p>
        </p:txBody>
      </p:sp>
    </p:spTree>
    <p:extLst>
      <p:ext uri="{BB962C8B-B14F-4D97-AF65-F5344CB8AC3E}">
        <p14:creationId xmlns:p14="http://schemas.microsoft.com/office/powerpoint/2010/main" val="1801949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1463040"/>
                <a:ext cx="9144001" cy="5110288"/>
              </a:xfrm>
            </p:spPr>
            <p:txBody>
              <a:bodyPr>
                <a:noAutofit/>
              </a:bodyPr>
              <a:lstStyle/>
              <a:p>
                <a:r>
                  <a:rPr lang="en-US" sz="4000" dirty="0">
                    <a:latin typeface="Cambria" panose="02040503050406030204" pitchFamily="18" charset="0"/>
                    <a:ea typeface="Cambria" panose="02040503050406030204" pitchFamily="18" charset="0"/>
                  </a:rPr>
                  <a:t>1,000,000.00 </a:t>
                </a:r>
                <a:r>
                  <a:rPr lang="en-US" sz="4000" dirty="0" err="1">
                    <a:latin typeface="Cambria" panose="02040503050406030204" pitchFamily="18" charset="0"/>
                    <a:ea typeface="Cambria" panose="02040503050406030204" pitchFamily="18" charset="0"/>
                  </a:rPr>
                  <a:t>sft</a:t>
                </a:r>
                <a:r>
                  <a:rPr lang="en-US" sz="4000" dirty="0">
                    <a:latin typeface="Cambria" panose="02040503050406030204" pitchFamily="18" charset="0"/>
                    <a:ea typeface="Cambria" panose="02040503050406030204" pitchFamily="18" charset="0"/>
                  </a:rPr>
                  <a:t> = 999,998.00 </a:t>
                </a:r>
                <a:r>
                  <a:rPr lang="en-US" sz="4000" dirty="0" err="1">
                    <a:latin typeface="Cambria" panose="02040503050406030204" pitchFamily="18" charset="0"/>
                    <a:ea typeface="Cambria" panose="02040503050406030204" pitchFamily="18" charset="0"/>
                  </a:rPr>
                  <a:t>ift</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10,000,000.00 </a:t>
                </a:r>
                <a:r>
                  <a:rPr lang="en-US" sz="4000" dirty="0" err="1">
                    <a:latin typeface="Cambria" panose="02040503050406030204" pitchFamily="18" charset="0"/>
                    <a:ea typeface="Cambria" panose="02040503050406030204" pitchFamily="18" charset="0"/>
                  </a:rPr>
                  <a:t>sft</a:t>
                </a:r>
                <a:r>
                  <a:rPr lang="en-US" sz="4000" dirty="0">
                    <a:latin typeface="Cambria" panose="02040503050406030204" pitchFamily="18" charset="0"/>
                    <a:ea typeface="Cambria" panose="02040503050406030204" pitchFamily="18" charset="0"/>
                  </a:rPr>
                  <a:t> = 9,999,980.00 </a:t>
                </a:r>
                <a:r>
                  <a:rPr lang="en-US" sz="4000" dirty="0" err="1">
                    <a:latin typeface="Cambria" panose="02040503050406030204" pitchFamily="18" charset="0"/>
                    <a:ea typeface="Cambria" panose="02040503050406030204" pitchFamily="18" charset="0"/>
                  </a:rPr>
                  <a:t>ift</a:t>
                </a:r>
                <a:endParaRPr lang="en-US" sz="4000" dirty="0">
                  <a:latin typeface="Cambria" panose="02040503050406030204" pitchFamily="18" charset="0"/>
                  <a:ea typeface="Cambria" panose="02040503050406030204" pitchFamily="18" charset="0"/>
                </a:endParaRPr>
              </a:p>
              <a:p>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International </a:t>
                </a:r>
                <a:r>
                  <a:rPr lang="en-US" sz="4000" dirty="0">
                    <a:latin typeface="Cambria" panose="02040503050406030204" pitchFamily="18" charset="0"/>
                    <a:ea typeface="Cambria" panose="02040503050406030204" pitchFamily="18" charset="0"/>
                    <a:sym typeface="Wingdings" panose="05000000000000000000" pitchFamily="2" charset="2"/>
                  </a:rPr>
                  <a:t> 1 </a:t>
                </a:r>
                <a:r>
                  <a:rPr lang="en-US" sz="4000" dirty="0" err="1">
                    <a:latin typeface="Cambria" panose="02040503050406030204" pitchFamily="18" charset="0"/>
                    <a:ea typeface="Cambria" panose="02040503050406030204" pitchFamily="18" charset="0"/>
                    <a:sym typeface="Wingdings" panose="05000000000000000000" pitchFamily="2" charset="2"/>
                  </a:rPr>
                  <a:t>ft</a:t>
                </a:r>
                <a:r>
                  <a:rPr lang="en-US" sz="4000" dirty="0">
                    <a:latin typeface="Cambria" panose="02040503050406030204" pitchFamily="18" charset="0"/>
                    <a:ea typeface="Cambria" panose="02040503050406030204" pitchFamily="18" charset="0"/>
                    <a:sym typeface="Wingdings" panose="05000000000000000000" pitchFamily="2" charset="2"/>
                  </a:rPr>
                  <a:t> = .3048 m</a:t>
                </a:r>
                <a:endParaRPr lang="en-US" sz="4000" dirty="0">
                  <a:latin typeface="Cambria" panose="02040503050406030204" pitchFamily="18" charset="0"/>
                  <a:ea typeface="Cambria" panose="02040503050406030204" pitchFamily="18" charset="0"/>
                </a:endParaRPr>
              </a:p>
              <a:p>
                <a:r>
                  <a:rPr lang="en-US" sz="4000" dirty="0">
                    <a:latin typeface="Cambria" panose="02040503050406030204" pitchFamily="18" charset="0"/>
                    <a:ea typeface="Cambria" panose="02040503050406030204" pitchFamily="18" charset="0"/>
                  </a:rPr>
                  <a:t>US </a:t>
                </a:r>
                <a:r>
                  <a:rPr lang="en-US" sz="4000" dirty="0">
                    <a:latin typeface="Cambria" panose="02040503050406030204" pitchFamily="18" charset="0"/>
                    <a:ea typeface="Cambria" panose="02040503050406030204" pitchFamily="18" charset="0"/>
                    <a:sym typeface="Wingdings" panose="05000000000000000000" pitchFamily="2" charset="2"/>
                  </a:rPr>
                  <a:t></a:t>
                </a:r>
                <a:r>
                  <a:rPr lang="en-US" sz="4000" dirty="0">
                    <a:latin typeface="Cambria" panose="02040503050406030204" pitchFamily="18" charset="0"/>
                    <a:ea typeface="Cambria" panose="02040503050406030204" pitchFamily="18" charset="0"/>
                  </a:rPr>
                  <a:t> 1 </a:t>
                </a:r>
                <a:r>
                  <a:rPr lang="en-US" sz="4000" dirty="0" err="1">
                    <a:latin typeface="Cambria" panose="02040503050406030204" pitchFamily="18" charset="0"/>
                    <a:ea typeface="Cambria" panose="02040503050406030204" pitchFamily="18" charset="0"/>
                  </a:rPr>
                  <a:t>ft</a:t>
                </a:r>
                <a:r>
                  <a:rPr lang="en-US" sz="4000" dirty="0">
                    <a:latin typeface="Cambria" panose="02040503050406030204" pitchFamily="18" charset="0"/>
                    <a:ea typeface="Cambria" panose="02040503050406030204" pitchFamily="18" charset="0"/>
                  </a:rPr>
                  <a:t> = .30480061 m (approx.)</a:t>
                </a:r>
              </a:p>
              <a:p>
                <a:pPr lvl="1"/>
                <a:r>
                  <a:rPr lang="en-US" sz="4000" dirty="0">
                    <a:latin typeface="Cambria" panose="02040503050406030204" pitchFamily="18" charset="0"/>
                    <a:ea typeface="Cambria" panose="02040503050406030204" pitchFamily="18" charset="0"/>
                  </a:rPr>
                  <a:t>frequently calculated by  </a:t>
                </a:r>
                <a14:m>
                  <m:oMath xmlns:m="http://schemas.openxmlformats.org/officeDocument/2006/math">
                    <m:f>
                      <m:fPr>
                        <m:ctrlPr>
                          <a:rPr lang="en-US" sz="4000" i="1" smtClean="0">
                            <a:latin typeface="Cambria Math" panose="02040503050406030204" pitchFamily="18" charset="0"/>
                            <a:ea typeface="Cambria" panose="02040503050406030204" pitchFamily="18" charset="0"/>
                          </a:rPr>
                        </m:ctrlPr>
                      </m:fPr>
                      <m:num>
                        <m:r>
                          <a:rPr lang="en-US" sz="4000" b="0" i="1" smtClean="0">
                            <a:latin typeface="Cambria Math" panose="02040503050406030204" pitchFamily="18" charset="0"/>
                            <a:ea typeface="Cambria" panose="02040503050406030204" pitchFamily="18" charset="0"/>
                          </a:rPr>
                          <m:t>1200</m:t>
                        </m:r>
                      </m:num>
                      <m:den>
                        <m:r>
                          <a:rPr lang="en-US" sz="4000" b="0" i="1" smtClean="0">
                            <a:latin typeface="Cambria Math" panose="02040503050406030204" pitchFamily="18" charset="0"/>
                            <a:ea typeface="Cambria" panose="02040503050406030204" pitchFamily="18" charset="0"/>
                          </a:rPr>
                          <m:t>3937</m:t>
                        </m:r>
                      </m:den>
                    </m:f>
                  </m:oMath>
                </a14:m>
                <a:endParaRPr lang="en-US" sz="4000" dirty="0">
                  <a:latin typeface="Cambria" panose="02040503050406030204" pitchFamily="18" charset="0"/>
                  <a:ea typeface="Cambria" panose="02040503050406030204" pitchFamily="18" charset="0"/>
                </a:endParaRPr>
              </a:p>
            </p:txBody>
          </p:sp>
        </mc:Choice>
        <mc:Fallback xmlns="">
          <p:sp>
            <p:nvSpPr>
              <p:cNvPr id="3" name="Content Placeholder 2">
                <a:extLst>
                  <a:ext uri="{FF2B5EF4-FFF2-40B4-BE49-F238E27FC236}">
                    <a16:creationId xmlns:a16="http://schemas.microsoft.com/office/drawing/2014/main" id="{70C395BD-A9FA-42D3-9500-A16CE225BC11}"/>
                  </a:ext>
                </a:extLst>
              </p:cNvPr>
              <p:cNvSpPr>
                <a:spLocks noGrp="1" noRot="1" noChangeAspect="1" noMove="1" noResize="1" noEditPoints="1" noAdjustHandles="1" noChangeArrowheads="1" noChangeShapeType="1" noTextEdit="1"/>
              </p:cNvSpPr>
              <p:nvPr>
                <p:ph idx="1"/>
              </p:nvPr>
            </p:nvSpPr>
            <p:spPr>
              <a:xfrm>
                <a:off x="1" y="1463040"/>
                <a:ext cx="9144001" cy="5110288"/>
              </a:xfrm>
              <a:blipFill>
                <a:blip r:embed="rId3"/>
                <a:stretch>
                  <a:fillRect l="-2133" t="-2148"/>
                </a:stretch>
              </a:blipFill>
            </p:spPr>
            <p:txBody>
              <a:bodyPr/>
              <a:lstStyle/>
              <a:p>
                <a:r>
                  <a:rPr lang="en-US">
                    <a:noFill/>
                  </a:rPr>
                  <a:t> </a:t>
                </a:r>
              </a:p>
            </p:txBody>
          </p:sp>
        </mc:Fallback>
      </mc:AlternateContent>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0" y="477796"/>
            <a:ext cx="9144000" cy="80236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000" b="1" dirty="0">
                <a:solidFill>
                  <a:schemeClr val="bg1"/>
                </a:solidFill>
                <a:latin typeface="Cambria" panose="02040503050406030204" pitchFamily="18" charset="0"/>
                <a:ea typeface="Cambria" panose="02040503050406030204" pitchFamily="18" charset="0"/>
              </a:rPr>
              <a:t>2 parts per million (ppm)</a:t>
            </a:r>
          </a:p>
        </p:txBody>
      </p:sp>
    </p:spTree>
    <p:extLst>
      <p:ext uri="{BB962C8B-B14F-4D97-AF65-F5344CB8AC3E}">
        <p14:creationId xmlns:p14="http://schemas.microsoft.com/office/powerpoint/2010/main" val="2527756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C395BD-A9FA-42D3-9500-A16CE225BC11}"/>
              </a:ext>
            </a:extLst>
          </p:cNvPr>
          <p:cNvSpPr>
            <a:spLocks noGrp="1"/>
          </p:cNvSpPr>
          <p:nvPr>
            <p:ph idx="1"/>
          </p:nvPr>
        </p:nvSpPr>
        <p:spPr>
          <a:xfrm>
            <a:off x="1" y="1287190"/>
            <a:ext cx="9144001" cy="5110288"/>
          </a:xfrm>
        </p:spPr>
        <p:txBody>
          <a:bodyPr>
            <a:noAutofit/>
          </a:bodyPr>
          <a:lstStyle/>
          <a:p>
            <a:r>
              <a:rPr lang="en-US" sz="4000" b="1" dirty="0">
                <a:latin typeface="Cambria" panose="02040503050406030204" pitchFamily="18" charset="0"/>
                <a:ea typeface="Cambria" panose="02040503050406030204" pitchFamily="18" charset="0"/>
              </a:rPr>
              <a:t>When does this matter?</a:t>
            </a:r>
          </a:p>
          <a:p>
            <a:pPr marL="457200" lvl="1"/>
            <a:r>
              <a:rPr lang="en-US" sz="3600" b="1" i="1" dirty="0">
                <a:latin typeface="Cambria" panose="02040503050406030204" pitchFamily="18" charset="0"/>
                <a:ea typeface="Cambria" panose="02040503050406030204" pitchFamily="18" charset="0"/>
              </a:rPr>
              <a:t>Not</a:t>
            </a:r>
            <a:r>
              <a:rPr lang="en-US" sz="3600" dirty="0">
                <a:latin typeface="Cambria" panose="02040503050406030204" pitchFamily="18" charset="0"/>
                <a:ea typeface="Cambria" panose="02040503050406030204" pitchFamily="18" charset="0"/>
              </a:rPr>
              <a:t> typically in lengths/distances</a:t>
            </a:r>
          </a:p>
          <a:p>
            <a:pPr marL="457200" lvl="1"/>
            <a:r>
              <a:rPr lang="en-US" sz="3600" dirty="0">
                <a:latin typeface="Cambria" panose="02040503050406030204" pitchFamily="18" charset="0"/>
                <a:ea typeface="Cambria" panose="02040503050406030204" pitchFamily="18" charset="0"/>
              </a:rPr>
              <a:t>But in published planar coordinate systems</a:t>
            </a:r>
          </a:p>
          <a:p>
            <a:r>
              <a:rPr lang="en-US" sz="4000" b="1" dirty="0">
                <a:latin typeface="Cambria" panose="02040503050406030204" pitchFamily="18" charset="0"/>
                <a:ea typeface="Cambria" panose="02040503050406030204" pitchFamily="18" charset="0"/>
              </a:rPr>
              <a:t>Like what?</a:t>
            </a:r>
          </a:p>
          <a:p>
            <a:pPr marL="457200" lvl="1"/>
            <a:r>
              <a:rPr lang="en-US" sz="3600" dirty="0">
                <a:latin typeface="Cambria" panose="02040503050406030204" pitchFamily="18" charset="0"/>
                <a:ea typeface="Cambria" panose="02040503050406030204" pitchFamily="18" charset="0"/>
              </a:rPr>
              <a:t>SPCS and UTM are very popular and both fall victim to mix-ups</a:t>
            </a:r>
          </a:p>
          <a:p>
            <a:pPr marL="57150"/>
            <a:r>
              <a:rPr lang="en-US" sz="4000" b="1" dirty="0">
                <a:latin typeface="Cambria" panose="02040503050406030204" pitchFamily="18" charset="0"/>
                <a:ea typeface="Cambria" panose="02040503050406030204" pitchFamily="18" charset="0"/>
              </a:rPr>
              <a:t>Why?</a:t>
            </a:r>
          </a:p>
          <a:p>
            <a:pPr marL="457200" lvl="1"/>
            <a:r>
              <a:rPr lang="en-US" sz="3600" dirty="0">
                <a:latin typeface="Cambria" panose="02040503050406030204" pitchFamily="18" charset="0"/>
                <a:ea typeface="Cambria" panose="02040503050406030204" pitchFamily="18" charset="0"/>
              </a:rPr>
              <a:t>Large false eastings and northings</a:t>
            </a:r>
          </a:p>
          <a:p>
            <a:pPr marL="457200" lvl="1"/>
            <a:endParaRPr lang="en-US" sz="3600" dirty="0">
              <a:latin typeface="Cambria" panose="02040503050406030204" pitchFamily="18" charset="0"/>
              <a:ea typeface="Cambria" panose="02040503050406030204" pitchFamily="18" charset="0"/>
            </a:endParaRPr>
          </a:p>
        </p:txBody>
      </p:sp>
      <p:sp>
        <p:nvSpPr>
          <p:cNvPr id="5" name="Title 1">
            <a:extLst>
              <a:ext uri="{FF2B5EF4-FFF2-40B4-BE49-F238E27FC236}">
                <a16:creationId xmlns:a16="http://schemas.microsoft.com/office/drawing/2014/main" id="{A0406F13-EFFD-7044-8E42-B94EAFCC3BE8}"/>
              </a:ext>
            </a:extLst>
          </p:cNvPr>
          <p:cNvSpPr txBox="1">
            <a:spLocks/>
          </p:cNvSpPr>
          <p:nvPr/>
        </p:nvSpPr>
        <p:spPr bwMode="auto">
          <a:xfrm>
            <a:off x="0" y="477796"/>
            <a:ext cx="9144000" cy="80236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000" b="1" dirty="0">
                <a:solidFill>
                  <a:schemeClr val="bg1"/>
                </a:solidFill>
                <a:latin typeface="Cambria" panose="02040503050406030204" pitchFamily="18" charset="0"/>
                <a:ea typeface="Cambria" panose="02040503050406030204" pitchFamily="18" charset="0"/>
              </a:rPr>
              <a:t>What’s impacted?</a:t>
            </a:r>
          </a:p>
        </p:txBody>
      </p:sp>
    </p:spTree>
    <p:extLst>
      <p:ext uri="{BB962C8B-B14F-4D97-AF65-F5344CB8AC3E}">
        <p14:creationId xmlns:p14="http://schemas.microsoft.com/office/powerpoint/2010/main" val="2627346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A896DFA-7A80-49F5-8C92-8D5F1E94B3A2}"/>
              </a:ext>
            </a:extLst>
          </p:cNvPr>
          <p:cNvSpPr txBox="1">
            <a:spLocks/>
          </p:cNvSpPr>
          <p:nvPr/>
        </p:nvSpPr>
        <p:spPr>
          <a:xfrm>
            <a:off x="0" y="477796"/>
            <a:ext cx="9144000" cy="802365"/>
          </a:xfrm>
          <a:prstGeom prst="rect">
            <a:avLst/>
          </a:prstGeom>
          <a:solidFill>
            <a:schemeClr val="accent1"/>
          </a:solidFill>
        </p:spPr>
        <p:txBody>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sz="4000" b="1" dirty="0">
                <a:solidFill>
                  <a:schemeClr val="bg1"/>
                </a:solidFill>
                <a:latin typeface="Cambria" panose="02040503050406030204" pitchFamily="18" charset="0"/>
                <a:ea typeface="Cambria" panose="02040503050406030204" pitchFamily="18" charset="0"/>
              </a:rPr>
              <a:t>Who is responsible for standards?</a:t>
            </a:r>
          </a:p>
        </p:txBody>
      </p:sp>
      <p:cxnSp>
        <p:nvCxnSpPr>
          <p:cNvPr id="11" name="NGS Connector 10">
            <a:extLst>
              <a:ext uri="{FF2B5EF4-FFF2-40B4-BE49-F238E27FC236}">
                <a16:creationId xmlns:a16="http://schemas.microsoft.com/office/drawing/2014/main" id="{1EFF221F-9C2C-47FB-B912-CEC923E6192C}"/>
              </a:ext>
            </a:extLst>
          </p:cNvPr>
          <p:cNvCxnSpPr>
            <a:cxnSpLocks/>
          </p:cNvCxnSpPr>
          <p:nvPr/>
        </p:nvCxnSpPr>
        <p:spPr>
          <a:xfrm flipH="1">
            <a:off x="7142704" y="4340838"/>
            <a:ext cx="13" cy="18288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pic>
        <p:nvPicPr>
          <p:cNvPr id="7" name="NGS logo" descr="Image result for national geodetic survey">
            <a:extLst>
              <a:ext uri="{FF2B5EF4-FFF2-40B4-BE49-F238E27FC236}">
                <a16:creationId xmlns:a16="http://schemas.microsoft.com/office/drawing/2014/main" id="{4229D351-5C96-4FBF-AAF9-8E61A35D4B3F}"/>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56902" y="4594999"/>
            <a:ext cx="1371600" cy="1371600"/>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NOAA connector">
            <a:extLst>
              <a:ext uri="{FF2B5EF4-FFF2-40B4-BE49-F238E27FC236}">
                <a16:creationId xmlns:a16="http://schemas.microsoft.com/office/drawing/2014/main" id="{CCBD645C-810C-43B8-9F27-6309FB71FC69}"/>
              </a:ext>
            </a:extLst>
          </p:cNvPr>
          <p:cNvGrpSpPr/>
          <p:nvPr/>
        </p:nvGrpSpPr>
        <p:grpSpPr>
          <a:xfrm>
            <a:off x="5496791" y="2464654"/>
            <a:ext cx="1645920" cy="182880"/>
            <a:chOff x="8412480" y="2468880"/>
            <a:chExt cx="182881" cy="370398"/>
          </a:xfrm>
        </p:grpSpPr>
        <p:cxnSp>
          <p:nvCxnSpPr>
            <p:cNvPr id="13" name="Straight Connector 12">
              <a:extLst>
                <a:ext uri="{FF2B5EF4-FFF2-40B4-BE49-F238E27FC236}">
                  <a16:creationId xmlns:a16="http://schemas.microsoft.com/office/drawing/2014/main" id="{26C529D3-3191-4303-81FA-4B95E2CBDD14}"/>
                </a:ext>
              </a:extLst>
            </p:cNvPr>
            <p:cNvCxnSpPr>
              <a:cxnSpLocks/>
            </p:cNvCxnSpPr>
            <p:nvPr/>
          </p:nvCxnSpPr>
          <p:spPr>
            <a:xfrm flipH="1">
              <a:off x="8595360" y="2473518"/>
              <a:ext cx="1" cy="36576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A20C07E-3A9B-4B7C-ADB2-2CE88DEDA8D6}"/>
                </a:ext>
              </a:extLst>
            </p:cNvPr>
            <p:cNvCxnSpPr>
              <a:cxnSpLocks/>
            </p:cNvCxnSpPr>
            <p:nvPr/>
          </p:nvCxnSpPr>
          <p:spPr>
            <a:xfrm flipH="1">
              <a:off x="8412480" y="2468880"/>
              <a:ext cx="182880" cy="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grpSp>
      <p:grpSp>
        <p:nvGrpSpPr>
          <p:cNvPr id="19" name="NIST connector">
            <a:extLst>
              <a:ext uri="{FF2B5EF4-FFF2-40B4-BE49-F238E27FC236}">
                <a16:creationId xmlns:a16="http://schemas.microsoft.com/office/drawing/2014/main" id="{8AC53BF7-E7A7-4C78-BDA1-DEC3AC398934}"/>
              </a:ext>
            </a:extLst>
          </p:cNvPr>
          <p:cNvGrpSpPr/>
          <p:nvPr/>
        </p:nvGrpSpPr>
        <p:grpSpPr>
          <a:xfrm>
            <a:off x="1808019" y="2464653"/>
            <a:ext cx="1713670" cy="640080"/>
            <a:chOff x="1943100" y="2262099"/>
            <a:chExt cx="1631373" cy="501883"/>
          </a:xfrm>
        </p:grpSpPr>
        <p:cxnSp>
          <p:nvCxnSpPr>
            <p:cNvPr id="9" name="Straight Connector 8">
              <a:extLst>
                <a:ext uri="{FF2B5EF4-FFF2-40B4-BE49-F238E27FC236}">
                  <a16:creationId xmlns:a16="http://schemas.microsoft.com/office/drawing/2014/main" id="{ED2E6A44-CE15-41E3-9421-B0C9D0BD4574}"/>
                </a:ext>
              </a:extLst>
            </p:cNvPr>
            <p:cNvCxnSpPr>
              <a:cxnSpLocks/>
            </p:cNvCxnSpPr>
            <p:nvPr/>
          </p:nvCxnSpPr>
          <p:spPr>
            <a:xfrm flipH="1">
              <a:off x="1943109" y="2263567"/>
              <a:ext cx="1631364" cy="0"/>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DB61366-DA54-4041-B4E1-03D856697FC1}"/>
                </a:ext>
              </a:extLst>
            </p:cNvPr>
            <p:cNvCxnSpPr>
              <a:cxnSpLocks/>
            </p:cNvCxnSpPr>
            <p:nvPr/>
          </p:nvCxnSpPr>
          <p:spPr>
            <a:xfrm flipH="1">
              <a:off x="1943100" y="2262099"/>
              <a:ext cx="9" cy="501883"/>
            </a:xfrm>
            <a:prstGeom prst="line">
              <a:avLst/>
            </a:prstGeom>
            <a:ln w="38100" cap="rnd">
              <a:bevel/>
            </a:ln>
          </p:spPr>
          <p:style>
            <a:lnRef idx="1">
              <a:schemeClr val="accent1"/>
            </a:lnRef>
            <a:fillRef idx="0">
              <a:schemeClr val="accent1"/>
            </a:fillRef>
            <a:effectRef idx="0">
              <a:schemeClr val="accent1"/>
            </a:effectRef>
            <a:fontRef idx="minor">
              <a:schemeClr val="tx1"/>
            </a:fontRef>
          </p:style>
        </p:cxnSp>
      </p:grpSp>
      <p:pic>
        <p:nvPicPr>
          <p:cNvPr id="5" name="NIST logo" descr="Image result for nist">
            <a:extLst>
              <a:ext uri="{FF2B5EF4-FFF2-40B4-BE49-F238E27FC236}">
                <a16:creationId xmlns:a16="http://schemas.microsoft.com/office/drawing/2014/main" id="{89F08F8A-9879-4621-8810-89AD30BF77BA}"/>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2320" b="22317"/>
          <a:stretch/>
        </p:blipFill>
        <p:spPr bwMode="auto">
          <a:xfrm>
            <a:off x="573579" y="3082706"/>
            <a:ext cx="246888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 name="DOC logo" descr="Image result for department of commerce">
            <a:extLst>
              <a:ext uri="{FF2B5EF4-FFF2-40B4-BE49-F238E27FC236}">
                <a16:creationId xmlns:a16="http://schemas.microsoft.com/office/drawing/2014/main" id="{48F230E8-0015-40AD-A8CD-490A032E206A}"/>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94840" y="1550253"/>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noaa">
            <a:extLst>
              <a:ext uri="{FF2B5EF4-FFF2-40B4-BE49-F238E27FC236}">
                <a16:creationId xmlns:a16="http://schemas.microsoft.com/office/drawing/2014/main" id="{8D73734E-740A-4116-A8F0-A780E21170E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5462" y="2716946"/>
            <a:ext cx="1554480" cy="1554480"/>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a:extLst>
              <a:ext uri="{FF2B5EF4-FFF2-40B4-BE49-F238E27FC236}">
                <a16:creationId xmlns:a16="http://schemas.microsoft.com/office/drawing/2014/main" id="{FAB565DB-C914-4F0F-8888-CBE4D34D7C01}"/>
              </a:ext>
            </a:extLst>
          </p:cNvPr>
          <p:cNvSpPr txBox="1">
            <a:spLocks/>
          </p:cNvSpPr>
          <p:nvPr/>
        </p:nvSpPr>
        <p:spPr>
          <a:xfrm>
            <a:off x="144319" y="4008609"/>
            <a:ext cx="3327400" cy="1906521"/>
          </a:xfrm>
          <a:prstGeom prst="rect">
            <a:avLst/>
          </a:prstGeom>
        </p:spPr>
        <p:txBody>
          <a:bodyPr>
            <a:noAutofit/>
          </a:bodyPr>
          <a:lst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defTabSz="914400">
              <a:spcBef>
                <a:spcPts val="0"/>
              </a:spcBef>
              <a:buNone/>
            </a:pPr>
            <a:r>
              <a:rPr lang="en-US" b="1" dirty="0">
                <a:latin typeface="Cambria" panose="02040503050406030204" pitchFamily="18" charset="0"/>
                <a:ea typeface="Cambria" panose="02040503050406030204" pitchFamily="18" charset="0"/>
              </a:rPr>
              <a:t>National Institute of Standards and Technology</a:t>
            </a:r>
          </a:p>
        </p:txBody>
      </p:sp>
    </p:spTree>
    <p:extLst>
      <p:ext uri="{BB962C8B-B14F-4D97-AF65-F5344CB8AC3E}">
        <p14:creationId xmlns:p14="http://schemas.microsoft.com/office/powerpoint/2010/main" val="3605469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283AC72B-D0CC-3446-8433-8144716C1D79}"/>
              </a:ext>
            </a:extLst>
          </p:cNvPr>
          <p:cNvSpPr/>
          <p:nvPr/>
        </p:nvSpPr>
        <p:spPr>
          <a:xfrm>
            <a:off x="90768" y="3765597"/>
            <a:ext cx="8985103" cy="89154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p:cNvSpPr txBox="1"/>
          <p:nvPr/>
        </p:nvSpPr>
        <p:spPr>
          <a:xfrm>
            <a:off x="-72519" y="2374066"/>
            <a:ext cx="2471202" cy="983145"/>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National Bureau of Standards created</a:t>
            </a:r>
          </a:p>
        </p:txBody>
      </p:sp>
      <p:sp>
        <p:nvSpPr>
          <p:cNvPr id="4" name="Oval 3"/>
          <p:cNvSpPr/>
          <p:nvPr/>
        </p:nvSpPr>
        <p:spPr>
          <a:xfrm>
            <a:off x="717312" y="3765597"/>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19" name="TextBox 18"/>
          <p:cNvSpPr txBox="1"/>
          <p:nvPr/>
        </p:nvSpPr>
        <p:spPr>
          <a:xfrm flipH="1">
            <a:off x="683246" y="3945910"/>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1901</a:t>
            </a:r>
          </a:p>
        </p:txBody>
      </p:sp>
      <p:sp>
        <p:nvSpPr>
          <p:cNvPr id="22" name="Oval 21"/>
          <p:cNvSpPr/>
          <p:nvPr/>
        </p:nvSpPr>
        <p:spPr>
          <a:xfrm>
            <a:off x="7638277" y="3765597"/>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23" name="TextBox 22"/>
          <p:cNvSpPr txBox="1"/>
          <p:nvPr/>
        </p:nvSpPr>
        <p:spPr>
          <a:xfrm flipH="1">
            <a:off x="7604211" y="3945910"/>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1959</a:t>
            </a:r>
          </a:p>
        </p:txBody>
      </p:sp>
      <p:sp>
        <p:nvSpPr>
          <p:cNvPr id="25" name="Oval 24"/>
          <p:cNvSpPr/>
          <p:nvPr/>
        </p:nvSpPr>
        <p:spPr>
          <a:xfrm>
            <a:off x="2744144" y="3765597"/>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26" name="TextBox 25"/>
          <p:cNvSpPr txBox="1"/>
          <p:nvPr/>
        </p:nvSpPr>
        <p:spPr>
          <a:xfrm flipH="1">
            <a:off x="2710078" y="3945910"/>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1933</a:t>
            </a:r>
          </a:p>
        </p:txBody>
      </p:sp>
      <p:sp>
        <p:nvSpPr>
          <p:cNvPr id="28" name="Oval 27"/>
          <p:cNvSpPr/>
          <p:nvPr/>
        </p:nvSpPr>
        <p:spPr>
          <a:xfrm>
            <a:off x="5107001" y="3765597"/>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29" name="TextBox 28"/>
          <p:cNvSpPr txBox="1"/>
          <p:nvPr/>
        </p:nvSpPr>
        <p:spPr>
          <a:xfrm flipH="1">
            <a:off x="5089902" y="3945910"/>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1952</a:t>
            </a:r>
          </a:p>
        </p:txBody>
      </p:sp>
      <p:sp>
        <p:nvSpPr>
          <p:cNvPr id="2" name="Title 1">
            <a:extLst>
              <a:ext uri="{FF2B5EF4-FFF2-40B4-BE49-F238E27FC236}">
                <a16:creationId xmlns:a16="http://schemas.microsoft.com/office/drawing/2014/main" id="{32B144F6-D379-A44A-96CC-E3AD5E3CFE69}"/>
              </a:ext>
            </a:extLst>
          </p:cNvPr>
          <p:cNvSpPr>
            <a:spLocks noGrp="1"/>
          </p:cNvSpPr>
          <p:nvPr>
            <p:ph type="title"/>
          </p:nvPr>
        </p:nvSpPr>
        <p:spPr>
          <a:xfrm>
            <a:off x="0" y="477796"/>
            <a:ext cx="9144000" cy="802365"/>
          </a:xfrm>
          <a:solidFill>
            <a:schemeClr val="accent1"/>
          </a:solidFill>
        </p:spPr>
        <p:txBody>
          <a:bodyPr/>
          <a:lstStyle/>
          <a:p>
            <a:r>
              <a:rPr lang="en-US" sz="4000" b="1" dirty="0">
                <a:solidFill>
                  <a:schemeClr val="bg1"/>
                </a:solidFill>
                <a:latin typeface="Cambria" panose="02040503050406030204" pitchFamily="18" charset="0"/>
                <a:ea typeface="Cambria" panose="02040503050406030204" pitchFamily="18" charset="0"/>
              </a:rPr>
              <a:t>Adopted International Foot in 1959</a:t>
            </a:r>
          </a:p>
        </p:txBody>
      </p:sp>
      <p:sp>
        <p:nvSpPr>
          <p:cNvPr id="37" name="Isosceles Triangle 36"/>
          <p:cNvSpPr/>
          <p:nvPr/>
        </p:nvSpPr>
        <p:spPr>
          <a:xfrm flipV="1">
            <a:off x="935364" y="3433721"/>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F1070CB3-E0FA-9946-9E3E-7615A2159DF3}"/>
              </a:ext>
            </a:extLst>
          </p:cNvPr>
          <p:cNvSpPr/>
          <p:nvPr/>
        </p:nvSpPr>
        <p:spPr>
          <a:xfrm>
            <a:off x="340122" y="3371013"/>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Isosceles Triangle 36">
            <a:extLst>
              <a:ext uri="{FF2B5EF4-FFF2-40B4-BE49-F238E27FC236}">
                <a16:creationId xmlns:a16="http://schemas.microsoft.com/office/drawing/2014/main" id="{BB2060F4-41D2-714B-B70F-00898365E010}"/>
              </a:ext>
            </a:extLst>
          </p:cNvPr>
          <p:cNvSpPr/>
          <p:nvPr/>
        </p:nvSpPr>
        <p:spPr>
          <a:xfrm>
            <a:off x="2962196" y="4811501"/>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4B1C46E1-5865-E147-8218-54993BCC0E44}"/>
              </a:ext>
            </a:extLst>
          </p:cNvPr>
          <p:cNvSpPr>
            <a:spLocks/>
          </p:cNvSpPr>
          <p:nvPr/>
        </p:nvSpPr>
        <p:spPr>
          <a:xfrm flipV="1">
            <a:off x="2366954" y="4988473"/>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080A505C-EBE6-2E40-A297-C8C37FF9CC08}"/>
              </a:ext>
            </a:extLst>
          </p:cNvPr>
          <p:cNvSpPr txBox="1"/>
          <p:nvPr/>
        </p:nvSpPr>
        <p:spPr>
          <a:xfrm>
            <a:off x="1954313" y="5058357"/>
            <a:ext cx="2471202" cy="1393701"/>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New foot definition adopted by ANSI predecessor</a:t>
            </a:r>
          </a:p>
        </p:txBody>
      </p:sp>
      <p:sp>
        <p:nvSpPr>
          <p:cNvPr id="33" name="TextBox 32">
            <a:extLst>
              <a:ext uri="{FF2B5EF4-FFF2-40B4-BE49-F238E27FC236}">
                <a16:creationId xmlns:a16="http://schemas.microsoft.com/office/drawing/2014/main" id="{0B905E83-7C36-5349-AD24-69122DA59344}"/>
              </a:ext>
            </a:extLst>
          </p:cNvPr>
          <p:cNvSpPr txBox="1"/>
          <p:nvPr/>
        </p:nvSpPr>
        <p:spPr>
          <a:xfrm>
            <a:off x="4297330" y="2084940"/>
            <a:ext cx="2471202" cy="1280509"/>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New foot definition adopted by NASA predecessor</a:t>
            </a:r>
          </a:p>
        </p:txBody>
      </p:sp>
      <p:sp>
        <p:nvSpPr>
          <p:cNvPr id="35" name="Isosceles Triangle 36">
            <a:extLst>
              <a:ext uri="{FF2B5EF4-FFF2-40B4-BE49-F238E27FC236}">
                <a16:creationId xmlns:a16="http://schemas.microsoft.com/office/drawing/2014/main" id="{64176DE9-E3B7-2E47-8708-A83EF61C9B57}"/>
              </a:ext>
            </a:extLst>
          </p:cNvPr>
          <p:cNvSpPr/>
          <p:nvPr/>
        </p:nvSpPr>
        <p:spPr>
          <a:xfrm flipV="1">
            <a:off x="5325053" y="3429309"/>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25C9FD1B-AEE6-4B44-A6FC-7FE2CDDFD6C8}"/>
              </a:ext>
            </a:extLst>
          </p:cNvPr>
          <p:cNvSpPr/>
          <p:nvPr/>
        </p:nvSpPr>
        <p:spPr>
          <a:xfrm>
            <a:off x="4729811" y="3366601"/>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Oval 43">
            <a:extLst>
              <a:ext uri="{FF2B5EF4-FFF2-40B4-BE49-F238E27FC236}">
                <a16:creationId xmlns:a16="http://schemas.microsoft.com/office/drawing/2014/main" id="{6DF69DE8-1729-4F4B-A3A6-9ED56E738A93}"/>
              </a:ext>
            </a:extLst>
          </p:cNvPr>
          <p:cNvSpPr/>
          <p:nvPr/>
        </p:nvSpPr>
        <p:spPr>
          <a:xfrm>
            <a:off x="6231608" y="3763851"/>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45" name="TextBox 44">
            <a:extLst>
              <a:ext uri="{FF2B5EF4-FFF2-40B4-BE49-F238E27FC236}">
                <a16:creationId xmlns:a16="http://schemas.microsoft.com/office/drawing/2014/main" id="{DDE08528-E7E2-8048-8C44-2A480824B17F}"/>
              </a:ext>
            </a:extLst>
          </p:cNvPr>
          <p:cNvSpPr txBox="1"/>
          <p:nvPr/>
        </p:nvSpPr>
        <p:spPr>
          <a:xfrm flipH="1">
            <a:off x="6197542" y="3944164"/>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1954</a:t>
            </a:r>
          </a:p>
        </p:txBody>
      </p:sp>
      <p:sp>
        <p:nvSpPr>
          <p:cNvPr id="47" name="Isosceles Triangle 36">
            <a:extLst>
              <a:ext uri="{FF2B5EF4-FFF2-40B4-BE49-F238E27FC236}">
                <a16:creationId xmlns:a16="http://schemas.microsoft.com/office/drawing/2014/main" id="{CA267BB3-00A1-374A-BBDA-A92073E261B3}"/>
              </a:ext>
            </a:extLst>
          </p:cNvPr>
          <p:cNvSpPr/>
          <p:nvPr/>
        </p:nvSpPr>
        <p:spPr>
          <a:xfrm>
            <a:off x="6449660" y="4809755"/>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48" name="Rectangle 47">
            <a:extLst>
              <a:ext uri="{FF2B5EF4-FFF2-40B4-BE49-F238E27FC236}">
                <a16:creationId xmlns:a16="http://schemas.microsoft.com/office/drawing/2014/main" id="{E317EC70-2626-2045-A026-125F43551797}"/>
              </a:ext>
            </a:extLst>
          </p:cNvPr>
          <p:cNvSpPr/>
          <p:nvPr/>
        </p:nvSpPr>
        <p:spPr>
          <a:xfrm flipV="1">
            <a:off x="5854418" y="4986727"/>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B4B1BB11-62CC-184B-B106-4FBE10678FEB}"/>
              </a:ext>
            </a:extLst>
          </p:cNvPr>
          <p:cNvSpPr txBox="1"/>
          <p:nvPr/>
        </p:nvSpPr>
        <p:spPr>
          <a:xfrm>
            <a:off x="5631984" y="5065527"/>
            <a:ext cx="2090793" cy="1027159"/>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International nautical mile</a:t>
            </a:r>
          </a:p>
        </p:txBody>
      </p:sp>
      <p:sp>
        <p:nvSpPr>
          <p:cNvPr id="34" name="TextBox 33">
            <a:extLst>
              <a:ext uri="{FF2B5EF4-FFF2-40B4-BE49-F238E27FC236}">
                <a16:creationId xmlns:a16="http://schemas.microsoft.com/office/drawing/2014/main" id="{303ECF53-166A-9B47-9245-A5B6F7ABEC78}"/>
              </a:ext>
            </a:extLst>
          </p:cNvPr>
          <p:cNvSpPr txBox="1"/>
          <p:nvPr/>
        </p:nvSpPr>
        <p:spPr>
          <a:xfrm>
            <a:off x="6848446" y="2371252"/>
            <a:ext cx="2471202" cy="991383"/>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Adopted as “new” foot for entire U.S.</a:t>
            </a:r>
          </a:p>
        </p:txBody>
      </p:sp>
      <p:sp>
        <p:nvSpPr>
          <p:cNvPr id="38" name="Isosceles Triangle 36">
            <a:extLst>
              <a:ext uri="{FF2B5EF4-FFF2-40B4-BE49-F238E27FC236}">
                <a16:creationId xmlns:a16="http://schemas.microsoft.com/office/drawing/2014/main" id="{92948424-8096-184B-8133-B832CC40DD4A}"/>
              </a:ext>
            </a:extLst>
          </p:cNvPr>
          <p:cNvSpPr/>
          <p:nvPr/>
        </p:nvSpPr>
        <p:spPr>
          <a:xfrm flipV="1">
            <a:off x="7856329" y="3426495"/>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A6C8B434-0733-CF4F-9FE9-20F0EF87865F}"/>
              </a:ext>
            </a:extLst>
          </p:cNvPr>
          <p:cNvSpPr/>
          <p:nvPr/>
        </p:nvSpPr>
        <p:spPr>
          <a:xfrm>
            <a:off x="7261087" y="3363787"/>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6" name="TextBox 45">
            <a:extLst>
              <a:ext uri="{FF2B5EF4-FFF2-40B4-BE49-F238E27FC236}">
                <a16:creationId xmlns:a16="http://schemas.microsoft.com/office/drawing/2014/main" id="{EBC10309-8680-CA48-B7A4-D2500D309424}"/>
              </a:ext>
            </a:extLst>
          </p:cNvPr>
          <p:cNvSpPr txBox="1"/>
          <p:nvPr/>
        </p:nvSpPr>
        <p:spPr>
          <a:xfrm>
            <a:off x="5604438" y="5659592"/>
            <a:ext cx="2145883"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w="0"/>
                <a:solidFill>
                  <a:srgbClr val="F79646">
                    <a:lumMod val="75000"/>
                  </a:srgbClr>
                </a:solidFill>
                <a:effectLst>
                  <a:outerShdw blurRad="38100" dist="19050" dir="2700000" algn="tl" rotWithShape="0">
                    <a:prstClr val="black">
                      <a:alpha val="40000"/>
                    </a:prstClr>
                  </a:outerShdw>
                </a:effectLst>
                <a:uLnTx/>
                <a:uFillTx/>
                <a:latin typeface="Calibri"/>
                <a:ea typeface="+mn-ea"/>
                <a:cs typeface="+mn-cs"/>
              </a:rPr>
              <a:t>1,852 m exact</a:t>
            </a:r>
          </a:p>
        </p:txBody>
      </p:sp>
      <p:sp>
        <p:nvSpPr>
          <p:cNvPr id="40" name="TextBox 39">
            <a:extLst>
              <a:ext uri="{FF2B5EF4-FFF2-40B4-BE49-F238E27FC236}">
                <a16:creationId xmlns:a16="http://schemas.microsoft.com/office/drawing/2014/main" id="{DEBE8BBF-B374-C643-8FDB-14AFE1433D75}"/>
              </a:ext>
            </a:extLst>
          </p:cNvPr>
          <p:cNvSpPr txBox="1"/>
          <p:nvPr/>
        </p:nvSpPr>
        <p:spPr>
          <a:xfrm>
            <a:off x="7845135" y="4744289"/>
            <a:ext cx="1269850"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w="0"/>
                <a:solidFill>
                  <a:srgbClr val="F79646">
                    <a:lumMod val="75000"/>
                  </a:srgbClr>
                </a:solidFill>
                <a:effectLst>
                  <a:outerShdw blurRad="38100" dist="19050" dir="2700000" algn="tl" rotWithShape="0">
                    <a:prstClr val="black">
                      <a:alpha val="40000"/>
                    </a:prstClr>
                  </a:outerShdw>
                </a:effectLst>
                <a:uLnTx/>
                <a:uFillTx/>
                <a:latin typeface="Calibri"/>
                <a:ea typeface="+mn-ea"/>
                <a:cs typeface="+mn-cs"/>
              </a:rPr>
              <a:t>With one little exception…</a:t>
            </a:r>
          </a:p>
        </p:txBody>
      </p:sp>
      <p:cxnSp>
        <p:nvCxnSpPr>
          <p:cNvPr id="7" name="Straight Arrow Connector 6"/>
          <p:cNvCxnSpPr>
            <a:endCxn id="34" idx="0"/>
          </p:cNvCxnSpPr>
          <p:nvPr/>
        </p:nvCxnSpPr>
        <p:spPr>
          <a:xfrm>
            <a:off x="8084047" y="1874520"/>
            <a:ext cx="0" cy="49673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bwMode="auto">
          <a:xfrm>
            <a:off x="510363" y="1432779"/>
            <a:ext cx="8604622" cy="584775"/>
          </a:xfrm>
          <a:prstGeom prst="rect">
            <a:avLst/>
          </a:prstGeom>
          <a:solidFill>
            <a:schemeClr val="bg1"/>
          </a:solidFill>
          <a:ln w="9525" algn="ctr">
            <a:noFill/>
            <a:miter lim="800000"/>
            <a:headEnd/>
            <a:tailEnd/>
          </a:ln>
          <a:effectLst/>
        </p:spPr>
        <p:txBody>
          <a:bodyPr wrap="square" rtlCol="0">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1 foot = 0.3048 meter </a:t>
            </a:r>
            <a:r>
              <a:rPr kumimoji="0" lang="en-US" sz="3200" b="1" i="1" u="none" strike="noStrike" kern="1200" cap="none" spc="0" normalizeH="0" baseline="0" noProof="0" dirty="0">
                <a:ln>
                  <a:noFill/>
                </a:ln>
                <a:solidFill>
                  <a:prstClr val="black"/>
                </a:solidFill>
                <a:effectLst/>
                <a:uLnTx/>
                <a:uFillTx/>
                <a:latin typeface="Calibri"/>
                <a:ea typeface="+mn-ea"/>
                <a:cs typeface="+mn-cs"/>
              </a:rPr>
              <a:t>exactly </a:t>
            </a:r>
            <a:r>
              <a:rPr kumimoji="0" lang="en-US" sz="3200" b="1" i="0" u="none" strike="noStrike" kern="1200" cap="none" spc="0" normalizeH="0" baseline="0" noProof="0" dirty="0">
                <a:ln>
                  <a:noFill/>
                </a:ln>
                <a:solidFill>
                  <a:prstClr val="black"/>
                </a:solidFill>
                <a:effectLst/>
                <a:uLnTx/>
                <a:uFillTx/>
                <a:latin typeface="Calibri"/>
                <a:ea typeface="+mn-ea"/>
                <a:cs typeface="+mn-cs"/>
              </a:rPr>
              <a:t>(1 yard = 0.9144 m)</a:t>
            </a:r>
          </a:p>
        </p:txBody>
      </p:sp>
    </p:spTree>
    <p:extLst>
      <p:ext uri="{BB962C8B-B14F-4D97-AF65-F5344CB8AC3E}">
        <p14:creationId xmlns:p14="http://schemas.microsoft.com/office/powerpoint/2010/main" val="972194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144F6-D379-A44A-96CC-E3AD5E3CFE69}"/>
              </a:ext>
            </a:extLst>
          </p:cNvPr>
          <p:cNvSpPr>
            <a:spLocks noGrp="1"/>
          </p:cNvSpPr>
          <p:nvPr>
            <p:ph type="title"/>
          </p:nvPr>
        </p:nvSpPr>
        <p:spPr>
          <a:xfrm>
            <a:off x="0" y="477796"/>
            <a:ext cx="9144000" cy="802365"/>
          </a:xfrm>
          <a:solidFill>
            <a:schemeClr val="accent1"/>
          </a:solidFill>
        </p:spPr>
        <p:txBody>
          <a:bodyPr/>
          <a:lstStyle/>
          <a:p>
            <a:r>
              <a:rPr lang="en-US" sz="4000" b="1" dirty="0">
                <a:solidFill>
                  <a:schemeClr val="bg1"/>
                </a:solidFill>
                <a:latin typeface="Cambria" panose="02040503050406030204" pitchFamily="18" charset="0"/>
                <a:ea typeface="Cambria" panose="02040503050406030204" pitchFamily="18" charset="0"/>
              </a:rPr>
              <a:t>With one little exception…</a:t>
            </a:r>
          </a:p>
        </p:txBody>
      </p:sp>
      <p:sp>
        <p:nvSpPr>
          <p:cNvPr id="13" name="Content Placeholder 2">
            <a:extLst>
              <a:ext uri="{FF2B5EF4-FFF2-40B4-BE49-F238E27FC236}">
                <a16:creationId xmlns:a16="http://schemas.microsoft.com/office/drawing/2014/main" id="{77D4F32F-5CEA-0C41-BB04-26E88753A4FF}"/>
              </a:ext>
            </a:extLst>
          </p:cNvPr>
          <p:cNvSpPr>
            <a:spLocks noGrp="1"/>
          </p:cNvSpPr>
          <p:nvPr>
            <p:ph idx="1"/>
          </p:nvPr>
        </p:nvSpPr>
        <p:spPr>
          <a:xfrm>
            <a:off x="190500" y="1463040"/>
            <a:ext cx="8820150" cy="5212080"/>
          </a:xfrm>
        </p:spPr>
        <p:txBody>
          <a:bodyPr>
            <a:noAutofit/>
          </a:bodyPr>
          <a:lstStyle/>
          <a:p>
            <a:pPr marL="0" indent="0">
              <a:spcBef>
                <a:spcPts val="600"/>
              </a:spcBef>
              <a:spcAft>
                <a:spcPts val="600"/>
              </a:spcAft>
              <a:buNone/>
            </a:pPr>
            <a:r>
              <a:rPr lang="en-US" sz="2600" dirty="0">
                <a:latin typeface="Cambria" panose="02040503050406030204" pitchFamily="18" charset="0"/>
                <a:ea typeface="Cambria" panose="02040503050406030204" pitchFamily="18" charset="0"/>
              </a:rPr>
              <a:t>“Any data expressed in feet derived from and published as a result of </a:t>
            </a:r>
            <a:r>
              <a:rPr lang="en-US" sz="2600" b="1" dirty="0">
                <a:solidFill>
                  <a:srgbClr val="FF0000"/>
                </a:solidFill>
                <a:latin typeface="Cambria" panose="02040503050406030204" pitchFamily="18" charset="0"/>
                <a:ea typeface="Cambria" panose="02040503050406030204" pitchFamily="18" charset="0"/>
              </a:rPr>
              <a:t>geodetic surveys </a:t>
            </a:r>
            <a:r>
              <a:rPr lang="en-US" sz="2600" dirty="0">
                <a:latin typeface="Cambria" panose="02040503050406030204" pitchFamily="18" charset="0"/>
                <a:ea typeface="Cambria" panose="02040503050406030204" pitchFamily="18" charset="0"/>
              </a:rPr>
              <a:t>within the United States will continue to bear the following relationship as defined in 1893:  1 foot = 1200/3937 meter</a:t>
            </a:r>
          </a:p>
          <a:p>
            <a:pPr marL="0" indent="0">
              <a:spcBef>
                <a:spcPts val="600"/>
              </a:spcBef>
              <a:spcAft>
                <a:spcPts val="600"/>
              </a:spcAft>
              <a:buNone/>
            </a:pPr>
            <a:endParaRPr lang="en-US" sz="2600" dirty="0">
              <a:latin typeface="Cambria" panose="02040503050406030204" pitchFamily="18" charset="0"/>
              <a:ea typeface="Cambria" panose="02040503050406030204" pitchFamily="18" charset="0"/>
            </a:endParaRPr>
          </a:p>
          <a:p>
            <a:pPr marL="0" indent="0">
              <a:spcBef>
                <a:spcPts val="600"/>
              </a:spcBef>
              <a:spcAft>
                <a:spcPts val="600"/>
              </a:spcAft>
              <a:buNone/>
            </a:pPr>
            <a:r>
              <a:rPr lang="en-US" sz="2600" dirty="0">
                <a:latin typeface="Cambria" panose="02040503050406030204" pitchFamily="18" charset="0"/>
                <a:ea typeface="Cambria" panose="02040503050406030204" pitchFamily="18" charset="0"/>
              </a:rPr>
              <a:t>The foot unit defined by this equation shall be referred to as the </a:t>
            </a:r>
            <a:r>
              <a:rPr lang="en-US" sz="2600" b="1" dirty="0">
                <a:latin typeface="Cambria" panose="02040503050406030204" pitchFamily="18" charset="0"/>
                <a:ea typeface="Cambria" panose="02040503050406030204" pitchFamily="18" charset="0"/>
              </a:rPr>
              <a:t>U.S. Survey Foot </a:t>
            </a:r>
            <a:r>
              <a:rPr lang="en-US" sz="2600" dirty="0">
                <a:latin typeface="Cambria" panose="02040503050406030204" pitchFamily="18" charset="0"/>
                <a:ea typeface="Cambria" panose="02040503050406030204" pitchFamily="18" charset="0"/>
              </a:rPr>
              <a:t>and it shall continue to be used, for the purpose given herein, </a:t>
            </a:r>
            <a:r>
              <a:rPr lang="en-US" sz="2800" b="1" dirty="0">
                <a:solidFill>
                  <a:srgbClr val="FF0000"/>
                </a:solidFill>
                <a:latin typeface="Cambria" panose="02040503050406030204" pitchFamily="18" charset="0"/>
                <a:ea typeface="Cambria" panose="02040503050406030204" pitchFamily="18" charset="0"/>
              </a:rPr>
              <a:t>until such a time as it becomes desirable and expedient to readjust the basic geodetic survey networks in the United States</a:t>
            </a:r>
            <a:r>
              <a:rPr lang="en-US" sz="2600" dirty="0">
                <a:solidFill>
                  <a:srgbClr val="FF0000"/>
                </a:solidFill>
                <a:latin typeface="Cambria" panose="02040503050406030204" pitchFamily="18" charset="0"/>
                <a:ea typeface="Cambria" panose="02040503050406030204" pitchFamily="18" charset="0"/>
              </a:rPr>
              <a:t>, </a:t>
            </a:r>
            <a:r>
              <a:rPr lang="en-US" sz="2600" dirty="0">
                <a:latin typeface="Cambria" panose="02040503050406030204" pitchFamily="18" charset="0"/>
                <a:ea typeface="Cambria" panose="02040503050406030204" pitchFamily="18" charset="0"/>
              </a:rPr>
              <a:t>after which the ratio of a yard, equal to 0.9144 meter, shall apply.”</a:t>
            </a:r>
          </a:p>
        </p:txBody>
      </p:sp>
    </p:spTree>
    <p:extLst>
      <p:ext uri="{BB962C8B-B14F-4D97-AF65-F5344CB8AC3E}">
        <p14:creationId xmlns:p14="http://schemas.microsoft.com/office/powerpoint/2010/main" val="3213747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animEffect transition="in" filter="fade">
                                      <p:cBhvr>
                                        <p:cTn id="7"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170106" y="4437720"/>
            <a:ext cx="1645920" cy="693838"/>
          </a:xfrm>
          <a:prstGeom prst="rect">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283AC72B-D0CC-3446-8433-8144716C1D79}"/>
              </a:ext>
            </a:extLst>
          </p:cNvPr>
          <p:cNvSpPr/>
          <p:nvPr/>
        </p:nvSpPr>
        <p:spPr>
          <a:xfrm>
            <a:off x="58110" y="3137790"/>
            <a:ext cx="8985103" cy="891540"/>
          </a:xfrm>
          <a:prstGeom prst="roundRect">
            <a:avLst>
              <a:gd name="adj"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extBox 12"/>
          <p:cNvSpPr txBox="1"/>
          <p:nvPr/>
        </p:nvSpPr>
        <p:spPr>
          <a:xfrm>
            <a:off x="-72519" y="2035631"/>
            <a:ext cx="2471202" cy="693773"/>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International vs. U.S. Survey Foot</a:t>
            </a:r>
          </a:p>
        </p:txBody>
      </p:sp>
      <p:sp>
        <p:nvSpPr>
          <p:cNvPr id="4" name="Oval 3"/>
          <p:cNvSpPr/>
          <p:nvPr/>
        </p:nvSpPr>
        <p:spPr>
          <a:xfrm>
            <a:off x="717312" y="3137790"/>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19" name="TextBox 18"/>
          <p:cNvSpPr txBox="1"/>
          <p:nvPr/>
        </p:nvSpPr>
        <p:spPr>
          <a:xfrm flipH="1">
            <a:off x="683246" y="3318103"/>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1975</a:t>
            </a:r>
          </a:p>
        </p:txBody>
      </p:sp>
      <p:sp>
        <p:nvSpPr>
          <p:cNvPr id="22" name="Oval 21"/>
          <p:cNvSpPr/>
          <p:nvPr/>
        </p:nvSpPr>
        <p:spPr>
          <a:xfrm>
            <a:off x="7638277" y="3137790"/>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23" name="TextBox 22"/>
          <p:cNvSpPr txBox="1"/>
          <p:nvPr/>
        </p:nvSpPr>
        <p:spPr>
          <a:xfrm flipH="1">
            <a:off x="7604211" y="3318103"/>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1990</a:t>
            </a:r>
          </a:p>
        </p:txBody>
      </p:sp>
      <p:sp>
        <p:nvSpPr>
          <p:cNvPr id="25" name="Oval 24"/>
          <p:cNvSpPr/>
          <p:nvPr/>
        </p:nvSpPr>
        <p:spPr>
          <a:xfrm>
            <a:off x="2014796" y="3137790"/>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26" name="TextBox 25"/>
          <p:cNvSpPr txBox="1"/>
          <p:nvPr/>
        </p:nvSpPr>
        <p:spPr>
          <a:xfrm flipH="1">
            <a:off x="1980730" y="3318103"/>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1977</a:t>
            </a:r>
          </a:p>
        </p:txBody>
      </p:sp>
      <p:sp>
        <p:nvSpPr>
          <p:cNvPr id="28" name="Oval 27"/>
          <p:cNvSpPr/>
          <p:nvPr/>
        </p:nvSpPr>
        <p:spPr>
          <a:xfrm>
            <a:off x="5422687" y="3137790"/>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29" name="TextBox 28"/>
          <p:cNvSpPr txBox="1"/>
          <p:nvPr/>
        </p:nvSpPr>
        <p:spPr>
          <a:xfrm flipH="1">
            <a:off x="5371369" y="3319272"/>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1988</a:t>
            </a:r>
          </a:p>
        </p:txBody>
      </p:sp>
      <p:sp>
        <p:nvSpPr>
          <p:cNvPr id="2" name="Title 1">
            <a:extLst>
              <a:ext uri="{FF2B5EF4-FFF2-40B4-BE49-F238E27FC236}">
                <a16:creationId xmlns:a16="http://schemas.microsoft.com/office/drawing/2014/main" id="{32B144F6-D379-A44A-96CC-E3AD5E3CFE69}"/>
              </a:ext>
            </a:extLst>
          </p:cNvPr>
          <p:cNvSpPr>
            <a:spLocks noGrp="1"/>
          </p:cNvSpPr>
          <p:nvPr>
            <p:ph type="title"/>
          </p:nvPr>
        </p:nvSpPr>
        <p:spPr>
          <a:xfrm>
            <a:off x="0" y="477796"/>
            <a:ext cx="9144000" cy="802365"/>
          </a:xfrm>
          <a:solidFill>
            <a:schemeClr val="accent1"/>
          </a:solidFill>
        </p:spPr>
        <p:txBody>
          <a:bodyPr/>
          <a:lstStyle/>
          <a:p>
            <a:r>
              <a:rPr lang="en-US" sz="4000" b="1" dirty="0">
                <a:solidFill>
                  <a:schemeClr val="bg1"/>
                </a:solidFill>
                <a:latin typeface="Cambria" panose="02040503050406030204" pitchFamily="18" charset="0"/>
                <a:ea typeface="Cambria" panose="02040503050406030204" pitchFamily="18" charset="0"/>
              </a:rPr>
              <a:t>More Federal Register Notices</a:t>
            </a:r>
          </a:p>
        </p:txBody>
      </p:sp>
      <p:sp>
        <p:nvSpPr>
          <p:cNvPr id="37" name="Isosceles Triangle 36"/>
          <p:cNvSpPr/>
          <p:nvPr/>
        </p:nvSpPr>
        <p:spPr>
          <a:xfrm flipV="1">
            <a:off x="935364" y="2805914"/>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F1070CB3-E0FA-9946-9E3E-7615A2159DF3}"/>
              </a:ext>
            </a:extLst>
          </p:cNvPr>
          <p:cNvSpPr/>
          <p:nvPr/>
        </p:nvSpPr>
        <p:spPr>
          <a:xfrm>
            <a:off x="340122" y="2743206"/>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0" name="Isosceles Triangle 36">
            <a:extLst>
              <a:ext uri="{FF2B5EF4-FFF2-40B4-BE49-F238E27FC236}">
                <a16:creationId xmlns:a16="http://schemas.microsoft.com/office/drawing/2014/main" id="{BB2060F4-41D2-714B-B70F-00898365E010}"/>
              </a:ext>
            </a:extLst>
          </p:cNvPr>
          <p:cNvSpPr/>
          <p:nvPr/>
        </p:nvSpPr>
        <p:spPr>
          <a:xfrm>
            <a:off x="2232848" y="4183694"/>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4B1C46E1-5865-E147-8218-54993BCC0E44}"/>
              </a:ext>
            </a:extLst>
          </p:cNvPr>
          <p:cNvSpPr>
            <a:spLocks/>
          </p:cNvSpPr>
          <p:nvPr/>
        </p:nvSpPr>
        <p:spPr>
          <a:xfrm flipV="1">
            <a:off x="1637606" y="4360666"/>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080A505C-EBE6-2E40-A297-C8C37FF9CC08}"/>
              </a:ext>
            </a:extLst>
          </p:cNvPr>
          <p:cNvSpPr txBox="1"/>
          <p:nvPr/>
        </p:nvSpPr>
        <p:spPr>
          <a:xfrm>
            <a:off x="1318885" y="4430550"/>
            <a:ext cx="2305364" cy="1393701"/>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NGS goes entirely metric (for NAD 83)</a:t>
            </a:r>
          </a:p>
        </p:txBody>
      </p:sp>
      <p:sp>
        <p:nvSpPr>
          <p:cNvPr id="33" name="TextBox 32">
            <a:extLst>
              <a:ext uri="{FF2B5EF4-FFF2-40B4-BE49-F238E27FC236}">
                <a16:creationId xmlns:a16="http://schemas.microsoft.com/office/drawing/2014/main" id="{0B905E83-7C36-5349-AD24-69122DA59344}"/>
              </a:ext>
            </a:extLst>
          </p:cNvPr>
          <p:cNvSpPr txBox="1"/>
          <p:nvPr/>
        </p:nvSpPr>
        <p:spPr>
          <a:xfrm>
            <a:off x="4613016" y="1736341"/>
            <a:ext cx="2471202" cy="1001301"/>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Proposed permanent use of U.S. Survey Foot</a:t>
            </a:r>
          </a:p>
        </p:txBody>
      </p:sp>
      <p:sp>
        <p:nvSpPr>
          <p:cNvPr id="35" name="Isosceles Triangle 36">
            <a:extLst>
              <a:ext uri="{FF2B5EF4-FFF2-40B4-BE49-F238E27FC236}">
                <a16:creationId xmlns:a16="http://schemas.microsoft.com/office/drawing/2014/main" id="{64176DE9-E3B7-2E47-8708-A83EF61C9B57}"/>
              </a:ext>
            </a:extLst>
          </p:cNvPr>
          <p:cNvSpPr/>
          <p:nvPr/>
        </p:nvSpPr>
        <p:spPr>
          <a:xfrm flipV="1">
            <a:off x="5640739" y="2801502"/>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36" name="Rectangle 35">
            <a:extLst>
              <a:ext uri="{FF2B5EF4-FFF2-40B4-BE49-F238E27FC236}">
                <a16:creationId xmlns:a16="http://schemas.microsoft.com/office/drawing/2014/main" id="{25C9FD1B-AEE6-4B44-A6FC-7FE2CDDFD6C8}"/>
              </a:ext>
            </a:extLst>
          </p:cNvPr>
          <p:cNvSpPr/>
          <p:nvPr/>
        </p:nvSpPr>
        <p:spPr>
          <a:xfrm>
            <a:off x="5045497" y="2738794"/>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4" name="Oval 43">
            <a:extLst>
              <a:ext uri="{FF2B5EF4-FFF2-40B4-BE49-F238E27FC236}">
                <a16:creationId xmlns:a16="http://schemas.microsoft.com/office/drawing/2014/main" id="{6DF69DE8-1729-4F4B-A3A6-9ED56E738A93}"/>
              </a:ext>
            </a:extLst>
          </p:cNvPr>
          <p:cNvSpPr/>
          <p:nvPr/>
        </p:nvSpPr>
        <p:spPr>
          <a:xfrm>
            <a:off x="6547296" y="3136044"/>
            <a:ext cx="891540" cy="891540"/>
          </a:xfrm>
          <a:prstGeom prst="ellipse">
            <a:avLst/>
          </a:prstGeom>
          <a:solidFill>
            <a:schemeClr val="tx2"/>
          </a:solidFill>
          <a:ln w="38100">
            <a:solidFill>
              <a:srgbClr val="FEFE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100" b="1" i="0" u="none" strike="noStrike" kern="1200" cap="none" spc="0" normalizeH="0" baseline="0" noProof="0" dirty="0">
              <a:ln>
                <a:noFill/>
              </a:ln>
              <a:solidFill>
                <a:prstClr val="black">
                  <a:lumMod val="75000"/>
                  <a:lumOff val="25000"/>
                </a:prstClr>
              </a:solidFill>
              <a:effectLst>
                <a:outerShdw blurRad="38100" dist="38100" dir="2700000" algn="tl">
                  <a:srgbClr val="000000">
                    <a:alpha val="43137"/>
                  </a:srgbClr>
                </a:outerShdw>
              </a:effectLst>
              <a:uLnTx/>
              <a:uFillTx/>
              <a:latin typeface="Calibri"/>
              <a:ea typeface="+mn-ea"/>
              <a:cs typeface="+mn-cs"/>
            </a:endParaRPr>
          </a:p>
        </p:txBody>
      </p:sp>
      <p:sp>
        <p:nvSpPr>
          <p:cNvPr id="45" name="TextBox 44">
            <a:extLst>
              <a:ext uri="{FF2B5EF4-FFF2-40B4-BE49-F238E27FC236}">
                <a16:creationId xmlns:a16="http://schemas.microsoft.com/office/drawing/2014/main" id="{DDE08528-E7E2-8048-8C44-2A480824B17F}"/>
              </a:ext>
            </a:extLst>
          </p:cNvPr>
          <p:cNvSpPr txBox="1"/>
          <p:nvPr/>
        </p:nvSpPr>
        <p:spPr>
          <a:xfrm flipH="1">
            <a:off x="6513230" y="3316357"/>
            <a:ext cx="95967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EFEFE"/>
                </a:solidFill>
                <a:effectLst/>
                <a:uLnTx/>
                <a:uFillTx/>
                <a:latin typeface="Calibri"/>
                <a:ea typeface="+mn-ea"/>
                <a:cs typeface="+mn-cs"/>
              </a:rPr>
              <a:t>1989</a:t>
            </a:r>
          </a:p>
        </p:txBody>
      </p:sp>
      <p:sp>
        <p:nvSpPr>
          <p:cNvPr id="47" name="Isosceles Triangle 36">
            <a:extLst>
              <a:ext uri="{FF2B5EF4-FFF2-40B4-BE49-F238E27FC236}">
                <a16:creationId xmlns:a16="http://schemas.microsoft.com/office/drawing/2014/main" id="{CA267BB3-00A1-374A-BBDA-A92073E261B3}"/>
              </a:ext>
            </a:extLst>
          </p:cNvPr>
          <p:cNvSpPr/>
          <p:nvPr/>
        </p:nvSpPr>
        <p:spPr>
          <a:xfrm>
            <a:off x="6765348" y="4181948"/>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48" name="Rectangle 47">
            <a:extLst>
              <a:ext uri="{FF2B5EF4-FFF2-40B4-BE49-F238E27FC236}">
                <a16:creationId xmlns:a16="http://schemas.microsoft.com/office/drawing/2014/main" id="{E317EC70-2626-2045-A026-125F43551797}"/>
              </a:ext>
            </a:extLst>
          </p:cNvPr>
          <p:cNvSpPr/>
          <p:nvPr/>
        </p:nvSpPr>
        <p:spPr>
          <a:xfrm flipV="1">
            <a:off x="6170106" y="4358920"/>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9" name="TextBox 48">
            <a:extLst>
              <a:ext uri="{FF2B5EF4-FFF2-40B4-BE49-F238E27FC236}">
                <a16:creationId xmlns:a16="http://schemas.microsoft.com/office/drawing/2014/main" id="{B4B1BB11-62CC-184B-B106-4FBE10678FEB}"/>
              </a:ext>
            </a:extLst>
          </p:cNvPr>
          <p:cNvSpPr txBox="1"/>
          <p:nvPr/>
        </p:nvSpPr>
        <p:spPr>
          <a:xfrm>
            <a:off x="5947672" y="4437720"/>
            <a:ext cx="2090793" cy="1027159"/>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NAD 83 announced</a:t>
            </a:r>
          </a:p>
        </p:txBody>
      </p:sp>
      <p:sp>
        <p:nvSpPr>
          <p:cNvPr id="34" name="TextBox 33">
            <a:extLst>
              <a:ext uri="{FF2B5EF4-FFF2-40B4-BE49-F238E27FC236}">
                <a16:creationId xmlns:a16="http://schemas.microsoft.com/office/drawing/2014/main" id="{303ECF53-166A-9B47-9245-A5B6F7ABEC78}"/>
              </a:ext>
            </a:extLst>
          </p:cNvPr>
          <p:cNvSpPr txBox="1"/>
          <p:nvPr/>
        </p:nvSpPr>
        <p:spPr>
          <a:xfrm>
            <a:off x="7010402" y="1743445"/>
            <a:ext cx="2076355" cy="991383"/>
          </a:xfrm>
          <a:prstGeom prst="rect">
            <a:avLst/>
          </a:prstGeom>
          <a:noFill/>
        </p:spPr>
        <p:txBody>
          <a:bodyPr wrap="square" rtlCol="0">
            <a:noAutofit/>
          </a:bodyPr>
          <a:lstStyle/>
          <a:p>
            <a:pPr marL="0" marR="0" lvl="0" indent="0" algn="ctr" defTabSz="457200" rtl="0" eaLnBrk="1" fontAlgn="auto" latinLnBrk="0" hangingPunct="1">
              <a:lnSpc>
                <a:spcPts val="24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Calibri"/>
                <a:ea typeface="+mn-ea"/>
                <a:cs typeface="+mn-cs"/>
              </a:rPr>
              <a:t>Restatement that metric used for U.S.</a:t>
            </a:r>
          </a:p>
        </p:txBody>
      </p:sp>
      <p:sp>
        <p:nvSpPr>
          <p:cNvPr id="38" name="Isosceles Triangle 36">
            <a:extLst>
              <a:ext uri="{FF2B5EF4-FFF2-40B4-BE49-F238E27FC236}">
                <a16:creationId xmlns:a16="http://schemas.microsoft.com/office/drawing/2014/main" id="{92948424-8096-184B-8133-B832CC40DD4A}"/>
              </a:ext>
            </a:extLst>
          </p:cNvPr>
          <p:cNvSpPr/>
          <p:nvPr/>
        </p:nvSpPr>
        <p:spPr>
          <a:xfrm flipV="1">
            <a:off x="7856329" y="2798688"/>
            <a:ext cx="455441" cy="176976"/>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39" name="Rectangle 38">
            <a:extLst>
              <a:ext uri="{FF2B5EF4-FFF2-40B4-BE49-F238E27FC236}">
                <a16:creationId xmlns:a16="http://schemas.microsoft.com/office/drawing/2014/main" id="{A6C8B434-0733-CF4F-9FE9-20F0EF87865F}"/>
              </a:ext>
            </a:extLst>
          </p:cNvPr>
          <p:cNvSpPr/>
          <p:nvPr/>
        </p:nvSpPr>
        <p:spPr>
          <a:xfrm>
            <a:off x="7261087" y="2735980"/>
            <a:ext cx="1645920" cy="627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01A6BFD0-CBA3-1D42-81D8-776A38E2F912}"/>
              </a:ext>
            </a:extLst>
          </p:cNvPr>
          <p:cNvSpPr txBox="1"/>
          <p:nvPr/>
        </p:nvSpPr>
        <p:spPr>
          <a:xfrm>
            <a:off x="2610480" y="1661331"/>
            <a:ext cx="1865348" cy="1200329"/>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w="0"/>
                <a:solidFill>
                  <a:srgbClr val="F79646">
                    <a:lumMod val="75000"/>
                  </a:srgbClr>
                </a:solidFill>
                <a:effectLst>
                  <a:outerShdw blurRad="38100" dist="19050" dir="2700000" algn="tl" rotWithShape="0">
                    <a:prstClr val="black">
                      <a:alpha val="40000"/>
                    </a:prstClr>
                  </a:outerShdw>
                </a:effectLst>
                <a:uLnTx/>
                <a:uFillTx/>
                <a:latin typeface="Calibri"/>
                <a:ea typeface="+mn-ea"/>
                <a:cs typeface="+mn-cs"/>
              </a:rPr>
              <a:t>Surveying and mapping only (pending analysis,  never resolved)</a:t>
            </a:r>
          </a:p>
        </p:txBody>
      </p:sp>
      <p:sp>
        <p:nvSpPr>
          <p:cNvPr id="43" name="Isosceles Triangle 36">
            <a:extLst>
              <a:ext uri="{FF2B5EF4-FFF2-40B4-BE49-F238E27FC236}">
                <a16:creationId xmlns:a16="http://schemas.microsoft.com/office/drawing/2014/main" id="{8FB8B43B-CB57-2449-86C0-9151886FD83A}"/>
              </a:ext>
            </a:extLst>
          </p:cNvPr>
          <p:cNvSpPr/>
          <p:nvPr/>
        </p:nvSpPr>
        <p:spPr>
          <a:xfrm rot="16200000" flipV="1">
            <a:off x="4407972" y="2216809"/>
            <a:ext cx="239486" cy="94838"/>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1F497D"/>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01A6BFD0-CBA3-1D42-81D8-776A38E2F912}"/>
              </a:ext>
            </a:extLst>
          </p:cNvPr>
          <p:cNvSpPr txBox="1"/>
          <p:nvPr/>
        </p:nvSpPr>
        <p:spPr>
          <a:xfrm>
            <a:off x="4227027" y="5346604"/>
            <a:ext cx="4679980" cy="1077218"/>
          </a:xfrm>
          <a:prstGeom prst="rect">
            <a:avLst/>
          </a:prstGeom>
          <a:solidFill>
            <a:schemeClr val="bg1"/>
          </a:solidFill>
          <a:ln w="38100">
            <a:solidFill>
              <a:srgbClr val="FF0000"/>
            </a:solidFill>
          </a:ln>
        </p:spPr>
        <p:txBody>
          <a:bodyPr wrap="square" rtlCol="0">
            <a:noAutofit/>
          </a:bodyPr>
          <a:lstStyle/>
          <a:p>
            <a:pPr marR="0" lvl="0" algn="ctr" defTabSz="457200" rtl="0" eaLnBrk="1" fontAlgn="auto" latinLnBrk="0" hangingPunct="1">
              <a:lnSpc>
                <a:spcPct val="100000"/>
              </a:lnSpc>
              <a:spcBef>
                <a:spcPts val="0"/>
              </a:spcBef>
              <a:spcAft>
                <a:spcPts val="0"/>
              </a:spcAft>
              <a:buClrTx/>
              <a:buSzTx/>
              <a:tabLst/>
              <a:defRPr/>
            </a:pPr>
            <a:r>
              <a:rPr kumimoji="0" lang="en-US" sz="3200" b="1" u="none" strike="noStrike" kern="1200" cap="none" spc="0" normalizeH="0" baseline="0" noProof="0" dirty="0">
                <a:ln w="0"/>
                <a:solidFill>
                  <a:srgbClr val="FF0000"/>
                </a:solidFill>
                <a:uLnTx/>
                <a:uFillTx/>
                <a:latin typeface="Cambria" panose="02040503050406030204" pitchFamily="18" charset="0"/>
                <a:ea typeface="Cambria" panose="02040503050406030204" pitchFamily="18" charset="0"/>
              </a:rPr>
              <a:t>We</a:t>
            </a:r>
            <a:r>
              <a:rPr kumimoji="0" lang="en-US" sz="3200" b="1" u="none" strike="noStrike" kern="1200" cap="none" spc="0" normalizeH="0" noProof="0" dirty="0">
                <a:ln w="0"/>
                <a:solidFill>
                  <a:srgbClr val="FF0000"/>
                </a:solidFill>
                <a:uLnTx/>
                <a:uFillTx/>
                <a:latin typeface="Cambria" panose="02040503050406030204" pitchFamily="18" charset="0"/>
                <a:ea typeface="Cambria" panose="02040503050406030204" pitchFamily="18" charset="0"/>
              </a:rPr>
              <a:t> readjusted the basic geodetic network!</a:t>
            </a:r>
            <a:endParaRPr kumimoji="0" lang="en-US" sz="3200" b="1" u="none" strike="noStrike" kern="1200" cap="none" spc="0" normalizeH="0" baseline="0" noProof="0" dirty="0">
              <a:ln w="0"/>
              <a:solidFill>
                <a:srgbClr val="FF0000"/>
              </a:solidFill>
              <a:uLnTx/>
              <a:uFillTx/>
              <a:latin typeface="Cambria" panose="02040503050406030204" pitchFamily="18" charset="0"/>
              <a:ea typeface="Cambria" panose="02040503050406030204" pitchFamily="18" charset="0"/>
            </a:endParaRPr>
          </a:p>
        </p:txBody>
      </p:sp>
      <p:sp>
        <p:nvSpPr>
          <p:cNvPr id="52" name="TextBox 51">
            <a:extLst>
              <a:ext uri="{FF2B5EF4-FFF2-40B4-BE49-F238E27FC236}">
                <a16:creationId xmlns:a16="http://schemas.microsoft.com/office/drawing/2014/main" id="{01A6BFD0-CBA3-1D42-81D8-776A38E2F912}"/>
              </a:ext>
            </a:extLst>
          </p:cNvPr>
          <p:cNvSpPr txBox="1"/>
          <p:nvPr/>
        </p:nvSpPr>
        <p:spPr>
          <a:xfrm>
            <a:off x="144593" y="5474793"/>
            <a:ext cx="3721352" cy="1200329"/>
          </a:xfrm>
          <a:prstGeom prst="rect">
            <a:avLst/>
          </a:prstGeom>
          <a:noFill/>
        </p:spPr>
        <p:txBody>
          <a:bodyPr wrap="square" rtlCol="0">
            <a:spAutoFit/>
          </a:bodyPr>
          <a:lstStyle/>
          <a:p>
            <a:pPr marL="285750" indent="-285750">
              <a:buFont typeface="Arial" panose="020B0604020202020204" pitchFamily="34" charset="0"/>
              <a:buChar char="•"/>
            </a:pPr>
            <a:r>
              <a:rPr lang="en-US" i="1" dirty="0">
                <a:ln w="0"/>
                <a:solidFill>
                  <a:schemeClr val="accent6">
                    <a:lumMod val="75000"/>
                  </a:schemeClr>
                </a:solidFill>
                <a:effectLst>
                  <a:outerShdw blurRad="38100" dist="19050" dir="2700000" algn="tl" rotWithShape="0">
                    <a:schemeClr val="dk1">
                      <a:alpha val="40000"/>
                    </a:schemeClr>
                  </a:outerShdw>
                </a:effectLst>
              </a:rPr>
              <a:t>International foot used for “engineering”</a:t>
            </a:r>
          </a:p>
          <a:p>
            <a:pPr marL="285750" indent="-285750">
              <a:buFont typeface="Arial" panose="020B0604020202020204" pitchFamily="34" charset="0"/>
              <a:buChar char="•"/>
            </a:pPr>
            <a:r>
              <a:rPr lang="en-US" i="1" dirty="0">
                <a:ln w="0"/>
                <a:solidFill>
                  <a:schemeClr val="accent6">
                    <a:lumMod val="75000"/>
                  </a:schemeClr>
                </a:solidFill>
                <a:effectLst>
                  <a:outerShdw blurRad="38100" dist="19050" dir="2700000" algn="tl" rotWithShape="0">
                    <a:schemeClr val="dk1">
                      <a:alpha val="40000"/>
                    </a:schemeClr>
                  </a:outerShdw>
                </a:effectLst>
              </a:rPr>
              <a:t>U.S. survey foot used for “mapping and land measurement”</a:t>
            </a:r>
          </a:p>
        </p:txBody>
      </p:sp>
      <p:grpSp>
        <p:nvGrpSpPr>
          <p:cNvPr id="53" name="Group 52"/>
          <p:cNvGrpSpPr/>
          <p:nvPr/>
        </p:nvGrpSpPr>
        <p:grpSpPr>
          <a:xfrm>
            <a:off x="1038135" y="4114807"/>
            <a:ext cx="239486" cy="1302653"/>
            <a:chOff x="1038135" y="4114805"/>
            <a:chExt cx="239486" cy="1302653"/>
          </a:xfrm>
        </p:grpSpPr>
        <p:cxnSp>
          <p:nvCxnSpPr>
            <p:cNvPr id="54" name="Straight Connector 53"/>
            <p:cNvCxnSpPr/>
            <p:nvPr/>
          </p:nvCxnSpPr>
          <p:spPr>
            <a:xfrm>
              <a:off x="1157878" y="4162224"/>
              <a:ext cx="0" cy="1255234"/>
            </a:xfrm>
            <a:prstGeom prst="line">
              <a:avLst/>
            </a:prstGeom>
            <a:ln w="25400">
              <a:solidFill>
                <a:schemeClr val="accent6">
                  <a:lumMod val="75000"/>
                </a:schemeClr>
              </a:solidFill>
            </a:ln>
          </p:spPr>
          <p:style>
            <a:lnRef idx="1">
              <a:schemeClr val="accent6"/>
            </a:lnRef>
            <a:fillRef idx="0">
              <a:schemeClr val="accent6"/>
            </a:fillRef>
            <a:effectRef idx="0">
              <a:schemeClr val="accent6"/>
            </a:effectRef>
            <a:fontRef idx="minor">
              <a:schemeClr val="tx1"/>
            </a:fontRef>
          </p:style>
        </p:cxnSp>
        <p:sp>
          <p:nvSpPr>
            <p:cNvPr id="55" name="Isosceles Triangle 36">
              <a:extLst>
                <a:ext uri="{FF2B5EF4-FFF2-40B4-BE49-F238E27FC236}">
                  <a16:creationId xmlns:a16="http://schemas.microsoft.com/office/drawing/2014/main" id="{8FB8B43B-CB57-2449-86C0-9151886FD83A}"/>
                </a:ext>
              </a:extLst>
            </p:cNvPr>
            <p:cNvSpPr/>
            <p:nvPr/>
          </p:nvSpPr>
          <p:spPr>
            <a:xfrm rot="10800000" flipV="1">
              <a:off x="1038135" y="4114805"/>
              <a:ext cx="239486" cy="94838"/>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tx2"/>
                </a:solidFill>
              </a:endParaRPr>
            </a:p>
          </p:txBody>
        </p:sp>
      </p:grpSp>
      <p:sp>
        <p:nvSpPr>
          <p:cNvPr id="56" name="Rectangle 55">
            <a:extLst>
              <a:ext uri="{FF2B5EF4-FFF2-40B4-BE49-F238E27FC236}">
                <a16:creationId xmlns:a16="http://schemas.microsoft.com/office/drawing/2014/main" id="{6273ED0D-190A-490A-9C98-845DFBD5F9BC}"/>
              </a:ext>
            </a:extLst>
          </p:cNvPr>
          <p:cNvSpPr/>
          <p:nvPr/>
        </p:nvSpPr>
        <p:spPr>
          <a:xfrm>
            <a:off x="58110" y="5464877"/>
            <a:ext cx="3807835" cy="125523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94740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6"/>
                                        </p:tgtEl>
                                      </p:cBhvr>
                                    </p:animEffect>
                                    <p:animScale>
                                      <p:cBhvr>
                                        <p:cTn id="7" dur="250" autoRev="1" fill="hold"/>
                                        <p:tgtEl>
                                          <p:spTgt spid="5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fill="hold"/>
                                        <p:tgtEl>
                                          <p:spTgt spid="42"/>
                                        </p:tgtEl>
                                        <p:attrNameLst>
                                          <p:attrName>ppt_x</p:attrName>
                                        </p:attrNameLst>
                                      </p:cBhvr>
                                      <p:tavLst>
                                        <p:tav tm="0">
                                          <p:val>
                                            <p:strVal val="#ppt_x"/>
                                          </p:val>
                                        </p:tav>
                                        <p:tav tm="100000">
                                          <p:val>
                                            <p:strVal val="#ppt_x"/>
                                          </p:val>
                                        </p:tav>
                                      </p:tavLst>
                                    </p:anim>
                                    <p:anim calcmode="lin" valueType="num">
                                      <p:cBhvr additive="base">
                                        <p:cTn id="13"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bwMode="auto">
          <a:xfrm>
            <a:off x="0" y="235088"/>
            <a:ext cx="9144000" cy="707886"/>
          </a:xfrm>
          <a:prstGeom prst="rect">
            <a:avLst/>
          </a:prstGeom>
          <a:noFill/>
          <a:ln w="9525">
            <a:noFill/>
            <a:miter lim="800000"/>
            <a:headEnd/>
            <a:tailEnd/>
          </a:ln>
        </p:spPr>
        <p:txBody>
          <a:bodyPr wrap="square" rtlCol="0">
            <a:spAutoFit/>
          </a:bodyPr>
          <a:lstStyle/>
          <a:p>
            <a:pPr algn="ctr"/>
            <a:r>
              <a:rPr lang="en-US" sz="4000" dirty="0">
                <a:latin typeface="Cambria" panose="02040503050406030204" pitchFamily="18" charset="0"/>
                <a:ea typeface="Cambria" panose="02040503050406030204" pitchFamily="18" charset="0"/>
              </a:rPr>
              <a:t>What does a flight plan look like?</a:t>
            </a:r>
          </a:p>
        </p:txBody>
      </p:sp>
      <p:pic>
        <p:nvPicPr>
          <p:cNvPr id="9" name="Content Placeholder 4"/>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43"/>
          <a:stretch/>
        </p:blipFill>
        <p:spPr>
          <a:xfrm>
            <a:off x="255889" y="942974"/>
            <a:ext cx="8632221" cy="5922301"/>
          </a:xfrm>
        </p:spPr>
      </p:pic>
    </p:spTree>
    <p:extLst>
      <p:ext uri="{BB962C8B-B14F-4D97-AF65-F5344CB8AC3E}">
        <p14:creationId xmlns:p14="http://schemas.microsoft.com/office/powerpoint/2010/main" val="15137640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8FEFFD0-D163-C440-9E2B-F721AA1592FE}"/>
              </a:ext>
            </a:extLst>
          </p:cNvPr>
          <p:cNvSpPr txBox="1">
            <a:spLocks/>
          </p:cNvSpPr>
          <p:nvPr/>
        </p:nvSpPr>
        <p:spPr bwMode="auto">
          <a:xfrm>
            <a:off x="0" y="477796"/>
            <a:ext cx="9144000" cy="802365"/>
          </a:xfrm>
          <a:prstGeom prst="rect">
            <a:avLst/>
          </a:prstGeom>
          <a:solidFill>
            <a:schemeClr val="accent1"/>
          </a:solid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defTabSz="914400"/>
            <a:r>
              <a:rPr lang="en-US" sz="4000" b="1" dirty="0">
                <a:solidFill>
                  <a:schemeClr val="bg1"/>
                </a:solidFill>
              </a:rPr>
              <a:t> Out of order, </a:t>
            </a:r>
            <a:r>
              <a:rPr lang="en-US" sz="4000" b="1" i="1" dirty="0">
                <a:solidFill>
                  <a:schemeClr val="bg1"/>
                </a:solidFill>
              </a:rPr>
              <a:t>chaos</a:t>
            </a:r>
          </a:p>
        </p:txBody>
      </p:sp>
      <p:sp>
        <p:nvSpPr>
          <p:cNvPr id="3" name="Content Placeholder 2">
            <a:extLst>
              <a:ext uri="{FF2B5EF4-FFF2-40B4-BE49-F238E27FC236}">
                <a16:creationId xmlns:a16="http://schemas.microsoft.com/office/drawing/2014/main" id="{9B5ABA35-E277-4564-85E2-7209120F26D4}"/>
              </a:ext>
            </a:extLst>
          </p:cNvPr>
          <p:cNvSpPr>
            <a:spLocks noGrp="1"/>
          </p:cNvSpPr>
          <p:nvPr>
            <p:ph idx="1"/>
          </p:nvPr>
        </p:nvSpPr>
        <p:spPr>
          <a:xfrm>
            <a:off x="209550" y="1463040"/>
            <a:ext cx="5799776" cy="5261278"/>
          </a:xfrm>
        </p:spPr>
        <p:txBody>
          <a:bodyPr>
            <a:normAutofit/>
          </a:bodyPr>
          <a:lstStyle/>
          <a:p>
            <a:pPr marL="0" indent="0">
              <a:buNone/>
            </a:pPr>
            <a:r>
              <a:rPr lang="en-US" sz="2300" b="1" dirty="0">
                <a:solidFill>
                  <a:schemeClr val="tx2">
                    <a:lumMod val="75000"/>
                  </a:schemeClr>
                </a:solidFill>
                <a:latin typeface="Cambria" panose="02040503050406030204" pitchFamily="18" charset="0"/>
                <a:ea typeface="Cambria" panose="02040503050406030204" pitchFamily="18" charset="0"/>
              </a:rPr>
              <a:t>A foot still in limbo</a:t>
            </a:r>
          </a:p>
          <a:p>
            <a:pPr marL="0" indent="0">
              <a:buNone/>
            </a:pPr>
            <a:r>
              <a:rPr lang="en-US" sz="2300" b="1" dirty="0">
                <a:solidFill>
                  <a:schemeClr val="tx2">
                    <a:lumMod val="75000"/>
                  </a:schemeClr>
                </a:solidFill>
                <a:latin typeface="Cambria" panose="02040503050406030204" pitchFamily="18" charset="0"/>
                <a:ea typeface="Cambria" panose="02040503050406030204" pitchFamily="18" charset="0"/>
              </a:rPr>
              <a:t>2008</a:t>
            </a:r>
            <a:r>
              <a:rPr lang="en-US" sz="2300" dirty="0">
                <a:solidFill>
                  <a:schemeClr val="tx2">
                    <a:lumMod val="75000"/>
                  </a:schemeClr>
                </a:solidFill>
                <a:latin typeface="Cambria" panose="02040503050406030204" pitchFamily="18" charset="0"/>
                <a:ea typeface="Cambria" panose="02040503050406030204" pitchFamily="18" charset="0"/>
              </a:rPr>
              <a:t> - NIST “Guide to the </a:t>
            </a:r>
            <a:br>
              <a:rPr lang="en-US" sz="2300" dirty="0">
                <a:solidFill>
                  <a:schemeClr val="tx2">
                    <a:lumMod val="75000"/>
                  </a:schemeClr>
                </a:solidFill>
                <a:latin typeface="Cambria" panose="02040503050406030204" pitchFamily="18" charset="0"/>
                <a:ea typeface="Cambria" panose="02040503050406030204" pitchFamily="18" charset="0"/>
              </a:rPr>
            </a:br>
            <a:r>
              <a:rPr lang="en-US" sz="2300" dirty="0">
                <a:solidFill>
                  <a:schemeClr val="tx2">
                    <a:lumMod val="75000"/>
                  </a:schemeClr>
                </a:solidFill>
                <a:latin typeface="Cambria" panose="02040503050406030204" pitchFamily="18" charset="0"/>
                <a:ea typeface="Cambria" panose="02040503050406030204" pitchFamily="18" charset="0"/>
              </a:rPr>
              <a:t>	  Use of the SI”</a:t>
            </a:r>
          </a:p>
          <a:p>
            <a:r>
              <a:rPr lang="en-US" sz="2300" dirty="0">
                <a:solidFill>
                  <a:schemeClr val="tx2">
                    <a:lumMod val="75000"/>
                  </a:schemeClr>
                </a:solidFill>
                <a:latin typeface="Cambria" panose="02040503050406030204" pitchFamily="18" charset="0"/>
                <a:ea typeface="Cambria" panose="02040503050406030204" pitchFamily="18" charset="0"/>
              </a:rPr>
              <a:t>U.S. survey foot </a:t>
            </a:r>
            <a:r>
              <a:rPr lang="en-US" sz="2300" i="1" dirty="0">
                <a:solidFill>
                  <a:schemeClr val="tx2">
                    <a:lumMod val="75000"/>
                  </a:schemeClr>
                </a:solidFill>
                <a:latin typeface="Cambria" panose="02040503050406030204" pitchFamily="18" charset="0"/>
                <a:ea typeface="Cambria" panose="02040503050406030204" pitchFamily="18" charset="0"/>
              </a:rPr>
              <a:t>still used </a:t>
            </a:r>
          </a:p>
          <a:p>
            <a:pPr lvl="1"/>
            <a:r>
              <a:rPr lang="en-US" sz="2300" dirty="0">
                <a:solidFill>
                  <a:schemeClr val="tx2">
                    <a:lumMod val="75000"/>
                  </a:schemeClr>
                </a:solidFill>
                <a:latin typeface="Cambria" panose="02040503050406030204" pitchFamily="18" charset="0"/>
                <a:ea typeface="Cambria" panose="02040503050406030204" pitchFamily="18" charset="0"/>
              </a:rPr>
              <a:t>but never </a:t>
            </a:r>
            <a:r>
              <a:rPr lang="en-US" sz="2300" b="1" dirty="0">
                <a:solidFill>
                  <a:schemeClr val="tx2">
                    <a:lumMod val="75000"/>
                  </a:schemeClr>
                </a:solidFill>
                <a:latin typeface="Cambria" panose="02040503050406030204" pitchFamily="18" charset="0"/>
                <a:ea typeface="Cambria" panose="02040503050406030204" pitchFamily="18" charset="0"/>
              </a:rPr>
              <a:t>officially</a:t>
            </a:r>
            <a:r>
              <a:rPr lang="en-US" sz="2300" dirty="0">
                <a:solidFill>
                  <a:schemeClr val="tx2">
                    <a:lumMod val="75000"/>
                  </a:schemeClr>
                </a:solidFill>
                <a:latin typeface="Cambria" panose="02040503050406030204" pitchFamily="18" charset="0"/>
                <a:ea typeface="Cambria" panose="02040503050406030204" pitchFamily="18" charset="0"/>
              </a:rPr>
              <a:t> permanently adopted</a:t>
            </a:r>
          </a:p>
          <a:p>
            <a:r>
              <a:rPr lang="en-US" sz="2300" dirty="0">
                <a:solidFill>
                  <a:schemeClr val="tx2">
                    <a:lumMod val="75000"/>
                  </a:schemeClr>
                </a:solidFill>
                <a:latin typeface="Cambria" panose="02040503050406030204" pitchFamily="18" charset="0"/>
                <a:ea typeface="Cambria" panose="02040503050406030204" pitchFamily="18" charset="0"/>
              </a:rPr>
              <a:t>Repeats 1975 FRN ideas </a:t>
            </a:r>
            <a:br>
              <a:rPr lang="en-US" sz="2300" dirty="0">
                <a:solidFill>
                  <a:schemeClr val="tx2">
                    <a:lumMod val="75000"/>
                  </a:schemeClr>
                </a:solidFill>
                <a:latin typeface="Cambria" panose="02040503050406030204" pitchFamily="18" charset="0"/>
                <a:ea typeface="Cambria" panose="02040503050406030204" pitchFamily="18" charset="0"/>
              </a:rPr>
            </a:br>
            <a:r>
              <a:rPr lang="en-US" sz="2300" dirty="0">
                <a:solidFill>
                  <a:schemeClr val="tx2">
                    <a:lumMod val="75000"/>
                  </a:schemeClr>
                </a:solidFill>
                <a:latin typeface="Cambria" panose="02040503050406030204" pitchFamily="18" charset="0"/>
                <a:ea typeface="Cambria" panose="02040503050406030204" pitchFamily="18" charset="0"/>
              </a:rPr>
              <a:t>about the two feet:</a:t>
            </a:r>
          </a:p>
          <a:p>
            <a:pPr lvl="1"/>
            <a:r>
              <a:rPr lang="en-US" sz="2300" dirty="0">
                <a:solidFill>
                  <a:schemeClr val="tx2">
                    <a:lumMod val="75000"/>
                  </a:schemeClr>
                </a:solidFill>
                <a:latin typeface="Cambria" panose="02040503050406030204" pitchFamily="18" charset="0"/>
                <a:ea typeface="Cambria" panose="02040503050406030204" pitchFamily="18" charset="0"/>
              </a:rPr>
              <a:t>International ft used for </a:t>
            </a:r>
            <a:r>
              <a:rPr lang="en-US" sz="2300" b="1" i="1" dirty="0">
                <a:solidFill>
                  <a:schemeClr val="tx2">
                    <a:lumMod val="75000"/>
                  </a:schemeClr>
                </a:solidFill>
                <a:latin typeface="Cambria" panose="02040503050406030204" pitchFamily="18" charset="0"/>
                <a:ea typeface="Cambria" panose="02040503050406030204" pitchFamily="18" charset="0"/>
              </a:rPr>
              <a:t>engineering</a:t>
            </a:r>
            <a:r>
              <a:rPr lang="en-US" sz="2300" dirty="0">
                <a:solidFill>
                  <a:schemeClr val="tx2">
                    <a:lumMod val="75000"/>
                  </a:schemeClr>
                </a:solidFill>
                <a:latin typeface="Cambria" panose="02040503050406030204" pitchFamily="18" charset="0"/>
                <a:ea typeface="Cambria" panose="02040503050406030204" pitchFamily="18" charset="0"/>
              </a:rPr>
              <a:t> </a:t>
            </a:r>
          </a:p>
          <a:p>
            <a:pPr lvl="1"/>
            <a:r>
              <a:rPr lang="en-US" sz="2300" dirty="0">
                <a:solidFill>
                  <a:schemeClr val="tx2">
                    <a:lumMod val="75000"/>
                  </a:schemeClr>
                </a:solidFill>
                <a:latin typeface="Cambria" panose="02040503050406030204" pitchFamily="18" charset="0"/>
                <a:ea typeface="Cambria" panose="02040503050406030204" pitchFamily="18" charset="0"/>
              </a:rPr>
              <a:t>U.S. ft used for </a:t>
            </a:r>
            <a:r>
              <a:rPr lang="en-US" sz="2300" b="1" i="1" dirty="0">
                <a:solidFill>
                  <a:schemeClr val="tx2">
                    <a:lumMod val="75000"/>
                  </a:schemeClr>
                </a:solidFill>
                <a:latin typeface="Cambria" panose="02040503050406030204" pitchFamily="18" charset="0"/>
                <a:ea typeface="Cambria" panose="02040503050406030204" pitchFamily="18" charset="0"/>
              </a:rPr>
              <a:t>surveying &amp; mapping</a:t>
            </a:r>
          </a:p>
          <a:p>
            <a:pPr marL="0" indent="0">
              <a:buNone/>
            </a:pPr>
            <a:r>
              <a:rPr lang="en-US" sz="2300" b="1" i="1" dirty="0">
                <a:solidFill>
                  <a:srgbClr val="C00000"/>
                </a:solidFill>
                <a:latin typeface="Cambria" panose="02040503050406030204" pitchFamily="18" charset="0"/>
                <a:ea typeface="Cambria" panose="02040503050406030204" pitchFamily="18" charset="0"/>
              </a:rPr>
              <a:t>At odds with very idea of “standards”</a:t>
            </a:r>
            <a:endParaRPr lang="en-US" sz="2300" i="1" dirty="0">
              <a:solidFill>
                <a:srgbClr val="C00000"/>
              </a:solidFill>
              <a:latin typeface="Cambria" panose="02040503050406030204" pitchFamily="18" charset="0"/>
              <a:ea typeface="Cambria" panose="02040503050406030204" pitchFamily="18" charset="0"/>
            </a:endParaRPr>
          </a:p>
          <a:p>
            <a:pPr marL="0" lvl="1" indent="0">
              <a:buNone/>
            </a:pPr>
            <a:endParaRPr lang="en-US" sz="2300" dirty="0">
              <a:solidFill>
                <a:schemeClr val="tx2">
                  <a:lumMod val="75000"/>
                </a:schemeClr>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BC4BD2F1-9B3C-41EE-943B-3E16D966A8A0}"/>
              </a:ext>
            </a:extLst>
          </p:cNvPr>
          <p:cNvSpPr/>
          <p:nvPr/>
        </p:nvSpPr>
        <p:spPr>
          <a:xfrm>
            <a:off x="137013" y="5481043"/>
            <a:ext cx="5273188" cy="56515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13628390-40E8-4C0D-B44C-CFC0AD031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7876" y="1463040"/>
            <a:ext cx="3017520" cy="390502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7181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63040"/>
            <a:ext cx="8557404" cy="4754880"/>
          </a:xfrm>
        </p:spPr>
        <p:txBody>
          <a:bodyPr>
            <a:normAutofit/>
          </a:bodyPr>
          <a:lstStyle/>
          <a:p>
            <a:r>
              <a:rPr lang="en-US" dirty="0">
                <a:solidFill>
                  <a:schemeClr val="tx2">
                    <a:lumMod val="75000"/>
                  </a:schemeClr>
                </a:solidFill>
                <a:latin typeface="Cambria" panose="02040503050406030204" pitchFamily="18" charset="0"/>
                <a:ea typeface="Cambria" panose="02040503050406030204" pitchFamily="18" charset="0"/>
              </a:rPr>
              <a:t>Problem created and perpetuated </a:t>
            </a:r>
            <a:r>
              <a:rPr lang="en-US" b="1" i="1" dirty="0">
                <a:solidFill>
                  <a:schemeClr val="tx2">
                    <a:lumMod val="75000"/>
                  </a:schemeClr>
                </a:solidFill>
                <a:latin typeface="Cambria" panose="02040503050406030204" pitchFamily="18" charset="0"/>
                <a:ea typeface="Cambria" panose="02040503050406030204" pitchFamily="18" charset="0"/>
              </a:rPr>
              <a:t>by NGS</a:t>
            </a:r>
          </a:p>
          <a:p>
            <a:r>
              <a:rPr lang="en-US" dirty="0">
                <a:solidFill>
                  <a:schemeClr val="tx2">
                    <a:lumMod val="75000"/>
                  </a:schemeClr>
                </a:solidFill>
                <a:latin typeface="Cambria" panose="02040503050406030204" pitchFamily="18" charset="0"/>
                <a:ea typeface="Cambria" panose="02040503050406030204" pitchFamily="18" charset="0"/>
              </a:rPr>
              <a:t>In 1959.  Then in 1986.  And again in 2016…</a:t>
            </a:r>
          </a:p>
          <a:p>
            <a:endParaRPr lang="en-US" dirty="0">
              <a:solidFill>
                <a:schemeClr val="tx2">
                  <a:lumMod val="75000"/>
                </a:schemeClr>
              </a:solidFill>
              <a:latin typeface="Cambria" panose="02040503050406030204" pitchFamily="18" charset="0"/>
              <a:ea typeface="Cambria" panose="02040503050406030204" pitchFamily="18" charset="0"/>
            </a:endParaRPr>
          </a:p>
          <a:p>
            <a:endParaRPr lang="en-US" dirty="0">
              <a:solidFill>
                <a:schemeClr val="tx2">
                  <a:lumMod val="75000"/>
                </a:schemeClr>
              </a:solidFill>
              <a:latin typeface="Cambria" panose="02040503050406030204" pitchFamily="18" charset="0"/>
              <a:ea typeface="Cambria" panose="02040503050406030204" pitchFamily="18" charset="0"/>
            </a:endParaRPr>
          </a:p>
        </p:txBody>
      </p:sp>
      <p:sp>
        <p:nvSpPr>
          <p:cNvPr id="7" name="Title 1">
            <a:extLst>
              <a:ext uri="{FF2B5EF4-FFF2-40B4-BE49-F238E27FC236}">
                <a16:creationId xmlns:a16="http://schemas.microsoft.com/office/drawing/2014/main" id="{57A06B2D-47B2-794E-9350-B320D7CE9E67}"/>
              </a:ext>
            </a:extLst>
          </p:cNvPr>
          <p:cNvSpPr>
            <a:spLocks noGrp="1"/>
          </p:cNvSpPr>
          <p:nvPr>
            <p:ph type="title"/>
          </p:nvPr>
        </p:nvSpPr>
        <p:spPr>
          <a:xfrm>
            <a:off x="0" y="477796"/>
            <a:ext cx="9144000" cy="802365"/>
          </a:xfrm>
          <a:solidFill>
            <a:schemeClr val="accent1"/>
          </a:solidFill>
        </p:spPr>
        <p:txBody>
          <a:bodyPr/>
          <a:lstStyle/>
          <a:p>
            <a:r>
              <a:rPr lang="en-US" sz="4000" b="1" i="1" dirty="0">
                <a:solidFill>
                  <a:schemeClr val="bg1"/>
                </a:solidFill>
                <a:latin typeface="Cambria" panose="02040503050406030204" pitchFamily="18" charset="0"/>
                <a:ea typeface="Cambria" panose="02040503050406030204" pitchFamily="18" charset="0"/>
              </a:rPr>
              <a:t>Oops</a:t>
            </a:r>
            <a:r>
              <a:rPr lang="en-US" sz="4000" b="1" i="1" dirty="0">
                <a:solidFill>
                  <a:schemeClr val="bg1"/>
                </a:solidFill>
              </a:rPr>
              <a:t>!</a:t>
            </a:r>
          </a:p>
        </p:txBody>
      </p:sp>
      <p:pic>
        <p:nvPicPr>
          <p:cNvPr id="5" name="Picture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4320" y="2558385"/>
            <a:ext cx="8595360" cy="3979577"/>
          </a:xfrm>
          <a:prstGeom prst="rect">
            <a:avLst/>
          </a:prstGeom>
        </p:spPr>
      </p:pic>
    </p:spTree>
    <p:extLst>
      <p:ext uri="{BB962C8B-B14F-4D97-AF65-F5344CB8AC3E}">
        <p14:creationId xmlns:p14="http://schemas.microsoft.com/office/powerpoint/2010/main" val="2344179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0CBEEF-76FB-4BFE-A941-429AA1DF47E5}"/>
              </a:ext>
            </a:extLst>
          </p:cNvPr>
          <p:cNvSpPr>
            <a:spLocks noGrp="1"/>
          </p:cNvSpPr>
          <p:nvPr>
            <p:ph idx="1"/>
          </p:nvPr>
        </p:nvSpPr>
        <p:spPr>
          <a:xfrm>
            <a:off x="228600" y="1463040"/>
            <a:ext cx="8915400" cy="4754880"/>
          </a:xfrm>
        </p:spPr>
        <p:txBody>
          <a:bodyPr>
            <a:noAutofit/>
          </a:bodyPr>
          <a:lstStyle/>
          <a:p>
            <a:r>
              <a:rPr lang="en-US" sz="2600" b="1" dirty="0">
                <a:solidFill>
                  <a:schemeClr val="tx2">
                    <a:lumMod val="75000"/>
                  </a:schemeClr>
                </a:solidFill>
                <a:latin typeface="Cambria" panose="02040503050406030204" pitchFamily="18" charset="0"/>
                <a:ea typeface="Cambria" panose="02040503050406030204" pitchFamily="18" charset="0"/>
              </a:rPr>
              <a:t>Do nothing </a:t>
            </a:r>
            <a:r>
              <a:rPr lang="en-US" sz="2600" dirty="0">
                <a:solidFill>
                  <a:schemeClr val="tx2">
                    <a:lumMod val="75000"/>
                  </a:schemeClr>
                </a:solidFill>
                <a:latin typeface="Cambria" panose="02040503050406030204" pitchFamily="18" charset="0"/>
                <a:ea typeface="Cambria" panose="02040503050406030204" pitchFamily="18" charset="0"/>
              </a:rPr>
              <a:t>(i.e., NGS stays “metric” only)</a:t>
            </a:r>
          </a:p>
          <a:p>
            <a:pPr lvl="1"/>
            <a:r>
              <a:rPr lang="en-US" sz="2600" dirty="0">
                <a:solidFill>
                  <a:schemeClr val="tx2">
                    <a:lumMod val="75000"/>
                  </a:schemeClr>
                </a:solidFill>
                <a:latin typeface="Cambria" panose="02040503050406030204" pitchFamily="18" charset="0"/>
                <a:ea typeface="Cambria" panose="02040503050406030204" pitchFamily="18" charset="0"/>
              </a:rPr>
              <a:t>States choose whatever foot they want</a:t>
            </a:r>
          </a:p>
          <a:p>
            <a:pPr lvl="1"/>
            <a:r>
              <a:rPr lang="en-US" sz="2600" dirty="0">
                <a:solidFill>
                  <a:schemeClr val="tx2">
                    <a:lumMod val="75000"/>
                  </a:schemeClr>
                </a:solidFill>
                <a:latin typeface="Cambria" panose="02040503050406030204" pitchFamily="18" charset="0"/>
                <a:ea typeface="Cambria" panose="02040503050406030204" pitchFamily="18" charset="0"/>
              </a:rPr>
              <a:t>Both feet will creep back into NGS products &amp; services</a:t>
            </a:r>
          </a:p>
          <a:p>
            <a:r>
              <a:rPr lang="en-US" sz="2600" b="1" dirty="0">
                <a:solidFill>
                  <a:schemeClr val="tx2">
                    <a:lumMod val="75000"/>
                  </a:schemeClr>
                </a:solidFill>
                <a:latin typeface="Cambria" panose="02040503050406030204" pitchFamily="18" charset="0"/>
                <a:ea typeface="Cambria" panose="02040503050406030204" pitchFamily="18" charset="0"/>
              </a:rPr>
              <a:t>Officially adopt U.S. survey foot for specific things</a:t>
            </a:r>
          </a:p>
          <a:p>
            <a:pPr lvl="1"/>
            <a:r>
              <a:rPr lang="en-US" sz="2600" dirty="0">
                <a:solidFill>
                  <a:schemeClr val="tx2">
                    <a:lumMod val="75000"/>
                  </a:schemeClr>
                </a:solidFill>
                <a:latin typeface="Cambria" panose="02040503050406030204" pitchFamily="18" charset="0"/>
                <a:ea typeface="Cambria" panose="02040503050406030204" pitchFamily="18" charset="0"/>
              </a:rPr>
              <a:t>U.S. survey foot for surveying and mapping</a:t>
            </a:r>
          </a:p>
          <a:p>
            <a:pPr lvl="1"/>
            <a:r>
              <a:rPr lang="en-US" sz="2600" dirty="0">
                <a:solidFill>
                  <a:schemeClr val="tx2">
                    <a:lumMod val="75000"/>
                  </a:schemeClr>
                </a:solidFill>
                <a:latin typeface="Cambria" panose="02040503050406030204" pitchFamily="18" charset="0"/>
                <a:ea typeface="Cambria" panose="02040503050406030204" pitchFamily="18" charset="0"/>
              </a:rPr>
              <a:t>International foot for engineering (and everything else)</a:t>
            </a:r>
          </a:p>
          <a:p>
            <a:r>
              <a:rPr lang="en-US" sz="2600" b="1" dirty="0">
                <a:solidFill>
                  <a:schemeClr val="tx2">
                    <a:lumMod val="75000"/>
                  </a:schemeClr>
                </a:solidFill>
                <a:latin typeface="Cambria" panose="02040503050406030204" pitchFamily="18" charset="0"/>
                <a:ea typeface="Cambria" panose="02040503050406030204" pitchFamily="18" charset="0"/>
              </a:rPr>
              <a:t>Use international foot for everything</a:t>
            </a:r>
          </a:p>
          <a:p>
            <a:pPr lvl="1"/>
            <a:r>
              <a:rPr lang="en-US" sz="2600" dirty="0">
                <a:solidFill>
                  <a:schemeClr val="tx2">
                    <a:lumMod val="75000"/>
                  </a:schemeClr>
                </a:solidFill>
                <a:latin typeface="Cambria" panose="02040503050406030204" pitchFamily="18" charset="0"/>
                <a:ea typeface="Cambria" panose="02040503050406030204" pitchFamily="18" charset="0"/>
              </a:rPr>
              <a:t>Support only foot = 0.3048 meter </a:t>
            </a:r>
            <a:r>
              <a:rPr lang="en-US" sz="2600">
                <a:solidFill>
                  <a:schemeClr val="tx2">
                    <a:lumMod val="75000"/>
                  </a:schemeClr>
                </a:solidFill>
                <a:latin typeface="Cambria" panose="02040503050406030204" pitchFamily="18" charset="0"/>
                <a:ea typeface="Cambria" panose="02040503050406030204" pitchFamily="18" charset="0"/>
              </a:rPr>
              <a:t>after 2022</a:t>
            </a:r>
            <a:endParaRPr lang="en-US" sz="2600" dirty="0">
              <a:solidFill>
                <a:schemeClr val="tx2">
                  <a:lumMod val="75000"/>
                </a:schemeClr>
              </a:solidFill>
              <a:latin typeface="Cambria" panose="02040503050406030204" pitchFamily="18" charset="0"/>
              <a:ea typeface="Cambria" panose="02040503050406030204" pitchFamily="18" charset="0"/>
            </a:endParaRPr>
          </a:p>
          <a:p>
            <a:r>
              <a:rPr lang="en-US" sz="2600" b="1" dirty="0">
                <a:solidFill>
                  <a:schemeClr val="tx2">
                    <a:lumMod val="75000"/>
                  </a:schemeClr>
                </a:solidFill>
                <a:latin typeface="Cambria" panose="02040503050406030204" pitchFamily="18" charset="0"/>
                <a:ea typeface="Cambria" panose="02040503050406030204" pitchFamily="18" charset="0"/>
              </a:rPr>
              <a:t>Use U.S. survey foot for everything </a:t>
            </a:r>
            <a:r>
              <a:rPr lang="en-US" sz="2600" dirty="0">
                <a:solidFill>
                  <a:schemeClr val="tx2">
                    <a:lumMod val="75000"/>
                  </a:schemeClr>
                </a:solidFill>
                <a:latin typeface="Cambria" panose="02040503050406030204" pitchFamily="18" charset="0"/>
                <a:ea typeface="Cambria" panose="02040503050406030204" pitchFamily="18" charset="0"/>
              </a:rPr>
              <a:t>(highly unlikely)</a:t>
            </a:r>
          </a:p>
          <a:p>
            <a:r>
              <a:rPr lang="en-US" sz="2600" b="1" dirty="0">
                <a:solidFill>
                  <a:schemeClr val="tx2">
                    <a:lumMod val="75000"/>
                  </a:schemeClr>
                </a:solidFill>
                <a:latin typeface="Cambria" panose="02040503050406030204" pitchFamily="18" charset="0"/>
                <a:ea typeface="Cambria" panose="02040503050406030204" pitchFamily="18" charset="0"/>
              </a:rPr>
              <a:t>Go entirely metric </a:t>
            </a:r>
            <a:r>
              <a:rPr lang="en-US" sz="2600" dirty="0">
                <a:solidFill>
                  <a:schemeClr val="tx2">
                    <a:lumMod val="75000"/>
                  </a:schemeClr>
                </a:solidFill>
                <a:latin typeface="Cambria" panose="02040503050406030204" pitchFamily="18" charset="0"/>
                <a:ea typeface="Cambria" panose="02040503050406030204" pitchFamily="18" charset="0"/>
              </a:rPr>
              <a:t>(ideal situation, but also unlikely)</a:t>
            </a:r>
          </a:p>
          <a:p>
            <a:endParaRPr lang="en-US" sz="2600" dirty="0">
              <a:solidFill>
                <a:schemeClr val="tx2">
                  <a:lumMod val="75000"/>
                </a:schemeClr>
              </a:solidFill>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BEF92B54-C33A-4E08-9C03-7ECDE37C5D1F}"/>
              </a:ext>
            </a:extLst>
          </p:cNvPr>
          <p:cNvSpPr/>
          <p:nvPr/>
        </p:nvSpPr>
        <p:spPr>
          <a:xfrm>
            <a:off x="222250" y="4368800"/>
            <a:ext cx="8591910" cy="9271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CD2EFE50-5FC9-B34E-99AC-0814D34A6B1A}"/>
              </a:ext>
            </a:extLst>
          </p:cNvPr>
          <p:cNvSpPr>
            <a:spLocks noGrp="1"/>
          </p:cNvSpPr>
          <p:nvPr>
            <p:ph type="title"/>
          </p:nvPr>
        </p:nvSpPr>
        <p:spPr>
          <a:xfrm>
            <a:off x="0" y="477796"/>
            <a:ext cx="9144000" cy="802365"/>
          </a:xfrm>
          <a:solidFill>
            <a:schemeClr val="accent1"/>
          </a:solidFill>
        </p:spPr>
        <p:txBody>
          <a:bodyPr/>
          <a:lstStyle/>
          <a:p>
            <a:r>
              <a:rPr lang="en-US" sz="4000" b="1" dirty="0">
                <a:solidFill>
                  <a:schemeClr val="bg1"/>
                </a:solidFill>
                <a:latin typeface="Cambria" panose="02040503050406030204" pitchFamily="18" charset="0"/>
                <a:ea typeface="Cambria" panose="02040503050406030204" pitchFamily="18" charset="0"/>
              </a:rPr>
              <a:t>What are the choices?</a:t>
            </a:r>
          </a:p>
        </p:txBody>
      </p:sp>
    </p:spTree>
    <p:extLst>
      <p:ext uri="{BB962C8B-B14F-4D97-AF65-F5344CB8AC3E}">
        <p14:creationId xmlns:p14="http://schemas.microsoft.com/office/powerpoint/2010/main" val="238117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6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1463041"/>
            <a:ext cx="8782050" cy="5030227"/>
          </a:xfrm>
        </p:spPr>
        <p:txBody>
          <a:bodyPr>
            <a:noAutofit/>
          </a:bodyPr>
          <a:lstStyle/>
          <a:p>
            <a:r>
              <a:rPr lang="en-US" sz="2700" b="1" dirty="0">
                <a:latin typeface="Cambria" panose="02040503050406030204" pitchFamily="18" charset="0"/>
                <a:ea typeface="Cambria" panose="02040503050406030204" pitchFamily="18" charset="0"/>
              </a:rPr>
              <a:t>Only one foot after 2022 (1 foot = 0.3048 meter)</a:t>
            </a:r>
          </a:p>
          <a:p>
            <a:pPr lvl="1"/>
            <a:r>
              <a:rPr lang="en-US" sz="2700" dirty="0">
                <a:latin typeface="Cambria" panose="02040503050406030204" pitchFamily="18" charset="0"/>
                <a:ea typeface="Cambria" panose="02040503050406030204" pitchFamily="18" charset="0"/>
              </a:rPr>
              <a:t>Make official through NIST</a:t>
            </a:r>
          </a:p>
          <a:p>
            <a:pPr lvl="1"/>
            <a:r>
              <a:rPr lang="en-US" sz="2700" b="1" i="1" dirty="0">
                <a:latin typeface="Cambria" panose="02040503050406030204" pitchFamily="18" charset="0"/>
                <a:ea typeface="Cambria" panose="02040503050406030204" pitchFamily="18" charset="0"/>
              </a:rPr>
              <a:t>NO</a:t>
            </a:r>
            <a:r>
              <a:rPr lang="en-US" sz="2700" dirty="0">
                <a:latin typeface="Cambria" panose="02040503050406030204" pitchFamily="18" charset="0"/>
                <a:ea typeface="Cambria" panose="02040503050406030204" pitchFamily="18" charset="0"/>
              </a:rPr>
              <a:t> option for U.S. survey foot in NATRF/SPCS2022</a:t>
            </a:r>
          </a:p>
          <a:p>
            <a:r>
              <a:rPr lang="en-US" sz="2700" b="1" dirty="0">
                <a:latin typeface="Cambria" panose="02040503050406030204" pitchFamily="18" charset="0"/>
                <a:ea typeface="Cambria" panose="02040503050406030204" pitchFamily="18" charset="0"/>
              </a:rPr>
              <a:t>NGS will help with the transition</a:t>
            </a:r>
          </a:p>
          <a:p>
            <a:pPr lvl="1"/>
            <a:r>
              <a:rPr lang="en-US" sz="2700" dirty="0">
                <a:latin typeface="Cambria" panose="02040503050406030204" pitchFamily="18" charset="0"/>
                <a:ea typeface="Cambria" panose="02040503050406030204" pitchFamily="18" charset="0"/>
              </a:rPr>
              <a:t>Will fully support backward compatibility</a:t>
            </a:r>
          </a:p>
          <a:p>
            <a:pPr lvl="1"/>
            <a:r>
              <a:rPr lang="en-US" sz="2700" dirty="0">
                <a:latin typeface="Cambria" panose="02040503050406030204" pitchFamily="18" charset="0"/>
                <a:ea typeface="Cambria" panose="02040503050406030204" pitchFamily="18" charset="0"/>
              </a:rPr>
              <a:t>Use “correct” foot for SPCS83 and SPCS27</a:t>
            </a:r>
          </a:p>
          <a:p>
            <a:pPr lvl="1"/>
            <a:r>
              <a:rPr lang="en-US" sz="2700" dirty="0">
                <a:latin typeface="Cambria" panose="02040503050406030204" pitchFamily="18" charset="0"/>
                <a:ea typeface="Cambria" panose="02040503050406030204" pitchFamily="18" charset="0"/>
              </a:rPr>
              <a:t>Automatically done by NGS products and services</a:t>
            </a:r>
          </a:p>
          <a:p>
            <a:r>
              <a:rPr lang="en-US" sz="2700" b="1" dirty="0">
                <a:latin typeface="Cambria" panose="02040503050406030204" pitchFamily="18" charset="0"/>
                <a:ea typeface="Cambria" panose="02040503050406030204" pitchFamily="18" charset="0"/>
              </a:rPr>
              <a:t>Guiding ideas</a:t>
            </a:r>
            <a:endParaRPr lang="en-US" sz="2700" dirty="0">
              <a:latin typeface="Cambria" panose="02040503050406030204" pitchFamily="18" charset="0"/>
              <a:ea typeface="Cambria" panose="02040503050406030204" pitchFamily="18" charset="0"/>
            </a:endParaRPr>
          </a:p>
          <a:p>
            <a:pPr lvl="1"/>
            <a:r>
              <a:rPr lang="en-US" sz="2700" dirty="0">
                <a:latin typeface="Cambria" panose="02040503050406030204" pitchFamily="18" charset="0"/>
                <a:ea typeface="Cambria" panose="02040503050406030204" pitchFamily="18" charset="0"/>
              </a:rPr>
              <a:t>Of all changes in 2022, this is the least significant</a:t>
            </a:r>
          </a:p>
          <a:p>
            <a:pPr lvl="1"/>
            <a:r>
              <a:rPr lang="en-US" sz="2700" dirty="0">
                <a:latin typeface="Cambria" panose="02040503050406030204" pitchFamily="18" charset="0"/>
                <a:ea typeface="Cambria" panose="02040503050406030204" pitchFamily="18" charset="0"/>
              </a:rPr>
              <a:t>About the </a:t>
            </a:r>
            <a:r>
              <a:rPr lang="en-US" sz="2700" b="1" i="1" dirty="0">
                <a:latin typeface="Cambria" panose="02040503050406030204" pitchFamily="18" charset="0"/>
                <a:ea typeface="Cambria" panose="02040503050406030204" pitchFamily="18" charset="0"/>
              </a:rPr>
              <a:t>future</a:t>
            </a:r>
            <a:r>
              <a:rPr lang="en-US" sz="2700" dirty="0">
                <a:latin typeface="Cambria" panose="02040503050406030204" pitchFamily="18" charset="0"/>
                <a:ea typeface="Cambria" panose="02040503050406030204" pitchFamily="18" charset="0"/>
              </a:rPr>
              <a:t>, not the past</a:t>
            </a:r>
          </a:p>
        </p:txBody>
      </p:sp>
      <p:sp>
        <p:nvSpPr>
          <p:cNvPr id="7" name="Title 1">
            <a:extLst>
              <a:ext uri="{FF2B5EF4-FFF2-40B4-BE49-F238E27FC236}">
                <a16:creationId xmlns:a16="http://schemas.microsoft.com/office/drawing/2014/main" id="{57A06B2D-47B2-794E-9350-B320D7CE9E67}"/>
              </a:ext>
            </a:extLst>
          </p:cNvPr>
          <p:cNvSpPr>
            <a:spLocks noGrp="1"/>
          </p:cNvSpPr>
          <p:nvPr>
            <p:ph type="title"/>
          </p:nvPr>
        </p:nvSpPr>
        <p:spPr>
          <a:xfrm>
            <a:off x="0" y="477796"/>
            <a:ext cx="9144000" cy="802365"/>
          </a:xfrm>
          <a:solidFill>
            <a:schemeClr val="accent1"/>
          </a:solidFill>
        </p:spPr>
        <p:txBody>
          <a:bodyPr/>
          <a:lstStyle/>
          <a:p>
            <a:r>
              <a:rPr lang="en-US" sz="4000" b="1" dirty="0">
                <a:solidFill>
                  <a:schemeClr val="bg1"/>
                </a:solidFill>
                <a:latin typeface="Cambria" panose="02040503050406030204" pitchFamily="18" charset="0"/>
                <a:ea typeface="Cambria" panose="02040503050406030204" pitchFamily="18" charset="0"/>
              </a:rPr>
              <a:t>NGS proposal</a:t>
            </a:r>
          </a:p>
        </p:txBody>
      </p:sp>
    </p:spTree>
    <p:extLst>
      <p:ext uri="{BB962C8B-B14F-4D97-AF65-F5344CB8AC3E}">
        <p14:creationId xmlns:p14="http://schemas.microsoft.com/office/powerpoint/2010/main" val="2820018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A8C60E-F773-4BD1-80B1-67B673EF462B}"/>
              </a:ext>
            </a:extLst>
          </p:cNvPr>
          <p:cNvSpPr>
            <a:spLocks noGrp="1"/>
          </p:cNvSpPr>
          <p:nvPr>
            <p:ph idx="1"/>
          </p:nvPr>
        </p:nvSpPr>
        <p:spPr>
          <a:xfrm>
            <a:off x="0" y="1463039"/>
            <a:ext cx="9144000" cy="5124029"/>
          </a:xfrm>
        </p:spPr>
        <p:txBody>
          <a:bodyPr>
            <a:noAutofit/>
          </a:bodyPr>
          <a:lstStyle/>
          <a:p>
            <a:r>
              <a:rPr lang="en-US" b="1" dirty="0">
                <a:latin typeface="Cambria" panose="02040503050406030204" pitchFamily="18" charset="0"/>
                <a:ea typeface="Cambria" panose="02040503050406030204" pitchFamily="18" charset="0"/>
              </a:rPr>
              <a:t>NGS created problem, will help fix it</a:t>
            </a:r>
          </a:p>
          <a:p>
            <a:pPr marL="573088" lvl="1" indent="-231775"/>
            <a:r>
              <a:rPr lang="en-US" dirty="0">
                <a:latin typeface="Cambria" panose="02040503050406030204" pitchFamily="18" charset="0"/>
                <a:ea typeface="Cambria" panose="02040503050406030204" pitchFamily="18" charset="0"/>
              </a:rPr>
              <a:t>Fully support backward compatibility (NAD83, NAD27)</a:t>
            </a:r>
          </a:p>
          <a:p>
            <a:pPr marL="573088" lvl="1" indent="-231775"/>
            <a:r>
              <a:rPr lang="en-US" dirty="0">
                <a:latin typeface="Cambria" panose="02040503050406030204" pitchFamily="18" charset="0"/>
                <a:ea typeface="Cambria" panose="02040503050406030204" pitchFamily="18" charset="0"/>
              </a:rPr>
              <a:t>Unit change minor compared to other 2022 changes</a:t>
            </a:r>
          </a:p>
          <a:p>
            <a:pPr marL="573088" lvl="1" indent="-231775"/>
            <a:r>
              <a:rPr lang="en-US" dirty="0">
                <a:latin typeface="Cambria" panose="02040503050406030204" pitchFamily="18" charset="0"/>
                <a:ea typeface="Cambria" panose="02040503050406030204" pitchFamily="18" charset="0"/>
              </a:rPr>
              <a:t>Contact us at </a:t>
            </a:r>
            <a:r>
              <a:rPr lang="en-US" dirty="0">
                <a:latin typeface="Cambria" panose="02040503050406030204" pitchFamily="18" charset="0"/>
                <a:ea typeface="Cambria" panose="02040503050406030204" pitchFamily="18" charset="0"/>
                <a:hlinkClick r:id="rId3"/>
              </a:rPr>
              <a:t>NGS.Feedback@noaa.gov</a:t>
            </a:r>
            <a:r>
              <a:rPr lang="en-US" dirty="0">
                <a:latin typeface="Cambria" panose="02040503050406030204" pitchFamily="18" charset="0"/>
                <a:ea typeface="Cambria" panose="02040503050406030204" pitchFamily="18" charset="0"/>
              </a:rPr>
              <a:t> </a:t>
            </a:r>
          </a:p>
          <a:p>
            <a:r>
              <a:rPr lang="en-US" b="1" dirty="0">
                <a:latin typeface="Cambria" panose="02040503050406030204" pitchFamily="18" charset="0"/>
                <a:ea typeface="Cambria" panose="02040503050406030204" pitchFamily="18" charset="0"/>
              </a:rPr>
              <a:t>Federal Register Notice – 17 October 2019</a:t>
            </a:r>
            <a:endParaRPr lang="en-US" b="1" i="1" dirty="0">
              <a:latin typeface="Cambria" panose="02040503050406030204" pitchFamily="18" charset="0"/>
              <a:ea typeface="Cambria" panose="02040503050406030204" pitchFamily="18" charset="0"/>
            </a:endParaRPr>
          </a:p>
          <a:p>
            <a:pPr lvl="1"/>
            <a:r>
              <a:rPr lang="en-US" dirty="0">
                <a:latin typeface="Cambria" panose="02040503050406030204" pitchFamily="18" charset="0"/>
                <a:ea typeface="Cambria" panose="02040503050406030204" pitchFamily="18" charset="0"/>
              </a:rPr>
              <a:t>Deprecate US Survey Foot on 31 December 2022</a:t>
            </a:r>
          </a:p>
          <a:p>
            <a:pPr lvl="1"/>
            <a:r>
              <a:rPr lang="en-US" dirty="0">
                <a:latin typeface="Cambria" panose="02040503050406030204" pitchFamily="18" charset="0"/>
                <a:ea typeface="Cambria" panose="02040503050406030204" pitchFamily="18" charset="0"/>
              </a:rPr>
              <a:t>After, use International conversion (1 </a:t>
            </a:r>
            <a:r>
              <a:rPr lang="en-US" dirty="0" err="1">
                <a:latin typeface="Cambria" panose="02040503050406030204" pitchFamily="18" charset="0"/>
                <a:ea typeface="Cambria" panose="02040503050406030204" pitchFamily="18" charset="0"/>
              </a:rPr>
              <a:t>ft</a:t>
            </a:r>
            <a:r>
              <a:rPr lang="en-US" dirty="0">
                <a:latin typeface="Cambria" panose="02040503050406030204" pitchFamily="18" charset="0"/>
                <a:ea typeface="Cambria" panose="02040503050406030204" pitchFamily="18" charset="0"/>
              </a:rPr>
              <a:t> = 0.3048 m)</a:t>
            </a:r>
          </a:p>
          <a:p>
            <a:pPr lvl="1"/>
            <a:r>
              <a:rPr lang="en-US" dirty="0">
                <a:latin typeface="Cambria" panose="02040503050406030204" pitchFamily="18" charset="0"/>
                <a:ea typeface="Cambria" panose="02040503050406030204" pitchFamily="18" charset="0"/>
              </a:rPr>
              <a:t>Drop “International” refer to unit simply as “foot”</a:t>
            </a:r>
          </a:p>
          <a:p>
            <a:pPr lvl="1"/>
            <a:r>
              <a:rPr lang="en-US" dirty="0">
                <a:latin typeface="Cambria" panose="02040503050406030204" pitchFamily="18" charset="0"/>
                <a:ea typeface="Cambria" panose="02040503050406030204" pitchFamily="18" charset="0"/>
              </a:rPr>
              <a:t>Comment period open thru 02 December 2019</a:t>
            </a:r>
          </a:p>
          <a:p>
            <a:pPr lvl="1"/>
            <a:r>
              <a:rPr lang="en-US" dirty="0">
                <a:latin typeface="Cambria" panose="02040503050406030204" pitchFamily="18" charset="0"/>
                <a:ea typeface="Cambria" panose="02040503050406030204" pitchFamily="18" charset="0"/>
              </a:rPr>
              <a:t>Follow-up webinar was 12 December - recorded</a:t>
            </a:r>
          </a:p>
          <a:p>
            <a:pPr lvl="1"/>
            <a:endParaRPr lang="en-US" dirty="0">
              <a:latin typeface="Cambria" panose="02040503050406030204" pitchFamily="18" charset="0"/>
              <a:ea typeface="Cambria" panose="02040503050406030204" pitchFamily="18" charset="0"/>
            </a:endParaRPr>
          </a:p>
        </p:txBody>
      </p:sp>
      <p:sp>
        <p:nvSpPr>
          <p:cNvPr id="7" name="Title 1">
            <a:extLst>
              <a:ext uri="{FF2B5EF4-FFF2-40B4-BE49-F238E27FC236}">
                <a16:creationId xmlns:a16="http://schemas.microsoft.com/office/drawing/2014/main" id="{79202733-C61A-D04A-8F2B-1605F78DB89B}"/>
              </a:ext>
            </a:extLst>
          </p:cNvPr>
          <p:cNvSpPr>
            <a:spLocks noGrp="1"/>
          </p:cNvSpPr>
          <p:nvPr>
            <p:ph type="title"/>
          </p:nvPr>
        </p:nvSpPr>
        <p:spPr>
          <a:xfrm>
            <a:off x="0" y="477796"/>
            <a:ext cx="9144000" cy="802365"/>
          </a:xfrm>
          <a:solidFill>
            <a:schemeClr val="accent1"/>
          </a:solidFill>
        </p:spPr>
        <p:txBody>
          <a:bodyPr/>
          <a:lstStyle/>
          <a:p>
            <a:r>
              <a:rPr lang="en-US" sz="4000" b="1" dirty="0">
                <a:solidFill>
                  <a:schemeClr val="bg1"/>
                </a:solidFill>
                <a:latin typeface="Cambria" panose="02040503050406030204" pitchFamily="18" charset="0"/>
                <a:ea typeface="Cambria" panose="02040503050406030204" pitchFamily="18" charset="0"/>
              </a:rPr>
              <a:t>Putting our best “foot” forward…</a:t>
            </a:r>
          </a:p>
        </p:txBody>
      </p:sp>
      <p:cxnSp>
        <p:nvCxnSpPr>
          <p:cNvPr id="6" name="Straight Connector 5"/>
          <p:cNvCxnSpPr/>
          <p:nvPr/>
        </p:nvCxnSpPr>
        <p:spPr>
          <a:xfrm>
            <a:off x="474785" y="5980846"/>
            <a:ext cx="7649307" cy="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52013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mph" presetSubtype="0" nodeType="clickEffect">
                                  <p:stCondLst>
                                    <p:cond delay="0"/>
                                  </p:stCondLst>
                                  <p:iterate type="lt">
                                    <p:tmAbs val="25"/>
                                  </p:iterate>
                                  <p:childTnLst>
                                    <p:set>
                                      <p:cBhvr override="childStyle">
                                        <p:cTn id="11" dur="indefinite"/>
                                        <p:tgtEl>
                                          <p:spTgt spid="3">
                                            <p:txEl>
                                              <p:pRg st="9" end="9"/>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Using the modernized NSRS</a:t>
            </a:r>
          </a:p>
        </p:txBody>
      </p:sp>
      <p:sp>
        <p:nvSpPr>
          <p:cNvPr id="3" name="Content Placeholder 2"/>
          <p:cNvSpPr>
            <a:spLocks noGrp="1"/>
          </p:cNvSpPr>
          <p:nvPr>
            <p:ph idx="1"/>
          </p:nvPr>
        </p:nvSpPr>
        <p:spPr>
          <a:xfrm>
            <a:off x="190500" y="1600204"/>
            <a:ext cx="8763000" cy="4525963"/>
          </a:xfrm>
        </p:spPr>
        <p:txBody>
          <a:bodyPr/>
          <a:lstStyle/>
          <a:p>
            <a:r>
              <a:rPr lang="en-US" sz="3600" dirty="0">
                <a:latin typeface="Cambria" panose="02040503050406030204" pitchFamily="18" charset="0"/>
                <a:ea typeface="Cambria" panose="02040503050406030204" pitchFamily="18" charset="0"/>
              </a:rPr>
              <a:t>OPUS</a:t>
            </a:r>
          </a:p>
          <a:p>
            <a:pPr lvl="1"/>
            <a:r>
              <a:rPr lang="en-US" b="1" i="1" dirty="0">
                <a:latin typeface="Cambria" panose="02040503050406030204" pitchFamily="18" charset="0"/>
                <a:ea typeface="Cambria" panose="02040503050406030204" pitchFamily="18" charset="0"/>
              </a:rPr>
              <a:t>Guidance</a:t>
            </a:r>
            <a:r>
              <a:rPr lang="en-US" dirty="0">
                <a:latin typeface="Cambria" panose="02040503050406030204" pitchFamily="18" charset="0"/>
                <a:ea typeface="Cambria" panose="02040503050406030204" pitchFamily="18" charset="0"/>
              </a:rPr>
              <a:t> (such as pre-selected CORSs and assistance in locating marks in project areas)</a:t>
            </a:r>
          </a:p>
          <a:p>
            <a:pPr lvl="1"/>
            <a:r>
              <a:rPr lang="en-US" b="1" i="1" dirty="0">
                <a:latin typeface="Cambria" panose="02040503050406030204" pitchFamily="18" charset="0"/>
                <a:ea typeface="Cambria" panose="02040503050406030204" pitchFamily="18" charset="0"/>
              </a:rPr>
              <a:t>Users will decide </a:t>
            </a:r>
            <a:r>
              <a:rPr lang="en-US" dirty="0">
                <a:latin typeface="Cambria" panose="02040503050406030204" pitchFamily="18" charset="0"/>
                <a:ea typeface="Cambria" panose="02040503050406030204" pitchFamily="18" charset="0"/>
              </a:rPr>
              <a:t>what control to hold fixed and what epochs they wish to set for the adjustment</a:t>
            </a:r>
          </a:p>
          <a:p>
            <a:pPr lvl="2"/>
            <a:r>
              <a:rPr lang="en-US" dirty="0">
                <a:latin typeface="Cambria" panose="02040503050406030204" pitchFamily="18" charset="0"/>
                <a:ea typeface="Cambria" panose="02040503050406030204" pitchFamily="18" charset="0"/>
              </a:rPr>
              <a:t>“Preliminary coordinates”</a:t>
            </a:r>
          </a:p>
          <a:p>
            <a:pPr lvl="1"/>
            <a:r>
              <a:rPr lang="en-US" dirty="0">
                <a:latin typeface="Cambria" panose="02040503050406030204" pitchFamily="18" charset="0"/>
                <a:ea typeface="Cambria" panose="02040503050406030204" pitchFamily="18" charset="0"/>
              </a:rPr>
              <a:t>If submitted to NGS (aka “Shared”), we will harvest your raw GNSS data and use it to compute Final Discrete coordinates</a:t>
            </a:r>
          </a:p>
        </p:txBody>
      </p:sp>
    </p:spTree>
    <p:extLst>
      <p:ext uri="{BB962C8B-B14F-4D97-AF65-F5344CB8AC3E}">
        <p14:creationId xmlns:p14="http://schemas.microsoft.com/office/powerpoint/2010/main" val="221094292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ea typeface="Cambria" panose="02040503050406030204" pitchFamily="18" charset="0"/>
              </a:rPr>
              <a:t>Using the modernized NSRS</a:t>
            </a:r>
          </a:p>
        </p:txBody>
      </p:sp>
      <p:sp>
        <p:nvSpPr>
          <p:cNvPr id="3" name="Content Placeholder 2"/>
          <p:cNvSpPr>
            <a:spLocks noGrp="1"/>
          </p:cNvSpPr>
          <p:nvPr>
            <p:ph idx="1"/>
          </p:nvPr>
        </p:nvSpPr>
        <p:spPr>
          <a:xfrm>
            <a:off x="228600" y="1417639"/>
            <a:ext cx="8782050" cy="5287962"/>
          </a:xfrm>
        </p:spPr>
        <p:txBody>
          <a:bodyPr/>
          <a:lstStyle/>
          <a:p>
            <a:r>
              <a:rPr lang="en-US" sz="3600" dirty="0">
                <a:latin typeface="Cambria" panose="02040503050406030204" pitchFamily="18" charset="0"/>
                <a:ea typeface="Cambria" panose="02040503050406030204" pitchFamily="18" charset="0"/>
              </a:rPr>
              <a:t>GNSS is the only entry for now</a:t>
            </a:r>
          </a:p>
          <a:p>
            <a:r>
              <a:rPr lang="en-US" sz="3600" dirty="0">
                <a:latin typeface="Cambria" panose="02040503050406030204" pitchFamily="18" charset="0"/>
                <a:ea typeface="Cambria" panose="02040503050406030204" pitchFamily="18" charset="0"/>
              </a:rPr>
              <a:t>Leveling and Total Station surveys will need some GNSS if you wish to submit your survey to NGS for inclusion in the NSRS database</a:t>
            </a:r>
          </a:p>
          <a:p>
            <a:pPr lvl="2"/>
            <a:r>
              <a:rPr lang="en-US" sz="2800" dirty="0">
                <a:latin typeface="Cambria" panose="02040503050406030204" pitchFamily="18" charset="0"/>
                <a:ea typeface="Cambria" panose="02040503050406030204" pitchFamily="18" charset="0"/>
              </a:rPr>
              <a:t>Some GNSS is fine; e.g.  RTK or RTN</a:t>
            </a:r>
          </a:p>
          <a:p>
            <a:pPr lvl="2"/>
            <a:r>
              <a:rPr lang="en-US" sz="2800" dirty="0">
                <a:latin typeface="Cambria" panose="02040503050406030204" pitchFamily="18" charset="0"/>
                <a:ea typeface="Cambria" panose="02040503050406030204" pitchFamily="18" charset="0"/>
              </a:rPr>
              <a:t>No decision yet on whether OPUS Projects will operate if with no GNSS in a project</a:t>
            </a:r>
          </a:p>
        </p:txBody>
      </p:sp>
    </p:spTree>
    <p:extLst>
      <p:ext uri="{BB962C8B-B14F-4D97-AF65-F5344CB8AC3E}">
        <p14:creationId xmlns:p14="http://schemas.microsoft.com/office/powerpoint/2010/main" val="103719686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274638"/>
            <a:ext cx="9029700" cy="1143000"/>
          </a:xfrm>
        </p:spPr>
        <p:txBody>
          <a:bodyPr/>
          <a:lstStyle/>
          <a:p>
            <a:r>
              <a:rPr lang="en-US" sz="4000" dirty="0">
                <a:latin typeface="Cambria" panose="02040503050406030204" pitchFamily="18" charset="0"/>
                <a:ea typeface="Cambria" panose="02040503050406030204" pitchFamily="18" charset="0"/>
              </a:rPr>
              <a:t>So much more to NSRS Modernization!</a:t>
            </a:r>
          </a:p>
        </p:txBody>
      </p:sp>
      <p:sp>
        <p:nvSpPr>
          <p:cNvPr id="3" name="Content Placeholder 2"/>
          <p:cNvSpPr>
            <a:spLocks noGrp="1"/>
          </p:cNvSpPr>
          <p:nvPr>
            <p:ph idx="1"/>
          </p:nvPr>
        </p:nvSpPr>
        <p:spPr>
          <a:xfrm>
            <a:off x="266700" y="1206504"/>
            <a:ext cx="8699500" cy="5397496"/>
          </a:xfrm>
        </p:spPr>
        <p:txBody>
          <a:bodyPr/>
          <a:lstStyle/>
          <a:p>
            <a:r>
              <a:rPr lang="en-US" sz="2700" dirty="0">
                <a:latin typeface="Cambria" panose="02040503050406030204" pitchFamily="18" charset="0"/>
                <a:ea typeface="Cambria" panose="02040503050406030204" pitchFamily="18" charset="0"/>
              </a:rPr>
              <a:t>New version of PAGES</a:t>
            </a:r>
          </a:p>
          <a:p>
            <a:pPr lvl="1"/>
            <a:r>
              <a:rPr lang="en-US" sz="2400" dirty="0">
                <a:latin typeface="Cambria" panose="02040503050406030204" pitchFamily="18" charset="0"/>
                <a:ea typeface="Cambria" panose="02040503050406030204" pitchFamily="18" charset="0"/>
              </a:rPr>
              <a:t>Multi-Constellation </a:t>
            </a:r>
            <a:r>
              <a:rPr lang="en-US" sz="2400" dirty="0">
                <a:latin typeface="Cambria" panose="02040503050406030204" pitchFamily="18" charset="0"/>
                <a:ea typeface="Cambria" panose="02040503050406030204" pitchFamily="18" charset="0"/>
                <a:sym typeface="Wingdings" panose="05000000000000000000" pitchFamily="2" charset="2"/>
              </a:rPr>
              <a:t> </a:t>
            </a:r>
            <a:r>
              <a:rPr lang="en-US" sz="2400" dirty="0">
                <a:latin typeface="Cambria" panose="02040503050406030204" pitchFamily="18" charset="0"/>
                <a:ea typeface="Cambria" panose="02040503050406030204" pitchFamily="18" charset="0"/>
              </a:rPr>
              <a:t>GPS, Galileo, GLONASS, </a:t>
            </a:r>
            <a:r>
              <a:rPr lang="en-US" sz="2400" dirty="0" err="1">
                <a:latin typeface="Cambria" panose="02040503050406030204" pitchFamily="18" charset="0"/>
                <a:ea typeface="Cambria" panose="02040503050406030204" pitchFamily="18" charset="0"/>
              </a:rPr>
              <a:t>Beidou</a:t>
            </a:r>
            <a:r>
              <a:rPr lang="en-US" sz="2400" dirty="0">
                <a:latin typeface="Cambria" panose="02040503050406030204" pitchFamily="18" charset="0"/>
                <a:ea typeface="Cambria" panose="02040503050406030204" pitchFamily="18" charset="0"/>
              </a:rPr>
              <a:t>, etc.</a:t>
            </a:r>
          </a:p>
          <a:p>
            <a:pPr lvl="1"/>
            <a:r>
              <a:rPr lang="en-US" sz="2400" dirty="0">
                <a:latin typeface="Cambria" panose="02040503050406030204" pitchFamily="18" charset="0"/>
                <a:ea typeface="Cambria" panose="02040503050406030204" pitchFamily="18" charset="0"/>
              </a:rPr>
              <a:t>Target: 15 minute occupations</a:t>
            </a:r>
          </a:p>
          <a:p>
            <a:r>
              <a:rPr lang="en-US" sz="2700" dirty="0">
                <a:latin typeface="Cambria" panose="02040503050406030204" pitchFamily="18" charset="0"/>
                <a:ea typeface="Cambria" panose="02040503050406030204" pitchFamily="18" charset="0"/>
              </a:rPr>
              <a:t>OPUS expansion plan</a:t>
            </a:r>
          </a:p>
          <a:p>
            <a:pPr lvl="1"/>
            <a:r>
              <a:rPr lang="en-US" sz="2400" dirty="0">
                <a:latin typeface="Cambria" panose="02040503050406030204" pitchFamily="18" charset="0"/>
                <a:ea typeface="Cambria" panose="02040503050406030204" pitchFamily="18" charset="0"/>
              </a:rPr>
              <a:t>RTK/RTN:  2020 rollout, see demo tomorrow</a:t>
            </a:r>
          </a:p>
          <a:p>
            <a:pPr lvl="1"/>
            <a:r>
              <a:rPr lang="en-US" sz="2400" dirty="0">
                <a:latin typeface="Cambria" panose="02040503050406030204" pitchFamily="18" charset="0"/>
                <a:ea typeface="Cambria" panose="02040503050406030204" pitchFamily="18" charset="0"/>
              </a:rPr>
              <a:t>Leveling, Classical (Total Station), Gravity: 2020-2025</a:t>
            </a:r>
          </a:p>
          <a:p>
            <a:pPr lvl="1"/>
            <a:r>
              <a:rPr lang="en-US" sz="2400" dirty="0">
                <a:latin typeface="Cambria" panose="02040503050406030204" pitchFamily="18" charset="0"/>
                <a:ea typeface="Cambria" panose="02040503050406030204" pitchFamily="18" charset="0"/>
              </a:rPr>
              <a:t>Ease of submission to NGS for inclusion in the NSRS</a:t>
            </a:r>
          </a:p>
          <a:p>
            <a:r>
              <a:rPr lang="en-US" sz="2700" dirty="0">
                <a:latin typeface="Cambria" panose="02040503050406030204" pitchFamily="18" charset="0"/>
                <a:ea typeface="Cambria" panose="02040503050406030204" pitchFamily="18" charset="0"/>
              </a:rPr>
              <a:t>New Mark Recovery Tool</a:t>
            </a:r>
          </a:p>
          <a:p>
            <a:pPr lvl="1"/>
            <a:r>
              <a:rPr lang="en-US" dirty="0">
                <a:latin typeface="Cambria" panose="02040503050406030204" pitchFamily="18" charset="0"/>
                <a:ea typeface="Cambria" panose="02040503050406030204" pitchFamily="18" charset="0"/>
              </a:rPr>
              <a:t>current draft version in Beta </a:t>
            </a:r>
            <a:endParaRPr lang="en-US" u="sng" dirty="0">
              <a:latin typeface="Cambria" panose="02040503050406030204" pitchFamily="18" charset="0"/>
              <a:ea typeface="Cambria" panose="02040503050406030204" pitchFamily="18" charset="0"/>
            </a:endParaRPr>
          </a:p>
          <a:p>
            <a:r>
              <a:rPr lang="en-US" sz="2700" dirty="0">
                <a:latin typeface="Cambria" panose="02040503050406030204" pitchFamily="18" charset="0"/>
                <a:ea typeface="Cambria" panose="02040503050406030204" pitchFamily="18" charset="0"/>
              </a:rPr>
              <a:t>Fully integrate conversions and transformations</a:t>
            </a:r>
          </a:p>
          <a:p>
            <a:pPr lvl="1"/>
            <a:r>
              <a:rPr lang="en-US" sz="2400" dirty="0">
                <a:latin typeface="Cambria" panose="02040503050406030204" pitchFamily="18" charset="0"/>
                <a:ea typeface="Cambria" panose="02040503050406030204" pitchFamily="18" charset="0"/>
              </a:rPr>
              <a:t>NCAT and </a:t>
            </a:r>
            <a:r>
              <a:rPr lang="en-US" sz="2400" dirty="0" err="1">
                <a:latin typeface="Cambria" panose="02040503050406030204" pitchFamily="18" charset="0"/>
                <a:ea typeface="Cambria" panose="02040503050406030204" pitchFamily="18" charset="0"/>
              </a:rPr>
              <a:t>VDatum</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8897876"/>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255376"/>
            <a:ext cx="914399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spc="-40" dirty="0">
                <a:latin typeface="Cambria" panose="02040503050406030204" pitchFamily="18" charset="0"/>
                <a:cs typeface="Calibri"/>
              </a:rPr>
              <a:t>What new tools are already live?</a:t>
            </a:r>
            <a:endParaRPr sz="4800" dirty="0">
              <a:latin typeface="Cambria" panose="02040503050406030204" pitchFamily="18" charset="0"/>
              <a:cs typeface="Calibri"/>
            </a:endParaRPr>
          </a:p>
        </p:txBody>
      </p:sp>
      <p:sp>
        <p:nvSpPr>
          <p:cNvPr id="12" name="object 2"/>
          <p:cNvSpPr txBox="1">
            <a:spLocks/>
          </p:cNvSpPr>
          <p:nvPr/>
        </p:nvSpPr>
        <p:spPr bwMode="auto">
          <a:xfrm>
            <a:off x="206477" y="1563429"/>
            <a:ext cx="8937523" cy="4695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280988" indent="-265113" algn="l">
              <a:spcBef>
                <a:spcPts val="600"/>
              </a:spcBef>
              <a:spcAft>
                <a:spcPts val="600"/>
              </a:spcAft>
              <a:buFont typeface="Arial" panose="020B0604020202020204" pitchFamily="34" charset="0"/>
              <a:buChar char="•"/>
            </a:pPr>
            <a:r>
              <a:rPr lang="en-US" sz="3600" spc="-40" dirty="0">
                <a:latin typeface="Cambria" panose="02040503050406030204" pitchFamily="18" charset="0"/>
                <a:cs typeface="Calibri"/>
              </a:rPr>
              <a:t>VERTCON 3.0 – functionality now in NCAT</a:t>
            </a:r>
          </a:p>
          <a:p>
            <a:pPr marL="280988" indent="-265113" algn="l">
              <a:spcBef>
                <a:spcPts val="600"/>
              </a:spcBef>
              <a:spcAft>
                <a:spcPts val="600"/>
              </a:spcAft>
              <a:buFont typeface="Arial" panose="020B0604020202020204" pitchFamily="34" charset="0"/>
              <a:buChar char="•"/>
            </a:pPr>
            <a:r>
              <a:rPr lang="en-US" sz="3600" spc="-40" dirty="0">
                <a:latin typeface="Cambria" panose="02040503050406030204" pitchFamily="18" charset="0"/>
                <a:cs typeface="Calibri"/>
              </a:rPr>
              <a:t>Mark Recovery – mobile browser compatible</a:t>
            </a:r>
          </a:p>
          <a:p>
            <a:pPr marL="280988" indent="-265113" algn="l">
              <a:spcBef>
                <a:spcPts val="600"/>
              </a:spcBef>
              <a:spcAft>
                <a:spcPts val="600"/>
              </a:spcAft>
              <a:buFont typeface="Arial" panose="020B0604020202020204" pitchFamily="34" charset="0"/>
              <a:buChar char="•"/>
            </a:pPr>
            <a:r>
              <a:rPr lang="en-US" sz="3600" spc="-40" dirty="0">
                <a:latin typeface="Cambria" panose="02040503050406030204" pitchFamily="18" charset="0"/>
                <a:cs typeface="Calibri"/>
              </a:rPr>
              <a:t>GEOID18 – latest, greatest, </a:t>
            </a:r>
            <a:r>
              <a:rPr lang="en-US" sz="3600" i="1" spc="-40" dirty="0">
                <a:latin typeface="Cambria" panose="02040503050406030204" pitchFamily="18" charset="0"/>
                <a:cs typeface="Calibri"/>
              </a:rPr>
              <a:t>and last </a:t>
            </a:r>
            <a:r>
              <a:rPr lang="en-US" sz="3600" spc="-40" dirty="0">
                <a:latin typeface="Cambria" panose="02040503050406030204" pitchFamily="18" charset="0"/>
                <a:cs typeface="Calibri"/>
              </a:rPr>
              <a:t>hybrid</a:t>
            </a:r>
          </a:p>
          <a:p>
            <a:pPr marL="280988" indent="-265113" algn="l">
              <a:spcBef>
                <a:spcPts val="600"/>
              </a:spcBef>
              <a:spcAft>
                <a:spcPts val="600"/>
              </a:spcAft>
              <a:buFont typeface="Arial" panose="020B0604020202020204" pitchFamily="34" charset="0"/>
              <a:buChar char="•"/>
            </a:pPr>
            <a:r>
              <a:rPr lang="en-US" sz="3600" spc="-40" dirty="0" err="1">
                <a:latin typeface="Cambria" panose="02040503050406030204" pitchFamily="18" charset="0"/>
                <a:cs typeface="Calibri"/>
              </a:rPr>
              <a:t>GPSonBM</a:t>
            </a:r>
            <a:r>
              <a:rPr lang="en-US" sz="3600" spc="-40" dirty="0">
                <a:latin typeface="Cambria" panose="02040503050406030204" pitchFamily="18" charset="0"/>
                <a:cs typeface="Calibri"/>
              </a:rPr>
              <a:t> – updated tracking map (</a:t>
            </a:r>
            <a:r>
              <a:rPr lang="en-US" sz="3600" spc="-40" dirty="0">
                <a:latin typeface="Cambria" panose="02040503050406030204" pitchFamily="18" charset="0"/>
                <a:cs typeface="Calibri"/>
                <a:hlinkClick r:id="rId3"/>
              </a:rPr>
              <a:t>AGOL</a:t>
            </a:r>
            <a:r>
              <a:rPr lang="en-US" sz="3600" spc="-40" dirty="0">
                <a:latin typeface="Cambria" panose="02040503050406030204" pitchFamily="18" charset="0"/>
                <a:cs typeface="Calibri"/>
              </a:rPr>
              <a:t>)</a:t>
            </a:r>
          </a:p>
          <a:p>
            <a:pPr marL="1195388" lvl="2" indent="-265113" algn="l">
              <a:spcBef>
                <a:spcPts val="600"/>
              </a:spcBef>
              <a:spcAft>
                <a:spcPts val="600"/>
              </a:spcAft>
              <a:buFont typeface="Arial" panose="020B0604020202020204" pitchFamily="34" charset="0"/>
              <a:buChar char="•"/>
            </a:pPr>
            <a:r>
              <a:rPr lang="en-US" sz="3200" i="1" spc="-40" dirty="0">
                <a:latin typeface="Cambria" panose="02040503050406030204" pitchFamily="18" charset="0"/>
                <a:cs typeface="Calibri"/>
              </a:rPr>
              <a:t>for NAVD88</a:t>
            </a:r>
            <a:r>
              <a:rPr lang="en-US" sz="3200" i="1" spc="-40" dirty="0">
                <a:latin typeface="Cambria" panose="02040503050406030204" pitchFamily="18" charset="0"/>
                <a:cs typeface="Calibri"/>
                <a:sym typeface="Wingdings" panose="05000000000000000000" pitchFamily="2" charset="2"/>
              </a:rPr>
              <a:t>NAPGD2022 transformation</a:t>
            </a:r>
            <a:endParaRPr lang="en-US" sz="3200" i="1" spc="-40" dirty="0">
              <a:latin typeface="Cambria" panose="02040503050406030204" pitchFamily="18" charset="0"/>
              <a:cs typeface="Calibri"/>
            </a:endParaRPr>
          </a:p>
          <a:p>
            <a:pPr marL="280988" indent="-265113" algn="l">
              <a:spcBef>
                <a:spcPts val="600"/>
              </a:spcBef>
              <a:spcAft>
                <a:spcPts val="600"/>
              </a:spcAft>
              <a:buFont typeface="Arial" panose="020B0604020202020204" pitchFamily="34" charset="0"/>
              <a:buChar char="•"/>
            </a:pPr>
            <a:endParaRPr lang="en-US" sz="3200" spc="-40" dirty="0">
              <a:latin typeface="Cambria" panose="02040503050406030204" pitchFamily="18" charset="0"/>
              <a:cs typeface="Calibri"/>
            </a:endParaRPr>
          </a:p>
          <a:p>
            <a:pPr marL="588433" indent="-571500" algn="l">
              <a:spcBef>
                <a:spcPts val="600"/>
              </a:spcBef>
              <a:spcAft>
                <a:spcPts val="600"/>
              </a:spcAft>
              <a:buFont typeface="Arial" panose="020B0604020202020204" pitchFamily="34" charset="0"/>
              <a:buChar char="•"/>
            </a:pPr>
            <a:endParaRPr lang="en-US" sz="3600" dirty="0">
              <a:latin typeface="Cambria" panose="02040503050406030204" pitchFamily="18" charset="0"/>
              <a:cs typeface="Calibri"/>
            </a:endParaRPr>
          </a:p>
        </p:txBody>
      </p:sp>
    </p:spTree>
    <p:extLst>
      <p:ext uri="{BB962C8B-B14F-4D97-AF65-F5344CB8AC3E}">
        <p14:creationId xmlns:p14="http://schemas.microsoft.com/office/powerpoint/2010/main" val="379076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2238"/>
            <a:ext cx="9144000" cy="1143000"/>
          </a:xfrm>
        </p:spPr>
        <p:txBody>
          <a:bodyPr/>
          <a:lstStyle/>
          <a:p>
            <a:r>
              <a:rPr lang="en-US" sz="3600" spc="-40" dirty="0">
                <a:latin typeface="Cambria" panose="02040503050406030204" pitchFamily="18" charset="0"/>
                <a:cs typeface="Calibri"/>
              </a:rPr>
              <a:t>Mark Recovery – mobile browser compatible</a:t>
            </a:r>
            <a:endParaRPr lang="en-US" sz="3600" dirty="0">
              <a:latin typeface="Cambria" panose="02040503050406030204" pitchFamily="18" charset="0"/>
              <a:ea typeface="Cambria" panose="02040503050406030204" pitchFamily="18" charset="0"/>
            </a:endParaRPr>
          </a:p>
        </p:txBody>
      </p:sp>
      <p:sp>
        <p:nvSpPr>
          <p:cNvPr id="3" name="Content Placeholder 2"/>
          <p:cNvSpPr>
            <a:spLocks noGrp="1"/>
          </p:cNvSpPr>
          <p:nvPr>
            <p:ph idx="1"/>
          </p:nvPr>
        </p:nvSpPr>
        <p:spPr>
          <a:xfrm>
            <a:off x="171450" y="1265238"/>
            <a:ext cx="8782050" cy="5300663"/>
          </a:xfrm>
        </p:spPr>
        <p:txBody>
          <a:bodyPr/>
          <a:lstStyle/>
          <a:p>
            <a:r>
              <a:rPr lang="en-US" sz="3600" dirty="0">
                <a:latin typeface="Cambria" panose="02040503050406030204" pitchFamily="18" charset="0"/>
                <a:ea typeface="Cambria" panose="02040503050406030204" pitchFamily="18" charset="0"/>
              </a:rPr>
              <a:t>use your smartphone to submit recovery</a:t>
            </a:r>
          </a:p>
          <a:p>
            <a:r>
              <a:rPr lang="en-US" sz="3600" dirty="0">
                <a:latin typeface="Cambria" panose="02040503050406030204" pitchFamily="18" charset="0"/>
                <a:ea typeface="Cambria" panose="02040503050406030204" pitchFamily="18" charset="0"/>
              </a:rPr>
              <a:t>Any major search engine: </a:t>
            </a:r>
          </a:p>
          <a:p>
            <a:pPr marL="457200" lvl="1" indent="0">
              <a:buNone/>
            </a:pPr>
            <a:r>
              <a:rPr lang="en-US" sz="3600" dirty="0">
                <a:latin typeface="Cambria" panose="02040503050406030204" pitchFamily="18" charset="0"/>
                <a:ea typeface="Cambria" panose="02040503050406030204" pitchFamily="18" charset="0"/>
              </a:rPr>
              <a:t>	“</a:t>
            </a:r>
            <a:r>
              <a:rPr lang="en-US" sz="3600" b="1" dirty="0">
                <a:solidFill>
                  <a:srgbClr val="FF0000"/>
                </a:solidFill>
                <a:latin typeface="Cambria" panose="02040503050406030204" pitchFamily="18" charset="0"/>
                <a:ea typeface="Cambria" panose="02040503050406030204" pitchFamily="18" charset="0"/>
              </a:rPr>
              <a:t>NGS survey mark recovery</a:t>
            </a:r>
            <a:r>
              <a:rPr lang="en-US" sz="3200" dirty="0">
                <a:latin typeface="Cambria" panose="02040503050406030204" pitchFamily="18" charset="0"/>
                <a:ea typeface="Cambria" panose="02040503050406030204" pitchFamily="18" charset="0"/>
              </a:rPr>
              <a:t>”</a:t>
            </a:r>
          </a:p>
          <a:p>
            <a:pPr marL="0" indent="0" algn="ctr">
              <a:buNone/>
            </a:pPr>
            <a:r>
              <a:rPr lang="en-US" dirty="0">
                <a:latin typeface="Cambria" panose="02040503050406030204" pitchFamily="18" charset="0"/>
                <a:ea typeface="Cambria" panose="02040503050406030204" pitchFamily="18" charset="0"/>
                <a:hlinkClick r:id="rId3"/>
              </a:rPr>
              <a:t>beta.ngs.noaa.gov/</a:t>
            </a:r>
            <a:r>
              <a:rPr lang="en-US" dirty="0" err="1">
                <a:latin typeface="Cambria" panose="02040503050406030204" pitchFamily="18" charset="0"/>
                <a:ea typeface="Cambria" panose="02040503050406030204" pitchFamily="18" charset="0"/>
                <a:hlinkClick r:id="rId3"/>
              </a:rPr>
              <a:t>cgi</a:t>
            </a:r>
            <a:r>
              <a:rPr lang="en-US" dirty="0">
                <a:latin typeface="Cambria" panose="02040503050406030204" pitchFamily="18" charset="0"/>
                <a:ea typeface="Cambria" panose="02040503050406030204" pitchFamily="18" charset="0"/>
                <a:hlinkClick r:id="rId3"/>
              </a:rPr>
              <a:t>-bin/</a:t>
            </a:r>
            <a:r>
              <a:rPr lang="en-US" dirty="0" err="1">
                <a:latin typeface="Cambria" panose="02040503050406030204" pitchFamily="18" charset="0"/>
                <a:ea typeface="Cambria" panose="02040503050406030204" pitchFamily="18" charset="0"/>
                <a:hlinkClick r:id="rId3"/>
              </a:rPr>
              <a:t>recvy_entry_www.prl</a:t>
            </a:r>
            <a:endParaRPr lang="en-US" dirty="0">
              <a:latin typeface="Cambria" panose="02040503050406030204" pitchFamily="18" charset="0"/>
              <a:ea typeface="Cambria" panose="02040503050406030204" pitchFamily="18" charset="0"/>
            </a:endParaRPr>
          </a:p>
          <a:p>
            <a:pPr marL="0" indent="0" algn="ctr">
              <a:spcBef>
                <a:spcPts val="1800"/>
              </a:spcBef>
              <a:buNone/>
            </a:pPr>
            <a:r>
              <a:rPr lang="en-US" sz="3600" dirty="0">
                <a:latin typeface="Cambria" panose="02040503050406030204" pitchFamily="18" charset="0"/>
                <a:ea typeface="Cambria" panose="02040503050406030204" pitchFamily="18" charset="0"/>
              </a:rPr>
              <a:t>Try it out! Give us feedback!</a:t>
            </a:r>
          </a:p>
          <a:p>
            <a:pPr marL="0" indent="0" algn="ctr">
              <a:spcBef>
                <a:spcPts val="600"/>
              </a:spcBef>
              <a:buNone/>
            </a:pPr>
            <a:r>
              <a:rPr lang="en-US" sz="3600" dirty="0">
                <a:solidFill>
                  <a:srgbClr val="FF0000"/>
                </a:solidFill>
                <a:latin typeface="Cambria" panose="02040503050406030204" pitchFamily="18" charset="0"/>
                <a:ea typeface="Cambria" panose="02040503050406030204" pitchFamily="18" charset="0"/>
              </a:rPr>
              <a:t>NGS.Feedback@noaa.gov</a:t>
            </a:r>
          </a:p>
          <a:p>
            <a:pPr lvl="1"/>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57365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bwMode="auto">
          <a:xfrm>
            <a:off x="0" y="235088"/>
            <a:ext cx="9144000" cy="707886"/>
          </a:xfrm>
          <a:prstGeom prst="rect">
            <a:avLst/>
          </a:prstGeom>
          <a:noFill/>
          <a:ln w="9525">
            <a:noFill/>
            <a:miter lim="800000"/>
            <a:headEnd/>
            <a:tailEnd/>
          </a:ln>
        </p:spPr>
        <p:txBody>
          <a:bodyPr wrap="square" rtlCol="0">
            <a:spAutoFit/>
          </a:bodyPr>
          <a:lstStyle/>
          <a:p>
            <a:pPr algn="ctr"/>
            <a:r>
              <a:rPr lang="en-US" sz="4000" dirty="0">
                <a:latin typeface="Cambria" panose="02040503050406030204" pitchFamily="18" charset="0"/>
                <a:ea typeface="Cambria" panose="02040503050406030204" pitchFamily="18" charset="0"/>
              </a:rPr>
              <a:t>What does processed data look like?</a:t>
            </a:r>
          </a:p>
        </p:txBody>
      </p:sp>
      <p:pic>
        <p:nvPicPr>
          <p:cNvPr id="9" name="Content Placeholder 4"/>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5" t="115" r="105" b="116"/>
          <a:stretch/>
        </p:blipFill>
        <p:spPr>
          <a:xfrm>
            <a:off x="553640" y="924200"/>
            <a:ext cx="8036719" cy="5933800"/>
          </a:xfrm>
        </p:spPr>
      </p:pic>
      <p:sp>
        <p:nvSpPr>
          <p:cNvPr id="2" name="TextBox 1"/>
          <p:cNvSpPr txBox="1"/>
          <p:nvPr/>
        </p:nvSpPr>
        <p:spPr bwMode="auto">
          <a:xfrm>
            <a:off x="8437601" y="3465005"/>
            <a:ext cx="553998" cy="852190"/>
          </a:xfrm>
          <a:prstGeom prst="rect">
            <a:avLst/>
          </a:prstGeom>
          <a:noFill/>
          <a:ln w="9525">
            <a:noFill/>
            <a:miter lim="800000"/>
            <a:headEnd/>
            <a:tailEnd/>
          </a:ln>
        </p:spPr>
        <p:txBody>
          <a:bodyPr vert="vert270" wrap="square" rtlCol="0">
            <a:spAutoFit/>
            <a:scene3d>
              <a:camera prst="orthographicFront">
                <a:rot lat="0" lon="0" rev="0"/>
              </a:camera>
              <a:lightRig rig="threePt" dir="t"/>
            </a:scene3d>
          </a:bodyPr>
          <a:lstStyle/>
          <a:p>
            <a:pPr algn="ctr"/>
            <a:r>
              <a:rPr lang="en-US" sz="2400" dirty="0" err="1">
                <a:latin typeface="Arial" panose="020B0604020202020204" pitchFamily="34" charset="0"/>
                <a:ea typeface="Cambria" panose="02040503050406030204" pitchFamily="18" charset="0"/>
                <a:cs typeface="Arial" panose="020B0604020202020204" pitchFamily="34" charset="0"/>
              </a:rPr>
              <a:t>mGal</a:t>
            </a:r>
            <a:endParaRPr lang="en-US" sz="2400" dirty="0">
              <a:latin typeface="Arial" panose="020B0604020202020204" pitchFamily="34" charset="0"/>
              <a:ea typeface="Cambria" panose="02040503050406030204" pitchFamily="18" charset="0"/>
              <a:cs typeface="Arial" panose="020B0604020202020204" pitchFamily="34" charset="0"/>
            </a:endParaRPr>
          </a:p>
        </p:txBody>
      </p:sp>
      <p:sp>
        <p:nvSpPr>
          <p:cNvPr id="5" name="TextBox 4"/>
          <p:cNvSpPr txBox="1"/>
          <p:nvPr/>
        </p:nvSpPr>
        <p:spPr bwMode="auto">
          <a:xfrm>
            <a:off x="628651" y="6272785"/>
            <a:ext cx="6772274" cy="461665"/>
          </a:xfrm>
          <a:prstGeom prst="rect">
            <a:avLst/>
          </a:prstGeom>
          <a:noFill/>
          <a:ln w="9525">
            <a:noFill/>
            <a:miter lim="800000"/>
            <a:headEnd/>
            <a:tailEnd/>
          </a:ln>
        </p:spPr>
        <p:txBody>
          <a:bodyPr vert="horz" wrap="square" rtlCol="0">
            <a:spAutoFit/>
            <a:scene3d>
              <a:camera prst="orthographicFront">
                <a:rot lat="0" lon="0" rev="0"/>
              </a:camera>
              <a:lightRig rig="threePt" dir="t"/>
            </a:scene3d>
          </a:bodyPr>
          <a:lstStyle/>
          <a:p>
            <a:r>
              <a:rPr lang="en-US" sz="2400" dirty="0" err="1">
                <a:latin typeface="Arial" panose="020B0604020202020204" pitchFamily="34" charset="0"/>
                <a:ea typeface="Cambria" panose="02040503050406030204" pitchFamily="18" charset="0"/>
                <a:cs typeface="Arial" panose="020B0604020202020204" pitchFamily="34" charset="0"/>
              </a:rPr>
              <a:t>mGal</a:t>
            </a:r>
            <a:r>
              <a:rPr lang="en-US" sz="2400" dirty="0">
                <a:latin typeface="Arial" panose="020B0604020202020204" pitchFamily="34" charset="0"/>
                <a:ea typeface="Cambria" panose="02040503050406030204" pitchFamily="18" charset="0"/>
                <a:cs typeface="Arial" panose="020B0604020202020204" pitchFamily="34" charset="0"/>
              </a:rPr>
              <a:t> = </a:t>
            </a:r>
            <a:r>
              <a:rPr lang="en-US" sz="2400" dirty="0" err="1">
                <a:latin typeface="Arial" panose="020B0604020202020204" pitchFamily="34" charset="0"/>
                <a:ea typeface="Cambria" panose="02040503050406030204" pitchFamily="18" charset="0"/>
                <a:cs typeface="Arial" panose="020B0604020202020204" pitchFamily="34" charset="0"/>
              </a:rPr>
              <a:t>milligal</a:t>
            </a:r>
            <a:endParaRPr lang="en-US" sz="2400" dirty="0">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16433400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47708"/>
            <a:ext cx="9143999" cy="571096"/>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3600" spc="-40" dirty="0">
                <a:latin typeface="Cambria" panose="02040503050406030204" pitchFamily="18" charset="0"/>
                <a:cs typeface="Calibri"/>
              </a:rPr>
              <a:t>Mark Recovery – mobile browser compatible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908" y="963048"/>
            <a:ext cx="3268612" cy="5810865"/>
          </a:xfrm>
          <a:prstGeom prst="rect">
            <a:avLst/>
          </a:prstGeom>
          <a:ln w="15875">
            <a:solidFill>
              <a:schemeClr val="tx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7918" y="963047"/>
            <a:ext cx="3268612" cy="5810865"/>
          </a:xfrm>
          <a:prstGeom prst="rect">
            <a:avLst/>
          </a:prstGeom>
          <a:ln w="15875">
            <a:solidFill>
              <a:schemeClr val="tx1"/>
            </a:solidFill>
          </a:ln>
        </p:spPr>
      </p:pic>
    </p:spTree>
    <p:extLst>
      <p:ext uri="{BB962C8B-B14F-4D97-AF65-F5344CB8AC3E}">
        <p14:creationId xmlns:p14="http://schemas.microsoft.com/office/powerpoint/2010/main" val="408671848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Content Placeholder 2"/>
          <p:cNvSpPr txBox="1">
            <a:spLocks/>
          </p:cNvSpPr>
          <p:nvPr/>
        </p:nvSpPr>
        <p:spPr bwMode="auto">
          <a:xfrm>
            <a:off x="218365" y="1034890"/>
            <a:ext cx="8707271" cy="1136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Lst>
              <a:defRPr>
                <a:solidFill>
                  <a:schemeClr val="tx1"/>
                </a:solidFill>
                <a:latin typeface="Calibri" pitchFamily="34" charset="0"/>
                <a:ea typeface="ＭＳ Ｐゴシック" pitchFamily="34" charset="-128"/>
              </a:defRPr>
            </a:lvl9pPr>
          </a:lstStyle>
          <a:p>
            <a:pPr algn="ctr">
              <a:lnSpc>
                <a:spcPct val="95000"/>
              </a:lnSpc>
              <a:buClr>
                <a:srgbClr val="000000"/>
              </a:buClr>
              <a:buSzPct val="45000"/>
            </a:pPr>
            <a:r>
              <a:rPr lang="en-US" sz="3200" spc="-7" dirty="0">
                <a:latin typeface="Cambria" panose="02040503050406030204" pitchFamily="18" charset="0"/>
                <a:ea typeface="Cambria" panose="02040503050406030204" pitchFamily="18" charset="0"/>
                <a:cs typeface="Calibri"/>
                <a:hlinkClick r:id="rId3"/>
              </a:rPr>
              <a:t>https://www.ngs.noaa.gov/ADVISORS/</a:t>
            </a:r>
            <a:endParaRPr lang="en-US" sz="3200" spc="-7" dirty="0">
              <a:latin typeface="Cambria" panose="02040503050406030204" pitchFamily="18" charset="0"/>
              <a:ea typeface="Cambria" panose="02040503050406030204" pitchFamily="18" charset="0"/>
              <a:cs typeface="Calibri"/>
            </a:endParaRPr>
          </a:p>
          <a:p>
            <a:pPr algn="ctr">
              <a:lnSpc>
                <a:spcPct val="95000"/>
              </a:lnSpc>
              <a:buClr>
                <a:srgbClr val="000000"/>
              </a:buClr>
              <a:buSzPct val="45000"/>
            </a:pPr>
            <a:r>
              <a:rPr lang="en-GB" sz="3200" dirty="0">
                <a:latin typeface="Cambria" panose="02040503050406030204" pitchFamily="18" charset="0"/>
                <a:ea typeface="Cambria" panose="02040503050406030204" pitchFamily="18" charset="0"/>
              </a:rPr>
              <a:t>-use any major search engine: “NGS advisors”</a:t>
            </a:r>
          </a:p>
        </p:txBody>
      </p:sp>
      <p:sp>
        <p:nvSpPr>
          <p:cNvPr id="6" name="TextBox 1"/>
          <p:cNvSpPr txBox="1">
            <a:spLocks noChangeArrowheads="1"/>
          </p:cNvSpPr>
          <p:nvPr/>
        </p:nvSpPr>
        <p:spPr bwMode="auto">
          <a:xfrm>
            <a:off x="218365" y="2792200"/>
            <a:ext cx="8707271"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ＭＳ Ｐゴシック" pitchFamily="34" charset="-128"/>
              </a:defRPr>
            </a:lvl1pPr>
            <a:lvl2pPr marL="742950" indent="-285750" eaLnBrk="0" hangingPunct="0">
              <a:defRPr>
                <a:solidFill>
                  <a:schemeClr val="tx1"/>
                </a:solidFill>
                <a:latin typeface="Calibri" pitchFamily="34" charset="0"/>
                <a:ea typeface="ＭＳ Ｐゴシック" pitchFamily="34" charset="-128"/>
              </a:defRPr>
            </a:lvl2pPr>
            <a:lvl3pPr marL="1143000" indent="-228600" eaLnBrk="0" hangingPunct="0">
              <a:defRPr>
                <a:solidFill>
                  <a:schemeClr val="tx1"/>
                </a:solidFill>
                <a:latin typeface="Calibri" pitchFamily="34" charset="0"/>
                <a:ea typeface="ＭＳ Ｐゴシック" pitchFamily="34" charset="-128"/>
              </a:defRPr>
            </a:lvl3pPr>
            <a:lvl4pPr marL="1600200" indent="-228600" eaLnBrk="0" hangingPunct="0">
              <a:defRPr>
                <a:solidFill>
                  <a:schemeClr val="tx1"/>
                </a:solidFill>
                <a:latin typeface="Calibri" pitchFamily="34" charset="0"/>
                <a:ea typeface="ＭＳ Ｐゴシック" pitchFamily="34" charset="-128"/>
              </a:defRPr>
            </a:lvl4pPr>
            <a:lvl5pPr marL="2057400" indent="-228600" eaLnBrk="0" hangingPunct="0">
              <a:defRPr>
                <a:solidFill>
                  <a:schemeClr val="tx1"/>
                </a:solidFill>
                <a:latin typeface="Calibri" pitchFamily="34"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r>
              <a:rPr lang="en-GB" sz="3600" b="1" dirty="0">
                <a:latin typeface="Cambria" panose="02040503050406030204" pitchFamily="18" charset="0"/>
                <a:ea typeface="Cambria" panose="02040503050406030204" pitchFamily="18" charset="0"/>
              </a:rPr>
              <a:t>Jeff Jalbrzikowski, P.S., GISP, CFS</a:t>
            </a:r>
          </a:p>
          <a:p>
            <a:pPr algn="ctr"/>
            <a:r>
              <a:rPr lang="en-GB" sz="3600" b="1" dirty="0">
                <a:latin typeface="Cambria" panose="02040503050406030204" pitchFamily="18" charset="0"/>
                <a:ea typeface="Cambria" panose="02040503050406030204" pitchFamily="18" charset="0"/>
              </a:rPr>
              <a:t>Appalachian Regional Geodetic Advisor</a:t>
            </a:r>
          </a:p>
          <a:p>
            <a:pPr algn="ctr"/>
            <a:endParaRPr lang="en-GB" sz="3600" b="1" dirty="0">
              <a:latin typeface="Cambria" panose="02040503050406030204" pitchFamily="18" charset="0"/>
              <a:ea typeface="Cambria" panose="02040503050406030204" pitchFamily="18" charset="0"/>
            </a:endParaRPr>
          </a:p>
          <a:p>
            <a:pPr algn="ctr"/>
            <a:r>
              <a:rPr lang="en-GB" sz="4800" b="1" dirty="0">
                <a:latin typeface="Cambria" panose="02040503050406030204" pitchFamily="18" charset="0"/>
                <a:ea typeface="Cambria" panose="02040503050406030204" pitchFamily="18" charset="0"/>
              </a:rPr>
              <a:t>jeff.jalbrzikowski@noaa.gov</a:t>
            </a:r>
          </a:p>
          <a:p>
            <a:pPr algn="ctr"/>
            <a:r>
              <a:rPr lang="en-GB" sz="4800" b="1" dirty="0">
                <a:latin typeface="Cambria" panose="02040503050406030204" pitchFamily="18" charset="0"/>
                <a:ea typeface="Cambria" panose="02040503050406030204" pitchFamily="18" charset="0"/>
              </a:rPr>
              <a:t>240-988-5486</a:t>
            </a:r>
          </a:p>
        </p:txBody>
      </p:sp>
    </p:spTree>
    <p:extLst>
      <p:ext uri="{BB962C8B-B14F-4D97-AF65-F5344CB8AC3E}">
        <p14:creationId xmlns:p14="http://schemas.microsoft.com/office/powerpoint/2010/main" val="345744374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rotWithShape="1">
          <a:blip r:embed="rId2" cstate="hqprint">
            <a:extLst>
              <a:ext uri="{28A0092B-C50C-407E-A947-70E740481C1C}">
                <a14:useLocalDpi xmlns:a14="http://schemas.microsoft.com/office/drawing/2010/main"/>
              </a:ext>
            </a:extLst>
          </a:blip>
          <a:srcRect l="24" t="40" r="38" b="6"/>
          <a:stretch/>
        </p:blipFill>
        <p:spPr>
          <a:xfrm>
            <a:off x="0" y="0"/>
            <a:ext cx="9144000" cy="6837528"/>
          </a:xfrm>
          <a:prstGeom prst="rect">
            <a:avLst/>
          </a:prstGeom>
        </p:spPr>
      </p:pic>
      <p:sp>
        <p:nvSpPr>
          <p:cNvPr id="4" name="Up Arrow 3"/>
          <p:cNvSpPr/>
          <p:nvPr/>
        </p:nvSpPr>
        <p:spPr>
          <a:xfrm>
            <a:off x="3944203" y="4394579"/>
            <a:ext cx="1255594" cy="1405719"/>
          </a:xfrm>
          <a:prstGeom prst="upArrow">
            <a:avLst/>
          </a:prstGeom>
          <a:solidFill>
            <a:schemeClr val="bg1"/>
          </a:solidFill>
          <a:ln w="571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805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3090259" y="2929426"/>
            <a:ext cx="1281392" cy="1200371"/>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386068790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3825" y="364865"/>
            <a:ext cx="8915400" cy="805079"/>
          </a:xfrm>
        </p:spPr>
        <p:txBody>
          <a:bodyPr/>
          <a:lstStyle/>
          <a:p>
            <a:r>
              <a:rPr lang="en-US" sz="5000" dirty="0">
                <a:latin typeface="Cambria" panose="02040503050406030204" pitchFamily="18" charset="0"/>
                <a:ea typeface="Cambria" panose="02040503050406030204" pitchFamily="18" charset="0"/>
              </a:rPr>
              <a:t>Online Positioning User Service</a:t>
            </a:r>
          </a:p>
        </p:txBody>
      </p:sp>
      <p:sp>
        <p:nvSpPr>
          <p:cNvPr id="2" name="Content Placeholder 1"/>
          <p:cNvSpPr>
            <a:spLocks noGrp="1"/>
          </p:cNvSpPr>
          <p:nvPr>
            <p:ph idx="1"/>
          </p:nvPr>
        </p:nvSpPr>
        <p:spPr>
          <a:xfrm>
            <a:off x="457200" y="1196079"/>
            <a:ext cx="8229600" cy="5361905"/>
          </a:xfrm>
        </p:spPr>
        <p:txBody>
          <a:bodyPr/>
          <a:lstStyle/>
          <a:p>
            <a:pPr marL="457200" lvl="1" indent="0">
              <a:spcBef>
                <a:spcPts val="0"/>
              </a:spcBef>
              <a:spcAft>
                <a:spcPts val="300"/>
              </a:spcAft>
              <a:buNone/>
            </a:pPr>
            <a:r>
              <a:rPr lang="en-US" dirty="0">
                <a:latin typeface="Cambria" panose="02040503050406030204" pitchFamily="18" charset="0"/>
                <a:ea typeface="Cambria" panose="02040503050406030204" pitchFamily="18" charset="0"/>
              </a:rPr>
              <a:t>OPUS Rapid Static  (OPUS-RS)</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dual frequency receiver data</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static sessions only</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30 seconds epoch rate (aka recording interval)</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15 minutes to 2 hours of GPS data</a:t>
            </a:r>
          </a:p>
          <a:p>
            <a:pPr marL="457200" lvl="1" indent="0">
              <a:spcBef>
                <a:spcPts val="1800"/>
              </a:spcBef>
              <a:spcAft>
                <a:spcPts val="300"/>
              </a:spcAft>
              <a:buNone/>
            </a:pPr>
            <a:r>
              <a:rPr lang="en-US" dirty="0">
                <a:latin typeface="Cambria" panose="02040503050406030204" pitchFamily="18" charset="0"/>
                <a:ea typeface="Cambria" panose="02040503050406030204" pitchFamily="18" charset="0"/>
              </a:rPr>
              <a:t>OPUS Static  (OPUS-S)</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same requirements as above</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2 to 48 hours of GPS data</a:t>
            </a:r>
          </a:p>
          <a:p>
            <a:pPr marL="457200" lvl="1" indent="0">
              <a:spcBef>
                <a:spcPts val="1800"/>
              </a:spcBef>
              <a:spcAft>
                <a:spcPts val="300"/>
              </a:spcAft>
              <a:buNone/>
            </a:pPr>
            <a:r>
              <a:rPr lang="en-US" dirty="0">
                <a:latin typeface="Cambria" panose="02040503050406030204" pitchFamily="18" charset="0"/>
                <a:ea typeface="Cambria" panose="02040503050406030204" pitchFamily="18" charset="0"/>
              </a:rPr>
              <a:t>OPUS Projects  (OP)</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adds session processing and network adjustment</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training by NGS required; typically 12 hours</a:t>
            </a:r>
          </a:p>
          <a:p>
            <a:pPr marL="1138238" lvl="3">
              <a:spcBef>
                <a:spcPts val="0"/>
              </a:spcBef>
              <a:spcAft>
                <a:spcPts val="300"/>
              </a:spcAft>
            </a:pPr>
            <a:r>
              <a:rPr lang="en-US" sz="2400" dirty="0">
                <a:latin typeface="Cambria" panose="02040503050406030204" pitchFamily="18" charset="0"/>
                <a:ea typeface="Cambria" panose="02040503050406030204" pitchFamily="18" charset="0"/>
              </a:rPr>
              <a:t>upload to OPUS with a “Project ID” keyed in Options</a:t>
            </a:r>
          </a:p>
        </p:txBody>
      </p:sp>
      <p:sp>
        <p:nvSpPr>
          <p:cNvPr id="4" name="Curved Right Arrow 3"/>
          <p:cNvSpPr/>
          <p:nvPr/>
        </p:nvSpPr>
        <p:spPr>
          <a:xfrm>
            <a:off x="369009" y="3718560"/>
            <a:ext cx="533400" cy="1684020"/>
          </a:xfrm>
          <a:prstGeom prst="curvedRigh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2700000" scaled="1"/>
            <a:tileRect/>
          </a:gra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6652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7650" y="345815"/>
            <a:ext cx="8648700" cy="805079"/>
          </a:xfrm>
        </p:spPr>
        <p:txBody>
          <a:bodyPr/>
          <a:lstStyle/>
          <a:p>
            <a:r>
              <a:rPr lang="en-US" sz="4800" dirty="0">
                <a:latin typeface="Cambria" panose="02040503050406030204" pitchFamily="18" charset="0"/>
                <a:ea typeface="Cambria" panose="02040503050406030204" pitchFamily="18" charset="0"/>
              </a:rPr>
              <a:t>a note on OPUS “my profile”</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1648" y="1148492"/>
            <a:ext cx="7920704" cy="5709508"/>
          </a:xfrm>
        </p:spPr>
      </p:pic>
      <p:sp>
        <p:nvSpPr>
          <p:cNvPr id="6" name="Rounded Rectangle 5"/>
          <p:cNvSpPr/>
          <p:nvPr/>
        </p:nvSpPr>
        <p:spPr>
          <a:xfrm>
            <a:off x="2779414" y="5411537"/>
            <a:ext cx="2408222" cy="380245"/>
          </a:xfrm>
          <a:prstGeom prst="roundRect">
            <a:avLst/>
          </a:prstGeom>
          <a:solidFill>
            <a:srgbClr val="FFC000">
              <a:alpha val="45000"/>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792480" y="4937209"/>
            <a:ext cx="1832486" cy="1328899"/>
            <a:chOff x="792480" y="4937207"/>
            <a:chExt cx="1832486" cy="1328899"/>
          </a:xfrm>
        </p:grpSpPr>
        <p:sp>
          <p:nvSpPr>
            <p:cNvPr id="9" name="Right Arrow 8"/>
            <p:cNvSpPr/>
            <p:nvPr/>
          </p:nvSpPr>
          <p:spPr>
            <a:xfrm>
              <a:off x="792480" y="4937207"/>
              <a:ext cx="1832486" cy="1328899"/>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bwMode="auto">
            <a:xfrm>
              <a:off x="870861" y="5390611"/>
              <a:ext cx="1463040" cy="430887"/>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be careful!</a:t>
              </a:r>
            </a:p>
          </p:txBody>
        </p:sp>
      </p:grpSp>
      <p:sp>
        <p:nvSpPr>
          <p:cNvPr id="8" name="Oval 7"/>
          <p:cNvSpPr/>
          <p:nvPr/>
        </p:nvSpPr>
        <p:spPr>
          <a:xfrm>
            <a:off x="2624966" y="2819400"/>
            <a:ext cx="765934" cy="428625"/>
          </a:xfrm>
          <a:prstGeom prst="ellipse">
            <a:avLst/>
          </a:prstGeom>
          <a:noFill/>
          <a:ln w="349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322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2" presetClass="entr" presetSubtype="8" fill="hold" nodeType="afterEffect">
                                  <p:stCondLst>
                                    <p:cond delay="200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0-#ppt_w/2"/>
                                          </p:val>
                                        </p:tav>
                                        <p:tav tm="100000">
                                          <p:val>
                                            <p:strVal val="#ppt_x"/>
                                          </p:val>
                                        </p:tav>
                                      </p:tavLst>
                                    </p:anim>
                                    <p:anim calcmode="lin" valueType="num">
                                      <p:cBhvr additive="base">
                                        <p:cTn id="15"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3058278" y="4129797"/>
            <a:ext cx="1396720" cy="1371168"/>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85149207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l="94" t="7" r="33" b="42"/>
          <a:stretch/>
        </p:blipFill>
        <p:spPr>
          <a:xfrm>
            <a:off x="24807" y="0"/>
            <a:ext cx="9093795" cy="6848764"/>
          </a:xfrm>
        </p:spPr>
      </p:pic>
      <p:sp>
        <p:nvSpPr>
          <p:cNvPr id="3" name="object 2"/>
          <p:cNvSpPr txBox="1">
            <a:spLocks noGrp="1"/>
          </p:cNvSpPr>
          <p:nvPr>
            <p:ph type="title"/>
          </p:nvPr>
        </p:nvSpPr>
        <p:spPr>
          <a:xfrm>
            <a:off x="2367645" y="45620"/>
            <a:ext cx="6776357" cy="447986"/>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2800" spc="-7" dirty="0">
                <a:solidFill>
                  <a:schemeClr val="bg1"/>
                </a:solidFill>
                <a:latin typeface="Cambria" panose="02040503050406030204" pitchFamily="18" charset="0"/>
                <a:cs typeface="Calibri"/>
              </a:rPr>
              <a:t>https://www.ngs.noaa.gov/ADVISORS/</a:t>
            </a:r>
            <a:endParaRPr sz="2800" dirty="0">
              <a:solidFill>
                <a:schemeClr val="bg1"/>
              </a:solidFill>
              <a:latin typeface="Cambria" panose="02040503050406030204" pitchFamily="18" charset="0"/>
              <a:cs typeface="Calibri"/>
            </a:endParaRPr>
          </a:p>
        </p:txBody>
      </p:sp>
    </p:spTree>
    <p:extLst>
      <p:ext uri="{BB962C8B-B14F-4D97-AF65-F5344CB8AC3E}">
        <p14:creationId xmlns:p14="http://schemas.microsoft.com/office/powerpoint/2010/main" val="325086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01034"/>
            <a:ext cx="8569106" cy="4525963"/>
          </a:xfrm>
        </p:spPr>
        <p:txBody>
          <a:bodyPr/>
          <a:lstStyle/>
          <a:p>
            <a:pPr marL="227013" indent="-227013"/>
            <a:r>
              <a:rPr lang="en-US" dirty="0">
                <a:latin typeface="Cambria" panose="02040503050406030204" pitchFamily="18" charset="0"/>
                <a:ea typeface="Cambria" panose="02040503050406030204" pitchFamily="18" charset="0"/>
              </a:rPr>
              <a:t>www.ngs.noaa.gov/ADVISORS/</a:t>
            </a:r>
          </a:p>
          <a:p>
            <a:pPr marL="227013" indent="-227013"/>
            <a:r>
              <a:rPr lang="en-US" dirty="0">
                <a:latin typeface="Cambria" panose="02040503050406030204" pitchFamily="18" charset="0"/>
                <a:ea typeface="Cambria" panose="02040503050406030204" pitchFamily="18" charset="0"/>
              </a:rPr>
              <a:t>query any major search engine: “</a:t>
            </a:r>
            <a:r>
              <a:rPr lang="en-US" dirty="0" err="1">
                <a:latin typeface="Cambria" panose="02040503050406030204" pitchFamily="18" charset="0"/>
                <a:ea typeface="Cambria" panose="02040503050406030204" pitchFamily="18" charset="0"/>
              </a:rPr>
              <a:t>ngs</a:t>
            </a:r>
            <a:r>
              <a:rPr lang="en-US" dirty="0">
                <a:latin typeface="Cambria" panose="02040503050406030204" pitchFamily="18" charset="0"/>
                <a:ea typeface="Cambria" panose="02040503050406030204" pitchFamily="18" charset="0"/>
              </a:rPr>
              <a:t> advisors”</a:t>
            </a:r>
          </a:p>
          <a:p>
            <a:pPr marL="0" indent="0">
              <a:buNone/>
            </a:pPr>
            <a:endParaRPr lang="en-US"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a:xfrm>
            <a:off x="135803" y="248511"/>
            <a:ext cx="8890503" cy="1143000"/>
          </a:xfrm>
        </p:spPr>
        <p:txBody>
          <a:bodyPr/>
          <a:lstStyle/>
          <a:p>
            <a:r>
              <a:rPr lang="en-US" dirty="0">
                <a:latin typeface="Cambria" panose="02040503050406030204" pitchFamily="18" charset="0"/>
                <a:ea typeface="Cambria" panose="02040503050406030204" pitchFamily="18" charset="0"/>
              </a:rPr>
              <a:t>Regional Geodetic Advisor Program</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556" y="2737656"/>
            <a:ext cx="4778995" cy="3966672"/>
          </a:xfrm>
          <a:prstGeom prst="rect">
            <a:avLst/>
          </a:prstGeom>
          <a:ln w="19050">
            <a:solidFill>
              <a:schemeClr val="tx2">
                <a:lumMod val="60000"/>
                <a:lumOff val="40000"/>
              </a:schemeClr>
            </a:solidFill>
          </a:ln>
        </p:spPr>
      </p:pic>
    </p:spTree>
    <p:extLst>
      <p:ext uri="{BB962C8B-B14F-4D97-AF65-F5344CB8AC3E}">
        <p14:creationId xmlns:p14="http://schemas.microsoft.com/office/powerpoint/2010/main" val="1779235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5803" y="239802"/>
            <a:ext cx="8890503" cy="1143000"/>
          </a:xfrm>
        </p:spPr>
        <p:txBody>
          <a:bodyPr/>
          <a:lstStyle/>
          <a:p>
            <a:r>
              <a:rPr lang="en-US" dirty="0">
                <a:latin typeface="Cambria" panose="02040503050406030204" pitchFamily="18" charset="0"/>
                <a:ea typeface="Cambria" panose="02040503050406030204" pitchFamily="18" charset="0"/>
              </a:rPr>
              <a:t>State Geodetic Coordinators</a:t>
            </a:r>
          </a:p>
        </p:txBody>
      </p:sp>
      <p:sp>
        <p:nvSpPr>
          <p:cNvPr id="6" name="Content Placeholder 5"/>
          <p:cNvSpPr>
            <a:spLocks noGrp="1"/>
          </p:cNvSpPr>
          <p:nvPr>
            <p:ph idx="1"/>
          </p:nvPr>
        </p:nvSpPr>
        <p:spPr>
          <a:xfrm>
            <a:off x="252549" y="1183748"/>
            <a:ext cx="8773758" cy="5437769"/>
          </a:xfrm>
        </p:spPr>
        <p:txBody>
          <a:bodyPr/>
          <a:lstStyle/>
          <a:p>
            <a:pPr marL="227013" indent="-227013"/>
            <a:r>
              <a:rPr lang="en-US" dirty="0">
                <a:latin typeface="Cambria" panose="02040503050406030204" pitchFamily="18" charset="0"/>
                <a:ea typeface="Cambria" panose="02040503050406030204" pitchFamily="18" charset="0"/>
              </a:rPr>
              <a:t>Not an NGS employee, rather:</a:t>
            </a:r>
          </a:p>
          <a:p>
            <a:pPr marL="627063" lvl="1" indent="-227013"/>
            <a:r>
              <a:rPr lang="en-US" dirty="0">
                <a:latin typeface="Cambria" panose="02040503050406030204" pitchFamily="18" charset="0"/>
                <a:ea typeface="Cambria" panose="02040503050406030204" pitchFamily="18" charset="0"/>
              </a:rPr>
              <a:t>State/Commonwealth government</a:t>
            </a:r>
          </a:p>
          <a:p>
            <a:pPr marL="1027113" lvl="2" indent="-227013"/>
            <a:r>
              <a:rPr lang="en-US" dirty="0">
                <a:latin typeface="Cambria" panose="02040503050406030204" pitchFamily="18" charset="0"/>
                <a:ea typeface="Cambria" panose="02040503050406030204" pitchFamily="18" charset="0"/>
              </a:rPr>
              <a:t>RTN manager</a:t>
            </a:r>
          </a:p>
          <a:p>
            <a:pPr marL="1027113" lvl="2" indent="-227013"/>
            <a:r>
              <a:rPr lang="en-US" dirty="0">
                <a:latin typeface="Cambria" panose="02040503050406030204" pitchFamily="18" charset="0"/>
                <a:ea typeface="Cambria" panose="02040503050406030204" pitchFamily="18" charset="0"/>
              </a:rPr>
              <a:t>DOT survey lead</a:t>
            </a:r>
          </a:p>
          <a:p>
            <a:pPr marL="1027113" lvl="2" indent="-227013"/>
            <a:r>
              <a:rPr lang="en-US" dirty="0">
                <a:latin typeface="Cambria" panose="02040503050406030204" pitchFamily="18" charset="0"/>
                <a:ea typeface="Cambria" panose="02040503050406030204" pitchFamily="18" charset="0"/>
              </a:rPr>
              <a:t>Geospatial Information Officer</a:t>
            </a:r>
          </a:p>
          <a:p>
            <a:pPr marL="627063" lvl="1" indent="-227013"/>
            <a:r>
              <a:rPr lang="en-US" dirty="0">
                <a:latin typeface="Cambria" panose="02040503050406030204" pitchFamily="18" charset="0"/>
                <a:ea typeface="Cambria" panose="02040503050406030204" pitchFamily="18" charset="0"/>
              </a:rPr>
              <a:t>Academia</a:t>
            </a:r>
          </a:p>
          <a:p>
            <a:pPr marL="1027113" lvl="2" indent="-227013"/>
            <a:r>
              <a:rPr lang="en-US" dirty="0">
                <a:latin typeface="Cambria" panose="02040503050406030204" pitchFamily="18" charset="0"/>
                <a:ea typeface="Cambria" panose="02040503050406030204" pitchFamily="18" charset="0"/>
              </a:rPr>
              <a:t>Professor or Program Director</a:t>
            </a:r>
          </a:p>
          <a:p>
            <a:pPr marL="627063" lvl="1" indent="-227013"/>
            <a:r>
              <a:rPr lang="en-US" dirty="0">
                <a:latin typeface="Cambria" panose="02040503050406030204" pitchFamily="18" charset="0"/>
                <a:ea typeface="Cambria" panose="02040503050406030204" pitchFamily="18" charset="0"/>
              </a:rPr>
              <a:t>Professional society representative</a:t>
            </a:r>
          </a:p>
          <a:p>
            <a:pPr marL="227013" indent="-227013"/>
            <a:r>
              <a:rPr lang="en-US" dirty="0">
                <a:latin typeface="Cambria" panose="02040503050406030204" pitchFamily="18" charset="0"/>
                <a:ea typeface="Cambria" panose="02040503050406030204" pitchFamily="18" charset="0"/>
              </a:rPr>
              <a:t>Serves as a liaison between the State’s geospatial community and the NGS</a:t>
            </a:r>
          </a:p>
        </p:txBody>
      </p:sp>
    </p:spTree>
    <p:extLst>
      <p:ext uri="{BB962C8B-B14F-4D97-AF65-F5344CB8AC3E}">
        <p14:creationId xmlns:p14="http://schemas.microsoft.com/office/powerpoint/2010/main" val="390160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152399" y="854097"/>
            <a:ext cx="8858251" cy="2960521"/>
          </a:xfrm>
        </p:spPr>
        <p:txBody>
          <a:bodyPr/>
          <a:lstStyle/>
          <a:p>
            <a:pPr marL="0" indent="0" algn="ctr">
              <a:buNone/>
              <a:tabLst>
                <a:tab pos="0" algn="l"/>
              </a:tabLst>
            </a:pPr>
            <a:r>
              <a:rPr lang="en-US" altLang="zh-CN" sz="5400" dirty="0">
                <a:latin typeface="Cambria" panose="02040503050406030204" pitchFamily="18" charset="0"/>
                <a:ea typeface="ＭＳ Ｐゴシック" panose="020B0600070205080204" pitchFamily="34" charset="-128"/>
                <a:cs typeface="Arial" panose="020B0604020202020204" pitchFamily="34" charset="0"/>
              </a:rPr>
              <a:t>So… NAD83 and NAVD88 are scheduled to be replaced</a:t>
            </a:r>
          </a:p>
        </p:txBody>
      </p:sp>
      <p:sp>
        <p:nvSpPr>
          <p:cNvPr id="2" name="TextBox 1"/>
          <p:cNvSpPr txBox="1"/>
          <p:nvPr/>
        </p:nvSpPr>
        <p:spPr bwMode="auto">
          <a:xfrm>
            <a:off x="359231" y="3282200"/>
            <a:ext cx="2943497" cy="584775"/>
          </a:xfrm>
          <a:prstGeom prst="rect">
            <a:avLst/>
          </a:prstGeom>
          <a:noFill/>
          <a:ln w="9525">
            <a:noFill/>
            <a:miter lim="800000"/>
            <a:headEnd/>
            <a:tailEnd/>
          </a:ln>
        </p:spPr>
        <p:txBody>
          <a:bodyPr wrap="square" rtlCol="0">
            <a:spAutoFit/>
          </a:bodyPr>
          <a:lstStyle/>
          <a:p>
            <a:r>
              <a:rPr lang="en-US" sz="3200" dirty="0">
                <a:latin typeface="Cambria" panose="02040503050406030204" pitchFamily="18" charset="0"/>
                <a:ea typeface="Cambria" panose="02040503050406030204" pitchFamily="18" charset="0"/>
              </a:rPr>
              <a:t>Who’s nervous?</a:t>
            </a:r>
          </a:p>
        </p:txBody>
      </p:sp>
      <p:sp>
        <p:nvSpPr>
          <p:cNvPr id="3" name="TextBox 2"/>
          <p:cNvSpPr txBox="1"/>
          <p:nvPr/>
        </p:nvSpPr>
        <p:spPr bwMode="auto">
          <a:xfrm>
            <a:off x="2222319" y="4113316"/>
            <a:ext cx="2708366" cy="584775"/>
          </a:xfrm>
          <a:prstGeom prst="rect">
            <a:avLst/>
          </a:prstGeom>
          <a:noFill/>
          <a:ln w="9525">
            <a:noFill/>
            <a:miter lim="800000"/>
            <a:headEnd/>
            <a:tailEnd/>
          </a:ln>
        </p:spPr>
        <p:txBody>
          <a:bodyPr wrap="square" rtlCol="0">
            <a:spAutoFit/>
          </a:bodyPr>
          <a:lstStyle/>
          <a:p>
            <a:r>
              <a:rPr lang="en-US" sz="3200" dirty="0">
                <a:latin typeface="Cambria" panose="02040503050406030204" pitchFamily="18" charset="0"/>
                <a:ea typeface="Cambria" panose="02040503050406030204" pitchFamily="18" charset="0"/>
              </a:rPr>
              <a:t>Who’s ready?</a:t>
            </a:r>
          </a:p>
        </p:txBody>
      </p:sp>
      <p:sp>
        <p:nvSpPr>
          <p:cNvPr id="4" name="TextBox 3"/>
          <p:cNvSpPr txBox="1"/>
          <p:nvPr/>
        </p:nvSpPr>
        <p:spPr bwMode="auto">
          <a:xfrm>
            <a:off x="3309257" y="4937354"/>
            <a:ext cx="5834743" cy="584775"/>
          </a:xfrm>
          <a:prstGeom prst="rect">
            <a:avLst/>
          </a:prstGeom>
          <a:noFill/>
          <a:ln w="9525">
            <a:noFill/>
            <a:miter lim="800000"/>
            <a:headEnd/>
            <a:tailEnd/>
          </a:ln>
        </p:spPr>
        <p:txBody>
          <a:bodyPr wrap="square" rtlCol="0">
            <a:spAutoFit/>
          </a:bodyPr>
          <a:lstStyle/>
          <a:p>
            <a:r>
              <a:rPr lang="en-US" sz="3200" dirty="0">
                <a:latin typeface="Cambria" panose="02040503050406030204" pitchFamily="18" charset="0"/>
                <a:ea typeface="Cambria" panose="02040503050406030204" pitchFamily="18" charset="0"/>
              </a:rPr>
              <a:t>Who’s already working in ITRF?</a:t>
            </a:r>
          </a:p>
        </p:txBody>
      </p:sp>
    </p:spTree>
    <p:extLst>
      <p:ext uri="{BB962C8B-B14F-4D97-AF65-F5344CB8AC3E}">
        <p14:creationId xmlns:p14="http://schemas.microsoft.com/office/powerpoint/2010/main" val="330910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6" presetClass="emph" presetSubtype="0" fill="hold" grpId="1" nodeType="afterEffect">
                                  <p:stCondLst>
                                    <p:cond delay="0"/>
                                  </p:stCondLst>
                                  <p:childTnLst>
                                    <p:animEffect transition="out" filter="fade">
                                      <p:cBhvr>
                                        <p:cTn id="11" dur="500" tmFilter="0, 0; .2, .5; .8, .5; 1, 0"/>
                                        <p:tgtEl>
                                          <p:spTgt spid="2"/>
                                        </p:tgtEl>
                                      </p:cBhvr>
                                    </p:animEffect>
                                    <p:animScale>
                                      <p:cBhvr>
                                        <p:cTn id="12" dur="250" autoRev="1" fill="hold"/>
                                        <p:tgtEl>
                                          <p:spTgt spid="2"/>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6" presetClass="emph" presetSubtype="0" fill="hold" grpId="1" nodeType="afterEffect">
                                  <p:stCondLst>
                                    <p:cond delay="0"/>
                                  </p:stCondLst>
                                  <p:childTnLst>
                                    <p:animEffect transition="out" filter="fade">
                                      <p:cBhvr>
                                        <p:cTn id="21" dur="500" tmFilter="0, 0; .2, .5; .8, .5; 1, 0"/>
                                        <p:tgtEl>
                                          <p:spTgt spid="3"/>
                                        </p:tgtEl>
                                      </p:cBhvr>
                                    </p:animEffect>
                                    <p:animScale>
                                      <p:cBhvr>
                                        <p:cTn id="22" dur="250" autoRev="1" fill="hold"/>
                                        <p:tgtEl>
                                          <p:spTgt spid="3"/>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6" presetClass="emph" presetSubtype="0" fill="hold" grpId="1" nodeType="afterEffect">
                                  <p:stCondLst>
                                    <p:cond delay="0"/>
                                  </p:stCondLst>
                                  <p:childTnLst>
                                    <p:animEffect transition="out" filter="fade">
                                      <p:cBhvr>
                                        <p:cTn id="31" dur="500" tmFilter="0, 0; .2, .5; .8, .5; 1, 0"/>
                                        <p:tgtEl>
                                          <p:spTgt spid="4"/>
                                        </p:tgtEl>
                                      </p:cBhvr>
                                    </p:animEffect>
                                    <p:animScale>
                                      <p:cBhvr>
                                        <p:cTn id="32"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4" grpId="0"/>
      <p:bldP spid="4"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5970664" y="4129798"/>
            <a:ext cx="1544575" cy="1428040"/>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14972346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143000"/>
          </a:xfrm>
        </p:spPr>
        <p:txBody>
          <a:bodyPr/>
          <a:lstStyle/>
          <a:p>
            <a:r>
              <a:rPr lang="en-US" sz="4200" dirty="0">
                <a:latin typeface="Cambria" panose="02040503050406030204" pitchFamily="18" charset="0"/>
                <a:ea typeface="Cambria" panose="02040503050406030204" pitchFamily="18" charset="0"/>
              </a:rPr>
              <a:t>Phase Center Offset - </a:t>
            </a:r>
            <a:r>
              <a:rPr lang="en-US" sz="4200" i="1" dirty="0">
                <a:latin typeface="Cambria" panose="02040503050406030204" pitchFamily="18" charset="0"/>
                <a:ea typeface="Cambria" panose="02040503050406030204" pitchFamily="18" charset="0"/>
              </a:rPr>
              <a:t>conceptual</a:t>
            </a:r>
          </a:p>
        </p:txBody>
      </p:sp>
      <p:sp>
        <p:nvSpPr>
          <p:cNvPr id="4" name="Content Placeholder 3"/>
          <p:cNvSpPr>
            <a:spLocks noGrp="1"/>
          </p:cNvSpPr>
          <p:nvPr>
            <p:ph idx="1"/>
          </p:nvPr>
        </p:nvSpPr>
        <p:spPr>
          <a:xfrm>
            <a:off x="61271" y="1397004"/>
            <a:ext cx="8968429" cy="1792607"/>
          </a:xfrm>
        </p:spPr>
        <p:txBody>
          <a:bodyPr/>
          <a:lstStyle/>
          <a:p>
            <a:pPr>
              <a:buClr>
                <a:schemeClr val="tx1"/>
              </a:buClr>
            </a:pPr>
            <a:r>
              <a:rPr lang="en-US" b="1" dirty="0">
                <a:solidFill>
                  <a:srgbClr val="F6AB16"/>
                </a:solidFill>
                <a:latin typeface="Cambria" panose="02040503050406030204" pitchFamily="18" charset="0"/>
                <a:ea typeface="Cambria" panose="02040503050406030204" pitchFamily="18" charset="0"/>
              </a:rPr>
              <a:t>Orange dot </a:t>
            </a:r>
            <a:r>
              <a:rPr lang="en-US" dirty="0">
                <a:latin typeface="Cambria" panose="02040503050406030204" pitchFamily="18" charset="0"/>
                <a:ea typeface="Cambria" panose="02040503050406030204" pitchFamily="18" charset="0"/>
              </a:rPr>
              <a:t>= mean point of signal reception</a:t>
            </a:r>
          </a:p>
          <a:p>
            <a:pPr>
              <a:buClr>
                <a:schemeClr val="tx1"/>
              </a:buClr>
            </a:pPr>
            <a:r>
              <a:rPr lang="en-US" b="1" dirty="0">
                <a:solidFill>
                  <a:srgbClr val="00B0F0"/>
                </a:solidFill>
                <a:latin typeface="Cambria" panose="02040503050406030204" pitchFamily="18" charset="0"/>
                <a:ea typeface="Cambria" panose="02040503050406030204" pitchFamily="18" charset="0"/>
              </a:rPr>
              <a:t>Blue dot </a:t>
            </a:r>
            <a:r>
              <a:rPr lang="en-US" dirty="0">
                <a:latin typeface="Cambria" panose="02040503050406030204" pitchFamily="18" charset="0"/>
                <a:ea typeface="Cambria" panose="02040503050406030204" pitchFamily="18" charset="0"/>
              </a:rPr>
              <a:t>= Antenna Reference Point (ARP)</a:t>
            </a:r>
          </a:p>
          <a:p>
            <a:pPr>
              <a:buClr>
                <a:schemeClr val="tx1"/>
              </a:buClr>
            </a:pPr>
            <a:r>
              <a:rPr lang="en-US" b="1" dirty="0">
                <a:solidFill>
                  <a:srgbClr val="FF0000"/>
                </a:solidFill>
                <a:latin typeface="Cambria" panose="02040503050406030204" pitchFamily="18" charset="0"/>
                <a:ea typeface="Cambria" panose="02040503050406030204" pitchFamily="18" charset="0"/>
              </a:rPr>
              <a:t>Red line </a:t>
            </a:r>
            <a:r>
              <a:rPr lang="en-US" dirty="0">
                <a:latin typeface="Cambria" panose="02040503050406030204" pitchFamily="18" charset="0"/>
                <a:ea typeface="Cambria" panose="02040503050406030204" pitchFamily="18" charset="0"/>
              </a:rPr>
              <a:t>= Phase Center Offset (PCO)</a:t>
            </a:r>
          </a:p>
        </p:txBody>
      </p:sp>
      <p:sp>
        <p:nvSpPr>
          <p:cNvPr id="6" name="object 5"/>
          <p:cNvSpPr/>
          <p:nvPr/>
        </p:nvSpPr>
        <p:spPr>
          <a:xfrm>
            <a:off x="61271" y="3499678"/>
            <a:ext cx="9082729" cy="2724818"/>
          </a:xfrm>
          <a:prstGeom prst="rect">
            <a:avLst/>
          </a:prstGeom>
          <a:blipFill>
            <a:blip r:embed="rId3" cstate="print"/>
            <a:stretch>
              <a:fillRect/>
            </a:stretch>
          </a:blipFill>
        </p:spPr>
        <p:txBody>
          <a:bodyPr wrap="square" lIns="0" tIns="0" rIns="0" bIns="0" rtlCol="0"/>
          <a:lstStyle/>
          <a:p>
            <a:endParaRPr/>
          </a:p>
        </p:txBody>
      </p:sp>
      <p:sp>
        <p:nvSpPr>
          <p:cNvPr id="7" name="object 9"/>
          <p:cNvSpPr/>
          <p:nvPr/>
        </p:nvSpPr>
        <p:spPr>
          <a:xfrm>
            <a:off x="3355602" y="3725933"/>
            <a:ext cx="408723" cy="406996"/>
          </a:xfrm>
          <a:prstGeom prst="flowChartConnector">
            <a:avLst/>
          </a:prstGeom>
          <a:solidFill>
            <a:srgbClr val="F6AB16"/>
          </a:solidFill>
          <a:ln>
            <a:solidFill>
              <a:schemeClr val="tx1"/>
            </a:solidFill>
          </a:ln>
        </p:spPr>
        <p:txBody>
          <a:bodyPr wrap="square" lIns="0" tIns="0" rIns="0" bIns="0" rtlCol="0"/>
          <a:lstStyle/>
          <a:p>
            <a:endParaRPr/>
          </a:p>
        </p:txBody>
      </p:sp>
      <p:sp>
        <p:nvSpPr>
          <p:cNvPr id="9" name="object 9"/>
          <p:cNvSpPr/>
          <p:nvPr/>
        </p:nvSpPr>
        <p:spPr>
          <a:xfrm>
            <a:off x="3703364" y="5955703"/>
            <a:ext cx="408723" cy="406996"/>
          </a:xfrm>
          <a:prstGeom prst="flowChartConnector">
            <a:avLst/>
          </a:prstGeom>
          <a:solidFill>
            <a:srgbClr val="00B0F0"/>
          </a:solidFill>
          <a:ln>
            <a:solidFill>
              <a:schemeClr val="tx1"/>
            </a:solidFill>
          </a:ln>
        </p:spPr>
        <p:txBody>
          <a:bodyPr wrap="square" lIns="0" tIns="0" rIns="0" bIns="0" rtlCol="0"/>
          <a:lstStyle/>
          <a:p>
            <a:endParaRPr/>
          </a:p>
        </p:txBody>
      </p:sp>
      <p:cxnSp>
        <p:nvCxnSpPr>
          <p:cNvPr id="11" name="Straight Connector 10"/>
          <p:cNvCxnSpPr/>
          <p:nvPr/>
        </p:nvCxnSpPr>
        <p:spPr>
          <a:xfrm>
            <a:off x="3559963" y="3929431"/>
            <a:ext cx="347762" cy="2229770"/>
          </a:xfrm>
          <a:prstGeom prst="line">
            <a:avLst/>
          </a:prstGeom>
          <a:ln w="79375">
            <a:solidFill>
              <a:srgbClr val="FF0000"/>
            </a:solidFill>
            <a:headEnd type="stealth" w="lg" len="lg"/>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226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9144000" cy="1143000"/>
          </a:xfrm>
        </p:spPr>
        <p:txBody>
          <a:bodyPr/>
          <a:lstStyle/>
          <a:p>
            <a:r>
              <a:rPr lang="en-US" sz="4200" dirty="0">
                <a:latin typeface="Cambria" panose="02040503050406030204" pitchFamily="18" charset="0"/>
                <a:ea typeface="Cambria" panose="02040503050406030204" pitchFamily="18" charset="0"/>
              </a:rPr>
              <a:t>Phase Center Offset</a:t>
            </a:r>
          </a:p>
        </p:txBody>
      </p:sp>
      <p:sp>
        <p:nvSpPr>
          <p:cNvPr id="4" name="Content Placeholder 3"/>
          <p:cNvSpPr>
            <a:spLocks noGrp="1"/>
          </p:cNvSpPr>
          <p:nvPr>
            <p:ph idx="1"/>
          </p:nvPr>
        </p:nvSpPr>
        <p:spPr>
          <a:xfrm>
            <a:off x="61271" y="1278666"/>
            <a:ext cx="8968429" cy="1792607"/>
          </a:xfrm>
        </p:spPr>
        <p:txBody>
          <a:bodyPr/>
          <a:lstStyle/>
          <a:p>
            <a:pPr>
              <a:buClr>
                <a:schemeClr val="tx1"/>
              </a:buClr>
            </a:pPr>
            <a:r>
              <a:rPr lang="en-US" dirty="0">
                <a:latin typeface="Cambria" panose="02040503050406030204" pitchFamily="18" charset="0"/>
                <a:ea typeface="Cambria" panose="02040503050406030204" pitchFamily="18" charset="0"/>
              </a:rPr>
              <a:t>The PCO is one reason it is important to select the correct antenna for OPUS upload!</a:t>
            </a: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93"/>
          <a:stretch/>
        </p:blipFill>
        <p:spPr>
          <a:xfrm>
            <a:off x="1295401" y="2421666"/>
            <a:ext cx="7848600" cy="4429077"/>
          </a:xfrm>
          <a:prstGeom prst="rect">
            <a:avLst/>
          </a:prstGeom>
          <a:ln w="25400">
            <a:solidFill>
              <a:schemeClr val="tx1"/>
            </a:solidFill>
          </a:ln>
        </p:spPr>
      </p:pic>
      <p:grpSp>
        <p:nvGrpSpPr>
          <p:cNvPr id="5" name="Group 4"/>
          <p:cNvGrpSpPr/>
          <p:nvPr/>
        </p:nvGrpSpPr>
        <p:grpSpPr>
          <a:xfrm>
            <a:off x="1326944" y="4541918"/>
            <a:ext cx="1832486" cy="1328899"/>
            <a:chOff x="792480" y="4937207"/>
            <a:chExt cx="1832486" cy="1328899"/>
          </a:xfrm>
        </p:grpSpPr>
        <p:sp>
          <p:nvSpPr>
            <p:cNvPr id="6" name="Right Arrow 5"/>
            <p:cNvSpPr/>
            <p:nvPr/>
          </p:nvSpPr>
          <p:spPr>
            <a:xfrm>
              <a:off x="792480" y="4937207"/>
              <a:ext cx="1832486" cy="1328899"/>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bwMode="auto">
            <a:xfrm>
              <a:off x="870861" y="5216935"/>
              <a:ext cx="1463040" cy="769441"/>
            </a:xfrm>
            <a:prstGeom prst="rect">
              <a:avLst/>
            </a:prstGeom>
            <a:noFill/>
            <a:ln w="9525">
              <a:noFill/>
              <a:miter lim="800000"/>
              <a:headEnd/>
              <a:tailEnd/>
            </a:ln>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2200" noProof="0" dirty="0">
                  <a:solidFill>
                    <a:prstClr val="black"/>
                  </a:solidFill>
                </a:rPr>
                <a:t>choose</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200" b="0" i="0" u="none" strike="noStrike" kern="1200" cap="none" spc="0" normalizeH="0" baseline="0" dirty="0">
                  <a:ln>
                    <a:noFill/>
                  </a:ln>
                  <a:solidFill>
                    <a:prstClr val="black"/>
                  </a:solidFill>
                  <a:effectLst/>
                  <a:uLnTx/>
                  <a:uFillTx/>
                  <a:latin typeface="Calibri" pitchFamily="34" charset="0"/>
                  <a:ea typeface="ＭＳ Ｐゴシック" pitchFamily="34" charset="-128"/>
                  <a:cs typeface="+mn-cs"/>
                </a:rPr>
                <a:t>carefully</a:t>
              </a:r>
              <a:r>
                <a:rPr kumimoji="0" lang="en-US" sz="2200" b="0" i="0" u="none" strike="noStrike" kern="1200" cap="none" spc="0" normalizeH="0" baseline="0" noProof="0" dirty="0">
                  <a:ln>
                    <a:noFill/>
                  </a:ln>
                  <a:solidFill>
                    <a:prstClr val="black"/>
                  </a:solidFill>
                  <a:effectLst/>
                  <a:uLnTx/>
                  <a:uFillTx/>
                  <a:latin typeface="Calibri" pitchFamily="34" charset="0"/>
                  <a:ea typeface="ＭＳ Ｐゴシック" pitchFamily="34" charset="-128"/>
                  <a:cs typeface="+mn-cs"/>
                </a:rPr>
                <a:t>!</a:t>
              </a:r>
            </a:p>
          </p:txBody>
        </p:sp>
      </p:grpSp>
      <p:sp>
        <p:nvSpPr>
          <p:cNvPr id="8" name="TextBox 7"/>
          <p:cNvSpPr txBox="1"/>
          <p:nvPr/>
        </p:nvSpPr>
        <p:spPr bwMode="auto">
          <a:xfrm>
            <a:off x="1062057" y="6055308"/>
            <a:ext cx="6862744" cy="584775"/>
          </a:xfrm>
          <a:prstGeom prst="rect">
            <a:avLst/>
          </a:prstGeom>
          <a:solidFill>
            <a:srgbClr val="92D050"/>
          </a:solidFill>
          <a:ln w="9525">
            <a:noFill/>
            <a:miter lim="800000"/>
            <a:headEnd/>
            <a:tailEnd/>
          </a:ln>
        </p:spPr>
        <p:txBody>
          <a:bodyPr wrap="square" rtlCol="0">
            <a:spAutoFit/>
          </a:bodyPr>
          <a:lstStyle/>
          <a:p>
            <a:pPr algn="ctr"/>
            <a:r>
              <a:rPr lang="en-US" sz="3200" dirty="0">
                <a:latin typeface="Cambria" panose="02040503050406030204" pitchFamily="18" charset="0"/>
                <a:ea typeface="Cambria" panose="02040503050406030204" pitchFamily="18" charset="0"/>
              </a:rPr>
              <a:t>if you have questions… drop me a line</a:t>
            </a:r>
          </a:p>
        </p:txBody>
      </p:sp>
    </p:spTree>
    <p:extLst>
      <p:ext uri="{BB962C8B-B14F-4D97-AF65-F5344CB8AC3E}">
        <p14:creationId xmlns:p14="http://schemas.microsoft.com/office/powerpoint/2010/main" val="2846682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2500"/>
                            </p:stCondLst>
                            <p:childTnLst>
                              <p:par>
                                <p:cTn id="10" presetID="2" presetClass="entr" presetSubtype="4" fill="hold" grpId="0" nodeType="afterEffect">
                                  <p:stCondLst>
                                    <p:cond delay="150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1553642" y="5503816"/>
            <a:ext cx="1505938" cy="1338277"/>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291139013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rotWithShape="1">
          <a:blip r:embed="rId4">
            <a:extLst>
              <a:ext uri="{28A0092B-C50C-407E-A947-70E740481C1C}">
                <a14:useLocalDpi xmlns:a14="http://schemas.microsoft.com/office/drawing/2010/main" val="0"/>
              </a:ext>
            </a:extLst>
          </a:blip>
          <a:srcRect t="60" r="14"/>
          <a:stretch/>
        </p:blipFill>
        <p:spPr>
          <a:xfrm>
            <a:off x="0" y="0"/>
            <a:ext cx="9143997" cy="4726966"/>
          </a:xfrm>
          <a:ln w="38100">
            <a:solidFill>
              <a:schemeClr val="bg1">
                <a:lumMod val="50000"/>
              </a:schemeClr>
            </a:solidFill>
          </a:ln>
        </p:spPr>
      </p:pic>
      <p:sp>
        <p:nvSpPr>
          <p:cNvPr id="3" name="Title 2"/>
          <p:cNvSpPr>
            <a:spLocks noGrp="1"/>
          </p:cNvSpPr>
          <p:nvPr>
            <p:ph type="title"/>
          </p:nvPr>
        </p:nvSpPr>
        <p:spPr>
          <a:xfrm>
            <a:off x="0" y="4855080"/>
            <a:ext cx="9144001" cy="1739290"/>
          </a:xfrm>
        </p:spPr>
        <p:txBody>
          <a:bodyPr/>
          <a:lstStyle/>
          <a:p>
            <a:r>
              <a:rPr lang="en-US" sz="5000" dirty="0">
                <a:latin typeface="Cambria" panose="02040503050406030204" pitchFamily="18" charset="0"/>
                <a:ea typeface="Cambria" panose="02040503050406030204" pitchFamily="18" charset="0"/>
              </a:rPr>
              <a:t>NGS Coordinate Conversion And Transformation Tool (NCAT)</a:t>
            </a:r>
          </a:p>
        </p:txBody>
      </p:sp>
      <p:sp>
        <p:nvSpPr>
          <p:cNvPr id="6" name="Oval 5"/>
          <p:cNvSpPr/>
          <p:nvPr/>
        </p:nvSpPr>
        <p:spPr>
          <a:xfrm>
            <a:off x="148297" y="90854"/>
            <a:ext cx="1107830" cy="246184"/>
          </a:xfrm>
          <a:prstGeom prst="ellipse">
            <a:avLst/>
          </a:prstGeom>
          <a:noFill/>
          <a:ln w="444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2661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3">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t="13017" r="6034"/>
          <a:stretch/>
        </p:blipFill>
        <p:spPr bwMode="auto">
          <a:xfrm>
            <a:off x="0" y="-25400"/>
            <a:ext cx="9131300" cy="4752366"/>
          </a:xfrm>
          <a:prstGeom prst="rect">
            <a:avLst/>
          </a:prstGeom>
          <a:noFill/>
          <a:ln w="38100">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6" name="Oval 5"/>
          <p:cNvSpPr/>
          <p:nvPr/>
        </p:nvSpPr>
        <p:spPr>
          <a:xfrm>
            <a:off x="1380197" y="59104"/>
            <a:ext cx="1107830" cy="246184"/>
          </a:xfrm>
          <a:prstGeom prst="ellipse">
            <a:avLst/>
          </a:prstGeom>
          <a:noFill/>
          <a:ln w="444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2"/>
          <p:cNvSpPr txBox="1">
            <a:spLocks/>
          </p:cNvSpPr>
          <p:nvPr/>
        </p:nvSpPr>
        <p:spPr bwMode="auto">
          <a:xfrm>
            <a:off x="0" y="4855080"/>
            <a:ext cx="9144001" cy="1739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5000">
                <a:latin typeface="Cambria" panose="02040503050406030204" pitchFamily="18" charset="0"/>
                <a:ea typeface="Cambria" panose="02040503050406030204" pitchFamily="18" charset="0"/>
              </a:rPr>
              <a:t>NGS Coordinate Conversion And Transformation Tool (NCAT)</a:t>
            </a:r>
            <a:endParaRPr lang="en-US" sz="5000" dirty="0">
              <a:latin typeface="Cambria" panose="02040503050406030204" pitchFamily="18" charset="0"/>
              <a:ea typeface="Cambria" panose="02040503050406030204" pitchFamily="18" charset="0"/>
            </a:endParaRPr>
          </a:p>
        </p:txBody>
      </p:sp>
      <p:sp>
        <p:nvSpPr>
          <p:cNvPr id="9" name="Rounded Rectangle 8"/>
          <p:cNvSpPr/>
          <p:nvPr/>
        </p:nvSpPr>
        <p:spPr>
          <a:xfrm>
            <a:off x="163773" y="3439235"/>
            <a:ext cx="8134066" cy="818865"/>
          </a:xfrm>
          <a:prstGeom prst="round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3520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75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4472596" y="5503816"/>
            <a:ext cx="1446100" cy="1338277"/>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314115149"/>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Cambria" panose="02040503050406030204" pitchFamily="18" charset="0"/>
                <a:ea typeface="Cambria" panose="02040503050406030204" pitchFamily="18" charset="0"/>
              </a:rPr>
              <a:t>Calibration Base Lines - CBL</a:t>
            </a:r>
          </a:p>
        </p:txBody>
      </p:sp>
      <p:sp>
        <p:nvSpPr>
          <p:cNvPr id="4" name="Content Placeholder 3"/>
          <p:cNvSpPr>
            <a:spLocks noGrp="1"/>
          </p:cNvSpPr>
          <p:nvPr>
            <p:ph idx="1"/>
          </p:nvPr>
        </p:nvSpPr>
        <p:spPr>
          <a:xfrm>
            <a:off x="301214" y="1283335"/>
            <a:ext cx="8842786" cy="5240129"/>
          </a:xfrm>
        </p:spPr>
        <p:txBody>
          <a:bodyPr/>
          <a:lstStyle/>
          <a:p>
            <a:pPr>
              <a:spcAft>
                <a:spcPts val="800"/>
              </a:spcAft>
            </a:pPr>
            <a:r>
              <a:rPr lang="en-US" dirty="0">
                <a:latin typeface="Cambria" panose="02040503050406030204" pitchFamily="18" charset="0"/>
                <a:ea typeface="Cambria" panose="02040503050406030204" pitchFamily="18" charset="0"/>
              </a:rPr>
              <a:t>Three types of CBL defined by NGS</a:t>
            </a:r>
          </a:p>
          <a:p>
            <a:pPr lvl="1"/>
            <a:r>
              <a:rPr lang="en-US" b="1" dirty="0">
                <a:latin typeface="Cambria" panose="02040503050406030204" pitchFamily="18" charset="0"/>
                <a:ea typeface="Cambria" panose="02040503050406030204" pitchFamily="18" charset="0"/>
              </a:rPr>
              <a:t>Primary</a:t>
            </a:r>
            <a:r>
              <a:rPr lang="en-US" dirty="0">
                <a:latin typeface="Cambria" panose="02040503050406030204" pitchFamily="18" charset="0"/>
                <a:ea typeface="Cambria" panose="02040503050406030204" pitchFamily="18" charset="0"/>
              </a:rPr>
              <a:t> CBL (</a:t>
            </a:r>
            <a:r>
              <a:rPr lang="en-US" b="1" dirty="0">
                <a:latin typeface="Cambria" panose="02040503050406030204" pitchFamily="18" charset="0"/>
                <a:ea typeface="Cambria" panose="02040503050406030204" pitchFamily="18" charset="0"/>
              </a:rPr>
              <a:t>PCBL</a:t>
            </a:r>
            <a:r>
              <a:rPr lang="en-US" dirty="0">
                <a:latin typeface="Cambria" panose="02040503050406030204" pitchFamily="18" charset="0"/>
                <a:ea typeface="Cambria" panose="02040503050406030204" pitchFamily="18" charset="0"/>
              </a:rPr>
              <a:t>): in Woodford, VA at NGS TTC; it is open for use to organizations like the PLSO</a:t>
            </a:r>
          </a:p>
          <a:p>
            <a:pPr lvl="1"/>
            <a:endParaRPr lang="en-US" dirty="0">
              <a:latin typeface="Cambria" panose="02040503050406030204" pitchFamily="18" charset="0"/>
              <a:ea typeface="Cambria" panose="02040503050406030204" pitchFamily="18" charset="0"/>
            </a:endParaRPr>
          </a:p>
          <a:p>
            <a:pPr lvl="1"/>
            <a:r>
              <a:rPr lang="en-US" b="1" dirty="0">
                <a:latin typeface="Cambria" panose="02040503050406030204" pitchFamily="18" charset="0"/>
                <a:ea typeface="Cambria" panose="02040503050406030204" pitchFamily="18" charset="0"/>
              </a:rPr>
              <a:t>Federal</a:t>
            </a:r>
            <a:r>
              <a:rPr lang="en-US" dirty="0">
                <a:latin typeface="Cambria" panose="02040503050406030204" pitchFamily="18" charset="0"/>
                <a:ea typeface="Cambria" panose="02040503050406030204" pitchFamily="18" charset="0"/>
              </a:rPr>
              <a:t> CBL (</a:t>
            </a:r>
            <a:r>
              <a:rPr lang="en-US" b="1" dirty="0">
                <a:latin typeface="Cambria" panose="02040503050406030204" pitchFamily="18" charset="0"/>
                <a:ea typeface="Cambria" panose="02040503050406030204" pitchFamily="18" charset="0"/>
              </a:rPr>
              <a:t>FCBL</a:t>
            </a:r>
            <a:r>
              <a:rPr lang="en-US" dirty="0">
                <a:latin typeface="Cambria" panose="02040503050406030204" pitchFamily="18" charset="0"/>
                <a:ea typeface="Cambria" panose="02040503050406030204" pitchFamily="18" charset="0"/>
              </a:rPr>
              <a:t>): established with EDM checked at the NGS PCBL and IAW NOAA TM NGS-8</a:t>
            </a:r>
          </a:p>
          <a:p>
            <a:pPr lvl="3"/>
            <a:r>
              <a:rPr lang="en-US" dirty="0">
                <a:latin typeface="Cambria" panose="02040503050406030204" pitchFamily="18" charset="0"/>
                <a:ea typeface="Cambria" panose="02040503050406030204" pitchFamily="18" charset="0"/>
              </a:rPr>
              <a:t>2 in West Virginia: Marshall County Airport, Byrd L&amp;D</a:t>
            </a:r>
            <a:endParaRPr lang="en-US" i="1" dirty="0">
              <a:latin typeface="Cambria" panose="02040503050406030204" pitchFamily="18" charset="0"/>
              <a:ea typeface="Cambria" panose="02040503050406030204" pitchFamily="18" charset="0"/>
            </a:endParaRPr>
          </a:p>
          <a:p>
            <a:pPr lvl="1"/>
            <a:endParaRPr lang="en-US" dirty="0">
              <a:latin typeface="Cambria" panose="02040503050406030204" pitchFamily="18" charset="0"/>
              <a:ea typeface="Cambria" panose="02040503050406030204" pitchFamily="18" charset="0"/>
            </a:endParaRPr>
          </a:p>
          <a:p>
            <a:pPr lvl="1"/>
            <a:r>
              <a:rPr lang="en-US" b="1" dirty="0">
                <a:latin typeface="Cambria" panose="02040503050406030204" pitchFamily="18" charset="0"/>
                <a:ea typeface="Cambria" panose="02040503050406030204" pitchFamily="18" charset="0"/>
              </a:rPr>
              <a:t>Cooperative</a:t>
            </a:r>
            <a:r>
              <a:rPr lang="en-US" dirty="0">
                <a:latin typeface="Cambria" panose="02040503050406030204" pitchFamily="18" charset="0"/>
                <a:ea typeface="Cambria" panose="02040503050406030204" pitchFamily="18" charset="0"/>
              </a:rPr>
              <a:t> CBL (</a:t>
            </a:r>
            <a:r>
              <a:rPr lang="en-US" b="1" dirty="0">
                <a:latin typeface="Cambria" panose="02040503050406030204" pitchFamily="18" charset="0"/>
                <a:ea typeface="Cambria" panose="02040503050406030204" pitchFamily="18" charset="0"/>
              </a:rPr>
              <a:t>CCBL</a:t>
            </a:r>
            <a:r>
              <a:rPr lang="en-US" dirty="0">
                <a:latin typeface="Cambria" panose="02040503050406030204" pitchFamily="18" charset="0"/>
                <a:ea typeface="Cambria" panose="02040503050406030204" pitchFamily="18" charset="0"/>
              </a:rPr>
              <a:t>): established with EDM checked on an FCBL and IAW that same NGS-8 manual</a:t>
            </a:r>
          </a:p>
        </p:txBody>
      </p:sp>
      <p:sp>
        <p:nvSpPr>
          <p:cNvPr id="6" name="Curved Right Arrow 5"/>
          <p:cNvSpPr/>
          <p:nvPr/>
        </p:nvSpPr>
        <p:spPr>
          <a:xfrm rot="10800000" flipH="1" flipV="1">
            <a:off x="140967" y="4038600"/>
            <a:ext cx="609603" cy="1647825"/>
          </a:xfrm>
          <a:prstGeom prst="curvedRight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Curved Right Arrow 6"/>
          <p:cNvSpPr/>
          <p:nvPr/>
        </p:nvSpPr>
        <p:spPr>
          <a:xfrm rot="10800000" flipH="1" flipV="1">
            <a:off x="130881" y="2192655"/>
            <a:ext cx="548641" cy="1621965"/>
          </a:xfrm>
          <a:prstGeom prst="curvedRight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6374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
          <p:cNvSpPr txBox="1">
            <a:spLocks/>
          </p:cNvSpPr>
          <p:nvPr/>
        </p:nvSpPr>
        <p:spPr bwMode="auto">
          <a:xfrm>
            <a:off x="1183821" y="6211382"/>
            <a:ext cx="6776357" cy="44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spcBef>
                <a:spcPts val="133"/>
              </a:spcBef>
            </a:pPr>
            <a:r>
              <a:rPr lang="en-US" sz="2800" spc="-7" dirty="0">
                <a:latin typeface="Cambria" panose="02040503050406030204" pitchFamily="18" charset="0"/>
                <a:cs typeface="Calibri"/>
              </a:rPr>
              <a:t>https://www.ngs.noaa.gov/CBLINES/</a:t>
            </a:r>
            <a:endParaRPr lang="en-US" sz="2800" dirty="0">
              <a:latin typeface="Cambria" panose="02040503050406030204" pitchFamily="18" charset="0"/>
              <a:cs typeface="Calibri"/>
            </a:endParaRPr>
          </a:p>
        </p:txBody>
      </p:sp>
      <p:sp>
        <p:nvSpPr>
          <p:cNvPr id="2" name="Content Placeholder 1"/>
          <p:cNvSpPr>
            <a:spLocks noGrp="1"/>
          </p:cNvSpPr>
          <p:nvPr>
            <p:ph idx="1"/>
          </p:nvPr>
        </p:nvSpPr>
        <p:spPr>
          <a:xfrm>
            <a:off x="161365" y="1600204"/>
            <a:ext cx="8885816" cy="4525963"/>
          </a:xfrm>
        </p:spPr>
        <p:txBody>
          <a:bodyPr/>
          <a:lstStyle/>
          <a:p>
            <a:r>
              <a:rPr lang="en-US" dirty="0">
                <a:latin typeface="Cambria" panose="02040503050406030204" pitchFamily="18" charset="0"/>
                <a:ea typeface="Cambria" panose="02040503050406030204" pitchFamily="18" charset="0"/>
              </a:rPr>
              <a:t>NGS commitment to the CBL Program:</a:t>
            </a:r>
          </a:p>
          <a:p>
            <a:pPr lvl="1"/>
            <a:r>
              <a:rPr lang="en-US" dirty="0">
                <a:latin typeface="Cambria" panose="02040503050406030204" pitchFamily="18" charset="0"/>
                <a:ea typeface="Cambria" panose="02040503050406030204" pitchFamily="18" charset="0"/>
              </a:rPr>
              <a:t>A minimum of one FCBL per State</a:t>
            </a:r>
          </a:p>
          <a:p>
            <a:pPr lvl="1"/>
            <a:r>
              <a:rPr lang="en-US" dirty="0">
                <a:latin typeface="Cambria" panose="02040503050406030204" pitchFamily="18" charset="0"/>
                <a:ea typeface="Cambria" panose="02040503050406030204" pitchFamily="18" charset="0"/>
              </a:rPr>
              <a:t>Establishment procedures document</a:t>
            </a:r>
          </a:p>
          <a:p>
            <a:pPr lvl="1"/>
            <a:r>
              <a:rPr lang="en-US" dirty="0">
                <a:latin typeface="Cambria" panose="02040503050406030204" pitchFamily="18" charset="0"/>
                <a:ea typeface="Cambria" panose="02040503050406030204" pitchFamily="18" charset="0"/>
              </a:rPr>
              <a:t>Public access to the CBL database </a:t>
            </a:r>
          </a:p>
          <a:p>
            <a:pPr lvl="1"/>
            <a:r>
              <a:rPr lang="en-US" dirty="0">
                <a:latin typeface="Cambria" panose="02040503050406030204" pitchFamily="18" charset="0"/>
                <a:ea typeface="Cambria" panose="02040503050406030204" pitchFamily="18" charset="0"/>
              </a:rPr>
              <a:t>Software to process your observations</a:t>
            </a:r>
          </a:p>
          <a:p>
            <a:pPr lvl="1"/>
            <a:r>
              <a:rPr lang="en-US" dirty="0">
                <a:latin typeface="Cambria" panose="02040503050406030204" pitchFamily="18" charset="0"/>
                <a:ea typeface="Cambria" panose="02040503050406030204" pitchFamily="18" charset="0"/>
              </a:rPr>
              <a:t>Verification and re-measurement data review</a:t>
            </a:r>
          </a:p>
          <a:p>
            <a:pPr lvl="1"/>
            <a:r>
              <a:rPr lang="en-US" dirty="0">
                <a:latin typeface="Cambria" panose="02040503050406030204" pitchFamily="18" charset="0"/>
                <a:ea typeface="Cambria" panose="02040503050406030204" pitchFamily="18" charset="0"/>
              </a:rPr>
              <a:t>Technical support (Advisors or other personnel)</a:t>
            </a:r>
          </a:p>
          <a:p>
            <a:pPr lvl="1"/>
            <a:endParaRPr lang="en-US" dirty="0">
              <a:latin typeface="Cambria" panose="02040503050406030204" pitchFamily="18" charset="0"/>
              <a:ea typeface="Cambria" panose="02040503050406030204" pitchFamily="18" charset="0"/>
            </a:endParaRPr>
          </a:p>
        </p:txBody>
      </p:sp>
      <p:sp>
        <p:nvSpPr>
          <p:cNvPr id="3" name="Title 2"/>
          <p:cNvSpPr>
            <a:spLocks noGrp="1"/>
          </p:cNvSpPr>
          <p:nvPr>
            <p:ph type="title"/>
          </p:nvPr>
        </p:nvSpPr>
        <p:spPr/>
        <p:txBody>
          <a:bodyPr/>
          <a:lstStyle/>
          <a:p>
            <a:r>
              <a:rPr lang="en-US" dirty="0">
                <a:latin typeface="Cambria" panose="02040503050406030204" pitchFamily="18" charset="0"/>
                <a:ea typeface="Cambria" panose="02040503050406030204" pitchFamily="18" charset="0"/>
              </a:rPr>
              <a:t>Calibration Base Lines - CBL</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2" b="48"/>
          <a:stretch/>
        </p:blipFill>
        <p:spPr>
          <a:xfrm>
            <a:off x="1972945" y="1386685"/>
            <a:ext cx="5198110" cy="5308600"/>
          </a:xfrm>
          <a:prstGeom prst="rect">
            <a:avLst/>
          </a:prstGeom>
          <a:ln w="34925">
            <a:solidFill>
              <a:schemeClr val="tx1"/>
            </a:solidFill>
          </a:ln>
        </p:spPr>
      </p:pic>
    </p:spTree>
    <p:extLst>
      <p:ext uri="{BB962C8B-B14F-4D97-AF65-F5344CB8AC3E}">
        <p14:creationId xmlns:p14="http://schemas.microsoft.com/office/powerpoint/2010/main" val="35143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Cambria" panose="02040503050406030204" pitchFamily="18" charset="0"/>
                <a:ea typeface="Cambria" panose="02040503050406030204" pitchFamily="18" charset="0"/>
              </a:rPr>
              <a:t>CBL Datasheets</a:t>
            </a:r>
          </a:p>
        </p:txBody>
      </p:sp>
      <p:pic>
        <p:nvPicPr>
          <p:cNvPr id="5" name="Content Placeholder 4">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0734" y="1321224"/>
            <a:ext cx="8822531" cy="5400543"/>
          </a:xfrm>
          <a:ln w="15875">
            <a:solidFill>
              <a:schemeClr val="tx1"/>
            </a:solidFill>
          </a:ln>
        </p:spPr>
      </p:pic>
    </p:spTree>
    <p:extLst>
      <p:ext uri="{BB962C8B-B14F-4D97-AF65-F5344CB8AC3E}">
        <p14:creationId xmlns:p14="http://schemas.microsoft.com/office/powerpoint/2010/main" val="164995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60093"/>
            <a:ext cx="8229600" cy="4026631"/>
          </a:xfrm>
        </p:spPr>
        <p:txBody>
          <a:bodyPr/>
          <a:lstStyle/>
          <a:p>
            <a:pPr marL="0"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457200" lvl="1" indent="0">
              <a:buNone/>
            </a:pPr>
            <a:r>
              <a:rPr lang="en-US" dirty="0">
                <a:latin typeface="Cambria" panose="02040503050406030204" pitchFamily="18" charset="0"/>
                <a:ea typeface="Cambria" panose="02040503050406030204" pitchFamily="18" charset="0"/>
              </a:rPr>
              <a:t>					(~47,000 employees)</a:t>
            </a:r>
          </a:p>
          <a:p>
            <a:pPr marL="457200" lvl="1"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-National Oceanic and Atmospheric 						Administration (NOAA)</a:t>
            </a:r>
          </a:p>
          <a:p>
            <a:pPr marL="457200" lvl="1"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-National Ocean Service (NOS)</a:t>
            </a:r>
          </a:p>
        </p:txBody>
      </p:sp>
      <p:sp>
        <p:nvSpPr>
          <p:cNvPr id="3" name="Title 2"/>
          <p:cNvSpPr>
            <a:spLocks noGrp="1"/>
          </p:cNvSpPr>
          <p:nvPr>
            <p:ph type="title"/>
          </p:nvPr>
        </p:nvSpPr>
        <p:spPr>
          <a:xfrm>
            <a:off x="457200" y="160337"/>
            <a:ext cx="8229600" cy="1143000"/>
          </a:xfrm>
        </p:spPr>
        <p:txBody>
          <a:bodyPr/>
          <a:lstStyle/>
          <a:p>
            <a:r>
              <a:rPr lang="en-US" dirty="0">
                <a:latin typeface="Cambria" panose="02040503050406030204" pitchFamily="18" charset="0"/>
                <a:ea typeface="Cambria" panose="02040503050406030204" pitchFamily="18" charset="0"/>
              </a:rPr>
              <a:t>Organizational Structure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48836" y="1386457"/>
            <a:ext cx="997792" cy="997792"/>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79877" y="2843649"/>
            <a:ext cx="1135710" cy="1135710"/>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17311" y="5272872"/>
            <a:ext cx="1258634" cy="1265665"/>
          </a:xfrm>
          <a:prstGeom prst="rect">
            <a:avLst/>
          </a:prstGeom>
        </p:spPr>
      </p:pic>
      <p:cxnSp>
        <p:nvCxnSpPr>
          <p:cNvPr id="11" name="Straight Arrow Connector 10"/>
          <p:cNvCxnSpPr/>
          <p:nvPr/>
        </p:nvCxnSpPr>
        <p:spPr>
          <a:xfrm>
            <a:off x="4572000" y="2470452"/>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3896847"/>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82274" y="4953373"/>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457200" y="4939673"/>
            <a:ext cx="8229600" cy="165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dirty="0">
              <a:latin typeface="Cambria" panose="02040503050406030204" pitchFamily="18" charset="0"/>
              <a:ea typeface="Cambria" panose="02040503050406030204" pitchFamily="18" charset="0"/>
            </a:endParaRPr>
          </a:p>
          <a:p>
            <a:pPr marL="457200" lvl="1" indent="0">
              <a:buNone/>
            </a:pPr>
            <a:r>
              <a:rPr lang="en-US" dirty="0">
                <a:latin typeface="Cambria" panose="02040503050406030204" pitchFamily="18" charset="0"/>
                <a:ea typeface="Cambria" panose="02040503050406030204" pitchFamily="18" charset="0"/>
              </a:rPr>
              <a:t>				-National Geodetic Survey (NGS)</a:t>
            </a:r>
          </a:p>
          <a:p>
            <a:pPr marL="457200" lvl="1" indent="0">
              <a:buNone/>
            </a:pPr>
            <a:r>
              <a:rPr lang="en-US" dirty="0">
                <a:latin typeface="Cambria" panose="02040503050406030204" pitchFamily="18" charset="0"/>
                <a:ea typeface="Cambria" panose="02040503050406030204" pitchFamily="18" charset="0"/>
              </a:rPr>
              <a:t>						(~175 employees)</a:t>
            </a:r>
          </a:p>
          <a:p>
            <a:pPr marL="457200" lvl="1" indent="0">
              <a:buNone/>
            </a:pPr>
            <a:endParaRPr lang="en-US"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05478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latin typeface="Cambria" panose="02040503050406030204" pitchFamily="18" charset="0"/>
                <a:ea typeface="Cambria" panose="02040503050406030204" pitchFamily="18" charset="0"/>
              </a:rPr>
              <a:t>Beta CBL Map Viewer</a:t>
            </a:r>
          </a:p>
        </p:txBody>
      </p:sp>
      <p:pic>
        <p:nvPicPr>
          <p:cNvPr id="5" name="Content Placeholder 4">
            <a:hlinkClick r:id="rId3"/>
          </p:cNvPr>
          <p:cNvPicPr preferRelativeResize="0">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11471" y="1257300"/>
            <a:ext cx="8521057" cy="4784518"/>
          </a:xfrm>
          <a:ln w="15875">
            <a:solidFill>
              <a:schemeClr val="tx1"/>
            </a:solidFill>
          </a:ln>
        </p:spPr>
      </p:pic>
      <p:sp>
        <p:nvSpPr>
          <p:cNvPr id="4" name="object 2"/>
          <p:cNvSpPr txBox="1">
            <a:spLocks/>
          </p:cNvSpPr>
          <p:nvPr/>
        </p:nvSpPr>
        <p:spPr bwMode="auto">
          <a:xfrm>
            <a:off x="1183821" y="6211382"/>
            <a:ext cx="6776357" cy="44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933"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spcBef>
                <a:spcPts val="133"/>
              </a:spcBef>
            </a:pPr>
            <a:r>
              <a:rPr lang="en-US" sz="2800" spc="-7" dirty="0">
                <a:latin typeface="Cambria" panose="02040503050406030204" pitchFamily="18" charset="0"/>
                <a:cs typeface="Calibri"/>
              </a:rPr>
              <a:t>https://www.ngs.noaa.gov/CBLINES/</a:t>
            </a:r>
            <a:endParaRPr lang="en-US" sz="2800" dirty="0">
              <a:latin typeface="Cambria" panose="02040503050406030204" pitchFamily="18" charset="0"/>
              <a:cs typeface="Calibri"/>
            </a:endParaRPr>
          </a:p>
        </p:txBody>
      </p:sp>
    </p:spTree>
    <p:extLst>
      <p:ext uri="{BB962C8B-B14F-4D97-AF65-F5344CB8AC3E}">
        <p14:creationId xmlns:p14="http://schemas.microsoft.com/office/powerpoint/2010/main" val="2881622010"/>
      </p:ext>
    </p:extLst>
  </p:cSld>
  <p:clrMapOvr>
    <a:masterClrMapping/>
  </p:clrMapOvr>
  <p:transition spd="med">
    <p:pull/>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994044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a:xfrm>
            <a:off x="5914179" y="5537200"/>
            <a:ext cx="1628110" cy="1304893"/>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3678794282"/>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hlinkClick r:id="rId3"/>
          </p:cNvPr>
          <p:cNvPicPr>
            <a:picLocks noGrp="1" noChangeAspect="1"/>
          </p:cNvPicPr>
          <p:nvPr>
            <p:ph idx="1"/>
          </p:nvPr>
        </p:nvPicPr>
        <p:blipFill rotWithShape="1">
          <a:blip r:embed="rId4" cstate="hqprint">
            <a:extLst>
              <a:ext uri="{28A0092B-C50C-407E-A947-70E740481C1C}">
                <a14:useLocalDpi xmlns:a14="http://schemas.microsoft.com/office/drawing/2010/main"/>
              </a:ext>
            </a:extLst>
          </a:blip>
          <a:srcRect/>
          <a:stretch/>
        </p:blipFill>
        <p:spPr>
          <a:xfrm>
            <a:off x="126751" y="1574933"/>
            <a:ext cx="8908609" cy="4690066"/>
          </a:xfrm>
        </p:spPr>
      </p:pic>
      <p:sp>
        <p:nvSpPr>
          <p:cNvPr id="3" name="Title 2"/>
          <p:cNvSpPr>
            <a:spLocks noGrp="1"/>
          </p:cNvSpPr>
          <p:nvPr>
            <p:ph type="title"/>
          </p:nvPr>
        </p:nvSpPr>
        <p:spPr>
          <a:xfrm>
            <a:off x="0" y="274638"/>
            <a:ext cx="9144000" cy="1143000"/>
          </a:xfrm>
        </p:spPr>
        <p:txBody>
          <a:bodyPr/>
          <a:lstStyle/>
          <a:p>
            <a:r>
              <a:rPr lang="en-US" dirty="0">
                <a:latin typeface="Cambria" panose="02040503050406030204" pitchFamily="18" charset="0"/>
                <a:ea typeface="Cambria" panose="02040503050406030204" pitchFamily="18" charset="0"/>
              </a:rPr>
              <a:t>Outreach &amp; Educational Resources</a:t>
            </a:r>
          </a:p>
        </p:txBody>
      </p:sp>
      <p:pic>
        <p:nvPicPr>
          <p:cNvPr id="2" name="Picture 1"/>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36757" y="0"/>
            <a:ext cx="8670486" cy="6702805"/>
          </a:xfrm>
          <a:prstGeom prst="rect">
            <a:avLst/>
          </a:prstGeom>
        </p:spPr>
      </p:pic>
    </p:spTree>
    <p:extLst>
      <p:ext uri="{BB962C8B-B14F-4D97-AF65-F5344CB8AC3E}">
        <p14:creationId xmlns:p14="http://schemas.microsoft.com/office/powerpoint/2010/main" val="237931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94896" y="410693"/>
            <a:ext cx="7465332" cy="914400"/>
          </a:xfrm>
        </p:spPr>
        <p:txBody>
          <a:bodyPr/>
          <a:lstStyle/>
          <a:p>
            <a:pPr eaLnBrk="1" hangingPunct="1"/>
            <a:r>
              <a:rPr lang="en-US" altLang="en-US" b="1" dirty="0">
                <a:latin typeface="Cambria" panose="02040503050406030204" pitchFamily="18" charset="0"/>
                <a:ea typeface="Tahoma" panose="020B0604030504040204" pitchFamily="34" charset="0"/>
                <a:cs typeface="Tahoma" panose="020B0604030504040204" pitchFamily="34" charset="0"/>
              </a:rPr>
              <a:t>NGS Mission</a:t>
            </a:r>
          </a:p>
        </p:txBody>
      </p:sp>
      <p:sp>
        <p:nvSpPr>
          <p:cNvPr id="16387" name="Rectangle 3"/>
          <p:cNvSpPr>
            <a:spLocks noGrp="1" noChangeArrowheads="1"/>
          </p:cNvSpPr>
          <p:nvPr>
            <p:ph idx="1"/>
          </p:nvPr>
        </p:nvSpPr>
        <p:spPr>
          <a:xfrm>
            <a:off x="249382" y="1527465"/>
            <a:ext cx="8666018" cy="4468091"/>
          </a:xfrm>
        </p:spPr>
        <p:txBody>
          <a:bodyPr/>
          <a:lstStyle/>
          <a:p>
            <a:pPr marL="0" indent="0">
              <a:buNone/>
              <a:tabLst>
                <a:tab pos="0" algn="l"/>
              </a:tabLst>
            </a:pPr>
            <a:r>
              <a:rPr lang="en-US" altLang="zh-CN" sz="4800" dirty="0">
                <a:latin typeface="Cambria" panose="02040503050406030204" pitchFamily="18" charset="0"/>
                <a:ea typeface="ＭＳ Ｐゴシック" panose="020B0600070205080204" pitchFamily="34" charset="-128"/>
                <a:cs typeface="Arial" panose="020B0604020202020204" pitchFamily="34" charset="0"/>
              </a:rPr>
              <a:t>To define, maintain and provide access to the </a:t>
            </a:r>
            <a:r>
              <a:rPr lang="en-US" altLang="zh-CN" sz="4800" b="1" dirty="0">
                <a:solidFill>
                  <a:srgbClr val="C00000"/>
                </a:solidFill>
                <a:latin typeface="Cambria" panose="02040503050406030204" pitchFamily="18" charset="0"/>
                <a:ea typeface="ＭＳ Ｐゴシック" panose="020B0600070205080204" pitchFamily="34" charset="-128"/>
                <a:cs typeface="Arial" panose="020B0604020202020204" pitchFamily="34" charset="0"/>
              </a:rPr>
              <a:t>National Spatial Reference System (NSRS) </a:t>
            </a:r>
            <a:r>
              <a:rPr lang="en-US" altLang="zh-CN" sz="4800" dirty="0">
                <a:latin typeface="Cambria" panose="02040503050406030204" pitchFamily="18" charset="0"/>
                <a:ea typeface="ＭＳ Ｐゴシック" panose="020B0600070205080204" pitchFamily="34" charset="-128"/>
                <a:cs typeface="Arial" panose="020B0604020202020204" pitchFamily="34" charset="0"/>
              </a:rPr>
              <a:t>to meet our Nation’s economic, social, and environmental needs. </a:t>
            </a:r>
          </a:p>
        </p:txBody>
      </p:sp>
    </p:spTree>
    <p:extLst>
      <p:ext uri="{BB962C8B-B14F-4D97-AF65-F5344CB8AC3E}">
        <p14:creationId xmlns:p14="http://schemas.microsoft.com/office/powerpoint/2010/main" val="688102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idx="1"/>
          </p:nvPr>
        </p:nvSpPr>
        <p:spPr>
          <a:xfrm>
            <a:off x="261258" y="1417642"/>
            <a:ext cx="8556172" cy="5116511"/>
          </a:xfrm>
        </p:spPr>
        <p:txBody>
          <a:bodyPr/>
          <a:lstStyle/>
          <a:p>
            <a:pPr marL="0" indent="0">
              <a:buNone/>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A consistent coordinate system that defines</a:t>
            </a: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latitude</a:t>
            </a: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longitude</a:t>
            </a: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height</a:t>
            </a: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scale</a:t>
            </a:r>
          </a:p>
          <a:p>
            <a:pPr>
              <a:tabLst>
                <a:tab pos="0" algn="l"/>
              </a:tabLst>
            </a:pPr>
            <a:r>
              <a:rPr lang="en-US" altLang="en-US">
                <a:latin typeface="Cambria" panose="02040503050406030204" pitchFamily="18" charset="0"/>
                <a:ea typeface="ＭＳ Ｐゴシック" panose="020B0600070205080204" pitchFamily="34" charset="-128"/>
                <a:cs typeface="Arial" panose="020B0604020202020204" pitchFamily="34" charset="0"/>
              </a:rPr>
              <a:t>orientation</a:t>
            </a:r>
            <a:endParaRPr lang="en-US" altLang="en-US" dirty="0">
              <a:latin typeface="Cambria" panose="02040503050406030204" pitchFamily="18" charset="0"/>
              <a:ea typeface="ＭＳ Ｐゴシック" panose="020B0600070205080204" pitchFamily="34" charset="-128"/>
              <a:cs typeface="Arial" panose="020B0604020202020204" pitchFamily="34" charset="0"/>
            </a:endParaRPr>
          </a:p>
          <a:p>
            <a:pPr>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gravity</a:t>
            </a:r>
          </a:p>
          <a:p>
            <a:pPr marL="0" indent="0">
              <a:buNone/>
              <a:tabLst>
                <a:tab pos="0" algn="l"/>
              </a:tabLst>
            </a:pPr>
            <a:r>
              <a:rPr lang="en-US" altLang="en-US" dirty="0">
                <a:latin typeface="Cambria" panose="02040503050406030204" pitchFamily="18" charset="0"/>
                <a:ea typeface="ＭＳ Ｐゴシック" panose="020B0600070205080204" pitchFamily="34" charset="-128"/>
                <a:cs typeface="Arial" panose="020B0604020202020204" pitchFamily="34" charset="0"/>
              </a:rPr>
              <a:t>throughout the United States. </a:t>
            </a:r>
          </a:p>
          <a:p>
            <a:pPr marL="0" indent="0">
              <a:buNone/>
              <a:tabLst>
                <a:tab pos="0" algn="l"/>
              </a:tabLst>
            </a:pPr>
            <a:endParaRPr lang="en-US" altLang="zh-CN" sz="1800" dirty="0">
              <a:latin typeface="Cambria" panose="02040503050406030204" pitchFamily="18" charset="0"/>
              <a:ea typeface="ＭＳ Ｐゴシック" panose="020B0600070205080204" pitchFamily="34" charset="-128"/>
              <a:cs typeface="Arial" panose="020B0604020202020204" pitchFamily="34" charset="0"/>
            </a:endParaRPr>
          </a:p>
        </p:txBody>
      </p:sp>
      <p:sp>
        <p:nvSpPr>
          <p:cNvPr id="2" name="Title 1"/>
          <p:cNvSpPr>
            <a:spLocks noGrp="1"/>
          </p:cNvSpPr>
          <p:nvPr>
            <p:ph type="title"/>
          </p:nvPr>
        </p:nvSpPr>
        <p:spPr>
          <a:xfrm>
            <a:off x="114301" y="274638"/>
            <a:ext cx="892579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sp>
        <p:nvSpPr>
          <p:cNvPr id="3" name="TextBox 2"/>
          <p:cNvSpPr txBox="1"/>
          <p:nvPr/>
        </p:nvSpPr>
        <p:spPr bwMode="auto">
          <a:xfrm>
            <a:off x="4539347" y="3975897"/>
            <a:ext cx="4620985" cy="584775"/>
          </a:xfrm>
          <a:prstGeom prst="rect">
            <a:avLst/>
          </a:prstGeom>
          <a:noFill/>
          <a:ln w="9525">
            <a:noFill/>
            <a:miter lim="800000"/>
            <a:headEnd/>
            <a:tailEnd/>
          </a:ln>
        </p:spPr>
        <p:txBody>
          <a:bodyPr wrap="square" rtlCol="0">
            <a:spAutoFit/>
          </a:bodyPr>
          <a:lstStyle/>
          <a:p>
            <a:r>
              <a:rPr lang="en-US" sz="3200" i="1" dirty="0">
                <a:latin typeface="Cambria" panose="02040503050406030204" pitchFamily="18" charset="0"/>
              </a:rPr>
              <a:t>…and their time variants</a:t>
            </a:r>
          </a:p>
        </p:txBody>
      </p:sp>
    </p:spTree>
    <p:extLst>
      <p:ext uri="{BB962C8B-B14F-4D97-AF65-F5344CB8AC3E}">
        <p14:creationId xmlns:p14="http://schemas.microsoft.com/office/powerpoint/2010/main" val="61053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14301" y="274638"/>
            <a:ext cx="892579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sp>
        <p:nvSpPr>
          <p:cNvPr id="11" name="TextBox 10"/>
          <p:cNvSpPr txBox="1"/>
          <p:nvPr/>
        </p:nvSpPr>
        <p:spPr bwMode="auto">
          <a:xfrm>
            <a:off x="114301" y="1143000"/>
            <a:ext cx="8842665" cy="584775"/>
          </a:xfrm>
          <a:prstGeom prst="rect">
            <a:avLst/>
          </a:prstGeom>
          <a:noFill/>
          <a:ln w="9525">
            <a:noFill/>
            <a:miter lim="800000"/>
            <a:headEnd/>
            <a:tailEnd/>
          </a:ln>
        </p:spPr>
        <p:txBody>
          <a:bodyPr wrap="square" rtlCol="0">
            <a:spAutoFit/>
          </a:bodyPr>
          <a:lstStyle/>
          <a:p>
            <a:pPr algn="ctr"/>
            <a:r>
              <a:rPr lang="en-US" sz="2400" dirty="0">
                <a:latin typeface="Cambria" panose="02040503050406030204" pitchFamily="18" charset="0"/>
              </a:rPr>
              <a:t>These items </a:t>
            </a:r>
            <a:r>
              <a:rPr lang="en-US" sz="3200" dirty="0">
                <a:latin typeface="Cambria" panose="02040503050406030204" pitchFamily="18" charset="0"/>
              </a:rPr>
              <a:t>ARE</a:t>
            </a:r>
            <a:r>
              <a:rPr lang="en-US" sz="2400" dirty="0">
                <a:latin typeface="Cambria" panose="02040503050406030204" pitchFamily="18" charset="0"/>
              </a:rPr>
              <a:t> part of the NSRS</a:t>
            </a:r>
          </a:p>
        </p:txBody>
      </p:sp>
      <p:graphicFrame>
        <p:nvGraphicFramePr>
          <p:cNvPr id="6" name="Content Placeholder 6"/>
          <p:cNvGraphicFramePr>
            <a:graphicFrameLocks/>
          </p:cNvGraphicFramePr>
          <p:nvPr>
            <p:extLst>
              <p:ext uri="{D42A27DB-BD31-4B8C-83A1-F6EECF244321}">
                <p14:modId xmlns:p14="http://schemas.microsoft.com/office/powerpoint/2010/main" val="782404182"/>
              </p:ext>
            </p:extLst>
          </p:nvPr>
        </p:nvGraphicFramePr>
        <p:xfrm>
          <a:off x="114300" y="1797623"/>
          <a:ext cx="8925791" cy="4534588"/>
        </p:xfrm>
        <a:graphic>
          <a:graphicData uri="http://schemas.openxmlformats.org/drawingml/2006/table">
            <a:tbl>
              <a:tblPr firstRow="1" bandRow="1">
                <a:tableStyleId>{5C22544A-7EE6-4342-B048-85BDC9FD1C3A}</a:tableStyleId>
              </a:tblPr>
              <a:tblGrid>
                <a:gridCol w="2338937">
                  <a:extLst>
                    <a:ext uri="{9D8B030D-6E8A-4147-A177-3AD203B41FA5}">
                      <a16:colId xmlns:a16="http://schemas.microsoft.com/office/drawing/2014/main" val="2202110323"/>
                    </a:ext>
                  </a:extLst>
                </a:gridCol>
                <a:gridCol w="1513429">
                  <a:extLst>
                    <a:ext uri="{9D8B030D-6E8A-4147-A177-3AD203B41FA5}">
                      <a16:colId xmlns:a16="http://schemas.microsoft.com/office/drawing/2014/main" val="1277430874"/>
                    </a:ext>
                  </a:extLst>
                </a:gridCol>
                <a:gridCol w="1221062">
                  <a:extLst>
                    <a:ext uri="{9D8B030D-6E8A-4147-A177-3AD203B41FA5}">
                      <a16:colId xmlns:a16="http://schemas.microsoft.com/office/drawing/2014/main" val="1566734961"/>
                    </a:ext>
                  </a:extLst>
                </a:gridCol>
                <a:gridCol w="1788597">
                  <a:extLst>
                    <a:ext uri="{9D8B030D-6E8A-4147-A177-3AD203B41FA5}">
                      <a16:colId xmlns:a16="http://schemas.microsoft.com/office/drawing/2014/main" val="2463132348"/>
                    </a:ext>
                  </a:extLst>
                </a:gridCol>
                <a:gridCol w="2063766">
                  <a:extLst>
                    <a:ext uri="{9D8B030D-6E8A-4147-A177-3AD203B41FA5}">
                      <a16:colId xmlns:a16="http://schemas.microsoft.com/office/drawing/2014/main" val="2738166315"/>
                    </a:ext>
                  </a:extLst>
                </a:gridCol>
              </a:tblGrid>
              <a:tr h="955968">
                <a:tc>
                  <a:txBody>
                    <a:bodyPr/>
                    <a:lstStyle/>
                    <a:p>
                      <a:r>
                        <a:rPr lang="en-US" sz="1800" dirty="0"/>
                        <a:t>Horizontal</a:t>
                      </a:r>
                      <a:r>
                        <a:rPr lang="en-US" sz="1800" baseline="0" dirty="0"/>
                        <a:t> </a:t>
                      </a:r>
                      <a:r>
                        <a:rPr lang="en-US" sz="1800" dirty="0" err="1"/>
                        <a:t>Datums</a:t>
                      </a:r>
                      <a:r>
                        <a:rPr lang="en-US" sz="1800" dirty="0"/>
                        <a:t> </a:t>
                      </a:r>
                    </a:p>
                    <a:p>
                      <a:r>
                        <a:rPr lang="en-US" sz="1800" dirty="0"/>
                        <a:t>(aka Geometric Reference Frames)</a:t>
                      </a:r>
                    </a:p>
                  </a:txBody>
                  <a:tcPr marL="75967" marR="75967" marT="37984" marB="37984"/>
                </a:tc>
                <a:tc>
                  <a:txBody>
                    <a:bodyPr/>
                    <a:lstStyle/>
                    <a:p>
                      <a:r>
                        <a:rPr lang="en-US" sz="1800" dirty="0"/>
                        <a:t>Vertical</a:t>
                      </a:r>
                    </a:p>
                    <a:p>
                      <a:r>
                        <a:rPr lang="en-US" sz="1800" dirty="0"/>
                        <a:t>Datums</a:t>
                      </a:r>
                    </a:p>
                  </a:txBody>
                  <a:tcPr marL="75967" marR="75967" marT="37984" marB="37984"/>
                </a:tc>
                <a:tc>
                  <a:txBody>
                    <a:bodyPr/>
                    <a:lstStyle/>
                    <a:p>
                      <a:r>
                        <a:rPr lang="en-US" sz="1800" dirty="0"/>
                        <a:t>Great Lakes Datums</a:t>
                      </a:r>
                    </a:p>
                  </a:txBody>
                  <a:tcPr marL="75967" marR="75967" marT="37984" marB="37984"/>
                </a:tc>
                <a:tc>
                  <a:txBody>
                    <a:bodyPr/>
                    <a:lstStyle/>
                    <a:p>
                      <a:r>
                        <a:rPr lang="en-US" sz="1800" dirty="0"/>
                        <a:t>Geoid</a:t>
                      </a:r>
                    </a:p>
                    <a:p>
                      <a:r>
                        <a:rPr lang="en-US" sz="1800" dirty="0"/>
                        <a:t>Models</a:t>
                      </a:r>
                    </a:p>
                  </a:txBody>
                  <a:tcPr marL="75967" marR="75967" marT="37984" marB="37984"/>
                </a:tc>
                <a:tc>
                  <a:txBody>
                    <a:bodyPr/>
                    <a:lstStyle/>
                    <a:p>
                      <a:r>
                        <a:rPr lang="en-US" sz="1800" dirty="0"/>
                        <a:t>Transformations</a:t>
                      </a:r>
                      <a:r>
                        <a:rPr lang="en-US" sz="1800" baseline="0" dirty="0"/>
                        <a:t> </a:t>
                      </a:r>
                      <a:r>
                        <a:rPr lang="en-US" sz="1800" dirty="0"/>
                        <a:t>and</a:t>
                      </a:r>
                      <a:r>
                        <a:rPr lang="en-US" sz="1800" baseline="0" dirty="0"/>
                        <a:t> </a:t>
                      </a:r>
                      <a:r>
                        <a:rPr lang="en-US" sz="1800" dirty="0"/>
                        <a:t>Conversions</a:t>
                      </a:r>
                    </a:p>
                  </a:txBody>
                  <a:tcPr marL="75967" marR="75967" marT="37984" marB="37984"/>
                </a:tc>
                <a:extLst>
                  <a:ext uri="{0D108BD9-81ED-4DB2-BD59-A6C34878D82A}">
                    <a16:rowId xmlns:a16="http://schemas.microsoft.com/office/drawing/2014/main" val="3022080662"/>
                  </a:ext>
                </a:extLst>
              </a:tr>
              <a:tr h="357862">
                <a:tc>
                  <a:txBody>
                    <a:bodyPr/>
                    <a:lstStyle/>
                    <a:p>
                      <a:r>
                        <a:rPr lang="en-US" sz="1800" dirty="0">
                          <a:solidFill>
                            <a:schemeClr val="tx1"/>
                          </a:solidFill>
                          <a:latin typeface="Arial" panose="020B0604020202020204" pitchFamily="34" charset="0"/>
                          <a:cs typeface="Arial" panose="020B0604020202020204" pitchFamily="34" charset="0"/>
                        </a:rPr>
                        <a:t>NAD</a:t>
                      </a:r>
                      <a:r>
                        <a:rPr lang="en-US" sz="1800" baseline="0" dirty="0">
                          <a:solidFill>
                            <a:schemeClr val="tx1"/>
                          </a:solidFill>
                          <a:latin typeface="Arial" panose="020B0604020202020204" pitchFamily="34" charset="0"/>
                          <a:cs typeface="Arial" panose="020B0604020202020204" pitchFamily="34" charset="0"/>
                        </a:rPr>
                        <a:t>83</a:t>
                      </a:r>
                      <a:endParaRPr lang="en-US" sz="1800" dirty="0">
                        <a:solidFill>
                          <a:schemeClr val="tx1"/>
                        </a:solidFill>
                      </a:endParaRP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NAVD88</a:t>
                      </a: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IGLD85</a:t>
                      </a: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GEOID18</a:t>
                      </a:r>
                      <a:endParaRPr lang="en-US" dirty="0"/>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NADCON</a:t>
                      </a:r>
                    </a:p>
                  </a:txBody>
                  <a:tcPr marL="75967" marR="75967" marT="37984" marB="37984"/>
                </a:tc>
                <a:extLst>
                  <a:ext uri="{0D108BD9-81ED-4DB2-BD59-A6C34878D82A}">
                    <a16:rowId xmlns:a16="http://schemas.microsoft.com/office/drawing/2014/main" val="3808544551"/>
                  </a:ext>
                </a:extLst>
              </a:tr>
              <a:tr h="357862">
                <a:tc>
                  <a:txBody>
                    <a:bodyPr/>
                    <a:lstStyle/>
                    <a:p>
                      <a:r>
                        <a:rPr lang="en-US" sz="1800" dirty="0">
                          <a:solidFill>
                            <a:schemeClr val="tx1"/>
                          </a:solidFill>
                          <a:latin typeface="Arial" panose="020B0604020202020204" pitchFamily="34" charset="0"/>
                          <a:cs typeface="Arial" panose="020B0604020202020204" pitchFamily="34" charset="0"/>
                        </a:rPr>
                        <a:t>NAD27</a:t>
                      </a:r>
                      <a:endParaRPr lang="en-US" sz="1800" dirty="0">
                        <a:solidFill>
                          <a:schemeClr val="tx1"/>
                        </a:solidFill>
                      </a:endParaRP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NGVD</a:t>
                      </a:r>
                      <a:r>
                        <a:rPr lang="en-US" sz="1800" baseline="0" dirty="0">
                          <a:solidFill>
                            <a:schemeClr val="tx1"/>
                          </a:solidFill>
                          <a:latin typeface="Arial" panose="020B0604020202020204" pitchFamily="34" charset="0"/>
                          <a:cs typeface="Arial" panose="020B0604020202020204" pitchFamily="34" charset="0"/>
                        </a:rPr>
                        <a:t>29</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IGLD55</a:t>
                      </a:r>
                    </a:p>
                  </a:txBody>
                  <a:tcPr marL="75967" marR="75967" marT="37984" marB="3798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GEOID12B</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VERTCON</a:t>
                      </a:r>
                    </a:p>
                  </a:txBody>
                  <a:tcPr marL="75967" marR="75967" marT="37984" marB="37984"/>
                </a:tc>
                <a:extLst>
                  <a:ext uri="{0D108BD9-81ED-4DB2-BD59-A6C34878D82A}">
                    <a16:rowId xmlns:a16="http://schemas.microsoft.com/office/drawing/2014/main" val="348057990"/>
                  </a:ext>
                </a:extLst>
              </a:tr>
              <a:tr h="357862">
                <a:tc>
                  <a:txBody>
                    <a:bodyPr/>
                    <a:lstStyle/>
                    <a:p>
                      <a:r>
                        <a:rPr lang="en-US" sz="1800" dirty="0">
                          <a:solidFill>
                            <a:schemeClr val="tx1"/>
                          </a:solidFill>
                          <a:latin typeface="Arial" panose="020B0604020202020204" pitchFamily="34" charset="0"/>
                          <a:cs typeface="Arial" panose="020B0604020202020204" pitchFamily="34" charset="0"/>
                        </a:rPr>
                        <a:t>USSD</a:t>
                      </a:r>
                      <a:endParaRPr lang="en-US" sz="1800" dirty="0">
                        <a:solidFill>
                          <a:schemeClr val="tx1"/>
                        </a:solidFill>
                      </a:endParaRPr>
                    </a:p>
                  </a:txBody>
                  <a:tcPr marL="75967" marR="75967" marT="37984" marB="37984"/>
                </a:tc>
                <a:tc>
                  <a:txBody>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VIVD09</a:t>
                      </a:r>
                    </a:p>
                  </a:txBody>
                  <a:tcPr marL="75967" marR="75967" marT="37984" marB="37984"/>
                </a:tc>
                <a:tc>
                  <a:txBody>
                    <a:bodyPr/>
                    <a:lstStyle/>
                    <a:p>
                      <a:endParaRPr lang="en-US" sz="180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panose="020B0604020202020204" pitchFamily="34" charset="0"/>
                          <a:cs typeface="Arial" panose="020B0604020202020204" pitchFamily="34" charset="0"/>
                        </a:rPr>
                        <a:t>GEOID09</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927589832"/>
                  </a:ext>
                </a:extLst>
              </a:tr>
              <a:tr h="357862">
                <a:tc>
                  <a:txBody>
                    <a:bodyPr/>
                    <a:lstStyle/>
                    <a:p>
                      <a:endParaRPr lang="en-US" dirty="0"/>
                    </a:p>
                  </a:txBody>
                  <a:tcPr marL="75967" marR="75967" marT="37984" marB="37984"/>
                </a:tc>
                <a:tc>
                  <a:txBody>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GUVD04</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GEOID06</a:t>
                      </a:r>
                      <a:endParaRPr lang="en-US" dirty="0"/>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SPCS83</a:t>
                      </a:r>
                    </a:p>
                  </a:txBody>
                  <a:tcPr marL="75967" marR="75967" marT="37984" marB="37984"/>
                </a:tc>
                <a:extLst>
                  <a:ext uri="{0D108BD9-81ED-4DB2-BD59-A6C34878D82A}">
                    <a16:rowId xmlns:a16="http://schemas.microsoft.com/office/drawing/2014/main" val="3884107606"/>
                  </a:ext>
                </a:extLst>
              </a:tr>
              <a:tr h="357862">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NMVD03</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GEOID03</a:t>
                      </a:r>
                      <a:endParaRPr lang="en-US" dirty="0"/>
                    </a:p>
                  </a:txBody>
                  <a:tcPr marL="75967" marR="75967" marT="37984" marB="37984"/>
                </a:tc>
                <a:tc>
                  <a:txBody>
                    <a:bodyPr/>
                    <a:lstStyle/>
                    <a:p>
                      <a:r>
                        <a:rPr lang="en-US" sz="1800" dirty="0">
                          <a:solidFill>
                            <a:schemeClr val="tx1"/>
                          </a:solidFill>
                          <a:latin typeface="Arial" panose="020B0604020202020204" pitchFamily="34" charset="0"/>
                          <a:cs typeface="Arial" panose="020B0604020202020204" pitchFamily="34" charset="0"/>
                        </a:rPr>
                        <a:t>SPCS27</a:t>
                      </a:r>
                    </a:p>
                  </a:txBody>
                  <a:tcPr marL="75967" marR="75967" marT="37984" marB="37984"/>
                </a:tc>
                <a:extLst>
                  <a:ext uri="{0D108BD9-81ED-4DB2-BD59-A6C34878D82A}">
                    <a16:rowId xmlns:a16="http://schemas.microsoft.com/office/drawing/2014/main" val="2926996055"/>
                  </a:ext>
                </a:extLst>
              </a:tr>
              <a:tr h="357862">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ASVD02</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GEOID99</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a:p>
                  </a:txBody>
                  <a:tcPr marL="75967" marR="75967" marT="37984" marB="37984"/>
                </a:tc>
                <a:extLst>
                  <a:ext uri="{0D108BD9-81ED-4DB2-BD59-A6C34878D82A}">
                    <a16:rowId xmlns:a16="http://schemas.microsoft.com/office/drawing/2014/main" val="2282737914"/>
                  </a:ext>
                </a:extLst>
              </a:tr>
              <a:tr h="357862">
                <a:tc>
                  <a:txBody>
                    <a:bodyPr/>
                    <a:lstStyle/>
                    <a:p>
                      <a:endParaRPr lang="en-US"/>
                    </a:p>
                  </a:txBody>
                  <a:tcPr marL="75967" marR="75967" marT="37984" marB="37984"/>
                </a:tc>
                <a:tc>
                  <a:txBody>
                    <a:bodyPr/>
                    <a:lstStyle/>
                    <a:p>
                      <a:r>
                        <a:rPr lang="en-US" sz="1800" dirty="0">
                          <a:solidFill>
                            <a:schemeClr val="tx1">
                              <a:lumMod val="65000"/>
                              <a:lumOff val="35000"/>
                            </a:schemeClr>
                          </a:solidFill>
                          <a:latin typeface="Arial" panose="020B0604020202020204" pitchFamily="34" charset="0"/>
                          <a:cs typeface="Arial" panose="020B0604020202020204" pitchFamily="34" charset="0"/>
                        </a:rPr>
                        <a:t>PRVD02</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GEOID96</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dirty="0"/>
                    </a:p>
                  </a:txBody>
                  <a:tcPr marL="75967" marR="75967" marT="37984" marB="37984"/>
                </a:tc>
                <a:extLst>
                  <a:ext uri="{0D108BD9-81ED-4DB2-BD59-A6C34878D82A}">
                    <a16:rowId xmlns:a16="http://schemas.microsoft.com/office/drawing/2014/main" val="421228443"/>
                  </a:ext>
                </a:extLst>
              </a:tr>
              <a:tr h="357862">
                <a:tc>
                  <a:txBody>
                    <a:bodyPr/>
                    <a:lstStyle/>
                    <a:p>
                      <a:endParaRPr lang="en-US"/>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ALASKA94</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2544845522"/>
                  </a:ext>
                </a:extLst>
              </a:tr>
              <a:tr h="357862">
                <a:tc>
                  <a:txBody>
                    <a:bodyPr/>
                    <a:lstStyle/>
                    <a:p>
                      <a:endParaRPr lang="en-US" dirty="0"/>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r>
                        <a:rPr kumimoji="0" lang="en-US" sz="18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GEOID93</a:t>
                      </a:r>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781712782"/>
                  </a:ext>
                </a:extLst>
              </a:tr>
              <a:tr h="357862">
                <a:tc>
                  <a:txBody>
                    <a:bodyPr/>
                    <a:lstStyle/>
                    <a:p>
                      <a:endParaRPr lang="en-US" dirty="0"/>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latin typeface="Arial" panose="020B0604020202020204" pitchFamily="34" charset="0"/>
                          <a:cs typeface="Arial" panose="020B0604020202020204" pitchFamily="34" charset="0"/>
                        </a:rPr>
                        <a:t>GEOID90</a:t>
                      </a:r>
                    </a:p>
                  </a:txBody>
                  <a:tcPr marL="75967" marR="75967" marT="37984" marB="37984"/>
                </a:tc>
                <a:tc>
                  <a:txBody>
                    <a:bodyPr/>
                    <a:lstStyle/>
                    <a:p>
                      <a:endParaRPr lang="en-US" sz="1800" dirty="0">
                        <a:solidFill>
                          <a:schemeClr val="tx1"/>
                        </a:solidFill>
                        <a:latin typeface="Arial" panose="020B0604020202020204" pitchFamily="34" charset="0"/>
                        <a:cs typeface="Arial" panose="020B0604020202020204" pitchFamily="34" charset="0"/>
                      </a:endParaRPr>
                    </a:p>
                  </a:txBody>
                  <a:tcPr marL="75967" marR="75967" marT="37984" marB="37984"/>
                </a:tc>
                <a:extLst>
                  <a:ext uri="{0D108BD9-81ED-4DB2-BD59-A6C34878D82A}">
                    <a16:rowId xmlns:a16="http://schemas.microsoft.com/office/drawing/2014/main" val="854389345"/>
                  </a:ext>
                </a:extLst>
              </a:tr>
            </a:tbl>
          </a:graphicData>
        </a:graphic>
      </p:graphicFrame>
    </p:spTree>
    <p:extLst>
      <p:ext uri="{BB962C8B-B14F-4D97-AF65-F5344CB8AC3E}">
        <p14:creationId xmlns:p14="http://schemas.microsoft.com/office/powerpoint/2010/main" val="6132606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14301" y="274638"/>
            <a:ext cx="892579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National Spatial Reference System (NSRS)</a:t>
            </a:r>
            <a:endParaRPr lang="en-US" sz="3600" dirty="0"/>
          </a:p>
        </p:txBody>
      </p:sp>
      <p:graphicFrame>
        <p:nvGraphicFramePr>
          <p:cNvPr id="4" name="Content Placeholder 6"/>
          <p:cNvGraphicFramePr>
            <a:graphicFrameLocks noGrp="1"/>
          </p:cNvGraphicFramePr>
          <p:nvPr>
            <p:ph idx="4294967295"/>
          </p:nvPr>
        </p:nvGraphicFramePr>
        <p:xfrm>
          <a:off x="114302" y="1745676"/>
          <a:ext cx="8925791" cy="4069658"/>
        </p:xfrm>
        <a:graphic>
          <a:graphicData uri="http://schemas.openxmlformats.org/drawingml/2006/table">
            <a:tbl>
              <a:tblPr firstRow="1" bandRow="1">
                <a:tableStyleId>{5C22544A-7EE6-4342-B048-85BDC9FD1C3A}</a:tableStyleId>
              </a:tblPr>
              <a:tblGrid>
                <a:gridCol w="2493818">
                  <a:extLst>
                    <a:ext uri="{9D8B030D-6E8A-4147-A177-3AD203B41FA5}">
                      <a16:colId xmlns:a16="http://schemas.microsoft.com/office/drawing/2014/main" val="2202110323"/>
                    </a:ext>
                  </a:extLst>
                </a:gridCol>
                <a:gridCol w="1969079">
                  <a:extLst>
                    <a:ext uri="{9D8B030D-6E8A-4147-A177-3AD203B41FA5}">
                      <a16:colId xmlns:a16="http://schemas.microsoft.com/office/drawing/2014/main" val="1277430874"/>
                    </a:ext>
                  </a:extLst>
                </a:gridCol>
                <a:gridCol w="2072058">
                  <a:extLst>
                    <a:ext uri="{9D8B030D-6E8A-4147-A177-3AD203B41FA5}">
                      <a16:colId xmlns:a16="http://schemas.microsoft.com/office/drawing/2014/main" val="2463132348"/>
                    </a:ext>
                  </a:extLst>
                </a:gridCol>
                <a:gridCol w="2390836">
                  <a:extLst>
                    <a:ext uri="{9D8B030D-6E8A-4147-A177-3AD203B41FA5}">
                      <a16:colId xmlns:a16="http://schemas.microsoft.com/office/drawing/2014/main" val="2738166315"/>
                    </a:ext>
                  </a:extLst>
                </a:gridCol>
              </a:tblGrid>
              <a:tr h="990228">
                <a:tc>
                  <a:txBody>
                    <a:bodyPr/>
                    <a:lstStyle/>
                    <a:p>
                      <a:r>
                        <a:rPr lang="en-US" sz="1800" dirty="0"/>
                        <a:t>Horizontal</a:t>
                      </a:r>
                      <a:r>
                        <a:rPr lang="en-US" sz="1800" baseline="0" dirty="0"/>
                        <a:t> </a:t>
                      </a:r>
                      <a:r>
                        <a:rPr lang="en-US" sz="1800" dirty="0" err="1"/>
                        <a:t>Datums</a:t>
                      </a:r>
                      <a:r>
                        <a:rPr lang="en-US" sz="1800" dirty="0"/>
                        <a:t> </a:t>
                      </a:r>
                    </a:p>
                    <a:p>
                      <a:r>
                        <a:rPr lang="en-US" sz="1800" dirty="0"/>
                        <a:t>(aka Geometric Reference Frames)</a:t>
                      </a:r>
                    </a:p>
                  </a:txBody>
                  <a:tcPr marL="62939" marR="62939" marT="31470" marB="31470"/>
                </a:tc>
                <a:tc>
                  <a:txBody>
                    <a:bodyPr/>
                    <a:lstStyle/>
                    <a:p>
                      <a:r>
                        <a:rPr lang="en-US" sz="1800" dirty="0"/>
                        <a:t>Vertical</a:t>
                      </a:r>
                    </a:p>
                    <a:p>
                      <a:r>
                        <a:rPr lang="en-US" sz="1800" dirty="0"/>
                        <a:t>Datums</a:t>
                      </a:r>
                    </a:p>
                  </a:txBody>
                  <a:tcPr marL="62939" marR="62939" marT="31470" marB="31470"/>
                </a:tc>
                <a:tc>
                  <a:txBody>
                    <a:bodyPr/>
                    <a:lstStyle/>
                    <a:p>
                      <a:r>
                        <a:rPr lang="en-US" sz="1800" dirty="0"/>
                        <a:t>Geoid</a:t>
                      </a:r>
                    </a:p>
                    <a:p>
                      <a:r>
                        <a:rPr lang="en-US" sz="1800" dirty="0"/>
                        <a:t>Models</a:t>
                      </a:r>
                    </a:p>
                  </a:txBody>
                  <a:tcPr marL="62939" marR="62939" marT="31470" marB="31470"/>
                </a:tc>
                <a:tc>
                  <a:txBody>
                    <a:bodyPr/>
                    <a:lstStyle/>
                    <a:p>
                      <a:r>
                        <a:rPr lang="en-US" sz="1800" dirty="0"/>
                        <a:t>Transformations</a:t>
                      </a:r>
                      <a:r>
                        <a:rPr lang="en-US" sz="1800" baseline="0" dirty="0"/>
                        <a:t> </a:t>
                      </a:r>
                      <a:r>
                        <a:rPr lang="en-US" sz="1800" dirty="0"/>
                        <a:t>and</a:t>
                      </a:r>
                      <a:r>
                        <a:rPr lang="en-US" sz="1800" baseline="0" dirty="0"/>
                        <a:t> </a:t>
                      </a:r>
                      <a:r>
                        <a:rPr lang="en-US" sz="1800" dirty="0"/>
                        <a:t>Conversions</a:t>
                      </a:r>
                    </a:p>
                  </a:txBody>
                  <a:tcPr marL="62939" marR="62939" marT="31470" marB="31470"/>
                </a:tc>
                <a:extLst>
                  <a:ext uri="{0D108BD9-81ED-4DB2-BD59-A6C34878D82A}">
                    <a16:rowId xmlns:a16="http://schemas.microsoft.com/office/drawing/2014/main" val="3022080662"/>
                  </a:ext>
                </a:extLst>
              </a:tr>
              <a:tr h="308918">
                <a:tc>
                  <a:txBody>
                    <a:bodyPr/>
                    <a:lstStyle/>
                    <a:p>
                      <a:r>
                        <a:rPr lang="en-US" sz="1800" dirty="0">
                          <a:latin typeface="Arial" panose="020B0604020202020204" pitchFamily="34" charset="0"/>
                          <a:cs typeface="Arial" panose="020B0604020202020204" pitchFamily="34" charset="0"/>
                        </a:rPr>
                        <a:t>WGS84</a:t>
                      </a:r>
                    </a:p>
                  </a:txBody>
                  <a:tcPr marL="62939" marR="62939" marT="31470" marB="31470"/>
                </a:tc>
                <a:tc>
                  <a:txBody>
                    <a:bodyPr/>
                    <a:lstStyle/>
                    <a:p>
                      <a:r>
                        <a:rPr lang="en-US" sz="1800" dirty="0">
                          <a:latin typeface="Arial" panose="020B0604020202020204" pitchFamily="34" charset="0"/>
                          <a:cs typeface="Arial" panose="020B0604020202020204" pitchFamily="34" charset="0"/>
                        </a:rPr>
                        <a:t>IHRS (by IAG</a:t>
                      </a:r>
                      <a:r>
                        <a:rPr lang="en-US" sz="1800" baseline="0" dirty="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a:latin typeface="Arial" panose="020B0604020202020204" pitchFamily="34" charset="0"/>
                          <a:cs typeface="Arial" panose="020B0604020202020204" pitchFamily="34" charset="0"/>
                        </a:rPr>
                        <a:t>OSU91A</a:t>
                      </a:r>
                    </a:p>
                  </a:txBody>
                  <a:tcPr marL="62939" marR="62939" marT="31470" marB="31470"/>
                </a:tc>
                <a:tc>
                  <a:txBody>
                    <a:bodyPr/>
                    <a:lstStyle/>
                    <a:p>
                      <a:r>
                        <a:rPr lang="en-US" sz="1800" dirty="0">
                          <a:latin typeface="Arial" panose="020B0604020202020204" pitchFamily="34" charset="0"/>
                          <a:cs typeface="Arial" panose="020B0604020202020204" pitchFamily="34" charset="0"/>
                        </a:rPr>
                        <a:t>CORPSCON</a:t>
                      </a:r>
                    </a:p>
                  </a:txBody>
                  <a:tcPr marL="62939" marR="62939" marT="31470" marB="31470"/>
                </a:tc>
                <a:extLst>
                  <a:ext uri="{0D108BD9-81ED-4DB2-BD59-A6C34878D82A}">
                    <a16:rowId xmlns:a16="http://schemas.microsoft.com/office/drawing/2014/main" val="3808544551"/>
                  </a:ext>
                </a:extLst>
              </a:tr>
              <a:tr h="761714">
                <a:tc>
                  <a:txBody>
                    <a:bodyPr/>
                    <a:lstStyle/>
                    <a:p>
                      <a:r>
                        <a:rPr lang="en-US" dirty="0">
                          <a:latin typeface="Arial" panose="020B0604020202020204" pitchFamily="34" charset="0"/>
                          <a:cs typeface="Arial" panose="020B0604020202020204" pitchFamily="34" charset="0"/>
                        </a:rPr>
                        <a:t>WGS72</a:t>
                      </a: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a:latin typeface="Arial" panose="020B0604020202020204" pitchFamily="34" charset="0"/>
                          <a:cs typeface="Arial" panose="020B0604020202020204" pitchFamily="34" charset="0"/>
                        </a:rPr>
                        <a:t>EGM96</a:t>
                      </a:r>
                    </a:p>
                  </a:txBody>
                  <a:tcPr marL="62939" marR="62939" marT="31470" marB="31470"/>
                </a:tc>
                <a:tc>
                  <a:txBody>
                    <a:bodyPr/>
                    <a:lstStyle/>
                    <a:p>
                      <a:r>
                        <a:rPr lang="en-US" sz="1800" dirty="0">
                          <a:latin typeface="Arial" panose="020B0604020202020204" pitchFamily="34" charset="0"/>
                          <a:cs typeface="Arial" panose="020B0604020202020204" pitchFamily="34" charset="0"/>
                        </a:rPr>
                        <a:t>Appendix B.6</a:t>
                      </a:r>
                      <a:r>
                        <a:rPr lang="en-US" sz="1800" baseline="0" dirty="0">
                          <a:latin typeface="Arial" panose="020B0604020202020204" pitchFamily="34" charset="0"/>
                          <a:cs typeface="Arial" panose="020B0604020202020204" pitchFamily="34" charset="0"/>
                        </a:rPr>
                        <a:t> of DMA TR 8350.2 (WGS 84)</a:t>
                      </a:r>
                      <a:endParaRPr lang="en-US" sz="1800" dirty="0">
                        <a:latin typeface="Arial" panose="020B0604020202020204" pitchFamily="34" charset="0"/>
                        <a:cs typeface="Arial" panose="020B0604020202020204" pitchFamily="34" charset="0"/>
                      </a:endParaRPr>
                    </a:p>
                  </a:txBody>
                  <a:tcPr marL="62939" marR="62939" marT="31470" marB="31470"/>
                </a:tc>
                <a:extLst>
                  <a:ext uri="{0D108BD9-81ED-4DB2-BD59-A6C34878D82A}">
                    <a16:rowId xmlns:a16="http://schemas.microsoft.com/office/drawing/2014/main" val="348057990"/>
                  </a:ext>
                </a:extLst>
              </a:tr>
              <a:tr h="990228">
                <a:tc>
                  <a:txBody>
                    <a:bodyPr/>
                    <a:lstStyle/>
                    <a:p>
                      <a:r>
                        <a:rPr lang="en-US" sz="1800" dirty="0">
                          <a:latin typeface="Arial" panose="020B0604020202020204" pitchFamily="34" charset="0"/>
                          <a:cs typeface="Arial" panose="020B0604020202020204" pitchFamily="34" charset="0"/>
                        </a:rPr>
                        <a:t>ITRF (Intl.</a:t>
                      </a:r>
                      <a:r>
                        <a:rPr lang="en-US" sz="1800" baseline="0" dirty="0">
                          <a:latin typeface="Arial" panose="020B0604020202020204" pitchFamily="34" charset="0"/>
                          <a:cs typeface="Arial" panose="020B0604020202020204" pitchFamily="34" charset="0"/>
                        </a:rPr>
                        <a:t> Terrestrial Reference Frame by IERS)</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a:latin typeface="Arial" panose="020B0604020202020204" pitchFamily="34" charset="0"/>
                          <a:cs typeface="Arial" panose="020B0604020202020204" pitchFamily="34" charset="0"/>
                        </a:rPr>
                        <a:t>EGM2008</a:t>
                      </a:r>
                    </a:p>
                  </a:txBody>
                  <a:tcPr marL="62939" marR="62939" marT="31470" marB="31470"/>
                </a:tc>
                <a:tc>
                  <a:txBody>
                    <a:bodyPr/>
                    <a:lstStyle/>
                    <a:p>
                      <a:r>
                        <a:rPr lang="en-US" sz="1800" dirty="0">
                          <a:latin typeface="Arial" panose="020B0604020202020204" pitchFamily="34" charset="0"/>
                          <a:cs typeface="Arial" panose="020B0604020202020204" pitchFamily="34" charset="0"/>
                        </a:rPr>
                        <a:t>Oregon Coordinate Reference System (ORCS)</a:t>
                      </a:r>
                    </a:p>
                  </a:txBody>
                  <a:tcPr marL="62939" marR="62939" marT="31470" marB="31470"/>
                </a:tc>
                <a:extLst>
                  <a:ext uri="{0D108BD9-81ED-4DB2-BD59-A6C34878D82A}">
                    <a16:rowId xmlns:a16="http://schemas.microsoft.com/office/drawing/2014/main" val="927589832"/>
                  </a:ext>
                </a:extLst>
              </a:tr>
              <a:tr h="990228">
                <a:tc>
                  <a:txBody>
                    <a:bodyPr/>
                    <a:lstStyle/>
                    <a:p>
                      <a:r>
                        <a:rPr lang="en-US" sz="1800" dirty="0">
                          <a:latin typeface="Arial" panose="020B0604020202020204" pitchFamily="34" charset="0"/>
                          <a:cs typeface="Arial" panose="020B0604020202020204" pitchFamily="34" charset="0"/>
                        </a:rPr>
                        <a:t>IGS (Intl. GNSS Service reference</a:t>
                      </a:r>
                      <a:r>
                        <a:rPr lang="en-US" sz="1800" baseline="0" dirty="0">
                          <a:latin typeface="Arial" panose="020B0604020202020204" pitchFamily="34" charset="0"/>
                          <a:cs typeface="Arial" panose="020B0604020202020204" pitchFamily="34" charset="0"/>
                        </a:rPr>
                        <a:t> frame)</a:t>
                      </a:r>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endParaRPr lang="en-US" sz="1800" dirty="0">
                        <a:latin typeface="Arial" panose="020B0604020202020204" pitchFamily="34" charset="0"/>
                        <a:cs typeface="Arial" panose="020B0604020202020204" pitchFamily="34" charset="0"/>
                      </a:endParaRPr>
                    </a:p>
                  </a:txBody>
                  <a:tcPr marL="62939" marR="62939" marT="31470" marB="31470"/>
                </a:tc>
                <a:tc>
                  <a:txBody>
                    <a:bodyPr/>
                    <a:lstStyle/>
                    <a:p>
                      <a:r>
                        <a:rPr lang="en-US" sz="1800" dirty="0">
                          <a:latin typeface="Arial" panose="020B0604020202020204" pitchFamily="34" charset="0"/>
                          <a:cs typeface="Arial" panose="020B0604020202020204" pitchFamily="34" charset="0"/>
                        </a:rPr>
                        <a:t>The Kansas Regional Coordinate System</a:t>
                      </a:r>
                    </a:p>
                  </a:txBody>
                  <a:tcPr marL="62939" marR="62939" marT="31470" marB="31470"/>
                </a:tc>
                <a:extLst>
                  <a:ext uri="{0D108BD9-81ED-4DB2-BD59-A6C34878D82A}">
                    <a16:rowId xmlns:a16="http://schemas.microsoft.com/office/drawing/2014/main" val="3884107606"/>
                  </a:ext>
                </a:extLst>
              </a:tr>
            </a:tbl>
          </a:graphicData>
        </a:graphic>
      </p:graphicFrame>
      <p:sp>
        <p:nvSpPr>
          <p:cNvPr id="5" name="TextBox 4"/>
          <p:cNvSpPr txBox="1"/>
          <p:nvPr/>
        </p:nvSpPr>
        <p:spPr bwMode="auto">
          <a:xfrm>
            <a:off x="114301" y="1143002"/>
            <a:ext cx="8842665" cy="584775"/>
          </a:xfrm>
          <a:prstGeom prst="rect">
            <a:avLst/>
          </a:prstGeom>
          <a:noFill/>
          <a:ln w="9525">
            <a:noFill/>
            <a:miter lim="800000"/>
            <a:headEnd/>
            <a:tailEnd/>
          </a:ln>
        </p:spPr>
        <p:txBody>
          <a:bodyPr wrap="square" rtlCol="0">
            <a:spAutoFit/>
          </a:bodyPr>
          <a:lstStyle/>
          <a:p>
            <a:pPr algn="ctr"/>
            <a:r>
              <a:rPr lang="en-US" sz="2400" dirty="0">
                <a:latin typeface="Cambria" panose="02040503050406030204" pitchFamily="18" charset="0"/>
              </a:rPr>
              <a:t>These items are </a:t>
            </a:r>
            <a:r>
              <a:rPr lang="en-US" sz="3200" dirty="0">
                <a:latin typeface="Cambria" panose="02040503050406030204" pitchFamily="18" charset="0"/>
              </a:rPr>
              <a:t>NOT</a:t>
            </a:r>
            <a:r>
              <a:rPr lang="en-US" sz="2400" dirty="0">
                <a:latin typeface="Cambria" panose="02040503050406030204" pitchFamily="18" charset="0"/>
              </a:rPr>
              <a:t> part of the NSRS</a:t>
            </a:r>
          </a:p>
        </p:txBody>
      </p:sp>
      <p:sp>
        <p:nvSpPr>
          <p:cNvPr id="2" name="TextBox 1"/>
          <p:cNvSpPr txBox="1"/>
          <p:nvPr/>
        </p:nvSpPr>
        <p:spPr bwMode="auto">
          <a:xfrm>
            <a:off x="0" y="6560221"/>
            <a:ext cx="2028056" cy="276999"/>
          </a:xfrm>
          <a:prstGeom prst="rect">
            <a:avLst/>
          </a:prstGeom>
          <a:noFill/>
          <a:ln w="9525">
            <a:noFill/>
            <a:miter lim="800000"/>
            <a:headEnd/>
            <a:tailEnd/>
          </a:ln>
        </p:spPr>
        <p:txBody>
          <a:bodyPr wrap="none" rtlCol="0">
            <a:spAutoFit/>
          </a:bodyPr>
          <a:lstStyle/>
          <a:p>
            <a:r>
              <a:rPr lang="en-US" sz="1200" dirty="0">
                <a:hlinkClick r:id="rId3"/>
              </a:rPr>
              <a:t>Hyperlink to ITRF station map</a:t>
            </a:r>
            <a:endParaRPr lang="en-US" sz="1200" dirty="0"/>
          </a:p>
        </p:txBody>
      </p:sp>
      <p:cxnSp>
        <p:nvCxnSpPr>
          <p:cNvPr id="10" name="Straight Connector 9"/>
          <p:cNvCxnSpPr>
            <a:stCxn id="7" idx="1"/>
            <a:endCxn id="7" idx="3"/>
          </p:cNvCxnSpPr>
          <p:nvPr/>
        </p:nvCxnSpPr>
        <p:spPr>
          <a:xfrm>
            <a:off x="114301" y="846138"/>
            <a:ext cx="8925791" cy="0"/>
          </a:xfrm>
          <a:prstGeom prst="line">
            <a:avLst/>
          </a:prstGeom>
          <a:ln w="50800">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9572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14301" y="1066797"/>
            <a:ext cx="8925791" cy="5492267"/>
          </a:xfrm>
        </p:spPr>
        <p:txBody>
          <a:bodyPr/>
          <a:lstStyle/>
          <a:p>
            <a:pPr>
              <a:defRPr/>
            </a:pPr>
            <a:r>
              <a:rPr lang="en-US" dirty="0">
                <a:latin typeface="Cambria" panose="02040503050406030204" pitchFamily="18" charset="0"/>
              </a:rPr>
              <a:t>OMB Circular A-16</a:t>
            </a:r>
          </a:p>
          <a:p>
            <a:pPr marL="971550" lvl="1" indent="-514350">
              <a:spcBef>
                <a:spcPts val="1200"/>
              </a:spcBef>
              <a:spcAft>
                <a:spcPts val="1200"/>
              </a:spcAft>
              <a:buFont typeface="+mj-lt"/>
              <a:buAutoNum type="arabicParenR"/>
              <a:defRPr/>
            </a:pPr>
            <a:r>
              <a:rPr lang="en-US" u="sng" dirty="0">
                <a:latin typeface="Cambria" panose="02040503050406030204" pitchFamily="18" charset="0"/>
              </a:rPr>
              <a:t>requires</a:t>
            </a:r>
            <a:r>
              <a:rPr lang="en-US" dirty="0">
                <a:latin typeface="Cambria" panose="02040503050406030204" pitchFamily="18" charset="0"/>
              </a:rPr>
              <a:t> all Federal civilian agencies to utilize geodetic control for their geospatial activities</a:t>
            </a:r>
          </a:p>
          <a:p>
            <a:pPr marL="971550" lvl="1" indent="-514350">
              <a:spcBef>
                <a:spcPts val="1200"/>
              </a:spcBef>
              <a:spcAft>
                <a:spcPts val="1200"/>
              </a:spcAft>
              <a:buFont typeface="+mj-lt"/>
              <a:buAutoNum type="arabicParenR"/>
              <a:defRPr/>
            </a:pPr>
            <a:r>
              <a:rPr lang="en-US" dirty="0">
                <a:latin typeface="Cambria" panose="02040503050406030204" pitchFamily="18" charset="0"/>
              </a:rPr>
              <a:t>places NOAA in responsible charge of that control</a:t>
            </a:r>
          </a:p>
          <a:p>
            <a:pPr marL="971550" lvl="1" indent="-514350">
              <a:spcBef>
                <a:spcPts val="1200"/>
              </a:spcBef>
              <a:spcAft>
                <a:spcPts val="1200"/>
              </a:spcAft>
              <a:buFont typeface="+mj-lt"/>
              <a:buAutoNum type="arabicParenR"/>
              <a:defRPr/>
            </a:pPr>
            <a:r>
              <a:rPr lang="en-US" dirty="0">
                <a:latin typeface="Cambria" panose="02040503050406030204" pitchFamily="18" charset="0"/>
              </a:rPr>
              <a:t>NGS has defined that control as the NSRS</a:t>
            </a:r>
          </a:p>
          <a:p>
            <a:pPr marL="971550" lvl="1" indent="-514350">
              <a:spcBef>
                <a:spcPts val="1200"/>
              </a:spcBef>
              <a:spcAft>
                <a:spcPts val="0"/>
              </a:spcAft>
              <a:buFont typeface="+mj-lt"/>
              <a:buAutoNum type="arabicParenR" startAt="4"/>
              <a:defRPr/>
            </a:pPr>
            <a:r>
              <a:rPr lang="en-US" dirty="0">
                <a:latin typeface="Cambria" panose="02040503050406030204" pitchFamily="18" charset="0"/>
              </a:rPr>
              <a:t>FGCS has issued requirements, via FRNs, to reference data to the </a:t>
            </a:r>
            <a:r>
              <a:rPr lang="en-US" b="1" i="1" dirty="0">
                <a:latin typeface="Cambria" panose="02040503050406030204" pitchFamily="18" charset="0"/>
              </a:rPr>
              <a:t>most recent components</a:t>
            </a:r>
            <a:r>
              <a:rPr lang="en-US" b="1" dirty="0">
                <a:latin typeface="Cambria" panose="02040503050406030204" pitchFamily="18" charset="0"/>
              </a:rPr>
              <a:t> </a:t>
            </a:r>
            <a:r>
              <a:rPr lang="en-US" dirty="0">
                <a:latin typeface="Cambria" panose="02040503050406030204" pitchFamily="18" charset="0"/>
              </a:rPr>
              <a:t>of the NSRS</a:t>
            </a:r>
          </a:p>
          <a:p>
            <a:pPr lvl="6">
              <a:spcBef>
                <a:spcPts val="0"/>
              </a:spcBef>
              <a:defRPr/>
            </a:pPr>
            <a:r>
              <a:rPr lang="en-US" sz="2400" dirty="0">
                <a:latin typeface="Cambria" panose="02040503050406030204" pitchFamily="18" charset="0"/>
              </a:rPr>
              <a:t>1989 FRN designated  NAD 83</a:t>
            </a:r>
          </a:p>
          <a:p>
            <a:pPr lvl="6">
              <a:spcBef>
                <a:spcPts val="0"/>
              </a:spcBef>
              <a:defRPr/>
            </a:pPr>
            <a:r>
              <a:rPr lang="en-US" sz="2400" dirty="0">
                <a:latin typeface="Cambria" panose="02040503050406030204" pitchFamily="18" charset="0"/>
              </a:rPr>
              <a:t>1993 FRN designated  NAVD 88</a:t>
            </a:r>
            <a:endParaRPr lang="en-US" dirty="0">
              <a:latin typeface="Cambria" panose="02040503050406030204" pitchFamily="18" charset="0"/>
            </a:endParaRPr>
          </a:p>
        </p:txBody>
      </p:sp>
      <p:sp>
        <p:nvSpPr>
          <p:cNvPr id="2" name="Title 1"/>
          <p:cNvSpPr>
            <a:spLocks noGrp="1"/>
          </p:cNvSpPr>
          <p:nvPr>
            <p:ph type="title"/>
          </p:nvPr>
        </p:nvSpPr>
        <p:spPr>
          <a:xfrm>
            <a:off x="114301" y="81203"/>
            <a:ext cx="8925791" cy="1143000"/>
          </a:xfrm>
        </p:spPr>
        <p:txBody>
          <a:body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NSRS … do I have to use it?</a:t>
            </a:r>
            <a:endParaRPr lang="en-US" sz="3600" dirty="0"/>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5104" r="15000"/>
          <a:stretch/>
        </p:blipFill>
        <p:spPr>
          <a:xfrm>
            <a:off x="0" y="1599487"/>
            <a:ext cx="9144000" cy="4953969"/>
          </a:xfrm>
          <a:prstGeom prst="rect">
            <a:avLst/>
          </a:prstGeom>
        </p:spPr>
      </p:pic>
      <p:sp>
        <p:nvSpPr>
          <p:cNvPr id="5" name="TextBox 4"/>
          <p:cNvSpPr txBox="1"/>
          <p:nvPr/>
        </p:nvSpPr>
        <p:spPr bwMode="auto">
          <a:xfrm>
            <a:off x="0" y="6560221"/>
            <a:ext cx="1792350" cy="276999"/>
          </a:xfrm>
          <a:prstGeom prst="rect">
            <a:avLst/>
          </a:prstGeom>
          <a:noFill/>
          <a:ln w="9525">
            <a:noFill/>
            <a:miter lim="800000"/>
            <a:headEnd/>
            <a:tailEnd/>
          </a:ln>
        </p:spPr>
        <p:txBody>
          <a:bodyPr wrap="none" rtlCol="0">
            <a:spAutoFit/>
          </a:bodyPr>
          <a:lstStyle/>
          <a:p>
            <a:r>
              <a:rPr lang="en-US" sz="1200" dirty="0">
                <a:hlinkClick r:id="rId4"/>
              </a:rPr>
              <a:t>Hyperlink to NAVD88 FRN</a:t>
            </a:r>
            <a:endParaRPr lang="en-US" sz="1200" dirty="0"/>
          </a:p>
        </p:txBody>
      </p:sp>
      <p:sp>
        <p:nvSpPr>
          <p:cNvPr id="6" name="TextBox 5"/>
          <p:cNvSpPr txBox="1"/>
          <p:nvPr/>
        </p:nvSpPr>
        <p:spPr bwMode="auto">
          <a:xfrm>
            <a:off x="1792350" y="6552726"/>
            <a:ext cx="1712456" cy="276999"/>
          </a:xfrm>
          <a:prstGeom prst="rect">
            <a:avLst/>
          </a:prstGeom>
          <a:noFill/>
          <a:ln w="9525">
            <a:noFill/>
            <a:miter lim="800000"/>
            <a:headEnd/>
            <a:tailEnd/>
          </a:ln>
        </p:spPr>
        <p:txBody>
          <a:bodyPr wrap="none" rtlCol="0">
            <a:spAutoFit/>
          </a:bodyPr>
          <a:lstStyle/>
          <a:p>
            <a:r>
              <a:rPr lang="en-US" sz="1200" dirty="0">
                <a:hlinkClick r:id="rId5"/>
              </a:rPr>
              <a:t>Hyperlink to NAD83 FRN</a:t>
            </a:r>
            <a:endParaRPr lang="en-US" sz="1200" dirty="0"/>
          </a:p>
        </p:txBody>
      </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r="8307"/>
          <a:stretch/>
        </p:blipFill>
        <p:spPr>
          <a:xfrm>
            <a:off x="706236" y="1777001"/>
            <a:ext cx="8384424" cy="2465798"/>
          </a:xfrm>
          <a:prstGeom prst="rect">
            <a:avLst/>
          </a:prstGeom>
          <a:ln w="25400">
            <a:solidFill>
              <a:schemeClr val="tx1"/>
            </a:solidFill>
          </a:ln>
        </p:spPr>
      </p:pic>
      <p:sp>
        <p:nvSpPr>
          <p:cNvPr id="7" name="Rounded Rectangle 6"/>
          <p:cNvSpPr/>
          <p:nvPr/>
        </p:nvSpPr>
        <p:spPr>
          <a:xfrm>
            <a:off x="692150" y="2446020"/>
            <a:ext cx="3674110" cy="419100"/>
          </a:xfrm>
          <a:prstGeom prst="roundRect">
            <a:avLst/>
          </a:prstGeom>
          <a:noFill/>
          <a:ln w="317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urved Right Arrow 7"/>
          <p:cNvSpPr/>
          <p:nvPr/>
        </p:nvSpPr>
        <p:spPr>
          <a:xfrm rot="10800000" flipH="1" flipV="1">
            <a:off x="54681" y="1918335"/>
            <a:ext cx="548641" cy="916305"/>
          </a:xfrm>
          <a:prstGeom prst="curvedRight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r="8453"/>
          <a:stretch/>
        </p:blipFill>
        <p:spPr>
          <a:xfrm>
            <a:off x="706236" y="4356332"/>
            <a:ext cx="8371089" cy="1744122"/>
          </a:xfrm>
          <a:prstGeom prst="rect">
            <a:avLst/>
          </a:prstGeom>
          <a:ln w="25400">
            <a:solidFill>
              <a:schemeClr val="tx1"/>
            </a:solidFill>
          </a:ln>
        </p:spPr>
      </p:pic>
      <p:pic>
        <p:nvPicPr>
          <p:cNvPr id="12" name="Picture 11"/>
          <p:cNvPicPr>
            <a:picLocks noChangeAspect="1"/>
          </p:cNvPicPr>
          <p:nvPr/>
        </p:nvPicPr>
        <p:blipFill rotWithShape="1">
          <a:blip r:embed="rId8">
            <a:extLst>
              <a:ext uri="{28A0092B-C50C-407E-A947-70E740481C1C}">
                <a14:useLocalDpi xmlns:a14="http://schemas.microsoft.com/office/drawing/2010/main" val="0"/>
              </a:ext>
            </a:extLst>
          </a:blip>
          <a:srcRect t="17" b="40"/>
          <a:stretch/>
        </p:blipFill>
        <p:spPr>
          <a:xfrm>
            <a:off x="5461451" y="19050"/>
            <a:ext cx="3606349" cy="6822010"/>
          </a:xfrm>
          <a:prstGeom prst="rect">
            <a:avLst/>
          </a:prstGeom>
          <a:ln w="25400">
            <a:solidFill>
              <a:schemeClr val="tx1"/>
            </a:solidFill>
          </a:ln>
        </p:spPr>
      </p:pic>
    </p:spTree>
    <p:extLst>
      <p:ext uri="{BB962C8B-B14F-4D97-AF65-F5344CB8AC3E}">
        <p14:creationId xmlns:p14="http://schemas.microsoft.com/office/powerpoint/2010/main" val="1512171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xit" presetSubtype="0" fill="hold" nodeType="clickEffect">
                                  <p:stCondLst>
                                    <p:cond delay="0"/>
                                  </p:stCondLst>
                                  <p:childTnLst>
                                    <p:anim calcmode="lin" valueType="num">
                                      <p:cBhvr>
                                        <p:cTn id="12" dur="1000"/>
                                        <p:tgtEl>
                                          <p:spTgt spid="10"/>
                                        </p:tgtEl>
                                        <p:attrNameLst>
                                          <p:attrName>ppt_w</p:attrName>
                                        </p:attrNameLst>
                                      </p:cBhvr>
                                      <p:tavLst>
                                        <p:tav tm="0">
                                          <p:val>
                                            <p:strVal val="ppt_w"/>
                                          </p:val>
                                        </p:tav>
                                        <p:tav tm="100000">
                                          <p:val>
                                            <p:fltVal val="0"/>
                                          </p:val>
                                        </p:tav>
                                      </p:tavLst>
                                    </p:anim>
                                    <p:anim calcmode="lin" valueType="num">
                                      <p:cBhvr>
                                        <p:cTn id="13" dur="1000"/>
                                        <p:tgtEl>
                                          <p:spTgt spid="10"/>
                                        </p:tgtEl>
                                        <p:attrNameLst>
                                          <p:attrName>ppt_h</p:attrName>
                                        </p:attrNameLst>
                                      </p:cBhvr>
                                      <p:tavLst>
                                        <p:tav tm="0">
                                          <p:val>
                                            <p:strVal val="ppt_h"/>
                                          </p:val>
                                        </p:tav>
                                        <p:tav tm="100000">
                                          <p:val>
                                            <p:fltVal val="0"/>
                                          </p:val>
                                        </p:tav>
                                      </p:tavLst>
                                    </p:anim>
                                    <p:anim calcmode="lin" valueType="num">
                                      <p:cBhvr>
                                        <p:cTn id="14" dur="1000"/>
                                        <p:tgtEl>
                                          <p:spTgt spid="10"/>
                                        </p:tgtEl>
                                        <p:attrNameLst>
                                          <p:attrName>style.rotation</p:attrName>
                                        </p:attrNameLst>
                                      </p:cBhvr>
                                      <p:tavLst>
                                        <p:tav tm="0">
                                          <p:val>
                                            <p:fltVal val="0"/>
                                          </p:val>
                                        </p:tav>
                                        <p:tav tm="100000">
                                          <p:val>
                                            <p:fltVal val="90"/>
                                          </p:val>
                                        </p:tav>
                                      </p:tavLst>
                                    </p:anim>
                                    <p:animEffect transition="out" filter="fade">
                                      <p:cBhvr>
                                        <p:cTn id="15" dur="1000"/>
                                        <p:tgtEl>
                                          <p:spTgt spid="10"/>
                                        </p:tgtEl>
                                      </p:cBhvr>
                                    </p:animEffect>
                                    <p:set>
                                      <p:cBhvr>
                                        <p:cTn id="16" dur="1" fill="hold">
                                          <p:stCondLst>
                                            <p:cond delay="999"/>
                                          </p:stCondLst>
                                        </p:cTn>
                                        <p:tgtEl>
                                          <p:spTgt spid="10"/>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1000"/>
                                        <p:tgtEl>
                                          <p:spTgt spid="12"/>
                                        </p:tgtEl>
                                        <p:attrNameLst>
                                          <p:attrName>ppt_w</p:attrName>
                                        </p:attrNameLst>
                                      </p:cBhvr>
                                      <p:tavLst>
                                        <p:tav tm="0">
                                          <p:val>
                                            <p:strVal val="ppt_w"/>
                                          </p:val>
                                        </p:tav>
                                        <p:tav tm="100000">
                                          <p:val>
                                            <p:fltVal val="0"/>
                                          </p:val>
                                        </p:tav>
                                      </p:tavLst>
                                    </p:anim>
                                    <p:anim calcmode="lin" valueType="num">
                                      <p:cBhvr>
                                        <p:cTn id="19" dur="1000"/>
                                        <p:tgtEl>
                                          <p:spTgt spid="12"/>
                                        </p:tgtEl>
                                        <p:attrNameLst>
                                          <p:attrName>ppt_h</p:attrName>
                                        </p:attrNameLst>
                                      </p:cBhvr>
                                      <p:tavLst>
                                        <p:tav tm="0">
                                          <p:val>
                                            <p:strVal val="ppt_h"/>
                                          </p:val>
                                        </p:tav>
                                        <p:tav tm="100000">
                                          <p:val>
                                            <p:fltVal val="0"/>
                                          </p:val>
                                        </p:tav>
                                      </p:tavLst>
                                    </p:anim>
                                    <p:anim calcmode="lin" valueType="num">
                                      <p:cBhvr>
                                        <p:cTn id="20" dur="1000"/>
                                        <p:tgtEl>
                                          <p:spTgt spid="12"/>
                                        </p:tgtEl>
                                        <p:attrNameLst>
                                          <p:attrName>style.rotation</p:attrName>
                                        </p:attrNameLst>
                                      </p:cBhvr>
                                      <p:tavLst>
                                        <p:tav tm="0">
                                          <p:val>
                                            <p:fltVal val="0"/>
                                          </p:val>
                                        </p:tav>
                                        <p:tav tm="100000">
                                          <p:val>
                                            <p:fltVal val="90"/>
                                          </p:val>
                                        </p:tav>
                                      </p:tavLst>
                                    </p:anim>
                                    <p:animEffect transition="out" filter="fade">
                                      <p:cBhvr>
                                        <p:cTn id="21" dur="1000"/>
                                        <p:tgtEl>
                                          <p:spTgt spid="12"/>
                                        </p:tgtEl>
                                      </p:cBhvr>
                                    </p:animEffect>
                                    <p:set>
                                      <p:cBhvr>
                                        <p:cTn id="22" dur="1" fill="hold">
                                          <p:stCondLst>
                                            <p:cond delay="999"/>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par>
                          <p:cTn id="28" fill="hold">
                            <p:stCondLst>
                              <p:cond delay="500"/>
                            </p:stCondLst>
                            <p:childTnLst>
                              <p:par>
                                <p:cTn id="29" presetID="21" presetClass="entr" presetSubtype="2" fill="hold" grpId="0" nodeType="afterEffect">
                                  <p:stCondLst>
                                    <p:cond delay="500"/>
                                  </p:stCondLst>
                                  <p:childTnLst>
                                    <p:set>
                                      <p:cBhvr>
                                        <p:cTn id="30" dur="1" fill="hold">
                                          <p:stCondLst>
                                            <p:cond delay="0"/>
                                          </p:stCondLst>
                                        </p:cTn>
                                        <p:tgtEl>
                                          <p:spTgt spid="7"/>
                                        </p:tgtEl>
                                        <p:attrNameLst>
                                          <p:attrName>style.visibility</p:attrName>
                                        </p:attrNameLst>
                                      </p:cBhvr>
                                      <p:to>
                                        <p:strVal val="visible"/>
                                      </p:to>
                                    </p:set>
                                    <p:animEffect transition="in" filter="wheel(2)">
                                      <p:cBhvr>
                                        <p:cTn id="31" dur="1000"/>
                                        <p:tgtEl>
                                          <p:spTgt spid="7"/>
                                        </p:tgtEl>
                                      </p:cBhvr>
                                    </p:animEffect>
                                  </p:childTnLst>
                                </p:cTn>
                              </p:par>
                            </p:childTnLst>
                          </p:cTn>
                        </p:par>
                        <p:par>
                          <p:cTn id="32" fill="hold">
                            <p:stCondLst>
                              <p:cond delay="2000"/>
                            </p:stCondLst>
                            <p:childTnLst>
                              <p:par>
                                <p:cTn id="33" presetID="22" presetClass="entr" presetSubtype="1" fill="hold" grpId="0" nodeType="afterEffect">
                                  <p:stCondLst>
                                    <p:cond delay="150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par>
                          <p:cTn id="41" fill="hold">
                            <p:stCondLst>
                              <p:cond delay="500"/>
                            </p:stCondLst>
                            <p:childTnLst>
                              <p:par>
                                <p:cTn id="42" presetID="10" presetClass="exit" presetSubtype="0" fill="hold" nodeType="afterEffect">
                                  <p:stCondLst>
                                    <p:cond delay="3000"/>
                                  </p:stCondLst>
                                  <p:childTnLst>
                                    <p:animEffect transition="out" filter="fade">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114301" y="81203"/>
            <a:ext cx="892579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altLang="en-US" sz="3600" b="1" dirty="0">
                <a:latin typeface="Cambria" panose="02040503050406030204" pitchFamily="18" charset="0"/>
                <a:ea typeface="Tahoma" panose="020B0604030504040204" pitchFamily="34" charset="0"/>
                <a:cs typeface="Tahoma" panose="020B0604030504040204" pitchFamily="34" charset="0"/>
              </a:rPr>
              <a:t>NSRS … do I have to use it?</a:t>
            </a:r>
            <a:endParaRPr lang="en-US" sz="3600" dirty="0"/>
          </a:p>
        </p:txBody>
      </p:sp>
      <p:sp>
        <p:nvSpPr>
          <p:cNvPr id="4" name="Content Placeholder 3"/>
          <p:cNvSpPr>
            <a:spLocks noGrp="1"/>
          </p:cNvSpPr>
          <p:nvPr>
            <p:ph idx="1"/>
          </p:nvPr>
        </p:nvSpPr>
        <p:spPr>
          <a:xfrm>
            <a:off x="114301" y="1295402"/>
            <a:ext cx="8925791" cy="5249829"/>
          </a:xfrm>
        </p:spPr>
        <p:txBody>
          <a:bodyPr/>
          <a:lstStyle/>
          <a:p>
            <a:pPr>
              <a:defRPr/>
            </a:pPr>
            <a:r>
              <a:rPr lang="en-US" sz="2800" dirty="0">
                <a:latin typeface="Cambria" panose="02040503050406030204" pitchFamily="18" charset="0"/>
              </a:rPr>
              <a:t>Not necessarily, but it’s a great idea!</a:t>
            </a:r>
          </a:p>
          <a:p>
            <a:pPr>
              <a:defRPr/>
            </a:pPr>
            <a:endParaRPr lang="en-US" sz="2800" dirty="0">
              <a:latin typeface="Cambria" panose="02040503050406030204" pitchFamily="18" charset="0"/>
            </a:endParaRPr>
          </a:p>
          <a:p>
            <a:pPr>
              <a:defRPr/>
            </a:pPr>
            <a:r>
              <a:rPr lang="en-US" sz="2800" dirty="0">
                <a:latin typeface="Cambria" panose="02040503050406030204" pitchFamily="18" charset="0"/>
              </a:rPr>
              <a:t>States may mandate use (does West Virginia?)</a:t>
            </a:r>
          </a:p>
          <a:p>
            <a:pPr>
              <a:defRPr/>
            </a:pPr>
            <a:endParaRPr lang="en-US" sz="2800" dirty="0">
              <a:latin typeface="Cambria" panose="02040503050406030204" pitchFamily="18" charset="0"/>
            </a:endParaRPr>
          </a:p>
          <a:p>
            <a:pPr>
              <a:defRPr/>
            </a:pPr>
            <a:r>
              <a:rPr lang="en-US" sz="2800" dirty="0">
                <a:latin typeface="Cambria" panose="02040503050406030204" pitchFamily="18" charset="0"/>
              </a:rPr>
              <a:t>All Federal spatial data and GIS activities financed directly or indirectly, in whole or in part, by Federal funds are required to be tied to the NSRS</a:t>
            </a:r>
          </a:p>
          <a:p>
            <a:pPr>
              <a:defRPr/>
            </a:pPr>
            <a:endParaRPr lang="en-US" sz="2800" dirty="0">
              <a:latin typeface="Cambria" panose="02040503050406030204" pitchFamily="18" charset="0"/>
            </a:endParaRPr>
          </a:p>
          <a:p>
            <a:pPr>
              <a:defRPr/>
            </a:pPr>
            <a:r>
              <a:rPr lang="en-US" sz="2800" dirty="0">
                <a:latin typeface="Cambria" panose="02040503050406030204" pitchFamily="18" charset="0"/>
              </a:rPr>
              <a:t>If you want to get involved in survey contracting with the Federal Government it’s a necessity</a:t>
            </a:r>
          </a:p>
        </p:txBody>
      </p:sp>
    </p:spTree>
    <p:extLst>
      <p:ext uri="{BB962C8B-B14F-4D97-AF65-F5344CB8AC3E}">
        <p14:creationId xmlns:p14="http://schemas.microsoft.com/office/powerpoint/2010/main" val="221112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4">
                                            <p:txEl>
                                              <p:pRg st="4" end="4"/>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60091"/>
            <a:ext cx="8229600" cy="4026631"/>
          </a:xfrm>
        </p:spPr>
        <p:txBody>
          <a:bodyPr/>
          <a:lstStyle/>
          <a:p>
            <a:pPr marL="0"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-Department of Commerce (</a:t>
            </a:r>
            <a:r>
              <a:rPr lang="en-US" dirty="0" err="1">
                <a:latin typeface="Cambria" panose="02040503050406030204" pitchFamily="18" charset="0"/>
                <a:ea typeface="Cambria" panose="02040503050406030204" pitchFamily="18" charset="0"/>
              </a:rPr>
              <a:t>DoC</a:t>
            </a:r>
            <a:r>
              <a:rPr lang="en-US" dirty="0">
                <a:latin typeface="Cambria" panose="02040503050406030204" pitchFamily="18" charset="0"/>
                <a:ea typeface="Cambria" panose="02040503050406030204" pitchFamily="18" charset="0"/>
              </a:rPr>
              <a:t>)</a:t>
            </a:r>
          </a:p>
          <a:p>
            <a:pPr marL="457200" lvl="1" indent="0">
              <a:buNone/>
            </a:pPr>
            <a:r>
              <a:rPr lang="en-US" dirty="0">
                <a:latin typeface="Cambria" panose="02040503050406030204" pitchFamily="18" charset="0"/>
                <a:ea typeface="Cambria" panose="02040503050406030204" pitchFamily="18" charset="0"/>
              </a:rPr>
              <a:t>					(~47,000 employees)</a:t>
            </a:r>
          </a:p>
          <a:p>
            <a:pPr marL="457200" lvl="1"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-National Oceanic and Atmospheric 						Administration (NOAA)</a:t>
            </a:r>
          </a:p>
          <a:p>
            <a:pPr marL="457200" lvl="1" indent="0">
              <a:buNone/>
            </a:pPr>
            <a:r>
              <a:rPr lang="en-US" dirty="0">
                <a:latin typeface="Cambria" panose="02040503050406030204" pitchFamily="18" charset="0"/>
                <a:ea typeface="Cambria" panose="02040503050406030204" pitchFamily="18" charset="0"/>
              </a:rPr>
              <a:t>					</a:t>
            </a:r>
          </a:p>
          <a:p>
            <a:pPr marL="457200" lvl="1" indent="0">
              <a:buNone/>
            </a:pPr>
            <a:r>
              <a:rPr lang="en-US" dirty="0">
                <a:latin typeface="Cambria" panose="02040503050406030204" pitchFamily="18" charset="0"/>
                <a:ea typeface="Cambria" panose="02040503050406030204" pitchFamily="18" charset="0"/>
              </a:rPr>
              <a:t>			-National Ocean Service (NOS)</a:t>
            </a:r>
          </a:p>
        </p:txBody>
      </p:sp>
      <p:sp>
        <p:nvSpPr>
          <p:cNvPr id="3" name="organizational structure"/>
          <p:cNvSpPr>
            <a:spLocks noGrp="1"/>
          </p:cNvSpPr>
          <p:nvPr>
            <p:ph type="title"/>
          </p:nvPr>
        </p:nvSpPr>
        <p:spPr>
          <a:xfrm>
            <a:off x="457200" y="160337"/>
            <a:ext cx="8229600" cy="1143000"/>
          </a:xfrm>
        </p:spPr>
        <p:txBody>
          <a:bodyPr/>
          <a:lstStyle/>
          <a:p>
            <a:r>
              <a:rPr lang="en-US" dirty="0">
                <a:latin typeface="Cambria" panose="02040503050406030204" pitchFamily="18" charset="0"/>
                <a:ea typeface="Cambria" panose="02040503050406030204" pitchFamily="18" charset="0"/>
              </a:rPr>
              <a:t>Organizational Structure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48836" y="1386455"/>
            <a:ext cx="997792" cy="997792"/>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179877" y="2843647"/>
            <a:ext cx="1135710" cy="1135710"/>
          </a:xfrm>
          <a:prstGeom prst="rect">
            <a:avLst/>
          </a:prstGeom>
          <a:noFill/>
          <a:ln>
            <a:noFill/>
          </a:ln>
        </p:spPr>
      </p:pic>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617311" y="5272870"/>
            <a:ext cx="1258634" cy="1265665"/>
          </a:xfrm>
          <a:prstGeom prst="rect">
            <a:avLst/>
          </a:prstGeom>
        </p:spPr>
      </p:pic>
      <p:cxnSp>
        <p:nvCxnSpPr>
          <p:cNvPr id="11" name="Straight Arrow Connector 10"/>
          <p:cNvCxnSpPr/>
          <p:nvPr/>
        </p:nvCxnSpPr>
        <p:spPr>
          <a:xfrm>
            <a:off x="4572000" y="2470450"/>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4572000" y="3896845"/>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4582274" y="4953371"/>
            <a:ext cx="0" cy="595901"/>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Content Placeholder 1"/>
          <p:cNvSpPr txBox="1">
            <a:spLocks/>
          </p:cNvSpPr>
          <p:nvPr/>
        </p:nvSpPr>
        <p:spPr bwMode="auto">
          <a:xfrm>
            <a:off x="457200" y="4939671"/>
            <a:ext cx="8229600" cy="165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endParaRPr lang="en-US" dirty="0">
              <a:latin typeface="Cambria" panose="02040503050406030204" pitchFamily="18" charset="0"/>
              <a:ea typeface="Cambria" panose="02040503050406030204" pitchFamily="18" charset="0"/>
            </a:endParaRPr>
          </a:p>
          <a:p>
            <a:pPr marL="457200" lvl="1" indent="0">
              <a:buNone/>
            </a:pPr>
            <a:r>
              <a:rPr lang="en-US" dirty="0">
                <a:latin typeface="Cambria" panose="02040503050406030204" pitchFamily="18" charset="0"/>
                <a:ea typeface="Cambria" panose="02040503050406030204" pitchFamily="18" charset="0"/>
              </a:rPr>
              <a:t>				-National Geodetic Survey (NGS)</a:t>
            </a:r>
          </a:p>
          <a:p>
            <a:pPr marL="457200" lvl="1" indent="0">
              <a:buNone/>
            </a:pPr>
            <a:r>
              <a:rPr lang="en-US" dirty="0">
                <a:latin typeface="Cambria" panose="02040503050406030204" pitchFamily="18" charset="0"/>
                <a:ea typeface="Cambria" panose="02040503050406030204" pitchFamily="18" charset="0"/>
              </a:rPr>
              <a:t>						(~175 employees)</a:t>
            </a:r>
          </a:p>
          <a:p>
            <a:pPr marL="457200" lvl="1" indent="0">
              <a:buNone/>
            </a:pPr>
            <a:endParaRPr lang="en-US"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19451" y="1393730"/>
            <a:ext cx="1038629" cy="103468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777702" y="5375351"/>
            <a:ext cx="2522125" cy="1008850"/>
          </a:xfrm>
          <a:prstGeom prst="rect">
            <a:avLst/>
          </a:prstGeom>
        </p:spPr>
      </p:pic>
      <p:cxnSp>
        <p:nvCxnSpPr>
          <p:cNvPr id="13" name="Straight Arrow Connector 12"/>
          <p:cNvCxnSpPr/>
          <p:nvPr/>
        </p:nvCxnSpPr>
        <p:spPr>
          <a:xfrm>
            <a:off x="5038764" y="2575455"/>
            <a:ext cx="0" cy="269741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not equal"/>
          <p:cNvSpPr txBox="1"/>
          <p:nvPr/>
        </p:nvSpPr>
        <p:spPr bwMode="auto">
          <a:xfrm>
            <a:off x="3003626" y="5255617"/>
            <a:ext cx="1145628" cy="1107996"/>
          </a:xfrm>
          <a:prstGeom prst="rect">
            <a:avLst/>
          </a:prstGeom>
          <a:noFill/>
          <a:ln w="9525">
            <a:noFill/>
            <a:miter lim="800000"/>
            <a:headEnd/>
            <a:tailEnd/>
          </a:ln>
        </p:spPr>
        <p:txBody>
          <a:bodyPr wrap="square" rtlCol="0">
            <a:spAutoFit/>
          </a:bodyPr>
          <a:lstStyle/>
          <a:p>
            <a:r>
              <a:rPr lang="en-US" sz="6600" dirty="0"/>
              <a:t>≠</a:t>
            </a:r>
          </a:p>
        </p:txBody>
      </p:sp>
      <p:sp>
        <p:nvSpPr>
          <p:cNvPr id="17" name="we're not usgs"/>
          <p:cNvSpPr txBox="1">
            <a:spLocks/>
          </p:cNvSpPr>
          <p:nvPr/>
        </p:nvSpPr>
        <p:spPr bwMode="auto">
          <a:xfrm>
            <a:off x="467474" y="17655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latin typeface="Cambria" panose="02040503050406030204" pitchFamily="18" charset="0"/>
                <a:ea typeface="Cambria" panose="02040503050406030204" pitchFamily="18" charset="0"/>
              </a:rPr>
              <a:t>We’re not USGS, we’re NGS</a:t>
            </a:r>
          </a:p>
        </p:txBody>
      </p:sp>
    </p:spTree>
    <p:extLst>
      <p:ext uri="{BB962C8B-B14F-4D97-AF65-F5344CB8AC3E}">
        <p14:creationId xmlns:p14="http://schemas.microsoft.com/office/powerpoint/2010/main" val="106810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afterEffect">
                                  <p:stCondLst>
                                    <p:cond delay="50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
                                            <p:txEl>
                                              <p:pRg st="0" end="0"/>
                                            </p:txEl>
                                          </p:spTgt>
                                        </p:tgtEl>
                                      </p:cBhvr>
                                    </p:animEffect>
                                    <p:set>
                                      <p:cBhvr>
                                        <p:cTn id="13" dur="1" fill="hold">
                                          <p:stCondLst>
                                            <p:cond delay="499"/>
                                          </p:stCondLst>
                                        </p:cTn>
                                        <p:tgtEl>
                                          <p:spTgt spid="2">
                                            <p:txEl>
                                              <p:pRg st="0" end="0"/>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
                                            <p:txEl>
                                              <p:pRg st="1" end="1"/>
                                            </p:txEl>
                                          </p:spTgt>
                                        </p:tgtEl>
                                      </p:cBhvr>
                                    </p:animEffect>
                                    <p:set>
                                      <p:cBhvr>
                                        <p:cTn id="16" dur="1" fill="hold">
                                          <p:stCondLst>
                                            <p:cond delay="499"/>
                                          </p:stCondLst>
                                        </p:cTn>
                                        <p:tgtEl>
                                          <p:spTgt spid="2">
                                            <p:txEl>
                                              <p:pRg st="1" end="1"/>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
                                            <p:txEl>
                                              <p:pRg st="2" end="2"/>
                                            </p:txEl>
                                          </p:spTgt>
                                        </p:tgtEl>
                                      </p:cBhvr>
                                    </p:animEffect>
                                    <p:set>
                                      <p:cBhvr>
                                        <p:cTn id="19" dur="1" fill="hold">
                                          <p:stCondLst>
                                            <p:cond delay="499"/>
                                          </p:stCondLst>
                                        </p:cTn>
                                        <p:tgtEl>
                                          <p:spTgt spid="2">
                                            <p:txEl>
                                              <p:pRg st="2" end="2"/>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
                                            <p:txEl>
                                              <p:pRg st="3" end="3"/>
                                            </p:txEl>
                                          </p:spTgt>
                                        </p:tgtEl>
                                      </p:cBhvr>
                                    </p:animEffect>
                                    <p:set>
                                      <p:cBhvr>
                                        <p:cTn id="22" dur="1" fill="hold">
                                          <p:stCondLst>
                                            <p:cond delay="499"/>
                                          </p:stCondLst>
                                        </p:cTn>
                                        <p:tgtEl>
                                          <p:spTgt spid="2">
                                            <p:txEl>
                                              <p:pRg st="3" end="3"/>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
                                            <p:txEl>
                                              <p:pRg st="4" end="4"/>
                                            </p:txEl>
                                          </p:spTgt>
                                        </p:tgtEl>
                                      </p:cBhvr>
                                    </p:animEffect>
                                    <p:set>
                                      <p:cBhvr>
                                        <p:cTn id="25" dur="1" fill="hold">
                                          <p:stCondLst>
                                            <p:cond delay="499"/>
                                          </p:stCondLst>
                                        </p:cTn>
                                        <p:tgtEl>
                                          <p:spTgt spid="2">
                                            <p:txEl>
                                              <p:pRg st="4" end="4"/>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
                                            <p:txEl>
                                              <p:pRg st="5" end="5"/>
                                            </p:txEl>
                                          </p:spTgt>
                                        </p:tgtEl>
                                      </p:cBhvr>
                                    </p:animEffect>
                                    <p:set>
                                      <p:cBhvr>
                                        <p:cTn id="28" dur="1" fill="hold">
                                          <p:stCondLst>
                                            <p:cond delay="499"/>
                                          </p:stCondLst>
                                        </p:cTn>
                                        <p:tgtEl>
                                          <p:spTgt spid="2">
                                            <p:txEl>
                                              <p:pRg st="5" end="5"/>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2">
                                            <p:txEl>
                                              <p:pRg st="6" end="6"/>
                                            </p:txEl>
                                          </p:spTgt>
                                        </p:tgtEl>
                                      </p:cBhvr>
                                    </p:animEffect>
                                    <p:set>
                                      <p:cBhvr>
                                        <p:cTn id="31" dur="1" fill="hold">
                                          <p:stCondLst>
                                            <p:cond delay="499"/>
                                          </p:stCondLst>
                                        </p:cTn>
                                        <p:tgtEl>
                                          <p:spTgt spid="2">
                                            <p:txEl>
                                              <p:pRg st="6" end="6"/>
                                            </p:txEl>
                                          </p:spTgt>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4"/>
                                        </p:tgtEl>
                                      </p:cBhvr>
                                    </p:animEffect>
                                    <p:set>
                                      <p:cBhvr>
                                        <p:cTn id="40" dur="1" fill="hold">
                                          <p:stCondLst>
                                            <p:cond delay="499"/>
                                          </p:stCondLst>
                                        </p:cTn>
                                        <p:tgtEl>
                                          <p:spTgt spid="1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 calcmode="lin" valueType="num">
                                      <p:cBhvr additive="base">
                                        <p:cTn id="45" dur="500" fill="hold"/>
                                        <p:tgtEl>
                                          <p:spTgt spid="7"/>
                                        </p:tgtEl>
                                        <p:attrNameLst>
                                          <p:attrName>ppt_x</p:attrName>
                                        </p:attrNameLst>
                                      </p:cBhvr>
                                      <p:tavLst>
                                        <p:tav tm="0">
                                          <p:val>
                                            <p:strVal val="1+#ppt_w/2"/>
                                          </p:val>
                                        </p:tav>
                                        <p:tav tm="100000">
                                          <p:val>
                                            <p:strVal val="#ppt_x"/>
                                          </p:val>
                                        </p:tav>
                                      </p:tavLst>
                                    </p:anim>
                                    <p:anim calcmode="lin" valueType="num">
                                      <p:cBhvr additive="base">
                                        <p:cTn id="46" dur="500" fill="hold"/>
                                        <p:tgtEl>
                                          <p:spTgt spid="7"/>
                                        </p:tgtEl>
                                        <p:attrNameLst>
                                          <p:attrName>ppt_y</p:attrName>
                                        </p:attrNameLst>
                                      </p:cBhvr>
                                      <p:tavLst>
                                        <p:tav tm="0">
                                          <p:val>
                                            <p:strVal val="#ppt_y"/>
                                          </p:val>
                                        </p:tav>
                                        <p:tav tm="100000">
                                          <p:val>
                                            <p:strVal val="#ppt_y"/>
                                          </p:val>
                                        </p:tav>
                                      </p:tavLst>
                                    </p:anim>
                                  </p:childTnLst>
                                </p:cTn>
                              </p:par>
                              <p:par>
                                <p:cTn id="47" presetID="2" presetClass="entr" presetSubtype="2" fill="hold" nodeType="with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1+#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par>
                                <p:cTn id="51" presetID="2" presetClass="entr" presetSubtype="2"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1+#ppt_w/2"/>
                                          </p:val>
                                        </p:tav>
                                        <p:tav tm="100000">
                                          <p:val>
                                            <p:strVal val="#ppt_x"/>
                                          </p:val>
                                        </p:tav>
                                      </p:tavLst>
                                    </p:anim>
                                    <p:anim calcmode="lin" valueType="num">
                                      <p:cBhvr additive="base">
                                        <p:cTn id="54" dur="500" fill="hold"/>
                                        <p:tgtEl>
                                          <p:spTgt spid="8"/>
                                        </p:tgtEl>
                                        <p:attrNameLst>
                                          <p:attrName>ppt_y</p:attrName>
                                        </p:attrNameLst>
                                      </p:cBhvr>
                                      <p:tavLst>
                                        <p:tav tm="0">
                                          <p:val>
                                            <p:strVal val="#ppt_y"/>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additive="base">
                                        <p:cTn id="57" dur="500" fill="hold"/>
                                        <p:tgtEl>
                                          <p:spTgt spid="10"/>
                                        </p:tgtEl>
                                        <p:attrNameLst>
                                          <p:attrName>ppt_x</p:attrName>
                                        </p:attrNameLst>
                                      </p:cBhvr>
                                      <p:tavLst>
                                        <p:tav tm="0">
                                          <p:val>
                                            <p:strVal val="#ppt_x"/>
                                          </p:val>
                                        </p:tav>
                                        <p:tav tm="100000">
                                          <p:val>
                                            <p:strVal val="#ppt_x"/>
                                          </p:val>
                                        </p:tav>
                                      </p:tavLst>
                                    </p:anim>
                                    <p:anim calcmode="lin" valueType="num">
                                      <p:cBhvr additive="base">
                                        <p:cTn id="58" dur="500" fill="hold"/>
                                        <p:tgtEl>
                                          <p:spTgt spid="10"/>
                                        </p:tgtEl>
                                        <p:attrNameLst>
                                          <p:attrName>ppt_y</p:attrName>
                                        </p:attrNameLst>
                                      </p:cBhvr>
                                      <p:tavLst>
                                        <p:tav tm="0">
                                          <p:val>
                                            <p:strVal val="1+#ppt_h/2"/>
                                          </p:val>
                                        </p:tav>
                                        <p:tav tm="100000">
                                          <p:val>
                                            <p:strVal val="#ppt_y"/>
                                          </p:val>
                                        </p:tav>
                                      </p:tavLst>
                                    </p:anim>
                                  </p:childTnLst>
                                </p:cTn>
                              </p:par>
                              <p:par>
                                <p:cTn id="59" presetID="2" presetClass="entr" presetSubtype="1"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16" grpId="0"/>
      <p:bldP spid="10"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42634"/>
            <a:ext cx="9143999" cy="755762"/>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800" spc="-40" dirty="0">
                <a:latin typeface="Cambria" panose="02040503050406030204" pitchFamily="18" charset="0"/>
                <a:cs typeface="Calibri"/>
              </a:rPr>
              <a:t>Not just new </a:t>
            </a:r>
            <a:r>
              <a:rPr lang="en-US" sz="4800" spc="-40" dirty="0" err="1">
                <a:latin typeface="Cambria" panose="02040503050406030204" pitchFamily="18" charset="0"/>
                <a:cs typeface="Calibri"/>
              </a:rPr>
              <a:t>datums</a:t>
            </a:r>
            <a:r>
              <a:rPr lang="en-US" sz="4800" spc="-40" dirty="0">
                <a:latin typeface="Cambria" panose="02040503050406030204" pitchFamily="18" charset="0"/>
                <a:cs typeface="Calibri"/>
              </a:rPr>
              <a:t>…</a:t>
            </a:r>
            <a:endParaRPr sz="4800" dirty="0">
              <a:latin typeface="Cambria" panose="02040503050406030204" pitchFamily="18" charset="0"/>
              <a:cs typeface="Calibri"/>
            </a:endParaRPr>
          </a:p>
        </p:txBody>
      </p:sp>
      <p:sp>
        <p:nvSpPr>
          <p:cNvPr id="3" name="object 3"/>
          <p:cNvSpPr txBox="1"/>
          <p:nvPr/>
        </p:nvSpPr>
        <p:spPr>
          <a:xfrm>
            <a:off x="1" y="1144032"/>
            <a:ext cx="9144000" cy="1186649"/>
          </a:xfrm>
          <a:prstGeom prst="rect">
            <a:avLst/>
          </a:prstGeom>
        </p:spPr>
        <p:txBody>
          <a:bodyPr vert="horz" wrap="square" lIns="0" tIns="16933" rIns="0" bIns="0" rtlCol="0">
            <a:spAutoFit/>
          </a:bodyPr>
          <a:lstStyle/>
          <a:p>
            <a:pPr marL="0" lvl="1" algn="ctr">
              <a:spcBef>
                <a:spcPts val="133"/>
              </a:spcBef>
            </a:pPr>
            <a:r>
              <a:rPr lang="en-US" sz="7600" spc="-7" dirty="0">
                <a:solidFill>
                  <a:prstClr val="black"/>
                </a:solidFill>
                <a:latin typeface="Cambria" panose="02040503050406030204" pitchFamily="18" charset="0"/>
                <a:cs typeface="Calibri"/>
              </a:rPr>
              <a:t>NSRS Modernization</a:t>
            </a:r>
          </a:p>
        </p:txBody>
      </p:sp>
      <p:sp>
        <p:nvSpPr>
          <p:cNvPr id="4" name="Content Placeholder 10"/>
          <p:cNvSpPr>
            <a:spLocks noGrp="1"/>
          </p:cNvSpPr>
          <p:nvPr>
            <p:ph idx="1"/>
          </p:nvPr>
        </p:nvSpPr>
        <p:spPr>
          <a:xfrm>
            <a:off x="0" y="2610282"/>
            <a:ext cx="6676209" cy="3639911"/>
          </a:xfrm>
        </p:spPr>
        <p:txBody>
          <a:bodyPr>
            <a:noAutofit/>
          </a:bodyPr>
          <a:lstStyle/>
          <a:p>
            <a:pPr>
              <a:spcBef>
                <a:spcPts val="800"/>
              </a:spcBef>
              <a:spcAft>
                <a:spcPts val="600"/>
              </a:spcAft>
              <a:buFont typeface="Cambria" panose="02040503050406030204" pitchFamily="18" charset="0"/>
              <a:buChar char="‒"/>
              <a:defRPr/>
            </a:pPr>
            <a:r>
              <a:rPr lang="en-US" sz="3600" dirty="0">
                <a:latin typeface="Cambria" panose="02040503050406030204" pitchFamily="18" charset="0"/>
                <a:ea typeface="Cambria" panose="02040503050406030204" pitchFamily="18" charset="0"/>
              </a:rPr>
              <a:t>Replace NAD83</a:t>
            </a:r>
          </a:p>
          <a:p>
            <a:pPr>
              <a:spcBef>
                <a:spcPts val="800"/>
              </a:spcBef>
              <a:spcAft>
                <a:spcPts val="600"/>
              </a:spcAft>
              <a:buFont typeface="Cambria" panose="02040503050406030204" pitchFamily="18" charset="0"/>
              <a:buChar char="‒"/>
              <a:defRPr/>
            </a:pPr>
            <a:r>
              <a:rPr lang="en-US" sz="3600" dirty="0">
                <a:latin typeface="Cambria" panose="02040503050406030204" pitchFamily="18" charset="0"/>
                <a:ea typeface="Cambria" panose="02040503050406030204" pitchFamily="18" charset="0"/>
              </a:rPr>
              <a:t>Replace NAVD88</a:t>
            </a:r>
          </a:p>
          <a:p>
            <a:pPr>
              <a:spcBef>
                <a:spcPts val="800"/>
              </a:spcBef>
              <a:spcAft>
                <a:spcPts val="600"/>
              </a:spcAft>
              <a:buFont typeface="Cambria" panose="02040503050406030204" pitchFamily="18" charset="0"/>
              <a:buChar char="‒"/>
              <a:defRPr/>
            </a:pPr>
            <a:r>
              <a:rPr lang="en-US" sz="3600" dirty="0">
                <a:latin typeface="Cambria" panose="02040503050406030204" pitchFamily="18" charset="0"/>
                <a:ea typeface="Cambria" panose="02040503050406030204" pitchFamily="18" charset="0"/>
              </a:rPr>
              <a:t>Re-invent Bluebooking</a:t>
            </a:r>
          </a:p>
          <a:p>
            <a:pPr>
              <a:spcBef>
                <a:spcPts val="800"/>
              </a:spcBef>
              <a:spcAft>
                <a:spcPts val="600"/>
              </a:spcAft>
              <a:buFont typeface="Cambria" panose="02040503050406030204" pitchFamily="18" charset="0"/>
              <a:buChar char="‒"/>
              <a:defRPr/>
            </a:pPr>
            <a:r>
              <a:rPr lang="en-US" sz="3600" dirty="0">
                <a:latin typeface="Cambria" panose="02040503050406030204" pitchFamily="18" charset="0"/>
                <a:ea typeface="Cambria" panose="02040503050406030204" pitchFamily="18" charset="0"/>
              </a:rPr>
              <a:t>Improve Geodetic Toolkit</a:t>
            </a:r>
          </a:p>
          <a:p>
            <a:pPr>
              <a:spcBef>
                <a:spcPts val="800"/>
              </a:spcBef>
              <a:spcAft>
                <a:spcPts val="600"/>
              </a:spcAft>
              <a:buFont typeface="Cambria" panose="02040503050406030204" pitchFamily="18" charset="0"/>
              <a:buChar char="‒"/>
              <a:defRPr/>
            </a:pPr>
            <a:r>
              <a:rPr lang="en-US" sz="3600" dirty="0">
                <a:latin typeface="Cambria" panose="02040503050406030204" pitchFamily="18" charset="0"/>
                <a:ea typeface="Cambria" panose="02040503050406030204" pitchFamily="18" charset="0"/>
              </a:rPr>
              <a:t>Better Surveying Methods</a:t>
            </a:r>
          </a:p>
        </p:txBody>
      </p:sp>
      <p:sp>
        <p:nvSpPr>
          <p:cNvPr id="5" name="Left Brace 4"/>
          <p:cNvSpPr/>
          <p:nvPr/>
        </p:nvSpPr>
        <p:spPr>
          <a:xfrm flipH="1">
            <a:off x="5401059" y="4098937"/>
            <a:ext cx="519170" cy="2065195"/>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6" name="TextBox 5"/>
          <p:cNvSpPr txBox="1"/>
          <p:nvPr/>
        </p:nvSpPr>
        <p:spPr>
          <a:xfrm>
            <a:off x="5871732" y="4955318"/>
            <a:ext cx="3136180" cy="430887"/>
          </a:xfrm>
          <a:prstGeom prst="rect">
            <a:avLst/>
          </a:prstGeom>
          <a:noFill/>
        </p:spPr>
        <p:txBody>
          <a:bodyPr wrap="none" rtlCol="0">
            <a:spAutoFit/>
          </a:bodyPr>
          <a:lstStyle/>
          <a:p>
            <a:r>
              <a:rPr lang="en-US" sz="2200" b="1" dirty="0">
                <a:solidFill>
                  <a:srgbClr val="FF0000"/>
                </a:solidFill>
              </a:rPr>
              <a:t>Blueprint for 2022, Part 3</a:t>
            </a:r>
          </a:p>
        </p:txBody>
      </p:sp>
      <p:sp>
        <p:nvSpPr>
          <p:cNvPr id="7" name="TextBox 6"/>
          <p:cNvSpPr txBox="1"/>
          <p:nvPr/>
        </p:nvSpPr>
        <p:spPr>
          <a:xfrm>
            <a:off x="5871732" y="2726796"/>
            <a:ext cx="3136180" cy="430887"/>
          </a:xfrm>
          <a:prstGeom prst="rect">
            <a:avLst/>
          </a:prstGeom>
          <a:noFill/>
        </p:spPr>
        <p:txBody>
          <a:bodyPr wrap="none" rtlCol="0">
            <a:spAutoFit/>
          </a:bodyPr>
          <a:lstStyle/>
          <a:p>
            <a:r>
              <a:rPr lang="en-US" sz="2200" b="1" dirty="0">
                <a:solidFill>
                  <a:srgbClr val="FF0000"/>
                </a:solidFill>
              </a:rPr>
              <a:t>Blueprint for 2022, Part 1</a:t>
            </a:r>
          </a:p>
        </p:txBody>
      </p:sp>
      <p:sp>
        <p:nvSpPr>
          <p:cNvPr id="8" name="TextBox 7"/>
          <p:cNvSpPr txBox="1"/>
          <p:nvPr/>
        </p:nvSpPr>
        <p:spPr>
          <a:xfrm>
            <a:off x="5871732" y="3452260"/>
            <a:ext cx="3136180" cy="430887"/>
          </a:xfrm>
          <a:prstGeom prst="rect">
            <a:avLst/>
          </a:prstGeom>
          <a:noFill/>
        </p:spPr>
        <p:txBody>
          <a:bodyPr wrap="none" rtlCol="0">
            <a:spAutoFit/>
          </a:bodyPr>
          <a:lstStyle/>
          <a:p>
            <a:r>
              <a:rPr lang="en-US" sz="2200" b="1" dirty="0">
                <a:solidFill>
                  <a:srgbClr val="FF0000"/>
                </a:solidFill>
              </a:rPr>
              <a:t>Blueprint for 2022, Part 2</a:t>
            </a:r>
          </a:p>
        </p:txBody>
      </p:sp>
      <p:cxnSp>
        <p:nvCxnSpPr>
          <p:cNvPr id="10" name="Straight Arrow Connector 9"/>
          <p:cNvCxnSpPr>
            <a:endCxn id="7" idx="1"/>
          </p:cNvCxnSpPr>
          <p:nvPr/>
        </p:nvCxnSpPr>
        <p:spPr>
          <a:xfrm>
            <a:off x="3594100" y="2942240"/>
            <a:ext cx="22776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848100" y="3674963"/>
            <a:ext cx="202909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778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50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150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par>
                          <p:cTn id="11" fill="hold">
                            <p:stCondLst>
                              <p:cond delay="20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2" t="23" r="1" b="13"/>
          <a:stretch/>
        </p:blipFill>
        <p:spPr>
          <a:xfrm>
            <a:off x="183250" y="2493338"/>
            <a:ext cx="2923027" cy="2322541"/>
          </a:xfrm>
        </p:spPr>
      </p:pic>
      <p:sp>
        <p:nvSpPr>
          <p:cNvPr id="3" name="Title 2"/>
          <p:cNvSpPr>
            <a:spLocks noGrp="1"/>
          </p:cNvSpPr>
          <p:nvPr>
            <p:ph type="title"/>
          </p:nvPr>
        </p:nvSpPr>
        <p:spPr>
          <a:xfrm>
            <a:off x="457200" y="151543"/>
            <a:ext cx="8229600" cy="1143000"/>
          </a:xfrm>
        </p:spPr>
        <p:txBody>
          <a:bodyPr/>
          <a:lstStyle/>
          <a:p>
            <a:r>
              <a:rPr lang="en-US" dirty="0">
                <a:latin typeface="Cambria" panose="02040503050406030204" pitchFamily="18" charset="0"/>
                <a:ea typeface="Cambria" panose="02040503050406030204" pitchFamily="18" charset="0"/>
              </a:rPr>
              <a:t>Evolution of the NSRS</a:t>
            </a:r>
          </a:p>
        </p:txBody>
      </p:sp>
      <p:graphicFrame>
        <p:nvGraphicFramePr>
          <p:cNvPr id="5" name="Diagram 4"/>
          <p:cNvGraphicFramePr/>
          <p:nvPr>
            <p:extLst>
              <p:ext uri="{D42A27DB-BD31-4B8C-83A1-F6EECF244321}">
                <p14:modId xmlns:p14="http://schemas.microsoft.com/office/powerpoint/2010/main" val="2366885796"/>
              </p:ext>
            </p:extLst>
          </p:nvPr>
        </p:nvGraphicFramePr>
        <p:xfrm>
          <a:off x="183250" y="1097280"/>
          <a:ext cx="8833529" cy="15187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Picture 6"/>
          <p:cNvPicPr>
            <a:picLocks noChangeAspect="1"/>
          </p:cNvPicPr>
          <p:nvPr/>
        </p:nvPicPr>
        <p:blipFill rotWithShape="1">
          <a:blip r:embed="rId9">
            <a:extLst>
              <a:ext uri="{28A0092B-C50C-407E-A947-70E740481C1C}">
                <a14:useLocalDpi xmlns:a14="http://schemas.microsoft.com/office/drawing/2010/main" val="0"/>
              </a:ext>
            </a:extLst>
          </a:blip>
          <a:srcRect l="72" r="34" b="84"/>
          <a:stretch/>
        </p:blipFill>
        <p:spPr>
          <a:xfrm>
            <a:off x="3426070" y="3426194"/>
            <a:ext cx="2689423" cy="2334101"/>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48526" y="2493338"/>
            <a:ext cx="1878168" cy="3353871"/>
          </a:xfrm>
          <a:prstGeom prst="rect">
            <a:avLst/>
          </a:prstGeom>
        </p:spPr>
      </p:pic>
    </p:spTree>
    <p:extLst>
      <p:ext uri="{BB962C8B-B14F-4D97-AF65-F5344CB8AC3E}">
        <p14:creationId xmlns:p14="http://schemas.microsoft.com/office/powerpoint/2010/main" val="2024996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 y="1600204"/>
            <a:ext cx="5142155" cy="4525963"/>
          </a:xfrm>
        </p:spPr>
        <p:txBody>
          <a:bodyPr/>
          <a:lstStyle/>
          <a:p>
            <a:r>
              <a:rPr lang="en-US" dirty="0">
                <a:latin typeface="Cambria" panose="02040503050406030204" pitchFamily="18" charset="0"/>
                <a:ea typeface="Cambria" panose="02040503050406030204" pitchFamily="18" charset="0"/>
              </a:rPr>
              <a:t>You resisted it for a while…</a:t>
            </a:r>
          </a:p>
          <a:p>
            <a:r>
              <a:rPr lang="en-US" dirty="0">
                <a:latin typeface="Cambria" panose="02040503050406030204" pitchFamily="18" charset="0"/>
                <a:ea typeface="Cambria" panose="02040503050406030204" pitchFamily="18" charset="0"/>
              </a:rPr>
              <a:t>It was a little cumbersome to get used to…</a:t>
            </a:r>
          </a:p>
          <a:p>
            <a:r>
              <a:rPr lang="en-US" dirty="0">
                <a:latin typeface="Cambria" panose="02040503050406030204" pitchFamily="18" charset="0"/>
                <a:ea typeface="Cambria" panose="02040503050406030204" pitchFamily="18" charset="0"/>
              </a:rPr>
              <a:t>But soon you were hooked!</a:t>
            </a:r>
          </a:p>
        </p:txBody>
      </p:sp>
      <p:sp>
        <p:nvSpPr>
          <p:cNvPr id="3" name="Title 2"/>
          <p:cNvSpPr>
            <a:spLocks noGrp="1"/>
          </p:cNvSpPr>
          <p:nvPr>
            <p:ph type="title"/>
          </p:nvPr>
        </p:nvSpPr>
        <p:spPr>
          <a:xfrm>
            <a:off x="0" y="274638"/>
            <a:ext cx="9144000" cy="1143000"/>
          </a:xfrm>
        </p:spPr>
        <p:txBody>
          <a:bodyPr/>
          <a:lstStyle/>
          <a:p>
            <a:r>
              <a:rPr lang="en-US" sz="4200" dirty="0">
                <a:latin typeface="Cambria" panose="02040503050406030204" pitchFamily="18" charset="0"/>
                <a:ea typeface="Cambria" panose="02040503050406030204" pitchFamily="18" charset="0"/>
              </a:rPr>
              <a:t>Modernized NSRS is our “smartphone”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509630" y="2127845"/>
            <a:ext cx="5060189" cy="3795142"/>
          </a:xfrm>
          <a:prstGeom prst="rect">
            <a:avLst/>
          </a:prstGeom>
        </p:spPr>
      </p:pic>
    </p:spTree>
    <p:extLst>
      <p:ext uri="{BB962C8B-B14F-4D97-AF65-F5344CB8AC3E}">
        <p14:creationId xmlns:p14="http://schemas.microsoft.com/office/powerpoint/2010/main" val="3724675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0" y="366359"/>
            <a:ext cx="9144000" cy="5557076"/>
          </a:xfrm>
          <a:prstGeom prst="rect">
            <a:avLst/>
          </a:prstGeom>
        </p:spPr>
        <p:txBody>
          <a:bodyPr vert="horz" wrap="square" lIns="0" tIns="16933" rIns="0" bIns="0" rtlCol="0">
            <a:spAutoFit/>
          </a:bodyPr>
          <a:lstStyle/>
          <a:p>
            <a:pPr algn="ctr">
              <a:buSzPct val="159375"/>
            </a:pPr>
            <a:r>
              <a:rPr lang="en-US" sz="5000" b="1" dirty="0">
                <a:uFill>
                  <a:solidFill>
                    <a:srgbClr val="1F497D"/>
                  </a:solidFill>
                </a:uFill>
                <a:latin typeface="Cambria" panose="02040503050406030204" pitchFamily="18" charset="0"/>
                <a:cs typeface="Arial"/>
              </a:rPr>
              <a:t>Two Major Components of </a:t>
            </a:r>
          </a:p>
          <a:p>
            <a:pPr algn="ctr">
              <a:buSzPct val="159375"/>
            </a:pPr>
            <a:r>
              <a:rPr lang="en-US" sz="5000" b="1" dirty="0">
                <a:uFill>
                  <a:solidFill>
                    <a:srgbClr val="1F497D"/>
                  </a:solidFill>
                </a:uFill>
                <a:latin typeface="Cambria" panose="02040503050406030204" pitchFamily="18" charset="0"/>
                <a:cs typeface="Arial"/>
              </a:rPr>
              <a:t>Modernized NSRS</a:t>
            </a:r>
            <a:endParaRPr lang="en-US" sz="5000" b="1" spc="-7" dirty="0">
              <a:uFill>
                <a:solidFill>
                  <a:srgbClr val="1F497D"/>
                </a:solidFill>
              </a:uFill>
              <a:latin typeface="Cambria" panose="02040503050406030204" pitchFamily="18" charset="0"/>
              <a:cs typeface="Arial"/>
            </a:endParaRPr>
          </a:p>
          <a:p>
            <a:pPr>
              <a:buSzPct val="159375"/>
            </a:pPr>
            <a:endParaRPr lang="en-US" sz="4400" b="1" spc="-7" dirty="0">
              <a:solidFill>
                <a:srgbClr val="1F497D"/>
              </a:solidFill>
              <a:uFill>
                <a:solidFill>
                  <a:srgbClr val="1F497D"/>
                </a:solidFill>
              </a:uFill>
              <a:latin typeface="Cambria" panose="02040503050406030204" pitchFamily="18" charset="0"/>
              <a:cs typeface="Arial"/>
            </a:endParaRPr>
          </a:p>
          <a:p>
            <a:pPr algn="ctr">
              <a:buSzPct val="159375"/>
            </a:pPr>
            <a:r>
              <a:rPr lang="en-US" sz="4800" b="1" spc="-20" dirty="0">
                <a:solidFill>
                  <a:srgbClr val="C00000"/>
                </a:solidFill>
                <a:uFill>
                  <a:solidFill>
                    <a:srgbClr val="C00000"/>
                  </a:solidFill>
                </a:uFill>
                <a:latin typeface="Cambria" panose="02040503050406030204" pitchFamily="18" charset="0"/>
                <a:cs typeface="Arial Black"/>
              </a:rPr>
              <a:t>Geometric (</a:t>
            </a:r>
            <a:r>
              <a:rPr lang="en-US" sz="4800" b="1" spc="-20" dirty="0" err="1">
                <a:solidFill>
                  <a:srgbClr val="C00000"/>
                </a:solidFill>
                <a:uFill>
                  <a:solidFill>
                    <a:srgbClr val="C00000"/>
                  </a:solidFill>
                </a:uFill>
                <a:latin typeface="Cambria" panose="02040503050406030204" pitchFamily="18" charset="0"/>
                <a:cs typeface="Arial Black"/>
              </a:rPr>
              <a:t>LLh</a:t>
            </a:r>
            <a:r>
              <a:rPr lang="en-US" sz="4800" b="1" spc="-20" dirty="0">
                <a:solidFill>
                  <a:srgbClr val="C00000"/>
                </a:solidFill>
                <a:uFill>
                  <a:solidFill>
                    <a:srgbClr val="C00000"/>
                  </a:solidFill>
                </a:uFill>
                <a:latin typeface="Cambria" panose="02040503050406030204" pitchFamily="18" charset="0"/>
                <a:cs typeface="Arial Black"/>
              </a:rPr>
              <a:t>)</a:t>
            </a:r>
          </a:p>
          <a:p>
            <a:pPr algn="ctr">
              <a:buSzPct val="159375"/>
            </a:pPr>
            <a:r>
              <a:rPr lang="en-US" sz="3600" b="1" spc="-20" dirty="0">
                <a:solidFill>
                  <a:schemeClr val="tx1">
                    <a:lumMod val="65000"/>
                    <a:lumOff val="35000"/>
                  </a:schemeClr>
                </a:solidFill>
                <a:uFill>
                  <a:solidFill>
                    <a:srgbClr val="C00000"/>
                  </a:solidFill>
                </a:uFill>
                <a:latin typeface="Cambria" panose="02040503050406030204" pitchFamily="18" charset="0"/>
                <a:cs typeface="Arial Black"/>
              </a:rPr>
              <a:t>Latitude, Longitude, Ellipsoid Height</a:t>
            </a:r>
            <a:endParaRPr lang="en-US" sz="4800" b="1" spc="-20" dirty="0">
              <a:solidFill>
                <a:schemeClr val="tx1">
                  <a:lumMod val="65000"/>
                  <a:lumOff val="35000"/>
                </a:schemeClr>
              </a:solidFill>
              <a:uFill>
                <a:solidFill>
                  <a:srgbClr val="C00000"/>
                </a:solidFill>
              </a:uFill>
              <a:latin typeface="Cambria" panose="02040503050406030204" pitchFamily="18" charset="0"/>
              <a:cs typeface="Arial Black"/>
            </a:endParaRPr>
          </a:p>
          <a:p>
            <a:pPr algn="ctr">
              <a:buSzPct val="159375"/>
            </a:pPr>
            <a:endParaRPr lang="en-US" sz="4800" b="1" spc="-20" dirty="0">
              <a:solidFill>
                <a:srgbClr val="C00000"/>
              </a:solidFill>
              <a:uFill>
                <a:solidFill>
                  <a:srgbClr val="C00000"/>
                </a:solidFill>
              </a:uFill>
              <a:latin typeface="Cambria" panose="02040503050406030204" pitchFamily="18" charset="0"/>
              <a:cs typeface="Arial Black"/>
            </a:endParaRPr>
          </a:p>
          <a:p>
            <a:pPr algn="ctr">
              <a:buSzPct val="159375"/>
            </a:pPr>
            <a:r>
              <a:rPr lang="en-US" sz="4800" b="1" spc="-20" dirty="0">
                <a:solidFill>
                  <a:srgbClr val="C00000"/>
                </a:solidFill>
                <a:uFill>
                  <a:solidFill>
                    <a:srgbClr val="C00000"/>
                  </a:solidFill>
                </a:uFill>
                <a:latin typeface="Cambria" panose="02040503050406030204" pitchFamily="18" charset="0"/>
                <a:cs typeface="Arial Black"/>
              </a:rPr>
              <a:t>Geopotential (H)</a:t>
            </a:r>
          </a:p>
          <a:p>
            <a:pPr lvl="0" algn="ctr">
              <a:buSzPct val="159375"/>
            </a:pPr>
            <a:r>
              <a:rPr lang="en-US" sz="3600" b="1" spc="-20" dirty="0">
                <a:solidFill>
                  <a:schemeClr val="tx1">
                    <a:lumMod val="65000"/>
                    <a:lumOff val="35000"/>
                  </a:schemeClr>
                </a:solidFill>
                <a:uFill>
                  <a:solidFill>
                    <a:srgbClr val="C00000"/>
                  </a:solidFill>
                </a:uFill>
                <a:latin typeface="Cambria" panose="02040503050406030204" pitchFamily="18" charset="0"/>
                <a:cs typeface="Arial Black"/>
              </a:rPr>
              <a:t>Orthometric Height</a:t>
            </a:r>
            <a:endParaRPr lang="en-US" sz="4800" b="1" spc="-20" dirty="0">
              <a:solidFill>
                <a:schemeClr val="tx1">
                  <a:lumMod val="65000"/>
                  <a:lumOff val="35000"/>
                </a:schemeClr>
              </a:solidFill>
              <a:uFill>
                <a:solidFill>
                  <a:srgbClr val="C00000"/>
                </a:solidFill>
              </a:uFill>
              <a:latin typeface="Cambria" panose="02040503050406030204" pitchFamily="18" charset="0"/>
              <a:cs typeface="Arial Black"/>
            </a:endParaRPr>
          </a:p>
        </p:txBody>
      </p:sp>
    </p:spTree>
    <p:extLst>
      <p:ext uri="{BB962C8B-B14F-4D97-AF65-F5344CB8AC3E}">
        <p14:creationId xmlns:p14="http://schemas.microsoft.com/office/powerpoint/2010/main" val="183734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xEl>
                                              <p:pRg st="0" end="0"/>
                                            </p:txEl>
                                          </p:spTgt>
                                        </p:tgtEl>
                                      </p:cBhvr>
                                    </p:animEffect>
                                    <p:set>
                                      <p:cBhvr>
                                        <p:cTn id="7" dur="1" fill="hold">
                                          <p:stCondLst>
                                            <p:cond delay="499"/>
                                          </p:stCondLst>
                                        </p:cTn>
                                        <p:tgtEl>
                                          <p:spTgt spid="4">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4">
                                            <p:txEl>
                                              <p:pRg st="6" end="6"/>
                                            </p:txEl>
                                          </p:spTgt>
                                        </p:tgtEl>
                                      </p:cBhvr>
                                    </p:animEffect>
                                    <p:set>
                                      <p:cBhvr>
                                        <p:cTn id="10" dur="1" fill="hold">
                                          <p:stCondLst>
                                            <p:cond delay="499"/>
                                          </p:stCondLst>
                                        </p:cTn>
                                        <p:tgtEl>
                                          <p:spTgt spid="4">
                                            <p:txEl>
                                              <p:pRg st="6" end="6"/>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
                                            <p:txEl>
                                              <p:pRg st="7" end="7"/>
                                            </p:txEl>
                                          </p:spTgt>
                                        </p:tgtEl>
                                      </p:cBhvr>
                                    </p:animEffect>
                                    <p:set>
                                      <p:cBhvr>
                                        <p:cTn id="13" dur="1" fill="hold">
                                          <p:stCondLst>
                                            <p:cond delay="499"/>
                                          </p:stCondLst>
                                        </p:cTn>
                                        <p:tgtEl>
                                          <p:spTgt spid="4">
                                            <p:txEl>
                                              <p:pRg st="7" end="7"/>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5126189"/>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r>
              <a:rPr sz="5400" b="1" dirty="0">
                <a:uFill>
                  <a:solidFill>
                    <a:srgbClr val="1F497D"/>
                  </a:solidFill>
                </a:uFill>
                <a:latin typeface="Cambria" panose="02040503050406030204" pitchFamily="18" charset="0"/>
                <a:cs typeface="Arial"/>
              </a:rPr>
              <a:t>North </a:t>
            </a:r>
            <a:r>
              <a:rPr sz="5400" b="1" spc="-7" dirty="0">
                <a:uFill>
                  <a:solidFill>
                    <a:srgbClr val="1F497D"/>
                  </a:solidFill>
                </a:uFill>
                <a:latin typeface="Cambria" panose="02040503050406030204" pitchFamily="18" charset="0"/>
                <a:cs typeface="Arial"/>
              </a:rPr>
              <a:t>American </a:t>
            </a:r>
            <a:r>
              <a:rPr lang="en-US" sz="5400" b="1" spc="-20" dirty="0">
                <a:uFill>
                  <a:solidFill>
                    <a:srgbClr val="1F497D"/>
                  </a:solidFill>
                </a:uFill>
                <a:latin typeface="Cambria" panose="02040503050406030204" pitchFamily="18" charset="0"/>
                <a:cs typeface="Arial"/>
              </a:rPr>
              <a:t>Datum </a:t>
            </a:r>
          </a:p>
          <a:p>
            <a:pPr marL="16933" algn="ctr">
              <a:spcBef>
                <a:spcPts val="0"/>
              </a:spcBef>
              <a:buSzPct val="159375"/>
              <a:tabLst>
                <a:tab pos="397077" algn="l"/>
                <a:tab pos="397923" algn="l"/>
              </a:tabLst>
            </a:pPr>
            <a:r>
              <a:rPr lang="en-US" sz="5400" b="1" spc="-20" dirty="0">
                <a:uFill>
                  <a:solidFill>
                    <a:srgbClr val="1F497D"/>
                  </a:solidFill>
                </a:uFill>
                <a:latin typeface="Cambria" panose="02040503050406030204" pitchFamily="18" charset="0"/>
                <a:cs typeface="Arial"/>
              </a:rPr>
              <a:t>of 1983</a:t>
            </a:r>
            <a:r>
              <a:rPr lang="en-US" sz="5400" b="1" spc="-7" dirty="0">
                <a:uFill>
                  <a:solidFill>
                    <a:srgbClr val="1F497D"/>
                  </a:solidFill>
                </a:uFill>
                <a:latin typeface="Cambria" panose="02040503050406030204" pitchFamily="18" charset="0"/>
                <a:cs typeface="Arial"/>
              </a:rPr>
              <a:t> </a:t>
            </a:r>
          </a:p>
          <a:p>
            <a:pPr marL="16933" algn="ctr">
              <a:spcBef>
                <a:spcPts val="0"/>
              </a:spcBef>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sz="6000" b="1" spc="-20" dirty="0">
                <a:solidFill>
                  <a:srgbClr val="C00000"/>
                </a:solidFill>
                <a:uFill>
                  <a:solidFill>
                    <a:srgbClr val="C00000"/>
                  </a:solidFill>
                </a:uFill>
                <a:latin typeface="Cambria" panose="02040503050406030204" pitchFamily="18" charset="0"/>
                <a:cs typeface="Arial Black"/>
              </a:rPr>
              <a:t>NA</a:t>
            </a:r>
            <a:r>
              <a:rPr lang="en-US" sz="6000" b="1" spc="-20" dirty="0">
                <a:solidFill>
                  <a:srgbClr val="C00000"/>
                </a:solidFill>
                <a:uFill>
                  <a:solidFill>
                    <a:srgbClr val="C00000"/>
                  </a:solidFill>
                </a:uFill>
                <a:latin typeface="Cambria" panose="02040503050406030204" pitchFamily="18" charset="0"/>
                <a:cs typeface="Arial Black"/>
              </a:rPr>
              <a:t>D83</a:t>
            </a:r>
          </a:p>
          <a:p>
            <a:pPr marL="16933" algn="ctr">
              <a:spcBef>
                <a:spcPts val="0"/>
              </a:spcBef>
              <a:buSzPct val="159375"/>
              <a:tabLst>
                <a:tab pos="397077" algn="l"/>
                <a:tab pos="397923" algn="l"/>
              </a:tabLst>
            </a:pPr>
            <a:endParaRPr lang="en-US" sz="6000" b="1" spc="-20" dirty="0">
              <a:solidFill>
                <a:srgbClr val="C00000"/>
              </a:solidFill>
              <a:uFill>
                <a:solidFill>
                  <a:srgbClr val="C00000"/>
                </a:solidFill>
              </a:uFill>
              <a:latin typeface="Cambria" panose="02040503050406030204" pitchFamily="18" charset="0"/>
              <a:cs typeface="Arial Black"/>
            </a:endParaRPr>
          </a:p>
          <a:p>
            <a:pPr marL="16933" algn="ctr">
              <a:spcBef>
                <a:spcPts val="0"/>
              </a:spcBef>
              <a:buSzPct val="159375"/>
              <a:tabLst>
                <a:tab pos="397077" algn="l"/>
                <a:tab pos="397923" algn="l"/>
              </a:tabLst>
            </a:pPr>
            <a:r>
              <a:rPr lang="en-US" sz="6000" b="1" i="1" spc="-20" dirty="0">
                <a:solidFill>
                  <a:schemeClr val="tx1">
                    <a:lumMod val="50000"/>
                    <a:lumOff val="50000"/>
                  </a:schemeClr>
                </a:solidFill>
                <a:uFill>
                  <a:solidFill>
                    <a:srgbClr val="C00000"/>
                  </a:solidFill>
                </a:uFill>
                <a:latin typeface="Cambria" panose="02040503050406030204" pitchFamily="18" charset="0"/>
                <a:cs typeface="Arial Black"/>
              </a:rPr>
              <a:t>will be replaced by</a:t>
            </a:r>
          </a:p>
        </p:txBody>
      </p:sp>
    </p:spTree>
    <p:extLst>
      <p:ext uri="{BB962C8B-B14F-4D97-AF65-F5344CB8AC3E}">
        <p14:creationId xmlns:p14="http://schemas.microsoft.com/office/powerpoint/2010/main" val="3582983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4787635"/>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r>
              <a:rPr sz="5400" b="1" dirty="0">
                <a:uFill>
                  <a:solidFill>
                    <a:srgbClr val="1F497D"/>
                  </a:solidFill>
                </a:uFill>
                <a:latin typeface="Cambria" panose="02040503050406030204" pitchFamily="18" charset="0"/>
                <a:cs typeface="Arial"/>
              </a:rPr>
              <a:t>North </a:t>
            </a:r>
            <a:r>
              <a:rPr sz="5400" b="1" spc="-7" dirty="0">
                <a:uFill>
                  <a:solidFill>
                    <a:srgbClr val="1F497D"/>
                  </a:solidFill>
                </a:uFill>
                <a:latin typeface="Cambria" panose="02040503050406030204" pitchFamily="18" charset="0"/>
                <a:cs typeface="Arial"/>
              </a:rPr>
              <a:t>American </a:t>
            </a:r>
            <a:r>
              <a:rPr sz="5400" b="1" spc="-20" dirty="0">
                <a:uFill>
                  <a:solidFill>
                    <a:srgbClr val="1F497D"/>
                  </a:solidFill>
                </a:uFill>
                <a:latin typeface="Cambria" panose="02040503050406030204" pitchFamily="18" charset="0"/>
                <a:cs typeface="Arial"/>
              </a:rPr>
              <a:t>Terrestrial </a:t>
            </a:r>
            <a:r>
              <a:rPr sz="5400" b="1" spc="-7" dirty="0">
                <a:uFill>
                  <a:solidFill>
                    <a:srgbClr val="1F497D"/>
                  </a:solidFill>
                </a:uFill>
                <a:latin typeface="Cambria" panose="02040503050406030204" pitchFamily="18" charset="0"/>
                <a:cs typeface="Arial"/>
              </a:rPr>
              <a:t>Reference</a:t>
            </a:r>
            <a:r>
              <a:rPr lang="en-US" sz="5400" b="1" spc="-7" dirty="0">
                <a:uFill>
                  <a:solidFill>
                    <a:srgbClr val="1F497D"/>
                  </a:solidFill>
                </a:uFill>
                <a:latin typeface="Cambria" panose="02040503050406030204" pitchFamily="18" charset="0"/>
                <a:cs typeface="Arial"/>
              </a:rPr>
              <a:t> </a:t>
            </a:r>
            <a:r>
              <a:rPr sz="5400" b="1" spc="-7" dirty="0">
                <a:uFill>
                  <a:solidFill>
                    <a:srgbClr val="1F497D"/>
                  </a:solidFill>
                </a:uFill>
                <a:latin typeface="Cambria" panose="02040503050406030204" pitchFamily="18" charset="0"/>
                <a:cs typeface="Arial"/>
              </a:rPr>
              <a:t>Frame of</a:t>
            </a:r>
            <a:r>
              <a:rPr sz="5400" b="1" spc="-33" dirty="0">
                <a:uFill>
                  <a:solidFill>
                    <a:srgbClr val="1F497D"/>
                  </a:solidFill>
                </a:uFill>
                <a:latin typeface="Cambria" panose="02040503050406030204" pitchFamily="18" charset="0"/>
                <a:cs typeface="Arial"/>
              </a:rPr>
              <a:t> </a:t>
            </a:r>
            <a:r>
              <a:rPr sz="5400" b="1" spc="-7" dirty="0">
                <a:uFill>
                  <a:solidFill>
                    <a:srgbClr val="1F497D"/>
                  </a:solidFill>
                </a:uFill>
                <a:latin typeface="Cambria" panose="02040503050406030204" pitchFamily="18" charset="0"/>
                <a:cs typeface="Arial"/>
              </a:rPr>
              <a:t>2022</a:t>
            </a:r>
            <a:r>
              <a:rPr lang="en-US" sz="5400" b="1" spc="-7" dirty="0">
                <a:uFill>
                  <a:solidFill>
                    <a:srgbClr val="1F497D"/>
                  </a:solidFill>
                </a:uFill>
                <a:latin typeface="Cambria" panose="02040503050406030204" pitchFamily="18" charset="0"/>
                <a:cs typeface="Arial"/>
              </a:rPr>
              <a:t> </a:t>
            </a:r>
          </a:p>
          <a:p>
            <a:pPr marL="16933" algn="ctr">
              <a:spcBef>
                <a:spcPts val="0"/>
              </a:spcBef>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sz="6000" b="1" spc="-20" dirty="0">
                <a:solidFill>
                  <a:srgbClr val="C00000"/>
                </a:solidFill>
                <a:uFill>
                  <a:solidFill>
                    <a:srgbClr val="C00000"/>
                  </a:solidFill>
                </a:uFill>
                <a:latin typeface="Cambria" panose="02040503050406030204" pitchFamily="18" charset="0"/>
                <a:cs typeface="Arial Black"/>
              </a:rPr>
              <a:t>NATRF2022</a:t>
            </a:r>
            <a:endParaRPr lang="en-US" sz="6000" b="1" spc="-20" dirty="0">
              <a:solidFill>
                <a:srgbClr val="C00000"/>
              </a:solidFill>
              <a:uFill>
                <a:solidFill>
                  <a:srgbClr val="C00000"/>
                </a:solidFill>
              </a:uFill>
              <a:latin typeface="Cambria" panose="02040503050406030204" pitchFamily="18" charset="0"/>
              <a:cs typeface="Arial Black"/>
            </a:endParaRPr>
          </a:p>
          <a:p>
            <a:pPr marL="16933" algn="ctr">
              <a:spcBef>
                <a:spcPts val="0"/>
              </a:spcBef>
              <a:buSzPct val="159375"/>
              <a:tabLst>
                <a:tab pos="397077" algn="l"/>
                <a:tab pos="397923" algn="l"/>
              </a:tabLst>
            </a:pPr>
            <a:endParaRPr lang="en-US" sz="4400" b="1" spc="-20" dirty="0">
              <a:solidFill>
                <a:srgbClr val="C00000"/>
              </a:solidFill>
              <a:uFill>
                <a:solidFill>
                  <a:srgbClr val="C00000"/>
                </a:solidFill>
              </a:uFill>
              <a:latin typeface="Cambria" panose="02040503050406030204" pitchFamily="18" charset="0"/>
              <a:cs typeface="Arial Black"/>
            </a:endParaRPr>
          </a:p>
          <a:p>
            <a:pPr marL="16933" algn="ctr">
              <a:spcBef>
                <a:spcPts val="0"/>
              </a:spcBef>
              <a:buSzPct val="159375"/>
              <a:tabLst>
                <a:tab pos="397077" algn="l"/>
                <a:tab pos="397923" algn="l"/>
              </a:tabLst>
            </a:pPr>
            <a:r>
              <a:rPr lang="en-US" sz="5400" b="1" spc="-20" dirty="0">
                <a:solidFill>
                  <a:srgbClr val="C00000"/>
                </a:solidFill>
                <a:uFill>
                  <a:solidFill>
                    <a:srgbClr val="C00000"/>
                  </a:solidFill>
                </a:uFill>
                <a:latin typeface="Cambria" panose="02040503050406030204" pitchFamily="18" charset="0"/>
                <a:cs typeface="Arial Black"/>
              </a:rPr>
              <a:t>(pronounced: </a:t>
            </a:r>
            <a:r>
              <a:rPr lang="en-US" sz="5400" b="1" spc="-20" dirty="0" err="1">
                <a:solidFill>
                  <a:srgbClr val="C00000"/>
                </a:solidFill>
                <a:uFill>
                  <a:solidFill>
                    <a:srgbClr val="C00000"/>
                  </a:solidFill>
                </a:uFill>
                <a:latin typeface="Cambria" panose="02040503050406030204" pitchFamily="18" charset="0"/>
                <a:cs typeface="Arial Black"/>
              </a:rPr>
              <a:t>nat</a:t>
            </a:r>
            <a:r>
              <a:rPr lang="en-US" sz="5400" b="1" spc="-20" dirty="0">
                <a:solidFill>
                  <a:srgbClr val="C00000"/>
                </a:solidFill>
                <a:uFill>
                  <a:solidFill>
                    <a:srgbClr val="C00000"/>
                  </a:solidFill>
                </a:uFill>
                <a:latin typeface="Cambria" panose="02040503050406030204" pitchFamily="18" charset="0"/>
                <a:cs typeface="Arial Black"/>
              </a:rPr>
              <a:t>-ref)</a:t>
            </a:r>
            <a:endParaRPr sz="5400" dirty="0">
              <a:latin typeface="Cambria" panose="02040503050406030204" pitchFamily="18" charset="0"/>
              <a:cs typeface="Arial Black"/>
            </a:endParaRPr>
          </a:p>
        </p:txBody>
      </p:sp>
    </p:spTree>
    <p:extLst>
      <p:ext uri="{BB962C8B-B14F-4D97-AF65-F5344CB8AC3E}">
        <p14:creationId xmlns:p14="http://schemas.microsoft.com/office/powerpoint/2010/main" val="32292254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latin typeface="Cambria" panose="02040503050406030204" pitchFamily="18" charset="0"/>
                <a:ea typeface="Cambria" panose="02040503050406030204" pitchFamily="18" charset="0"/>
              </a:rPr>
              <a:t>Reference Frame is a more </a:t>
            </a:r>
            <a:r>
              <a:rPr lang="en-US" i="1" dirty="0">
                <a:latin typeface="Cambria" panose="02040503050406030204" pitchFamily="18" charset="0"/>
                <a:ea typeface="Cambria" panose="02040503050406030204" pitchFamily="18" charset="0"/>
              </a:rPr>
              <a:t>scientifically appropriate</a:t>
            </a:r>
            <a:r>
              <a:rPr lang="en-US" dirty="0">
                <a:latin typeface="Cambria" panose="02040503050406030204" pitchFamily="18" charset="0"/>
                <a:ea typeface="Cambria" panose="02040503050406030204" pitchFamily="18" charset="0"/>
              </a:rPr>
              <a:t> way of saying “datum”</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could be debated that  “datum” was misused in NAD83(2011)</a:t>
            </a:r>
          </a:p>
          <a:p>
            <a:endParaRPr lang="en-US" dirty="0">
              <a:latin typeface="Cambria" panose="02040503050406030204" pitchFamily="18" charset="0"/>
              <a:ea typeface="Cambria" panose="02040503050406030204" pitchFamily="18" charset="0"/>
            </a:endParaRPr>
          </a:p>
          <a:p>
            <a:r>
              <a:rPr lang="en-US" dirty="0">
                <a:latin typeface="Cambria" panose="02040503050406030204" pitchFamily="18" charset="0"/>
                <a:ea typeface="Cambria" panose="02040503050406030204" pitchFamily="18" charset="0"/>
              </a:rPr>
              <a:t>you will continue to see NGS use the phrase “New </a:t>
            </a:r>
            <a:r>
              <a:rPr lang="en-US" dirty="0" err="1">
                <a:latin typeface="Cambria" panose="02040503050406030204" pitchFamily="18" charset="0"/>
                <a:ea typeface="Cambria" panose="02040503050406030204" pitchFamily="18" charset="0"/>
              </a:rPr>
              <a:t>Datums</a:t>
            </a:r>
            <a:r>
              <a:rPr lang="en-US" dirty="0">
                <a:latin typeface="Cambria" panose="02040503050406030204" pitchFamily="18" charset="0"/>
                <a:ea typeface="Cambria" panose="02040503050406030204" pitchFamily="18" charset="0"/>
              </a:rPr>
              <a:t>” for 2022</a:t>
            </a:r>
          </a:p>
        </p:txBody>
      </p:sp>
      <p:sp>
        <p:nvSpPr>
          <p:cNvPr id="3" name="Title 2"/>
          <p:cNvSpPr>
            <a:spLocks noGrp="1"/>
          </p:cNvSpPr>
          <p:nvPr>
            <p:ph type="title"/>
          </p:nvPr>
        </p:nvSpPr>
        <p:spPr/>
        <p:txBody>
          <a:bodyPr/>
          <a:lstStyle/>
          <a:p>
            <a:r>
              <a:rPr lang="en-US" sz="4800" dirty="0">
                <a:latin typeface="Cambria" panose="02040503050406030204" pitchFamily="18" charset="0"/>
                <a:ea typeface="Cambria" panose="02040503050406030204" pitchFamily="18" charset="0"/>
              </a:rPr>
              <a:t>Reference Frame ≈ Datum</a:t>
            </a:r>
          </a:p>
        </p:txBody>
      </p:sp>
    </p:spTree>
    <p:extLst>
      <p:ext uri="{BB962C8B-B14F-4D97-AF65-F5344CB8AC3E}">
        <p14:creationId xmlns:p14="http://schemas.microsoft.com/office/powerpoint/2010/main" val="2111844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4"/>
            <a:ext cx="8496300" cy="4958251"/>
          </a:xfrm>
        </p:spPr>
        <p:txBody>
          <a:bodyPr/>
          <a:lstStyle/>
          <a:p>
            <a:pPr marL="0" indent="0">
              <a:buNone/>
            </a:pPr>
            <a:r>
              <a:rPr lang="en-US" dirty="0">
                <a:latin typeface="Cambria" panose="02040503050406030204" pitchFamily="18" charset="0"/>
                <a:ea typeface="Cambria" panose="02040503050406030204" pitchFamily="18" charset="0"/>
              </a:rPr>
              <a:t>The adopted standard latitude and longitude of a given station, together with the adopted standard azimuth of a line from that station.</a:t>
            </a:r>
          </a:p>
          <a:p>
            <a:pPr indent="-166688"/>
            <a:r>
              <a:rPr lang="en-US" dirty="0">
                <a:latin typeface="Cambria" panose="02040503050406030204" pitchFamily="18" charset="0"/>
                <a:ea typeface="Cambria" panose="02040503050406030204" pitchFamily="18" charset="0"/>
              </a:rPr>
              <a:t>	</a:t>
            </a:r>
            <a:r>
              <a:rPr lang="en-US" sz="2800" dirty="0">
                <a:latin typeface="Cambria" panose="02040503050406030204" pitchFamily="18" charset="0"/>
                <a:ea typeface="Cambria" panose="02040503050406030204" pitchFamily="18" charset="0"/>
              </a:rPr>
              <a:t>e.g. Meade’s Ranch and it’s azimuth mark, Waldo</a:t>
            </a:r>
          </a:p>
          <a:p>
            <a:pPr marL="0" indent="0">
              <a:buNone/>
            </a:pPr>
            <a:endParaRPr lang="en-US" dirty="0">
              <a:latin typeface="Cambria" panose="02040503050406030204" pitchFamily="18" charset="0"/>
              <a:ea typeface="Cambria" panose="02040503050406030204" pitchFamily="18" charset="0"/>
            </a:endParaRPr>
          </a:p>
          <a:p>
            <a:pPr marL="0" indent="0">
              <a:buNone/>
            </a:pPr>
            <a:r>
              <a:rPr lang="en-US" sz="2400" i="1" dirty="0">
                <a:latin typeface="Cambria" panose="02040503050406030204" pitchFamily="18" charset="0"/>
                <a:ea typeface="Cambria" panose="02040503050406030204" pitchFamily="18" charset="0"/>
              </a:rPr>
              <a:t>Source: Proceedings of the 14</a:t>
            </a:r>
            <a:r>
              <a:rPr lang="en-US" sz="2400" i="1" baseline="30000" dirty="0">
                <a:latin typeface="Cambria" panose="02040503050406030204" pitchFamily="18" charset="0"/>
                <a:ea typeface="Cambria" panose="02040503050406030204" pitchFamily="18" charset="0"/>
              </a:rPr>
              <a:t>th</a:t>
            </a:r>
            <a:r>
              <a:rPr lang="en-US" sz="2400" i="1" dirty="0">
                <a:latin typeface="Cambria" panose="02040503050406030204" pitchFamily="18" charset="0"/>
                <a:ea typeface="Cambria" panose="02040503050406030204" pitchFamily="18" charset="0"/>
              </a:rPr>
              <a:t> General Conference of the International Geodetic Association (IAG) - ”Report on Geodetic Operations in the United States”, O.H. </a:t>
            </a:r>
            <a:r>
              <a:rPr lang="en-US" sz="2400" i="1" dirty="0" err="1">
                <a:latin typeface="Cambria" panose="02040503050406030204" pitchFamily="18" charset="0"/>
                <a:ea typeface="Cambria" panose="02040503050406030204" pitchFamily="18" charset="0"/>
              </a:rPr>
              <a:t>Tittmann</a:t>
            </a:r>
            <a:r>
              <a:rPr lang="en-US" sz="2400" i="1" dirty="0">
                <a:latin typeface="Cambria" panose="02040503050406030204" pitchFamily="18" charset="0"/>
                <a:ea typeface="Cambria" panose="02040503050406030204" pitchFamily="18" charset="0"/>
              </a:rPr>
              <a:t>, Superintendent of the USC&amp;GS</a:t>
            </a:r>
          </a:p>
        </p:txBody>
      </p:sp>
      <p:sp>
        <p:nvSpPr>
          <p:cNvPr id="3" name="Title 2"/>
          <p:cNvSpPr>
            <a:spLocks noGrp="1"/>
          </p:cNvSpPr>
          <p:nvPr>
            <p:ph type="title"/>
          </p:nvPr>
        </p:nvSpPr>
        <p:spPr/>
        <p:txBody>
          <a:bodyPr/>
          <a:lstStyle/>
          <a:p>
            <a:r>
              <a:rPr lang="en-US" sz="4800" dirty="0">
                <a:latin typeface="Cambria" panose="02040503050406030204" pitchFamily="18" charset="0"/>
                <a:ea typeface="Cambria" panose="02040503050406030204" pitchFamily="18" charset="0"/>
              </a:rPr>
              <a:t>Datum Defined</a:t>
            </a:r>
          </a:p>
        </p:txBody>
      </p:sp>
    </p:spTree>
    <p:extLst>
      <p:ext uri="{BB962C8B-B14F-4D97-AF65-F5344CB8AC3E}">
        <p14:creationId xmlns:p14="http://schemas.microsoft.com/office/powerpoint/2010/main" val="14716764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00204"/>
            <a:ext cx="8496300" cy="4525963"/>
          </a:xfrm>
        </p:spPr>
        <p:txBody>
          <a:bodyPr/>
          <a:lstStyle/>
          <a:p>
            <a:pPr marL="0" indent="0">
              <a:buNone/>
            </a:pPr>
            <a:r>
              <a:rPr lang="en-US" dirty="0">
                <a:latin typeface="Cambria" panose="02040503050406030204" pitchFamily="18" charset="0"/>
                <a:ea typeface="Cambria" panose="02040503050406030204" pitchFamily="18" charset="0"/>
              </a:rPr>
              <a:t>A point of view or a ‘frame of reference’.</a:t>
            </a:r>
          </a:p>
          <a:p>
            <a:pPr marL="0" indent="0">
              <a:buNone/>
            </a:pPr>
            <a:endParaRPr lang="en-US" dirty="0">
              <a:latin typeface="Cambria" panose="02040503050406030204" pitchFamily="18" charset="0"/>
              <a:ea typeface="Cambria" panose="02040503050406030204" pitchFamily="18" charset="0"/>
            </a:endParaRPr>
          </a:p>
          <a:p>
            <a:pPr marL="0" indent="0">
              <a:buNone/>
            </a:pPr>
            <a:r>
              <a:rPr lang="en-US" dirty="0">
                <a:latin typeface="Cambria" panose="02040503050406030204" pitchFamily="18" charset="0"/>
                <a:ea typeface="Cambria" panose="02040503050406030204" pitchFamily="18" charset="0"/>
              </a:rPr>
              <a:t>If your reference frame is North America, you are standing somewhere within North America, </a:t>
            </a:r>
            <a:r>
              <a:rPr lang="en-US" b="1" dirty="0">
                <a:latin typeface="Cambria" panose="02040503050406030204" pitchFamily="18" charset="0"/>
                <a:ea typeface="Cambria" panose="02040503050406030204" pitchFamily="18" charset="0"/>
              </a:rPr>
              <a:t>seeing how other places move</a:t>
            </a:r>
            <a:r>
              <a:rPr lang="en-US" dirty="0">
                <a:latin typeface="Cambria" panose="02040503050406030204" pitchFamily="18" charset="0"/>
                <a:ea typeface="Cambria" panose="02040503050406030204" pitchFamily="18" charset="0"/>
              </a:rPr>
              <a:t> from your point of view.</a:t>
            </a:r>
          </a:p>
        </p:txBody>
      </p:sp>
      <p:sp>
        <p:nvSpPr>
          <p:cNvPr id="3" name="Title 2"/>
          <p:cNvSpPr>
            <a:spLocks noGrp="1"/>
          </p:cNvSpPr>
          <p:nvPr>
            <p:ph type="title"/>
          </p:nvPr>
        </p:nvSpPr>
        <p:spPr/>
        <p:txBody>
          <a:bodyPr/>
          <a:lstStyle/>
          <a:p>
            <a:r>
              <a:rPr lang="en-US" sz="4800" dirty="0">
                <a:latin typeface="Cambria" panose="02040503050406030204" pitchFamily="18" charset="0"/>
                <a:ea typeface="Cambria" panose="02040503050406030204" pitchFamily="18" charset="0"/>
              </a:rPr>
              <a:t>Reference Frame Defined</a:t>
            </a:r>
          </a:p>
        </p:txBody>
      </p:sp>
    </p:spTree>
    <p:extLst>
      <p:ext uri="{BB962C8B-B14F-4D97-AF65-F5344CB8AC3E}">
        <p14:creationId xmlns:p14="http://schemas.microsoft.com/office/powerpoint/2010/main" val="20793143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355757"/>
            <a:ext cx="9144000"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spc="-40" dirty="0">
                <a:latin typeface="Cambria" panose="02040503050406030204" pitchFamily="18" charset="0"/>
                <a:cs typeface="Calibri"/>
              </a:rPr>
              <a:t>Why </a:t>
            </a:r>
            <a:r>
              <a:rPr spc="-13" dirty="0">
                <a:latin typeface="Cambria" panose="02040503050406030204" pitchFamily="18" charset="0"/>
                <a:cs typeface="Calibri"/>
              </a:rPr>
              <a:t>replace </a:t>
            </a:r>
            <a:r>
              <a:rPr dirty="0">
                <a:latin typeface="Cambria" panose="02040503050406030204" pitchFamily="18" charset="0"/>
                <a:cs typeface="Calibri"/>
              </a:rPr>
              <a:t>NAD83?</a:t>
            </a:r>
          </a:p>
        </p:txBody>
      </p:sp>
      <p:sp>
        <p:nvSpPr>
          <p:cNvPr id="3" name="object 3"/>
          <p:cNvSpPr txBox="1"/>
          <p:nvPr/>
        </p:nvSpPr>
        <p:spPr>
          <a:xfrm>
            <a:off x="277587" y="1115073"/>
            <a:ext cx="8637814" cy="5403188"/>
          </a:xfrm>
          <a:prstGeom prst="rect">
            <a:avLst/>
          </a:prstGeom>
        </p:spPr>
        <p:txBody>
          <a:bodyPr vert="horz" wrap="square" lIns="0" tIns="16933" rIns="0" bIns="0" rtlCol="0">
            <a:spAutoFit/>
          </a:bodyPr>
          <a:lstStyle/>
          <a:p>
            <a:pPr marL="16932" algn="ctr">
              <a:spcBef>
                <a:spcPts val="133"/>
              </a:spcBef>
              <a:tabLst>
                <a:tab pos="473275" algn="l"/>
                <a:tab pos="474121" algn="l"/>
              </a:tabLst>
            </a:pPr>
            <a:r>
              <a:rPr sz="2600" b="1" spc="-7" dirty="0">
                <a:latin typeface="Cambria" panose="02040503050406030204" pitchFamily="18" charset="0"/>
                <a:cs typeface="Calibri"/>
              </a:rPr>
              <a:t>Main driver: </a:t>
            </a:r>
            <a:r>
              <a:rPr sz="2600" b="1" spc="-7" dirty="0">
                <a:uFill>
                  <a:solidFill>
                    <a:srgbClr val="000000"/>
                  </a:solidFill>
                </a:uFill>
                <a:latin typeface="Cambria" panose="02040503050406030204" pitchFamily="18" charset="0"/>
                <a:cs typeface="Calibri"/>
              </a:rPr>
              <a:t>Global Navigation </a:t>
            </a:r>
            <a:r>
              <a:rPr sz="2600" b="1" spc="-13" dirty="0">
                <a:uFill>
                  <a:solidFill>
                    <a:srgbClr val="000000"/>
                  </a:solidFill>
                </a:uFill>
                <a:latin typeface="Cambria" panose="02040503050406030204" pitchFamily="18" charset="0"/>
                <a:cs typeface="Calibri"/>
              </a:rPr>
              <a:t>Satellite </a:t>
            </a:r>
            <a:r>
              <a:rPr sz="2600" b="1" spc="-20" dirty="0">
                <a:uFill>
                  <a:solidFill>
                    <a:srgbClr val="000000"/>
                  </a:solidFill>
                </a:uFill>
                <a:latin typeface="Cambria" panose="02040503050406030204" pitchFamily="18" charset="0"/>
                <a:cs typeface="Calibri"/>
              </a:rPr>
              <a:t>System</a:t>
            </a:r>
            <a:r>
              <a:rPr sz="2600" b="1" spc="73" dirty="0">
                <a:uFill>
                  <a:solidFill>
                    <a:srgbClr val="000000"/>
                  </a:solidFill>
                </a:uFill>
                <a:latin typeface="Cambria" panose="02040503050406030204" pitchFamily="18" charset="0"/>
                <a:cs typeface="Calibri"/>
              </a:rPr>
              <a:t> </a:t>
            </a:r>
            <a:r>
              <a:rPr sz="2600" b="1" spc="-7" dirty="0">
                <a:uFill>
                  <a:solidFill>
                    <a:srgbClr val="000000"/>
                  </a:solidFill>
                </a:uFill>
                <a:latin typeface="Cambria" panose="02040503050406030204" pitchFamily="18" charset="0"/>
                <a:cs typeface="Calibri"/>
              </a:rPr>
              <a:t>(GNSS)</a:t>
            </a:r>
            <a:endParaRPr sz="2600" dirty="0">
              <a:latin typeface="Cambria" panose="02040503050406030204" pitchFamily="18" charset="0"/>
              <a:cs typeface="Calibri"/>
            </a:endParaRPr>
          </a:p>
          <a:p>
            <a:pPr marL="347663">
              <a:spcBef>
                <a:spcPts val="1200"/>
              </a:spcBef>
              <a:tabLst>
                <a:tab pos="473275" algn="l"/>
                <a:tab pos="474121" algn="l"/>
              </a:tabLst>
            </a:pPr>
            <a:r>
              <a:rPr sz="3200" b="1" spc="-13" dirty="0">
                <a:solidFill>
                  <a:srgbClr val="C00000"/>
                </a:solidFill>
                <a:latin typeface="Cambria" panose="02040503050406030204" pitchFamily="18" charset="0"/>
                <a:cs typeface="Calibri"/>
              </a:rPr>
              <a:t>ACCESS</a:t>
            </a:r>
            <a:endParaRPr sz="2400" dirty="0">
              <a:latin typeface="Cambria" panose="02040503050406030204" pitchFamily="18" charset="0"/>
              <a:cs typeface="Calibri"/>
            </a:endParaRPr>
          </a:p>
          <a:p>
            <a:pPr marL="1007508" lvl="1" indent="-380990">
              <a:spcBef>
                <a:spcPts val="573"/>
              </a:spcBef>
              <a:buFont typeface="Arial"/>
              <a:buChar char="•"/>
              <a:tabLst>
                <a:tab pos="1006661" algn="l"/>
                <a:tab pos="1007508" algn="l"/>
              </a:tabLst>
            </a:pPr>
            <a:r>
              <a:rPr sz="2800" spc="-7" dirty="0">
                <a:latin typeface="Cambria" panose="02040503050406030204" pitchFamily="18" charset="0"/>
                <a:cs typeface="Calibri"/>
              </a:rPr>
              <a:t>GNSS equipment </a:t>
            </a:r>
            <a:r>
              <a:rPr sz="2800" dirty="0">
                <a:latin typeface="Cambria" panose="02040503050406030204" pitchFamily="18" charset="0"/>
                <a:cs typeface="Calibri"/>
              </a:rPr>
              <a:t>is </a:t>
            </a:r>
            <a:r>
              <a:rPr sz="2800" spc="-20" dirty="0">
                <a:latin typeface="Cambria" panose="02040503050406030204" pitchFamily="18" charset="0"/>
                <a:cs typeface="Calibri"/>
              </a:rPr>
              <a:t>fast, </a:t>
            </a:r>
            <a:r>
              <a:rPr sz="2800" spc="-13" dirty="0">
                <a:latin typeface="Cambria" panose="02040503050406030204" pitchFamily="18" charset="0"/>
                <a:cs typeface="Calibri"/>
              </a:rPr>
              <a:t>inexpensive, </a:t>
            </a:r>
            <a:r>
              <a:rPr sz="2800" spc="-7" dirty="0">
                <a:latin typeface="Cambria" panose="02040503050406030204" pitchFamily="18" charset="0"/>
                <a:cs typeface="Calibri"/>
              </a:rPr>
              <a:t>reliable</a:t>
            </a:r>
            <a:endParaRPr sz="2800" dirty="0">
              <a:latin typeface="Cambria" panose="02040503050406030204" pitchFamily="18" charset="0"/>
              <a:cs typeface="Calibri"/>
            </a:endParaRPr>
          </a:p>
          <a:p>
            <a:pPr marL="1007508" lvl="1" indent="-380990">
              <a:spcBef>
                <a:spcPts val="573"/>
              </a:spcBef>
              <a:buFont typeface="Arial"/>
              <a:buChar char="•"/>
              <a:tabLst>
                <a:tab pos="1006661" algn="l"/>
                <a:tab pos="1007508" algn="l"/>
              </a:tabLst>
            </a:pPr>
            <a:r>
              <a:rPr sz="2800" spc="-13" dirty="0">
                <a:latin typeface="Cambria" panose="02040503050406030204" pitchFamily="18" charset="0"/>
                <a:cs typeface="Calibri"/>
              </a:rPr>
              <a:t>Reduces </a:t>
            </a:r>
            <a:r>
              <a:rPr sz="2800" spc="-7" dirty="0">
                <a:latin typeface="Cambria" panose="02040503050406030204" pitchFamily="18" charset="0"/>
                <a:cs typeface="Calibri"/>
              </a:rPr>
              <a:t>reliance on </a:t>
            </a:r>
            <a:r>
              <a:rPr lang="en-US" sz="2800" spc="-7" dirty="0">
                <a:latin typeface="Cambria" panose="02040503050406030204" pitchFamily="18" charset="0"/>
                <a:cs typeface="Calibri"/>
              </a:rPr>
              <a:t>physical</a:t>
            </a:r>
            <a:r>
              <a:rPr sz="2800" spc="-7" dirty="0">
                <a:latin typeface="Cambria" panose="02040503050406030204" pitchFamily="18" charset="0"/>
                <a:cs typeface="Calibri"/>
              </a:rPr>
              <a:t> </a:t>
            </a:r>
            <a:r>
              <a:rPr sz="2800" spc="-20" dirty="0">
                <a:latin typeface="Cambria" panose="02040503050406030204" pitchFamily="18" charset="0"/>
                <a:cs typeface="Calibri"/>
              </a:rPr>
              <a:t>control </a:t>
            </a:r>
            <a:r>
              <a:rPr lang="en-US" sz="2800" spc="-20" dirty="0">
                <a:latin typeface="Cambria" panose="02040503050406030204" pitchFamily="18" charset="0"/>
                <a:cs typeface="Calibri"/>
              </a:rPr>
              <a:t>marks</a:t>
            </a:r>
            <a:endParaRPr lang="en-US" sz="2800" dirty="0">
              <a:latin typeface="Cambria" panose="02040503050406030204" pitchFamily="18" charset="0"/>
              <a:cs typeface="Calibri"/>
            </a:endParaRPr>
          </a:p>
          <a:p>
            <a:pPr marL="347663">
              <a:spcBef>
                <a:spcPts val="1200"/>
              </a:spcBef>
              <a:tabLst>
                <a:tab pos="473275" algn="l"/>
                <a:tab pos="474121" algn="l"/>
              </a:tabLst>
            </a:pPr>
            <a:r>
              <a:rPr lang="en-US" sz="3200" b="1" spc="-13" dirty="0">
                <a:solidFill>
                  <a:srgbClr val="C00000"/>
                </a:solidFill>
                <a:latin typeface="Cambria" panose="02040503050406030204" pitchFamily="18" charset="0"/>
                <a:cs typeface="Calibri"/>
              </a:rPr>
              <a:t>ACCURACY</a:t>
            </a:r>
            <a:endParaRPr lang="en-US" sz="3200" dirty="0">
              <a:latin typeface="Cambria" panose="02040503050406030204" pitchFamily="18" charset="0"/>
              <a:cs typeface="Calibri"/>
            </a:endParaRPr>
          </a:p>
          <a:p>
            <a:pPr marL="1007508" lvl="1" indent="-380990">
              <a:spcBef>
                <a:spcPts val="573"/>
              </a:spcBef>
              <a:buFont typeface="Cambria" panose="02040503050406030204" pitchFamily="18" charset="0"/>
              <a:buChar char="–"/>
              <a:tabLst>
                <a:tab pos="1006661" algn="l"/>
                <a:tab pos="1007508" algn="l"/>
              </a:tabLst>
            </a:pPr>
            <a:r>
              <a:rPr lang="en-US" sz="2800" spc="-7" dirty="0">
                <a:latin typeface="Cambria" panose="02040503050406030204" pitchFamily="18" charset="0"/>
                <a:cs typeface="Calibri"/>
              </a:rPr>
              <a:t>Insensitive </a:t>
            </a:r>
            <a:r>
              <a:rPr lang="en-US" sz="2800" spc="-20" dirty="0">
                <a:latin typeface="Cambria" panose="02040503050406030204" pitchFamily="18" charset="0"/>
                <a:cs typeface="Calibri"/>
              </a:rPr>
              <a:t>to </a:t>
            </a:r>
            <a:r>
              <a:rPr lang="en-US" sz="2800" spc="-7" dirty="0">
                <a:latin typeface="Cambria" panose="02040503050406030204" pitchFamily="18" charset="0"/>
                <a:cs typeface="Calibri"/>
              </a:rPr>
              <a:t>distance-dependent</a:t>
            </a:r>
            <a:r>
              <a:rPr lang="en-US" sz="2800" spc="67" dirty="0">
                <a:latin typeface="Cambria" panose="02040503050406030204" pitchFamily="18" charset="0"/>
                <a:cs typeface="Calibri"/>
              </a:rPr>
              <a:t> </a:t>
            </a:r>
            <a:r>
              <a:rPr lang="en-US" sz="2800" spc="-20" dirty="0">
                <a:latin typeface="Cambria" panose="02040503050406030204" pitchFamily="18" charset="0"/>
                <a:cs typeface="Calibri"/>
              </a:rPr>
              <a:t>errors</a:t>
            </a:r>
            <a:endParaRPr lang="en-US" sz="2800" dirty="0">
              <a:latin typeface="Cambria" panose="02040503050406030204" pitchFamily="18" charset="0"/>
              <a:cs typeface="Calibri"/>
            </a:endParaRPr>
          </a:p>
          <a:p>
            <a:pPr marL="1007508" lvl="1" indent="-380990">
              <a:spcBef>
                <a:spcPts val="579"/>
              </a:spcBef>
              <a:buFont typeface="Cambria" panose="02040503050406030204" pitchFamily="18" charset="0"/>
              <a:buChar char="–"/>
              <a:tabLst>
                <a:tab pos="1006661" algn="l"/>
                <a:tab pos="1007508" algn="l"/>
              </a:tabLst>
            </a:pPr>
            <a:r>
              <a:rPr lang="en-US" sz="2800" dirty="0">
                <a:latin typeface="Cambria" panose="02040503050406030204" pitchFamily="18" charset="0"/>
                <a:cs typeface="Calibri"/>
              </a:rPr>
              <a:t>Immune </a:t>
            </a:r>
            <a:r>
              <a:rPr lang="en-US" sz="2800" spc="-20" dirty="0">
                <a:latin typeface="Cambria" panose="02040503050406030204" pitchFamily="18" charset="0"/>
                <a:cs typeface="Calibri"/>
              </a:rPr>
              <a:t>to </a:t>
            </a:r>
            <a:r>
              <a:rPr lang="en-US" sz="2800" spc="-7" dirty="0">
                <a:latin typeface="Cambria" panose="02040503050406030204" pitchFamily="18" charset="0"/>
                <a:cs typeface="Calibri"/>
              </a:rPr>
              <a:t>instability; active control via CORS</a:t>
            </a:r>
          </a:p>
          <a:p>
            <a:pPr marL="347663">
              <a:spcBef>
                <a:spcPts val="1200"/>
              </a:spcBef>
              <a:tabLst>
                <a:tab pos="473275" algn="l"/>
                <a:tab pos="474121" algn="l"/>
              </a:tabLst>
            </a:pPr>
            <a:r>
              <a:rPr lang="en-US" sz="3200" b="1" spc="-7" dirty="0">
                <a:solidFill>
                  <a:srgbClr val="C00000"/>
                </a:solidFill>
                <a:latin typeface="Cambria" panose="02040503050406030204" pitchFamily="18" charset="0"/>
                <a:cs typeface="Calibri"/>
              </a:rPr>
              <a:t>CONSISTENCY</a:t>
            </a:r>
            <a:endParaRPr lang="en-US" sz="3200" dirty="0">
              <a:latin typeface="Cambria" panose="02040503050406030204" pitchFamily="18" charset="0"/>
              <a:cs typeface="Calibri"/>
            </a:endParaRPr>
          </a:p>
          <a:p>
            <a:pPr marL="1007508" indent="-380990">
              <a:spcBef>
                <a:spcPts val="573"/>
              </a:spcBef>
              <a:buFont typeface="Wingdings" panose="05000000000000000000" pitchFamily="2" charset="2"/>
              <a:buChar char="§"/>
              <a:tabLst>
                <a:tab pos="1006661" algn="l"/>
                <a:tab pos="1007508" algn="l"/>
              </a:tabLst>
            </a:pPr>
            <a:r>
              <a:rPr lang="en-US" sz="2800" spc="-13" dirty="0">
                <a:latin typeface="Cambria" panose="02040503050406030204" pitchFamily="18" charset="0"/>
                <a:cs typeface="Calibri"/>
              </a:rPr>
              <a:t>Eliminates </a:t>
            </a:r>
            <a:r>
              <a:rPr lang="en-US" sz="2800" spc="-20" dirty="0">
                <a:latin typeface="Cambria" panose="02040503050406030204" pitchFamily="18" charset="0"/>
                <a:cs typeface="Calibri"/>
              </a:rPr>
              <a:t>systematic errors </a:t>
            </a:r>
            <a:r>
              <a:rPr lang="en-US" sz="2800" dirty="0">
                <a:latin typeface="Cambria" panose="02040503050406030204" pitchFamily="18" charset="0"/>
                <a:cs typeface="Calibri"/>
              </a:rPr>
              <a:t>in </a:t>
            </a:r>
            <a:r>
              <a:rPr lang="en-US" sz="2800" spc="-13" dirty="0">
                <a:latin typeface="Cambria" panose="02040503050406030204" pitchFamily="18" charset="0"/>
                <a:cs typeface="Calibri"/>
              </a:rPr>
              <a:t>current</a:t>
            </a:r>
            <a:r>
              <a:rPr lang="en-US" sz="2800" spc="33" dirty="0">
                <a:latin typeface="Cambria" panose="02040503050406030204" pitchFamily="18" charset="0"/>
                <a:cs typeface="Calibri"/>
              </a:rPr>
              <a:t> </a:t>
            </a:r>
            <a:r>
              <a:rPr lang="en-US" sz="2800" spc="-7" dirty="0" err="1">
                <a:latin typeface="Cambria" panose="02040503050406030204" pitchFamily="18" charset="0"/>
                <a:cs typeface="Calibri"/>
              </a:rPr>
              <a:t>datums</a:t>
            </a:r>
            <a:endParaRPr lang="en-US" sz="2800" dirty="0">
              <a:latin typeface="Cambria" panose="02040503050406030204" pitchFamily="18" charset="0"/>
              <a:cs typeface="Calibri"/>
            </a:endParaRPr>
          </a:p>
          <a:p>
            <a:pPr marL="1007508" indent="-380990">
              <a:spcBef>
                <a:spcPts val="573"/>
              </a:spcBef>
              <a:buFont typeface="Wingdings" panose="05000000000000000000" pitchFamily="2" charset="2"/>
              <a:buChar char="§"/>
              <a:tabLst>
                <a:tab pos="1006661" algn="l"/>
                <a:tab pos="1007508" algn="l"/>
              </a:tabLst>
            </a:pPr>
            <a:r>
              <a:rPr lang="en-US" sz="2800" spc="-7" dirty="0">
                <a:latin typeface="Cambria" panose="02040503050406030204" pitchFamily="18" charset="0"/>
                <a:cs typeface="Calibri"/>
              </a:rPr>
              <a:t>Aligned with global </a:t>
            </a:r>
            <a:r>
              <a:rPr lang="en-US" sz="2800" spc="-20" dirty="0">
                <a:latin typeface="Cambria" panose="02040503050406030204" pitchFamily="18" charset="0"/>
                <a:cs typeface="Calibri"/>
              </a:rPr>
              <a:t>reference</a:t>
            </a:r>
            <a:r>
              <a:rPr lang="en-US" sz="2800" spc="67" dirty="0">
                <a:latin typeface="Cambria" panose="02040503050406030204" pitchFamily="18" charset="0"/>
                <a:cs typeface="Calibri"/>
              </a:rPr>
              <a:t> </a:t>
            </a:r>
            <a:r>
              <a:rPr lang="en-US" sz="2800" spc="-13" dirty="0">
                <a:latin typeface="Cambria" panose="02040503050406030204" pitchFamily="18" charset="0"/>
                <a:cs typeface="Calibri"/>
              </a:rPr>
              <a:t>frame</a:t>
            </a:r>
            <a:endParaRPr lang="en-US" sz="2800" dirty="0">
              <a:latin typeface="Cambria" panose="02040503050406030204" pitchFamily="18" charset="0"/>
              <a:cs typeface="Calibri"/>
            </a:endParaRPr>
          </a:p>
        </p:txBody>
      </p:sp>
    </p:spTree>
    <p:extLst>
      <p:ext uri="{BB962C8B-B14F-4D97-AF65-F5344CB8AC3E}">
        <p14:creationId xmlns:p14="http://schemas.microsoft.com/office/powerpoint/2010/main" val="308143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fad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894896" y="410693"/>
            <a:ext cx="7465332" cy="914400"/>
          </a:xfrm>
        </p:spPr>
        <p:txBody>
          <a:bodyPr/>
          <a:lstStyle/>
          <a:p>
            <a:pPr eaLnBrk="1" hangingPunct="1"/>
            <a:r>
              <a:rPr lang="en-US" altLang="en-US" b="1" dirty="0">
                <a:latin typeface="Cambria" panose="02040503050406030204" pitchFamily="18" charset="0"/>
                <a:ea typeface="Tahoma" panose="020B0604030504040204" pitchFamily="34" charset="0"/>
                <a:cs typeface="Tahoma" panose="020B0604030504040204" pitchFamily="34" charset="0"/>
              </a:rPr>
              <a:t>NGS Mission</a:t>
            </a:r>
          </a:p>
        </p:txBody>
      </p:sp>
      <p:sp>
        <p:nvSpPr>
          <p:cNvPr id="16387" name="Rectangle 3"/>
          <p:cNvSpPr>
            <a:spLocks noGrp="1" noChangeArrowheads="1"/>
          </p:cNvSpPr>
          <p:nvPr>
            <p:ph idx="1"/>
          </p:nvPr>
        </p:nvSpPr>
        <p:spPr>
          <a:xfrm>
            <a:off x="249382" y="1527465"/>
            <a:ext cx="8666018" cy="4468091"/>
          </a:xfrm>
        </p:spPr>
        <p:txBody>
          <a:bodyPr/>
          <a:lstStyle/>
          <a:p>
            <a:pPr marL="0" indent="0">
              <a:buNone/>
              <a:tabLst>
                <a:tab pos="0" algn="l"/>
              </a:tabLst>
            </a:pPr>
            <a:r>
              <a:rPr lang="en-US" altLang="zh-CN" sz="4800" dirty="0">
                <a:latin typeface="Cambria" panose="02040503050406030204" pitchFamily="18" charset="0"/>
                <a:ea typeface="ＭＳ Ｐゴシック" panose="020B0600070205080204" pitchFamily="34" charset="-128"/>
                <a:cs typeface="Arial" panose="020B0604020202020204" pitchFamily="34" charset="0"/>
              </a:rPr>
              <a:t>To define, maintain and provide access to the </a:t>
            </a:r>
            <a:r>
              <a:rPr lang="en-US" altLang="zh-CN" sz="4800" b="1" dirty="0">
                <a:solidFill>
                  <a:srgbClr val="C00000"/>
                </a:solidFill>
                <a:latin typeface="Cambria" panose="02040503050406030204" pitchFamily="18" charset="0"/>
                <a:ea typeface="ＭＳ Ｐゴシック" panose="020B0600070205080204" pitchFamily="34" charset="-128"/>
                <a:cs typeface="Arial" panose="020B0604020202020204" pitchFamily="34" charset="0"/>
              </a:rPr>
              <a:t>National Spatial Reference System (NSRS) </a:t>
            </a:r>
            <a:r>
              <a:rPr lang="en-US" altLang="zh-CN" sz="4800" dirty="0">
                <a:latin typeface="Cambria" panose="02040503050406030204" pitchFamily="18" charset="0"/>
                <a:ea typeface="ＭＳ Ｐゴシック" panose="020B0600070205080204" pitchFamily="34" charset="-128"/>
                <a:cs typeface="Arial" panose="020B0604020202020204" pitchFamily="34" charset="0"/>
              </a:rPr>
              <a:t>to meet our Nation’s economic, social, and environmental needs. </a:t>
            </a:r>
          </a:p>
        </p:txBody>
      </p:sp>
    </p:spTree>
    <p:extLst>
      <p:ext uri="{BB962C8B-B14F-4D97-AF65-F5344CB8AC3E}">
        <p14:creationId xmlns:p14="http://schemas.microsoft.com/office/powerpoint/2010/main" val="33071118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Box 41"/>
          <p:cNvSpPr txBox="1"/>
          <p:nvPr/>
        </p:nvSpPr>
        <p:spPr bwMode="auto">
          <a:xfrm rot="-2940000">
            <a:off x="-194424" y="4378175"/>
            <a:ext cx="3094318" cy="523220"/>
          </a:xfrm>
          <a:prstGeom prst="rect">
            <a:avLst/>
          </a:prstGeom>
          <a:noFill/>
          <a:ln w="9525">
            <a:noFill/>
            <a:miter lim="800000"/>
            <a:headEnd/>
            <a:tailEnd/>
          </a:ln>
        </p:spPr>
        <p:txBody>
          <a:bodyPr wrap="square" rtlCol="0">
            <a:noAutofit/>
          </a:bodyPr>
          <a:lstStyle/>
          <a:p>
            <a:r>
              <a:rPr lang="en-US" sz="2800" dirty="0"/>
              <a:t>US Standard Datum</a:t>
            </a:r>
            <a:endParaRPr lang="en-US" sz="2400" dirty="0"/>
          </a:p>
        </p:txBody>
      </p:sp>
      <p:sp>
        <p:nvSpPr>
          <p:cNvPr id="60" name="Arc 59"/>
          <p:cNvSpPr/>
          <p:nvPr/>
        </p:nvSpPr>
        <p:spPr>
          <a:xfrm>
            <a:off x="659150" y="3065217"/>
            <a:ext cx="2307048" cy="3225541"/>
          </a:xfrm>
          <a:prstGeom prst="arc">
            <a:avLst>
              <a:gd name="adj1" fmla="val 16342373"/>
              <a:gd name="adj2" fmla="val 3509602"/>
            </a:avLst>
          </a:prstGeom>
          <a:ln w="50800">
            <a:solidFill>
              <a:schemeClr val="bg1">
                <a:lumMod val="65000"/>
              </a:schemeClr>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 name="object 4"/>
          <p:cNvSpPr txBox="1">
            <a:spLocks noGrp="1"/>
          </p:cNvSpPr>
          <p:nvPr>
            <p:ph type="title"/>
          </p:nvPr>
        </p:nvSpPr>
        <p:spPr>
          <a:xfrm>
            <a:off x="142238" y="307733"/>
            <a:ext cx="8906345" cy="443711"/>
          </a:xfrm>
          <a:prstGeom prst="rect">
            <a:avLst/>
          </a:prstGeom>
        </p:spPr>
        <p:txBody>
          <a:bodyPr vert="horz" wrap="square" lIns="0" tIns="12700" rIns="0" bIns="0" numCol="1" rtlCol="0" anchor="ctr" anchorCtr="0" compatLnSpc="1">
            <a:prstTxWarp prst="textNoShape">
              <a:avLst/>
            </a:prstTxWarp>
            <a:spAutoFit/>
          </a:bodyPr>
          <a:lstStyle/>
          <a:p>
            <a:pPr marL="12700">
              <a:spcBef>
                <a:spcPts val="100"/>
              </a:spcBef>
            </a:pPr>
            <a:r>
              <a:rPr sz="2800" dirty="0">
                <a:latin typeface="Cambria" panose="02040503050406030204" pitchFamily="18" charset="0"/>
                <a:ea typeface="Cambria" panose="02040503050406030204" pitchFamily="18" charset="0"/>
                <a:cs typeface="Calibri"/>
              </a:rPr>
              <a:t>A </a:t>
            </a:r>
            <a:r>
              <a:rPr sz="2800" spc="-5" dirty="0">
                <a:latin typeface="Cambria" panose="02040503050406030204" pitchFamily="18" charset="0"/>
                <a:ea typeface="Cambria" panose="02040503050406030204" pitchFamily="18" charset="0"/>
                <a:cs typeface="Calibri"/>
              </a:rPr>
              <a:t>very</a:t>
            </a:r>
            <a:r>
              <a:rPr lang="en-US" sz="2800" spc="-5" dirty="0">
                <a:latin typeface="Cambria" panose="02040503050406030204" pitchFamily="18" charset="0"/>
                <a:ea typeface="Cambria" panose="02040503050406030204" pitchFamily="18" charset="0"/>
                <a:cs typeface="Calibri"/>
              </a:rPr>
              <a:t> b</a:t>
            </a:r>
            <a:r>
              <a:rPr sz="2800" spc="-5" dirty="0">
                <a:latin typeface="Cambria" panose="02040503050406030204" pitchFamily="18" charset="0"/>
                <a:ea typeface="Cambria" panose="02040503050406030204" pitchFamily="18" charset="0"/>
                <a:cs typeface="Calibri"/>
              </a:rPr>
              <a:t>rief </a:t>
            </a:r>
            <a:r>
              <a:rPr lang="en-US" sz="2800" spc="-5" dirty="0">
                <a:latin typeface="Cambria" panose="02040503050406030204" pitchFamily="18" charset="0"/>
                <a:ea typeface="Cambria" panose="02040503050406030204" pitchFamily="18" charset="0"/>
                <a:cs typeface="Calibri"/>
              </a:rPr>
              <a:t>h</a:t>
            </a:r>
            <a:r>
              <a:rPr sz="2800" spc="-10" dirty="0">
                <a:latin typeface="Cambria" panose="02040503050406030204" pitchFamily="18" charset="0"/>
                <a:ea typeface="Cambria" panose="02040503050406030204" pitchFamily="18" charset="0"/>
                <a:cs typeface="Calibri"/>
              </a:rPr>
              <a:t>istory </a:t>
            </a:r>
            <a:r>
              <a:rPr sz="2800" dirty="0">
                <a:latin typeface="Cambria" panose="02040503050406030204" pitchFamily="18" charset="0"/>
                <a:ea typeface="Cambria" panose="02040503050406030204" pitchFamily="18" charset="0"/>
                <a:cs typeface="Calibri"/>
              </a:rPr>
              <a:t>of </a:t>
            </a:r>
            <a:r>
              <a:rPr sz="2800" spc="-15" dirty="0">
                <a:latin typeface="Cambria" panose="02040503050406030204" pitchFamily="18" charset="0"/>
                <a:ea typeface="Cambria" panose="02040503050406030204" pitchFamily="18" charset="0"/>
                <a:cs typeface="Calibri"/>
              </a:rPr>
              <a:t>U</a:t>
            </a:r>
            <a:r>
              <a:rPr lang="en-US" sz="2800" spc="-15" dirty="0">
                <a:latin typeface="Cambria" panose="02040503050406030204" pitchFamily="18" charset="0"/>
                <a:ea typeface="Cambria" panose="02040503050406030204" pitchFamily="18" charset="0"/>
                <a:cs typeface="Calibri"/>
              </a:rPr>
              <a:t>.</a:t>
            </a:r>
            <a:r>
              <a:rPr sz="2800" spc="-15" dirty="0">
                <a:latin typeface="Cambria" panose="02040503050406030204" pitchFamily="18" charset="0"/>
                <a:ea typeface="Cambria" panose="02040503050406030204" pitchFamily="18" charset="0"/>
                <a:cs typeface="Calibri"/>
              </a:rPr>
              <a:t>S</a:t>
            </a:r>
            <a:r>
              <a:rPr lang="en-US" sz="2800" spc="-15" dirty="0">
                <a:latin typeface="Cambria" panose="02040503050406030204" pitchFamily="18" charset="0"/>
                <a:ea typeface="Cambria" panose="02040503050406030204" pitchFamily="18" charset="0"/>
                <a:cs typeface="Calibri"/>
              </a:rPr>
              <a:t>.</a:t>
            </a:r>
            <a:r>
              <a:rPr sz="2800" spc="-15" dirty="0">
                <a:latin typeface="Cambria" panose="02040503050406030204" pitchFamily="18" charset="0"/>
                <a:ea typeface="Cambria" panose="02040503050406030204" pitchFamily="18" charset="0"/>
                <a:cs typeface="Calibri"/>
              </a:rPr>
              <a:t> </a:t>
            </a:r>
            <a:r>
              <a:rPr lang="en-US" sz="2800" spc="-15" dirty="0">
                <a:latin typeface="Cambria" panose="02040503050406030204" pitchFamily="18" charset="0"/>
                <a:ea typeface="Cambria" panose="02040503050406030204" pitchFamily="18" charset="0"/>
                <a:cs typeface="Calibri"/>
              </a:rPr>
              <a:t>ho</a:t>
            </a:r>
            <a:r>
              <a:rPr sz="2800" spc="-15" dirty="0">
                <a:latin typeface="Cambria" panose="02040503050406030204" pitchFamily="18" charset="0"/>
                <a:ea typeface="Cambria" panose="02040503050406030204" pitchFamily="18" charset="0"/>
                <a:cs typeface="Calibri"/>
              </a:rPr>
              <a:t>rizontal</a:t>
            </a:r>
            <a:r>
              <a:rPr lang="en-US" sz="2800" dirty="0">
                <a:latin typeface="Cambria" panose="02040503050406030204" pitchFamily="18" charset="0"/>
                <a:ea typeface="Cambria" panose="02040503050406030204" pitchFamily="18" charset="0"/>
                <a:cs typeface="Calibri"/>
              </a:rPr>
              <a:t> &amp; g</a:t>
            </a:r>
            <a:r>
              <a:rPr sz="2800" spc="-5" dirty="0">
                <a:latin typeface="Cambria" panose="02040503050406030204" pitchFamily="18" charset="0"/>
                <a:ea typeface="Cambria" panose="02040503050406030204" pitchFamily="18" charset="0"/>
                <a:cs typeface="Calibri"/>
              </a:rPr>
              <a:t>eometric</a:t>
            </a:r>
            <a:r>
              <a:rPr sz="2800" spc="-60" dirty="0">
                <a:latin typeface="Cambria" panose="02040503050406030204" pitchFamily="18" charset="0"/>
                <a:ea typeface="Cambria" panose="02040503050406030204" pitchFamily="18" charset="0"/>
                <a:cs typeface="Calibri"/>
              </a:rPr>
              <a:t> </a:t>
            </a:r>
            <a:r>
              <a:rPr lang="en-US" sz="2800" spc="-5" dirty="0" err="1">
                <a:latin typeface="Cambria" panose="02040503050406030204" pitchFamily="18" charset="0"/>
                <a:ea typeface="Cambria" panose="02040503050406030204" pitchFamily="18" charset="0"/>
                <a:cs typeface="Calibri"/>
              </a:rPr>
              <a:t>d</a:t>
            </a:r>
            <a:r>
              <a:rPr sz="2800" spc="-5" dirty="0" err="1">
                <a:latin typeface="Cambria" panose="02040503050406030204" pitchFamily="18" charset="0"/>
                <a:ea typeface="Cambria" panose="02040503050406030204" pitchFamily="18" charset="0"/>
                <a:cs typeface="Calibri"/>
              </a:rPr>
              <a:t>atums</a:t>
            </a:r>
            <a:endParaRPr sz="2800" dirty="0">
              <a:latin typeface="Cambria" panose="02040503050406030204" pitchFamily="18" charset="0"/>
              <a:ea typeface="Cambria" panose="02040503050406030204" pitchFamily="18" charset="0"/>
              <a:cs typeface="Calibri"/>
            </a:endParaRPr>
          </a:p>
        </p:txBody>
      </p:sp>
      <p:sp>
        <p:nvSpPr>
          <p:cNvPr id="6" name="object 6"/>
          <p:cNvSpPr/>
          <p:nvPr/>
        </p:nvSpPr>
        <p:spPr>
          <a:xfrm flipV="1">
            <a:off x="310422" y="5868670"/>
            <a:ext cx="7838299" cy="45719"/>
          </a:xfrm>
          <a:custGeom>
            <a:avLst/>
            <a:gdLst/>
            <a:ahLst/>
            <a:cxnLst/>
            <a:rect l="l" t="t" r="r" b="b"/>
            <a:pathLst>
              <a:path w="7671434">
                <a:moveTo>
                  <a:pt x="0" y="0"/>
                </a:moveTo>
                <a:lnTo>
                  <a:pt x="7671181" y="0"/>
                </a:lnTo>
              </a:path>
            </a:pathLst>
          </a:custGeom>
          <a:ln w="38100">
            <a:solidFill>
              <a:srgbClr val="FF0000"/>
            </a:solidFill>
            <a:tailEnd type="triangle" w="lg" len="lg"/>
          </a:ln>
        </p:spPr>
        <p:txBody>
          <a:bodyPr wrap="square" lIns="0" tIns="0" rIns="0" bIns="0" rtlCol="0"/>
          <a:lstStyle/>
          <a:p>
            <a:endParaRPr/>
          </a:p>
        </p:txBody>
      </p:sp>
      <p:sp>
        <p:nvSpPr>
          <p:cNvPr id="8" name="object 8"/>
          <p:cNvSpPr txBox="1"/>
          <p:nvPr/>
        </p:nvSpPr>
        <p:spPr>
          <a:xfrm>
            <a:off x="8186821" y="5625847"/>
            <a:ext cx="879643" cy="505267"/>
          </a:xfrm>
          <a:prstGeom prst="rect">
            <a:avLst/>
          </a:prstGeom>
        </p:spPr>
        <p:txBody>
          <a:bodyPr vert="horz" wrap="square" lIns="0" tIns="12700" rIns="0" bIns="0" rtlCol="0">
            <a:spAutoFit/>
          </a:bodyPr>
          <a:lstStyle/>
          <a:p>
            <a:pPr marL="12700">
              <a:spcBef>
                <a:spcPts val="100"/>
              </a:spcBef>
            </a:pPr>
            <a:r>
              <a:rPr sz="3200" b="1" dirty="0">
                <a:solidFill>
                  <a:srgbClr val="FF0000"/>
                </a:solidFill>
                <a:latin typeface="Cambria" panose="02040503050406030204" pitchFamily="18" charset="0"/>
                <a:ea typeface="Cambria" panose="02040503050406030204" pitchFamily="18" charset="0"/>
                <a:cs typeface="Calibri"/>
              </a:rPr>
              <a:t>ti</a:t>
            </a:r>
            <a:r>
              <a:rPr sz="3200" b="1" spc="-10" dirty="0">
                <a:solidFill>
                  <a:srgbClr val="FF0000"/>
                </a:solidFill>
                <a:latin typeface="Cambria" panose="02040503050406030204" pitchFamily="18" charset="0"/>
                <a:ea typeface="Cambria" panose="02040503050406030204" pitchFamily="18" charset="0"/>
                <a:cs typeface="Calibri"/>
              </a:rPr>
              <a:t>me</a:t>
            </a:r>
            <a:endParaRPr sz="2400" dirty="0">
              <a:solidFill>
                <a:srgbClr val="FF0000"/>
              </a:solidFill>
              <a:latin typeface="Cambria" panose="02040503050406030204" pitchFamily="18" charset="0"/>
              <a:ea typeface="Cambria" panose="02040503050406030204" pitchFamily="18" charset="0"/>
              <a:cs typeface="Calibri"/>
            </a:endParaRPr>
          </a:p>
        </p:txBody>
      </p:sp>
      <p:sp>
        <p:nvSpPr>
          <p:cNvPr id="9" name="object 9"/>
          <p:cNvSpPr txBox="1"/>
          <p:nvPr/>
        </p:nvSpPr>
        <p:spPr>
          <a:xfrm>
            <a:off x="282168" y="5573259"/>
            <a:ext cx="278765" cy="635000"/>
          </a:xfrm>
          <a:prstGeom prst="rect">
            <a:avLst/>
          </a:prstGeom>
        </p:spPr>
        <p:txBody>
          <a:bodyPr vert="horz" wrap="square" lIns="0" tIns="12700" rIns="0" bIns="0" rtlCol="0">
            <a:spAutoFit/>
          </a:bodyPr>
          <a:lstStyle/>
          <a:p>
            <a:pPr marL="12700">
              <a:spcBef>
                <a:spcPts val="100"/>
              </a:spcBef>
            </a:pPr>
            <a:r>
              <a:rPr sz="4000" b="1" dirty="0">
                <a:latin typeface="Calibri"/>
                <a:cs typeface="Calibri"/>
              </a:rPr>
              <a:t>+</a:t>
            </a:r>
          </a:p>
        </p:txBody>
      </p:sp>
      <p:sp>
        <p:nvSpPr>
          <p:cNvPr id="15" name="object 15"/>
          <p:cNvSpPr txBox="1"/>
          <p:nvPr/>
        </p:nvSpPr>
        <p:spPr>
          <a:xfrm>
            <a:off x="8186821" y="6144915"/>
            <a:ext cx="921152" cy="448511"/>
          </a:xfrm>
          <a:prstGeom prst="rect">
            <a:avLst/>
          </a:prstGeom>
        </p:spPr>
        <p:txBody>
          <a:bodyPr vert="horz" wrap="square" lIns="0" tIns="12700" rIns="0" bIns="0" rtlCol="0" anchor="ctr">
            <a:noAutofit/>
          </a:bodyPr>
          <a:lstStyle/>
          <a:p>
            <a:pPr marL="12700">
              <a:spcBef>
                <a:spcPts val="100"/>
              </a:spcBef>
            </a:pPr>
            <a:r>
              <a:rPr sz="3200" b="1" dirty="0">
                <a:latin typeface="Cambria" panose="02040503050406030204" pitchFamily="18" charset="0"/>
                <a:ea typeface="Cambria" panose="02040503050406030204" pitchFamily="18" charset="0"/>
                <a:cs typeface="Calibri"/>
              </a:rPr>
              <a:t>sh</a:t>
            </a:r>
            <a:r>
              <a:rPr sz="3200" b="1" spc="-5" dirty="0">
                <a:latin typeface="Cambria" panose="02040503050406030204" pitchFamily="18" charset="0"/>
                <a:ea typeface="Cambria" panose="02040503050406030204" pitchFamily="18" charset="0"/>
                <a:cs typeface="Calibri"/>
              </a:rPr>
              <a:t>ift</a:t>
            </a:r>
            <a:endParaRPr sz="3200" b="1" dirty="0">
              <a:latin typeface="Cambria" panose="02040503050406030204" pitchFamily="18" charset="0"/>
              <a:ea typeface="Cambria" panose="02040503050406030204" pitchFamily="18" charset="0"/>
              <a:cs typeface="Calibri"/>
            </a:endParaRPr>
          </a:p>
        </p:txBody>
      </p:sp>
      <p:sp>
        <p:nvSpPr>
          <p:cNvPr id="16" name="object 16"/>
          <p:cNvSpPr txBox="1"/>
          <p:nvPr/>
        </p:nvSpPr>
        <p:spPr>
          <a:xfrm>
            <a:off x="577840" y="6139301"/>
            <a:ext cx="1000690" cy="443711"/>
          </a:xfrm>
          <a:prstGeom prst="rect">
            <a:avLst/>
          </a:prstGeom>
        </p:spPr>
        <p:txBody>
          <a:bodyPr vert="horz" wrap="square" lIns="0" tIns="12700" rIns="0" bIns="0" rtlCol="0">
            <a:spAutoFit/>
          </a:bodyPr>
          <a:lstStyle/>
          <a:p>
            <a:pPr marL="12700">
              <a:spcBef>
                <a:spcPts val="100"/>
              </a:spcBef>
            </a:pPr>
            <a:r>
              <a:rPr sz="2800" dirty="0">
                <a:latin typeface="Cambria" panose="02040503050406030204" pitchFamily="18" charset="0"/>
                <a:ea typeface="Cambria" panose="02040503050406030204" pitchFamily="18" charset="0"/>
                <a:cs typeface="Calibri"/>
              </a:rPr>
              <a:t>&lt;10</a:t>
            </a:r>
            <a:r>
              <a:rPr sz="2800" spc="-105" dirty="0">
                <a:latin typeface="Cambria" panose="02040503050406030204" pitchFamily="18" charset="0"/>
                <a:ea typeface="Cambria" panose="02040503050406030204" pitchFamily="18" charset="0"/>
                <a:cs typeface="Calibri"/>
              </a:rPr>
              <a:t> </a:t>
            </a:r>
            <a:r>
              <a:rPr sz="2800" dirty="0">
                <a:latin typeface="Cambria" panose="02040503050406030204" pitchFamily="18" charset="0"/>
                <a:ea typeface="Cambria" panose="02040503050406030204" pitchFamily="18" charset="0"/>
                <a:cs typeface="Calibri"/>
              </a:rPr>
              <a:t>m</a:t>
            </a:r>
          </a:p>
        </p:txBody>
      </p:sp>
      <p:sp>
        <p:nvSpPr>
          <p:cNvPr id="18" name="object 18"/>
          <p:cNvSpPr txBox="1"/>
          <p:nvPr/>
        </p:nvSpPr>
        <p:spPr>
          <a:xfrm>
            <a:off x="1821438" y="5967851"/>
            <a:ext cx="1083955" cy="813043"/>
          </a:xfrm>
          <a:prstGeom prst="rect">
            <a:avLst/>
          </a:prstGeom>
        </p:spPr>
        <p:txBody>
          <a:bodyPr vert="horz" wrap="square" lIns="0" tIns="12700" rIns="0" bIns="0" rtlCol="0">
            <a:spAutoFit/>
          </a:bodyPr>
          <a:lstStyle/>
          <a:p>
            <a:pPr marR="5080" indent="-40640" algn="ctr">
              <a:spcBef>
                <a:spcPts val="0"/>
              </a:spcBef>
            </a:pPr>
            <a:r>
              <a:rPr sz="2600" spc="-10" dirty="0">
                <a:latin typeface="Cambria" panose="02040503050406030204" pitchFamily="18" charset="0"/>
                <a:ea typeface="Cambria" panose="02040503050406030204" pitchFamily="18" charset="0"/>
                <a:cs typeface="Calibri"/>
              </a:rPr>
              <a:t>tens </a:t>
            </a:r>
            <a:r>
              <a:rPr sz="2600" dirty="0">
                <a:latin typeface="Cambria" panose="02040503050406030204" pitchFamily="18" charset="0"/>
                <a:ea typeface="Cambria" panose="02040503050406030204" pitchFamily="18" charset="0"/>
                <a:cs typeface="Calibri"/>
              </a:rPr>
              <a:t>of</a:t>
            </a:r>
            <a:r>
              <a:rPr lang="en-US" sz="2600" dirty="0">
                <a:latin typeface="Cambria" panose="02040503050406030204" pitchFamily="18" charset="0"/>
                <a:ea typeface="Cambria" panose="02040503050406030204" pitchFamily="18" charset="0"/>
                <a:cs typeface="Calibri"/>
              </a:rPr>
              <a:t> </a:t>
            </a:r>
            <a:r>
              <a:rPr sz="2600" spc="-10" dirty="0">
                <a:latin typeface="Cambria" panose="02040503050406030204" pitchFamily="18" charset="0"/>
                <a:ea typeface="Cambria" panose="02040503050406030204" pitchFamily="18" charset="0"/>
                <a:cs typeface="Calibri"/>
              </a:rPr>
              <a:t>m</a:t>
            </a:r>
            <a:r>
              <a:rPr sz="2600" spc="-30" dirty="0">
                <a:latin typeface="Cambria" panose="02040503050406030204" pitchFamily="18" charset="0"/>
                <a:ea typeface="Cambria" panose="02040503050406030204" pitchFamily="18" charset="0"/>
                <a:cs typeface="Calibri"/>
              </a:rPr>
              <a:t>e</a:t>
            </a:r>
            <a:r>
              <a:rPr sz="2600" spc="-15" dirty="0">
                <a:latin typeface="Cambria" panose="02040503050406030204" pitchFamily="18" charset="0"/>
                <a:ea typeface="Cambria" panose="02040503050406030204" pitchFamily="18" charset="0"/>
                <a:cs typeface="Calibri"/>
              </a:rPr>
              <a:t>t</a:t>
            </a:r>
            <a:r>
              <a:rPr sz="2600" spc="-10" dirty="0">
                <a:latin typeface="Cambria" panose="02040503050406030204" pitchFamily="18" charset="0"/>
                <a:ea typeface="Cambria" panose="02040503050406030204" pitchFamily="18" charset="0"/>
                <a:cs typeface="Calibri"/>
              </a:rPr>
              <a:t>e</a:t>
            </a:r>
            <a:r>
              <a:rPr sz="2600" spc="-15" dirty="0">
                <a:latin typeface="Cambria" panose="02040503050406030204" pitchFamily="18" charset="0"/>
                <a:ea typeface="Cambria" panose="02040503050406030204" pitchFamily="18" charset="0"/>
                <a:cs typeface="Calibri"/>
              </a:rPr>
              <a:t>r</a:t>
            </a:r>
            <a:r>
              <a:rPr sz="2600" dirty="0">
                <a:latin typeface="Cambria" panose="02040503050406030204" pitchFamily="18" charset="0"/>
                <a:ea typeface="Cambria" panose="02040503050406030204" pitchFamily="18" charset="0"/>
                <a:cs typeface="Calibri"/>
              </a:rPr>
              <a:t>s</a:t>
            </a:r>
          </a:p>
        </p:txBody>
      </p:sp>
      <p:sp>
        <p:nvSpPr>
          <p:cNvPr id="19" name="object 19"/>
          <p:cNvSpPr txBox="1"/>
          <p:nvPr/>
        </p:nvSpPr>
        <p:spPr>
          <a:xfrm>
            <a:off x="3159745" y="5967851"/>
            <a:ext cx="1040478" cy="813043"/>
          </a:xfrm>
          <a:prstGeom prst="rect">
            <a:avLst/>
          </a:prstGeom>
        </p:spPr>
        <p:txBody>
          <a:bodyPr vert="horz" wrap="square" lIns="0" tIns="12700" rIns="0" bIns="0" rtlCol="0">
            <a:spAutoFit/>
          </a:bodyPr>
          <a:lstStyle/>
          <a:p>
            <a:pPr marL="62865" marR="5080" indent="-50800" algn="ctr">
              <a:spcBef>
                <a:spcPts val="100"/>
              </a:spcBef>
            </a:pPr>
            <a:r>
              <a:rPr sz="2600" spc="-25" dirty="0">
                <a:latin typeface="Cambria" panose="02040503050406030204" pitchFamily="18" charset="0"/>
                <a:ea typeface="Cambria" panose="02040503050406030204" pitchFamily="18" charset="0"/>
                <a:cs typeface="Calibri"/>
              </a:rPr>
              <a:t>few</a:t>
            </a:r>
            <a:r>
              <a:rPr lang="en-US" sz="2600" spc="-25" dirty="0">
                <a:latin typeface="Cambria" panose="02040503050406030204" pitchFamily="18" charset="0"/>
                <a:ea typeface="Cambria" panose="02040503050406030204" pitchFamily="18" charset="0"/>
                <a:cs typeface="Calibri"/>
              </a:rPr>
              <a:t> </a:t>
            </a:r>
            <a:r>
              <a:rPr sz="2600" dirty="0">
                <a:latin typeface="Cambria" panose="02040503050406030204" pitchFamily="18" charset="0"/>
                <a:ea typeface="Cambria" panose="02040503050406030204" pitchFamily="18" charset="0"/>
                <a:cs typeface="Calibri"/>
              </a:rPr>
              <a:t>0.1m</a:t>
            </a:r>
          </a:p>
        </p:txBody>
      </p:sp>
      <p:sp>
        <p:nvSpPr>
          <p:cNvPr id="20" name="object 20"/>
          <p:cNvSpPr txBox="1"/>
          <p:nvPr/>
        </p:nvSpPr>
        <p:spPr>
          <a:xfrm>
            <a:off x="4466782" y="5952574"/>
            <a:ext cx="1064891" cy="813043"/>
          </a:xfrm>
          <a:prstGeom prst="rect">
            <a:avLst/>
          </a:prstGeom>
        </p:spPr>
        <p:txBody>
          <a:bodyPr vert="horz" wrap="square" lIns="0" tIns="12700" rIns="0" bIns="0" rtlCol="0">
            <a:spAutoFit/>
          </a:bodyPr>
          <a:lstStyle/>
          <a:p>
            <a:pPr marL="12700" marR="5080" indent="37465" algn="ctr">
              <a:spcBef>
                <a:spcPts val="100"/>
              </a:spcBef>
            </a:pPr>
            <a:r>
              <a:rPr sz="2600" spc="-25" dirty="0">
                <a:latin typeface="Cambria" panose="02040503050406030204" pitchFamily="18" charset="0"/>
                <a:ea typeface="Cambria" panose="02040503050406030204" pitchFamily="18" charset="0"/>
                <a:cs typeface="Calibri"/>
              </a:rPr>
              <a:t>few</a:t>
            </a:r>
            <a:r>
              <a:rPr lang="en-US" sz="2600" spc="-25" dirty="0">
                <a:latin typeface="Cambria" panose="02040503050406030204" pitchFamily="18" charset="0"/>
                <a:ea typeface="Cambria" panose="02040503050406030204" pitchFamily="18" charset="0"/>
                <a:cs typeface="Calibri"/>
              </a:rPr>
              <a:t> </a:t>
            </a:r>
            <a:r>
              <a:rPr sz="2600" dirty="0">
                <a:latin typeface="Cambria" panose="02040503050406030204" pitchFamily="18" charset="0"/>
                <a:ea typeface="Cambria" panose="02040503050406030204" pitchFamily="18" charset="0"/>
                <a:cs typeface="Calibri"/>
              </a:rPr>
              <a:t>0.01m</a:t>
            </a:r>
          </a:p>
        </p:txBody>
      </p:sp>
      <p:sp>
        <p:nvSpPr>
          <p:cNvPr id="27" name="object 27"/>
          <p:cNvSpPr/>
          <p:nvPr/>
        </p:nvSpPr>
        <p:spPr>
          <a:xfrm>
            <a:off x="4258491" y="3538222"/>
            <a:ext cx="656461" cy="685435"/>
          </a:xfrm>
          <a:custGeom>
            <a:avLst/>
            <a:gdLst/>
            <a:ahLst/>
            <a:cxnLst/>
            <a:rect l="l" t="t" r="r" b="b"/>
            <a:pathLst>
              <a:path w="421639" h="550545">
                <a:moveTo>
                  <a:pt x="421271" y="0"/>
                </a:moveTo>
                <a:lnTo>
                  <a:pt x="0" y="549948"/>
                </a:lnTo>
              </a:path>
            </a:pathLst>
          </a:custGeom>
          <a:ln w="50800">
            <a:solidFill>
              <a:srgbClr val="4F81BD"/>
            </a:solidFill>
            <a:tailEnd type="triangle"/>
          </a:ln>
        </p:spPr>
        <p:txBody>
          <a:bodyPr wrap="square" lIns="0" tIns="0" rIns="0" bIns="0" rtlCol="0"/>
          <a:lstStyle/>
          <a:p>
            <a:endParaRPr/>
          </a:p>
        </p:txBody>
      </p:sp>
      <p:sp>
        <p:nvSpPr>
          <p:cNvPr id="33" name="object 33"/>
          <p:cNvSpPr/>
          <p:nvPr/>
        </p:nvSpPr>
        <p:spPr>
          <a:xfrm>
            <a:off x="2316480" y="3528058"/>
            <a:ext cx="2177415" cy="1418411"/>
          </a:xfrm>
          <a:custGeom>
            <a:avLst/>
            <a:gdLst/>
            <a:ahLst/>
            <a:cxnLst/>
            <a:rect l="l" t="t" r="r" b="b"/>
            <a:pathLst>
              <a:path w="1074420" h="713739">
                <a:moveTo>
                  <a:pt x="1074420" y="0"/>
                </a:moveTo>
                <a:lnTo>
                  <a:pt x="0" y="713168"/>
                </a:lnTo>
              </a:path>
            </a:pathLst>
          </a:custGeom>
          <a:ln w="50800">
            <a:solidFill>
              <a:srgbClr val="4F81BD"/>
            </a:solidFill>
            <a:tailEnd type="triangle"/>
          </a:ln>
        </p:spPr>
        <p:txBody>
          <a:bodyPr wrap="square" lIns="0" tIns="0" rIns="0" bIns="0" rtlCol="0"/>
          <a:lstStyle/>
          <a:p>
            <a:endParaRPr/>
          </a:p>
        </p:txBody>
      </p:sp>
      <p:sp>
        <p:nvSpPr>
          <p:cNvPr id="36" name="object 36"/>
          <p:cNvSpPr/>
          <p:nvPr/>
        </p:nvSpPr>
        <p:spPr>
          <a:xfrm>
            <a:off x="2305050" y="3289300"/>
            <a:ext cx="1758103" cy="320675"/>
          </a:xfrm>
          <a:custGeom>
            <a:avLst/>
            <a:gdLst/>
            <a:ahLst/>
            <a:cxnLst/>
            <a:rect l="l" t="t" r="r" b="b"/>
            <a:pathLst>
              <a:path w="727075" h="236854">
                <a:moveTo>
                  <a:pt x="726973" y="0"/>
                </a:moveTo>
                <a:lnTo>
                  <a:pt x="0" y="236689"/>
                </a:lnTo>
              </a:path>
            </a:pathLst>
          </a:custGeom>
          <a:ln w="50800">
            <a:solidFill>
              <a:srgbClr val="4F81BD"/>
            </a:solidFill>
            <a:tailEnd type="triangle"/>
          </a:ln>
          <a:effectLst/>
        </p:spPr>
        <p:txBody>
          <a:bodyPr wrap="square" lIns="0" tIns="0" rIns="0" bIns="0" rtlCol="0"/>
          <a:lstStyle/>
          <a:p>
            <a:endParaRPr/>
          </a:p>
        </p:txBody>
      </p:sp>
      <p:sp>
        <p:nvSpPr>
          <p:cNvPr id="43" name="object 43"/>
          <p:cNvSpPr/>
          <p:nvPr/>
        </p:nvSpPr>
        <p:spPr>
          <a:xfrm>
            <a:off x="6879772" y="2853690"/>
            <a:ext cx="811592" cy="1343841"/>
          </a:xfrm>
          <a:custGeom>
            <a:avLst/>
            <a:gdLst/>
            <a:ahLst/>
            <a:cxnLst/>
            <a:rect l="l" t="t" r="r" b="b"/>
            <a:pathLst>
              <a:path w="548004" h="1122045">
                <a:moveTo>
                  <a:pt x="547763" y="0"/>
                </a:moveTo>
                <a:lnTo>
                  <a:pt x="0" y="1121994"/>
                </a:lnTo>
              </a:path>
            </a:pathLst>
          </a:custGeom>
          <a:ln w="50800">
            <a:solidFill>
              <a:schemeClr val="accent6">
                <a:lumMod val="75000"/>
              </a:schemeClr>
            </a:solidFill>
            <a:tailEnd type="triangle"/>
          </a:ln>
          <a:effectLst/>
        </p:spPr>
        <p:txBody>
          <a:bodyPr wrap="square" lIns="0" tIns="0" rIns="0" bIns="0" rtlCol="0"/>
          <a:lstStyle/>
          <a:p>
            <a:endParaRPr/>
          </a:p>
        </p:txBody>
      </p:sp>
      <p:sp>
        <p:nvSpPr>
          <p:cNvPr id="46" name="object 46"/>
          <p:cNvSpPr/>
          <p:nvPr/>
        </p:nvSpPr>
        <p:spPr>
          <a:xfrm>
            <a:off x="8003540" y="2815588"/>
            <a:ext cx="45719" cy="1329691"/>
          </a:xfrm>
          <a:custGeom>
            <a:avLst/>
            <a:gdLst/>
            <a:ahLst/>
            <a:cxnLst/>
            <a:rect l="l" t="t" r="r" b="b"/>
            <a:pathLst>
              <a:path w="353059" h="1160779">
                <a:moveTo>
                  <a:pt x="0" y="0"/>
                </a:moveTo>
                <a:lnTo>
                  <a:pt x="353047" y="1160221"/>
                </a:lnTo>
              </a:path>
            </a:pathLst>
          </a:custGeom>
          <a:ln w="50800">
            <a:solidFill>
              <a:schemeClr val="accent6">
                <a:lumMod val="75000"/>
              </a:schemeClr>
            </a:solidFill>
            <a:tailEnd type="triangle"/>
          </a:ln>
          <a:effectLst/>
        </p:spPr>
        <p:txBody>
          <a:bodyPr wrap="square" lIns="0" tIns="0" rIns="0" bIns="0" rtlCol="0"/>
          <a:lstStyle/>
          <a:p>
            <a:endParaRPr/>
          </a:p>
        </p:txBody>
      </p:sp>
      <p:sp>
        <p:nvSpPr>
          <p:cNvPr id="48" name="object 48"/>
          <p:cNvSpPr/>
          <p:nvPr/>
        </p:nvSpPr>
        <p:spPr>
          <a:xfrm>
            <a:off x="93057" y="777125"/>
            <a:ext cx="3416300" cy="2562859"/>
          </a:xfrm>
          <a:prstGeom prst="rect">
            <a:avLst/>
          </a:prstGeom>
          <a:blipFill>
            <a:blip r:embed="rId3" cstate="print"/>
            <a:stretch>
              <a:fillRect/>
            </a:stretch>
          </a:blipFill>
          <a:ln w="12700">
            <a:solidFill>
              <a:schemeClr val="tx1"/>
            </a:solidFill>
          </a:ln>
        </p:spPr>
        <p:txBody>
          <a:bodyPr wrap="square" lIns="0" tIns="0" rIns="0" bIns="0" rtlCol="0"/>
          <a:lstStyle/>
          <a:p>
            <a:endParaRPr/>
          </a:p>
        </p:txBody>
      </p:sp>
      <p:sp>
        <p:nvSpPr>
          <p:cNvPr id="50" name="object 20"/>
          <p:cNvSpPr txBox="1"/>
          <p:nvPr/>
        </p:nvSpPr>
        <p:spPr>
          <a:xfrm>
            <a:off x="5782621" y="5952574"/>
            <a:ext cx="1025216" cy="813043"/>
          </a:xfrm>
          <a:prstGeom prst="rect">
            <a:avLst/>
          </a:prstGeom>
        </p:spPr>
        <p:txBody>
          <a:bodyPr vert="horz" wrap="square" lIns="0" tIns="12700" rIns="0" bIns="0" rtlCol="0">
            <a:spAutoFit/>
          </a:bodyPr>
          <a:lstStyle/>
          <a:p>
            <a:pPr marL="12700" marR="5080" indent="37465" algn="ctr">
              <a:spcBef>
                <a:spcPts val="100"/>
              </a:spcBef>
            </a:pPr>
            <a:r>
              <a:rPr sz="2600" spc="-25" dirty="0">
                <a:latin typeface="Cambria" panose="02040503050406030204" pitchFamily="18" charset="0"/>
                <a:ea typeface="Cambria" panose="02040503050406030204" pitchFamily="18" charset="0"/>
                <a:cs typeface="Calibri"/>
              </a:rPr>
              <a:t>few</a:t>
            </a:r>
            <a:r>
              <a:rPr lang="en-US" sz="2600" spc="-25" dirty="0">
                <a:latin typeface="Cambria" panose="02040503050406030204" pitchFamily="18" charset="0"/>
                <a:ea typeface="Cambria" panose="02040503050406030204" pitchFamily="18" charset="0"/>
                <a:cs typeface="Calibri"/>
              </a:rPr>
              <a:t> </a:t>
            </a:r>
            <a:r>
              <a:rPr sz="2600" dirty="0">
                <a:latin typeface="Cambria" panose="02040503050406030204" pitchFamily="18" charset="0"/>
                <a:ea typeface="Cambria" panose="02040503050406030204" pitchFamily="18" charset="0"/>
                <a:cs typeface="Calibri"/>
              </a:rPr>
              <a:t>0.01m</a:t>
            </a:r>
          </a:p>
        </p:txBody>
      </p:sp>
      <p:sp>
        <p:nvSpPr>
          <p:cNvPr id="52" name="object 18"/>
          <p:cNvSpPr txBox="1"/>
          <p:nvPr/>
        </p:nvSpPr>
        <p:spPr>
          <a:xfrm>
            <a:off x="4008122" y="1275623"/>
            <a:ext cx="1744981" cy="320601"/>
          </a:xfrm>
          <a:prstGeom prst="rect">
            <a:avLst/>
          </a:prstGeom>
        </p:spPr>
        <p:txBody>
          <a:bodyPr vert="horz" wrap="square" lIns="0" tIns="12700" rIns="0" bIns="0" rtlCol="0">
            <a:spAutoFit/>
          </a:bodyPr>
          <a:lstStyle/>
          <a:p>
            <a:pPr marL="52705" marR="5080" indent="-40640" algn="ctr">
              <a:spcBef>
                <a:spcPts val="100"/>
              </a:spcBef>
            </a:pPr>
            <a:r>
              <a:rPr lang="en-US" sz="2000" b="1" spc="-10" dirty="0">
                <a:latin typeface="Cambria" panose="02040503050406030204" pitchFamily="18" charset="0"/>
                <a:ea typeface="Cambria" panose="02040503050406030204" pitchFamily="18" charset="0"/>
                <a:cs typeface="Calibri"/>
              </a:rPr>
              <a:t>triangulation</a:t>
            </a:r>
            <a:endParaRPr sz="2000" dirty="0">
              <a:latin typeface="Cambria" panose="02040503050406030204" pitchFamily="18" charset="0"/>
              <a:ea typeface="Cambria" panose="02040503050406030204" pitchFamily="18" charset="0"/>
              <a:cs typeface="Calibri"/>
            </a:endParaRPr>
          </a:p>
        </p:txBody>
      </p:sp>
      <p:sp>
        <p:nvSpPr>
          <p:cNvPr id="53" name="object 18"/>
          <p:cNvSpPr txBox="1"/>
          <p:nvPr/>
        </p:nvSpPr>
        <p:spPr>
          <a:xfrm>
            <a:off x="6806688" y="776186"/>
            <a:ext cx="1692787" cy="320601"/>
          </a:xfrm>
          <a:prstGeom prst="rect">
            <a:avLst/>
          </a:prstGeom>
        </p:spPr>
        <p:txBody>
          <a:bodyPr vert="horz" wrap="square" lIns="0" tIns="12700" rIns="0" bIns="0" rtlCol="0">
            <a:spAutoFit/>
          </a:bodyPr>
          <a:lstStyle/>
          <a:p>
            <a:pPr marL="52705" marR="5080" indent="-40640" algn="ctr">
              <a:spcBef>
                <a:spcPts val="100"/>
              </a:spcBef>
            </a:pPr>
            <a:r>
              <a:rPr lang="en-US" sz="2000" b="1" spc="-10" dirty="0">
                <a:latin typeface="Cambria" panose="02040503050406030204" pitchFamily="18" charset="0"/>
                <a:ea typeface="Cambria" panose="02040503050406030204" pitchFamily="18" charset="0"/>
                <a:cs typeface="Calibri"/>
              </a:rPr>
              <a:t>GNSS</a:t>
            </a:r>
          </a:p>
        </p:txBody>
      </p:sp>
      <p:sp>
        <p:nvSpPr>
          <p:cNvPr id="63" name="object 9"/>
          <p:cNvSpPr txBox="1"/>
          <p:nvPr/>
        </p:nvSpPr>
        <p:spPr>
          <a:xfrm>
            <a:off x="1578530" y="5573259"/>
            <a:ext cx="278765" cy="635000"/>
          </a:xfrm>
          <a:prstGeom prst="rect">
            <a:avLst/>
          </a:prstGeom>
        </p:spPr>
        <p:txBody>
          <a:bodyPr vert="horz" wrap="square" lIns="0" tIns="12700" rIns="0" bIns="0" rtlCol="0">
            <a:spAutoFit/>
          </a:bodyPr>
          <a:lstStyle/>
          <a:p>
            <a:pPr marL="12700">
              <a:spcBef>
                <a:spcPts val="100"/>
              </a:spcBef>
            </a:pPr>
            <a:r>
              <a:rPr sz="4000" b="1" dirty="0">
                <a:latin typeface="Calibri"/>
                <a:cs typeface="Calibri"/>
              </a:rPr>
              <a:t>+</a:t>
            </a:r>
          </a:p>
        </p:txBody>
      </p:sp>
      <p:sp>
        <p:nvSpPr>
          <p:cNvPr id="65" name="object 9"/>
          <p:cNvSpPr txBox="1"/>
          <p:nvPr/>
        </p:nvSpPr>
        <p:spPr>
          <a:xfrm>
            <a:off x="2896241" y="5573259"/>
            <a:ext cx="278765" cy="635000"/>
          </a:xfrm>
          <a:prstGeom prst="rect">
            <a:avLst/>
          </a:prstGeom>
        </p:spPr>
        <p:txBody>
          <a:bodyPr vert="horz" wrap="square" lIns="0" tIns="12700" rIns="0" bIns="0" rtlCol="0">
            <a:spAutoFit/>
          </a:bodyPr>
          <a:lstStyle/>
          <a:p>
            <a:pPr marL="12700">
              <a:spcBef>
                <a:spcPts val="100"/>
              </a:spcBef>
            </a:pPr>
            <a:r>
              <a:rPr sz="4000" b="1" dirty="0">
                <a:latin typeface="Calibri"/>
                <a:cs typeface="Calibri"/>
              </a:rPr>
              <a:t>+</a:t>
            </a:r>
          </a:p>
        </p:txBody>
      </p:sp>
      <p:sp>
        <p:nvSpPr>
          <p:cNvPr id="66" name="object 9"/>
          <p:cNvSpPr txBox="1"/>
          <p:nvPr/>
        </p:nvSpPr>
        <p:spPr>
          <a:xfrm>
            <a:off x="4200223" y="5573259"/>
            <a:ext cx="278765" cy="635000"/>
          </a:xfrm>
          <a:prstGeom prst="rect">
            <a:avLst/>
          </a:prstGeom>
        </p:spPr>
        <p:txBody>
          <a:bodyPr vert="horz" wrap="square" lIns="0" tIns="12700" rIns="0" bIns="0" rtlCol="0">
            <a:spAutoFit/>
          </a:bodyPr>
          <a:lstStyle/>
          <a:p>
            <a:pPr marL="12700">
              <a:spcBef>
                <a:spcPts val="100"/>
              </a:spcBef>
            </a:pPr>
            <a:r>
              <a:rPr sz="4000" b="1" dirty="0">
                <a:latin typeface="Calibri"/>
                <a:cs typeface="Calibri"/>
              </a:rPr>
              <a:t>+</a:t>
            </a:r>
          </a:p>
        </p:txBody>
      </p:sp>
      <p:sp>
        <p:nvSpPr>
          <p:cNvPr id="67" name="object 9"/>
          <p:cNvSpPr txBox="1"/>
          <p:nvPr/>
        </p:nvSpPr>
        <p:spPr>
          <a:xfrm>
            <a:off x="5519467" y="5569758"/>
            <a:ext cx="278765" cy="635000"/>
          </a:xfrm>
          <a:prstGeom prst="rect">
            <a:avLst/>
          </a:prstGeom>
        </p:spPr>
        <p:txBody>
          <a:bodyPr vert="horz" wrap="square" lIns="0" tIns="12700" rIns="0" bIns="0" rtlCol="0">
            <a:spAutoFit/>
          </a:bodyPr>
          <a:lstStyle/>
          <a:p>
            <a:pPr marL="12700">
              <a:spcBef>
                <a:spcPts val="100"/>
              </a:spcBef>
            </a:pPr>
            <a:r>
              <a:rPr sz="4000" b="1" dirty="0">
                <a:latin typeface="Calibri"/>
                <a:cs typeface="Calibri"/>
              </a:rPr>
              <a:t>+</a:t>
            </a:r>
          </a:p>
        </p:txBody>
      </p:sp>
      <p:sp>
        <p:nvSpPr>
          <p:cNvPr id="68" name="object 9"/>
          <p:cNvSpPr txBox="1"/>
          <p:nvPr/>
        </p:nvSpPr>
        <p:spPr>
          <a:xfrm>
            <a:off x="6823449" y="5569758"/>
            <a:ext cx="278765" cy="635000"/>
          </a:xfrm>
          <a:prstGeom prst="rect">
            <a:avLst/>
          </a:prstGeom>
        </p:spPr>
        <p:txBody>
          <a:bodyPr vert="horz" wrap="square" lIns="0" tIns="12700" rIns="0" bIns="0" rtlCol="0">
            <a:spAutoFit/>
          </a:bodyPr>
          <a:lstStyle/>
          <a:p>
            <a:pPr marL="12700">
              <a:spcBef>
                <a:spcPts val="100"/>
              </a:spcBef>
            </a:pPr>
            <a:r>
              <a:rPr sz="4000" b="1" dirty="0">
                <a:latin typeface="Calibri"/>
                <a:cs typeface="Calibri"/>
              </a:rPr>
              <a:t>+</a:t>
            </a:r>
          </a:p>
        </p:txBody>
      </p:sp>
      <p:sp>
        <p:nvSpPr>
          <p:cNvPr id="70" name="object 20"/>
          <p:cNvSpPr txBox="1"/>
          <p:nvPr/>
        </p:nvSpPr>
        <p:spPr>
          <a:xfrm>
            <a:off x="6952105" y="6158864"/>
            <a:ext cx="866016" cy="443711"/>
          </a:xfrm>
          <a:prstGeom prst="rect">
            <a:avLst/>
          </a:prstGeom>
        </p:spPr>
        <p:txBody>
          <a:bodyPr vert="horz" wrap="square" lIns="0" tIns="12700" rIns="0" bIns="0" rtlCol="0">
            <a:spAutoFit/>
          </a:bodyPr>
          <a:lstStyle/>
          <a:p>
            <a:pPr marL="12700" marR="5080" indent="37465" algn="ctr">
              <a:spcBef>
                <a:spcPts val="100"/>
              </a:spcBef>
            </a:pPr>
            <a:r>
              <a:rPr lang="en-US" sz="2800" spc="-25" dirty="0">
                <a:latin typeface="Cambria" panose="02040503050406030204" pitchFamily="18" charset="0"/>
                <a:ea typeface="Cambria" panose="02040503050406030204" pitchFamily="18" charset="0"/>
                <a:cs typeface="Calibri"/>
              </a:rPr>
              <a:t>~2</a:t>
            </a:r>
            <a:r>
              <a:rPr lang="en-US" sz="2800" dirty="0">
                <a:latin typeface="Cambria" panose="02040503050406030204" pitchFamily="18" charset="0"/>
                <a:ea typeface="Cambria" panose="02040503050406030204" pitchFamily="18" charset="0"/>
                <a:cs typeface="Calibri"/>
              </a:rPr>
              <a:t>m</a:t>
            </a:r>
            <a:endParaRPr sz="2800" dirty="0">
              <a:latin typeface="Cambria" panose="02040503050406030204" pitchFamily="18" charset="0"/>
              <a:ea typeface="Cambria" panose="02040503050406030204" pitchFamily="18" charset="0"/>
              <a:cs typeface="Calibri"/>
            </a:endParaRPr>
          </a:p>
        </p:txBody>
      </p:sp>
      <p:sp>
        <p:nvSpPr>
          <p:cNvPr id="71" name="TextBox 70"/>
          <p:cNvSpPr txBox="1"/>
          <p:nvPr/>
        </p:nvSpPr>
        <p:spPr bwMode="auto">
          <a:xfrm rot="-2940000">
            <a:off x="7302237" y="4678564"/>
            <a:ext cx="2155001" cy="523220"/>
          </a:xfrm>
          <a:prstGeom prst="rect">
            <a:avLst/>
          </a:prstGeom>
          <a:noFill/>
          <a:ln w="9525">
            <a:noFill/>
            <a:miter lim="800000"/>
            <a:headEnd/>
            <a:tailEnd/>
          </a:ln>
        </p:spPr>
        <p:txBody>
          <a:bodyPr wrap="square" rtlCol="0">
            <a:noAutofit/>
          </a:bodyPr>
          <a:lstStyle/>
          <a:p>
            <a:r>
              <a:rPr lang="en-US" sz="2800" dirty="0"/>
              <a:t>NATRF2022</a:t>
            </a:r>
            <a:endParaRPr lang="en-US" sz="2400" dirty="0"/>
          </a:p>
        </p:txBody>
      </p:sp>
      <p:sp>
        <p:nvSpPr>
          <p:cNvPr id="34" name="TextBox 33"/>
          <p:cNvSpPr txBox="1"/>
          <p:nvPr/>
        </p:nvSpPr>
        <p:spPr bwMode="auto">
          <a:xfrm rot="-2940000">
            <a:off x="6445965" y="4683813"/>
            <a:ext cx="2155001" cy="523220"/>
          </a:xfrm>
          <a:prstGeom prst="rect">
            <a:avLst/>
          </a:prstGeom>
          <a:noFill/>
          <a:ln w="9525">
            <a:noFill/>
            <a:miter lim="800000"/>
            <a:headEnd/>
            <a:tailEnd/>
          </a:ln>
        </p:spPr>
        <p:txBody>
          <a:bodyPr wrap="square" rtlCol="0">
            <a:noAutofit/>
          </a:bodyPr>
          <a:lstStyle/>
          <a:p>
            <a:r>
              <a:rPr lang="en-US" sz="2800" dirty="0"/>
              <a:t>NAD83(2011)</a:t>
            </a:r>
          </a:p>
        </p:txBody>
      </p:sp>
      <p:sp>
        <p:nvSpPr>
          <p:cNvPr id="35" name="TextBox 34"/>
          <p:cNvSpPr txBox="1"/>
          <p:nvPr/>
        </p:nvSpPr>
        <p:spPr bwMode="auto">
          <a:xfrm rot="-2940000">
            <a:off x="5136879" y="4680494"/>
            <a:ext cx="2155001" cy="523220"/>
          </a:xfrm>
          <a:prstGeom prst="rect">
            <a:avLst/>
          </a:prstGeom>
          <a:noFill/>
          <a:ln w="9525">
            <a:noFill/>
            <a:miter lim="800000"/>
            <a:headEnd/>
            <a:tailEnd/>
          </a:ln>
        </p:spPr>
        <p:txBody>
          <a:bodyPr wrap="square" rtlCol="0">
            <a:noAutofit/>
          </a:bodyPr>
          <a:lstStyle/>
          <a:p>
            <a:r>
              <a:rPr lang="en-US" sz="2800" dirty="0"/>
              <a:t>NAD83(2007)</a:t>
            </a:r>
            <a:endParaRPr lang="en-US" sz="2400" dirty="0"/>
          </a:p>
        </p:txBody>
      </p:sp>
      <p:sp>
        <p:nvSpPr>
          <p:cNvPr id="37" name="TextBox 36"/>
          <p:cNvSpPr txBox="1"/>
          <p:nvPr/>
        </p:nvSpPr>
        <p:spPr bwMode="auto">
          <a:xfrm rot="-2940000">
            <a:off x="3618843" y="4285789"/>
            <a:ext cx="3220542" cy="523220"/>
          </a:xfrm>
          <a:prstGeom prst="rect">
            <a:avLst/>
          </a:prstGeom>
          <a:noFill/>
          <a:ln w="9525">
            <a:noFill/>
            <a:miter lim="800000"/>
            <a:headEnd/>
            <a:tailEnd/>
          </a:ln>
        </p:spPr>
        <p:txBody>
          <a:bodyPr wrap="square" rtlCol="0">
            <a:noAutofit/>
          </a:bodyPr>
          <a:lstStyle/>
          <a:p>
            <a:r>
              <a:rPr lang="en-US" sz="2800" dirty="0"/>
              <a:t>NAD83(HARN/199#)</a:t>
            </a:r>
            <a:endParaRPr lang="en-US" sz="2400" dirty="0"/>
          </a:p>
        </p:txBody>
      </p:sp>
      <p:sp>
        <p:nvSpPr>
          <p:cNvPr id="38" name="TextBox 37"/>
          <p:cNvSpPr txBox="1"/>
          <p:nvPr/>
        </p:nvSpPr>
        <p:spPr bwMode="auto">
          <a:xfrm rot="-2940000">
            <a:off x="2515823" y="4702317"/>
            <a:ext cx="2155001" cy="523220"/>
          </a:xfrm>
          <a:prstGeom prst="rect">
            <a:avLst/>
          </a:prstGeom>
          <a:noFill/>
          <a:ln w="9525">
            <a:noFill/>
            <a:miter lim="800000"/>
            <a:headEnd/>
            <a:tailEnd/>
          </a:ln>
        </p:spPr>
        <p:txBody>
          <a:bodyPr wrap="square" rtlCol="0">
            <a:noAutofit/>
          </a:bodyPr>
          <a:lstStyle/>
          <a:p>
            <a:r>
              <a:rPr lang="en-US" sz="2800" dirty="0"/>
              <a:t>NAD83(1986)</a:t>
            </a:r>
            <a:endParaRPr lang="en-US" sz="2400" dirty="0"/>
          </a:p>
        </p:txBody>
      </p:sp>
      <p:sp>
        <p:nvSpPr>
          <p:cNvPr id="40" name="TextBox 39"/>
          <p:cNvSpPr txBox="1"/>
          <p:nvPr/>
        </p:nvSpPr>
        <p:spPr bwMode="auto">
          <a:xfrm rot="-2940000">
            <a:off x="1358462" y="5062365"/>
            <a:ext cx="1203996" cy="523220"/>
          </a:xfrm>
          <a:prstGeom prst="rect">
            <a:avLst/>
          </a:prstGeom>
          <a:noFill/>
          <a:ln w="9525">
            <a:noFill/>
            <a:miter lim="800000"/>
            <a:headEnd/>
            <a:tailEnd/>
          </a:ln>
        </p:spPr>
        <p:txBody>
          <a:bodyPr wrap="square" rtlCol="0">
            <a:noAutofit/>
          </a:bodyPr>
          <a:lstStyle/>
          <a:p>
            <a:r>
              <a:rPr lang="en-US" sz="2800" dirty="0"/>
              <a:t>NAD27</a:t>
            </a:r>
          </a:p>
        </p:txBody>
      </p:sp>
      <p:sp>
        <p:nvSpPr>
          <p:cNvPr id="44" name="TextBox 43"/>
          <p:cNvSpPr txBox="1"/>
          <p:nvPr/>
        </p:nvSpPr>
        <p:spPr bwMode="auto">
          <a:xfrm rot="-2940000">
            <a:off x="3606591" y="4308509"/>
            <a:ext cx="3182935" cy="473617"/>
          </a:xfrm>
          <a:prstGeom prst="rect">
            <a:avLst/>
          </a:prstGeom>
          <a:solidFill>
            <a:schemeClr val="bg1">
              <a:lumMod val="85000"/>
            </a:schemeClr>
          </a:solidFill>
          <a:ln w="9525">
            <a:noFill/>
            <a:miter lim="800000"/>
            <a:headEnd/>
            <a:tailEnd/>
          </a:ln>
        </p:spPr>
        <p:txBody>
          <a:bodyPr wrap="square" rtlCol="0">
            <a:noAutofit/>
          </a:bodyPr>
          <a:lstStyle/>
          <a:p>
            <a:r>
              <a:rPr lang="en-US" sz="2800" dirty="0"/>
              <a:t>NAD83(HARN/199#)</a:t>
            </a:r>
            <a:endParaRPr lang="en-US" sz="2400" dirty="0"/>
          </a:p>
        </p:txBody>
      </p:sp>
      <p:sp>
        <p:nvSpPr>
          <p:cNvPr id="30" name="object 30"/>
          <p:cNvSpPr/>
          <p:nvPr/>
        </p:nvSpPr>
        <p:spPr>
          <a:xfrm>
            <a:off x="6191794" y="2834638"/>
            <a:ext cx="1378851" cy="657499"/>
          </a:xfrm>
          <a:custGeom>
            <a:avLst/>
            <a:gdLst/>
            <a:ahLst/>
            <a:cxnLst/>
            <a:rect l="l" t="t" r="r" b="b"/>
            <a:pathLst>
              <a:path w="939800" h="485775">
                <a:moveTo>
                  <a:pt x="939685" y="0"/>
                </a:moveTo>
                <a:lnTo>
                  <a:pt x="0" y="485343"/>
                </a:lnTo>
              </a:path>
            </a:pathLst>
          </a:custGeom>
          <a:ln w="50800">
            <a:solidFill>
              <a:schemeClr val="accent6">
                <a:lumMod val="75000"/>
              </a:schemeClr>
            </a:solidFill>
            <a:tailEnd type="triangle"/>
          </a:ln>
        </p:spPr>
        <p:txBody>
          <a:bodyPr wrap="square" lIns="0" tIns="0" rIns="0" bIns="0" rtlCol="0"/>
          <a:lstStyle/>
          <a:p>
            <a:endParaRPr/>
          </a:p>
        </p:txBody>
      </p:sp>
      <p:sp>
        <p:nvSpPr>
          <p:cNvPr id="39" name="object 39"/>
          <p:cNvSpPr/>
          <p:nvPr/>
        </p:nvSpPr>
        <p:spPr>
          <a:xfrm flipH="1">
            <a:off x="5400040" y="3545842"/>
            <a:ext cx="45719" cy="538478"/>
          </a:xfrm>
          <a:custGeom>
            <a:avLst/>
            <a:gdLst/>
            <a:ahLst/>
            <a:cxnLst/>
            <a:rect l="l" t="t" r="r" b="b"/>
            <a:pathLst>
              <a:path w="205739" h="264795">
                <a:moveTo>
                  <a:pt x="0" y="0"/>
                </a:moveTo>
                <a:lnTo>
                  <a:pt x="205244" y="264299"/>
                </a:lnTo>
              </a:path>
            </a:pathLst>
          </a:custGeom>
          <a:ln w="50800">
            <a:solidFill>
              <a:srgbClr val="4F81BD"/>
            </a:solidFill>
            <a:tailEnd type="triangle"/>
          </a:ln>
          <a:effectLst/>
        </p:spPr>
        <p:txBody>
          <a:bodyPr wrap="square" lIns="0" tIns="0" rIns="0" bIns="0" rtlCol="0"/>
          <a:lstStyle/>
          <a:p>
            <a:endParaRPr/>
          </a:p>
        </p:txBody>
      </p:sp>
      <p:sp>
        <p:nvSpPr>
          <p:cNvPr id="41" name="object 41"/>
          <p:cNvSpPr/>
          <p:nvPr/>
        </p:nvSpPr>
        <p:spPr>
          <a:xfrm>
            <a:off x="4008122" y="1620521"/>
            <a:ext cx="1737359" cy="1940559"/>
          </a:xfrm>
          <a:prstGeom prst="rect">
            <a:avLst/>
          </a:prstGeom>
          <a:blipFill>
            <a:blip r:embed="rId4" cstate="print"/>
            <a:stretch>
              <a:fillRect/>
            </a:stretch>
          </a:blipFill>
          <a:ln w="12700">
            <a:solidFill>
              <a:schemeClr val="tx1"/>
            </a:solidFill>
          </a:ln>
        </p:spPr>
        <p:txBody>
          <a:bodyPr wrap="square" lIns="0" tIns="0" rIns="0" bIns="0" rtlCol="0"/>
          <a:lstStyle/>
          <a:p>
            <a:endParaRPr/>
          </a:p>
        </p:txBody>
      </p:sp>
      <p:sp>
        <p:nvSpPr>
          <p:cNvPr id="25" name="object 25"/>
          <p:cNvSpPr/>
          <p:nvPr/>
        </p:nvSpPr>
        <p:spPr>
          <a:xfrm>
            <a:off x="6807837" y="1091089"/>
            <a:ext cx="1699259" cy="1912619"/>
          </a:xfrm>
          <a:prstGeom prst="rect">
            <a:avLst/>
          </a:prstGeom>
          <a:blipFill>
            <a:blip r:embed="rId5" cstate="print"/>
            <a:stretch>
              <a:fillRect/>
            </a:stretch>
          </a:blipFill>
          <a:ln w="12700">
            <a:solidFill>
              <a:schemeClr val="tx1"/>
            </a:solidFill>
          </a:ln>
        </p:spPr>
        <p:txBody>
          <a:bodyPr wrap="square" lIns="0" tIns="0" rIns="0" bIns="0" rtlCol="0"/>
          <a:lstStyle/>
          <a:p>
            <a:endParaRPr/>
          </a:p>
        </p:txBody>
      </p:sp>
      <p:sp>
        <p:nvSpPr>
          <p:cNvPr id="47" name="object 9"/>
          <p:cNvSpPr txBox="1"/>
          <p:nvPr/>
        </p:nvSpPr>
        <p:spPr>
          <a:xfrm>
            <a:off x="7677427" y="5569758"/>
            <a:ext cx="278765" cy="635000"/>
          </a:xfrm>
          <a:prstGeom prst="rect">
            <a:avLst/>
          </a:prstGeom>
        </p:spPr>
        <p:txBody>
          <a:bodyPr vert="horz" wrap="square" lIns="0" tIns="12700" rIns="0" bIns="0" rtlCol="0">
            <a:spAutoFit/>
          </a:bodyPr>
          <a:lstStyle/>
          <a:p>
            <a:pPr marL="12700">
              <a:spcBef>
                <a:spcPts val="100"/>
              </a:spcBef>
            </a:pPr>
            <a:r>
              <a:rPr sz="4000" b="1" dirty="0">
                <a:latin typeface="Calibri"/>
                <a:cs typeface="Calibri"/>
              </a:rPr>
              <a:t>+</a:t>
            </a:r>
          </a:p>
        </p:txBody>
      </p:sp>
      <p:grpSp>
        <p:nvGrpSpPr>
          <p:cNvPr id="2" name="bilbys"/>
          <p:cNvGrpSpPr/>
          <p:nvPr/>
        </p:nvGrpSpPr>
        <p:grpSpPr>
          <a:xfrm>
            <a:off x="-11800" y="-2275"/>
            <a:ext cx="9164787" cy="6853451"/>
            <a:chOff x="-11800" y="-2275"/>
            <a:chExt cx="9164787" cy="6853451"/>
          </a:xfrm>
        </p:grpSpPr>
        <p:pic>
          <p:nvPicPr>
            <p:cNvPr id="45" name="Bilby in clear"/>
            <p:cNvPicPr>
              <a:picLocks noChangeAspect="1"/>
            </p:cNvPicPr>
            <p:nvPr/>
          </p:nvPicPr>
          <p:blipFill rotWithShape="1">
            <a:blip r:embed="rId6" cstate="print">
              <a:extLst>
                <a:ext uri="{28A0092B-C50C-407E-A947-70E740481C1C}">
                  <a14:useLocalDpi xmlns:a14="http://schemas.microsoft.com/office/drawing/2010/main"/>
                </a:ext>
              </a:extLst>
            </a:blip>
            <a:srcRect b="58"/>
            <a:stretch/>
          </p:blipFill>
          <p:spPr>
            <a:xfrm>
              <a:off x="-11800" y="-2275"/>
              <a:ext cx="5373739" cy="6839804"/>
            </a:xfrm>
            <a:prstGeom prst="rect">
              <a:avLst/>
            </a:prstGeom>
          </p:spPr>
        </p:pic>
        <p:pic>
          <p:nvPicPr>
            <p:cNvPr id="49" name="bilby from below"/>
            <p:cNvPicPr>
              <a:picLocks noChangeAspect="1"/>
            </p:cNvPicPr>
            <p:nvPr/>
          </p:nvPicPr>
          <p:blipFill rotWithShape="1">
            <a:blip r:embed="rId7">
              <a:extLst>
                <a:ext uri="{28A0092B-C50C-407E-A947-70E740481C1C}">
                  <a14:useLocalDpi xmlns:a14="http://schemas.microsoft.com/office/drawing/2010/main"/>
                </a:ext>
              </a:extLst>
            </a:blip>
            <a:srcRect b="70"/>
            <a:stretch/>
          </p:blipFill>
          <p:spPr>
            <a:xfrm>
              <a:off x="5101687" y="-2275"/>
              <a:ext cx="4051300" cy="6853451"/>
            </a:xfrm>
            <a:prstGeom prst="rect">
              <a:avLst/>
            </a:prstGeom>
            <a:ln w="38100">
              <a:solidFill>
                <a:schemeClr val="tx1"/>
              </a:solidFill>
            </a:ln>
          </p:spPr>
        </p:pic>
      </p:grpSp>
      <p:grpSp>
        <p:nvGrpSpPr>
          <p:cNvPr id="51" name="sight lines of opportunity"/>
          <p:cNvGrpSpPr/>
          <p:nvPr/>
        </p:nvGrpSpPr>
        <p:grpSpPr>
          <a:xfrm>
            <a:off x="0" y="-28379"/>
            <a:ext cx="9158705" cy="6886378"/>
            <a:chOff x="0" y="-28379"/>
            <a:chExt cx="9158705" cy="6886378"/>
          </a:xfrm>
        </p:grpSpPr>
        <p:pic>
          <p:nvPicPr>
            <p:cNvPr id="54" name="theodo on tree"/>
            <p:cNvPicPr>
              <a:picLocks noChangeAspect="1"/>
            </p:cNvPicPr>
            <p:nvPr/>
          </p:nvPicPr>
          <p:blipFill rotWithShape="1">
            <a:blip r:embed="rId8">
              <a:extLst>
                <a:ext uri="{28A0092B-C50C-407E-A947-70E740481C1C}">
                  <a14:useLocalDpi xmlns:a14="http://schemas.microsoft.com/office/drawing/2010/main" val="0"/>
                </a:ext>
              </a:extLst>
            </a:blip>
            <a:srcRect l="170" t="83" r="107" b="64"/>
            <a:stretch/>
          </p:blipFill>
          <p:spPr>
            <a:xfrm>
              <a:off x="0" y="0"/>
              <a:ext cx="5581650" cy="6838950"/>
            </a:xfrm>
            <a:prstGeom prst="rect">
              <a:avLst/>
            </a:prstGeom>
          </p:spPr>
        </p:pic>
        <p:pic>
          <p:nvPicPr>
            <p:cNvPr id="55" name="theodo water towe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94711" y="-28379"/>
              <a:ext cx="4563994" cy="6886378"/>
            </a:xfrm>
            <a:prstGeom prst="rect">
              <a:avLst/>
            </a:prstGeom>
            <a:ln w="38100">
              <a:solidFill>
                <a:schemeClr val="tx1"/>
              </a:solidFill>
            </a:ln>
          </p:spPr>
        </p:pic>
      </p:grpSp>
    </p:spTree>
    <p:extLst>
      <p:ext uri="{BB962C8B-B14F-4D97-AF65-F5344CB8AC3E}">
        <p14:creationId xmlns:p14="http://schemas.microsoft.com/office/powerpoint/2010/main" val="90185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0"/>
                                        </p:tgtEl>
                                      </p:cBhvr>
                                    </p:animEffect>
                                    <p:set>
                                      <p:cBhvr>
                                        <p:cTn id="7" dur="1" fill="hold">
                                          <p:stCondLst>
                                            <p:cond delay="499"/>
                                          </p:stCondLst>
                                        </p:cTn>
                                        <p:tgtEl>
                                          <p:spTgt spid="60"/>
                                        </p:tgtEl>
                                        <p:attrNameLst>
                                          <p:attrName>style.visibility</p:attrName>
                                        </p:attrNameLst>
                                      </p:cBhvr>
                                      <p:to>
                                        <p:strVal val="hidden"/>
                                      </p:to>
                                    </p:set>
                                  </p:childTnLst>
                                </p:cTn>
                              </p:par>
                              <p:par>
                                <p:cTn id="8" presetID="18" presetClass="entr" presetSubtype="12"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strips(downLeft)">
                                      <p:cBhvr>
                                        <p:cTn id="10" dur="500"/>
                                        <p:tgtEl>
                                          <p:spTgt spid="36"/>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strips(downLeft)">
                                      <p:cBhvr>
                                        <p:cTn id="13" dur="500"/>
                                        <p:tgtEl>
                                          <p:spTgt spid="33"/>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strips(downLeft)">
                                      <p:cBhvr>
                                        <p:cTn id="16" dur="500"/>
                                        <p:tgtEl>
                                          <p:spTgt spid="27"/>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strips(downLeft)">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1000" fill="hold"/>
                                        <p:tgtEl>
                                          <p:spTgt spid="2"/>
                                        </p:tgtEl>
                                        <p:attrNameLst>
                                          <p:attrName>ppt_w</p:attrName>
                                        </p:attrNameLst>
                                      </p:cBhvr>
                                      <p:tavLst>
                                        <p:tav tm="0">
                                          <p:val>
                                            <p:fltVal val="0"/>
                                          </p:val>
                                        </p:tav>
                                        <p:tav tm="100000">
                                          <p:val>
                                            <p:strVal val="#ppt_w"/>
                                          </p:val>
                                        </p:tav>
                                      </p:tavLst>
                                    </p:anim>
                                    <p:anim calcmode="lin" valueType="num">
                                      <p:cBhvr>
                                        <p:cTn id="25" dur="1000" fill="hold"/>
                                        <p:tgtEl>
                                          <p:spTgt spid="2"/>
                                        </p:tgtEl>
                                        <p:attrNameLst>
                                          <p:attrName>ppt_h</p:attrName>
                                        </p:attrNameLst>
                                      </p:cBhvr>
                                      <p:tavLst>
                                        <p:tav tm="0">
                                          <p:val>
                                            <p:fltVal val="0"/>
                                          </p:val>
                                        </p:tav>
                                        <p:tav tm="100000">
                                          <p:val>
                                            <p:strVal val="#ppt_h"/>
                                          </p:val>
                                        </p:tav>
                                      </p:tavLst>
                                    </p:anim>
                                    <p:anim calcmode="lin" valueType="num">
                                      <p:cBhvr>
                                        <p:cTn id="26" dur="1000" fill="hold"/>
                                        <p:tgtEl>
                                          <p:spTgt spid="2"/>
                                        </p:tgtEl>
                                        <p:attrNameLst>
                                          <p:attrName>style.rotation</p:attrName>
                                        </p:attrNameLst>
                                      </p:cBhvr>
                                      <p:tavLst>
                                        <p:tav tm="0">
                                          <p:val>
                                            <p:fltVal val="90"/>
                                          </p:val>
                                        </p:tav>
                                        <p:tav tm="100000">
                                          <p:val>
                                            <p:fltVal val="0"/>
                                          </p:val>
                                        </p:tav>
                                      </p:tavLst>
                                    </p:anim>
                                    <p:animEffect transition="in" filter="fade">
                                      <p:cBhvr>
                                        <p:cTn id="27" dur="10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nodeType="click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barn(outVertical)">
                                      <p:cBhvr>
                                        <p:cTn id="32" dur="500"/>
                                        <p:tgtEl>
                                          <p:spTgt spid="51"/>
                                        </p:tgtEl>
                                      </p:cBhvr>
                                    </p:animEffect>
                                  </p:childTnLst>
                                </p:cTn>
                              </p:par>
                            </p:childTnLst>
                          </p:cTn>
                        </p:par>
                        <p:par>
                          <p:cTn id="33" fill="hold">
                            <p:stCondLst>
                              <p:cond delay="500"/>
                            </p:stCondLst>
                            <p:childTnLst>
                              <p:par>
                                <p:cTn id="34" presetID="1" presetClass="exit" presetSubtype="0" fill="hold" nodeType="afterEffect">
                                  <p:stCondLst>
                                    <p:cond delay="0"/>
                                  </p:stCondLst>
                                  <p:childTnLst>
                                    <p:set>
                                      <p:cBhvr>
                                        <p:cTn id="35" dur="1" fill="hold">
                                          <p:stCondLst>
                                            <p:cond delay="0"/>
                                          </p:stCondLst>
                                        </p:cTn>
                                        <p:tgtEl>
                                          <p:spTgt spid="2"/>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21" presetClass="exit" presetSubtype="1" fill="hold" nodeType="clickEffect">
                                  <p:stCondLst>
                                    <p:cond delay="0"/>
                                  </p:stCondLst>
                                  <p:childTnLst>
                                    <p:animEffect transition="out" filter="wheel(1)">
                                      <p:cBhvr>
                                        <p:cTn id="39" dur="2000"/>
                                        <p:tgtEl>
                                          <p:spTgt spid="51"/>
                                        </p:tgtEl>
                                      </p:cBhvr>
                                    </p:animEffect>
                                    <p:set>
                                      <p:cBhvr>
                                        <p:cTn id="40" dur="1" fill="hold">
                                          <p:stCondLst>
                                            <p:cond delay="1999"/>
                                          </p:stCondLst>
                                        </p:cTn>
                                        <p:tgtEl>
                                          <p:spTgt spid="5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strips(downLeft)">
                                      <p:cBhvr>
                                        <p:cTn id="45" dur="500"/>
                                        <p:tgtEl>
                                          <p:spTgt spid="30"/>
                                        </p:tgtEl>
                                      </p:cBhvr>
                                    </p:animEffect>
                                  </p:childTnLst>
                                </p:cTn>
                              </p:par>
                              <p:par>
                                <p:cTn id="46" presetID="18" presetClass="entr" presetSubtype="12" fill="hold" grpId="0"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strips(downLeft)">
                                      <p:cBhvr>
                                        <p:cTn id="48" dur="500"/>
                                        <p:tgtEl>
                                          <p:spTgt spid="43"/>
                                        </p:tgtEl>
                                      </p:cBhvr>
                                    </p:animEffect>
                                  </p:childTnLst>
                                </p:cTn>
                              </p:par>
                              <p:par>
                                <p:cTn id="49" presetID="18" presetClass="entr" presetSubtype="12" fill="hold" grpId="0" nodeType="with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strips(downLeft)">
                                      <p:cBhvr>
                                        <p:cTn id="51" dur="5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44"/>
                                        </p:tgtEl>
                                        <p:attrNameLst>
                                          <p:attrName>style.visibility</p:attrName>
                                        </p:attrNameLst>
                                      </p:cBhvr>
                                      <p:to>
                                        <p:strVal val="visible"/>
                                      </p:to>
                                    </p:set>
                                    <p:animEffect transition="in" filter="wipe(down)">
                                      <p:cBhvr>
                                        <p:cTn id="56" dur="2000"/>
                                        <p:tgtEl>
                                          <p:spTgt spid="44"/>
                                        </p:tgtEl>
                                      </p:cBhvr>
                                    </p:animEffect>
                                  </p:childTnLst>
                                  <p:subTnLst>
                                    <p:set>
                                      <p:cBhvr override="childStyle">
                                        <p:cTn dur="1" fill="hold" display="0" masterRel="nextClick" afterEffect="1"/>
                                        <p:tgtEl>
                                          <p:spTgt spid="44"/>
                                        </p:tgtEl>
                                        <p:attrNameLst>
                                          <p:attrName>style.visibility</p:attrName>
                                        </p:attrNameLst>
                                      </p:cBhvr>
                                      <p:to>
                                        <p:strVal val="hidden"/>
                                      </p:to>
                                    </p:set>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70"/>
                                        </p:tgtEl>
                                        <p:attrNameLst>
                                          <p:attrName>style.visibility</p:attrName>
                                        </p:attrNameLst>
                                      </p:cBhvr>
                                      <p:to>
                                        <p:strVal val="visible"/>
                                      </p:to>
                                    </p:set>
                                    <p:animEffect transition="in" filter="fade">
                                      <p:cBhvr>
                                        <p:cTn id="61" dur="500"/>
                                        <p:tgtEl>
                                          <p:spTgt spid="70"/>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71"/>
                                        </p:tgtEl>
                                        <p:attrNameLst>
                                          <p:attrName>style.visibility</p:attrName>
                                        </p:attrNameLst>
                                      </p:cBhvr>
                                      <p:to>
                                        <p:strVal val="visible"/>
                                      </p:to>
                                    </p:set>
                                    <p:animEffect transition="in" filter="fade">
                                      <p:cBhvr>
                                        <p:cTn id="64" dur="500"/>
                                        <p:tgtEl>
                                          <p:spTgt spid="71"/>
                                        </p:tgtEl>
                                      </p:cBhvr>
                                    </p:animEffect>
                                  </p:childTnLst>
                                </p:cTn>
                              </p:par>
                            </p:childTnLst>
                          </p:cTn>
                        </p:par>
                        <p:par>
                          <p:cTn id="65" fill="hold">
                            <p:stCondLst>
                              <p:cond delay="500"/>
                            </p:stCondLst>
                            <p:childTnLst>
                              <p:par>
                                <p:cTn id="66" presetID="27" presetClass="emph" presetSubtype="0" repeatCount="indefinite" fill="remove" grpId="1" nodeType="afterEffect">
                                  <p:stCondLst>
                                    <p:cond delay="500"/>
                                  </p:stCondLst>
                                  <p:childTnLst>
                                    <p:animClr clrSpc="rgb" dir="cw">
                                      <p:cBhvr override="childStyle">
                                        <p:cTn id="67" dur="500" autoRev="1" fill="remove"/>
                                        <p:tgtEl>
                                          <p:spTgt spid="70"/>
                                        </p:tgtEl>
                                        <p:attrNameLst>
                                          <p:attrName>style.color</p:attrName>
                                        </p:attrNameLst>
                                      </p:cBhvr>
                                      <p:to>
                                        <a:schemeClr val="bg1"/>
                                      </p:to>
                                    </p:animClr>
                                    <p:animClr clrSpc="rgb" dir="cw">
                                      <p:cBhvr>
                                        <p:cTn id="68" dur="500" autoRev="1" fill="remove"/>
                                        <p:tgtEl>
                                          <p:spTgt spid="70"/>
                                        </p:tgtEl>
                                        <p:attrNameLst>
                                          <p:attrName>fillcolor</p:attrName>
                                        </p:attrNameLst>
                                      </p:cBhvr>
                                      <p:to>
                                        <a:schemeClr val="bg1"/>
                                      </p:to>
                                    </p:animClr>
                                    <p:set>
                                      <p:cBhvr>
                                        <p:cTn id="69" dur="500" autoRev="1" fill="remove"/>
                                        <p:tgtEl>
                                          <p:spTgt spid="70"/>
                                        </p:tgtEl>
                                        <p:attrNameLst>
                                          <p:attrName>fill.type</p:attrName>
                                        </p:attrNameLst>
                                      </p:cBhvr>
                                      <p:to>
                                        <p:strVal val="solid"/>
                                      </p:to>
                                    </p:set>
                                    <p:set>
                                      <p:cBhvr>
                                        <p:cTn id="70" dur="500" autoRev="1" fill="remove"/>
                                        <p:tgtEl>
                                          <p:spTgt spid="70"/>
                                        </p:tgtEl>
                                        <p:attrNameLst>
                                          <p:attrName>fill.on</p:attrName>
                                        </p:attrNameLst>
                                      </p:cBhvr>
                                      <p:to>
                                        <p:strVal val="true"/>
                                      </p:to>
                                    </p:set>
                                  </p:childTnLst>
                                </p:cTn>
                              </p:par>
                              <p:par>
                                <p:cTn id="71" presetID="27" presetClass="emph" presetSubtype="0" repeatCount="indefinite" fill="remove" grpId="1" nodeType="withEffect">
                                  <p:stCondLst>
                                    <p:cond delay="500"/>
                                  </p:stCondLst>
                                  <p:childTnLst>
                                    <p:animClr clrSpc="rgb" dir="cw">
                                      <p:cBhvr override="childStyle">
                                        <p:cTn id="72" dur="500" autoRev="1" fill="remove"/>
                                        <p:tgtEl>
                                          <p:spTgt spid="71"/>
                                        </p:tgtEl>
                                        <p:attrNameLst>
                                          <p:attrName>style.color</p:attrName>
                                        </p:attrNameLst>
                                      </p:cBhvr>
                                      <p:to>
                                        <a:schemeClr val="bg1"/>
                                      </p:to>
                                    </p:animClr>
                                    <p:animClr clrSpc="rgb" dir="cw">
                                      <p:cBhvr>
                                        <p:cTn id="73" dur="500" autoRev="1" fill="remove"/>
                                        <p:tgtEl>
                                          <p:spTgt spid="71"/>
                                        </p:tgtEl>
                                        <p:attrNameLst>
                                          <p:attrName>fillcolor</p:attrName>
                                        </p:attrNameLst>
                                      </p:cBhvr>
                                      <p:to>
                                        <a:schemeClr val="bg1"/>
                                      </p:to>
                                    </p:animClr>
                                    <p:set>
                                      <p:cBhvr>
                                        <p:cTn id="74" dur="500" autoRev="1" fill="remove"/>
                                        <p:tgtEl>
                                          <p:spTgt spid="71"/>
                                        </p:tgtEl>
                                        <p:attrNameLst>
                                          <p:attrName>fill.type</p:attrName>
                                        </p:attrNameLst>
                                      </p:cBhvr>
                                      <p:to>
                                        <p:strVal val="solid"/>
                                      </p:to>
                                    </p:set>
                                    <p:set>
                                      <p:cBhvr>
                                        <p:cTn id="75" dur="500" autoRev="1" fill="remove"/>
                                        <p:tgtEl>
                                          <p:spTgt spid="7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27" grpId="0" animBg="1"/>
      <p:bldP spid="33" grpId="0" animBg="1"/>
      <p:bldP spid="36" grpId="0" animBg="1"/>
      <p:bldP spid="43" grpId="0" animBg="1"/>
      <p:bldP spid="46" grpId="0" animBg="1"/>
      <p:bldP spid="70" grpId="0"/>
      <p:bldP spid="70" grpId="1"/>
      <p:bldP spid="71" grpId="0"/>
      <p:bldP spid="71" grpId="1"/>
      <p:bldP spid="44" grpId="0" animBg="1"/>
      <p:bldP spid="30" grpId="0" animBg="1"/>
      <p:bldP spid="3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50" y="0"/>
            <a:ext cx="7240634" cy="6858000"/>
          </a:xfrm>
          <a:prstGeom prst="rect">
            <a:avLst/>
          </a:prstGeom>
        </p:spPr>
      </p:pic>
    </p:spTree>
    <p:extLst>
      <p:ext uri="{BB962C8B-B14F-4D97-AF65-F5344CB8AC3E}">
        <p14:creationId xmlns:p14="http://schemas.microsoft.com/office/powerpoint/2010/main" val="3377423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indent="-514350">
              <a:spcBef>
                <a:spcPts val="133"/>
              </a:spcBef>
              <a:buFont typeface="+mj-lt"/>
              <a:buAutoNum type="arabicPeriod"/>
              <a:tabLst>
                <a:tab pos="473275" algn="l"/>
                <a:tab pos="474121" algn="l"/>
              </a:tabLst>
            </a:pPr>
            <a:r>
              <a:rPr lang="en-US" sz="3200" spc="-7" dirty="0">
                <a:latin typeface="Cambria" panose="02040503050406030204" pitchFamily="18" charset="0"/>
                <a:ea typeface="Cambria" panose="02040503050406030204" pitchFamily="18" charset="0"/>
                <a:cs typeface="Calibri"/>
              </a:rPr>
              <a:t>develop </a:t>
            </a:r>
            <a:r>
              <a:rPr lang="en-US" sz="3200" u="sng" dirty="0">
                <a:latin typeface="Cambria" panose="02040503050406030204" pitchFamily="18" charset="0"/>
                <a:ea typeface="Cambria" panose="02040503050406030204" pitchFamily="18" charset="0"/>
                <a:cs typeface="Calibri"/>
              </a:rPr>
              <a:t>four</a:t>
            </a:r>
            <a:r>
              <a:rPr sz="3200" u="sng" dirty="0">
                <a:latin typeface="Cambria" panose="02040503050406030204" pitchFamily="18" charset="0"/>
                <a:ea typeface="Cambria" panose="02040503050406030204" pitchFamily="18" charset="0"/>
                <a:cs typeface="Calibri"/>
              </a:rPr>
              <a:t> </a:t>
            </a:r>
            <a:r>
              <a:rPr lang="en-US" sz="3200" u="sng" dirty="0">
                <a:latin typeface="Cambria" panose="02040503050406030204" pitchFamily="18" charset="0"/>
                <a:ea typeface="Cambria" panose="02040503050406030204" pitchFamily="18" charset="0"/>
                <a:cs typeface="Calibri"/>
              </a:rPr>
              <a:t>"</a:t>
            </a:r>
            <a:r>
              <a:rPr sz="3200" u="sng" spc="-13" dirty="0">
                <a:latin typeface="Cambria" panose="02040503050406030204" pitchFamily="18" charset="0"/>
                <a:ea typeface="Cambria" panose="02040503050406030204" pitchFamily="18" charset="0"/>
                <a:cs typeface="Calibri"/>
              </a:rPr>
              <a:t>plate-fixed</a:t>
            </a:r>
            <a:r>
              <a:rPr lang="en-US" sz="3200" u="sng" spc="-13" dirty="0">
                <a:latin typeface="Cambria" panose="02040503050406030204" pitchFamily="18" charset="0"/>
                <a:ea typeface="Cambria" panose="02040503050406030204" pitchFamily="18" charset="0"/>
                <a:cs typeface="Calibri"/>
              </a:rPr>
              <a:t>" </a:t>
            </a:r>
            <a:r>
              <a:rPr sz="3200" u="sng" spc="-27" dirty="0">
                <a:latin typeface="Cambria" panose="02040503050406030204" pitchFamily="18" charset="0"/>
                <a:ea typeface="Cambria" panose="02040503050406030204" pitchFamily="18" charset="0"/>
                <a:cs typeface="Calibri"/>
              </a:rPr>
              <a:t>reference</a:t>
            </a:r>
            <a:r>
              <a:rPr sz="3200" u="sng" spc="20" dirty="0">
                <a:latin typeface="Cambria" panose="02040503050406030204" pitchFamily="18" charset="0"/>
                <a:ea typeface="Cambria" panose="02040503050406030204" pitchFamily="18" charset="0"/>
                <a:cs typeface="Calibri"/>
              </a:rPr>
              <a:t> </a:t>
            </a:r>
            <a:r>
              <a:rPr sz="3200" u="sng" spc="-20" dirty="0">
                <a:latin typeface="Cambria" panose="02040503050406030204" pitchFamily="18" charset="0"/>
                <a:ea typeface="Cambria" panose="02040503050406030204" pitchFamily="18" charset="0"/>
                <a:cs typeface="Calibri"/>
              </a:rPr>
              <a:t>frames</a:t>
            </a:r>
            <a:endParaRPr sz="3200" u="sng" dirty="0">
              <a:latin typeface="Cambria" panose="02040503050406030204" pitchFamily="18" charset="0"/>
              <a:ea typeface="Cambria" panose="02040503050406030204" pitchFamily="18" charset="0"/>
              <a:cs typeface="Calibri"/>
            </a:endParaRPr>
          </a:p>
          <a:p>
            <a:pPr marL="531282" marR="27093" indent="-514350">
              <a:spcBef>
                <a:spcPts val="2300"/>
              </a:spcBef>
              <a:buFont typeface="+mj-lt"/>
              <a:buAutoNum type="arabicPeriod"/>
              <a:tabLst>
                <a:tab pos="473275" algn="l"/>
                <a:tab pos="474121" algn="l"/>
              </a:tabLst>
            </a:pPr>
            <a:r>
              <a:rPr sz="3200" spc="-20" dirty="0">
                <a:latin typeface="Cambria" panose="02040503050406030204" pitchFamily="18" charset="0"/>
                <a:ea typeface="Cambria" panose="02040503050406030204" pitchFamily="18" charset="0"/>
                <a:cs typeface="Calibri"/>
              </a:rPr>
              <a:t>remove </a:t>
            </a:r>
            <a:r>
              <a:rPr sz="3200" u="sng" spc="-13" dirty="0">
                <a:latin typeface="Cambria" panose="02040503050406030204" pitchFamily="18" charset="0"/>
                <a:ea typeface="Cambria" panose="02040503050406030204" pitchFamily="18" charset="0"/>
                <a:cs typeface="Calibri"/>
              </a:rPr>
              <a:t>non-geocentricity </a:t>
            </a:r>
            <a:r>
              <a:rPr sz="3200" u="sng" spc="-7" dirty="0">
                <a:latin typeface="Cambria" panose="02040503050406030204" pitchFamily="18" charset="0"/>
                <a:ea typeface="Cambria" panose="02040503050406030204" pitchFamily="18" charset="0"/>
                <a:cs typeface="Calibri"/>
              </a:rPr>
              <a:t>of NAD</a:t>
            </a:r>
            <a:r>
              <a:rPr sz="3200" u="sng" dirty="0">
                <a:latin typeface="Cambria" panose="02040503050406030204" pitchFamily="18" charset="0"/>
                <a:ea typeface="Cambria" panose="02040503050406030204" pitchFamily="18" charset="0"/>
                <a:cs typeface="Calibri"/>
              </a:rPr>
              <a:t>83</a:t>
            </a:r>
            <a:endParaRPr sz="3200" dirty="0">
              <a:latin typeface="Cambria" panose="02040503050406030204" pitchFamily="18" charset="0"/>
              <a:ea typeface="Cambria" panose="02040503050406030204" pitchFamily="18" charset="0"/>
              <a:cs typeface="Calibri"/>
            </a:endParaRPr>
          </a:p>
          <a:p>
            <a:pPr marL="531282" indent="-514350">
              <a:spcBef>
                <a:spcPts val="2053"/>
              </a:spcBef>
              <a:buFont typeface="+mj-lt"/>
              <a:buAutoNum type="arabicPeriod"/>
              <a:tabLst>
                <a:tab pos="473275" algn="l"/>
                <a:tab pos="474121" algn="l"/>
              </a:tabLst>
            </a:pPr>
            <a:r>
              <a:rPr lang="en-US" sz="3200" spc="-13" dirty="0">
                <a:latin typeface="Cambria" panose="02040503050406030204" pitchFamily="18" charset="0"/>
                <a:ea typeface="Cambria" panose="02040503050406030204" pitchFamily="18" charset="0"/>
                <a:cs typeface="Calibri"/>
              </a:rPr>
              <a:t>align</a:t>
            </a:r>
            <a:r>
              <a:rPr sz="3200" spc="-13" dirty="0">
                <a:latin typeface="Cambria" panose="02040503050406030204" pitchFamily="18" charset="0"/>
                <a:ea typeface="Cambria" panose="02040503050406030204" pitchFamily="18" charset="0"/>
                <a:cs typeface="Calibri"/>
              </a:rPr>
              <a:t> </a:t>
            </a:r>
            <a:r>
              <a:rPr sz="3200" spc="-20" dirty="0">
                <a:latin typeface="Cambria" panose="02040503050406030204" pitchFamily="18" charset="0"/>
                <a:ea typeface="Cambria" panose="02040503050406030204" pitchFamily="18" charset="0"/>
                <a:cs typeface="Calibri"/>
              </a:rPr>
              <a:t>to </a:t>
            </a:r>
            <a:r>
              <a:rPr lang="en-US" sz="3200" u="sng" spc="-7" dirty="0">
                <a:latin typeface="Cambria" panose="02040503050406030204" pitchFamily="18" charset="0"/>
                <a:ea typeface="Cambria" panose="02040503050406030204" pitchFamily="18" charset="0"/>
                <a:cs typeface="Calibri"/>
              </a:rPr>
              <a:t>ITRF2020</a:t>
            </a:r>
            <a:r>
              <a:rPr sz="3200" u="sng" spc="-7" dirty="0">
                <a:latin typeface="Cambria" panose="02040503050406030204" pitchFamily="18" charset="0"/>
                <a:ea typeface="Cambria" panose="02040503050406030204" pitchFamily="18" charset="0"/>
                <a:cs typeface="Calibri"/>
              </a:rPr>
              <a:t> </a:t>
            </a:r>
            <a:r>
              <a:rPr sz="3200" u="sng" spc="-20" dirty="0">
                <a:latin typeface="Cambria" panose="02040503050406030204" pitchFamily="18" charset="0"/>
                <a:ea typeface="Cambria" panose="02040503050406030204" pitchFamily="18" charset="0"/>
                <a:cs typeface="Calibri"/>
              </a:rPr>
              <a:t>at</a:t>
            </a:r>
            <a:r>
              <a:rPr lang="en-US" sz="3200" u="sng" spc="-20" dirty="0">
                <a:latin typeface="Cambria" panose="02040503050406030204" pitchFamily="18" charset="0"/>
                <a:ea typeface="Cambria" panose="02040503050406030204" pitchFamily="18" charset="0"/>
                <a:cs typeface="Calibri"/>
              </a:rPr>
              <a:t> epoch</a:t>
            </a:r>
            <a:r>
              <a:rPr sz="3200" u="sng" spc="-20" dirty="0">
                <a:latin typeface="Cambria" panose="02040503050406030204" pitchFamily="18" charset="0"/>
                <a:ea typeface="Cambria" panose="02040503050406030204" pitchFamily="18" charset="0"/>
                <a:cs typeface="Calibri"/>
              </a:rPr>
              <a:t> </a:t>
            </a:r>
            <a:r>
              <a:rPr sz="3200" u="sng" spc="-7" dirty="0">
                <a:latin typeface="Cambria" panose="02040503050406030204" pitchFamily="18" charset="0"/>
                <a:ea typeface="Cambria" panose="02040503050406030204" pitchFamily="18" charset="0"/>
                <a:cs typeface="Calibri"/>
              </a:rPr>
              <a:t>2020.00</a:t>
            </a:r>
            <a:endParaRPr lang="en-US" sz="3200" u="sng" dirty="0">
              <a:latin typeface="Cambria" panose="02040503050406030204" pitchFamily="18" charset="0"/>
              <a:ea typeface="Cambria" panose="02040503050406030204" pitchFamily="18" charset="0"/>
              <a:cs typeface="Calibri"/>
            </a:endParaRPr>
          </a:p>
          <a:p>
            <a:pPr marL="531282" marR="713722" indent="-514350">
              <a:spcBef>
                <a:spcPts val="2047"/>
              </a:spcBef>
              <a:buFont typeface="+mj-lt"/>
              <a:buAutoNum type="arabicPeriod"/>
              <a:tabLst>
                <a:tab pos="473075" algn="l"/>
                <a:tab pos="473075" algn="l"/>
              </a:tabLst>
            </a:pPr>
            <a:r>
              <a:rPr lang="en-US" sz="3200" spc="-20" dirty="0">
                <a:latin typeface="Cambria" panose="02040503050406030204" pitchFamily="18" charset="0"/>
                <a:ea typeface="Cambria" panose="02040503050406030204" pitchFamily="18" charset="0"/>
                <a:cs typeface="Calibri"/>
              </a:rPr>
              <a:t>remove </a:t>
            </a:r>
            <a:r>
              <a:rPr lang="en-US" sz="3200" spc="-13" dirty="0">
                <a:latin typeface="Cambria" panose="02040503050406030204" pitchFamily="18" charset="0"/>
                <a:ea typeface="Cambria" panose="02040503050406030204" pitchFamily="18" charset="0"/>
                <a:cs typeface="Calibri"/>
              </a:rPr>
              <a:t>most </a:t>
            </a:r>
            <a:r>
              <a:rPr lang="en-US" sz="3200" spc="-7" dirty="0">
                <a:latin typeface="Cambria" panose="02040503050406030204" pitchFamily="18" charset="0"/>
                <a:ea typeface="Cambria" panose="02040503050406030204" pitchFamily="18" charset="0"/>
                <a:cs typeface="Calibri"/>
              </a:rPr>
              <a:t>of </a:t>
            </a:r>
            <a:r>
              <a:rPr lang="en-US" sz="3200" spc="-13" dirty="0">
                <a:latin typeface="Cambria" panose="02040503050406030204" pitchFamily="18" charset="0"/>
                <a:ea typeface="Cambria" panose="02040503050406030204" pitchFamily="18" charset="0"/>
                <a:cs typeface="Calibri"/>
              </a:rPr>
              <a:t>tectonic </a:t>
            </a:r>
            <a:r>
              <a:rPr lang="en-US" sz="3200" spc="-20" dirty="0">
                <a:latin typeface="Cambria" panose="02040503050406030204" pitchFamily="18" charset="0"/>
                <a:ea typeface="Cambria" panose="02040503050406030204" pitchFamily="18" charset="0"/>
                <a:cs typeface="Calibri"/>
              </a:rPr>
              <a:t>plate rotation from </a:t>
            </a:r>
            <a:r>
              <a:rPr lang="en-US" sz="3200" spc="-7" dirty="0">
                <a:latin typeface="Cambria" panose="02040503050406030204" pitchFamily="18" charset="0"/>
                <a:ea typeface="Cambria" panose="02040503050406030204" pitchFamily="18" charset="0"/>
                <a:cs typeface="Calibri"/>
              </a:rPr>
              <a:t>ITRF2020 via </a:t>
            </a:r>
            <a:r>
              <a:rPr lang="en-US" sz="3200" u="sng" spc="-7" dirty="0">
                <a:uFill>
                  <a:solidFill>
                    <a:srgbClr val="000000"/>
                  </a:solidFill>
                </a:uFill>
                <a:latin typeface="Cambria" panose="02040503050406030204" pitchFamily="18" charset="0"/>
                <a:ea typeface="Cambria" panose="02040503050406030204" pitchFamily="18" charset="0"/>
                <a:cs typeface="Calibri"/>
              </a:rPr>
              <a:t>Euler</a:t>
            </a:r>
            <a:r>
              <a:rPr lang="en-US" sz="3200" u="sng" dirty="0">
                <a:uFill>
                  <a:solidFill>
                    <a:srgbClr val="000000"/>
                  </a:solidFill>
                </a:uFill>
                <a:latin typeface="Cambria" panose="02040503050406030204" pitchFamily="18" charset="0"/>
                <a:ea typeface="Cambria" panose="02040503050406030204" pitchFamily="18" charset="0"/>
                <a:cs typeface="Calibri"/>
              </a:rPr>
              <a:t> </a:t>
            </a:r>
            <a:r>
              <a:rPr lang="en-US" sz="3200" u="sng" spc="-20" dirty="0">
                <a:uFill>
                  <a:solidFill>
                    <a:srgbClr val="000000"/>
                  </a:solidFill>
                </a:uFill>
                <a:latin typeface="Cambria" panose="02040503050406030204" pitchFamily="18" charset="0"/>
                <a:ea typeface="Cambria" panose="02040503050406030204" pitchFamily="18" charset="0"/>
                <a:cs typeface="Calibri"/>
              </a:rPr>
              <a:t>Pole Parameters</a:t>
            </a:r>
            <a:endParaRPr lang="en-US" sz="3200" spc="-20" dirty="0">
              <a:uFill>
                <a:solidFill>
                  <a:srgbClr val="000000"/>
                </a:solidFill>
              </a:uFill>
              <a:latin typeface="Cambria" panose="02040503050406030204" pitchFamily="18" charset="0"/>
              <a:ea typeface="Cambria" panose="02040503050406030204" pitchFamily="18" charset="0"/>
              <a:cs typeface="Calibri"/>
            </a:endParaRPr>
          </a:p>
          <a:p>
            <a:pPr marL="16932" marR="713722">
              <a:spcBef>
                <a:spcPts val="0"/>
              </a:spcBef>
              <a:tabLst>
                <a:tab pos="473075" algn="l"/>
                <a:tab pos="473075" algn="l"/>
              </a:tabLst>
            </a:pPr>
            <a:r>
              <a:rPr lang="en-US" sz="2800" spc="-20" dirty="0">
                <a:uFill>
                  <a:solidFill>
                    <a:srgbClr val="000000"/>
                  </a:solidFill>
                </a:uFill>
                <a:latin typeface="Cambria" panose="02040503050406030204" pitchFamily="18" charset="0"/>
                <a:ea typeface="Cambria" panose="02040503050406030204" pitchFamily="18" charset="0"/>
                <a:cs typeface="Calibri"/>
              </a:rPr>
              <a:t> </a:t>
            </a:r>
          </a:p>
          <a:p>
            <a:pPr marL="16932" marR="713722" algn="ctr">
              <a:spcBef>
                <a:spcPts val="3000"/>
              </a:spcBef>
              <a:tabLst>
                <a:tab pos="473275" algn="l"/>
                <a:tab pos="474121" algn="l"/>
                <a:tab pos="6531870" algn="l"/>
              </a:tabLst>
            </a:pP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317565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indent="-514350">
              <a:spcBef>
                <a:spcPts val="133"/>
              </a:spcBef>
              <a:buFont typeface="+mj-lt"/>
              <a:buAutoNum type="arabicPeriod"/>
              <a:tabLst>
                <a:tab pos="473275" algn="l"/>
                <a:tab pos="474121" algn="l"/>
              </a:tabLst>
            </a:pPr>
            <a:r>
              <a:rPr lang="en-US" sz="3200" b="1" spc="-7" dirty="0">
                <a:latin typeface="Cambria" panose="02040503050406030204" pitchFamily="18" charset="0"/>
                <a:ea typeface="Cambria" panose="02040503050406030204" pitchFamily="18" charset="0"/>
                <a:cs typeface="Calibri"/>
              </a:rPr>
              <a:t>develop </a:t>
            </a:r>
            <a:r>
              <a:rPr lang="en-US" sz="3200" b="1" u="sng" dirty="0">
                <a:latin typeface="Cambria" panose="02040503050406030204" pitchFamily="18" charset="0"/>
                <a:ea typeface="Cambria" panose="02040503050406030204" pitchFamily="18" charset="0"/>
                <a:cs typeface="Calibri"/>
              </a:rPr>
              <a:t>four</a:t>
            </a:r>
            <a:r>
              <a:rPr sz="3200" b="1" u="sng" dirty="0">
                <a:latin typeface="Cambria" panose="02040503050406030204" pitchFamily="18" charset="0"/>
                <a:ea typeface="Cambria" panose="02040503050406030204" pitchFamily="18" charset="0"/>
                <a:cs typeface="Calibri"/>
              </a:rPr>
              <a:t> </a:t>
            </a:r>
            <a:r>
              <a:rPr lang="en-US" sz="3200" b="1" u="sng" dirty="0">
                <a:latin typeface="Cambria" panose="02040503050406030204" pitchFamily="18" charset="0"/>
                <a:ea typeface="Cambria" panose="02040503050406030204" pitchFamily="18" charset="0"/>
                <a:cs typeface="Calibri"/>
              </a:rPr>
              <a:t>"</a:t>
            </a:r>
            <a:r>
              <a:rPr sz="3200" b="1" u="sng" spc="-13" dirty="0">
                <a:latin typeface="Cambria" panose="02040503050406030204" pitchFamily="18" charset="0"/>
                <a:ea typeface="Cambria" panose="02040503050406030204" pitchFamily="18" charset="0"/>
                <a:cs typeface="Calibri"/>
              </a:rPr>
              <a:t>plate-fixed</a:t>
            </a:r>
            <a:r>
              <a:rPr lang="en-US" sz="3200" b="1" u="sng" spc="-13" dirty="0">
                <a:latin typeface="Cambria" panose="02040503050406030204" pitchFamily="18" charset="0"/>
                <a:ea typeface="Cambria" panose="02040503050406030204" pitchFamily="18" charset="0"/>
                <a:cs typeface="Calibri"/>
              </a:rPr>
              <a:t>" </a:t>
            </a:r>
            <a:r>
              <a:rPr sz="3200" b="1" u="sng" spc="-27" dirty="0">
                <a:latin typeface="Cambria" panose="02040503050406030204" pitchFamily="18" charset="0"/>
                <a:ea typeface="Cambria" panose="02040503050406030204" pitchFamily="18" charset="0"/>
                <a:cs typeface="Calibri"/>
              </a:rPr>
              <a:t>reference</a:t>
            </a:r>
            <a:r>
              <a:rPr sz="3200" b="1" u="sng" spc="20" dirty="0">
                <a:latin typeface="Cambria" panose="02040503050406030204" pitchFamily="18" charset="0"/>
                <a:ea typeface="Cambria" panose="02040503050406030204" pitchFamily="18" charset="0"/>
                <a:cs typeface="Calibri"/>
              </a:rPr>
              <a:t> </a:t>
            </a:r>
            <a:r>
              <a:rPr sz="3200" b="1" u="sng" spc="-20" dirty="0">
                <a:latin typeface="Cambria" panose="02040503050406030204" pitchFamily="18" charset="0"/>
                <a:ea typeface="Cambria" panose="02040503050406030204" pitchFamily="18" charset="0"/>
                <a:cs typeface="Calibri"/>
              </a:rPr>
              <a:t>frames</a:t>
            </a:r>
            <a:endParaRPr sz="3200" b="1" u="sng" dirty="0">
              <a:latin typeface="Cambria" panose="02040503050406030204" pitchFamily="18" charset="0"/>
              <a:ea typeface="Cambria" panose="02040503050406030204" pitchFamily="18" charset="0"/>
              <a:cs typeface="Calibri"/>
            </a:endParaRPr>
          </a:p>
          <a:p>
            <a:pPr marL="531282" marR="27093" indent="-514350">
              <a:spcBef>
                <a:spcPts val="2300"/>
              </a:spcBef>
              <a:buFont typeface="+mj-lt"/>
              <a:buAutoNum type="arabicPeriod"/>
              <a:tabLst>
                <a:tab pos="473275" algn="l"/>
                <a:tab pos="474121" algn="l"/>
              </a:tabLst>
            </a:pPr>
            <a:r>
              <a:rPr sz="3200" spc="-20" dirty="0">
                <a:latin typeface="Cambria" panose="02040503050406030204" pitchFamily="18" charset="0"/>
                <a:ea typeface="Cambria" panose="02040503050406030204" pitchFamily="18" charset="0"/>
                <a:cs typeface="Calibri"/>
              </a:rPr>
              <a:t>remove </a:t>
            </a:r>
            <a:r>
              <a:rPr sz="3200" u="sng" spc="-13" dirty="0">
                <a:latin typeface="Cambria" panose="02040503050406030204" pitchFamily="18" charset="0"/>
                <a:ea typeface="Cambria" panose="02040503050406030204" pitchFamily="18" charset="0"/>
                <a:cs typeface="Calibri"/>
              </a:rPr>
              <a:t>non-geocentricity </a:t>
            </a:r>
            <a:r>
              <a:rPr sz="3200" u="sng" spc="-7" dirty="0">
                <a:latin typeface="Cambria" panose="02040503050406030204" pitchFamily="18" charset="0"/>
                <a:ea typeface="Cambria" panose="02040503050406030204" pitchFamily="18" charset="0"/>
                <a:cs typeface="Calibri"/>
              </a:rPr>
              <a:t>of NAD</a:t>
            </a:r>
            <a:r>
              <a:rPr sz="3200" u="sng" dirty="0">
                <a:latin typeface="Cambria" panose="02040503050406030204" pitchFamily="18" charset="0"/>
                <a:ea typeface="Cambria" panose="02040503050406030204" pitchFamily="18" charset="0"/>
                <a:cs typeface="Calibri"/>
              </a:rPr>
              <a:t>83</a:t>
            </a:r>
            <a:endParaRPr sz="3200" dirty="0">
              <a:latin typeface="Cambria" panose="02040503050406030204" pitchFamily="18" charset="0"/>
              <a:ea typeface="Cambria" panose="02040503050406030204" pitchFamily="18" charset="0"/>
              <a:cs typeface="Calibri"/>
            </a:endParaRPr>
          </a:p>
          <a:p>
            <a:pPr marL="531282" indent="-514350">
              <a:spcBef>
                <a:spcPts val="2053"/>
              </a:spcBef>
              <a:buFont typeface="+mj-lt"/>
              <a:buAutoNum type="arabicPeriod"/>
              <a:tabLst>
                <a:tab pos="473275" algn="l"/>
                <a:tab pos="474121" algn="l"/>
              </a:tabLst>
            </a:pPr>
            <a:r>
              <a:rPr lang="en-US" sz="3200" spc="-13" dirty="0">
                <a:latin typeface="Cambria" panose="02040503050406030204" pitchFamily="18" charset="0"/>
                <a:ea typeface="Cambria" panose="02040503050406030204" pitchFamily="18" charset="0"/>
                <a:cs typeface="Calibri"/>
              </a:rPr>
              <a:t>align</a:t>
            </a:r>
            <a:r>
              <a:rPr sz="3200" spc="-13" dirty="0">
                <a:latin typeface="Cambria" panose="02040503050406030204" pitchFamily="18" charset="0"/>
                <a:ea typeface="Cambria" panose="02040503050406030204" pitchFamily="18" charset="0"/>
                <a:cs typeface="Calibri"/>
              </a:rPr>
              <a:t> </a:t>
            </a:r>
            <a:r>
              <a:rPr sz="3200" spc="-20" dirty="0">
                <a:latin typeface="Cambria" panose="02040503050406030204" pitchFamily="18" charset="0"/>
                <a:ea typeface="Cambria" panose="02040503050406030204" pitchFamily="18" charset="0"/>
                <a:cs typeface="Calibri"/>
              </a:rPr>
              <a:t>to </a:t>
            </a:r>
            <a:r>
              <a:rPr lang="en-US" sz="3200" u="sng" spc="-7" dirty="0">
                <a:latin typeface="Cambria" panose="02040503050406030204" pitchFamily="18" charset="0"/>
                <a:ea typeface="Cambria" panose="02040503050406030204" pitchFamily="18" charset="0"/>
                <a:cs typeface="Calibri"/>
              </a:rPr>
              <a:t>ITRF2020</a:t>
            </a:r>
            <a:r>
              <a:rPr sz="3200" u="sng" spc="-7" dirty="0">
                <a:latin typeface="Cambria" panose="02040503050406030204" pitchFamily="18" charset="0"/>
                <a:ea typeface="Cambria" panose="02040503050406030204" pitchFamily="18" charset="0"/>
                <a:cs typeface="Calibri"/>
              </a:rPr>
              <a:t> </a:t>
            </a:r>
            <a:r>
              <a:rPr sz="3200" u="sng" spc="-20" dirty="0">
                <a:latin typeface="Cambria" panose="02040503050406030204" pitchFamily="18" charset="0"/>
                <a:ea typeface="Cambria" panose="02040503050406030204" pitchFamily="18" charset="0"/>
                <a:cs typeface="Calibri"/>
              </a:rPr>
              <a:t>at</a:t>
            </a:r>
            <a:r>
              <a:rPr lang="en-US" sz="3200" u="sng" spc="-20" dirty="0">
                <a:latin typeface="Cambria" panose="02040503050406030204" pitchFamily="18" charset="0"/>
                <a:ea typeface="Cambria" panose="02040503050406030204" pitchFamily="18" charset="0"/>
                <a:cs typeface="Calibri"/>
              </a:rPr>
              <a:t> epoch</a:t>
            </a:r>
            <a:r>
              <a:rPr sz="3200" u="sng" spc="-20" dirty="0">
                <a:latin typeface="Cambria" panose="02040503050406030204" pitchFamily="18" charset="0"/>
                <a:ea typeface="Cambria" panose="02040503050406030204" pitchFamily="18" charset="0"/>
                <a:cs typeface="Calibri"/>
              </a:rPr>
              <a:t> </a:t>
            </a:r>
            <a:r>
              <a:rPr sz="3200" u="sng" spc="-7" dirty="0">
                <a:latin typeface="Cambria" panose="02040503050406030204" pitchFamily="18" charset="0"/>
                <a:ea typeface="Cambria" panose="02040503050406030204" pitchFamily="18" charset="0"/>
                <a:cs typeface="Calibri"/>
              </a:rPr>
              <a:t>2020.00</a:t>
            </a:r>
            <a:endParaRPr lang="en-US" sz="3200" u="sng" dirty="0">
              <a:latin typeface="Cambria" panose="02040503050406030204" pitchFamily="18" charset="0"/>
              <a:ea typeface="Cambria" panose="02040503050406030204" pitchFamily="18" charset="0"/>
              <a:cs typeface="Calibri"/>
            </a:endParaRPr>
          </a:p>
          <a:p>
            <a:pPr marL="531282" marR="713722" indent="-514350">
              <a:spcBef>
                <a:spcPts val="2047"/>
              </a:spcBef>
              <a:buFont typeface="+mj-lt"/>
              <a:buAutoNum type="arabicPeriod"/>
              <a:tabLst>
                <a:tab pos="473075" algn="l"/>
                <a:tab pos="473075" algn="l"/>
              </a:tabLst>
            </a:pPr>
            <a:r>
              <a:rPr lang="en-US" sz="3200" spc="-20" dirty="0">
                <a:latin typeface="Cambria" panose="02040503050406030204" pitchFamily="18" charset="0"/>
                <a:ea typeface="Cambria" panose="02040503050406030204" pitchFamily="18" charset="0"/>
                <a:cs typeface="Calibri"/>
              </a:rPr>
              <a:t>remove </a:t>
            </a:r>
            <a:r>
              <a:rPr lang="en-US" sz="3200" spc="-13" dirty="0">
                <a:latin typeface="Cambria" panose="02040503050406030204" pitchFamily="18" charset="0"/>
                <a:ea typeface="Cambria" panose="02040503050406030204" pitchFamily="18" charset="0"/>
                <a:cs typeface="Calibri"/>
              </a:rPr>
              <a:t>most </a:t>
            </a:r>
            <a:r>
              <a:rPr lang="en-US" sz="3200" spc="-7" dirty="0">
                <a:latin typeface="Cambria" panose="02040503050406030204" pitchFamily="18" charset="0"/>
                <a:ea typeface="Cambria" panose="02040503050406030204" pitchFamily="18" charset="0"/>
                <a:cs typeface="Calibri"/>
              </a:rPr>
              <a:t>of </a:t>
            </a:r>
            <a:r>
              <a:rPr lang="en-US" sz="3200" spc="-13" dirty="0">
                <a:latin typeface="Cambria" panose="02040503050406030204" pitchFamily="18" charset="0"/>
                <a:ea typeface="Cambria" panose="02040503050406030204" pitchFamily="18" charset="0"/>
                <a:cs typeface="Calibri"/>
              </a:rPr>
              <a:t>tectonic </a:t>
            </a:r>
            <a:r>
              <a:rPr lang="en-US" sz="3200" spc="-20" dirty="0">
                <a:latin typeface="Cambria" panose="02040503050406030204" pitchFamily="18" charset="0"/>
                <a:ea typeface="Cambria" panose="02040503050406030204" pitchFamily="18" charset="0"/>
                <a:cs typeface="Calibri"/>
              </a:rPr>
              <a:t>plate rotation from </a:t>
            </a:r>
            <a:r>
              <a:rPr lang="en-US" sz="3200" spc="-7" dirty="0">
                <a:latin typeface="Cambria" panose="02040503050406030204" pitchFamily="18" charset="0"/>
                <a:ea typeface="Cambria" panose="02040503050406030204" pitchFamily="18" charset="0"/>
                <a:cs typeface="Calibri"/>
              </a:rPr>
              <a:t>ITRF2020 via </a:t>
            </a:r>
            <a:r>
              <a:rPr lang="en-US" sz="3200" u="sng" spc="-7" dirty="0">
                <a:uFill>
                  <a:solidFill>
                    <a:srgbClr val="000000"/>
                  </a:solidFill>
                </a:uFill>
                <a:latin typeface="Cambria" panose="02040503050406030204" pitchFamily="18" charset="0"/>
                <a:ea typeface="Cambria" panose="02040503050406030204" pitchFamily="18" charset="0"/>
                <a:cs typeface="Calibri"/>
              </a:rPr>
              <a:t>Euler</a:t>
            </a:r>
            <a:r>
              <a:rPr lang="en-US" sz="3200" u="sng" dirty="0">
                <a:uFill>
                  <a:solidFill>
                    <a:srgbClr val="000000"/>
                  </a:solidFill>
                </a:uFill>
                <a:latin typeface="Cambria" panose="02040503050406030204" pitchFamily="18" charset="0"/>
                <a:ea typeface="Cambria" panose="02040503050406030204" pitchFamily="18" charset="0"/>
                <a:cs typeface="Calibri"/>
              </a:rPr>
              <a:t> </a:t>
            </a:r>
            <a:r>
              <a:rPr lang="en-US" sz="3200" u="sng" spc="-20" dirty="0">
                <a:uFill>
                  <a:solidFill>
                    <a:srgbClr val="000000"/>
                  </a:solidFill>
                </a:uFill>
                <a:latin typeface="Cambria" panose="02040503050406030204" pitchFamily="18" charset="0"/>
                <a:ea typeface="Cambria" panose="02040503050406030204" pitchFamily="18" charset="0"/>
                <a:cs typeface="Calibri"/>
              </a:rPr>
              <a:t>Pole Parameters</a:t>
            </a:r>
            <a:endParaRPr lang="en-US" sz="3200" spc="-20" dirty="0">
              <a:uFill>
                <a:solidFill>
                  <a:srgbClr val="000000"/>
                </a:solidFill>
              </a:uFill>
              <a:latin typeface="Cambria" panose="02040503050406030204" pitchFamily="18" charset="0"/>
              <a:ea typeface="Cambria" panose="02040503050406030204" pitchFamily="18" charset="0"/>
              <a:cs typeface="Calibri"/>
            </a:endParaRPr>
          </a:p>
          <a:p>
            <a:pPr marL="16932" marR="713722">
              <a:spcBef>
                <a:spcPts val="0"/>
              </a:spcBef>
              <a:tabLst>
                <a:tab pos="473075" algn="l"/>
                <a:tab pos="473075" algn="l"/>
              </a:tabLst>
            </a:pPr>
            <a:r>
              <a:rPr lang="en-US" sz="2800" spc="-20" dirty="0">
                <a:uFill>
                  <a:solidFill>
                    <a:srgbClr val="000000"/>
                  </a:solidFill>
                </a:uFill>
                <a:latin typeface="Cambria" panose="02040503050406030204" pitchFamily="18" charset="0"/>
                <a:ea typeface="Cambria" panose="02040503050406030204" pitchFamily="18" charset="0"/>
                <a:cs typeface="Calibri"/>
              </a:rPr>
              <a:t> </a:t>
            </a:r>
          </a:p>
          <a:p>
            <a:pPr marL="16932" marR="713722" algn="ctr">
              <a:spcBef>
                <a:spcPts val="3000"/>
              </a:spcBef>
              <a:tabLst>
                <a:tab pos="473275" algn="l"/>
                <a:tab pos="474121" algn="l"/>
                <a:tab pos="6531870" algn="l"/>
              </a:tabLst>
            </a:pP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2723169809"/>
      </p:ext>
    </p:extLst>
  </p:cSld>
  <p:clrMapOvr>
    <a:masterClrMapping/>
  </p:clrMapOvr>
  <p:transition spd="slow">
    <p:wipe dir="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97763"/>
            <a:ext cx="9144000" cy="693353"/>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pc="-7" dirty="0">
                <a:latin typeface="Cambria" panose="02040503050406030204" pitchFamily="18" charset="0"/>
                <a:cs typeface="Calibri"/>
              </a:rPr>
              <a:t>Four</a:t>
            </a:r>
            <a:r>
              <a:rPr spc="-7" dirty="0">
                <a:latin typeface="Cambria" panose="02040503050406030204" pitchFamily="18" charset="0"/>
                <a:cs typeface="Calibri"/>
              </a:rPr>
              <a:t> </a:t>
            </a:r>
            <a:r>
              <a:rPr lang="en-US" spc="-7" dirty="0">
                <a:latin typeface="Cambria" panose="02040503050406030204" pitchFamily="18" charset="0"/>
                <a:cs typeface="Calibri"/>
              </a:rPr>
              <a:t>“Plate-Fixed” </a:t>
            </a:r>
            <a:r>
              <a:rPr spc="-47" dirty="0">
                <a:latin typeface="Cambria" panose="02040503050406030204" pitchFamily="18" charset="0"/>
                <a:cs typeface="Calibri"/>
              </a:rPr>
              <a:t>Reference </a:t>
            </a:r>
            <a:r>
              <a:rPr spc="-27" dirty="0">
                <a:latin typeface="Cambria" panose="02040503050406030204" pitchFamily="18" charset="0"/>
                <a:cs typeface="Calibri"/>
              </a:rPr>
              <a:t>Frames</a:t>
            </a:r>
            <a:endParaRPr dirty="0">
              <a:latin typeface="Cambria" panose="02040503050406030204" pitchFamily="18" charset="0"/>
              <a:cs typeface="Calibri"/>
            </a:endParaRPr>
          </a:p>
        </p:txBody>
      </p:sp>
      <p:sp>
        <p:nvSpPr>
          <p:cNvPr id="4" name="object 4"/>
          <p:cNvSpPr txBox="1"/>
          <p:nvPr/>
        </p:nvSpPr>
        <p:spPr>
          <a:xfrm>
            <a:off x="240632" y="1531837"/>
            <a:ext cx="8710864" cy="5225802"/>
          </a:xfrm>
          <a:prstGeom prst="rect">
            <a:avLst/>
          </a:prstGeom>
        </p:spPr>
        <p:txBody>
          <a:bodyPr vert="horz" wrap="square" lIns="0" tIns="16933" rIns="0" bIns="0" rtlCol="0">
            <a:noAutofit/>
          </a:bodyPr>
          <a:lstStyle/>
          <a:p>
            <a:pPr>
              <a:lnSpc>
                <a:spcPts val="2533"/>
              </a:lnSpc>
              <a:spcBef>
                <a:spcPts val="600"/>
              </a:spcBef>
              <a:spcAft>
                <a:spcPts val="600"/>
              </a:spcAft>
              <a:buSzPct val="100000"/>
              <a:tabLst>
                <a:tab pos="397077" algn="l"/>
                <a:tab pos="397923" algn="l"/>
              </a:tabLst>
            </a:pPr>
            <a:r>
              <a:rPr sz="3000" dirty="0">
                <a:solidFill>
                  <a:srgbClr val="1F497D"/>
                </a:solidFill>
                <a:uFill>
                  <a:solidFill>
                    <a:srgbClr val="1F497D"/>
                  </a:solidFill>
                </a:uFill>
                <a:latin typeface="Cambria" panose="02040503050406030204" pitchFamily="18" charset="0"/>
                <a:cs typeface="Arial"/>
              </a:rPr>
              <a:t>North </a:t>
            </a:r>
            <a:r>
              <a:rPr sz="3000" spc="-7" dirty="0">
                <a:solidFill>
                  <a:srgbClr val="1F497D"/>
                </a:solidFill>
                <a:uFill>
                  <a:solidFill>
                    <a:srgbClr val="1F497D"/>
                  </a:solidFill>
                </a:uFill>
                <a:latin typeface="Cambria" panose="02040503050406030204" pitchFamily="18" charset="0"/>
                <a:cs typeface="Arial"/>
              </a:rPr>
              <a:t>American </a:t>
            </a:r>
            <a:r>
              <a:rPr sz="3000" spc="-20" dirty="0">
                <a:solidFill>
                  <a:srgbClr val="1F497D"/>
                </a:solidFill>
                <a:uFill>
                  <a:solidFill>
                    <a:srgbClr val="1F497D"/>
                  </a:solidFill>
                </a:uFill>
                <a:latin typeface="Cambria" panose="02040503050406030204" pitchFamily="18" charset="0"/>
                <a:cs typeface="Arial"/>
              </a:rPr>
              <a:t>Terrestrial </a:t>
            </a:r>
            <a:r>
              <a:rPr sz="3000" spc="-7" dirty="0">
                <a:solidFill>
                  <a:srgbClr val="1F497D"/>
                </a:solidFill>
                <a:uFill>
                  <a:solidFill>
                    <a:srgbClr val="1F497D"/>
                  </a:solidFill>
                </a:uFill>
                <a:latin typeface="Cambria" panose="02040503050406030204" pitchFamily="18" charset="0"/>
                <a:cs typeface="Arial"/>
              </a:rPr>
              <a:t>Reference Frame of</a:t>
            </a:r>
            <a:r>
              <a:rPr sz="3000" spc="-33" dirty="0">
                <a:solidFill>
                  <a:srgbClr val="1F497D"/>
                </a:solidFill>
                <a:uFill>
                  <a:solidFill>
                    <a:srgbClr val="1F497D"/>
                  </a:solidFill>
                </a:uFill>
                <a:latin typeface="Cambria" panose="02040503050406030204" pitchFamily="18" charset="0"/>
                <a:cs typeface="Arial"/>
              </a:rPr>
              <a:t> </a:t>
            </a:r>
            <a:r>
              <a:rPr sz="3000" spc="-7" dirty="0">
                <a:solidFill>
                  <a:srgbClr val="1F497D"/>
                </a:solidFill>
                <a:uFill>
                  <a:solidFill>
                    <a:srgbClr val="1F497D"/>
                  </a:solidFill>
                </a:uFill>
                <a:latin typeface="Cambria" panose="02040503050406030204" pitchFamily="18" charset="0"/>
                <a:cs typeface="Arial"/>
              </a:rPr>
              <a:t>2022</a:t>
            </a:r>
            <a:endParaRPr sz="3000" dirty="0">
              <a:latin typeface="Cambria" panose="02040503050406030204" pitchFamily="18" charset="0"/>
              <a:cs typeface="Arial"/>
            </a:endParaRPr>
          </a:p>
          <a:p>
            <a:pPr>
              <a:lnSpc>
                <a:spcPts val="2533"/>
              </a:lnSpc>
              <a:spcBef>
                <a:spcPts val="600"/>
              </a:spcBef>
              <a:spcAft>
                <a:spcPts val="600"/>
              </a:spcAft>
            </a:pPr>
            <a:r>
              <a:rPr lang="en-US" sz="3000" spc="-20" dirty="0">
                <a:solidFill>
                  <a:srgbClr val="C00000"/>
                </a:solidFill>
                <a:uFill>
                  <a:solidFill>
                    <a:srgbClr val="C00000"/>
                  </a:solidFill>
                </a:uFill>
                <a:latin typeface="Cambria" panose="02040503050406030204" pitchFamily="18" charset="0"/>
                <a:cs typeface="Arial Black"/>
              </a:rPr>
              <a:t>	</a:t>
            </a:r>
            <a:r>
              <a:rPr sz="3000" spc="-20" dirty="0">
                <a:solidFill>
                  <a:srgbClr val="C00000"/>
                </a:solidFill>
                <a:uFill>
                  <a:solidFill>
                    <a:srgbClr val="C00000"/>
                  </a:solidFill>
                </a:uFill>
                <a:latin typeface="Cambria" panose="02040503050406030204" pitchFamily="18" charset="0"/>
                <a:cs typeface="Arial Black"/>
              </a:rPr>
              <a:t>(NATRF2022)</a:t>
            </a:r>
            <a:endParaRPr lang="en-US" sz="3000" spc="-20" dirty="0">
              <a:solidFill>
                <a:srgbClr val="C00000"/>
              </a:solidFill>
              <a:uFill>
                <a:solidFill>
                  <a:srgbClr val="C00000"/>
                </a:solidFill>
              </a:uFill>
              <a:latin typeface="Cambria" panose="02040503050406030204" pitchFamily="18" charset="0"/>
              <a:cs typeface="Arial Black"/>
            </a:endParaRPr>
          </a:p>
          <a:p>
            <a:pPr marL="514350" indent="-514350">
              <a:lnSpc>
                <a:spcPts val="2533"/>
              </a:lnSpc>
              <a:spcBef>
                <a:spcPts val="600"/>
              </a:spcBef>
              <a:spcAft>
                <a:spcPts val="600"/>
              </a:spcAft>
              <a:buFont typeface="+mj-lt"/>
              <a:buAutoNum type="arabicPeriod"/>
            </a:pPr>
            <a:endParaRPr lang="en-US" sz="3000" spc="-20" dirty="0">
              <a:solidFill>
                <a:srgbClr val="C00000"/>
              </a:solidFill>
              <a:uFill>
                <a:solidFill>
                  <a:srgbClr val="C00000"/>
                </a:solidFill>
              </a:uFill>
              <a:latin typeface="Cambria" panose="02040503050406030204" pitchFamily="18" charset="0"/>
              <a:cs typeface="Arial Black"/>
            </a:endParaRPr>
          </a:p>
          <a:p>
            <a:pPr>
              <a:lnSpc>
                <a:spcPts val="2533"/>
              </a:lnSpc>
              <a:spcBef>
                <a:spcPts val="600"/>
              </a:spcBef>
              <a:spcAft>
                <a:spcPts val="600"/>
              </a:spcAft>
            </a:pPr>
            <a:r>
              <a:rPr sz="3000" spc="-7" dirty="0">
                <a:solidFill>
                  <a:srgbClr val="1F497D"/>
                </a:solidFill>
                <a:latin typeface="Cambria" panose="02040503050406030204" pitchFamily="18" charset="0"/>
                <a:cs typeface="Arial"/>
              </a:rPr>
              <a:t>Pacific </a:t>
            </a:r>
            <a:r>
              <a:rPr sz="3000" spc="-27" dirty="0">
                <a:solidFill>
                  <a:srgbClr val="1F497D"/>
                </a:solidFill>
                <a:latin typeface="Cambria" panose="02040503050406030204" pitchFamily="18" charset="0"/>
                <a:cs typeface="Arial"/>
              </a:rPr>
              <a:t>Terrestrial </a:t>
            </a:r>
            <a:r>
              <a:rPr sz="3000" spc="-7" dirty="0">
                <a:solidFill>
                  <a:srgbClr val="1F497D"/>
                </a:solidFill>
                <a:latin typeface="Cambria" panose="02040503050406030204" pitchFamily="18" charset="0"/>
                <a:cs typeface="Arial"/>
              </a:rPr>
              <a:t>Reference Frame of</a:t>
            </a:r>
            <a:r>
              <a:rPr sz="3000" dirty="0">
                <a:solidFill>
                  <a:srgbClr val="1F497D"/>
                </a:solidFill>
                <a:latin typeface="Cambria" panose="02040503050406030204" pitchFamily="18" charset="0"/>
                <a:cs typeface="Arial"/>
              </a:rPr>
              <a:t> </a:t>
            </a:r>
            <a:r>
              <a:rPr sz="3000" spc="-7" dirty="0">
                <a:solidFill>
                  <a:srgbClr val="1F497D"/>
                </a:solidFill>
                <a:latin typeface="Cambria" panose="02040503050406030204" pitchFamily="18" charset="0"/>
                <a:cs typeface="Arial"/>
              </a:rPr>
              <a:t>2022</a:t>
            </a:r>
            <a:endParaRPr sz="3000" dirty="0">
              <a:latin typeface="Cambria" panose="02040503050406030204" pitchFamily="18" charset="0"/>
              <a:cs typeface="Arial"/>
            </a:endParaRPr>
          </a:p>
          <a:p>
            <a:pPr>
              <a:lnSpc>
                <a:spcPts val="2533"/>
              </a:lnSpc>
              <a:spcBef>
                <a:spcPts val="600"/>
              </a:spcBef>
              <a:spcAft>
                <a:spcPts val="600"/>
              </a:spcAft>
            </a:pPr>
            <a:r>
              <a:rPr lang="en-US" sz="3000" spc="-40" dirty="0">
                <a:solidFill>
                  <a:srgbClr val="C00000"/>
                </a:solidFill>
                <a:latin typeface="Cambria" panose="02040503050406030204" pitchFamily="18" charset="0"/>
                <a:cs typeface="Arial Black"/>
              </a:rPr>
              <a:t>	</a:t>
            </a:r>
            <a:r>
              <a:rPr sz="3000" spc="-40" dirty="0">
                <a:solidFill>
                  <a:srgbClr val="C00000"/>
                </a:solidFill>
                <a:latin typeface="Cambria" panose="02040503050406030204" pitchFamily="18" charset="0"/>
                <a:cs typeface="Arial Black"/>
              </a:rPr>
              <a:t>(PATRF2022)</a:t>
            </a:r>
            <a:endParaRPr lang="en-US" sz="3000" spc="-40" dirty="0">
              <a:solidFill>
                <a:srgbClr val="C00000"/>
              </a:solidFill>
              <a:latin typeface="Cambria" panose="02040503050406030204" pitchFamily="18" charset="0"/>
              <a:cs typeface="Arial Black"/>
            </a:endParaRPr>
          </a:p>
          <a:p>
            <a:pPr marL="514350" indent="-514350">
              <a:lnSpc>
                <a:spcPts val="2533"/>
              </a:lnSpc>
              <a:spcBef>
                <a:spcPts val="600"/>
              </a:spcBef>
              <a:spcAft>
                <a:spcPts val="600"/>
              </a:spcAft>
              <a:buFont typeface="+mj-lt"/>
              <a:buAutoNum type="arabicPeriod"/>
            </a:pPr>
            <a:endParaRPr lang="en-US" sz="3000" spc="-40" dirty="0">
              <a:solidFill>
                <a:srgbClr val="C00000"/>
              </a:solidFill>
              <a:latin typeface="Cambria" panose="02040503050406030204" pitchFamily="18" charset="0"/>
              <a:cs typeface="Arial"/>
            </a:endParaRPr>
          </a:p>
          <a:p>
            <a:pPr>
              <a:lnSpc>
                <a:spcPts val="2533"/>
              </a:lnSpc>
              <a:spcBef>
                <a:spcPts val="600"/>
              </a:spcBef>
              <a:spcAft>
                <a:spcPts val="600"/>
              </a:spcAft>
            </a:pPr>
            <a:r>
              <a:rPr sz="3000" spc="-7" dirty="0">
                <a:solidFill>
                  <a:srgbClr val="1F497D"/>
                </a:solidFill>
                <a:latin typeface="Cambria" panose="02040503050406030204" pitchFamily="18" charset="0"/>
                <a:cs typeface="Arial"/>
              </a:rPr>
              <a:t>Caribbean </a:t>
            </a:r>
            <a:r>
              <a:rPr sz="3000" spc="-27" dirty="0">
                <a:solidFill>
                  <a:srgbClr val="1F497D"/>
                </a:solidFill>
                <a:latin typeface="Cambria" panose="02040503050406030204" pitchFamily="18" charset="0"/>
                <a:cs typeface="Arial"/>
              </a:rPr>
              <a:t>Terrestrial </a:t>
            </a:r>
            <a:r>
              <a:rPr sz="3000" spc="-7" dirty="0">
                <a:solidFill>
                  <a:srgbClr val="1F497D"/>
                </a:solidFill>
                <a:latin typeface="Cambria" panose="02040503050406030204" pitchFamily="18" charset="0"/>
                <a:cs typeface="Arial"/>
              </a:rPr>
              <a:t>Reference Frame of</a:t>
            </a:r>
            <a:r>
              <a:rPr sz="3000" spc="7" dirty="0">
                <a:solidFill>
                  <a:srgbClr val="1F497D"/>
                </a:solidFill>
                <a:latin typeface="Cambria" panose="02040503050406030204" pitchFamily="18" charset="0"/>
                <a:cs typeface="Arial"/>
              </a:rPr>
              <a:t> </a:t>
            </a:r>
            <a:r>
              <a:rPr sz="3000" spc="-7" dirty="0">
                <a:solidFill>
                  <a:srgbClr val="1F497D"/>
                </a:solidFill>
                <a:latin typeface="Cambria" panose="02040503050406030204" pitchFamily="18" charset="0"/>
                <a:cs typeface="Arial"/>
              </a:rPr>
              <a:t>2022</a:t>
            </a:r>
            <a:endParaRPr sz="3000" dirty="0">
              <a:latin typeface="Cambria" panose="02040503050406030204" pitchFamily="18" charset="0"/>
              <a:cs typeface="Arial"/>
            </a:endParaRPr>
          </a:p>
          <a:p>
            <a:pPr>
              <a:lnSpc>
                <a:spcPts val="2533"/>
              </a:lnSpc>
              <a:spcBef>
                <a:spcPts val="600"/>
              </a:spcBef>
              <a:spcAft>
                <a:spcPts val="600"/>
              </a:spcAft>
            </a:pPr>
            <a:r>
              <a:rPr lang="en-US" sz="3000" spc="-20" dirty="0">
                <a:solidFill>
                  <a:srgbClr val="C00000"/>
                </a:solidFill>
                <a:latin typeface="Cambria" panose="02040503050406030204" pitchFamily="18" charset="0"/>
                <a:cs typeface="Arial Black"/>
              </a:rPr>
              <a:t>	</a:t>
            </a:r>
            <a:r>
              <a:rPr sz="3000" spc="-20" dirty="0">
                <a:solidFill>
                  <a:srgbClr val="C00000"/>
                </a:solidFill>
                <a:latin typeface="Cambria" panose="02040503050406030204" pitchFamily="18" charset="0"/>
                <a:cs typeface="Arial Black"/>
              </a:rPr>
              <a:t>(CATRF2022)</a:t>
            </a:r>
            <a:endParaRPr lang="en-US" sz="3000" spc="-20" dirty="0">
              <a:solidFill>
                <a:srgbClr val="C00000"/>
              </a:solidFill>
              <a:latin typeface="Cambria" panose="02040503050406030204" pitchFamily="18" charset="0"/>
              <a:cs typeface="Arial Black"/>
            </a:endParaRPr>
          </a:p>
          <a:p>
            <a:pPr marL="514350" indent="-514350">
              <a:lnSpc>
                <a:spcPts val="2533"/>
              </a:lnSpc>
              <a:spcBef>
                <a:spcPts val="600"/>
              </a:spcBef>
              <a:spcAft>
                <a:spcPts val="600"/>
              </a:spcAft>
              <a:buFont typeface="+mj-lt"/>
              <a:buAutoNum type="arabicPeriod"/>
            </a:pPr>
            <a:endParaRPr lang="en-US" sz="3000" spc="-20" dirty="0">
              <a:solidFill>
                <a:srgbClr val="C00000"/>
              </a:solidFill>
              <a:latin typeface="Cambria" panose="02040503050406030204" pitchFamily="18" charset="0"/>
              <a:cs typeface="Arial"/>
            </a:endParaRPr>
          </a:p>
          <a:p>
            <a:pPr>
              <a:lnSpc>
                <a:spcPts val="2533"/>
              </a:lnSpc>
              <a:spcBef>
                <a:spcPts val="600"/>
              </a:spcBef>
              <a:spcAft>
                <a:spcPts val="600"/>
              </a:spcAft>
            </a:pPr>
            <a:r>
              <a:rPr sz="3000" spc="-7" dirty="0">
                <a:solidFill>
                  <a:srgbClr val="1F497D"/>
                </a:solidFill>
                <a:latin typeface="Cambria" panose="02040503050406030204" pitchFamily="18" charset="0"/>
                <a:cs typeface="Arial"/>
              </a:rPr>
              <a:t>Mariana </a:t>
            </a:r>
            <a:r>
              <a:rPr sz="3000" spc="-27" dirty="0">
                <a:solidFill>
                  <a:srgbClr val="1F497D"/>
                </a:solidFill>
                <a:latin typeface="Cambria" panose="02040503050406030204" pitchFamily="18" charset="0"/>
                <a:cs typeface="Arial"/>
              </a:rPr>
              <a:t>Terrestrial </a:t>
            </a:r>
            <a:r>
              <a:rPr sz="3000" spc="-7" dirty="0">
                <a:solidFill>
                  <a:srgbClr val="1F497D"/>
                </a:solidFill>
                <a:latin typeface="Cambria" panose="02040503050406030204" pitchFamily="18" charset="0"/>
                <a:cs typeface="Arial"/>
              </a:rPr>
              <a:t>Reference Frame</a:t>
            </a:r>
            <a:r>
              <a:rPr sz="3000" dirty="0">
                <a:solidFill>
                  <a:srgbClr val="1F497D"/>
                </a:solidFill>
                <a:latin typeface="Cambria" panose="02040503050406030204" pitchFamily="18" charset="0"/>
                <a:cs typeface="Arial"/>
              </a:rPr>
              <a:t> </a:t>
            </a:r>
            <a:r>
              <a:rPr sz="3000" spc="-7" dirty="0">
                <a:solidFill>
                  <a:srgbClr val="1F497D"/>
                </a:solidFill>
                <a:latin typeface="Cambria" panose="02040503050406030204" pitchFamily="18" charset="0"/>
                <a:cs typeface="Arial"/>
              </a:rPr>
              <a:t>of</a:t>
            </a:r>
            <a:r>
              <a:rPr lang="en-US" sz="3000" spc="-7" dirty="0">
                <a:solidFill>
                  <a:srgbClr val="1F497D"/>
                </a:solidFill>
                <a:latin typeface="Cambria" panose="02040503050406030204" pitchFamily="18" charset="0"/>
                <a:cs typeface="Arial"/>
              </a:rPr>
              <a:t> 2022</a:t>
            </a:r>
            <a:endParaRPr sz="3000" dirty="0">
              <a:latin typeface="Cambria" panose="02040503050406030204" pitchFamily="18" charset="0"/>
              <a:cs typeface="Arial"/>
            </a:endParaRPr>
          </a:p>
          <a:p>
            <a:pPr>
              <a:lnSpc>
                <a:spcPts val="2533"/>
              </a:lnSpc>
              <a:spcBef>
                <a:spcPts val="600"/>
              </a:spcBef>
              <a:spcAft>
                <a:spcPts val="600"/>
              </a:spcAft>
            </a:pPr>
            <a:r>
              <a:rPr lang="en-US" sz="3000" spc="-20" dirty="0">
                <a:solidFill>
                  <a:srgbClr val="C00000"/>
                </a:solidFill>
                <a:latin typeface="Cambria" panose="02040503050406030204" pitchFamily="18" charset="0"/>
                <a:cs typeface="Arial Black"/>
              </a:rPr>
              <a:t>	</a:t>
            </a:r>
            <a:r>
              <a:rPr sz="3000" spc="-20" dirty="0">
                <a:solidFill>
                  <a:srgbClr val="C00000"/>
                </a:solidFill>
                <a:latin typeface="Cambria" panose="02040503050406030204" pitchFamily="18" charset="0"/>
                <a:cs typeface="Arial Black"/>
              </a:rPr>
              <a:t>(MATRF2022)</a:t>
            </a:r>
            <a:endParaRPr sz="3000" dirty="0">
              <a:latin typeface="Cambria" panose="02040503050406030204" pitchFamily="18" charset="0"/>
              <a:cs typeface="Arial Black"/>
            </a:endParaRPr>
          </a:p>
        </p:txBody>
      </p:sp>
    </p:spTree>
    <p:extLst>
      <p:ext uri="{BB962C8B-B14F-4D97-AF65-F5344CB8AC3E}">
        <p14:creationId xmlns:p14="http://schemas.microsoft.com/office/powerpoint/2010/main" val="34505543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cxnSp>
        <p:nvCxnSpPr>
          <p:cNvPr id="4" name="Straight Arrow Connector 3"/>
          <p:cNvCxnSpPr/>
          <p:nvPr/>
        </p:nvCxnSpPr>
        <p:spPr>
          <a:xfrm flipH="1">
            <a:off x="2409092" y="2209800"/>
            <a:ext cx="860182" cy="404446"/>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3784600" y="2286000"/>
            <a:ext cx="356577" cy="10541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450862" y="2286000"/>
            <a:ext cx="1961662" cy="656492"/>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V="1">
            <a:off x="4368311" y="1955800"/>
            <a:ext cx="1170843" cy="177800"/>
          </a:xfrm>
          <a:prstGeom prst="straightConnector1">
            <a:avLst/>
          </a:prstGeom>
          <a:ln w="57150">
            <a:solidFill>
              <a:srgbClr val="FFFF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3056" t="1389" r="63681" b="93077"/>
          <a:stretch/>
        </p:blipFill>
        <p:spPr>
          <a:xfrm>
            <a:off x="1193799" y="95250"/>
            <a:ext cx="2127251" cy="379535"/>
          </a:xfrm>
          <a:prstGeom prst="rect">
            <a:avLst/>
          </a:prstGeom>
        </p:spPr>
      </p:pic>
    </p:spTree>
    <p:extLst>
      <p:ext uri="{BB962C8B-B14F-4D97-AF65-F5344CB8AC3E}">
        <p14:creationId xmlns:p14="http://schemas.microsoft.com/office/powerpoint/2010/main" val="252106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afterEffect">
                                  <p:stCondLst>
                                    <p:cond delay="500"/>
                                  </p:stCondLst>
                                  <p:childTnLst>
                                    <p:animMotion origin="layout" path="M 5E-6 4.81481E-6 L 0.16667 0.27916 " pathEditMode="relative" rAng="0" ptsTypes="AA">
                                      <p:cBhvr>
                                        <p:cTn id="6" dur="2000" fill="hold"/>
                                        <p:tgtEl>
                                          <p:spTgt spid="3"/>
                                        </p:tgtEl>
                                        <p:attrNameLst>
                                          <p:attrName>ppt_x</p:attrName>
                                          <p:attrName>ppt_y</p:attrName>
                                        </p:attrNameLst>
                                      </p:cBhvr>
                                      <p:rCtr x="8333" y="13958"/>
                                    </p:animMotion>
                                  </p:childTnLst>
                                </p:cTn>
                              </p:par>
                            </p:childTnLst>
                          </p:cTn>
                        </p:par>
                        <p:par>
                          <p:cTn id="7" fill="hold">
                            <p:stCondLst>
                              <p:cond delay="2500"/>
                            </p:stCondLst>
                            <p:childTnLst>
                              <p:par>
                                <p:cTn id="8" presetID="22" presetClass="entr" presetSubtype="1" fill="hold"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2"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8"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397763"/>
            <a:ext cx="9144000" cy="693353"/>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pc="-7" dirty="0">
                <a:latin typeface="Cambria" panose="02040503050406030204" pitchFamily="18" charset="0"/>
                <a:cs typeface="Calibri"/>
              </a:rPr>
              <a:t>Four</a:t>
            </a:r>
            <a:r>
              <a:rPr spc="-7" dirty="0">
                <a:latin typeface="Cambria" panose="02040503050406030204" pitchFamily="18" charset="0"/>
                <a:cs typeface="Calibri"/>
              </a:rPr>
              <a:t> </a:t>
            </a:r>
            <a:r>
              <a:rPr lang="en-US" spc="-7" dirty="0">
                <a:latin typeface="Cambria" panose="02040503050406030204" pitchFamily="18" charset="0"/>
                <a:cs typeface="Calibri"/>
              </a:rPr>
              <a:t>“Plate-Fixed” </a:t>
            </a:r>
            <a:r>
              <a:rPr spc="-47" dirty="0">
                <a:latin typeface="Cambria" panose="02040503050406030204" pitchFamily="18" charset="0"/>
                <a:cs typeface="Calibri"/>
              </a:rPr>
              <a:t>Reference </a:t>
            </a:r>
            <a:r>
              <a:rPr spc="-27" dirty="0">
                <a:latin typeface="Cambria" panose="02040503050406030204" pitchFamily="18" charset="0"/>
                <a:cs typeface="Calibri"/>
              </a:rPr>
              <a:t>Frames</a:t>
            </a:r>
            <a:endParaRPr dirty="0">
              <a:latin typeface="Cambria" panose="02040503050406030204" pitchFamily="18" charset="0"/>
              <a:cs typeface="Calibri"/>
            </a:endParaRPr>
          </a:p>
        </p:txBody>
      </p:sp>
      <p:sp>
        <p:nvSpPr>
          <p:cNvPr id="4" name="object 4"/>
          <p:cNvSpPr txBox="1"/>
          <p:nvPr/>
        </p:nvSpPr>
        <p:spPr>
          <a:xfrm>
            <a:off x="240632" y="1531837"/>
            <a:ext cx="8710864" cy="5225802"/>
          </a:xfrm>
          <a:prstGeom prst="rect">
            <a:avLst/>
          </a:prstGeom>
        </p:spPr>
        <p:txBody>
          <a:bodyPr vert="horz" wrap="square" lIns="0" tIns="16933" rIns="0" bIns="0" rtlCol="0">
            <a:noAutofit/>
          </a:bodyPr>
          <a:lstStyle/>
          <a:p>
            <a:pPr>
              <a:lnSpc>
                <a:spcPts val="2533"/>
              </a:lnSpc>
              <a:spcBef>
                <a:spcPts val="600"/>
              </a:spcBef>
              <a:spcAft>
                <a:spcPts val="600"/>
              </a:spcAft>
              <a:buSzPct val="100000"/>
              <a:tabLst>
                <a:tab pos="397077" algn="l"/>
                <a:tab pos="397923" algn="l"/>
              </a:tabLst>
            </a:pPr>
            <a:r>
              <a:rPr sz="3000" dirty="0">
                <a:solidFill>
                  <a:srgbClr val="1F497D"/>
                </a:solidFill>
                <a:uFill>
                  <a:solidFill>
                    <a:srgbClr val="1F497D"/>
                  </a:solidFill>
                </a:uFill>
                <a:latin typeface="Cambria" panose="02040503050406030204" pitchFamily="18" charset="0"/>
                <a:cs typeface="Arial"/>
              </a:rPr>
              <a:t>North </a:t>
            </a:r>
            <a:r>
              <a:rPr sz="3000" spc="-7" dirty="0">
                <a:solidFill>
                  <a:srgbClr val="1F497D"/>
                </a:solidFill>
                <a:uFill>
                  <a:solidFill>
                    <a:srgbClr val="1F497D"/>
                  </a:solidFill>
                </a:uFill>
                <a:latin typeface="Cambria" panose="02040503050406030204" pitchFamily="18" charset="0"/>
                <a:cs typeface="Arial"/>
              </a:rPr>
              <a:t>American </a:t>
            </a:r>
            <a:r>
              <a:rPr sz="3000" spc="-20" dirty="0">
                <a:solidFill>
                  <a:srgbClr val="1F497D"/>
                </a:solidFill>
                <a:uFill>
                  <a:solidFill>
                    <a:srgbClr val="1F497D"/>
                  </a:solidFill>
                </a:uFill>
                <a:latin typeface="Cambria" panose="02040503050406030204" pitchFamily="18" charset="0"/>
                <a:cs typeface="Arial"/>
              </a:rPr>
              <a:t>Terrestrial </a:t>
            </a:r>
            <a:r>
              <a:rPr sz="3000" spc="-7" dirty="0">
                <a:solidFill>
                  <a:srgbClr val="1F497D"/>
                </a:solidFill>
                <a:uFill>
                  <a:solidFill>
                    <a:srgbClr val="1F497D"/>
                  </a:solidFill>
                </a:uFill>
                <a:latin typeface="Cambria" panose="02040503050406030204" pitchFamily="18" charset="0"/>
                <a:cs typeface="Arial"/>
              </a:rPr>
              <a:t>Reference Frame of</a:t>
            </a:r>
            <a:r>
              <a:rPr sz="3000" spc="-33" dirty="0">
                <a:solidFill>
                  <a:srgbClr val="1F497D"/>
                </a:solidFill>
                <a:uFill>
                  <a:solidFill>
                    <a:srgbClr val="1F497D"/>
                  </a:solidFill>
                </a:uFill>
                <a:latin typeface="Cambria" panose="02040503050406030204" pitchFamily="18" charset="0"/>
                <a:cs typeface="Arial"/>
              </a:rPr>
              <a:t> </a:t>
            </a:r>
            <a:r>
              <a:rPr sz="3000" spc="-7" dirty="0">
                <a:solidFill>
                  <a:srgbClr val="1F497D"/>
                </a:solidFill>
                <a:uFill>
                  <a:solidFill>
                    <a:srgbClr val="1F497D"/>
                  </a:solidFill>
                </a:uFill>
                <a:latin typeface="Cambria" panose="02040503050406030204" pitchFamily="18" charset="0"/>
                <a:cs typeface="Arial"/>
              </a:rPr>
              <a:t>2022</a:t>
            </a:r>
            <a:endParaRPr sz="3000" dirty="0">
              <a:latin typeface="Cambria" panose="02040503050406030204" pitchFamily="18" charset="0"/>
              <a:cs typeface="Arial"/>
            </a:endParaRPr>
          </a:p>
          <a:p>
            <a:pPr>
              <a:lnSpc>
                <a:spcPts val="2533"/>
              </a:lnSpc>
              <a:spcBef>
                <a:spcPts val="600"/>
              </a:spcBef>
              <a:spcAft>
                <a:spcPts val="600"/>
              </a:spcAft>
            </a:pPr>
            <a:r>
              <a:rPr lang="en-US" sz="3000" spc="-20" dirty="0">
                <a:solidFill>
                  <a:srgbClr val="C00000"/>
                </a:solidFill>
                <a:uFill>
                  <a:solidFill>
                    <a:srgbClr val="C00000"/>
                  </a:solidFill>
                </a:uFill>
                <a:latin typeface="Cambria" panose="02040503050406030204" pitchFamily="18" charset="0"/>
                <a:cs typeface="Arial Black"/>
              </a:rPr>
              <a:t>	</a:t>
            </a:r>
            <a:r>
              <a:rPr sz="3000" spc="-20" dirty="0">
                <a:solidFill>
                  <a:srgbClr val="C00000"/>
                </a:solidFill>
                <a:uFill>
                  <a:solidFill>
                    <a:srgbClr val="C00000"/>
                  </a:solidFill>
                </a:uFill>
                <a:latin typeface="Cambria" panose="02040503050406030204" pitchFamily="18" charset="0"/>
                <a:cs typeface="Arial Black"/>
              </a:rPr>
              <a:t>(NATRF2022)</a:t>
            </a:r>
            <a:endParaRPr lang="en-US" sz="3000" spc="-20" dirty="0">
              <a:solidFill>
                <a:srgbClr val="C00000"/>
              </a:solidFill>
              <a:uFill>
                <a:solidFill>
                  <a:srgbClr val="C00000"/>
                </a:solidFill>
              </a:uFill>
              <a:latin typeface="Cambria" panose="02040503050406030204" pitchFamily="18" charset="0"/>
              <a:cs typeface="Arial Black"/>
            </a:endParaRPr>
          </a:p>
          <a:p>
            <a:pPr marL="514350" indent="-514350">
              <a:lnSpc>
                <a:spcPts val="2533"/>
              </a:lnSpc>
              <a:spcBef>
                <a:spcPts val="600"/>
              </a:spcBef>
              <a:spcAft>
                <a:spcPts val="600"/>
              </a:spcAft>
              <a:buFont typeface="+mj-lt"/>
              <a:buAutoNum type="arabicPeriod"/>
            </a:pPr>
            <a:endParaRPr lang="en-US" sz="3000" spc="-20" dirty="0">
              <a:solidFill>
                <a:srgbClr val="C00000"/>
              </a:solidFill>
              <a:uFill>
                <a:solidFill>
                  <a:srgbClr val="C00000"/>
                </a:solidFill>
              </a:uFill>
              <a:latin typeface="Cambria" panose="02040503050406030204" pitchFamily="18" charset="0"/>
              <a:cs typeface="Arial Black"/>
            </a:endParaRPr>
          </a:p>
          <a:p>
            <a:pPr>
              <a:lnSpc>
                <a:spcPts val="2533"/>
              </a:lnSpc>
              <a:spcBef>
                <a:spcPts val="600"/>
              </a:spcBef>
              <a:spcAft>
                <a:spcPts val="600"/>
              </a:spcAft>
            </a:pPr>
            <a:r>
              <a:rPr sz="3000" spc="-7" dirty="0">
                <a:solidFill>
                  <a:srgbClr val="1F497D"/>
                </a:solidFill>
                <a:latin typeface="Cambria" panose="02040503050406030204" pitchFamily="18" charset="0"/>
                <a:cs typeface="Arial"/>
              </a:rPr>
              <a:t>Pacific </a:t>
            </a:r>
            <a:r>
              <a:rPr sz="3000" spc="-27" dirty="0">
                <a:solidFill>
                  <a:srgbClr val="1F497D"/>
                </a:solidFill>
                <a:latin typeface="Cambria" panose="02040503050406030204" pitchFamily="18" charset="0"/>
                <a:cs typeface="Arial"/>
              </a:rPr>
              <a:t>Terrestrial </a:t>
            </a:r>
            <a:r>
              <a:rPr sz="3000" spc="-7" dirty="0">
                <a:solidFill>
                  <a:srgbClr val="1F497D"/>
                </a:solidFill>
                <a:latin typeface="Cambria" panose="02040503050406030204" pitchFamily="18" charset="0"/>
                <a:cs typeface="Arial"/>
              </a:rPr>
              <a:t>Reference Frame of</a:t>
            </a:r>
            <a:r>
              <a:rPr sz="3000" dirty="0">
                <a:solidFill>
                  <a:srgbClr val="1F497D"/>
                </a:solidFill>
                <a:latin typeface="Cambria" panose="02040503050406030204" pitchFamily="18" charset="0"/>
                <a:cs typeface="Arial"/>
              </a:rPr>
              <a:t> </a:t>
            </a:r>
            <a:r>
              <a:rPr sz="3000" spc="-7" dirty="0">
                <a:solidFill>
                  <a:srgbClr val="1F497D"/>
                </a:solidFill>
                <a:latin typeface="Cambria" panose="02040503050406030204" pitchFamily="18" charset="0"/>
                <a:cs typeface="Arial"/>
              </a:rPr>
              <a:t>2022</a:t>
            </a:r>
            <a:endParaRPr sz="3000" dirty="0">
              <a:latin typeface="Cambria" panose="02040503050406030204" pitchFamily="18" charset="0"/>
              <a:cs typeface="Arial"/>
            </a:endParaRPr>
          </a:p>
          <a:p>
            <a:pPr>
              <a:lnSpc>
                <a:spcPts val="2533"/>
              </a:lnSpc>
              <a:spcBef>
                <a:spcPts val="600"/>
              </a:spcBef>
              <a:spcAft>
                <a:spcPts val="600"/>
              </a:spcAft>
            </a:pPr>
            <a:r>
              <a:rPr lang="en-US" sz="3000" spc="-40" dirty="0">
                <a:solidFill>
                  <a:srgbClr val="C00000"/>
                </a:solidFill>
                <a:latin typeface="Cambria" panose="02040503050406030204" pitchFamily="18" charset="0"/>
                <a:cs typeface="Arial Black"/>
              </a:rPr>
              <a:t>	</a:t>
            </a:r>
            <a:r>
              <a:rPr sz="3000" spc="-40" dirty="0">
                <a:solidFill>
                  <a:srgbClr val="C00000"/>
                </a:solidFill>
                <a:latin typeface="Cambria" panose="02040503050406030204" pitchFamily="18" charset="0"/>
                <a:cs typeface="Arial Black"/>
              </a:rPr>
              <a:t>(PATRF2022)</a:t>
            </a:r>
            <a:endParaRPr lang="en-US" sz="3000" spc="-40" dirty="0">
              <a:solidFill>
                <a:srgbClr val="C00000"/>
              </a:solidFill>
              <a:latin typeface="Cambria" panose="02040503050406030204" pitchFamily="18" charset="0"/>
              <a:cs typeface="Arial Black"/>
            </a:endParaRPr>
          </a:p>
          <a:p>
            <a:pPr marL="514350" indent="-514350">
              <a:lnSpc>
                <a:spcPts val="2533"/>
              </a:lnSpc>
              <a:spcBef>
                <a:spcPts val="600"/>
              </a:spcBef>
              <a:spcAft>
                <a:spcPts val="600"/>
              </a:spcAft>
              <a:buFont typeface="+mj-lt"/>
              <a:buAutoNum type="arabicPeriod"/>
            </a:pPr>
            <a:endParaRPr lang="en-US" sz="3000" spc="-40" dirty="0">
              <a:solidFill>
                <a:srgbClr val="C00000"/>
              </a:solidFill>
              <a:latin typeface="Cambria" panose="02040503050406030204" pitchFamily="18" charset="0"/>
              <a:cs typeface="Arial"/>
            </a:endParaRPr>
          </a:p>
          <a:p>
            <a:pPr>
              <a:lnSpc>
                <a:spcPts val="2533"/>
              </a:lnSpc>
              <a:spcBef>
                <a:spcPts val="600"/>
              </a:spcBef>
              <a:spcAft>
                <a:spcPts val="600"/>
              </a:spcAft>
            </a:pPr>
            <a:r>
              <a:rPr sz="3000" spc="-7" dirty="0">
                <a:solidFill>
                  <a:srgbClr val="1F497D"/>
                </a:solidFill>
                <a:latin typeface="Cambria" panose="02040503050406030204" pitchFamily="18" charset="0"/>
                <a:cs typeface="Arial"/>
              </a:rPr>
              <a:t>Caribbean </a:t>
            </a:r>
            <a:r>
              <a:rPr sz="3000" spc="-27" dirty="0">
                <a:solidFill>
                  <a:srgbClr val="1F497D"/>
                </a:solidFill>
                <a:latin typeface="Cambria" panose="02040503050406030204" pitchFamily="18" charset="0"/>
                <a:cs typeface="Arial"/>
              </a:rPr>
              <a:t>Terrestrial </a:t>
            </a:r>
            <a:r>
              <a:rPr sz="3000" spc="-7" dirty="0">
                <a:solidFill>
                  <a:srgbClr val="1F497D"/>
                </a:solidFill>
                <a:latin typeface="Cambria" panose="02040503050406030204" pitchFamily="18" charset="0"/>
                <a:cs typeface="Arial"/>
              </a:rPr>
              <a:t>Reference Frame of</a:t>
            </a:r>
            <a:r>
              <a:rPr sz="3000" spc="7" dirty="0">
                <a:solidFill>
                  <a:srgbClr val="1F497D"/>
                </a:solidFill>
                <a:latin typeface="Cambria" panose="02040503050406030204" pitchFamily="18" charset="0"/>
                <a:cs typeface="Arial"/>
              </a:rPr>
              <a:t> </a:t>
            </a:r>
            <a:r>
              <a:rPr sz="3000" spc="-7" dirty="0">
                <a:solidFill>
                  <a:srgbClr val="1F497D"/>
                </a:solidFill>
                <a:latin typeface="Cambria" panose="02040503050406030204" pitchFamily="18" charset="0"/>
                <a:cs typeface="Arial"/>
              </a:rPr>
              <a:t>2022</a:t>
            </a:r>
            <a:endParaRPr sz="3000" dirty="0">
              <a:latin typeface="Cambria" panose="02040503050406030204" pitchFamily="18" charset="0"/>
              <a:cs typeface="Arial"/>
            </a:endParaRPr>
          </a:p>
          <a:p>
            <a:pPr>
              <a:lnSpc>
                <a:spcPts val="2533"/>
              </a:lnSpc>
              <a:spcBef>
                <a:spcPts val="600"/>
              </a:spcBef>
              <a:spcAft>
                <a:spcPts val="600"/>
              </a:spcAft>
            </a:pPr>
            <a:r>
              <a:rPr lang="en-US" sz="3000" spc="-20" dirty="0">
                <a:solidFill>
                  <a:srgbClr val="C00000"/>
                </a:solidFill>
                <a:latin typeface="Cambria" panose="02040503050406030204" pitchFamily="18" charset="0"/>
                <a:cs typeface="Arial Black"/>
              </a:rPr>
              <a:t>	</a:t>
            </a:r>
            <a:r>
              <a:rPr sz="3000" spc="-20" dirty="0">
                <a:solidFill>
                  <a:srgbClr val="C00000"/>
                </a:solidFill>
                <a:latin typeface="Cambria" panose="02040503050406030204" pitchFamily="18" charset="0"/>
                <a:cs typeface="Arial Black"/>
              </a:rPr>
              <a:t>(CATRF2022)</a:t>
            </a:r>
            <a:endParaRPr lang="en-US" sz="3000" spc="-20" dirty="0">
              <a:solidFill>
                <a:srgbClr val="C00000"/>
              </a:solidFill>
              <a:latin typeface="Cambria" panose="02040503050406030204" pitchFamily="18" charset="0"/>
              <a:cs typeface="Arial Black"/>
            </a:endParaRPr>
          </a:p>
          <a:p>
            <a:pPr marL="514350" indent="-514350">
              <a:lnSpc>
                <a:spcPts val="2533"/>
              </a:lnSpc>
              <a:spcBef>
                <a:spcPts val="600"/>
              </a:spcBef>
              <a:spcAft>
                <a:spcPts val="600"/>
              </a:spcAft>
              <a:buFont typeface="+mj-lt"/>
              <a:buAutoNum type="arabicPeriod"/>
            </a:pPr>
            <a:endParaRPr lang="en-US" sz="3000" spc="-20" dirty="0">
              <a:solidFill>
                <a:srgbClr val="C00000"/>
              </a:solidFill>
              <a:latin typeface="Cambria" panose="02040503050406030204" pitchFamily="18" charset="0"/>
              <a:cs typeface="Arial"/>
            </a:endParaRPr>
          </a:p>
          <a:p>
            <a:pPr>
              <a:lnSpc>
                <a:spcPts val="2533"/>
              </a:lnSpc>
              <a:spcBef>
                <a:spcPts val="600"/>
              </a:spcBef>
              <a:spcAft>
                <a:spcPts val="600"/>
              </a:spcAft>
            </a:pPr>
            <a:r>
              <a:rPr sz="3000" spc="-7" dirty="0">
                <a:solidFill>
                  <a:srgbClr val="1F497D"/>
                </a:solidFill>
                <a:latin typeface="Cambria" panose="02040503050406030204" pitchFamily="18" charset="0"/>
                <a:cs typeface="Arial"/>
              </a:rPr>
              <a:t>Mariana </a:t>
            </a:r>
            <a:r>
              <a:rPr sz="3000" spc="-27" dirty="0">
                <a:solidFill>
                  <a:srgbClr val="1F497D"/>
                </a:solidFill>
                <a:latin typeface="Cambria" panose="02040503050406030204" pitchFamily="18" charset="0"/>
                <a:cs typeface="Arial"/>
              </a:rPr>
              <a:t>Terrestrial </a:t>
            </a:r>
            <a:r>
              <a:rPr sz="3000" spc="-7" dirty="0">
                <a:solidFill>
                  <a:srgbClr val="1F497D"/>
                </a:solidFill>
                <a:latin typeface="Cambria" panose="02040503050406030204" pitchFamily="18" charset="0"/>
                <a:cs typeface="Arial"/>
              </a:rPr>
              <a:t>Reference Frame</a:t>
            </a:r>
            <a:r>
              <a:rPr sz="3000" dirty="0">
                <a:solidFill>
                  <a:srgbClr val="1F497D"/>
                </a:solidFill>
                <a:latin typeface="Cambria" panose="02040503050406030204" pitchFamily="18" charset="0"/>
                <a:cs typeface="Arial"/>
              </a:rPr>
              <a:t> </a:t>
            </a:r>
            <a:r>
              <a:rPr sz="3000" spc="-7" dirty="0">
                <a:solidFill>
                  <a:srgbClr val="1F497D"/>
                </a:solidFill>
                <a:latin typeface="Cambria" panose="02040503050406030204" pitchFamily="18" charset="0"/>
                <a:cs typeface="Arial"/>
              </a:rPr>
              <a:t>of</a:t>
            </a:r>
            <a:r>
              <a:rPr lang="en-US" sz="3000" spc="-7" dirty="0">
                <a:solidFill>
                  <a:srgbClr val="1F497D"/>
                </a:solidFill>
                <a:latin typeface="Cambria" panose="02040503050406030204" pitchFamily="18" charset="0"/>
                <a:cs typeface="Arial"/>
              </a:rPr>
              <a:t> 2022</a:t>
            </a:r>
            <a:endParaRPr sz="3000" dirty="0">
              <a:latin typeface="Cambria" panose="02040503050406030204" pitchFamily="18" charset="0"/>
              <a:cs typeface="Arial"/>
            </a:endParaRPr>
          </a:p>
          <a:p>
            <a:pPr>
              <a:lnSpc>
                <a:spcPts val="2533"/>
              </a:lnSpc>
              <a:spcBef>
                <a:spcPts val="600"/>
              </a:spcBef>
              <a:spcAft>
                <a:spcPts val="600"/>
              </a:spcAft>
            </a:pPr>
            <a:r>
              <a:rPr lang="en-US" sz="3000" spc="-20" dirty="0">
                <a:solidFill>
                  <a:srgbClr val="C00000"/>
                </a:solidFill>
                <a:latin typeface="Cambria" panose="02040503050406030204" pitchFamily="18" charset="0"/>
                <a:cs typeface="Arial Black"/>
              </a:rPr>
              <a:t>	</a:t>
            </a:r>
            <a:r>
              <a:rPr sz="3000" spc="-20" dirty="0">
                <a:solidFill>
                  <a:srgbClr val="C00000"/>
                </a:solidFill>
                <a:latin typeface="Cambria" panose="02040503050406030204" pitchFamily="18" charset="0"/>
                <a:cs typeface="Arial Black"/>
              </a:rPr>
              <a:t>(MATRF2022)</a:t>
            </a:r>
            <a:endParaRPr sz="3000" dirty="0">
              <a:latin typeface="Cambria" panose="02040503050406030204" pitchFamily="18" charset="0"/>
              <a:cs typeface="Arial Black"/>
            </a:endParaRPr>
          </a:p>
        </p:txBody>
      </p:sp>
    </p:spTree>
    <p:extLst>
      <p:ext uri="{BB962C8B-B14F-4D97-AF65-F5344CB8AC3E}">
        <p14:creationId xmlns:p14="http://schemas.microsoft.com/office/powerpoint/2010/main" val="236199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
                                            <p:txEl>
                                              <p:pRg st="3" end="3"/>
                                            </p:txEl>
                                          </p:spTgt>
                                        </p:tgtEl>
                                      </p:cBhvr>
                                    </p:animEffect>
                                    <p:anim calcmode="lin" valueType="num">
                                      <p:cBhvr>
                                        <p:cTn id="7" dur="1000"/>
                                        <p:tgtEl>
                                          <p:spTgt spid="4">
                                            <p:txEl>
                                              <p:pRg st="3" end="3"/>
                                            </p:txEl>
                                          </p:spTgt>
                                        </p:tgtEl>
                                        <p:attrNameLst>
                                          <p:attrName>ppt_x</p:attrName>
                                        </p:attrNameLst>
                                      </p:cBhvr>
                                      <p:tavLst>
                                        <p:tav tm="0">
                                          <p:val>
                                            <p:strVal val="ppt_x"/>
                                          </p:val>
                                        </p:tav>
                                        <p:tav tm="100000">
                                          <p:val>
                                            <p:strVal val="ppt_x"/>
                                          </p:val>
                                        </p:tav>
                                      </p:tavLst>
                                    </p:anim>
                                    <p:anim calcmode="lin" valueType="num">
                                      <p:cBhvr>
                                        <p:cTn id="8" dur="1000"/>
                                        <p:tgtEl>
                                          <p:spTgt spid="4">
                                            <p:txEl>
                                              <p:pRg st="3" end="3"/>
                                            </p:txEl>
                                          </p:spTgt>
                                        </p:tgtEl>
                                        <p:attrNameLst>
                                          <p:attrName>ppt_y</p:attrName>
                                        </p:attrNameLst>
                                      </p:cBhvr>
                                      <p:tavLst>
                                        <p:tav tm="0">
                                          <p:val>
                                            <p:strVal val="ppt_y"/>
                                          </p:val>
                                        </p:tav>
                                        <p:tav tm="100000">
                                          <p:val>
                                            <p:strVal val="ppt_y+.1"/>
                                          </p:val>
                                        </p:tav>
                                      </p:tavLst>
                                    </p:anim>
                                    <p:set>
                                      <p:cBhvr>
                                        <p:cTn id="9" dur="1" fill="hold">
                                          <p:stCondLst>
                                            <p:cond delay="999"/>
                                          </p:stCondLst>
                                        </p:cTn>
                                        <p:tgtEl>
                                          <p:spTgt spid="4">
                                            <p:txEl>
                                              <p:pRg st="3" end="3"/>
                                            </p:txEl>
                                          </p:spTgt>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4">
                                            <p:txEl>
                                              <p:pRg st="4" end="4"/>
                                            </p:txEl>
                                          </p:spTgt>
                                        </p:tgtEl>
                                      </p:cBhvr>
                                    </p:animEffect>
                                    <p:anim calcmode="lin" valueType="num">
                                      <p:cBhvr>
                                        <p:cTn id="12" dur="1000"/>
                                        <p:tgtEl>
                                          <p:spTgt spid="4">
                                            <p:txEl>
                                              <p:pRg st="4" end="4"/>
                                            </p:txEl>
                                          </p:spTgt>
                                        </p:tgtEl>
                                        <p:attrNameLst>
                                          <p:attrName>ppt_x</p:attrName>
                                        </p:attrNameLst>
                                      </p:cBhvr>
                                      <p:tavLst>
                                        <p:tav tm="0">
                                          <p:val>
                                            <p:strVal val="ppt_x"/>
                                          </p:val>
                                        </p:tav>
                                        <p:tav tm="100000">
                                          <p:val>
                                            <p:strVal val="ppt_x"/>
                                          </p:val>
                                        </p:tav>
                                      </p:tavLst>
                                    </p:anim>
                                    <p:anim calcmode="lin" valueType="num">
                                      <p:cBhvr>
                                        <p:cTn id="13" dur="1000"/>
                                        <p:tgtEl>
                                          <p:spTgt spid="4">
                                            <p:txEl>
                                              <p:pRg st="4" end="4"/>
                                            </p:txEl>
                                          </p:spTgt>
                                        </p:tgtEl>
                                        <p:attrNameLst>
                                          <p:attrName>ppt_y</p:attrName>
                                        </p:attrNameLst>
                                      </p:cBhvr>
                                      <p:tavLst>
                                        <p:tav tm="0">
                                          <p:val>
                                            <p:strVal val="ppt_y"/>
                                          </p:val>
                                        </p:tav>
                                        <p:tav tm="100000">
                                          <p:val>
                                            <p:strVal val="ppt_y+.1"/>
                                          </p:val>
                                        </p:tav>
                                      </p:tavLst>
                                    </p:anim>
                                    <p:set>
                                      <p:cBhvr>
                                        <p:cTn id="14" dur="1" fill="hold">
                                          <p:stCondLst>
                                            <p:cond delay="999"/>
                                          </p:stCondLst>
                                        </p:cTn>
                                        <p:tgtEl>
                                          <p:spTgt spid="4">
                                            <p:txEl>
                                              <p:pRg st="4" end="4"/>
                                            </p:txEl>
                                          </p:spTgt>
                                        </p:tgtEl>
                                        <p:attrNameLst>
                                          <p:attrName>style.visibility</p:attrName>
                                        </p:attrNameLst>
                                      </p:cBhvr>
                                      <p:to>
                                        <p:strVal val="hidden"/>
                                      </p:to>
                                    </p:set>
                                  </p:childTnLst>
                                </p:cTn>
                              </p:par>
                              <p:par>
                                <p:cTn id="15" presetID="42" presetClass="exit" presetSubtype="0" fill="hold" nodeType="withEffect">
                                  <p:stCondLst>
                                    <p:cond delay="0"/>
                                  </p:stCondLst>
                                  <p:childTnLst>
                                    <p:animEffect transition="out" filter="fade">
                                      <p:cBhvr>
                                        <p:cTn id="16" dur="1000"/>
                                        <p:tgtEl>
                                          <p:spTgt spid="4">
                                            <p:txEl>
                                              <p:pRg st="6" end="6"/>
                                            </p:txEl>
                                          </p:spTgt>
                                        </p:tgtEl>
                                      </p:cBhvr>
                                    </p:animEffect>
                                    <p:anim calcmode="lin" valueType="num">
                                      <p:cBhvr>
                                        <p:cTn id="17" dur="1000"/>
                                        <p:tgtEl>
                                          <p:spTgt spid="4">
                                            <p:txEl>
                                              <p:pRg st="6" end="6"/>
                                            </p:txEl>
                                          </p:spTgt>
                                        </p:tgtEl>
                                        <p:attrNameLst>
                                          <p:attrName>ppt_x</p:attrName>
                                        </p:attrNameLst>
                                      </p:cBhvr>
                                      <p:tavLst>
                                        <p:tav tm="0">
                                          <p:val>
                                            <p:strVal val="ppt_x"/>
                                          </p:val>
                                        </p:tav>
                                        <p:tav tm="100000">
                                          <p:val>
                                            <p:strVal val="ppt_x"/>
                                          </p:val>
                                        </p:tav>
                                      </p:tavLst>
                                    </p:anim>
                                    <p:anim calcmode="lin" valueType="num">
                                      <p:cBhvr>
                                        <p:cTn id="18" dur="1000"/>
                                        <p:tgtEl>
                                          <p:spTgt spid="4">
                                            <p:txEl>
                                              <p:pRg st="6" end="6"/>
                                            </p:txEl>
                                          </p:spTgt>
                                        </p:tgtEl>
                                        <p:attrNameLst>
                                          <p:attrName>ppt_y</p:attrName>
                                        </p:attrNameLst>
                                      </p:cBhvr>
                                      <p:tavLst>
                                        <p:tav tm="0">
                                          <p:val>
                                            <p:strVal val="ppt_y"/>
                                          </p:val>
                                        </p:tav>
                                        <p:tav tm="100000">
                                          <p:val>
                                            <p:strVal val="ppt_y+.1"/>
                                          </p:val>
                                        </p:tav>
                                      </p:tavLst>
                                    </p:anim>
                                    <p:set>
                                      <p:cBhvr>
                                        <p:cTn id="19" dur="1" fill="hold">
                                          <p:stCondLst>
                                            <p:cond delay="999"/>
                                          </p:stCondLst>
                                        </p:cTn>
                                        <p:tgtEl>
                                          <p:spTgt spid="4">
                                            <p:txEl>
                                              <p:pRg st="6" end="6"/>
                                            </p:txEl>
                                          </p:spTgt>
                                        </p:tgtEl>
                                        <p:attrNameLst>
                                          <p:attrName>style.visibility</p:attrName>
                                        </p:attrNameLst>
                                      </p:cBhvr>
                                      <p:to>
                                        <p:strVal val="hidden"/>
                                      </p:to>
                                    </p:set>
                                  </p:childTnLst>
                                </p:cTn>
                              </p:par>
                              <p:par>
                                <p:cTn id="20" presetID="42" presetClass="exit" presetSubtype="0" fill="hold" nodeType="withEffect">
                                  <p:stCondLst>
                                    <p:cond delay="0"/>
                                  </p:stCondLst>
                                  <p:childTnLst>
                                    <p:animEffect transition="out" filter="fade">
                                      <p:cBhvr>
                                        <p:cTn id="21" dur="1000"/>
                                        <p:tgtEl>
                                          <p:spTgt spid="4">
                                            <p:txEl>
                                              <p:pRg st="7" end="7"/>
                                            </p:txEl>
                                          </p:spTgt>
                                        </p:tgtEl>
                                      </p:cBhvr>
                                    </p:animEffect>
                                    <p:anim calcmode="lin" valueType="num">
                                      <p:cBhvr>
                                        <p:cTn id="22" dur="1000"/>
                                        <p:tgtEl>
                                          <p:spTgt spid="4">
                                            <p:txEl>
                                              <p:pRg st="7" end="7"/>
                                            </p:txEl>
                                          </p:spTgt>
                                        </p:tgtEl>
                                        <p:attrNameLst>
                                          <p:attrName>ppt_x</p:attrName>
                                        </p:attrNameLst>
                                      </p:cBhvr>
                                      <p:tavLst>
                                        <p:tav tm="0">
                                          <p:val>
                                            <p:strVal val="ppt_x"/>
                                          </p:val>
                                        </p:tav>
                                        <p:tav tm="100000">
                                          <p:val>
                                            <p:strVal val="ppt_x"/>
                                          </p:val>
                                        </p:tav>
                                      </p:tavLst>
                                    </p:anim>
                                    <p:anim calcmode="lin" valueType="num">
                                      <p:cBhvr>
                                        <p:cTn id="23" dur="1000"/>
                                        <p:tgtEl>
                                          <p:spTgt spid="4">
                                            <p:txEl>
                                              <p:pRg st="7" end="7"/>
                                            </p:txEl>
                                          </p:spTgt>
                                        </p:tgtEl>
                                        <p:attrNameLst>
                                          <p:attrName>ppt_y</p:attrName>
                                        </p:attrNameLst>
                                      </p:cBhvr>
                                      <p:tavLst>
                                        <p:tav tm="0">
                                          <p:val>
                                            <p:strVal val="ppt_y"/>
                                          </p:val>
                                        </p:tav>
                                        <p:tav tm="100000">
                                          <p:val>
                                            <p:strVal val="ppt_y+.1"/>
                                          </p:val>
                                        </p:tav>
                                      </p:tavLst>
                                    </p:anim>
                                    <p:set>
                                      <p:cBhvr>
                                        <p:cTn id="24" dur="1" fill="hold">
                                          <p:stCondLst>
                                            <p:cond delay="999"/>
                                          </p:stCondLst>
                                        </p:cTn>
                                        <p:tgtEl>
                                          <p:spTgt spid="4">
                                            <p:txEl>
                                              <p:pRg st="7" end="7"/>
                                            </p:txEl>
                                          </p:spTgt>
                                        </p:tgtEl>
                                        <p:attrNameLst>
                                          <p:attrName>style.visibility</p:attrName>
                                        </p:attrNameLst>
                                      </p:cBhvr>
                                      <p:to>
                                        <p:strVal val="hidden"/>
                                      </p:to>
                                    </p:set>
                                  </p:childTnLst>
                                </p:cTn>
                              </p:par>
                              <p:par>
                                <p:cTn id="25" presetID="42" presetClass="exit" presetSubtype="0" fill="hold" nodeType="withEffect">
                                  <p:stCondLst>
                                    <p:cond delay="0"/>
                                  </p:stCondLst>
                                  <p:childTnLst>
                                    <p:animEffect transition="out" filter="fade">
                                      <p:cBhvr>
                                        <p:cTn id="26" dur="1000"/>
                                        <p:tgtEl>
                                          <p:spTgt spid="4">
                                            <p:txEl>
                                              <p:pRg st="9" end="9"/>
                                            </p:txEl>
                                          </p:spTgt>
                                        </p:tgtEl>
                                      </p:cBhvr>
                                    </p:animEffect>
                                    <p:anim calcmode="lin" valueType="num">
                                      <p:cBhvr>
                                        <p:cTn id="27" dur="1000"/>
                                        <p:tgtEl>
                                          <p:spTgt spid="4">
                                            <p:txEl>
                                              <p:pRg st="9" end="9"/>
                                            </p:txEl>
                                          </p:spTgt>
                                        </p:tgtEl>
                                        <p:attrNameLst>
                                          <p:attrName>ppt_x</p:attrName>
                                        </p:attrNameLst>
                                      </p:cBhvr>
                                      <p:tavLst>
                                        <p:tav tm="0">
                                          <p:val>
                                            <p:strVal val="ppt_x"/>
                                          </p:val>
                                        </p:tav>
                                        <p:tav tm="100000">
                                          <p:val>
                                            <p:strVal val="ppt_x"/>
                                          </p:val>
                                        </p:tav>
                                      </p:tavLst>
                                    </p:anim>
                                    <p:anim calcmode="lin" valueType="num">
                                      <p:cBhvr>
                                        <p:cTn id="28" dur="1000"/>
                                        <p:tgtEl>
                                          <p:spTgt spid="4">
                                            <p:txEl>
                                              <p:pRg st="9" end="9"/>
                                            </p:txEl>
                                          </p:spTgt>
                                        </p:tgtEl>
                                        <p:attrNameLst>
                                          <p:attrName>ppt_y</p:attrName>
                                        </p:attrNameLst>
                                      </p:cBhvr>
                                      <p:tavLst>
                                        <p:tav tm="0">
                                          <p:val>
                                            <p:strVal val="ppt_y"/>
                                          </p:val>
                                        </p:tav>
                                        <p:tav tm="100000">
                                          <p:val>
                                            <p:strVal val="ppt_y+.1"/>
                                          </p:val>
                                        </p:tav>
                                      </p:tavLst>
                                    </p:anim>
                                    <p:set>
                                      <p:cBhvr>
                                        <p:cTn id="29" dur="1" fill="hold">
                                          <p:stCondLst>
                                            <p:cond delay="999"/>
                                          </p:stCondLst>
                                        </p:cTn>
                                        <p:tgtEl>
                                          <p:spTgt spid="4">
                                            <p:txEl>
                                              <p:pRg st="9" end="9"/>
                                            </p:txEl>
                                          </p:spTgt>
                                        </p:tgtEl>
                                        <p:attrNameLst>
                                          <p:attrName>style.visibility</p:attrName>
                                        </p:attrNameLst>
                                      </p:cBhvr>
                                      <p:to>
                                        <p:strVal val="hidden"/>
                                      </p:to>
                                    </p:set>
                                  </p:childTnLst>
                                </p:cTn>
                              </p:par>
                              <p:par>
                                <p:cTn id="30" presetID="42" presetClass="exit" presetSubtype="0" fill="hold" nodeType="withEffect">
                                  <p:stCondLst>
                                    <p:cond delay="0"/>
                                  </p:stCondLst>
                                  <p:childTnLst>
                                    <p:animEffect transition="out" filter="fade">
                                      <p:cBhvr>
                                        <p:cTn id="31" dur="1000"/>
                                        <p:tgtEl>
                                          <p:spTgt spid="4">
                                            <p:txEl>
                                              <p:pRg st="10" end="10"/>
                                            </p:txEl>
                                          </p:spTgt>
                                        </p:tgtEl>
                                      </p:cBhvr>
                                    </p:animEffect>
                                    <p:anim calcmode="lin" valueType="num">
                                      <p:cBhvr>
                                        <p:cTn id="32" dur="1000"/>
                                        <p:tgtEl>
                                          <p:spTgt spid="4">
                                            <p:txEl>
                                              <p:pRg st="10" end="10"/>
                                            </p:txEl>
                                          </p:spTgt>
                                        </p:tgtEl>
                                        <p:attrNameLst>
                                          <p:attrName>ppt_x</p:attrName>
                                        </p:attrNameLst>
                                      </p:cBhvr>
                                      <p:tavLst>
                                        <p:tav tm="0">
                                          <p:val>
                                            <p:strVal val="ppt_x"/>
                                          </p:val>
                                        </p:tav>
                                        <p:tav tm="100000">
                                          <p:val>
                                            <p:strVal val="ppt_x"/>
                                          </p:val>
                                        </p:tav>
                                      </p:tavLst>
                                    </p:anim>
                                    <p:anim calcmode="lin" valueType="num">
                                      <p:cBhvr>
                                        <p:cTn id="33" dur="1000"/>
                                        <p:tgtEl>
                                          <p:spTgt spid="4">
                                            <p:txEl>
                                              <p:pRg st="10" end="10"/>
                                            </p:txEl>
                                          </p:spTgt>
                                        </p:tgtEl>
                                        <p:attrNameLst>
                                          <p:attrName>ppt_y</p:attrName>
                                        </p:attrNameLst>
                                      </p:cBhvr>
                                      <p:tavLst>
                                        <p:tav tm="0">
                                          <p:val>
                                            <p:strVal val="ppt_y"/>
                                          </p:val>
                                        </p:tav>
                                        <p:tav tm="100000">
                                          <p:val>
                                            <p:strVal val="ppt_y+.1"/>
                                          </p:val>
                                        </p:tav>
                                      </p:tavLst>
                                    </p:anim>
                                    <p:set>
                                      <p:cBhvr>
                                        <p:cTn id="34" dur="1" fill="hold">
                                          <p:stCondLst>
                                            <p:cond delay="999"/>
                                          </p:stCondLst>
                                        </p:cTn>
                                        <p:tgtEl>
                                          <p:spTgt spid="4">
                                            <p:txEl>
                                              <p:pRg st="10" end="10"/>
                                            </p:txEl>
                                          </p:spTgt>
                                        </p:tgtEl>
                                        <p:attrNameLst>
                                          <p:attrName>style.visibility</p:attrName>
                                        </p:attrNameLst>
                                      </p:cBhvr>
                                      <p:to>
                                        <p:strVal val="hidden"/>
                                      </p:to>
                                    </p:set>
                                  </p:childTnLst>
                                </p:cTn>
                              </p:par>
                              <p:par>
                                <p:cTn id="35" presetID="47" presetClass="exit" presetSubtype="0" fill="hold" grpId="0" nodeType="withEffect">
                                  <p:stCondLst>
                                    <p:cond delay="0"/>
                                  </p:stCondLst>
                                  <p:childTnLst>
                                    <p:animEffect transition="out" filter="fade">
                                      <p:cBhvr>
                                        <p:cTn id="36" dur="1000"/>
                                        <p:tgtEl>
                                          <p:spTgt spid="2"/>
                                        </p:tgtEl>
                                      </p:cBhvr>
                                    </p:animEffect>
                                    <p:anim calcmode="lin" valueType="num">
                                      <p:cBhvr>
                                        <p:cTn id="37" dur="1000"/>
                                        <p:tgtEl>
                                          <p:spTgt spid="2"/>
                                        </p:tgtEl>
                                        <p:attrNameLst>
                                          <p:attrName>ppt_x</p:attrName>
                                        </p:attrNameLst>
                                      </p:cBhvr>
                                      <p:tavLst>
                                        <p:tav tm="0">
                                          <p:val>
                                            <p:strVal val="ppt_x"/>
                                          </p:val>
                                        </p:tav>
                                        <p:tav tm="100000">
                                          <p:val>
                                            <p:strVal val="ppt_x"/>
                                          </p:val>
                                        </p:tav>
                                      </p:tavLst>
                                    </p:anim>
                                    <p:anim calcmode="lin" valueType="num">
                                      <p:cBhvr>
                                        <p:cTn id="38" dur="1000"/>
                                        <p:tgtEl>
                                          <p:spTgt spid="2"/>
                                        </p:tgtEl>
                                        <p:attrNameLst>
                                          <p:attrName>ppt_y</p:attrName>
                                        </p:attrNameLst>
                                      </p:cBhvr>
                                      <p:tavLst>
                                        <p:tav tm="0">
                                          <p:val>
                                            <p:strVal val="ppt_y"/>
                                          </p:val>
                                        </p:tav>
                                        <p:tav tm="100000">
                                          <p:val>
                                            <p:strVal val="ppt_y-.1"/>
                                          </p:val>
                                        </p:tav>
                                      </p:tavLst>
                                    </p:anim>
                                    <p:set>
                                      <p:cBhvr>
                                        <p:cTn id="3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indent="-514350">
              <a:spcBef>
                <a:spcPts val="133"/>
              </a:spcBef>
              <a:buFont typeface="+mj-lt"/>
              <a:buAutoNum type="arabicPeriod"/>
              <a:tabLst>
                <a:tab pos="473275" algn="l"/>
                <a:tab pos="474121" algn="l"/>
              </a:tabLst>
            </a:pPr>
            <a:r>
              <a:rPr lang="en-US" sz="3200" spc="-7" dirty="0">
                <a:latin typeface="Cambria" panose="02040503050406030204" pitchFamily="18" charset="0"/>
                <a:ea typeface="Cambria" panose="02040503050406030204" pitchFamily="18" charset="0"/>
                <a:cs typeface="Calibri"/>
              </a:rPr>
              <a:t>develop </a:t>
            </a:r>
            <a:r>
              <a:rPr lang="en-US" sz="3200" u="sng" dirty="0">
                <a:latin typeface="Cambria" panose="02040503050406030204" pitchFamily="18" charset="0"/>
                <a:ea typeface="Cambria" panose="02040503050406030204" pitchFamily="18" charset="0"/>
                <a:cs typeface="Calibri"/>
              </a:rPr>
              <a:t>four</a:t>
            </a:r>
            <a:r>
              <a:rPr sz="3200" u="sng" dirty="0">
                <a:latin typeface="Cambria" panose="02040503050406030204" pitchFamily="18" charset="0"/>
                <a:ea typeface="Cambria" panose="02040503050406030204" pitchFamily="18" charset="0"/>
                <a:cs typeface="Calibri"/>
              </a:rPr>
              <a:t> </a:t>
            </a:r>
            <a:r>
              <a:rPr lang="en-US" sz="3200" u="sng" dirty="0">
                <a:latin typeface="Cambria" panose="02040503050406030204" pitchFamily="18" charset="0"/>
                <a:ea typeface="Cambria" panose="02040503050406030204" pitchFamily="18" charset="0"/>
                <a:cs typeface="Calibri"/>
              </a:rPr>
              <a:t>"</a:t>
            </a:r>
            <a:r>
              <a:rPr sz="3200" u="sng" spc="-13" dirty="0">
                <a:latin typeface="Cambria" panose="02040503050406030204" pitchFamily="18" charset="0"/>
                <a:ea typeface="Cambria" panose="02040503050406030204" pitchFamily="18" charset="0"/>
                <a:cs typeface="Calibri"/>
              </a:rPr>
              <a:t>plate-fixed</a:t>
            </a:r>
            <a:r>
              <a:rPr lang="en-US" sz="3200" u="sng" spc="-13" dirty="0">
                <a:latin typeface="Cambria" panose="02040503050406030204" pitchFamily="18" charset="0"/>
                <a:ea typeface="Cambria" panose="02040503050406030204" pitchFamily="18" charset="0"/>
                <a:cs typeface="Calibri"/>
              </a:rPr>
              <a:t>" </a:t>
            </a:r>
            <a:r>
              <a:rPr sz="3200" u="sng" spc="-27" dirty="0">
                <a:latin typeface="Cambria" panose="02040503050406030204" pitchFamily="18" charset="0"/>
                <a:ea typeface="Cambria" panose="02040503050406030204" pitchFamily="18" charset="0"/>
                <a:cs typeface="Calibri"/>
              </a:rPr>
              <a:t>reference</a:t>
            </a:r>
            <a:r>
              <a:rPr sz="3200" u="sng" spc="20" dirty="0">
                <a:latin typeface="Cambria" panose="02040503050406030204" pitchFamily="18" charset="0"/>
                <a:ea typeface="Cambria" panose="02040503050406030204" pitchFamily="18" charset="0"/>
                <a:cs typeface="Calibri"/>
              </a:rPr>
              <a:t> </a:t>
            </a:r>
            <a:r>
              <a:rPr sz="3200" u="sng" spc="-20" dirty="0">
                <a:latin typeface="Cambria" panose="02040503050406030204" pitchFamily="18" charset="0"/>
                <a:ea typeface="Cambria" panose="02040503050406030204" pitchFamily="18" charset="0"/>
                <a:cs typeface="Calibri"/>
              </a:rPr>
              <a:t>frames</a:t>
            </a:r>
            <a:endParaRPr sz="3200" u="sng" dirty="0">
              <a:latin typeface="Cambria" panose="02040503050406030204" pitchFamily="18" charset="0"/>
              <a:ea typeface="Cambria" panose="02040503050406030204" pitchFamily="18" charset="0"/>
              <a:cs typeface="Calibri"/>
            </a:endParaRPr>
          </a:p>
          <a:p>
            <a:pPr marL="531282" marR="27093" indent="-514350">
              <a:spcBef>
                <a:spcPts val="2300"/>
              </a:spcBef>
              <a:buFont typeface="+mj-lt"/>
              <a:buAutoNum type="arabicPeriod"/>
              <a:tabLst>
                <a:tab pos="473275" algn="l"/>
                <a:tab pos="474121" algn="l"/>
              </a:tabLst>
            </a:pPr>
            <a:r>
              <a:rPr sz="3200" b="1" spc="-20" dirty="0">
                <a:latin typeface="Cambria" panose="02040503050406030204" pitchFamily="18" charset="0"/>
                <a:ea typeface="Cambria" panose="02040503050406030204" pitchFamily="18" charset="0"/>
                <a:cs typeface="Calibri"/>
              </a:rPr>
              <a:t>remove </a:t>
            </a:r>
            <a:r>
              <a:rPr sz="3200" b="1" u="sng" spc="-13" dirty="0">
                <a:latin typeface="Cambria" panose="02040503050406030204" pitchFamily="18" charset="0"/>
                <a:ea typeface="Cambria" panose="02040503050406030204" pitchFamily="18" charset="0"/>
                <a:cs typeface="Calibri"/>
              </a:rPr>
              <a:t>non-geocentricity </a:t>
            </a:r>
            <a:r>
              <a:rPr sz="3200" b="1" u="sng" spc="-7" dirty="0">
                <a:latin typeface="Cambria" panose="02040503050406030204" pitchFamily="18" charset="0"/>
                <a:ea typeface="Cambria" panose="02040503050406030204" pitchFamily="18" charset="0"/>
                <a:cs typeface="Calibri"/>
              </a:rPr>
              <a:t>of NAD</a:t>
            </a:r>
            <a:r>
              <a:rPr sz="3200" b="1" u="sng" dirty="0">
                <a:latin typeface="Cambria" panose="02040503050406030204" pitchFamily="18" charset="0"/>
                <a:ea typeface="Cambria" panose="02040503050406030204" pitchFamily="18" charset="0"/>
                <a:cs typeface="Calibri"/>
              </a:rPr>
              <a:t>83</a:t>
            </a:r>
            <a:endParaRPr sz="3200" b="1" dirty="0">
              <a:latin typeface="Cambria" panose="02040503050406030204" pitchFamily="18" charset="0"/>
              <a:ea typeface="Cambria" panose="02040503050406030204" pitchFamily="18" charset="0"/>
              <a:cs typeface="Calibri"/>
            </a:endParaRPr>
          </a:p>
          <a:p>
            <a:pPr marL="531282" indent="-514350">
              <a:spcBef>
                <a:spcPts val="2053"/>
              </a:spcBef>
              <a:buFont typeface="+mj-lt"/>
              <a:buAutoNum type="arabicPeriod"/>
              <a:tabLst>
                <a:tab pos="473275" algn="l"/>
                <a:tab pos="474121" algn="l"/>
              </a:tabLst>
            </a:pPr>
            <a:r>
              <a:rPr lang="en-US" sz="3200" spc="-13" dirty="0">
                <a:latin typeface="Cambria" panose="02040503050406030204" pitchFamily="18" charset="0"/>
                <a:ea typeface="Cambria" panose="02040503050406030204" pitchFamily="18" charset="0"/>
                <a:cs typeface="Calibri"/>
              </a:rPr>
              <a:t>align</a:t>
            </a:r>
            <a:r>
              <a:rPr sz="3200" spc="-13" dirty="0">
                <a:latin typeface="Cambria" panose="02040503050406030204" pitchFamily="18" charset="0"/>
                <a:ea typeface="Cambria" panose="02040503050406030204" pitchFamily="18" charset="0"/>
                <a:cs typeface="Calibri"/>
              </a:rPr>
              <a:t> </a:t>
            </a:r>
            <a:r>
              <a:rPr sz="3200" spc="-20" dirty="0">
                <a:latin typeface="Cambria" panose="02040503050406030204" pitchFamily="18" charset="0"/>
                <a:ea typeface="Cambria" panose="02040503050406030204" pitchFamily="18" charset="0"/>
                <a:cs typeface="Calibri"/>
              </a:rPr>
              <a:t>to </a:t>
            </a:r>
            <a:r>
              <a:rPr lang="en-US" sz="3200" u="sng" spc="-7" dirty="0">
                <a:latin typeface="Cambria" panose="02040503050406030204" pitchFamily="18" charset="0"/>
                <a:ea typeface="Cambria" panose="02040503050406030204" pitchFamily="18" charset="0"/>
                <a:cs typeface="Calibri"/>
              </a:rPr>
              <a:t>ITRF2020</a:t>
            </a:r>
            <a:r>
              <a:rPr sz="3200" u="sng" spc="-7" dirty="0">
                <a:latin typeface="Cambria" panose="02040503050406030204" pitchFamily="18" charset="0"/>
                <a:ea typeface="Cambria" panose="02040503050406030204" pitchFamily="18" charset="0"/>
                <a:cs typeface="Calibri"/>
              </a:rPr>
              <a:t> </a:t>
            </a:r>
            <a:r>
              <a:rPr sz="3200" u="sng" spc="-20" dirty="0">
                <a:latin typeface="Cambria" panose="02040503050406030204" pitchFamily="18" charset="0"/>
                <a:ea typeface="Cambria" panose="02040503050406030204" pitchFamily="18" charset="0"/>
                <a:cs typeface="Calibri"/>
              </a:rPr>
              <a:t>at</a:t>
            </a:r>
            <a:r>
              <a:rPr lang="en-US" sz="3200" u="sng" spc="-20" dirty="0">
                <a:latin typeface="Cambria" panose="02040503050406030204" pitchFamily="18" charset="0"/>
                <a:ea typeface="Cambria" panose="02040503050406030204" pitchFamily="18" charset="0"/>
                <a:cs typeface="Calibri"/>
              </a:rPr>
              <a:t> epoch</a:t>
            </a:r>
            <a:r>
              <a:rPr sz="3200" u="sng" spc="-20" dirty="0">
                <a:latin typeface="Cambria" panose="02040503050406030204" pitchFamily="18" charset="0"/>
                <a:ea typeface="Cambria" panose="02040503050406030204" pitchFamily="18" charset="0"/>
                <a:cs typeface="Calibri"/>
              </a:rPr>
              <a:t> </a:t>
            </a:r>
            <a:r>
              <a:rPr sz="3200" u="sng" spc="-7" dirty="0">
                <a:latin typeface="Cambria" panose="02040503050406030204" pitchFamily="18" charset="0"/>
                <a:ea typeface="Cambria" panose="02040503050406030204" pitchFamily="18" charset="0"/>
                <a:cs typeface="Calibri"/>
              </a:rPr>
              <a:t>2020.00</a:t>
            </a:r>
            <a:endParaRPr lang="en-US" sz="3200" u="sng" dirty="0">
              <a:latin typeface="Cambria" panose="02040503050406030204" pitchFamily="18" charset="0"/>
              <a:ea typeface="Cambria" panose="02040503050406030204" pitchFamily="18" charset="0"/>
              <a:cs typeface="Calibri"/>
            </a:endParaRPr>
          </a:p>
          <a:p>
            <a:pPr marL="531282" marR="713722" indent="-514350">
              <a:spcBef>
                <a:spcPts val="2047"/>
              </a:spcBef>
              <a:buFont typeface="+mj-lt"/>
              <a:buAutoNum type="arabicPeriod"/>
              <a:tabLst>
                <a:tab pos="473075" algn="l"/>
                <a:tab pos="473075" algn="l"/>
              </a:tabLst>
            </a:pPr>
            <a:r>
              <a:rPr lang="en-US" sz="3200" spc="-20" dirty="0">
                <a:latin typeface="Cambria" panose="02040503050406030204" pitchFamily="18" charset="0"/>
                <a:ea typeface="Cambria" panose="02040503050406030204" pitchFamily="18" charset="0"/>
                <a:cs typeface="Calibri"/>
              </a:rPr>
              <a:t>remove </a:t>
            </a:r>
            <a:r>
              <a:rPr lang="en-US" sz="3200" spc="-13" dirty="0">
                <a:latin typeface="Cambria" panose="02040503050406030204" pitchFamily="18" charset="0"/>
                <a:ea typeface="Cambria" panose="02040503050406030204" pitchFamily="18" charset="0"/>
                <a:cs typeface="Calibri"/>
              </a:rPr>
              <a:t>most </a:t>
            </a:r>
            <a:r>
              <a:rPr lang="en-US" sz="3200" spc="-7" dirty="0">
                <a:latin typeface="Cambria" panose="02040503050406030204" pitchFamily="18" charset="0"/>
                <a:ea typeface="Cambria" panose="02040503050406030204" pitchFamily="18" charset="0"/>
                <a:cs typeface="Calibri"/>
              </a:rPr>
              <a:t>of </a:t>
            </a:r>
            <a:r>
              <a:rPr lang="en-US" sz="3200" spc="-13" dirty="0">
                <a:latin typeface="Cambria" panose="02040503050406030204" pitchFamily="18" charset="0"/>
                <a:ea typeface="Cambria" panose="02040503050406030204" pitchFamily="18" charset="0"/>
                <a:cs typeface="Calibri"/>
              </a:rPr>
              <a:t>tectonic </a:t>
            </a:r>
            <a:r>
              <a:rPr lang="en-US" sz="3200" spc="-20" dirty="0">
                <a:latin typeface="Cambria" panose="02040503050406030204" pitchFamily="18" charset="0"/>
                <a:ea typeface="Cambria" panose="02040503050406030204" pitchFamily="18" charset="0"/>
                <a:cs typeface="Calibri"/>
              </a:rPr>
              <a:t>plate rotation from </a:t>
            </a:r>
            <a:r>
              <a:rPr lang="en-US" sz="3200" spc="-7" dirty="0">
                <a:latin typeface="Cambria" panose="02040503050406030204" pitchFamily="18" charset="0"/>
                <a:ea typeface="Cambria" panose="02040503050406030204" pitchFamily="18" charset="0"/>
                <a:cs typeface="Calibri"/>
              </a:rPr>
              <a:t>ITRF2020 via </a:t>
            </a:r>
            <a:r>
              <a:rPr lang="en-US" sz="3200" u="sng" spc="-7" dirty="0">
                <a:uFill>
                  <a:solidFill>
                    <a:srgbClr val="000000"/>
                  </a:solidFill>
                </a:uFill>
                <a:latin typeface="Cambria" panose="02040503050406030204" pitchFamily="18" charset="0"/>
                <a:ea typeface="Cambria" panose="02040503050406030204" pitchFamily="18" charset="0"/>
                <a:cs typeface="Calibri"/>
              </a:rPr>
              <a:t>Euler</a:t>
            </a:r>
            <a:r>
              <a:rPr lang="en-US" sz="3200" u="sng" dirty="0">
                <a:uFill>
                  <a:solidFill>
                    <a:srgbClr val="000000"/>
                  </a:solidFill>
                </a:uFill>
                <a:latin typeface="Cambria" panose="02040503050406030204" pitchFamily="18" charset="0"/>
                <a:ea typeface="Cambria" panose="02040503050406030204" pitchFamily="18" charset="0"/>
                <a:cs typeface="Calibri"/>
              </a:rPr>
              <a:t> </a:t>
            </a:r>
            <a:r>
              <a:rPr lang="en-US" sz="3200" u="sng" spc="-20" dirty="0">
                <a:uFill>
                  <a:solidFill>
                    <a:srgbClr val="000000"/>
                  </a:solidFill>
                </a:uFill>
                <a:latin typeface="Cambria" panose="02040503050406030204" pitchFamily="18" charset="0"/>
                <a:ea typeface="Cambria" panose="02040503050406030204" pitchFamily="18" charset="0"/>
                <a:cs typeface="Calibri"/>
              </a:rPr>
              <a:t>Pole Parameters</a:t>
            </a:r>
            <a:endParaRPr lang="en-US" sz="3200" spc="-20" dirty="0">
              <a:uFill>
                <a:solidFill>
                  <a:srgbClr val="000000"/>
                </a:solidFill>
              </a:uFill>
              <a:latin typeface="Cambria" panose="02040503050406030204" pitchFamily="18" charset="0"/>
              <a:ea typeface="Cambria" panose="02040503050406030204" pitchFamily="18" charset="0"/>
              <a:cs typeface="Calibri"/>
            </a:endParaRPr>
          </a:p>
          <a:p>
            <a:pPr marL="16932" marR="713722">
              <a:spcBef>
                <a:spcPts val="0"/>
              </a:spcBef>
              <a:tabLst>
                <a:tab pos="473075" algn="l"/>
                <a:tab pos="473075" algn="l"/>
              </a:tabLst>
            </a:pPr>
            <a:r>
              <a:rPr lang="en-US" sz="2800" spc="-20" dirty="0">
                <a:uFill>
                  <a:solidFill>
                    <a:srgbClr val="000000"/>
                  </a:solidFill>
                </a:uFill>
                <a:latin typeface="Cambria" panose="02040503050406030204" pitchFamily="18" charset="0"/>
                <a:ea typeface="Cambria" panose="02040503050406030204" pitchFamily="18" charset="0"/>
                <a:cs typeface="Calibri"/>
              </a:rPr>
              <a:t> </a:t>
            </a:r>
          </a:p>
          <a:p>
            <a:pPr marL="16932" marR="713722" algn="ctr">
              <a:spcBef>
                <a:spcPts val="3000"/>
              </a:spcBef>
              <a:tabLst>
                <a:tab pos="473275" algn="l"/>
                <a:tab pos="474121" algn="l"/>
                <a:tab pos="6531870" algn="l"/>
              </a:tabLst>
            </a:pP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269352397"/>
      </p:ext>
    </p:extLst>
  </p:cSld>
  <p:clrMapOvr>
    <a:masterClrMapping/>
  </p:clrMapOvr>
  <p:transition spd="slow">
    <p:wipe dir="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23979"/>
            <a:ext cx="8229600" cy="1838321"/>
          </a:xfrm>
        </p:spPr>
        <p:txBody>
          <a:bodyPr/>
          <a:lstStyle/>
          <a:p>
            <a:r>
              <a:rPr lang="en-US" dirty="0">
                <a:latin typeface="Cambria" panose="02040503050406030204" pitchFamily="18" charset="0"/>
                <a:ea typeface="Cambria" panose="02040503050406030204" pitchFamily="18" charset="0"/>
              </a:rPr>
              <a:t>Geocentric:</a:t>
            </a:r>
          </a:p>
          <a:p>
            <a:pPr lvl="1"/>
            <a:r>
              <a:rPr lang="en-US" sz="3200" b="1" dirty="0">
                <a:latin typeface="Cambria" panose="02040503050406030204" pitchFamily="18" charset="0"/>
                <a:ea typeface="Cambria" panose="02040503050406030204" pitchFamily="18" charset="0"/>
              </a:rPr>
              <a:t> </a:t>
            </a:r>
            <a:r>
              <a:rPr lang="en-US" sz="3200" dirty="0">
                <a:latin typeface="Cambria" panose="02040503050406030204" pitchFamily="18" charset="0"/>
                <a:ea typeface="Cambria" panose="02040503050406030204" pitchFamily="18" charset="0"/>
              </a:rPr>
              <a:t>relating to, measured from, or as if observed from the earth's center of mass</a:t>
            </a:r>
          </a:p>
        </p:txBody>
      </p:sp>
      <p:sp>
        <p:nvSpPr>
          <p:cNvPr id="16" name="object 2"/>
          <p:cNvSpPr txBox="1">
            <a:spLocks/>
          </p:cNvSpPr>
          <p:nvPr/>
        </p:nvSpPr>
        <p:spPr bwMode="auto">
          <a:xfrm>
            <a:off x="0" y="420930"/>
            <a:ext cx="9144000" cy="75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087"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spcBef>
                <a:spcPts val="127"/>
              </a:spcBef>
            </a:pPr>
            <a:r>
              <a:rPr lang="en-US" sz="4800" spc="-13" dirty="0">
                <a:latin typeface="Cambria" panose="02040503050406030204" pitchFamily="18" charset="0"/>
                <a:cs typeface="Calibri"/>
              </a:rPr>
              <a:t>Non-</a:t>
            </a:r>
            <a:r>
              <a:rPr lang="en-US" sz="4800" spc="-13" dirty="0" err="1">
                <a:latin typeface="Cambria" panose="02040503050406030204" pitchFamily="18" charset="0"/>
                <a:cs typeface="Calibri"/>
              </a:rPr>
              <a:t>geocentricity</a:t>
            </a:r>
            <a:r>
              <a:rPr lang="en-US" sz="4800" spc="-13" dirty="0">
                <a:latin typeface="Cambria" panose="02040503050406030204" pitchFamily="18" charset="0"/>
                <a:cs typeface="Calibri"/>
              </a:rPr>
              <a:t>?</a:t>
            </a:r>
            <a:endParaRPr lang="en-US" sz="4800" dirty="0">
              <a:latin typeface="Cambria" panose="02040503050406030204" pitchFamily="18" charset="0"/>
              <a:cs typeface="Calibri"/>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94"/>
          <a:stretch/>
        </p:blipFill>
        <p:spPr>
          <a:xfrm>
            <a:off x="2752724" y="3078666"/>
            <a:ext cx="3362325" cy="2882900"/>
          </a:xfrm>
          <a:prstGeom prst="rect">
            <a:avLst/>
          </a:prstGeom>
        </p:spPr>
      </p:pic>
      <p:sp>
        <p:nvSpPr>
          <p:cNvPr id="19" name="Content Placeholder 2"/>
          <p:cNvSpPr txBox="1">
            <a:spLocks/>
          </p:cNvSpPr>
          <p:nvPr/>
        </p:nvSpPr>
        <p:spPr bwMode="auto">
          <a:xfrm>
            <a:off x="457200" y="60198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Times New Roman" pitchFamily="18" charset="0"/>
                <a:ea typeface="ＭＳ Ｐゴシック" charset="0"/>
                <a:cs typeface="Times New Roman" pitchFamily="18"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Times New Roman" pitchFamily="18" charset="0"/>
                <a:ea typeface="ＭＳ Ｐゴシック" charset="0"/>
                <a:cs typeface="Times New Roman" pitchFamily="18" charset="0"/>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Times New Roman" pitchFamily="18" charset="0"/>
                <a:ea typeface="ＭＳ Ｐゴシック" charset="0"/>
                <a:cs typeface="Times New Roman" pitchFamily="18" charset="0"/>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Times New Roman" pitchFamily="18" charset="0"/>
                <a:ea typeface="ＭＳ Ｐゴシック" charset="0"/>
                <a:cs typeface="Times New Roman"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latin typeface="Cambria" panose="02040503050406030204" pitchFamily="18" charset="0"/>
                <a:ea typeface="Cambria" panose="02040503050406030204" pitchFamily="18" charset="0"/>
              </a:rPr>
              <a:t>The goal was to accomplish that… but didn’t.</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653894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Text Box 16"/>
          <p:cNvSpPr txBox="1">
            <a:spLocks noChangeArrowheads="1"/>
          </p:cNvSpPr>
          <p:nvPr/>
        </p:nvSpPr>
        <p:spPr bwMode="auto">
          <a:xfrm>
            <a:off x="3611572" y="3302174"/>
            <a:ext cx="1936814" cy="1077218"/>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GRS80 ellipsoid</a:t>
            </a: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804688" y="232665"/>
            <a:ext cx="7085312" cy="5931889"/>
          </a:xfrm>
          <a:prstGeom prst="rect">
            <a:avLst/>
          </a:prstGeom>
        </p:spPr>
      </p:pic>
      <p:sp>
        <p:nvSpPr>
          <p:cNvPr id="35" name="Oval 34"/>
          <p:cNvSpPr/>
          <p:nvPr/>
        </p:nvSpPr>
        <p:spPr>
          <a:xfrm>
            <a:off x="2002536" y="1596419"/>
            <a:ext cx="5154886" cy="4336328"/>
          </a:xfrm>
          <a:prstGeom prst="ellipse">
            <a:avLst/>
          </a:prstGeom>
          <a:no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p:cNvSpPr/>
          <p:nvPr/>
        </p:nvSpPr>
        <p:spPr>
          <a:xfrm>
            <a:off x="1998980" y="1596419"/>
            <a:ext cx="5154886" cy="4336328"/>
          </a:xfrm>
          <a:prstGeom prst="ellipse">
            <a:avLst/>
          </a:prstGeom>
          <a:noFill/>
          <a:ln w="825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object 2"/>
          <p:cNvSpPr txBox="1">
            <a:spLocks noGrp="1"/>
          </p:cNvSpPr>
          <p:nvPr>
            <p:ph type="title"/>
          </p:nvPr>
        </p:nvSpPr>
        <p:spPr>
          <a:xfrm>
            <a:off x="0" y="232665"/>
            <a:ext cx="9144000"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40" dirty="0">
                <a:latin typeface="Cambria" panose="02040503050406030204" pitchFamily="18" charset="0"/>
                <a:cs typeface="Calibri"/>
              </a:rPr>
              <a:t>Non-</a:t>
            </a:r>
            <a:r>
              <a:rPr lang="en-US" spc="-40" dirty="0" err="1">
                <a:latin typeface="Cambria" panose="02040503050406030204" pitchFamily="18" charset="0"/>
                <a:cs typeface="Calibri"/>
              </a:rPr>
              <a:t>geocentricity</a:t>
            </a:r>
            <a:r>
              <a:rPr lang="en-US" spc="-40" dirty="0">
                <a:latin typeface="Cambria" panose="02040503050406030204" pitchFamily="18" charset="0"/>
                <a:cs typeface="Calibri"/>
              </a:rPr>
              <a:t> of </a:t>
            </a:r>
            <a:r>
              <a:rPr dirty="0">
                <a:latin typeface="Cambria" panose="02040503050406030204" pitchFamily="18" charset="0"/>
                <a:cs typeface="Calibri"/>
              </a:rPr>
              <a:t>NAD83</a:t>
            </a:r>
          </a:p>
        </p:txBody>
      </p:sp>
      <p:sp>
        <p:nvSpPr>
          <p:cNvPr id="34" name="Oval 33"/>
          <p:cNvSpPr/>
          <p:nvPr/>
        </p:nvSpPr>
        <p:spPr>
          <a:xfrm>
            <a:off x="1917700" y="1672619"/>
            <a:ext cx="5154886" cy="4336328"/>
          </a:xfrm>
          <a:prstGeom prst="ellipse">
            <a:avLst/>
          </a:prstGeom>
          <a:noFill/>
          <a:ln w="76200">
            <a:solidFill>
              <a:srgbClr val="F6AB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7" name="Text Box 19"/>
          <p:cNvSpPr txBox="1">
            <a:spLocks noChangeArrowheads="1"/>
          </p:cNvSpPr>
          <p:nvPr/>
        </p:nvSpPr>
        <p:spPr bwMode="auto">
          <a:xfrm>
            <a:off x="6375714" y="1565641"/>
            <a:ext cx="2250125" cy="584775"/>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ITRF2020</a:t>
            </a:r>
          </a:p>
        </p:txBody>
      </p:sp>
      <p:sp>
        <p:nvSpPr>
          <p:cNvPr id="38" name="Text Box 19"/>
          <p:cNvSpPr txBox="1">
            <a:spLocks noChangeArrowheads="1"/>
          </p:cNvSpPr>
          <p:nvPr/>
        </p:nvSpPr>
        <p:spPr bwMode="auto">
          <a:xfrm>
            <a:off x="1073325" y="5501975"/>
            <a:ext cx="1580975" cy="584775"/>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6AB16"/>
                </a:solidFill>
                <a:effectLst/>
                <a:uLnTx/>
                <a:uFillTx/>
                <a:latin typeface="Cambria" panose="02040503050406030204" pitchFamily="18" charset="0"/>
                <a:ea typeface="Cambria" panose="02040503050406030204" pitchFamily="18" charset="0"/>
                <a:cs typeface="Times New Roman" pitchFamily="18" charset="0"/>
              </a:rPr>
              <a:t>NAD83</a:t>
            </a:r>
          </a:p>
        </p:txBody>
      </p:sp>
      <p:sp>
        <p:nvSpPr>
          <p:cNvPr id="39" name="Text Box 19"/>
          <p:cNvSpPr txBox="1">
            <a:spLocks noChangeArrowheads="1"/>
          </p:cNvSpPr>
          <p:nvPr/>
        </p:nvSpPr>
        <p:spPr bwMode="auto">
          <a:xfrm>
            <a:off x="0" y="6085147"/>
            <a:ext cx="9144000" cy="584775"/>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GRS = Geodetic Reference System</a:t>
            </a:r>
          </a:p>
        </p:txBody>
      </p:sp>
      <p:sp>
        <p:nvSpPr>
          <p:cNvPr id="42" name="Flowchart: Connector 41"/>
          <p:cNvSpPr/>
          <p:nvPr/>
        </p:nvSpPr>
        <p:spPr>
          <a:xfrm>
            <a:off x="4461642" y="3654699"/>
            <a:ext cx="210312" cy="210312"/>
          </a:xfrm>
          <a:prstGeom prst="flowChartConnector">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1" name="Flowchart: Connector 40"/>
          <p:cNvSpPr/>
          <p:nvPr/>
        </p:nvSpPr>
        <p:spPr>
          <a:xfrm>
            <a:off x="4375975" y="3726103"/>
            <a:ext cx="210312" cy="210312"/>
          </a:xfrm>
          <a:prstGeom prst="flowChartConnector">
            <a:avLst/>
          </a:prstGeom>
          <a:solidFill>
            <a:srgbClr val="F6AB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7468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fill="hold"/>
                                        <p:tgtEl>
                                          <p:spTgt spid="39"/>
                                        </p:tgtEl>
                                        <p:attrNameLst>
                                          <p:attrName>ppt_x</p:attrName>
                                        </p:attrNameLst>
                                      </p:cBhvr>
                                      <p:tavLst>
                                        <p:tav tm="0">
                                          <p:val>
                                            <p:strVal val="#ppt_x"/>
                                          </p:val>
                                        </p:tav>
                                        <p:tav tm="100000">
                                          <p:val>
                                            <p:strVal val="#ppt_x"/>
                                          </p:val>
                                        </p:tav>
                                      </p:tavLst>
                                    </p:anim>
                                    <p:anim calcmode="lin" valueType="num">
                                      <p:cBhvr additive="base">
                                        <p:cTn id="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1000" fill="hold"/>
                                        <p:tgtEl>
                                          <p:spTgt spid="17"/>
                                        </p:tgtEl>
                                        <p:attrNameLst>
                                          <p:attrName>ppt_w</p:attrName>
                                        </p:attrNameLst>
                                      </p:cBhvr>
                                      <p:tavLst>
                                        <p:tav tm="0">
                                          <p:val>
                                            <p:fltVal val="0"/>
                                          </p:val>
                                        </p:tav>
                                        <p:tav tm="100000">
                                          <p:val>
                                            <p:strVal val="#ppt_w"/>
                                          </p:val>
                                        </p:tav>
                                      </p:tavLst>
                                    </p:anim>
                                    <p:anim calcmode="lin" valueType="num">
                                      <p:cBhvr>
                                        <p:cTn id="14" dur="1000" fill="hold"/>
                                        <p:tgtEl>
                                          <p:spTgt spid="17"/>
                                        </p:tgtEl>
                                        <p:attrNameLst>
                                          <p:attrName>ppt_h</p:attrName>
                                        </p:attrNameLst>
                                      </p:cBhvr>
                                      <p:tavLst>
                                        <p:tav tm="0">
                                          <p:val>
                                            <p:fltVal val="0"/>
                                          </p:val>
                                        </p:tav>
                                        <p:tav tm="100000">
                                          <p:val>
                                            <p:strVal val="#ppt_h"/>
                                          </p:val>
                                        </p:tav>
                                      </p:tavLst>
                                    </p:anim>
                                    <p:anim calcmode="lin" valueType="num">
                                      <p:cBhvr>
                                        <p:cTn id="15" dur="1000" fill="hold"/>
                                        <p:tgtEl>
                                          <p:spTgt spid="17"/>
                                        </p:tgtEl>
                                        <p:attrNameLst>
                                          <p:attrName>style.rotation</p:attrName>
                                        </p:attrNameLst>
                                      </p:cBhvr>
                                      <p:tavLst>
                                        <p:tav tm="0">
                                          <p:val>
                                            <p:fltVal val="90"/>
                                          </p:val>
                                        </p:tav>
                                        <p:tav tm="100000">
                                          <p:val>
                                            <p:fltVal val="0"/>
                                          </p:val>
                                        </p:tav>
                                      </p:tavLst>
                                    </p:anim>
                                    <p:animEffect transition="in" filter="fade">
                                      <p:cBhvr>
                                        <p:cTn id="16" dur="1000"/>
                                        <p:tgtEl>
                                          <p:spTgt spid="17"/>
                                        </p:tgtEl>
                                      </p:cBhvr>
                                    </p:animEffect>
                                  </p:childTnLst>
                                </p:cTn>
                              </p:par>
                              <p:par>
                                <p:cTn id="17" presetID="2" presetClass="exit" presetSubtype="4" fill="hold" grpId="1" nodeType="withEffect">
                                  <p:stCondLst>
                                    <p:cond delay="0"/>
                                  </p:stCondLst>
                                  <p:childTnLst>
                                    <p:anim calcmode="lin" valueType="num">
                                      <p:cBhvr additive="base">
                                        <p:cTn id="18" dur="500"/>
                                        <p:tgtEl>
                                          <p:spTgt spid="39"/>
                                        </p:tgtEl>
                                        <p:attrNameLst>
                                          <p:attrName>ppt_x</p:attrName>
                                        </p:attrNameLst>
                                      </p:cBhvr>
                                      <p:tavLst>
                                        <p:tav tm="0">
                                          <p:val>
                                            <p:strVal val="ppt_x"/>
                                          </p:val>
                                        </p:tav>
                                        <p:tav tm="100000">
                                          <p:val>
                                            <p:strVal val="ppt_x"/>
                                          </p:val>
                                        </p:tav>
                                      </p:tavLst>
                                    </p:anim>
                                    <p:anim calcmode="lin" valueType="num">
                                      <p:cBhvr additive="base">
                                        <p:cTn id="19" dur="500"/>
                                        <p:tgtEl>
                                          <p:spTgt spid="39"/>
                                        </p:tgtEl>
                                        <p:attrNameLst>
                                          <p:attrName>ppt_y</p:attrName>
                                        </p:attrNameLst>
                                      </p:cBhvr>
                                      <p:tavLst>
                                        <p:tav tm="0">
                                          <p:val>
                                            <p:strVal val="ppt_y"/>
                                          </p:val>
                                        </p:tav>
                                        <p:tav tm="100000">
                                          <p:val>
                                            <p:strVal val="1+ppt_h/2"/>
                                          </p:val>
                                        </p:tav>
                                      </p:tavLst>
                                    </p:anim>
                                    <p:set>
                                      <p:cBhvr>
                                        <p:cTn id="20" dur="1" fill="hold">
                                          <p:stCondLst>
                                            <p:cond delay="499"/>
                                          </p:stCondLst>
                                        </p:cTn>
                                        <p:tgtEl>
                                          <p:spTgt spid="3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randombar(horizontal)">
                                      <p:cBhvr>
                                        <p:cTn id="28" dur="500"/>
                                        <p:tgtEl>
                                          <p:spTgt spid="37"/>
                                        </p:tgtEl>
                                      </p:cBhvr>
                                    </p:animEffect>
                                  </p:childTnLst>
                                </p:cTn>
                              </p:par>
                              <p:par>
                                <p:cTn id="29" presetID="26" presetClass="entr" presetSubtype="0"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580">
                                          <p:stCondLst>
                                            <p:cond delay="0"/>
                                          </p:stCondLst>
                                        </p:cTn>
                                        <p:tgtEl>
                                          <p:spTgt spid="42"/>
                                        </p:tgtEl>
                                      </p:cBhvr>
                                    </p:animEffect>
                                    <p:anim calcmode="lin" valueType="num">
                                      <p:cBhvr>
                                        <p:cTn id="3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37" dur="26">
                                          <p:stCondLst>
                                            <p:cond delay="650"/>
                                          </p:stCondLst>
                                        </p:cTn>
                                        <p:tgtEl>
                                          <p:spTgt spid="42"/>
                                        </p:tgtEl>
                                      </p:cBhvr>
                                      <p:to x="100000" y="60000"/>
                                    </p:animScale>
                                    <p:animScale>
                                      <p:cBhvr>
                                        <p:cTn id="38" dur="166" decel="50000">
                                          <p:stCondLst>
                                            <p:cond delay="676"/>
                                          </p:stCondLst>
                                        </p:cTn>
                                        <p:tgtEl>
                                          <p:spTgt spid="42"/>
                                        </p:tgtEl>
                                      </p:cBhvr>
                                      <p:to x="100000" y="100000"/>
                                    </p:animScale>
                                    <p:animScale>
                                      <p:cBhvr>
                                        <p:cTn id="39" dur="26">
                                          <p:stCondLst>
                                            <p:cond delay="1312"/>
                                          </p:stCondLst>
                                        </p:cTn>
                                        <p:tgtEl>
                                          <p:spTgt spid="42"/>
                                        </p:tgtEl>
                                      </p:cBhvr>
                                      <p:to x="100000" y="80000"/>
                                    </p:animScale>
                                    <p:animScale>
                                      <p:cBhvr>
                                        <p:cTn id="40" dur="166" decel="50000">
                                          <p:stCondLst>
                                            <p:cond delay="1338"/>
                                          </p:stCondLst>
                                        </p:cTn>
                                        <p:tgtEl>
                                          <p:spTgt spid="42"/>
                                        </p:tgtEl>
                                      </p:cBhvr>
                                      <p:to x="100000" y="100000"/>
                                    </p:animScale>
                                    <p:animScale>
                                      <p:cBhvr>
                                        <p:cTn id="41" dur="26">
                                          <p:stCondLst>
                                            <p:cond delay="1642"/>
                                          </p:stCondLst>
                                        </p:cTn>
                                        <p:tgtEl>
                                          <p:spTgt spid="42"/>
                                        </p:tgtEl>
                                      </p:cBhvr>
                                      <p:to x="100000" y="90000"/>
                                    </p:animScale>
                                    <p:animScale>
                                      <p:cBhvr>
                                        <p:cTn id="42" dur="166" decel="50000">
                                          <p:stCondLst>
                                            <p:cond delay="1668"/>
                                          </p:stCondLst>
                                        </p:cTn>
                                        <p:tgtEl>
                                          <p:spTgt spid="42"/>
                                        </p:tgtEl>
                                      </p:cBhvr>
                                      <p:to x="100000" y="100000"/>
                                    </p:animScale>
                                    <p:animScale>
                                      <p:cBhvr>
                                        <p:cTn id="43" dur="26">
                                          <p:stCondLst>
                                            <p:cond delay="1808"/>
                                          </p:stCondLst>
                                        </p:cTn>
                                        <p:tgtEl>
                                          <p:spTgt spid="42"/>
                                        </p:tgtEl>
                                      </p:cBhvr>
                                      <p:to x="100000" y="95000"/>
                                    </p:animScale>
                                    <p:animScale>
                                      <p:cBhvr>
                                        <p:cTn id="44" dur="166" decel="50000">
                                          <p:stCondLst>
                                            <p:cond delay="1834"/>
                                          </p:stCondLst>
                                        </p:cTn>
                                        <p:tgtEl>
                                          <p:spTgt spid="42"/>
                                        </p:tgtEl>
                                      </p:cBhvr>
                                      <p:to x="100000" y="100000"/>
                                    </p:animScale>
                                  </p:childTnLst>
                                </p:cTn>
                              </p:par>
                            </p:childTnLst>
                          </p:cTn>
                        </p:par>
                        <p:par>
                          <p:cTn id="45" fill="hold">
                            <p:stCondLst>
                              <p:cond delay="2000"/>
                            </p:stCondLst>
                            <p:childTnLst>
                              <p:par>
                                <p:cTn id="46" presetID="1" presetClass="exit" presetSubtype="0" fill="hold" grpId="0" nodeType="afterEffect">
                                  <p:stCondLst>
                                    <p:cond delay="0"/>
                                  </p:stCondLst>
                                  <p:childTnLst>
                                    <p:set>
                                      <p:cBhvr>
                                        <p:cTn id="47" dur="1" fill="hold">
                                          <p:stCondLst>
                                            <p:cond delay="0"/>
                                          </p:stCondLst>
                                        </p:cTn>
                                        <p:tgtEl>
                                          <p:spTgt spid="35"/>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wheel(1)">
                                      <p:cBhvr>
                                        <p:cTn id="52" dur="2000"/>
                                        <p:tgtEl>
                                          <p:spTgt spid="34"/>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randombar(horizontal)">
                                      <p:cBhvr>
                                        <p:cTn id="55" dur="500"/>
                                        <p:tgtEl>
                                          <p:spTgt spid="38"/>
                                        </p:tgtEl>
                                      </p:cBhvr>
                                    </p:animEffect>
                                  </p:childTnLst>
                                </p:cTn>
                              </p:par>
                              <p:par>
                                <p:cTn id="56" presetID="26" presetClass="entr" presetSubtype="0" fill="hold" grpId="0" nodeType="with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wipe(down)">
                                      <p:cBhvr>
                                        <p:cTn id="58" dur="580">
                                          <p:stCondLst>
                                            <p:cond delay="0"/>
                                          </p:stCondLst>
                                        </p:cTn>
                                        <p:tgtEl>
                                          <p:spTgt spid="41"/>
                                        </p:tgtEl>
                                      </p:cBhvr>
                                    </p:animEffect>
                                    <p:anim calcmode="lin" valueType="num">
                                      <p:cBhvr>
                                        <p:cTn id="59"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64" dur="26">
                                          <p:stCondLst>
                                            <p:cond delay="650"/>
                                          </p:stCondLst>
                                        </p:cTn>
                                        <p:tgtEl>
                                          <p:spTgt spid="41"/>
                                        </p:tgtEl>
                                      </p:cBhvr>
                                      <p:to x="100000" y="60000"/>
                                    </p:animScale>
                                    <p:animScale>
                                      <p:cBhvr>
                                        <p:cTn id="65" dur="166" decel="50000">
                                          <p:stCondLst>
                                            <p:cond delay="676"/>
                                          </p:stCondLst>
                                        </p:cTn>
                                        <p:tgtEl>
                                          <p:spTgt spid="41"/>
                                        </p:tgtEl>
                                      </p:cBhvr>
                                      <p:to x="100000" y="100000"/>
                                    </p:animScale>
                                    <p:animScale>
                                      <p:cBhvr>
                                        <p:cTn id="66" dur="26">
                                          <p:stCondLst>
                                            <p:cond delay="1312"/>
                                          </p:stCondLst>
                                        </p:cTn>
                                        <p:tgtEl>
                                          <p:spTgt spid="41"/>
                                        </p:tgtEl>
                                      </p:cBhvr>
                                      <p:to x="100000" y="80000"/>
                                    </p:animScale>
                                    <p:animScale>
                                      <p:cBhvr>
                                        <p:cTn id="67" dur="166" decel="50000">
                                          <p:stCondLst>
                                            <p:cond delay="1338"/>
                                          </p:stCondLst>
                                        </p:cTn>
                                        <p:tgtEl>
                                          <p:spTgt spid="41"/>
                                        </p:tgtEl>
                                      </p:cBhvr>
                                      <p:to x="100000" y="100000"/>
                                    </p:animScale>
                                    <p:animScale>
                                      <p:cBhvr>
                                        <p:cTn id="68" dur="26">
                                          <p:stCondLst>
                                            <p:cond delay="1642"/>
                                          </p:stCondLst>
                                        </p:cTn>
                                        <p:tgtEl>
                                          <p:spTgt spid="41"/>
                                        </p:tgtEl>
                                      </p:cBhvr>
                                      <p:to x="100000" y="90000"/>
                                    </p:animScale>
                                    <p:animScale>
                                      <p:cBhvr>
                                        <p:cTn id="69" dur="166" decel="50000">
                                          <p:stCondLst>
                                            <p:cond delay="1668"/>
                                          </p:stCondLst>
                                        </p:cTn>
                                        <p:tgtEl>
                                          <p:spTgt spid="41"/>
                                        </p:tgtEl>
                                      </p:cBhvr>
                                      <p:to x="100000" y="100000"/>
                                    </p:animScale>
                                    <p:animScale>
                                      <p:cBhvr>
                                        <p:cTn id="70" dur="26">
                                          <p:stCondLst>
                                            <p:cond delay="1808"/>
                                          </p:stCondLst>
                                        </p:cTn>
                                        <p:tgtEl>
                                          <p:spTgt spid="41"/>
                                        </p:tgtEl>
                                      </p:cBhvr>
                                      <p:to x="100000" y="95000"/>
                                    </p:animScale>
                                    <p:animScale>
                                      <p:cBhvr>
                                        <p:cTn id="71"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 grpId="0" animBg="1"/>
      <p:bldP spid="34" grpId="0" animBg="1"/>
      <p:bldP spid="37" grpId="0"/>
      <p:bldP spid="38" grpId="0"/>
      <p:bldP spid="39" grpId="0"/>
      <p:bldP spid="39" grpId="1"/>
      <p:bldP spid="42" grpId="0" animBg="1"/>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1483872431"/>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2665"/>
            <a:ext cx="9144000"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40" dirty="0">
                <a:latin typeface="Cambria" panose="02040503050406030204" pitchFamily="18" charset="0"/>
                <a:cs typeface="Calibri"/>
              </a:rPr>
              <a:t>Non-</a:t>
            </a:r>
            <a:r>
              <a:rPr lang="en-US" spc="-40" dirty="0" err="1">
                <a:latin typeface="Cambria" panose="02040503050406030204" pitchFamily="18" charset="0"/>
                <a:cs typeface="Calibri"/>
              </a:rPr>
              <a:t>geocentricity</a:t>
            </a:r>
            <a:r>
              <a:rPr lang="en-US" spc="-40" dirty="0">
                <a:latin typeface="Cambria" panose="02040503050406030204" pitchFamily="18" charset="0"/>
                <a:cs typeface="Calibri"/>
              </a:rPr>
              <a:t> of </a:t>
            </a:r>
            <a:r>
              <a:rPr dirty="0">
                <a:latin typeface="Cambria" panose="02040503050406030204" pitchFamily="18" charset="0"/>
                <a:cs typeface="Calibri"/>
              </a:rPr>
              <a:t>NAD83</a:t>
            </a:r>
          </a:p>
        </p:txBody>
      </p:sp>
      <p:sp>
        <p:nvSpPr>
          <p:cNvPr id="37" name="Text Box 19"/>
          <p:cNvSpPr txBox="1">
            <a:spLocks noChangeArrowheads="1"/>
          </p:cNvSpPr>
          <p:nvPr/>
        </p:nvSpPr>
        <p:spPr bwMode="auto">
          <a:xfrm>
            <a:off x="6375714" y="1565641"/>
            <a:ext cx="2250125" cy="584775"/>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ITRF2020</a:t>
            </a:r>
          </a:p>
        </p:txBody>
      </p:sp>
      <p:sp>
        <p:nvSpPr>
          <p:cNvPr id="38" name="Text Box 19"/>
          <p:cNvSpPr txBox="1">
            <a:spLocks noChangeArrowheads="1"/>
          </p:cNvSpPr>
          <p:nvPr/>
        </p:nvSpPr>
        <p:spPr bwMode="auto">
          <a:xfrm>
            <a:off x="1073325" y="5501975"/>
            <a:ext cx="1580975" cy="584775"/>
          </a:xfrm>
          <a:prstGeom prst="rect">
            <a:avLst/>
          </a:prstGeom>
          <a:noFill/>
          <a:ln w="19050">
            <a:noFill/>
            <a:miter lim="800000"/>
            <a:headEnd/>
            <a:tailEnd/>
          </a:ln>
        </p:spPr>
        <p:txBody>
          <a:bodyPr wrap="square" anchor="ctr">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6AB16"/>
                </a:solidFill>
                <a:effectLst/>
                <a:uLnTx/>
                <a:uFillTx/>
                <a:latin typeface="Cambria" panose="02040503050406030204" pitchFamily="18" charset="0"/>
                <a:ea typeface="Cambria" panose="02040503050406030204" pitchFamily="18" charset="0"/>
                <a:cs typeface="Times New Roman" pitchFamily="18" charset="0"/>
              </a:rPr>
              <a:t>NAD83</a:t>
            </a:r>
          </a:p>
        </p:txBody>
      </p:sp>
      <p:grpSp>
        <p:nvGrpSpPr>
          <p:cNvPr id="3" name="Group 2"/>
          <p:cNvGrpSpPr/>
          <p:nvPr/>
        </p:nvGrpSpPr>
        <p:grpSpPr>
          <a:xfrm>
            <a:off x="1804688" y="232665"/>
            <a:ext cx="7085312" cy="5931889"/>
            <a:chOff x="1804688" y="232665"/>
            <a:chExt cx="7085312" cy="5931889"/>
          </a:xfrm>
        </p:grpSpPr>
        <p:sp>
          <p:nvSpPr>
            <p:cNvPr id="36" name="Text Box 16"/>
            <p:cNvSpPr txBox="1">
              <a:spLocks noChangeArrowheads="1"/>
            </p:cNvSpPr>
            <p:nvPr/>
          </p:nvSpPr>
          <p:spPr bwMode="auto">
            <a:xfrm>
              <a:off x="3611572" y="3302174"/>
              <a:ext cx="1936814" cy="1077218"/>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GRS80 ellipsoid</a:t>
              </a:r>
            </a:p>
          </p:txBody>
        </p:sp>
        <p:pic>
          <p:nvPicPr>
            <p:cNvPr id="17" name="Picture 16"/>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804688" y="232665"/>
              <a:ext cx="7085312" cy="5931889"/>
            </a:xfrm>
            <a:prstGeom prst="rect">
              <a:avLst/>
            </a:prstGeom>
          </p:spPr>
        </p:pic>
        <p:sp>
          <p:nvSpPr>
            <p:cNvPr id="35" name="Oval 34"/>
            <p:cNvSpPr/>
            <p:nvPr/>
          </p:nvSpPr>
          <p:spPr>
            <a:xfrm>
              <a:off x="2002536" y="1596419"/>
              <a:ext cx="5154886" cy="4336328"/>
            </a:xfrm>
            <a:prstGeom prst="ellipse">
              <a:avLst/>
            </a:prstGeom>
            <a:noFill/>
            <a:ln w="762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p:cNvSpPr/>
            <p:nvPr/>
          </p:nvSpPr>
          <p:spPr>
            <a:xfrm>
              <a:off x="1998980" y="1596419"/>
              <a:ext cx="5154886" cy="4336328"/>
            </a:xfrm>
            <a:prstGeom prst="ellipse">
              <a:avLst/>
            </a:prstGeom>
            <a:noFill/>
            <a:ln w="825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Oval 33"/>
            <p:cNvSpPr/>
            <p:nvPr/>
          </p:nvSpPr>
          <p:spPr>
            <a:xfrm>
              <a:off x="1917700" y="1672619"/>
              <a:ext cx="5154886" cy="4336328"/>
            </a:xfrm>
            <a:prstGeom prst="ellipse">
              <a:avLst/>
            </a:prstGeom>
            <a:noFill/>
            <a:ln w="76200">
              <a:solidFill>
                <a:srgbClr val="F6AB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6" name="TextBox 25"/>
            <p:cNvSpPr txBox="1"/>
            <p:nvPr/>
          </p:nvSpPr>
          <p:spPr bwMode="auto">
            <a:xfrm>
              <a:off x="4329186" y="3190468"/>
              <a:ext cx="914400" cy="1107996"/>
            </a:xfrm>
            <a:prstGeom prst="rect">
              <a:avLst/>
            </a:prstGeom>
            <a:noFill/>
            <a:ln w="9525">
              <a:noFill/>
              <a:miter lim="800000"/>
              <a:headEnd/>
              <a:tailEnd/>
            </a:ln>
          </p:spPr>
          <p:txBody>
            <a:bodyPr wrap="square" rtlCol="0">
              <a:spAutoFit/>
            </a:bodyPr>
            <a:lstStyle/>
            <a:p>
              <a:pPr marL="1143000" marR="0" lvl="0" indent="-1143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6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p>
          </p:txBody>
        </p:sp>
        <p:sp>
          <p:nvSpPr>
            <p:cNvPr id="40" name="TextBox 39"/>
            <p:cNvSpPr txBox="1"/>
            <p:nvPr/>
          </p:nvSpPr>
          <p:spPr bwMode="auto">
            <a:xfrm>
              <a:off x="4242816" y="3264408"/>
              <a:ext cx="914400" cy="1107996"/>
            </a:xfrm>
            <a:prstGeom prst="rect">
              <a:avLst/>
            </a:prstGeom>
            <a:noFill/>
            <a:ln w="9525">
              <a:noFill/>
              <a:miter lim="800000"/>
              <a:headEnd/>
              <a:tailEnd/>
            </a:ln>
          </p:spPr>
          <p:txBody>
            <a:bodyPr wrap="square" rtlCol="0">
              <a:spAutoFit/>
            </a:bodyPr>
            <a:lstStyle/>
            <a:p>
              <a:pPr marL="1143000" marR="0" lvl="0" indent="-1143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600" b="0" i="0" u="none" strike="noStrike" kern="1200" cap="none" spc="0" normalizeH="0" baseline="0" noProof="0" dirty="0">
                  <a:ln>
                    <a:noFill/>
                  </a:ln>
                  <a:solidFill>
                    <a:srgbClr val="F6AB16"/>
                  </a:solidFill>
                  <a:effectLst/>
                  <a:uLnTx/>
                  <a:uFillTx/>
                  <a:latin typeface="Cambria" panose="02040503050406030204" pitchFamily="18" charset="0"/>
                  <a:ea typeface="Cambria" panose="02040503050406030204" pitchFamily="18" charset="0"/>
                  <a:cs typeface="+mn-cs"/>
                </a:rPr>
                <a:t> </a:t>
              </a:r>
            </a:p>
          </p:txBody>
        </p:sp>
      </p:grpSp>
    </p:spTree>
    <p:extLst>
      <p:ext uri="{BB962C8B-B14F-4D97-AF65-F5344CB8AC3E}">
        <p14:creationId xmlns:p14="http://schemas.microsoft.com/office/powerpoint/2010/main" val="1761603618"/>
      </p:ext>
    </p:extLst>
  </p:cSld>
  <p:clrMapOvr>
    <a:masterClrMapping/>
  </p:clrMapOvr>
  <mc:AlternateContent xmlns:mc="http://schemas.openxmlformats.org/markup-compatibility/2006" xmlns:p14="http://schemas.microsoft.com/office/powerpoint/2010/main">
    <mc:Choice Requires="p14">
      <p:transition spd="slow" p14:dur="2000" advClick="0" advTm="4500"/>
    </mc:Choice>
    <mc:Fallback xmlns="">
      <p:transition spd="slow" advClick="0" advTm="4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22222E-6 4.81481E-6 L -0.29444 0.37037 " pathEditMode="relative" rAng="0" ptsTypes="AA">
                                      <p:cBhvr>
                                        <p:cTn id="6" dur="2000" fill="hold"/>
                                        <p:tgtEl>
                                          <p:spTgt spid="3"/>
                                        </p:tgtEl>
                                        <p:attrNameLst>
                                          <p:attrName>ppt_x</p:attrName>
                                          <p:attrName>ppt_y</p:attrName>
                                        </p:attrNameLst>
                                      </p:cBhvr>
                                      <p:rCtr x="-14722" y="18519"/>
                                    </p:animMotion>
                                  </p:childTnLst>
                                </p:cTn>
                              </p:par>
                              <p:par>
                                <p:cTn id="7" presetID="10" presetClass="exit" presetSubtype="0" fill="hold" grpId="0" nodeType="withEffect">
                                  <p:stCondLst>
                                    <p:cond delay="0"/>
                                  </p:stCondLst>
                                  <p:childTnLst>
                                    <p:animEffect transition="out" filter="fade">
                                      <p:cBhvr>
                                        <p:cTn id="8" dur="500"/>
                                        <p:tgtEl>
                                          <p:spTgt spid="37"/>
                                        </p:tgtEl>
                                      </p:cBhvr>
                                    </p:animEffect>
                                    <p:set>
                                      <p:cBhvr>
                                        <p:cTn id="9" dur="1" fill="hold">
                                          <p:stCondLst>
                                            <p:cond delay="499"/>
                                          </p:stCondLst>
                                        </p:cTn>
                                        <p:tgtEl>
                                          <p:spTgt spid="37"/>
                                        </p:tgtEl>
                                        <p:attrNameLst>
                                          <p:attrName>style.visibility</p:attrName>
                                        </p:attrNameLst>
                                      </p:cBhvr>
                                      <p:to>
                                        <p:strVal val="hidden"/>
                                      </p:to>
                                    </p:set>
                                  </p:childTnLst>
                                </p:cTn>
                              </p:par>
                              <p:par>
                                <p:cTn id="10" presetID="10" presetClass="exit" presetSubtype="0" fill="hold" grpId="0" nodeType="withEffect">
                                  <p:stCondLst>
                                    <p:cond delay="0"/>
                                  </p:stCondLst>
                                  <p:childTnLst>
                                    <p:animEffect transition="out" filter="fade">
                                      <p:cBhvr>
                                        <p:cTn id="11" dur="500"/>
                                        <p:tgtEl>
                                          <p:spTgt spid="38"/>
                                        </p:tgtEl>
                                      </p:cBhvr>
                                    </p:animEffect>
                                    <p:set>
                                      <p:cBhvr>
                                        <p:cTn id="12" dur="1" fill="hold">
                                          <p:stCondLst>
                                            <p:cond delay="499"/>
                                          </p:stCondLst>
                                        </p:cTn>
                                        <p:tgtEl>
                                          <p:spTgt spid="38"/>
                                        </p:tgtEl>
                                        <p:attrNameLst>
                                          <p:attrName>style.visibility</p:attrName>
                                        </p:attrNameLst>
                                      </p:cBhvr>
                                      <p:to>
                                        <p:strVal val="hidden"/>
                                      </p:to>
                                    </p:set>
                                  </p:childTnLst>
                                </p:cTn>
                              </p:par>
                            </p:childTnLst>
                          </p:cTn>
                        </p:par>
                        <p:par>
                          <p:cTn id="13" fill="hold">
                            <p:stCondLst>
                              <p:cond delay="2000"/>
                            </p:stCondLst>
                            <p:childTnLst>
                              <p:par>
                                <p:cTn id="14" presetID="6" presetClass="emph" presetSubtype="0" fill="hold" nodeType="afterEffect">
                                  <p:stCondLst>
                                    <p:cond delay="0"/>
                                  </p:stCondLst>
                                  <p:childTnLst>
                                    <p:animScale>
                                      <p:cBhvr>
                                        <p:cTn id="15" dur="2000" fill="hold"/>
                                        <p:tgtEl>
                                          <p:spTgt spid="3"/>
                                        </p:tgtEl>
                                      </p:cBhvr>
                                      <p:by x="280000" y="2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0" y="232665"/>
            <a:ext cx="9144000"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40" dirty="0">
                <a:latin typeface="Cambria" panose="02040503050406030204" pitchFamily="18" charset="0"/>
                <a:ea typeface="Cambria" panose="02040503050406030204" pitchFamily="18" charset="0"/>
                <a:cs typeface="Calibri"/>
              </a:rPr>
              <a:t>Non-</a:t>
            </a:r>
            <a:r>
              <a:rPr lang="en-US" spc="-40" dirty="0" err="1">
                <a:latin typeface="Cambria" panose="02040503050406030204" pitchFamily="18" charset="0"/>
                <a:ea typeface="Cambria" panose="02040503050406030204" pitchFamily="18" charset="0"/>
                <a:cs typeface="Calibri"/>
              </a:rPr>
              <a:t>geocentricity</a:t>
            </a:r>
            <a:r>
              <a:rPr lang="en-US" spc="-40" dirty="0">
                <a:latin typeface="Cambria" panose="02040503050406030204" pitchFamily="18" charset="0"/>
                <a:ea typeface="Cambria" panose="02040503050406030204" pitchFamily="18" charset="0"/>
                <a:cs typeface="Calibri"/>
              </a:rPr>
              <a:t> of </a:t>
            </a:r>
            <a:r>
              <a:rPr dirty="0">
                <a:latin typeface="Cambria" panose="02040503050406030204" pitchFamily="18" charset="0"/>
                <a:ea typeface="Cambria" panose="02040503050406030204" pitchFamily="18" charset="0"/>
                <a:cs typeface="Calibri"/>
              </a:rPr>
              <a:t>NAD83</a:t>
            </a:r>
          </a:p>
        </p:txBody>
      </p:sp>
      <p:sp>
        <p:nvSpPr>
          <p:cNvPr id="5" name="Line 3"/>
          <p:cNvSpPr>
            <a:spLocks noChangeShapeType="1"/>
          </p:cNvSpPr>
          <p:nvPr/>
        </p:nvSpPr>
        <p:spPr bwMode="auto">
          <a:xfrm flipV="1">
            <a:off x="1568142" y="1942919"/>
            <a:ext cx="0" cy="3609906"/>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Line 4"/>
          <p:cNvSpPr>
            <a:spLocks noChangeShapeType="1"/>
          </p:cNvSpPr>
          <p:nvPr/>
        </p:nvSpPr>
        <p:spPr bwMode="auto">
          <a:xfrm>
            <a:off x="1360975" y="5317171"/>
            <a:ext cx="4819251" cy="0"/>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Line 6"/>
          <p:cNvSpPr>
            <a:spLocks noChangeShapeType="1"/>
          </p:cNvSpPr>
          <p:nvPr/>
        </p:nvSpPr>
        <p:spPr bwMode="auto">
          <a:xfrm flipV="1">
            <a:off x="2691002" y="1354341"/>
            <a:ext cx="0" cy="3609906"/>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Line 7"/>
          <p:cNvSpPr>
            <a:spLocks noChangeShapeType="1"/>
          </p:cNvSpPr>
          <p:nvPr/>
        </p:nvSpPr>
        <p:spPr bwMode="auto">
          <a:xfrm>
            <a:off x="2483836" y="4729888"/>
            <a:ext cx="4820547" cy="0"/>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Line 11"/>
          <p:cNvSpPr>
            <a:spLocks noChangeShapeType="1"/>
          </p:cNvSpPr>
          <p:nvPr/>
        </p:nvSpPr>
        <p:spPr bwMode="auto">
          <a:xfrm flipV="1">
            <a:off x="5760909" y="1681926"/>
            <a:ext cx="510219" cy="795042"/>
          </a:xfrm>
          <a:prstGeom prst="line">
            <a:avLst/>
          </a:prstGeom>
          <a:noFill/>
          <a:ln w="28575">
            <a:solidFill>
              <a:schemeClr val="bg1">
                <a:lumMod val="50000"/>
              </a:schemeClr>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4" name="Freeform 12"/>
          <p:cNvSpPr>
            <a:spLocks/>
          </p:cNvSpPr>
          <p:nvPr/>
        </p:nvSpPr>
        <p:spPr bwMode="auto">
          <a:xfrm>
            <a:off x="5010328" y="3147523"/>
            <a:ext cx="99699" cy="205646"/>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Freeform 13"/>
          <p:cNvSpPr>
            <a:spLocks/>
          </p:cNvSpPr>
          <p:nvPr/>
        </p:nvSpPr>
        <p:spPr bwMode="auto">
          <a:xfrm>
            <a:off x="5845141" y="2364288"/>
            <a:ext cx="98405" cy="186451"/>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Freeform 14"/>
          <p:cNvSpPr>
            <a:spLocks/>
          </p:cNvSpPr>
          <p:nvPr/>
        </p:nvSpPr>
        <p:spPr bwMode="auto">
          <a:xfrm>
            <a:off x="5243058" y="1478644"/>
            <a:ext cx="1613323" cy="947795"/>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B050"/>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Text Box 16"/>
          <p:cNvSpPr txBox="1">
            <a:spLocks noChangeArrowheads="1"/>
          </p:cNvSpPr>
          <p:nvPr/>
        </p:nvSpPr>
        <p:spPr bwMode="auto">
          <a:xfrm>
            <a:off x="2150265" y="5551505"/>
            <a:ext cx="2309108" cy="523220"/>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~2.2 meters</a:t>
            </a:r>
          </a:p>
        </p:txBody>
      </p:sp>
      <p:sp>
        <p:nvSpPr>
          <p:cNvPr id="19" name="Text Box 17"/>
          <p:cNvSpPr txBox="1">
            <a:spLocks noChangeArrowheads="1"/>
          </p:cNvSpPr>
          <p:nvPr/>
        </p:nvSpPr>
        <p:spPr bwMode="auto">
          <a:xfrm>
            <a:off x="69268" y="3451752"/>
            <a:ext cx="1169487" cy="830997"/>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6AB16"/>
                </a:solidFill>
                <a:effectLst/>
                <a:uLnTx/>
                <a:uFillTx/>
                <a:latin typeface="Cambria" panose="02040503050406030204" pitchFamily="18" charset="0"/>
                <a:ea typeface="Cambria" panose="02040503050406030204" pitchFamily="18" charset="0"/>
                <a:cs typeface="Times New Roman" pitchFamily="18" charset="0"/>
              </a:rPr>
              <a:t>NAD83</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origin</a:t>
            </a:r>
          </a:p>
        </p:txBody>
      </p:sp>
      <p:sp>
        <p:nvSpPr>
          <p:cNvPr id="21" name="Text Box 19"/>
          <p:cNvSpPr txBox="1">
            <a:spLocks noChangeArrowheads="1"/>
          </p:cNvSpPr>
          <p:nvPr/>
        </p:nvSpPr>
        <p:spPr bwMode="auto">
          <a:xfrm>
            <a:off x="3088236" y="3451256"/>
            <a:ext cx="1676342" cy="830997"/>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ITRF2020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origin</a:t>
            </a:r>
          </a:p>
        </p:txBody>
      </p:sp>
      <p:sp>
        <p:nvSpPr>
          <p:cNvPr id="23" name="Line 21"/>
          <p:cNvSpPr>
            <a:spLocks noChangeShapeType="1"/>
          </p:cNvSpPr>
          <p:nvPr/>
        </p:nvSpPr>
        <p:spPr bwMode="auto">
          <a:xfrm>
            <a:off x="1068913" y="4195969"/>
            <a:ext cx="421064" cy="1002208"/>
          </a:xfrm>
          <a:prstGeom prst="line">
            <a:avLst/>
          </a:prstGeom>
          <a:noFill/>
          <a:ln w="38100">
            <a:solidFill>
              <a:srgbClr val="F6AB16"/>
            </a:solidFill>
            <a:round/>
            <a:headEnd/>
            <a:tailEnd type="triangle" w="lg" len="lg"/>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Line 22"/>
          <p:cNvSpPr>
            <a:spLocks noChangeShapeType="1"/>
          </p:cNvSpPr>
          <p:nvPr/>
        </p:nvSpPr>
        <p:spPr bwMode="auto">
          <a:xfrm flipH="1">
            <a:off x="2769168" y="4142606"/>
            <a:ext cx="682691" cy="510535"/>
          </a:xfrm>
          <a:prstGeom prst="line">
            <a:avLst/>
          </a:prstGeom>
          <a:noFill/>
          <a:ln w="38100">
            <a:solidFill>
              <a:srgbClr val="00B0F0"/>
            </a:solidFill>
            <a:round/>
            <a:headEnd/>
            <a:tailEnd type="triangle" w="lg" len="lg"/>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5" name="Text Box 23"/>
          <p:cNvSpPr txBox="1">
            <a:spLocks noChangeArrowheads="1"/>
          </p:cNvSpPr>
          <p:nvPr/>
        </p:nvSpPr>
        <p:spPr bwMode="auto">
          <a:xfrm>
            <a:off x="6957556" y="1060243"/>
            <a:ext cx="1064715" cy="707886"/>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Earth’s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Surface</a:t>
            </a:r>
          </a:p>
        </p:txBody>
      </p:sp>
      <p:sp>
        <p:nvSpPr>
          <p:cNvPr id="27" name="Text Box 25"/>
          <p:cNvSpPr txBox="1">
            <a:spLocks noChangeArrowheads="1"/>
          </p:cNvSpPr>
          <p:nvPr/>
        </p:nvSpPr>
        <p:spPr bwMode="auto">
          <a:xfrm>
            <a:off x="5148241" y="2793174"/>
            <a:ext cx="612668" cy="461665"/>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83</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28" name="Text Box 26"/>
          <p:cNvSpPr txBox="1">
            <a:spLocks noChangeArrowheads="1"/>
          </p:cNvSpPr>
          <p:nvPr/>
        </p:nvSpPr>
        <p:spPr bwMode="auto">
          <a:xfrm>
            <a:off x="5931662" y="1991965"/>
            <a:ext cx="612668" cy="461665"/>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a:t>
            </a:r>
            <a:r>
              <a:rPr kumimoji="0" lang="en-US" sz="2400" b="1" i="0" u="none" strike="noStrike" kern="1200" cap="none" spc="0" normalizeH="0" baseline="-2500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14</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31" name="Text Box 19"/>
          <p:cNvSpPr txBox="1">
            <a:spLocks noChangeArrowheads="1"/>
          </p:cNvSpPr>
          <p:nvPr/>
        </p:nvSpPr>
        <p:spPr bwMode="auto">
          <a:xfrm>
            <a:off x="7218513" y="5623592"/>
            <a:ext cx="1414170" cy="830997"/>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GRS80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ellipsoid</a:t>
            </a:r>
          </a:p>
        </p:txBody>
      </p:sp>
      <p:sp>
        <p:nvSpPr>
          <p:cNvPr id="32" name="Line 21"/>
          <p:cNvSpPr>
            <a:spLocks noChangeShapeType="1"/>
          </p:cNvSpPr>
          <p:nvPr/>
        </p:nvSpPr>
        <p:spPr bwMode="auto">
          <a:xfrm flipH="1" flipV="1">
            <a:off x="6062360" y="5177524"/>
            <a:ext cx="1336660" cy="624462"/>
          </a:xfrm>
          <a:prstGeom prst="line">
            <a:avLst/>
          </a:prstGeom>
          <a:noFill/>
          <a:ln w="19050">
            <a:solidFill>
              <a:schemeClr val="tx1"/>
            </a:solidFill>
            <a:round/>
            <a:headEnd w="lg" len="me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3" name="Line 21"/>
          <p:cNvSpPr>
            <a:spLocks noChangeShapeType="1"/>
          </p:cNvSpPr>
          <p:nvPr/>
        </p:nvSpPr>
        <p:spPr bwMode="auto">
          <a:xfrm flipH="1" flipV="1">
            <a:off x="7105649" y="4767263"/>
            <a:ext cx="381378" cy="940117"/>
          </a:xfrm>
          <a:prstGeom prst="line">
            <a:avLst/>
          </a:prstGeom>
          <a:noFill/>
          <a:ln w="19050">
            <a:solidFill>
              <a:schemeClr val="tx1"/>
            </a:solidFill>
            <a:round/>
            <a:headEnd w="lg" len="me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9" name="Line 22"/>
          <p:cNvSpPr>
            <a:spLocks noChangeShapeType="1"/>
          </p:cNvSpPr>
          <p:nvPr/>
        </p:nvSpPr>
        <p:spPr bwMode="auto">
          <a:xfrm flipH="1">
            <a:off x="6577185" y="1466990"/>
            <a:ext cx="418005" cy="398796"/>
          </a:xfrm>
          <a:prstGeom prst="line">
            <a:avLst/>
          </a:prstGeom>
          <a:noFill/>
          <a:ln w="38100">
            <a:solidFill>
              <a:srgbClr val="00B050"/>
            </a:solidFill>
            <a:round/>
            <a:headEn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rc 8"/>
          <p:cNvSpPr>
            <a:spLocks/>
          </p:cNvSpPr>
          <p:nvPr/>
        </p:nvSpPr>
        <p:spPr bwMode="auto">
          <a:xfrm>
            <a:off x="2691002" y="1589995"/>
            <a:ext cx="4406210" cy="3139894"/>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00B0F0"/>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Line 10"/>
          <p:cNvSpPr>
            <a:spLocks noChangeShapeType="1"/>
          </p:cNvSpPr>
          <p:nvPr/>
        </p:nvSpPr>
        <p:spPr bwMode="auto">
          <a:xfrm flipV="1">
            <a:off x="4904581" y="1681926"/>
            <a:ext cx="1366549" cy="1568746"/>
          </a:xfrm>
          <a:prstGeom prst="line">
            <a:avLst/>
          </a:prstGeom>
          <a:noFill/>
          <a:ln w="28575">
            <a:solidFill>
              <a:schemeClr val="bg1">
                <a:lumMod val="50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Arc 5"/>
          <p:cNvSpPr>
            <a:spLocks noChangeAspect="1"/>
          </p:cNvSpPr>
          <p:nvPr/>
        </p:nvSpPr>
        <p:spPr bwMode="auto">
          <a:xfrm>
            <a:off x="1568142" y="2178574"/>
            <a:ext cx="4406210" cy="3138599"/>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F6AB16"/>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Flowchart: Connector 2"/>
          <p:cNvSpPr/>
          <p:nvPr/>
        </p:nvSpPr>
        <p:spPr>
          <a:xfrm>
            <a:off x="6212736" y="1588870"/>
            <a:ext cx="137160" cy="137160"/>
          </a:xfrm>
          <a:prstGeom prst="flowChartConnector">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0" name="Line 21"/>
          <p:cNvSpPr>
            <a:spLocks noChangeShapeType="1"/>
          </p:cNvSpPr>
          <p:nvPr/>
        </p:nvSpPr>
        <p:spPr bwMode="auto">
          <a:xfrm flipH="1" flipV="1">
            <a:off x="2238273" y="5078820"/>
            <a:ext cx="357862" cy="544772"/>
          </a:xfrm>
          <a:prstGeom prst="line">
            <a:avLst/>
          </a:prstGeom>
          <a:noFill/>
          <a:ln w="19050">
            <a:solidFill>
              <a:schemeClr val="tx1"/>
            </a:solidFill>
            <a:round/>
            <a:headEn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7" name="Flowchart: Connector 46"/>
          <p:cNvSpPr/>
          <p:nvPr/>
        </p:nvSpPr>
        <p:spPr>
          <a:xfrm>
            <a:off x="1466146" y="5212015"/>
            <a:ext cx="210312" cy="210312"/>
          </a:xfrm>
          <a:prstGeom prst="flowChartConnector">
            <a:avLst/>
          </a:prstGeom>
          <a:solidFill>
            <a:srgbClr val="F6AB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8" name="Flowchart: Connector 47"/>
          <p:cNvSpPr/>
          <p:nvPr/>
        </p:nvSpPr>
        <p:spPr>
          <a:xfrm>
            <a:off x="2583627" y="4624733"/>
            <a:ext cx="210312" cy="210312"/>
          </a:xfrm>
          <a:prstGeom prst="flowChartConnector">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11" name="AutoShape 9"/>
          <p:cNvCxnSpPr>
            <a:cxnSpLocks noChangeShapeType="1"/>
          </p:cNvCxnSpPr>
          <p:nvPr/>
        </p:nvCxnSpPr>
        <p:spPr bwMode="auto">
          <a:xfrm flipV="1">
            <a:off x="1574461" y="4727805"/>
            <a:ext cx="1116541" cy="603206"/>
          </a:xfrm>
          <a:prstGeom prst="straightConnector1">
            <a:avLst/>
          </a:prstGeom>
          <a:noFill/>
          <a:ln w="44450" cmpd="sng">
            <a:solidFill>
              <a:srgbClr val="C00000"/>
            </a:solidFill>
            <a:prstDash val="solid"/>
            <a:round/>
            <a:headEnd type="triangle" w="lg" len="med"/>
            <a:tailEnd type="triangle" w="lg" len="med"/>
          </a:ln>
        </p:spPr>
      </p:cxnSp>
    </p:spTree>
    <p:extLst>
      <p:ext uri="{BB962C8B-B14F-4D97-AF65-F5344CB8AC3E}">
        <p14:creationId xmlns:p14="http://schemas.microsoft.com/office/powerpoint/2010/main" val="186068944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repeatCount="3000" fill="hold" grpId="0" nodeType="clickEffect">
                                  <p:stCondLst>
                                    <p:cond delay="0"/>
                                  </p:stCondLst>
                                  <p:childTnLst>
                                    <p:animEffect transition="out" filter="fade">
                                      <p:cBhvr>
                                        <p:cTn id="6" dur="1000" tmFilter="0, 0; .2, .5; .8, .5; 1, 0"/>
                                        <p:tgtEl>
                                          <p:spTgt spid="31"/>
                                        </p:tgtEl>
                                      </p:cBhvr>
                                    </p:animEffect>
                                    <p:animScale>
                                      <p:cBhvr>
                                        <p:cTn id="7" dur="500" autoRev="1" fill="hold"/>
                                        <p:tgtEl>
                                          <p:spTgt spid="31"/>
                                        </p:tgtEl>
                                      </p:cBhvr>
                                      <p:by x="105000" y="105000"/>
                                    </p:animScale>
                                  </p:childTnLst>
                                </p:cTn>
                              </p:par>
                              <p:par>
                                <p:cTn id="8" presetID="26" presetClass="emph" presetSubtype="0" repeatCount="3000" fill="hold" grpId="0" nodeType="withEffect">
                                  <p:stCondLst>
                                    <p:cond delay="0"/>
                                  </p:stCondLst>
                                  <p:childTnLst>
                                    <p:animEffect transition="out" filter="fade">
                                      <p:cBhvr>
                                        <p:cTn id="9" dur="1000" tmFilter="0, 0; .2, .5; .8, .5; 1, 0"/>
                                        <p:tgtEl>
                                          <p:spTgt spid="32"/>
                                        </p:tgtEl>
                                      </p:cBhvr>
                                    </p:animEffect>
                                    <p:animScale>
                                      <p:cBhvr>
                                        <p:cTn id="10" dur="500" autoRev="1" fill="hold"/>
                                        <p:tgtEl>
                                          <p:spTgt spid="32"/>
                                        </p:tgtEl>
                                      </p:cBhvr>
                                      <p:by x="105000" y="105000"/>
                                    </p:animScale>
                                  </p:childTnLst>
                                </p:cTn>
                              </p:par>
                              <p:par>
                                <p:cTn id="11" presetID="26" presetClass="emph" presetSubtype="0" repeatCount="3000" fill="hold" grpId="0" nodeType="withEffect">
                                  <p:stCondLst>
                                    <p:cond delay="0"/>
                                  </p:stCondLst>
                                  <p:childTnLst>
                                    <p:animEffect transition="out" filter="fade">
                                      <p:cBhvr>
                                        <p:cTn id="12" dur="1000" tmFilter="0, 0; .2, .5; .8, .5; 1, 0"/>
                                        <p:tgtEl>
                                          <p:spTgt spid="33"/>
                                        </p:tgtEl>
                                      </p:cBhvr>
                                    </p:animEffect>
                                    <p:animScale>
                                      <p:cBhvr>
                                        <p:cTn id="13" dur="500" autoRev="1" fill="hold"/>
                                        <p:tgtEl>
                                          <p:spTgt spid="33"/>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outVertical)">
                                      <p:cBhvr>
                                        <p:cTn id="18" dur="10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childTnLst>
                                </p:cTn>
                              </p:par>
                            </p:childTnLst>
                          </p:cTn>
                        </p:par>
                        <p:par>
                          <p:cTn id="25" fill="hold">
                            <p:stCondLst>
                              <p:cond delay="1000"/>
                            </p:stCondLst>
                            <p:childTnLst>
                              <p:par>
                                <p:cTn id="26" presetID="26" presetClass="emph" presetSubtype="0" repeatCount="3000" fill="hold" nodeType="afterEffect">
                                  <p:stCondLst>
                                    <p:cond delay="0"/>
                                  </p:stCondLst>
                                  <p:childTnLst>
                                    <p:animEffect transition="out" filter="fade">
                                      <p:cBhvr>
                                        <p:cTn id="27" dur="1000" tmFilter="0, 0; .2, .5; .8, .5; 1, 0"/>
                                        <p:tgtEl>
                                          <p:spTgt spid="11"/>
                                        </p:tgtEl>
                                      </p:cBhvr>
                                    </p:animEffect>
                                    <p:animScale>
                                      <p:cBhvr>
                                        <p:cTn id="28" dur="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1" grpId="0"/>
      <p:bldP spid="32" grpId="0" animBg="1"/>
      <p:bldP spid="33" grpId="0" animBg="1"/>
      <p:bldP spid="30"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Line 11"/>
          <p:cNvSpPr>
            <a:spLocks noChangeShapeType="1"/>
          </p:cNvSpPr>
          <p:nvPr/>
        </p:nvSpPr>
        <p:spPr bwMode="auto">
          <a:xfrm flipV="1">
            <a:off x="5760909" y="1681926"/>
            <a:ext cx="510219" cy="795042"/>
          </a:xfrm>
          <a:prstGeom prst="line">
            <a:avLst/>
          </a:prstGeom>
          <a:noFill/>
          <a:ln w="28575">
            <a:solidFill>
              <a:schemeClr val="bg1">
                <a:lumMod val="50000"/>
              </a:schemeClr>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Freeform 13"/>
          <p:cNvSpPr>
            <a:spLocks/>
          </p:cNvSpPr>
          <p:nvPr/>
        </p:nvSpPr>
        <p:spPr bwMode="auto">
          <a:xfrm>
            <a:off x="5845141" y="2364288"/>
            <a:ext cx="98405" cy="186451"/>
          </a:xfrm>
          <a:custGeom>
            <a:avLst/>
            <a:gdLst>
              <a:gd name="T0" fmla="*/ 0 w 69"/>
              <a:gd name="T1" fmla="*/ 0 h 114"/>
              <a:gd name="T2" fmla="*/ 2147483647 w 69"/>
              <a:gd name="T3" fmla="*/ 2147483647 h 114"/>
              <a:gd name="T4" fmla="*/ 2147483647 w 69"/>
              <a:gd name="T5" fmla="*/ 2147483647 h 114"/>
              <a:gd name="T6" fmla="*/ 0 60000 65536"/>
              <a:gd name="T7" fmla="*/ 0 60000 65536"/>
              <a:gd name="T8" fmla="*/ 0 60000 65536"/>
              <a:gd name="T9" fmla="*/ 0 w 69"/>
              <a:gd name="T10" fmla="*/ 0 h 114"/>
              <a:gd name="T11" fmla="*/ 69 w 69"/>
              <a:gd name="T12" fmla="*/ 114 h 114"/>
            </a:gdLst>
            <a:ahLst/>
            <a:cxnLst>
              <a:cxn ang="T6">
                <a:pos x="T0" y="T1"/>
              </a:cxn>
              <a:cxn ang="T7">
                <a:pos x="T2" y="T3"/>
              </a:cxn>
              <a:cxn ang="T8">
                <a:pos x="T4" y="T5"/>
              </a:cxn>
            </a:cxnLst>
            <a:rect l="T9" t="T10" r="T11" b="T12"/>
            <a:pathLst>
              <a:path w="69" h="114">
                <a:moveTo>
                  <a:pt x="0" y="0"/>
                </a:moveTo>
                <a:lnTo>
                  <a:pt x="69" y="45"/>
                </a:lnTo>
                <a:lnTo>
                  <a:pt x="15" y="114"/>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Arc 8"/>
          <p:cNvSpPr>
            <a:spLocks/>
          </p:cNvSpPr>
          <p:nvPr/>
        </p:nvSpPr>
        <p:spPr bwMode="auto">
          <a:xfrm>
            <a:off x="2691002" y="1589995"/>
            <a:ext cx="4406210" cy="3139894"/>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00B0F0"/>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7" name="Arc 8"/>
          <p:cNvSpPr>
            <a:spLocks/>
          </p:cNvSpPr>
          <p:nvPr/>
        </p:nvSpPr>
        <p:spPr bwMode="auto">
          <a:xfrm>
            <a:off x="2691002" y="1589347"/>
            <a:ext cx="4406210" cy="3139894"/>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FF0000"/>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Line 6"/>
          <p:cNvSpPr>
            <a:spLocks noChangeShapeType="1"/>
          </p:cNvSpPr>
          <p:nvPr/>
        </p:nvSpPr>
        <p:spPr bwMode="auto">
          <a:xfrm flipV="1">
            <a:off x="2691002" y="1354341"/>
            <a:ext cx="0" cy="3609906"/>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9" name="Line 7"/>
          <p:cNvSpPr>
            <a:spLocks noChangeShapeType="1"/>
          </p:cNvSpPr>
          <p:nvPr/>
        </p:nvSpPr>
        <p:spPr bwMode="auto">
          <a:xfrm>
            <a:off x="2483836" y="4729888"/>
            <a:ext cx="4820547" cy="0"/>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8" name="Flowchart: Connector 47"/>
          <p:cNvSpPr/>
          <p:nvPr/>
        </p:nvSpPr>
        <p:spPr>
          <a:xfrm>
            <a:off x="2587752" y="4626864"/>
            <a:ext cx="210312" cy="210312"/>
          </a:xfrm>
          <a:prstGeom prst="flowChartConnector">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sng"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 name="object 2"/>
          <p:cNvSpPr txBox="1">
            <a:spLocks noGrp="1"/>
          </p:cNvSpPr>
          <p:nvPr>
            <p:ph type="title"/>
          </p:nvPr>
        </p:nvSpPr>
        <p:spPr>
          <a:xfrm>
            <a:off x="0" y="232665"/>
            <a:ext cx="9144000" cy="694207"/>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pc="-40" dirty="0">
                <a:latin typeface="Cambria" panose="02040503050406030204" pitchFamily="18" charset="0"/>
                <a:ea typeface="Cambria" panose="02040503050406030204" pitchFamily="18" charset="0"/>
                <a:cs typeface="Calibri"/>
              </a:rPr>
              <a:t>Non-</a:t>
            </a:r>
            <a:r>
              <a:rPr lang="en-US" spc="-40" dirty="0" err="1">
                <a:latin typeface="Cambria" panose="02040503050406030204" pitchFamily="18" charset="0"/>
                <a:ea typeface="Cambria" panose="02040503050406030204" pitchFamily="18" charset="0"/>
                <a:cs typeface="Calibri"/>
              </a:rPr>
              <a:t>geocentricity</a:t>
            </a:r>
            <a:r>
              <a:rPr lang="en-US" spc="-40" dirty="0">
                <a:latin typeface="Cambria" panose="02040503050406030204" pitchFamily="18" charset="0"/>
                <a:ea typeface="Cambria" panose="02040503050406030204" pitchFamily="18" charset="0"/>
                <a:cs typeface="Calibri"/>
              </a:rPr>
              <a:t> of </a:t>
            </a:r>
            <a:r>
              <a:rPr dirty="0">
                <a:latin typeface="Cambria" panose="02040503050406030204" pitchFamily="18" charset="0"/>
                <a:ea typeface="Cambria" panose="02040503050406030204" pitchFamily="18" charset="0"/>
                <a:cs typeface="Calibri"/>
              </a:rPr>
              <a:t>NAD83</a:t>
            </a:r>
          </a:p>
        </p:txBody>
      </p:sp>
      <p:sp>
        <p:nvSpPr>
          <p:cNvPr id="14" name="Freeform 12"/>
          <p:cNvSpPr>
            <a:spLocks/>
          </p:cNvSpPr>
          <p:nvPr/>
        </p:nvSpPr>
        <p:spPr bwMode="auto">
          <a:xfrm>
            <a:off x="5010328" y="3147523"/>
            <a:ext cx="99699" cy="205646"/>
          </a:xfrm>
          <a:custGeom>
            <a:avLst/>
            <a:gdLst>
              <a:gd name="T0" fmla="*/ 0 w 69"/>
              <a:gd name="T1" fmla="*/ 0 h 129"/>
              <a:gd name="T2" fmla="*/ 2147483647 w 69"/>
              <a:gd name="T3" fmla="*/ 2147483647 h 129"/>
              <a:gd name="T4" fmla="*/ 2147483647 w 69"/>
              <a:gd name="T5" fmla="*/ 2147483647 h 129"/>
              <a:gd name="T6" fmla="*/ 0 60000 65536"/>
              <a:gd name="T7" fmla="*/ 0 60000 65536"/>
              <a:gd name="T8" fmla="*/ 0 60000 65536"/>
              <a:gd name="T9" fmla="*/ 0 w 69"/>
              <a:gd name="T10" fmla="*/ 0 h 129"/>
              <a:gd name="T11" fmla="*/ 69 w 69"/>
              <a:gd name="T12" fmla="*/ 129 h 129"/>
            </a:gdLst>
            <a:ahLst/>
            <a:cxnLst>
              <a:cxn ang="T6">
                <a:pos x="T0" y="T1"/>
              </a:cxn>
              <a:cxn ang="T7">
                <a:pos x="T2" y="T3"/>
              </a:cxn>
              <a:cxn ang="T8">
                <a:pos x="T4" y="T5"/>
              </a:cxn>
            </a:cxnLst>
            <a:rect l="T9" t="T10" r="T11" b="T12"/>
            <a:pathLst>
              <a:path w="69" h="129">
                <a:moveTo>
                  <a:pt x="0" y="0"/>
                </a:moveTo>
                <a:lnTo>
                  <a:pt x="69" y="57"/>
                </a:lnTo>
                <a:lnTo>
                  <a:pt x="3" y="129"/>
                </a:lnTo>
              </a:path>
            </a:pathLst>
          </a:custGeom>
          <a:noFill/>
          <a:ln w="28575" cap="flat" cmpd="sng">
            <a:solidFill>
              <a:schemeClr val="bg1">
                <a:lumMod val="50000"/>
              </a:schemeClr>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Freeform 14"/>
          <p:cNvSpPr>
            <a:spLocks/>
          </p:cNvSpPr>
          <p:nvPr/>
        </p:nvSpPr>
        <p:spPr bwMode="auto">
          <a:xfrm>
            <a:off x="5243058" y="1478644"/>
            <a:ext cx="1613323" cy="947795"/>
          </a:xfrm>
          <a:custGeom>
            <a:avLst/>
            <a:gdLst>
              <a:gd name="T0" fmla="*/ 2147483647 w 1125"/>
              <a:gd name="T1" fmla="*/ 2147483647 h 580"/>
              <a:gd name="T2" fmla="*/ 2147483647 w 1125"/>
              <a:gd name="T3" fmla="*/ 2147483647 h 580"/>
              <a:gd name="T4" fmla="*/ 2147483647 w 1125"/>
              <a:gd name="T5" fmla="*/ 2147483647 h 580"/>
              <a:gd name="T6" fmla="*/ 2147483647 w 1125"/>
              <a:gd name="T7" fmla="*/ 2147483647 h 580"/>
              <a:gd name="T8" fmla="*/ 2147483647 w 1125"/>
              <a:gd name="T9" fmla="*/ 2147483647 h 580"/>
              <a:gd name="T10" fmla="*/ 2147483647 w 1125"/>
              <a:gd name="T11" fmla="*/ 2147483647 h 580"/>
              <a:gd name="T12" fmla="*/ 2147483647 w 1125"/>
              <a:gd name="T13" fmla="*/ 2147483647 h 580"/>
              <a:gd name="T14" fmla="*/ 2147483647 w 1125"/>
              <a:gd name="T15" fmla="*/ 2147483647 h 580"/>
              <a:gd name="T16" fmla="*/ 2147483647 w 1125"/>
              <a:gd name="T17" fmla="*/ 2147483647 h 580"/>
              <a:gd name="T18" fmla="*/ 2147483647 w 1125"/>
              <a:gd name="T19" fmla="*/ 2147483647 h 580"/>
              <a:gd name="T20" fmla="*/ 2147483647 w 1125"/>
              <a:gd name="T21" fmla="*/ 2147483647 h 580"/>
              <a:gd name="T22" fmla="*/ 2147483647 w 1125"/>
              <a:gd name="T23" fmla="*/ 2147483647 h 58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25"/>
              <a:gd name="T37" fmla="*/ 0 h 580"/>
              <a:gd name="T38" fmla="*/ 1125 w 1125"/>
              <a:gd name="T39" fmla="*/ 580 h 58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25" h="580">
                <a:moveTo>
                  <a:pt x="45" y="12"/>
                </a:moveTo>
                <a:cubicBezTo>
                  <a:pt x="144" y="45"/>
                  <a:pt x="0" y="0"/>
                  <a:pt x="285" y="28"/>
                </a:cubicBezTo>
                <a:cubicBezTo>
                  <a:pt x="295" y="29"/>
                  <a:pt x="300" y="42"/>
                  <a:pt x="309" y="44"/>
                </a:cubicBezTo>
                <a:cubicBezTo>
                  <a:pt x="349" y="51"/>
                  <a:pt x="389" y="49"/>
                  <a:pt x="429" y="52"/>
                </a:cubicBezTo>
                <a:cubicBezTo>
                  <a:pt x="522" y="114"/>
                  <a:pt x="652" y="111"/>
                  <a:pt x="757" y="116"/>
                </a:cubicBezTo>
                <a:cubicBezTo>
                  <a:pt x="770" y="156"/>
                  <a:pt x="794" y="188"/>
                  <a:pt x="829" y="212"/>
                </a:cubicBezTo>
                <a:cubicBezTo>
                  <a:pt x="834" y="220"/>
                  <a:pt x="837" y="230"/>
                  <a:pt x="845" y="236"/>
                </a:cubicBezTo>
                <a:cubicBezTo>
                  <a:pt x="852" y="241"/>
                  <a:pt x="863" y="238"/>
                  <a:pt x="869" y="244"/>
                </a:cubicBezTo>
                <a:cubicBezTo>
                  <a:pt x="892" y="267"/>
                  <a:pt x="914" y="311"/>
                  <a:pt x="933" y="340"/>
                </a:cubicBezTo>
                <a:cubicBezTo>
                  <a:pt x="952" y="369"/>
                  <a:pt x="1027" y="421"/>
                  <a:pt x="1061" y="444"/>
                </a:cubicBezTo>
                <a:cubicBezTo>
                  <a:pt x="1072" y="460"/>
                  <a:pt x="1087" y="474"/>
                  <a:pt x="1093" y="492"/>
                </a:cubicBezTo>
                <a:cubicBezTo>
                  <a:pt x="1103" y="522"/>
                  <a:pt x="1111" y="552"/>
                  <a:pt x="1125" y="580"/>
                </a:cubicBezTo>
              </a:path>
            </a:pathLst>
          </a:custGeom>
          <a:noFill/>
          <a:ln w="38100" cap="flat" cmpd="sng">
            <a:solidFill>
              <a:srgbClr val="00B050"/>
            </a:solidFill>
            <a:prstDash val="solid"/>
            <a:round/>
            <a:headEnd type="none" w="med" len="me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5" name="Text Box 23"/>
          <p:cNvSpPr txBox="1">
            <a:spLocks noChangeArrowheads="1"/>
          </p:cNvSpPr>
          <p:nvPr/>
        </p:nvSpPr>
        <p:spPr bwMode="auto">
          <a:xfrm>
            <a:off x="6957556" y="1060243"/>
            <a:ext cx="1064715" cy="707886"/>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Earth’s</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Surface</a:t>
            </a:r>
          </a:p>
        </p:txBody>
      </p:sp>
      <p:sp>
        <p:nvSpPr>
          <p:cNvPr id="31" name="Text Box 19"/>
          <p:cNvSpPr txBox="1">
            <a:spLocks noChangeArrowheads="1"/>
          </p:cNvSpPr>
          <p:nvPr/>
        </p:nvSpPr>
        <p:spPr bwMode="auto">
          <a:xfrm>
            <a:off x="7218513" y="5623592"/>
            <a:ext cx="1414170" cy="830997"/>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GRS80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ellipsoid</a:t>
            </a:r>
          </a:p>
        </p:txBody>
      </p:sp>
      <p:sp>
        <p:nvSpPr>
          <p:cNvPr id="32" name="Line 21"/>
          <p:cNvSpPr>
            <a:spLocks noChangeShapeType="1"/>
          </p:cNvSpPr>
          <p:nvPr/>
        </p:nvSpPr>
        <p:spPr bwMode="auto">
          <a:xfrm flipH="1" flipV="1">
            <a:off x="6062360" y="5177524"/>
            <a:ext cx="1336660" cy="624462"/>
          </a:xfrm>
          <a:prstGeom prst="line">
            <a:avLst/>
          </a:prstGeom>
          <a:noFill/>
          <a:ln w="19050">
            <a:solidFill>
              <a:schemeClr val="tx1"/>
            </a:solidFill>
            <a:round/>
            <a:headEnd w="lg" len="me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9" name="Line 22"/>
          <p:cNvSpPr>
            <a:spLocks noChangeShapeType="1"/>
          </p:cNvSpPr>
          <p:nvPr/>
        </p:nvSpPr>
        <p:spPr bwMode="auto">
          <a:xfrm flipH="1">
            <a:off x="6577185" y="1466990"/>
            <a:ext cx="418005" cy="398796"/>
          </a:xfrm>
          <a:prstGeom prst="line">
            <a:avLst/>
          </a:prstGeom>
          <a:noFill/>
          <a:ln w="38100">
            <a:solidFill>
              <a:srgbClr val="00B050"/>
            </a:solidFill>
            <a:round/>
            <a:headEn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Line 10"/>
          <p:cNvSpPr>
            <a:spLocks noChangeShapeType="1"/>
          </p:cNvSpPr>
          <p:nvPr/>
        </p:nvSpPr>
        <p:spPr bwMode="auto">
          <a:xfrm flipV="1">
            <a:off x="4904581" y="1681926"/>
            <a:ext cx="1366549" cy="1568746"/>
          </a:xfrm>
          <a:prstGeom prst="line">
            <a:avLst/>
          </a:prstGeom>
          <a:noFill/>
          <a:ln w="28575">
            <a:solidFill>
              <a:schemeClr val="bg1">
                <a:lumMod val="50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 name="Flowchart: Connector 2"/>
          <p:cNvSpPr/>
          <p:nvPr/>
        </p:nvSpPr>
        <p:spPr>
          <a:xfrm>
            <a:off x="6212736" y="1588870"/>
            <a:ext cx="137160" cy="137160"/>
          </a:xfrm>
          <a:prstGeom prst="flowChartConnector">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4" name="Group 3"/>
          <p:cNvGrpSpPr/>
          <p:nvPr/>
        </p:nvGrpSpPr>
        <p:grpSpPr>
          <a:xfrm>
            <a:off x="1360975" y="1942919"/>
            <a:ext cx="4819251" cy="3609906"/>
            <a:chOff x="1360975" y="1942919"/>
            <a:chExt cx="4819251" cy="3609906"/>
          </a:xfrm>
        </p:grpSpPr>
        <p:sp>
          <p:nvSpPr>
            <p:cNvPr id="5" name="Line 3"/>
            <p:cNvSpPr>
              <a:spLocks noChangeShapeType="1"/>
            </p:cNvSpPr>
            <p:nvPr/>
          </p:nvSpPr>
          <p:spPr bwMode="auto">
            <a:xfrm flipV="1">
              <a:off x="1568142" y="1942919"/>
              <a:ext cx="0" cy="3609906"/>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Line 4"/>
            <p:cNvSpPr>
              <a:spLocks noChangeShapeType="1"/>
            </p:cNvSpPr>
            <p:nvPr/>
          </p:nvSpPr>
          <p:spPr bwMode="auto">
            <a:xfrm>
              <a:off x="1360975" y="5317171"/>
              <a:ext cx="4819251" cy="0"/>
            </a:xfrm>
            <a:prstGeom prst="line">
              <a:avLst/>
            </a:prstGeom>
            <a:noFill/>
            <a:ln w="28575">
              <a:solidFill>
                <a:schemeClr val="bg1">
                  <a:lumMod val="65000"/>
                </a:schemeClr>
              </a:solidFill>
              <a:round/>
              <a:headEnd/>
              <a:tailEnd type="none" w="med"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Arc 5"/>
            <p:cNvSpPr>
              <a:spLocks noChangeAspect="1"/>
            </p:cNvSpPr>
            <p:nvPr/>
          </p:nvSpPr>
          <p:spPr bwMode="auto">
            <a:xfrm>
              <a:off x="1568142" y="2178574"/>
              <a:ext cx="4406210" cy="3138599"/>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F6AB16"/>
              </a:solidFill>
              <a:round/>
              <a:headEnd/>
              <a:tailEn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7" name="Flowchart: Connector 46"/>
            <p:cNvSpPr/>
            <p:nvPr/>
          </p:nvSpPr>
          <p:spPr>
            <a:xfrm>
              <a:off x="1466146" y="5212015"/>
              <a:ext cx="210312" cy="210312"/>
            </a:xfrm>
            <a:prstGeom prst="flowChartConnector">
              <a:avLst/>
            </a:prstGeom>
            <a:solidFill>
              <a:srgbClr val="F6AB1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38" name="Flowchart: Connector 37"/>
          <p:cNvSpPr/>
          <p:nvPr/>
        </p:nvSpPr>
        <p:spPr>
          <a:xfrm>
            <a:off x="2588228" y="4625232"/>
            <a:ext cx="210312" cy="210312"/>
          </a:xfrm>
          <a:prstGeom prst="flowChartConnector">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cxnSp>
        <p:nvCxnSpPr>
          <p:cNvPr id="11" name="AutoShape 9"/>
          <p:cNvCxnSpPr>
            <a:cxnSpLocks noChangeShapeType="1"/>
          </p:cNvCxnSpPr>
          <p:nvPr/>
        </p:nvCxnSpPr>
        <p:spPr bwMode="auto">
          <a:xfrm flipV="1">
            <a:off x="1574461" y="4727805"/>
            <a:ext cx="1116541" cy="603206"/>
          </a:xfrm>
          <a:prstGeom prst="straightConnector1">
            <a:avLst/>
          </a:prstGeom>
          <a:noFill/>
          <a:ln w="44450" cmpd="sng">
            <a:solidFill>
              <a:srgbClr val="C00000"/>
            </a:solidFill>
            <a:prstDash val="solid"/>
            <a:round/>
            <a:headEnd type="triangle" w="lg" len="med"/>
            <a:tailEnd type="triangle" w="lg" len="med"/>
          </a:ln>
        </p:spPr>
      </p:cxnSp>
      <p:sp>
        <p:nvSpPr>
          <p:cNvPr id="39" name="Text Box 17"/>
          <p:cNvSpPr txBox="1">
            <a:spLocks noChangeArrowheads="1"/>
          </p:cNvSpPr>
          <p:nvPr/>
        </p:nvSpPr>
        <p:spPr bwMode="auto">
          <a:xfrm>
            <a:off x="69268" y="3451752"/>
            <a:ext cx="1169487" cy="830997"/>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6AB16"/>
                </a:solidFill>
                <a:effectLst/>
                <a:uLnTx/>
                <a:uFillTx/>
                <a:latin typeface="Cambria" panose="02040503050406030204" pitchFamily="18" charset="0"/>
                <a:ea typeface="Cambria" panose="02040503050406030204" pitchFamily="18" charset="0"/>
                <a:cs typeface="Times New Roman" pitchFamily="18" charset="0"/>
              </a:rPr>
              <a:t>NAD83</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p>
        </p:txBody>
      </p:sp>
      <p:sp>
        <p:nvSpPr>
          <p:cNvPr id="40" name="Text Box 19"/>
          <p:cNvSpPr txBox="1">
            <a:spLocks noChangeArrowheads="1"/>
          </p:cNvSpPr>
          <p:nvPr/>
        </p:nvSpPr>
        <p:spPr bwMode="auto">
          <a:xfrm>
            <a:off x="3088236" y="3451256"/>
            <a:ext cx="1676342" cy="830997"/>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Times New Roman" pitchFamily="18" charset="0"/>
              </a:rPr>
              <a:t>ITRF2020</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p>
        </p:txBody>
      </p:sp>
      <p:sp>
        <p:nvSpPr>
          <p:cNvPr id="41" name="Text Box 19"/>
          <p:cNvSpPr txBox="1">
            <a:spLocks noChangeArrowheads="1"/>
          </p:cNvSpPr>
          <p:nvPr/>
        </p:nvSpPr>
        <p:spPr bwMode="auto">
          <a:xfrm>
            <a:off x="2832653" y="3453195"/>
            <a:ext cx="1921502" cy="461665"/>
          </a:xfrm>
          <a:prstGeom prst="rect">
            <a:avLst/>
          </a:prstGeom>
          <a:noFill/>
          <a:ln w="19050">
            <a:noFill/>
            <a:miter lim="800000"/>
            <a:headEnd/>
            <a:tailEnd/>
          </a:ln>
        </p:spPr>
        <p:txBody>
          <a:bodyPr wrap="squar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NATRF2022</a:t>
            </a:r>
          </a:p>
        </p:txBody>
      </p:sp>
      <p:sp>
        <p:nvSpPr>
          <p:cNvPr id="42" name="Line 21"/>
          <p:cNvSpPr>
            <a:spLocks noChangeShapeType="1"/>
          </p:cNvSpPr>
          <p:nvPr/>
        </p:nvSpPr>
        <p:spPr bwMode="auto">
          <a:xfrm flipH="1" flipV="1">
            <a:off x="7105649" y="4767263"/>
            <a:ext cx="381378" cy="940117"/>
          </a:xfrm>
          <a:prstGeom prst="line">
            <a:avLst/>
          </a:prstGeom>
          <a:noFill/>
          <a:ln w="19050">
            <a:solidFill>
              <a:schemeClr val="tx1"/>
            </a:solidFill>
            <a:round/>
            <a:headEnd w="lg" len="med"/>
            <a:tailEnd type="triangle" w="lg" len="med"/>
          </a:ln>
        </p:spPr>
        <p:txBody>
          <a:bodyPr wrap="none" anchor="ct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0" name="Text Box 26"/>
          <p:cNvSpPr txBox="1">
            <a:spLocks noChangeArrowheads="1"/>
          </p:cNvSpPr>
          <p:nvPr/>
        </p:nvSpPr>
        <p:spPr bwMode="auto">
          <a:xfrm>
            <a:off x="5931662" y="1991965"/>
            <a:ext cx="612668" cy="461665"/>
          </a:xfrm>
          <a:prstGeom prst="rect">
            <a:avLst/>
          </a:prstGeom>
          <a:noFill/>
          <a:ln w="19050">
            <a:noFill/>
            <a:miter lim="800000"/>
            <a:headEnd/>
            <a:tailEnd/>
          </a:ln>
        </p:spPr>
        <p:txBody>
          <a:bodyPr wrap="none" anchor="ctr">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a:t>
            </a:r>
            <a:r>
              <a:rPr lang="en-US" sz="2400" b="1" baseline="-25000" dirty="0">
                <a:solidFill>
                  <a:prstClr val="black"/>
                </a:solidFill>
                <a:latin typeface="Cambria" panose="02040503050406030204" pitchFamily="18" charset="0"/>
                <a:ea typeface="Cambria" panose="02040503050406030204" pitchFamily="18" charset="0"/>
                <a:cs typeface="Times New Roman" pitchFamily="18" charset="0"/>
              </a:rPr>
              <a:t>22</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33" name="Title 1"/>
          <p:cNvSpPr txBox="1">
            <a:spLocks/>
          </p:cNvSpPr>
          <p:nvPr/>
        </p:nvSpPr>
        <p:spPr bwMode="auto">
          <a:xfrm>
            <a:off x="3715656" y="5859940"/>
            <a:ext cx="1712686"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200" i="1" dirty="0">
                <a:solidFill>
                  <a:srgbClr val="424242"/>
                </a:solidFill>
              </a:rPr>
              <a:t>Shift…</a:t>
            </a:r>
          </a:p>
        </p:txBody>
      </p:sp>
    </p:spTree>
    <p:extLst>
      <p:ext uri="{BB962C8B-B14F-4D97-AF65-F5344CB8AC3E}">
        <p14:creationId xmlns:p14="http://schemas.microsoft.com/office/powerpoint/2010/main" val="149607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00018 0.00023 L 0.12205 -0.08565 " pathEditMode="relative" rAng="0" ptsTypes="AA">
                                      <p:cBhvr>
                                        <p:cTn id="6" dur="2000" fill="hold"/>
                                        <p:tgtEl>
                                          <p:spTgt spid="4"/>
                                        </p:tgtEl>
                                        <p:attrNameLst>
                                          <p:attrName>ppt_x</p:attrName>
                                          <p:attrName>ppt_y</p:attrName>
                                        </p:attrNameLst>
                                      </p:cBhvr>
                                      <p:rCtr x="6111" y="-4306"/>
                                    </p:animMotion>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par>
                                <p:cTn id="7" presetID="10" presetClass="exit" presetSubtype="0" fill="hold" grpId="0" nodeType="withEffect">
                                  <p:stCondLst>
                                    <p:cond delay="0"/>
                                  </p:stCondLst>
                                  <p:childTnLst>
                                    <p:animEffect transition="out" filter="fade">
                                      <p:cBhvr>
                                        <p:cTn id="8" dur="1500"/>
                                        <p:tgtEl>
                                          <p:spTgt spid="32"/>
                                        </p:tgtEl>
                                      </p:cBhvr>
                                    </p:animEffect>
                                    <p:set>
                                      <p:cBhvr>
                                        <p:cTn id="9" dur="1" fill="hold">
                                          <p:stCondLst>
                                            <p:cond delay="1499"/>
                                          </p:stCondLst>
                                        </p:cTn>
                                        <p:tgtEl>
                                          <p:spTgt spid="32"/>
                                        </p:tgtEl>
                                        <p:attrNameLst>
                                          <p:attrName>style.visibility</p:attrName>
                                        </p:attrNameLst>
                                      </p:cBhvr>
                                      <p:to>
                                        <p:strVal val="hidden"/>
                                      </p:to>
                                    </p:set>
                                  </p:childTnLst>
                                </p:cTn>
                              </p:par>
                              <p:par>
                                <p:cTn id="10" presetID="22" presetClass="exit" presetSubtype="8" fill="hold" nodeType="withEffect">
                                  <p:stCondLst>
                                    <p:cond delay="0"/>
                                  </p:stCondLst>
                                  <p:childTnLst>
                                    <p:animEffect transition="out" filter="wipe(left)">
                                      <p:cBhvr>
                                        <p:cTn id="11" dur="2000"/>
                                        <p:tgtEl>
                                          <p:spTgt spid="11"/>
                                        </p:tgtEl>
                                      </p:cBhvr>
                                    </p:animEffect>
                                    <p:set>
                                      <p:cBhvr>
                                        <p:cTn id="12" dur="1" fill="hold">
                                          <p:stCondLst>
                                            <p:cond delay="1999"/>
                                          </p:stCondLst>
                                        </p:cTn>
                                        <p:tgtEl>
                                          <p:spTgt spid="11"/>
                                        </p:tgtEl>
                                        <p:attrNameLst>
                                          <p:attrName>style.visibility</p:attrName>
                                        </p:attrNameLst>
                                      </p:cBhvr>
                                      <p:to>
                                        <p:strVal val="hidden"/>
                                      </p:to>
                                    </p:set>
                                  </p:childTnLst>
                                </p:cTn>
                              </p:par>
                              <p:par>
                                <p:cTn id="13" presetID="22" presetClass="exit" presetSubtype="8" fill="hold" grpId="0" nodeType="withEffect">
                                  <p:stCondLst>
                                    <p:cond delay="0"/>
                                  </p:stCondLst>
                                  <p:childTnLst>
                                    <p:animEffect transition="out" filter="wipe(left)">
                                      <p:cBhvr>
                                        <p:cTn id="14" dur="2000"/>
                                        <p:tgtEl>
                                          <p:spTgt spid="12"/>
                                        </p:tgtEl>
                                      </p:cBhvr>
                                    </p:animEffect>
                                    <p:set>
                                      <p:cBhvr>
                                        <p:cTn id="15" dur="1" fill="hold">
                                          <p:stCondLst>
                                            <p:cond delay="1999"/>
                                          </p:stCondLst>
                                        </p:cTn>
                                        <p:tgtEl>
                                          <p:spTgt spid="12"/>
                                        </p:tgtEl>
                                        <p:attrNameLst>
                                          <p:attrName>style.visibility</p:attrName>
                                        </p:attrNameLst>
                                      </p:cBhvr>
                                      <p:to>
                                        <p:strVal val="hidden"/>
                                      </p:to>
                                    </p:set>
                                  </p:childTnLst>
                                </p:cTn>
                              </p:par>
                              <p:par>
                                <p:cTn id="16" presetID="22" presetClass="exit" presetSubtype="8" fill="hold" grpId="0" nodeType="withEffect">
                                  <p:stCondLst>
                                    <p:cond delay="0"/>
                                  </p:stCondLst>
                                  <p:childTnLst>
                                    <p:animEffect transition="out" filter="wipe(left)">
                                      <p:cBhvr>
                                        <p:cTn id="17" dur="500"/>
                                        <p:tgtEl>
                                          <p:spTgt spid="14"/>
                                        </p:tgtEl>
                                      </p:cBhvr>
                                    </p:animEffect>
                                    <p:set>
                                      <p:cBhvr>
                                        <p:cTn id="18" dur="1" fill="hold">
                                          <p:stCondLst>
                                            <p:cond delay="499"/>
                                          </p:stCondLst>
                                        </p:cTn>
                                        <p:tgtEl>
                                          <p:spTgt spid="14"/>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2000"/>
                                        <p:tgtEl>
                                          <p:spTgt spid="39"/>
                                        </p:tgtEl>
                                      </p:cBhvr>
                                    </p:animEffect>
                                    <p:set>
                                      <p:cBhvr>
                                        <p:cTn id="21" dur="1" fill="hold">
                                          <p:stCondLst>
                                            <p:cond delay="1999"/>
                                          </p:stCondLst>
                                        </p:cTn>
                                        <p:tgtEl>
                                          <p:spTgt spid="39"/>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2000"/>
                                        <p:tgtEl>
                                          <p:spTgt spid="40"/>
                                        </p:tgtEl>
                                      </p:cBhvr>
                                    </p:animEffect>
                                    <p:set>
                                      <p:cBhvr>
                                        <p:cTn id="24" dur="1" fill="hold">
                                          <p:stCondLst>
                                            <p:cond delay="1999"/>
                                          </p:stCondLst>
                                        </p:cTn>
                                        <p:tgtEl>
                                          <p:spTgt spid="40"/>
                                        </p:tgtEl>
                                        <p:attrNameLst>
                                          <p:attrName>style.visibility</p:attrName>
                                        </p:attrNameLst>
                                      </p:cBhvr>
                                      <p:to>
                                        <p:strVal val="hidden"/>
                                      </p:to>
                                    </p:set>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0"/>
                                          </p:stCondLst>
                                        </p:cTn>
                                        <p:tgtEl>
                                          <p:spTgt spid="37"/>
                                        </p:tgtEl>
                                        <p:attrNameLst>
                                          <p:attrName>style.visibility</p:attrName>
                                        </p:attrNameLst>
                                      </p:cBhvr>
                                      <p:to>
                                        <p:strVal val="visible"/>
                                      </p:to>
                                    </p:set>
                                  </p:childTnLst>
                                </p:cTn>
                              </p:par>
                              <p:par>
                                <p:cTn id="28" presetID="1" presetClass="exit"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1000"/>
                                        <p:tgtEl>
                                          <p:spTgt spid="33"/>
                                        </p:tgtEl>
                                      </p:cBhvr>
                                    </p:animEffect>
                                    <p:anim calcmode="lin" valueType="num">
                                      <p:cBhvr>
                                        <p:cTn id="41" dur="1000" fill="hold"/>
                                        <p:tgtEl>
                                          <p:spTgt spid="33"/>
                                        </p:tgtEl>
                                        <p:attrNameLst>
                                          <p:attrName>ppt_x</p:attrName>
                                        </p:attrNameLst>
                                      </p:cBhvr>
                                      <p:tavLst>
                                        <p:tav tm="0">
                                          <p:val>
                                            <p:strVal val="#ppt_x"/>
                                          </p:val>
                                        </p:tav>
                                        <p:tav tm="100000">
                                          <p:val>
                                            <p:strVal val="#ppt_x"/>
                                          </p:val>
                                        </p:tav>
                                      </p:tavLst>
                                    </p:anim>
                                    <p:anim calcmode="lin" valueType="num">
                                      <p:cBhvr>
                                        <p:cTn id="42"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6" presetClass="emph" presetSubtype="0" repeatCount="2000" fill="hold" grpId="0" nodeType="clickEffect">
                                  <p:stCondLst>
                                    <p:cond delay="0"/>
                                  </p:stCondLst>
                                  <p:childTnLst>
                                    <p:animEffect transition="out" filter="fade">
                                      <p:cBhvr>
                                        <p:cTn id="46" dur="1000" tmFilter="0, 0; .2, .5; .8, .5; 1, 0"/>
                                        <p:tgtEl>
                                          <p:spTgt spid="31"/>
                                        </p:tgtEl>
                                      </p:cBhvr>
                                    </p:animEffect>
                                    <p:animScale>
                                      <p:cBhvr>
                                        <p:cTn id="47" dur="500" autoRev="1" fill="hold"/>
                                        <p:tgtEl>
                                          <p:spTgt spid="31"/>
                                        </p:tgtEl>
                                      </p:cBhvr>
                                      <p:by x="105000" y="105000"/>
                                    </p:animScale>
                                  </p:childTnLst>
                                </p:cTn>
                              </p:par>
                              <p:par>
                                <p:cTn id="48" presetID="26" presetClass="emph" presetSubtype="0" repeatCount="2000" fill="hold" grpId="0" nodeType="withEffect">
                                  <p:stCondLst>
                                    <p:cond delay="0"/>
                                  </p:stCondLst>
                                  <p:childTnLst>
                                    <p:animEffect transition="out" filter="fade">
                                      <p:cBhvr>
                                        <p:cTn id="49" dur="1000" tmFilter="0, 0; .2, .5; .8, .5; 1, 0"/>
                                        <p:tgtEl>
                                          <p:spTgt spid="42"/>
                                        </p:tgtEl>
                                      </p:cBhvr>
                                    </p:animEffect>
                                    <p:animScale>
                                      <p:cBhvr>
                                        <p:cTn id="50" dur="500" autoRev="1" fill="hold"/>
                                        <p:tgtEl>
                                          <p:spTgt spid="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7" grpId="0" animBg="1"/>
      <p:bldP spid="14" grpId="0" animBg="1"/>
      <p:bldP spid="31" grpId="0"/>
      <p:bldP spid="32" grpId="0" animBg="1"/>
      <p:bldP spid="12" grpId="0" animBg="1"/>
      <p:bldP spid="38" grpId="0" animBg="1"/>
      <p:bldP spid="39" grpId="0"/>
      <p:bldP spid="40" grpId="0"/>
      <p:bldP spid="41" grpId="0"/>
      <p:bldP spid="42" grpId="0" animBg="1"/>
      <p:bldP spid="30" grpId="0"/>
      <p:bldP spid="3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53961"/>
            <a:ext cx="9144001" cy="1272939"/>
          </a:xfrm>
        </p:spPr>
        <p:txBody>
          <a:bodyPr/>
          <a:lstStyle/>
          <a:p>
            <a:r>
              <a:rPr lang="en-US" sz="4000" dirty="0">
                <a:latin typeface="Cambria" panose="02040503050406030204" pitchFamily="18" charset="0"/>
                <a:ea typeface="Cambria" panose="02040503050406030204" pitchFamily="18" charset="0"/>
              </a:rPr>
              <a:t>Geometric change due to </a:t>
            </a:r>
            <a:br>
              <a:rPr lang="en-US" sz="4000" dirty="0">
                <a:latin typeface="Cambria" panose="02040503050406030204" pitchFamily="18" charset="0"/>
                <a:ea typeface="Cambria" panose="02040503050406030204" pitchFamily="18" charset="0"/>
              </a:rPr>
            </a:br>
            <a:r>
              <a:rPr lang="en-US" sz="4000" dirty="0">
                <a:latin typeface="Cambria" panose="02040503050406030204" pitchFamily="18" charset="0"/>
                <a:ea typeface="Cambria" panose="02040503050406030204" pitchFamily="18" charset="0"/>
              </a:rPr>
              <a:t>ellipsoid non-</a:t>
            </a:r>
            <a:r>
              <a:rPr lang="en-US" sz="4000" dirty="0" err="1">
                <a:latin typeface="Cambria" panose="02040503050406030204" pitchFamily="18" charset="0"/>
                <a:ea typeface="Cambria" panose="02040503050406030204" pitchFamily="18" charset="0"/>
              </a:rPr>
              <a:t>geocentricity</a:t>
            </a:r>
            <a:endParaRPr lang="en-US" sz="4000" dirty="0">
              <a:latin typeface="Cambria" panose="02040503050406030204" pitchFamily="18" charset="0"/>
              <a:ea typeface="Cambria" panose="02040503050406030204" pitchFamily="18" charset="0"/>
            </a:endParaRP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26"/>
          <a:stretch/>
        </p:blipFill>
        <p:spPr>
          <a:xfrm>
            <a:off x="48342" y="1863344"/>
            <a:ext cx="4508070" cy="3018593"/>
          </a:xfrm>
          <a:ln w="15875">
            <a:noFill/>
          </a:ln>
          <a:effectLst/>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t="84"/>
          <a:stretch/>
        </p:blipFill>
        <p:spPr>
          <a:xfrm>
            <a:off x="4664155" y="1863344"/>
            <a:ext cx="4427967" cy="2958910"/>
          </a:xfrm>
          <a:prstGeom prst="rect">
            <a:avLst/>
          </a:prstGeom>
          <a:ln w="15875">
            <a:noFill/>
          </a:ln>
          <a:effectLst/>
        </p:spPr>
      </p:pic>
      <p:sp>
        <p:nvSpPr>
          <p:cNvPr id="11" name="Rectangle 10"/>
          <p:cNvSpPr/>
          <p:nvPr/>
        </p:nvSpPr>
        <p:spPr>
          <a:xfrm>
            <a:off x="48342" y="1863344"/>
            <a:ext cx="4508070" cy="3151109"/>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4669092" y="1863343"/>
            <a:ext cx="4433041" cy="3151109"/>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txBox="1">
            <a:spLocks/>
          </p:cNvSpPr>
          <p:nvPr/>
        </p:nvSpPr>
        <p:spPr bwMode="auto">
          <a:xfrm>
            <a:off x="48342" y="4982638"/>
            <a:ext cx="4508070"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200" dirty="0">
                <a:latin typeface="Cambria" panose="02040503050406030204" pitchFamily="18" charset="0"/>
                <a:ea typeface="Cambria" panose="02040503050406030204" pitchFamily="18" charset="0"/>
              </a:rPr>
              <a:t>Horizontal (</a:t>
            </a:r>
            <a:r>
              <a:rPr lang="en-US" sz="3200" dirty="0" err="1">
                <a:latin typeface="Cambria" panose="02040503050406030204" pitchFamily="18" charset="0"/>
                <a:ea typeface="Cambria" panose="02040503050406030204" pitchFamily="18" charset="0"/>
              </a:rPr>
              <a:t>Lat</a:t>
            </a:r>
            <a:r>
              <a:rPr lang="en-US" sz="3200" dirty="0">
                <a:latin typeface="Cambria" panose="02040503050406030204" pitchFamily="18" charset="0"/>
                <a:ea typeface="Cambria" panose="02040503050406030204" pitchFamily="18" charset="0"/>
              </a:rPr>
              <a:t>, Lon)</a:t>
            </a:r>
          </a:p>
        </p:txBody>
      </p:sp>
      <p:sp>
        <p:nvSpPr>
          <p:cNvPr id="14" name="Title 1"/>
          <p:cNvSpPr txBox="1">
            <a:spLocks/>
          </p:cNvSpPr>
          <p:nvPr/>
        </p:nvSpPr>
        <p:spPr bwMode="auto">
          <a:xfrm>
            <a:off x="4664155" y="4982638"/>
            <a:ext cx="4427967"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200" dirty="0">
                <a:latin typeface="Cambria" panose="02040503050406030204" pitchFamily="18" charset="0"/>
                <a:ea typeface="Cambria" panose="02040503050406030204" pitchFamily="18" charset="0"/>
              </a:rPr>
              <a:t>Ellipsoidal (h)</a:t>
            </a:r>
          </a:p>
        </p:txBody>
      </p:sp>
      <p:sp>
        <p:nvSpPr>
          <p:cNvPr id="9" name="Title 1"/>
          <p:cNvSpPr txBox="1">
            <a:spLocks/>
          </p:cNvSpPr>
          <p:nvPr/>
        </p:nvSpPr>
        <p:spPr bwMode="auto">
          <a:xfrm>
            <a:off x="3715656" y="5859940"/>
            <a:ext cx="1712686" cy="806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3200" i="1" dirty="0">
                <a:solidFill>
                  <a:srgbClr val="424242"/>
                </a:solidFill>
              </a:rPr>
              <a:t>Shift…</a:t>
            </a:r>
          </a:p>
        </p:txBody>
      </p:sp>
    </p:spTree>
    <p:extLst>
      <p:ext uri="{BB962C8B-B14F-4D97-AF65-F5344CB8AC3E}">
        <p14:creationId xmlns:p14="http://schemas.microsoft.com/office/powerpoint/2010/main" val="194142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3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indent="-514350">
              <a:spcBef>
                <a:spcPts val="133"/>
              </a:spcBef>
              <a:buFont typeface="+mj-lt"/>
              <a:buAutoNum type="arabicPeriod"/>
              <a:tabLst>
                <a:tab pos="473275" algn="l"/>
                <a:tab pos="474121" algn="l"/>
              </a:tabLst>
            </a:pPr>
            <a:r>
              <a:rPr lang="en-US" sz="3200" spc="-7" dirty="0">
                <a:latin typeface="Cambria" panose="02040503050406030204" pitchFamily="18" charset="0"/>
                <a:ea typeface="Cambria" panose="02040503050406030204" pitchFamily="18" charset="0"/>
                <a:cs typeface="Calibri"/>
              </a:rPr>
              <a:t>develop </a:t>
            </a:r>
            <a:r>
              <a:rPr lang="en-US" sz="3200" u="sng" dirty="0">
                <a:latin typeface="Cambria" panose="02040503050406030204" pitchFamily="18" charset="0"/>
                <a:ea typeface="Cambria" panose="02040503050406030204" pitchFamily="18" charset="0"/>
                <a:cs typeface="Calibri"/>
              </a:rPr>
              <a:t>four</a:t>
            </a:r>
            <a:r>
              <a:rPr sz="3200" u="sng" dirty="0">
                <a:latin typeface="Cambria" panose="02040503050406030204" pitchFamily="18" charset="0"/>
                <a:ea typeface="Cambria" panose="02040503050406030204" pitchFamily="18" charset="0"/>
                <a:cs typeface="Calibri"/>
              </a:rPr>
              <a:t> </a:t>
            </a:r>
            <a:r>
              <a:rPr lang="en-US" sz="3200" u="sng" dirty="0">
                <a:latin typeface="Cambria" panose="02040503050406030204" pitchFamily="18" charset="0"/>
                <a:ea typeface="Cambria" panose="02040503050406030204" pitchFamily="18" charset="0"/>
                <a:cs typeface="Calibri"/>
              </a:rPr>
              <a:t>"</a:t>
            </a:r>
            <a:r>
              <a:rPr sz="3200" u="sng" spc="-13" dirty="0">
                <a:latin typeface="Cambria" panose="02040503050406030204" pitchFamily="18" charset="0"/>
                <a:ea typeface="Cambria" panose="02040503050406030204" pitchFamily="18" charset="0"/>
                <a:cs typeface="Calibri"/>
              </a:rPr>
              <a:t>plate-fixed</a:t>
            </a:r>
            <a:r>
              <a:rPr lang="en-US" sz="3200" u="sng" spc="-13" dirty="0">
                <a:latin typeface="Cambria" panose="02040503050406030204" pitchFamily="18" charset="0"/>
                <a:ea typeface="Cambria" panose="02040503050406030204" pitchFamily="18" charset="0"/>
                <a:cs typeface="Calibri"/>
              </a:rPr>
              <a:t>" </a:t>
            </a:r>
            <a:r>
              <a:rPr sz="3200" u="sng" spc="-27" dirty="0">
                <a:latin typeface="Cambria" panose="02040503050406030204" pitchFamily="18" charset="0"/>
                <a:ea typeface="Cambria" panose="02040503050406030204" pitchFamily="18" charset="0"/>
                <a:cs typeface="Calibri"/>
              </a:rPr>
              <a:t>reference</a:t>
            </a:r>
            <a:r>
              <a:rPr sz="3200" u="sng" spc="20" dirty="0">
                <a:latin typeface="Cambria" panose="02040503050406030204" pitchFamily="18" charset="0"/>
                <a:ea typeface="Cambria" panose="02040503050406030204" pitchFamily="18" charset="0"/>
                <a:cs typeface="Calibri"/>
              </a:rPr>
              <a:t> </a:t>
            </a:r>
            <a:r>
              <a:rPr sz="3200" u="sng" spc="-20" dirty="0">
                <a:latin typeface="Cambria" panose="02040503050406030204" pitchFamily="18" charset="0"/>
                <a:ea typeface="Cambria" panose="02040503050406030204" pitchFamily="18" charset="0"/>
                <a:cs typeface="Calibri"/>
              </a:rPr>
              <a:t>frames</a:t>
            </a:r>
            <a:endParaRPr sz="3200" u="sng" dirty="0">
              <a:latin typeface="Cambria" panose="02040503050406030204" pitchFamily="18" charset="0"/>
              <a:ea typeface="Cambria" panose="02040503050406030204" pitchFamily="18" charset="0"/>
              <a:cs typeface="Calibri"/>
            </a:endParaRPr>
          </a:p>
          <a:p>
            <a:pPr marL="531282" marR="27093" indent="-514350">
              <a:spcBef>
                <a:spcPts val="2300"/>
              </a:spcBef>
              <a:buFont typeface="+mj-lt"/>
              <a:buAutoNum type="arabicPeriod"/>
              <a:tabLst>
                <a:tab pos="473275" algn="l"/>
                <a:tab pos="474121" algn="l"/>
              </a:tabLst>
            </a:pPr>
            <a:r>
              <a:rPr sz="3200" spc="-20" dirty="0">
                <a:latin typeface="Cambria" panose="02040503050406030204" pitchFamily="18" charset="0"/>
                <a:ea typeface="Cambria" panose="02040503050406030204" pitchFamily="18" charset="0"/>
                <a:cs typeface="Calibri"/>
              </a:rPr>
              <a:t>remove </a:t>
            </a:r>
            <a:r>
              <a:rPr sz="3200" u="sng" spc="-13" dirty="0">
                <a:latin typeface="Cambria" panose="02040503050406030204" pitchFamily="18" charset="0"/>
                <a:ea typeface="Cambria" panose="02040503050406030204" pitchFamily="18" charset="0"/>
                <a:cs typeface="Calibri"/>
              </a:rPr>
              <a:t>non-geocentricity </a:t>
            </a:r>
            <a:r>
              <a:rPr sz="3200" u="sng" spc="-7" dirty="0">
                <a:latin typeface="Cambria" panose="02040503050406030204" pitchFamily="18" charset="0"/>
                <a:ea typeface="Cambria" panose="02040503050406030204" pitchFamily="18" charset="0"/>
                <a:cs typeface="Calibri"/>
              </a:rPr>
              <a:t>of NAD</a:t>
            </a:r>
            <a:r>
              <a:rPr sz="3200" u="sng" dirty="0">
                <a:latin typeface="Cambria" panose="02040503050406030204" pitchFamily="18" charset="0"/>
                <a:ea typeface="Cambria" panose="02040503050406030204" pitchFamily="18" charset="0"/>
                <a:cs typeface="Calibri"/>
              </a:rPr>
              <a:t>83</a:t>
            </a:r>
            <a:endParaRPr sz="3200" dirty="0">
              <a:latin typeface="Cambria" panose="02040503050406030204" pitchFamily="18" charset="0"/>
              <a:ea typeface="Cambria" panose="02040503050406030204" pitchFamily="18" charset="0"/>
              <a:cs typeface="Calibri"/>
            </a:endParaRPr>
          </a:p>
          <a:p>
            <a:pPr marL="531282" indent="-514350">
              <a:spcBef>
                <a:spcPts val="2053"/>
              </a:spcBef>
              <a:buFont typeface="+mj-lt"/>
              <a:buAutoNum type="arabicPeriod"/>
              <a:tabLst>
                <a:tab pos="473275" algn="l"/>
                <a:tab pos="474121" algn="l"/>
              </a:tabLst>
            </a:pPr>
            <a:r>
              <a:rPr lang="en-US" sz="3200" b="1" spc="-13" dirty="0">
                <a:latin typeface="Cambria" panose="02040503050406030204" pitchFamily="18" charset="0"/>
                <a:ea typeface="Cambria" panose="02040503050406030204" pitchFamily="18" charset="0"/>
                <a:cs typeface="Calibri"/>
              </a:rPr>
              <a:t>align</a:t>
            </a:r>
            <a:r>
              <a:rPr sz="3200" b="1" spc="-13" dirty="0">
                <a:latin typeface="Cambria" panose="02040503050406030204" pitchFamily="18" charset="0"/>
                <a:ea typeface="Cambria" panose="02040503050406030204" pitchFamily="18" charset="0"/>
                <a:cs typeface="Calibri"/>
              </a:rPr>
              <a:t> </a:t>
            </a:r>
            <a:r>
              <a:rPr sz="3200" b="1" spc="-20" dirty="0">
                <a:latin typeface="Cambria" panose="02040503050406030204" pitchFamily="18" charset="0"/>
                <a:ea typeface="Cambria" panose="02040503050406030204" pitchFamily="18" charset="0"/>
                <a:cs typeface="Calibri"/>
              </a:rPr>
              <a:t>to </a:t>
            </a:r>
            <a:r>
              <a:rPr lang="en-US" sz="3200" b="1" u="sng" spc="-7" dirty="0">
                <a:latin typeface="Cambria" panose="02040503050406030204" pitchFamily="18" charset="0"/>
                <a:ea typeface="Cambria" panose="02040503050406030204" pitchFamily="18" charset="0"/>
                <a:cs typeface="Calibri"/>
              </a:rPr>
              <a:t>ITRF2020</a:t>
            </a:r>
            <a:r>
              <a:rPr sz="3200" b="1" u="sng" spc="-7" dirty="0">
                <a:latin typeface="Cambria" panose="02040503050406030204" pitchFamily="18" charset="0"/>
                <a:ea typeface="Cambria" panose="02040503050406030204" pitchFamily="18" charset="0"/>
                <a:cs typeface="Calibri"/>
              </a:rPr>
              <a:t> </a:t>
            </a:r>
            <a:r>
              <a:rPr sz="3200" b="1" u="sng" spc="-20" dirty="0">
                <a:latin typeface="Cambria" panose="02040503050406030204" pitchFamily="18" charset="0"/>
                <a:ea typeface="Cambria" panose="02040503050406030204" pitchFamily="18" charset="0"/>
                <a:cs typeface="Calibri"/>
              </a:rPr>
              <a:t>at</a:t>
            </a:r>
            <a:r>
              <a:rPr lang="en-US" sz="3200" b="1" u="sng" spc="-20" dirty="0">
                <a:latin typeface="Cambria" panose="02040503050406030204" pitchFamily="18" charset="0"/>
                <a:ea typeface="Cambria" panose="02040503050406030204" pitchFamily="18" charset="0"/>
                <a:cs typeface="Calibri"/>
              </a:rPr>
              <a:t> epoch</a:t>
            </a:r>
            <a:r>
              <a:rPr sz="3200" b="1" u="sng" spc="-20" dirty="0">
                <a:latin typeface="Cambria" panose="02040503050406030204" pitchFamily="18" charset="0"/>
                <a:ea typeface="Cambria" panose="02040503050406030204" pitchFamily="18" charset="0"/>
                <a:cs typeface="Calibri"/>
              </a:rPr>
              <a:t> </a:t>
            </a:r>
            <a:r>
              <a:rPr sz="3200" b="1" u="sng" spc="-7" dirty="0">
                <a:latin typeface="Cambria" panose="02040503050406030204" pitchFamily="18" charset="0"/>
                <a:ea typeface="Cambria" panose="02040503050406030204" pitchFamily="18" charset="0"/>
                <a:cs typeface="Calibri"/>
              </a:rPr>
              <a:t>2020.00</a:t>
            </a:r>
            <a:endParaRPr lang="en-US" sz="3200" b="1" u="sng" dirty="0">
              <a:latin typeface="Cambria" panose="02040503050406030204" pitchFamily="18" charset="0"/>
              <a:ea typeface="Cambria" panose="02040503050406030204" pitchFamily="18" charset="0"/>
              <a:cs typeface="Calibri"/>
            </a:endParaRPr>
          </a:p>
          <a:p>
            <a:pPr marL="531282" marR="713722" indent="-514350">
              <a:spcBef>
                <a:spcPts val="2047"/>
              </a:spcBef>
              <a:buFont typeface="+mj-lt"/>
              <a:buAutoNum type="arabicPeriod"/>
              <a:tabLst>
                <a:tab pos="473075" algn="l"/>
                <a:tab pos="473075" algn="l"/>
              </a:tabLst>
            </a:pPr>
            <a:r>
              <a:rPr lang="en-US" sz="3200" spc="-20" dirty="0">
                <a:latin typeface="Cambria" panose="02040503050406030204" pitchFamily="18" charset="0"/>
                <a:ea typeface="Cambria" panose="02040503050406030204" pitchFamily="18" charset="0"/>
                <a:cs typeface="Calibri"/>
              </a:rPr>
              <a:t>remove </a:t>
            </a:r>
            <a:r>
              <a:rPr lang="en-US" sz="3200" spc="-13" dirty="0">
                <a:latin typeface="Cambria" panose="02040503050406030204" pitchFamily="18" charset="0"/>
                <a:ea typeface="Cambria" panose="02040503050406030204" pitchFamily="18" charset="0"/>
                <a:cs typeface="Calibri"/>
              </a:rPr>
              <a:t>most </a:t>
            </a:r>
            <a:r>
              <a:rPr lang="en-US" sz="3200" spc="-7" dirty="0">
                <a:latin typeface="Cambria" panose="02040503050406030204" pitchFamily="18" charset="0"/>
                <a:ea typeface="Cambria" panose="02040503050406030204" pitchFamily="18" charset="0"/>
                <a:cs typeface="Calibri"/>
              </a:rPr>
              <a:t>of </a:t>
            </a:r>
            <a:r>
              <a:rPr lang="en-US" sz="3200" spc="-13" dirty="0">
                <a:latin typeface="Cambria" panose="02040503050406030204" pitchFamily="18" charset="0"/>
                <a:ea typeface="Cambria" panose="02040503050406030204" pitchFamily="18" charset="0"/>
                <a:cs typeface="Calibri"/>
              </a:rPr>
              <a:t>tectonic </a:t>
            </a:r>
            <a:r>
              <a:rPr lang="en-US" sz="3200" spc="-20" dirty="0">
                <a:latin typeface="Cambria" panose="02040503050406030204" pitchFamily="18" charset="0"/>
                <a:ea typeface="Cambria" panose="02040503050406030204" pitchFamily="18" charset="0"/>
                <a:cs typeface="Calibri"/>
              </a:rPr>
              <a:t>plate rotation from </a:t>
            </a:r>
            <a:r>
              <a:rPr lang="en-US" sz="3200" spc="-7" dirty="0">
                <a:latin typeface="Cambria" panose="02040503050406030204" pitchFamily="18" charset="0"/>
                <a:ea typeface="Cambria" panose="02040503050406030204" pitchFamily="18" charset="0"/>
                <a:cs typeface="Calibri"/>
              </a:rPr>
              <a:t>ITRF2020 via </a:t>
            </a:r>
            <a:r>
              <a:rPr lang="en-US" sz="3200" u="sng" spc="-7" dirty="0">
                <a:uFill>
                  <a:solidFill>
                    <a:srgbClr val="000000"/>
                  </a:solidFill>
                </a:uFill>
                <a:latin typeface="Cambria" panose="02040503050406030204" pitchFamily="18" charset="0"/>
                <a:ea typeface="Cambria" panose="02040503050406030204" pitchFamily="18" charset="0"/>
                <a:cs typeface="Calibri"/>
              </a:rPr>
              <a:t>Euler</a:t>
            </a:r>
            <a:r>
              <a:rPr lang="en-US" sz="3200" u="sng" dirty="0">
                <a:uFill>
                  <a:solidFill>
                    <a:srgbClr val="000000"/>
                  </a:solidFill>
                </a:uFill>
                <a:latin typeface="Cambria" panose="02040503050406030204" pitchFamily="18" charset="0"/>
                <a:ea typeface="Cambria" panose="02040503050406030204" pitchFamily="18" charset="0"/>
                <a:cs typeface="Calibri"/>
              </a:rPr>
              <a:t> </a:t>
            </a:r>
            <a:r>
              <a:rPr lang="en-US" sz="3200" u="sng" spc="-20" dirty="0">
                <a:uFill>
                  <a:solidFill>
                    <a:srgbClr val="000000"/>
                  </a:solidFill>
                </a:uFill>
                <a:latin typeface="Cambria" panose="02040503050406030204" pitchFamily="18" charset="0"/>
                <a:ea typeface="Cambria" panose="02040503050406030204" pitchFamily="18" charset="0"/>
                <a:cs typeface="Calibri"/>
              </a:rPr>
              <a:t>Pole Parameters</a:t>
            </a:r>
            <a:endParaRPr lang="en-US" sz="3200" spc="-20" dirty="0">
              <a:uFill>
                <a:solidFill>
                  <a:srgbClr val="000000"/>
                </a:solidFill>
              </a:uFill>
              <a:latin typeface="Cambria" panose="02040503050406030204" pitchFamily="18" charset="0"/>
              <a:ea typeface="Cambria" panose="02040503050406030204" pitchFamily="18" charset="0"/>
              <a:cs typeface="Calibri"/>
            </a:endParaRPr>
          </a:p>
          <a:p>
            <a:pPr marL="16932" marR="713722">
              <a:spcBef>
                <a:spcPts val="0"/>
              </a:spcBef>
              <a:tabLst>
                <a:tab pos="473075" algn="l"/>
                <a:tab pos="473075" algn="l"/>
              </a:tabLst>
            </a:pPr>
            <a:r>
              <a:rPr lang="en-US" sz="2800" spc="-20" dirty="0">
                <a:uFill>
                  <a:solidFill>
                    <a:srgbClr val="000000"/>
                  </a:solidFill>
                </a:uFill>
                <a:latin typeface="Cambria" panose="02040503050406030204" pitchFamily="18" charset="0"/>
                <a:ea typeface="Cambria" panose="02040503050406030204" pitchFamily="18" charset="0"/>
                <a:cs typeface="Calibri"/>
              </a:rPr>
              <a:t> </a:t>
            </a:r>
          </a:p>
          <a:p>
            <a:pPr marL="16932" marR="713722" algn="ctr">
              <a:spcBef>
                <a:spcPts val="3000"/>
              </a:spcBef>
              <a:tabLst>
                <a:tab pos="473275" algn="l"/>
                <a:tab pos="474121" algn="l"/>
                <a:tab pos="6531870" algn="l"/>
              </a:tabLst>
            </a:pP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2857565091"/>
      </p:ext>
    </p:extLst>
  </p:cSld>
  <p:clrMapOvr>
    <a:masterClrMapping/>
  </p:clrMapOvr>
  <p:transition spd="slow">
    <p:wipe dir="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526018"/>
            <a:ext cx="9144000" cy="2756310"/>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r>
              <a:rPr lang="en-US" sz="5400" b="1" dirty="0">
                <a:uFill>
                  <a:solidFill>
                    <a:srgbClr val="1F497D"/>
                  </a:solidFill>
                </a:uFill>
                <a:latin typeface="Cambria" panose="02040503050406030204" pitchFamily="18" charset="0"/>
                <a:cs typeface="Arial"/>
              </a:rPr>
              <a:t>International Terrestrial Reference Frame</a:t>
            </a:r>
          </a:p>
          <a:p>
            <a:pPr marL="16933" algn="ctr">
              <a:spcBef>
                <a:spcPts val="600"/>
              </a:spcBef>
              <a:buSzPct val="159375"/>
              <a:tabLst>
                <a:tab pos="397077" algn="l"/>
                <a:tab pos="397923" algn="l"/>
              </a:tabLst>
            </a:pPr>
            <a:r>
              <a:rPr lang="en-US" sz="6000" b="1" spc="-20" dirty="0">
                <a:uFill>
                  <a:solidFill>
                    <a:srgbClr val="C00000"/>
                  </a:solidFill>
                </a:uFill>
                <a:latin typeface="Cambria" panose="02040503050406030204" pitchFamily="18" charset="0"/>
                <a:cs typeface="Arial Black"/>
              </a:rPr>
              <a:t>(I</a:t>
            </a:r>
            <a:r>
              <a:rPr sz="6000" b="1" spc="-20" dirty="0">
                <a:uFill>
                  <a:solidFill>
                    <a:srgbClr val="C00000"/>
                  </a:solidFill>
                </a:uFill>
                <a:latin typeface="Cambria" panose="02040503050406030204" pitchFamily="18" charset="0"/>
                <a:cs typeface="Arial Black"/>
              </a:rPr>
              <a:t>TRF</a:t>
            </a:r>
            <a:r>
              <a:rPr lang="en-US" sz="6000" b="1" spc="-20" dirty="0">
                <a:uFill>
                  <a:solidFill>
                    <a:srgbClr val="C00000"/>
                  </a:solidFill>
                </a:uFill>
                <a:latin typeface="Cambria" panose="02040503050406030204" pitchFamily="18" charset="0"/>
                <a:cs typeface="Arial Black"/>
              </a:rPr>
              <a:t>)</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347" y="4196432"/>
            <a:ext cx="967834" cy="1254341"/>
          </a:xfrm>
          <a:prstGeom prst="rect">
            <a:avLst/>
          </a:prstGeom>
        </p:spPr>
      </p:pic>
      <p:sp>
        <p:nvSpPr>
          <p:cNvPr id="5" name="object 4"/>
          <p:cNvSpPr txBox="1"/>
          <p:nvPr/>
        </p:nvSpPr>
        <p:spPr>
          <a:xfrm>
            <a:off x="342900" y="4139007"/>
            <a:ext cx="6748461" cy="1202931"/>
          </a:xfrm>
          <a:prstGeom prst="rect">
            <a:avLst/>
          </a:prstGeom>
        </p:spPr>
        <p:txBody>
          <a:bodyPr vert="horz" wrap="square" lIns="0" tIns="16933" rIns="0" bIns="0" rtlCol="0">
            <a:noAutofit/>
          </a:bodyPr>
          <a:lstStyle/>
          <a:p>
            <a:pPr marL="16933">
              <a:spcBef>
                <a:spcPts val="0"/>
              </a:spcBef>
              <a:buSzPct val="159375"/>
              <a:tabLst>
                <a:tab pos="397077" algn="l"/>
                <a:tab pos="397923" algn="l"/>
              </a:tabLst>
            </a:pPr>
            <a:r>
              <a:rPr lang="en-US" sz="3600" dirty="0">
                <a:uFill>
                  <a:solidFill>
                    <a:srgbClr val="1F497D"/>
                  </a:solidFill>
                </a:uFill>
                <a:latin typeface="Cambria" panose="02040503050406030204" pitchFamily="18" charset="0"/>
                <a:cs typeface="Arial"/>
              </a:rPr>
              <a:t>International Earth Rotation and Reference Systems Service (IERS)</a:t>
            </a:r>
          </a:p>
        </p:txBody>
      </p:sp>
      <p:sp>
        <p:nvSpPr>
          <p:cNvPr id="6" name="Left Brace 5"/>
          <p:cNvSpPr/>
          <p:nvPr/>
        </p:nvSpPr>
        <p:spPr>
          <a:xfrm rot="5400000">
            <a:off x="4210051" y="-644354"/>
            <a:ext cx="723900" cy="8577264"/>
          </a:xfrm>
          <a:prstGeom prst="leftBrace">
            <a:avLst>
              <a:gd name="adj1" fmla="val 8333"/>
              <a:gd name="adj2" fmla="val 50444"/>
            </a:avLst>
          </a:prstGeom>
          <a:ln w="635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8194" y="5851299"/>
            <a:ext cx="2563340" cy="736628"/>
          </a:xfrm>
          <a:prstGeom prst="rect">
            <a:avLst/>
          </a:prstGeom>
        </p:spPr>
      </p:pic>
      <p:sp>
        <p:nvSpPr>
          <p:cNvPr id="10" name="object 4"/>
          <p:cNvSpPr txBox="1"/>
          <p:nvPr/>
        </p:nvSpPr>
        <p:spPr>
          <a:xfrm>
            <a:off x="342900" y="5520754"/>
            <a:ext cx="6748461" cy="1317986"/>
          </a:xfrm>
          <a:prstGeom prst="rect">
            <a:avLst/>
          </a:prstGeom>
        </p:spPr>
        <p:txBody>
          <a:bodyPr vert="horz" wrap="square" lIns="0" tIns="16933" rIns="0" bIns="0" rtlCol="0">
            <a:noAutofit/>
          </a:bodyPr>
          <a:lstStyle/>
          <a:p>
            <a:pPr marL="16933">
              <a:spcBef>
                <a:spcPts val="1800"/>
              </a:spcBef>
              <a:buSzPct val="159375"/>
              <a:tabLst>
                <a:tab pos="397077" algn="l"/>
                <a:tab pos="397923" algn="l"/>
              </a:tabLst>
            </a:pPr>
            <a:r>
              <a:rPr lang="en-US" sz="3600" spc="-20" dirty="0">
                <a:uFill>
                  <a:solidFill>
                    <a:srgbClr val="C00000"/>
                  </a:solidFill>
                </a:uFill>
                <a:latin typeface="Cambria" panose="02040503050406030204" pitchFamily="18" charset="0"/>
                <a:cs typeface="Arial Black"/>
              </a:rPr>
              <a:t>International Union of Geodesy and Geophysics (IUGG)</a:t>
            </a:r>
          </a:p>
        </p:txBody>
      </p:sp>
    </p:spTree>
    <p:extLst>
      <p:ext uri="{BB962C8B-B14F-4D97-AF65-F5344CB8AC3E}">
        <p14:creationId xmlns:p14="http://schemas.microsoft.com/office/powerpoint/2010/main" val="221427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fltVal val="0"/>
                                          </p:val>
                                        </p:tav>
                                        <p:tav tm="100000">
                                          <p:val>
                                            <p:strVal val="#ppt_w"/>
                                          </p:val>
                                        </p:tav>
                                      </p:tavLst>
                                    </p:anim>
                                    <p:anim calcmode="lin" valueType="num">
                                      <p:cBhvr>
                                        <p:cTn id="14" dur="1000" fill="hold"/>
                                        <p:tgtEl>
                                          <p:spTgt spid="6"/>
                                        </p:tgtEl>
                                        <p:attrNameLst>
                                          <p:attrName>ppt_h</p:attrName>
                                        </p:attrNameLst>
                                      </p:cBhvr>
                                      <p:tavLst>
                                        <p:tav tm="0">
                                          <p:val>
                                            <p:fltVal val="0"/>
                                          </p:val>
                                        </p:tav>
                                        <p:tav tm="100000">
                                          <p:val>
                                            <p:strVal val="#ppt_h"/>
                                          </p:val>
                                        </p:tav>
                                      </p:tavLst>
                                    </p:anim>
                                    <p:anim calcmode="lin" valueType="num">
                                      <p:cBhvr>
                                        <p:cTn id="15" dur="1000" fill="hold"/>
                                        <p:tgtEl>
                                          <p:spTgt spid="6"/>
                                        </p:tgtEl>
                                        <p:attrNameLst>
                                          <p:attrName>style.rotation</p:attrName>
                                        </p:attrNameLst>
                                      </p:cBhvr>
                                      <p:tavLst>
                                        <p:tav tm="0">
                                          <p:val>
                                            <p:fltVal val="90"/>
                                          </p:val>
                                        </p:tav>
                                        <p:tav tm="100000">
                                          <p:val>
                                            <p:fltVal val="0"/>
                                          </p:val>
                                        </p:tav>
                                      </p:tavLst>
                                    </p:anim>
                                    <p:animEffect transition="in" filter="fade">
                                      <p:cBhvr>
                                        <p:cTn id="16" dur="1000"/>
                                        <p:tgtEl>
                                          <p:spTgt spid="6"/>
                                        </p:tgtEl>
                                      </p:cBhvr>
                                    </p:animEffect>
                                  </p:childTnLst>
                                </p:cTn>
                              </p:par>
                              <p:par>
                                <p:cTn id="17" presetID="3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3721" y="1344209"/>
            <a:ext cx="8890280" cy="4462760"/>
          </a:xfrm>
          <a:prstGeom prst="rect">
            <a:avLst/>
          </a:prstGeom>
        </p:spPr>
        <p:txBody>
          <a:bodyPr wrap="square">
            <a:spAutoFit/>
          </a:bodyPr>
          <a:lstStyle/>
          <a:p>
            <a:pPr marL="228600" indent="-228600">
              <a:spcAft>
                <a:spcPts val="2400"/>
              </a:spcAft>
              <a:buFont typeface="Arial" panose="020B0604020202020204" pitchFamily="34" charset="0"/>
              <a:buChar char="•"/>
            </a:pPr>
            <a:r>
              <a:rPr lang="en-US" sz="2800" dirty="0">
                <a:latin typeface="Cambria" panose="02040503050406030204" pitchFamily="18" charset="0"/>
                <a:ea typeface="Cambria" panose="02040503050406030204" pitchFamily="18" charset="0"/>
              </a:rPr>
              <a:t>The stable coordinate system that allows us to measure </a:t>
            </a:r>
            <a:r>
              <a:rPr lang="en-US" sz="2800" b="1" dirty="0">
                <a:latin typeface="Cambria" panose="02040503050406030204" pitchFamily="18" charset="0"/>
                <a:ea typeface="Cambria" panose="02040503050406030204" pitchFamily="18" charset="0"/>
              </a:rPr>
              <a:t>change over space, time </a:t>
            </a:r>
            <a:r>
              <a:rPr lang="en-US" sz="2800" dirty="0">
                <a:latin typeface="Cambria" panose="02040503050406030204" pitchFamily="18" charset="0"/>
                <a:ea typeface="Cambria" panose="02040503050406030204" pitchFamily="18" charset="0"/>
              </a:rPr>
              <a:t>and evolving technologies.</a:t>
            </a:r>
          </a:p>
          <a:p>
            <a:pPr marL="228600" indent="-228600">
              <a:spcAft>
                <a:spcPts val="2400"/>
              </a:spcAft>
              <a:buFont typeface="Arial" panose="020B0604020202020204" pitchFamily="34" charset="0"/>
              <a:buChar char="•"/>
            </a:pPr>
            <a:r>
              <a:rPr lang="en-US" sz="2800" dirty="0">
                <a:latin typeface="Cambria" panose="02040503050406030204" pitchFamily="18" charset="0"/>
                <a:ea typeface="Cambria" panose="02040503050406030204" pitchFamily="18" charset="0"/>
              </a:rPr>
              <a:t>An accurate, stable set of station positions and velocities.</a:t>
            </a:r>
          </a:p>
          <a:p>
            <a:pPr marL="228600" indent="-228600">
              <a:spcAft>
                <a:spcPts val="2400"/>
              </a:spcAft>
              <a:buFont typeface="Arial" panose="020B0604020202020204" pitchFamily="34" charset="0"/>
              <a:buChar char="•"/>
            </a:pPr>
            <a:r>
              <a:rPr lang="en-US" sz="2800" dirty="0">
                <a:latin typeface="Cambria" panose="02040503050406030204" pitchFamily="18" charset="0"/>
                <a:ea typeface="Cambria" panose="02040503050406030204" pitchFamily="18" charset="0"/>
              </a:rPr>
              <a:t>Network measurements interconnected by </a:t>
            </a:r>
            <a:r>
              <a:rPr lang="en-US" sz="2800" b="1" dirty="0">
                <a:latin typeface="Cambria" panose="02040503050406030204" pitchFamily="18" charset="0"/>
                <a:ea typeface="Cambria" panose="02040503050406030204" pitchFamily="18" charset="0"/>
              </a:rPr>
              <a:t>co-location of different space geodetic techniques</a:t>
            </a:r>
            <a:r>
              <a:rPr lang="en-US" sz="2800" dirty="0">
                <a:latin typeface="Cambria" panose="02040503050406030204" pitchFamily="18" charset="0"/>
                <a:ea typeface="Cambria" panose="02040503050406030204" pitchFamily="18" charset="0"/>
              </a:rPr>
              <a:t>.</a:t>
            </a:r>
          </a:p>
          <a:p>
            <a:pPr marL="228600" indent="-228600">
              <a:spcAft>
                <a:spcPts val="2400"/>
              </a:spcAft>
              <a:buFont typeface="Arial" panose="020B0604020202020204" pitchFamily="34" charset="0"/>
              <a:buChar char="•"/>
            </a:pPr>
            <a:r>
              <a:rPr lang="en-US" sz="2800" dirty="0">
                <a:latin typeface="Cambria" panose="02040503050406030204" pitchFamily="18" charset="0"/>
                <a:ea typeface="Cambria" panose="02040503050406030204" pitchFamily="18" charset="0"/>
              </a:rPr>
              <a:t>“</a:t>
            </a:r>
            <a:r>
              <a:rPr lang="en-US" sz="2800" i="1" dirty="0">
                <a:latin typeface="Cambria" panose="02040503050406030204" pitchFamily="18" charset="0"/>
                <a:ea typeface="Cambria" panose="02040503050406030204" pitchFamily="18" charset="0"/>
              </a:rPr>
              <a:t>Approximately represents the motions of the tectonic plates with respect to the Earth's deep interior</a:t>
            </a:r>
            <a:r>
              <a:rPr lang="en-US" sz="2800" dirty="0">
                <a:latin typeface="Cambria" panose="02040503050406030204" pitchFamily="18" charset="0"/>
                <a:ea typeface="Cambria" panose="02040503050406030204" pitchFamily="18" charset="0"/>
              </a:rPr>
              <a:t>”… huh?</a:t>
            </a:r>
          </a:p>
        </p:txBody>
      </p:sp>
      <p:sp>
        <p:nvSpPr>
          <p:cNvPr id="6" name="object 2"/>
          <p:cNvSpPr txBox="1">
            <a:spLocks noGrp="1"/>
          </p:cNvSpPr>
          <p:nvPr>
            <p:ph type="title"/>
          </p:nvPr>
        </p:nvSpPr>
        <p:spPr>
          <a:xfrm>
            <a:off x="1" y="538935"/>
            <a:ext cx="9144000" cy="632651"/>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lang="en-US" sz="4000" spc="-40" dirty="0">
                <a:latin typeface="Cambria" panose="02040503050406030204" pitchFamily="18" charset="0"/>
                <a:cs typeface="Calibri"/>
              </a:rPr>
              <a:t>International Terrestrial Reference Frame</a:t>
            </a:r>
            <a:endParaRPr sz="4000" dirty="0">
              <a:latin typeface="Cambria" panose="02040503050406030204" pitchFamily="18" charset="0"/>
              <a:cs typeface="Calibri"/>
            </a:endParaRPr>
          </a:p>
        </p:txBody>
      </p:sp>
    </p:spTree>
    <p:extLst>
      <p:ext uri="{BB962C8B-B14F-4D97-AF65-F5344CB8AC3E}">
        <p14:creationId xmlns:p14="http://schemas.microsoft.com/office/powerpoint/2010/main" val="1429354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196" y="176896"/>
            <a:ext cx="6547608" cy="6547608"/>
          </a:xfrm>
          <a:prstGeom prst="rect">
            <a:avLst/>
          </a:prstGeom>
        </p:spPr>
      </p:pic>
      <p:sp>
        <p:nvSpPr>
          <p:cNvPr id="6" name="TextBox 5"/>
          <p:cNvSpPr txBox="1"/>
          <p:nvPr/>
        </p:nvSpPr>
        <p:spPr>
          <a:xfrm>
            <a:off x="6429725" y="238451"/>
            <a:ext cx="2530180" cy="523220"/>
          </a:xfrm>
          <a:prstGeom prst="rect">
            <a:avLst/>
          </a:prstGeom>
          <a:noFill/>
        </p:spPr>
        <p:txBody>
          <a:bodyPr wrap="none" rtlCol="0">
            <a:spAutoFit/>
          </a:bodyPr>
          <a:lstStyle/>
          <a:p>
            <a:r>
              <a:rPr lang="en-US" sz="2800" dirty="0">
                <a:latin typeface="Cambria" panose="02040503050406030204" pitchFamily="18" charset="0"/>
                <a:ea typeface="Cambria" panose="02040503050406030204" pitchFamily="18" charset="0"/>
              </a:rPr>
              <a:t>Watch the grid!</a:t>
            </a:r>
          </a:p>
        </p:txBody>
      </p:sp>
      <p:sp>
        <p:nvSpPr>
          <p:cNvPr id="5" name="TextBox 4"/>
          <p:cNvSpPr txBox="1"/>
          <p:nvPr/>
        </p:nvSpPr>
        <p:spPr>
          <a:xfrm>
            <a:off x="126945" y="176896"/>
            <a:ext cx="2654445" cy="584775"/>
          </a:xfrm>
          <a:prstGeom prst="rect">
            <a:avLst/>
          </a:prstGeom>
          <a:noFill/>
        </p:spPr>
        <p:txBody>
          <a:bodyPr wrap="none" rtlCol="0">
            <a:spAutoFit/>
          </a:bodyPr>
          <a:lstStyle/>
          <a:p>
            <a:r>
              <a:rPr lang="en-US" sz="3200" b="1" dirty="0">
                <a:latin typeface="Cambria" panose="02040503050406030204" pitchFamily="18" charset="0"/>
                <a:ea typeface="Cambria" panose="02040503050406030204" pitchFamily="18" charset="0"/>
              </a:rPr>
              <a:t>ITRF concept</a:t>
            </a:r>
          </a:p>
        </p:txBody>
      </p:sp>
      <p:sp>
        <p:nvSpPr>
          <p:cNvPr id="7" name="TextBox 6"/>
          <p:cNvSpPr txBox="1"/>
          <p:nvPr/>
        </p:nvSpPr>
        <p:spPr>
          <a:xfrm>
            <a:off x="7391401" y="5236366"/>
            <a:ext cx="2311454" cy="707886"/>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Drift…</a:t>
            </a:r>
          </a:p>
        </p:txBody>
      </p:sp>
    </p:spTree>
    <p:extLst>
      <p:ext uri="{BB962C8B-B14F-4D97-AF65-F5344CB8AC3E}">
        <p14:creationId xmlns:p14="http://schemas.microsoft.com/office/powerpoint/2010/main" val="10666385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1750" tmFilter="0, 0; .2, .5; .8, .5; 1, 0"/>
                                        <p:tgtEl>
                                          <p:spTgt spid="6"/>
                                        </p:tgtEl>
                                      </p:cBhvr>
                                    </p:animEffect>
                                    <p:animScale>
                                      <p:cBhvr>
                                        <p:cTn id="7" dur="875" autoRev="1" fill="hold"/>
                                        <p:tgtEl>
                                          <p:spTgt spid="6"/>
                                        </p:tgtEl>
                                      </p:cBhvr>
                                      <p:by x="105000" y="105000"/>
                                    </p:animScale>
                                  </p:childTnLst>
                                </p:cTn>
                              </p:par>
                            </p:childTnLst>
                          </p:cTn>
                        </p:par>
                        <p:par>
                          <p:cTn id="8" fill="hold">
                            <p:stCondLst>
                              <p:cond delay="1750"/>
                            </p:stCondLst>
                            <p:childTnLst>
                              <p:par>
                                <p:cTn id="9" presetID="42" presetClass="entr" presetSubtype="0" fill="hold" nodeType="afterEffect">
                                  <p:stCondLst>
                                    <p:cond delay="300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23979"/>
            <a:ext cx="8229600" cy="1838321"/>
          </a:xfrm>
        </p:spPr>
        <p:txBody>
          <a:bodyPr/>
          <a:lstStyle/>
          <a:p>
            <a:r>
              <a:rPr lang="en-US" dirty="0">
                <a:latin typeface="Cambria" panose="02040503050406030204" pitchFamily="18" charset="0"/>
                <a:ea typeface="Cambria" panose="02040503050406030204" pitchFamily="18" charset="0"/>
              </a:rPr>
              <a:t>eh-puck? </a:t>
            </a:r>
            <a:r>
              <a:rPr lang="en-US" dirty="0" err="1">
                <a:latin typeface="Cambria" panose="02040503050406030204" pitchFamily="18" charset="0"/>
                <a:ea typeface="Cambria" panose="02040503050406030204" pitchFamily="18" charset="0"/>
              </a:rPr>
              <a:t>ee</a:t>
            </a:r>
            <a:r>
              <a:rPr lang="en-US" dirty="0">
                <a:latin typeface="Cambria" panose="02040503050406030204" pitchFamily="18" charset="0"/>
                <a:ea typeface="Cambria" panose="02040503050406030204" pitchFamily="18" charset="0"/>
              </a:rPr>
              <a:t>-pock? … </a:t>
            </a:r>
            <a:r>
              <a:rPr lang="en-US" i="1" dirty="0">
                <a:latin typeface="Cambria" panose="02040503050406030204" pitchFamily="18" charset="0"/>
                <a:ea typeface="Cambria" panose="02040503050406030204" pitchFamily="18" charset="0"/>
              </a:rPr>
              <a:t>to-may-to, to-</a:t>
            </a:r>
            <a:r>
              <a:rPr lang="en-US" i="1" dirty="0" err="1">
                <a:latin typeface="Cambria" panose="02040503050406030204" pitchFamily="18" charset="0"/>
                <a:ea typeface="Cambria" panose="02040503050406030204" pitchFamily="18" charset="0"/>
              </a:rPr>
              <a:t>mah</a:t>
            </a:r>
            <a:r>
              <a:rPr lang="en-US" i="1" dirty="0">
                <a:latin typeface="Cambria" panose="02040503050406030204" pitchFamily="18" charset="0"/>
                <a:ea typeface="Cambria" panose="02040503050406030204" pitchFamily="18" charset="0"/>
              </a:rPr>
              <a:t>-to</a:t>
            </a:r>
          </a:p>
          <a:p>
            <a:pPr lvl="1"/>
            <a:r>
              <a:rPr lang="en-US" sz="3200" b="1" dirty="0">
                <a:latin typeface="Cambria" panose="02040503050406030204" pitchFamily="18" charset="0"/>
                <a:ea typeface="Cambria" panose="02040503050406030204" pitchFamily="18" charset="0"/>
              </a:rPr>
              <a:t> an instant of time </a:t>
            </a:r>
            <a:r>
              <a:rPr lang="en-US" sz="3200" dirty="0">
                <a:latin typeface="Cambria" panose="02040503050406030204" pitchFamily="18" charset="0"/>
                <a:ea typeface="Cambria" panose="02040503050406030204" pitchFamily="18" charset="0"/>
              </a:rPr>
              <a:t>or a date selected as a point of reference</a:t>
            </a:r>
          </a:p>
        </p:txBody>
      </p:sp>
      <p:sp>
        <p:nvSpPr>
          <p:cNvPr id="16" name="object 2"/>
          <p:cNvSpPr txBox="1">
            <a:spLocks/>
          </p:cNvSpPr>
          <p:nvPr/>
        </p:nvSpPr>
        <p:spPr bwMode="auto">
          <a:xfrm>
            <a:off x="0" y="420930"/>
            <a:ext cx="9144000" cy="754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6087" rIns="0" bIns="0" numCol="1" rtlCol="0" anchor="ctr" anchorCtr="0" compatLnSpc="1">
            <a:prstTxWarp prst="textNoShape">
              <a:avLst/>
            </a:prstTxWarp>
            <a:spAutoFit/>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marL="16933">
              <a:spcBef>
                <a:spcPts val="127"/>
              </a:spcBef>
            </a:pPr>
            <a:r>
              <a:rPr lang="en-US" sz="4800" spc="-13" dirty="0">
                <a:latin typeface="Cambria" panose="02040503050406030204" pitchFamily="18" charset="0"/>
                <a:cs typeface="Calibri"/>
              </a:rPr>
              <a:t>Epoch?</a:t>
            </a:r>
            <a:endParaRPr lang="en-US" sz="4800" dirty="0">
              <a:latin typeface="Cambria" panose="02040503050406030204" pitchFamily="18" charset="0"/>
              <a:cs typeface="Calibri"/>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1" t="189" r="81" b="52"/>
          <a:stretch/>
        </p:blipFill>
        <p:spPr>
          <a:xfrm>
            <a:off x="126546" y="3020967"/>
            <a:ext cx="8890908" cy="6788137"/>
          </a:xfrm>
          <a:prstGeom prst="rect">
            <a:avLst/>
          </a:prstGeom>
          <a:ln w="25400">
            <a:solidFill>
              <a:schemeClr val="tx1"/>
            </a:solidFill>
          </a:ln>
        </p:spPr>
      </p:pic>
      <p:sp>
        <p:nvSpPr>
          <p:cNvPr id="5" name="Rounded Rectangle 4"/>
          <p:cNvSpPr/>
          <p:nvPr/>
        </p:nvSpPr>
        <p:spPr>
          <a:xfrm>
            <a:off x="1349829" y="3929751"/>
            <a:ext cx="3338285" cy="598714"/>
          </a:xfrm>
          <a:prstGeom prst="roundRect">
            <a:avLst/>
          </a:prstGeom>
          <a:noFill/>
          <a:ln w="57150">
            <a:solidFill>
              <a:srgbClr val="F6AB1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ounded Rectangle 8"/>
          <p:cNvSpPr/>
          <p:nvPr/>
        </p:nvSpPr>
        <p:spPr>
          <a:xfrm>
            <a:off x="5911397" y="3929751"/>
            <a:ext cx="3110592" cy="598714"/>
          </a:xfrm>
          <a:prstGeom prst="roundRect">
            <a:avLst/>
          </a:prstGeom>
          <a:noFill/>
          <a:ln w="57150">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692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3.33333E-6 L 0 -0.43681 " pathEditMode="relative" rAng="0" ptsTypes="AA">
                                      <p:cBhvr>
                                        <p:cTn id="6" dur="2000" fill="hold"/>
                                        <p:tgtEl>
                                          <p:spTgt spid="2"/>
                                        </p:tgtEl>
                                        <p:attrNameLst>
                                          <p:attrName>ppt_x</p:attrName>
                                          <p:attrName>ppt_y</p:attrName>
                                        </p:attrNameLst>
                                      </p:cBhvr>
                                      <p:rCtr x="0" y="-21852"/>
                                    </p:animMotion>
                                  </p:childTnLst>
                                </p:cTn>
                              </p:par>
                            </p:childTnLst>
                          </p:cTn>
                        </p:par>
                        <p:par>
                          <p:cTn id="7" fill="hold">
                            <p:stCondLst>
                              <p:cond delay="2000"/>
                            </p:stCondLst>
                            <p:childTnLst>
                              <p:par>
                                <p:cTn id="8" presetID="21" presetClass="entr" presetSubtype="4" fill="hold" grpId="0" nodeType="after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wheel(4)">
                                      <p:cBhvr>
                                        <p:cTn id="10" dur="2000"/>
                                        <p:tgtEl>
                                          <p:spTgt spid="5"/>
                                        </p:tgtEl>
                                      </p:cBhvr>
                                    </p:animEffect>
                                  </p:childTnLst>
                                </p:cTn>
                              </p:par>
                              <p:par>
                                <p:cTn id="11" presetID="21" presetClass="entr" presetSubtype="4" fill="hold" grpId="0" nodeType="withEffect">
                                  <p:stCondLst>
                                    <p:cond delay="250"/>
                                  </p:stCondLst>
                                  <p:childTnLst>
                                    <p:set>
                                      <p:cBhvr>
                                        <p:cTn id="12" dur="1" fill="hold">
                                          <p:stCondLst>
                                            <p:cond delay="0"/>
                                          </p:stCondLst>
                                        </p:cTn>
                                        <p:tgtEl>
                                          <p:spTgt spid="9"/>
                                        </p:tgtEl>
                                        <p:attrNameLst>
                                          <p:attrName>style.visibility</p:attrName>
                                        </p:attrNameLst>
                                      </p:cBhvr>
                                      <p:to>
                                        <p:strVal val="visible"/>
                                      </p:to>
                                    </p:set>
                                    <p:animEffect transition="in" filter="wheel(4)">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sz="4800" spc="-13" dirty="0">
                <a:latin typeface="Cambria" panose="02040503050406030204" pitchFamily="18" charset="0"/>
                <a:cs typeface="Calibri"/>
              </a:rPr>
              <a:t>Replacing</a:t>
            </a:r>
            <a:r>
              <a:rPr sz="4800" spc="-93" dirty="0">
                <a:latin typeface="Cambria" panose="02040503050406030204" pitchFamily="18" charset="0"/>
                <a:cs typeface="Calibri"/>
              </a:rPr>
              <a:t> </a:t>
            </a:r>
            <a:r>
              <a:rPr sz="4800" spc="-13" dirty="0">
                <a:latin typeface="Cambria" panose="02040503050406030204" pitchFamily="18" charset="0"/>
                <a:cs typeface="Calibri"/>
              </a:rPr>
              <a:t>NAD83</a:t>
            </a:r>
            <a:endParaRPr sz="4800" dirty="0">
              <a:latin typeface="Cambria" panose="02040503050406030204" pitchFamily="18" charset="0"/>
              <a:cs typeface="Calibri"/>
            </a:endParaRPr>
          </a:p>
        </p:txBody>
      </p:sp>
      <p:sp>
        <p:nvSpPr>
          <p:cNvPr id="3" name="object 3"/>
          <p:cNvSpPr txBox="1"/>
          <p:nvPr/>
        </p:nvSpPr>
        <p:spPr>
          <a:xfrm>
            <a:off x="128337" y="1470456"/>
            <a:ext cx="9015663" cy="5075311"/>
          </a:xfrm>
          <a:prstGeom prst="rect">
            <a:avLst/>
          </a:prstGeom>
        </p:spPr>
        <p:txBody>
          <a:bodyPr vert="horz" wrap="square" lIns="0" tIns="16933" rIns="0" bIns="0" rtlCol="0">
            <a:noAutofit/>
          </a:bodyPr>
          <a:lstStyle/>
          <a:p>
            <a:pPr marL="531282" marR="6773" indent="-514350">
              <a:spcBef>
                <a:spcPts val="133"/>
              </a:spcBef>
              <a:buFont typeface="+mj-lt"/>
              <a:buAutoNum type="arabicPeriod"/>
              <a:tabLst>
                <a:tab pos="473275" algn="l"/>
                <a:tab pos="474121" algn="l"/>
              </a:tabLst>
            </a:pPr>
            <a:r>
              <a:rPr lang="en-US" sz="3200" spc="-7" dirty="0">
                <a:latin typeface="Cambria" panose="02040503050406030204" pitchFamily="18" charset="0"/>
                <a:ea typeface="Cambria" panose="02040503050406030204" pitchFamily="18" charset="0"/>
                <a:cs typeface="Calibri"/>
              </a:rPr>
              <a:t>develop </a:t>
            </a:r>
            <a:r>
              <a:rPr lang="en-US" sz="3200" u="sng" dirty="0">
                <a:latin typeface="Cambria" panose="02040503050406030204" pitchFamily="18" charset="0"/>
                <a:ea typeface="Cambria" panose="02040503050406030204" pitchFamily="18" charset="0"/>
                <a:cs typeface="Calibri"/>
              </a:rPr>
              <a:t>four</a:t>
            </a:r>
            <a:r>
              <a:rPr sz="3200" u="sng" dirty="0">
                <a:latin typeface="Cambria" panose="02040503050406030204" pitchFamily="18" charset="0"/>
                <a:ea typeface="Cambria" panose="02040503050406030204" pitchFamily="18" charset="0"/>
                <a:cs typeface="Calibri"/>
              </a:rPr>
              <a:t> </a:t>
            </a:r>
            <a:r>
              <a:rPr lang="en-US" sz="3200" u="sng" dirty="0">
                <a:latin typeface="Cambria" panose="02040503050406030204" pitchFamily="18" charset="0"/>
                <a:ea typeface="Cambria" panose="02040503050406030204" pitchFamily="18" charset="0"/>
                <a:cs typeface="Calibri"/>
              </a:rPr>
              <a:t>"</a:t>
            </a:r>
            <a:r>
              <a:rPr sz="3200" u="sng" spc="-13" dirty="0">
                <a:latin typeface="Cambria" panose="02040503050406030204" pitchFamily="18" charset="0"/>
                <a:ea typeface="Cambria" panose="02040503050406030204" pitchFamily="18" charset="0"/>
                <a:cs typeface="Calibri"/>
              </a:rPr>
              <a:t>plate-fixed</a:t>
            </a:r>
            <a:r>
              <a:rPr lang="en-US" sz="3200" u="sng" spc="-13" dirty="0">
                <a:latin typeface="Cambria" panose="02040503050406030204" pitchFamily="18" charset="0"/>
                <a:ea typeface="Cambria" panose="02040503050406030204" pitchFamily="18" charset="0"/>
                <a:cs typeface="Calibri"/>
              </a:rPr>
              <a:t>" </a:t>
            </a:r>
            <a:r>
              <a:rPr sz="3200" u="sng" spc="-27" dirty="0">
                <a:latin typeface="Cambria" panose="02040503050406030204" pitchFamily="18" charset="0"/>
                <a:ea typeface="Cambria" panose="02040503050406030204" pitchFamily="18" charset="0"/>
                <a:cs typeface="Calibri"/>
              </a:rPr>
              <a:t>reference</a:t>
            </a:r>
            <a:r>
              <a:rPr sz="3200" u="sng" spc="20" dirty="0">
                <a:latin typeface="Cambria" panose="02040503050406030204" pitchFamily="18" charset="0"/>
                <a:ea typeface="Cambria" panose="02040503050406030204" pitchFamily="18" charset="0"/>
                <a:cs typeface="Calibri"/>
              </a:rPr>
              <a:t> </a:t>
            </a:r>
            <a:r>
              <a:rPr sz="3200" u="sng" spc="-20" dirty="0">
                <a:latin typeface="Cambria" panose="02040503050406030204" pitchFamily="18" charset="0"/>
                <a:ea typeface="Cambria" panose="02040503050406030204" pitchFamily="18" charset="0"/>
                <a:cs typeface="Calibri"/>
              </a:rPr>
              <a:t>frames</a:t>
            </a:r>
            <a:endParaRPr sz="3200" u="sng" dirty="0">
              <a:latin typeface="Cambria" panose="02040503050406030204" pitchFamily="18" charset="0"/>
              <a:ea typeface="Cambria" panose="02040503050406030204" pitchFamily="18" charset="0"/>
              <a:cs typeface="Calibri"/>
            </a:endParaRPr>
          </a:p>
          <a:p>
            <a:pPr marL="531282" marR="27093" indent="-514350">
              <a:spcBef>
                <a:spcPts val="2300"/>
              </a:spcBef>
              <a:buFont typeface="+mj-lt"/>
              <a:buAutoNum type="arabicPeriod"/>
              <a:tabLst>
                <a:tab pos="473275" algn="l"/>
                <a:tab pos="474121" algn="l"/>
              </a:tabLst>
            </a:pPr>
            <a:r>
              <a:rPr sz="3200" spc="-20" dirty="0">
                <a:latin typeface="Cambria" panose="02040503050406030204" pitchFamily="18" charset="0"/>
                <a:ea typeface="Cambria" panose="02040503050406030204" pitchFamily="18" charset="0"/>
                <a:cs typeface="Calibri"/>
              </a:rPr>
              <a:t>remove </a:t>
            </a:r>
            <a:r>
              <a:rPr sz="3200" u="sng" spc="-13" dirty="0">
                <a:latin typeface="Cambria" panose="02040503050406030204" pitchFamily="18" charset="0"/>
                <a:ea typeface="Cambria" panose="02040503050406030204" pitchFamily="18" charset="0"/>
                <a:cs typeface="Calibri"/>
              </a:rPr>
              <a:t>non-geocentricity </a:t>
            </a:r>
            <a:r>
              <a:rPr sz="3200" u="sng" spc="-7" dirty="0">
                <a:latin typeface="Cambria" panose="02040503050406030204" pitchFamily="18" charset="0"/>
                <a:ea typeface="Cambria" panose="02040503050406030204" pitchFamily="18" charset="0"/>
                <a:cs typeface="Calibri"/>
              </a:rPr>
              <a:t>of NAD</a:t>
            </a:r>
            <a:r>
              <a:rPr sz="3200" u="sng" dirty="0">
                <a:latin typeface="Cambria" panose="02040503050406030204" pitchFamily="18" charset="0"/>
                <a:ea typeface="Cambria" panose="02040503050406030204" pitchFamily="18" charset="0"/>
                <a:cs typeface="Calibri"/>
              </a:rPr>
              <a:t>83</a:t>
            </a:r>
            <a:endParaRPr sz="3200" dirty="0">
              <a:latin typeface="Cambria" panose="02040503050406030204" pitchFamily="18" charset="0"/>
              <a:ea typeface="Cambria" panose="02040503050406030204" pitchFamily="18" charset="0"/>
              <a:cs typeface="Calibri"/>
            </a:endParaRPr>
          </a:p>
          <a:p>
            <a:pPr marL="531282" indent="-514350">
              <a:spcBef>
                <a:spcPts val="2053"/>
              </a:spcBef>
              <a:buFont typeface="+mj-lt"/>
              <a:buAutoNum type="arabicPeriod"/>
              <a:tabLst>
                <a:tab pos="473275" algn="l"/>
                <a:tab pos="474121" algn="l"/>
              </a:tabLst>
            </a:pPr>
            <a:r>
              <a:rPr lang="en-US" sz="3200" spc="-13" dirty="0">
                <a:latin typeface="Cambria" panose="02040503050406030204" pitchFamily="18" charset="0"/>
                <a:ea typeface="Cambria" panose="02040503050406030204" pitchFamily="18" charset="0"/>
                <a:cs typeface="Calibri"/>
              </a:rPr>
              <a:t>align</a:t>
            </a:r>
            <a:r>
              <a:rPr sz="3200" spc="-13" dirty="0">
                <a:latin typeface="Cambria" panose="02040503050406030204" pitchFamily="18" charset="0"/>
                <a:ea typeface="Cambria" panose="02040503050406030204" pitchFamily="18" charset="0"/>
                <a:cs typeface="Calibri"/>
              </a:rPr>
              <a:t> </a:t>
            </a:r>
            <a:r>
              <a:rPr sz="3200" spc="-20" dirty="0">
                <a:latin typeface="Cambria" panose="02040503050406030204" pitchFamily="18" charset="0"/>
                <a:ea typeface="Cambria" panose="02040503050406030204" pitchFamily="18" charset="0"/>
                <a:cs typeface="Calibri"/>
              </a:rPr>
              <a:t>to </a:t>
            </a:r>
            <a:r>
              <a:rPr lang="en-US" sz="3200" u="sng" spc="-7" dirty="0">
                <a:latin typeface="Cambria" panose="02040503050406030204" pitchFamily="18" charset="0"/>
                <a:ea typeface="Cambria" panose="02040503050406030204" pitchFamily="18" charset="0"/>
                <a:cs typeface="Calibri"/>
              </a:rPr>
              <a:t>ITRF2020</a:t>
            </a:r>
            <a:r>
              <a:rPr sz="3200" u="sng" spc="-7" dirty="0">
                <a:latin typeface="Cambria" panose="02040503050406030204" pitchFamily="18" charset="0"/>
                <a:ea typeface="Cambria" panose="02040503050406030204" pitchFamily="18" charset="0"/>
                <a:cs typeface="Calibri"/>
              </a:rPr>
              <a:t> </a:t>
            </a:r>
            <a:r>
              <a:rPr sz="3200" u="sng" spc="-20" dirty="0">
                <a:latin typeface="Cambria" panose="02040503050406030204" pitchFamily="18" charset="0"/>
                <a:ea typeface="Cambria" panose="02040503050406030204" pitchFamily="18" charset="0"/>
                <a:cs typeface="Calibri"/>
              </a:rPr>
              <a:t>at</a:t>
            </a:r>
            <a:r>
              <a:rPr lang="en-US" sz="3200" u="sng" spc="-20" dirty="0">
                <a:latin typeface="Cambria" panose="02040503050406030204" pitchFamily="18" charset="0"/>
                <a:ea typeface="Cambria" panose="02040503050406030204" pitchFamily="18" charset="0"/>
                <a:cs typeface="Calibri"/>
              </a:rPr>
              <a:t> epoch</a:t>
            </a:r>
            <a:r>
              <a:rPr sz="3200" u="sng" spc="-20" dirty="0">
                <a:latin typeface="Cambria" panose="02040503050406030204" pitchFamily="18" charset="0"/>
                <a:ea typeface="Cambria" panose="02040503050406030204" pitchFamily="18" charset="0"/>
                <a:cs typeface="Calibri"/>
              </a:rPr>
              <a:t> </a:t>
            </a:r>
            <a:r>
              <a:rPr sz="3200" u="sng" spc="-7" dirty="0">
                <a:latin typeface="Cambria" panose="02040503050406030204" pitchFamily="18" charset="0"/>
                <a:ea typeface="Cambria" panose="02040503050406030204" pitchFamily="18" charset="0"/>
                <a:cs typeface="Calibri"/>
              </a:rPr>
              <a:t>2020.00</a:t>
            </a:r>
            <a:endParaRPr lang="en-US" sz="3200" u="sng" dirty="0">
              <a:latin typeface="Cambria" panose="02040503050406030204" pitchFamily="18" charset="0"/>
              <a:ea typeface="Cambria" panose="02040503050406030204" pitchFamily="18" charset="0"/>
              <a:cs typeface="Calibri"/>
            </a:endParaRPr>
          </a:p>
          <a:p>
            <a:pPr marL="531282" marR="713722" indent="-514350">
              <a:spcBef>
                <a:spcPts val="2047"/>
              </a:spcBef>
              <a:buFont typeface="+mj-lt"/>
              <a:buAutoNum type="arabicPeriod"/>
              <a:tabLst>
                <a:tab pos="473075" algn="l"/>
                <a:tab pos="473075" algn="l"/>
              </a:tabLst>
            </a:pPr>
            <a:r>
              <a:rPr sz="3200" b="1" spc="-20" dirty="0">
                <a:latin typeface="Cambria" panose="02040503050406030204" pitchFamily="18" charset="0"/>
                <a:ea typeface="Cambria" panose="02040503050406030204" pitchFamily="18" charset="0"/>
                <a:cs typeface="Calibri"/>
              </a:rPr>
              <a:t>remov</a:t>
            </a:r>
            <a:r>
              <a:rPr lang="en-US" sz="3200" b="1" spc="-20" dirty="0">
                <a:latin typeface="Cambria" panose="02040503050406030204" pitchFamily="18" charset="0"/>
                <a:ea typeface="Cambria" panose="02040503050406030204" pitchFamily="18" charset="0"/>
                <a:cs typeface="Calibri"/>
              </a:rPr>
              <a:t>e</a:t>
            </a:r>
            <a:r>
              <a:rPr sz="3200" b="1" spc="-20" dirty="0">
                <a:latin typeface="Cambria" panose="02040503050406030204" pitchFamily="18" charset="0"/>
                <a:ea typeface="Cambria" panose="02040503050406030204" pitchFamily="18" charset="0"/>
                <a:cs typeface="Calibri"/>
              </a:rPr>
              <a:t> </a:t>
            </a:r>
            <a:r>
              <a:rPr sz="3200" b="1" spc="-13" dirty="0">
                <a:latin typeface="Cambria" panose="02040503050406030204" pitchFamily="18" charset="0"/>
                <a:ea typeface="Cambria" panose="02040503050406030204" pitchFamily="18" charset="0"/>
                <a:cs typeface="Calibri"/>
              </a:rPr>
              <a:t>most </a:t>
            </a:r>
            <a:r>
              <a:rPr sz="3200" b="1" spc="-7" dirty="0">
                <a:latin typeface="Cambria" panose="02040503050406030204" pitchFamily="18" charset="0"/>
                <a:ea typeface="Cambria" panose="02040503050406030204" pitchFamily="18" charset="0"/>
                <a:cs typeface="Calibri"/>
              </a:rPr>
              <a:t>of </a:t>
            </a:r>
            <a:r>
              <a:rPr sz="3200" b="1" spc="-13" dirty="0">
                <a:latin typeface="Cambria" panose="02040503050406030204" pitchFamily="18" charset="0"/>
                <a:ea typeface="Cambria" panose="02040503050406030204" pitchFamily="18" charset="0"/>
                <a:cs typeface="Calibri"/>
              </a:rPr>
              <a:t>tectonic </a:t>
            </a:r>
            <a:r>
              <a:rPr sz="3200" b="1" spc="-20" dirty="0">
                <a:latin typeface="Cambria" panose="02040503050406030204" pitchFamily="18" charset="0"/>
                <a:ea typeface="Cambria" panose="02040503050406030204" pitchFamily="18" charset="0"/>
                <a:cs typeface="Calibri"/>
              </a:rPr>
              <a:t>plate rotation from </a:t>
            </a:r>
            <a:r>
              <a:rPr lang="en-US" sz="3200" b="1" spc="-7" dirty="0">
                <a:latin typeface="Cambria" panose="02040503050406030204" pitchFamily="18" charset="0"/>
                <a:ea typeface="Cambria" panose="02040503050406030204" pitchFamily="18" charset="0"/>
                <a:cs typeface="Calibri"/>
              </a:rPr>
              <a:t>ITRF2020</a:t>
            </a:r>
            <a:r>
              <a:rPr sz="3200" b="1" spc="-7" dirty="0">
                <a:latin typeface="Cambria" panose="02040503050406030204" pitchFamily="18" charset="0"/>
                <a:ea typeface="Cambria" panose="02040503050406030204" pitchFamily="18" charset="0"/>
                <a:cs typeface="Calibri"/>
              </a:rPr>
              <a:t> </a:t>
            </a:r>
            <a:r>
              <a:rPr lang="en-US" sz="3200" b="1" spc="-7" dirty="0">
                <a:latin typeface="Cambria" panose="02040503050406030204" pitchFamily="18" charset="0"/>
                <a:ea typeface="Cambria" panose="02040503050406030204" pitchFamily="18" charset="0"/>
                <a:cs typeface="Calibri"/>
              </a:rPr>
              <a:t>via</a:t>
            </a:r>
            <a:r>
              <a:rPr sz="3200" b="1" spc="-7" dirty="0">
                <a:latin typeface="Cambria" panose="02040503050406030204" pitchFamily="18" charset="0"/>
                <a:ea typeface="Cambria" panose="02040503050406030204" pitchFamily="18" charset="0"/>
                <a:cs typeface="Calibri"/>
              </a:rPr>
              <a:t> </a:t>
            </a:r>
            <a:r>
              <a:rPr sz="3200" b="1" u="sng" spc="-7" dirty="0">
                <a:uFill>
                  <a:solidFill>
                    <a:srgbClr val="000000"/>
                  </a:solidFill>
                </a:uFill>
                <a:latin typeface="Cambria" panose="02040503050406030204" pitchFamily="18" charset="0"/>
                <a:ea typeface="Cambria" panose="02040503050406030204" pitchFamily="18" charset="0"/>
                <a:cs typeface="Calibri"/>
              </a:rPr>
              <a:t>Euler</a:t>
            </a:r>
            <a:r>
              <a:rPr sz="3200" b="1" u="sng" dirty="0">
                <a:uFill>
                  <a:solidFill>
                    <a:srgbClr val="000000"/>
                  </a:solidFill>
                </a:uFill>
                <a:latin typeface="Cambria" panose="02040503050406030204" pitchFamily="18" charset="0"/>
                <a:ea typeface="Cambria" panose="02040503050406030204" pitchFamily="18" charset="0"/>
                <a:cs typeface="Calibri"/>
              </a:rPr>
              <a:t> </a:t>
            </a:r>
            <a:r>
              <a:rPr sz="3200" b="1" u="sng" spc="-20" dirty="0">
                <a:uFill>
                  <a:solidFill>
                    <a:srgbClr val="000000"/>
                  </a:solidFill>
                </a:uFill>
                <a:latin typeface="Cambria" panose="02040503050406030204" pitchFamily="18" charset="0"/>
                <a:ea typeface="Cambria" panose="02040503050406030204" pitchFamily="18" charset="0"/>
                <a:cs typeface="Calibri"/>
              </a:rPr>
              <a:t>Pole</a:t>
            </a:r>
            <a:r>
              <a:rPr lang="en-US" sz="3200" b="1" u="sng" spc="-20" dirty="0">
                <a:uFill>
                  <a:solidFill>
                    <a:srgbClr val="000000"/>
                  </a:solidFill>
                </a:uFill>
                <a:latin typeface="Cambria" panose="02040503050406030204" pitchFamily="18" charset="0"/>
                <a:ea typeface="Cambria" panose="02040503050406030204" pitchFamily="18" charset="0"/>
                <a:cs typeface="Calibri"/>
              </a:rPr>
              <a:t> Parameters</a:t>
            </a:r>
            <a:endParaRPr lang="en-US" sz="3200" b="1" spc="-20" dirty="0">
              <a:uFill>
                <a:solidFill>
                  <a:srgbClr val="000000"/>
                </a:solidFill>
              </a:uFill>
              <a:latin typeface="Cambria" panose="02040503050406030204" pitchFamily="18" charset="0"/>
              <a:ea typeface="Cambria" panose="02040503050406030204" pitchFamily="18" charset="0"/>
              <a:cs typeface="Calibri"/>
            </a:endParaRPr>
          </a:p>
          <a:p>
            <a:pPr marL="16932" marR="713722">
              <a:spcBef>
                <a:spcPts val="0"/>
              </a:spcBef>
              <a:tabLst>
                <a:tab pos="473075" algn="l"/>
                <a:tab pos="473075" algn="l"/>
              </a:tabLst>
            </a:pPr>
            <a:r>
              <a:rPr lang="en-US" sz="2800" spc="-20" dirty="0">
                <a:uFill>
                  <a:solidFill>
                    <a:srgbClr val="000000"/>
                  </a:solidFill>
                </a:uFill>
                <a:latin typeface="Cambria" panose="02040503050406030204" pitchFamily="18" charset="0"/>
                <a:ea typeface="Cambria" panose="02040503050406030204" pitchFamily="18" charset="0"/>
                <a:cs typeface="Calibri"/>
              </a:rPr>
              <a:t>			              (pronounced: “oiler”)</a:t>
            </a:r>
          </a:p>
          <a:p>
            <a:pPr marL="16932" marR="713722" algn="ctr">
              <a:spcBef>
                <a:spcPts val="3000"/>
              </a:spcBef>
              <a:tabLst>
                <a:tab pos="473275" algn="l"/>
                <a:tab pos="474121" algn="l"/>
                <a:tab pos="6531870" algn="l"/>
              </a:tabLst>
            </a:pP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Shift and Drift…</a:t>
            </a:r>
          </a:p>
        </p:txBody>
      </p:sp>
    </p:spTree>
    <p:extLst>
      <p:ext uri="{BB962C8B-B14F-4D97-AF65-F5344CB8AC3E}">
        <p14:creationId xmlns:p14="http://schemas.microsoft.com/office/powerpoint/2010/main" val="135786464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p:nvPr/>
        </p:nvSpPr>
        <p:spPr>
          <a:xfrm>
            <a:off x="1548694" y="1345926"/>
            <a:ext cx="1200154" cy="1226338"/>
          </a:xfrm>
          <a:prstGeom prst="rect">
            <a:avLst/>
          </a:prstGeom>
          <a:solidFill>
            <a:srgbClr val="92D050"/>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411" name="TextBox 3"/>
          <p:cNvSpPr txBox="1">
            <a:spLocks noChangeArrowheads="1"/>
          </p:cNvSpPr>
          <p:nvPr/>
        </p:nvSpPr>
        <p:spPr bwMode="auto">
          <a:xfrm>
            <a:off x="1702273" y="1021041"/>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Modernizing the NSRS</a:t>
            </a:r>
          </a:p>
        </p:txBody>
      </p:sp>
      <p:sp>
        <p:nvSpPr>
          <p:cNvPr id="17412" name="Rounded Rectangle 9"/>
          <p:cNvSpPr>
            <a:spLocks noChangeArrowheads="1"/>
          </p:cNvSpPr>
          <p:nvPr/>
        </p:nvSpPr>
        <p:spPr bwMode="auto">
          <a:xfrm>
            <a:off x="3247706" y="2999701"/>
            <a:ext cx="978694" cy="841772"/>
          </a:xfrm>
          <a:prstGeom prst="roundRect">
            <a:avLst>
              <a:gd name="adj" fmla="val 16667"/>
            </a:avLst>
          </a:prstGeom>
          <a:blipFill dpi="0" rotWithShape="0">
            <a:blip r:embed="rId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3" name="Group 10"/>
          <p:cNvGrpSpPr>
            <a:grpSpLocks/>
          </p:cNvGrpSpPr>
          <p:nvPr/>
        </p:nvGrpSpPr>
        <p:grpSpPr bwMode="auto">
          <a:xfrm>
            <a:off x="3095305" y="3809323"/>
            <a:ext cx="1247389" cy="453628"/>
            <a:chOff x="1795045" y="1265285"/>
            <a:chExt cx="1663094" cy="604242"/>
          </a:xfrm>
        </p:grpSpPr>
        <p:sp>
          <p:nvSpPr>
            <p:cNvPr id="12" name="Rectangle 11"/>
            <p:cNvSpPr/>
            <p:nvPr/>
          </p:nvSpPr>
          <p:spPr>
            <a:xfrm>
              <a:off x="1795045" y="1265285"/>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829454" y="1265285"/>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OPUS</a:t>
              </a:r>
            </a:p>
          </p:txBody>
        </p:sp>
      </p:grpSp>
      <p:sp>
        <p:nvSpPr>
          <p:cNvPr id="17414" name="Rounded Rectangle 21"/>
          <p:cNvSpPr>
            <a:spLocks noChangeArrowheads="1"/>
          </p:cNvSpPr>
          <p:nvPr/>
        </p:nvSpPr>
        <p:spPr bwMode="auto">
          <a:xfrm>
            <a:off x="6223073" y="3005651"/>
            <a:ext cx="1097756" cy="841772"/>
          </a:xfrm>
          <a:prstGeom prst="roundRect">
            <a:avLst>
              <a:gd name="adj" fmla="val 16667"/>
            </a:avLst>
          </a:prstGeom>
          <a:blipFill dpi="0" rotWithShape="0">
            <a:blip r:embed="rId4"/>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5" name="Group 22"/>
          <p:cNvGrpSpPr>
            <a:grpSpLocks/>
          </p:cNvGrpSpPr>
          <p:nvPr/>
        </p:nvGrpSpPr>
        <p:grpSpPr bwMode="auto">
          <a:xfrm>
            <a:off x="5994476" y="3809323"/>
            <a:ext cx="1547813" cy="453628"/>
            <a:chOff x="5378291" y="3154561"/>
            <a:chExt cx="1628685" cy="604242"/>
          </a:xfrm>
        </p:grpSpPr>
        <p:sp>
          <p:nvSpPr>
            <p:cNvPr id="24" name="Rectangle 23"/>
            <p:cNvSpPr/>
            <p:nvPr/>
          </p:nvSpPr>
          <p:spPr>
            <a:xfrm>
              <a:off x="5378291"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5" name="Rectangle 24"/>
            <p:cNvSpPr/>
            <p:nvPr/>
          </p:nvSpPr>
          <p:spPr>
            <a:xfrm>
              <a:off x="5378291"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Orbit Data</a:t>
              </a:r>
            </a:p>
          </p:txBody>
        </p:sp>
      </p:grpSp>
      <p:grpSp>
        <p:nvGrpSpPr>
          <p:cNvPr id="17416" name="Group 49"/>
          <p:cNvGrpSpPr>
            <a:grpSpLocks/>
          </p:cNvGrpSpPr>
          <p:nvPr/>
        </p:nvGrpSpPr>
        <p:grpSpPr bwMode="auto">
          <a:xfrm>
            <a:off x="1528442" y="1390839"/>
            <a:ext cx="5679281" cy="1295400"/>
            <a:chOff x="762000" y="2209800"/>
            <a:chExt cx="7572299" cy="1726407"/>
          </a:xfrm>
        </p:grpSpPr>
        <p:sp>
          <p:nvSpPr>
            <p:cNvPr id="17444" name="Rounded Rectangle 5"/>
            <p:cNvSpPr>
              <a:spLocks noChangeArrowheads="1"/>
            </p:cNvSpPr>
            <p:nvPr/>
          </p:nvSpPr>
          <p:spPr bwMode="auto">
            <a:xfrm>
              <a:off x="1003298" y="2209800"/>
              <a:ext cx="1146163" cy="1121848"/>
            </a:xfrm>
            <a:prstGeom prst="roundRect">
              <a:avLst>
                <a:gd name="adj" fmla="val 16667"/>
              </a:avLst>
            </a:prstGeom>
            <a:blipFill dpi="0" rotWithShape="0">
              <a:blip r:embed="rId5"/>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5" name="Group 6"/>
            <p:cNvGrpSpPr>
              <a:grpSpLocks/>
            </p:cNvGrpSpPr>
            <p:nvPr/>
          </p:nvGrpSpPr>
          <p:grpSpPr bwMode="auto">
            <a:xfrm>
              <a:off x="762000" y="3331965"/>
              <a:ext cx="1721324" cy="604242"/>
              <a:chOff x="-89217" y="1265285"/>
              <a:chExt cx="1721324" cy="604242"/>
            </a:xfrm>
          </p:grpSpPr>
          <p:sp>
            <p:nvSpPr>
              <p:cNvPr id="8" name="Rectangle 7"/>
              <p:cNvSpPr/>
              <p:nvPr/>
            </p:nvSpPr>
            <p:spPr>
              <a:xfrm>
                <a:off x="2857"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Rectangle 8"/>
              <p:cNvSpPr/>
              <p:nvPr/>
            </p:nvSpPr>
            <p:spPr>
              <a:xfrm>
                <a:off x="-89217" y="1264968"/>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CORS</a:t>
                </a:r>
                <a:endParaRPr lang="en-US" sz="900" dirty="0">
                  <a:solidFill>
                    <a:prstClr val="black">
                      <a:hueOff val="0"/>
                      <a:satOff val="0"/>
                      <a:lumOff val="0"/>
                      <a:alphaOff val="0"/>
                    </a:prstClr>
                  </a:solidFill>
                  <a:latin typeface="Arial Black" panose="020B0A04020102020204" pitchFamily="34" charset="0"/>
                </a:endParaRPr>
              </a:p>
            </p:txBody>
          </p:sp>
        </p:grpSp>
        <p:sp>
          <p:nvSpPr>
            <p:cNvPr id="17446" name="Rounded Rectangle 13"/>
            <p:cNvSpPr>
              <a:spLocks noChangeArrowheads="1"/>
            </p:cNvSpPr>
            <p:nvPr/>
          </p:nvSpPr>
          <p:spPr bwMode="auto">
            <a:xfrm>
              <a:off x="4664036" y="2209800"/>
              <a:ext cx="1628759" cy="1121848"/>
            </a:xfrm>
            <a:prstGeom prst="roundRect">
              <a:avLst>
                <a:gd name="adj" fmla="val 16667"/>
              </a:avLst>
            </a:prstGeom>
            <a:blipFill dpi="0" rotWithShape="0">
              <a:blip r:embed="rId6"/>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7" name="Group 14"/>
            <p:cNvGrpSpPr>
              <a:grpSpLocks/>
            </p:cNvGrpSpPr>
            <p:nvPr/>
          </p:nvGrpSpPr>
          <p:grpSpPr bwMode="auto">
            <a:xfrm>
              <a:off x="4448129" y="3331648"/>
              <a:ext cx="1845034" cy="604559"/>
              <a:chOff x="3586712" y="1264968"/>
              <a:chExt cx="1845034" cy="604559"/>
            </a:xfrm>
          </p:grpSpPr>
          <p:sp>
            <p:nvSpPr>
              <p:cNvPr id="16" name="Rectangle 15"/>
              <p:cNvSpPr/>
              <p:nvPr/>
            </p:nvSpPr>
            <p:spPr>
              <a:xfrm>
                <a:off x="3586721" y="1264968"/>
                <a:ext cx="1628758"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7" name="Rectangle 16"/>
              <p:cNvSpPr/>
              <p:nvPr/>
            </p:nvSpPr>
            <p:spPr>
              <a:xfrm>
                <a:off x="3802619" y="1264968"/>
                <a:ext cx="162875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GRAV-D</a:t>
                </a:r>
              </a:p>
            </p:txBody>
          </p:sp>
        </p:grpSp>
        <p:sp>
          <p:nvSpPr>
            <p:cNvPr id="17448" name="Rounded Rectangle 17"/>
            <p:cNvSpPr>
              <a:spLocks noChangeArrowheads="1"/>
            </p:cNvSpPr>
            <p:nvPr/>
          </p:nvSpPr>
          <p:spPr bwMode="auto">
            <a:xfrm>
              <a:off x="2600307" y="2209800"/>
              <a:ext cx="1628759" cy="1121848"/>
            </a:xfrm>
            <a:prstGeom prst="roundRect">
              <a:avLst>
                <a:gd name="adj" fmla="val 16667"/>
              </a:avLst>
            </a:prstGeom>
            <a:blipFill dpi="0" rotWithShape="0">
              <a:blip r:embed="rId7"/>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49" name="Group 18"/>
            <p:cNvGrpSpPr>
              <a:grpSpLocks/>
            </p:cNvGrpSpPr>
            <p:nvPr/>
          </p:nvGrpSpPr>
          <p:grpSpPr bwMode="auto">
            <a:xfrm>
              <a:off x="2265797" y="3331648"/>
              <a:ext cx="2273278" cy="604559"/>
              <a:chOff x="5101003" y="1264968"/>
              <a:chExt cx="2273278" cy="604559"/>
            </a:xfrm>
          </p:grpSpPr>
          <p:sp>
            <p:nvSpPr>
              <p:cNvPr id="20" name="Rectangle 19"/>
              <p:cNvSpPr/>
              <p:nvPr/>
            </p:nvSpPr>
            <p:spPr>
              <a:xfrm>
                <a:off x="5378364" y="1264968"/>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tangle 20"/>
              <p:cNvSpPr/>
              <p:nvPr/>
            </p:nvSpPr>
            <p:spPr>
              <a:xfrm>
                <a:off x="5101003" y="1264968"/>
                <a:ext cx="2273278"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NHMP</a:t>
                </a:r>
              </a:p>
            </p:txBody>
          </p:sp>
        </p:grpSp>
        <p:sp>
          <p:nvSpPr>
            <p:cNvPr id="17450" name="Rounded Rectangle 25"/>
            <p:cNvSpPr>
              <a:spLocks noChangeArrowheads="1"/>
            </p:cNvSpPr>
            <p:nvPr/>
          </p:nvSpPr>
          <p:spPr bwMode="auto">
            <a:xfrm>
              <a:off x="6705540" y="2209800"/>
              <a:ext cx="1628759" cy="1121848"/>
            </a:xfrm>
            <a:prstGeom prst="roundRect">
              <a:avLst>
                <a:gd name="adj" fmla="val 16667"/>
              </a:avLst>
            </a:prstGeom>
            <a:blipFill dpi="0" rotWithShape="0">
              <a:blip r:embed="rId8"/>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51" name="Group 26"/>
            <p:cNvGrpSpPr>
              <a:grpSpLocks/>
            </p:cNvGrpSpPr>
            <p:nvPr/>
          </p:nvGrpSpPr>
          <p:grpSpPr bwMode="auto">
            <a:xfrm>
              <a:off x="6248331" y="3331648"/>
              <a:ext cx="2085968" cy="604559"/>
              <a:chOff x="3586599" y="3154244"/>
              <a:chExt cx="2085968" cy="604559"/>
            </a:xfrm>
          </p:grpSpPr>
          <p:sp>
            <p:nvSpPr>
              <p:cNvPr id="28" name="Rectangle 27"/>
              <p:cNvSpPr/>
              <p:nvPr/>
            </p:nvSpPr>
            <p:spPr>
              <a:xfrm>
                <a:off x="3586613" y="3154244"/>
                <a:ext cx="1628759" cy="604559"/>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9" name="Rectangle 28"/>
              <p:cNvSpPr/>
              <p:nvPr/>
            </p:nvSpPr>
            <p:spPr>
              <a:xfrm>
                <a:off x="4043808" y="3154244"/>
                <a:ext cx="1628759" cy="604559"/>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ECO</a:t>
                </a:r>
              </a:p>
            </p:txBody>
          </p:sp>
        </p:grpSp>
      </p:grpSp>
      <p:sp>
        <p:nvSpPr>
          <p:cNvPr id="17417" name="Rounded Rectangle 29"/>
          <p:cNvSpPr>
            <a:spLocks noChangeArrowheads="1"/>
          </p:cNvSpPr>
          <p:nvPr/>
        </p:nvSpPr>
        <p:spPr bwMode="auto">
          <a:xfrm>
            <a:off x="1711799" y="3005651"/>
            <a:ext cx="1221581" cy="841772"/>
          </a:xfrm>
          <a:prstGeom prst="roundRect">
            <a:avLst>
              <a:gd name="adj" fmla="val 16667"/>
            </a:avLst>
          </a:prstGeom>
          <a:blipFill dpi="0" rotWithShape="0">
            <a:blip r:embed="rId9"/>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18" name="Group 30"/>
          <p:cNvGrpSpPr>
            <a:grpSpLocks/>
          </p:cNvGrpSpPr>
          <p:nvPr/>
        </p:nvGrpSpPr>
        <p:grpSpPr bwMode="auto">
          <a:xfrm>
            <a:off x="1579634" y="3809323"/>
            <a:ext cx="1489472" cy="453628"/>
            <a:chOff x="558910" y="5186957"/>
            <a:chExt cx="1985077" cy="604242"/>
          </a:xfrm>
        </p:grpSpPr>
        <p:sp>
          <p:nvSpPr>
            <p:cNvPr id="32" name="Rectangle 31"/>
            <p:cNvSpPr/>
            <p:nvPr/>
          </p:nvSpPr>
          <p:spPr>
            <a:xfrm>
              <a:off x="735043" y="5186957"/>
              <a:ext cx="1628049"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558910" y="5186957"/>
              <a:ext cx="1985077"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ASP</a:t>
              </a:r>
            </a:p>
          </p:txBody>
        </p:sp>
      </p:grpSp>
      <p:grpSp>
        <p:nvGrpSpPr>
          <p:cNvPr id="17419" name="Group 34"/>
          <p:cNvGrpSpPr>
            <a:grpSpLocks/>
          </p:cNvGrpSpPr>
          <p:nvPr/>
        </p:nvGrpSpPr>
        <p:grpSpPr bwMode="auto">
          <a:xfrm>
            <a:off x="4593111" y="3806941"/>
            <a:ext cx="1221581" cy="453628"/>
            <a:chOff x="2690857" y="5185198"/>
            <a:chExt cx="1628685" cy="604242"/>
          </a:xfrm>
        </p:grpSpPr>
        <p:sp>
          <p:nvSpPr>
            <p:cNvPr id="36" name="Rectangle 35"/>
            <p:cNvSpPr/>
            <p:nvPr/>
          </p:nvSpPr>
          <p:spPr>
            <a:xfrm>
              <a:off x="2690857" y="5185198"/>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7" name="Rectangle 36"/>
            <p:cNvSpPr/>
            <p:nvPr/>
          </p:nvSpPr>
          <p:spPr>
            <a:xfrm>
              <a:off x="2690857" y="5185198"/>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err="1">
                  <a:solidFill>
                    <a:prstClr val="black">
                      <a:hueOff val="0"/>
                      <a:satOff val="0"/>
                      <a:lumOff val="0"/>
                      <a:alphaOff val="0"/>
                    </a:prstClr>
                  </a:solidFill>
                  <a:latin typeface="Arial Black" panose="020B0A04020102020204" pitchFamily="34" charset="0"/>
                </a:rPr>
                <a:t>VDatum</a:t>
              </a:r>
              <a:endParaRPr lang="en-US" sz="1600" dirty="0">
                <a:solidFill>
                  <a:prstClr val="black">
                    <a:hueOff val="0"/>
                    <a:satOff val="0"/>
                    <a:lumOff val="0"/>
                    <a:alphaOff val="0"/>
                  </a:prstClr>
                </a:solidFill>
                <a:latin typeface="Arial Black" panose="020B0A04020102020204" pitchFamily="34" charset="0"/>
              </a:endParaRPr>
            </a:p>
          </p:txBody>
        </p:sp>
      </p:grpSp>
      <p:grpSp>
        <p:nvGrpSpPr>
          <p:cNvPr id="17420" name="Group 38"/>
          <p:cNvGrpSpPr>
            <a:grpSpLocks/>
          </p:cNvGrpSpPr>
          <p:nvPr/>
        </p:nvGrpSpPr>
        <p:grpSpPr bwMode="auto">
          <a:xfrm>
            <a:off x="3083392" y="5025902"/>
            <a:ext cx="1460019" cy="452438"/>
            <a:chOff x="4579294" y="5186957"/>
            <a:chExt cx="1733676" cy="604242"/>
          </a:xfrm>
        </p:grpSpPr>
        <p:sp>
          <p:nvSpPr>
            <p:cNvPr id="40" name="Rectangle 39"/>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1" name="Rectangle 40"/>
            <p:cNvSpPr/>
            <p:nvPr/>
          </p:nvSpPr>
          <p:spPr>
            <a:xfrm>
              <a:off x="4579294" y="5186957"/>
              <a:ext cx="1733676"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Geodetic Advisors</a:t>
              </a:r>
            </a:p>
          </p:txBody>
        </p:sp>
      </p:grpSp>
      <p:sp>
        <p:nvSpPr>
          <p:cNvPr id="17421" name="Rounded Rectangle 41"/>
          <p:cNvSpPr>
            <a:spLocks noChangeArrowheads="1"/>
          </p:cNvSpPr>
          <p:nvPr/>
        </p:nvSpPr>
        <p:spPr bwMode="auto">
          <a:xfrm>
            <a:off x="4569299" y="4225803"/>
            <a:ext cx="1221581" cy="841772"/>
          </a:xfrm>
          <a:prstGeom prst="roundRect">
            <a:avLst>
              <a:gd name="adj" fmla="val 16667"/>
            </a:avLst>
          </a:prstGeom>
          <a:blipFill dpi="0" rotWithShape="0">
            <a:blip r:embed="rId10"/>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22" name="Group 42"/>
          <p:cNvGrpSpPr>
            <a:grpSpLocks/>
          </p:cNvGrpSpPr>
          <p:nvPr/>
        </p:nvGrpSpPr>
        <p:grpSpPr bwMode="auto">
          <a:xfrm>
            <a:off x="4454993" y="5025902"/>
            <a:ext cx="1485900" cy="452438"/>
            <a:chOff x="1795045" y="3154561"/>
            <a:chExt cx="1628685" cy="604242"/>
          </a:xfrm>
        </p:grpSpPr>
        <p:sp>
          <p:nvSpPr>
            <p:cNvPr id="44" name="Rectangle 43"/>
            <p:cNvSpPr/>
            <p:nvPr/>
          </p:nvSpPr>
          <p:spPr>
            <a:xfrm>
              <a:off x="1795045"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5" name="Rectangle 44"/>
            <p:cNvSpPr/>
            <p:nvPr/>
          </p:nvSpPr>
          <p:spPr>
            <a:xfrm>
              <a:off x="1795045" y="3154561"/>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ERI</a:t>
              </a:r>
            </a:p>
          </p:txBody>
        </p:sp>
      </p:grpSp>
      <p:grpSp>
        <p:nvGrpSpPr>
          <p:cNvPr id="17424" name="Group 46"/>
          <p:cNvGrpSpPr>
            <a:grpSpLocks/>
          </p:cNvGrpSpPr>
          <p:nvPr/>
        </p:nvGrpSpPr>
        <p:grpSpPr bwMode="auto">
          <a:xfrm>
            <a:off x="1540343" y="5047336"/>
            <a:ext cx="1543050" cy="453630"/>
            <a:chOff x="3422" y="3154560"/>
            <a:chExt cx="1628685" cy="604243"/>
          </a:xfrm>
        </p:grpSpPr>
        <p:sp>
          <p:nvSpPr>
            <p:cNvPr id="48" name="Rectangle 47"/>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9" name="Rectangle 48"/>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National Shoreline</a:t>
              </a:r>
            </a:p>
          </p:txBody>
        </p:sp>
      </p:grpSp>
      <p:sp>
        <p:nvSpPr>
          <p:cNvPr id="17430" name="Rounded Rectangle 33"/>
          <p:cNvSpPr>
            <a:spLocks noChangeArrowheads="1"/>
          </p:cNvSpPr>
          <p:nvPr/>
        </p:nvSpPr>
        <p:spPr bwMode="auto">
          <a:xfrm>
            <a:off x="4490716" y="3005654"/>
            <a:ext cx="1468041" cy="835819"/>
          </a:xfrm>
          <a:prstGeom prst="roundRect">
            <a:avLst>
              <a:gd name="adj" fmla="val 16667"/>
            </a:avLst>
          </a:prstGeom>
          <a:blipFill dpi="0" rotWithShape="0">
            <a:blip r:embed="rId11"/>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grpSp>
        <p:nvGrpSpPr>
          <p:cNvPr id="17431" name="Group 2"/>
          <p:cNvGrpSpPr>
            <a:grpSpLocks/>
          </p:cNvGrpSpPr>
          <p:nvPr/>
        </p:nvGrpSpPr>
        <p:grpSpPr bwMode="auto">
          <a:xfrm>
            <a:off x="4558522" y="3034229"/>
            <a:ext cx="1339274" cy="756011"/>
            <a:chOff x="4386500" y="3771900"/>
            <a:chExt cx="1785699" cy="1008014"/>
          </a:xfrm>
        </p:grpSpPr>
        <p:sp>
          <p:nvSpPr>
            <p:cNvPr id="2" name="Rectangle 1"/>
            <p:cNvSpPr/>
            <p:nvPr/>
          </p:nvSpPr>
          <p:spPr>
            <a:xfrm>
              <a:off x="4448492" y="3771900"/>
              <a:ext cx="1700213"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17433" name="Picture 50" descr="Map of US showing current VDatum availabilit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386500" y="3771900"/>
              <a:ext cx="1785699" cy="100801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17428" name="Rounded Rectangle 37"/>
          <p:cNvSpPr>
            <a:spLocks noChangeArrowheads="1"/>
          </p:cNvSpPr>
          <p:nvPr/>
        </p:nvSpPr>
        <p:spPr bwMode="auto">
          <a:xfrm>
            <a:off x="3140549" y="4225803"/>
            <a:ext cx="1221581" cy="841772"/>
          </a:xfrm>
          <a:prstGeom prst="roundRect">
            <a:avLst>
              <a:gd name="adj" fmla="val 16667"/>
            </a:avLst>
          </a:prstGeom>
          <a:blipFill dpi="0" rotWithShape="0">
            <a:blip r:embed="rId13"/>
            <a:srcRect/>
            <a:stretch>
              <a:fillRect/>
            </a:stretch>
          </a:blipFill>
          <a:ln w="25400">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endParaRPr lang="en-US" altLang="en-US" sz="1350">
              <a:solidFill>
                <a:srgbClr val="000000"/>
              </a:solidFill>
              <a:latin typeface="Arial" panose="020B0604020202020204" pitchFamily="34" charset="0"/>
            </a:endParaRPr>
          </a:p>
        </p:txBody>
      </p:sp>
      <p:sp>
        <p:nvSpPr>
          <p:cNvPr id="17427" name="TextBox 3"/>
          <p:cNvSpPr txBox="1">
            <a:spLocks noChangeArrowheads="1"/>
          </p:cNvSpPr>
          <p:nvPr/>
        </p:nvSpPr>
        <p:spPr bwMode="auto">
          <a:xfrm>
            <a:off x="1705491" y="2647284"/>
            <a:ext cx="4105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eaLnBrk="0" hangingPunct="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eaLnBrk="0" hangingPunct="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eaLnBrk="0" hangingPunct="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eaLnBrk="1" hangingPunct="1">
              <a:spcBef>
                <a:spcPct val="0"/>
              </a:spcBef>
              <a:buFontTx/>
              <a:buNone/>
            </a:pPr>
            <a:r>
              <a:rPr lang="en-US" altLang="en-US" sz="1800" dirty="0">
                <a:solidFill>
                  <a:srgbClr val="C00000"/>
                </a:solidFill>
                <a:latin typeface="Arial Black" panose="020B0A04020102020204" pitchFamily="34" charset="0"/>
              </a:rPr>
              <a:t>NGS Products and Services</a:t>
            </a:r>
          </a:p>
        </p:txBody>
      </p:sp>
      <p:pic>
        <p:nvPicPr>
          <p:cNvPr id="57" name="Content Placeholder 3"/>
          <p:cNvPicPr>
            <a:picLocks noGrp="1" noChangeAspect="1"/>
          </p:cNvPicPr>
          <p:nvPr>
            <p:ph idx="1"/>
          </p:nvPr>
        </p:nvPicPr>
        <p:blipFill>
          <a:blip r:embed="rId14">
            <a:extLst>
              <a:ext uri="{28A0092B-C50C-407E-A947-70E740481C1C}">
                <a14:useLocalDpi xmlns:a14="http://schemas.microsoft.com/office/drawing/2010/main" val="0"/>
              </a:ext>
            </a:extLst>
          </a:blip>
          <a:stretch>
            <a:fillRect/>
          </a:stretch>
        </p:blipFill>
        <p:spPr>
          <a:xfrm>
            <a:off x="3194199" y="4234634"/>
            <a:ext cx="1103715" cy="831411"/>
          </a:xfrm>
        </p:spPr>
      </p:pic>
      <p:sp>
        <p:nvSpPr>
          <p:cNvPr id="4" name="Title 3"/>
          <p:cNvSpPr>
            <a:spLocks noGrp="1"/>
          </p:cNvSpPr>
          <p:nvPr>
            <p:ph type="title"/>
          </p:nvPr>
        </p:nvSpPr>
        <p:spPr>
          <a:xfrm>
            <a:off x="457200" y="217488"/>
            <a:ext cx="8229600" cy="877489"/>
          </a:xfrm>
        </p:spPr>
        <p:txBody>
          <a:bodyPr/>
          <a:lstStyle/>
          <a:p>
            <a:r>
              <a:rPr lang="en-US" b="1" dirty="0">
                <a:latin typeface="Cambria" panose="02040503050406030204" pitchFamily="18" charset="0"/>
                <a:ea typeface="Cambria" panose="02040503050406030204" pitchFamily="18" charset="0"/>
              </a:rPr>
              <a:t>NGS Overview</a:t>
            </a:r>
          </a:p>
        </p:txBody>
      </p:sp>
      <p:sp>
        <p:nvSpPr>
          <p:cNvPr id="5" name="Rounded Rectangle 4"/>
          <p:cNvSpPr/>
          <p:nvPr/>
        </p:nvSpPr>
        <p:spPr>
          <a:xfrm>
            <a:off x="6144489" y="4234634"/>
            <a:ext cx="1200152" cy="968975"/>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15">
            <a:extLst>
              <a:ext uri="{28A0092B-C50C-407E-A947-70E740481C1C}">
                <a14:useLocalDpi xmlns:a14="http://schemas.microsoft.com/office/drawing/2010/main" val="0"/>
              </a:ext>
            </a:extLst>
          </a:blip>
          <a:srcRect t="163"/>
          <a:stretch/>
        </p:blipFill>
        <p:spPr>
          <a:xfrm>
            <a:off x="6217311" y="4268109"/>
            <a:ext cx="1052815" cy="902024"/>
          </a:xfrm>
          <a:prstGeom prst="rect">
            <a:avLst/>
          </a:prstGeom>
        </p:spPr>
      </p:pic>
      <p:grpSp>
        <p:nvGrpSpPr>
          <p:cNvPr id="62" name="Group 46"/>
          <p:cNvGrpSpPr>
            <a:grpSpLocks/>
          </p:cNvGrpSpPr>
          <p:nvPr/>
        </p:nvGrpSpPr>
        <p:grpSpPr bwMode="auto">
          <a:xfrm>
            <a:off x="5972194" y="5145363"/>
            <a:ext cx="1543050" cy="453630"/>
            <a:chOff x="3422" y="3154560"/>
            <a:chExt cx="1628685" cy="604243"/>
          </a:xfrm>
        </p:grpSpPr>
        <p:sp>
          <p:nvSpPr>
            <p:cNvPr id="63" name="Rectangle 62"/>
            <p:cNvSpPr/>
            <p:nvPr/>
          </p:nvSpPr>
          <p:spPr>
            <a:xfrm>
              <a:off x="3422" y="3154561"/>
              <a:ext cx="1628685"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64" name="Rectangle 63"/>
            <p:cNvSpPr/>
            <p:nvPr/>
          </p:nvSpPr>
          <p:spPr>
            <a:xfrm>
              <a:off x="3422" y="3154560"/>
              <a:ext cx="1628685"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200" dirty="0">
                  <a:solidFill>
                    <a:prstClr val="black">
                      <a:hueOff val="0"/>
                      <a:satOff val="0"/>
                      <a:lumOff val="0"/>
                      <a:alphaOff val="0"/>
                    </a:prstClr>
                  </a:solidFill>
                  <a:latin typeface="Arial Black" panose="020B0A04020102020204" pitchFamily="34" charset="0"/>
                </a:rPr>
                <a:t>Antenna Calibrations</a:t>
              </a:r>
            </a:p>
          </p:txBody>
        </p:sp>
      </p:grpSp>
      <p:sp>
        <p:nvSpPr>
          <p:cNvPr id="65" name="Rounded Rectangle 64"/>
          <p:cNvSpPr/>
          <p:nvPr/>
        </p:nvSpPr>
        <p:spPr>
          <a:xfrm>
            <a:off x="1654645" y="5604171"/>
            <a:ext cx="1314453" cy="901638"/>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05491" y="5664645"/>
            <a:ext cx="1218362" cy="769085"/>
          </a:xfrm>
          <a:prstGeom prst="rect">
            <a:avLst/>
          </a:prstGeom>
        </p:spPr>
      </p:pic>
      <p:grpSp>
        <p:nvGrpSpPr>
          <p:cNvPr id="70" name="Group 38"/>
          <p:cNvGrpSpPr>
            <a:grpSpLocks/>
          </p:cNvGrpSpPr>
          <p:nvPr/>
        </p:nvGrpSpPr>
        <p:grpSpPr bwMode="auto">
          <a:xfrm>
            <a:off x="1608209" y="6516872"/>
            <a:ext cx="1428750" cy="479072"/>
            <a:chOff x="4579295" y="5151386"/>
            <a:chExt cx="1696546" cy="639813"/>
          </a:xfrm>
        </p:grpSpPr>
        <p:sp>
          <p:nvSpPr>
            <p:cNvPr id="71" name="Rectangle 70"/>
            <p:cNvSpPr/>
            <p:nvPr/>
          </p:nvSpPr>
          <p:spPr>
            <a:xfrm>
              <a:off x="4647157" y="5186957"/>
              <a:ext cx="1628684" cy="60424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72" name="Rectangle 71"/>
            <p:cNvSpPr/>
            <p:nvPr/>
          </p:nvSpPr>
          <p:spPr>
            <a:xfrm>
              <a:off x="4579295" y="5151386"/>
              <a:ext cx="1628684" cy="60424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NCAT</a:t>
              </a:r>
            </a:p>
          </p:txBody>
        </p:sp>
      </p:grpSp>
      <p:sp>
        <p:nvSpPr>
          <p:cNvPr id="73" name="Rounded Rectangle 72"/>
          <p:cNvSpPr/>
          <p:nvPr/>
        </p:nvSpPr>
        <p:spPr>
          <a:xfrm>
            <a:off x="1664562" y="4201876"/>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02273" y="4294892"/>
            <a:ext cx="1234513" cy="697238"/>
          </a:xfrm>
          <a:prstGeom prst="rect">
            <a:avLst/>
          </a:prstGeom>
        </p:spPr>
      </p:pic>
      <p:sp>
        <p:nvSpPr>
          <p:cNvPr id="75" name="Rounded Rectangle 74"/>
          <p:cNvSpPr/>
          <p:nvPr/>
        </p:nvSpPr>
        <p:spPr>
          <a:xfrm>
            <a:off x="3084393" y="5630740"/>
            <a:ext cx="1314453" cy="865702"/>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140549" y="5712120"/>
            <a:ext cx="1170611" cy="674137"/>
          </a:xfrm>
          <a:prstGeom prst="rect">
            <a:avLst/>
          </a:prstGeom>
        </p:spPr>
      </p:pic>
      <p:sp>
        <p:nvSpPr>
          <p:cNvPr id="76" name="Rectangle 75"/>
          <p:cNvSpPr/>
          <p:nvPr/>
        </p:nvSpPr>
        <p:spPr bwMode="auto">
          <a:xfrm>
            <a:off x="3055817" y="6505809"/>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CUSP</a:t>
            </a:r>
          </a:p>
        </p:txBody>
      </p:sp>
      <p:sp>
        <p:nvSpPr>
          <p:cNvPr id="78" name="Rounded Rectangle 77"/>
          <p:cNvSpPr/>
          <p:nvPr/>
        </p:nvSpPr>
        <p:spPr>
          <a:xfrm>
            <a:off x="4535339" y="5604173"/>
            <a:ext cx="1255541" cy="912701"/>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4634483" y="5671104"/>
            <a:ext cx="1057251" cy="791918"/>
          </a:xfrm>
          <a:prstGeom prst="rect">
            <a:avLst/>
          </a:prstGeom>
        </p:spPr>
      </p:pic>
      <p:sp>
        <p:nvSpPr>
          <p:cNvPr id="79" name="Rectangle 78"/>
          <p:cNvSpPr/>
          <p:nvPr/>
        </p:nvSpPr>
        <p:spPr bwMode="auto">
          <a:xfrm>
            <a:off x="4489081" y="6490303"/>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CBL</a:t>
            </a:r>
          </a:p>
        </p:txBody>
      </p:sp>
      <p:sp>
        <p:nvSpPr>
          <p:cNvPr id="81" name="Rounded Rectangle 80"/>
          <p:cNvSpPr/>
          <p:nvPr/>
        </p:nvSpPr>
        <p:spPr>
          <a:xfrm>
            <a:off x="6065288" y="5622888"/>
            <a:ext cx="1315378" cy="882923"/>
          </a:xfrm>
          <a:prstGeom prst="roundRect">
            <a:avLst/>
          </a:prstGeom>
          <a:solidFill>
            <a:schemeClr val="bg1"/>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rotWithShape="1">
          <a:blip r:embed="rId20">
            <a:extLst>
              <a:ext uri="{28A0092B-C50C-407E-A947-70E740481C1C}">
                <a14:useLocalDpi xmlns:a14="http://schemas.microsoft.com/office/drawing/2010/main" val="0"/>
              </a:ext>
            </a:extLst>
          </a:blip>
          <a:srcRect r="93" b="33"/>
          <a:stretch/>
        </p:blipFill>
        <p:spPr>
          <a:xfrm>
            <a:off x="6169010" y="5641449"/>
            <a:ext cx="1103486" cy="851228"/>
          </a:xfrm>
          <a:prstGeom prst="rect">
            <a:avLst/>
          </a:prstGeom>
        </p:spPr>
      </p:pic>
      <p:sp>
        <p:nvSpPr>
          <p:cNvPr id="82" name="Rectangle 81"/>
          <p:cNvSpPr/>
          <p:nvPr/>
        </p:nvSpPr>
        <p:spPr bwMode="auto">
          <a:xfrm>
            <a:off x="6034953" y="6505808"/>
            <a:ext cx="1371600" cy="45243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85344" tIns="85344" rIns="85344" bIns="0" spcCol="1270"/>
          <a:lstStyle/>
          <a:p>
            <a:pPr algn="ctr" defTabSz="533400">
              <a:lnSpc>
                <a:spcPct val="90000"/>
              </a:lnSpc>
              <a:spcAft>
                <a:spcPct val="35000"/>
              </a:spcAft>
              <a:defRPr/>
            </a:pPr>
            <a:r>
              <a:rPr lang="en-US" sz="1600" dirty="0">
                <a:solidFill>
                  <a:prstClr val="black">
                    <a:hueOff val="0"/>
                    <a:satOff val="0"/>
                    <a:lumOff val="0"/>
                    <a:alphaOff val="0"/>
                  </a:prstClr>
                </a:solidFill>
                <a:latin typeface="Arial Black" panose="020B0A04020102020204" pitchFamily="34" charset="0"/>
              </a:rPr>
              <a:t>Outreach</a:t>
            </a:r>
          </a:p>
        </p:txBody>
      </p:sp>
    </p:spTree>
    <p:extLst>
      <p:ext uri="{BB962C8B-B14F-4D97-AF65-F5344CB8AC3E}">
        <p14:creationId xmlns:p14="http://schemas.microsoft.com/office/powerpoint/2010/main" val="335123151"/>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8038"/>
            <a:ext cx="8229600" cy="1143000"/>
          </a:xfrm>
        </p:spPr>
        <p:txBody>
          <a:bodyPr/>
          <a:lstStyle/>
          <a:p>
            <a:r>
              <a:rPr lang="en-US" dirty="0">
                <a:latin typeface="Cambria" panose="02040503050406030204" pitchFamily="18" charset="0"/>
                <a:ea typeface="Cambria" panose="02040503050406030204" pitchFamily="18" charset="0"/>
              </a:rPr>
              <a:t>The wrong question, circa 2022:</a:t>
            </a:r>
          </a:p>
        </p:txBody>
      </p:sp>
      <p:sp>
        <p:nvSpPr>
          <p:cNvPr id="3" name="Content Placeholder 2"/>
          <p:cNvSpPr>
            <a:spLocks noGrp="1"/>
          </p:cNvSpPr>
          <p:nvPr>
            <p:ph idx="1"/>
          </p:nvPr>
        </p:nvSpPr>
        <p:spPr>
          <a:xfrm>
            <a:off x="0" y="2038354"/>
            <a:ext cx="9144000" cy="970981"/>
          </a:xfrm>
        </p:spPr>
        <p:txBody>
          <a:bodyPr/>
          <a:lstStyle/>
          <a:p>
            <a:pPr marL="0" indent="0" algn="ctr">
              <a:buNone/>
            </a:pPr>
            <a:r>
              <a:rPr lang="en-US" dirty="0">
                <a:latin typeface="Cambria" panose="02040503050406030204" pitchFamily="18" charset="0"/>
                <a:ea typeface="Cambria" panose="02040503050406030204" pitchFamily="18" charset="0"/>
              </a:rPr>
              <a:t>“What’s the position of that point?”</a:t>
            </a:r>
          </a:p>
        </p:txBody>
      </p:sp>
      <p:sp>
        <p:nvSpPr>
          <p:cNvPr id="7" name="Title 1"/>
          <p:cNvSpPr txBox="1">
            <a:spLocks/>
          </p:cNvSpPr>
          <p:nvPr/>
        </p:nvSpPr>
        <p:spPr bwMode="auto">
          <a:xfrm>
            <a:off x="0" y="307065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dirty="0">
                <a:latin typeface="Cambria" panose="02040503050406030204" pitchFamily="18" charset="0"/>
                <a:ea typeface="Cambria" panose="02040503050406030204" pitchFamily="18" charset="0"/>
              </a:rPr>
              <a:t>The right question, circa 2022:</a:t>
            </a:r>
          </a:p>
        </p:txBody>
      </p:sp>
      <p:sp>
        <p:nvSpPr>
          <p:cNvPr id="8" name="Content Placeholder 2"/>
          <p:cNvSpPr txBox="1">
            <a:spLocks/>
          </p:cNvSpPr>
          <p:nvPr/>
        </p:nvSpPr>
        <p:spPr bwMode="auto">
          <a:xfrm>
            <a:off x="0" y="4300966"/>
            <a:ext cx="9144000" cy="970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a:latin typeface="Cambria" panose="02040503050406030204" pitchFamily="18" charset="0"/>
                <a:ea typeface="Cambria" panose="02040503050406030204" pitchFamily="18" charset="0"/>
              </a:rPr>
              <a:t>“What’s the position of that point, </a:t>
            </a:r>
            <a:r>
              <a:rPr lang="en-US" b="1" dirty="0">
                <a:latin typeface="Cambria" panose="02040503050406030204" pitchFamily="18" charset="0"/>
                <a:ea typeface="Cambria" panose="02040503050406030204" pitchFamily="18" charset="0"/>
              </a:rPr>
              <a:t>on some specific date</a:t>
            </a:r>
            <a:r>
              <a:rPr lang="en-US" dirty="0">
                <a:latin typeface="Cambria" panose="02040503050406030204" pitchFamily="18" charset="0"/>
                <a:ea typeface="Cambria" panose="02040503050406030204" pitchFamily="18" charset="0"/>
              </a:rPr>
              <a:t>?”</a:t>
            </a:r>
          </a:p>
        </p:txBody>
      </p:sp>
      <p:sp>
        <p:nvSpPr>
          <p:cNvPr id="6" name="TextBox 5"/>
          <p:cNvSpPr txBox="1"/>
          <p:nvPr/>
        </p:nvSpPr>
        <p:spPr>
          <a:xfrm>
            <a:off x="6832546" y="5590309"/>
            <a:ext cx="2311454" cy="707886"/>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Drift…</a:t>
            </a:r>
          </a:p>
        </p:txBody>
      </p:sp>
    </p:spTree>
    <p:extLst>
      <p:ext uri="{BB962C8B-B14F-4D97-AF65-F5344CB8AC3E}">
        <p14:creationId xmlns:p14="http://schemas.microsoft.com/office/powerpoint/2010/main" val="308262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0" end="0"/>
                                            </p:txEl>
                                          </p:spTgt>
                                        </p:tgtEl>
                                        <p:attrNameLst>
                                          <p:attrName>style.visibility</p:attrName>
                                        </p:attrNameLst>
                                      </p:cBhvr>
                                      <p:to>
                                        <p:strVal val="visible"/>
                                      </p:to>
                                    </p:set>
                                  </p:childTnLst>
                                </p:cTn>
                              </p:par>
                            </p:childTnLst>
                          </p:cTn>
                        </p:par>
                        <p:par>
                          <p:cTn id="9" fill="hold">
                            <p:stCondLst>
                              <p:cond delay="0"/>
                            </p:stCondLst>
                            <p:childTnLst>
                              <p:par>
                                <p:cTn id="10" presetID="42" presetClass="entr" presetSubtype="0" fill="hold" nodeType="afterEffect">
                                  <p:stCondLst>
                                    <p:cond delay="15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Two types of drift</a:t>
            </a:r>
            <a:endParaRPr sz="4800" dirty="0">
              <a:latin typeface="Cambria" panose="02040503050406030204" pitchFamily="18" charset="0"/>
              <a:cs typeface="Calibri"/>
            </a:endParaRPr>
          </a:p>
        </p:txBody>
      </p:sp>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457200" marR="6773">
              <a:spcBef>
                <a:spcPts val="133"/>
              </a:spcBef>
            </a:pPr>
            <a:r>
              <a:rPr lang="en-US" sz="4000" spc="-7" dirty="0">
                <a:latin typeface="Cambria" panose="02040503050406030204" pitchFamily="18" charset="0"/>
                <a:ea typeface="Cambria" panose="02040503050406030204" pitchFamily="18" charset="0"/>
                <a:cs typeface="Calibri"/>
              </a:rPr>
              <a:t>Tectonic Plate Rotation</a:t>
            </a:r>
          </a:p>
          <a:p>
            <a:pPr marL="1485900" marR="6773" lvl="2" indent="-342900">
              <a:spcBef>
                <a:spcPts val="133"/>
              </a:spcBef>
              <a:spcAft>
                <a:spcPts val="1200"/>
              </a:spcAft>
              <a:buFont typeface="Arial" panose="020B0604020202020204" pitchFamily="34" charset="0"/>
              <a:buChar char="•"/>
            </a:pPr>
            <a:r>
              <a:rPr lang="en-US" sz="3600" spc="-7" dirty="0">
                <a:latin typeface="Cambria" panose="02040503050406030204" pitchFamily="18" charset="0"/>
                <a:ea typeface="Cambria" panose="02040503050406030204" pitchFamily="18" charset="0"/>
                <a:cs typeface="Calibri"/>
              </a:rPr>
              <a:t>horizontal</a:t>
            </a:r>
          </a:p>
          <a:p>
            <a:pPr marL="1485900" marR="6773" lvl="2" indent="-342900">
              <a:spcBef>
                <a:spcPts val="133"/>
              </a:spcBef>
              <a:spcAft>
                <a:spcPts val="1200"/>
              </a:spcAft>
              <a:buFont typeface="Arial" panose="020B0604020202020204" pitchFamily="34" charset="0"/>
              <a:buChar char="•"/>
            </a:pPr>
            <a:endParaRPr lang="en-US" sz="3600" spc="-7" dirty="0">
              <a:latin typeface="Cambria" panose="02040503050406030204" pitchFamily="18" charset="0"/>
              <a:ea typeface="Cambria" panose="02040503050406030204" pitchFamily="18" charset="0"/>
              <a:cs typeface="Calibri"/>
            </a:endParaRPr>
          </a:p>
          <a:p>
            <a:pPr marL="457200" marR="6773">
              <a:spcBef>
                <a:spcPts val="133"/>
              </a:spcBef>
            </a:pPr>
            <a:r>
              <a:rPr lang="en-US" sz="4000" spc="-7" dirty="0">
                <a:latin typeface="Cambria" panose="02040503050406030204" pitchFamily="18" charset="0"/>
                <a:ea typeface="Cambria" panose="02040503050406030204" pitchFamily="18" charset="0"/>
                <a:cs typeface="Calibri"/>
              </a:rPr>
              <a:t>Everything Else</a:t>
            </a:r>
          </a:p>
          <a:p>
            <a:pPr marL="1485900" marR="6773" lvl="2" indent="-342900">
              <a:spcBef>
                <a:spcPts val="133"/>
              </a:spcBef>
              <a:buFont typeface="Arial" panose="020B0604020202020204" pitchFamily="34" charset="0"/>
              <a:buChar char="•"/>
            </a:pPr>
            <a:r>
              <a:rPr lang="en-US" sz="3600" spc="-7" dirty="0">
                <a:latin typeface="Cambria" panose="02040503050406030204" pitchFamily="18" charset="0"/>
                <a:ea typeface="Cambria" panose="02040503050406030204" pitchFamily="18" charset="0"/>
                <a:cs typeface="Calibri"/>
              </a:rPr>
              <a:t>residual motions left after rotation</a:t>
            </a:r>
          </a:p>
          <a:p>
            <a:pPr marL="1485900" marR="6773" lvl="2" indent="-342900">
              <a:spcBef>
                <a:spcPts val="133"/>
              </a:spcBef>
              <a:buFont typeface="Arial" panose="020B0604020202020204" pitchFamily="34" charset="0"/>
              <a:buChar char="•"/>
            </a:pPr>
            <a:r>
              <a:rPr lang="en-US" sz="3600" spc="-7" dirty="0">
                <a:latin typeface="Cambria" panose="02040503050406030204" pitchFamily="18" charset="0"/>
                <a:ea typeface="Cambria" panose="02040503050406030204" pitchFamily="18" charset="0"/>
                <a:cs typeface="Calibri"/>
              </a:rPr>
              <a:t>regional linear motions</a:t>
            </a:r>
          </a:p>
          <a:p>
            <a:pPr marL="1485900" marR="6773" lvl="2" indent="-342900">
              <a:spcBef>
                <a:spcPts val="133"/>
              </a:spcBef>
              <a:buFont typeface="Arial" panose="020B0604020202020204" pitchFamily="34" charset="0"/>
              <a:buChar char="•"/>
            </a:pPr>
            <a:r>
              <a:rPr lang="en-US" sz="3600" spc="-7" dirty="0">
                <a:latin typeface="Cambria" panose="02040503050406030204" pitchFamily="18" charset="0"/>
                <a:ea typeface="Cambria" panose="02040503050406030204" pitchFamily="18" charset="0"/>
                <a:cs typeface="Calibri"/>
              </a:rPr>
              <a:t>localized subsidence or uplift</a:t>
            </a:r>
          </a:p>
        </p:txBody>
      </p:sp>
      <p:sp>
        <p:nvSpPr>
          <p:cNvPr id="4" name="object 3"/>
          <p:cNvSpPr txBox="1"/>
          <p:nvPr/>
        </p:nvSpPr>
        <p:spPr>
          <a:xfrm>
            <a:off x="4705350" y="2165353"/>
            <a:ext cx="3257550" cy="876300"/>
          </a:xfrm>
          <a:prstGeom prst="rect">
            <a:avLst/>
          </a:prstGeom>
        </p:spPr>
        <p:txBody>
          <a:bodyPr vert="horz" wrap="square" lIns="0" tIns="16933" rIns="0" bIns="0" rtlCol="0">
            <a:noAutofit/>
          </a:bodyPr>
          <a:lstStyle/>
          <a:p>
            <a:pPr marR="6773">
              <a:spcBef>
                <a:spcPts val="133"/>
              </a:spcBef>
            </a:pPr>
            <a:r>
              <a:rPr lang="en-US" sz="3600" i="1" spc="-7" dirty="0">
                <a:solidFill>
                  <a:srgbClr val="FF0000"/>
                </a:solidFill>
                <a:latin typeface="Cambria" panose="02040503050406030204" pitchFamily="18" charset="0"/>
                <a:ea typeface="Cambria" panose="02040503050406030204" pitchFamily="18" charset="0"/>
                <a:cs typeface="Calibri"/>
              </a:rPr>
              <a:t>simple to model</a:t>
            </a:r>
            <a:endParaRPr lang="en-US" sz="3200" i="1" spc="-7" dirty="0">
              <a:solidFill>
                <a:srgbClr val="FF0000"/>
              </a:solidFill>
              <a:latin typeface="Cambria" panose="02040503050406030204" pitchFamily="18" charset="0"/>
              <a:ea typeface="Cambria" panose="02040503050406030204" pitchFamily="18" charset="0"/>
              <a:cs typeface="Calibri"/>
            </a:endParaRPr>
          </a:p>
        </p:txBody>
      </p:sp>
      <p:sp>
        <p:nvSpPr>
          <p:cNvPr id="5" name="object 3"/>
          <p:cNvSpPr txBox="1"/>
          <p:nvPr/>
        </p:nvSpPr>
        <p:spPr>
          <a:xfrm>
            <a:off x="4705350" y="5783769"/>
            <a:ext cx="5181600" cy="876300"/>
          </a:xfrm>
          <a:prstGeom prst="rect">
            <a:avLst/>
          </a:prstGeom>
        </p:spPr>
        <p:txBody>
          <a:bodyPr vert="horz" wrap="square" lIns="0" tIns="16933" rIns="0" bIns="0" rtlCol="0">
            <a:noAutofit/>
          </a:bodyPr>
          <a:lstStyle/>
          <a:p>
            <a:pPr marR="6773">
              <a:spcBef>
                <a:spcPts val="133"/>
              </a:spcBef>
            </a:pPr>
            <a:r>
              <a:rPr lang="en-US" sz="3600" i="1" spc="-7" dirty="0">
                <a:solidFill>
                  <a:srgbClr val="FF0000"/>
                </a:solidFill>
                <a:latin typeface="Cambria" panose="02040503050406030204" pitchFamily="18" charset="0"/>
                <a:ea typeface="Cambria" panose="02040503050406030204" pitchFamily="18" charset="0"/>
                <a:cs typeface="Calibri"/>
              </a:rPr>
              <a:t>complex</a:t>
            </a:r>
            <a:endParaRPr lang="en-US" sz="3200" i="1" spc="-7" dirty="0">
              <a:solidFill>
                <a:srgbClr val="FF0000"/>
              </a:solidFill>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4094216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457200" marR="6773">
              <a:spcBef>
                <a:spcPts val="133"/>
              </a:spcBef>
            </a:pPr>
            <a:r>
              <a:rPr lang="en-US" sz="4000" spc="-7" dirty="0">
                <a:latin typeface="Cambria" panose="02040503050406030204" pitchFamily="18" charset="0"/>
                <a:ea typeface="Cambria" panose="02040503050406030204" pitchFamily="18" charset="0"/>
                <a:cs typeface="Calibri"/>
              </a:rPr>
              <a:t>Tectonic Plate Rotation</a:t>
            </a:r>
          </a:p>
          <a:p>
            <a:pPr marL="1485900" marR="6773" lvl="2" indent="-342900">
              <a:spcBef>
                <a:spcPts val="133"/>
              </a:spcBef>
              <a:spcAft>
                <a:spcPts val="1200"/>
              </a:spcAft>
              <a:buFont typeface="Arial" panose="020B0604020202020204" pitchFamily="34" charset="0"/>
              <a:buChar char="•"/>
            </a:pPr>
            <a:r>
              <a:rPr lang="en-US" sz="3600" spc="-7" dirty="0">
                <a:latin typeface="Cambria" panose="02040503050406030204" pitchFamily="18" charset="0"/>
                <a:ea typeface="Cambria" panose="02040503050406030204" pitchFamily="18" charset="0"/>
                <a:cs typeface="Calibri"/>
              </a:rPr>
              <a:t>horizontal</a:t>
            </a:r>
          </a:p>
          <a:p>
            <a:pPr marL="1143000" marR="6773" lvl="2">
              <a:spcBef>
                <a:spcPts val="133"/>
              </a:spcBef>
              <a:spcAft>
                <a:spcPts val="1200"/>
              </a:spcAft>
            </a:pPr>
            <a:endParaRPr lang="en-US" sz="3600" spc="-7" dirty="0">
              <a:latin typeface="Cambria" panose="02040503050406030204" pitchFamily="18" charset="0"/>
              <a:ea typeface="Cambria" panose="02040503050406030204" pitchFamily="18" charset="0"/>
              <a:cs typeface="Calibri"/>
            </a:endParaRPr>
          </a:p>
        </p:txBody>
      </p:sp>
      <p:sp>
        <p:nvSpPr>
          <p:cNvPr id="4" name="object 3"/>
          <p:cNvSpPr txBox="1"/>
          <p:nvPr/>
        </p:nvSpPr>
        <p:spPr>
          <a:xfrm>
            <a:off x="4705350" y="2165353"/>
            <a:ext cx="3257550" cy="876300"/>
          </a:xfrm>
          <a:prstGeom prst="rect">
            <a:avLst/>
          </a:prstGeom>
        </p:spPr>
        <p:txBody>
          <a:bodyPr vert="horz" wrap="square" lIns="0" tIns="16933" rIns="0" bIns="0" rtlCol="0">
            <a:noAutofit/>
          </a:bodyPr>
          <a:lstStyle/>
          <a:p>
            <a:pPr marR="6773">
              <a:spcBef>
                <a:spcPts val="133"/>
              </a:spcBef>
            </a:pPr>
            <a:r>
              <a:rPr lang="en-US" sz="3600" i="1" spc="-7" dirty="0">
                <a:solidFill>
                  <a:srgbClr val="FF0000"/>
                </a:solidFill>
                <a:latin typeface="Cambria" panose="02040503050406030204" pitchFamily="18" charset="0"/>
                <a:ea typeface="Cambria" panose="02040503050406030204" pitchFamily="18" charset="0"/>
                <a:cs typeface="Calibri"/>
              </a:rPr>
              <a:t>simple to model</a:t>
            </a:r>
            <a:endParaRPr lang="en-US" sz="3200" i="1" spc="-7" dirty="0">
              <a:solidFill>
                <a:srgbClr val="FF0000"/>
              </a:solidFill>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190098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3279530"/>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r>
              <a:rPr lang="en-US" sz="5400" b="1" dirty="0">
                <a:uFill>
                  <a:solidFill>
                    <a:srgbClr val="1F497D"/>
                  </a:solidFill>
                </a:uFill>
                <a:latin typeface="Cambria" panose="02040503050406030204" pitchFamily="18" charset="0"/>
                <a:cs typeface="Arial"/>
              </a:rPr>
              <a:t>Euler Pole Parameters</a:t>
            </a:r>
          </a:p>
          <a:p>
            <a:pPr marL="16933" algn="ctr">
              <a:spcBef>
                <a:spcPts val="0"/>
              </a:spcBef>
              <a:buSzPct val="159375"/>
              <a:tabLst>
                <a:tab pos="397077" algn="l"/>
                <a:tab pos="397923" algn="l"/>
              </a:tabLst>
            </a:pPr>
            <a:r>
              <a:rPr lang="en-US" sz="5400" b="1" dirty="0">
                <a:uFill>
                  <a:solidFill>
                    <a:srgbClr val="1F497D"/>
                  </a:solidFill>
                </a:uFill>
                <a:latin typeface="Cambria" panose="02040503050406030204" pitchFamily="18" charset="0"/>
                <a:cs typeface="Arial"/>
              </a:rPr>
              <a:t> o</a:t>
            </a:r>
            <a:r>
              <a:rPr sz="5400" b="1" spc="-7" dirty="0">
                <a:uFill>
                  <a:solidFill>
                    <a:srgbClr val="1F497D"/>
                  </a:solidFill>
                </a:uFill>
                <a:latin typeface="Cambria" panose="02040503050406030204" pitchFamily="18" charset="0"/>
                <a:cs typeface="Arial"/>
              </a:rPr>
              <a:t>f</a:t>
            </a:r>
            <a:r>
              <a:rPr sz="5400" b="1" spc="-33" dirty="0">
                <a:uFill>
                  <a:solidFill>
                    <a:srgbClr val="1F497D"/>
                  </a:solidFill>
                </a:uFill>
                <a:latin typeface="Cambria" panose="02040503050406030204" pitchFamily="18" charset="0"/>
                <a:cs typeface="Arial"/>
              </a:rPr>
              <a:t> </a:t>
            </a:r>
            <a:r>
              <a:rPr sz="5400" b="1" spc="-7" dirty="0">
                <a:uFill>
                  <a:solidFill>
                    <a:srgbClr val="1F497D"/>
                  </a:solidFill>
                </a:uFill>
                <a:latin typeface="Cambria" panose="02040503050406030204" pitchFamily="18" charset="0"/>
                <a:cs typeface="Arial"/>
              </a:rPr>
              <a:t>2022</a:t>
            </a:r>
            <a:r>
              <a:rPr lang="en-US" sz="5400" b="1" spc="-7" dirty="0">
                <a:uFill>
                  <a:solidFill>
                    <a:srgbClr val="1F497D"/>
                  </a:solidFill>
                </a:uFill>
                <a:latin typeface="Cambria" panose="02040503050406030204" pitchFamily="18" charset="0"/>
                <a:cs typeface="Arial"/>
              </a:rPr>
              <a:t> </a:t>
            </a:r>
          </a:p>
          <a:p>
            <a:pPr marL="16933" algn="ctr">
              <a:spcBef>
                <a:spcPts val="0"/>
              </a:spcBef>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lang="en-US" sz="6000" b="1" spc="-20" dirty="0">
                <a:solidFill>
                  <a:srgbClr val="C00000"/>
                </a:solidFill>
                <a:uFill>
                  <a:solidFill>
                    <a:srgbClr val="C00000"/>
                  </a:solidFill>
                </a:uFill>
                <a:latin typeface="Cambria" panose="02040503050406030204" pitchFamily="18" charset="0"/>
                <a:cs typeface="Arial Black"/>
              </a:rPr>
              <a:t>EPP</a:t>
            </a:r>
            <a:r>
              <a:rPr sz="6000" b="1" spc="-20" dirty="0">
                <a:solidFill>
                  <a:srgbClr val="C00000"/>
                </a:solidFill>
                <a:uFill>
                  <a:solidFill>
                    <a:srgbClr val="C00000"/>
                  </a:solidFill>
                </a:uFill>
                <a:latin typeface="Cambria" panose="02040503050406030204" pitchFamily="18" charset="0"/>
                <a:cs typeface="Arial Black"/>
              </a:rPr>
              <a:t>2022</a:t>
            </a:r>
            <a:endParaRPr lang="en-US" sz="6000" b="1" spc="-20" dirty="0">
              <a:solidFill>
                <a:srgbClr val="C00000"/>
              </a:solidFill>
              <a:uFill>
                <a:solidFill>
                  <a:srgbClr val="C00000"/>
                </a:solidFill>
              </a:uFill>
              <a:latin typeface="Cambria" panose="02040503050406030204" pitchFamily="18" charset="0"/>
              <a:cs typeface="Arial Black"/>
            </a:endParaRPr>
          </a:p>
        </p:txBody>
      </p:sp>
    </p:spTree>
    <p:extLst>
      <p:ext uri="{BB962C8B-B14F-4D97-AF65-F5344CB8AC3E}">
        <p14:creationId xmlns:p14="http://schemas.microsoft.com/office/powerpoint/2010/main" val="3717814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7171" y="327434"/>
            <a:ext cx="9144000" cy="796516"/>
          </a:xfrm>
        </p:spPr>
        <p:txBody>
          <a:bodyPr/>
          <a:lstStyle/>
          <a:p>
            <a:r>
              <a:rPr lang="en-US" sz="4800" dirty="0">
                <a:latin typeface="Cambria" panose="02040503050406030204" pitchFamily="18" charset="0"/>
              </a:rPr>
              <a:t>Plate Rotation visualized</a:t>
            </a:r>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1162050"/>
            <a:ext cx="9152586" cy="544830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023046" y="5399809"/>
            <a:ext cx="2311454" cy="707886"/>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Drift…</a:t>
            </a:r>
          </a:p>
        </p:txBody>
      </p:sp>
      <p:sp>
        <p:nvSpPr>
          <p:cNvPr id="2" name="Oval 1"/>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40745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15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1)">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500"/>
                            </p:stCondLst>
                            <p:childTnLst>
                              <p:par>
                                <p:cTn id="23" presetID="53" presetClass="exit" presetSubtype="32" fill="hold" nodeType="afterEffect">
                                  <p:stCondLst>
                                    <p:cond delay="2500"/>
                                  </p:stCondLst>
                                  <p:childTnLst>
                                    <p:anim calcmode="lin" valueType="num">
                                      <p:cBhvr>
                                        <p:cTn id="24" dur="500"/>
                                        <p:tgtEl>
                                          <p:spTgt spid="7"/>
                                        </p:tgtEl>
                                        <p:attrNameLst>
                                          <p:attrName>ppt_w</p:attrName>
                                        </p:attrNameLst>
                                      </p:cBhvr>
                                      <p:tavLst>
                                        <p:tav tm="0">
                                          <p:val>
                                            <p:strVal val="ppt_w"/>
                                          </p:val>
                                        </p:tav>
                                        <p:tav tm="100000">
                                          <p:val>
                                            <p:fltVal val="0"/>
                                          </p:val>
                                        </p:tav>
                                      </p:tavLst>
                                    </p:anim>
                                    <p:anim calcmode="lin" valueType="num">
                                      <p:cBhvr>
                                        <p:cTn id="25" dur="500"/>
                                        <p:tgtEl>
                                          <p:spTgt spid="7"/>
                                        </p:tgtEl>
                                        <p:attrNameLst>
                                          <p:attrName>ppt_h</p:attrName>
                                        </p:attrNameLst>
                                      </p:cBhvr>
                                      <p:tavLst>
                                        <p:tav tm="0">
                                          <p:val>
                                            <p:strVal val="ppt_h"/>
                                          </p:val>
                                        </p:tav>
                                        <p:tav tm="100000">
                                          <p:val>
                                            <p:fltVal val="0"/>
                                          </p:val>
                                        </p:tav>
                                      </p:tavLst>
                                    </p:anim>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1235EEE-24E3-497A-8C0F-872C14BD5DA1}"/>
              </a:ext>
            </a:extLst>
          </p:cNvPr>
          <p:cNvPicPr>
            <a:picLocks noChangeAspect="1"/>
          </p:cNvPicPr>
          <p:nvPr/>
        </p:nvPicPr>
        <p:blipFill>
          <a:blip r:embed="rId3"/>
          <a:stretch>
            <a:fillRect/>
          </a:stretch>
        </p:blipFill>
        <p:spPr>
          <a:xfrm>
            <a:off x="4557337" y="1599618"/>
            <a:ext cx="4586663" cy="5205862"/>
          </a:xfrm>
          <a:prstGeom prst="rect">
            <a:avLst/>
          </a:prstGeom>
        </p:spPr>
      </p:pic>
      <p:sp>
        <p:nvSpPr>
          <p:cNvPr id="10" name="Arrow: Circular 9">
            <a:extLst>
              <a:ext uri="{FF2B5EF4-FFF2-40B4-BE49-F238E27FC236}">
                <a16:creationId xmlns:a16="http://schemas.microsoft.com/office/drawing/2014/main" id="{3BD1C4B8-B79B-43BE-8631-45A60E5EBE5A}"/>
              </a:ext>
            </a:extLst>
          </p:cNvPr>
          <p:cNvSpPr/>
          <p:nvPr/>
        </p:nvSpPr>
        <p:spPr>
          <a:xfrm rot="1691144" flipH="1">
            <a:off x="4659641" y="2884854"/>
            <a:ext cx="5993186" cy="5997715"/>
          </a:xfrm>
          <a:prstGeom prst="circularArrow">
            <a:avLst>
              <a:gd name="adj1" fmla="val 641"/>
              <a:gd name="adj2" fmla="val 599331"/>
              <a:gd name="adj3" fmla="val 21306641"/>
              <a:gd name="adj4" fmla="val 1525736"/>
              <a:gd name="adj5" fmla="val 2202"/>
            </a:avLst>
          </a:prstGeom>
          <a:solidFill>
            <a:srgbClr val="00B05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Freeform 12"/>
          <p:cNvSpPr/>
          <p:nvPr/>
        </p:nvSpPr>
        <p:spPr>
          <a:xfrm>
            <a:off x="7584734" y="6043647"/>
            <a:ext cx="784160" cy="220535"/>
          </a:xfrm>
          <a:custGeom>
            <a:avLst/>
            <a:gdLst>
              <a:gd name="connsiteX0" fmla="*/ 48841 w 784160"/>
              <a:gd name="connsiteY0" fmla="*/ 753 h 220535"/>
              <a:gd name="connsiteX1" fmla="*/ 249629 w 784160"/>
              <a:gd name="connsiteY1" fmla="*/ 3467 h 220535"/>
              <a:gd name="connsiteX2" fmla="*/ 279476 w 784160"/>
              <a:gd name="connsiteY2" fmla="*/ 6180 h 220535"/>
              <a:gd name="connsiteX3" fmla="*/ 303896 w 784160"/>
              <a:gd name="connsiteY3" fmla="*/ 17034 h 220535"/>
              <a:gd name="connsiteX4" fmla="*/ 360876 w 784160"/>
              <a:gd name="connsiteY4" fmla="*/ 25174 h 220535"/>
              <a:gd name="connsiteX5" fmla="*/ 388010 w 784160"/>
              <a:gd name="connsiteY5" fmla="*/ 30600 h 220535"/>
              <a:gd name="connsiteX6" fmla="*/ 425997 w 784160"/>
              <a:gd name="connsiteY6" fmla="*/ 44167 h 220535"/>
              <a:gd name="connsiteX7" fmla="*/ 442277 w 784160"/>
              <a:gd name="connsiteY7" fmla="*/ 46880 h 220535"/>
              <a:gd name="connsiteX8" fmla="*/ 466697 w 784160"/>
              <a:gd name="connsiteY8" fmla="*/ 52307 h 220535"/>
              <a:gd name="connsiteX9" fmla="*/ 482977 w 784160"/>
              <a:gd name="connsiteY9" fmla="*/ 55021 h 220535"/>
              <a:gd name="connsiteX10" fmla="*/ 493831 w 784160"/>
              <a:gd name="connsiteY10" fmla="*/ 57734 h 220535"/>
              <a:gd name="connsiteX11" fmla="*/ 512824 w 784160"/>
              <a:gd name="connsiteY11" fmla="*/ 63161 h 220535"/>
              <a:gd name="connsiteX12" fmla="*/ 561665 w 784160"/>
              <a:gd name="connsiteY12" fmla="*/ 68587 h 220535"/>
              <a:gd name="connsiteX13" fmla="*/ 583371 w 784160"/>
              <a:gd name="connsiteY13" fmla="*/ 71301 h 220535"/>
              <a:gd name="connsiteX14" fmla="*/ 607792 w 784160"/>
              <a:gd name="connsiteY14" fmla="*/ 74014 h 220535"/>
              <a:gd name="connsiteX15" fmla="*/ 640352 w 784160"/>
              <a:gd name="connsiteY15" fmla="*/ 79441 h 220535"/>
              <a:gd name="connsiteX16" fmla="*/ 648492 w 784160"/>
              <a:gd name="connsiteY16" fmla="*/ 82154 h 220535"/>
              <a:gd name="connsiteX17" fmla="*/ 681052 w 784160"/>
              <a:gd name="connsiteY17" fmla="*/ 87581 h 220535"/>
              <a:gd name="connsiteX18" fmla="*/ 746173 w 784160"/>
              <a:gd name="connsiteY18" fmla="*/ 90294 h 220535"/>
              <a:gd name="connsiteX19" fmla="*/ 751599 w 784160"/>
              <a:gd name="connsiteY19" fmla="*/ 106574 h 220535"/>
              <a:gd name="connsiteX20" fmla="*/ 762453 w 784160"/>
              <a:gd name="connsiteY20" fmla="*/ 122854 h 220535"/>
              <a:gd name="connsiteX21" fmla="*/ 767879 w 784160"/>
              <a:gd name="connsiteY21" fmla="*/ 141848 h 220535"/>
              <a:gd name="connsiteX22" fmla="*/ 773306 w 784160"/>
              <a:gd name="connsiteY22" fmla="*/ 149988 h 220535"/>
              <a:gd name="connsiteX23" fmla="*/ 781446 w 784160"/>
              <a:gd name="connsiteY23" fmla="*/ 177121 h 220535"/>
              <a:gd name="connsiteX24" fmla="*/ 784160 w 784160"/>
              <a:gd name="connsiteY24" fmla="*/ 185261 h 220535"/>
              <a:gd name="connsiteX25" fmla="*/ 781446 w 784160"/>
              <a:gd name="connsiteY25" fmla="*/ 198828 h 220535"/>
              <a:gd name="connsiteX26" fmla="*/ 759739 w 784160"/>
              <a:gd name="connsiteY26" fmla="*/ 209682 h 220535"/>
              <a:gd name="connsiteX27" fmla="*/ 751599 w 784160"/>
              <a:gd name="connsiteY27" fmla="*/ 212395 h 220535"/>
              <a:gd name="connsiteX28" fmla="*/ 716326 w 784160"/>
              <a:gd name="connsiteY28" fmla="*/ 215108 h 220535"/>
              <a:gd name="connsiteX29" fmla="*/ 640352 w 784160"/>
              <a:gd name="connsiteY29" fmla="*/ 217822 h 220535"/>
              <a:gd name="connsiteX30" fmla="*/ 599651 w 784160"/>
              <a:gd name="connsiteY30" fmla="*/ 220535 h 220535"/>
              <a:gd name="connsiteX31" fmla="*/ 466697 w 784160"/>
              <a:gd name="connsiteY31" fmla="*/ 217822 h 220535"/>
              <a:gd name="connsiteX32" fmla="*/ 415143 w 784160"/>
              <a:gd name="connsiteY32" fmla="*/ 212395 h 220535"/>
              <a:gd name="connsiteX33" fmla="*/ 388010 w 784160"/>
              <a:gd name="connsiteY33" fmla="*/ 209682 h 220535"/>
              <a:gd name="connsiteX34" fmla="*/ 160088 w 784160"/>
              <a:gd name="connsiteY34" fmla="*/ 201542 h 220535"/>
              <a:gd name="connsiteX35" fmla="*/ 122101 w 784160"/>
              <a:gd name="connsiteY35" fmla="*/ 198828 h 220535"/>
              <a:gd name="connsiteX36" fmla="*/ 94968 w 784160"/>
              <a:gd name="connsiteY36" fmla="*/ 193402 h 220535"/>
              <a:gd name="connsiteX37" fmla="*/ 75974 w 784160"/>
              <a:gd name="connsiteY37" fmla="*/ 185261 h 220535"/>
              <a:gd name="connsiteX38" fmla="*/ 40701 w 784160"/>
              <a:gd name="connsiteY38" fmla="*/ 166268 h 220535"/>
              <a:gd name="connsiteX39" fmla="*/ 29847 w 784160"/>
              <a:gd name="connsiteY39" fmla="*/ 158128 h 220535"/>
              <a:gd name="connsiteX40" fmla="*/ 13567 w 784160"/>
              <a:gd name="connsiteY40" fmla="*/ 133708 h 220535"/>
              <a:gd name="connsiteX41" fmla="*/ 10854 w 784160"/>
              <a:gd name="connsiteY41" fmla="*/ 122854 h 220535"/>
              <a:gd name="connsiteX42" fmla="*/ 5427 w 784160"/>
              <a:gd name="connsiteY42" fmla="*/ 114714 h 220535"/>
              <a:gd name="connsiteX43" fmla="*/ 0 w 784160"/>
              <a:gd name="connsiteY43" fmla="*/ 82154 h 220535"/>
              <a:gd name="connsiteX44" fmla="*/ 2714 w 784160"/>
              <a:gd name="connsiteY44" fmla="*/ 57734 h 220535"/>
              <a:gd name="connsiteX45" fmla="*/ 10854 w 784160"/>
              <a:gd name="connsiteY45" fmla="*/ 49594 h 220535"/>
              <a:gd name="connsiteX46" fmla="*/ 16281 w 784160"/>
              <a:gd name="connsiteY46" fmla="*/ 38740 h 220535"/>
              <a:gd name="connsiteX47" fmla="*/ 35274 w 784160"/>
              <a:gd name="connsiteY47" fmla="*/ 17034 h 220535"/>
              <a:gd name="connsiteX48" fmla="*/ 48841 w 784160"/>
              <a:gd name="connsiteY48" fmla="*/ 753 h 220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784160" h="220535">
                <a:moveTo>
                  <a:pt x="48841" y="753"/>
                </a:moveTo>
                <a:cubicBezTo>
                  <a:pt x="84567" y="-1508"/>
                  <a:pt x="182712" y="1892"/>
                  <a:pt x="249629" y="3467"/>
                </a:cubicBezTo>
                <a:cubicBezTo>
                  <a:pt x="259616" y="3702"/>
                  <a:pt x="269657" y="4339"/>
                  <a:pt x="279476" y="6180"/>
                </a:cubicBezTo>
                <a:cubicBezTo>
                  <a:pt x="304293" y="10833"/>
                  <a:pt x="282463" y="11319"/>
                  <a:pt x="303896" y="17034"/>
                </a:cubicBezTo>
                <a:cubicBezTo>
                  <a:pt x="322931" y="22110"/>
                  <a:pt x="341439" y="23230"/>
                  <a:pt x="360876" y="25174"/>
                </a:cubicBezTo>
                <a:cubicBezTo>
                  <a:pt x="387639" y="34094"/>
                  <a:pt x="338108" y="18125"/>
                  <a:pt x="388010" y="30600"/>
                </a:cubicBezTo>
                <a:cubicBezTo>
                  <a:pt x="415334" y="37431"/>
                  <a:pt x="386756" y="37628"/>
                  <a:pt x="425997" y="44167"/>
                </a:cubicBezTo>
                <a:cubicBezTo>
                  <a:pt x="431424" y="45071"/>
                  <a:pt x="436882" y="45801"/>
                  <a:pt x="442277" y="46880"/>
                </a:cubicBezTo>
                <a:cubicBezTo>
                  <a:pt x="485894" y="55604"/>
                  <a:pt x="414487" y="42814"/>
                  <a:pt x="466697" y="52307"/>
                </a:cubicBezTo>
                <a:cubicBezTo>
                  <a:pt x="472110" y="53291"/>
                  <a:pt x="477582" y="53942"/>
                  <a:pt x="482977" y="55021"/>
                </a:cubicBezTo>
                <a:cubicBezTo>
                  <a:pt x="486634" y="55752"/>
                  <a:pt x="490245" y="56710"/>
                  <a:pt x="493831" y="57734"/>
                </a:cubicBezTo>
                <a:cubicBezTo>
                  <a:pt x="503996" y="60638"/>
                  <a:pt x="501169" y="61042"/>
                  <a:pt x="512824" y="63161"/>
                </a:cubicBezTo>
                <a:cubicBezTo>
                  <a:pt x="531349" y="66529"/>
                  <a:pt x="541628" y="66478"/>
                  <a:pt x="561665" y="68587"/>
                </a:cubicBezTo>
                <a:cubicBezTo>
                  <a:pt x="568917" y="69350"/>
                  <a:pt x="576129" y="70449"/>
                  <a:pt x="583371" y="71301"/>
                </a:cubicBezTo>
                <a:lnTo>
                  <a:pt x="607792" y="74014"/>
                </a:lnTo>
                <a:cubicBezTo>
                  <a:pt x="626875" y="80374"/>
                  <a:pt x="604002" y="73382"/>
                  <a:pt x="640352" y="79441"/>
                </a:cubicBezTo>
                <a:cubicBezTo>
                  <a:pt x="643173" y="79911"/>
                  <a:pt x="645687" y="81593"/>
                  <a:pt x="648492" y="82154"/>
                </a:cubicBezTo>
                <a:cubicBezTo>
                  <a:pt x="659281" y="84312"/>
                  <a:pt x="670087" y="86667"/>
                  <a:pt x="681052" y="87581"/>
                </a:cubicBezTo>
                <a:cubicBezTo>
                  <a:pt x="702703" y="89385"/>
                  <a:pt x="724466" y="89390"/>
                  <a:pt x="746173" y="90294"/>
                </a:cubicBezTo>
                <a:cubicBezTo>
                  <a:pt x="747982" y="95721"/>
                  <a:pt x="748426" y="101815"/>
                  <a:pt x="751599" y="106574"/>
                </a:cubicBezTo>
                <a:lnTo>
                  <a:pt x="762453" y="122854"/>
                </a:lnTo>
                <a:cubicBezTo>
                  <a:pt x="763322" y="126331"/>
                  <a:pt x="765933" y="137956"/>
                  <a:pt x="767879" y="141848"/>
                </a:cubicBezTo>
                <a:cubicBezTo>
                  <a:pt x="769337" y="144765"/>
                  <a:pt x="771497" y="147275"/>
                  <a:pt x="773306" y="149988"/>
                </a:cubicBezTo>
                <a:cubicBezTo>
                  <a:pt x="777405" y="166387"/>
                  <a:pt x="774841" y="157308"/>
                  <a:pt x="781446" y="177121"/>
                </a:cubicBezTo>
                <a:lnTo>
                  <a:pt x="784160" y="185261"/>
                </a:lnTo>
                <a:cubicBezTo>
                  <a:pt x="783255" y="189783"/>
                  <a:pt x="784707" y="195567"/>
                  <a:pt x="781446" y="198828"/>
                </a:cubicBezTo>
                <a:cubicBezTo>
                  <a:pt x="775726" y="204548"/>
                  <a:pt x="767414" y="207124"/>
                  <a:pt x="759739" y="209682"/>
                </a:cubicBezTo>
                <a:cubicBezTo>
                  <a:pt x="757026" y="210586"/>
                  <a:pt x="754437" y="212040"/>
                  <a:pt x="751599" y="212395"/>
                </a:cubicBezTo>
                <a:cubicBezTo>
                  <a:pt x="739898" y="213858"/>
                  <a:pt x="728104" y="214533"/>
                  <a:pt x="716326" y="215108"/>
                </a:cubicBezTo>
                <a:cubicBezTo>
                  <a:pt x="691015" y="216343"/>
                  <a:pt x="665665" y="216645"/>
                  <a:pt x="640352" y="217822"/>
                </a:cubicBezTo>
                <a:cubicBezTo>
                  <a:pt x="626770" y="218454"/>
                  <a:pt x="613218" y="219631"/>
                  <a:pt x="599651" y="220535"/>
                </a:cubicBezTo>
                <a:lnTo>
                  <a:pt x="466697" y="217822"/>
                </a:lnTo>
                <a:cubicBezTo>
                  <a:pt x="449338" y="217243"/>
                  <a:pt x="432347" y="214306"/>
                  <a:pt x="415143" y="212395"/>
                </a:cubicBezTo>
                <a:cubicBezTo>
                  <a:pt x="406109" y="211391"/>
                  <a:pt x="397054" y="210586"/>
                  <a:pt x="388010" y="209682"/>
                </a:cubicBezTo>
                <a:cubicBezTo>
                  <a:pt x="304293" y="181775"/>
                  <a:pt x="383673" y="206403"/>
                  <a:pt x="160088" y="201542"/>
                </a:cubicBezTo>
                <a:cubicBezTo>
                  <a:pt x="147396" y="201266"/>
                  <a:pt x="134763" y="199733"/>
                  <a:pt x="122101" y="198828"/>
                </a:cubicBezTo>
                <a:cubicBezTo>
                  <a:pt x="103707" y="192697"/>
                  <a:pt x="126154" y="199640"/>
                  <a:pt x="94968" y="193402"/>
                </a:cubicBezTo>
                <a:cubicBezTo>
                  <a:pt x="87575" y="191923"/>
                  <a:pt x="82903" y="188411"/>
                  <a:pt x="75974" y="185261"/>
                </a:cubicBezTo>
                <a:cubicBezTo>
                  <a:pt x="51498" y="174136"/>
                  <a:pt x="62227" y="181336"/>
                  <a:pt x="40701" y="166268"/>
                </a:cubicBezTo>
                <a:cubicBezTo>
                  <a:pt x="36996" y="163675"/>
                  <a:pt x="33045" y="161326"/>
                  <a:pt x="29847" y="158128"/>
                </a:cubicBezTo>
                <a:cubicBezTo>
                  <a:pt x="19814" y="148095"/>
                  <a:pt x="19247" y="145067"/>
                  <a:pt x="13567" y="133708"/>
                </a:cubicBezTo>
                <a:cubicBezTo>
                  <a:pt x="12663" y="130090"/>
                  <a:pt x="12323" y="126282"/>
                  <a:pt x="10854" y="122854"/>
                </a:cubicBezTo>
                <a:cubicBezTo>
                  <a:pt x="9569" y="119857"/>
                  <a:pt x="6267" y="117865"/>
                  <a:pt x="5427" y="114714"/>
                </a:cubicBezTo>
                <a:cubicBezTo>
                  <a:pt x="2592" y="104083"/>
                  <a:pt x="0" y="82154"/>
                  <a:pt x="0" y="82154"/>
                </a:cubicBezTo>
                <a:cubicBezTo>
                  <a:pt x="905" y="74014"/>
                  <a:pt x="124" y="65504"/>
                  <a:pt x="2714" y="57734"/>
                </a:cubicBezTo>
                <a:cubicBezTo>
                  <a:pt x="3928" y="54094"/>
                  <a:pt x="8624" y="52716"/>
                  <a:pt x="10854" y="49594"/>
                </a:cubicBezTo>
                <a:cubicBezTo>
                  <a:pt x="13205" y="46302"/>
                  <a:pt x="14200" y="42209"/>
                  <a:pt x="16281" y="38740"/>
                </a:cubicBezTo>
                <a:cubicBezTo>
                  <a:pt x="20578" y="31578"/>
                  <a:pt x="25890" y="20162"/>
                  <a:pt x="35274" y="17034"/>
                </a:cubicBezTo>
                <a:cubicBezTo>
                  <a:pt x="37848" y="16176"/>
                  <a:pt x="13115" y="3014"/>
                  <a:pt x="48841" y="753"/>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reeform 13"/>
          <p:cNvSpPr/>
          <p:nvPr/>
        </p:nvSpPr>
        <p:spPr>
          <a:xfrm>
            <a:off x="8359551" y="6141096"/>
            <a:ext cx="83345" cy="67397"/>
          </a:xfrm>
          <a:custGeom>
            <a:avLst/>
            <a:gdLst>
              <a:gd name="connsiteX0" fmla="*/ 921 w 83345"/>
              <a:gd name="connsiteY0" fmla="*/ 26185 h 67397"/>
              <a:gd name="connsiteX1" fmla="*/ 3496 w 83345"/>
              <a:gd name="connsiteY1" fmla="*/ 46791 h 67397"/>
              <a:gd name="connsiteX2" fmla="*/ 11224 w 83345"/>
              <a:gd name="connsiteY2" fmla="*/ 49367 h 67397"/>
              <a:gd name="connsiteX3" fmla="*/ 24103 w 83345"/>
              <a:gd name="connsiteY3" fmla="*/ 67397 h 67397"/>
              <a:gd name="connsiteX4" fmla="*/ 67891 w 83345"/>
              <a:gd name="connsiteY4" fmla="*/ 64822 h 67397"/>
              <a:gd name="connsiteX5" fmla="*/ 75618 w 83345"/>
              <a:gd name="connsiteY5" fmla="*/ 62246 h 67397"/>
              <a:gd name="connsiteX6" fmla="*/ 83345 w 83345"/>
              <a:gd name="connsiteY6" fmla="*/ 33912 h 67397"/>
              <a:gd name="connsiteX7" fmla="*/ 80770 w 83345"/>
              <a:gd name="connsiteY7" fmla="*/ 8155 h 67397"/>
              <a:gd name="connsiteX8" fmla="*/ 78194 w 83345"/>
              <a:gd name="connsiteY8" fmla="*/ 427 h 67397"/>
              <a:gd name="connsiteX9" fmla="*/ 42133 w 83345"/>
              <a:gd name="connsiteY9" fmla="*/ 3003 h 67397"/>
              <a:gd name="connsiteX10" fmla="*/ 31830 w 83345"/>
              <a:gd name="connsiteY10" fmla="*/ 5579 h 67397"/>
              <a:gd name="connsiteX11" fmla="*/ 16375 w 83345"/>
              <a:gd name="connsiteY11" fmla="*/ 10730 h 67397"/>
              <a:gd name="connsiteX12" fmla="*/ 921 w 83345"/>
              <a:gd name="connsiteY12" fmla="*/ 26185 h 67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345" h="67397">
                <a:moveTo>
                  <a:pt x="921" y="26185"/>
                </a:moveTo>
                <a:cubicBezTo>
                  <a:pt x="-1226" y="32195"/>
                  <a:pt x="685" y="40466"/>
                  <a:pt x="3496" y="46791"/>
                </a:cubicBezTo>
                <a:cubicBezTo>
                  <a:pt x="4599" y="49272"/>
                  <a:pt x="9646" y="47157"/>
                  <a:pt x="11224" y="49367"/>
                </a:cubicBezTo>
                <a:cubicBezTo>
                  <a:pt x="26248" y="70402"/>
                  <a:pt x="6716" y="61603"/>
                  <a:pt x="24103" y="67397"/>
                </a:cubicBezTo>
                <a:cubicBezTo>
                  <a:pt x="38699" y="66539"/>
                  <a:pt x="53342" y="66277"/>
                  <a:pt x="67891" y="64822"/>
                </a:cubicBezTo>
                <a:cubicBezTo>
                  <a:pt x="70593" y="64552"/>
                  <a:pt x="74040" y="64455"/>
                  <a:pt x="75618" y="62246"/>
                </a:cubicBezTo>
                <a:cubicBezTo>
                  <a:pt x="79251" y="57160"/>
                  <a:pt x="82046" y="40408"/>
                  <a:pt x="83345" y="33912"/>
                </a:cubicBezTo>
                <a:cubicBezTo>
                  <a:pt x="82487" y="25326"/>
                  <a:pt x="82082" y="16683"/>
                  <a:pt x="80770" y="8155"/>
                </a:cubicBezTo>
                <a:cubicBezTo>
                  <a:pt x="80357" y="5471"/>
                  <a:pt x="80886" y="786"/>
                  <a:pt x="78194" y="427"/>
                </a:cubicBezTo>
                <a:cubicBezTo>
                  <a:pt x="66249" y="-1166"/>
                  <a:pt x="54153" y="2144"/>
                  <a:pt x="42133" y="3003"/>
                </a:cubicBezTo>
                <a:cubicBezTo>
                  <a:pt x="38699" y="3862"/>
                  <a:pt x="35221" y="4562"/>
                  <a:pt x="31830" y="5579"/>
                </a:cubicBezTo>
                <a:cubicBezTo>
                  <a:pt x="26629" y="7139"/>
                  <a:pt x="16375" y="10730"/>
                  <a:pt x="16375" y="10730"/>
                </a:cubicBezTo>
                <a:cubicBezTo>
                  <a:pt x="10159" y="20056"/>
                  <a:pt x="3068" y="20175"/>
                  <a:pt x="921" y="26185"/>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Content Placeholder 2"/>
          <p:cNvSpPr>
            <a:spLocks noGrp="1"/>
          </p:cNvSpPr>
          <p:nvPr>
            <p:ph idx="1"/>
          </p:nvPr>
        </p:nvSpPr>
        <p:spPr>
          <a:xfrm>
            <a:off x="-1" y="2501744"/>
            <a:ext cx="4557337" cy="2774668"/>
          </a:xfrm>
        </p:spPr>
        <p:txBody>
          <a:bodyPr/>
          <a:lstStyle/>
          <a:p>
            <a:pPr marL="290513" lvl="1" indent="-231775"/>
            <a:r>
              <a:rPr lang="en-US" dirty="0">
                <a:latin typeface="Cambria" panose="02040503050406030204" pitchFamily="18" charset="0"/>
                <a:ea typeface="Cambria" panose="02040503050406030204" pitchFamily="18" charset="0"/>
              </a:rPr>
              <a:t>In the ITRF, many tectonic plates have a </a:t>
            </a:r>
            <a:r>
              <a:rPr lang="en-US" i="1" dirty="0">
                <a:latin typeface="Cambria" panose="02040503050406030204" pitchFamily="18" charset="0"/>
                <a:ea typeface="Cambria" panose="02040503050406030204" pitchFamily="18" charset="0"/>
              </a:rPr>
              <a:t>dominant </a:t>
            </a:r>
            <a:r>
              <a:rPr lang="en-US" dirty="0">
                <a:latin typeface="Cambria" panose="02040503050406030204" pitchFamily="18" charset="0"/>
                <a:ea typeface="Cambria" panose="02040503050406030204" pitchFamily="18" charset="0"/>
              </a:rPr>
              <a:t>motion: </a:t>
            </a:r>
            <a:r>
              <a:rPr lang="en-US" b="1" dirty="0">
                <a:latin typeface="Cambria" panose="02040503050406030204" pitchFamily="18" charset="0"/>
                <a:ea typeface="Cambria" panose="02040503050406030204" pitchFamily="18" charset="0"/>
              </a:rPr>
              <a:t>rotation</a:t>
            </a:r>
          </a:p>
          <a:p>
            <a:pPr marL="290513" lvl="1" indent="-231775"/>
            <a:endParaRPr lang="en-US" dirty="0">
              <a:latin typeface="Cambria" panose="02040503050406030204" pitchFamily="18" charset="0"/>
              <a:ea typeface="Cambria" panose="02040503050406030204" pitchFamily="18" charset="0"/>
            </a:endParaRPr>
          </a:p>
          <a:p>
            <a:pPr marL="290513" lvl="1" indent="-231775"/>
            <a:r>
              <a:rPr lang="en-US" b="1" dirty="0">
                <a:latin typeface="Cambria" panose="02040503050406030204" pitchFamily="18" charset="0"/>
                <a:ea typeface="Cambria" panose="02040503050406030204" pitchFamily="18" charset="0"/>
              </a:rPr>
              <a:t>Euler Pole </a:t>
            </a:r>
            <a:r>
              <a:rPr lang="en-US" dirty="0">
                <a:latin typeface="Cambria" panose="02040503050406030204" pitchFamily="18" charset="0"/>
                <a:ea typeface="Cambria" panose="02040503050406030204" pitchFamily="18" charset="0"/>
              </a:rPr>
              <a:t>- point about which a plate rotates (yellow star)</a:t>
            </a:r>
            <a:endParaRPr lang="en-US" i="1" dirty="0">
              <a:latin typeface="Cambria" panose="02040503050406030204" pitchFamily="18" charset="0"/>
              <a:ea typeface="Cambria" panose="02040503050406030204" pitchFamily="18" charset="0"/>
            </a:endParaRPr>
          </a:p>
        </p:txBody>
      </p:sp>
      <p:sp>
        <p:nvSpPr>
          <p:cNvPr id="3" name="Right Arrow 2"/>
          <p:cNvSpPr/>
          <p:nvPr/>
        </p:nvSpPr>
        <p:spPr>
          <a:xfrm>
            <a:off x="5330706" y="5331250"/>
            <a:ext cx="1987588" cy="1071734"/>
          </a:xfrm>
          <a:prstGeom prst="right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bwMode="auto">
          <a:xfrm>
            <a:off x="5506197" y="5562162"/>
            <a:ext cx="1732573" cy="646331"/>
          </a:xfrm>
          <a:prstGeom prst="rect">
            <a:avLst/>
          </a:prstGeom>
          <a:noFill/>
          <a:ln w="9525">
            <a:noFill/>
            <a:miter lim="800000"/>
            <a:headEnd/>
            <a:tailEnd/>
          </a:ln>
        </p:spPr>
        <p:txBody>
          <a:bodyPr wrap="square" rtlCol="0">
            <a:spAutoFit/>
          </a:bodyPr>
          <a:lstStyle/>
          <a:p>
            <a:r>
              <a:rPr lang="en-US" dirty="0">
                <a:latin typeface="Cambria" panose="02040503050406030204" pitchFamily="18" charset="0"/>
                <a:ea typeface="Cambria" panose="02040503050406030204" pitchFamily="18" charset="0"/>
              </a:rPr>
              <a:t>NATRF2022 Euler Pole</a:t>
            </a:r>
          </a:p>
        </p:txBody>
      </p:sp>
      <p:sp>
        <p:nvSpPr>
          <p:cNvPr id="21" name="5-Point Star 20"/>
          <p:cNvSpPr/>
          <p:nvPr/>
        </p:nvSpPr>
        <p:spPr>
          <a:xfrm>
            <a:off x="7414261" y="5681287"/>
            <a:ext cx="401908" cy="404847"/>
          </a:xfrm>
          <a:prstGeom prst="star5">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bject 2"/>
          <p:cNvSpPr txBox="1">
            <a:spLocks noGrp="1"/>
          </p:cNvSpPr>
          <p:nvPr>
            <p:ph type="title"/>
          </p:nvPr>
        </p:nvSpPr>
        <p:spPr>
          <a:xfrm>
            <a:off x="0" y="333846"/>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Euler Poles and “Plate-Fixed”</a:t>
            </a:r>
          </a:p>
        </p:txBody>
      </p:sp>
    </p:spTree>
    <p:extLst>
      <p:ext uri="{BB962C8B-B14F-4D97-AF65-F5344CB8AC3E}">
        <p14:creationId xmlns:p14="http://schemas.microsoft.com/office/powerpoint/2010/main" val="2994735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8" presetClass="emph" presetSubtype="0" fill="hold" grpId="0" nodeType="afterEffect">
                                  <p:stCondLst>
                                    <p:cond delay="0"/>
                                  </p:stCondLst>
                                  <p:childTnLst>
                                    <p:animRot by="-43200000">
                                      <p:cBhvr>
                                        <p:cTn id="9"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txBox="1">
            <a:spLocks noGrp="1"/>
          </p:cNvSpPr>
          <p:nvPr>
            <p:ph type="title"/>
          </p:nvPr>
        </p:nvSpPr>
        <p:spPr>
          <a:xfrm>
            <a:off x="0" y="333846"/>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Euler Poles and “Plate-Fixed”</a:t>
            </a:r>
          </a:p>
        </p:txBody>
      </p:sp>
      <p:sp>
        <p:nvSpPr>
          <p:cNvPr id="12" name="TextBox 11"/>
          <p:cNvSpPr txBox="1"/>
          <p:nvPr/>
        </p:nvSpPr>
        <p:spPr bwMode="auto">
          <a:xfrm>
            <a:off x="208840" y="2609744"/>
            <a:ext cx="3530054" cy="1569660"/>
          </a:xfrm>
          <a:prstGeom prst="rect">
            <a:avLst/>
          </a:prstGeom>
          <a:noFill/>
          <a:ln w="9525">
            <a:noFill/>
            <a:miter lim="800000"/>
            <a:headEnd/>
            <a:tailEnd/>
          </a:ln>
        </p:spPr>
        <p:txBody>
          <a:bodyPr wrap="square" rtlCol="0">
            <a:spAutoFit/>
          </a:bodyPr>
          <a:lstStyle/>
          <a:p>
            <a:pPr algn="ctr"/>
            <a:r>
              <a:rPr lang="en-US" sz="3200" b="1" u="sng" dirty="0">
                <a:solidFill>
                  <a:srgbClr val="00B0F0"/>
                </a:solidFill>
                <a:latin typeface="Cambria" panose="02040503050406030204" pitchFamily="18" charset="0"/>
                <a:ea typeface="Cambria" panose="02040503050406030204" pitchFamily="18" charset="0"/>
              </a:rPr>
              <a:t>ITRF</a:t>
            </a:r>
          </a:p>
          <a:p>
            <a:r>
              <a:rPr lang="en-US" sz="3200" dirty="0">
                <a:latin typeface="Cambria" panose="02040503050406030204" pitchFamily="18" charset="0"/>
                <a:ea typeface="Cambria" panose="02040503050406030204" pitchFamily="18" charset="0"/>
              </a:rPr>
              <a:t>Frame = constant</a:t>
            </a:r>
          </a:p>
          <a:p>
            <a:r>
              <a:rPr lang="en-US" sz="3200" dirty="0">
                <a:latin typeface="Cambria" panose="02040503050406030204" pitchFamily="18" charset="0"/>
                <a:ea typeface="Cambria" panose="02040503050406030204" pitchFamily="18" charset="0"/>
              </a:rPr>
              <a:t>NA Plate = rotating</a:t>
            </a:r>
          </a:p>
        </p:txBody>
      </p:sp>
      <p:sp>
        <p:nvSpPr>
          <p:cNvPr id="16" name="TextBox 15"/>
          <p:cNvSpPr txBox="1"/>
          <p:nvPr/>
        </p:nvSpPr>
        <p:spPr bwMode="auto">
          <a:xfrm>
            <a:off x="4030864" y="2609744"/>
            <a:ext cx="5113136" cy="1569660"/>
          </a:xfrm>
          <a:prstGeom prst="rect">
            <a:avLst/>
          </a:prstGeom>
          <a:noFill/>
          <a:ln w="9525">
            <a:noFill/>
            <a:miter lim="800000"/>
            <a:headEnd/>
            <a:tailEnd/>
          </a:ln>
        </p:spPr>
        <p:txBody>
          <a:bodyPr wrap="square" rtlCol="0">
            <a:spAutoFit/>
          </a:bodyPr>
          <a:lstStyle/>
          <a:p>
            <a:pPr algn="ctr"/>
            <a:r>
              <a:rPr lang="en-US" sz="3200" b="1" u="sng" dirty="0">
                <a:solidFill>
                  <a:srgbClr val="FF0000"/>
                </a:solidFill>
                <a:latin typeface="Cambria" panose="02040503050406030204" pitchFamily="18" charset="0"/>
                <a:ea typeface="Cambria" panose="02040503050406030204" pitchFamily="18" charset="0"/>
              </a:rPr>
              <a:t>NATRF</a:t>
            </a:r>
          </a:p>
          <a:p>
            <a:r>
              <a:rPr lang="en-US" sz="3200" dirty="0">
                <a:latin typeface="Cambria" panose="02040503050406030204" pitchFamily="18" charset="0"/>
                <a:ea typeface="Cambria" panose="02040503050406030204" pitchFamily="18" charset="0"/>
              </a:rPr>
              <a:t>Frame = rotating</a:t>
            </a:r>
          </a:p>
          <a:p>
            <a:r>
              <a:rPr lang="en-US" sz="3200" dirty="0">
                <a:latin typeface="Cambria" panose="02040503050406030204" pitchFamily="18" charset="0"/>
                <a:ea typeface="Cambria" panose="02040503050406030204" pitchFamily="18" charset="0"/>
              </a:rPr>
              <a:t>NA Plate = constant</a:t>
            </a:r>
          </a:p>
        </p:txBody>
      </p:sp>
    </p:spTree>
    <p:extLst>
      <p:ext uri="{BB962C8B-B14F-4D97-AF65-F5344CB8AC3E}">
        <p14:creationId xmlns:p14="http://schemas.microsoft.com/office/powerpoint/2010/main" val="1794121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2"/>
          <p:cNvSpPr txBox="1">
            <a:spLocks noGrp="1"/>
          </p:cNvSpPr>
          <p:nvPr>
            <p:ph type="title"/>
          </p:nvPr>
        </p:nvSpPr>
        <p:spPr>
          <a:xfrm>
            <a:off x="0" y="333846"/>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Euler Poles and “Plate-Fixed”</a:t>
            </a:r>
          </a:p>
        </p:txBody>
      </p:sp>
      <p:sp>
        <p:nvSpPr>
          <p:cNvPr id="12" name="TextBox 11"/>
          <p:cNvSpPr txBox="1"/>
          <p:nvPr/>
        </p:nvSpPr>
        <p:spPr bwMode="auto">
          <a:xfrm>
            <a:off x="208840" y="2609744"/>
            <a:ext cx="3530054" cy="1569660"/>
          </a:xfrm>
          <a:prstGeom prst="rect">
            <a:avLst/>
          </a:prstGeom>
          <a:noFill/>
          <a:ln w="9525">
            <a:noFill/>
            <a:miter lim="800000"/>
            <a:headEnd/>
            <a:tailEnd/>
          </a:ln>
        </p:spPr>
        <p:txBody>
          <a:bodyPr wrap="square" rtlCol="0">
            <a:spAutoFit/>
          </a:bodyPr>
          <a:lstStyle/>
          <a:p>
            <a:pPr algn="ctr"/>
            <a:r>
              <a:rPr lang="en-US" sz="3200" b="1" u="sng" dirty="0">
                <a:solidFill>
                  <a:srgbClr val="00B0F0"/>
                </a:solidFill>
                <a:latin typeface="Cambria" panose="02040503050406030204" pitchFamily="18" charset="0"/>
                <a:ea typeface="Cambria" panose="02040503050406030204" pitchFamily="18" charset="0"/>
              </a:rPr>
              <a:t>ITRF</a:t>
            </a:r>
          </a:p>
          <a:p>
            <a:r>
              <a:rPr lang="en-US" sz="3200" dirty="0">
                <a:latin typeface="Cambria" panose="02040503050406030204" pitchFamily="18" charset="0"/>
                <a:ea typeface="Cambria" panose="02040503050406030204" pitchFamily="18" charset="0"/>
              </a:rPr>
              <a:t>Frame = constant</a:t>
            </a:r>
          </a:p>
          <a:p>
            <a:r>
              <a:rPr lang="en-US" sz="3200" dirty="0">
                <a:latin typeface="Cambria" panose="02040503050406030204" pitchFamily="18" charset="0"/>
                <a:ea typeface="Cambria" panose="02040503050406030204" pitchFamily="18" charset="0"/>
              </a:rPr>
              <a:t>NA Plate = rotating</a:t>
            </a:r>
          </a:p>
        </p:txBody>
      </p:sp>
      <p:sp>
        <p:nvSpPr>
          <p:cNvPr id="16" name="TextBox 15"/>
          <p:cNvSpPr txBox="1"/>
          <p:nvPr/>
        </p:nvSpPr>
        <p:spPr bwMode="auto">
          <a:xfrm>
            <a:off x="4030864" y="2609744"/>
            <a:ext cx="5113136" cy="2554545"/>
          </a:xfrm>
          <a:prstGeom prst="rect">
            <a:avLst/>
          </a:prstGeom>
          <a:noFill/>
          <a:ln w="9525">
            <a:noFill/>
            <a:miter lim="800000"/>
            <a:headEnd/>
            <a:tailEnd/>
          </a:ln>
        </p:spPr>
        <p:txBody>
          <a:bodyPr wrap="square" rtlCol="0">
            <a:spAutoFit/>
          </a:bodyPr>
          <a:lstStyle/>
          <a:p>
            <a:pPr algn="ctr"/>
            <a:r>
              <a:rPr lang="en-US" sz="3200" b="1" u="sng" dirty="0">
                <a:solidFill>
                  <a:srgbClr val="FF0000"/>
                </a:solidFill>
                <a:latin typeface="Cambria" panose="02040503050406030204" pitchFamily="18" charset="0"/>
                <a:ea typeface="Cambria" panose="02040503050406030204" pitchFamily="18" charset="0"/>
              </a:rPr>
              <a:t>NATRF</a:t>
            </a:r>
          </a:p>
          <a:p>
            <a:r>
              <a:rPr lang="en-US" sz="3200" dirty="0">
                <a:latin typeface="Cambria" panose="02040503050406030204" pitchFamily="18" charset="0"/>
                <a:ea typeface="Cambria" panose="02040503050406030204" pitchFamily="18" charset="0"/>
              </a:rPr>
              <a:t>Frame = rotating</a:t>
            </a:r>
          </a:p>
          <a:p>
            <a:r>
              <a:rPr lang="en-US" sz="3200" dirty="0">
                <a:latin typeface="Cambria" panose="02040503050406030204" pitchFamily="18" charset="0"/>
                <a:ea typeface="Cambria" panose="02040503050406030204" pitchFamily="18" charset="0"/>
              </a:rPr>
              <a:t>	(</a:t>
            </a:r>
            <a:r>
              <a:rPr lang="en-US" sz="3200" i="1" dirty="0">
                <a:latin typeface="Cambria" panose="02040503050406030204" pitchFamily="18" charset="0"/>
                <a:ea typeface="Cambria" panose="02040503050406030204" pitchFamily="18" charset="0"/>
              </a:rPr>
              <a:t>relative to ITRF</a:t>
            </a:r>
            <a:r>
              <a:rPr lang="en-US" sz="3200" dirty="0">
                <a:latin typeface="Cambria" panose="02040503050406030204" pitchFamily="18" charset="0"/>
                <a:ea typeface="Cambria" panose="02040503050406030204" pitchFamily="18" charset="0"/>
              </a:rPr>
              <a:t>)</a:t>
            </a:r>
          </a:p>
          <a:p>
            <a:r>
              <a:rPr lang="en-US" sz="3200" dirty="0">
                <a:latin typeface="Cambria" panose="02040503050406030204" pitchFamily="18" charset="0"/>
                <a:ea typeface="Cambria" panose="02040503050406030204" pitchFamily="18" charset="0"/>
              </a:rPr>
              <a:t>NA Plate = constant</a:t>
            </a:r>
          </a:p>
          <a:p>
            <a:r>
              <a:rPr lang="en-US" sz="3200" dirty="0">
                <a:latin typeface="Cambria" panose="02040503050406030204" pitchFamily="18" charset="0"/>
                <a:ea typeface="Cambria" panose="02040503050406030204" pitchFamily="18" charset="0"/>
              </a:rPr>
              <a:t>	(</a:t>
            </a:r>
            <a:r>
              <a:rPr lang="en-US" sz="3200" i="1" dirty="0">
                <a:latin typeface="Cambria" panose="02040503050406030204" pitchFamily="18" charset="0"/>
                <a:ea typeface="Cambria" panose="02040503050406030204" pitchFamily="18" charset="0"/>
              </a:rPr>
              <a:t>relative to NATRF2022</a:t>
            </a:r>
            <a:r>
              <a:rPr lang="en-US" sz="32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3978576769"/>
      </p:ext>
    </p:extLst>
  </p:cSld>
  <p:clrMapOvr>
    <a:masterClrMapping/>
  </p:clrMapOvr>
  <p:transition spd="slow">
    <p:wipe/>
  </p:transition>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grpSp>
        <p:nvGrpSpPr>
          <p:cNvPr id="2" name="Group 1"/>
          <p:cNvGrpSpPr/>
          <p:nvPr/>
        </p:nvGrpSpPr>
        <p:grpSpPr>
          <a:xfrm>
            <a:off x="-849368" y="602007"/>
            <a:ext cx="10785848" cy="6513506"/>
            <a:chOff x="-849368" y="602007"/>
            <a:chExt cx="10785848" cy="6513506"/>
          </a:xfrm>
        </p:grpSpPr>
        <p:cxnSp>
          <p:nvCxnSpPr>
            <p:cNvPr id="12" name="Straight Connector 11"/>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TextBox 104"/>
          <p:cNvSpPr txBox="1"/>
          <p:nvPr/>
        </p:nvSpPr>
        <p:spPr>
          <a:xfrm>
            <a:off x="0" y="1"/>
            <a:ext cx="9144000" cy="637371"/>
          </a:xfrm>
          <a:prstGeom prst="rect">
            <a:avLst/>
          </a:prstGeom>
          <a:solidFill>
            <a:schemeClr val="bg1"/>
          </a:solidFill>
        </p:spPr>
        <p:txBody>
          <a:bodyPr wrap="square" rtlCol="0">
            <a:noAutofit/>
          </a:bodyPr>
          <a:lstStyle/>
          <a:p>
            <a:pPr algn="ctr"/>
            <a:r>
              <a:rPr lang="en-US" sz="3200" b="1" dirty="0">
                <a:solidFill>
                  <a:srgbClr val="00B0F0"/>
                </a:solidFill>
                <a:latin typeface="Cambria" panose="02040503050406030204" pitchFamily="18" charset="0"/>
                <a:ea typeface="Cambria" panose="02040503050406030204" pitchFamily="18" charset="0"/>
              </a:rPr>
              <a:t>ITRF</a:t>
            </a:r>
            <a:r>
              <a:rPr lang="en-US" sz="3200" dirty="0">
                <a:latin typeface="Cambria" panose="02040503050406030204" pitchFamily="18" charset="0"/>
                <a:ea typeface="Cambria" panose="02040503050406030204" pitchFamily="18" charset="0"/>
              </a:rPr>
              <a:t> – constant frame, rotating plate</a:t>
            </a:r>
          </a:p>
        </p:txBody>
      </p:sp>
    </p:spTree>
    <p:extLst>
      <p:ext uri="{BB962C8B-B14F-4D97-AF65-F5344CB8AC3E}">
        <p14:creationId xmlns:p14="http://schemas.microsoft.com/office/powerpoint/2010/main" val="3468236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p:cNvGrpSpPr/>
          <p:nvPr/>
        </p:nvGrpSpPr>
        <p:grpSpPr>
          <a:xfrm>
            <a:off x="-849368" y="602007"/>
            <a:ext cx="10785848" cy="23092412"/>
            <a:chOff x="-849368" y="602007"/>
            <a:chExt cx="10785848" cy="23092412"/>
          </a:xfrm>
        </p:grpSpPr>
        <p:grpSp>
          <p:nvGrpSpPr>
            <p:cNvPr id="4" name="Group 3"/>
            <p:cNvGrpSpPr/>
            <p:nvPr/>
          </p:nvGrpSpPr>
          <p:grpSpPr>
            <a:xfrm>
              <a:off x="-415691" y="1152105"/>
              <a:ext cx="10286766" cy="22542314"/>
              <a:chOff x="-415691" y="1152105"/>
              <a:chExt cx="10286766" cy="22542314"/>
            </a:xfrm>
          </p:grpSpPr>
          <p:pic>
            <p:nvPicPr>
              <p:cNvPr id="7" name="Picture 6"/>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5" name="Picture 24"/>
              <p:cNvPicPr>
                <a:picLocks noChangeAspect="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12" name="Straight Connector 11"/>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89" name="Freeform 88"/>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Freeform 95"/>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Freeform 96"/>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TextBox 104"/>
          <p:cNvSpPr txBox="1"/>
          <p:nvPr/>
        </p:nvSpPr>
        <p:spPr>
          <a:xfrm>
            <a:off x="0" y="1"/>
            <a:ext cx="9144000" cy="637371"/>
          </a:xfrm>
          <a:prstGeom prst="rect">
            <a:avLst/>
          </a:prstGeom>
          <a:solidFill>
            <a:schemeClr val="bg1"/>
          </a:solidFill>
        </p:spPr>
        <p:txBody>
          <a:bodyPr wrap="square" rtlCol="0">
            <a:noAutofit/>
          </a:bodyPr>
          <a:lstStyle/>
          <a:p>
            <a:pPr algn="ctr"/>
            <a:r>
              <a:rPr lang="en-US" sz="3200" b="1" dirty="0">
                <a:solidFill>
                  <a:srgbClr val="FF0000"/>
                </a:solidFill>
                <a:latin typeface="Cambria" panose="02040503050406030204" pitchFamily="18" charset="0"/>
                <a:ea typeface="Cambria" panose="02040503050406030204" pitchFamily="18" charset="0"/>
              </a:rPr>
              <a:t>NATRF</a:t>
            </a:r>
            <a:r>
              <a:rPr lang="en-US" sz="3200" dirty="0">
                <a:latin typeface="Cambria" panose="02040503050406030204" pitchFamily="18" charset="0"/>
                <a:ea typeface="Cambria" panose="02040503050406030204" pitchFamily="18" charset="0"/>
              </a:rPr>
              <a:t> – rotating frame, constant with plate</a:t>
            </a:r>
          </a:p>
        </p:txBody>
      </p:sp>
      <p:sp>
        <p:nvSpPr>
          <p:cNvPr id="26" name="object 2"/>
          <p:cNvSpPr txBox="1">
            <a:spLocks noGrp="1"/>
          </p:cNvSpPr>
          <p:nvPr>
            <p:ph type="title"/>
          </p:nvPr>
        </p:nvSpPr>
        <p:spPr>
          <a:xfrm>
            <a:off x="2773078" y="562954"/>
            <a:ext cx="3547130" cy="754908"/>
          </a:xfrm>
          <a:prstGeom prst="rect">
            <a:avLst/>
          </a:prstGeom>
          <a:solidFill>
            <a:schemeClr val="bg1"/>
          </a:solidFill>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“Plate-Fixed”</a:t>
            </a:r>
          </a:p>
        </p:txBody>
      </p:sp>
    </p:spTree>
    <p:extLst>
      <p:ext uri="{BB962C8B-B14F-4D97-AF65-F5344CB8AC3E}">
        <p14:creationId xmlns:p14="http://schemas.microsoft.com/office/powerpoint/2010/main" val="26639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600000">
                                      <p:cBhvr>
                                        <p:cTn id="6" dur="5000" fill="hold"/>
                                        <p:tgtEl>
                                          <p:spTgt spid="3"/>
                                        </p:tgtEl>
                                        <p:attrNameLst>
                                          <p:attrName>r</p:attrName>
                                        </p:attrNameLst>
                                      </p:cBhvr>
                                    </p:animRot>
                                  </p:childTnLst>
                                </p:cTn>
                              </p:par>
                            </p:childTnLst>
                          </p:cTn>
                        </p:par>
                        <p:par>
                          <p:cTn id="7" fill="hold">
                            <p:stCondLst>
                              <p:cond delay="5000"/>
                            </p:stCondLst>
                            <p:childTnLst>
                              <p:par>
                                <p:cTn id="8" presetID="22" presetClass="entr" presetSubtype="4"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 y="424000"/>
            <a:ext cx="9183609" cy="540319"/>
          </a:xfrm>
          <a:prstGeom prst="rect">
            <a:avLst/>
          </a:prstGeom>
        </p:spPr>
        <p:txBody>
          <a:bodyPr vert="horz" wrap="square" lIns="0" tIns="16933" rIns="0" bIns="0" numCol="1" rtlCol="0" anchor="ctr" anchorCtr="0" compatLnSpc="1">
            <a:prstTxWarp prst="textNoShape">
              <a:avLst/>
            </a:prstTxWarp>
            <a:spAutoFit/>
          </a:bodyPr>
          <a:lstStyle/>
          <a:p>
            <a:pPr marL="16933">
              <a:spcBef>
                <a:spcPts val="133"/>
              </a:spcBef>
            </a:pPr>
            <a:r>
              <a:rPr sz="3400" spc="-7" dirty="0">
                <a:latin typeface="Cambria" panose="02040503050406030204" pitchFamily="18" charset="0"/>
                <a:cs typeface="Calibri"/>
              </a:rPr>
              <a:t>Continuously </a:t>
            </a:r>
            <a:r>
              <a:rPr sz="3400" spc="-20" dirty="0">
                <a:latin typeface="Cambria" panose="02040503050406030204" pitchFamily="18" charset="0"/>
                <a:cs typeface="Calibri"/>
              </a:rPr>
              <a:t>Operating </a:t>
            </a:r>
            <a:r>
              <a:rPr sz="3400" spc="-33" dirty="0">
                <a:latin typeface="Cambria" panose="02040503050406030204" pitchFamily="18" charset="0"/>
                <a:cs typeface="Calibri"/>
              </a:rPr>
              <a:t>Reference </a:t>
            </a:r>
            <a:r>
              <a:rPr sz="3400" spc="-13" dirty="0">
                <a:latin typeface="Cambria" panose="02040503050406030204" pitchFamily="18" charset="0"/>
                <a:cs typeface="Calibri"/>
              </a:rPr>
              <a:t>Station (CORS</a:t>
            </a:r>
            <a:r>
              <a:rPr lang="en-US" sz="3400" spc="-13" dirty="0">
                <a:latin typeface="Cambria" panose="02040503050406030204" pitchFamily="18" charset="0"/>
                <a:cs typeface="Calibri"/>
              </a:rPr>
              <a:t>)</a:t>
            </a:r>
            <a:endParaRPr sz="3400" dirty="0">
              <a:latin typeface="Cambria" panose="02040503050406030204" pitchFamily="18" charset="0"/>
              <a:cs typeface="Calibri"/>
            </a:endParaRPr>
          </a:p>
        </p:txBody>
      </p:sp>
      <p:sp>
        <p:nvSpPr>
          <p:cNvPr id="3" name="object 3"/>
          <p:cNvSpPr>
            <a:spLocks noChangeAspect="1"/>
          </p:cNvSpPr>
          <p:nvPr/>
        </p:nvSpPr>
        <p:spPr>
          <a:xfrm>
            <a:off x="67107" y="1261451"/>
            <a:ext cx="9009785" cy="4922942"/>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6534352" y="1094290"/>
            <a:ext cx="2542540" cy="1032252"/>
          </a:xfrm>
          <a:custGeom>
            <a:avLst/>
            <a:gdLst/>
            <a:ahLst/>
            <a:cxnLst/>
            <a:rect l="l" t="t" r="r" b="b"/>
            <a:pathLst>
              <a:path w="1906904" h="908050">
                <a:moveTo>
                  <a:pt x="0" y="907541"/>
                </a:moveTo>
                <a:lnTo>
                  <a:pt x="1906524" y="907541"/>
                </a:lnTo>
                <a:lnTo>
                  <a:pt x="1906524" y="0"/>
                </a:lnTo>
                <a:lnTo>
                  <a:pt x="0" y="0"/>
                </a:lnTo>
                <a:lnTo>
                  <a:pt x="0" y="907541"/>
                </a:lnTo>
                <a:close/>
              </a:path>
            </a:pathLst>
          </a:custGeom>
          <a:solidFill>
            <a:srgbClr val="FFFFFF"/>
          </a:solidFill>
          <a:ln w="28575">
            <a:solidFill>
              <a:srgbClr val="FF0000"/>
            </a:solidFill>
          </a:ln>
        </p:spPr>
        <p:txBody>
          <a:bodyPr wrap="square" lIns="0" tIns="0" rIns="0" bIns="0" rtlCol="0"/>
          <a:lstStyle/>
          <a:p>
            <a:endParaRPr/>
          </a:p>
        </p:txBody>
      </p:sp>
      <p:sp>
        <p:nvSpPr>
          <p:cNvPr id="6" name="object 6"/>
          <p:cNvSpPr txBox="1"/>
          <p:nvPr/>
        </p:nvSpPr>
        <p:spPr>
          <a:xfrm>
            <a:off x="6655257" y="1220951"/>
            <a:ext cx="2339273" cy="783249"/>
          </a:xfrm>
          <a:prstGeom prst="rect">
            <a:avLst/>
          </a:prstGeom>
        </p:spPr>
        <p:txBody>
          <a:bodyPr vert="horz" wrap="square" lIns="0" tIns="16087" rIns="0" bIns="0" rtlCol="0">
            <a:spAutoFit/>
          </a:bodyPr>
          <a:lstStyle/>
          <a:p>
            <a:pPr marL="456342" indent="-456342">
              <a:spcBef>
                <a:spcPts val="127"/>
              </a:spcBef>
              <a:buFont typeface="Wingdings"/>
              <a:buChar char=""/>
              <a:tabLst>
                <a:tab pos="456342" algn="l"/>
                <a:tab pos="457189" algn="l"/>
              </a:tabLst>
            </a:pPr>
            <a:r>
              <a:rPr sz="1867" b="1" spc="-7" dirty="0">
                <a:latin typeface="Calibri"/>
                <a:cs typeface="Calibri"/>
              </a:rPr>
              <a:t>2000</a:t>
            </a:r>
            <a:r>
              <a:rPr lang="en-US" sz="1867" b="1" spc="-7" dirty="0">
                <a:latin typeface="Calibri"/>
                <a:cs typeface="Calibri"/>
              </a:rPr>
              <a:t>+</a:t>
            </a:r>
            <a:r>
              <a:rPr sz="1867" b="1" dirty="0">
                <a:latin typeface="Calibri"/>
                <a:cs typeface="Calibri"/>
              </a:rPr>
              <a:t> </a:t>
            </a:r>
            <a:r>
              <a:rPr sz="1867" b="1" spc="-13" dirty="0">
                <a:latin typeface="Calibri"/>
                <a:cs typeface="Calibri"/>
              </a:rPr>
              <a:t>sites</a:t>
            </a:r>
            <a:endParaRPr sz="1867" dirty="0">
              <a:latin typeface="Calibri"/>
              <a:cs typeface="Calibri"/>
            </a:endParaRPr>
          </a:p>
          <a:p>
            <a:pPr marL="456342" indent="-456342">
              <a:spcBef>
                <a:spcPts val="1520"/>
              </a:spcBef>
              <a:buFont typeface="Wingdings"/>
              <a:buChar char=""/>
              <a:tabLst>
                <a:tab pos="456342" algn="l"/>
                <a:tab pos="457189" algn="l"/>
              </a:tabLst>
            </a:pPr>
            <a:r>
              <a:rPr lang="en-US" sz="1867" b="1" spc="-7" dirty="0">
                <a:latin typeface="Calibri"/>
                <a:cs typeface="Calibri"/>
              </a:rPr>
              <a:t>~</a:t>
            </a:r>
            <a:r>
              <a:rPr sz="1867" b="1" spc="-7" dirty="0">
                <a:latin typeface="Calibri"/>
                <a:cs typeface="Calibri"/>
              </a:rPr>
              <a:t>225</a:t>
            </a:r>
            <a:r>
              <a:rPr sz="1867" b="1" spc="-80" dirty="0">
                <a:latin typeface="Calibri"/>
                <a:cs typeface="Calibri"/>
              </a:rPr>
              <a:t> </a:t>
            </a:r>
            <a:r>
              <a:rPr sz="1867" b="1" spc="-13" dirty="0">
                <a:latin typeface="Calibri"/>
                <a:cs typeface="Calibri"/>
              </a:rPr>
              <a:t>organizations</a:t>
            </a:r>
            <a:endParaRPr sz="1867" dirty="0">
              <a:latin typeface="Calibri"/>
              <a:cs typeface="Calibri"/>
            </a:endParaRPr>
          </a:p>
        </p:txBody>
      </p:sp>
      <p:sp>
        <p:nvSpPr>
          <p:cNvPr id="10" name="object 10"/>
          <p:cNvSpPr/>
          <p:nvPr/>
        </p:nvSpPr>
        <p:spPr>
          <a:xfrm>
            <a:off x="7156939" y="5007212"/>
            <a:ext cx="1919954" cy="1856231"/>
          </a:xfrm>
          <a:prstGeom prst="rect">
            <a:avLst/>
          </a:prstGeom>
          <a:blipFill>
            <a:blip r:embed="rId4" cstate="print"/>
            <a:stretch>
              <a:fillRect/>
            </a:stretch>
          </a:blipFill>
          <a:ln w="28575">
            <a:solidFill>
              <a:srgbClr val="FF0000"/>
            </a:solidFill>
          </a:ln>
        </p:spPr>
        <p:txBody>
          <a:bodyPr wrap="square" lIns="0" tIns="0" rIns="0" bIns="0" rtlCol="0"/>
          <a:lstStyle/>
          <a:p>
            <a:endParaRPr/>
          </a:p>
        </p:txBody>
      </p:sp>
      <p:sp>
        <p:nvSpPr>
          <p:cNvPr id="11" name="object 11"/>
          <p:cNvSpPr/>
          <p:nvPr/>
        </p:nvSpPr>
        <p:spPr>
          <a:xfrm>
            <a:off x="-1" y="5498023"/>
            <a:ext cx="4894071" cy="1347215"/>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6606" y="5491416"/>
            <a:ext cx="4907280" cy="1353820"/>
          </a:xfrm>
          <a:custGeom>
            <a:avLst/>
            <a:gdLst/>
            <a:ahLst/>
            <a:cxnLst/>
            <a:rect l="l" t="t" r="r" b="b"/>
            <a:pathLst>
              <a:path w="3680460" h="1015364">
                <a:moveTo>
                  <a:pt x="0" y="0"/>
                </a:moveTo>
                <a:lnTo>
                  <a:pt x="3680460" y="0"/>
                </a:lnTo>
                <a:lnTo>
                  <a:pt x="3680460" y="1015365"/>
                </a:lnTo>
              </a:path>
            </a:pathLst>
          </a:custGeom>
          <a:ln w="9906">
            <a:solidFill>
              <a:srgbClr val="FF0000"/>
            </a:solidFill>
          </a:ln>
        </p:spPr>
        <p:txBody>
          <a:bodyPr wrap="square" lIns="0" tIns="0" rIns="0" bIns="0" rtlCol="0"/>
          <a:lstStyle/>
          <a:p>
            <a:endParaRPr/>
          </a:p>
        </p:txBody>
      </p:sp>
      <p:sp>
        <p:nvSpPr>
          <p:cNvPr id="13" name="object 13"/>
          <p:cNvSpPr/>
          <p:nvPr/>
        </p:nvSpPr>
        <p:spPr>
          <a:xfrm>
            <a:off x="-6606" y="5491416"/>
            <a:ext cx="0" cy="1353820"/>
          </a:xfrm>
          <a:custGeom>
            <a:avLst/>
            <a:gdLst/>
            <a:ahLst/>
            <a:cxnLst/>
            <a:rect l="l" t="t" r="r" b="b"/>
            <a:pathLst>
              <a:path h="1015364">
                <a:moveTo>
                  <a:pt x="0" y="1015364"/>
                </a:moveTo>
                <a:lnTo>
                  <a:pt x="0" y="0"/>
                </a:lnTo>
              </a:path>
            </a:pathLst>
          </a:custGeom>
          <a:ln w="9906">
            <a:solidFill>
              <a:srgbClr val="FF0000"/>
            </a:solidFill>
          </a:ln>
        </p:spPr>
        <p:txBody>
          <a:bodyPr wrap="square" lIns="0" tIns="0" rIns="0" bIns="0" rtlCol="0"/>
          <a:lstStyle/>
          <a:p>
            <a:endParaRPr/>
          </a:p>
        </p:txBody>
      </p:sp>
    </p:spTree>
    <p:extLst>
      <p:ext uri="{BB962C8B-B14F-4D97-AF65-F5344CB8AC3E}">
        <p14:creationId xmlns:p14="http://schemas.microsoft.com/office/powerpoint/2010/main" val="3982348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p:cNvGrpSpPr/>
          <p:nvPr/>
        </p:nvGrpSpPr>
        <p:grpSpPr>
          <a:xfrm>
            <a:off x="-849368" y="602007"/>
            <a:ext cx="10785848" cy="23092412"/>
            <a:chOff x="-849368" y="602007"/>
            <a:chExt cx="10785848" cy="23092412"/>
          </a:xfrm>
        </p:grpSpPr>
        <p:grpSp>
          <p:nvGrpSpPr>
            <p:cNvPr id="4" name="Group 3">
              <a:extLst>
                <a:ext uri="{FF2B5EF4-FFF2-40B4-BE49-F238E27FC236}">
                  <a16:creationId xmlns:a16="http://schemas.microsoft.com/office/drawing/2014/main" id="{440FAA5C-B762-4CB0-9D29-8BEBDA835F9C}"/>
                </a:ext>
              </a:extLst>
            </p:cNvPr>
            <p:cNvGrpSpPr/>
            <p:nvPr/>
          </p:nvGrpSpPr>
          <p:grpSpPr>
            <a:xfrm>
              <a:off x="-849368" y="602007"/>
              <a:ext cx="10785848" cy="23092412"/>
              <a:chOff x="-849368" y="602007"/>
              <a:chExt cx="10785848" cy="23092412"/>
            </a:xfrm>
          </p:grpSpPr>
          <p:grpSp>
            <p:nvGrpSpPr>
              <p:cNvPr id="5" name="Group 4">
                <a:extLst>
                  <a:ext uri="{FF2B5EF4-FFF2-40B4-BE49-F238E27FC236}">
                    <a16:creationId xmlns:a16="http://schemas.microsoft.com/office/drawing/2014/main" id="{6EEC80D5-AED2-4F5E-A850-19C708E72E79}"/>
                  </a:ext>
                </a:extLst>
              </p:cNvPr>
              <p:cNvGrpSpPr/>
              <p:nvPr/>
            </p:nvGrpSpPr>
            <p:grpSpPr>
              <a:xfrm>
                <a:off x="-415691" y="1152105"/>
                <a:ext cx="10286766" cy="22542314"/>
                <a:chOff x="-415691" y="1152105"/>
                <a:chExt cx="10286766" cy="22542314"/>
              </a:xfrm>
            </p:grpSpPr>
            <p:pic>
              <p:nvPicPr>
                <p:cNvPr id="25" name="Picture 24">
                  <a:extLst>
                    <a:ext uri="{FF2B5EF4-FFF2-40B4-BE49-F238E27FC236}">
                      <a16:creationId xmlns:a16="http://schemas.microsoft.com/office/drawing/2014/main" id="{99DB4685-4BE3-44B2-9A42-5E7B4C729B13}"/>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87325" y="1152105"/>
                  <a:ext cx="10058400" cy="5600916"/>
                </a:xfrm>
                <a:prstGeom prst="rect">
                  <a:avLst/>
                </a:prstGeom>
              </p:spPr>
            </p:pic>
            <p:pic>
              <p:nvPicPr>
                <p:cNvPr id="26" name="Picture 25">
                  <a:extLst>
                    <a:ext uri="{FF2B5EF4-FFF2-40B4-BE49-F238E27FC236}">
                      <a16:creationId xmlns:a16="http://schemas.microsoft.com/office/drawing/2014/main" id="{94AF1668-2116-47EE-B50C-4DB1D54AB3F9}"/>
                    </a:ext>
                  </a:extLst>
                </p:cNvPr>
                <p:cNvPicPr>
                  <a:picLocks noChangeAspect="1"/>
                </p:cNvPicPr>
                <p:nvPr/>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rot="10800000">
                  <a:off x="-415691" y="18093503"/>
                  <a:ext cx="10058400" cy="5600916"/>
                </a:xfrm>
                <a:prstGeom prst="rect">
                  <a:avLst/>
                </a:prstGeom>
              </p:spPr>
            </p:pic>
          </p:grpSp>
          <p:cxnSp>
            <p:nvCxnSpPr>
              <p:cNvPr id="6" name="Straight Connector 5">
                <a:extLst>
                  <a:ext uri="{FF2B5EF4-FFF2-40B4-BE49-F238E27FC236}">
                    <a16:creationId xmlns:a16="http://schemas.microsoft.com/office/drawing/2014/main" id="{C127AD56-817E-42B6-9482-FDA647469FF8}"/>
                  </a:ext>
                </a:extLst>
              </p:cNvPr>
              <p:cNvCxnSpPr/>
              <p:nvPr/>
            </p:nvCxnSpPr>
            <p:spPr>
              <a:xfrm flipH="1">
                <a:off x="79920" y="759213"/>
                <a:ext cx="1515511" cy="58835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F1218598-0C98-46AB-8882-51E4FE3626FB}"/>
                  </a:ext>
                </a:extLst>
              </p:cNvPr>
              <p:cNvCxnSpPr/>
              <p:nvPr/>
            </p:nvCxnSpPr>
            <p:spPr>
              <a:xfrm flipH="1">
                <a:off x="1034643" y="786335"/>
                <a:ext cx="1245139" cy="6046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5203577-E8F2-4BB3-A72A-94F0E9705534}"/>
                  </a:ext>
                </a:extLst>
              </p:cNvPr>
              <p:cNvCxnSpPr/>
              <p:nvPr/>
            </p:nvCxnSpPr>
            <p:spPr>
              <a:xfrm flipH="1">
                <a:off x="2021967" y="789613"/>
                <a:ext cx="893534"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F1CC143-7244-4543-9187-388F40FCE4BE}"/>
                  </a:ext>
                </a:extLst>
              </p:cNvPr>
              <p:cNvCxnSpPr/>
              <p:nvPr/>
            </p:nvCxnSpPr>
            <p:spPr>
              <a:xfrm flipH="1">
                <a:off x="2983161" y="789613"/>
                <a:ext cx="579195" cy="61206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4833F8C-1225-4F46-9EE9-377CB43F119F}"/>
                  </a:ext>
                </a:extLst>
              </p:cNvPr>
              <p:cNvCxnSpPr/>
              <p:nvPr/>
            </p:nvCxnSpPr>
            <p:spPr>
              <a:xfrm flipH="1">
                <a:off x="3908904" y="789613"/>
                <a:ext cx="292060" cy="632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F4A4F93-1BC4-45E2-8A95-6F1F27132F1E}"/>
                  </a:ext>
                </a:extLst>
              </p:cNvPr>
              <p:cNvCxnSpPr/>
              <p:nvPr/>
            </p:nvCxnSpPr>
            <p:spPr>
              <a:xfrm>
                <a:off x="4834484" y="759213"/>
                <a:ext cx="78035" cy="633929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D9C65C-7276-4178-8E95-5A3F0ADD86A7}"/>
                  </a:ext>
                </a:extLst>
              </p:cNvPr>
              <p:cNvCxnSpPr/>
              <p:nvPr/>
            </p:nvCxnSpPr>
            <p:spPr>
              <a:xfrm>
                <a:off x="5481224" y="759213"/>
                <a:ext cx="372456" cy="615101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55CC27-2B73-425D-908D-17314D49DB57}"/>
                  </a:ext>
                </a:extLst>
              </p:cNvPr>
              <p:cNvCxnSpPr/>
              <p:nvPr/>
            </p:nvCxnSpPr>
            <p:spPr>
              <a:xfrm>
                <a:off x="6119947" y="789613"/>
                <a:ext cx="717439"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19E9665-4FCA-419D-9B30-46FE080F27D6}"/>
                  </a:ext>
                </a:extLst>
              </p:cNvPr>
              <p:cNvCxnSpPr/>
              <p:nvPr/>
            </p:nvCxnSpPr>
            <p:spPr>
              <a:xfrm>
                <a:off x="6748858" y="759213"/>
                <a:ext cx="1099742" cy="62960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5DCBA5C-A91E-410E-B9CB-2E13E385AC8F}"/>
                  </a:ext>
                </a:extLst>
              </p:cNvPr>
              <p:cNvCxnSpPr/>
              <p:nvPr/>
            </p:nvCxnSpPr>
            <p:spPr>
              <a:xfrm>
                <a:off x="7446546" y="789613"/>
                <a:ext cx="1389378" cy="62352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7E39F5-DAF7-426E-888B-FA53CF39F079}"/>
                  </a:ext>
                </a:extLst>
              </p:cNvPr>
              <p:cNvCxnSpPr/>
              <p:nvPr/>
            </p:nvCxnSpPr>
            <p:spPr>
              <a:xfrm>
                <a:off x="8124369" y="786335"/>
                <a:ext cx="1735839" cy="62385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A46F113-93A2-4BBD-A364-6C7D2515C3B6}"/>
                  </a:ext>
                </a:extLst>
              </p:cNvPr>
              <p:cNvCxnSpPr/>
              <p:nvPr/>
            </p:nvCxnSpPr>
            <p:spPr>
              <a:xfrm>
                <a:off x="8808720" y="790575"/>
                <a:ext cx="1051488" cy="314397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52DED6B-503F-457D-AE3D-FAFB415E565F}"/>
                  </a:ext>
                </a:extLst>
              </p:cNvPr>
              <p:cNvCxnSpPr/>
              <p:nvPr/>
            </p:nvCxnSpPr>
            <p:spPr>
              <a:xfrm flipH="1">
                <a:off x="-849368" y="789613"/>
                <a:ext cx="1760447" cy="540163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Freeform 88">
                <a:extLst>
                  <a:ext uri="{FF2B5EF4-FFF2-40B4-BE49-F238E27FC236}">
                    <a16:creationId xmlns:a16="http://schemas.microsoft.com/office/drawing/2014/main" id="{DCDFFED4-2671-4AEB-809E-D4908FF23AB7}"/>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0" name="Freeform 94">
                <a:extLst>
                  <a:ext uri="{FF2B5EF4-FFF2-40B4-BE49-F238E27FC236}">
                    <a16:creationId xmlns:a16="http://schemas.microsoft.com/office/drawing/2014/main" id="{DCC407A2-287E-4875-90D4-1F066B5D89BA}"/>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1" name="Freeform 95">
                <a:extLst>
                  <a:ext uri="{FF2B5EF4-FFF2-40B4-BE49-F238E27FC236}">
                    <a16:creationId xmlns:a16="http://schemas.microsoft.com/office/drawing/2014/main" id="{6E66ADA6-5BED-4B34-A047-01E0A35B1646}"/>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2" name="Freeform 96">
                <a:extLst>
                  <a:ext uri="{FF2B5EF4-FFF2-40B4-BE49-F238E27FC236}">
                    <a16:creationId xmlns:a16="http://schemas.microsoft.com/office/drawing/2014/main" id="{3826B369-3382-4C9B-8FE9-AD8CCC9AE3FA}"/>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3" name="Freeform 97">
                <a:extLst>
                  <a:ext uri="{FF2B5EF4-FFF2-40B4-BE49-F238E27FC236}">
                    <a16:creationId xmlns:a16="http://schemas.microsoft.com/office/drawing/2014/main" id="{5A04930E-04B7-41F3-8A00-E304EF5BFE62}"/>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24" name="Freeform 98">
                <a:extLst>
                  <a:ext uri="{FF2B5EF4-FFF2-40B4-BE49-F238E27FC236}">
                    <a16:creationId xmlns:a16="http://schemas.microsoft.com/office/drawing/2014/main" id="{83D2D810-A5FE-49D3-B810-69B5C729C4D0}"/>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54" name="Oval 53">
              <a:extLst>
                <a:ext uri="{FF2B5EF4-FFF2-40B4-BE49-F238E27FC236}">
                  <a16:creationId xmlns:a16="http://schemas.microsoft.com/office/drawing/2014/main" id="{1118A28D-4E5E-464D-9907-E32EB25F6ACD}"/>
                </a:ext>
              </a:extLst>
            </p:cNvPr>
            <p:cNvSpPr/>
            <p:nvPr/>
          </p:nvSpPr>
          <p:spPr>
            <a:xfrm>
              <a:off x="6358007" y="3419754"/>
              <a:ext cx="141064" cy="162943"/>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
        <p:nvSpPr>
          <p:cNvPr id="27" name="TextBox 26">
            <a:extLst>
              <a:ext uri="{FF2B5EF4-FFF2-40B4-BE49-F238E27FC236}">
                <a16:creationId xmlns:a16="http://schemas.microsoft.com/office/drawing/2014/main" id="{EEF895EC-4A5B-4E3C-BC23-A527B301D396}"/>
              </a:ext>
            </a:extLst>
          </p:cNvPr>
          <p:cNvSpPr txBox="1"/>
          <p:nvPr/>
        </p:nvSpPr>
        <p:spPr>
          <a:xfrm>
            <a:off x="0" y="1"/>
            <a:ext cx="9144000" cy="637371"/>
          </a:xfrm>
          <a:prstGeom prst="rect">
            <a:avLst/>
          </a:prstGeom>
          <a:solidFill>
            <a:schemeClr val="bg1"/>
          </a:solidFill>
        </p:spPr>
        <p:txBody>
          <a:bodyPr wrap="square" rtlCol="0">
            <a:noAutofit/>
          </a:bodyPr>
          <a:lstStyle/>
          <a:p>
            <a:pPr algn="ctr"/>
            <a:r>
              <a:rPr lang="en-US" sz="3200" b="1" dirty="0">
                <a:solidFill>
                  <a:srgbClr val="00B0F0"/>
                </a:solidFill>
                <a:latin typeface="Cambria" panose="02040503050406030204" pitchFamily="18" charset="0"/>
                <a:ea typeface="Cambria" panose="02040503050406030204" pitchFamily="18" charset="0"/>
              </a:rPr>
              <a:t>ITRF</a:t>
            </a:r>
            <a:r>
              <a:rPr lang="en-US" sz="3200" dirty="0">
                <a:latin typeface="Cambria" panose="02040503050406030204" pitchFamily="18" charset="0"/>
                <a:ea typeface="Cambria" panose="02040503050406030204" pitchFamily="18" charset="0"/>
              </a:rPr>
              <a:t> or </a:t>
            </a:r>
            <a:r>
              <a:rPr lang="en-US" sz="3200" b="1" dirty="0">
                <a:solidFill>
                  <a:srgbClr val="FF0000"/>
                </a:solidFill>
                <a:latin typeface="Cambria" panose="02040503050406030204" pitchFamily="18" charset="0"/>
                <a:ea typeface="Cambria" panose="02040503050406030204" pitchFamily="18" charset="0"/>
              </a:rPr>
              <a:t>NATRF</a:t>
            </a:r>
            <a:r>
              <a:rPr lang="en-US" sz="3200" dirty="0">
                <a:latin typeface="Cambria" panose="02040503050406030204" pitchFamily="18" charset="0"/>
                <a:ea typeface="Cambria" panose="02040503050406030204" pitchFamily="18" charset="0"/>
              </a:rPr>
              <a:t> – your choice, just use </a:t>
            </a:r>
            <a:r>
              <a:rPr lang="en-US" sz="3200" b="1" dirty="0">
                <a:solidFill>
                  <a:srgbClr val="00B050"/>
                </a:solidFill>
                <a:latin typeface="Cambria" panose="02040503050406030204" pitchFamily="18" charset="0"/>
                <a:ea typeface="Cambria" panose="02040503050406030204" pitchFamily="18" charset="0"/>
              </a:rPr>
              <a:t>EPP</a:t>
            </a:r>
          </a:p>
        </p:txBody>
      </p:sp>
      <p:sp>
        <p:nvSpPr>
          <p:cNvPr id="2" name="Arc 1">
            <a:extLst>
              <a:ext uri="{FF2B5EF4-FFF2-40B4-BE49-F238E27FC236}">
                <a16:creationId xmlns:a16="http://schemas.microsoft.com/office/drawing/2014/main" id="{A1389F58-F6F7-4C6F-AC48-93F986056D1E}"/>
              </a:ext>
            </a:extLst>
          </p:cNvPr>
          <p:cNvSpPr/>
          <p:nvPr/>
        </p:nvSpPr>
        <p:spPr>
          <a:xfrm rot="923700" flipH="1">
            <a:off x="575344" y="3320384"/>
            <a:ext cx="9265290" cy="9260858"/>
          </a:xfrm>
          <a:prstGeom prst="arc">
            <a:avLst>
              <a:gd name="adj1" fmla="val 16200000"/>
              <a:gd name="adj2" fmla="val 17374577"/>
            </a:avLst>
          </a:prstGeom>
          <a:ln w="28575">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u="sng"/>
          </a:p>
        </p:txBody>
      </p:sp>
      <p:grpSp>
        <p:nvGrpSpPr>
          <p:cNvPr id="52" name="Group 51"/>
          <p:cNvGrpSpPr/>
          <p:nvPr/>
        </p:nvGrpSpPr>
        <p:grpSpPr>
          <a:xfrm>
            <a:off x="-849368" y="602007"/>
            <a:ext cx="10785848" cy="6513506"/>
            <a:chOff x="-849368" y="602007"/>
            <a:chExt cx="10785848" cy="6513506"/>
          </a:xfrm>
        </p:grpSpPr>
        <p:cxnSp>
          <p:nvCxnSpPr>
            <p:cNvPr id="28" name="Straight Connector 27">
              <a:extLst>
                <a:ext uri="{FF2B5EF4-FFF2-40B4-BE49-F238E27FC236}">
                  <a16:creationId xmlns:a16="http://schemas.microsoft.com/office/drawing/2014/main" id="{FE809394-EFF8-45B1-8F24-9F5513A67B44}"/>
                </a:ext>
              </a:extLst>
            </p:cNvPr>
            <p:cNvCxnSpPr/>
            <p:nvPr/>
          </p:nvCxnSpPr>
          <p:spPr>
            <a:xfrm flipH="1">
              <a:off x="79920" y="759213"/>
              <a:ext cx="1515511" cy="5883522"/>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123872A-A23C-4687-9B23-2621B7E0826F}"/>
                </a:ext>
              </a:extLst>
            </p:cNvPr>
            <p:cNvCxnSpPr/>
            <p:nvPr/>
          </p:nvCxnSpPr>
          <p:spPr>
            <a:xfrm flipH="1">
              <a:off x="1034643" y="786335"/>
              <a:ext cx="1245139" cy="6046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1338E07-8D2E-41EF-8053-D2D6170D3642}"/>
                </a:ext>
              </a:extLst>
            </p:cNvPr>
            <p:cNvCxnSpPr/>
            <p:nvPr/>
          </p:nvCxnSpPr>
          <p:spPr>
            <a:xfrm flipH="1">
              <a:off x="2021967" y="789613"/>
              <a:ext cx="893534"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67A6CFE-5860-459A-BE18-30BF3F312E1B}"/>
                </a:ext>
              </a:extLst>
            </p:cNvPr>
            <p:cNvCxnSpPr/>
            <p:nvPr/>
          </p:nvCxnSpPr>
          <p:spPr>
            <a:xfrm flipH="1">
              <a:off x="2983161" y="789613"/>
              <a:ext cx="579195" cy="61206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992CE49-919B-437F-BD7C-848B848D3408}"/>
                </a:ext>
              </a:extLst>
            </p:cNvPr>
            <p:cNvCxnSpPr/>
            <p:nvPr/>
          </p:nvCxnSpPr>
          <p:spPr>
            <a:xfrm flipH="1">
              <a:off x="3908904" y="789613"/>
              <a:ext cx="292060" cy="632590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5D06F02-78AD-4B6C-A4C7-F2CF3D5F72E0}"/>
                </a:ext>
              </a:extLst>
            </p:cNvPr>
            <p:cNvCxnSpPr/>
            <p:nvPr/>
          </p:nvCxnSpPr>
          <p:spPr>
            <a:xfrm>
              <a:off x="4834484" y="759213"/>
              <a:ext cx="78035" cy="633929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AFB512-50E1-4330-874A-FC138DD49537}"/>
                </a:ext>
              </a:extLst>
            </p:cNvPr>
            <p:cNvCxnSpPr/>
            <p:nvPr/>
          </p:nvCxnSpPr>
          <p:spPr>
            <a:xfrm>
              <a:off x="5481224" y="759213"/>
              <a:ext cx="372456" cy="615101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F94D2E9-EC32-4B18-A305-6B48EDB50DFD}"/>
                </a:ext>
              </a:extLst>
            </p:cNvPr>
            <p:cNvCxnSpPr/>
            <p:nvPr/>
          </p:nvCxnSpPr>
          <p:spPr>
            <a:xfrm>
              <a:off x="6119947" y="789613"/>
              <a:ext cx="717439"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65342C3-F414-46AF-BC19-B859A3036ECA}"/>
                </a:ext>
              </a:extLst>
            </p:cNvPr>
            <p:cNvCxnSpPr/>
            <p:nvPr/>
          </p:nvCxnSpPr>
          <p:spPr>
            <a:xfrm>
              <a:off x="6748858" y="759213"/>
              <a:ext cx="1099742" cy="62960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D448838-0A0F-47D6-BC2E-CF342F9EE763}"/>
                </a:ext>
              </a:extLst>
            </p:cNvPr>
            <p:cNvCxnSpPr/>
            <p:nvPr/>
          </p:nvCxnSpPr>
          <p:spPr>
            <a:xfrm>
              <a:off x="7446546" y="789613"/>
              <a:ext cx="1389378" cy="6235226"/>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11BDA3A-BD0C-48CB-A09D-680656A7505E}"/>
                </a:ext>
              </a:extLst>
            </p:cNvPr>
            <p:cNvCxnSpPr/>
            <p:nvPr/>
          </p:nvCxnSpPr>
          <p:spPr>
            <a:xfrm>
              <a:off x="8124369" y="786335"/>
              <a:ext cx="1735839" cy="6238504"/>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B84897B-5BE5-49D9-BF5C-C1353170B68C}"/>
                </a:ext>
              </a:extLst>
            </p:cNvPr>
            <p:cNvCxnSpPr/>
            <p:nvPr/>
          </p:nvCxnSpPr>
          <p:spPr>
            <a:xfrm>
              <a:off x="8808720" y="790575"/>
              <a:ext cx="1051488" cy="3143973"/>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1533E05-5D04-4E48-948F-D6C665A56917}"/>
                </a:ext>
              </a:extLst>
            </p:cNvPr>
            <p:cNvCxnSpPr/>
            <p:nvPr/>
          </p:nvCxnSpPr>
          <p:spPr>
            <a:xfrm flipH="1">
              <a:off x="-849368" y="789613"/>
              <a:ext cx="1760447" cy="5401637"/>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41" name="Freeform 88">
              <a:extLst>
                <a:ext uri="{FF2B5EF4-FFF2-40B4-BE49-F238E27FC236}">
                  <a16:creationId xmlns:a16="http://schemas.microsoft.com/office/drawing/2014/main" id="{A1D3FBBA-354D-4EDC-800F-D8BEF167BF40}"/>
                </a:ext>
              </a:extLst>
            </p:cNvPr>
            <p:cNvSpPr/>
            <p:nvPr/>
          </p:nvSpPr>
          <p:spPr>
            <a:xfrm>
              <a:off x="-160020" y="602007"/>
              <a:ext cx="9475470" cy="942200"/>
            </a:xfrm>
            <a:custGeom>
              <a:avLst/>
              <a:gdLst>
                <a:gd name="connsiteX0" fmla="*/ 8930640 w 8930640"/>
                <a:gd name="connsiteY0" fmla="*/ 45720 h 829832"/>
                <a:gd name="connsiteX1" fmla="*/ 8023860 w 8930640"/>
                <a:gd name="connsiteY1" fmla="*/ 365760 h 829832"/>
                <a:gd name="connsiteX2" fmla="*/ 6705600 w 8930640"/>
                <a:gd name="connsiteY2" fmla="*/ 647700 h 829832"/>
                <a:gd name="connsiteX3" fmla="*/ 5364480 w 8930640"/>
                <a:gd name="connsiteY3" fmla="*/ 792480 h 829832"/>
                <a:gd name="connsiteX4" fmla="*/ 4000500 w 8930640"/>
                <a:gd name="connsiteY4" fmla="*/ 822960 h 829832"/>
                <a:gd name="connsiteX5" fmla="*/ 2667000 w 8930640"/>
                <a:gd name="connsiteY5" fmla="*/ 685800 h 829832"/>
                <a:gd name="connsiteX6" fmla="*/ 1348740 w 8930640"/>
                <a:gd name="connsiteY6" fmla="*/ 411480 h 829832"/>
                <a:gd name="connsiteX7" fmla="*/ 0 w 8930640"/>
                <a:gd name="connsiteY7" fmla="*/ 0 h 829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30640" h="829832">
                  <a:moveTo>
                    <a:pt x="8930640" y="45720"/>
                  </a:moveTo>
                  <a:cubicBezTo>
                    <a:pt x="8662670" y="155575"/>
                    <a:pt x="8394700" y="265430"/>
                    <a:pt x="8023860" y="365760"/>
                  </a:cubicBezTo>
                  <a:cubicBezTo>
                    <a:pt x="7653020" y="466090"/>
                    <a:pt x="7148830" y="576580"/>
                    <a:pt x="6705600" y="647700"/>
                  </a:cubicBezTo>
                  <a:cubicBezTo>
                    <a:pt x="6262370" y="718820"/>
                    <a:pt x="5815330" y="763270"/>
                    <a:pt x="5364480" y="792480"/>
                  </a:cubicBezTo>
                  <a:cubicBezTo>
                    <a:pt x="4913630" y="821690"/>
                    <a:pt x="4450080" y="840740"/>
                    <a:pt x="4000500" y="822960"/>
                  </a:cubicBezTo>
                  <a:cubicBezTo>
                    <a:pt x="3550920" y="805180"/>
                    <a:pt x="3108960" y="754380"/>
                    <a:pt x="2667000" y="685800"/>
                  </a:cubicBezTo>
                  <a:cubicBezTo>
                    <a:pt x="2225040" y="617220"/>
                    <a:pt x="1793240" y="525780"/>
                    <a:pt x="1348740" y="411480"/>
                  </a:cubicBezTo>
                  <a:cubicBezTo>
                    <a:pt x="904240" y="297180"/>
                    <a:pt x="120650" y="5588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2" name="Freeform 94">
              <a:extLst>
                <a:ext uri="{FF2B5EF4-FFF2-40B4-BE49-F238E27FC236}">
                  <a16:creationId xmlns:a16="http://schemas.microsoft.com/office/drawing/2014/main" id="{01A2CFFB-EB28-45CE-8CB0-1672826CC319}"/>
                </a:ext>
              </a:extLst>
            </p:cNvPr>
            <p:cNvSpPr/>
            <p:nvPr/>
          </p:nvSpPr>
          <p:spPr>
            <a:xfrm>
              <a:off x="-160020" y="1682115"/>
              <a:ext cx="9547059" cy="876459"/>
            </a:xfrm>
            <a:custGeom>
              <a:avLst/>
              <a:gdLst>
                <a:gd name="connsiteX0" fmla="*/ 0 w 9547059"/>
                <a:gd name="connsiteY0" fmla="*/ 0 h 876459"/>
                <a:gd name="connsiteX1" fmla="*/ 708660 w 9547059"/>
                <a:gd name="connsiteY1" fmla="*/ 243840 h 876459"/>
                <a:gd name="connsiteX2" fmla="*/ 2133600 w 9547059"/>
                <a:gd name="connsiteY2" fmla="*/ 617220 h 876459"/>
                <a:gd name="connsiteX3" fmla="*/ 3566160 w 9547059"/>
                <a:gd name="connsiteY3" fmla="*/ 807720 h 876459"/>
                <a:gd name="connsiteX4" fmla="*/ 5029200 w 9547059"/>
                <a:gd name="connsiteY4" fmla="*/ 876300 h 876459"/>
                <a:gd name="connsiteX5" fmla="*/ 6477000 w 9547059"/>
                <a:gd name="connsiteY5" fmla="*/ 792480 h 876459"/>
                <a:gd name="connsiteX6" fmla="*/ 7932420 w 9547059"/>
                <a:gd name="connsiteY6" fmla="*/ 556260 h 876459"/>
                <a:gd name="connsiteX7" fmla="*/ 9334500 w 9547059"/>
                <a:gd name="connsiteY7" fmla="*/ 152400 h 876459"/>
                <a:gd name="connsiteX8" fmla="*/ 9517380 w 9547059"/>
                <a:gd name="connsiteY8" fmla="*/ 91440 h 876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47059" h="876459">
                  <a:moveTo>
                    <a:pt x="0" y="0"/>
                  </a:moveTo>
                  <a:cubicBezTo>
                    <a:pt x="176530" y="70485"/>
                    <a:pt x="353060" y="140970"/>
                    <a:pt x="708660" y="243840"/>
                  </a:cubicBezTo>
                  <a:cubicBezTo>
                    <a:pt x="1064260" y="346710"/>
                    <a:pt x="1657350" y="523240"/>
                    <a:pt x="2133600" y="617220"/>
                  </a:cubicBezTo>
                  <a:cubicBezTo>
                    <a:pt x="2609850" y="711200"/>
                    <a:pt x="3083560" y="764540"/>
                    <a:pt x="3566160" y="807720"/>
                  </a:cubicBezTo>
                  <a:cubicBezTo>
                    <a:pt x="4048760" y="850900"/>
                    <a:pt x="4544060" y="878840"/>
                    <a:pt x="5029200" y="876300"/>
                  </a:cubicBezTo>
                  <a:cubicBezTo>
                    <a:pt x="5514340" y="873760"/>
                    <a:pt x="5993130" y="845820"/>
                    <a:pt x="6477000" y="792480"/>
                  </a:cubicBezTo>
                  <a:cubicBezTo>
                    <a:pt x="6960870" y="739140"/>
                    <a:pt x="7456170" y="662940"/>
                    <a:pt x="7932420" y="556260"/>
                  </a:cubicBezTo>
                  <a:cubicBezTo>
                    <a:pt x="8408670" y="449580"/>
                    <a:pt x="9070340" y="229870"/>
                    <a:pt x="9334500" y="152400"/>
                  </a:cubicBezTo>
                  <a:cubicBezTo>
                    <a:pt x="9598660" y="74930"/>
                    <a:pt x="9558020" y="83185"/>
                    <a:pt x="9517380" y="9144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3" name="Freeform 95">
              <a:extLst>
                <a:ext uri="{FF2B5EF4-FFF2-40B4-BE49-F238E27FC236}">
                  <a16:creationId xmlns:a16="http://schemas.microsoft.com/office/drawing/2014/main" id="{2CFA0F56-6738-4824-AE63-84DCF421C71F}"/>
                </a:ext>
              </a:extLst>
            </p:cNvPr>
            <p:cNvSpPr/>
            <p:nvPr/>
          </p:nvSpPr>
          <p:spPr>
            <a:xfrm>
              <a:off x="-373380" y="2710815"/>
              <a:ext cx="10035540" cy="895564"/>
            </a:xfrm>
            <a:custGeom>
              <a:avLst/>
              <a:gdLst>
                <a:gd name="connsiteX0" fmla="*/ 10035540 w 10035540"/>
                <a:gd name="connsiteY0" fmla="*/ 45720 h 895564"/>
                <a:gd name="connsiteX1" fmla="*/ 9852660 w 10035540"/>
                <a:gd name="connsiteY1" fmla="*/ 114300 h 895564"/>
                <a:gd name="connsiteX2" fmla="*/ 9113520 w 10035540"/>
                <a:gd name="connsiteY2" fmla="*/ 327660 h 895564"/>
                <a:gd name="connsiteX3" fmla="*/ 7574280 w 10035540"/>
                <a:gd name="connsiteY3" fmla="*/ 670560 h 895564"/>
                <a:gd name="connsiteX4" fmla="*/ 6012180 w 10035540"/>
                <a:gd name="connsiteY4" fmla="*/ 861060 h 895564"/>
                <a:gd name="connsiteX5" fmla="*/ 4457700 w 10035540"/>
                <a:gd name="connsiteY5" fmla="*/ 883920 h 895564"/>
                <a:gd name="connsiteX6" fmla="*/ 2895600 w 10035540"/>
                <a:gd name="connsiteY6" fmla="*/ 731520 h 895564"/>
                <a:gd name="connsiteX7" fmla="*/ 1348740 w 10035540"/>
                <a:gd name="connsiteY7" fmla="*/ 426720 h 895564"/>
                <a:gd name="connsiteX8" fmla="*/ 0 w 10035540"/>
                <a:gd name="connsiteY8" fmla="*/ 0 h 89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35540" h="895564">
                  <a:moveTo>
                    <a:pt x="10035540" y="45720"/>
                  </a:moveTo>
                  <a:cubicBezTo>
                    <a:pt x="10020935" y="56515"/>
                    <a:pt x="10006330" y="67310"/>
                    <a:pt x="9852660" y="114300"/>
                  </a:cubicBezTo>
                  <a:cubicBezTo>
                    <a:pt x="9698990" y="161290"/>
                    <a:pt x="9493250" y="234950"/>
                    <a:pt x="9113520" y="327660"/>
                  </a:cubicBezTo>
                  <a:cubicBezTo>
                    <a:pt x="8733790" y="420370"/>
                    <a:pt x="8091170" y="581660"/>
                    <a:pt x="7574280" y="670560"/>
                  </a:cubicBezTo>
                  <a:cubicBezTo>
                    <a:pt x="7057390" y="759460"/>
                    <a:pt x="6531610" y="825500"/>
                    <a:pt x="6012180" y="861060"/>
                  </a:cubicBezTo>
                  <a:cubicBezTo>
                    <a:pt x="5492750" y="896620"/>
                    <a:pt x="4977130" y="905510"/>
                    <a:pt x="4457700" y="883920"/>
                  </a:cubicBezTo>
                  <a:cubicBezTo>
                    <a:pt x="3938270" y="862330"/>
                    <a:pt x="3413760" y="807720"/>
                    <a:pt x="2895600" y="731520"/>
                  </a:cubicBezTo>
                  <a:cubicBezTo>
                    <a:pt x="2377440" y="655320"/>
                    <a:pt x="1831340" y="548640"/>
                    <a:pt x="1348740" y="426720"/>
                  </a:cubicBezTo>
                  <a:cubicBezTo>
                    <a:pt x="866140" y="304800"/>
                    <a:pt x="433070" y="152400"/>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4" name="Freeform 96">
              <a:extLst>
                <a:ext uri="{FF2B5EF4-FFF2-40B4-BE49-F238E27FC236}">
                  <a16:creationId xmlns:a16="http://schemas.microsoft.com/office/drawing/2014/main" id="{1D0D456E-72BD-48B1-B9AF-C56112B892D3}"/>
                </a:ext>
              </a:extLst>
            </p:cNvPr>
            <p:cNvSpPr/>
            <p:nvPr/>
          </p:nvSpPr>
          <p:spPr>
            <a:xfrm>
              <a:off x="-487680" y="3769995"/>
              <a:ext cx="10370820" cy="872529"/>
            </a:xfrm>
            <a:custGeom>
              <a:avLst/>
              <a:gdLst>
                <a:gd name="connsiteX0" fmla="*/ 10370820 w 10370820"/>
                <a:gd name="connsiteY0" fmla="*/ 0 h 872529"/>
                <a:gd name="connsiteX1" fmla="*/ 9509760 w 10370820"/>
                <a:gd name="connsiteY1" fmla="*/ 281940 h 872529"/>
                <a:gd name="connsiteX2" fmla="*/ 7856220 w 10370820"/>
                <a:gd name="connsiteY2" fmla="*/ 640080 h 872529"/>
                <a:gd name="connsiteX3" fmla="*/ 6202680 w 10370820"/>
                <a:gd name="connsiteY3" fmla="*/ 845820 h 872529"/>
                <a:gd name="connsiteX4" fmla="*/ 4518660 w 10370820"/>
                <a:gd name="connsiteY4" fmla="*/ 853440 h 872529"/>
                <a:gd name="connsiteX5" fmla="*/ 2865120 w 10370820"/>
                <a:gd name="connsiteY5" fmla="*/ 693420 h 872529"/>
                <a:gd name="connsiteX6" fmla="*/ 1211580 w 10370820"/>
                <a:gd name="connsiteY6" fmla="*/ 358140 h 872529"/>
                <a:gd name="connsiteX7" fmla="*/ 0 w 10370820"/>
                <a:gd name="connsiteY7" fmla="*/ 7620 h 87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70820" h="872529">
                  <a:moveTo>
                    <a:pt x="10370820" y="0"/>
                  </a:moveTo>
                  <a:cubicBezTo>
                    <a:pt x="10149840" y="87630"/>
                    <a:pt x="9928860" y="175260"/>
                    <a:pt x="9509760" y="281940"/>
                  </a:cubicBezTo>
                  <a:cubicBezTo>
                    <a:pt x="9090660" y="388620"/>
                    <a:pt x="8407400" y="546100"/>
                    <a:pt x="7856220" y="640080"/>
                  </a:cubicBezTo>
                  <a:cubicBezTo>
                    <a:pt x="7305040" y="734060"/>
                    <a:pt x="6758940" y="810260"/>
                    <a:pt x="6202680" y="845820"/>
                  </a:cubicBezTo>
                  <a:cubicBezTo>
                    <a:pt x="5646420" y="881380"/>
                    <a:pt x="5074920" y="878840"/>
                    <a:pt x="4518660" y="853440"/>
                  </a:cubicBezTo>
                  <a:cubicBezTo>
                    <a:pt x="3962400" y="828040"/>
                    <a:pt x="3416300" y="775970"/>
                    <a:pt x="2865120" y="693420"/>
                  </a:cubicBezTo>
                  <a:cubicBezTo>
                    <a:pt x="2313940" y="610870"/>
                    <a:pt x="1689100" y="472440"/>
                    <a:pt x="1211580" y="358140"/>
                  </a:cubicBezTo>
                  <a:cubicBezTo>
                    <a:pt x="734060" y="243840"/>
                    <a:pt x="367030" y="125730"/>
                    <a:pt x="0" y="762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5" name="Freeform 97">
              <a:extLst>
                <a:ext uri="{FF2B5EF4-FFF2-40B4-BE49-F238E27FC236}">
                  <a16:creationId xmlns:a16="http://schemas.microsoft.com/office/drawing/2014/main" id="{5D727E83-65EA-44F1-9CE0-F084D6ECEF50}"/>
                </a:ext>
              </a:extLst>
            </p:cNvPr>
            <p:cNvSpPr/>
            <p:nvPr/>
          </p:nvSpPr>
          <p:spPr>
            <a:xfrm>
              <a:off x="-571677" y="4829027"/>
              <a:ext cx="10508157" cy="843495"/>
            </a:xfrm>
            <a:custGeom>
              <a:avLst/>
              <a:gdLst>
                <a:gd name="connsiteX0" fmla="*/ 177 w 10508157"/>
                <a:gd name="connsiteY0" fmla="*/ 148 h 843495"/>
                <a:gd name="connsiteX1" fmla="*/ 160197 w 10508157"/>
                <a:gd name="connsiteY1" fmla="*/ 45868 h 843495"/>
                <a:gd name="connsiteX2" fmla="*/ 1036497 w 10508157"/>
                <a:gd name="connsiteY2" fmla="*/ 312568 h 843495"/>
                <a:gd name="connsiteX3" fmla="*/ 2789097 w 10508157"/>
                <a:gd name="connsiteY3" fmla="*/ 663088 h 843495"/>
                <a:gd name="connsiteX4" fmla="*/ 4595037 w 10508157"/>
                <a:gd name="connsiteY4" fmla="*/ 830728 h 843495"/>
                <a:gd name="connsiteX5" fmla="*/ 6355257 w 10508157"/>
                <a:gd name="connsiteY5" fmla="*/ 807868 h 843495"/>
                <a:gd name="connsiteX6" fmla="*/ 8130717 w 10508157"/>
                <a:gd name="connsiteY6" fmla="*/ 617368 h 843495"/>
                <a:gd name="connsiteX7" fmla="*/ 9860457 w 10508157"/>
                <a:gd name="connsiteY7" fmla="*/ 198268 h 843495"/>
                <a:gd name="connsiteX8" fmla="*/ 10508157 w 10508157"/>
                <a:gd name="connsiteY8" fmla="*/ 15388 h 843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8157" h="843495">
                  <a:moveTo>
                    <a:pt x="177" y="148"/>
                  </a:moveTo>
                  <a:cubicBezTo>
                    <a:pt x="-6173" y="-3027"/>
                    <a:pt x="160197" y="45868"/>
                    <a:pt x="160197" y="45868"/>
                  </a:cubicBezTo>
                  <a:cubicBezTo>
                    <a:pt x="332917" y="97938"/>
                    <a:pt x="598347" y="209698"/>
                    <a:pt x="1036497" y="312568"/>
                  </a:cubicBezTo>
                  <a:cubicBezTo>
                    <a:pt x="1474647" y="415438"/>
                    <a:pt x="2196007" y="576728"/>
                    <a:pt x="2789097" y="663088"/>
                  </a:cubicBezTo>
                  <a:cubicBezTo>
                    <a:pt x="3382187" y="749448"/>
                    <a:pt x="4000677" y="806598"/>
                    <a:pt x="4595037" y="830728"/>
                  </a:cubicBezTo>
                  <a:cubicBezTo>
                    <a:pt x="5189397" y="854858"/>
                    <a:pt x="5765977" y="843428"/>
                    <a:pt x="6355257" y="807868"/>
                  </a:cubicBezTo>
                  <a:cubicBezTo>
                    <a:pt x="6944537" y="772308"/>
                    <a:pt x="7546517" y="718968"/>
                    <a:pt x="8130717" y="617368"/>
                  </a:cubicBezTo>
                  <a:cubicBezTo>
                    <a:pt x="8714917" y="515768"/>
                    <a:pt x="9464217" y="298598"/>
                    <a:pt x="9860457" y="198268"/>
                  </a:cubicBezTo>
                  <a:cubicBezTo>
                    <a:pt x="10256697" y="97938"/>
                    <a:pt x="10382427" y="56663"/>
                    <a:pt x="10508157" y="15388"/>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sp>
          <p:nvSpPr>
            <p:cNvPr id="46" name="Freeform 98">
              <a:extLst>
                <a:ext uri="{FF2B5EF4-FFF2-40B4-BE49-F238E27FC236}">
                  <a16:creationId xmlns:a16="http://schemas.microsoft.com/office/drawing/2014/main" id="{64179DF1-715E-40EA-90A4-FB20325E104F}"/>
                </a:ext>
              </a:extLst>
            </p:cNvPr>
            <p:cNvSpPr/>
            <p:nvPr/>
          </p:nvSpPr>
          <p:spPr>
            <a:xfrm>
              <a:off x="-807720" y="5835015"/>
              <a:ext cx="10706100" cy="854006"/>
            </a:xfrm>
            <a:custGeom>
              <a:avLst/>
              <a:gdLst>
                <a:gd name="connsiteX0" fmla="*/ 10706100 w 10706100"/>
                <a:gd name="connsiteY0" fmla="*/ 91440 h 854006"/>
                <a:gd name="connsiteX1" fmla="*/ 10393680 w 10706100"/>
                <a:gd name="connsiteY1" fmla="*/ 182880 h 854006"/>
                <a:gd name="connsiteX2" fmla="*/ 9464040 w 10706100"/>
                <a:gd name="connsiteY2" fmla="*/ 419100 h 854006"/>
                <a:gd name="connsiteX3" fmla="*/ 7589520 w 10706100"/>
                <a:gd name="connsiteY3" fmla="*/ 739140 h 854006"/>
                <a:gd name="connsiteX4" fmla="*/ 5715000 w 10706100"/>
                <a:gd name="connsiteY4" fmla="*/ 853440 h 854006"/>
                <a:gd name="connsiteX5" fmla="*/ 3817620 w 10706100"/>
                <a:gd name="connsiteY5" fmla="*/ 769620 h 854006"/>
                <a:gd name="connsiteX6" fmla="*/ 1935480 w 10706100"/>
                <a:gd name="connsiteY6" fmla="*/ 495300 h 854006"/>
                <a:gd name="connsiteX7" fmla="*/ 1028700 w 10706100"/>
                <a:gd name="connsiteY7" fmla="*/ 297180 h 854006"/>
                <a:gd name="connsiteX8" fmla="*/ 594360 w 10706100"/>
                <a:gd name="connsiteY8" fmla="*/ 175260 h 854006"/>
                <a:gd name="connsiteX9" fmla="*/ 0 w 10706100"/>
                <a:gd name="connsiteY9" fmla="*/ 0 h 85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6100" h="854006">
                  <a:moveTo>
                    <a:pt x="10706100" y="91440"/>
                  </a:moveTo>
                  <a:cubicBezTo>
                    <a:pt x="10653395" y="109855"/>
                    <a:pt x="10393680" y="182880"/>
                    <a:pt x="10393680" y="182880"/>
                  </a:cubicBezTo>
                  <a:cubicBezTo>
                    <a:pt x="10186670" y="237490"/>
                    <a:pt x="9931400" y="326390"/>
                    <a:pt x="9464040" y="419100"/>
                  </a:cubicBezTo>
                  <a:cubicBezTo>
                    <a:pt x="8996680" y="511810"/>
                    <a:pt x="8214360" y="666750"/>
                    <a:pt x="7589520" y="739140"/>
                  </a:cubicBezTo>
                  <a:cubicBezTo>
                    <a:pt x="6964680" y="811530"/>
                    <a:pt x="6343650" y="848360"/>
                    <a:pt x="5715000" y="853440"/>
                  </a:cubicBezTo>
                  <a:cubicBezTo>
                    <a:pt x="5086350" y="858520"/>
                    <a:pt x="4447540" y="829310"/>
                    <a:pt x="3817620" y="769620"/>
                  </a:cubicBezTo>
                  <a:cubicBezTo>
                    <a:pt x="3187700" y="709930"/>
                    <a:pt x="2400300" y="574040"/>
                    <a:pt x="1935480" y="495300"/>
                  </a:cubicBezTo>
                  <a:cubicBezTo>
                    <a:pt x="1470660" y="416560"/>
                    <a:pt x="1252220" y="350520"/>
                    <a:pt x="1028700" y="297180"/>
                  </a:cubicBezTo>
                  <a:cubicBezTo>
                    <a:pt x="805180" y="243840"/>
                    <a:pt x="594360" y="175260"/>
                    <a:pt x="594360" y="175260"/>
                  </a:cubicBezTo>
                  <a:lnTo>
                    <a:pt x="0" y="0"/>
                  </a:ln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a:p>
          </p:txBody>
        </p:sp>
      </p:grpSp>
    </p:spTree>
    <p:extLst>
      <p:ext uri="{BB962C8B-B14F-4D97-AF65-F5344CB8AC3E}">
        <p14:creationId xmlns:p14="http://schemas.microsoft.com/office/powerpoint/2010/main" val="425313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repeatCount="indefinite" accel="8000" decel="8000" autoRev="1" fill="hold" nodeType="clickEffect">
                                  <p:stCondLst>
                                    <p:cond delay="0"/>
                                  </p:stCondLst>
                                  <p:endCondLst>
                                    <p:cond evt="onNext" delay="0">
                                      <p:tgtEl>
                                        <p:sldTgt/>
                                      </p:tgtEl>
                                    </p:cond>
                                  </p:endCondLst>
                                  <p:childTnLst>
                                    <p:animRot by="-600000">
                                      <p:cBhvr>
                                        <p:cTn id="6" dur="5000" fill="hold"/>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00050"/>
            <a:ext cx="9144000" cy="1181100"/>
          </a:xfrm>
        </p:spPr>
        <p:txBody>
          <a:bodyPr/>
          <a:lstStyle/>
          <a:p>
            <a:r>
              <a:rPr lang="en-US" sz="5200" dirty="0">
                <a:latin typeface="Cambria" panose="02040503050406030204" pitchFamily="18" charset="0"/>
                <a:ea typeface="Cambria" panose="02040503050406030204" pitchFamily="18" charset="0"/>
              </a:rPr>
              <a:t>EPP – Euler Pole Parameters</a:t>
            </a:r>
            <a:endParaRPr lang="en-US" sz="5400" dirty="0">
              <a:latin typeface="Cambria" panose="02040503050406030204" pitchFamily="18" charset="0"/>
              <a:ea typeface="Cambria" panose="02040503050406030204" pitchFamily="18" charset="0"/>
            </a:endParaRPr>
          </a:p>
        </p:txBody>
      </p:sp>
      <p:sp>
        <p:nvSpPr>
          <p:cNvPr id="6" name="Title 2"/>
          <p:cNvSpPr txBox="1">
            <a:spLocks/>
          </p:cNvSpPr>
          <p:nvPr/>
        </p:nvSpPr>
        <p:spPr bwMode="auto">
          <a:xfrm>
            <a:off x="514350" y="2552700"/>
            <a:ext cx="6419850"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5200" dirty="0">
                <a:latin typeface="Cambria" panose="02040503050406030204" pitchFamily="18" charset="0"/>
                <a:ea typeface="Cambria" panose="02040503050406030204" pitchFamily="18" charset="0"/>
              </a:rPr>
              <a:t>Latitude</a:t>
            </a:r>
          </a:p>
          <a:p>
            <a:pPr algn="l"/>
            <a:r>
              <a:rPr lang="en-US" sz="5200" dirty="0">
                <a:latin typeface="Cambria" panose="02040503050406030204" pitchFamily="18" charset="0"/>
                <a:ea typeface="Cambria" panose="02040503050406030204" pitchFamily="18" charset="0"/>
              </a:rPr>
              <a:t>Longitude</a:t>
            </a:r>
          </a:p>
          <a:p>
            <a:pPr algn="l"/>
            <a:r>
              <a:rPr lang="en-US" sz="5200" dirty="0">
                <a:latin typeface="Cambria" panose="02040503050406030204" pitchFamily="18" charset="0"/>
                <a:ea typeface="Cambria" panose="02040503050406030204" pitchFamily="18" charset="0"/>
              </a:rPr>
              <a:t>Rotation Speed</a:t>
            </a:r>
            <a:endParaRPr lang="en-US" sz="5400" dirty="0">
              <a:latin typeface="Cambria" panose="02040503050406030204" pitchFamily="18" charset="0"/>
              <a:ea typeface="Cambria" panose="02040503050406030204" pitchFamily="18" charset="0"/>
            </a:endParaRPr>
          </a:p>
        </p:txBody>
      </p:sp>
      <p:sp>
        <p:nvSpPr>
          <p:cNvPr id="7" name="Left Brace 6"/>
          <p:cNvSpPr/>
          <p:nvPr/>
        </p:nvSpPr>
        <p:spPr>
          <a:xfrm rot="10800000">
            <a:off x="3676648" y="2762250"/>
            <a:ext cx="571501" cy="1447800"/>
          </a:xfrm>
          <a:prstGeom prst="leftBrace">
            <a:avLst>
              <a:gd name="adj1" fmla="val 8333"/>
              <a:gd name="adj2" fmla="val 50444"/>
            </a:avLst>
          </a:prstGeom>
          <a:ln w="63500"/>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itle 2"/>
          <p:cNvSpPr txBox="1">
            <a:spLocks/>
          </p:cNvSpPr>
          <p:nvPr/>
        </p:nvSpPr>
        <p:spPr bwMode="auto">
          <a:xfrm>
            <a:off x="4419600" y="2809875"/>
            <a:ext cx="43910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600" dirty="0">
                <a:latin typeface="Cambria" panose="02040503050406030204" pitchFamily="18" charset="0"/>
                <a:ea typeface="Cambria" panose="02040503050406030204" pitchFamily="18" charset="0"/>
              </a:rPr>
              <a:t>yellow star off west coast of S. America</a:t>
            </a:r>
          </a:p>
        </p:txBody>
      </p:sp>
    </p:spTree>
    <p:extLst>
      <p:ext uri="{BB962C8B-B14F-4D97-AF65-F5344CB8AC3E}">
        <p14:creationId xmlns:p14="http://schemas.microsoft.com/office/powerpoint/2010/main" val="88120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352470"/>
            <a:ext cx="9150558" cy="796516"/>
          </a:xfrm>
        </p:spPr>
        <p:txBody>
          <a:bodyPr/>
          <a:lstStyle/>
          <a:p>
            <a:r>
              <a:rPr lang="en-US" sz="4800" dirty="0">
                <a:latin typeface="Cambria" panose="02040503050406030204" pitchFamily="18" charset="0"/>
              </a:rPr>
              <a:t>CORS Velocities in ITRF2020</a:t>
            </a:r>
          </a:p>
        </p:txBody>
      </p:sp>
      <p:pic>
        <p:nvPicPr>
          <p:cNvPr id="4" name="Picture 2"/>
          <p:cNvPicPr preferRelativeResize="0">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1276350"/>
            <a:ext cx="9150558" cy="5447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023046" y="5399809"/>
            <a:ext cx="2311454" cy="707886"/>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Drift…</a:t>
            </a:r>
          </a:p>
        </p:txBody>
      </p:sp>
      <p:sp>
        <p:nvSpPr>
          <p:cNvPr id="7" name="Oval 6"/>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32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75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heel(1)">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80079"/>
            <a:ext cx="9150350" cy="5450406"/>
          </a:xfrm>
          <a:prstGeom prst="rect">
            <a:avLst/>
          </a:prstGeom>
        </p:spPr>
      </p:pic>
      <p:sp>
        <p:nvSpPr>
          <p:cNvPr id="7"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dirty="0">
                <a:latin typeface="Cambria" panose="02040503050406030204" pitchFamily="18" charset="0"/>
              </a:rPr>
              <a:t>CORS Velocities in NATRF2022</a:t>
            </a:r>
          </a:p>
        </p:txBody>
      </p:sp>
      <p:sp>
        <p:nvSpPr>
          <p:cNvPr id="9" name="TextBox 8"/>
          <p:cNvSpPr txBox="1"/>
          <p:nvPr/>
        </p:nvSpPr>
        <p:spPr bwMode="auto">
          <a:xfrm>
            <a:off x="1146174" y="1234440"/>
            <a:ext cx="6858000" cy="523220"/>
          </a:xfrm>
          <a:prstGeom prst="rect">
            <a:avLst/>
          </a:prstGeom>
          <a:solidFill>
            <a:schemeClr val="accent6">
              <a:lumMod val="40000"/>
              <a:lumOff val="60000"/>
            </a:schemeClr>
          </a:solidFill>
          <a:ln w="9525">
            <a:noFill/>
            <a:miter lim="800000"/>
            <a:headEnd/>
            <a:tailEnd/>
          </a:ln>
        </p:spPr>
        <p:txBody>
          <a:bodyPr wrap="square" rtlCol="0">
            <a:spAutoFit/>
          </a:bodyPr>
          <a:lstStyle/>
          <a:p>
            <a:pPr algn="ctr"/>
            <a:r>
              <a:rPr lang="en-US" sz="2800" dirty="0">
                <a:latin typeface="Cambria" panose="02040503050406030204" pitchFamily="18" charset="0"/>
                <a:ea typeface="Cambria" panose="02040503050406030204" pitchFamily="18" charset="0"/>
              </a:rPr>
              <a:t>Think of this map as </a:t>
            </a:r>
            <a:r>
              <a:rPr lang="en-US" sz="2800" b="1" dirty="0">
                <a:latin typeface="Cambria" panose="02040503050406030204" pitchFamily="18" charset="0"/>
                <a:ea typeface="Cambria" panose="02040503050406030204" pitchFamily="18" charset="0"/>
              </a:rPr>
              <a:t>ITRF2020 + EPP2022</a:t>
            </a:r>
          </a:p>
        </p:txBody>
      </p:sp>
      <p:sp>
        <p:nvSpPr>
          <p:cNvPr id="6" name="TextBox 5"/>
          <p:cNvSpPr txBox="1"/>
          <p:nvPr/>
        </p:nvSpPr>
        <p:spPr>
          <a:xfrm>
            <a:off x="7156396" y="4322078"/>
            <a:ext cx="2311454" cy="1792109"/>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Still </a:t>
            </a:r>
            <a:r>
              <a:rPr lang="en-US" sz="4000" i="1" spc="-20" dirty="0" err="1">
                <a:solidFill>
                  <a:srgbClr val="424242"/>
                </a:solidFill>
                <a:uFill>
                  <a:solidFill>
                    <a:srgbClr val="000000"/>
                  </a:solidFill>
                </a:uFill>
                <a:latin typeface="Cambria" panose="02040503050406030204" pitchFamily="18" charset="0"/>
                <a:ea typeface="Cambria" panose="02040503050406030204" pitchFamily="18" charset="0"/>
                <a:cs typeface="Calibri"/>
              </a:rPr>
              <a:t>SomeDrift</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t>
            </a:r>
          </a:p>
        </p:txBody>
      </p:sp>
      <p:sp>
        <p:nvSpPr>
          <p:cNvPr id="8" name="Oval 7"/>
          <p:cNvSpPr/>
          <p:nvPr/>
        </p:nvSpPr>
        <p:spPr>
          <a:xfrm rot="19395227">
            <a:off x="1872085" y="3638358"/>
            <a:ext cx="829595" cy="2146227"/>
          </a:xfrm>
          <a:prstGeom prst="ellipse">
            <a:avLst/>
          </a:prstGeom>
          <a:noFill/>
          <a:ln w="6032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6836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150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2000"/>
                            </p:stCondLst>
                            <p:childTnLst>
                              <p:par>
                                <p:cTn id="9" presetID="42" presetClass="entr" presetSubtype="0" fill="hold" nodeType="afterEffect">
                                  <p:stCondLst>
                                    <p:cond delay="1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1000"/>
                                        <p:tgtEl>
                                          <p:spTgt spid="6">
                                            <p:txEl>
                                              <p:pRg st="0" end="0"/>
                                            </p:txEl>
                                          </p:spTgt>
                                        </p:tgtEl>
                                      </p:cBhvr>
                                    </p:animEffect>
                                    <p:anim calcmode="lin" valueType="num">
                                      <p:cBhvr>
                                        <p:cTn id="1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Content Placeholder 2"/>
          <p:cNvSpPr txBox="1">
            <a:spLocks/>
          </p:cNvSpPr>
          <p:nvPr/>
        </p:nvSpPr>
        <p:spPr bwMode="gray">
          <a:xfrm>
            <a:off x="5695950" y="1454788"/>
            <a:ext cx="3219450" cy="4541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None/>
              <a:defRPr/>
            </a:pPr>
            <a:r>
              <a:rPr lang="en-US" sz="3600" kern="0" dirty="0">
                <a:solidFill>
                  <a:srgbClr val="FF0000"/>
                </a:solidFill>
                <a:latin typeface="Cambria" panose="02040503050406030204" pitchFamily="18" charset="0"/>
                <a:ea typeface="Cambria" panose="02040503050406030204" pitchFamily="18" charset="0"/>
              </a:rPr>
              <a:t>NATRF2022</a:t>
            </a:r>
          </a:p>
          <a:p>
            <a:pPr marL="0" indent="0">
              <a:spcBef>
                <a:spcPts val="4400"/>
              </a:spcBef>
              <a:buNone/>
              <a:defRPr/>
            </a:pPr>
            <a:r>
              <a:rPr lang="en-US" sz="3600" kern="0" dirty="0">
                <a:solidFill>
                  <a:srgbClr val="FF0000"/>
                </a:solidFill>
                <a:latin typeface="Cambria" panose="02040503050406030204" pitchFamily="18" charset="0"/>
                <a:ea typeface="Cambria" panose="02040503050406030204" pitchFamily="18" charset="0"/>
                <a:cs typeface="+mn-cs"/>
              </a:rPr>
              <a:t>CATRF2022</a:t>
            </a:r>
          </a:p>
          <a:p>
            <a:pPr marL="0" indent="0">
              <a:spcBef>
                <a:spcPts val="4600"/>
              </a:spcBef>
              <a:buNone/>
              <a:defRPr/>
            </a:pPr>
            <a:r>
              <a:rPr lang="en-US" sz="3600" kern="0" dirty="0">
                <a:solidFill>
                  <a:srgbClr val="FF0000"/>
                </a:solidFill>
                <a:latin typeface="Cambria" panose="02040503050406030204" pitchFamily="18" charset="0"/>
                <a:ea typeface="Cambria" panose="02040503050406030204" pitchFamily="18" charset="0"/>
              </a:rPr>
              <a:t>PATRF2022</a:t>
            </a:r>
          </a:p>
          <a:p>
            <a:pPr marL="0" indent="0">
              <a:spcBef>
                <a:spcPts val="4600"/>
              </a:spcBef>
              <a:buNone/>
              <a:defRPr/>
            </a:pPr>
            <a:r>
              <a:rPr lang="en-US" sz="3600" kern="0" dirty="0">
                <a:solidFill>
                  <a:srgbClr val="FF0000"/>
                </a:solidFill>
                <a:latin typeface="Cambria" panose="02040503050406030204" pitchFamily="18" charset="0"/>
                <a:ea typeface="Cambria" panose="02040503050406030204" pitchFamily="18" charset="0"/>
              </a:rPr>
              <a:t>MATRF2022</a:t>
            </a:r>
          </a:p>
        </p:txBody>
      </p:sp>
      <p:sp>
        <p:nvSpPr>
          <p:cNvPr id="8" name="TextBox 7"/>
          <p:cNvSpPr txBox="1"/>
          <p:nvPr/>
        </p:nvSpPr>
        <p:spPr>
          <a:xfrm>
            <a:off x="2650998" y="1446869"/>
            <a:ext cx="2275633" cy="646331"/>
          </a:xfrm>
          <a:prstGeom prst="rect">
            <a:avLst/>
          </a:prstGeom>
          <a:noFill/>
          <a:ln>
            <a:solidFill>
              <a:schemeClr val="tx1"/>
            </a:solidFill>
          </a:ln>
        </p:spPr>
        <p:txBody>
          <a:bodyPr wrap="square" rtlCol="0">
            <a:spAutoFit/>
          </a:bodyPr>
          <a:lstStyle/>
          <a:p>
            <a:r>
              <a:rPr lang="en-US" dirty="0"/>
              <a:t>Rotation of the </a:t>
            </a:r>
          </a:p>
          <a:p>
            <a:r>
              <a:rPr lang="en-US" dirty="0"/>
              <a:t>North American Plate</a:t>
            </a:r>
          </a:p>
        </p:txBody>
      </p:sp>
      <p:sp>
        <p:nvSpPr>
          <p:cNvPr id="14" name="TextBox 13"/>
          <p:cNvSpPr txBox="1"/>
          <p:nvPr/>
        </p:nvSpPr>
        <p:spPr>
          <a:xfrm>
            <a:off x="2650997" y="2579272"/>
            <a:ext cx="1909028" cy="646331"/>
          </a:xfrm>
          <a:prstGeom prst="rect">
            <a:avLst/>
          </a:prstGeom>
          <a:noFill/>
          <a:ln>
            <a:solidFill>
              <a:schemeClr val="tx1"/>
            </a:solidFill>
          </a:ln>
        </p:spPr>
        <p:txBody>
          <a:bodyPr wrap="square" rtlCol="0">
            <a:spAutoFit/>
          </a:bodyPr>
          <a:lstStyle/>
          <a:p>
            <a:r>
              <a:rPr lang="en-US" dirty="0"/>
              <a:t>Rotation of the </a:t>
            </a:r>
          </a:p>
          <a:p>
            <a:r>
              <a:rPr lang="en-US" dirty="0"/>
              <a:t>Caribbean Plate</a:t>
            </a:r>
          </a:p>
        </p:txBody>
      </p:sp>
      <p:sp>
        <p:nvSpPr>
          <p:cNvPr id="15" name="TextBox 14"/>
          <p:cNvSpPr txBox="1"/>
          <p:nvPr/>
        </p:nvSpPr>
        <p:spPr>
          <a:xfrm>
            <a:off x="2650997" y="3725512"/>
            <a:ext cx="1666034" cy="646331"/>
          </a:xfrm>
          <a:prstGeom prst="rect">
            <a:avLst/>
          </a:prstGeom>
          <a:noFill/>
          <a:ln>
            <a:solidFill>
              <a:schemeClr val="tx1"/>
            </a:solidFill>
          </a:ln>
        </p:spPr>
        <p:txBody>
          <a:bodyPr wrap="none" rtlCol="0">
            <a:spAutoFit/>
          </a:bodyPr>
          <a:lstStyle/>
          <a:p>
            <a:r>
              <a:rPr lang="en-US" dirty="0"/>
              <a:t>Rotation of the </a:t>
            </a:r>
          </a:p>
          <a:p>
            <a:r>
              <a:rPr lang="en-US" dirty="0"/>
              <a:t>Pacific Plate</a:t>
            </a:r>
          </a:p>
        </p:txBody>
      </p:sp>
      <p:sp>
        <p:nvSpPr>
          <p:cNvPr id="16" name="TextBox 15"/>
          <p:cNvSpPr txBox="1"/>
          <p:nvPr/>
        </p:nvSpPr>
        <p:spPr>
          <a:xfrm>
            <a:off x="2650997" y="4856929"/>
            <a:ext cx="1666034" cy="646331"/>
          </a:xfrm>
          <a:prstGeom prst="rect">
            <a:avLst/>
          </a:prstGeom>
          <a:noFill/>
          <a:ln>
            <a:solidFill>
              <a:schemeClr val="tx1"/>
            </a:solidFill>
          </a:ln>
        </p:spPr>
        <p:txBody>
          <a:bodyPr wrap="none" rtlCol="0">
            <a:spAutoFit/>
          </a:bodyPr>
          <a:lstStyle/>
          <a:p>
            <a:r>
              <a:rPr lang="en-US" dirty="0"/>
              <a:t>Rotation of the </a:t>
            </a:r>
          </a:p>
          <a:p>
            <a:r>
              <a:rPr lang="en-US" dirty="0"/>
              <a:t>Mariana Plate</a:t>
            </a:r>
          </a:p>
        </p:txBody>
      </p:sp>
      <p:sp>
        <p:nvSpPr>
          <p:cNvPr id="18" name="Content Placeholder 2"/>
          <p:cNvSpPr txBox="1">
            <a:spLocks/>
          </p:cNvSpPr>
          <p:nvPr/>
        </p:nvSpPr>
        <p:spPr bwMode="gray">
          <a:xfrm>
            <a:off x="162189" y="3225603"/>
            <a:ext cx="1456660" cy="44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85000" lnSpcReduction="2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lnSpc>
                <a:spcPct val="120000"/>
              </a:lnSpc>
              <a:spcBef>
                <a:spcPts val="0"/>
              </a:spcBef>
              <a:buNone/>
              <a:defRPr/>
            </a:pPr>
            <a:r>
              <a:rPr lang="en-US" sz="3400" b="1" kern="0" dirty="0">
                <a:solidFill>
                  <a:srgbClr val="00B0F0"/>
                </a:solidFill>
                <a:latin typeface="Cambria" panose="02040503050406030204" pitchFamily="18" charset="0"/>
                <a:ea typeface="Cambria" panose="02040503050406030204" pitchFamily="18" charset="0"/>
              </a:rPr>
              <a:t>ITRF2020</a:t>
            </a:r>
          </a:p>
        </p:txBody>
      </p:sp>
      <p:sp>
        <p:nvSpPr>
          <p:cNvPr id="7" name="Rounded Rectangle 6"/>
          <p:cNvSpPr/>
          <p:nvPr/>
        </p:nvSpPr>
        <p:spPr>
          <a:xfrm>
            <a:off x="2347177" y="1213831"/>
            <a:ext cx="2881559" cy="4745254"/>
          </a:xfrm>
          <a:prstGeom prst="roundRect">
            <a:avLst/>
          </a:prstGeom>
          <a:noFill/>
          <a:ln w="698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921372" y="6040328"/>
            <a:ext cx="1733167" cy="538609"/>
          </a:xfrm>
          <a:prstGeom prst="rect">
            <a:avLst/>
          </a:prstGeom>
          <a:noFill/>
        </p:spPr>
        <p:txBody>
          <a:bodyPr wrap="none" rtlCol="0">
            <a:spAutoFit/>
          </a:bodyPr>
          <a:lstStyle/>
          <a:p>
            <a:r>
              <a:rPr lang="en-US" sz="2900" b="1" dirty="0">
                <a:solidFill>
                  <a:srgbClr val="00B050"/>
                </a:solidFill>
                <a:latin typeface="Cambria" panose="02040503050406030204" pitchFamily="18" charset="0"/>
                <a:ea typeface="Cambria" panose="02040503050406030204" pitchFamily="18" charset="0"/>
              </a:rPr>
              <a:t>EPP2022</a:t>
            </a:r>
          </a:p>
        </p:txBody>
      </p:sp>
      <p:cxnSp>
        <p:nvCxnSpPr>
          <p:cNvPr id="11" name="Elbow Connector 10"/>
          <p:cNvCxnSpPr>
            <a:stCxn id="18" idx="0"/>
            <a:endCxn id="8" idx="1"/>
          </p:cNvCxnSpPr>
          <p:nvPr/>
        </p:nvCxnSpPr>
        <p:spPr>
          <a:xfrm rot="5400000" flipH="1" flipV="1">
            <a:off x="1042974" y="1617580"/>
            <a:ext cx="1455568" cy="1760479"/>
          </a:xfrm>
          <a:prstGeom prst="bentConnector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2" name="Elbow Connector 21"/>
          <p:cNvCxnSpPr>
            <a:endCxn id="14" idx="1"/>
          </p:cNvCxnSpPr>
          <p:nvPr/>
        </p:nvCxnSpPr>
        <p:spPr>
          <a:xfrm flipV="1">
            <a:off x="1879963" y="2902438"/>
            <a:ext cx="771034" cy="459739"/>
          </a:xfrm>
          <a:prstGeom prst="bentConnector3">
            <a:avLst>
              <a:gd name="adj1" fmla="val 3715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18" idx="2"/>
            <a:endCxn id="16" idx="1"/>
          </p:cNvCxnSpPr>
          <p:nvPr/>
        </p:nvCxnSpPr>
        <p:spPr>
          <a:xfrm rot="16200000" flipH="1">
            <a:off x="1015470" y="3544566"/>
            <a:ext cx="1510577" cy="1760478"/>
          </a:xfrm>
          <a:prstGeom prst="bentConnector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36" name="Elbow Connector 35"/>
          <p:cNvCxnSpPr>
            <a:endCxn id="15" idx="1"/>
          </p:cNvCxnSpPr>
          <p:nvPr/>
        </p:nvCxnSpPr>
        <p:spPr>
          <a:xfrm>
            <a:off x="1879963" y="3498751"/>
            <a:ext cx="771034" cy="549927"/>
          </a:xfrm>
          <a:prstGeom prst="bentConnector3">
            <a:avLst>
              <a:gd name="adj1" fmla="val 3715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3559" name="Straight Arrow Connector 23558"/>
          <p:cNvCxnSpPr/>
          <p:nvPr/>
        </p:nvCxnSpPr>
        <p:spPr>
          <a:xfrm>
            <a:off x="4926630" y="1770035"/>
            <a:ext cx="675312" cy="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4" idx="3"/>
          </p:cNvCxnSpPr>
          <p:nvPr/>
        </p:nvCxnSpPr>
        <p:spPr>
          <a:xfrm flipV="1">
            <a:off x="4560026" y="2894443"/>
            <a:ext cx="1041917" cy="7994"/>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a:stCxn id="15" idx="3"/>
          </p:cNvCxnSpPr>
          <p:nvPr/>
        </p:nvCxnSpPr>
        <p:spPr>
          <a:xfrm flipV="1">
            <a:off x="4317032" y="4045437"/>
            <a:ext cx="1284911" cy="324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flipV="1">
            <a:off x="4303426" y="5180094"/>
            <a:ext cx="1284911" cy="324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Title 2"/>
          <p:cNvSpPr txBox="1">
            <a:spLocks/>
          </p:cNvSpPr>
          <p:nvPr/>
        </p:nvSpPr>
        <p:spPr bwMode="auto">
          <a:xfrm>
            <a:off x="-1" y="2000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a:solidFill>
                  <a:srgbClr val="00B0F0"/>
                </a:solidFill>
                <a:latin typeface="Cambria" panose="02040503050406030204" pitchFamily="18" charset="0"/>
              </a:rPr>
              <a:t>ITRF2020</a:t>
            </a:r>
            <a:r>
              <a:rPr lang="en-US" dirty="0">
                <a:latin typeface="Cambria" panose="02040503050406030204" pitchFamily="18" charset="0"/>
              </a:rPr>
              <a:t> + </a:t>
            </a:r>
            <a:r>
              <a:rPr lang="en-US" b="1" dirty="0">
                <a:solidFill>
                  <a:srgbClr val="00B050"/>
                </a:solidFill>
                <a:latin typeface="Cambria" panose="02040503050406030204" pitchFamily="18" charset="0"/>
              </a:rPr>
              <a:t>EPP2022</a:t>
            </a:r>
            <a:r>
              <a:rPr lang="en-US" dirty="0">
                <a:latin typeface="Cambria" panose="02040503050406030204" pitchFamily="18" charset="0"/>
              </a:rPr>
              <a:t> = </a:t>
            </a:r>
            <a:r>
              <a:rPr lang="en-US" dirty="0">
                <a:solidFill>
                  <a:srgbClr val="FF0000"/>
                </a:solidFill>
                <a:latin typeface="Cambria" panose="02040503050406030204" pitchFamily="18" charset="0"/>
              </a:rPr>
              <a:t>--TRF2022</a:t>
            </a:r>
          </a:p>
        </p:txBody>
      </p:sp>
    </p:spTree>
    <p:extLst>
      <p:ext uri="{BB962C8B-B14F-4D97-AF65-F5344CB8AC3E}">
        <p14:creationId xmlns:p14="http://schemas.microsoft.com/office/powerpoint/2010/main" val="93062278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p:cNvSpPr txBox="1"/>
          <p:nvPr/>
        </p:nvSpPr>
        <p:spPr>
          <a:xfrm>
            <a:off x="2650998" y="1446869"/>
            <a:ext cx="2275633" cy="646331"/>
          </a:xfrm>
          <a:prstGeom prst="rect">
            <a:avLst/>
          </a:prstGeom>
          <a:noFill/>
          <a:ln>
            <a:solidFill>
              <a:schemeClr val="tx1"/>
            </a:solidFill>
          </a:ln>
        </p:spPr>
        <p:txBody>
          <a:bodyPr wrap="square" rtlCol="0">
            <a:spAutoFit/>
          </a:bodyPr>
          <a:lstStyle/>
          <a:p>
            <a:r>
              <a:rPr lang="en-US" dirty="0"/>
              <a:t>Rotation of the </a:t>
            </a:r>
          </a:p>
          <a:p>
            <a:r>
              <a:rPr lang="en-US" dirty="0"/>
              <a:t>North American Plate</a:t>
            </a:r>
          </a:p>
        </p:txBody>
      </p:sp>
      <p:sp>
        <p:nvSpPr>
          <p:cNvPr id="18" name="Content Placeholder 2"/>
          <p:cNvSpPr txBox="1">
            <a:spLocks/>
          </p:cNvSpPr>
          <p:nvPr/>
        </p:nvSpPr>
        <p:spPr bwMode="gray">
          <a:xfrm>
            <a:off x="162189" y="3225603"/>
            <a:ext cx="1456660" cy="44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rmAutofit fontScale="85000" lnSpcReduction="20000"/>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lnSpc>
                <a:spcPct val="120000"/>
              </a:lnSpc>
              <a:spcBef>
                <a:spcPts val="0"/>
              </a:spcBef>
              <a:buNone/>
              <a:defRPr/>
            </a:pPr>
            <a:r>
              <a:rPr lang="en-US" sz="3400" b="1" kern="0" dirty="0">
                <a:solidFill>
                  <a:srgbClr val="00B0F0"/>
                </a:solidFill>
                <a:latin typeface="Cambria" panose="02040503050406030204" pitchFamily="18" charset="0"/>
                <a:ea typeface="Cambria" panose="02040503050406030204" pitchFamily="18" charset="0"/>
              </a:rPr>
              <a:t>ITRF2020</a:t>
            </a:r>
          </a:p>
        </p:txBody>
      </p:sp>
      <p:sp>
        <p:nvSpPr>
          <p:cNvPr id="7" name="Rounded Rectangle 6"/>
          <p:cNvSpPr/>
          <p:nvPr/>
        </p:nvSpPr>
        <p:spPr>
          <a:xfrm>
            <a:off x="2347177" y="1213831"/>
            <a:ext cx="2881559" cy="1167419"/>
          </a:xfrm>
          <a:prstGeom prst="roundRect">
            <a:avLst/>
          </a:prstGeom>
          <a:noFill/>
          <a:ln w="698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922230" y="2458928"/>
            <a:ext cx="1733167" cy="538609"/>
          </a:xfrm>
          <a:prstGeom prst="rect">
            <a:avLst/>
          </a:prstGeom>
          <a:noFill/>
        </p:spPr>
        <p:txBody>
          <a:bodyPr wrap="none" rtlCol="0">
            <a:spAutoFit/>
          </a:bodyPr>
          <a:lstStyle/>
          <a:p>
            <a:r>
              <a:rPr lang="en-US" sz="2900" b="1" dirty="0">
                <a:solidFill>
                  <a:srgbClr val="00B050"/>
                </a:solidFill>
                <a:latin typeface="Cambria" panose="02040503050406030204" pitchFamily="18" charset="0"/>
                <a:ea typeface="Cambria" panose="02040503050406030204" pitchFamily="18" charset="0"/>
              </a:rPr>
              <a:t>EPP2022</a:t>
            </a:r>
          </a:p>
        </p:txBody>
      </p:sp>
      <p:cxnSp>
        <p:nvCxnSpPr>
          <p:cNvPr id="11" name="Elbow Connector 10"/>
          <p:cNvCxnSpPr>
            <a:stCxn id="18" idx="0"/>
            <a:endCxn id="8" idx="1"/>
          </p:cNvCxnSpPr>
          <p:nvPr/>
        </p:nvCxnSpPr>
        <p:spPr>
          <a:xfrm rot="5400000" flipH="1" flipV="1">
            <a:off x="1042974" y="1617580"/>
            <a:ext cx="1455568" cy="1760479"/>
          </a:xfrm>
          <a:prstGeom prst="bentConnector2">
            <a:avLst/>
          </a:prstGeom>
          <a:ln w="31750">
            <a:solidFill>
              <a:srgbClr val="00B0F0"/>
            </a:solidFill>
            <a:tailEnd type="triangle"/>
          </a:ln>
        </p:spPr>
        <p:style>
          <a:lnRef idx="2">
            <a:schemeClr val="accent1"/>
          </a:lnRef>
          <a:fillRef idx="0">
            <a:schemeClr val="accent1"/>
          </a:fillRef>
          <a:effectRef idx="1">
            <a:schemeClr val="accent1"/>
          </a:effectRef>
          <a:fontRef idx="minor">
            <a:schemeClr val="tx1"/>
          </a:fontRef>
        </p:style>
      </p:cxnSp>
      <p:cxnSp>
        <p:nvCxnSpPr>
          <p:cNvPr id="23559" name="Straight Arrow Connector 23558"/>
          <p:cNvCxnSpPr/>
          <p:nvPr/>
        </p:nvCxnSpPr>
        <p:spPr>
          <a:xfrm>
            <a:off x="4926630" y="1770035"/>
            <a:ext cx="675312" cy="0"/>
          </a:xfrm>
          <a:prstGeom prst="straightConnector1">
            <a:avLst/>
          </a:prstGeom>
          <a:ln w="317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Title 2"/>
          <p:cNvSpPr txBox="1">
            <a:spLocks/>
          </p:cNvSpPr>
          <p:nvPr/>
        </p:nvSpPr>
        <p:spPr bwMode="auto">
          <a:xfrm>
            <a:off x="-1" y="2000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b="1" dirty="0">
                <a:solidFill>
                  <a:srgbClr val="00B0F0"/>
                </a:solidFill>
                <a:latin typeface="Cambria" panose="02040503050406030204" pitchFamily="18" charset="0"/>
              </a:rPr>
              <a:t>ITRF2020</a:t>
            </a:r>
            <a:r>
              <a:rPr lang="en-US" dirty="0">
                <a:latin typeface="Cambria" panose="02040503050406030204" pitchFamily="18" charset="0"/>
              </a:rPr>
              <a:t> + </a:t>
            </a:r>
            <a:r>
              <a:rPr lang="en-US" b="1" dirty="0">
                <a:solidFill>
                  <a:srgbClr val="00B050"/>
                </a:solidFill>
                <a:latin typeface="Cambria" panose="02040503050406030204" pitchFamily="18" charset="0"/>
              </a:rPr>
              <a:t>EPP2022</a:t>
            </a:r>
            <a:r>
              <a:rPr lang="en-US" dirty="0">
                <a:latin typeface="Cambria" panose="02040503050406030204" pitchFamily="18" charset="0"/>
              </a:rPr>
              <a:t> = </a:t>
            </a:r>
            <a:r>
              <a:rPr lang="en-US" dirty="0">
                <a:solidFill>
                  <a:srgbClr val="FF0000"/>
                </a:solidFill>
                <a:latin typeface="Cambria" panose="02040503050406030204" pitchFamily="18" charset="0"/>
              </a:rPr>
              <a:t>--TRF2022</a:t>
            </a:r>
          </a:p>
        </p:txBody>
      </p:sp>
      <p:sp>
        <p:nvSpPr>
          <p:cNvPr id="12" name="Content Placeholder 2"/>
          <p:cNvSpPr txBox="1">
            <a:spLocks/>
          </p:cNvSpPr>
          <p:nvPr/>
        </p:nvSpPr>
        <p:spPr bwMode="gray">
          <a:xfrm>
            <a:off x="5695950" y="1454789"/>
            <a:ext cx="3219450" cy="63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marL="342900" indent="-342900" algn="l" rtl="0" eaLnBrk="1" fontAlgn="base" hangingPunct="1">
              <a:spcBef>
                <a:spcPct val="20000"/>
              </a:spcBef>
              <a:spcAft>
                <a:spcPct val="0"/>
              </a:spcAft>
              <a:buClr>
                <a:schemeClr val="accent1"/>
              </a:buClr>
              <a:buFont typeface="Wingdings" pitchFamily="2" charset="2"/>
              <a:buChar char="§"/>
              <a:defRPr sz="2400" b="0">
                <a:solidFill>
                  <a:schemeClr val="tx1"/>
                </a:solidFill>
                <a:latin typeface="Calibri"/>
                <a:ea typeface="+mn-ea"/>
                <a:cs typeface="Calibri"/>
              </a:defRPr>
            </a:lvl1pPr>
            <a:lvl2pPr marL="742950" indent="-285750" algn="l" rtl="0" eaLnBrk="1" fontAlgn="base" hangingPunct="1">
              <a:spcBef>
                <a:spcPct val="20000"/>
              </a:spcBef>
              <a:spcAft>
                <a:spcPct val="0"/>
              </a:spcAft>
              <a:buClr>
                <a:schemeClr val="accent1"/>
              </a:buClr>
              <a:buChar char="–"/>
              <a:defRPr sz="2000" b="0">
                <a:solidFill>
                  <a:schemeClr val="tx1"/>
                </a:solidFill>
                <a:latin typeface="Calibri"/>
                <a:cs typeface="Calibri"/>
              </a:defRPr>
            </a:lvl2pPr>
            <a:lvl3pPr marL="11430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3pPr>
            <a:lvl4pPr marL="16002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4pPr>
            <a:lvl5pPr marL="2057400" indent="-228600" algn="l" rtl="0" eaLnBrk="1" fontAlgn="base" hangingPunct="1">
              <a:spcBef>
                <a:spcPct val="20000"/>
              </a:spcBef>
              <a:spcAft>
                <a:spcPct val="0"/>
              </a:spcAft>
              <a:buClr>
                <a:schemeClr val="accent1"/>
              </a:buClr>
              <a:buFont typeface="Wingdings" pitchFamily="2" charset="2"/>
              <a:buChar char="§"/>
              <a:defRPr sz="1800" b="0">
                <a:solidFill>
                  <a:schemeClr val="tx1"/>
                </a:solidFill>
                <a:latin typeface="Calibri"/>
                <a:cs typeface="Calibri"/>
              </a:defRPr>
            </a:lvl5pPr>
            <a:lvl6pPr marL="25146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6pPr>
            <a:lvl7pPr marL="29718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7pPr>
            <a:lvl8pPr marL="34290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8pPr>
            <a:lvl9pPr marL="3886200" indent="-228600" algn="l" rtl="0" eaLnBrk="1" fontAlgn="base" hangingPunct="1">
              <a:spcBef>
                <a:spcPct val="20000"/>
              </a:spcBef>
              <a:spcAft>
                <a:spcPct val="0"/>
              </a:spcAft>
              <a:buClr>
                <a:schemeClr val="accent1"/>
              </a:buClr>
              <a:buFont typeface="Wingdings" pitchFamily="2" charset="2"/>
              <a:buChar char="§"/>
              <a:defRPr sz="1800" b="1">
                <a:solidFill>
                  <a:schemeClr val="tx1"/>
                </a:solidFill>
                <a:latin typeface="+mn-lt"/>
              </a:defRPr>
            </a:lvl9pPr>
          </a:lstStyle>
          <a:p>
            <a:pPr marL="0" indent="0">
              <a:buNone/>
              <a:defRPr/>
            </a:pPr>
            <a:r>
              <a:rPr lang="en-US" sz="3600" kern="0" dirty="0">
                <a:solidFill>
                  <a:srgbClr val="FF0000"/>
                </a:solidFill>
                <a:latin typeface="Cambria" panose="02040503050406030204" pitchFamily="18" charset="0"/>
                <a:ea typeface="Cambria" panose="02040503050406030204" pitchFamily="18" charset="0"/>
              </a:rPr>
              <a:t>NATRF2022</a:t>
            </a:r>
          </a:p>
        </p:txBody>
      </p:sp>
    </p:spTree>
    <p:extLst>
      <p:ext uri="{BB962C8B-B14F-4D97-AF65-F5344CB8AC3E}">
        <p14:creationId xmlns:p14="http://schemas.microsoft.com/office/powerpoint/2010/main" val="3982610646"/>
      </p:ext>
    </p:extLst>
  </p:cSld>
  <p:clrMapOvr>
    <a:masterClrMapping/>
  </p:clrMapOvr>
  <p:transition spd="slow">
    <p:wipe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0" y="420930"/>
            <a:ext cx="9144000" cy="754908"/>
          </a:xfrm>
          <a:prstGeom prst="rect">
            <a:avLst/>
          </a:prstGeom>
        </p:spPr>
        <p:txBody>
          <a:bodyPr vert="horz" wrap="square" lIns="0" tIns="16087" rIns="0" bIns="0" numCol="1" rtlCol="0" anchor="ctr" anchorCtr="0" compatLnSpc="1">
            <a:prstTxWarp prst="textNoShape">
              <a:avLst/>
            </a:prstTxWarp>
            <a:spAutoFit/>
          </a:bodyPr>
          <a:lstStyle/>
          <a:p>
            <a:pPr marL="16933">
              <a:spcBef>
                <a:spcPts val="127"/>
              </a:spcBef>
            </a:pPr>
            <a:r>
              <a:rPr lang="en-US" sz="4800" spc="-13" dirty="0">
                <a:latin typeface="Cambria" panose="02040503050406030204" pitchFamily="18" charset="0"/>
                <a:cs typeface="Calibri"/>
              </a:rPr>
              <a:t>Two types of drift</a:t>
            </a:r>
            <a:endParaRPr sz="4800" dirty="0">
              <a:latin typeface="Cambria" panose="02040503050406030204" pitchFamily="18" charset="0"/>
              <a:cs typeface="Calibri"/>
            </a:endParaRPr>
          </a:p>
        </p:txBody>
      </p:sp>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457200" marR="6773">
              <a:spcBef>
                <a:spcPts val="133"/>
              </a:spcBef>
            </a:pPr>
            <a:r>
              <a:rPr lang="en-US" sz="4000" spc="-7" dirty="0">
                <a:latin typeface="Cambria" panose="02040503050406030204" pitchFamily="18" charset="0"/>
                <a:ea typeface="Cambria" panose="02040503050406030204" pitchFamily="18" charset="0"/>
                <a:cs typeface="Calibri"/>
              </a:rPr>
              <a:t>Tectonic Plate Rotation</a:t>
            </a:r>
          </a:p>
          <a:p>
            <a:pPr marL="1485900" marR="6773" lvl="2" indent="-342900">
              <a:spcBef>
                <a:spcPts val="133"/>
              </a:spcBef>
              <a:spcAft>
                <a:spcPts val="1200"/>
              </a:spcAft>
              <a:buFont typeface="Arial" panose="020B0604020202020204" pitchFamily="34" charset="0"/>
              <a:buChar char="•"/>
            </a:pPr>
            <a:r>
              <a:rPr lang="en-US" sz="3600" spc="-7" dirty="0">
                <a:latin typeface="Cambria" panose="02040503050406030204" pitchFamily="18" charset="0"/>
                <a:ea typeface="Cambria" panose="02040503050406030204" pitchFamily="18" charset="0"/>
                <a:cs typeface="Calibri"/>
              </a:rPr>
              <a:t>horizontal</a:t>
            </a:r>
          </a:p>
          <a:p>
            <a:pPr marL="1485900" marR="6773" lvl="2" indent="-342900">
              <a:spcBef>
                <a:spcPts val="133"/>
              </a:spcBef>
              <a:spcAft>
                <a:spcPts val="1200"/>
              </a:spcAft>
              <a:buFont typeface="Arial" panose="020B0604020202020204" pitchFamily="34" charset="0"/>
              <a:buChar char="•"/>
            </a:pPr>
            <a:endParaRPr lang="en-US" sz="3600" spc="-7" dirty="0">
              <a:latin typeface="Cambria" panose="02040503050406030204" pitchFamily="18" charset="0"/>
              <a:ea typeface="Cambria" panose="02040503050406030204" pitchFamily="18" charset="0"/>
              <a:cs typeface="Calibri"/>
            </a:endParaRPr>
          </a:p>
          <a:p>
            <a:pPr marL="457200" marR="6773">
              <a:spcBef>
                <a:spcPts val="133"/>
              </a:spcBef>
            </a:pPr>
            <a:r>
              <a:rPr lang="en-US" sz="4000" spc="-7" dirty="0">
                <a:latin typeface="Cambria" panose="02040503050406030204" pitchFamily="18" charset="0"/>
                <a:ea typeface="Cambria" panose="02040503050406030204" pitchFamily="18" charset="0"/>
                <a:cs typeface="Calibri"/>
              </a:rPr>
              <a:t>Everything Else</a:t>
            </a:r>
          </a:p>
          <a:p>
            <a:pPr marL="1485900" marR="6773" lvl="2" indent="-342900">
              <a:spcBef>
                <a:spcPts val="133"/>
              </a:spcBef>
              <a:buFont typeface="Arial" panose="020B0604020202020204" pitchFamily="34" charset="0"/>
              <a:buChar char="•"/>
            </a:pPr>
            <a:r>
              <a:rPr lang="en-US" sz="3600" spc="-7" dirty="0">
                <a:latin typeface="Cambria" panose="02040503050406030204" pitchFamily="18" charset="0"/>
                <a:ea typeface="Cambria" panose="02040503050406030204" pitchFamily="18" charset="0"/>
                <a:cs typeface="Calibri"/>
              </a:rPr>
              <a:t>residual motions left after rotation</a:t>
            </a:r>
          </a:p>
          <a:p>
            <a:pPr marL="1485900" marR="6773" lvl="2" indent="-342900">
              <a:spcBef>
                <a:spcPts val="133"/>
              </a:spcBef>
              <a:buFont typeface="Arial" panose="020B0604020202020204" pitchFamily="34" charset="0"/>
              <a:buChar char="•"/>
            </a:pPr>
            <a:r>
              <a:rPr lang="en-US" sz="3600" spc="-7" dirty="0">
                <a:latin typeface="Cambria" panose="02040503050406030204" pitchFamily="18" charset="0"/>
                <a:ea typeface="Cambria" panose="02040503050406030204" pitchFamily="18" charset="0"/>
                <a:cs typeface="Calibri"/>
              </a:rPr>
              <a:t>regional linear motions</a:t>
            </a:r>
          </a:p>
          <a:p>
            <a:pPr marL="1485900" marR="6773" lvl="2" indent="-342900">
              <a:spcBef>
                <a:spcPts val="133"/>
              </a:spcBef>
              <a:buFont typeface="Arial" panose="020B0604020202020204" pitchFamily="34" charset="0"/>
              <a:buChar char="•"/>
            </a:pPr>
            <a:r>
              <a:rPr lang="en-US" sz="3600" spc="-7" dirty="0">
                <a:latin typeface="Cambria" panose="02040503050406030204" pitchFamily="18" charset="0"/>
                <a:ea typeface="Cambria" panose="02040503050406030204" pitchFamily="18" charset="0"/>
                <a:cs typeface="Calibri"/>
              </a:rPr>
              <a:t>localized subsidence or uplift</a:t>
            </a:r>
          </a:p>
        </p:txBody>
      </p:sp>
      <p:sp>
        <p:nvSpPr>
          <p:cNvPr id="4" name="object 3"/>
          <p:cNvSpPr txBox="1"/>
          <p:nvPr/>
        </p:nvSpPr>
        <p:spPr>
          <a:xfrm>
            <a:off x="4705350" y="2165353"/>
            <a:ext cx="3257550" cy="876300"/>
          </a:xfrm>
          <a:prstGeom prst="rect">
            <a:avLst/>
          </a:prstGeom>
        </p:spPr>
        <p:txBody>
          <a:bodyPr vert="horz" wrap="square" lIns="0" tIns="16933" rIns="0" bIns="0" rtlCol="0">
            <a:noAutofit/>
          </a:bodyPr>
          <a:lstStyle/>
          <a:p>
            <a:pPr marR="6773">
              <a:spcBef>
                <a:spcPts val="133"/>
              </a:spcBef>
            </a:pPr>
            <a:r>
              <a:rPr lang="en-US" sz="3600" i="1" spc="-7" dirty="0">
                <a:solidFill>
                  <a:srgbClr val="FF0000"/>
                </a:solidFill>
                <a:latin typeface="Cambria" panose="02040503050406030204" pitchFamily="18" charset="0"/>
                <a:ea typeface="Cambria" panose="02040503050406030204" pitchFamily="18" charset="0"/>
                <a:cs typeface="Calibri"/>
              </a:rPr>
              <a:t>simple to model</a:t>
            </a:r>
            <a:endParaRPr lang="en-US" sz="3200" i="1" spc="-7" dirty="0">
              <a:solidFill>
                <a:srgbClr val="FF0000"/>
              </a:solidFill>
              <a:latin typeface="Cambria" panose="02040503050406030204" pitchFamily="18" charset="0"/>
              <a:ea typeface="Cambria" panose="02040503050406030204" pitchFamily="18" charset="0"/>
              <a:cs typeface="Calibri"/>
            </a:endParaRPr>
          </a:p>
        </p:txBody>
      </p:sp>
      <p:sp>
        <p:nvSpPr>
          <p:cNvPr id="5" name="object 3"/>
          <p:cNvSpPr txBox="1"/>
          <p:nvPr/>
        </p:nvSpPr>
        <p:spPr>
          <a:xfrm>
            <a:off x="4705350" y="5783769"/>
            <a:ext cx="5181600" cy="876300"/>
          </a:xfrm>
          <a:prstGeom prst="rect">
            <a:avLst/>
          </a:prstGeom>
        </p:spPr>
        <p:txBody>
          <a:bodyPr vert="horz" wrap="square" lIns="0" tIns="16933" rIns="0" bIns="0" rtlCol="0">
            <a:noAutofit/>
          </a:bodyPr>
          <a:lstStyle/>
          <a:p>
            <a:pPr marR="6773">
              <a:spcBef>
                <a:spcPts val="133"/>
              </a:spcBef>
            </a:pPr>
            <a:r>
              <a:rPr lang="en-US" sz="3600" i="1" spc="-7" dirty="0">
                <a:solidFill>
                  <a:srgbClr val="FF0000"/>
                </a:solidFill>
                <a:latin typeface="Cambria" panose="02040503050406030204" pitchFamily="18" charset="0"/>
                <a:ea typeface="Cambria" panose="02040503050406030204" pitchFamily="18" charset="0"/>
                <a:cs typeface="Calibri"/>
              </a:rPr>
              <a:t>complex</a:t>
            </a:r>
            <a:endParaRPr lang="en-US" sz="3200" i="1" spc="-7" dirty="0">
              <a:solidFill>
                <a:srgbClr val="FF0000"/>
              </a:solidFill>
              <a:latin typeface="Cambria" panose="02040503050406030204" pitchFamily="18" charset="0"/>
              <a:ea typeface="Cambria" panose="02040503050406030204" pitchFamily="18" charset="0"/>
              <a:cs typeface="Calibri"/>
            </a:endParaRPr>
          </a:p>
        </p:txBody>
      </p:sp>
    </p:spTree>
    <p:extLst>
      <p:ext uri="{BB962C8B-B14F-4D97-AF65-F5344CB8AC3E}">
        <p14:creationId xmlns:p14="http://schemas.microsoft.com/office/powerpoint/2010/main" val="193528061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8337" y="1470456"/>
            <a:ext cx="8806113" cy="5075311"/>
          </a:xfrm>
          <a:prstGeom prst="rect">
            <a:avLst/>
          </a:prstGeom>
        </p:spPr>
        <p:txBody>
          <a:bodyPr vert="horz" wrap="square" lIns="0" tIns="16933" rIns="0" bIns="0" rtlCol="0">
            <a:noAutofit/>
          </a:bodyPr>
          <a:lstStyle/>
          <a:p>
            <a:pPr marL="1485900" marR="6773" lvl="2" indent="-342900">
              <a:spcBef>
                <a:spcPts val="133"/>
              </a:spcBef>
              <a:spcAft>
                <a:spcPts val="600"/>
              </a:spcAft>
              <a:buFont typeface="Arial" panose="020B0604020202020204" pitchFamily="34" charset="0"/>
              <a:buChar char="•"/>
            </a:pPr>
            <a:endParaRPr lang="en-US" sz="3600" spc="-7" dirty="0">
              <a:latin typeface="Cambria" panose="02040503050406030204" pitchFamily="18" charset="0"/>
              <a:ea typeface="Cambria" panose="02040503050406030204" pitchFamily="18" charset="0"/>
              <a:cs typeface="Calibri"/>
            </a:endParaRPr>
          </a:p>
          <a:p>
            <a:pPr marL="1485900" marR="6773" lvl="2" indent="-342900">
              <a:spcBef>
                <a:spcPts val="133"/>
              </a:spcBef>
              <a:spcAft>
                <a:spcPts val="1200"/>
              </a:spcAft>
              <a:buFont typeface="Arial" panose="020B0604020202020204" pitchFamily="34" charset="0"/>
              <a:buChar char="•"/>
            </a:pPr>
            <a:endParaRPr lang="en-US" sz="3600" spc="-7" dirty="0">
              <a:latin typeface="Cambria" panose="02040503050406030204" pitchFamily="18" charset="0"/>
              <a:ea typeface="Cambria" panose="02040503050406030204" pitchFamily="18" charset="0"/>
              <a:cs typeface="Calibri"/>
            </a:endParaRPr>
          </a:p>
          <a:p>
            <a:pPr marL="1485900" marR="6773" lvl="2" indent="-342900">
              <a:spcBef>
                <a:spcPts val="133"/>
              </a:spcBef>
              <a:spcAft>
                <a:spcPts val="1200"/>
              </a:spcAft>
              <a:buFont typeface="Arial" panose="020B0604020202020204" pitchFamily="34" charset="0"/>
              <a:buChar char="•"/>
            </a:pPr>
            <a:endParaRPr lang="en-US" sz="3600" spc="-7" dirty="0">
              <a:latin typeface="Cambria" panose="02040503050406030204" pitchFamily="18" charset="0"/>
              <a:ea typeface="Cambria" panose="02040503050406030204" pitchFamily="18" charset="0"/>
              <a:cs typeface="Calibri"/>
            </a:endParaRPr>
          </a:p>
          <a:p>
            <a:pPr marL="457200" marR="6773">
              <a:spcBef>
                <a:spcPts val="133"/>
              </a:spcBef>
            </a:pPr>
            <a:r>
              <a:rPr lang="en-US" sz="4000" spc="-7" dirty="0">
                <a:latin typeface="Cambria" panose="02040503050406030204" pitchFamily="18" charset="0"/>
                <a:ea typeface="Cambria" panose="02040503050406030204" pitchFamily="18" charset="0"/>
                <a:cs typeface="Calibri"/>
              </a:rPr>
              <a:t>Everything Else</a:t>
            </a:r>
          </a:p>
          <a:p>
            <a:pPr marL="1485900" marR="6773" lvl="2" indent="-342900">
              <a:spcBef>
                <a:spcPts val="133"/>
              </a:spcBef>
              <a:buFont typeface="Arial" panose="020B0604020202020204" pitchFamily="34" charset="0"/>
              <a:buChar char="•"/>
            </a:pPr>
            <a:r>
              <a:rPr lang="en-US" sz="3600" spc="-7" dirty="0">
                <a:latin typeface="Cambria" panose="02040503050406030204" pitchFamily="18" charset="0"/>
                <a:ea typeface="Cambria" panose="02040503050406030204" pitchFamily="18" charset="0"/>
                <a:cs typeface="Calibri"/>
              </a:rPr>
              <a:t>residual motions left after rotation</a:t>
            </a:r>
          </a:p>
          <a:p>
            <a:pPr marL="1485900" marR="6773" lvl="2" indent="-342900">
              <a:spcBef>
                <a:spcPts val="133"/>
              </a:spcBef>
              <a:buFont typeface="Arial" panose="020B0604020202020204" pitchFamily="34" charset="0"/>
              <a:buChar char="•"/>
            </a:pPr>
            <a:r>
              <a:rPr lang="en-US" sz="3600" spc="-7" dirty="0">
                <a:latin typeface="Cambria" panose="02040503050406030204" pitchFamily="18" charset="0"/>
                <a:ea typeface="Cambria" panose="02040503050406030204" pitchFamily="18" charset="0"/>
                <a:cs typeface="Calibri"/>
              </a:rPr>
              <a:t>regional linear motions</a:t>
            </a:r>
          </a:p>
          <a:p>
            <a:pPr marL="1485900" marR="6773" lvl="2" indent="-342900">
              <a:spcBef>
                <a:spcPts val="133"/>
              </a:spcBef>
              <a:buFont typeface="Arial" panose="020B0604020202020204" pitchFamily="34" charset="0"/>
              <a:buChar char="•"/>
            </a:pPr>
            <a:r>
              <a:rPr lang="en-US" sz="3600" spc="-7" dirty="0">
                <a:latin typeface="Cambria" panose="02040503050406030204" pitchFamily="18" charset="0"/>
                <a:ea typeface="Cambria" panose="02040503050406030204" pitchFamily="18" charset="0"/>
                <a:cs typeface="Calibri"/>
              </a:rPr>
              <a:t>localized subsidence or uplift</a:t>
            </a:r>
          </a:p>
        </p:txBody>
      </p:sp>
      <p:sp>
        <p:nvSpPr>
          <p:cNvPr id="5" name="object 3"/>
          <p:cNvSpPr txBox="1"/>
          <p:nvPr/>
        </p:nvSpPr>
        <p:spPr>
          <a:xfrm>
            <a:off x="4705350" y="5783769"/>
            <a:ext cx="5181600" cy="876300"/>
          </a:xfrm>
          <a:prstGeom prst="rect">
            <a:avLst/>
          </a:prstGeom>
        </p:spPr>
        <p:txBody>
          <a:bodyPr vert="horz" wrap="square" lIns="0" tIns="16933" rIns="0" bIns="0" rtlCol="0">
            <a:noAutofit/>
          </a:bodyPr>
          <a:lstStyle/>
          <a:p>
            <a:pPr marR="6773">
              <a:spcBef>
                <a:spcPts val="133"/>
              </a:spcBef>
            </a:pPr>
            <a:r>
              <a:rPr lang="en-US" sz="3600" i="1" spc="-7" dirty="0">
                <a:solidFill>
                  <a:srgbClr val="FF0000"/>
                </a:solidFill>
                <a:latin typeface="Cambria" panose="02040503050406030204" pitchFamily="18" charset="0"/>
                <a:ea typeface="Cambria" panose="02040503050406030204" pitchFamily="18" charset="0"/>
                <a:cs typeface="Calibri"/>
              </a:rPr>
              <a:t>complex</a:t>
            </a:r>
            <a:endParaRPr lang="en-US" sz="3200" i="1" spc="-7" dirty="0">
              <a:solidFill>
                <a:srgbClr val="FF0000"/>
              </a:solidFill>
              <a:latin typeface="Cambria" panose="02040503050406030204" pitchFamily="18" charset="0"/>
              <a:ea typeface="Cambria" panose="02040503050406030204" pitchFamily="18" charset="0"/>
              <a:cs typeface="Calibri"/>
            </a:endParaRPr>
          </a:p>
        </p:txBody>
      </p:sp>
      <p:sp>
        <p:nvSpPr>
          <p:cNvPr id="7" name="TextBox 6"/>
          <p:cNvSpPr txBox="1"/>
          <p:nvPr/>
        </p:nvSpPr>
        <p:spPr>
          <a:xfrm>
            <a:off x="6680146" y="1845578"/>
            <a:ext cx="2311454" cy="1792109"/>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Still </a:t>
            </a:r>
            <a:r>
              <a:rPr lang="en-US" sz="4000" i="1" spc="-20" dirty="0" err="1">
                <a:solidFill>
                  <a:srgbClr val="424242"/>
                </a:solidFill>
                <a:uFill>
                  <a:solidFill>
                    <a:srgbClr val="000000"/>
                  </a:solidFill>
                </a:uFill>
                <a:latin typeface="Cambria" panose="02040503050406030204" pitchFamily="18" charset="0"/>
                <a:ea typeface="Cambria" panose="02040503050406030204" pitchFamily="18" charset="0"/>
                <a:cs typeface="Calibri"/>
              </a:rPr>
              <a:t>SomeDrift</a:t>
            </a:r>
            <a:r>
              <a:rPr lang="en-US" sz="40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a:t>
            </a:r>
          </a:p>
        </p:txBody>
      </p:sp>
    </p:spTree>
    <p:extLst>
      <p:ext uri="{BB962C8B-B14F-4D97-AF65-F5344CB8AC3E}">
        <p14:creationId xmlns:p14="http://schemas.microsoft.com/office/powerpoint/2010/main" val="3527922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20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1" y="887968"/>
            <a:ext cx="9144000" cy="3279530"/>
          </a:xfrm>
          <a:prstGeom prst="rect">
            <a:avLst/>
          </a:prstGeom>
        </p:spPr>
        <p:txBody>
          <a:bodyPr vert="horz" wrap="square" lIns="0" tIns="16933" rIns="0" bIns="0" rtlCol="0">
            <a:spAutoFit/>
          </a:bodyPr>
          <a:lstStyle/>
          <a:p>
            <a:pPr marL="16933" algn="ctr">
              <a:spcBef>
                <a:spcPts val="0"/>
              </a:spcBef>
              <a:buSzPct val="159375"/>
              <a:tabLst>
                <a:tab pos="397077" algn="l"/>
                <a:tab pos="397923" algn="l"/>
              </a:tabLst>
            </a:pPr>
            <a:r>
              <a:rPr lang="en-US" sz="5400" b="1" dirty="0">
                <a:uFill>
                  <a:solidFill>
                    <a:srgbClr val="1F497D"/>
                  </a:solidFill>
                </a:uFill>
                <a:latin typeface="Cambria" panose="02040503050406030204" pitchFamily="18" charset="0"/>
                <a:cs typeface="Arial"/>
              </a:rPr>
              <a:t>Intra-Frame Deformation Model o</a:t>
            </a:r>
            <a:r>
              <a:rPr sz="5400" b="1" spc="-7" dirty="0">
                <a:uFill>
                  <a:solidFill>
                    <a:srgbClr val="1F497D"/>
                  </a:solidFill>
                </a:uFill>
                <a:latin typeface="Cambria" panose="02040503050406030204" pitchFamily="18" charset="0"/>
                <a:cs typeface="Arial"/>
              </a:rPr>
              <a:t>f</a:t>
            </a:r>
            <a:r>
              <a:rPr sz="5400" b="1" spc="-33" dirty="0">
                <a:uFill>
                  <a:solidFill>
                    <a:srgbClr val="1F497D"/>
                  </a:solidFill>
                </a:uFill>
                <a:latin typeface="Cambria" panose="02040503050406030204" pitchFamily="18" charset="0"/>
                <a:cs typeface="Arial"/>
              </a:rPr>
              <a:t> </a:t>
            </a:r>
            <a:r>
              <a:rPr sz="5400" b="1" spc="-7" dirty="0">
                <a:uFill>
                  <a:solidFill>
                    <a:srgbClr val="1F497D"/>
                  </a:solidFill>
                </a:uFill>
                <a:latin typeface="Cambria" panose="02040503050406030204" pitchFamily="18" charset="0"/>
                <a:cs typeface="Arial"/>
              </a:rPr>
              <a:t>2022</a:t>
            </a:r>
            <a:r>
              <a:rPr lang="en-US" sz="5400" b="1" spc="-7" dirty="0">
                <a:uFill>
                  <a:solidFill>
                    <a:srgbClr val="1F497D"/>
                  </a:solidFill>
                </a:uFill>
                <a:latin typeface="Cambria" panose="02040503050406030204" pitchFamily="18" charset="0"/>
                <a:cs typeface="Arial"/>
              </a:rPr>
              <a:t> </a:t>
            </a:r>
          </a:p>
          <a:p>
            <a:pPr marL="16933" algn="ctr">
              <a:spcBef>
                <a:spcPts val="0"/>
              </a:spcBef>
              <a:buSzPct val="159375"/>
              <a:tabLst>
                <a:tab pos="397077" algn="l"/>
                <a:tab pos="397923" algn="l"/>
              </a:tabLst>
            </a:pPr>
            <a:endParaRPr lang="en-US" sz="4400" b="1" spc="-7" dirty="0">
              <a:solidFill>
                <a:srgbClr val="1F497D"/>
              </a:solidFill>
              <a:uFill>
                <a:solidFill>
                  <a:srgbClr val="1F497D"/>
                </a:solidFill>
              </a:uFill>
              <a:latin typeface="Cambria" panose="02040503050406030204" pitchFamily="18" charset="0"/>
              <a:cs typeface="Arial"/>
            </a:endParaRPr>
          </a:p>
          <a:p>
            <a:pPr marL="16933" algn="ctr">
              <a:spcBef>
                <a:spcPts val="0"/>
              </a:spcBef>
              <a:buSzPct val="159375"/>
              <a:tabLst>
                <a:tab pos="397077" algn="l"/>
                <a:tab pos="397923" algn="l"/>
              </a:tabLst>
            </a:pPr>
            <a:r>
              <a:rPr lang="en-US" sz="6000" b="1" spc="-20" dirty="0">
                <a:solidFill>
                  <a:srgbClr val="C00000"/>
                </a:solidFill>
                <a:uFill>
                  <a:solidFill>
                    <a:srgbClr val="C00000"/>
                  </a:solidFill>
                </a:uFill>
                <a:latin typeface="Cambria" panose="02040503050406030204" pitchFamily="18" charset="0"/>
                <a:cs typeface="Arial Black"/>
              </a:rPr>
              <a:t>IFDM</a:t>
            </a:r>
            <a:r>
              <a:rPr sz="6000" b="1" spc="-20" dirty="0">
                <a:solidFill>
                  <a:srgbClr val="C00000"/>
                </a:solidFill>
                <a:uFill>
                  <a:solidFill>
                    <a:srgbClr val="C00000"/>
                  </a:solidFill>
                </a:uFill>
                <a:latin typeface="Cambria" panose="02040503050406030204" pitchFamily="18" charset="0"/>
                <a:cs typeface="Arial Black"/>
              </a:rPr>
              <a:t>2022</a:t>
            </a:r>
            <a:endParaRPr lang="en-US" sz="6000" b="1" spc="-20" dirty="0">
              <a:solidFill>
                <a:srgbClr val="C00000"/>
              </a:solidFill>
              <a:uFill>
                <a:solidFill>
                  <a:srgbClr val="C00000"/>
                </a:solidFill>
              </a:uFill>
              <a:latin typeface="Cambria" panose="02040503050406030204" pitchFamily="18" charset="0"/>
              <a:cs typeface="Arial Black"/>
            </a:endParaRPr>
          </a:p>
        </p:txBody>
      </p:sp>
    </p:spTree>
    <p:extLst>
      <p:ext uri="{BB962C8B-B14F-4D97-AF65-F5344CB8AC3E}">
        <p14:creationId xmlns:p14="http://schemas.microsoft.com/office/powerpoint/2010/main" val="12044865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object 81"/>
          <p:cNvSpPr txBox="1"/>
          <p:nvPr/>
        </p:nvSpPr>
        <p:spPr>
          <a:xfrm>
            <a:off x="285121" y="1336438"/>
            <a:ext cx="7161907" cy="443711"/>
          </a:xfrm>
          <a:prstGeom prst="rect">
            <a:avLst/>
          </a:prstGeom>
        </p:spPr>
        <p:txBody>
          <a:bodyPr vert="horz" wrap="square" lIns="0" tIns="12700" rIns="0" bIns="0" rtlCol="0">
            <a:spAutoFit/>
          </a:bodyPr>
          <a:lstStyle/>
          <a:p>
            <a:pPr marL="12700" algn="ctr">
              <a:spcBef>
                <a:spcPts val="100"/>
              </a:spcBef>
            </a:pPr>
            <a:r>
              <a:rPr sz="2800" spc="-5" dirty="0">
                <a:latin typeface="Calibri"/>
                <a:cs typeface="Calibri"/>
              </a:rPr>
              <a:t>Longitude </a:t>
            </a:r>
            <a:r>
              <a:rPr sz="2800" spc="-10" dirty="0">
                <a:latin typeface="Calibri"/>
                <a:cs typeface="Calibri"/>
              </a:rPr>
              <a:t>(Easting) History </a:t>
            </a:r>
            <a:r>
              <a:rPr sz="2800" spc="-5" dirty="0">
                <a:latin typeface="Calibri"/>
                <a:cs typeface="Calibri"/>
              </a:rPr>
              <a:t>of</a:t>
            </a:r>
            <a:r>
              <a:rPr sz="2800" spc="-30" dirty="0">
                <a:latin typeface="Calibri"/>
                <a:cs typeface="Calibri"/>
              </a:rPr>
              <a:t> </a:t>
            </a:r>
            <a:r>
              <a:rPr sz="2800" spc="-5" dirty="0">
                <a:latin typeface="Calibri"/>
                <a:cs typeface="Calibri"/>
              </a:rPr>
              <a:t>DI4044</a:t>
            </a:r>
            <a:endParaRPr sz="2800" dirty="0">
              <a:latin typeface="Calibri"/>
              <a:cs typeface="Calibri"/>
            </a:endParaRPr>
          </a:p>
        </p:txBody>
      </p:sp>
      <p:sp>
        <p:nvSpPr>
          <p:cNvPr id="87" name="object 87"/>
          <p:cNvSpPr txBox="1"/>
          <p:nvPr/>
        </p:nvSpPr>
        <p:spPr>
          <a:xfrm>
            <a:off x="6839514" y="5611972"/>
            <a:ext cx="2110584" cy="874598"/>
          </a:xfrm>
          <a:prstGeom prst="rect">
            <a:avLst/>
          </a:prstGeom>
        </p:spPr>
        <p:txBody>
          <a:bodyPr vert="horz" wrap="square" lIns="0" tIns="12700" rIns="0" bIns="0" rtlCol="0">
            <a:spAutoFit/>
          </a:bodyPr>
          <a:lstStyle/>
          <a:p>
            <a:pPr marL="12700" marR="5080">
              <a:spcBef>
                <a:spcPts val="100"/>
              </a:spcBef>
            </a:pPr>
            <a:r>
              <a:rPr lang="en-US" sz="2800" b="1" dirty="0">
                <a:solidFill>
                  <a:srgbClr val="00B0F0"/>
                </a:solidFill>
                <a:latin typeface="Calibri"/>
                <a:cs typeface="Calibri"/>
              </a:rPr>
              <a:t>BLUE IS ITRF COORDINATE</a:t>
            </a:r>
            <a:endParaRPr sz="2800" dirty="0">
              <a:solidFill>
                <a:srgbClr val="00B0F0"/>
              </a:solidFill>
              <a:latin typeface="Calibri"/>
              <a:cs typeface="Calibri"/>
            </a:endParaRPr>
          </a:p>
        </p:txBody>
      </p:sp>
      <p:sp>
        <p:nvSpPr>
          <p:cNvPr id="90" name="object 90"/>
          <p:cNvSpPr txBox="1"/>
          <p:nvPr/>
        </p:nvSpPr>
        <p:spPr>
          <a:xfrm>
            <a:off x="6902321" y="2009814"/>
            <a:ext cx="2110586" cy="1318310"/>
          </a:xfrm>
          <a:prstGeom prst="rect">
            <a:avLst/>
          </a:prstGeom>
        </p:spPr>
        <p:txBody>
          <a:bodyPr vert="horz" wrap="square" lIns="0" tIns="12700" rIns="0" bIns="0" rtlCol="0">
            <a:spAutoFit/>
          </a:bodyPr>
          <a:lstStyle/>
          <a:p>
            <a:pPr marL="12700" marR="133985">
              <a:spcBef>
                <a:spcPts val="100"/>
              </a:spcBef>
            </a:pPr>
            <a:r>
              <a:rPr lang="en-US" sz="2800" b="1" dirty="0">
                <a:solidFill>
                  <a:srgbClr val="FF0000"/>
                </a:solidFill>
                <a:latin typeface="Calibri"/>
                <a:cs typeface="Calibri"/>
              </a:rPr>
              <a:t>RED IS NATRF2022</a:t>
            </a:r>
          </a:p>
          <a:p>
            <a:pPr marL="12700" marR="133985">
              <a:spcBef>
                <a:spcPts val="100"/>
              </a:spcBef>
            </a:pPr>
            <a:r>
              <a:rPr lang="en-US" sz="2800" b="1" dirty="0">
                <a:solidFill>
                  <a:srgbClr val="FF0000"/>
                </a:solidFill>
                <a:latin typeface="Calibri"/>
                <a:cs typeface="Calibri"/>
              </a:rPr>
              <a:t>COORDINATE</a:t>
            </a:r>
            <a:endParaRPr sz="2800" dirty="0">
              <a:solidFill>
                <a:srgbClr val="FF0000"/>
              </a:solidFill>
              <a:latin typeface="Calibri"/>
              <a:cs typeface="Calibri"/>
            </a:endParaRPr>
          </a:p>
        </p:txBody>
      </p:sp>
      <p:sp>
        <p:nvSpPr>
          <p:cNvPr id="3" name="object 3"/>
          <p:cNvSpPr/>
          <p:nvPr/>
        </p:nvSpPr>
        <p:spPr>
          <a:xfrm>
            <a:off x="600595" y="5979877"/>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4" name="object 4"/>
          <p:cNvSpPr/>
          <p:nvPr/>
        </p:nvSpPr>
        <p:spPr>
          <a:xfrm>
            <a:off x="600595" y="5611972"/>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5" name="object 5"/>
          <p:cNvSpPr/>
          <p:nvPr/>
        </p:nvSpPr>
        <p:spPr>
          <a:xfrm>
            <a:off x="600595" y="5244067"/>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6" name="object 6"/>
          <p:cNvSpPr/>
          <p:nvPr/>
        </p:nvSpPr>
        <p:spPr>
          <a:xfrm>
            <a:off x="600595" y="4876163"/>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7" name="object 7"/>
          <p:cNvSpPr/>
          <p:nvPr/>
        </p:nvSpPr>
        <p:spPr>
          <a:xfrm>
            <a:off x="600595" y="4508258"/>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8" name="object 8"/>
          <p:cNvSpPr/>
          <p:nvPr/>
        </p:nvSpPr>
        <p:spPr>
          <a:xfrm>
            <a:off x="600595" y="4140353"/>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9" name="object 9"/>
          <p:cNvSpPr/>
          <p:nvPr/>
        </p:nvSpPr>
        <p:spPr>
          <a:xfrm>
            <a:off x="600595" y="3772448"/>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10" name="object 10"/>
          <p:cNvSpPr/>
          <p:nvPr/>
        </p:nvSpPr>
        <p:spPr>
          <a:xfrm>
            <a:off x="600595" y="3404542"/>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11" name="object 11"/>
          <p:cNvSpPr/>
          <p:nvPr/>
        </p:nvSpPr>
        <p:spPr>
          <a:xfrm>
            <a:off x="600595" y="3036637"/>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12" name="object 12"/>
          <p:cNvSpPr/>
          <p:nvPr/>
        </p:nvSpPr>
        <p:spPr>
          <a:xfrm>
            <a:off x="600595" y="2666955"/>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13" name="object 13"/>
          <p:cNvSpPr/>
          <p:nvPr/>
        </p:nvSpPr>
        <p:spPr>
          <a:xfrm>
            <a:off x="600595" y="2299051"/>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14" name="object 14"/>
          <p:cNvSpPr/>
          <p:nvPr/>
        </p:nvSpPr>
        <p:spPr>
          <a:xfrm>
            <a:off x="600595" y="1931146"/>
            <a:ext cx="6098425" cy="0"/>
          </a:xfrm>
          <a:custGeom>
            <a:avLst/>
            <a:gdLst/>
            <a:ahLst/>
            <a:cxnLst/>
            <a:rect l="l" t="t" r="r" b="b"/>
            <a:pathLst>
              <a:path w="5229225">
                <a:moveTo>
                  <a:pt x="0" y="0"/>
                </a:moveTo>
                <a:lnTo>
                  <a:pt x="5228844" y="0"/>
                </a:lnTo>
              </a:path>
            </a:pathLst>
          </a:custGeom>
          <a:ln w="9144">
            <a:solidFill>
              <a:srgbClr val="D9D9D9"/>
            </a:solidFill>
          </a:ln>
        </p:spPr>
        <p:txBody>
          <a:bodyPr wrap="square" lIns="0" tIns="0" rIns="0" bIns="0" rtlCol="0"/>
          <a:lstStyle/>
          <a:p>
            <a:endParaRPr/>
          </a:p>
        </p:txBody>
      </p:sp>
      <p:sp>
        <p:nvSpPr>
          <p:cNvPr id="15" name="object 15"/>
          <p:cNvSpPr/>
          <p:nvPr/>
        </p:nvSpPr>
        <p:spPr>
          <a:xfrm>
            <a:off x="1471479"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16" name="object 16"/>
          <p:cNvSpPr/>
          <p:nvPr/>
        </p:nvSpPr>
        <p:spPr>
          <a:xfrm>
            <a:off x="2342367"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17" name="object 17"/>
          <p:cNvSpPr/>
          <p:nvPr/>
        </p:nvSpPr>
        <p:spPr>
          <a:xfrm>
            <a:off x="3213252"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18" name="object 18"/>
          <p:cNvSpPr/>
          <p:nvPr/>
        </p:nvSpPr>
        <p:spPr>
          <a:xfrm>
            <a:off x="4084139"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19" name="object 19"/>
          <p:cNvSpPr/>
          <p:nvPr/>
        </p:nvSpPr>
        <p:spPr>
          <a:xfrm>
            <a:off x="4956801"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20" name="object 20"/>
          <p:cNvSpPr/>
          <p:nvPr/>
        </p:nvSpPr>
        <p:spPr>
          <a:xfrm>
            <a:off x="5827689"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21" name="object 21"/>
          <p:cNvSpPr/>
          <p:nvPr/>
        </p:nvSpPr>
        <p:spPr>
          <a:xfrm>
            <a:off x="6698575" y="1931148"/>
            <a:ext cx="0" cy="4049323"/>
          </a:xfrm>
          <a:custGeom>
            <a:avLst/>
            <a:gdLst/>
            <a:ahLst/>
            <a:cxnLst/>
            <a:rect l="l" t="t" r="r" b="b"/>
            <a:pathLst>
              <a:path h="3472179">
                <a:moveTo>
                  <a:pt x="0" y="0"/>
                </a:moveTo>
                <a:lnTo>
                  <a:pt x="0" y="3471672"/>
                </a:lnTo>
              </a:path>
            </a:pathLst>
          </a:custGeom>
          <a:ln w="9144">
            <a:solidFill>
              <a:srgbClr val="D9D9D9"/>
            </a:solidFill>
          </a:ln>
        </p:spPr>
        <p:txBody>
          <a:bodyPr wrap="square" lIns="0" tIns="0" rIns="0" bIns="0" rtlCol="0"/>
          <a:lstStyle/>
          <a:p>
            <a:endParaRPr/>
          </a:p>
        </p:txBody>
      </p:sp>
      <p:sp>
        <p:nvSpPr>
          <p:cNvPr id="22" name="object 22"/>
          <p:cNvSpPr/>
          <p:nvPr/>
        </p:nvSpPr>
        <p:spPr>
          <a:xfrm>
            <a:off x="600593" y="1931148"/>
            <a:ext cx="0" cy="4049323"/>
          </a:xfrm>
          <a:custGeom>
            <a:avLst/>
            <a:gdLst/>
            <a:ahLst/>
            <a:cxnLst/>
            <a:rect l="l" t="t" r="r" b="b"/>
            <a:pathLst>
              <a:path h="3472179">
                <a:moveTo>
                  <a:pt x="0" y="3471672"/>
                </a:moveTo>
                <a:lnTo>
                  <a:pt x="0" y="0"/>
                </a:lnTo>
              </a:path>
            </a:pathLst>
          </a:custGeom>
          <a:ln w="9144">
            <a:solidFill>
              <a:srgbClr val="BEBEBE"/>
            </a:solidFill>
          </a:ln>
        </p:spPr>
        <p:txBody>
          <a:bodyPr wrap="square" lIns="0" tIns="0" rIns="0" bIns="0" rtlCol="0"/>
          <a:lstStyle/>
          <a:p>
            <a:endParaRPr/>
          </a:p>
        </p:txBody>
      </p:sp>
      <p:sp>
        <p:nvSpPr>
          <p:cNvPr id="23" name="object 23"/>
          <p:cNvSpPr/>
          <p:nvPr/>
        </p:nvSpPr>
        <p:spPr>
          <a:xfrm>
            <a:off x="600595" y="5979877"/>
            <a:ext cx="6098425" cy="0"/>
          </a:xfrm>
          <a:custGeom>
            <a:avLst/>
            <a:gdLst/>
            <a:ahLst/>
            <a:cxnLst/>
            <a:rect l="l" t="t" r="r" b="b"/>
            <a:pathLst>
              <a:path w="5229225">
                <a:moveTo>
                  <a:pt x="0" y="0"/>
                </a:moveTo>
                <a:lnTo>
                  <a:pt x="5228844" y="0"/>
                </a:lnTo>
              </a:path>
            </a:pathLst>
          </a:custGeom>
          <a:ln w="9144">
            <a:solidFill>
              <a:srgbClr val="BEBEBE"/>
            </a:solidFill>
          </a:ln>
        </p:spPr>
        <p:txBody>
          <a:bodyPr wrap="square" lIns="0" tIns="0" rIns="0" bIns="0" rtlCol="0"/>
          <a:lstStyle/>
          <a:p>
            <a:endParaRPr/>
          </a:p>
        </p:txBody>
      </p:sp>
      <p:sp>
        <p:nvSpPr>
          <p:cNvPr id="24" name="object 24"/>
          <p:cNvSpPr/>
          <p:nvPr/>
        </p:nvSpPr>
        <p:spPr>
          <a:xfrm>
            <a:off x="1482143" y="2583423"/>
            <a:ext cx="0" cy="165883"/>
          </a:xfrm>
          <a:custGeom>
            <a:avLst/>
            <a:gdLst/>
            <a:ahLst/>
            <a:cxnLst/>
            <a:rect l="l" t="t" r="r" b="b"/>
            <a:pathLst>
              <a:path h="142239">
                <a:moveTo>
                  <a:pt x="0" y="0"/>
                </a:moveTo>
                <a:lnTo>
                  <a:pt x="0" y="141731"/>
                </a:lnTo>
              </a:path>
            </a:pathLst>
          </a:custGeom>
          <a:ln w="9144">
            <a:solidFill>
              <a:srgbClr val="585858"/>
            </a:solidFill>
          </a:ln>
        </p:spPr>
        <p:txBody>
          <a:bodyPr wrap="square" lIns="0" tIns="0" rIns="0" bIns="0" rtlCol="0"/>
          <a:lstStyle/>
          <a:p>
            <a:endParaRPr/>
          </a:p>
        </p:txBody>
      </p:sp>
      <p:sp>
        <p:nvSpPr>
          <p:cNvPr id="25" name="object 25"/>
          <p:cNvSpPr/>
          <p:nvPr/>
        </p:nvSpPr>
        <p:spPr>
          <a:xfrm>
            <a:off x="1482143" y="2418132"/>
            <a:ext cx="0" cy="165883"/>
          </a:xfrm>
          <a:custGeom>
            <a:avLst/>
            <a:gdLst/>
            <a:ahLst/>
            <a:cxnLst/>
            <a:rect l="l" t="t" r="r" b="b"/>
            <a:pathLst>
              <a:path h="142239">
                <a:moveTo>
                  <a:pt x="0" y="141732"/>
                </a:moveTo>
                <a:lnTo>
                  <a:pt x="0" y="0"/>
                </a:lnTo>
              </a:path>
            </a:pathLst>
          </a:custGeom>
          <a:ln w="9144">
            <a:solidFill>
              <a:srgbClr val="585858"/>
            </a:solidFill>
          </a:ln>
        </p:spPr>
        <p:txBody>
          <a:bodyPr wrap="square" lIns="0" tIns="0" rIns="0" bIns="0" rtlCol="0"/>
          <a:lstStyle/>
          <a:p>
            <a:endParaRPr/>
          </a:p>
        </p:txBody>
      </p:sp>
      <p:sp>
        <p:nvSpPr>
          <p:cNvPr id="26" name="object 26"/>
          <p:cNvSpPr/>
          <p:nvPr/>
        </p:nvSpPr>
        <p:spPr>
          <a:xfrm>
            <a:off x="1448377" y="2748713"/>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27" name="object 27"/>
          <p:cNvSpPr/>
          <p:nvPr/>
        </p:nvSpPr>
        <p:spPr>
          <a:xfrm>
            <a:off x="1448377" y="241813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28" name="object 28"/>
          <p:cNvSpPr/>
          <p:nvPr/>
        </p:nvSpPr>
        <p:spPr>
          <a:xfrm>
            <a:off x="3527838" y="3624932"/>
            <a:ext cx="0" cy="55541"/>
          </a:xfrm>
          <a:custGeom>
            <a:avLst/>
            <a:gdLst/>
            <a:ahLst/>
            <a:cxnLst/>
            <a:rect l="l" t="t" r="r" b="b"/>
            <a:pathLst>
              <a:path h="47625">
                <a:moveTo>
                  <a:pt x="0" y="0"/>
                </a:moveTo>
                <a:lnTo>
                  <a:pt x="0" y="47243"/>
                </a:lnTo>
              </a:path>
            </a:pathLst>
          </a:custGeom>
          <a:ln w="9144">
            <a:solidFill>
              <a:srgbClr val="585858"/>
            </a:solidFill>
          </a:ln>
        </p:spPr>
        <p:txBody>
          <a:bodyPr wrap="square" lIns="0" tIns="0" rIns="0" bIns="0" rtlCol="0"/>
          <a:lstStyle/>
          <a:p>
            <a:endParaRPr/>
          </a:p>
        </p:txBody>
      </p:sp>
      <p:sp>
        <p:nvSpPr>
          <p:cNvPr id="29" name="object 29"/>
          <p:cNvSpPr/>
          <p:nvPr/>
        </p:nvSpPr>
        <p:spPr>
          <a:xfrm>
            <a:off x="3527838" y="3568055"/>
            <a:ext cx="0" cy="57022"/>
          </a:xfrm>
          <a:custGeom>
            <a:avLst/>
            <a:gdLst/>
            <a:ahLst/>
            <a:cxnLst/>
            <a:rect l="l" t="t" r="r" b="b"/>
            <a:pathLst>
              <a:path h="48895">
                <a:moveTo>
                  <a:pt x="0" y="48768"/>
                </a:moveTo>
                <a:lnTo>
                  <a:pt x="0" y="0"/>
                </a:lnTo>
              </a:path>
            </a:pathLst>
          </a:custGeom>
          <a:ln w="9144">
            <a:solidFill>
              <a:srgbClr val="585858"/>
            </a:solidFill>
          </a:ln>
        </p:spPr>
        <p:txBody>
          <a:bodyPr wrap="square" lIns="0" tIns="0" rIns="0" bIns="0" rtlCol="0"/>
          <a:lstStyle/>
          <a:p>
            <a:endParaRPr/>
          </a:p>
        </p:txBody>
      </p:sp>
      <p:sp>
        <p:nvSpPr>
          <p:cNvPr id="30" name="object 30"/>
          <p:cNvSpPr/>
          <p:nvPr/>
        </p:nvSpPr>
        <p:spPr>
          <a:xfrm>
            <a:off x="3494071" y="3680026"/>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endParaRPr/>
          </a:p>
        </p:txBody>
      </p:sp>
      <p:sp>
        <p:nvSpPr>
          <p:cNvPr id="31" name="object 31"/>
          <p:cNvSpPr/>
          <p:nvPr/>
        </p:nvSpPr>
        <p:spPr>
          <a:xfrm>
            <a:off x="3494071" y="3568055"/>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endParaRPr/>
          </a:p>
        </p:txBody>
      </p:sp>
      <p:sp>
        <p:nvSpPr>
          <p:cNvPr id="32" name="object 32"/>
          <p:cNvSpPr/>
          <p:nvPr/>
        </p:nvSpPr>
        <p:spPr>
          <a:xfrm>
            <a:off x="4183669" y="4243440"/>
            <a:ext cx="0" cy="37767"/>
          </a:xfrm>
          <a:custGeom>
            <a:avLst/>
            <a:gdLst/>
            <a:ahLst/>
            <a:cxnLst/>
            <a:rect l="l" t="t" r="r" b="b"/>
            <a:pathLst>
              <a:path h="32385">
                <a:moveTo>
                  <a:pt x="0" y="0"/>
                </a:moveTo>
                <a:lnTo>
                  <a:pt x="0" y="32004"/>
                </a:lnTo>
              </a:path>
            </a:pathLst>
          </a:custGeom>
          <a:ln w="9144">
            <a:solidFill>
              <a:srgbClr val="585858"/>
            </a:solidFill>
          </a:ln>
        </p:spPr>
        <p:txBody>
          <a:bodyPr wrap="square" lIns="0" tIns="0" rIns="0" bIns="0" rtlCol="0"/>
          <a:lstStyle/>
          <a:p>
            <a:endParaRPr/>
          </a:p>
        </p:txBody>
      </p:sp>
      <p:sp>
        <p:nvSpPr>
          <p:cNvPr id="33" name="object 33"/>
          <p:cNvSpPr/>
          <p:nvPr/>
        </p:nvSpPr>
        <p:spPr>
          <a:xfrm>
            <a:off x="4183669" y="4206116"/>
            <a:ext cx="0" cy="37767"/>
          </a:xfrm>
          <a:custGeom>
            <a:avLst/>
            <a:gdLst/>
            <a:ahLst/>
            <a:cxnLst/>
            <a:rect l="l" t="t" r="r" b="b"/>
            <a:pathLst>
              <a:path h="32385">
                <a:moveTo>
                  <a:pt x="0" y="32003"/>
                </a:moveTo>
                <a:lnTo>
                  <a:pt x="0" y="0"/>
                </a:lnTo>
              </a:path>
            </a:pathLst>
          </a:custGeom>
          <a:ln w="9144">
            <a:solidFill>
              <a:srgbClr val="585858"/>
            </a:solidFill>
          </a:ln>
        </p:spPr>
        <p:txBody>
          <a:bodyPr wrap="square" lIns="0" tIns="0" rIns="0" bIns="0" rtlCol="0"/>
          <a:lstStyle/>
          <a:p>
            <a:endParaRPr/>
          </a:p>
        </p:txBody>
      </p:sp>
      <p:sp>
        <p:nvSpPr>
          <p:cNvPr id="34" name="object 34"/>
          <p:cNvSpPr/>
          <p:nvPr/>
        </p:nvSpPr>
        <p:spPr>
          <a:xfrm>
            <a:off x="4149902" y="428076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35" name="object 35"/>
          <p:cNvSpPr/>
          <p:nvPr/>
        </p:nvSpPr>
        <p:spPr>
          <a:xfrm>
            <a:off x="4149902" y="4206114"/>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36" name="object 36"/>
          <p:cNvSpPr/>
          <p:nvPr/>
        </p:nvSpPr>
        <p:spPr>
          <a:xfrm>
            <a:off x="6152938" y="5375592"/>
            <a:ext cx="0" cy="128115"/>
          </a:xfrm>
          <a:custGeom>
            <a:avLst/>
            <a:gdLst/>
            <a:ahLst/>
            <a:cxnLst/>
            <a:rect l="l" t="t" r="r" b="b"/>
            <a:pathLst>
              <a:path h="109854">
                <a:moveTo>
                  <a:pt x="0" y="0"/>
                </a:moveTo>
                <a:lnTo>
                  <a:pt x="0" y="109728"/>
                </a:lnTo>
              </a:path>
            </a:pathLst>
          </a:custGeom>
          <a:ln w="9144">
            <a:solidFill>
              <a:srgbClr val="585858"/>
            </a:solidFill>
          </a:ln>
        </p:spPr>
        <p:txBody>
          <a:bodyPr wrap="square" lIns="0" tIns="0" rIns="0" bIns="0" rtlCol="0"/>
          <a:lstStyle/>
          <a:p>
            <a:endParaRPr/>
          </a:p>
        </p:txBody>
      </p:sp>
      <p:sp>
        <p:nvSpPr>
          <p:cNvPr id="37" name="object 37"/>
          <p:cNvSpPr/>
          <p:nvPr/>
        </p:nvSpPr>
        <p:spPr>
          <a:xfrm>
            <a:off x="6152938" y="5245846"/>
            <a:ext cx="0" cy="130337"/>
          </a:xfrm>
          <a:custGeom>
            <a:avLst/>
            <a:gdLst/>
            <a:ahLst/>
            <a:cxnLst/>
            <a:rect l="l" t="t" r="r" b="b"/>
            <a:pathLst>
              <a:path h="111760">
                <a:moveTo>
                  <a:pt x="0" y="111251"/>
                </a:moveTo>
                <a:lnTo>
                  <a:pt x="0" y="0"/>
                </a:lnTo>
              </a:path>
            </a:pathLst>
          </a:custGeom>
          <a:ln w="9144">
            <a:solidFill>
              <a:srgbClr val="585858"/>
            </a:solidFill>
          </a:ln>
        </p:spPr>
        <p:txBody>
          <a:bodyPr wrap="square" lIns="0" tIns="0" rIns="0" bIns="0" rtlCol="0"/>
          <a:lstStyle/>
          <a:p>
            <a:endParaRPr/>
          </a:p>
        </p:txBody>
      </p:sp>
      <p:sp>
        <p:nvSpPr>
          <p:cNvPr id="38" name="object 38"/>
          <p:cNvSpPr/>
          <p:nvPr/>
        </p:nvSpPr>
        <p:spPr>
          <a:xfrm>
            <a:off x="6119171" y="5503555"/>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endParaRPr/>
          </a:p>
        </p:txBody>
      </p:sp>
      <p:sp>
        <p:nvSpPr>
          <p:cNvPr id="39" name="object 39"/>
          <p:cNvSpPr/>
          <p:nvPr/>
        </p:nvSpPr>
        <p:spPr>
          <a:xfrm>
            <a:off x="6119171" y="5245844"/>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endParaRPr/>
          </a:p>
        </p:txBody>
      </p:sp>
      <p:sp>
        <p:nvSpPr>
          <p:cNvPr id="40" name="object 40"/>
          <p:cNvSpPr/>
          <p:nvPr/>
        </p:nvSpPr>
        <p:spPr>
          <a:xfrm>
            <a:off x="1482143" y="2583423"/>
            <a:ext cx="0" cy="165883"/>
          </a:xfrm>
          <a:custGeom>
            <a:avLst/>
            <a:gdLst/>
            <a:ahLst/>
            <a:cxnLst/>
            <a:rect l="l" t="t" r="r" b="b"/>
            <a:pathLst>
              <a:path h="142239">
                <a:moveTo>
                  <a:pt x="0" y="0"/>
                </a:moveTo>
                <a:lnTo>
                  <a:pt x="0" y="141731"/>
                </a:lnTo>
              </a:path>
            </a:pathLst>
          </a:custGeom>
          <a:ln w="9144">
            <a:solidFill>
              <a:srgbClr val="585858"/>
            </a:solidFill>
          </a:ln>
        </p:spPr>
        <p:txBody>
          <a:bodyPr wrap="square" lIns="0" tIns="0" rIns="0" bIns="0" rtlCol="0"/>
          <a:lstStyle/>
          <a:p>
            <a:endParaRPr/>
          </a:p>
        </p:txBody>
      </p:sp>
      <p:sp>
        <p:nvSpPr>
          <p:cNvPr id="41" name="object 41"/>
          <p:cNvSpPr/>
          <p:nvPr/>
        </p:nvSpPr>
        <p:spPr>
          <a:xfrm>
            <a:off x="1482143" y="2418132"/>
            <a:ext cx="0" cy="165883"/>
          </a:xfrm>
          <a:custGeom>
            <a:avLst/>
            <a:gdLst/>
            <a:ahLst/>
            <a:cxnLst/>
            <a:rect l="l" t="t" r="r" b="b"/>
            <a:pathLst>
              <a:path h="142239">
                <a:moveTo>
                  <a:pt x="0" y="141732"/>
                </a:moveTo>
                <a:lnTo>
                  <a:pt x="0" y="0"/>
                </a:lnTo>
              </a:path>
            </a:pathLst>
          </a:custGeom>
          <a:ln w="9144">
            <a:solidFill>
              <a:srgbClr val="585858"/>
            </a:solidFill>
          </a:ln>
        </p:spPr>
        <p:txBody>
          <a:bodyPr wrap="square" lIns="0" tIns="0" rIns="0" bIns="0" rtlCol="0"/>
          <a:lstStyle/>
          <a:p>
            <a:endParaRPr/>
          </a:p>
        </p:txBody>
      </p:sp>
      <p:sp>
        <p:nvSpPr>
          <p:cNvPr id="42" name="object 42"/>
          <p:cNvSpPr/>
          <p:nvPr/>
        </p:nvSpPr>
        <p:spPr>
          <a:xfrm>
            <a:off x="1448377" y="2748713"/>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43" name="object 43"/>
          <p:cNvSpPr/>
          <p:nvPr/>
        </p:nvSpPr>
        <p:spPr>
          <a:xfrm>
            <a:off x="1448377" y="241813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44" name="object 44"/>
          <p:cNvSpPr/>
          <p:nvPr/>
        </p:nvSpPr>
        <p:spPr>
          <a:xfrm>
            <a:off x="3527838" y="2535435"/>
            <a:ext cx="0" cy="55541"/>
          </a:xfrm>
          <a:custGeom>
            <a:avLst/>
            <a:gdLst/>
            <a:ahLst/>
            <a:cxnLst/>
            <a:rect l="l" t="t" r="r" b="b"/>
            <a:pathLst>
              <a:path h="47625">
                <a:moveTo>
                  <a:pt x="0" y="0"/>
                </a:moveTo>
                <a:lnTo>
                  <a:pt x="0" y="47243"/>
                </a:lnTo>
              </a:path>
            </a:pathLst>
          </a:custGeom>
          <a:ln w="9144">
            <a:solidFill>
              <a:srgbClr val="585858"/>
            </a:solidFill>
          </a:ln>
        </p:spPr>
        <p:txBody>
          <a:bodyPr wrap="square" lIns="0" tIns="0" rIns="0" bIns="0" rtlCol="0"/>
          <a:lstStyle/>
          <a:p>
            <a:endParaRPr/>
          </a:p>
        </p:txBody>
      </p:sp>
      <p:sp>
        <p:nvSpPr>
          <p:cNvPr id="45" name="object 45"/>
          <p:cNvSpPr/>
          <p:nvPr/>
        </p:nvSpPr>
        <p:spPr>
          <a:xfrm>
            <a:off x="3527838" y="2480339"/>
            <a:ext cx="0" cy="55541"/>
          </a:xfrm>
          <a:custGeom>
            <a:avLst/>
            <a:gdLst/>
            <a:ahLst/>
            <a:cxnLst/>
            <a:rect l="l" t="t" r="r" b="b"/>
            <a:pathLst>
              <a:path h="47625">
                <a:moveTo>
                  <a:pt x="0" y="47244"/>
                </a:moveTo>
                <a:lnTo>
                  <a:pt x="0" y="0"/>
                </a:lnTo>
              </a:path>
            </a:pathLst>
          </a:custGeom>
          <a:ln w="9144">
            <a:solidFill>
              <a:srgbClr val="585858"/>
            </a:solidFill>
          </a:ln>
        </p:spPr>
        <p:txBody>
          <a:bodyPr wrap="square" lIns="0" tIns="0" rIns="0" bIns="0" rtlCol="0"/>
          <a:lstStyle/>
          <a:p>
            <a:endParaRPr/>
          </a:p>
        </p:txBody>
      </p:sp>
      <p:sp>
        <p:nvSpPr>
          <p:cNvPr id="46" name="object 46"/>
          <p:cNvSpPr/>
          <p:nvPr/>
        </p:nvSpPr>
        <p:spPr>
          <a:xfrm>
            <a:off x="3494071" y="2590530"/>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endParaRPr/>
          </a:p>
        </p:txBody>
      </p:sp>
      <p:sp>
        <p:nvSpPr>
          <p:cNvPr id="47" name="object 47"/>
          <p:cNvSpPr/>
          <p:nvPr/>
        </p:nvSpPr>
        <p:spPr>
          <a:xfrm>
            <a:off x="3494071" y="2480337"/>
            <a:ext cx="68129" cy="0"/>
          </a:xfrm>
          <a:custGeom>
            <a:avLst/>
            <a:gdLst/>
            <a:ahLst/>
            <a:cxnLst/>
            <a:rect l="l" t="t" r="r" b="b"/>
            <a:pathLst>
              <a:path w="58420">
                <a:moveTo>
                  <a:pt x="0" y="0"/>
                </a:moveTo>
                <a:lnTo>
                  <a:pt x="57912" y="0"/>
                </a:lnTo>
              </a:path>
            </a:pathLst>
          </a:custGeom>
          <a:ln w="9144">
            <a:solidFill>
              <a:srgbClr val="585858"/>
            </a:solidFill>
          </a:ln>
        </p:spPr>
        <p:txBody>
          <a:bodyPr wrap="square" lIns="0" tIns="0" rIns="0" bIns="0" rtlCol="0"/>
          <a:lstStyle/>
          <a:p>
            <a:endParaRPr/>
          </a:p>
        </p:txBody>
      </p:sp>
      <p:sp>
        <p:nvSpPr>
          <p:cNvPr id="48" name="object 48"/>
          <p:cNvSpPr/>
          <p:nvPr/>
        </p:nvSpPr>
        <p:spPr>
          <a:xfrm>
            <a:off x="4183669" y="2805589"/>
            <a:ext cx="0" cy="37767"/>
          </a:xfrm>
          <a:custGeom>
            <a:avLst/>
            <a:gdLst/>
            <a:ahLst/>
            <a:cxnLst/>
            <a:rect l="l" t="t" r="r" b="b"/>
            <a:pathLst>
              <a:path h="32385">
                <a:moveTo>
                  <a:pt x="0" y="0"/>
                </a:moveTo>
                <a:lnTo>
                  <a:pt x="0" y="32003"/>
                </a:lnTo>
              </a:path>
            </a:pathLst>
          </a:custGeom>
          <a:ln w="9144">
            <a:solidFill>
              <a:srgbClr val="585858"/>
            </a:solidFill>
          </a:ln>
        </p:spPr>
        <p:txBody>
          <a:bodyPr wrap="square" lIns="0" tIns="0" rIns="0" bIns="0" rtlCol="0"/>
          <a:lstStyle/>
          <a:p>
            <a:endParaRPr/>
          </a:p>
        </p:txBody>
      </p:sp>
      <p:sp>
        <p:nvSpPr>
          <p:cNvPr id="49" name="object 49"/>
          <p:cNvSpPr/>
          <p:nvPr/>
        </p:nvSpPr>
        <p:spPr>
          <a:xfrm>
            <a:off x="4183669" y="2768264"/>
            <a:ext cx="0" cy="37767"/>
          </a:xfrm>
          <a:custGeom>
            <a:avLst/>
            <a:gdLst/>
            <a:ahLst/>
            <a:cxnLst/>
            <a:rect l="l" t="t" r="r" b="b"/>
            <a:pathLst>
              <a:path h="32385">
                <a:moveTo>
                  <a:pt x="0" y="32004"/>
                </a:moveTo>
                <a:lnTo>
                  <a:pt x="0" y="0"/>
                </a:lnTo>
              </a:path>
            </a:pathLst>
          </a:custGeom>
          <a:ln w="9144">
            <a:solidFill>
              <a:srgbClr val="585858"/>
            </a:solidFill>
          </a:ln>
        </p:spPr>
        <p:txBody>
          <a:bodyPr wrap="square" lIns="0" tIns="0" rIns="0" bIns="0" rtlCol="0"/>
          <a:lstStyle/>
          <a:p>
            <a:endParaRPr/>
          </a:p>
        </p:txBody>
      </p:sp>
      <p:sp>
        <p:nvSpPr>
          <p:cNvPr id="50" name="object 50"/>
          <p:cNvSpPr/>
          <p:nvPr/>
        </p:nvSpPr>
        <p:spPr>
          <a:xfrm>
            <a:off x="4149902" y="2842910"/>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51" name="object 51"/>
          <p:cNvSpPr/>
          <p:nvPr/>
        </p:nvSpPr>
        <p:spPr>
          <a:xfrm>
            <a:off x="4149902" y="2768262"/>
            <a:ext cx="65909" cy="0"/>
          </a:xfrm>
          <a:custGeom>
            <a:avLst/>
            <a:gdLst/>
            <a:ahLst/>
            <a:cxnLst/>
            <a:rect l="l" t="t" r="r" b="b"/>
            <a:pathLst>
              <a:path w="56514">
                <a:moveTo>
                  <a:pt x="0" y="0"/>
                </a:moveTo>
                <a:lnTo>
                  <a:pt x="56387" y="0"/>
                </a:lnTo>
              </a:path>
            </a:pathLst>
          </a:custGeom>
          <a:ln w="9144">
            <a:solidFill>
              <a:srgbClr val="585858"/>
            </a:solidFill>
          </a:ln>
        </p:spPr>
        <p:txBody>
          <a:bodyPr wrap="square" lIns="0" tIns="0" rIns="0" bIns="0" rtlCol="0"/>
          <a:lstStyle/>
          <a:p>
            <a:endParaRPr/>
          </a:p>
        </p:txBody>
      </p:sp>
      <p:sp>
        <p:nvSpPr>
          <p:cNvPr id="52" name="object 52"/>
          <p:cNvSpPr/>
          <p:nvPr/>
        </p:nvSpPr>
        <p:spPr>
          <a:xfrm>
            <a:off x="6152938" y="2889122"/>
            <a:ext cx="0" cy="128115"/>
          </a:xfrm>
          <a:custGeom>
            <a:avLst/>
            <a:gdLst/>
            <a:ahLst/>
            <a:cxnLst/>
            <a:rect l="l" t="t" r="r" b="b"/>
            <a:pathLst>
              <a:path h="109854">
                <a:moveTo>
                  <a:pt x="0" y="0"/>
                </a:moveTo>
                <a:lnTo>
                  <a:pt x="0" y="109727"/>
                </a:lnTo>
              </a:path>
            </a:pathLst>
          </a:custGeom>
          <a:ln w="9144">
            <a:solidFill>
              <a:srgbClr val="585858"/>
            </a:solidFill>
          </a:ln>
        </p:spPr>
        <p:txBody>
          <a:bodyPr wrap="square" lIns="0" tIns="0" rIns="0" bIns="0" rtlCol="0"/>
          <a:lstStyle/>
          <a:p>
            <a:endParaRPr/>
          </a:p>
        </p:txBody>
      </p:sp>
      <p:sp>
        <p:nvSpPr>
          <p:cNvPr id="53" name="object 53"/>
          <p:cNvSpPr/>
          <p:nvPr/>
        </p:nvSpPr>
        <p:spPr>
          <a:xfrm>
            <a:off x="6152938" y="2759378"/>
            <a:ext cx="0" cy="130337"/>
          </a:xfrm>
          <a:custGeom>
            <a:avLst/>
            <a:gdLst/>
            <a:ahLst/>
            <a:cxnLst/>
            <a:rect l="l" t="t" r="r" b="b"/>
            <a:pathLst>
              <a:path h="111760">
                <a:moveTo>
                  <a:pt x="0" y="111251"/>
                </a:moveTo>
                <a:lnTo>
                  <a:pt x="0" y="0"/>
                </a:lnTo>
              </a:path>
            </a:pathLst>
          </a:custGeom>
          <a:ln w="9144">
            <a:solidFill>
              <a:srgbClr val="585858"/>
            </a:solidFill>
          </a:ln>
        </p:spPr>
        <p:txBody>
          <a:bodyPr wrap="square" lIns="0" tIns="0" rIns="0" bIns="0" rtlCol="0"/>
          <a:lstStyle/>
          <a:p>
            <a:endParaRPr/>
          </a:p>
        </p:txBody>
      </p:sp>
      <p:sp>
        <p:nvSpPr>
          <p:cNvPr id="54" name="object 54"/>
          <p:cNvSpPr/>
          <p:nvPr/>
        </p:nvSpPr>
        <p:spPr>
          <a:xfrm>
            <a:off x="6119171" y="3017088"/>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endParaRPr/>
          </a:p>
        </p:txBody>
      </p:sp>
      <p:sp>
        <p:nvSpPr>
          <p:cNvPr id="55" name="object 55"/>
          <p:cNvSpPr/>
          <p:nvPr/>
        </p:nvSpPr>
        <p:spPr>
          <a:xfrm>
            <a:off x="6119171" y="2759376"/>
            <a:ext cx="68129" cy="0"/>
          </a:xfrm>
          <a:custGeom>
            <a:avLst/>
            <a:gdLst/>
            <a:ahLst/>
            <a:cxnLst/>
            <a:rect l="l" t="t" r="r" b="b"/>
            <a:pathLst>
              <a:path w="58420">
                <a:moveTo>
                  <a:pt x="0" y="0"/>
                </a:moveTo>
                <a:lnTo>
                  <a:pt x="57911" y="0"/>
                </a:lnTo>
              </a:path>
            </a:pathLst>
          </a:custGeom>
          <a:ln w="9144">
            <a:solidFill>
              <a:srgbClr val="585858"/>
            </a:solidFill>
          </a:ln>
        </p:spPr>
        <p:txBody>
          <a:bodyPr wrap="square" lIns="0" tIns="0" rIns="0" bIns="0" rtlCol="0"/>
          <a:lstStyle/>
          <a:p>
            <a:endParaRPr/>
          </a:p>
        </p:txBody>
      </p:sp>
      <p:sp>
        <p:nvSpPr>
          <p:cNvPr id="56" name="object 56"/>
          <p:cNvSpPr/>
          <p:nvPr/>
        </p:nvSpPr>
        <p:spPr>
          <a:xfrm>
            <a:off x="1481258" y="2584309"/>
            <a:ext cx="4672867" cy="2790390"/>
          </a:xfrm>
          <a:custGeom>
            <a:avLst/>
            <a:gdLst/>
            <a:ahLst/>
            <a:cxnLst/>
            <a:rect l="l" t="t" r="r" b="b"/>
            <a:pathLst>
              <a:path w="4006850" h="2392679">
                <a:moveTo>
                  <a:pt x="0" y="0"/>
                </a:moveTo>
                <a:lnTo>
                  <a:pt x="1755647" y="891539"/>
                </a:lnTo>
                <a:lnTo>
                  <a:pt x="2316480" y="1423415"/>
                </a:lnTo>
                <a:lnTo>
                  <a:pt x="4006596" y="2392679"/>
                </a:lnTo>
              </a:path>
            </a:pathLst>
          </a:custGeom>
          <a:ln w="50292">
            <a:solidFill>
              <a:srgbClr val="00B0F0"/>
            </a:solidFill>
          </a:ln>
        </p:spPr>
        <p:txBody>
          <a:bodyPr wrap="square" lIns="0" tIns="0" rIns="0" bIns="0" rtlCol="0"/>
          <a:lstStyle/>
          <a:p>
            <a:endParaRPr/>
          </a:p>
        </p:txBody>
      </p:sp>
      <p:sp>
        <p:nvSpPr>
          <p:cNvPr id="57" name="object 57"/>
          <p:cNvSpPr/>
          <p:nvPr/>
        </p:nvSpPr>
        <p:spPr>
          <a:xfrm>
            <a:off x="1439490" y="2541508"/>
            <a:ext cx="85311" cy="85311"/>
          </a:xfrm>
          <a:prstGeom prst="rect">
            <a:avLst/>
          </a:prstGeom>
          <a:blipFill>
            <a:blip r:embed="rId3" cstate="print"/>
            <a:stretch>
              <a:fillRect/>
            </a:stretch>
          </a:blipFill>
        </p:spPr>
        <p:txBody>
          <a:bodyPr wrap="square" lIns="0" tIns="0" rIns="0" bIns="0" rtlCol="0"/>
          <a:lstStyle/>
          <a:p>
            <a:endParaRPr/>
          </a:p>
        </p:txBody>
      </p:sp>
      <p:sp>
        <p:nvSpPr>
          <p:cNvPr id="58" name="object 58"/>
          <p:cNvSpPr/>
          <p:nvPr/>
        </p:nvSpPr>
        <p:spPr>
          <a:xfrm>
            <a:off x="3485183" y="3583018"/>
            <a:ext cx="85310" cy="85311"/>
          </a:xfrm>
          <a:prstGeom prst="rect">
            <a:avLst/>
          </a:prstGeom>
          <a:blipFill>
            <a:blip r:embed="rId4" cstate="print"/>
            <a:stretch>
              <a:fillRect/>
            </a:stretch>
          </a:blipFill>
        </p:spPr>
        <p:txBody>
          <a:bodyPr wrap="square" lIns="0" tIns="0" rIns="0" bIns="0" rtlCol="0"/>
          <a:lstStyle/>
          <a:p>
            <a:endParaRPr/>
          </a:p>
        </p:txBody>
      </p:sp>
      <p:sp>
        <p:nvSpPr>
          <p:cNvPr id="59" name="object 59"/>
          <p:cNvSpPr/>
          <p:nvPr/>
        </p:nvSpPr>
        <p:spPr>
          <a:xfrm>
            <a:off x="4141015" y="4201524"/>
            <a:ext cx="85311" cy="85311"/>
          </a:xfrm>
          <a:prstGeom prst="rect">
            <a:avLst/>
          </a:prstGeom>
          <a:blipFill>
            <a:blip r:embed="rId5" cstate="print"/>
            <a:stretch>
              <a:fillRect/>
            </a:stretch>
          </a:blipFill>
        </p:spPr>
        <p:txBody>
          <a:bodyPr wrap="square" lIns="0" tIns="0" rIns="0" bIns="0" rtlCol="0"/>
          <a:lstStyle/>
          <a:p>
            <a:endParaRPr/>
          </a:p>
        </p:txBody>
      </p:sp>
      <p:sp>
        <p:nvSpPr>
          <p:cNvPr id="60" name="object 60"/>
          <p:cNvSpPr/>
          <p:nvPr/>
        </p:nvSpPr>
        <p:spPr>
          <a:xfrm>
            <a:off x="6110281" y="5333675"/>
            <a:ext cx="85310" cy="85311"/>
          </a:xfrm>
          <a:prstGeom prst="rect">
            <a:avLst/>
          </a:prstGeom>
          <a:blipFill>
            <a:blip r:embed="rId6" cstate="print"/>
            <a:stretch>
              <a:fillRect/>
            </a:stretch>
          </a:blipFill>
        </p:spPr>
        <p:txBody>
          <a:bodyPr wrap="square" lIns="0" tIns="0" rIns="0" bIns="0" rtlCol="0"/>
          <a:lstStyle/>
          <a:p>
            <a:endParaRPr/>
          </a:p>
        </p:txBody>
      </p:sp>
      <p:sp>
        <p:nvSpPr>
          <p:cNvPr id="61" name="object 61"/>
          <p:cNvSpPr/>
          <p:nvPr/>
        </p:nvSpPr>
        <p:spPr>
          <a:xfrm>
            <a:off x="1481258" y="2534547"/>
            <a:ext cx="4672867" cy="353983"/>
          </a:xfrm>
          <a:custGeom>
            <a:avLst/>
            <a:gdLst/>
            <a:ahLst/>
            <a:cxnLst/>
            <a:rect l="l" t="t" r="r" b="b"/>
            <a:pathLst>
              <a:path w="4006850" h="303529">
                <a:moveTo>
                  <a:pt x="0" y="42672"/>
                </a:moveTo>
                <a:lnTo>
                  <a:pt x="1755647" y="0"/>
                </a:lnTo>
                <a:lnTo>
                  <a:pt x="2316480" y="233172"/>
                </a:lnTo>
                <a:lnTo>
                  <a:pt x="4006596" y="303275"/>
                </a:lnTo>
              </a:path>
            </a:pathLst>
          </a:custGeom>
          <a:ln w="50292">
            <a:solidFill>
              <a:srgbClr val="FF0000"/>
            </a:solidFill>
          </a:ln>
        </p:spPr>
        <p:txBody>
          <a:bodyPr wrap="square" lIns="0" tIns="0" rIns="0" bIns="0" rtlCol="0"/>
          <a:lstStyle/>
          <a:p>
            <a:endParaRPr/>
          </a:p>
        </p:txBody>
      </p:sp>
      <p:sp>
        <p:nvSpPr>
          <p:cNvPr id="62" name="object 62"/>
          <p:cNvSpPr/>
          <p:nvPr/>
        </p:nvSpPr>
        <p:spPr>
          <a:xfrm>
            <a:off x="1439490" y="2541508"/>
            <a:ext cx="85311" cy="85311"/>
          </a:xfrm>
          <a:prstGeom prst="rect">
            <a:avLst/>
          </a:prstGeom>
          <a:blipFill>
            <a:blip r:embed="rId7" cstate="print"/>
            <a:stretch>
              <a:fillRect/>
            </a:stretch>
          </a:blipFill>
        </p:spPr>
        <p:txBody>
          <a:bodyPr wrap="square" lIns="0" tIns="0" rIns="0" bIns="0" rtlCol="0"/>
          <a:lstStyle/>
          <a:p>
            <a:endParaRPr/>
          </a:p>
        </p:txBody>
      </p:sp>
      <p:sp>
        <p:nvSpPr>
          <p:cNvPr id="63" name="object 63"/>
          <p:cNvSpPr/>
          <p:nvPr/>
        </p:nvSpPr>
        <p:spPr>
          <a:xfrm>
            <a:off x="3485183" y="2493521"/>
            <a:ext cx="85310" cy="85311"/>
          </a:xfrm>
          <a:prstGeom prst="rect">
            <a:avLst/>
          </a:prstGeom>
          <a:blipFill>
            <a:blip r:embed="rId8" cstate="print"/>
            <a:stretch>
              <a:fillRect/>
            </a:stretch>
          </a:blipFill>
        </p:spPr>
        <p:txBody>
          <a:bodyPr wrap="square" lIns="0" tIns="0" rIns="0" bIns="0" rtlCol="0"/>
          <a:lstStyle/>
          <a:p>
            <a:endParaRPr/>
          </a:p>
        </p:txBody>
      </p:sp>
      <p:sp>
        <p:nvSpPr>
          <p:cNvPr id="64" name="object 64"/>
          <p:cNvSpPr/>
          <p:nvPr/>
        </p:nvSpPr>
        <p:spPr>
          <a:xfrm>
            <a:off x="4141015" y="2763673"/>
            <a:ext cx="85311" cy="85311"/>
          </a:xfrm>
          <a:prstGeom prst="rect">
            <a:avLst/>
          </a:prstGeom>
          <a:blipFill>
            <a:blip r:embed="rId8" cstate="print"/>
            <a:stretch>
              <a:fillRect/>
            </a:stretch>
          </a:blipFill>
        </p:spPr>
        <p:txBody>
          <a:bodyPr wrap="square" lIns="0" tIns="0" rIns="0" bIns="0" rtlCol="0"/>
          <a:lstStyle/>
          <a:p>
            <a:endParaRPr/>
          </a:p>
        </p:txBody>
      </p:sp>
      <p:sp>
        <p:nvSpPr>
          <p:cNvPr id="65" name="object 65"/>
          <p:cNvSpPr/>
          <p:nvPr/>
        </p:nvSpPr>
        <p:spPr>
          <a:xfrm>
            <a:off x="6110281" y="2847208"/>
            <a:ext cx="85310" cy="85311"/>
          </a:xfrm>
          <a:prstGeom prst="rect">
            <a:avLst/>
          </a:prstGeom>
          <a:blipFill>
            <a:blip r:embed="rId7" cstate="print"/>
            <a:stretch>
              <a:fillRect/>
            </a:stretch>
          </a:blipFill>
        </p:spPr>
        <p:txBody>
          <a:bodyPr wrap="square" lIns="0" tIns="0" rIns="0" bIns="0" rtlCol="0"/>
          <a:lstStyle/>
          <a:p>
            <a:endParaRPr/>
          </a:p>
        </p:txBody>
      </p:sp>
      <p:sp>
        <p:nvSpPr>
          <p:cNvPr id="66" name="object 66"/>
          <p:cNvSpPr/>
          <p:nvPr/>
        </p:nvSpPr>
        <p:spPr>
          <a:xfrm>
            <a:off x="1481258" y="2534547"/>
            <a:ext cx="4672867" cy="2820753"/>
          </a:xfrm>
          <a:custGeom>
            <a:avLst/>
            <a:gdLst/>
            <a:ahLst/>
            <a:cxnLst/>
            <a:rect l="l" t="t" r="r" b="b"/>
            <a:pathLst>
              <a:path w="4006850" h="2418715">
                <a:moveTo>
                  <a:pt x="0" y="0"/>
                </a:moveTo>
                <a:lnTo>
                  <a:pt x="4006596" y="2418588"/>
                </a:lnTo>
              </a:path>
            </a:pathLst>
          </a:custGeom>
          <a:ln w="38100">
            <a:solidFill>
              <a:srgbClr val="4F81BC"/>
            </a:solidFill>
            <a:prstDash val="dot"/>
          </a:ln>
        </p:spPr>
        <p:txBody>
          <a:bodyPr wrap="square" lIns="0" tIns="0" rIns="0" bIns="0" rtlCol="0"/>
          <a:lstStyle/>
          <a:p>
            <a:endParaRPr u="sng" dirty="0"/>
          </a:p>
        </p:txBody>
      </p:sp>
      <p:sp>
        <p:nvSpPr>
          <p:cNvPr id="67" name="object 67"/>
          <p:cNvSpPr/>
          <p:nvPr/>
        </p:nvSpPr>
        <p:spPr>
          <a:xfrm>
            <a:off x="1481258" y="2534545"/>
            <a:ext cx="4672867" cy="334728"/>
          </a:xfrm>
          <a:custGeom>
            <a:avLst/>
            <a:gdLst/>
            <a:ahLst/>
            <a:cxnLst/>
            <a:rect l="l" t="t" r="r" b="b"/>
            <a:pathLst>
              <a:path w="4006850" h="287020">
                <a:moveTo>
                  <a:pt x="0" y="0"/>
                </a:moveTo>
                <a:lnTo>
                  <a:pt x="4006596" y="286512"/>
                </a:lnTo>
              </a:path>
            </a:pathLst>
          </a:custGeom>
          <a:ln w="38100">
            <a:solidFill>
              <a:srgbClr val="C0504D"/>
            </a:solidFill>
            <a:prstDash val="dot"/>
          </a:ln>
        </p:spPr>
        <p:txBody>
          <a:bodyPr wrap="square" lIns="0" tIns="0" rIns="0" bIns="0" rtlCol="0"/>
          <a:lstStyle/>
          <a:p>
            <a:endParaRPr/>
          </a:p>
        </p:txBody>
      </p:sp>
      <p:sp>
        <p:nvSpPr>
          <p:cNvPr id="68" name="object 68"/>
          <p:cNvSpPr txBox="1"/>
          <p:nvPr/>
        </p:nvSpPr>
        <p:spPr>
          <a:xfrm>
            <a:off x="1693055" y="4270987"/>
            <a:ext cx="2788169" cy="320601"/>
          </a:xfrm>
          <a:prstGeom prst="rect">
            <a:avLst/>
          </a:prstGeom>
        </p:spPr>
        <p:txBody>
          <a:bodyPr vert="horz" wrap="square" lIns="0" tIns="12700" rIns="0" bIns="0" rtlCol="0">
            <a:spAutoFit/>
          </a:bodyPr>
          <a:lstStyle/>
          <a:p>
            <a:pPr marL="12700">
              <a:spcBef>
                <a:spcPts val="100"/>
              </a:spcBef>
            </a:pPr>
            <a:r>
              <a:rPr sz="2000" spc="-25" dirty="0">
                <a:solidFill>
                  <a:srgbClr val="585858"/>
                </a:solidFill>
                <a:latin typeface="Calibri"/>
                <a:cs typeface="Calibri"/>
              </a:rPr>
              <a:t>Trend: </a:t>
            </a:r>
            <a:r>
              <a:rPr sz="2000" spc="-5" dirty="0">
                <a:solidFill>
                  <a:srgbClr val="585858"/>
                </a:solidFill>
                <a:latin typeface="Calibri"/>
                <a:cs typeface="Calibri"/>
              </a:rPr>
              <a:t>-14.3 </a:t>
            </a:r>
            <a:r>
              <a:rPr sz="2000" dirty="0">
                <a:solidFill>
                  <a:srgbClr val="585858"/>
                </a:solidFill>
                <a:latin typeface="Calibri"/>
                <a:cs typeface="Calibri"/>
              </a:rPr>
              <a:t>mm /</a:t>
            </a:r>
            <a:r>
              <a:rPr sz="2000" spc="-65" dirty="0">
                <a:solidFill>
                  <a:srgbClr val="585858"/>
                </a:solidFill>
                <a:latin typeface="Calibri"/>
                <a:cs typeface="Calibri"/>
              </a:rPr>
              <a:t> </a:t>
            </a:r>
            <a:r>
              <a:rPr sz="2000" spc="-5" dirty="0">
                <a:solidFill>
                  <a:srgbClr val="585858"/>
                </a:solidFill>
                <a:latin typeface="Calibri"/>
                <a:cs typeface="Calibri"/>
              </a:rPr>
              <a:t>year</a:t>
            </a:r>
            <a:endParaRPr sz="2000" dirty="0">
              <a:latin typeface="Calibri"/>
              <a:cs typeface="Calibri"/>
            </a:endParaRPr>
          </a:p>
        </p:txBody>
      </p:sp>
      <p:sp>
        <p:nvSpPr>
          <p:cNvPr id="69" name="object 69"/>
          <p:cNvSpPr txBox="1"/>
          <p:nvPr/>
        </p:nvSpPr>
        <p:spPr>
          <a:xfrm>
            <a:off x="2201873" y="2005797"/>
            <a:ext cx="3405787" cy="289823"/>
          </a:xfrm>
          <a:prstGeom prst="rect">
            <a:avLst/>
          </a:prstGeom>
        </p:spPr>
        <p:txBody>
          <a:bodyPr vert="horz" wrap="square" lIns="0" tIns="12700" rIns="0" bIns="0" rtlCol="0">
            <a:spAutoFit/>
          </a:bodyPr>
          <a:lstStyle/>
          <a:p>
            <a:pPr marL="12700">
              <a:spcBef>
                <a:spcPts val="100"/>
              </a:spcBef>
            </a:pPr>
            <a:r>
              <a:rPr spc="-25" dirty="0">
                <a:solidFill>
                  <a:srgbClr val="585858"/>
                </a:solidFill>
                <a:latin typeface="Calibri"/>
                <a:cs typeface="Calibri"/>
              </a:rPr>
              <a:t>Trend: </a:t>
            </a:r>
            <a:r>
              <a:rPr dirty="0">
                <a:solidFill>
                  <a:srgbClr val="585858"/>
                </a:solidFill>
                <a:latin typeface="Calibri"/>
                <a:cs typeface="Calibri"/>
              </a:rPr>
              <a:t>-1.7 mm / </a:t>
            </a:r>
            <a:r>
              <a:rPr spc="-10" dirty="0">
                <a:solidFill>
                  <a:srgbClr val="585858"/>
                </a:solidFill>
                <a:latin typeface="Calibri"/>
                <a:cs typeface="Calibri"/>
              </a:rPr>
              <a:t>year</a:t>
            </a:r>
            <a:endParaRPr dirty="0">
              <a:latin typeface="Calibri"/>
              <a:cs typeface="Calibri"/>
            </a:endParaRPr>
          </a:p>
        </p:txBody>
      </p:sp>
      <p:sp>
        <p:nvSpPr>
          <p:cNvPr id="80" name="object 80"/>
          <p:cNvSpPr txBox="1"/>
          <p:nvPr/>
        </p:nvSpPr>
        <p:spPr>
          <a:xfrm>
            <a:off x="285119" y="6140668"/>
            <a:ext cx="6730854" cy="320601"/>
          </a:xfrm>
          <a:prstGeom prst="rect">
            <a:avLst/>
          </a:prstGeom>
        </p:spPr>
        <p:txBody>
          <a:bodyPr vert="horz" wrap="square" lIns="0" tIns="12700" rIns="0" bIns="0" rtlCol="0">
            <a:spAutoFit/>
          </a:bodyPr>
          <a:lstStyle/>
          <a:p>
            <a:pPr marL="12700">
              <a:spcBef>
                <a:spcPts val="100"/>
              </a:spcBef>
              <a:tabLst>
                <a:tab pos="759460" algn="l"/>
                <a:tab pos="1506855" algn="l"/>
                <a:tab pos="2253615" algn="l"/>
                <a:tab pos="3001010" algn="l"/>
                <a:tab pos="3748404" algn="l"/>
                <a:tab pos="4495800" algn="l"/>
                <a:tab pos="5243195" algn="l"/>
              </a:tabLst>
            </a:pPr>
            <a:r>
              <a:rPr sz="2000" spc="-10" dirty="0">
                <a:solidFill>
                  <a:srgbClr val="585858"/>
                </a:solidFill>
                <a:latin typeface="Calibri"/>
                <a:cs typeface="Calibri"/>
              </a:rPr>
              <a:t>2</a:t>
            </a:r>
            <a:r>
              <a:rPr sz="2000" dirty="0">
                <a:solidFill>
                  <a:srgbClr val="585858"/>
                </a:solidFill>
                <a:latin typeface="Calibri"/>
                <a:cs typeface="Calibri"/>
              </a:rPr>
              <a:t>004	</a:t>
            </a:r>
            <a:r>
              <a:rPr sz="2000" spc="-10" dirty="0">
                <a:solidFill>
                  <a:srgbClr val="585858"/>
                </a:solidFill>
                <a:latin typeface="Calibri"/>
                <a:cs typeface="Calibri"/>
              </a:rPr>
              <a:t>2</a:t>
            </a:r>
            <a:r>
              <a:rPr sz="2000" dirty="0">
                <a:solidFill>
                  <a:srgbClr val="585858"/>
                </a:solidFill>
                <a:latin typeface="Calibri"/>
                <a:cs typeface="Calibri"/>
              </a:rPr>
              <a:t>006	</a:t>
            </a:r>
            <a:r>
              <a:rPr sz="2000" spc="-10" dirty="0">
                <a:solidFill>
                  <a:srgbClr val="585858"/>
                </a:solidFill>
                <a:latin typeface="Calibri"/>
                <a:cs typeface="Calibri"/>
              </a:rPr>
              <a:t>2</a:t>
            </a:r>
            <a:r>
              <a:rPr sz="2000" dirty="0">
                <a:solidFill>
                  <a:srgbClr val="585858"/>
                </a:solidFill>
                <a:latin typeface="Calibri"/>
                <a:cs typeface="Calibri"/>
              </a:rPr>
              <a:t>008	</a:t>
            </a:r>
            <a:r>
              <a:rPr sz="2000" spc="-10" dirty="0">
                <a:solidFill>
                  <a:srgbClr val="585858"/>
                </a:solidFill>
                <a:latin typeface="Calibri"/>
                <a:cs typeface="Calibri"/>
              </a:rPr>
              <a:t>2</a:t>
            </a:r>
            <a:r>
              <a:rPr sz="2000" dirty="0">
                <a:solidFill>
                  <a:srgbClr val="585858"/>
                </a:solidFill>
                <a:latin typeface="Calibri"/>
                <a:cs typeface="Calibri"/>
              </a:rPr>
              <a:t>0</a:t>
            </a:r>
            <a:r>
              <a:rPr sz="2000" spc="-10" dirty="0">
                <a:solidFill>
                  <a:srgbClr val="585858"/>
                </a:solidFill>
                <a:latin typeface="Calibri"/>
                <a:cs typeface="Calibri"/>
              </a:rPr>
              <a:t>1</a:t>
            </a:r>
            <a:r>
              <a:rPr sz="2000" dirty="0">
                <a:solidFill>
                  <a:srgbClr val="585858"/>
                </a:solidFill>
                <a:latin typeface="Calibri"/>
                <a:cs typeface="Calibri"/>
              </a:rPr>
              <a:t>0	</a:t>
            </a:r>
            <a:r>
              <a:rPr sz="2000" spc="-10" dirty="0">
                <a:solidFill>
                  <a:srgbClr val="585858"/>
                </a:solidFill>
                <a:latin typeface="Calibri"/>
                <a:cs typeface="Calibri"/>
              </a:rPr>
              <a:t>2</a:t>
            </a:r>
            <a:r>
              <a:rPr sz="2000" dirty="0">
                <a:solidFill>
                  <a:srgbClr val="585858"/>
                </a:solidFill>
                <a:latin typeface="Calibri"/>
                <a:cs typeface="Calibri"/>
              </a:rPr>
              <a:t>012	</a:t>
            </a:r>
            <a:r>
              <a:rPr sz="2000" spc="-10" dirty="0">
                <a:solidFill>
                  <a:srgbClr val="585858"/>
                </a:solidFill>
                <a:latin typeface="Calibri"/>
                <a:cs typeface="Calibri"/>
              </a:rPr>
              <a:t>2</a:t>
            </a:r>
            <a:r>
              <a:rPr sz="2000" dirty="0">
                <a:solidFill>
                  <a:srgbClr val="585858"/>
                </a:solidFill>
                <a:latin typeface="Calibri"/>
                <a:cs typeface="Calibri"/>
              </a:rPr>
              <a:t>014	</a:t>
            </a:r>
            <a:r>
              <a:rPr sz="2000" spc="-10" dirty="0">
                <a:solidFill>
                  <a:srgbClr val="585858"/>
                </a:solidFill>
                <a:latin typeface="Calibri"/>
                <a:cs typeface="Calibri"/>
              </a:rPr>
              <a:t>2</a:t>
            </a:r>
            <a:r>
              <a:rPr sz="2000" dirty="0">
                <a:solidFill>
                  <a:srgbClr val="585858"/>
                </a:solidFill>
                <a:latin typeface="Calibri"/>
                <a:cs typeface="Calibri"/>
              </a:rPr>
              <a:t>016	</a:t>
            </a:r>
            <a:r>
              <a:rPr sz="2000" spc="-10" dirty="0">
                <a:solidFill>
                  <a:srgbClr val="585858"/>
                </a:solidFill>
                <a:latin typeface="Calibri"/>
                <a:cs typeface="Calibri"/>
              </a:rPr>
              <a:t>2</a:t>
            </a:r>
            <a:r>
              <a:rPr sz="2000" dirty="0">
                <a:solidFill>
                  <a:srgbClr val="585858"/>
                </a:solidFill>
                <a:latin typeface="Calibri"/>
                <a:cs typeface="Calibri"/>
              </a:rPr>
              <a:t>018</a:t>
            </a:r>
            <a:endParaRPr sz="2000">
              <a:latin typeface="Calibri"/>
              <a:cs typeface="Calibri"/>
            </a:endParaRPr>
          </a:p>
        </p:txBody>
      </p:sp>
      <p:sp>
        <p:nvSpPr>
          <p:cNvPr id="74" name="TextBox 73"/>
          <p:cNvSpPr txBox="1"/>
          <p:nvPr/>
        </p:nvSpPr>
        <p:spPr>
          <a:xfrm>
            <a:off x="6927256" y="3561179"/>
            <a:ext cx="2311454" cy="1792109"/>
          </a:xfrm>
          <a:prstGeom prst="rect">
            <a:avLst/>
          </a:prstGeom>
          <a:noFill/>
        </p:spPr>
        <p:txBody>
          <a:bodyPr wrap="square" rtlCol="0">
            <a:noAutofit/>
          </a:bodyPr>
          <a:lstStyle/>
          <a:p>
            <a:pPr marL="16932" marR="713722" lvl="0">
              <a:spcBef>
                <a:spcPts val="3000"/>
              </a:spcBef>
              <a:tabLst>
                <a:tab pos="473275" algn="l"/>
                <a:tab pos="474121" algn="l"/>
                <a:tab pos="6531870" algn="l"/>
              </a:tabLst>
            </a:pPr>
            <a:r>
              <a:rPr lang="en-US" sz="3200" i="1" spc="-20" dirty="0">
                <a:solidFill>
                  <a:srgbClr val="424242"/>
                </a:solidFill>
                <a:uFill>
                  <a:solidFill>
                    <a:srgbClr val="000000"/>
                  </a:solidFill>
                </a:uFill>
                <a:latin typeface="Cambria" panose="02040503050406030204" pitchFamily="18" charset="0"/>
                <a:ea typeface="Cambria" panose="02040503050406030204" pitchFamily="18" charset="0"/>
                <a:cs typeface="Calibri"/>
              </a:rPr>
              <a:t>Still Some Drift…</a:t>
            </a:r>
          </a:p>
        </p:txBody>
      </p:sp>
      <p:cxnSp>
        <p:nvCxnSpPr>
          <p:cNvPr id="71" name="Straight Arrow Connector 70"/>
          <p:cNvCxnSpPr>
            <a:stCxn id="74" idx="1"/>
          </p:cNvCxnSpPr>
          <p:nvPr/>
        </p:nvCxnSpPr>
        <p:spPr>
          <a:xfrm flipH="1" flipV="1">
            <a:off x="4226326" y="2418130"/>
            <a:ext cx="2700930" cy="2039104"/>
          </a:xfrm>
          <a:prstGeom prst="straightConnector1">
            <a:avLst/>
          </a:prstGeom>
          <a:ln w="34925">
            <a:headEnd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79" name="Title 2"/>
          <p:cNvSpPr txBox="1">
            <a:spLocks/>
          </p:cNvSpPr>
          <p:nvPr/>
        </p:nvSpPr>
        <p:spPr bwMode="auto">
          <a:xfrm>
            <a:off x="-1" y="352470"/>
            <a:ext cx="9150351" cy="796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Times New Roman" pitchFamily="18" charset="0"/>
                <a:ea typeface="ＭＳ Ｐゴシック" charset="0"/>
                <a:cs typeface="Times New Roman" pitchFamily="18" charset="0"/>
              </a:defRPr>
            </a:lvl1pPr>
            <a:lvl2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2pPr>
            <a:lvl3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3pPr>
            <a:lvl4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4pPr>
            <a:lvl5pPr algn="ctr" defTabSz="457200" rtl="0" eaLnBrk="0" fontAlgn="base" hangingPunct="0">
              <a:spcBef>
                <a:spcPct val="0"/>
              </a:spcBef>
              <a:spcAft>
                <a:spcPct val="0"/>
              </a:spcAft>
              <a:defRPr sz="4400">
                <a:solidFill>
                  <a:schemeClr val="tx1"/>
                </a:solidFill>
                <a:latin typeface="Times New Roman" pitchFamily="18" charset="0"/>
                <a:ea typeface="ＭＳ Ｐゴシック" charset="0"/>
                <a:cs typeface="Times New Roman" pitchFamily="18"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a:lstStyle>
          <a:p>
            <a:r>
              <a:rPr lang="en-US" sz="4800" dirty="0">
                <a:latin typeface="Cambria" panose="02040503050406030204" pitchFamily="18" charset="0"/>
              </a:rPr>
              <a:t>Concept of goal of IFDM</a:t>
            </a:r>
          </a:p>
        </p:txBody>
      </p:sp>
    </p:spTree>
    <p:extLst>
      <p:ext uri="{BB962C8B-B14F-4D97-AF65-F5344CB8AC3E}">
        <p14:creationId xmlns:p14="http://schemas.microsoft.com/office/powerpoint/2010/main" val="3589856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down)">
                                      <p:cBhvr>
                                        <p:cTn id="7" dur="500"/>
                                        <p:tgtEl>
                                          <p:spTgt spid="74"/>
                                        </p:tgtEl>
                                      </p:cBhvr>
                                    </p:animEffect>
                                  </p:childTnLst>
                                </p:cTn>
                              </p:par>
                              <p:par>
                                <p:cTn id="8" presetID="22" presetClass="entr" presetSubtype="4" fill="hold" nodeType="withEffect">
                                  <p:stCondLst>
                                    <p:cond delay="0"/>
                                  </p:stCondLst>
                                  <p:childTnLst>
                                    <p:set>
                                      <p:cBhvr>
                                        <p:cTn id="9" dur="1" fill="hold">
                                          <p:stCondLst>
                                            <p:cond delay="0"/>
                                          </p:stCondLst>
                                        </p:cTn>
                                        <p:tgtEl>
                                          <p:spTgt spid="71"/>
                                        </p:tgtEl>
                                        <p:attrNameLst>
                                          <p:attrName>style.visibility</p:attrName>
                                        </p:attrNameLst>
                                      </p:cBhvr>
                                      <p:to>
                                        <p:strVal val="visible"/>
                                      </p:to>
                                    </p:set>
                                    <p:animEffect transition="in" filter="wipe(down)">
                                      <p:cBhvr>
                                        <p:cTn id="1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Lst>
  </p:timing>
</p:sld>
</file>

<file path=ppt/tags/tag1.xml><?xml version="1.0" encoding="utf-8"?>
<p:tagLst xmlns:a="http://schemas.openxmlformats.org/drawingml/2006/main" xmlns:r="http://schemas.openxmlformats.org/officeDocument/2006/relationships" xmlns:p="http://schemas.openxmlformats.org/presentationml/2006/main">
  <p:tag name="__PE_POLL_EMBED_ID" val="6f4651cb-8d8f-435f-b9b2-96c1bcb0064d"/>
</p:tagLst>
</file>

<file path=ppt/theme/theme1.xml><?xml version="1.0" encoding="utf-8"?>
<a:theme xmlns:a="http://schemas.openxmlformats.org/drawingml/2006/main" name="NGS PowerPoint Template-geodesy.noaa.go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bwMode="auto">
        <a:noFill/>
        <a:ln w="9525">
          <a:noFill/>
          <a:miter lim="800000"/>
          <a:headEnd/>
          <a:tailEnd/>
        </a:ln>
      </a:spPr>
      <a:bodyPr>
        <a:spAutoFit/>
      </a:bodyPr>
      <a:lstStyle>
        <a:defPPr>
          <a:defRPr sz="2400" dirty="0"/>
        </a:defPPr>
      </a:lstStyle>
    </a:tx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59292</TotalTime>
  <Words>20171</Words>
  <Application>Microsoft Office PowerPoint</Application>
  <PresentationFormat>On-screen Show (4:3)</PresentationFormat>
  <Paragraphs>2417</Paragraphs>
  <Slides>222</Slides>
  <Notes>186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222</vt:i4>
      </vt:variant>
    </vt:vector>
  </HeadingPairs>
  <TitlesOfParts>
    <vt:vector size="235" baseType="lpstr">
      <vt:lpstr>ＭＳ Ｐゴシック</vt:lpstr>
      <vt:lpstr>Arial</vt:lpstr>
      <vt:lpstr>Arial Black</vt:lpstr>
      <vt:lpstr>Calibri</vt:lpstr>
      <vt:lpstr>Cambria</vt:lpstr>
      <vt:lpstr>Cambria Math</vt:lpstr>
      <vt:lpstr>Gill Sans MT</vt:lpstr>
      <vt:lpstr>Times New Roman</vt:lpstr>
      <vt:lpstr>TrebuchetMS</vt:lpstr>
      <vt:lpstr>Verdana</vt:lpstr>
      <vt:lpstr>Wingdings</vt:lpstr>
      <vt:lpstr>NGS PowerPoint Template-geodesy.noaa.gov</vt:lpstr>
      <vt:lpstr>2_Office Theme</vt:lpstr>
      <vt:lpstr>PowerPoint Presentation</vt:lpstr>
      <vt:lpstr>My Background </vt:lpstr>
      <vt:lpstr>PowerPoint Presentation</vt:lpstr>
      <vt:lpstr>Organizational Structure</vt:lpstr>
      <vt:lpstr>Organizational Structure</vt:lpstr>
      <vt:lpstr>NGS Mission</vt:lpstr>
      <vt:lpstr>NGS Overview</vt:lpstr>
      <vt:lpstr>NGS Overview</vt:lpstr>
      <vt:lpstr>Continuously Operating Reference Station (CORS)</vt:lpstr>
      <vt:lpstr>NOAA CORS Network (NCN)</vt:lpstr>
      <vt:lpstr>NGS Overview</vt:lpstr>
      <vt:lpstr>National Height Modernization Program</vt:lpstr>
      <vt:lpstr>National Height Modernization Program</vt:lpstr>
      <vt:lpstr>National Height Modernization Program</vt:lpstr>
      <vt:lpstr>NGS Overview</vt:lpstr>
      <vt:lpstr>Gravity for the Redefinition of the American Vertical Datum</vt:lpstr>
      <vt:lpstr>Gravity for the Redefinition of the American Vertical Datum</vt:lpstr>
      <vt:lpstr>PowerPoint Presentation</vt:lpstr>
      <vt:lpstr>PowerPoint Presentation</vt:lpstr>
      <vt:lpstr>PowerPoint Presentation</vt:lpstr>
      <vt:lpstr>PowerPoint Presentation</vt:lpstr>
      <vt:lpstr>PowerPoint Presentation</vt:lpstr>
      <vt:lpstr>NGS Overview</vt:lpstr>
      <vt:lpstr>Online Positioning User Service</vt:lpstr>
      <vt:lpstr>a note on OPUS “my profile”</vt:lpstr>
      <vt:lpstr>NGS Overview</vt:lpstr>
      <vt:lpstr>https://www.ngs.noaa.gov/ADVISORS/</vt:lpstr>
      <vt:lpstr>Regional Geodetic Advisor Program</vt:lpstr>
      <vt:lpstr>State Geodetic Coordinators</vt:lpstr>
      <vt:lpstr>NGS Overview</vt:lpstr>
      <vt:lpstr>Phase Center Offset - conceptual</vt:lpstr>
      <vt:lpstr>Phase Center Offset</vt:lpstr>
      <vt:lpstr>NGS Overview</vt:lpstr>
      <vt:lpstr>NGS Coordinate Conversion And Transformation Tool (NCAT)</vt:lpstr>
      <vt:lpstr>PowerPoint Presentation</vt:lpstr>
      <vt:lpstr>NGS Overview</vt:lpstr>
      <vt:lpstr>Calibration Base Lines - CBL</vt:lpstr>
      <vt:lpstr>Calibration Base Lines - CBL</vt:lpstr>
      <vt:lpstr>CBL Datasheets</vt:lpstr>
      <vt:lpstr>Beta CBL Map Viewer</vt:lpstr>
      <vt:lpstr>PowerPoint Presentation</vt:lpstr>
      <vt:lpstr>NGS Overview</vt:lpstr>
      <vt:lpstr>Outreach &amp; Educational Resources</vt:lpstr>
      <vt:lpstr>NGS Mission</vt:lpstr>
      <vt:lpstr>National Spatial Reference System (NSRS)</vt:lpstr>
      <vt:lpstr>National Spatial Reference System (NSRS)</vt:lpstr>
      <vt:lpstr>National Spatial Reference System (NSRS)</vt:lpstr>
      <vt:lpstr>NSRS … do I have to use it?</vt:lpstr>
      <vt:lpstr>PowerPoint Presentation</vt:lpstr>
      <vt:lpstr>Not just new datums…</vt:lpstr>
      <vt:lpstr>Evolution of the NSRS</vt:lpstr>
      <vt:lpstr>Modernized NSRS is our “smartphone”</vt:lpstr>
      <vt:lpstr>PowerPoint Presentation</vt:lpstr>
      <vt:lpstr>PowerPoint Presentation</vt:lpstr>
      <vt:lpstr>PowerPoint Presentation</vt:lpstr>
      <vt:lpstr>Reference Frame ≈ Datum</vt:lpstr>
      <vt:lpstr>Datum Defined</vt:lpstr>
      <vt:lpstr>Reference Frame Defined</vt:lpstr>
      <vt:lpstr>Why replace NAD83?</vt:lpstr>
      <vt:lpstr>A very brief history of U.S. horizontal &amp; geometric datums</vt:lpstr>
      <vt:lpstr>PowerPoint Presentation</vt:lpstr>
      <vt:lpstr>Replacing NAD83</vt:lpstr>
      <vt:lpstr>Replacing NAD83</vt:lpstr>
      <vt:lpstr>Four “Plate-Fixed” Reference Frames</vt:lpstr>
      <vt:lpstr>PowerPoint Presentation</vt:lpstr>
      <vt:lpstr>Four “Plate-Fixed” Reference Frames</vt:lpstr>
      <vt:lpstr>Replacing NAD83</vt:lpstr>
      <vt:lpstr>PowerPoint Presentation</vt:lpstr>
      <vt:lpstr>Non-geocentricity of NAD83</vt:lpstr>
      <vt:lpstr>Non-geocentricity of NAD83</vt:lpstr>
      <vt:lpstr>Non-geocentricity of NAD83</vt:lpstr>
      <vt:lpstr>Non-geocentricity of NAD83</vt:lpstr>
      <vt:lpstr>Geometric change due to  ellipsoid non-geocentricity</vt:lpstr>
      <vt:lpstr>Replacing NAD83</vt:lpstr>
      <vt:lpstr>PowerPoint Presentation</vt:lpstr>
      <vt:lpstr>International Terrestrial Reference Frame</vt:lpstr>
      <vt:lpstr>PowerPoint Presentation</vt:lpstr>
      <vt:lpstr>PowerPoint Presentation</vt:lpstr>
      <vt:lpstr>Replacing NAD83</vt:lpstr>
      <vt:lpstr>The wrong question, circa 2022:</vt:lpstr>
      <vt:lpstr>Two types of drift</vt:lpstr>
      <vt:lpstr>PowerPoint Presentation</vt:lpstr>
      <vt:lpstr>PowerPoint Presentation</vt:lpstr>
      <vt:lpstr>Plate Rotation visualized</vt:lpstr>
      <vt:lpstr>Euler Poles and “Plate-Fixed”</vt:lpstr>
      <vt:lpstr>Euler Poles and “Plate-Fixed”</vt:lpstr>
      <vt:lpstr>Euler Poles and “Plate-Fixed”</vt:lpstr>
      <vt:lpstr>PowerPoint Presentation</vt:lpstr>
      <vt:lpstr>“Plate-Fixed”</vt:lpstr>
      <vt:lpstr>PowerPoint Presentation</vt:lpstr>
      <vt:lpstr>EPP – Euler Pole Parameters</vt:lpstr>
      <vt:lpstr>CORS Velocities in ITRF2020</vt:lpstr>
      <vt:lpstr>PowerPoint Presentation</vt:lpstr>
      <vt:lpstr>PowerPoint Presentation</vt:lpstr>
      <vt:lpstr>PowerPoint Presentation</vt:lpstr>
      <vt:lpstr>Two types of drift</vt:lpstr>
      <vt:lpstr>PowerPoint Presentation</vt:lpstr>
      <vt:lpstr>PowerPoint Presentation</vt:lpstr>
      <vt:lpstr>PowerPoint Presentation</vt:lpstr>
      <vt:lpstr>PowerPoint Presentation</vt:lpstr>
      <vt:lpstr>PowerPoint Presentation</vt:lpstr>
      <vt:lpstr>Still Some Drift…</vt:lpstr>
      <vt:lpstr>PowerPoint Presentation</vt:lpstr>
      <vt:lpstr>PowerPoint Presentation</vt:lpstr>
      <vt:lpstr>EPP2022 IFDM2022</vt:lpstr>
      <vt:lpstr>Example of application of EPP and IFDM</vt:lpstr>
      <vt:lpstr>Alright Jeff... enough jibba-jabba, what’s the impact?</vt:lpstr>
      <vt:lpstr>PowerPoint Presentation</vt:lpstr>
      <vt:lpstr>PowerPoint Presentation</vt:lpstr>
      <vt:lpstr>If you’re only working in this region…</vt:lpstr>
      <vt:lpstr>PowerPoint Presentation</vt:lpstr>
      <vt:lpstr>PowerPoint Presentation</vt:lpstr>
      <vt:lpstr>PowerPoint Presentation</vt:lpstr>
      <vt:lpstr>PowerPoint Presentation</vt:lpstr>
      <vt:lpstr>PowerPoint Presentation</vt:lpstr>
      <vt:lpstr>NGVD29 – based on 26 tide gauges</vt:lpstr>
      <vt:lpstr>PowerPoint Presentation</vt:lpstr>
      <vt:lpstr>NAVD88 – based on single tide gauge</vt:lpstr>
      <vt:lpstr>PowerPoint Presentation</vt:lpstr>
      <vt:lpstr>Why Replace NAVD88?</vt:lpstr>
      <vt:lpstr>Passive marks may lie still… but they still may lie! (small instability x long time = large inaccuracy)</vt:lpstr>
      <vt:lpstr>Replacing NAVD88</vt:lpstr>
      <vt:lpstr>PowerPoint Presentation</vt:lpstr>
      <vt:lpstr>PowerPoint Presentation</vt:lpstr>
      <vt:lpstr>PowerPoint Presentation</vt:lpstr>
      <vt:lpstr>PowerPoint Presentation</vt:lpstr>
      <vt:lpstr>Calculating Ng is not easy!</vt:lpstr>
      <vt:lpstr>Calculating Ng is not easy!</vt:lpstr>
      <vt:lpstr>Building a Gravity Field Model</vt:lpstr>
      <vt:lpstr>GRACE - 2 Satellites measuring separation</vt:lpstr>
      <vt:lpstr>GRAV-D – airborne relative gravimeters</vt:lpstr>
      <vt:lpstr>Terrestrial Gravimeter - Relative</vt:lpstr>
      <vt:lpstr>Terrestrial Gravimeter - Relative</vt:lpstr>
      <vt:lpstr>Terrestrial Gravimeter - Absolute</vt:lpstr>
      <vt:lpstr>Terrestrial Gravimeters - Absolute and Relative</vt:lpstr>
      <vt:lpstr>Individual Components of NAPGD2022</vt:lpstr>
      <vt:lpstr>PowerPoint Presentation</vt:lpstr>
      <vt:lpstr>Sea Level Change and the Geoid</vt:lpstr>
      <vt:lpstr>Sea Level Change and the Geoid</vt:lpstr>
      <vt:lpstr>Sea Level Change and the Geoid</vt:lpstr>
      <vt:lpstr>PowerPoint Presentation</vt:lpstr>
      <vt:lpstr>PowerPoint Presentation</vt:lpstr>
      <vt:lpstr>PowerPoint Presentation</vt:lpstr>
      <vt:lpstr>How can I prepare? Where did this all start? What’s the benefit to me? How is all this possible?</vt:lpstr>
      <vt:lpstr>How can surveyors prepare?</vt:lpstr>
      <vt:lpstr>What’s the benefit?</vt:lpstr>
      <vt:lpstr>How is all this possible?</vt:lpstr>
      <vt:lpstr>PowerPoint Presentation</vt:lpstr>
      <vt:lpstr>Co-location Site NASA Goddard Space Flight Center, Greenbelt MD, USA</vt:lpstr>
      <vt:lpstr>Co-location Site NASA Goddard Space Flight Center, Greenbelt MD, USA</vt:lpstr>
      <vt:lpstr>GNSS</vt:lpstr>
      <vt:lpstr>CORS</vt:lpstr>
      <vt:lpstr>Co-location Site NASA Goddard Space Flight Center, Greenbelt MD, USA</vt:lpstr>
      <vt:lpstr>SLR</vt:lpstr>
      <vt:lpstr>PowerPoint Presentation</vt:lpstr>
      <vt:lpstr>PowerPoint Presentation</vt:lpstr>
      <vt:lpstr>Co-location Site NASA Goddard Space Flight Center, Greenbelt MD, USA</vt:lpstr>
      <vt:lpstr>VLBI</vt:lpstr>
      <vt:lpstr>PowerPoint Presentation</vt:lpstr>
      <vt:lpstr>Co-location Site NASA Goddard Space Flight Center, Greenbelt MD, USA</vt:lpstr>
      <vt:lpstr>DORIS</vt:lpstr>
      <vt:lpstr>PowerPoint Presentation</vt:lpstr>
      <vt:lpstr>Co-location Site Survey</vt:lpstr>
      <vt:lpstr>Altogether now!</vt:lpstr>
      <vt:lpstr>Not just new datums…</vt:lpstr>
      <vt:lpstr>Blueprint for 2022, Part 3</vt:lpstr>
      <vt:lpstr>Let’s look at some new terminology</vt:lpstr>
      <vt:lpstr>NOAA CORS Network (NCN)</vt:lpstr>
      <vt:lpstr>NOAA CORS Network (NCN)</vt:lpstr>
      <vt:lpstr>WVDOH CORS Network</vt:lpstr>
      <vt:lpstr>GPS Month</vt:lpstr>
      <vt:lpstr>New Types of Coordinates</vt:lpstr>
      <vt:lpstr>Five types of coordinates in Modernized NSRS</vt:lpstr>
      <vt:lpstr>Reported Coordinates</vt:lpstr>
      <vt:lpstr>Reported Coordinates</vt:lpstr>
      <vt:lpstr>Preliminary Coordinates</vt:lpstr>
      <vt:lpstr>Final Discrete Coordinates</vt:lpstr>
      <vt:lpstr>Final Running Coordinates</vt:lpstr>
      <vt:lpstr>Daily Epochs?!?</vt:lpstr>
      <vt:lpstr>Reference Epoch Coordinates</vt:lpstr>
      <vt:lpstr>Let’s visualize some of these new things.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SPCS2022 stakeholders</vt:lpstr>
      <vt:lpstr>General SPCS2022 characteristics</vt:lpstr>
      <vt:lpstr>Linear distortion with respect to ellipsoid</vt:lpstr>
      <vt:lpstr>Changing projection axis to reduce distortion variation</vt:lpstr>
      <vt:lpstr>“Non-intersecting” conformal map projection</vt:lpstr>
      <vt:lpstr>Default SPCS2022 zones</vt:lpstr>
      <vt:lpstr>Zone “layers” and LDPs</vt:lpstr>
      <vt:lpstr>Alaska statewide “base” layer</vt:lpstr>
      <vt:lpstr>Alaska complete “intermediate” layer</vt:lpstr>
      <vt:lpstr>Alaska with THREE SPCS2022 layers</vt:lpstr>
      <vt:lpstr>SPCS2022 deadlines</vt:lpstr>
      <vt:lpstr>SPCS2022 in West Virginia</vt:lpstr>
      <vt:lpstr>PowerPoint Presentation</vt:lpstr>
      <vt:lpstr>The problem</vt:lpstr>
      <vt:lpstr>PowerPoint Presentation</vt:lpstr>
      <vt:lpstr>PowerPoint Presentation</vt:lpstr>
      <vt:lpstr>PowerPoint Presentation</vt:lpstr>
      <vt:lpstr>Adopted International Foot in 1959</vt:lpstr>
      <vt:lpstr>With one little exception…</vt:lpstr>
      <vt:lpstr>More Federal Register Notices</vt:lpstr>
      <vt:lpstr>PowerPoint Presentation</vt:lpstr>
      <vt:lpstr>Oops!</vt:lpstr>
      <vt:lpstr>What are the choices?</vt:lpstr>
      <vt:lpstr>NGS proposal</vt:lpstr>
      <vt:lpstr>Putting our best “foot” forward…</vt:lpstr>
      <vt:lpstr>Using the modernized NSRS</vt:lpstr>
      <vt:lpstr>Using the modernized NSRS</vt:lpstr>
      <vt:lpstr>So much more to NSRS Modernization!</vt:lpstr>
      <vt:lpstr>What new tools are already live?</vt:lpstr>
      <vt:lpstr>Mark Recovery – mobile browser compatible</vt:lpstr>
      <vt:lpstr>Mark Recovery – mobile browser compatible</vt:lpstr>
      <vt:lpstr>PowerPoint Presentation</vt:lpstr>
      <vt:lpstr>PowerPoint Presentation</vt:lpstr>
    </vt:vector>
  </TitlesOfParts>
  <Company>NOS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Jalbrzikowski</dc:creator>
  <cp:lastModifiedBy>Jeff Jalbrzikowski</cp:lastModifiedBy>
  <cp:revision>1406</cp:revision>
  <cp:lastPrinted>2013-01-23T17:44:58Z</cp:lastPrinted>
  <dcterms:created xsi:type="dcterms:W3CDTF">2012-09-06T12:10:23Z</dcterms:created>
  <dcterms:modified xsi:type="dcterms:W3CDTF">2024-05-09T22:05:09Z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228461335</vt:lpwstr>
  </property>
  <property fmtid="{D5CDD505-2E9C-101B-9397-08002B2CF9AE}" pid="3" name="NXPowerLiteSettings">
    <vt:lpwstr>F70005D002A000</vt:lpwstr>
  </property>
  <property fmtid="{D5CDD505-2E9C-101B-9397-08002B2CF9AE}" pid="4" name="NXPowerLiteVersion">
    <vt:lpwstr>D10.2.0</vt:lpwstr>
  </property>
</Properties>
</file>