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76" r:id="rId2"/>
    <p:sldId id="375" r:id="rId3"/>
    <p:sldId id="368" r:id="rId4"/>
    <p:sldId id="393" r:id="rId5"/>
    <p:sldId id="399" r:id="rId6"/>
    <p:sldId id="400" r:id="rId7"/>
    <p:sldId id="371" r:id="rId8"/>
    <p:sldId id="357" r:id="rId9"/>
    <p:sldId id="401" r:id="rId10"/>
    <p:sldId id="402" r:id="rId11"/>
    <p:sldId id="403" r:id="rId12"/>
    <p:sldId id="404" r:id="rId13"/>
    <p:sldId id="275" r:id="rId14"/>
    <p:sldId id="406" r:id="rId15"/>
    <p:sldId id="407" r:id="rId16"/>
    <p:sldId id="378" r:id="rId17"/>
    <p:sldId id="405" r:id="rId18"/>
    <p:sldId id="265" r:id="rId19"/>
    <p:sldId id="426" r:id="rId20"/>
    <p:sldId id="447" r:id="rId21"/>
    <p:sldId id="428" r:id="rId22"/>
    <p:sldId id="427" r:id="rId23"/>
    <p:sldId id="366" r:id="rId24"/>
    <p:sldId id="367"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Schenewerk - NOAA Federal" initials="" lastIdx="1" clrIdx="1"/>
  <p:cmAuthor id="1" name="Daniel Gillins - NOAA Federal" initials="" lastIdx="1" clrIdx="2"/>
  <p:cmAuthor id="2" name="Weibing Wang - NOAA Federa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6395" autoAdjust="0"/>
  </p:normalViewPr>
  <p:slideViewPr>
    <p:cSldViewPr snapToGrid="0" snapToObjects="1">
      <p:cViewPr varScale="1">
        <p:scale>
          <a:sx n="142" d="100"/>
          <a:sy n="142" d="100"/>
        </p:scale>
        <p:origin x="594"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192BE2-6C54-4166-AC66-CC130AF6EED5}"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BE55E1F-9F79-4575-98C3-00186CD7C254}">
      <dgm:prSet phldrT="[Text]" custT="1"/>
      <dgm:spPr/>
      <dgm:t>
        <a:bodyPr/>
        <a:lstStyle/>
        <a:p>
          <a:r>
            <a:rPr lang="en-US" sz="1400" dirty="0" smtClean="0"/>
            <a:t>DEV (internal)</a:t>
          </a:r>
          <a:endParaRPr lang="en-US" sz="1400" dirty="0"/>
        </a:p>
      </dgm:t>
    </dgm:pt>
    <dgm:pt modelId="{E64BF7C8-1756-482E-927B-45991E6F94D2}" type="parTrans" cxnId="{71596CE2-475E-43DE-A5D3-7B8C13C2CDD3}">
      <dgm:prSet/>
      <dgm:spPr/>
      <dgm:t>
        <a:bodyPr/>
        <a:lstStyle/>
        <a:p>
          <a:endParaRPr lang="en-US" sz="2400"/>
        </a:p>
      </dgm:t>
    </dgm:pt>
    <dgm:pt modelId="{3A6CCFA9-A53B-4989-A9F2-7DA50C89B63F}" type="sibTrans" cxnId="{71596CE2-475E-43DE-A5D3-7B8C13C2CDD3}">
      <dgm:prSet custT="1"/>
      <dgm:spPr/>
      <dgm:t>
        <a:bodyPr/>
        <a:lstStyle/>
        <a:p>
          <a:endParaRPr lang="en-US" sz="1050"/>
        </a:p>
      </dgm:t>
    </dgm:pt>
    <dgm:pt modelId="{1C6E8CFE-306C-46B5-900C-9525382A6826}">
      <dgm:prSet phldrT="[Text]" custT="1"/>
      <dgm:spPr/>
      <dgm:t>
        <a:bodyPr/>
        <a:lstStyle/>
        <a:p>
          <a:r>
            <a:rPr lang="en-US" sz="1400" b="1" dirty="0" smtClean="0"/>
            <a:t>OPUS-Projects 5.0</a:t>
          </a:r>
          <a:endParaRPr lang="en-US" sz="1400" b="1" dirty="0"/>
        </a:p>
      </dgm:t>
    </dgm:pt>
    <dgm:pt modelId="{B1468D1A-2231-4DF8-B1E3-A86392DD2FBF}" type="parTrans" cxnId="{35CB8E34-1C7E-4891-86F2-BBB53610779F}">
      <dgm:prSet/>
      <dgm:spPr/>
      <dgm:t>
        <a:bodyPr/>
        <a:lstStyle/>
        <a:p>
          <a:endParaRPr lang="en-US" sz="2400"/>
        </a:p>
      </dgm:t>
    </dgm:pt>
    <dgm:pt modelId="{5A4F8FDE-D176-49AB-903C-B3B065B2D56E}" type="sibTrans" cxnId="{35CB8E34-1C7E-4891-86F2-BBB53610779F}">
      <dgm:prSet/>
      <dgm:spPr/>
      <dgm:t>
        <a:bodyPr/>
        <a:lstStyle/>
        <a:p>
          <a:endParaRPr lang="en-US" sz="2400"/>
        </a:p>
      </dgm:t>
    </dgm:pt>
    <dgm:pt modelId="{77FCC9BA-10BF-4682-9C51-C4EA6D5AF83C}">
      <dgm:prSet phldrT="[Text]" custT="1"/>
      <dgm:spPr/>
      <dgm:t>
        <a:bodyPr/>
        <a:lstStyle/>
        <a:p>
          <a:r>
            <a:rPr lang="en-US" sz="1400" dirty="0" smtClean="0"/>
            <a:t>BETA (open to public)</a:t>
          </a:r>
          <a:endParaRPr lang="en-US" sz="1400" dirty="0"/>
        </a:p>
      </dgm:t>
    </dgm:pt>
    <dgm:pt modelId="{794F2AE6-E003-40D0-989F-49FDC03119EC}" type="parTrans" cxnId="{F5FC1EC7-75CB-4D69-89EE-090B00F4AFCF}">
      <dgm:prSet/>
      <dgm:spPr/>
      <dgm:t>
        <a:bodyPr/>
        <a:lstStyle/>
        <a:p>
          <a:endParaRPr lang="en-US" sz="2400"/>
        </a:p>
      </dgm:t>
    </dgm:pt>
    <dgm:pt modelId="{81392E98-E4DA-45CA-9DB1-0508C8600E78}" type="sibTrans" cxnId="{F5FC1EC7-75CB-4D69-89EE-090B00F4AFCF}">
      <dgm:prSet custT="1"/>
      <dgm:spPr/>
      <dgm:t>
        <a:bodyPr/>
        <a:lstStyle/>
        <a:p>
          <a:endParaRPr lang="en-US" sz="1050"/>
        </a:p>
      </dgm:t>
    </dgm:pt>
    <dgm:pt modelId="{C81AAC45-4C7F-4F53-875D-03EB3DC1C031}">
      <dgm:prSet phldrT="[Text]" custT="1"/>
      <dgm:spPr/>
      <dgm:t>
        <a:bodyPr/>
        <a:lstStyle/>
        <a:p>
          <a:r>
            <a:rPr lang="en-US" sz="1400" b="1" dirty="0" smtClean="0"/>
            <a:t>OPUS-Projects 4.0</a:t>
          </a:r>
          <a:endParaRPr lang="en-US" sz="1400" b="1" dirty="0"/>
        </a:p>
      </dgm:t>
    </dgm:pt>
    <dgm:pt modelId="{6E993312-F54C-416D-B526-CF37626A4902}" type="parTrans" cxnId="{78FF2A1D-BF3B-4702-B487-8D52CBB6167C}">
      <dgm:prSet/>
      <dgm:spPr/>
      <dgm:t>
        <a:bodyPr/>
        <a:lstStyle/>
        <a:p>
          <a:endParaRPr lang="en-US" sz="2400"/>
        </a:p>
      </dgm:t>
    </dgm:pt>
    <dgm:pt modelId="{F6C62013-D0CC-4642-BAB9-A81D010B4895}" type="sibTrans" cxnId="{78FF2A1D-BF3B-4702-B487-8D52CBB6167C}">
      <dgm:prSet/>
      <dgm:spPr/>
      <dgm:t>
        <a:bodyPr/>
        <a:lstStyle/>
        <a:p>
          <a:endParaRPr lang="en-US" sz="2400"/>
        </a:p>
      </dgm:t>
    </dgm:pt>
    <dgm:pt modelId="{7A06C8CB-AE8B-4777-97E8-D5555098756B}">
      <dgm:prSet phldrT="[Text]" custT="1"/>
      <dgm:spPr/>
      <dgm:t>
        <a:bodyPr/>
        <a:lstStyle/>
        <a:p>
          <a:r>
            <a:rPr lang="en-US" sz="1400" dirty="0" smtClean="0"/>
            <a:t>PRODUCTION</a:t>
          </a:r>
          <a:endParaRPr lang="en-US" sz="1400" dirty="0"/>
        </a:p>
      </dgm:t>
    </dgm:pt>
    <dgm:pt modelId="{B331D803-DD1E-4DED-9AC0-1C7C392C0822}" type="parTrans" cxnId="{7A741E13-8157-4022-849D-5C640D335FF7}">
      <dgm:prSet/>
      <dgm:spPr/>
      <dgm:t>
        <a:bodyPr/>
        <a:lstStyle/>
        <a:p>
          <a:endParaRPr lang="en-US" sz="2400"/>
        </a:p>
      </dgm:t>
    </dgm:pt>
    <dgm:pt modelId="{3341D6CA-2FC3-4CC3-8E86-7CE1D979BAFB}" type="sibTrans" cxnId="{7A741E13-8157-4022-849D-5C640D335FF7}">
      <dgm:prSet/>
      <dgm:spPr/>
      <dgm:t>
        <a:bodyPr/>
        <a:lstStyle/>
        <a:p>
          <a:endParaRPr lang="en-US" sz="2400"/>
        </a:p>
      </dgm:t>
    </dgm:pt>
    <dgm:pt modelId="{F0ED4216-6A4E-48F6-AC3B-8A8D5A725872}">
      <dgm:prSet phldrT="[Text]" custT="1"/>
      <dgm:spPr/>
      <dgm:t>
        <a:bodyPr/>
        <a:lstStyle/>
        <a:p>
          <a:r>
            <a:rPr lang="en-US" sz="1400" b="1" dirty="0" smtClean="0"/>
            <a:t>OPUS-Projects 3.x</a:t>
          </a:r>
          <a:endParaRPr lang="en-US" sz="1400" b="1" dirty="0"/>
        </a:p>
      </dgm:t>
    </dgm:pt>
    <dgm:pt modelId="{82253E0C-E8FB-4E07-9310-3FA63637C4FE}" type="parTrans" cxnId="{834EBFF7-74C8-469A-8CBD-7C8978F3B0C1}">
      <dgm:prSet/>
      <dgm:spPr/>
      <dgm:t>
        <a:bodyPr/>
        <a:lstStyle/>
        <a:p>
          <a:endParaRPr lang="en-US" sz="2400"/>
        </a:p>
      </dgm:t>
    </dgm:pt>
    <dgm:pt modelId="{B2D2FF07-A9F6-4D4C-A3B3-99AE4A0BC672}" type="sibTrans" cxnId="{834EBFF7-74C8-469A-8CBD-7C8978F3B0C1}">
      <dgm:prSet/>
      <dgm:spPr/>
      <dgm:t>
        <a:bodyPr/>
        <a:lstStyle/>
        <a:p>
          <a:endParaRPr lang="en-US" sz="2400"/>
        </a:p>
      </dgm:t>
    </dgm:pt>
    <dgm:pt modelId="{4825F785-C729-458F-98D4-6F64C21A0D5E}">
      <dgm:prSet phldrT="[Text]" custT="1"/>
      <dgm:spPr/>
      <dgm:t>
        <a:bodyPr/>
        <a:lstStyle/>
        <a:p>
          <a:r>
            <a:rPr lang="en-US" sz="1400" dirty="0" smtClean="0"/>
            <a:t>Run adjustments in ADJUST</a:t>
          </a:r>
          <a:endParaRPr lang="en-US" sz="1400" dirty="0"/>
        </a:p>
      </dgm:t>
    </dgm:pt>
    <dgm:pt modelId="{4A1B0761-63B2-4683-8C9E-033BFC5AF66A}" type="parTrans" cxnId="{2E86719A-4D97-4088-A6FB-F01CE8113A2A}">
      <dgm:prSet/>
      <dgm:spPr/>
      <dgm:t>
        <a:bodyPr/>
        <a:lstStyle/>
        <a:p>
          <a:endParaRPr lang="en-US" sz="2400"/>
        </a:p>
      </dgm:t>
    </dgm:pt>
    <dgm:pt modelId="{FEFEAA8E-108D-4435-8031-A41F1A918315}" type="sibTrans" cxnId="{2E86719A-4D97-4088-A6FB-F01CE8113A2A}">
      <dgm:prSet/>
      <dgm:spPr/>
      <dgm:t>
        <a:bodyPr/>
        <a:lstStyle/>
        <a:p>
          <a:endParaRPr lang="en-US" sz="2400"/>
        </a:p>
      </dgm:t>
    </dgm:pt>
    <dgm:pt modelId="{091D6174-7EB6-4E18-A514-25518860766D}">
      <dgm:prSet phldrT="[Text]" custT="1"/>
      <dgm:spPr/>
      <dgm:t>
        <a:bodyPr/>
        <a:lstStyle/>
        <a:p>
          <a:r>
            <a:rPr lang="en-US" sz="1400" dirty="0" smtClean="0"/>
            <a:t>Streamlined for Publishing Survey via NGS in IDB</a:t>
          </a:r>
          <a:endParaRPr lang="en-US" sz="1400" dirty="0"/>
        </a:p>
      </dgm:t>
    </dgm:pt>
    <dgm:pt modelId="{E0324DD2-3CEF-4D45-93FC-4A16FB7A36D4}" type="parTrans" cxnId="{B24C3361-08A9-4B0C-91AE-1F7203339D09}">
      <dgm:prSet/>
      <dgm:spPr/>
      <dgm:t>
        <a:bodyPr/>
        <a:lstStyle/>
        <a:p>
          <a:endParaRPr lang="en-US" sz="2400"/>
        </a:p>
      </dgm:t>
    </dgm:pt>
    <dgm:pt modelId="{90DFA7BC-D903-4B6F-8D39-91B5808437A3}" type="sibTrans" cxnId="{B24C3361-08A9-4B0C-91AE-1F7203339D09}">
      <dgm:prSet/>
      <dgm:spPr/>
      <dgm:t>
        <a:bodyPr/>
        <a:lstStyle/>
        <a:p>
          <a:endParaRPr lang="en-US" sz="2400"/>
        </a:p>
      </dgm:t>
    </dgm:pt>
    <dgm:pt modelId="{BADB742F-4DF4-484D-B3A1-63CB60FC6E71}">
      <dgm:prSet phldrT="[Text]" custT="1"/>
      <dgm:spPr/>
      <dgm:t>
        <a:bodyPr/>
        <a:lstStyle/>
        <a:p>
          <a:r>
            <a:rPr lang="en-US" sz="1400" dirty="0" smtClean="0"/>
            <a:t>Upload GNSS vectors for adjustment</a:t>
          </a:r>
          <a:endParaRPr lang="en-US" sz="1400" dirty="0"/>
        </a:p>
      </dgm:t>
    </dgm:pt>
    <dgm:pt modelId="{E44D4231-B18E-4A34-89CB-9B1819CF80AC}" type="parTrans" cxnId="{A1A65764-8333-4012-9C38-153B0139BED9}">
      <dgm:prSet/>
      <dgm:spPr/>
      <dgm:t>
        <a:bodyPr/>
        <a:lstStyle/>
        <a:p>
          <a:endParaRPr lang="en-US" sz="2400"/>
        </a:p>
      </dgm:t>
    </dgm:pt>
    <dgm:pt modelId="{5DEAF037-1147-4478-B1F0-3B80EBDC2786}" type="sibTrans" cxnId="{A1A65764-8333-4012-9C38-153B0139BED9}">
      <dgm:prSet/>
      <dgm:spPr/>
      <dgm:t>
        <a:bodyPr/>
        <a:lstStyle/>
        <a:p>
          <a:endParaRPr lang="en-US" sz="2400"/>
        </a:p>
      </dgm:t>
    </dgm:pt>
    <dgm:pt modelId="{732B515E-3125-4303-AC18-EE3E3510AC73}">
      <dgm:prSet phldrT="[Text]" custT="1"/>
      <dgm:spPr/>
      <dgm:t>
        <a:bodyPr/>
        <a:lstStyle/>
        <a:p>
          <a:r>
            <a:rPr lang="en-US" sz="1400" dirty="0" smtClean="0"/>
            <a:t>Allows inclusion of RTK/RTN vectors</a:t>
          </a:r>
          <a:endParaRPr lang="en-US" sz="1400" dirty="0"/>
        </a:p>
      </dgm:t>
    </dgm:pt>
    <dgm:pt modelId="{6F559766-1B85-40AE-8935-9DC4BA0C0E53}" type="parTrans" cxnId="{C83CE7A2-D429-4072-8302-8AA4E20C2F8E}">
      <dgm:prSet/>
      <dgm:spPr/>
      <dgm:t>
        <a:bodyPr/>
        <a:lstStyle/>
        <a:p>
          <a:endParaRPr lang="en-US" sz="2400"/>
        </a:p>
      </dgm:t>
    </dgm:pt>
    <dgm:pt modelId="{0B3B8151-985E-4BD7-BCB6-D46776D0FF89}" type="sibTrans" cxnId="{C83CE7A2-D429-4072-8302-8AA4E20C2F8E}">
      <dgm:prSet/>
      <dgm:spPr/>
      <dgm:t>
        <a:bodyPr/>
        <a:lstStyle/>
        <a:p>
          <a:endParaRPr lang="en-US" sz="2400"/>
        </a:p>
      </dgm:t>
    </dgm:pt>
    <dgm:pt modelId="{1C3F2F4F-60CF-4BD7-8B71-D38196819C27}">
      <dgm:prSet phldrT="[Text]" custT="1"/>
      <dgm:spPr/>
      <dgm:t>
        <a:bodyPr/>
        <a:lstStyle/>
        <a:p>
          <a:endParaRPr lang="en-US" sz="1400" dirty="0"/>
        </a:p>
      </dgm:t>
    </dgm:pt>
    <dgm:pt modelId="{983AD7A0-AEAC-403F-B683-D6D11C34913A}" type="parTrans" cxnId="{51EE486E-8D14-4FE3-AFC8-AB8E20DE63E4}">
      <dgm:prSet/>
      <dgm:spPr/>
      <dgm:t>
        <a:bodyPr/>
        <a:lstStyle/>
        <a:p>
          <a:endParaRPr lang="en-US" sz="2400"/>
        </a:p>
      </dgm:t>
    </dgm:pt>
    <dgm:pt modelId="{AAFA3D78-CB55-4E89-9A67-2BFF977C96CA}" type="sibTrans" cxnId="{51EE486E-8D14-4FE3-AFC8-AB8E20DE63E4}">
      <dgm:prSet/>
      <dgm:spPr/>
      <dgm:t>
        <a:bodyPr/>
        <a:lstStyle/>
        <a:p>
          <a:endParaRPr lang="en-US" sz="2400"/>
        </a:p>
      </dgm:t>
    </dgm:pt>
    <dgm:pt modelId="{3B59B022-D92D-471A-9CBD-E4AD1212453E}">
      <dgm:prSet phldrT="[Text]" custT="1"/>
      <dgm:spPr/>
      <dgm:t>
        <a:bodyPr/>
        <a:lstStyle/>
        <a:p>
          <a:r>
            <a:rPr lang="en-US" sz="1400" dirty="0" smtClean="0"/>
            <a:t>Will move to BETA soon</a:t>
          </a:r>
          <a:endParaRPr lang="en-US" sz="1400" dirty="0"/>
        </a:p>
      </dgm:t>
    </dgm:pt>
    <dgm:pt modelId="{EF50B1F1-E079-4805-B8BA-A1D345D955A8}" type="parTrans" cxnId="{6BCDBADD-1690-4092-B510-F1B388951569}">
      <dgm:prSet/>
      <dgm:spPr/>
      <dgm:t>
        <a:bodyPr/>
        <a:lstStyle/>
        <a:p>
          <a:endParaRPr lang="en-US" sz="2400"/>
        </a:p>
      </dgm:t>
    </dgm:pt>
    <dgm:pt modelId="{1D433901-CDFF-491E-A56B-E20E0EFC862C}" type="sibTrans" cxnId="{6BCDBADD-1690-4092-B510-F1B388951569}">
      <dgm:prSet/>
      <dgm:spPr/>
      <dgm:t>
        <a:bodyPr/>
        <a:lstStyle/>
        <a:p>
          <a:endParaRPr lang="en-US" sz="2400"/>
        </a:p>
      </dgm:t>
    </dgm:pt>
    <dgm:pt modelId="{8644CBD2-A97A-409C-B30A-88B74E15C3DD}">
      <dgm:prSet phldrT="[Text]" custT="1"/>
      <dgm:spPr/>
      <dgm:t>
        <a:bodyPr/>
        <a:lstStyle/>
        <a:p>
          <a:r>
            <a:rPr lang="en-US" sz="1400" dirty="0" smtClean="0"/>
            <a:t>Moving to production soon</a:t>
          </a:r>
          <a:endParaRPr lang="en-US" sz="1400" dirty="0"/>
        </a:p>
      </dgm:t>
    </dgm:pt>
    <dgm:pt modelId="{545D2560-44AC-4028-B473-47BB5572C95E}" type="parTrans" cxnId="{33967A2E-018B-4C32-8531-F6FE0202F3C5}">
      <dgm:prSet/>
      <dgm:spPr/>
      <dgm:t>
        <a:bodyPr/>
        <a:lstStyle/>
        <a:p>
          <a:endParaRPr lang="en-US" sz="2400"/>
        </a:p>
      </dgm:t>
    </dgm:pt>
    <dgm:pt modelId="{715085E7-6727-4594-9C5E-6CCD9D4D8998}" type="sibTrans" cxnId="{33967A2E-018B-4C32-8531-F6FE0202F3C5}">
      <dgm:prSet/>
      <dgm:spPr/>
      <dgm:t>
        <a:bodyPr/>
        <a:lstStyle/>
        <a:p>
          <a:endParaRPr lang="en-US" sz="2400"/>
        </a:p>
      </dgm:t>
    </dgm:pt>
    <dgm:pt modelId="{74F31BD2-9A90-4AC3-9467-04ABC34636C1}">
      <dgm:prSet phldrT="[Text]" custT="1"/>
      <dgm:spPr/>
      <dgm:t>
        <a:bodyPr/>
        <a:lstStyle/>
        <a:p>
          <a:r>
            <a:rPr lang="en-US" sz="1400" dirty="0" smtClean="0"/>
            <a:t>Session processing using PAGES</a:t>
          </a:r>
          <a:endParaRPr lang="en-US" sz="1400" dirty="0"/>
        </a:p>
      </dgm:t>
    </dgm:pt>
    <dgm:pt modelId="{C177B77A-F02E-4086-85E7-E70A9783E0CC}" type="parTrans" cxnId="{5624D566-171C-4217-8D5F-62266313491F}">
      <dgm:prSet/>
      <dgm:spPr/>
      <dgm:t>
        <a:bodyPr/>
        <a:lstStyle/>
        <a:p>
          <a:endParaRPr lang="en-US" sz="2400"/>
        </a:p>
      </dgm:t>
    </dgm:pt>
    <dgm:pt modelId="{D9577CC6-BFB4-4181-9E89-1BCB56C6BAF1}" type="sibTrans" cxnId="{5624D566-171C-4217-8D5F-62266313491F}">
      <dgm:prSet/>
      <dgm:spPr/>
      <dgm:t>
        <a:bodyPr/>
        <a:lstStyle/>
        <a:p>
          <a:endParaRPr lang="en-US" sz="2400"/>
        </a:p>
      </dgm:t>
    </dgm:pt>
    <dgm:pt modelId="{74048004-4DBC-4631-B574-BEFC9EA5589C}">
      <dgm:prSet phldrT="[Text]" custT="1"/>
      <dgm:spPr/>
      <dgm:t>
        <a:bodyPr/>
        <a:lstStyle/>
        <a:p>
          <a:r>
            <a:rPr lang="en-US" sz="1400" dirty="0" smtClean="0"/>
            <a:t>Network adjustments using GPSCOM</a:t>
          </a:r>
          <a:endParaRPr lang="en-US" sz="1400" dirty="0"/>
        </a:p>
      </dgm:t>
    </dgm:pt>
    <dgm:pt modelId="{414DA93B-2484-45AC-9CB3-03603F58F77E}" type="parTrans" cxnId="{E84EC8B9-2D08-4603-BADD-4515BD4BF1CE}">
      <dgm:prSet/>
      <dgm:spPr/>
      <dgm:t>
        <a:bodyPr/>
        <a:lstStyle/>
        <a:p>
          <a:endParaRPr lang="en-US" sz="2400"/>
        </a:p>
      </dgm:t>
    </dgm:pt>
    <dgm:pt modelId="{2C1254F6-626F-4EA9-BBB6-00CE3677A14E}" type="sibTrans" cxnId="{E84EC8B9-2D08-4603-BADD-4515BD4BF1CE}">
      <dgm:prSet/>
      <dgm:spPr/>
      <dgm:t>
        <a:bodyPr/>
        <a:lstStyle/>
        <a:p>
          <a:endParaRPr lang="en-US" sz="2400"/>
        </a:p>
      </dgm:t>
    </dgm:pt>
    <dgm:pt modelId="{C693729C-785D-4478-9711-A79887A616A9}">
      <dgm:prSet custT="1"/>
      <dgm:spPr/>
      <dgm:t>
        <a:bodyPr/>
        <a:lstStyle/>
        <a:p>
          <a:r>
            <a:rPr lang="en-US" sz="1400" dirty="0" smtClean="0"/>
            <a:t>Future Intentions</a:t>
          </a:r>
          <a:endParaRPr lang="en-US" sz="1400" dirty="0"/>
        </a:p>
      </dgm:t>
    </dgm:pt>
    <dgm:pt modelId="{DD8FEA54-7F99-4CB7-B443-51A090C3EDAD}" type="parTrans" cxnId="{10676B67-4F32-4F72-AFA2-6DC50E4E589C}">
      <dgm:prSet/>
      <dgm:spPr/>
      <dgm:t>
        <a:bodyPr/>
        <a:lstStyle/>
        <a:p>
          <a:endParaRPr lang="en-US" sz="2400"/>
        </a:p>
      </dgm:t>
    </dgm:pt>
    <dgm:pt modelId="{C2189B91-051F-458F-94AF-7C036CA356B9}" type="sibTrans" cxnId="{10676B67-4F32-4F72-AFA2-6DC50E4E589C}">
      <dgm:prSet custT="1"/>
      <dgm:spPr/>
      <dgm:t>
        <a:bodyPr/>
        <a:lstStyle/>
        <a:p>
          <a:endParaRPr lang="en-US" sz="1050"/>
        </a:p>
      </dgm:t>
    </dgm:pt>
    <dgm:pt modelId="{2EE1AA09-CF0A-4E61-9736-1D44F1C68079}">
      <dgm:prSet custT="1"/>
      <dgm:spPr/>
      <dgm:t>
        <a:bodyPr/>
        <a:lstStyle/>
        <a:p>
          <a:r>
            <a:rPr lang="en-US" sz="1400" b="1" dirty="0" smtClean="0"/>
            <a:t>OPUS 6.0</a:t>
          </a:r>
          <a:endParaRPr lang="en-US" sz="1400" b="1" dirty="0"/>
        </a:p>
      </dgm:t>
    </dgm:pt>
    <dgm:pt modelId="{6ADDBA0B-6CD6-43CB-959F-B561BCDC63AC}" type="parTrans" cxnId="{D3D146AD-EB06-48B6-822C-A13C9303B589}">
      <dgm:prSet/>
      <dgm:spPr/>
      <dgm:t>
        <a:bodyPr/>
        <a:lstStyle/>
        <a:p>
          <a:endParaRPr lang="en-US" sz="2400"/>
        </a:p>
      </dgm:t>
    </dgm:pt>
    <dgm:pt modelId="{D0A11208-4F10-446B-8E47-3057E0F7E650}" type="sibTrans" cxnId="{D3D146AD-EB06-48B6-822C-A13C9303B589}">
      <dgm:prSet/>
      <dgm:spPr/>
      <dgm:t>
        <a:bodyPr/>
        <a:lstStyle/>
        <a:p>
          <a:endParaRPr lang="en-US" sz="2400"/>
        </a:p>
      </dgm:t>
    </dgm:pt>
    <dgm:pt modelId="{6FA68CD8-3E64-4F0F-AB98-87ECCCFA7B26}">
      <dgm:prSet custT="1"/>
      <dgm:spPr/>
      <dgm:t>
        <a:bodyPr/>
        <a:lstStyle/>
        <a:p>
          <a:r>
            <a:rPr lang="en-US" sz="1400" dirty="0" smtClean="0"/>
            <a:t>Supports modernized NSRS</a:t>
          </a:r>
          <a:endParaRPr lang="en-US" sz="1400" dirty="0"/>
        </a:p>
      </dgm:t>
    </dgm:pt>
    <dgm:pt modelId="{40DBE8C5-48CD-4E0F-9B35-4E02E68AFB7A}" type="parTrans" cxnId="{D34ECAD9-E313-4AAE-9B56-5C3C0CB1960F}">
      <dgm:prSet/>
      <dgm:spPr/>
      <dgm:t>
        <a:bodyPr/>
        <a:lstStyle/>
        <a:p>
          <a:endParaRPr lang="en-US" sz="2400"/>
        </a:p>
      </dgm:t>
    </dgm:pt>
    <dgm:pt modelId="{2BC2B767-0BE6-4DE5-AB9E-4601CF57A080}" type="sibTrans" cxnId="{D34ECAD9-E313-4AAE-9B56-5C3C0CB1960F}">
      <dgm:prSet/>
      <dgm:spPr/>
      <dgm:t>
        <a:bodyPr/>
        <a:lstStyle/>
        <a:p>
          <a:endParaRPr lang="en-US" sz="2400"/>
        </a:p>
      </dgm:t>
    </dgm:pt>
    <dgm:pt modelId="{4C109303-C80A-425B-9C15-1B64489C0144}">
      <dgm:prSet custT="1"/>
      <dgm:spPr/>
      <dgm:t>
        <a:bodyPr/>
        <a:lstStyle/>
        <a:p>
          <a:r>
            <a:rPr lang="en-US" sz="1400" dirty="0" smtClean="0"/>
            <a:t>Leveling</a:t>
          </a:r>
          <a:endParaRPr lang="en-US" sz="1400" dirty="0"/>
        </a:p>
      </dgm:t>
    </dgm:pt>
    <dgm:pt modelId="{25A36D4A-EE08-4A0D-8B1B-11E14F3E48F7}" type="parTrans" cxnId="{2BE7D563-A7CE-4CA6-83AA-D78C964B5648}">
      <dgm:prSet/>
      <dgm:spPr/>
      <dgm:t>
        <a:bodyPr/>
        <a:lstStyle/>
        <a:p>
          <a:endParaRPr lang="en-US"/>
        </a:p>
      </dgm:t>
    </dgm:pt>
    <dgm:pt modelId="{ECB7901D-19E1-41FB-9053-2848AB198CDB}" type="sibTrans" cxnId="{2BE7D563-A7CE-4CA6-83AA-D78C964B5648}">
      <dgm:prSet/>
      <dgm:spPr/>
      <dgm:t>
        <a:bodyPr/>
        <a:lstStyle/>
        <a:p>
          <a:endParaRPr lang="en-US"/>
        </a:p>
      </dgm:t>
    </dgm:pt>
    <dgm:pt modelId="{D48B0D06-7725-4190-9D6D-348D15AE1354}">
      <dgm:prSet custT="1"/>
      <dgm:spPr/>
      <dgm:t>
        <a:bodyPr/>
        <a:lstStyle/>
        <a:p>
          <a:r>
            <a:rPr lang="en-US" sz="1400" dirty="0" smtClean="0"/>
            <a:t>Classical</a:t>
          </a:r>
          <a:endParaRPr lang="en-US" sz="1400" dirty="0"/>
        </a:p>
      </dgm:t>
    </dgm:pt>
    <dgm:pt modelId="{4B7436CE-6102-45D9-8C37-D52C67CB8F0B}" type="parTrans" cxnId="{7F97AF8C-0066-42E2-8617-93E90BD18A46}">
      <dgm:prSet/>
      <dgm:spPr/>
      <dgm:t>
        <a:bodyPr/>
        <a:lstStyle/>
        <a:p>
          <a:endParaRPr lang="en-US"/>
        </a:p>
      </dgm:t>
    </dgm:pt>
    <dgm:pt modelId="{8423F091-8731-4034-B0AF-C889491B9485}" type="sibTrans" cxnId="{7F97AF8C-0066-42E2-8617-93E90BD18A46}">
      <dgm:prSet/>
      <dgm:spPr/>
      <dgm:t>
        <a:bodyPr/>
        <a:lstStyle/>
        <a:p>
          <a:endParaRPr lang="en-US"/>
        </a:p>
      </dgm:t>
    </dgm:pt>
    <dgm:pt modelId="{6A8387C0-6889-4677-A505-4077B08D0528}">
      <dgm:prSet custT="1"/>
      <dgm:spPr/>
      <dgm:t>
        <a:bodyPr/>
        <a:lstStyle/>
        <a:p>
          <a:endParaRPr lang="en-US" sz="1400" dirty="0"/>
        </a:p>
      </dgm:t>
    </dgm:pt>
    <dgm:pt modelId="{50842CE0-2B56-4886-A428-90E4261BD5B4}" type="parTrans" cxnId="{FCA00D57-A2A4-4AEB-9F79-E65214C925B9}">
      <dgm:prSet/>
      <dgm:spPr/>
      <dgm:t>
        <a:bodyPr/>
        <a:lstStyle/>
        <a:p>
          <a:endParaRPr lang="en-US"/>
        </a:p>
      </dgm:t>
    </dgm:pt>
    <dgm:pt modelId="{FAE7F271-EFDE-44C5-9577-9235D3B5CDA6}" type="sibTrans" cxnId="{FCA00D57-A2A4-4AEB-9F79-E65214C925B9}">
      <dgm:prSet/>
      <dgm:spPr/>
      <dgm:t>
        <a:bodyPr/>
        <a:lstStyle/>
        <a:p>
          <a:endParaRPr lang="en-US"/>
        </a:p>
      </dgm:t>
    </dgm:pt>
    <dgm:pt modelId="{A33748A3-CC37-4579-97D8-7FA083875383}">
      <dgm:prSet custT="1"/>
      <dgm:spPr/>
      <dgm:t>
        <a:bodyPr/>
        <a:lstStyle/>
        <a:p>
          <a:r>
            <a:rPr lang="en-US" sz="1400" dirty="0" smtClean="0"/>
            <a:t>Relative gravity</a:t>
          </a:r>
          <a:endParaRPr lang="en-US" sz="1400" dirty="0"/>
        </a:p>
      </dgm:t>
    </dgm:pt>
    <dgm:pt modelId="{75D4DD71-264F-456A-AC14-D4DB52BEEA61}" type="parTrans" cxnId="{693AA112-3A79-4782-B1A7-B8463881D3AA}">
      <dgm:prSet/>
      <dgm:spPr/>
      <dgm:t>
        <a:bodyPr/>
        <a:lstStyle/>
        <a:p>
          <a:endParaRPr lang="en-US"/>
        </a:p>
      </dgm:t>
    </dgm:pt>
    <dgm:pt modelId="{BE9B939C-D1F9-41E8-9EE6-6DCF3C5B7423}" type="sibTrans" cxnId="{693AA112-3A79-4782-B1A7-B8463881D3AA}">
      <dgm:prSet/>
      <dgm:spPr/>
      <dgm:t>
        <a:bodyPr/>
        <a:lstStyle/>
        <a:p>
          <a:endParaRPr lang="en-US"/>
        </a:p>
      </dgm:t>
    </dgm:pt>
    <dgm:pt modelId="{25CCEF90-B9C2-462E-A8B2-99FF911C44B3}" type="pres">
      <dgm:prSet presAssocID="{9D192BE2-6C54-4166-AC66-CC130AF6EED5}" presName="linearFlow" presStyleCnt="0">
        <dgm:presLayoutVars>
          <dgm:dir val="rev"/>
          <dgm:animLvl val="lvl"/>
          <dgm:resizeHandles val="exact"/>
        </dgm:presLayoutVars>
      </dgm:prSet>
      <dgm:spPr/>
      <dgm:t>
        <a:bodyPr/>
        <a:lstStyle/>
        <a:p>
          <a:endParaRPr lang="en-US"/>
        </a:p>
      </dgm:t>
    </dgm:pt>
    <dgm:pt modelId="{755A63A4-7C01-45A8-931A-C3D4B45413DD}" type="pres">
      <dgm:prSet presAssocID="{C693729C-785D-4478-9711-A79887A616A9}" presName="composite" presStyleCnt="0"/>
      <dgm:spPr/>
    </dgm:pt>
    <dgm:pt modelId="{38CE15F9-8AD5-4425-B802-9EBE5F268323}" type="pres">
      <dgm:prSet presAssocID="{C693729C-785D-4478-9711-A79887A616A9}" presName="parTx" presStyleLbl="node1" presStyleIdx="0" presStyleCnt="4">
        <dgm:presLayoutVars>
          <dgm:chMax val="0"/>
          <dgm:chPref val="0"/>
          <dgm:bulletEnabled val="1"/>
        </dgm:presLayoutVars>
      </dgm:prSet>
      <dgm:spPr/>
      <dgm:t>
        <a:bodyPr/>
        <a:lstStyle/>
        <a:p>
          <a:endParaRPr lang="en-US"/>
        </a:p>
      </dgm:t>
    </dgm:pt>
    <dgm:pt modelId="{810E105D-9390-4CF2-8D98-A8D721617279}" type="pres">
      <dgm:prSet presAssocID="{C693729C-785D-4478-9711-A79887A616A9}" presName="parSh" presStyleLbl="node1" presStyleIdx="0" presStyleCnt="4" custLinFactNeighborX="-714" custLinFactNeighborY="-8215"/>
      <dgm:spPr/>
      <dgm:t>
        <a:bodyPr/>
        <a:lstStyle/>
        <a:p>
          <a:endParaRPr lang="en-US"/>
        </a:p>
      </dgm:t>
    </dgm:pt>
    <dgm:pt modelId="{2CEF77AC-7864-47DC-AC3C-09C085051E4E}" type="pres">
      <dgm:prSet presAssocID="{C693729C-785D-4478-9711-A79887A616A9}" presName="desTx" presStyleLbl="fgAcc1" presStyleIdx="0" presStyleCnt="4" custScaleX="180387">
        <dgm:presLayoutVars>
          <dgm:bulletEnabled val="1"/>
        </dgm:presLayoutVars>
      </dgm:prSet>
      <dgm:spPr/>
      <dgm:t>
        <a:bodyPr/>
        <a:lstStyle/>
        <a:p>
          <a:endParaRPr lang="en-US"/>
        </a:p>
      </dgm:t>
    </dgm:pt>
    <dgm:pt modelId="{0D036B39-67EB-45E3-BC47-6779F7E66DD7}" type="pres">
      <dgm:prSet presAssocID="{C2189B91-051F-458F-94AF-7C036CA356B9}" presName="sibTrans" presStyleLbl="sibTrans2D1" presStyleIdx="0" presStyleCnt="3"/>
      <dgm:spPr/>
      <dgm:t>
        <a:bodyPr/>
        <a:lstStyle/>
        <a:p>
          <a:endParaRPr lang="en-US"/>
        </a:p>
      </dgm:t>
    </dgm:pt>
    <dgm:pt modelId="{F1A308A1-DDA6-4EAC-A2F8-DB508F203A32}" type="pres">
      <dgm:prSet presAssocID="{C2189B91-051F-458F-94AF-7C036CA356B9}" presName="connTx" presStyleLbl="sibTrans2D1" presStyleIdx="0" presStyleCnt="3"/>
      <dgm:spPr/>
      <dgm:t>
        <a:bodyPr/>
        <a:lstStyle/>
        <a:p>
          <a:endParaRPr lang="en-US"/>
        </a:p>
      </dgm:t>
    </dgm:pt>
    <dgm:pt modelId="{C200A7FF-A440-48A8-8B71-C6BE53DD4563}" type="pres">
      <dgm:prSet presAssocID="{3BE55E1F-9F79-4575-98C3-00186CD7C254}" presName="composite" presStyleCnt="0"/>
      <dgm:spPr/>
    </dgm:pt>
    <dgm:pt modelId="{1C9AD3C2-26A9-4ECA-A163-E6ED24D9531C}" type="pres">
      <dgm:prSet presAssocID="{3BE55E1F-9F79-4575-98C3-00186CD7C254}" presName="parTx" presStyleLbl="node1" presStyleIdx="0" presStyleCnt="4">
        <dgm:presLayoutVars>
          <dgm:chMax val="0"/>
          <dgm:chPref val="0"/>
          <dgm:bulletEnabled val="1"/>
        </dgm:presLayoutVars>
      </dgm:prSet>
      <dgm:spPr/>
      <dgm:t>
        <a:bodyPr/>
        <a:lstStyle/>
        <a:p>
          <a:endParaRPr lang="en-US"/>
        </a:p>
      </dgm:t>
    </dgm:pt>
    <dgm:pt modelId="{6DBFF21F-2E50-46E5-A197-75E11DC4469B}" type="pres">
      <dgm:prSet presAssocID="{3BE55E1F-9F79-4575-98C3-00186CD7C254}" presName="parSh" presStyleLbl="node1" presStyleIdx="1" presStyleCnt="4" custLinFactNeighborX="-934" custLinFactNeighborY="-15477"/>
      <dgm:spPr/>
      <dgm:t>
        <a:bodyPr/>
        <a:lstStyle/>
        <a:p>
          <a:endParaRPr lang="en-US"/>
        </a:p>
      </dgm:t>
    </dgm:pt>
    <dgm:pt modelId="{0DC2B9F7-2878-4874-9C50-98226ACE36DB}" type="pres">
      <dgm:prSet presAssocID="{3BE55E1F-9F79-4575-98C3-00186CD7C254}" presName="desTx" presStyleLbl="fgAcc1" presStyleIdx="1" presStyleCnt="4" custScaleX="146071" custScaleY="99794">
        <dgm:presLayoutVars>
          <dgm:bulletEnabled val="1"/>
        </dgm:presLayoutVars>
      </dgm:prSet>
      <dgm:spPr/>
      <dgm:t>
        <a:bodyPr/>
        <a:lstStyle/>
        <a:p>
          <a:endParaRPr lang="en-US"/>
        </a:p>
      </dgm:t>
    </dgm:pt>
    <dgm:pt modelId="{B2D16F5A-4550-4276-9364-7FAE9BA97344}" type="pres">
      <dgm:prSet presAssocID="{3A6CCFA9-A53B-4989-A9F2-7DA50C89B63F}" presName="sibTrans" presStyleLbl="sibTrans2D1" presStyleIdx="1" presStyleCnt="3"/>
      <dgm:spPr/>
      <dgm:t>
        <a:bodyPr/>
        <a:lstStyle/>
        <a:p>
          <a:endParaRPr lang="en-US"/>
        </a:p>
      </dgm:t>
    </dgm:pt>
    <dgm:pt modelId="{F0DCCC3C-2C83-41FE-A5E6-5328CD00A043}" type="pres">
      <dgm:prSet presAssocID="{3A6CCFA9-A53B-4989-A9F2-7DA50C89B63F}" presName="connTx" presStyleLbl="sibTrans2D1" presStyleIdx="1" presStyleCnt="3"/>
      <dgm:spPr/>
      <dgm:t>
        <a:bodyPr/>
        <a:lstStyle/>
        <a:p>
          <a:endParaRPr lang="en-US"/>
        </a:p>
      </dgm:t>
    </dgm:pt>
    <dgm:pt modelId="{7EDBB260-A309-4389-A9B9-10A09313085F}" type="pres">
      <dgm:prSet presAssocID="{77FCC9BA-10BF-4682-9C51-C4EA6D5AF83C}" presName="composite" presStyleCnt="0"/>
      <dgm:spPr/>
    </dgm:pt>
    <dgm:pt modelId="{97E30B07-652D-4D5B-BDA5-61411A62B163}" type="pres">
      <dgm:prSet presAssocID="{77FCC9BA-10BF-4682-9C51-C4EA6D5AF83C}" presName="parTx" presStyleLbl="node1" presStyleIdx="1" presStyleCnt="4">
        <dgm:presLayoutVars>
          <dgm:chMax val="0"/>
          <dgm:chPref val="0"/>
          <dgm:bulletEnabled val="1"/>
        </dgm:presLayoutVars>
      </dgm:prSet>
      <dgm:spPr/>
      <dgm:t>
        <a:bodyPr/>
        <a:lstStyle/>
        <a:p>
          <a:endParaRPr lang="en-US"/>
        </a:p>
      </dgm:t>
    </dgm:pt>
    <dgm:pt modelId="{42AAB0E5-010A-464D-8743-BEE8A335BBB5}" type="pres">
      <dgm:prSet presAssocID="{77FCC9BA-10BF-4682-9C51-C4EA6D5AF83C}" presName="parSh" presStyleLbl="node1" presStyleIdx="2" presStyleCnt="4" custLinFactNeighborX="-1429" custLinFactNeighborY="-14287"/>
      <dgm:spPr/>
      <dgm:t>
        <a:bodyPr/>
        <a:lstStyle/>
        <a:p>
          <a:endParaRPr lang="en-US"/>
        </a:p>
      </dgm:t>
    </dgm:pt>
    <dgm:pt modelId="{54C09C3A-4A7F-4422-B907-395264BF43A9}" type="pres">
      <dgm:prSet presAssocID="{77FCC9BA-10BF-4682-9C51-C4EA6D5AF83C}" presName="desTx" presStyleLbl="fgAcc1" presStyleIdx="2" presStyleCnt="4" custScaleX="134823">
        <dgm:presLayoutVars>
          <dgm:bulletEnabled val="1"/>
        </dgm:presLayoutVars>
      </dgm:prSet>
      <dgm:spPr/>
      <dgm:t>
        <a:bodyPr/>
        <a:lstStyle/>
        <a:p>
          <a:endParaRPr lang="en-US"/>
        </a:p>
      </dgm:t>
    </dgm:pt>
    <dgm:pt modelId="{1829E391-D31D-4CAB-B624-E0CEF5138B23}" type="pres">
      <dgm:prSet presAssocID="{81392E98-E4DA-45CA-9DB1-0508C8600E78}" presName="sibTrans" presStyleLbl="sibTrans2D1" presStyleIdx="2" presStyleCnt="3" custScaleX="123599" custScaleY="128429"/>
      <dgm:spPr/>
      <dgm:t>
        <a:bodyPr/>
        <a:lstStyle/>
        <a:p>
          <a:endParaRPr lang="en-US"/>
        </a:p>
      </dgm:t>
    </dgm:pt>
    <dgm:pt modelId="{BF310FA3-ABC4-49DE-8ADB-3AD14AAEA9DB}" type="pres">
      <dgm:prSet presAssocID="{81392E98-E4DA-45CA-9DB1-0508C8600E78}" presName="connTx" presStyleLbl="sibTrans2D1" presStyleIdx="2" presStyleCnt="3"/>
      <dgm:spPr/>
      <dgm:t>
        <a:bodyPr/>
        <a:lstStyle/>
        <a:p>
          <a:endParaRPr lang="en-US"/>
        </a:p>
      </dgm:t>
    </dgm:pt>
    <dgm:pt modelId="{3019EFBD-1338-4638-81EC-C0F24CFB1105}" type="pres">
      <dgm:prSet presAssocID="{7A06C8CB-AE8B-4777-97E8-D5555098756B}" presName="composite" presStyleCnt="0"/>
      <dgm:spPr/>
    </dgm:pt>
    <dgm:pt modelId="{BE08A17F-429F-4D79-BEDD-30A46D628EF1}" type="pres">
      <dgm:prSet presAssocID="{7A06C8CB-AE8B-4777-97E8-D5555098756B}" presName="parTx" presStyleLbl="node1" presStyleIdx="2" presStyleCnt="4">
        <dgm:presLayoutVars>
          <dgm:chMax val="0"/>
          <dgm:chPref val="0"/>
          <dgm:bulletEnabled val="1"/>
        </dgm:presLayoutVars>
      </dgm:prSet>
      <dgm:spPr/>
      <dgm:t>
        <a:bodyPr/>
        <a:lstStyle/>
        <a:p>
          <a:endParaRPr lang="en-US"/>
        </a:p>
      </dgm:t>
    </dgm:pt>
    <dgm:pt modelId="{D19BA23A-9026-4633-ADDF-BFCFC129F272}" type="pres">
      <dgm:prSet presAssocID="{7A06C8CB-AE8B-4777-97E8-D5555098756B}" presName="parSh" presStyleLbl="node1" presStyleIdx="3" presStyleCnt="4" custScaleX="116395"/>
      <dgm:spPr/>
      <dgm:t>
        <a:bodyPr/>
        <a:lstStyle/>
        <a:p>
          <a:endParaRPr lang="en-US"/>
        </a:p>
      </dgm:t>
    </dgm:pt>
    <dgm:pt modelId="{66ACD853-4E39-45DA-A692-D5911725BAD0}" type="pres">
      <dgm:prSet presAssocID="{7A06C8CB-AE8B-4777-97E8-D5555098756B}" presName="desTx" presStyleLbl="fgAcc1" presStyleIdx="3" presStyleCnt="4" custScaleX="125993" custScaleY="98423">
        <dgm:presLayoutVars>
          <dgm:bulletEnabled val="1"/>
        </dgm:presLayoutVars>
      </dgm:prSet>
      <dgm:spPr/>
      <dgm:t>
        <a:bodyPr/>
        <a:lstStyle/>
        <a:p>
          <a:endParaRPr lang="en-US"/>
        </a:p>
      </dgm:t>
    </dgm:pt>
  </dgm:ptLst>
  <dgm:cxnLst>
    <dgm:cxn modelId="{79F07170-EE4D-45E6-9A74-B3B2F45E84CC}" type="presOf" srcId="{4C109303-C80A-425B-9C15-1B64489C0144}" destId="{2CEF77AC-7864-47DC-AC3C-09C085051E4E}" srcOrd="0" destOrd="2" presId="urn:microsoft.com/office/officeart/2005/8/layout/process3"/>
    <dgm:cxn modelId="{834EBFF7-74C8-469A-8CBD-7C8978F3B0C1}" srcId="{7A06C8CB-AE8B-4777-97E8-D5555098756B}" destId="{F0ED4216-6A4E-48F6-AC3B-8A8D5A725872}" srcOrd="0" destOrd="0" parTransId="{82253E0C-E8FB-4E07-9310-3FA63637C4FE}" sibTransId="{B2D2FF07-A9F6-4D4C-A3B3-99AE4A0BC672}"/>
    <dgm:cxn modelId="{CA0FD45D-594F-42D5-96EC-9C2D48C9F715}" type="presOf" srcId="{3BE55E1F-9F79-4575-98C3-00186CD7C254}" destId="{6DBFF21F-2E50-46E5-A197-75E11DC4469B}" srcOrd="1" destOrd="0" presId="urn:microsoft.com/office/officeart/2005/8/layout/process3"/>
    <dgm:cxn modelId="{A1A65764-8333-4012-9C38-153B0139BED9}" srcId="{3BE55E1F-9F79-4575-98C3-00186CD7C254}" destId="{BADB742F-4DF4-484D-B3A1-63CB60FC6E71}" srcOrd="1" destOrd="0" parTransId="{E44D4231-B18E-4A34-89CB-9B1819CF80AC}" sibTransId="{5DEAF037-1147-4478-B1F0-3B80EBDC2786}"/>
    <dgm:cxn modelId="{70A79A81-0CE7-43F0-A968-BBDA8EDD1B6C}" type="presOf" srcId="{1C3F2F4F-60CF-4BD7-8B71-D38196819C27}" destId="{66ACD853-4E39-45DA-A692-D5911725BAD0}" srcOrd="0" destOrd="3" presId="urn:microsoft.com/office/officeart/2005/8/layout/process3"/>
    <dgm:cxn modelId="{4197EB14-B19A-4B64-938F-CCC52DF875F0}" type="presOf" srcId="{732B515E-3125-4303-AC18-EE3E3510AC73}" destId="{0DC2B9F7-2878-4874-9C50-98226ACE36DB}" srcOrd="0" destOrd="2" presId="urn:microsoft.com/office/officeart/2005/8/layout/process3"/>
    <dgm:cxn modelId="{79974B82-EB6B-487E-B377-73E1666B9529}" type="presOf" srcId="{C693729C-785D-4478-9711-A79887A616A9}" destId="{810E105D-9390-4CF2-8D98-A8D721617279}" srcOrd="1" destOrd="0" presId="urn:microsoft.com/office/officeart/2005/8/layout/process3"/>
    <dgm:cxn modelId="{C83CE7A2-D429-4072-8302-8AA4E20C2F8E}" srcId="{3BE55E1F-9F79-4575-98C3-00186CD7C254}" destId="{732B515E-3125-4303-AC18-EE3E3510AC73}" srcOrd="2" destOrd="0" parTransId="{6F559766-1B85-40AE-8935-9DC4BA0C0E53}" sibTransId="{0B3B8151-985E-4BD7-BCB6-D46776D0FF89}"/>
    <dgm:cxn modelId="{92414DF5-A5FD-4D87-A227-75DC59DDDACA}" type="presOf" srcId="{BADB742F-4DF4-484D-B3A1-63CB60FC6E71}" destId="{0DC2B9F7-2878-4874-9C50-98226ACE36DB}" srcOrd="0" destOrd="1" presId="urn:microsoft.com/office/officeart/2005/8/layout/process3"/>
    <dgm:cxn modelId="{D4CD68ED-C81D-4AE0-81EE-A861F2F7DBD7}" type="presOf" srcId="{C2189B91-051F-458F-94AF-7C036CA356B9}" destId="{F1A308A1-DDA6-4EAC-A2F8-DB508F203A32}" srcOrd="1" destOrd="0" presId="urn:microsoft.com/office/officeart/2005/8/layout/process3"/>
    <dgm:cxn modelId="{33967A2E-018B-4C32-8531-F6FE0202F3C5}" srcId="{77FCC9BA-10BF-4682-9C51-C4EA6D5AF83C}" destId="{8644CBD2-A97A-409C-B30A-88B74E15C3DD}" srcOrd="3" destOrd="0" parTransId="{545D2560-44AC-4028-B473-47BB5572C95E}" sibTransId="{715085E7-6727-4594-9C5E-6CCD9D4D8998}"/>
    <dgm:cxn modelId="{693AA112-3A79-4782-B1A7-B8463881D3AA}" srcId="{C693729C-785D-4478-9711-A79887A616A9}" destId="{A33748A3-CC37-4579-97D8-7FA083875383}" srcOrd="4" destOrd="0" parTransId="{75D4DD71-264F-456A-AC14-D4DB52BEEA61}" sibTransId="{BE9B939C-D1F9-41E8-9EE6-6DCF3C5B7423}"/>
    <dgm:cxn modelId="{E9756E51-1D72-41B2-9947-5204184C1B6D}" type="presOf" srcId="{D48B0D06-7725-4190-9D6D-348D15AE1354}" destId="{2CEF77AC-7864-47DC-AC3C-09C085051E4E}" srcOrd="0" destOrd="3" presId="urn:microsoft.com/office/officeart/2005/8/layout/process3"/>
    <dgm:cxn modelId="{AD733B35-7C49-47FE-A405-978F8466CC82}" type="presOf" srcId="{74F31BD2-9A90-4AC3-9467-04ABC34636C1}" destId="{66ACD853-4E39-45DA-A692-D5911725BAD0}" srcOrd="0" destOrd="1" presId="urn:microsoft.com/office/officeart/2005/8/layout/process3"/>
    <dgm:cxn modelId="{582F22A4-20A4-4473-93DC-07B9A5661BD4}" type="presOf" srcId="{7A06C8CB-AE8B-4777-97E8-D5555098756B}" destId="{D19BA23A-9026-4633-ADDF-BFCFC129F272}" srcOrd="1" destOrd="0" presId="urn:microsoft.com/office/officeart/2005/8/layout/process3"/>
    <dgm:cxn modelId="{D55A0B61-C020-4959-A5BE-FE8B50275E71}" type="presOf" srcId="{7A06C8CB-AE8B-4777-97E8-D5555098756B}" destId="{BE08A17F-429F-4D79-BEDD-30A46D628EF1}" srcOrd="0" destOrd="0" presId="urn:microsoft.com/office/officeart/2005/8/layout/process3"/>
    <dgm:cxn modelId="{631BFA7E-A2FC-4861-B6BE-0B231C71250A}" type="presOf" srcId="{81392E98-E4DA-45CA-9DB1-0508C8600E78}" destId="{1829E391-D31D-4CAB-B624-E0CEF5138B23}" srcOrd="0" destOrd="0" presId="urn:microsoft.com/office/officeart/2005/8/layout/process3"/>
    <dgm:cxn modelId="{07BC8C25-76A5-40BA-A9F8-CCF5DCBC2718}" type="presOf" srcId="{3A6CCFA9-A53B-4989-A9F2-7DA50C89B63F}" destId="{B2D16F5A-4550-4276-9364-7FAE9BA97344}" srcOrd="0" destOrd="0" presId="urn:microsoft.com/office/officeart/2005/8/layout/process3"/>
    <dgm:cxn modelId="{C0954278-87D9-4163-95F2-70D89F3C1C7F}" type="presOf" srcId="{77FCC9BA-10BF-4682-9C51-C4EA6D5AF83C}" destId="{42AAB0E5-010A-464D-8743-BEE8A335BBB5}" srcOrd="1" destOrd="0" presId="urn:microsoft.com/office/officeart/2005/8/layout/process3"/>
    <dgm:cxn modelId="{C514F4AF-68C0-41EB-80DA-C386FF6D817F}" type="presOf" srcId="{F0ED4216-6A4E-48F6-AC3B-8A8D5A725872}" destId="{66ACD853-4E39-45DA-A692-D5911725BAD0}" srcOrd="0" destOrd="0" presId="urn:microsoft.com/office/officeart/2005/8/layout/process3"/>
    <dgm:cxn modelId="{6BCDBADD-1690-4092-B510-F1B388951569}" srcId="{3BE55E1F-9F79-4575-98C3-00186CD7C254}" destId="{3B59B022-D92D-471A-9CBD-E4AD1212453E}" srcOrd="3" destOrd="0" parTransId="{EF50B1F1-E079-4805-B8BA-A1D345D955A8}" sibTransId="{1D433901-CDFF-491E-A56B-E20E0EFC862C}"/>
    <dgm:cxn modelId="{75A93464-33B3-45FF-A96E-F64C03407A87}" type="presOf" srcId="{3BE55E1F-9F79-4575-98C3-00186CD7C254}" destId="{1C9AD3C2-26A9-4ECA-A163-E6ED24D9531C}" srcOrd="0" destOrd="0" presId="urn:microsoft.com/office/officeart/2005/8/layout/process3"/>
    <dgm:cxn modelId="{F698C324-3AAB-4C2C-951F-B9030C747061}" type="presOf" srcId="{3B59B022-D92D-471A-9CBD-E4AD1212453E}" destId="{0DC2B9F7-2878-4874-9C50-98226ACE36DB}" srcOrd="0" destOrd="3" presId="urn:microsoft.com/office/officeart/2005/8/layout/process3"/>
    <dgm:cxn modelId="{7A741E13-8157-4022-849D-5C640D335FF7}" srcId="{9D192BE2-6C54-4166-AC66-CC130AF6EED5}" destId="{7A06C8CB-AE8B-4777-97E8-D5555098756B}" srcOrd="3" destOrd="0" parTransId="{B331D803-DD1E-4DED-9AC0-1C7C392C0822}" sibTransId="{3341D6CA-2FC3-4CC3-8E86-7CE1D979BAFB}"/>
    <dgm:cxn modelId="{7F97AF8C-0066-42E2-8617-93E90BD18A46}" srcId="{C693729C-785D-4478-9711-A79887A616A9}" destId="{D48B0D06-7725-4190-9D6D-348D15AE1354}" srcOrd="3" destOrd="0" parTransId="{4B7436CE-6102-45D9-8C37-D52C67CB8F0B}" sibTransId="{8423F091-8731-4034-B0AF-C889491B9485}"/>
    <dgm:cxn modelId="{797D606B-A648-4779-9B45-FB05CAD44C58}" type="presOf" srcId="{74048004-4DBC-4631-B574-BEFC9EA5589C}" destId="{66ACD853-4E39-45DA-A692-D5911725BAD0}" srcOrd="0" destOrd="2" presId="urn:microsoft.com/office/officeart/2005/8/layout/process3"/>
    <dgm:cxn modelId="{71596CE2-475E-43DE-A5D3-7B8C13C2CDD3}" srcId="{9D192BE2-6C54-4166-AC66-CC130AF6EED5}" destId="{3BE55E1F-9F79-4575-98C3-00186CD7C254}" srcOrd="1" destOrd="0" parTransId="{E64BF7C8-1756-482E-927B-45991E6F94D2}" sibTransId="{3A6CCFA9-A53B-4989-A9F2-7DA50C89B63F}"/>
    <dgm:cxn modelId="{A7DB6168-FEE1-47A3-B265-0166875339D9}" type="presOf" srcId="{C81AAC45-4C7F-4F53-875D-03EB3DC1C031}" destId="{54C09C3A-4A7F-4422-B907-395264BF43A9}" srcOrd="0" destOrd="0" presId="urn:microsoft.com/office/officeart/2005/8/layout/process3"/>
    <dgm:cxn modelId="{2BE7D563-A7CE-4CA6-83AA-D78C964B5648}" srcId="{C693729C-785D-4478-9711-A79887A616A9}" destId="{4C109303-C80A-425B-9C15-1B64489C0144}" srcOrd="2" destOrd="0" parTransId="{25A36D4A-EE08-4A0D-8B1B-11E14F3E48F7}" sibTransId="{ECB7901D-19E1-41FB-9053-2848AB198CDB}"/>
    <dgm:cxn modelId="{C5054EFF-67CF-4080-9A14-B14D7A554EB1}" type="presOf" srcId="{2EE1AA09-CF0A-4E61-9736-1D44F1C68079}" destId="{2CEF77AC-7864-47DC-AC3C-09C085051E4E}" srcOrd="0" destOrd="0" presId="urn:microsoft.com/office/officeart/2005/8/layout/process3"/>
    <dgm:cxn modelId="{00195F1C-020D-45E6-B28D-CACD47986A3E}" type="presOf" srcId="{4825F785-C729-458F-98D4-6F64C21A0D5E}" destId="{54C09C3A-4A7F-4422-B907-395264BF43A9}" srcOrd="0" destOrd="1" presId="urn:microsoft.com/office/officeart/2005/8/layout/process3"/>
    <dgm:cxn modelId="{8D6CF267-AB28-45FC-975B-48021E4E678A}" type="presOf" srcId="{091D6174-7EB6-4E18-A514-25518860766D}" destId="{54C09C3A-4A7F-4422-B907-395264BF43A9}" srcOrd="0" destOrd="2" presId="urn:microsoft.com/office/officeart/2005/8/layout/process3"/>
    <dgm:cxn modelId="{E84EC8B9-2D08-4603-BADD-4515BD4BF1CE}" srcId="{7A06C8CB-AE8B-4777-97E8-D5555098756B}" destId="{74048004-4DBC-4631-B574-BEFC9EA5589C}" srcOrd="2" destOrd="0" parTransId="{414DA93B-2484-45AC-9CB3-03603F58F77E}" sibTransId="{2C1254F6-626F-4EA9-BBB6-00CE3677A14E}"/>
    <dgm:cxn modelId="{F5FC1EC7-75CB-4D69-89EE-090B00F4AFCF}" srcId="{9D192BE2-6C54-4166-AC66-CC130AF6EED5}" destId="{77FCC9BA-10BF-4682-9C51-C4EA6D5AF83C}" srcOrd="2" destOrd="0" parTransId="{794F2AE6-E003-40D0-989F-49FDC03119EC}" sibTransId="{81392E98-E4DA-45CA-9DB1-0508C8600E78}"/>
    <dgm:cxn modelId="{D3D146AD-EB06-48B6-822C-A13C9303B589}" srcId="{C693729C-785D-4478-9711-A79887A616A9}" destId="{2EE1AA09-CF0A-4E61-9736-1D44F1C68079}" srcOrd="0" destOrd="0" parTransId="{6ADDBA0B-6CD6-43CB-959F-B561BCDC63AC}" sibTransId="{D0A11208-4F10-446B-8E47-3057E0F7E650}"/>
    <dgm:cxn modelId="{51EE486E-8D14-4FE3-AFC8-AB8E20DE63E4}" srcId="{7A06C8CB-AE8B-4777-97E8-D5555098756B}" destId="{1C3F2F4F-60CF-4BD7-8B71-D38196819C27}" srcOrd="3" destOrd="0" parTransId="{983AD7A0-AEAC-403F-B683-D6D11C34913A}" sibTransId="{AAFA3D78-CB55-4E89-9A67-2BFF977C96CA}"/>
    <dgm:cxn modelId="{B24C3361-08A9-4B0C-91AE-1F7203339D09}" srcId="{77FCC9BA-10BF-4682-9C51-C4EA6D5AF83C}" destId="{091D6174-7EB6-4E18-A514-25518860766D}" srcOrd="2" destOrd="0" parTransId="{E0324DD2-3CEF-4D45-93FC-4A16FB7A36D4}" sibTransId="{90DFA7BC-D903-4B6F-8D39-91B5808437A3}"/>
    <dgm:cxn modelId="{10676B67-4F32-4F72-AFA2-6DC50E4E589C}" srcId="{9D192BE2-6C54-4166-AC66-CC130AF6EED5}" destId="{C693729C-785D-4478-9711-A79887A616A9}" srcOrd="0" destOrd="0" parTransId="{DD8FEA54-7F99-4CB7-B443-51A090C3EDAD}" sibTransId="{C2189B91-051F-458F-94AF-7C036CA356B9}"/>
    <dgm:cxn modelId="{35CB8E34-1C7E-4891-86F2-BBB53610779F}" srcId="{3BE55E1F-9F79-4575-98C3-00186CD7C254}" destId="{1C6E8CFE-306C-46B5-900C-9525382A6826}" srcOrd="0" destOrd="0" parTransId="{B1468D1A-2231-4DF8-B1E3-A86392DD2FBF}" sibTransId="{5A4F8FDE-D176-49AB-903C-B3B065B2D56E}"/>
    <dgm:cxn modelId="{9E58ED4D-1AC6-4F15-A316-B3E6C2ACA7F4}" type="presOf" srcId="{1C6E8CFE-306C-46B5-900C-9525382A6826}" destId="{0DC2B9F7-2878-4874-9C50-98226ACE36DB}" srcOrd="0" destOrd="0" presId="urn:microsoft.com/office/officeart/2005/8/layout/process3"/>
    <dgm:cxn modelId="{8D8B29A6-F820-4537-8A46-196B8139EC83}" type="presOf" srcId="{6FA68CD8-3E64-4F0F-AB98-87ECCCFA7B26}" destId="{2CEF77AC-7864-47DC-AC3C-09C085051E4E}" srcOrd="0" destOrd="1" presId="urn:microsoft.com/office/officeart/2005/8/layout/process3"/>
    <dgm:cxn modelId="{D34ECAD9-E313-4AAE-9B56-5C3C0CB1960F}" srcId="{C693729C-785D-4478-9711-A79887A616A9}" destId="{6FA68CD8-3E64-4F0F-AB98-87ECCCFA7B26}" srcOrd="1" destOrd="0" parTransId="{40DBE8C5-48CD-4E0F-9B35-4E02E68AFB7A}" sibTransId="{2BC2B767-0BE6-4DE5-AB9E-4601CF57A080}"/>
    <dgm:cxn modelId="{71871884-24A9-4F09-A0FC-8F2573BED4F8}" type="presOf" srcId="{C693729C-785D-4478-9711-A79887A616A9}" destId="{38CE15F9-8AD5-4425-B802-9EBE5F268323}" srcOrd="0" destOrd="0" presId="urn:microsoft.com/office/officeart/2005/8/layout/process3"/>
    <dgm:cxn modelId="{2E86719A-4D97-4088-A6FB-F01CE8113A2A}" srcId="{77FCC9BA-10BF-4682-9C51-C4EA6D5AF83C}" destId="{4825F785-C729-458F-98D4-6F64C21A0D5E}" srcOrd="1" destOrd="0" parTransId="{4A1B0761-63B2-4683-8C9E-033BFC5AF66A}" sibTransId="{FEFEAA8E-108D-4435-8031-A41F1A918315}"/>
    <dgm:cxn modelId="{E20544D7-E1E1-40C8-B226-D1F4C0B3AB3E}" type="presOf" srcId="{6A8387C0-6889-4677-A505-4077B08D0528}" destId="{2CEF77AC-7864-47DC-AC3C-09C085051E4E}" srcOrd="0" destOrd="5" presId="urn:microsoft.com/office/officeart/2005/8/layout/process3"/>
    <dgm:cxn modelId="{0E682E80-22CB-41EA-9CD0-C346710CB2E8}" type="presOf" srcId="{3A6CCFA9-A53B-4989-A9F2-7DA50C89B63F}" destId="{F0DCCC3C-2C83-41FE-A5E6-5328CD00A043}" srcOrd="1" destOrd="0" presId="urn:microsoft.com/office/officeart/2005/8/layout/process3"/>
    <dgm:cxn modelId="{161C0793-DCDB-4306-AD5F-6A954AFC008F}" type="presOf" srcId="{C2189B91-051F-458F-94AF-7C036CA356B9}" destId="{0D036B39-67EB-45E3-BC47-6779F7E66DD7}" srcOrd="0" destOrd="0" presId="urn:microsoft.com/office/officeart/2005/8/layout/process3"/>
    <dgm:cxn modelId="{5624D566-171C-4217-8D5F-62266313491F}" srcId="{7A06C8CB-AE8B-4777-97E8-D5555098756B}" destId="{74F31BD2-9A90-4AC3-9467-04ABC34636C1}" srcOrd="1" destOrd="0" parTransId="{C177B77A-F02E-4086-85E7-E70A9783E0CC}" sibTransId="{D9577CC6-BFB4-4181-9E89-1BCB56C6BAF1}"/>
    <dgm:cxn modelId="{05E6351B-07A1-4CFA-ABE0-29EC9B5E91BB}" type="presOf" srcId="{9D192BE2-6C54-4166-AC66-CC130AF6EED5}" destId="{25CCEF90-B9C2-462E-A8B2-99FF911C44B3}" srcOrd="0" destOrd="0" presId="urn:microsoft.com/office/officeart/2005/8/layout/process3"/>
    <dgm:cxn modelId="{C4F670E8-B54D-457B-AF9E-5C334FC65288}" type="presOf" srcId="{8644CBD2-A97A-409C-B30A-88B74E15C3DD}" destId="{54C09C3A-4A7F-4422-B907-395264BF43A9}" srcOrd="0" destOrd="3" presId="urn:microsoft.com/office/officeart/2005/8/layout/process3"/>
    <dgm:cxn modelId="{7F12F4BC-2DF0-410C-84AA-185088A95219}" type="presOf" srcId="{81392E98-E4DA-45CA-9DB1-0508C8600E78}" destId="{BF310FA3-ABC4-49DE-8ADB-3AD14AAEA9DB}" srcOrd="1" destOrd="0" presId="urn:microsoft.com/office/officeart/2005/8/layout/process3"/>
    <dgm:cxn modelId="{78FF2A1D-BF3B-4702-B487-8D52CBB6167C}" srcId="{77FCC9BA-10BF-4682-9C51-C4EA6D5AF83C}" destId="{C81AAC45-4C7F-4F53-875D-03EB3DC1C031}" srcOrd="0" destOrd="0" parTransId="{6E993312-F54C-416D-B526-CF37626A4902}" sibTransId="{F6C62013-D0CC-4642-BAB9-A81D010B4895}"/>
    <dgm:cxn modelId="{FCA00D57-A2A4-4AEB-9F79-E65214C925B9}" srcId="{C693729C-785D-4478-9711-A79887A616A9}" destId="{6A8387C0-6889-4677-A505-4077B08D0528}" srcOrd="5" destOrd="0" parTransId="{50842CE0-2B56-4886-A428-90E4261BD5B4}" sibTransId="{FAE7F271-EFDE-44C5-9577-9235D3B5CDA6}"/>
    <dgm:cxn modelId="{F2CFDE98-4B3B-4816-84F8-0AB9C5924F0F}" type="presOf" srcId="{A33748A3-CC37-4579-97D8-7FA083875383}" destId="{2CEF77AC-7864-47DC-AC3C-09C085051E4E}" srcOrd="0" destOrd="4" presId="urn:microsoft.com/office/officeart/2005/8/layout/process3"/>
    <dgm:cxn modelId="{DBAFDD77-2D3E-4599-9FBD-F70377C516EB}" type="presOf" srcId="{77FCC9BA-10BF-4682-9C51-C4EA6D5AF83C}" destId="{97E30B07-652D-4D5B-BDA5-61411A62B163}" srcOrd="0" destOrd="0" presId="urn:microsoft.com/office/officeart/2005/8/layout/process3"/>
    <dgm:cxn modelId="{84012923-B32D-4555-98F1-F7186F10373A}" type="presParOf" srcId="{25CCEF90-B9C2-462E-A8B2-99FF911C44B3}" destId="{755A63A4-7C01-45A8-931A-C3D4B45413DD}" srcOrd="0" destOrd="0" presId="urn:microsoft.com/office/officeart/2005/8/layout/process3"/>
    <dgm:cxn modelId="{8ACB0AAC-1EA0-4DEB-8A11-97E49EE11E28}" type="presParOf" srcId="{755A63A4-7C01-45A8-931A-C3D4B45413DD}" destId="{38CE15F9-8AD5-4425-B802-9EBE5F268323}" srcOrd="0" destOrd="0" presId="urn:microsoft.com/office/officeart/2005/8/layout/process3"/>
    <dgm:cxn modelId="{49F50818-2D51-4827-A250-150861F286EE}" type="presParOf" srcId="{755A63A4-7C01-45A8-931A-C3D4B45413DD}" destId="{810E105D-9390-4CF2-8D98-A8D721617279}" srcOrd="1" destOrd="0" presId="urn:microsoft.com/office/officeart/2005/8/layout/process3"/>
    <dgm:cxn modelId="{DB53F88C-218A-47C0-B842-41DE2217A4C9}" type="presParOf" srcId="{755A63A4-7C01-45A8-931A-C3D4B45413DD}" destId="{2CEF77AC-7864-47DC-AC3C-09C085051E4E}" srcOrd="2" destOrd="0" presId="urn:microsoft.com/office/officeart/2005/8/layout/process3"/>
    <dgm:cxn modelId="{1E98A127-AECF-4A1F-BC41-80B26063064B}" type="presParOf" srcId="{25CCEF90-B9C2-462E-A8B2-99FF911C44B3}" destId="{0D036B39-67EB-45E3-BC47-6779F7E66DD7}" srcOrd="1" destOrd="0" presId="urn:microsoft.com/office/officeart/2005/8/layout/process3"/>
    <dgm:cxn modelId="{6721815F-29BA-4426-A2A5-BFA3F6AC4ACA}" type="presParOf" srcId="{0D036B39-67EB-45E3-BC47-6779F7E66DD7}" destId="{F1A308A1-DDA6-4EAC-A2F8-DB508F203A32}" srcOrd="0" destOrd="0" presId="urn:microsoft.com/office/officeart/2005/8/layout/process3"/>
    <dgm:cxn modelId="{75F1BD44-0400-4957-B587-5506B4ED30AF}" type="presParOf" srcId="{25CCEF90-B9C2-462E-A8B2-99FF911C44B3}" destId="{C200A7FF-A440-48A8-8B71-C6BE53DD4563}" srcOrd="2" destOrd="0" presId="urn:microsoft.com/office/officeart/2005/8/layout/process3"/>
    <dgm:cxn modelId="{36C4187F-FDB0-40B4-8D4B-0A73FAC620DD}" type="presParOf" srcId="{C200A7FF-A440-48A8-8B71-C6BE53DD4563}" destId="{1C9AD3C2-26A9-4ECA-A163-E6ED24D9531C}" srcOrd="0" destOrd="0" presId="urn:microsoft.com/office/officeart/2005/8/layout/process3"/>
    <dgm:cxn modelId="{87C5F753-2430-4CEE-A3FF-87C508698F80}" type="presParOf" srcId="{C200A7FF-A440-48A8-8B71-C6BE53DD4563}" destId="{6DBFF21F-2E50-46E5-A197-75E11DC4469B}" srcOrd="1" destOrd="0" presId="urn:microsoft.com/office/officeart/2005/8/layout/process3"/>
    <dgm:cxn modelId="{1A1886DC-3A72-46EE-9D8B-331A61E4D53F}" type="presParOf" srcId="{C200A7FF-A440-48A8-8B71-C6BE53DD4563}" destId="{0DC2B9F7-2878-4874-9C50-98226ACE36DB}" srcOrd="2" destOrd="0" presId="urn:microsoft.com/office/officeart/2005/8/layout/process3"/>
    <dgm:cxn modelId="{30F67991-D38D-4980-BC5F-C7C2D12C2B00}" type="presParOf" srcId="{25CCEF90-B9C2-462E-A8B2-99FF911C44B3}" destId="{B2D16F5A-4550-4276-9364-7FAE9BA97344}" srcOrd="3" destOrd="0" presId="urn:microsoft.com/office/officeart/2005/8/layout/process3"/>
    <dgm:cxn modelId="{FDBECDFD-F855-4540-BB13-E33DD7B0196F}" type="presParOf" srcId="{B2D16F5A-4550-4276-9364-7FAE9BA97344}" destId="{F0DCCC3C-2C83-41FE-A5E6-5328CD00A043}" srcOrd="0" destOrd="0" presId="urn:microsoft.com/office/officeart/2005/8/layout/process3"/>
    <dgm:cxn modelId="{5D60690E-316B-4C87-9FB0-BD443B3219A1}" type="presParOf" srcId="{25CCEF90-B9C2-462E-A8B2-99FF911C44B3}" destId="{7EDBB260-A309-4389-A9B9-10A09313085F}" srcOrd="4" destOrd="0" presId="urn:microsoft.com/office/officeart/2005/8/layout/process3"/>
    <dgm:cxn modelId="{8B1D9C68-A81F-44FB-AD76-6F3BA24EF11D}" type="presParOf" srcId="{7EDBB260-A309-4389-A9B9-10A09313085F}" destId="{97E30B07-652D-4D5B-BDA5-61411A62B163}" srcOrd="0" destOrd="0" presId="urn:microsoft.com/office/officeart/2005/8/layout/process3"/>
    <dgm:cxn modelId="{22880E8A-72C4-4503-B0A4-8A018EB7C813}" type="presParOf" srcId="{7EDBB260-A309-4389-A9B9-10A09313085F}" destId="{42AAB0E5-010A-464D-8743-BEE8A335BBB5}" srcOrd="1" destOrd="0" presId="urn:microsoft.com/office/officeart/2005/8/layout/process3"/>
    <dgm:cxn modelId="{460A4548-2826-4E11-9A7F-AC49798DD766}" type="presParOf" srcId="{7EDBB260-A309-4389-A9B9-10A09313085F}" destId="{54C09C3A-4A7F-4422-B907-395264BF43A9}" srcOrd="2" destOrd="0" presId="urn:microsoft.com/office/officeart/2005/8/layout/process3"/>
    <dgm:cxn modelId="{EC74B264-7CF0-426B-9FF5-AA0C60F7CA2B}" type="presParOf" srcId="{25CCEF90-B9C2-462E-A8B2-99FF911C44B3}" destId="{1829E391-D31D-4CAB-B624-E0CEF5138B23}" srcOrd="5" destOrd="0" presId="urn:microsoft.com/office/officeart/2005/8/layout/process3"/>
    <dgm:cxn modelId="{983D8EAA-5125-431F-BA45-ED8B2BD44C35}" type="presParOf" srcId="{1829E391-D31D-4CAB-B624-E0CEF5138B23}" destId="{BF310FA3-ABC4-49DE-8ADB-3AD14AAEA9DB}" srcOrd="0" destOrd="0" presId="urn:microsoft.com/office/officeart/2005/8/layout/process3"/>
    <dgm:cxn modelId="{F2BDA863-89F6-4830-A7A2-AE35003EFB4A}" type="presParOf" srcId="{25CCEF90-B9C2-462E-A8B2-99FF911C44B3}" destId="{3019EFBD-1338-4638-81EC-C0F24CFB1105}" srcOrd="6" destOrd="0" presId="urn:microsoft.com/office/officeart/2005/8/layout/process3"/>
    <dgm:cxn modelId="{DDD28801-5417-40E2-8295-B0A3C2DF2DAF}" type="presParOf" srcId="{3019EFBD-1338-4638-81EC-C0F24CFB1105}" destId="{BE08A17F-429F-4D79-BEDD-30A46D628EF1}" srcOrd="0" destOrd="0" presId="urn:microsoft.com/office/officeart/2005/8/layout/process3"/>
    <dgm:cxn modelId="{0780C292-C074-4A50-AED3-B3BCE05C9286}" type="presParOf" srcId="{3019EFBD-1338-4638-81EC-C0F24CFB1105}" destId="{D19BA23A-9026-4633-ADDF-BFCFC129F272}" srcOrd="1" destOrd="0" presId="urn:microsoft.com/office/officeart/2005/8/layout/process3"/>
    <dgm:cxn modelId="{38A42592-99F7-4167-8D6F-599567372AC1}" type="presParOf" srcId="{3019EFBD-1338-4638-81EC-C0F24CFB1105}" destId="{66ACD853-4E39-45DA-A692-D5911725BAD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E105D-9390-4CF2-8D98-A8D721617279}">
      <dsp:nvSpPr>
        <dsp:cNvPr id="0" name=""/>
        <dsp:cNvSpPr/>
      </dsp:nvSpPr>
      <dsp:spPr>
        <a:xfrm>
          <a:off x="6706897" y="0"/>
          <a:ext cx="1084811" cy="6508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t>Future Intentions</a:t>
          </a:r>
          <a:endParaRPr lang="en-US" sz="1400" kern="1200" dirty="0"/>
        </a:p>
      </dsp:txBody>
      <dsp:txXfrm>
        <a:off x="6731952" y="0"/>
        <a:ext cx="1084811" cy="433924"/>
      </dsp:txXfrm>
    </dsp:sp>
    <dsp:sp modelId="{2CEF77AC-7864-47DC-AC3C-09C085051E4E}">
      <dsp:nvSpPr>
        <dsp:cNvPr id="0" name=""/>
        <dsp:cNvSpPr/>
      </dsp:nvSpPr>
      <dsp:spPr>
        <a:xfrm>
          <a:off x="6090702" y="460549"/>
          <a:ext cx="1956859" cy="27451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OPUS 6.0</a:t>
          </a:r>
          <a:endParaRPr lang="en-US" sz="1400" b="1" kern="1200" dirty="0"/>
        </a:p>
        <a:p>
          <a:pPr marL="114300" lvl="1" indent="-114300" algn="l" defTabSz="622300">
            <a:lnSpc>
              <a:spcPct val="90000"/>
            </a:lnSpc>
            <a:spcBef>
              <a:spcPct val="0"/>
            </a:spcBef>
            <a:spcAft>
              <a:spcPct val="15000"/>
            </a:spcAft>
            <a:buChar char="••"/>
          </a:pPr>
          <a:r>
            <a:rPr lang="en-US" sz="1400" kern="1200" dirty="0" smtClean="0"/>
            <a:t>Supports modernized NSRS</a:t>
          </a:r>
          <a:endParaRPr lang="en-US" sz="1400" kern="1200" dirty="0"/>
        </a:p>
        <a:p>
          <a:pPr marL="114300" lvl="1" indent="-114300" algn="l" defTabSz="622300">
            <a:lnSpc>
              <a:spcPct val="90000"/>
            </a:lnSpc>
            <a:spcBef>
              <a:spcPct val="0"/>
            </a:spcBef>
            <a:spcAft>
              <a:spcPct val="15000"/>
            </a:spcAft>
            <a:buChar char="••"/>
          </a:pPr>
          <a:r>
            <a:rPr lang="en-US" sz="1400" kern="1200" dirty="0" smtClean="0"/>
            <a:t>Leveling</a:t>
          </a:r>
          <a:endParaRPr lang="en-US" sz="1400" kern="1200" dirty="0"/>
        </a:p>
        <a:p>
          <a:pPr marL="114300" lvl="1" indent="-114300" algn="l" defTabSz="622300">
            <a:lnSpc>
              <a:spcPct val="90000"/>
            </a:lnSpc>
            <a:spcBef>
              <a:spcPct val="0"/>
            </a:spcBef>
            <a:spcAft>
              <a:spcPct val="15000"/>
            </a:spcAft>
            <a:buChar char="••"/>
          </a:pPr>
          <a:r>
            <a:rPr lang="en-US" sz="1400" kern="1200" dirty="0" smtClean="0"/>
            <a:t>Classical</a:t>
          </a:r>
          <a:endParaRPr lang="en-US" sz="1400" kern="1200" dirty="0"/>
        </a:p>
        <a:p>
          <a:pPr marL="114300" lvl="1" indent="-114300" algn="l" defTabSz="622300">
            <a:lnSpc>
              <a:spcPct val="90000"/>
            </a:lnSpc>
            <a:spcBef>
              <a:spcPct val="0"/>
            </a:spcBef>
            <a:spcAft>
              <a:spcPct val="15000"/>
            </a:spcAft>
            <a:buChar char="••"/>
          </a:pPr>
          <a:r>
            <a:rPr lang="en-US" sz="1400" kern="1200" dirty="0" smtClean="0"/>
            <a:t>Relative gravity</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6148016" y="517863"/>
        <a:ext cx="1842231" cy="2630563"/>
      </dsp:txXfrm>
    </dsp:sp>
    <dsp:sp modelId="{0D036B39-67EB-45E3-BC47-6779F7E66DD7}">
      <dsp:nvSpPr>
        <dsp:cNvPr id="0" name=""/>
        <dsp:cNvSpPr/>
      </dsp:nvSpPr>
      <dsp:spPr>
        <a:xfrm rot="10800000">
          <a:off x="5855622" y="82050"/>
          <a:ext cx="595455" cy="2698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rot="10800000">
        <a:off x="5936569" y="136015"/>
        <a:ext cx="514508" cy="161893"/>
      </dsp:txXfrm>
    </dsp:sp>
    <dsp:sp modelId="{6DBFF21F-2E50-46E5-A197-75E11DC4469B}">
      <dsp:nvSpPr>
        <dsp:cNvPr id="0" name=""/>
        <dsp:cNvSpPr/>
      </dsp:nvSpPr>
      <dsp:spPr>
        <a:xfrm>
          <a:off x="4498584" y="0"/>
          <a:ext cx="1084811" cy="6508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t>DEV (internal)</a:t>
          </a:r>
          <a:endParaRPr lang="en-US" sz="1400" kern="1200" dirty="0"/>
        </a:p>
      </dsp:txBody>
      <dsp:txXfrm>
        <a:off x="4523640" y="0"/>
        <a:ext cx="1084811" cy="433924"/>
      </dsp:txXfrm>
    </dsp:sp>
    <dsp:sp modelId="{0DC2B9F7-2878-4874-9C50-98226ACE36DB}">
      <dsp:nvSpPr>
        <dsp:cNvPr id="0" name=""/>
        <dsp:cNvSpPr/>
      </dsp:nvSpPr>
      <dsp:spPr>
        <a:xfrm>
          <a:off x="4070908" y="467609"/>
          <a:ext cx="1584595" cy="2733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OPUS-Projects 5.0</a:t>
          </a:r>
          <a:endParaRPr lang="en-US" sz="1400" b="1" kern="1200" dirty="0"/>
        </a:p>
        <a:p>
          <a:pPr marL="114300" lvl="1" indent="-114300" algn="l" defTabSz="622300">
            <a:lnSpc>
              <a:spcPct val="90000"/>
            </a:lnSpc>
            <a:spcBef>
              <a:spcPct val="0"/>
            </a:spcBef>
            <a:spcAft>
              <a:spcPct val="15000"/>
            </a:spcAft>
            <a:buChar char="••"/>
          </a:pPr>
          <a:r>
            <a:rPr lang="en-US" sz="1400" kern="1200" dirty="0" smtClean="0"/>
            <a:t>Upload GNSS vectors for adjustment</a:t>
          </a:r>
          <a:endParaRPr lang="en-US" sz="1400" kern="1200" dirty="0"/>
        </a:p>
        <a:p>
          <a:pPr marL="114300" lvl="1" indent="-114300" algn="l" defTabSz="622300">
            <a:lnSpc>
              <a:spcPct val="90000"/>
            </a:lnSpc>
            <a:spcBef>
              <a:spcPct val="0"/>
            </a:spcBef>
            <a:spcAft>
              <a:spcPct val="15000"/>
            </a:spcAft>
            <a:buChar char="••"/>
          </a:pPr>
          <a:r>
            <a:rPr lang="en-US" sz="1400" kern="1200" dirty="0" smtClean="0"/>
            <a:t>Allows inclusion of RTK/RTN vectors</a:t>
          </a:r>
          <a:endParaRPr lang="en-US" sz="1400" kern="1200" dirty="0"/>
        </a:p>
        <a:p>
          <a:pPr marL="114300" lvl="1" indent="-114300" algn="l" defTabSz="622300">
            <a:lnSpc>
              <a:spcPct val="90000"/>
            </a:lnSpc>
            <a:spcBef>
              <a:spcPct val="0"/>
            </a:spcBef>
            <a:spcAft>
              <a:spcPct val="15000"/>
            </a:spcAft>
            <a:buChar char="••"/>
          </a:pPr>
          <a:r>
            <a:rPr lang="en-US" sz="1400" kern="1200" dirty="0" smtClean="0"/>
            <a:t>Will move to BETA soon</a:t>
          </a:r>
          <a:endParaRPr lang="en-US" sz="1400" kern="1200" dirty="0"/>
        </a:p>
      </dsp:txBody>
      <dsp:txXfrm>
        <a:off x="4117319" y="514020"/>
        <a:ext cx="1491773" cy="2641070"/>
      </dsp:txXfrm>
    </dsp:sp>
    <dsp:sp modelId="{B2D16F5A-4550-4276-9364-7FAE9BA97344}">
      <dsp:nvSpPr>
        <dsp:cNvPr id="0" name=""/>
        <dsp:cNvSpPr/>
      </dsp:nvSpPr>
      <dsp:spPr>
        <a:xfrm rot="10800000">
          <a:off x="3818962" y="82050"/>
          <a:ext cx="478819" cy="2698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rot="10800000">
        <a:off x="3899909" y="136015"/>
        <a:ext cx="397872" cy="161893"/>
      </dsp:txXfrm>
    </dsp:sp>
    <dsp:sp modelId="{42AAB0E5-010A-464D-8743-BEE8A335BBB5}">
      <dsp:nvSpPr>
        <dsp:cNvPr id="0" name=""/>
        <dsp:cNvSpPr/>
      </dsp:nvSpPr>
      <dsp:spPr>
        <a:xfrm>
          <a:off x="2510340" y="0"/>
          <a:ext cx="1084811" cy="6508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t>BETA (open to public)</a:t>
          </a:r>
          <a:endParaRPr lang="en-US" sz="1400" kern="1200" dirty="0"/>
        </a:p>
      </dsp:txBody>
      <dsp:txXfrm>
        <a:off x="2535396" y="0"/>
        <a:ext cx="1084811" cy="433924"/>
      </dsp:txXfrm>
    </dsp:sp>
    <dsp:sp modelId="{54C09C3A-4A7F-4422-B907-395264BF43A9}">
      <dsp:nvSpPr>
        <dsp:cNvPr id="0" name=""/>
        <dsp:cNvSpPr/>
      </dsp:nvSpPr>
      <dsp:spPr>
        <a:xfrm>
          <a:off x="2149043" y="463376"/>
          <a:ext cx="1462575" cy="27395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OPUS-Projects 4.0</a:t>
          </a:r>
          <a:endParaRPr lang="en-US" sz="1400" b="1" kern="1200" dirty="0"/>
        </a:p>
        <a:p>
          <a:pPr marL="114300" lvl="1" indent="-114300" algn="l" defTabSz="622300">
            <a:lnSpc>
              <a:spcPct val="90000"/>
            </a:lnSpc>
            <a:spcBef>
              <a:spcPct val="0"/>
            </a:spcBef>
            <a:spcAft>
              <a:spcPct val="15000"/>
            </a:spcAft>
            <a:buChar char="••"/>
          </a:pPr>
          <a:r>
            <a:rPr lang="en-US" sz="1400" kern="1200" dirty="0" smtClean="0"/>
            <a:t>Run adjustments in ADJUST</a:t>
          </a:r>
          <a:endParaRPr lang="en-US" sz="1400" kern="1200" dirty="0"/>
        </a:p>
        <a:p>
          <a:pPr marL="114300" lvl="1" indent="-114300" algn="l" defTabSz="622300">
            <a:lnSpc>
              <a:spcPct val="90000"/>
            </a:lnSpc>
            <a:spcBef>
              <a:spcPct val="0"/>
            </a:spcBef>
            <a:spcAft>
              <a:spcPct val="15000"/>
            </a:spcAft>
            <a:buChar char="••"/>
          </a:pPr>
          <a:r>
            <a:rPr lang="en-US" sz="1400" kern="1200" dirty="0" smtClean="0"/>
            <a:t>Streamlined for Publishing Survey via NGS in IDB</a:t>
          </a:r>
          <a:endParaRPr lang="en-US" sz="1400" kern="1200" dirty="0"/>
        </a:p>
        <a:p>
          <a:pPr marL="114300" lvl="1" indent="-114300" algn="l" defTabSz="622300">
            <a:lnSpc>
              <a:spcPct val="90000"/>
            </a:lnSpc>
            <a:spcBef>
              <a:spcPct val="0"/>
            </a:spcBef>
            <a:spcAft>
              <a:spcPct val="15000"/>
            </a:spcAft>
            <a:buChar char="••"/>
          </a:pPr>
          <a:r>
            <a:rPr lang="en-US" sz="1400" kern="1200" dirty="0" smtClean="0"/>
            <a:t>Moving to production soon</a:t>
          </a:r>
          <a:endParaRPr lang="en-US" sz="1400" kern="1200" dirty="0"/>
        </a:p>
      </dsp:txBody>
      <dsp:txXfrm>
        <a:off x="2191880" y="506213"/>
        <a:ext cx="1376901" cy="2653862"/>
      </dsp:txXfrm>
    </dsp:sp>
    <dsp:sp modelId="{1829E391-D31D-4CAB-B624-E0CEF5138B23}">
      <dsp:nvSpPr>
        <dsp:cNvPr id="0" name=""/>
        <dsp:cNvSpPr/>
      </dsp:nvSpPr>
      <dsp:spPr>
        <a:xfrm rot="10693757">
          <a:off x="1843080" y="73545"/>
          <a:ext cx="538434" cy="3465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p>
      </dsp:txBody>
      <dsp:txXfrm rot="10800000">
        <a:off x="1947014" y="141245"/>
        <a:ext cx="434475" cy="207918"/>
      </dsp:txXfrm>
    </dsp:sp>
    <dsp:sp modelId="{D19BA23A-9026-4633-ADDF-BFCFC129F272}">
      <dsp:nvSpPr>
        <dsp:cNvPr id="0" name=""/>
        <dsp:cNvSpPr/>
      </dsp:nvSpPr>
      <dsp:spPr>
        <a:xfrm>
          <a:off x="422015" y="61683"/>
          <a:ext cx="1262666" cy="6508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n-US" sz="1400" kern="1200" dirty="0" smtClean="0"/>
            <a:t>PRODUCTION</a:t>
          </a:r>
          <a:endParaRPr lang="en-US" sz="1400" kern="1200" dirty="0"/>
        </a:p>
      </dsp:txBody>
      <dsp:txXfrm>
        <a:off x="451178" y="61683"/>
        <a:ext cx="1262666" cy="433924"/>
      </dsp:txXfrm>
    </dsp:sp>
    <dsp:sp modelId="{66ACD853-4E39-45DA-A692-D5911725BAD0}">
      <dsp:nvSpPr>
        <dsp:cNvPr id="0" name=""/>
        <dsp:cNvSpPr/>
      </dsp:nvSpPr>
      <dsp:spPr>
        <a:xfrm>
          <a:off x="182038" y="516868"/>
          <a:ext cx="1366786" cy="26538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smtClean="0"/>
            <a:t>OPUS-Projects 3.x</a:t>
          </a:r>
          <a:endParaRPr lang="en-US" sz="1400" b="1" kern="1200" dirty="0"/>
        </a:p>
        <a:p>
          <a:pPr marL="114300" lvl="1" indent="-114300" algn="l" defTabSz="622300">
            <a:lnSpc>
              <a:spcPct val="90000"/>
            </a:lnSpc>
            <a:spcBef>
              <a:spcPct val="0"/>
            </a:spcBef>
            <a:spcAft>
              <a:spcPct val="15000"/>
            </a:spcAft>
            <a:buChar char="••"/>
          </a:pPr>
          <a:r>
            <a:rPr lang="en-US" sz="1400" kern="1200" dirty="0" smtClean="0"/>
            <a:t>Session processing using PAGES</a:t>
          </a:r>
          <a:endParaRPr lang="en-US" sz="1400" kern="1200" dirty="0"/>
        </a:p>
        <a:p>
          <a:pPr marL="114300" lvl="1" indent="-114300" algn="l" defTabSz="622300">
            <a:lnSpc>
              <a:spcPct val="90000"/>
            </a:lnSpc>
            <a:spcBef>
              <a:spcPct val="0"/>
            </a:spcBef>
            <a:spcAft>
              <a:spcPct val="15000"/>
            </a:spcAft>
            <a:buChar char="••"/>
          </a:pPr>
          <a:r>
            <a:rPr lang="en-US" sz="1400" kern="1200" dirty="0" smtClean="0"/>
            <a:t>Network adjustments using GPSCOM</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222070" y="556900"/>
        <a:ext cx="1286722" cy="25737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D7892-A140-4E22-9D90-BC5950FE5F6F}" type="datetimeFigureOut">
              <a:rPr lang="en-US" smtClean="0"/>
              <a:t>5/20/2021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694A7-AC10-455C-9C66-1CBC624ABA3B}" type="slidenum">
              <a:rPr lang="en-US" smtClean="0"/>
              <a:t>‹#›</a:t>
            </a:fld>
            <a:endParaRPr lang="en-US"/>
          </a:p>
        </p:txBody>
      </p:sp>
    </p:spTree>
    <p:extLst>
      <p:ext uri="{BB962C8B-B14F-4D97-AF65-F5344CB8AC3E}">
        <p14:creationId xmlns:p14="http://schemas.microsoft.com/office/powerpoint/2010/main" val="1553181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694A7-AC10-455C-9C66-1CBC624ABA3B}" type="slidenum">
              <a:rPr lang="en-US" smtClean="0"/>
              <a:t>3</a:t>
            </a:fld>
            <a:endParaRPr lang="en-US"/>
          </a:p>
        </p:txBody>
      </p:sp>
    </p:spTree>
    <p:extLst>
      <p:ext uri="{BB962C8B-B14F-4D97-AF65-F5344CB8AC3E}">
        <p14:creationId xmlns:p14="http://schemas.microsoft.com/office/powerpoint/2010/main" val="253298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F694A7-AC10-455C-9C66-1CBC624ABA3B}" type="slidenum">
              <a:rPr lang="en-US" smtClean="0"/>
              <a:t>4</a:t>
            </a:fld>
            <a:endParaRPr lang="en-US"/>
          </a:p>
        </p:txBody>
      </p:sp>
    </p:spTree>
    <p:extLst>
      <p:ext uri="{BB962C8B-B14F-4D97-AF65-F5344CB8AC3E}">
        <p14:creationId xmlns:p14="http://schemas.microsoft.com/office/powerpoint/2010/main" val="340057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838E74-B62D-4A5B-A13E-44C75F3805D5}" type="slidenum">
              <a:rPr lang="en-US" altLang="en-US" smtClean="0">
                <a:latin typeface="Calibri" panose="020F0502020204030204" pitchFamily="34" charset="0"/>
                <a:ea typeface="MS PGothic" panose="020B0600070205080204" pitchFamily="34" charset="-128"/>
              </a:rPr>
              <a:pPr/>
              <a:t>5</a:t>
            </a:fld>
            <a:endParaRPr lang="en-US" altLang="en-US"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343792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VRS</a:t>
            </a:r>
          </a:p>
          <a:p>
            <a:r>
              <a:rPr lang="en-US" altLang="en-US" smtClean="0"/>
              <a:t>1.) Rover sends approx. position to RTN control center</a:t>
            </a:r>
          </a:p>
          <a:p>
            <a:r>
              <a:rPr lang="en-US" altLang="en-US" smtClean="0"/>
              <a:t>2.) Control center assigns this position as the location of an imaginary base station and interpolates corrections at this virtual location</a:t>
            </a:r>
          </a:p>
          <a:p>
            <a:r>
              <a:rPr lang="en-US" altLang="en-US" smtClean="0"/>
              <a:t>3.) These interpolated corrections are used to generate corrected pseudo-observables that are “transmitted” from the virtual base to the rover to be processed using conventional single-base RTK algorithms to solve for precise geodetic coordinates at the rover (Wang et al. 2010) </a:t>
            </a:r>
          </a:p>
          <a:p>
            <a:r>
              <a:rPr lang="en-US" altLang="en-US" b="1" smtClean="0"/>
              <a:t>MAC</a:t>
            </a:r>
          </a:p>
          <a:p>
            <a:r>
              <a:rPr lang="en-US" altLang="en-US" smtClean="0"/>
              <a:t>1.) The rover transmits an uncorrected point position to the central server, and then the server searches and selects a “cell” of reference stations for generating corrections </a:t>
            </a:r>
          </a:p>
          <a:p>
            <a:r>
              <a:rPr lang="en-US" altLang="en-US" smtClean="0"/>
              <a:t>2.) The phase ranges from all selected stations are reduced to a common ambiguity level, and dispersive and nondispersive errors for each frequency and satellite-receiver pair are computed relative to the master station</a:t>
            </a:r>
          </a:p>
          <a:p>
            <a:r>
              <a:rPr lang="en-US" altLang="en-US" smtClean="0"/>
              <a:t>3.) The residual corrections between the auxiliary stations and the master station, as well as the full corrections and published coordinates at the master station are transmitted to the rover. The rover then interpolates the received corrections and network information to derive its precise position (Janssen 2009). </a:t>
            </a: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06EBC0-AC88-4657-9E88-6E14CCED7D94}" type="slidenum">
              <a:rPr lang="en-US" altLang="en-US" smtClean="0">
                <a:latin typeface="Calibri" panose="020F0502020204030204" pitchFamily="34" charset="0"/>
                <a:ea typeface="MS PGothic" panose="020B0600070205080204" pitchFamily="34" charset="-128"/>
              </a:rPr>
              <a:pPr/>
              <a:t>6</a:t>
            </a:fld>
            <a:endParaRPr lang="en-US" altLang="en-US"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250339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D22788-F880-417C-B234-4D83A2EC5BB9}" type="slidenum">
              <a:rPr lang="en-US" altLang="en-US" smtClean="0">
                <a:latin typeface="Calibri" panose="020F0502020204030204" pitchFamily="34" charset="0"/>
                <a:ea typeface="MS PGothic" panose="020B0600070205080204" pitchFamily="34" charset="-128"/>
              </a:rPr>
              <a:pPr/>
              <a:t>10</a:t>
            </a:fld>
            <a:endParaRPr lang="en-US" altLang="en-US" smtClean="0">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113052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9938" indent="-295275">
              <a:defRPr>
                <a:solidFill>
                  <a:schemeClr val="tx1"/>
                </a:solidFill>
                <a:latin typeface="Arial" panose="020B0604020202020204" pitchFamily="34" charset="0"/>
                <a:cs typeface="Arial" panose="020B0604020202020204" pitchFamily="34" charset="0"/>
              </a:defRPr>
            </a:lvl2pPr>
            <a:lvl3pPr marL="1184275" indent="-236538">
              <a:defRPr>
                <a:solidFill>
                  <a:schemeClr val="tx1"/>
                </a:solidFill>
                <a:latin typeface="Arial" panose="020B0604020202020204" pitchFamily="34" charset="0"/>
                <a:cs typeface="Arial" panose="020B0604020202020204" pitchFamily="34" charset="0"/>
              </a:defRPr>
            </a:lvl3pPr>
            <a:lvl4pPr marL="1658938" indent="-236538">
              <a:defRPr>
                <a:solidFill>
                  <a:schemeClr val="tx1"/>
                </a:solidFill>
                <a:latin typeface="Arial" panose="020B0604020202020204" pitchFamily="34" charset="0"/>
                <a:cs typeface="Arial" panose="020B0604020202020204" pitchFamily="34" charset="0"/>
              </a:defRPr>
            </a:lvl4pPr>
            <a:lvl5pPr marL="2133600" indent="-236538">
              <a:defRPr>
                <a:solidFill>
                  <a:schemeClr val="tx1"/>
                </a:solidFill>
                <a:latin typeface="Arial" panose="020B0604020202020204" pitchFamily="34" charset="0"/>
                <a:cs typeface="Arial" panose="020B0604020202020204" pitchFamily="34" charset="0"/>
              </a:defRPr>
            </a:lvl5pPr>
            <a:lvl6pPr marL="25908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480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052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2400" indent="-2365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45FF47-10A6-4080-909D-D8C0FDB5A86E}" type="slidenum">
              <a:rPr lang="en-US" altLang="en-US" smtClean="0">
                <a:latin typeface="Gill Sans MT" panose="020B0502020104020203" pitchFamily="34" charset="0"/>
              </a:rPr>
              <a:pPr/>
              <a:t>18</a:t>
            </a:fld>
            <a:endParaRPr lang="en-US" altLang="en-US" smtClean="0">
              <a:latin typeface="Gill Sans MT" panose="020B0502020104020203" pitchFamily="34" charset="0"/>
            </a:endParaRPr>
          </a:p>
        </p:txBody>
      </p:sp>
    </p:spTree>
    <p:extLst>
      <p:ext uri="{BB962C8B-B14F-4D97-AF65-F5344CB8AC3E}">
        <p14:creationId xmlns:p14="http://schemas.microsoft.com/office/powerpoint/2010/main" val="358717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Open test project and discuss its contents, session processing already done, etc.</a:t>
            </a:r>
          </a:p>
          <a:p>
            <a:r>
              <a:rPr lang="en-US" dirty="0" smtClean="0"/>
              <a:t>Discuss</a:t>
            </a:r>
            <a:r>
              <a:rPr lang="en-US" baseline="0" dirty="0" smtClean="0"/>
              <a:t> project preferences and epochs used versus duration</a:t>
            </a:r>
          </a:p>
          <a:p>
            <a:r>
              <a:rPr lang="en-US" baseline="0" dirty="0" smtClean="0"/>
              <a:t>Upload GVX files for 3 days</a:t>
            </a:r>
          </a:p>
          <a:p>
            <a:r>
              <a:rPr lang="en-US" baseline="0" dirty="0" smtClean="0"/>
              <a:t>Discuss symbols for lines, points, etc.</a:t>
            </a:r>
          </a:p>
          <a:p>
            <a:r>
              <a:rPr lang="en-US" baseline="0" dirty="0" smtClean="0"/>
              <a:t>Discuss how PRS works, how it auto attaches, etc. as the surveyor does his/her work</a:t>
            </a:r>
          </a:p>
          <a:p>
            <a:r>
              <a:rPr lang="en-US" baseline="0" dirty="0" smtClean="0"/>
              <a:t>Discuss how all vectors are “grouped” by baseline, and it doesn’t matter what the surveyor names their points</a:t>
            </a:r>
          </a:p>
          <a:p>
            <a:r>
              <a:rPr lang="en-US" baseline="0" dirty="0" smtClean="0"/>
              <a:t>Zoom in and note that vectors attached to the CORS and other RTN base stations (automatically)</a:t>
            </a:r>
          </a:p>
          <a:p>
            <a:r>
              <a:rPr lang="en-US" baseline="0" dirty="0" smtClean="0"/>
              <a:t>Show GVX table and discuss how it is arranged by baseline</a:t>
            </a:r>
          </a:p>
          <a:p>
            <a:r>
              <a:rPr lang="en-US" baseline="0" dirty="0" smtClean="0"/>
              <a:t>Show statistics table for GVX</a:t>
            </a:r>
          </a:p>
          <a:p>
            <a:r>
              <a:rPr lang="en-US" baseline="0" dirty="0" smtClean="0"/>
              <a:t>Discuss contents of the baseline webpage –go to baseline with high P2P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Remove the one vector – show how to disable it and save; show in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Run adjustments; explain results and go over VVHU and outputs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Submit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1F694A7-AC10-455C-9C66-1CBC624ABA3B}" type="slidenum">
              <a:rPr lang="en-US" smtClean="0"/>
              <a:t>20</a:t>
            </a:fld>
            <a:endParaRPr lang="en-US"/>
          </a:p>
        </p:txBody>
      </p:sp>
    </p:spTree>
    <p:extLst>
      <p:ext uri="{BB962C8B-B14F-4D97-AF65-F5344CB8AC3E}">
        <p14:creationId xmlns:p14="http://schemas.microsoft.com/office/powerpoint/2010/main" val="2693120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Gill Sans MT" panose="020B0502020104020203" pitchFamily="34" charset="0"/>
              </a:defRPr>
            </a:lvl1pPr>
            <a:lvl2pPr marL="742950" indent="-285750">
              <a:spcBef>
                <a:spcPct val="30000"/>
              </a:spcBef>
              <a:defRPr sz="1200">
                <a:solidFill>
                  <a:schemeClr val="tx1"/>
                </a:solidFill>
                <a:latin typeface="Gill Sans MT" panose="020B0502020104020203" pitchFamily="34" charset="0"/>
              </a:defRPr>
            </a:lvl2pPr>
            <a:lvl3pPr marL="1143000" indent="-228600">
              <a:spcBef>
                <a:spcPct val="30000"/>
              </a:spcBef>
              <a:defRPr sz="1200">
                <a:solidFill>
                  <a:schemeClr val="tx1"/>
                </a:solidFill>
                <a:latin typeface="Gill Sans MT" panose="020B0502020104020203" pitchFamily="34" charset="0"/>
              </a:defRPr>
            </a:lvl3pPr>
            <a:lvl4pPr marL="1600200" indent="-228600">
              <a:spcBef>
                <a:spcPct val="30000"/>
              </a:spcBef>
              <a:defRPr sz="1200">
                <a:solidFill>
                  <a:schemeClr val="tx1"/>
                </a:solidFill>
                <a:latin typeface="Gill Sans MT" panose="020B0502020104020203" pitchFamily="34" charset="0"/>
              </a:defRPr>
            </a:lvl4pPr>
            <a:lvl5pPr marL="2057400" indent="-228600">
              <a:spcBef>
                <a:spcPct val="30000"/>
              </a:spcBef>
              <a:defRPr sz="1200">
                <a:solidFill>
                  <a:schemeClr val="tx1"/>
                </a:solidFill>
                <a:latin typeface="Gill Sans MT" panose="020B0502020104020203" pitchFamily="34" charset="0"/>
              </a:defRPr>
            </a:lvl5pPr>
            <a:lvl6pPr marL="2514600" indent="-228600" eaLnBrk="0" fontAlgn="base" hangingPunct="0">
              <a:spcBef>
                <a:spcPct val="30000"/>
              </a:spcBef>
              <a:spcAft>
                <a:spcPct val="0"/>
              </a:spcAft>
              <a:defRPr sz="1200">
                <a:solidFill>
                  <a:schemeClr val="tx1"/>
                </a:solidFill>
                <a:latin typeface="Gill Sans MT" panose="020B0502020104020203" pitchFamily="34" charset="0"/>
              </a:defRPr>
            </a:lvl6pPr>
            <a:lvl7pPr marL="2971800" indent="-228600" eaLnBrk="0" fontAlgn="base" hangingPunct="0">
              <a:spcBef>
                <a:spcPct val="30000"/>
              </a:spcBef>
              <a:spcAft>
                <a:spcPct val="0"/>
              </a:spcAft>
              <a:defRPr sz="1200">
                <a:solidFill>
                  <a:schemeClr val="tx1"/>
                </a:solidFill>
                <a:latin typeface="Gill Sans MT" panose="020B0502020104020203" pitchFamily="34" charset="0"/>
              </a:defRPr>
            </a:lvl7pPr>
            <a:lvl8pPr marL="3429000" indent="-228600" eaLnBrk="0" fontAlgn="base" hangingPunct="0">
              <a:spcBef>
                <a:spcPct val="30000"/>
              </a:spcBef>
              <a:spcAft>
                <a:spcPct val="0"/>
              </a:spcAft>
              <a:defRPr sz="1200">
                <a:solidFill>
                  <a:schemeClr val="tx1"/>
                </a:solidFill>
                <a:latin typeface="Gill Sans MT" panose="020B0502020104020203" pitchFamily="34" charset="0"/>
              </a:defRPr>
            </a:lvl8pPr>
            <a:lvl9pPr marL="3886200" indent="-228600" eaLnBrk="0" fontAlgn="base" hangingPunct="0">
              <a:spcBef>
                <a:spcPct val="30000"/>
              </a:spcBef>
              <a:spcAft>
                <a:spcPct val="0"/>
              </a:spcAft>
              <a:defRPr sz="1200">
                <a:solidFill>
                  <a:schemeClr val="tx1"/>
                </a:solidFill>
                <a:latin typeface="Gill Sans MT" panose="020B0502020104020203" pitchFamily="34" charset="0"/>
              </a:defRPr>
            </a:lvl9pPr>
          </a:lstStyle>
          <a:p>
            <a:pPr>
              <a:spcBef>
                <a:spcPct val="0"/>
              </a:spcBef>
            </a:pPr>
            <a:fld id="{0C98580B-514E-401D-8A2F-F7688EBE6A68}"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129178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8237FE-CAD7-4444-86AF-4D1198F31410}" type="datetime1">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24186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34988A-BC47-4632-A971-B74CD9F7183A}" type="datetime1">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9354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EF1C3-347A-4325-AB59-923C1D84ACAC}" type="datetime1">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196453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51435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028700"/>
            <a:ext cx="8229600" cy="3257550"/>
          </a:xfrm>
        </p:spPr>
        <p:txBody>
          <a:bodyPr/>
          <a:lstStyle>
            <a:lvl1pPr marL="171450" indent="-171450">
              <a:buFont typeface="Arial"/>
              <a:buChar char="•"/>
              <a:defRPr sz="1500"/>
            </a:lvl1pPr>
            <a:lvl2pPr marL="342900" indent="-171450">
              <a:buFont typeface="Arial"/>
              <a:buChar char="•"/>
              <a:defRPr sz="1200"/>
            </a:lvl2pPr>
            <a:lvl3pPr marL="514350" indent="-171450">
              <a:buFont typeface="Arial"/>
              <a:buChar char="•"/>
              <a:defRPr/>
            </a:lvl3pPr>
            <a:lvl4pPr marL="685800" indent="-171450">
              <a:defRPr/>
            </a:lvl4pPr>
            <a:lvl5pPr marL="857250" indent="-17145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a:xfrm>
            <a:off x="17860" y="4992291"/>
            <a:ext cx="1828800" cy="136922"/>
          </a:xfrm>
        </p:spPr>
        <p:txBody>
          <a:bodyPr/>
          <a:lstStyle>
            <a:lvl1pPr>
              <a:defRPr/>
            </a:lvl1pPr>
          </a:lstStyle>
          <a:p>
            <a:pPr>
              <a:defRPr/>
            </a:pPr>
            <a:fld id="{584C9618-2B6C-4BC2-BE94-A34C84F084D9}" type="datetime1">
              <a:rPr lang="en-US" altLang="en-US" smtClean="0"/>
              <a:t>5/20/2021</a:t>
            </a:fld>
            <a:endParaRPr lang="en-US" altLang="en-US" dirty="0"/>
          </a:p>
        </p:txBody>
      </p:sp>
      <p:sp>
        <p:nvSpPr>
          <p:cNvPr id="6" name="Slide Number Placeholder 7"/>
          <p:cNvSpPr>
            <a:spLocks noGrp="1"/>
          </p:cNvSpPr>
          <p:nvPr>
            <p:ph type="sldNum" sz="quarter" idx="11"/>
          </p:nvPr>
        </p:nvSpPr>
        <p:spPr>
          <a:xfrm>
            <a:off x="17860" y="4856560"/>
            <a:ext cx="364331" cy="136922"/>
          </a:xfrm>
        </p:spPr>
        <p:txBody>
          <a:bodyPr/>
          <a:lstStyle>
            <a:lvl1pPr>
              <a:defRPr/>
            </a:lvl1pPr>
          </a:lstStyle>
          <a:p>
            <a:pPr>
              <a:defRPr/>
            </a:pPr>
            <a:fld id="{05B2098E-E224-43BA-857F-54621F386C45}" type="slidenum">
              <a:rPr lang="en-US" altLang="en-US"/>
              <a:pPr>
                <a:defRPr/>
              </a:pPr>
              <a:t>‹#›</a:t>
            </a:fld>
            <a:endParaRPr lang="en-US" altLang="en-US" dirty="0"/>
          </a:p>
        </p:txBody>
      </p:sp>
    </p:spTree>
    <p:extLst>
      <p:ext uri="{BB962C8B-B14F-4D97-AF65-F5344CB8AC3E}">
        <p14:creationId xmlns:p14="http://schemas.microsoft.com/office/powerpoint/2010/main" val="6650723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308C1-D484-4CA8-A94F-DD855AFED80F}" type="datetime1">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04899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A26058-8D00-4F1B-BC90-31E6C2534D9D}" type="datetime1">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311213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E814A-113E-447A-9729-9CDD5F5C1435}" type="datetime1">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688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5A5203-CB3F-42A8-AAAB-43F64A2126A7}" type="datetime1">
              <a:rPr lang="en-US" smtClean="0"/>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72882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2F5F53-F530-4942-A084-909A5D764684}" type="datetime1">
              <a:rPr lang="en-US" smtClean="0"/>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93780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6E0E6-204A-41F8-977B-337A00099C82}" type="datetime1">
              <a:rPr lang="en-US" smtClean="0"/>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29330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7056B3-A6F9-48DA-834E-916F5B0085F9}" type="datetime1">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69856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2BDBD-995C-435F-979C-A75642070288}" type="datetime1">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a:t>
            </a:fld>
            <a:endParaRPr lang="en-US"/>
          </a:p>
        </p:txBody>
      </p:sp>
    </p:spTree>
    <p:extLst>
      <p:ext uri="{BB962C8B-B14F-4D97-AF65-F5344CB8AC3E}">
        <p14:creationId xmlns:p14="http://schemas.microsoft.com/office/powerpoint/2010/main" val="182927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E3479AA-497D-4273-8F3D-F59FE33B969B}" type="datetime1">
              <a:rPr lang="en-US" smtClean="0"/>
              <a:t>5/20/2021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D538F9-49A3-B84F-B36B-A7030CDE5D5B}" type="slidenum">
              <a:rPr lang="en-US" smtClean="0"/>
              <a:t>‹#›</a:t>
            </a:fld>
            <a:endParaRPr lang="en-US"/>
          </a:p>
        </p:txBody>
      </p:sp>
    </p:spTree>
    <p:extLst>
      <p:ext uri="{BB962C8B-B14F-4D97-AF65-F5344CB8AC3E}">
        <p14:creationId xmlns:p14="http://schemas.microsoft.com/office/powerpoint/2010/main" val="1763965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gs.noaa.gov/data/formats/GVX/index.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gif"/></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ascelibrary.org/doi/10.1061/%28ASCE%29SU.1943-5428.000024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016" y="2033041"/>
            <a:ext cx="8229600" cy="857250"/>
          </a:xfrm>
        </p:spPr>
        <p:txBody>
          <a:bodyPr>
            <a:noAutofit/>
          </a:bodyPr>
          <a:lstStyle/>
          <a:p>
            <a:r>
              <a:rPr lang="en-US" sz="3600" b="1" dirty="0" smtClean="0">
                <a:latin typeface="Times New Roman" charset="0"/>
                <a:cs typeface="Times New Roman" charset="0"/>
              </a:rPr>
              <a:t>OPUS-Projects for RTK/RTN Vectors</a:t>
            </a:r>
            <a:r>
              <a:rPr lang="en-US" sz="3600" b="1" dirty="0">
                <a:latin typeface="Times New Roman" charset="0"/>
                <a:cs typeface="Times New Roman" charset="0"/>
              </a:rPr>
              <a:t/>
            </a:r>
            <a:br>
              <a:rPr lang="en-US" sz="3600" b="1" dirty="0">
                <a:latin typeface="Times New Roman" charset="0"/>
                <a:cs typeface="Times New Roman" charset="0"/>
              </a:rPr>
            </a:br>
            <a:r>
              <a:rPr lang="en-US" sz="3600" b="1" dirty="0" smtClean="0">
                <a:latin typeface="Times New Roman" charset="0"/>
                <a:cs typeface="Times New Roman" charset="0"/>
              </a:rPr>
              <a:t>(OPUS-Projects 5.0)</a:t>
            </a:r>
            <a:endParaRPr lang="en-US" sz="3600" b="1" dirty="0">
              <a:latin typeface="Times New Roman" charset="0"/>
              <a:cs typeface="Times New Roman" charset="0"/>
            </a:endParaRPr>
          </a:p>
        </p:txBody>
      </p:sp>
      <p:sp>
        <p:nvSpPr>
          <p:cNvPr id="5" name="Content Placeholder 2"/>
          <p:cNvSpPr>
            <a:spLocks noGrp="1"/>
          </p:cNvSpPr>
          <p:nvPr>
            <p:ph idx="1"/>
          </p:nvPr>
        </p:nvSpPr>
        <p:spPr>
          <a:xfrm>
            <a:off x="596821" y="3235085"/>
            <a:ext cx="7772197" cy="1622802"/>
          </a:xfrm>
        </p:spPr>
        <p:txBody>
          <a:bodyPr>
            <a:normAutofit/>
          </a:bodyPr>
          <a:lstStyle/>
          <a:p>
            <a:pPr algn="ctr">
              <a:buNone/>
            </a:pPr>
            <a:r>
              <a:rPr lang="en-US" b="1" dirty="0" smtClean="0">
                <a:latin typeface="Times New Roman" charset="0"/>
                <a:cs typeface="Times New Roman" charset="0"/>
              </a:rPr>
              <a:t>	</a:t>
            </a:r>
            <a:r>
              <a:rPr lang="en-US" sz="2400" dirty="0" smtClean="0">
                <a:latin typeface="Times New Roman" charset="0"/>
                <a:cs typeface="Times New Roman" charset="0"/>
              </a:rPr>
              <a:t>Dan Gillins, Ph.D.</a:t>
            </a:r>
            <a:r>
              <a:rPr lang="en-US" sz="2400" dirty="0" smtClean="0">
                <a:latin typeface="Times New Roman"/>
              </a:rPr>
              <a:t>, P.L.S.</a:t>
            </a:r>
          </a:p>
          <a:p>
            <a:pPr algn="ctr">
              <a:buNone/>
            </a:pPr>
            <a:r>
              <a:rPr lang="en-US" sz="2400" dirty="0" smtClean="0">
                <a:latin typeface="Times New Roman"/>
              </a:rPr>
              <a:t>Geodesist, National Geodetic Survey</a:t>
            </a:r>
          </a:p>
          <a:p>
            <a:pPr algn="ctr">
              <a:buNone/>
            </a:pPr>
            <a:r>
              <a:rPr lang="en-US" sz="2400" dirty="0" smtClean="0">
                <a:latin typeface="Times New Roman"/>
                <a:cs typeface="Times New Roman" charset="0"/>
              </a:rPr>
              <a:t>May 20, 2021</a:t>
            </a:r>
          </a:p>
        </p:txBody>
      </p:sp>
      <p:sp>
        <p:nvSpPr>
          <p:cNvPr id="3" name="Date Placeholder 2"/>
          <p:cNvSpPr>
            <a:spLocks noGrp="1"/>
          </p:cNvSpPr>
          <p:nvPr>
            <p:ph type="dt" sz="half" idx="10"/>
          </p:nvPr>
        </p:nvSpPr>
        <p:spPr/>
        <p:txBody>
          <a:bodyPr/>
          <a:lstStyle/>
          <a:p>
            <a:fld id="{8A058800-AF98-4786-80E6-286E350BAE4B}" type="datetime1">
              <a:rPr lang="en-US" smtClean="0"/>
              <a:t>5/20/2021</a:t>
            </a:fld>
            <a:endParaRPr lang="en-US"/>
          </a:p>
        </p:txBody>
      </p:sp>
      <p:sp>
        <p:nvSpPr>
          <p:cNvPr id="4" name="Slide Number Placeholder 3"/>
          <p:cNvSpPr>
            <a:spLocks noGrp="1"/>
          </p:cNvSpPr>
          <p:nvPr>
            <p:ph type="sldNum" sz="quarter" idx="12"/>
          </p:nvPr>
        </p:nvSpPr>
        <p:spPr/>
        <p:txBody>
          <a:bodyPr/>
          <a:lstStyle/>
          <a:p>
            <a:fld id="{D3D538F9-49A3-B84F-B36B-A7030CDE5D5B}" type="slidenum">
              <a:rPr lang="en-US" smtClean="0"/>
              <a:t>1</a:t>
            </a:fld>
            <a:endParaRPr lang="en-US"/>
          </a:p>
        </p:txBody>
      </p:sp>
    </p:spTree>
    <p:extLst>
      <p:ext uri="{BB962C8B-B14F-4D97-AF65-F5344CB8AC3E}">
        <p14:creationId xmlns:p14="http://schemas.microsoft.com/office/powerpoint/2010/main" val="18971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ate Placeholder 3"/>
          <p:cNvSpPr>
            <a:spLocks noGrp="1"/>
          </p:cNvSpPr>
          <p:nvPr>
            <p:ph type="dt"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ea typeface="MS PGothic" panose="020B0600070205080204" pitchFamily="34" charset="-128"/>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ea typeface="MS PGothic" panose="020B0600070205080204" pitchFamily="34" charset="-128"/>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ea typeface="MS PGothic" panose="020B0600070205080204" pitchFamily="34" charset="-128"/>
              </a:defRPr>
            </a:lvl9pPr>
          </a:lstStyle>
          <a:p>
            <a:pPr>
              <a:spcBef>
                <a:spcPct val="0"/>
              </a:spcBef>
              <a:buFontTx/>
              <a:buNone/>
              <a:defRPr/>
            </a:pPr>
            <a:fld id="{5D93CDB3-0C33-4E62-BE25-0D1F2D937F0C}" type="datetime4">
              <a:rPr lang="en-US" altLang="en-US" sz="900">
                <a:solidFill>
                  <a:srgbClr val="717171"/>
                </a:solidFill>
                <a:latin typeface="Verdana" panose="020B0604030504040204" pitchFamily="34" charset="0"/>
              </a:rPr>
              <a:pPr>
                <a:spcBef>
                  <a:spcPct val="0"/>
                </a:spcBef>
                <a:buFontTx/>
                <a:buNone/>
                <a:defRPr/>
              </a:pPr>
              <a:t>May 20, 2021</a:t>
            </a:fld>
            <a:endParaRPr lang="en-US" altLang="en-US" sz="900">
              <a:solidFill>
                <a:srgbClr val="717171"/>
              </a:solidFill>
              <a:latin typeface="Verdana" panose="020B0604030504040204" pitchFamily="34" charset="0"/>
            </a:endParaRPr>
          </a:p>
        </p:txBody>
      </p:sp>
      <p:sp>
        <p:nvSpPr>
          <p:cNvPr id="9625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spcBef>
                <a:spcPct val="0"/>
              </a:spcBef>
              <a:buFontTx/>
              <a:buNone/>
            </a:pPr>
            <a:fld id="{34463FDD-57E0-4AE1-B015-8EB8E941D616}" type="slidenum">
              <a:rPr lang="en-US" altLang="en-US" sz="900">
                <a:solidFill>
                  <a:srgbClr val="717171"/>
                </a:solidFill>
                <a:latin typeface="Verdana" panose="020B0604030504040204" pitchFamily="34" charset="0"/>
                <a:ea typeface="MS PGothic" panose="020B0600070205080204" pitchFamily="34" charset="-128"/>
              </a:rPr>
              <a:pPr>
                <a:spcBef>
                  <a:spcPct val="0"/>
                </a:spcBef>
                <a:buFontTx/>
                <a:buNone/>
              </a:pPr>
              <a:t>10</a:t>
            </a:fld>
            <a:endParaRPr lang="en-US" altLang="en-US" sz="900">
              <a:solidFill>
                <a:srgbClr val="717171"/>
              </a:solidFill>
              <a:latin typeface="Verdana" panose="020B0604030504040204" pitchFamily="34" charset="0"/>
              <a:ea typeface="MS PGothic" panose="020B0600070205080204" pitchFamily="34" charset="-128"/>
            </a:endParaRPr>
          </a:p>
        </p:txBody>
      </p:sp>
      <p:sp>
        <p:nvSpPr>
          <p:cNvPr id="96260" name="Title 1"/>
          <p:cNvSpPr>
            <a:spLocks noGrp="1"/>
          </p:cNvSpPr>
          <p:nvPr>
            <p:ph type="title" idx="4294967295"/>
          </p:nvPr>
        </p:nvSpPr>
        <p:spPr>
          <a:xfrm>
            <a:off x="1143000" y="342900"/>
            <a:ext cx="6933010" cy="928688"/>
          </a:xfrm>
        </p:spPr>
        <p:txBody>
          <a:bodyPr>
            <a:normAutofit/>
          </a:bodyPr>
          <a:lstStyle/>
          <a:p>
            <a:r>
              <a:rPr lang="en-US" altLang="en-US" sz="3600" dirty="0" smtClean="0">
                <a:latin typeface="Times New Roman" panose="02020603050405020304" pitchFamily="18" charset="0"/>
                <a:cs typeface="Times New Roman" panose="02020603050405020304" pitchFamily="18" charset="0"/>
              </a:rPr>
              <a:t>Pros and Cons of RTNs</a:t>
            </a:r>
          </a:p>
        </p:txBody>
      </p:sp>
      <p:graphicFrame>
        <p:nvGraphicFramePr>
          <p:cNvPr id="2" name="Table 1"/>
          <p:cNvGraphicFramePr>
            <a:graphicFrameLocks noGrp="1"/>
          </p:cNvGraphicFramePr>
          <p:nvPr>
            <p:extLst/>
          </p:nvPr>
        </p:nvGraphicFramePr>
        <p:xfrm>
          <a:off x="1596629" y="1229916"/>
          <a:ext cx="6179344" cy="3609067"/>
        </p:xfrm>
        <a:graphic>
          <a:graphicData uri="http://schemas.openxmlformats.org/drawingml/2006/table">
            <a:tbl>
              <a:tblPr firstRow="1" bandRow="1">
                <a:tableStyleId>{5C22544A-7EE6-4342-B048-85BDC9FD1C3A}</a:tableStyleId>
              </a:tblPr>
              <a:tblGrid>
                <a:gridCol w="3001559">
                  <a:extLst>
                    <a:ext uri="{9D8B030D-6E8A-4147-A177-3AD203B41FA5}">
                      <a16:colId xmlns:a16="http://schemas.microsoft.com/office/drawing/2014/main" val="20000"/>
                    </a:ext>
                  </a:extLst>
                </a:gridCol>
                <a:gridCol w="3177785">
                  <a:extLst>
                    <a:ext uri="{9D8B030D-6E8A-4147-A177-3AD203B41FA5}">
                      <a16:colId xmlns:a16="http://schemas.microsoft.com/office/drawing/2014/main" val="20001"/>
                    </a:ext>
                  </a:extLst>
                </a:gridCol>
              </a:tblGrid>
              <a:tr h="392833">
                <a:tc>
                  <a:txBody>
                    <a:bodyPr/>
                    <a:lstStyle/>
                    <a:p>
                      <a:r>
                        <a:rPr lang="en-US" sz="1800" dirty="0" smtClean="0"/>
                        <a:t>Benefits</a:t>
                      </a:r>
                      <a:endParaRPr lang="en-US" sz="1800" dirty="0"/>
                    </a:p>
                  </a:txBody>
                  <a:tcPr marL="68585" marR="68585" marT="34281" marB="34281"/>
                </a:tc>
                <a:tc>
                  <a:txBody>
                    <a:bodyPr/>
                    <a:lstStyle/>
                    <a:p>
                      <a:r>
                        <a:rPr lang="en-US" sz="1800" dirty="0" smtClean="0"/>
                        <a:t>Concerns</a:t>
                      </a:r>
                      <a:endParaRPr lang="en-US" sz="1800" dirty="0"/>
                    </a:p>
                  </a:txBody>
                  <a:tcPr marL="68585" marR="68585" marT="34281" marB="34281"/>
                </a:tc>
                <a:extLst>
                  <a:ext uri="{0D108BD9-81ED-4DB2-BD59-A6C34878D82A}">
                    <a16:rowId xmlns:a16="http://schemas.microsoft.com/office/drawing/2014/main" val="10000"/>
                  </a:ext>
                </a:extLst>
              </a:tr>
              <a:tr h="968630">
                <a:tc>
                  <a:txBody>
                    <a:bodyPr/>
                    <a:lstStyle/>
                    <a:p>
                      <a:r>
                        <a:rPr lang="en-US" sz="1800" dirty="0" smtClean="0">
                          <a:latin typeface="Times New Roman" panose="02020603050405020304" pitchFamily="18" charset="0"/>
                          <a:cs typeface="Times New Roman" panose="02020603050405020304" pitchFamily="18" charset="0"/>
                        </a:rPr>
                        <a:t>FAST.  Could reduce field observations</a:t>
                      </a:r>
                      <a:r>
                        <a:rPr lang="en-US" sz="1800" baseline="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from several hours to just a few minutes</a:t>
                      </a:r>
                      <a:endParaRPr lang="en-US" sz="1800" dirty="0">
                        <a:latin typeface="Times New Roman" panose="02020603050405020304" pitchFamily="18" charset="0"/>
                        <a:cs typeface="Times New Roman" panose="02020603050405020304" pitchFamily="18" charset="0"/>
                      </a:endParaRPr>
                    </a:p>
                  </a:txBody>
                  <a:tcPr marL="68585" marR="68585" marT="34281" marB="34281"/>
                </a:tc>
                <a:tc>
                  <a:txBody>
                    <a:bodyPr/>
                    <a:lstStyle/>
                    <a:p>
                      <a:r>
                        <a:rPr lang="en-US" sz="1800" dirty="0" smtClean="0">
                          <a:latin typeface="Times New Roman" panose="02020603050405020304" pitchFamily="18" charset="0"/>
                          <a:cs typeface="Times New Roman" panose="02020603050405020304" pitchFamily="18" charset="0"/>
                        </a:rPr>
                        <a:t>RTN may not be aligned with the National</a:t>
                      </a:r>
                      <a:r>
                        <a:rPr lang="en-US" sz="1800" baseline="0" dirty="0" smtClean="0">
                          <a:latin typeface="Times New Roman" panose="02020603050405020304" pitchFamily="18" charset="0"/>
                          <a:cs typeface="Times New Roman" panose="02020603050405020304" pitchFamily="18" charset="0"/>
                        </a:rPr>
                        <a:t> Spatial Reference System</a:t>
                      </a:r>
                      <a:endParaRPr lang="en-US" sz="1800" dirty="0">
                        <a:latin typeface="Times New Roman" panose="02020603050405020304" pitchFamily="18" charset="0"/>
                        <a:cs typeface="Times New Roman" panose="02020603050405020304" pitchFamily="18" charset="0"/>
                      </a:endParaRPr>
                    </a:p>
                  </a:txBody>
                  <a:tcPr marL="68585" marR="68585" marT="34281" marB="34281"/>
                </a:tc>
                <a:extLst>
                  <a:ext uri="{0D108BD9-81ED-4DB2-BD59-A6C34878D82A}">
                    <a16:rowId xmlns:a16="http://schemas.microsoft.com/office/drawing/2014/main" val="10001"/>
                  </a:ext>
                </a:extLst>
              </a:tr>
              <a:tr h="678041">
                <a:tc>
                  <a:txBody>
                    <a:bodyPr/>
                    <a:lstStyle/>
                    <a:p>
                      <a:r>
                        <a:rPr lang="en-US" sz="1800" dirty="0" smtClean="0">
                          <a:latin typeface="Times New Roman" panose="02020603050405020304" pitchFamily="18" charset="0"/>
                          <a:cs typeface="Times New Roman" panose="02020603050405020304" pitchFamily="18" charset="0"/>
                        </a:rPr>
                        <a:t>Can</a:t>
                      </a:r>
                      <a:r>
                        <a:rPr lang="en-US" sz="1800" baseline="0" dirty="0" smtClean="0">
                          <a:latin typeface="Times New Roman" panose="02020603050405020304" pitchFamily="18" charset="0"/>
                          <a:cs typeface="Times New Roman" panose="02020603050405020304" pitchFamily="18" charset="0"/>
                        </a:rPr>
                        <a:t> evaluate data quality in real time</a:t>
                      </a:r>
                      <a:endParaRPr lang="en-US" sz="1800" dirty="0">
                        <a:latin typeface="Times New Roman" panose="02020603050405020304" pitchFamily="18" charset="0"/>
                        <a:cs typeface="Times New Roman" panose="02020603050405020304" pitchFamily="18" charset="0"/>
                      </a:endParaRPr>
                    </a:p>
                  </a:txBody>
                  <a:tcPr marL="68585" marR="68585" marT="34281" marB="342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Ideally, survey should</a:t>
                      </a:r>
                      <a:r>
                        <a:rPr lang="en-US" sz="1800" baseline="0" dirty="0" smtClean="0">
                          <a:latin typeface="Times New Roman" panose="02020603050405020304" pitchFamily="18" charset="0"/>
                          <a:cs typeface="Times New Roman" panose="02020603050405020304" pitchFamily="18" charset="0"/>
                        </a:rPr>
                        <a:t> be tied to CORS network</a:t>
                      </a:r>
                      <a:endParaRPr lang="en-US" sz="1800" dirty="0" smtClean="0">
                        <a:latin typeface="Times New Roman" panose="02020603050405020304" pitchFamily="18" charset="0"/>
                        <a:cs typeface="Times New Roman" panose="02020603050405020304" pitchFamily="18" charset="0"/>
                      </a:endParaRPr>
                    </a:p>
                  </a:txBody>
                  <a:tcPr marL="68585" marR="68585" marT="34281" marB="34281"/>
                </a:tc>
                <a:extLst>
                  <a:ext uri="{0D108BD9-81ED-4DB2-BD59-A6C34878D82A}">
                    <a16:rowId xmlns:a16="http://schemas.microsoft.com/office/drawing/2014/main" val="10002"/>
                  </a:ext>
                </a:extLst>
              </a:tr>
              <a:tr h="678041">
                <a:tc>
                  <a:txBody>
                    <a:bodyPr/>
                    <a:lstStyle/>
                    <a:p>
                      <a:r>
                        <a:rPr lang="en-US" sz="1800" dirty="0" smtClean="0">
                          <a:latin typeface="Times New Roman" panose="02020603050405020304" pitchFamily="18" charset="0"/>
                          <a:cs typeface="Times New Roman" panose="02020603050405020304" pitchFamily="18" charset="0"/>
                        </a:rPr>
                        <a:t>Easy to obtain additional observations</a:t>
                      </a:r>
                      <a:endParaRPr lang="en-US" sz="1800" dirty="0">
                        <a:latin typeface="Times New Roman" panose="02020603050405020304" pitchFamily="18" charset="0"/>
                        <a:cs typeface="Times New Roman" panose="02020603050405020304" pitchFamily="18" charset="0"/>
                      </a:endParaRPr>
                    </a:p>
                  </a:txBody>
                  <a:tcPr marL="68585" marR="68585" marT="34281" marB="342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More</a:t>
                      </a:r>
                      <a:r>
                        <a:rPr lang="en-US" sz="1800" baseline="0" dirty="0" smtClean="0">
                          <a:latin typeface="Times New Roman" panose="02020603050405020304" pitchFamily="18" charset="0"/>
                          <a:cs typeface="Times New Roman" panose="02020603050405020304" pitchFamily="18" charset="0"/>
                        </a:rPr>
                        <a:t> prone to multipathing errors</a:t>
                      </a:r>
                      <a:endParaRPr lang="en-US" sz="1800" dirty="0">
                        <a:latin typeface="Times New Roman" panose="02020603050405020304" pitchFamily="18" charset="0"/>
                        <a:cs typeface="Times New Roman" panose="02020603050405020304" pitchFamily="18" charset="0"/>
                      </a:endParaRPr>
                    </a:p>
                  </a:txBody>
                  <a:tcPr marL="68585" marR="68585" marT="34281" marB="34281"/>
                </a:tc>
                <a:extLst>
                  <a:ext uri="{0D108BD9-81ED-4DB2-BD59-A6C34878D82A}">
                    <a16:rowId xmlns:a16="http://schemas.microsoft.com/office/drawing/2014/main" val="10003"/>
                  </a:ext>
                </a:extLst>
              </a:tr>
              <a:tr h="860285">
                <a:tc>
                  <a:txBody>
                    <a:bodyPr/>
                    <a:lstStyle/>
                    <a:p>
                      <a:r>
                        <a:rPr lang="en-US" sz="1800" dirty="0" smtClean="0">
                          <a:latin typeface="Times New Roman" panose="02020603050405020304" pitchFamily="18" charset="0"/>
                          <a:cs typeface="Times New Roman" panose="02020603050405020304" pitchFamily="18" charset="0"/>
                        </a:rPr>
                        <a:t>Only a single</a:t>
                      </a:r>
                      <a:r>
                        <a:rPr lang="en-US" sz="1800" baseline="0" dirty="0" smtClean="0">
                          <a:latin typeface="Times New Roman" panose="02020603050405020304" pitchFamily="18" charset="0"/>
                          <a:cs typeface="Times New Roman" panose="02020603050405020304" pitchFamily="18" charset="0"/>
                        </a:rPr>
                        <a:t> receiver (i.e., rover) is needed during a session</a:t>
                      </a:r>
                      <a:endParaRPr lang="en-US" sz="1800" dirty="0">
                        <a:latin typeface="Times New Roman" panose="02020603050405020304" pitchFamily="18" charset="0"/>
                        <a:cs typeface="Times New Roman" panose="02020603050405020304" pitchFamily="18" charset="0"/>
                      </a:endParaRPr>
                    </a:p>
                  </a:txBody>
                  <a:tcPr marL="68585" marR="68585" marT="34281" marB="34281"/>
                </a:tc>
                <a:tc>
                  <a:txBody>
                    <a:bodyPr/>
                    <a:lstStyle/>
                    <a:p>
                      <a:r>
                        <a:rPr lang="en-US" sz="1800" dirty="0" smtClean="0">
                          <a:latin typeface="Times New Roman" panose="02020603050405020304" pitchFamily="18" charset="0"/>
                          <a:cs typeface="Times New Roman" panose="02020603050405020304" pitchFamily="18" charset="0"/>
                        </a:rPr>
                        <a:t>Baselines</a:t>
                      </a:r>
                      <a:r>
                        <a:rPr lang="en-US" sz="1800" baseline="0" dirty="0" smtClean="0">
                          <a:latin typeface="Times New Roman" panose="02020603050405020304" pitchFamily="18" charset="0"/>
                          <a:cs typeface="Times New Roman" panose="02020603050405020304" pitchFamily="18" charset="0"/>
                        </a:rPr>
                        <a:t> must be kept short (i.e., &lt; 40 km)</a:t>
                      </a:r>
                      <a:endParaRPr lang="en-US" sz="1800" dirty="0">
                        <a:latin typeface="Times New Roman" panose="02020603050405020304" pitchFamily="18" charset="0"/>
                        <a:cs typeface="Times New Roman" panose="02020603050405020304" pitchFamily="18" charset="0"/>
                      </a:endParaRPr>
                    </a:p>
                  </a:txBody>
                  <a:tcPr marL="68585" marR="68585" marT="34281" marB="34281"/>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518531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1576"/>
            <a:ext cx="8229600" cy="514350"/>
          </a:xfrm>
        </p:spPr>
        <p:txBody>
          <a:bodyPr>
            <a:normAutofit fontScale="90000"/>
          </a:bodyPr>
          <a:lstStyle/>
          <a:p>
            <a:r>
              <a:rPr lang="en-US" dirty="0" smtClean="0">
                <a:latin typeface="Times New Roman" panose="02020603050405020304" pitchFamily="18" charset="0"/>
                <a:cs typeface="Times New Roman" panose="02020603050405020304" pitchFamily="18" charset="0"/>
              </a:rPr>
              <a:t>Problem Statement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621438"/>
            <a:ext cx="8686800" cy="4350612"/>
          </a:xfrm>
        </p:spPr>
        <p:txBody>
          <a:bodyPr>
            <a:normAutofit/>
          </a:bodyPr>
          <a:lstStyle/>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NGS does not have a simple mechanism for accepting data resulting from Real-time Kinematic (RTK) surveys </a:t>
            </a:r>
          </a:p>
          <a:p>
            <a:r>
              <a:rPr lang="en-US" sz="2800" dirty="0" smtClean="0">
                <a:latin typeface="Times New Roman" panose="02020603050405020304" pitchFamily="18" charset="0"/>
                <a:cs typeface="Times New Roman" panose="02020603050405020304" pitchFamily="18" charset="0"/>
              </a:rPr>
              <a:t>RTK surveys are very popular (more than static surveys)</a:t>
            </a:r>
          </a:p>
          <a:p>
            <a:pPr marL="571500" lvl="1"/>
            <a:r>
              <a:rPr lang="en-US" sz="2500" dirty="0" smtClean="0">
                <a:latin typeface="Times New Roman" panose="02020603050405020304" pitchFamily="18" charset="0"/>
                <a:cs typeface="Times New Roman" panose="02020603050405020304" pitchFamily="18" charset="0"/>
              </a:rPr>
              <a:t>Highly efficient—measurements done in seconds to minutes</a:t>
            </a:r>
          </a:p>
          <a:p>
            <a:r>
              <a:rPr lang="en-US" sz="2800" dirty="0" smtClean="0">
                <a:latin typeface="Times New Roman" panose="02020603050405020304" pitchFamily="18" charset="0"/>
                <a:cs typeface="Times New Roman" panose="02020603050405020304" pitchFamily="18" charset="0"/>
              </a:rPr>
              <a:t>RTK vectors and metadata are generally stored in a proprietary format (not open or standardized)</a:t>
            </a:r>
            <a:endParaRPr lang="en-US" dirty="0"/>
          </a:p>
          <a:p>
            <a:r>
              <a:rPr lang="en-US" sz="2800" dirty="0" smtClean="0">
                <a:latin typeface="Times New Roman" panose="02020603050405020304" pitchFamily="18" charset="0"/>
                <a:cs typeface="Times New Roman" panose="02020603050405020304" pitchFamily="18" charset="0"/>
              </a:rPr>
              <a:t>RTNs may or </a:t>
            </a:r>
            <a:r>
              <a:rPr lang="en-US" sz="2800" u="sng" dirty="0" smtClean="0">
                <a:latin typeface="Times New Roman" panose="02020603050405020304" pitchFamily="18" charset="0"/>
                <a:cs typeface="Times New Roman" panose="02020603050405020304" pitchFamily="18" charset="0"/>
              </a:rPr>
              <a:t>may not</a:t>
            </a:r>
            <a:r>
              <a:rPr lang="en-US" sz="2800" dirty="0" smtClean="0">
                <a:latin typeface="Times New Roman" panose="02020603050405020304" pitchFamily="18" charset="0"/>
                <a:cs typeface="Times New Roman" panose="02020603050405020304" pitchFamily="18" charset="0"/>
              </a:rPr>
              <a:t> be aligned with the NSRS</a:t>
            </a:r>
          </a:p>
        </p:txBody>
      </p:sp>
      <p:sp>
        <p:nvSpPr>
          <p:cNvPr id="4" name="Date Placeholder 3"/>
          <p:cNvSpPr>
            <a:spLocks noGrp="1"/>
          </p:cNvSpPr>
          <p:nvPr>
            <p:ph type="dt" sz="half" idx="10"/>
          </p:nvPr>
        </p:nvSpPr>
        <p:spPr/>
        <p:txBody>
          <a:bodyPr/>
          <a:lstStyle/>
          <a:p>
            <a:pPr>
              <a:defRPr/>
            </a:pPr>
            <a:fld id="{6A956515-3A4F-40A3-A10E-E89B866950F2}" type="datetime1">
              <a:rPr lang="en-US" altLang="en-US" smtClean="0"/>
              <a:t>5/20/2021</a:t>
            </a:fld>
            <a:endParaRPr lang="en-US" altLang="en-US" dirty="0"/>
          </a:p>
        </p:txBody>
      </p:sp>
      <p:sp>
        <p:nvSpPr>
          <p:cNvPr id="5" name="Slide Number Placeholder 4"/>
          <p:cNvSpPr>
            <a:spLocks noGrp="1"/>
          </p:cNvSpPr>
          <p:nvPr>
            <p:ph type="sldNum" sz="quarter" idx="11"/>
          </p:nvPr>
        </p:nvSpPr>
        <p:spPr>
          <a:xfrm>
            <a:off x="8686800" y="4944990"/>
            <a:ext cx="364331" cy="136922"/>
          </a:xfrm>
        </p:spPr>
        <p:txBody>
          <a:bodyPr/>
          <a:lstStyle/>
          <a:p>
            <a:pPr>
              <a:defRPr/>
            </a:pPr>
            <a:fld id="{05B2098E-E224-43BA-857F-54621F386C45}" type="slidenum">
              <a:rPr lang="en-US" altLang="en-US" smtClean="0"/>
              <a:pPr>
                <a:defRPr/>
              </a:pPr>
              <a:t>11</a:t>
            </a:fld>
            <a:endParaRPr lang="en-US" altLang="en-US" dirty="0"/>
          </a:p>
        </p:txBody>
      </p:sp>
    </p:spTree>
    <p:extLst>
      <p:ext uri="{BB962C8B-B14F-4D97-AF65-F5344CB8AC3E}">
        <p14:creationId xmlns:p14="http://schemas.microsoft.com/office/powerpoint/2010/main" val="775631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Objectives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28699"/>
            <a:ext cx="8229600" cy="3914775"/>
          </a:xfrm>
        </p:spPr>
        <p:txBody>
          <a:bodyPr>
            <a:normAutofit/>
          </a:bodyPr>
          <a:lstStyle/>
          <a:p>
            <a:r>
              <a:rPr lang="en-US" sz="3200" dirty="0" smtClean="0">
                <a:latin typeface="Times New Roman" panose="02020603050405020304" pitchFamily="18" charset="0"/>
                <a:cs typeface="Times New Roman" panose="02020603050405020304" pitchFamily="18" charset="0"/>
              </a:rPr>
              <a:t>Develop a standard file format for GNSS vectors</a:t>
            </a:r>
          </a:p>
          <a:p>
            <a:r>
              <a:rPr lang="en-US" sz="3200" dirty="0" smtClean="0">
                <a:latin typeface="Times New Roman" panose="02020603050405020304" pitchFamily="18" charset="0"/>
                <a:cs typeface="Times New Roman" panose="02020603050405020304" pitchFamily="18" charset="0"/>
              </a:rPr>
              <a:t>Develop OPUS-Projects so that GNSS vectors from RTK surveys can be uploaded, checked, adjusted, and submitted to NGS</a:t>
            </a:r>
          </a:p>
          <a:p>
            <a:r>
              <a:rPr lang="en-US" sz="3200" dirty="0" smtClean="0">
                <a:latin typeface="Times New Roman" panose="02020603050405020304" pitchFamily="18" charset="0"/>
                <a:cs typeface="Times New Roman" panose="02020603050405020304" pitchFamily="18" charset="0"/>
              </a:rPr>
              <a:t>Develop tools for surveyors to combine vectors from RTK surveys with static GNSS data</a:t>
            </a:r>
          </a:p>
          <a:p>
            <a:pPr lvl="1"/>
            <a:endParaRPr lang="en-US" dirty="0"/>
          </a:p>
        </p:txBody>
      </p:sp>
      <p:sp>
        <p:nvSpPr>
          <p:cNvPr id="4" name="Date Placeholder 3"/>
          <p:cNvSpPr>
            <a:spLocks noGrp="1"/>
          </p:cNvSpPr>
          <p:nvPr>
            <p:ph type="dt" sz="half" idx="10"/>
          </p:nvPr>
        </p:nvSpPr>
        <p:spPr/>
        <p:txBody>
          <a:bodyPr/>
          <a:lstStyle/>
          <a:p>
            <a:pPr>
              <a:defRPr/>
            </a:pPr>
            <a:fld id="{D6DDC23E-CF6C-4889-A26A-44EC0569C0F9}" type="datetime1">
              <a:rPr lang="en-US" altLang="en-US" smtClean="0"/>
              <a:t>5/20/2021</a:t>
            </a:fld>
            <a:endParaRPr lang="en-US" altLang="en-US" dirty="0"/>
          </a:p>
        </p:txBody>
      </p:sp>
      <p:sp>
        <p:nvSpPr>
          <p:cNvPr id="5" name="Slide Number Placeholder 4"/>
          <p:cNvSpPr>
            <a:spLocks noGrp="1"/>
          </p:cNvSpPr>
          <p:nvPr>
            <p:ph type="sldNum" sz="quarter" idx="11"/>
          </p:nvPr>
        </p:nvSpPr>
        <p:spPr>
          <a:xfrm>
            <a:off x="8686800" y="4925021"/>
            <a:ext cx="364331" cy="136922"/>
          </a:xfrm>
        </p:spPr>
        <p:txBody>
          <a:bodyPr/>
          <a:lstStyle/>
          <a:p>
            <a:pPr>
              <a:defRPr/>
            </a:pPr>
            <a:fld id="{05B2098E-E224-43BA-857F-54621F386C45}" type="slidenum">
              <a:rPr lang="en-US" altLang="en-US" smtClean="0"/>
              <a:pPr>
                <a:defRPr/>
              </a:pPr>
              <a:t>12</a:t>
            </a:fld>
            <a:endParaRPr lang="en-US" altLang="en-US" dirty="0"/>
          </a:p>
        </p:txBody>
      </p:sp>
    </p:spTree>
    <p:extLst>
      <p:ext uri="{BB962C8B-B14F-4D97-AF65-F5344CB8AC3E}">
        <p14:creationId xmlns:p14="http://schemas.microsoft.com/office/powerpoint/2010/main" val="126745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490650"/>
            <a:ext cx="9144000" cy="857250"/>
          </a:xfrm>
        </p:spPr>
        <p:txBody>
          <a:bodyPr>
            <a:noAutofit/>
          </a:bodyPr>
          <a:lstStyle/>
          <a:p>
            <a:r>
              <a:rPr lang="en-US" altLang="en-US" sz="3600" b="1" u="sng" dirty="0" smtClean="0">
                <a:latin typeface="Times New Roman" panose="02020603050405020304" pitchFamily="18" charset="0"/>
                <a:cs typeface="Times New Roman" panose="02020603050405020304" pitchFamily="18" charset="0"/>
              </a:rPr>
              <a:t>G</a:t>
            </a:r>
            <a:r>
              <a:rPr lang="en-US" altLang="en-US" sz="3600" dirty="0" smtClean="0">
                <a:latin typeface="Times New Roman" panose="02020603050405020304" pitchFamily="18" charset="0"/>
                <a:cs typeface="Times New Roman" panose="02020603050405020304" pitchFamily="18" charset="0"/>
              </a:rPr>
              <a:t>NSS </a:t>
            </a:r>
            <a:r>
              <a:rPr lang="en-US" altLang="en-US" sz="3600" b="1" u="sng" dirty="0" smtClean="0">
                <a:latin typeface="Times New Roman" panose="02020603050405020304" pitchFamily="18" charset="0"/>
                <a:cs typeface="Times New Roman" panose="02020603050405020304" pitchFamily="18" charset="0"/>
              </a:rPr>
              <a:t>V</a:t>
            </a:r>
            <a:r>
              <a:rPr lang="en-US" altLang="en-US" sz="3600" dirty="0" smtClean="0">
                <a:latin typeface="Times New Roman" panose="02020603050405020304" pitchFamily="18" charset="0"/>
                <a:cs typeface="Times New Roman" panose="02020603050405020304" pitchFamily="18" charset="0"/>
              </a:rPr>
              <a:t>ector </a:t>
            </a:r>
            <a:r>
              <a:rPr lang="en-US" altLang="en-US" sz="3600" dirty="0" err="1" smtClean="0">
                <a:latin typeface="Times New Roman" panose="02020603050405020304" pitchFamily="18" charset="0"/>
                <a:cs typeface="Times New Roman" panose="02020603050405020304" pitchFamily="18" charset="0"/>
              </a:rPr>
              <a:t>E</a:t>
            </a:r>
            <a:r>
              <a:rPr lang="en-US" altLang="en-US" sz="3600" b="1" u="sng" dirty="0" err="1" smtClean="0">
                <a:latin typeface="Times New Roman" panose="02020603050405020304" pitchFamily="18" charset="0"/>
                <a:cs typeface="Times New Roman" panose="02020603050405020304" pitchFamily="18" charset="0"/>
              </a:rPr>
              <a:t>X</a:t>
            </a:r>
            <a:r>
              <a:rPr lang="en-US" altLang="en-US" sz="3600" dirty="0" err="1" smtClean="0">
                <a:latin typeface="Times New Roman" panose="02020603050405020304" pitchFamily="18" charset="0"/>
                <a:cs typeface="Times New Roman" panose="02020603050405020304" pitchFamily="18" charset="0"/>
              </a:rPr>
              <a:t>change</a:t>
            </a:r>
            <a:r>
              <a:rPr lang="en-US" altLang="en-US" sz="3600" dirty="0" smtClean="0">
                <a:latin typeface="Times New Roman" panose="02020603050405020304" pitchFamily="18" charset="0"/>
                <a:cs typeface="Times New Roman" panose="02020603050405020304" pitchFamily="18" charset="0"/>
              </a:rPr>
              <a:t> Format (GVX)</a:t>
            </a:r>
          </a:p>
        </p:txBody>
      </p:sp>
      <p:sp>
        <p:nvSpPr>
          <p:cNvPr id="3" name="Content Placeholder 2"/>
          <p:cNvSpPr>
            <a:spLocks noGrp="1"/>
          </p:cNvSpPr>
          <p:nvPr>
            <p:ph idx="1"/>
          </p:nvPr>
        </p:nvSpPr>
        <p:spPr>
          <a:xfrm>
            <a:off x="457200" y="1545208"/>
            <a:ext cx="8229600" cy="3394472"/>
          </a:xfrm>
        </p:spPr>
        <p:txBody>
          <a:bodyPr>
            <a:normAutofit fontScale="62500" lnSpcReduction="20000"/>
          </a:bodyPr>
          <a:lstStyle/>
          <a:p>
            <a:pPr marL="0" indent="0">
              <a:buNone/>
              <a:defRPr/>
            </a:pPr>
            <a:r>
              <a:rPr lang="en-US" b="1" u="sng" dirty="0" smtClean="0">
                <a:latin typeface="Times New Roman" panose="02020603050405020304" pitchFamily="18" charset="0"/>
                <a:cs typeface="Times New Roman" panose="02020603050405020304" pitchFamily="18" charset="0"/>
              </a:rPr>
              <a:t>Website: </a:t>
            </a:r>
            <a:r>
              <a:rPr lang="en-US" dirty="0">
                <a:hlinkClick r:id="rId2"/>
              </a:rPr>
              <a:t>https://</a:t>
            </a:r>
            <a:r>
              <a:rPr lang="en-US" dirty="0" smtClean="0">
                <a:hlinkClick r:id="rId2"/>
              </a:rPr>
              <a:t>www.ngs.noaa.gov/data/formats/GVX/index.shtml</a:t>
            </a:r>
            <a:endParaRPr lang="en-US" dirty="0" smtClean="0"/>
          </a:p>
          <a:p>
            <a:pPr>
              <a:defRPr/>
            </a:pPr>
            <a:r>
              <a:rPr lang="en-US" dirty="0" smtClean="0">
                <a:latin typeface="Times New Roman" panose="02020603050405020304" pitchFamily="18" charset="0"/>
                <a:cs typeface="Times New Roman" panose="02020603050405020304" pitchFamily="18" charset="0"/>
              </a:rPr>
              <a:t>Detailed documentation </a:t>
            </a:r>
          </a:p>
          <a:p>
            <a:pPr>
              <a:defRPr/>
            </a:pPr>
            <a:r>
              <a:rPr lang="en-US" dirty="0" smtClean="0">
                <a:latin typeface="Times New Roman" panose="02020603050405020304" pitchFamily="18" charset="0"/>
                <a:cs typeface="Times New Roman" panose="02020603050405020304" pitchFamily="18" charset="0"/>
              </a:rPr>
              <a:t>Schema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XSD)</a:t>
            </a:r>
          </a:p>
          <a:p>
            <a:pPr>
              <a:defRPr/>
            </a:pPr>
            <a:r>
              <a:rPr lang="en-US" dirty="0" smtClean="0">
                <a:latin typeface="Times New Roman" panose="02020603050405020304" pitchFamily="18" charset="0"/>
                <a:cs typeface="Times New Roman" panose="02020603050405020304" pitchFamily="18" charset="0"/>
              </a:rPr>
              <a:t>Example vector file </a:t>
            </a:r>
          </a:p>
          <a:p>
            <a:pPr marL="0" indent="0">
              <a:buNone/>
              <a:defRPr/>
            </a:pPr>
            <a:endParaRPr lang="en-US" b="1" u="sng" dirty="0" smtClean="0">
              <a:latin typeface="Times New Roman" panose="02020603050405020304" pitchFamily="18" charset="0"/>
              <a:cs typeface="Times New Roman" panose="02020603050405020304" pitchFamily="18" charset="0"/>
            </a:endParaRPr>
          </a:p>
          <a:p>
            <a:pPr marL="0" indent="0">
              <a:buNone/>
              <a:defRPr/>
            </a:pPr>
            <a:r>
              <a:rPr lang="en-US" b="1" u="sng" dirty="0" smtClean="0">
                <a:latin typeface="Times New Roman" panose="02020603050405020304" pitchFamily="18" charset="0"/>
                <a:cs typeface="Times New Roman" panose="02020603050405020304" pitchFamily="18" charset="0"/>
              </a:rPr>
              <a:t>GVX is written in Extensible Markup Language (XML)</a:t>
            </a:r>
          </a:p>
          <a:p>
            <a:pPr>
              <a:defRPr/>
            </a:pPr>
            <a:r>
              <a:rPr lang="en-US" dirty="0" smtClean="0">
                <a:latin typeface="Times New Roman" panose="02020603050405020304" pitchFamily="18" charset="0"/>
                <a:cs typeface="Times New Roman" panose="02020603050405020304" pitchFamily="18" charset="0"/>
              </a:rPr>
              <a:t>Designed to store and carry data in plain text format</a:t>
            </a:r>
          </a:p>
          <a:p>
            <a:pPr>
              <a:defRPr/>
            </a:pPr>
            <a:r>
              <a:rPr lang="en-US" dirty="0" smtClean="0">
                <a:latin typeface="Times New Roman" panose="02020603050405020304" pitchFamily="18" charset="0"/>
                <a:cs typeface="Times New Roman" panose="02020603050405020304" pitchFamily="18" charset="0"/>
              </a:rPr>
              <a:t>Flexible representation of arbitrary data structures</a:t>
            </a:r>
          </a:p>
          <a:p>
            <a:pPr>
              <a:defRPr/>
            </a:pPr>
            <a:r>
              <a:rPr lang="en-US" dirty="0" smtClean="0">
                <a:latin typeface="Times New Roman" panose="02020603050405020304" pitchFamily="18" charset="0"/>
                <a:cs typeface="Times New Roman" panose="02020603050405020304" pitchFamily="18" charset="0"/>
              </a:rPr>
              <a:t>Extensible – new elements can be added later without breaking applications</a:t>
            </a:r>
          </a:p>
          <a:p>
            <a:pPr>
              <a:defRPr/>
            </a:pPr>
            <a:r>
              <a:rPr lang="en-US" dirty="0" smtClean="0">
                <a:latin typeface="Times New Roman" panose="02020603050405020304" pitchFamily="18" charset="0"/>
                <a:cs typeface="Times New Roman" panose="02020603050405020304" pitchFamily="18" charset="0"/>
              </a:rPr>
              <a:t>Both machine-readable and human-readable</a:t>
            </a:r>
          </a:p>
          <a:p>
            <a:pPr>
              <a:defRPr/>
            </a:pPr>
            <a:r>
              <a:rPr lang="en-US" dirty="0" smtClean="0">
                <a:latin typeface="Times New Roman" panose="02020603050405020304" pitchFamily="18" charset="0"/>
                <a:cs typeface="Times New Roman" panose="02020603050405020304" pitchFamily="18" charset="0"/>
              </a:rPr>
              <a:t>Schemas can be used to define “must haves” and “should haves”</a:t>
            </a:r>
          </a:p>
          <a:p>
            <a:pPr>
              <a:defRPr/>
            </a:pPr>
            <a:endParaRPr lang="en-US"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a:xfrm>
            <a:off x="457200" y="4911830"/>
            <a:ext cx="2133600" cy="273844"/>
          </a:xfrm>
        </p:spPr>
        <p:txBody>
          <a:bodyPr/>
          <a:lstStyle/>
          <a:p>
            <a:fld id="{C444BEFC-3179-49AA-B9AE-246AA95E52C5}" type="datetime1">
              <a:rPr lang="en-US" smtClean="0"/>
              <a:t>5/20/2021</a:t>
            </a:fld>
            <a:endParaRPr lang="en-US" dirty="0"/>
          </a:p>
        </p:txBody>
      </p:sp>
      <p:sp>
        <p:nvSpPr>
          <p:cNvPr id="4" name="Slide Number Placeholder 3"/>
          <p:cNvSpPr>
            <a:spLocks noGrp="1"/>
          </p:cNvSpPr>
          <p:nvPr>
            <p:ph type="sldNum" sz="quarter" idx="12"/>
          </p:nvPr>
        </p:nvSpPr>
        <p:spPr/>
        <p:txBody>
          <a:bodyPr/>
          <a:lstStyle/>
          <a:p>
            <a:fld id="{D3D538F9-49A3-B84F-B36B-A7030CDE5D5B}" type="slidenum">
              <a:rPr lang="en-US" smtClean="0"/>
              <a:t>13</a:t>
            </a:fld>
            <a:endParaRPr lang="en-US"/>
          </a:p>
        </p:txBody>
      </p:sp>
    </p:spTree>
    <p:extLst>
      <p:ext uri="{BB962C8B-B14F-4D97-AF65-F5344CB8AC3E}">
        <p14:creationId xmlns:p14="http://schemas.microsoft.com/office/powerpoint/2010/main" val="3859642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241268"/>
            <a:ext cx="9144000" cy="857250"/>
          </a:xfrm>
        </p:spPr>
        <p:txBody>
          <a:bodyPr>
            <a:noAutofit/>
          </a:bodyPr>
          <a:lstStyle/>
          <a:p>
            <a:r>
              <a:rPr lang="en-US" altLang="en-US" sz="3600" b="1" u="sng" dirty="0" smtClean="0">
                <a:latin typeface="Times New Roman" panose="02020603050405020304" pitchFamily="18" charset="0"/>
                <a:cs typeface="Times New Roman" panose="02020603050405020304" pitchFamily="18" charset="0"/>
              </a:rPr>
              <a:t>G</a:t>
            </a:r>
            <a:r>
              <a:rPr lang="en-US" altLang="en-US" sz="3600" dirty="0" smtClean="0">
                <a:latin typeface="Times New Roman" panose="02020603050405020304" pitchFamily="18" charset="0"/>
                <a:cs typeface="Times New Roman" panose="02020603050405020304" pitchFamily="18" charset="0"/>
              </a:rPr>
              <a:t>NSS </a:t>
            </a:r>
            <a:r>
              <a:rPr lang="en-US" altLang="en-US" sz="3600" b="1" u="sng" dirty="0" smtClean="0">
                <a:latin typeface="Times New Roman" panose="02020603050405020304" pitchFamily="18" charset="0"/>
                <a:cs typeface="Times New Roman" panose="02020603050405020304" pitchFamily="18" charset="0"/>
              </a:rPr>
              <a:t>V</a:t>
            </a:r>
            <a:r>
              <a:rPr lang="en-US" altLang="en-US" sz="3600" dirty="0" smtClean="0">
                <a:latin typeface="Times New Roman" panose="02020603050405020304" pitchFamily="18" charset="0"/>
                <a:cs typeface="Times New Roman" panose="02020603050405020304" pitchFamily="18" charset="0"/>
              </a:rPr>
              <a:t>ector </a:t>
            </a:r>
            <a:r>
              <a:rPr lang="en-US" altLang="en-US" sz="3600" dirty="0" err="1" smtClean="0">
                <a:latin typeface="Times New Roman" panose="02020603050405020304" pitchFamily="18" charset="0"/>
                <a:cs typeface="Times New Roman" panose="02020603050405020304" pitchFamily="18" charset="0"/>
              </a:rPr>
              <a:t>E</a:t>
            </a:r>
            <a:r>
              <a:rPr lang="en-US" altLang="en-US" sz="3600" b="1" u="sng" dirty="0" err="1" smtClean="0">
                <a:latin typeface="Times New Roman" panose="02020603050405020304" pitchFamily="18" charset="0"/>
                <a:cs typeface="Times New Roman" panose="02020603050405020304" pitchFamily="18" charset="0"/>
              </a:rPr>
              <a:t>X</a:t>
            </a:r>
            <a:r>
              <a:rPr lang="en-US" altLang="en-US" sz="3600" dirty="0" err="1" smtClean="0">
                <a:latin typeface="Times New Roman" panose="02020603050405020304" pitchFamily="18" charset="0"/>
                <a:cs typeface="Times New Roman" panose="02020603050405020304" pitchFamily="18" charset="0"/>
              </a:rPr>
              <a:t>change</a:t>
            </a:r>
            <a:r>
              <a:rPr lang="en-US" altLang="en-US" sz="3600" dirty="0" smtClean="0">
                <a:latin typeface="Times New Roman" panose="02020603050405020304" pitchFamily="18" charset="0"/>
                <a:cs typeface="Times New Roman" panose="02020603050405020304" pitchFamily="18" charset="0"/>
              </a:rPr>
              <a:t> Format (GVX)</a:t>
            </a:r>
          </a:p>
        </p:txBody>
      </p:sp>
      <p:sp>
        <p:nvSpPr>
          <p:cNvPr id="3" name="Content Placeholder 2"/>
          <p:cNvSpPr>
            <a:spLocks noGrp="1"/>
          </p:cNvSpPr>
          <p:nvPr>
            <p:ph idx="1"/>
          </p:nvPr>
        </p:nvSpPr>
        <p:spPr>
          <a:xfrm>
            <a:off x="457200" y="991892"/>
            <a:ext cx="8229600" cy="3877288"/>
          </a:xfrm>
        </p:spPr>
        <p:txBody>
          <a:bodyPr>
            <a:normAutofit fontScale="77500" lnSpcReduction="20000"/>
          </a:bodyPr>
          <a:lstStyle/>
          <a:p>
            <a:pPr marL="0" indent="0">
              <a:buNone/>
              <a:defRPr/>
            </a:pPr>
            <a:r>
              <a:rPr lang="en-US" sz="2400" u="sng" dirty="0" smtClean="0">
                <a:latin typeface="Times New Roman" panose="02020603050405020304" pitchFamily="18" charset="0"/>
                <a:cs typeface="Times New Roman" panose="02020603050405020304" pitchFamily="18" charset="0"/>
              </a:rPr>
              <a:t>Timeline</a:t>
            </a:r>
          </a:p>
          <a:p>
            <a:pPr>
              <a:defRPr/>
            </a:pPr>
            <a:r>
              <a:rPr lang="en-US" sz="2400" dirty="0" smtClean="0">
                <a:latin typeface="Times New Roman" panose="02020603050405020304" pitchFamily="18" charset="0"/>
                <a:cs typeface="Times New Roman" panose="02020603050405020304" pitchFamily="18" charset="0"/>
              </a:rPr>
              <a:t>Solicited internal and external feedback for GVX since 8/2019</a:t>
            </a:r>
            <a:endParaRPr lang="en-US" sz="2400" dirty="0">
              <a:latin typeface="Times New Roman" panose="02020603050405020304" pitchFamily="18" charset="0"/>
              <a:cs typeface="Times New Roman" panose="02020603050405020304" pitchFamily="18" charset="0"/>
            </a:endParaRPr>
          </a:p>
          <a:p>
            <a:pPr>
              <a:defRPr/>
            </a:pPr>
            <a:r>
              <a:rPr lang="en-US" sz="2400" dirty="0" smtClean="0">
                <a:latin typeface="Times New Roman" panose="02020603050405020304" pitchFamily="18" charset="0"/>
                <a:cs typeface="Times New Roman" panose="02020603050405020304" pitchFamily="18" charset="0"/>
              </a:rPr>
              <a:t>Introduced to industry in 10/2019; solicited feedback </a:t>
            </a:r>
          </a:p>
          <a:p>
            <a:pPr>
              <a:defRPr/>
            </a:pPr>
            <a:r>
              <a:rPr lang="en-US" sz="2400" dirty="0" smtClean="0">
                <a:latin typeface="Times New Roman" panose="02020603050405020304" pitchFamily="18" charset="0"/>
                <a:cs typeface="Times New Roman" panose="02020603050405020304" pitchFamily="18" charset="0"/>
              </a:rPr>
              <a:t>Addressed all comments and feedback</a:t>
            </a:r>
          </a:p>
          <a:p>
            <a:pPr>
              <a:defRPr/>
            </a:pPr>
            <a:r>
              <a:rPr lang="en-US" sz="2400" dirty="0" smtClean="0">
                <a:latin typeface="Times New Roman" panose="02020603050405020304" pitchFamily="18" charset="0"/>
                <a:cs typeface="Times New Roman" panose="02020603050405020304" pitchFamily="18" charset="0"/>
              </a:rPr>
              <a:t>Released version 1.0 on February 4, 2021</a:t>
            </a:r>
          </a:p>
          <a:p>
            <a:pPr marL="0" indent="0">
              <a:buNone/>
              <a:defRPr/>
            </a:pPr>
            <a:r>
              <a:rPr lang="en-US" sz="2400" u="sng" dirty="0" smtClean="0">
                <a:latin typeface="Times New Roman" panose="02020603050405020304" pitchFamily="18" charset="0"/>
                <a:cs typeface="Times New Roman" panose="02020603050405020304" pitchFamily="18" charset="0"/>
              </a:rPr>
              <a:t>Contents:</a:t>
            </a:r>
            <a:endParaRPr lang="en-US" sz="2400" u="sng" dirty="0">
              <a:latin typeface="Times New Roman" panose="02020603050405020304" pitchFamily="18" charset="0"/>
              <a:cs typeface="Times New Roman" panose="02020603050405020304" pitchFamily="18" charset="0"/>
            </a:endParaRPr>
          </a:p>
          <a:p>
            <a:pPr>
              <a:defRPr/>
            </a:pPr>
            <a:r>
              <a:rPr lang="en-US" sz="2400" dirty="0" smtClean="0">
                <a:latin typeface="Times New Roman" panose="02020603050405020304" pitchFamily="18" charset="0"/>
                <a:cs typeface="Times New Roman" panose="02020603050405020304" pitchFamily="18" charset="0"/>
              </a:rPr>
              <a:t>SOURCE_DATA and PROJECT_INFORMATION</a:t>
            </a:r>
          </a:p>
          <a:p>
            <a:pPr>
              <a:defRPr/>
            </a:pPr>
            <a:r>
              <a:rPr lang="en-US" sz="2400" dirty="0" smtClean="0">
                <a:latin typeface="Times New Roman" panose="02020603050405020304" pitchFamily="18" charset="0"/>
                <a:cs typeface="Times New Roman" panose="02020603050405020304" pitchFamily="18" charset="0"/>
              </a:rPr>
              <a:t>REFERENCE_SYSTEM</a:t>
            </a:r>
          </a:p>
          <a:p>
            <a:pPr>
              <a:defRPr/>
            </a:pPr>
            <a:r>
              <a:rPr lang="en-US" sz="2400" dirty="0" smtClean="0">
                <a:latin typeface="Times New Roman" panose="02020603050405020304" pitchFamily="18" charset="0"/>
                <a:cs typeface="Times New Roman" panose="02020603050405020304" pitchFamily="18" charset="0"/>
              </a:rPr>
              <a:t>EQUIPMENT</a:t>
            </a:r>
          </a:p>
          <a:p>
            <a:pPr>
              <a:defRPr/>
            </a:pPr>
            <a:r>
              <a:rPr lang="en-US" sz="2400" dirty="0" smtClean="0">
                <a:latin typeface="Times New Roman" panose="02020603050405020304" pitchFamily="18" charset="0"/>
                <a:cs typeface="Times New Roman" panose="02020603050405020304" pitchFamily="18" charset="0"/>
              </a:rPr>
              <a:t>SURVEY_SETUP</a:t>
            </a:r>
          </a:p>
          <a:p>
            <a:pPr>
              <a:defRPr/>
            </a:pPr>
            <a:r>
              <a:rPr lang="en-US" sz="2400" dirty="0" smtClean="0">
                <a:latin typeface="Times New Roman" panose="02020603050405020304" pitchFamily="18" charset="0"/>
                <a:cs typeface="Times New Roman" panose="02020603050405020304" pitchFamily="18" charset="0"/>
              </a:rPr>
              <a:t>POINT</a:t>
            </a:r>
          </a:p>
          <a:p>
            <a:pPr>
              <a:defRPr/>
            </a:pPr>
            <a:r>
              <a:rPr lang="en-US" sz="2400" dirty="0" smtClean="0">
                <a:latin typeface="Times New Roman" panose="02020603050405020304" pitchFamily="18" charset="0"/>
                <a:cs typeface="Times New Roman" panose="02020603050405020304" pitchFamily="18" charset="0"/>
              </a:rPr>
              <a:t>GNSS_VECTOR</a:t>
            </a:r>
          </a:p>
          <a:p>
            <a:pPr>
              <a:defRPr/>
            </a:pPr>
            <a:r>
              <a:rPr lang="en-US" sz="2400" dirty="0" smtClean="0">
                <a:latin typeface="Times New Roman" panose="02020603050405020304" pitchFamily="18" charset="0"/>
                <a:cs typeface="Times New Roman" panose="02020603050405020304" pitchFamily="18" charset="0"/>
              </a:rPr>
              <a:t>SESSION</a:t>
            </a:r>
            <a:endParaRPr lang="en-US" sz="2400" dirty="0">
              <a:latin typeface="Times New Roman" panose="02020603050405020304" pitchFamily="18" charset="0"/>
              <a:cs typeface="Times New Roman" panose="02020603050405020304" pitchFamily="18" charset="0"/>
            </a:endParaRPr>
          </a:p>
          <a:p>
            <a:pPr marL="0" indent="0">
              <a:buNone/>
              <a:defRPr/>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70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anose="02020603050405020304" pitchFamily="18" charset="0"/>
                <a:cs typeface="Times New Roman" panose="02020603050405020304" pitchFamily="18" charset="0"/>
              </a:rPr>
              <a:t>Industry Invited to Provide Feedback</a:t>
            </a:r>
            <a:endParaRPr lang="en-US" sz="3600" dirty="0">
              <a:latin typeface="Times New Roman" panose="02020603050405020304" pitchFamily="18" charset="0"/>
              <a:cs typeface="Times New Roman" panose="02020603050405020304" pitchFamily="18" charset="0"/>
            </a:endParaRPr>
          </a:p>
        </p:txBody>
      </p:sp>
      <p:pic>
        <p:nvPicPr>
          <p:cNvPr id="1026" name="Picture 2" descr="Image result for leica geosystems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35329" y="1981200"/>
            <a:ext cx="1763345" cy="1146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rimble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54785" y="2329090"/>
            <a:ext cx="2245675" cy="11665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opcon logo"/>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35329" y="3384423"/>
            <a:ext cx="1634751" cy="13909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hemisphere gnss logo"/>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439687" y="3054114"/>
            <a:ext cx="2511281" cy="131842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javad gnss logo"/>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40970" y="1488331"/>
            <a:ext cx="1691701" cy="103381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septentrio gnss logo"/>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822672" y="1716087"/>
            <a:ext cx="2894013" cy="28940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hcnav gnss logo"/>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141473" y="3189443"/>
            <a:ext cx="1930135" cy="193013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stonex gnss logo"/>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025981" y="3997471"/>
            <a:ext cx="1998817" cy="102610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igage gnss logo"/>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974110" y="4262512"/>
            <a:ext cx="1702665" cy="76172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carlson gnss logo"/>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376920" y="1685150"/>
            <a:ext cx="2647878" cy="691096"/>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a:defRPr/>
            </a:pPr>
            <a:fld id="{17A8FCDA-9D04-4322-B86B-EB0EA43E9A85}" type="datetime1">
              <a:rPr lang="en-US" altLang="en-US" smtClean="0"/>
              <a:t>5/20/2021</a:t>
            </a:fld>
            <a:endParaRPr lang="en-US" altLang="en-US" dirty="0"/>
          </a:p>
        </p:txBody>
      </p:sp>
      <p:sp>
        <p:nvSpPr>
          <p:cNvPr id="6" name="Slide Number Placeholder 5"/>
          <p:cNvSpPr>
            <a:spLocks noGrp="1"/>
          </p:cNvSpPr>
          <p:nvPr>
            <p:ph type="sldNum" sz="quarter" idx="11"/>
          </p:nvPr>
        </p:nvSpPr>
        <p:spPr/>
        <p:txBody>
          <a:bodyPr/>
          <a:lstStyle/>
          <a:p>
            <a:pPr>
              <a:defRPr/>
            </a:pPr>
            <a:fld id="{05B2098E-E224-43BA-857F-54621F386C45}" type="slidenum">
              <a:rPr lang="en-US" altLang="en-US" smtClean="0"/>
              <a:pPr>
                <a:defRPr/>
              </a:pPr>
              <a:t>15</a:t>
            </a:fld>
            <a:endParaRPr lang="en-US" altLang="en-US" dirty="0"/>
          </a:p>
        </p:txBody>
      </p:sp>
      <p:sp>
        <p:nvSpPr>
          <p:cNvPr id="3" name="TextBox 2"/>
          <p:cNvSpPr txBox="1"/>
          <p:nvPr/>
        </p:nvSpPr>
        <p:spPr>
          <a:xfrm>
            <a:off x="200025" y="997006"/>
            <a:ext cx="833893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Released GVX v. 1.0 released to industry on February 4, 2021</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Over 30 people attended </a:t>
            </a:r>
            <a:r>
              <a:rPr lang="en-US" sz="2400" dirty="0" err="1" smtClean="0">
                <a:latin typeface="Times New Roman" panose="02020603050405020304" pitchFamily="18" charset="0"/>
                <a:cs typeface="Times New Roman" panose="02020603050405020304" pitchFamily="18" charset="0"/>
              </a:rPr>
              <a:t>mtg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50707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GVX Flow Chart</a:t>
            </a:r>
            <a:endParaRPr lang="en-US" dirty="0">
              <a:latin typeface="Times New Roman" panose="02020603050405020304" pitchFamily="18" charset="0"/>
              <a:cs typeface="Times New Roman" panose="02020603050405020304" pitchFamily="18" charset="0"/>
            </a:endParaRPr>
          </a:p>
        </p:txBody>
      </p:sp>
      <p:pic>
        <p:nvPicPr>
          <p:cNvPr id="42" name="Picture 41"/>
          <p:cNvPicPr>
            <a:picLocks noChangeAspect="1"/>
          </p:cNvPicPr>
          <p:nvPr/>
        </p:nvPicPr>
        <p:blipFill>
          <a:blip r:embed="rId2"/>
          <a:stretch>
            <a:fillRect/>
          </a:stretch>
        </p:blipFill>
        <p:spPr>
          <a:xfrm>
            <a:off x="161813" y="970761"/>
            <a:ext cx="8982187" cy="3432274"/>
          </a:xfrm>
          <a:prstGeom prst="rect">
            <a:avLst/>
          </a:prstGeom>
        </p:spPr>
      </p:pic>
      <p:sp>
        <p:nvSpPr>
          <p:cNvPr id="43" name="Date Placeholder 42"/>
          <p:cNvSpPr>
            <a:spLocks noGrp="1"/>
          </p:cNvSpPr>
          <p:nvPr>
            <p:ph type="dt" sz="half" idx="10"/>
          </p:nvPr>
        </p:nvSpPr>
        <p:spPr/>
        <p:txBody>
          <a:bodyPr/>
          <a:lstStyle/>
          <a:p>
            <a:fld id="{7CEC84B9-7180-4B9F-9739-57D44E093A9B}" type="datetime1">
              <a:rPr lang="en-US" smtClean="0"/>
              <a:t>5/20/2021</a:t>
            </a:fld>
            <a:endParaRPr lang="en-US"/>
          </a:p>
        </p:txBody>
      </p:sp>
      <p:sp>
        <p:nvSpPr>
          <p:cNvPr id="44" name="Slide Number Placeholder 43"/>
          <p:cNvSpPr>
            <a:spLocks noGrp="1"/>
          </p:cNvSpPr>
          <p:nvPr>
            <p:ph type="sldNum" sz="quarter" idx="12"/>
          </p:nvPr>
        </p:nvSpPr>
        <p:spPr/>
        <p:txBody>
          <a:bodyPr/>
          <a:lstStyle/>
          <a:p>
            <a:fld id="{D3D538F9-49A3-B84F-B36B-A7030CDE5D5B}" type="slidenum">
              <a:rPr lang="en-US" smtClean="0"/>
              <a:t>16</a:t>
            </a:fld>
            <a:endParaRPr lang="en-US" dirty="0"/>
          </a:p>
        </p:txBody>
      </p:sp>
    </p:spTree>
    <p:extLst>
      <p:ext uri="{BB962C8B-B14F-4D97-AF65-F5344CB8AC3E}">
        <p14:creationId xmlns:p14="http://schemas.microsoft.com/office/powerpoint/2010/main" val="1906904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anose="02020603050405020304" pitchFamily="18" charset="0"/>
                <a:cs typeface="Times New Roman" panose="02020603050405020304" pitchFamily="18" charset="0"/>
              </a:rPr>
              <a:t>OPUS-Projects 5.0</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Inclusion of previously processed GNSS vectors</a:t>
            </a:r>
          </a:p>
          <a:p>
            <a:pPr lvl="1"/>
            <a:r>
              <a:rPr lang="en-US" dirty="0" smtClean="0">
                <a:latin typeface="Times New Roman" panose="02020603050405020304" pitchFamily="18" charset="0"/>
                <a:cs typeface="Times New Roman" panose="02020603050405020304" pitchFamily="18" charset="0"/>
              </a:rPr>
              <a:t>Single-base RTK vectors</a:t>
            </a:r>
          </a:p>
          <a:p>
            <a:pPr lvl="1"/>
            <a:r>
              <a:rPr lang="en-US" dirty="0" smtClean="0">
                <a:latin typeface="Times New Roman" panose="02020603050405020304" pitchFamily="18" charset="0"/>
                <a:cs typeface="Times New Roman" panose="02020603050405020304" pitchFamily="18" charset="0"/>
              </a:rPr>
              <a:t>Network RTK vectors</a:t>
            </a:r>
          </a:p>
          <a:p>
            <a:pPr lvl="1"/>
            <a:r>
              <a:rPr lang="en-US" dirty="0" smtClean="0">
                <a:latin typeface="Times New Roman" panose="02020603050405020304" pitchFamily="18" charset="0"/>
                <a:cs typeface="Times New Roman" panose="02020603050405020304" pitchFamily="18" charset="0"/>
              </a:rPr>
              <a:t>Vectors processed in other software</a:t>
            </a:r>
          </a:p>
          <a:p>
            <a:r>
              <a:rPr lang="en-US" dirty="0" smtClean="0">
                <a:latin typeface="Times New Roman" panose="02020603050405020304" pitchFamily="18" charset="0"/>
                <a:cs typeface="Times New Roman" panose="02020603050405020304" pitchFamily="18" charset="0"/>
              </a:rPr>
              <a:t>Automatically “weights” uploaded vectors in a network least squares adjustment</a:t>
            </a:r>
          </a:p>
          <a:p>
            <a:r>
              <a:rPr lang="en-US" dirty="0" smtClean="0">
                <a:latin typeface="Times New Roman" panose="02020603050405020304" pitchFamily="18" charset="0"/>
                <a:cs typeface="Times New Roman" panose="02020603050405020304" pitchFamily="18" charset="0"/>
              </a:rPr>
              <a:t>Final adjustment results can be submitted to NGS for publication</a:t>
            </a:r>
          </a:p>
          <a:p>
            <a:r>
              <a:rPr lang="en-US" dirty="0" smtClean="0">
                <a:latin typeface="Times New Roman" panose="02020603050405020304" pitchFamily="18" charset="0"/>
                <a:cs typeface="Times New Roman" panose="02020603050405020304" pitchFamily="18" charset="0"/>
              </a:rPr>
              <a:t>Will be released to BETA soon!</a:t>
            </a:r>
          </a:p>
        </p:txBody>
      </p:sp>
      <p:sp>
        <p:nvSpPr>
          <p:cNvPr id="4" name="Date Placeholder 3"/>
          <p:cNvSpPr>
            <a:spLocks noGrp="1"/>
          </p:cNvSpPr>
          <p:nvPr>
            <p:ph type="dt" sz="half" idx="10"/>
          </p:nvPr>
        </p:nvSpPr>
        <p:spPr/>
        <p:txBody>
          <a:bodyPr/>
          <a:lstStyle/>
          <a:p>
            <a:fld id="{C41308C1-D484-4CA8-A94F-DD855AFED80F}" type="datetime1">
              <a:rPr lang="en-US" smtClean="0"/>
              <a:t>5/20/2021</a:t>
            </a:fld>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17</a:t>
            </a:fld>
            <a:endParaRPr lang="en-US"/>
          </a:p>
        </p:txBody>
      </p:sp>
    </p:spTree>
    <p:extLst>
      <p:ext uri="{BB962C8B-B14F-4D97-AF65-F5344CB8AC3E}">
        <p14:creationId xmlns:p14="http://schemas.microsoft.com/office/powerpoint/2010/main" val="1462556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Autofit/>
          </a:bodyPr>
          <a:lstStyle/>
          <a:p>
            <a:pPr eaLnBrk="1" hangingPunct="1">
              <a:defRPr/>
            </a:pPr>
            <a:r>
              <a:rPr lang="en-US" altLang="en-US" sz="3600" dirty="0" smtClean="0">
                <a:latin typeface="Times New Roman" panose="02020603050405020304" pitchFamily="18" charset="0"/>
                <a:cs typeface="Times New Roman" panose="02020603050405020304" pitchFamily="18" charset="0"/>
              </a:rPr>
              <a:t>Design for OPUS-Projects and GVX</a:t>
            </a:r>
          </a:p>
        </p:txBody>
      </p:sp>
      <p:pic>
        <p:nvPicPr>
          <p:cNvPr id="18435"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9588" y="857250"/>
            <a:ext cx="8124825"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Box 3"/>
          <p:cNvSpPr txBox="1">
            <a:spLocks noChangeArrowheads="1"/>
          </p:cNvSpPr>
          <p:nvPr/>
        </p:nvSpPr>
        <p:spPr bwMode="auto">
          <a:xfrm>
            <a:off x="5622001" y="4865173"/>
            <a:ext cx="281286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smtClean="0">
                <a:latin typeface="Arial" panose="020B0604020202020204" pitchFamily="34" charset="0"/>
              </a:rPr>
              <a:t>[Adapted from Weaver </a:t>
            </a:r>
            <a:r>
              <a:rPr lang="en-US" altLang="en-US" sz="1350" dirty="0">
                <a:latin typeface="Arial" panose="020B0604020202020204" pitchFamily="34" charset="0"/>
              </a:rPr>
              <a:t>et al. 2018]</a:t>
            </a:r>
          </a:p>
        </p:txBody>
      </p:sp>
      <p:sp>
        <p:nvSpPr>
          <p:cNvPr id="1843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fontAlgn="base">
              <a:spcBef>
                <a:spcPct val="0"/>
              </a:spcBef>
              <a:spcAft>
                <a:spcPct val="0"/>
              </a:spcAft>
              <a:buFontTx/>
              <a:buNone/>
            </a:pPr>
            <a:fld id="{70826D52-A03B-4678-9078-14DAD4318DCA}" type="datetime1">
              <a:rPr lang="en-US" altLang="en-US" sz="675" smtClean="0">
                <a:solidFill>
                  <a:srgbClr val="717171"/>
                </a:solidFill>
                <a:latin typeface="Verdana" panose="020B0604030504040204" pitchFamily="34" charset="0"/>
                <a:ea typeface="MS PGothic" panose="020B0600070205080204" pitchFamily="34" charset="-128"/>
                <a:cs typeface="Arial" panose="020B0604020202020204" pitchFamily="34" charset="0"/>
              </a:rPr>
              <a:t>5/20/2021</a:t>
            </a:fld>
            <a:endParaRPr lang="en-US" altLang="en-US" sz="675">
              <a:solidFill>
                <a:srgbClr val="717171"/>
              </a:solidFill>
              <a:latin typeface="Verdana" panose="020B0604030504040204" pitchFamily="34" charset="0"/>
              <a:ea typeface="MS PGothic" panose="020B0600070205080204" pitchFamily="34" charset="-128"/>
              <a:cs typeface="Arial" panose="020B0604020202020204" pitchFamily="34" charset="0"/>
            </a:endParaRPr>
          </a:p>
        </p:txBody>
      </p:sp>
      <p:sp>
        <p:nvSpPr>
          <p:cNvPr id="3" name="Rectangle 2"/>
          <p:cNvSpPr/>
          <p:nvPr/>
        </p:nvSpPr>
        <p:spPr>
          <a:xfrm>
            <a:off x="830094" y="893564"/>
            <a:ext cx="771727"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extBox 1"/>
          <p:cNvSpPr txBox="1"/>
          <p:nvPr/>
        </p:nvSpPr>
        <p:spPr>
          <a:xfrm>
            <a:off x="747435" y="875957"/>
            <a:ext cx="2107660" cy="692497"/>
          </a:xfrm>
          <a:prstGeom prst="rect">
            <a:avLst/>
          </a:prstGeom>
          <a:noFill/>
        </p:spPr>
        <p:txBody>
          <a:bodyPr wrap="square" rtlCol="0">
            <a:spAutoFit/>
          </a:bodyPr>
          <a:lstStyle/>
          <a:p>
            <a:r>
              <a:rPr lang="en-US" sz="1300" b="1" dirty="0" smtClean="0">
                <a:latin typeface="Times New Roman" panose="02020603050405020304" pitchFamily="18" charset="0"/>
                <a:cs typeface="Times New Roman" panose="02020603050405020304" pitchFamily="18" charset="0"/>
              </a:rPr>
              <a:t>GVX file </a:t>
            </a:r>
            <a:r>
              <a:rPr lang="en-US" sz="1300" dirty="0" smtClean="0">
                <a:latin typeface="Times New Roman" panose="02020603050405020304" pitchFamily="18" charset="0"/>
                <a:cs typeface="Times New Roman" panose="02020603050405020304" pitchFamily="18" charset="0"/>
              </a:rPr>
              <a:t>(from RTK survey or baseline processing in other software)</a:t>
            </a:r>
            <a:endParaRPr lang="en-US" sz="1300" dirty="0">
              <a:latin typeface="Times New Roman" panose="02020603050405020304" pitchFamily="18" charset="0"/>
              <a:cs typeface="Times New Roman" panose="02020603050405020304" pitchFamily="18" charset="0"/>
            </a:endParaRPr>
          </a:p>
        </p:txBody>
      </p:sp>
      <p:sp>
        <p:nvSpPr>
          <p:cNvPr id="9" name="Rectangle 8"/>
          <p:cNvSpPr/>
          <p:nvPr/>
        </p:nvSpPr>
        <p:spPr>
          <a:xfrm>
            <a:off x="3538942" y="4646625"/>
            <a:ext cx="1049131"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2362595" y="4591050"/>
            <a:ext cx="789167"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7329487" y="4584515"/>
            <a:ext cx="1237339"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rot="3395424">
            <a:off x="4890917" y="3364767"/>
            <a:ext cx="974735"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500-800 km</a:t>
            </a:r>
            <a:endParaRPr lang="en-US" sz="1200" dirty="0"/>
          </a:p>
        </p:txBody>
      </p:sp>
      <p:sp>
        <p:nvSpPr>
          <p:cNvPr id="13" name="Rectangle 12"/>
          <p:cNvSpPr/>
          <p:nvPr/>
        </p:nvSpPr>
        <p:spPr>
          <a:xfrm rot="3462480">
            <a:off x="7841276" y="3447204"/>
            <a:ext cx="665812"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3538942" y="893564"/>
            <a:ext cx="1992854"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6126317" y="4620829"/>
            <a:ext cx="693584"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15"/>
          <p:cNvSpPr txBox="1"/>
          <p:nvPr/>
        </p:nvSpPr>
        <p:spPr>
          <a:xfrm>
            <a:off x="3460158" y="857250"/>
            <a:ext cx="2107660" cy="492443"/>
          </a:xfrm>
          <a:prstGeom prst="rect">
            <a:avLst/>
          </a:prstGeom>
          <a:noFill/>
        </p:spPr>
        <p:txBody>
          <a:bodyPr wrap="square" rtlCol="0">
            <a:spAutoFit/>
          </a:bodyPr>
          <a:lstStyle/>
          <a:p>
            <a:r>
              <a:rPr lang="en-US" sz="1300" b="1" dirty="0" smtClean="0">
                <a:latin typeface="Times New Roman" panose="02020603050405020304" pitchFamily="18" charset="0"/>
                <a:cs typeface="Times New Roman" panose="02020603050405020304" pitchFamily="18" charset="0"/>
              </a:rPr>
              <a:t>OPUS-Projects</a:t>
            </a:r>
            <a:r>
              <a:rPr lang="en-US" sz="1300" dirty="0" smtClean="0">
                <a:latin typeface="Times New Roman" panose="02020603050405020304" pitchFamily="18" charset="0"/>
                <a:cs typeface="Times New Roman" panose="02020603050405020304" pitchFamily="18" charset="0"/>
              </a:rPr>
              <a:t> (from static GNSS session processing)</a:t>
            </a:r>
            <a:endParaRPr lang="en-US" sz="13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250310" y="4442135"/>
            <a:ext cx="1036441"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RTK Base or “From” Mark</a:t>
            </a:r>
            <a:endParaRPr lang="en-US" sz="1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426571" y="4464173"/>
            <a:ext cx="1301322"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RTK Rover or “To” Mark</a:t>
            </a:r>
            <a:endParaRPr lang="en-US" sz="1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055078" y="4618433"/>
            <a:ext cx="1301322"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Vector</a:t>
            </a:r>
            <a:endParaRPr lang="en-US" sz="1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7236970" y="4594950"/>
            <a:ext cx="1524839"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Vector in GVX File</a:t>
            </a:r>
            <a:endParaRPr lang="en-US" sz="1200" dirty="0">
              <a:latin typeface="Times New Roman" panose="02020603050405020304" pitchFamily="18" charset="0"/>
              <a:cs typeface="Times New Roman" panose="02020603050405020304" pitchFamily="18" charset="0"/>
            </a:endParaRPr>
          </a:p>
        </p:txBody>
      </p:sp>
      <p:sp>
        <p:nvSpPr>
          <p:cNvPr id="21" name="Slide Number Placeholder 43"/>
          <p:cNvSpPr>
            <a:spLocks noGrp="1"/>
          </p:cNvSpPr>
          <p:nvPr>
            <p:ph type="sldNum" sz="quarter" idx="4294967295"/>
          </p:nvPr>
        </p:nvSpPr>
        <p:spPr>
          <a:xfrm>
            <a:off x="8695255" y="4789684"/>
            <a:ext cx="2133600" cy="273844"/>
          </a:xfrm>
          <a:prstGeom prst="rect">
            <a:avLst/>
          </a:prstGeom>
        </p:spPr>
        <p:txBody>
          <a:bodyPr/>
          <a:lstStyle/>
          <a:p>
            <a:fld id="{D3D538F9-49A3-B84F-B36B-A7030CDE5D5B}" type="slidenum">
              <a:rPr lang="en-US" smtClean="0">
                <a:solidFill>
                  <a:schemeClr val="bg1">
                    <a:lumMod val="65000"/>
                  </a:schemeClr>
                </a:solidFill>
              </a:rPr>
              <a:t>18</a:t>
            </a:fld>
            <a:endParaRPr lang="en-US" dirty="0">
              <a:solidFill>
                <a:schemeClr val="bg1">
                  <a:lumMod val="65000"/>
                </a:schemeClr>
              </a:solidFill>
            </a:endParaRPr>
          </a:p>
        </p:txBody>
      </p:sp>
      <p:sp>
        <p:nvSpPr>
          <p:cNvPr id="22" name="Slide Number Placeholder 4"/>
          <p:cNvSpPr>
            <a:spLocks noGrp="1"/>
          </p:cNvSpPr>
          <p:nvPr>
            <p:ph type="sldNum" sz="quarter" idx="4294967295"/>
          </p:nvPr>
        </p:nvSpPr>
        <p:spPr>
          <a:xfrm>
            <a:off x="8761809" y="4797858"/>
            <a:ext cx="2133600" cy="273844"/>
          </a:xfrm>
          <a:prstGeom prst="rect">
            <a:avLst/>
          </a:prstGeom>
        </p:spPr>
        <p:txBody>
          <a:bodyPr/>
          <a:lstStyle/>
          <a:p>
            <a:fld id="{D3D538F9-49A3-B84F-B36B-A7030CDE5D5B}" type="slidenum">
              <a:rPr lang="en-US" smtClean="0"/>
              <a:t>18</a:t>
            </a:fld>
            <a:endParaRPr lang="en-US"/>
          </a:p>
        </p:txBody>
      </p:sp>
      <p:sp>
        <p:nvSpPr>
          <p:cNvPr id="23" name="Rectangle 22"/>
          <p:cNvSpPr/>
          <p:nvPr/>
        </p:nvSpPr>
        <p:spPr>
          <a:xfrm rot="3456224">
            <a:off x="7567681" y="3340888"/>
            <a:ext cx="1021607" cy="257175"/>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500-800 km</a:t>
            </a:r>
            <a:endParaRPr lang="en-US" sz="1200" dirty="0"/>
          </a:p>
        </p:txBody>
      </p:sp>
    </p:spTree>
    <p:extLst>
      <p:ext uri="{BB962C8B-B14F-4D97-AF65-F5344CB8AC3E}">
        <p14:creationId xmlns:p14="http://schemas.microsoft.com/office/powerpoint/2010/main" val="52243368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Demonstration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C41308C1-D484-4CA8-A94F-DD855AFED80F}" type="datetime1">
              <a:rPr lang="en-US" smtClean="0">
                <a:latin typeface="Times New Roman" panose="02020603050405020304" pitchFamily="18" charset="0"/>
                <a:cs typeface="Times New Roman" panose="02020603050405020304" pitchFamily="18" charset="0"/>
              </a:rPr>
              <a:t>5/20/2021</a:t>
            </a:fld>
            <a:endParaRPr lang="en-US">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3D538F9-49A3-B84F-B36B-A7030CDE5D5B}" type="slidenum">
              <a:rPr lang="en-US" smtClean="0">
                <a:latin typeface="Times New Roman" panose="02020603050405020304" pitchFamily="18" charset="0"/>
                <a:cs typeface="Times New Roman" panose="02020603050405020304" pitchFamily="18" charset="0"/>
              </a:rPr>
              <a:t>19</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774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Acknowledgements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latin typeface="Times New Roman" panose="02020603050405020304" pitchFamily="18" charset="0"/>
                <a:cs typeface="Times New Roman" panose="02020603050405020304" pitchFamily="18" charset="0"/>
              </a:rPr>
              <a:t>“OPUS-Projects 5.0” Development Team:</a:t>
            </a:r>
          </a:p>
          <a:p>
            <a:r>
              <a:rPr lang="en-US" dirty="0" smtClean="0">
                <a:latin typeface="Times New Roman" panose="02020603050405020304" pitchFamily="18" charset="0"/>
                <a:cs typeface="Times New Roman" panose="02020603050405020304" pitchFamily="18" charset="0"/>
              </a:rPr>
              <a:t>Ira </a:t>
            </a:r>
            <a:r>
              <a:rPr lang="en-US" dirty="0" err="1" smtClean="0">
                <a:latin typeface="Times New Roman" panose="02020603050405020304" pitchFamily="18" charset="0"/>
                <a:cs typeface="Times New Roman" panose="02020603050405020304" pitchFamily="18" charset="0"/>
              </a:rPr>
              <a:t>Sellars</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Mark </a:t>
            </a:r>
            <a:r>
              <a:rPr lang="en-US" dirty="0" err="1" smtClean="0">
                <a:latin typeface="Times New Roman" panose="02020603050405020304" pitchFamily="18" charset="0"/>
                <a:cs typeface="Times New Roman" panose="02020603050405020304" pitchFamily="18" charset="0"/>
              </a:rPr>
              <a:t>Schenewerk</a:t>
            </a:r>
            <a:endParaRPr lang="en-US"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Weibing</a:t>
            </a:r>
            <a:r>
              <a:rPr lang="en-US" dirty="0" smtClean="0">
                <a:latin typeface="Times New Roman" panose="02020603050405020304" pitchFamily="18" charset="0"/>
                <a:cs typeface="Times New Roman" panose="02020603050405020304" pitchFamily="18" charset="0"/>
              </a:rPr>
              <a:t> Wang</a:t>
            </a:r>
          </a:p>
          <a:p>
            <a:r>
              <a:rPr lang="en-US" dirty="0" smtClean="0">
                <a:latin typeface="Times New Roman" panose="02020603050405020304" pitchFamily="18" charset="0"/>
                <a:cs typeface="Times New Roman" panose="02020603050405020304" pitchFamily="18" charset="0"/>
              </a:rPr>
              <a:t>Jay Howard</a:t>
            </a: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Ryan </a:t>
            </a:r>
            <a:r>
              <a:rPr lang="en-US" dirty="0" err="1" smtClean="0">
                <a:latin typeface="Times New Roman" panose="02020603050405020304" pitchFamily="18" charset="0"/>
                <a:cs typeface="Times New Roman" panose="02020603050405020304" pitchFamily="18" charset="0"/>
              </a:rPr>
              <a:t>Hippenstiel</a:t>
            </a:r>
            <a:r>
              <a:rPr lang="en-US" dirty="0" smtClean="0">
                <a:latin typeface="Times New Roman" panose="02020603050405020304" pitchFamily="18" charset="0"/>
                <a:cs typeface="Times New Roman" panose="02020603050405020304" pitchFamily="18" charset="0"/>
              </a:rPr>
              <a:t> &amp; staff in FOB for collecting RTN/RTK data</a:t>
            </a:r>
          </a:p>
        </p:txBody>
      </p:sp>
      <p:sp>
        <p:nvSpPr>
          <p:cNvPr id="4" name="Date Placeholder 3"/>
          <p:cNvSpPr>
            <a:spLocks noGrp="1"/>
          </p:cNvSpPr>
          <p:nvPr>
            <p:ph type="dt" sz="half" idx="10"/>
          </p:nvPr>
        </p:nvSpPr>
        <p:spPr/>
        <p:txBody>
          <a:bodyPr/>
          <a:lstStyle/>
          <a:p>
            <a:fld id="{6E9ADE41-18B1-485F-A6AA-3B4E727129F5}" type="datetime1">
              <a:rPr lang="en-US" smtClean="0"/>
              <a:t>5/20/2021</a:t>
            </a:fld>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2</a:t>
            </a:fld>
            <a:endParaRPr lang="en-US"/>
          </a:p>
        </p:txBody>
      </p:sp>
    </p:spTree>
    <p:extLst>
      <p:ext uri="{BB962C8B-B14F-4D97-AF65-F5344CB8AC3E}">
        <p14:creationId xmlns:p14="http://schemas.microsoft.com/office/powerpoint/2010/main" val="1246647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Case Study 1&amp;2: RTN Survey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1" y="1028700"/>
            <a:ext cx="5222928" cy="3257550"/>
          </a:xfrm>
        </p:spPr>
        <p:txBody>
          <a:bodyPr>
            <a:noAutofit/>
          </a:bodyPr>
          <a:lstStyle/>
          <a:p>
            <a:r>
              <a:rPr lang="en-US" sz="1600" dirty="0" smtClean="0">
                <a:latin typeface="Times New Roman" panose="02020603050405020304" pitchFamily="18" charset="0"/>
                <a:cs typeface="Times New Roman" panose="02020603050405020304" pitchFamily="18" charset="0"/>
              </a:rPr>
              <a:t>Survey of 9 passive marks using Trimble </a:t>
            </a:r>
            <a:r>
              <a:rPr lang="en-US" sz="1600" dirty="0" err="1" smtClean="0">
                <a:latin typeface="Times New Roman" panose="02020603050405020304" pitchFamily="18" charset="0"/>
                <a:cs typeface="Times New Roman" panose="02020603050405020304" pitchFamily="18" charset="0"/>
              </a:rPr>
              <a:t>KeyNetGPS</a:t>
            </a:r>
            <a:r>
              <a:rPr lang="en-US" sz="1600" dirty="0" smtClean="0">
                <a:latin typeface="Times New Roman" panose="02020603050405020304" pitchFamily="18" charset="0"/>
                <a:cs typeface="Times New Roman" panose="02020603050405020304" pitchFamily="18" charset="0"/>
              </a:rPr>
              <a:t> Network in Maryland</a:t>
            </a:r>
          </a:p>
          <a:p>
            <a:r>
              <a:rPr lang="en-US" sz="1600" dirty="0" smtClean="0">
                <a:latin typeface="Times New Roman" panose="02020603050405020304" pitchFamily="18" charset="0"/>
                <a:cs typeface="Times New Roman" panose="02020603050405020304" pitchFamily="18" charset="0"/>
              </a:rPr>
              <a:t>Collected 5-min., GPS+GLONASS observations using full network corrector</a:t>
            </a:r>
          </a:p>
          <a:p>
            <a:pPr lvl="1"/>
            <a:r>
              <a:rPr lang="en-US" sz="1400" dirty="0" smtClean="0">
                <a:latin typeface="Times New Roman" panose="02020603050405020304" pitchFamily="18" charset="0"/>
                <a:cs typeface="Times New Roman" panose="02020603050405020304" pitchFamily="18" charset="0"/>
              </a:rPr>
              <a:t>Trimble R10</a:t>
            </a:r>
          </a:p>
          <a:p>
            <a:pPr lvl="1"/>
            <a:r>
              <a:rPr lang="en-US" sz="1400" dirty="0" smtClean="0">
                <a:latin typeface="Times New Roman" panose="02020603050405020304" pitchFamily="18" charset="0"/>
                <a:cs typeface="Times New Roman" panose="02020603050405020304" pitchFamily="18" charset="0"/>
              </a:rPr>
              <a:t>VRS method with vectors tied to a physical reference station (PRS)</a:t>
            </a:r>
            <a:endParaRPr lang="en-US" sz="14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Results stored in Trimble’s proprietary JXL file format</a:t>
            </a:r>
          </a:p>
          <a:p>
            <a:r>
              <a:rPr lang="en-US" sz="1600" dirty="0" smtClean="0">
                <a:latin typeface="Times New Roman" panose="02020603050405020304" pitchFamily="18" charset="0"/>
                <a:cs typeface="Times New Roman" panose="02020603050405020304" pitchFamily="18" charset="0"/>
              </a:rPr>
              <a:t>JXL file converted to GVX file format</a:t>
            </a:r>
          </a:p>
          <a:p>
            <a:r>
              <a:rPr lang="en-US" sz="1600" dirty="0" smtClean="0">
                <a:latin typeface="Times New Roman" panose="02020603050405020304" pitchFamily="18" charset="0"/>
                <a:cs typeface="Times New Roman" panose="02020603050405020304" pitchFamily="18" charset="0"/>
              </a:rPr>
              <a:t>Static GNSS data logged at all physical reference stations during the days of the survey downloaded from </a:t>
            </a:r>
            <a:r>
              <a:rPr lang="en-US" sz="1600" dirty="0" err="1" smtClean="0">
                <a:latin typeface="Times New Roman" panose="02020603050405020304" pitchFamily="18" charset="0"/>
                <a:cs typeface="Times New Roman" panose="02020603050405020304" pitchFamily="18" charset="0"/>
              </a:rPr>
              <a:t>KeyNetGPS</a:t>
            </a:r>
            <a:r>
              <a:rPr lang="en-US" sz="1600" dirty="0" smtClean="0">
                <a:latin typeface="Times New Roman" panose="02020603050405020304" pitchFamily="18" charset="0"/>
                <a:cs typeface="Times New Roman" panose="02020603050405020304" pitchFamily="18" charset="0"/>
              </a:rPr>
              <a:t> server</a:t>
            </a:r>
          </a:p>
          <a:p>
            <a:pPr lvl="1"/>
            <a:r>
              <a:rPr lang="en-US" sz="1400" dirty="0" smtClean="0">
                <a:latin typeface="Times New Roman" panose="02020603050405020304" pitchFamily="18" charset="0"/>
                <a:cs typeface="Times New Roman" panose="02020603050405020304" pitchFamily="18" charset="0"/>
              </a:rPr>
              <a:t>6 RTN base stations</a:t>
            </a:r>
          </a:p>
          <a:p>
            <a:pPr lvl="1"/>
            <a:r>
              <a:rPr lang="en-US" sz="1400" dirty="0" smtClean="0">
                <a:latin typeface="Times New Roman" panose="02020603050405020304" pitchFamily="18" charset="0"/>
                <a:cs typeface="Times New Roman" panose="02020603050405020304" pitchFamily="18" charset="0"/>
              </a:rPr>
              <a:t>Note 2 additional RTN base stations are also CORS (BACO, UMBC)</a:t>
            </a:r>
            <a:endParaRPr lang="en-US" sz="14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584C9618-2B6C-4BC2-BE94-A34C84F084D9}" type="datetime1">
              <a:rPr lang="en-US" altLang="en-US" smtClean="0">
                <a:latin typeface="Times New Roman" panose="02020603050405020304" pitchFamily="18" charset="0"/>
                <a:cs typeface="Times New Roman" panose="02020603050405020304" pitchFamily="18" charset="0"/>
              </a:rPr>
              <a:t>5/20/2021</a:t>
            </a:fld>
            <a:endParaRPr lang="en-US" alt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pPr>
              <a:defRPr/>
            </a:pPr>
            <a:fld id="{05B2098E-E224-43BA-857F-54621F386C45}" type="slidenum">
              <a:rPr lang="en-US" altLang="en-US" smtClean="0">
                <a:latin typeface="Times New Roman" panose="02020603050405020304" pitchFamily="18" charset="0"/>
                <a:cs typeface="Times New Roman" panose="02020603050405020304" pitchFamily="18" charset="0"/>
              </a:rPr>
              <a:pPr>
                <a:defRPr/>
              </a:pPr>
              <a:t>20</a:t>
            </a:fld>
            <a:endParaRPr lang="en-US" alt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srcRect l="50382"/>
          <a:stretch/>
        </p:blipFill>
        <p:spPr>
          <a:xfrm>
            <a:off x="5765368" y="993577"/>
            <a:ext cx="3024753" cy="4067175"/>
          </a:xfrm>
          <a:prstGeom prst="rect">
            <a:avLst/>
          </a:prstGeom>
        </p:spPr>
      </p:pic>
    </p:spTree>
    <p:extLst>
      <p:ext uri="{BB962C8B-B14F-4D97-AF65-F5344CB8AC3E}">
        <p14:creationId xmlns:p14="http://schemas.microsoft.com/office/powerpoint/2010/main" val="3809110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Future Work</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400" dirty="0" smtClean="0">
                <a:latin typeface="Times New Roman" panose="02020603050405020304" pitchFamily="18" charset="0"/>
                <a:cs typeface="Times New Roman" panose="02020603050405020304" pitchFamily="18" charset="0"/>
              </a:rPr>
              <a:t>Collect and respond to feedback from Beta testing of OPUS-Projects 5.0</a:t>
            </a:r>
          </a:p>
          <a:p>
            <a:r>
              <a:rPr lang="en-US" sz="2400" dirty="0" smtClean="0">
                <a:latin typeface="Times New Roman" panose="02020603050405020304" pitchFamily="18" charset="0"/>
                <a:cs typeface="Times New Roman" panose="02020603050405020304" pitchFamily="18" charset="0"/>
              </a:rPr>
              <a:t>Update the User Manual for OPUS-Projects</a:t>
            </a:r>
          </a:p>
          <a:p>
            <a:r>
              <a:rPr lang="en-US" sz="2400" dirty="0" smtClean="0">
                <a:latin typeface="Times New Roman" panose="02020603050405020304" pitchFamily="18" charset="0"/>
                <a:cs typeface="Times New Roman" panose="02020603050405020304" pitchFamily="18" charset="0"/>
              </a:rPr>
              <a:t>Write new specifications for establishing geodetic control with RTK/RTN data</a:t>
            </a: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584C9618-2B6C-4BC2-BE94-A34C84F084D9}" type="datetime1">
              <a:rPr lang="en-US" altLang="en-US" smtClean="0">
                <a:latin typeface="Times New Roman" panose="02020603050405020304" pitchFamily="18" charset="0"/>
                <a:cs typeface="Times New Roman" panose="02020603050405020304" pitchFamily="18" charset="0"/>
              </a:rPr>
              <a:t>5/20/2021</a:t>
            </a:fld>
            <a:endParaRPr lang="en-US" alt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pPr>
              <a:defRPr/>
            </a:pPr>
            <a:fld id="{05B2098E-E224-43BA-857F-54621F386C45}" type="slidenum">
              <a:rPr lang="en-US" altLang="en-US" smtClean="0">
                <a:latin typeface="Times New Roman" panose="02020603050405020304" pitchFamily="18" charset="0"/>
                <a:cs typeface="Times New Roman" panose="02020603050405020304" pitchFamily="18" charset="0"/>
              </a:rPr>
              <a:pPr>
                <a:defRPr/>
              </a:pPr>
              <a:t>21</a:t>
            </a:fld>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23392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Conclusions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2035" y="1028699"/>
            <a:ext cx="3640205" cy="3692129"/>
          </a:xfrm>
        </p:spPr>
        <p:txBody>
          <a:bodyPr>
            <a:normAutofit lnSpcReduction="10000"/>
          </a:bodyPr>
          <a:lstStyle/>
          <a:p>
            <a:r>
              <a:rPr lang="en-US" sz="1600" dirty="0" smtClean="0">
                <a:latin typeface="Times New Roman" panose="02020603050405020304" pitchFamily="18" charset="0"/>
                <a:cs typeface="Times New Roman" panose="02020603050405020304" pitchFamily="18" charset="0"/>
              </a:rPr>
              <a:t>Geodetic coordinates at cm-level accuracy can be achieved with an RTN</a:t>
            </a:r>
          </a:p>
          <a:p>
            <a:pPr lvl="1"/>
            <a:r>
              <a:rPr lang="en-US" sz="1400" dirty="0" smtClean="0">
                <a:latin typeface="Times New Roman" panose="02020603050405020304" pitchFamily="18" charset="0"/>
                <a:cs typeface="Times New Roman" panose="02020603050405020304" pitchFamily="18" charset="0"/>
              </a:rPr>
              <a:t>(3) 5-min. GNSS occupations: h &lt; 3.0 cm at 95% confidence</a:t>
            </a:r>
          </a:p>
          <a:p>
            <a:pPr lvl="1"/>
            <a:r>
              <a:rPr lang="en-US" sz="1400" dirty="0" smtClean="0">
                <a:latin typeface="Times New Roman" panose="02020603050405020304" pitchFamily="18" charset="0"/>
                <a:cs typeface="Times New Roman" panose="02020603050405020304" pitchFamily="18" charset="0"/>
              </a:rPr>
              <a:t>(5) 5-min. GNSS occupations: h &lt; 2.0 cm at 95% confidence</a:t>
            </a:r>
          </a:p>
          <a:p>
            <a:r>
              <a:rPr lang="en-US" sz="1600" dirty="0" smtClean="0">
                <a:latin typeface="Times New Roman" panose="02020603050405020304" pitchFamily="18" charset="0"/>
                <a:cs typeface="Times New Roman" panose="02020603050405020304" pitchFamily="18" charset="0"/>
              </a:rPr>
              <a:t>OPUS-Projects 5.0 allows users to upload GNSS vectors</a:t>
            </a:r>
          </a:p>
          <a:p>
            <a:pPr lvl="1"/>
            <a:r>
              <a:rPr lang="en-US" sz="1400" dirty="0" smtClean="0">
                <a:latin typeface="Times New Roman" panose="02020603050405020304" pitchFamily="18" charset="0"/>
                <a:cs typeface="Times New Roman" panose="02020603050405020304" pitchFamily="18" charset="0"/>
              </a:rPr>
              <a:t>Will be released soon! Stay tuned</a:t>
            </a:r>
          </a:p>
          <a:p>
            <a:r>
              <a:rPr lang="en-US" sz="1600" dirty="0" smtClean="0">
                <a:latin typeface="Times New Roman" panose="02020603050405020304" pitchFamily="18" charset="0"/>
                <a:cs typeface="Times New Roman" panose="02020603050405020304" pitchFamily="18" charset="0"/>
              </a:rPr>
              <a:t>Results can be submitted to NGS for review and publication</a:t>
            </a:r>
          </a:p>
          <a:p>
            <a:pPr lvl="1"/>
            <a:r>
              <a:rPr lang="en-US" sz="1400" dirty="0" smtClean="0">
                <a:latin typeface="Times New Roman" panose="02020603050405020304" pitchFamily="18" charset="0"/>
                <a:cs typeface="Times New Roman" panose="02020603050405020304" pitchFamily="18" charset="0"/>
              </a:rPr>
              <a:t>Efficient collection of GNSS data on bench marks</a:t>
            </a:r>
          </a:p>
          <a:p>
            <a:pPr lvl="1"/>
            <a:r>
              <a:rPr lang="en-US" sz="1400" dirty="0" smtClean="0">
                <a:latin typeface="Times New Roman" panose="02020603050405020304" pitchFamily="18" charset="0"/>
                <a:cs typeface="Times New Roman" panose="02020603050405020304" pitchFamily="18" charset="0"/>
              </a:rPr>
              <a:t>Height modernization surveys</a:t>
            </a:r>
          </a:p>
          <a:p>
            <a:pPr lvl="1"/>
            <a:r>
              <a:rPr lang="en-US" sz="1400" dirty="0" smtClean="0">
                <a:latin typeface="Times New Roman" panose="02020603050405020304" pitchFamily="18" charset="0"/>
                <a:cs typeface="Times New Roman" panose="02020603050405020304" pitchFamily="18" charset="0"/>
              </a:rPr>
              <a:t>Establishment of geodetic control</a:t>
            </a:r>
          </a:p>
          <a:p>
            <a:pPr lvl="1"/>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pPr>
              <a:defRPr/>
            </a:pPr>
            <a:fld id="{584C9618-2B6C-4BC2-BE94-A34C84F084D9}" type="datetime1">
              <a:rPr lang="en-US" altLang="en-US" smtClean="0">
                <a:latin typeface="Times New Roman" panose="02020603050405020304" pitchFamily="18" charset="0"/>
                <a:cs typeface="Times New Roman" panose="02020603050405020304" pitchFamily="18" charset="0"/>
              </a:rPr>
              <a:t>5/20/2021</a:t>
            </a:fld>
            <a:endParaRPr lang="en-US" alt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pPr>
              <a:defRPr/>
            </a:pPr>
            <a:fld id="{05B2098E-E224-43BA-857F-54621F386C45}" type="slidenum">
              <a:rPr lang="en-US" altLang="en-US" smtClean="0">
                <a:latin typeface="Times New Roman" panose="02020603050405020304" pitchFamily="18" charset="0"/>
                <a:cs typeface="Times New Roman" panose="02020603050405020304" pitchFamily="18" charset="0"/>
              </a:rPr>
              <a:pPr>
                <a:defRPr/>
              </a:pPr>
              <a:t>22</a:t>
            </a:fld>
            <a:endParaRPr lang="en-US" alt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812240" y="1505432"/>
            <a:ext cx="5229975" cy="3065973"/>
          </a:xfrm>
          <a:prstGeom prst="rect">
            <a:avLst/>
          </a:prstGeom>
        </p:spPr>
      </p:pic>
    </p:spTree>
    <p:extLst>
      <p:ext uri="{BB962C8B-B14F-4D97-AF65-F5344CB8AC3E}">
        <p14:creationId xmlns:p14="http://schemas.microsoft.com/office/powerpoint/2010/main" val="387281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a:xfrm>
            <a:off x="1485900" y="2057400"/>
            <a:ext cx="6172200" cy="857250"/>
          </a:xfrm>
        </p:spPr>
        <p:txBody>
          <a:bodyPr/>
          <a:lstStyle/>
          <a:p>
            <a:r>
              <a:rPr lang="en-US" altLang="en-US" sz="3600" dirty="0">
                <a:latin typeface="Times New Roman" panose="02020603050405020304" pitchFamily="18" charset="0"/>
                <a:cs typeface="Times New Roman" panose="02020603050405020304" pitchFamily="18" charset="0"/>
              </a:rPr>
              <a:t>Questions?</a:t>
            </a:r>
          </a:p>
        </p:txBody>
      </p:sp>
      <p:sp>
        <p:nvSpPr>
          <p:cNvPr id="158724" name="Slide Number Placeholder 1"/>
          <p:cNvSpPr>
            <a:spLocks noGrp="1"/>
          </p:cNvSpPr>
          <p:nvPr>
            <p:ph type="sldNum" sz="quarter" idx="12"/>
          </p:nvPr>
        </p:nvSpPr>
        <p:spPr bwMode="auto">
          <a:xfrm>
            <a:off x="8734426" y="4809670"/>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lgn="l">
              <a:spcBef>
                <a:spcPct val="0"/>
              </a:spcBef>
              <a:buFontTx/>
              <a:buNone/>
            </a:pPr>
            <a:fld id="{7C0476E3-9E89-472C-91AD-5002CB083503}" type="slidenum">
              <a:rPr lang="en-US" altLang="en-US" sz="900">
                <a:solidFill>
                  <a:srgbClr val="898989"/>
                </a:solidFill>
              </a:rPr>
              <a:pPr algn="l">
                <a:spcBef>
                  <a:spcPct val="0"/>
                </a:spcBef>
                <a:buFontTx/>
                <a:buNone/>
              </a:pPr>
              <a:t>23</a:t>
            </a:fld>
            <a:endParaRPr lang="en-US" altLang="en-US" sz="900" dirty="0">
              <a:solidFill>
                <a:srgbClr val="898989"/>
              </a:solidFill>
            </a:endParaRPr>
          </a:p>
        </p:txBody>
      </p:sp>
      <p:sp>
        <p:nvSpPr>
          <p:cNvPr id="158723" name="TextBox 1"/>
          <p:cNvSpPr txBox="1">
            <a:spLocks noChangeArrowheads="1"/>
          </p:cNvSpPr>
          <p:nvPr/>
        </p:nvSpPr>
        <p:spPr bwMode="auto">
          <a:xfrm>
            <a:off x="4636294" y="4355306"/>
            <a:ext cx="32718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r">
              <a:spcBef>
                <a:spcPct val="0"/>
              </a:spcBef>
              <a:buFontTx/>
              <a:buNone/>
            </a:pPr>
            <a:r>
              <a:rPr lang="en-US" altLang="en-US" sz="2100" dirty="0">
                <a:latin typeface="Times New Roman" panose="02020603050405020304" pitchFamily="18" charset="0"/>
                <a:cs typeface="Times New Roman" panose="02020603050405020304" pitchFamily="18" charset="0"/>
              </a:rPr>
              <a:t>Dan Gillins</a:t>
            </a:r>
          </a:p>
          <a:p>
            <a:pPr algn="r">
              <a:spcBef>
                <a:spcPct val="0"/>
              </a:spcBef>
              <a:buFontTx/>
              <a:buNone/>
            </a:pPr>
            <a:r>
              <a:rPr lang="en-US" altLang="en-US" sz="2100" dirty="0">
                <a:latin typeface="Times New Roman" panose="02020603050405020304" pitchFamily="18" charset="0"/>
                <a:cs typeface="Times New Roman" panose="02020603050405020304" pitchFamily="18" charset="0"/>
              </a:rPr>
              <a:t>Daniel.Gillins@noaa.gov</a:t>
            </a:r>
          </a:p>
        </p:txBody>
      </p:sp>
      <p:sp>
        <p:nvSpPr>
          <p:cNvPr id="2" name="Date Placeholder 1"/>
          <p:cNvSpPr>
            <a:spLocks noGrp="1"/>
          </p:cNvSpPr>
          <p:nvPr>
            <p:ph type="dt" sz="half" idx="10"/>
          </p:nvPr>
        </p:nvSpPr>
        <p:spPr>
          <a:xfrm>
            <a:off x="76200" y="4826546"/>
            <a:ext cx="2133600" cy="273844"/>
          </a:xfrm>
        </p:spPr>
        <p:txBody>
          <a:bodyPr/>
          <a:lstStyle/>
          <a:p>
            <a:fld id="{98A01FAF-B36B-47D9-A901-13A4D0EF3919}" type="datetime1">
              <a:rPr lang="en-US" smtClean="0"/>
              <a:t>5/20/2021</a:t>
            </a:fld>
            <a:endParaRPr lang="en-US"/>
          </a:p>
        </p:txBody>
      </p:sp>
    </p:spTree>
    <p:extLst>
      <p:ext uri="{BB962C8B-B14F-4D97-AF65-F5344CB8AC3E}">
        <p14:creationId xmlns:p14="http://schemas.microsoft.com/office/powerpoint/2010/main" val="2716557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a:xfrm>
            <a:off x="365316" y="343229"/>
            <a:ext cx="8229600" cy="857250"/>
          </a:xfrm>
        </p:spPr>
        <p:txBody>
          <a:bodyPr>
            <a:normAutofit/>
          </a:bodyPr>
          <a:lstStyle/>
          <a:p>
            <a:r>
              <a:rPr lang="en-US" altLang="en-US" sz="3600" dirty="0" smtClean="0">
                <a:latin typeface="Times New Roman" panose="02020603050405020304" pitchFamily="18" charset="0"/>
                <a:cs typeface="Times New Roman" panose="02020603050405020304" pitchFamily="18" charset="0"/>
              </a:rPr>
              <a:t>For More Technical Details, Refer to…</a:t>
            </a:r>
          </a:p>
        </p:txBody>
      </p:sp>
      <p:sp>
        <p:nvSpPr>
          <p:cNvPr id="160771" name="Content Placeholder 2"/>
          <p:cNvSpPr>
            <a:spLocks noGrp="1"/>
          </p:cNvSpPr>
          <p:nvPr>
            <p:ph idx="1"/>
          </p:nvPr>
        </p:nvSpPr>
        <p:spPr>
          <a:xfrm>
            <a:off x="539496" y="1102519"/>
            <a:ext cx="8330184" cy="3711179"/>
          </a:xfrm>
        </p:spPr>
        <p:txBody>
          <a:bodyPr>
            <a:normAutofit fontScale="92500"/>
          </a:bodyPr>
          <a:lstStyle/>
          <a:p>
            <a:r>
              <a:rPr lang="en-US" altLang="en-US" sz="1400" dirty="0">
                <a:latin typeface="Times New Roman" panose="02020603050405020304" pitchFamily="18" charset="0"/>
                <a:cs typeface="Times New Roman" panose="02020603050405020304" pitchFamily="18" charset="0"/>
              </a:rPr>
              <a:t>Gillins, D.T., Kerr, D., and Weaver, B. (2019). “Evaluation of the Online Positioning User Service for Processing Static GPS Surveys: OPUS-Projects, OPUS-S, OPUS-Net, and OPUS-RS,” </a:t>
            </a:r>
            <a:r>
              <a:rPr lang="en-US" altLang="en-US" sz="1400" i="1" dirty="0">
                <a:latin typeface="Times New Roman" panose="02020603050405020304" pitchFamily="18" charset="0"/>
                <a:cs typeface="Times New Roman" panose="02020603050405020304" pitchFamily="18" charset="0"/>
              </a:rPr>
              <a:t>J. </a:t>
            </a:r>
            <a:r>
              <a:rPr lang="en-US" altLang="en-US" sz="1400" i="1" dirty="0" err="1">
                <a:latin typeface="Times New Roman" panose="02020603050405020304" pitchFamily="18" charset="0"/>
                <a:cs typeface="Times New Roman" panose="02020603050405020304" pitchFamily="18" charset="0"/>
              </a:rPr>
              <a:t>Surv</a:t>
            </a:r>
            <a:r>
              <a:rPr lang="en-US" altLang="en-US" sz="1400" i="1" dirty="0">
                <a:latin typeface="Times New Roman" panose="02020603050405020304" pitchFamily="18" charset="0"/>
                <a:cs typeface="Times New Roman" panose="02020603050405020304" pitchFamily="18" charset="0"/>
              </a:rPr>
              <a:t>. Eng</a:t>
            </a:r>
            <a:r>
              <a:rPr lang="en-US" altLang="en-US" sz="1400" dirty="0">
                <a:latin typeface="Times New Roman" panose="02020603050405020304" pitchFamily="18" charset="0"/>
                <a:cs typeface="Times New Roman" panose="02020603050405020304" pitchFamily="18" charset="0"/>
              </a:rPr>
              <a:t>. (ASCE), 145(3):05019002.</a:t>
            </a:r>
          </a:p>
          <a:p>
            <a:r>
              <a:rPr lang="en-US" altLang="en-US" sz="1400" dirty="0">
                <a:latin typeface="Times New Roman" panose="02020603050405020304" pitchFamily="18" charset="0"/>
                <a:cs typeface="Times New Roman" panose="02020603050405020304" pitchFamily="18" charset="0"/>
              </a:rPr>
              <a:t>Gillins, D.T., Heck, J., Scott, G., Jordan, K., and </a:t>
            </a:r>
            <a:r>
              <a:rPr lang="en-US" altLang="en-US" sz="1400" dirty="0" err="1">
                <a:latin typeface="Times New Roman" panose="02020603050405020304" pitchFamily="18" charset="0"/>
                <a:cs typeface="Times New Roman" panose="02020603050405020304" pitchFamily="18" charset="0"/>
              </a:rPr>
              <a:t>Hippenstiel</a:t>
            </a:r>
            <a:r>
              <a:rPr lang="en-US" altLang="en-US" sz="1400" dirty="0">
                <a:latin typeface="Times New Roman" panose="02020603050405020304" pitchFamily="18" charset="0"/>
                <a:cs typeface="Times New Roman" panose="02020603050405020304" pitchFamily="18" charset="0"/>
              </a:rPr>
              <a:t>, R. (2019). “Accuracy of GNSS Observations from Three Real-time Networks in Maryland, USA,” </a:t>
            </a:r>
            <a:r>
              <a:rPr lang="en-US" altLang="en-US" sz="1400" i="1" dirty="0">
                <a:latin typeface="Times New Roman" panose="02020603050405020304" pitchFamily="18" charset="0"/>
                <a:cs typeface="Times New Roman" panose="02020603050405020304" pitchFamily="18" charset="0"/>
              </a:rPr>
              <a:t>Proc. 2019 FIG Working Week, Hanoi, Vietnam</a:t>
            </a:r>
            <a:r>
              <a:rPr lang="en-US" altLang="en-US" sz="1400" dirty="0">
                <a:latin typeface="Times New Roman" panose="02020603050405020304" pitchFamily="18" charset="0"/>
                <a:cs typeface="Times New Roman" panose="02020603050405020304" pitchFamily="18" charset="0"/>
              </a:rPr>
              <a:t>,  April 2019, 15 pp.</a:t>
            </a:r>
          </a:p>
          <a:p>
            <a:r>
              <a:rPr lang="en-US" altLang="en-US" sz="1400" dirty="0">
                <a:latin typeface="Times New Roman" panose="02020603050405020304" pitchFamily="18" charset="0"/>
                <a:cs typeface="Times New Roman" panose="02020603050405020304" pitchFamily="18" charset="0"/>
              </a:rPr>
              <a:t>Park, J., Kim, S., </a:t>
            </a:r>
            <a:r>
              <a:rPr lang="en-US" altLang="en-US" sz="1400" dirty="0" err="1">
                <a:latin typeface="Times New Roman" panose="02020603050405020304" pitchFamily="18" charset="0"/>
                <a:cs typeface="Times New Roman" panose="02020603050405020304" pitchFamily="18" charset="0"/>
              </a:rPr>
              <a:t>Shahbazi</a:t>
            </a:r>
            <a:r>
              <a:rPr lang="en-US" altLang="en-US" sz="1400" dirty="0">
                <a:latin typeface="Times New Roman" panose="02020603050405020304" pitchFamily="18" charset="0"/>
                <a:cs typeface="Times New Roman" panose="02020603050405020304" pitchFamily="18" charset="0"/>
              </a:rPr>
              <a:t>, A., Gillins, D., and Dennis, M. (2018). “Evaluation of Static GPS Surveying Campaigns Processed in OPUS-Projects,” </a:t>
            </a:r>
            <a:r>
              <a:rPr lang="en-US" altLang="en-US" sz="1400" i="1" dirty="0">
                <a:latin typeface="Times New Roman" panose="02020603050405020304" pitchFamily="18" charset="0"/>
                <a:cs typeface="Times New Roman" panose="02020603050405020304" pitchFamily="18" charset="0"/>
              </a:rPr>
              <a:t>Final Technical Report FY17 NA293P</a:t>
            </a:r>
            <a:r>
              <a:rPr lang="en-US" altLang="en-US" sz="1400" dirty="0">
                <a:latin typeface="Times New Roman" panose="02020603050405020304" pitchFamily="18" charset="0"/>
                <a:cs typeface="Times New Roman" panose="02020603050405020304" pitchFamily="18" charset="0"/>
              </a:rPr>
              <a:t>, National Geodetic Survey, 58 pp.</a:t>
            </a:r>
          </a:p>
          <a:p>
            <a:r>
              <a:rPr lang="en-US" altLang="en-US" sz="1400" dirty="0">
                <a:latin typeface="Times New Roman" panose="02020603050405020304" pitchFamily="18" charset="0"/>
                <a:cs typeface="Times New Roman" panose="02020603050405020304" pitchFamily="18" charset="0"/>
              </a:rPr>
              <a:t>Jamieson, M., and Gillins, D.T. (2018). “Comparative Analysis of Online Static GNSS Post-Processing Services.” </a:t>
            </a:r>
            <a:r>
              <a:rPr lang="en-US" altLang="en-US" sz="1400" i="1" dirty="0">
                <a:latin typeface="Times New Roman" panose="02020603050405020304" pitchFamily="18" charset="0"/>
                <a:cs typeface="Times New Roman" panose="02020603050405020304" pitchFamily="18" charset="0"/>
              </a:rPr>
              <a:t>J. </a:t>
            </a:r>
            <a:r>
              <a:rPr lang="en-US" altLang="en-US" sz="1400" i="1" dirty="0" err="1">
                <a:latin typeface="Times New Roman" panose="02020603050405020304" pitchFamily="18" charset="0"/>
                <a:cs typeface="Times New Roman" panose="02020603050405020304" pitchFamily="18" charset="0"/>
              </a:rPr>
              <a:t>Surv</a:t>
            </a:r>
            <a:r>
              <a:rPr lang="en-US" altLang="en-US" sz="1400" i="1" dirty="0">
                <a:latin typeface="Times New Roman" panose="02020603050405020304" pitchFamily="18" charset="0"/>
                <a:cs typeface="Times New Roman" panose="02020603050405020304" pitchFamily="18" charset="0"/>
              </a:rPr>
              <a:t>. Eng</a:t>
            </a:r>
            <a:r>
              <a:rPr lang="en-US" altLang="en-US" sz="1400" dirty="0">
                <a:latin typeface="Times New Roman" panose="02020603050405020304" pitchFamily="18" charset="0"/>
                <a:cs typeface="Times New Roman" panose="02020603050405020304" pitchFamily="18" charset="0"/>
              </a:rPr>
              <a:t>. (ASCE), 144(4):05018002.</a:t>
            </a:r>
          </a:p>
          <a:p>
            <a:r>
              <a:rPr lang="en-US" altLang="en-US" sz="1400" dirty="0" err="1">
                <a:latin typeface="Times New Roman" panose="02020603050405020304" pitchFamily="18" charset="0"/>
                <a:cs typeface="Times New Roman" panose="02020603050405020304" pitchFamily="18" charset="0"/>
              </a:rPr>
              <a:t>Allahyari</a:t>
            </a:r>
            <a:r>
              <a:rPr lang="en-US" altLang="en-US" sz="1400" dirty="0">
                <a:latin typeface="Times New Roman" panose="02020603050405020304" pitchFamily="18" charset="0"/>
                <a:cs typeface="Times New Roman" panose="02020603050405020304" pitchFamily="18" charset="0"/>
              </a:rPr>
              <a:t>, M., Olsen, M., Gillins, D.T., and Dennis, M. (2018). “A Tale of Two RTNs: Rigorous Evaluation of GNSS Survey Observations in Real-time Networks,” </a:t>
            </a:r>
            <a:r>
              <a:rPr lang="en-US" altLang="en-US" sz="1400" i="1" dirty="0">
                <a:latin typeface="Times New Roman" panose="02020603050405020304" pitchFamily="18" charset="0"/>
                <a:cs typeface="Times New Roman" panose="02020603050405020304" pitchFamily="18" charset="0"/>
              </a:rPr>
              <a:t>J. </a:t>
            </a:r>
            <a:r>
              <a:rPr lang="en-US" altLang="en-US" sz="1400" i="1" dirty="0" err="1">
                <a:latin typeface="Times New Roman" panose="02020603050405020304" pitchFamily="18" charset="0"/>
                <a:cs typeface="Times New Roman" panose="02020603050405020304" pitchFamily="18" charset="0"/>
              </a:rPr>
              <a:t>Surv</a:t>
            </a:r>
            <a:r>
              <a:rPr lang="en-US" altLang="en-US" sz="1400" i="1" dirty="0">
                <a:latin typeface="Times New Roman" panose="02020603050405020304" pitchFamily="18" charset="0"/>
                <a:cs typeface="Times New Roman" panose="02020603050405020304" pitchFamily="18" charset="0"/>
              </a:rPr>
              <a:t>. Eng.</a:t>
            </a:r>
            <a:r>
              <a:rPr lang="en-US" altLang="en-US" sz="1400" dirty="0">
                <a:latin typeface="Times New Roman" panose="02020603050405020304" pitchFamily="18" charset="0"/>
                <a:cs typeface="Times New Roman" panose="02020603050405020304" pitchFamily="18" charset="0"/>
              </a:rPr>
              <a:t> (ASCE), 144(2):05018001.</a:t>
            </a:r>
          </a:p>
          <a:p>
            <a:r>
              <a:rPr lang="en-US" altLang="en-US" sz="1400" dirty="0">
                <a:latin typeface="Times New Roman" panose="02020603050405020304" pitchFamily="18" charset="0"/>
                <a:cs typeface="Times New Roman" panose="02020603050405020304" pitchFamily="18" charset="0"/>
              </a:rPr>
              <a:t>Weaver, B., Gillins, D.T., and Dennis, M. (2018). “Hybrid Survey Networks: Combining Real-time and Static GNSS Observations for Optimizing Height Modernization,” </a:t>
            </a:r>
            <a:r>
              <a:rPr lang="en-US" altLang="en-US" sz="1400" i="1" dirty="0">
                <a:latin typeface="Times New Roman" panose="02020603050405020304" pitchFamily="18" charset="0"/>
                <a:cs typeface="Times New Roman" panose="02020603050405020304" pitchFamily="18" charset="0"/>
              </a:rPr>
              <a:t>J. </a:t>
            </a:r>
            <a:r>
              <a:rPr lang="en-US" altLang="en-US" sz="1400" i="1" dirty="0" err="1">
                <a:latin typeface="Times New Roman" panose="02020603050405020304" pitchFamily="18" charset="0"/>
                <a:cs typeface="Times New Roman" panose="02020603050405020304" pitchFamily="18" charset="0"/>
              </a:rPr>
              <a:t>Surv</a:t>
            </a:r>
            <a:r>
              <a:rPr lang="en-US" altLang="en-US" sz="1400" i="1" dirty="0">
                <a:latin typeface="Times New Roman" panose="02020603050405020304" pitchFamily="18" charset="0"/>
                <a:cs typeface="Times New Roman" panose="02020603050405020304" pitchFamily="18" charset="0"/>
              </a:rPr>
              <a:t>. Eng.</a:t>
            </a:r>
            <a:r>
              <a:rPr lang="en-US" altLang="en-US" sz="1400" dirty="0">
                <a:latin typeface="Times New Roman" panose="02020603050405020304" pitchFamily="18" charset="0"/>
                <a:cs typeface="Times New Roman" panose="02020603050405020304" pitchFamily="18" charset="0"/>
              </a:rPr>
              <a:t> (ASCE), </a:t>
            </a:r>
            <a:r>
              <a:rPr lang="en-US" altLang="en-US" sz="1400" dirty="0">
                <a:latin typeface="Times New Roman" panose="02020603050405020304" pitchFamily="18" charset="0"/>
                <a:cs typeface="Times New Roman" panose="02020603050405020304" pitchFamily="18" charset="0"/>
                <a:hlinkClick r:id="rId2"/>
              </a:rPr>
              <a:t>10.1061/(ASCE)SU.1943-5428.0000244</a:t>
            </a:r>
            <a:r>
              <a:rPr lang="en-US" altLang="en-US" sz="1400" dirty="0">
                <a:latin typeface="Times New Roman" panose="02020603050405020304" pitchFamily="18" charset="0"/>
                <a:cs typeface="Times New Roman" panose="02020603050405020304" pitchFamily="18" charset="0"/>
              </a:rPr>
              <a:t>, 144(1):05017006.</a:t>
            </a:r>
          </a:p>
          <a:p>
            <a:r>
              <a:rPr lang="en-US" altLang="en-US" sz="1400" dirty="0">
                <a:latin typeface="Times New Roman" panose="02020603050405020304" pitchFamily="18" charset="0"/>
                <a:cs typeface="Times New Roman" panose="02020603050405020304" pitchFamily="18" charset="0"/>
              </a:rPr>
              <a:t>Gillins, D., and Eddy, M. (2017). “Comparison of GPS Height Modernization Surveys using OPUS-Projects and Following NGS-58 Guidelines,” J. </a:t>
            </a:r>
            <a:r>
              <a:rPr lang="en-US" altLang="en-US" sz="1400" dirty="0" err="1">
                <a:latin typeface="Times New Roman" panose="02020603050405020304" pitchFamily="18" charset="0"/>
                <a:cs typeface="Times New Roman" panose="02020603050405020304" pitchFamily="18" charset="0"/>
              </a:rPr>
              <a:t>Surv</a:t>
            </a:r>
            <a:r>
              <a:rPr lang="en-US" altLang="en-US" sz="1400" dirty="0">
                <a:latin typeface="Times New Roman" panose="02020603050405020304" pitchFamily="18" charset="0"/>
                <a:cs typeface="Times New Roman" panose="02020603050405020304" pitchFamily="18" charset="0"/>
              </a:rPr>
              <a:t>. Eng. (ASCE)., 143(1):05016007.</a:t>
            </a:r>
          </a:p>
          <a:p>
            <a:endParaRPr lang="en-US" altLang="en-US" dirty="0" smtClean="0"/>
          </a:p>
        </p:txBody>
      </p:sp>
      <p:sp>
        <p:nvSpPr>
          <p:cNvPr id="2" name="Date Placeholder 1"/>
          <p:cNvSpPr>
            <a:spLocks noGrp="1"/>
          </p:cNvSpPr>
          <p:nvPr>
            <p:ph type="dt" sz="half" idx="10"/>
          </p:nvPr>
        </p:nvSpPr>
        <p:spPr/>
        <p:txBody>
          <a:bodyPr/>
          <a:lstStyle/>
          <a:p>
            <a:fld id="{C03D17BF-AEFF-4AFF-8709-5C480130A204}" type="datetime1">
              <a:rPr lang="en-US" smtClean="0"/>
              <a:t>5/20/2021</a:t>
            </a:fld>
            <a:endParaRPr lang="en-US"/>
          </a:p>
        </p:txBody>
      </p:sp>
      <p:sp>
        <p:nvSpPr>
          <p:cNvPr id="3" name="Slide Number Placeholder 2"/>
          <p:cNvSpPr>
            <a:spLocks noGrp="1"/>
          </p:cNvSpPr>
          <p:nvPr>
            <p:ph type="sldNum" sz="quarter" idx="12"/>
          </p:nvPr>
        </p:nvSpPr>
        <p:spPr/>
        <p:txBody>
          <a:bodyPr/>
          <a:lstStyle/>
          <a:p>
            <a:fld id="{D3D538F9-49A3-B84F-B36B-A7030CDE5D5B}" type="slidenum">
              <a:rPr lang="en-US" smtClean="0"/>
              <a:t>24</a:t>
            </a:fld>
            <a:endParaRPr lang="en-US"/>
          </a:p>
        </p:txBody>
      </p:sp>
    </p:spTree>
    <p:extLst>
      <p:ext uri="{BB962C8B-B14F-4D97-AF65-F5344CB8AC3E}">
        <p14:creationId xmlns:p14="http://schemas.microsoft.com/office/powerpoint/2010/main" val="2347670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Outline</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normAutofit fontScale="85000" lnSpcReduction="20000"/>
          </a:bodyPr>
          <a:lstStyle/>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Background on recent and ongoing developments for OPUS-Projects</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Case Studies on Accuracies of RTNs</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GNSS Vector Exchange (GVX) File Format</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Demo development to OPUS-Projects 5.0</a:t>
            </a:r>
          </a:p>
          <a:p>
            <a:pPr marL="914400" lvl="1" indent="-514350">
              <a:buFont typeface="+mj-lt"/>
              <a:buAutoNum type="arabicPeriod"/>
            </a:pPr>
            <a:r>
              <a:rPr lang="en-US" dirty="0" smtClean="0">
                <a:latin typeface="Times New Roman" panose="02020603050405020304" pitchFamily="18" charset="0"/>
                <a:cs typeface="Times New Roman" panose="02020603050405020304" pitchFamily="18" charset="0"/>
              </a:rPr>
              <a:t>RTN-only case study </a:t>
            </a:r>
          </a:p>
          <a:p>
            <a:pPr marL="914400" lvl="1" indent="-514350">
              <a:buFont typeface="+mj-lt"/>
              <a:buAutoNum type="arabicPeriod"/>
            </a:pPr>
            <a:r>
              <a:rPr lang="en-US" dirty="0" err="1" smtClean="0">
                <a:latin typeface="Times New Roman" panose="02020603050405020304" pitchFamily="18" charset="0"/>
                <a:cs typeface="Times New Roman" panose="02020603050405020304" pitchFamily="18" charset="0"/>
              </a:rPr>
              <a:t>RTN+static</a:t>
            </a:r>
            <a:r>
              <a:rPr lang="en-US" dirty="0" smtClean="0">
                <a:latin typeface="Times New Roman" panose="02020603050405020304" pitchFamily="18" charset="0"/>
                <a:cs typeface="Times New Roman" panose="02020603050405020304" pitchFamily="18" charset="0"/>
              </a:rPr>
              <a:t> GPS case study</a:t>
            </a:r>
          </a:p>
          <a:p>
            <a:pPr marL="914400" lvl="1" indent="-514350">
              <a:buFont typeface="+mj-lt"/>
              <a:buAutoNum type="arabicPeriod"/>
            </a:pPr>
            <a:r>
              <a:rPr lang="en-US" dirty="0" smtClean="0">
                <a:latin typeface="Times New Roman" panose="02020603050405020304" pitchFamily="18" charset="0"/>
                <a:cs typeface="Times New Roman" panose="02020603050405020304" pitchFamily="18" charset="0"/>
              </a:rPr>
              <a:t>Single-base RTK and post-processed vectors from Trimble Business Center (TBC) case study</a:t>
            </a:r>
          </a:p>
          <a:p>
            <a:pPr marL="0" indent="0">
              <a:buNone/>
            </a:pPr>
            <a:endParaRPr lang="en-US"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8064F860-80CD-4485-8496-787702BE8525}" type="datetime1">
              <a:rPr lang="en-US" smtClean="0"/>
              <a:t>5/20/2021</a:t>
            </a:fld>
            <a:endParaRPr lang="en-US"/>
          </a:p>
        </p:txBody>
      </p:sp>
      <p:sp>
        <p:nvSpPr>
          <p:cNvPr id="7" name="Slide Number Placeholder 6"/>
          <p:cNvSpPr>
            <a:spLocks noGrp="1"/>
          </p:cNvSpPr>
          <p:nvPr>
            <p:ph type="sldNum" sz="quarter" idx="12"/>
          </p:nvPr>
        </p:nvSpPr>
        <p:spPr/>
        <p:txBody>
          <a:bodyPr/>
          <a:lstStyle/>
          <a:p>
            <a:fld id="{D3D538F9-49A3-B84F-B36B-A7030CDE5D5B}" type="slidenum">
              <a:rPr lang="en-US" smtClean="0"/>
              <a:t>3</a:t>
            </a:fld>
            <a:endParaRPr lang="en-US"/>
          </a:p>
        </p:txBody>
      </p:sp>
    </p:spTree>
    <p:extLst>
      <p:ext uri="{BB962C8B-B14F-4D97-AF65-F5344CB8AC3E}">
        <p14:creationId xmlns:p14="http://schemas.microsoft.com/office/powerpoint/2010/main" val="346388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Development Phases of OPUS-Projects</a:t>
            </a:r>
            <a:endParaRPr lang="en-US"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8013433"/>
              </p:ext>
            </p:extLst>
          </p:nvPr>
        </p:nvGraphicFramePr>
        <p:xfrm>
          <a:off x="457200" y="1200150"/>
          <a:ext cx="8229600" cy="32323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C41308C1-D484-4CA8-A94F-DD855AFED80F}" type="datetime1">
              <a:rPr lang="en-US" smtClean="0"/>
              <a:t>5/20/2021</a:t>
            </a:fld>
            <a:endParaRPr lang="en-US"/>
          </a:p>
        </p:txBody>
      </p:sp>
      <p:sp>
        <p:nvSpPr>
          <p:cNvPr id="5" name="Slide Number Placeholder 4"/>
          <p:cNvSpPr>
            <a:spLocks noGrp="1"/>
          </p:cNvSpPr>
          <p:nvPr>
            <p:ph type="sldNum" sz="quarter" idx="12"/>
          </p:nvPr>
        </p:nvSpPr>
        <p:spPr/>
        <p:txBody>
          <a:bodyPr/>
          <a:lstStyle/>
          <a:p>
            <a:fld id="{D3D538F9-49A3-B84F-B36B-A7030CDE5D5B}" type="slidenum">
              <a:rPr lang="en-US" smtClean="0"/>
              <a:t>4</a:t>
            </a:fld>
            <a:endParaRPr lang="en-US"/>
          </a:p>
        </p:txBody>
      </p:sp>
      <p:sp>
        <p:nvSpPr>
          <p:cNvPr id="7" name="Rectangle 6"/>
          <p:cNvSpPr/>
          <p:nvPr/>
        </p:nvSpPr>
        <p:spPr>
          <a:xfrm>
            <a:off x="4195482" y="1063229"/>
            <a:ext cx="2357717" cy="3530996"/>
          </a:xfrm>
          <a:prstGeom prst="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a:solidFill>
                  <a:schemeClr val="tx1"/>
                </a:solidFill>
              </a:ln>
            </a:endParaRPr>
          </a:p>
        </p:txBody>
      </p:sp>
    </p:spTree>
    <p:extLst>
      <p:ext uri="{BB962C8B-B14F-4D97-AF65-F5344CB8AC3E}">
        <p14:creationId xmlns:p14="http://schemas.microsoft.com/office/powerpoint/2010/main" val="272458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positionpartners.com.au/product_images/260_144254447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9282" y="3624791"/>
            <a:ext cx="2701718" cy="149945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030" name="Picture 6" descr="http://www.gcfarm.com/siteart/precision-farming/case-accuguid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18491" y="2475991"/>
            <a:ext cx="1250156" cy="11787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0116" name="Date Placeholder 3"/>
          <p:cNvSpPr>
            <a:spLocks noGrp="1"/>
          </p:cNvSpPr>
          <p:nvPr>
            <p:ph type="dt" sz="quarter" idx="10"/>
          </p:nvPr>
        </p:nvSpPr>
        <p:spPr bwMode="auto">
          <a:xfrm>
            <a:off x="0" y="4934992"/>
            <a:ext cx="21336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fontAlgn="base">
              <a:spcBef>
                <a:spcPct val="0"/>
              </a:spcBef>
              <a:spcAft>
                <a:spcPct val="0"/>
              </a:spcAft>
              <a:buFontTx/>
              <a:buNone/>
            </a:pPr>
            <a:fld id="{10E20A9D-F79C-468F-9853-F9CBE1B46307}" type="datetime4">
              <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pPr fontAlgn="base">
                <a:spcBef>
                  <a:spcPct val="0"/>
                </a:spcBef>
                <a:spcAft>
                  <a:spcPct val="0"/>
                </a:spcAft>
                <a:buFontTx/>
                <a:buNone/>
              </a:pPr>
              <a:t>May 20, 2021</a:t>
            </a:fld>
            <a:endParaRPr lang="en-US" altLang="en-US" sz="675" dirty="0">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01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spcBef>
                <a:spcPct val="0"/>
              </a:spcBef>
              <a:buFontTx/>
              <a:buNone/>
            </a:pPr>
            <a:fld id="{E2248CE0-E8E1-4A7B-A0C0-6578FF050600}" type="slidenum">
              <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pPr>
                <a:spcBef>
                  <a:spcPct val="0"/>
                </a:spcBef>
                <a:buFontTx/>
                <a:buNone/>
              </a:pPr>
              <a:t>5</a:t>
            </a:fld>
            <a:endPar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0118" name="Title 1"/>
          <p:cNvSpPr>
            <a:spLocks noGrp="1"/>
          </p:cNvSpPr>
          <p:nvPr>
            <p:ph type="title" idx="4294967295"/>
          </p:nvPr>
        </p:nvSpPr>
        <p:spPr>
          <a:xfrm>
            <a:off x="-305536" y="615652"/>
            <a:ext cx="6999685" cy="514350"/>
          </a:xfrm>
        </p:spPr>
        <p:txBody>
          <a:bodyPr>
            <a:normAutofit fontScale="90000"/>
          </a:bodyPr>
          <a:lstStyle/>
          <a:p>
            <a:pPr eaLnBrk="1" hangingPunct="1"/>
            <a:r>
              <a:rPr lang="en-US" altLang="en-US" dirty="0" smtClean="0">
                <a:solidFill>
                  <a:srgbClr val="000000"/>
                </a:solidFill>
                <a:latin typeface="Times New Roman" panose="02020603050405020304" pitchFamily="18" charset="0"/>
                <a:cs typeface="Times New Roman" panose="02020603050405020304" pitchFamily="18" charset="0"/>
              </a:rPr>
              <a:t>Real-Time Kinematic (RTK) Surveying</a:t>
            </a:r>
          </a:p>
        </p:txBody>
      </p:sp>
      <p:sp>
        <p:nvSpPr>
          <p:cNvPr id="90119" name="Content Placeholder 1"/>
          <p:cNvSpPr txBox="1">
            <a:spLocks/>
          </p:cNvSpPr>
          <p:nvPr/>
        </p:nvSpPr>
        <p:spPr bwMode="auto">
          <a:xfrm>
            <a:off x="281442" y="1405508"/>
            <a:ext cx="4126126" cy="325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buFontTx/>
              <a:buNone/>
            </a:pPr>
            <a:r>
              <a:rPr lang="en-US" altLang="en-US" sz="1800" u="sng"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Conventional RTK</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Stationary single “base” station</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Transmits precise coordinates and GNSS observables to moving “rover”</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&lt; 10-20 km baseline length</a:t>
            </a:r>
          </a:p>
          <a:p>
            <a:pPr eaLnBrk="1" hangingPunct="1">
              <a:buFontTx/>
              <a:buNone/>
            </a:pPr>
            <a:r>
              <a:rPr lang="en-US" altLang="en-US" sz="1800" u="sng"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Applications</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Survey engineering</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Mobile mapping</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Precision agriculture </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Mining</a:t>
            </a:r>
          </a:p>
          <a:p>
            <a:pPr lvl="1" eaLnBrk="1" hangingPunct="1">
              <a:buSzPct val="75000"/>
              <a:buFontTx/>
              <a:buChar char="•"/>
            </a:pPr>
            <a:r>
              <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Construction</a:t>
            </a:r>
          </a:p>
          <a:p>
            <a:pPr eaLnBrk="1" hangingPunct="1">
              <a:buFontTx/>
              <a:buNone/>
            </a:pPr>
            <a:endParaRPr lang="en-US" altLang="en-US" sz="180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endParaRPr>
          </a:p>
        </p:txBody>
      </p:sp>
      <p:cxnSp>
        <p:nvCxnSpPr>
          <p:cNvPr id="90120" name="Straight Connector 5"/>
          <p:cNvCxnSpPr>
            <a:cxnSpLocks noChangeShapeType="1"/>
          </p:cNvCxnSpPr>
          <p:nvPr/>
        </p:nvCxnSpPr>
        <p:spPr bwMode="auto">
          <a:xfrm flipH="1">
            <a:off x="5611416" y="1660922"/>
            <a:ext cx="223838" cy="54173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90121" name="Straight Connector 19"/>
          <p:cNvCxnSpPr>
            <a:cxnSpLocks noChangeShapeType="1"/>
          </p:cNvCxnSpPr>
          <p:nvPr/>
        </p:nvCxnSpPr>
        <p:spPr bwMode="auto">
          <a:xfrm>
            <a:off x="5838825" y="1660923"/>
            <a:ext cx="0" cy="448865"/>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cxnSp>
        <p:nvCxnSpPr>
          <p:cNvPr id="90122" name="Straight Connector 23"/>
          <p:cNvCxnSpPr>
            <a:cxnSpLocks noChangeShapeType="1"/>
          </p:cNvCxnSpPr>
          <p:nvPr/>
        </p:nvCxnSpPr>
        <p:spPr bwMode="auto">
          <a:xfrm>
            <a:off x="5842398" y="1660922"/>
            <a:ext cx="226219" cy="54173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25" name="Oval 24"/>
          <p:cNvSpPr/>
          <p:nvPr/>
        </p:nvSpPr>
        <p:spPr bwMode="auto">
          <a:xfrm>
            <a:off x="5614988" y="1538288"/>
            <a:ext cx="454819" cy="122635"/>
          </a:xfrm>
          <a:prstGeom prst="ellipse">
            <a:avLst/>
          </a:prstGeom>
          <a:solidFill>
            <a:schemeClr val="accent1">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cxnSp>
        <p:nvCxnSpPr>
          <p:cNvPr id="90124" name="Straight Connector 26"/>
          <p:cNvCxnSpPr>
            <a:cxnSpLocks noChangeShapeType="1"/>
          </p:cNvCxnSpPr>
          <p:nvPr/>
        </p:nvCxnSpPr>
        <p:spPr bwMode="auto">
          <a:xfrm>
            <a:off x="7322344" y="1660922"/>
            <a:ext cx="0" cy="541734"/>
          </a:xfrm>
          <a:prstGeom prst="line">
            <a:avLst/>
          </a:prstGeom>
          <a:noFill/>
          <a:ln w="28575" algn="ctr">
            <a:solidFill>
              <a:srgbClr val="000000"/>
            </a:solidFill>
            <a:round/>
            <a:headEnd/>
            <a:tailEnd/>
          </a:ln>
          <a:extLst>
            <a:ext uri="{909E8E84-426E-40DD-AFC4-6F175D3DCCD1}">
              <a14:hiddenFill xmlns:a14="http://schemas.microsoft.com/office/drawing/2010/main">
                <a:noFill/>
              </a14:hiddenFill>
            </a:ext>
          </a:extLst>
        </p:spPr>
      </p:cxnSp>
      <p:sp>
        <p:nvSpPr>
          <p:cNvPr id="29" name="Oval 28"/>
          <p:cNvSpPr/>
          <p:nvPr/>
        </p:nvSpPr>
        <p:spPr bwMode="auto">
          <a:xfrm>
            <a:off x="7210425" y="1538288"/>
            <a:ext cx="223838" cy="122635"/>
          </a:xfrm>
          <a:prstGeom prst="ellipse">
            <a:avLst/>
          </a:prstGeom>
          <a:solidFill>
            <a:schemeClr val="accent5">
              <a:lumMod val="60000"/>
              <a:lumOff val="4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0" name="Arc 29"/>
          <p:cNvSpPr/>
          <p:nvPr/>
        </p:nvSpPr>
        <p:spPr bwMode="auto">
          <a:xfrm rot="10080000">
            <a:off x="6291262" y="872729"/>
            <a:ext cx="205979" cy="205978"/>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2" name="Arc 31"/>
          <p:cNvSpPr/>
          <p:nvPr/>
        </p:nvSpPr>
        <p:spPr bwMode="auto">
          <a:xfrm rot="10079667">
            <a:off x="6150769" y="942976"/>
            <a:ext cx="308372" cy="308372"/>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3" name="Arc 32"/>
          <p:cNvSpPr/>
          <p:nvPr/>
        </p:nvSpPr>
        <p:spPr bwMode="auto">
          <a:xfrm rot="6000000">
            <a:off x="6696075" y="867966"/>
            <a:ext cx="204788" cy="204788"/>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4" name="Arc 33"/>
          <p:cNvSpPr/>
          <p:nvPr/>
        </p:nvSpPr>
        <p:spPr bwMode="auto">
          <a:xfrm rot="6000000">
            <a:off x="6732389" y="938808"/>
            <a:ext cx="309563" cy="308372"/>
          </a:xfrm>
          <a:prstGeom prst="arc">
            <a:avLst/>
          </a:prstGeom>
          <a:solidFill>
            <a:schemeClr val="accent3">
              <a:lumMod val="20000"/>
              <a:lumOff val="80000"/>
            </a:schemeClr>
          </a:solidFill>
          <a:ln w="9525" cap="flat" cmpd="sng" algn="ctr">
            <a:solidFill>
              <a:srgbClr val="000000"/>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1" name="Rectangle 30"/>
          <p:cNvSpPr/>
          <p:nvPr/>
        </p:nvSpPr>
        <p:spPr bwMode="auto">
          <a:xfrm>
            <a:off x="6415088" y="708422"/>
            <a:ext cx="86916" cy="241697"/>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36" name="Rectangle 35"/>
          <p:cNvSpPr/>
          <p:nvPr/>
        </p:nvSpPr>
        <p:spPr bwMode="auto">
          <a:xfrm>
            <a:off x="6668692" y="708422"/>
            <a:ext cx="86915" cy="241697"/>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999999"/>
              </a:solidFill>
              <a:latin typeface="Times New Roman" panose="02020603050405020304" pitchFamily="18" charset="0"/>
              <a:ea typeface="ＭＳ Ｐゴシック" pitchFamily="-96" charset="-128"/>
              <a:cs typeface="Times New Roman" panose="02020603050405020304" pitchFamily="18" charset="0"/>
            </a:endParaRPr>
          </a:p>
        </p:txBody>
      </p:sp>
      <p:sp>
        <p:nvSpPr>
          <p:cNvPr id="90132" name="Oval 21503"/>
          <p:cNvSpPr>
            <a:spLocks noChangeArrowheads="1"/>
          </p:cNvSpPr>
          <p:nvPr/>
        </p:nvSpPr>
        <p:spPr bwMode="auto">
          <a:xfrm>
            <a:off x="6509148" y="748904"/>
            <a:ext cx="148828" cy="144065"/>
          </a:xfrm>
          <a:prstGeom prst="ellipse">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endParaRPr lang="en-US" altLang="en-US" sz="1800">
              <a:solidFill>
                <a:srgbClr val="999999"/>
              </a:solidFill>
              <a:latin typeface="Times New Roman" panose="02020603050405020304" pitchFamily="18" charset="0"/>
              <a:ea typeface="MS PGothic" panose="020B0600070205080204" pitchFamily="34" charset="-128"/>
              <a:cs typeface="Times New Roman" panose="02020603050405020304" pitchFamily="18" charset="0"/>
            </a:endParaRPr>
          </a:p>
        </p:txBody>
      </p:sp>
      <p:cxnSp>
        <p:nvCxnSpPr>
          <p:cNvPr id="90133" name="Straight Arrow Connector 21506"/>
          <p:cNvCxnSpPr>
            <a:cxnSpLocks noChangeShapeType="1"/>
          </p:cNvCxnSpPr>
          <p:nvPr/>
        </p:nvCxnSpPr>
        <p:spPr bwMode="auto">
          <a:xfrm>
            <a:off x="6222207" y="1595438"/>
            <a:ext cx="792956" cy="0"/>
          </a:xfrm>
          <a:prstGeom prst="straightConnector1">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0134" name="Rectangle 21508"/>
          <p:cNvSpPr>
            <a:spLocks noChangeArrowheads="1"/>
          </p:cNvSpPr>
          <p:nvPr/>
        </p:nvSpPr>
        <p:spPr bwMode="auto">
          <a:xfrm>
            <a:off x="5645944" y="2215754"/>
            <a:ext cx="4090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Base</a:t>
            </a:r>
            <a:endParaRPr lang="en-US" altLang="en-US" sz="900">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0135" name="Rectangle 41"/>
          <p:cNvSpPr>
            <a:spLocks noChangeArrowheads="1"/>
          </p:cNvSpPr>
          <p:nvPr/>
        </p:nvSpPr>
        <p:spPr bwMode="auto">
          <a:xfrm>
            <a:off x="7088981" y="2239566"/>
            <a:ext cx="4667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Rover</a:t>
            </a:r>
            <a:endParaRPr lang="en-US" altLang="en-US" sz="900">
              <a:latin typeface="Times New Roman" panose="02020603050405020304" pitchFamily="18" charset="0"/>
              <a:ea typeface="MS PGothic" panose="020B0600070205080204" pitchFamily="34" charset="-128"/>
              <a:cs typeface="Times New Roman" panose="02020603050405020304" pitchFamily="18" charset="0"/>
            </a:endParaRPr>
          </a:p>
        </p:txBody>
      </p:sp>
      <p:cxnSp>
        <p:nvCxnSpPr>
          <p:cNvPr id="90136" name="Straight Connector 21510"/>
          <p:cNvCxnSpPr>
            <a:cxnSpLocks noChangeShapeType="1"/>
          </p:cNvCxnSpPr>
          <p:nvPr/>
        </p:nvCxnSpPr>
        <p:spPr bwMode="auto">
          <a:xfrm>
            <a:off x="7398544" y="1653779"/>
            <a:ext cx="0" cy="67865"/>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90137" name="Curved Connector 21514"/>
          <p:cNvCxnSpPr>
            <a:cxnSpLocks noChangeShapeType="1"/>
          </p:cNvCxnSpPr>
          <p:nvPr/>
        </p:nvCxnSpPr>
        <p:spPr bwMode="auto">
          <a:xfrm rot="10800000" flipV="1">
            <a:off x="6990160" y="1839516"/>
            <a:ext cx="195263" cy="42863"/>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90138" name="Curved Connector 48"/>
          <p:cNvCxnSpPr>
            <a:cxnSpLocks noChangeShapeType="1"/>
          </p:cNvCxnSpPr>
          <p:nvPr/>
        </p:nvCxnSpPr>
        <p:spPr bwMode="auto">
          <a:xfrm rot="10800000" flipV="1">
            <a:off x="6990160" y="1951435"/>
            <a:ext cx="195263" cy="44053"/>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cxnSp>
        <p:nvCxnSpPr>
          <p:cNvPr id="90139" name="Curved Connector 49"/>
          <p:cNvCxnSpPr>
            <a:cxnSpLocks noChangeShapeType="1"/>
          </p:cNvCxnSpPr>
          <p:nvPr/>
        </p:nvCxnSpPr>
        <p:spPr bwMode="auto">
          <a:xfrm rot="10800000" flipV="1">
            <a:off x="6994922" y="2065735"/>
            <a:ext cx="195263" cy="42863"/>
          </a:xfrm>
          <a:prstGeom prst="curvedConnector3">
            <a:avLst>
              <a:gd name="adj1" fmla="val 50000"/>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pic>
        <p:nvPicPr>
          <p:cNvPr id="1026" name="Picture 2" descr="http://www.steckbeck.net/images/Survey-photo.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085062" y="3665529"/>
            <a:ext cx="1307466" cy="132054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1517" name="Rectangle 21516"/>
          <p:cNvSpPr/>
          <p:nvPr/>
        </p:nvSpPr>
        <p:spPr>
          <a:xfrm>
            <a:off x="4199335" y="4868466"/>
            <a:ext cx="1446609" cy="230832"/>
          </a:xfrm>
          <a:prstGeom prst="rect">
            <a:avLst/>
          </a:prstGeom>
        </p:spPr>
        <p:txBody>
          <a:bodyPr>
            <a:spAutoFit/>
          </a:bodyPr>
          <a:lstStyle/>
          <a:p>
            <a:pPr>
              <a:defRPr/>
            </a:pPr>
            <a:r>
              <a:rPr lang="en-US" sz="900" dirty="0">
                <a:solidFill>
                  <a:schemeClr val="tx2">
                    <a:lumMod val="75000"/>
                  </a:schemeClr>
                </a:solidFill>
                <a:latin typeface="Times New Roman" panose="02020603050405020304" pitchFamily="18" charset="0"/>
                <a:cs typeface="Times New Roman" panose="02020603050405020304" pitchFamily="18" charset="0"/>
              </a:rPr>
              <a:t>www.steckbeck.net</a:t>
            </a:r>
          </a:p>
        </p:txBody>
      </p:sp>
      <p:sp>
        <p:nvSpPr>
          <p:cNvPr id="21518" name="Rectangle 21517"/>
          <p:cNvSpPr/>
          <p:nvPr/>
        </p:nvSpPr>
        <p:spPr>
          <a:xfrm>
            <a:off x="5942410" y="4978004"/>
            <a:ext cx="1943100" cy="230832"/>
          </a:xfrm>
          <a:prstGeom prst="rect">
            <a:avLst/>
          </a:prstGeom>
        </p:spPr>
        <p:txBody>
          <a:bodyPr>
            <a:spAutoFit/>
          </a:bodyPr>
          <a:lstStyle/>
          <a:p>
            <a:pPr>
              <a:defRPr/>
            </a:pPr>
            <a:r>
              <a:rPr lang="en-US" sz="900">
                <a:solidFill>
                  <a:schemeClr val="tx2">
                    <a:lumMod val="75000"/>
                  </a:schemeClr>
                </a:solidFill>
                <a:latin typeface="Times New Roman" panose="02020603050405020304" pitchFamily="18" charset="0"/>
                <a:cs typeface="Times New Roman" panose="02020603050405020304" pitchFamily="18" charset="0"/>
              </a:rPr>
              <a:t>www.positionpartners.com.au</a:t>
            </a:r>
            <a:endParaRPr lang="en-US" sz="9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1519" name="Rectangle 21518"/>
          <p:cNvSpPr/>
          <p:nvPr/>
        </p:nvSpPr>
        <p:spPr>
          <a:xfrm>
            <a:off x="6812756" y="3550444"/>
            <a:ext cx="1329929" cy="230832"/>
          </a:xfrm>
          <a:prstGeom prst="rect">
            <a:avLst/>
          </a:prstGeom>
        </p:spPr>
        <p:txBody>
          <a:bodyPr>
            <a:spAutoFit/>
          </a:bodyPr>
          <a:lstStyle/>
          <a:p>
            <a:pPr>
              <a:defRPr/>
            </a:pPr>
            <a:r>
              <a:rPr lang="en-US" sz="900" dirty="0">
                <a:solidFill>
                  <a:schemeClr val="tx2">
                    <a:lumMod val="75000"/>
                  </a:schemeClr>
                </a:solidFill>
                <a:latin typeface="Times New Roman" panose="02020603050405020304" pitchFamily="18" charset="0"/>
                <a:cs typeface="Times New Roman" panose="02020603050405020304" pitchFamily="18" charset="0"/>
              </a:rPr>
              <a:t>www.gcfarm.com</a:t>
            </a:r>
          </a:p>
        </p:txBody>
      </p:sp>
      <p:sp>
        <p:nvSpPr>
          <p:cNvPr id="21520" name="Rectangle 21519"/>
          <p:cNvSpPr/>
          <p:nvPr/>
        </p:nvSpPr>
        <p:spPr>
          <a:xfrm>
            <a:off x="5080624" y="8057183"/>
            <a:ext cx="1617814" cy="507831"/>
          </a:xfrm>
          <a:prstGeom prst="rect">
            <a:avLst/>
          </a:prstGeom>
          <a:effectLst>
            <a:softEdge rad="317500"/>
          </a:effectLst>
        </p:spPr>
        <p:txBody>
          <a:bodyPr>
            <a:spAutoFit/>
          </a:bodyPr>
          <a:lstStyle/>
          <a:p>
            <a:pPr>
              <a:defRPr/>
            </a:pPr>
            <a:r>
              <a:rPr lang="en-US" sz="900" dirty="0">
                <a:solidFill>
                  <a:srgbClr val="000000"/>
                </a:solidFill>
                <a:latin typeface="Times New Roman" panose="02020603050405020304" pitchFamily="18" charset="0"/>
                <a:cs typeface="Times New Roman" panose="02020603050405020304" pitchFamily="18" charset="0"/>
              </a:rPr>
              <a:t>http://www.gcfarm.com/siteart/precision-farming/case-accuguide.jpg</a:t>
            </a:r>
          </a:p>
        </p:txBody>
      </p:sp>
      <p:pic>
        <p:nvPicPr>
          <p:cNvPr id="1032" name="Picture 8" descr="https://www.alberding.eu/pics/miningpos.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33614" y="2619179"/>
            <a:ext cx="2168399" cy="10299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1521" name="Rectangle 21520"/>
          <p:cNvSpPr/>
          <p:nvPr/>
        </p:nvSpPr>
        <p:spPr>
          <a:xfrm>
            <a:off x="5007769" y="3559969"/>
            <a:ext cx="1050288" cy="230832"/>
          </a:xfrm>
          <a:prstGeom prst="rect">
            <a:avLst/>
          </a:prstGeom>
        </p:spPr>
        <p:txBody>
          <a:bodyPr wrap="none">
            <a:spAutoFit/>
          </a:bodyPr>
          <a:lstStyle/>
          <a:p>
            <a:pPr>
              <a:defRPr/>
            </a:pPr>
            <a:r>
              <a:rPr lang="en-US" sz="900" dirty="0">
                <a:solidFill>
                  <a:schemeClr val="tx2">
                    <a:lumMod val="75000"/>
                  </a:schemeClr>
                </a:solidFill>
                <a:latin typeface="Times New Roman" panose="02020603050405020304" pitchFamily="18" charset="0"/>
                <a:cs typeface="Times New Roman" panose="02020603050405020304" pitchFamily="18" charset="0"/>
              </a:rPr>
              <a:t>www.alberding.eu</a:t>
            </a:r>
          </a:p>
        </p:txBody>
      </p:sp>
    </p:spTree>
    <p:extLst>
      <p:ext uri="{BB962C8B-B14F-4D97-AF65-F5344CB8AC3E}">
        <p14:creationId xmlns:p14="http://schemas.microsoft.com/office/powerpoint/2010/main" val="126729577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ate Placeholder 3"/>
          <p:cNvSpPr>
            <a:spLocks noGrp="1"/>
          </p:cNvSpPr>
          <p:nvPr>
            <p:ph type="dt" sz="quarter" idx="10"/>
          </p:nvPr>
        </p:nvSpPr>
        <p:spPr bwMode="auto">
          <a:xfrm>
            <a:off x="1152525" y="4892279"/>
            <a:ext cx="16002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fontAlgn="base">
              <a:spcBef>
                <a:spcPct val="0"/>
              </a:spcBef>
              <a:spcAft>
                <a:spcPct val="0"/>
              </a:spcAft>
              <a:buFontTx/>
              <a:buNone/>
            </a:pPr>
            <a:fld id="{8502168A-55CA-45A2-875D-81E7E3660D9C}" type="datetime4">
              <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pPr fontAlgn="base">
                <a:spcBef>
                  <a:spcPct val="0"/>
                </a:spcBef>
                <a:spcAft>
                  <a:spcPct val="0"/>
                </a:spcAft>
                <a:buFontTx/>
                <a:buNone/>
              </a:pPr>
              <a:t>May 20, 2021</a:t>
            </a:fld>
            <a:endPar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421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spcBef>
                <a:spcPct val="0"/>
              </a:spcBef>
              <a:buFontTx/>
              <a:buNone/>
            </a:pPr>
            <a:fld id="{3BDF799D-5D68-4AE9-9A32-CCE5E7BA6135}" type="slidenum">
              <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pPr>
                <a:spcBef>
                  <a:spcPct val="0"/>
                </a:spcBef>
                <a:buFontTx/>
                <a:buNone/>
              </a:pPr>
              <a:t>6</a:t>
            </a:fld>
            <a:endPar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4212" name="Title 1"/>
          <p:cNvSpPr>
            <a:spLocks noGrp="1"/>
          </p:cNvSpPr>
          <p:nvPr>
            <p:ph type="title" idx="4294967295"/>
          </p:nvPr>
        </p:nvSpPr>
        <p:spPr>
          <a:xfrm>
            <a:off x="1143000" y="326231"/>
            <a:ext cx="6172200" cy="514350"/>
          </a:xfrm>
        </p:spPr>
        <p:txBody>
          <a:bodyPr>
            <a:normAutofit fontScale="90000"/>
          </a:bodyPr>
          <a:lstStyle/>
          <a:p>
            <a:r>
              <a:rPr lang="en-US" altLang="en-US" dirty="0" smtClean="0">
                <a:solidFill>
                  <a:srgbClr val="000000"/>
                </a:solidFill>
                <a:latin typeface="Times New Roman" panose="02020603050405020304" pitchFamily="18" charset="0"/>
                <a:cs typeface="Times New Roman" panose="02020603050405020304" pitchFamily="18" charset="0"/>
              </a:rPr>
              <a:t>Real-Time Networks </a:t>
            </a:r>
          </a:p>
        </p:txBody>
      </p:sp>
      <p:sp>
        <p:nvSpPr>
          <p:cNvPr id="94213" name="Content Placeholder 1"/>
          <p:cNvSpPr>
            <a:spLocks noGrp="1"/>
          </p:cNvSpPr>
          <p:nvPr>
            <p:ph idx="4294967295"/>
          </p:nvPr>
        </p:nvSpPr>
        <p:spPr>
          <a:xfrm>
            <a:off x="804672" y="894160"/>
            <a:ext cx="3756613" cy="1039415"/>
          </a:xfrm>
        </p:spPr>
        <p:txBody>
          <a:bodyPr/>
          <a:lstStyle/>
          <a:p>
            <a:pPr marL="0" indent="0" algn="ctr">
              <a:buNone/>
            </a:pPr>
            <a:r>
              <a:rPr lang="en-US" altLang="en-US" sz="1500" u="sng" dirty="0">
                <a:solidFill>
                  <a:srgbClr val="000000"/>
                </a:solidFill>
                <a:latin typeface="Times New Roman" panose="02020603050405020304" pitchFamily="18" charset="0"/>
                <a:cs typeface="Times New Roman" panose="02020603050405020304" pitchFamily="18" charset="0"/>
              </a:rPr>
              <a:t>Virtual Reference Stations (VRS)</a:t>
            </a:r>
          </a:p>
        </p:txBody>
      </p:sp>
      <p:sp>
        <p:nvSpPr>
          <p:cNvPr id="94214" name="Content Placeholder 1"/>
          <p:cNvSpPr txBox="1">
            <a:spLocks/>
          </p:cNvSpPr>
          <p:nvPr/>
        </p:nvSpPr>
        <p:spPr bwMode="auto">
          <a:xfrm>
            <a:off x="4561285" y="894160"/>
            <a:ext cx="3756613" cy="103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460375"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lgn="ctr" eaLnBrk="1" hangingPunct="1">
              <a:buFontTx/>
              <a:buNone/>
            </a:pPr>
            <a:r>
              <a:rPr lang="en-US" altLang="en-US" sz="1500" u="sng"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Master-Auxiliary Concept (MAC)</a:t>
            </a:r>
          </a:p>
        </p:txBody>
      </p:sp>
      <p:pic>
        <p:nvPicPr>
          <p:cNvPr id="94215"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71687"/>
            <a:ext cx="3418285"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6" name="TextBox 16"/>
          <p:cNvSpPr txBox="1">
            <a:spLocks noChangeArrowheads="1"/>
          </p:cNvSpPr>
          <p:nvPr/>
        </p:nvSpPr>
        <p:spPr bwMode="auto">
          <a:xfrm>
            <a:off x="2926556" y="2900363"/>
            <a:ext cx="421910"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VRS</a:t>
            </a:r>
          </a:p>
        </p:txBody>
      </p:sp>
      <p:sp>
        <p:nvSpPr>
          <p:cNvPr id="94217" name="Rectangle 19"/>
          <p:cNvSpPr>
            <a:spLocks noChangeArrowheads="1"/>
          </p:cNvSpPr>
          <p:nvPr/>
        </p:nvSpPr>
        <p:spPr bwMode="auto">
          <a:xfrm>
            <a:off x="2156222" y="4744641"/>
            <a:ext cx="112082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(Landau et al. 2002)</a:t>
            </a:r>
          </a:p>
        </p:txBody>
      </p:sp>
      <p:sp>
        <p:nvSpPr>
          <p:cNvPr id="94218" name="TextBox 21"/>
          <p:cNvSpPr txBox="1">
            <a:spLocks noChangeArrowheads="1"/>
          </p:cNvSpPr>
          <p:nvPr/>
        </p:nvSpPr>
        <p:spPr bwMode="auto">
          <a:xfrm>
            <a:off x="2072879" y="1870472"/>
            <a:ext cx="668773"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RTN Base</a:t>
            </a:r>
          </a:p>
        </p:txBody>
      </p:sp>
      <p:sp>
        <p:nvSpPr>
          <p:cNvPr id="94219" name="TextBox 22"/>
          <p:cNvSpPr txBox="1">
            <a:spLocks noChangeArrowheads="1"/>
          </p:cNvSpPr>
          <p:nvPr/>
        </p:nvSpPr>
        <p:spPr bwMode="auto">
          <a:xfrm>
            <a:off x="3914776" y="1853804"/>
            <a:ext cx="668773"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RTN Base</a:t>
            </a:r>
          </a:p>
        </p:txBody>
      </p:sp>
      <p:sp>
        <p:nvSpPr>
          <p:cNvPr id="94220" name="TextBox 23"/>
          <p:cNvSpPr txBox="1">
            <a:spLocks noChangeArrowheads="1"/>
          </p:cNvSpPr>
          <p:nvPr/>
        </p:nvSpPr>
        <p:spPr bwMode="auto">
          <a:xfrm>
            <a:off x="3806429" y="4705350"/>
            <a:ext cx="668773" cy="2308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RTN Base</a:t>
            </a:r>
          </a:p>
        </p:txBody>
      </p:sp>
      <p:sp>
        <p:nvSpPr>
          <p:cNvPr id="94221" name="Content Placeholder 1"/>
          <p:cNvSpPr txBox="1">
            <a:spLocks/>
          </p:cNvSpPr>
          <p:nvPr/>
        </p:nvSpPr>
        <p:spPr bwMode="auto">
          <a:xfrm>
            <a:off x="1369219" y="1151335"/>
            <a:ext cx="3192066" cy="7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460375"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buFontTx/>
              <a:buChar char="•"/>
            </a:pPr>
            <a:r>
              <a:rPr lang="en-US" altLang="en-US" sz="13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Vector “tails” referenced to virtual base station</a:t>
            </a:r>
          </a:p>
          <a:p>
            <a:pPr eaLnBrk="1" hangingPunct="1">
              <a:buFontTx/>
              <a:buChar char="•"/>
            </a:pPr>
            <a:r>
              <a:rPr lang="en-US" altLang="en-US" sz="13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Base station position is variable </a:t>
            </a:r>
          </a:p>
        </p:txBody>
      </p:sp>
      <p:sp>
        <p:nvSpPr>
          <p:cNvPr id="94222" name="Content Placeholder 1"/>
          <p:cNvSpPr txBox="1">
            <a:spLocks/>
          </p:cNvSpPr>
          <p:nvPr/>
        </p:nvSpPr>
        <p:spPr bwMode="auto">
          <a:xfrm>
            <a:off x="4893469" y="1144191"/>
            <a:ext cx="3096816"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460375" indent="-22860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6858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914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11430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1600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0574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eaLnBrk="1" hangingPunct="1">
              <a:buFontTx/>
              <a:buChar char="•"/>
            </a:pPr>
            <a:r>
              <a:rPr lang="en-US" altLang="en-US" sz="13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Vector “tails” connected to physical base station</a:t>
            </a:r>
          </a:p>
          <a:p>
            <a:pPr eaLnBrk="1" hangingPunct="1">
              <a:buFontTx/>
              <a:buChar char="•"/>
            </a:pPr>
            <a:r>
              <a:rPr lang="en-US" altLang="en-US" sz="1350" dirty="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Base station position is fixed</a:t>
            </a:r>
          </a:p>
        </p:txBody>
      </p:sp>
      <p:cxnSp>
        <p:nvCxnSpPr>
          <p:cNvPr id="94223" name="Straight Connector 14"/>
          <p:cNvCxnSpPr>
            <a:cxnSpLocks noChangeShapeType="1"/>
          </p:cNvCxnSpPr>
          <p:nvPr/>
        </p:nvCxnSpPr>
        <p:spPr bwMode="auto">
          <a:xfrm>
            <a:off x="4561285" y="879873"/>
            <a:ext cx="0" cy="4249340"/>
          </a:xfrm>
          <a:prstGeom prst="line">
            <a:avLst/>
          </a:prstGeom>
          <a:noFill/>
          <a:ln w="12700" algn="ctr">
            <a:solidFill>
              <a:srgbClr val="000000"/>
            </a:solidFill>
            <a:round/>
            <a:headEnd/>
            <a:tailEnd/>
          </a:ln>
          <a:extLst>
            <a:ext uri="{909E8E84-426E-40DD-AFC4-6F175D3DCCD1}">
              <a14:hiddenFill xmlns:a14="http://schemas.microsoft.com/office/drawing/2010/main">
                <a:noFill/>
              </a14:hiddenFill>
            </a:ext>
          </a:extLst>
        </p:spPr>
      </p:cxnSp>
      <p:sp>
        <p:nvSpPr>
          <p:cNvPr id="94224" name="Rectangle 26"/>
          <p:cNvSpPr>
            <a:spLocks noChangeArrowheads="1"/>
          </p:cNvSpPr>
          <p:nvPr/>
        </p:nvSpPr>
        <p:spPr bwMode="auto">
          <a:xfrm>
            <a:off x="5892404" y="4856560"/>
            <a:ext cx="77777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(Leica 2005)</a:t>
            </a:r>
          </a:p>
        </p:txBody>
      </p:sp>
      <p:sp>
        <p:nvSpPr>
          <p:cNvPr id="94225" name="TextBox 27"/>
          <p:cNvSpPr txBox="1">
            <a:spLocks noChangeArrowheads="1"/>
          </p:cNvSpPr>
          <p:nvPr/>
        </p:nvSpPr>
        <p:spPr bwMode="auto">
          <a:xfrm>
            <a:off x="1231107" y="3539729"/>
            <a:ext cx="556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Control</a:t>
            </a:r>
          </a:p>
          <a:p>
            <a:pPr>
              <a:spcBef>
                <a:spcPct val="0"/>
              </a:spcBef>
              <a:buFontTx/>
              <a:buNone/>
            </a:pPr>
            <a:r>
              <a:rPr lang="en-US" altLang="en-US" sz="900">
                <a:solidFill>
                  <a:srgbClr val="000000"/>
                </a:solidFill>
                <a:latin typeface="Times New Roman" panose="02020603050405020304" pitchFamily="18" charset="0"/>
                <a:ea typeface="MS PGothic" panose="020B0600070205080204" pitchFamily="34" charset="-128"/>
                <a:cs typeface="Times New Roman" panose="02020603050405020304" pitchFamily="18" charset="0"/>
              </a:rPr>
              <a:t>Center</a:t>
            </a:r>
          </a:p>
        </p:txBody>
      </p:sp>
      <p:pic>
        <p:nvPicPr>
          <p:cNvPr id="94226" name="Picture 20" descr="Image result for master auxiliary concept leica take it to the m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432" y="2077641"/>
            <a:ext cx="3375422" cy="283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2663" y="2497275"/>
            <a:ext cx="1840216" cy="646331"/>
          </a:xfrm>
          <a:prstGeom prst="rect">
            <a:avLst/>
          </a:prstGeom>
          <a:noFill/>
        </p:spPr>
        <p:txBody>
          <a:bodyPr wrap="square" rtlCol="0">
            <a:spAutoFit/>
          </a:bodyPr>
          <a:lstStyle/>
          <a:p>
            <a:r>
              <a:rPr lang="en-US" dirty="0" smtClean="0">
                <a:solidFill>
                  <a:srgbClr val="FF0000"/>
                </a:solidFill>
              </a:rPr>
              <a:t>MUST store data as vectors!!</a:t>
            </a:r>
            <a:endParaRPr lang="en-US" dirty="0">
              <a:solidFill>
                <a:srgbClr val="FF0000"/>
              </a:solidFill>
            </a:endParaRPr>
          </a:p>
        </p:txBody>
      </p:sp>
    </p:spTree>
    <p:extLst>
      <p:ext uri="{BB962C8B-B14F-4D97-AF65-F5344CB8AC3E}">
        <p14:creationId xmlns:p14="http://schemas.microsoft.com/office/powerpoint/2010/main" val="27246271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33375" y="452438"/>
            <a:ext cx="8810625" cy="514350"/>
          </a:xfrm>
        </p:spPr>
        <p:txBody>
          <a:bodyPr>
            <a:noAutofit/>
          </a:bodyPr>
          <a:lstStyle/>
          <a:p>
            <a:r>
              <a:rPr lang="en-US" altLang="en-US" sz="3600" dirty="0" smtClean="0">
                <a:latin typeface="Times New Roman" panose="02020603050405020304" pitchFamily="18" charset="0"/>
                <a:cs typeface="Times New Roman" panose="02020603050405020304" pitchFamily="18" charset="0"/>
              </a:rPr>
              <a:t>Empirical Evaluation of the Accuracy of RTNs</a:t>
            </a:r>
          </a:p>
        </p:txBody>
      </p:sp>
      <p:pic>
        <p:nvPicPr>
          <p:cNvPr id="13315" name="Picture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453422" y="1195432"/>
            <a:ext cx="6137672"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7"/>
          <p:cNvSpPr txBox="1">
            <a:spLocks noChangeArrowheads="1"/>
          </p:cNvSpPr>
          <p:nvPr/>
        </p:nvSpPr>
        <p:spPr bwMode="auto">
          <a:xfrm>
            <a:off x="5662219" y="4848225"/>
            <a:ext cx="18145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a:latin typeface="Times New Roman" panose="02020603050405020304" pitchFamily="18" charset="0"/>
                <a:cs typeface="Times New Roman" panose="02020603050405020304" pitchFamily="18" charset="0"/>
              </a:rPr>
              <a:t>[</a:t>
            </a:r>
            <a:r>
              <a:rPr lang="en-US" altLang="en-US" sz="1350" dirty="0" err="1">
                <a:latin typeface="Times New Roman" panose="02020603050405020304" pitchFamily="18" charset="0"/>
                <a:cs typeface="Times New Roman" panose="02020603050405020304" pitchFamily="18" charset="0"/>
              </a:rPr>
              <a:t>Allahyari</a:t>
            </a:r>
            <a:r>
              <a:rPr lang="en-US" altLang="en-US" sz="1350" dirty="0">
                <a:latin typeface="Times New Roman" panose="02020603050405020304" pitchFamily="18" charset="0"/>
                <a:cs typeface="Times New Roman" panose="02020603050405020304" pitchFamily="18" charset="0"/>
              </a:rPr>
              <a:t> et al. 2018]</a:t>
            </a:r>
          </a:p>
        </p:txBody>
      </p:sp>
      <p:sp>
        <p:nvSpPr>
          <p:cNvPr id="1331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fontAlgn="base">
              <a:spcBef>
                <a:spcPct val="0"/>
              </a:spcBef>
              <a:spcAft>
                <a:spcPct val="0"/>
              </a:spcAft>
              <a:buFontTx/>
              <a:buNone/>
            </a:pPr>
            <a:fld id="{997846D8-559F-42E1-8F5A-81A7B840C95B}" type="datetime1">
              <a:rPr lang="en-US" altLang="en-US" sz="675" smtClean="0">
                <a:solidFill>
                  <a:srgbClr val="717171"/>
                </a:solidFill>
                <a:latin typeface="Times New Roman" panose="02020603050405020304" pitchFamily="18" charset="0"/>
                <a:ea typeface="MS PGothic" panose="020B0600070205080204" pitchFamily="34" charset="-128"/>
                <a:cs typeface="Times New Roman" panose="02020603050405020304" pitchFamily="18" charset="0"/>
              </a:rPr>
              <a:t>5/20/2021</a:t>
            </a:fld>
            <a:endParaRPr lang="en-US" altLang="en-US" sz="675">
              <a:solidFill>
                <a:srgbClr val="717171"/>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2" name="TextBox 1"/>
          <p:cNvSpPr txBox="1"/>
          <p:nvPr/>
        </p:nvSpPr>
        <p:spPr>
          <a:xfrm>
            <a:off x="6701194" y="2501807"/>
            <a:ext cx="2092849" cy="2031325"/>
          </a:xfrm>
          <a:prstGeom prst="rect">
            <a:avLst/>
          </a:prstGeom>
          <a:noFill/>
          <a:ln>
            <a:solidFill>
              <a:srgbClr val="000000"/>
            </a:solidFill>
          </a:ln>
        </p:spPr>
        <p:txBody>
          <a:bodyPr wrap="square" rtlCol="0">
            <a:spAutoFit/>
          </a:bodyPr>
          <a:lstStyle/>
          <a:p>
            <a:r>
              <a:rPr lang="en-US" b="1" i="1" u="sng" dirty="0" smtClean="0">
                <a:latin typeface="Times New Roman" panose="02020603050405020304" pitchFamily="18" charset="0"/>
                <a:cs typeface="Times New Roman" panose="02020603050405020304" pitchFamily="18" charset="0"/>
              </a:rPr>
              <a:t>95% Confidence</a:t>
            </a:r>
          </a:p>
          <a:p>
            <a:r>
              <a:rPr lang="en-US" b="1" i="1" dirty="0" smtClean="0">
                <a:latin typeface="Times New Roman" panose="02020603050405020304" pitchFamily="18" charset="0"/>
                <a:cs typeface="Times New Roman" panose="02020603050405020304" pitchFamily="18" charset="0"/>
              </a:rPr>
              <a:t>± 5.0 cm, vertical</a:t>
            </a:r>
          </a:p>
          <a:p>
            <a:r>
              <a:rPr lang="en-US" b="1" i="1" dirty="0" smtClean="0">
                <a:latin typeface="Times New Roman" panose="02020603050405020304" pitchFamily="18" charset="0"/>
                <a:cs typeface="Times New Roman" panose="02020603050405020304" pitchFamily="18" charset="0"/>
              </a:rPr>
              <a:t>± 2.5 cm, horizontal</a:t>
            </a:r>
          </a:p>
          <a:p>
            <a:endParaRPr lang="en-US" b="1" i="1" dirty="0">
              <a:latin typeface="Times New Roman" panose="02020603050405020304" pitchFamily="18" charset="0"/>
              <a:cs typeface="Times New Roman" panose="02020603050405020304" pitchFamily="18" charset="0"/>
            </a:endParaRPr>
          </a:p>
          <a:p>
            <a:r>
              <a:rPr lang="en-US" b="1" i="1" dirty="0" smtClean="0">
                <a:latin typeface="Times New Roman" panose="02020603050405020304" pitchFamily="18" charset="0"/>
                <a:cs typeface="Times New Roman" panose="02020603050405020304" pitchFamily="18" charset="0"/>
              </a:rPr>
              <a:t>Or similar to accuracy of a 2-h OPUS-S solution!</a:t>
            </a:r>
            <a:endParaRPr lang="en-US" b="1" i="1" dirty="0">
              <a:latin typeface="Times New Roman" panose="02020603050405020304" pitchFamily="18" charset="0"/>
              <a:cs typeface="Times New Roman" panose="02020603050405020304" pitchFamily="18" charset="0"/>
            </a:endParaRPr>
          </a:p>
        </p:txBody>
      </p:sp>
      <p:sp>
        <p:nvSpPr>
          <p:cNvPr id="8" name="Slide Number Placeholder 2"/>
          <p:cNvSpPr>
            <a:spLocks noGrp="1"/>
          </p:cNvSpPr>
          <p:nvPr>
            <p:ph type="sldNum" sz="quarter" idx="4294967295"/>
          </p:nvPr>
        </p:nvSpPr>
        <p:spPr>
          <a:xfrm>
            <a:off x="8794043" y="4836275"/>
            <a:ext cx="2133600" cy="273844"/>
          </a:xfrm>
          <a:prstGeom prst="rect">
            <a:avLst/>
          </a:prstGeom>
        </p:spPr>
        <p:txBody>
          <a:bodyPr/>
          <a:lstStyle/>
          <a:p>
            <a:fld id="{D3D538F9-49A3-B84F-B36B-A7030CDE5D5B}" type="slidenum">
              <a:rPr lang="en-US" smtClean="0">
                <a:solidFill>
                  <a:schemeClr val="bg1">
                    <a:lumMod val="65000"/>
                  </a:schemeClr>
                </a:solidFill>
              </a:rPr>
              <a:t>7</a:t>
            </a:fld>
            <a:endParaRPr lang="en-US" dirty="0">
              <a:solidFill>
                <a:schemeClr val="bg1">
                  <a:lumMod val="65000"/>
                </a:schemeClr>
              </a:solidFill>
            </a:endParaRPr>
          </a:p>
        </p:txBody>
      </p:sp>
      <p:sp>
        <p:nvSpPr>
          <p:cNvPr id="3" name="Oval 2"/>
          <p:cNvSpPr/>
          <p:nvPr/>
        </p:nvSpPr>
        <p:spPr>
          <a:xfrm>
            <a:off x="3431569" y="2609635"/>
            <a:ext cx="616449" cy="1633591"/>
          </a:xfrm>
          <a:prstGeom prst="ellipse">
            <a:avLst/>
          </a:prstGeom>
          <a:no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a:stCxn id="2" idx="1"/>
            <a:endCxn id="3" idx="6"/>
          </p:cNvCxnSpPr>
          <p:nvPr/>
        </p:nvCxnSpPr>
        <p:spPr>
          <a:xfrm flipH="1" flipV="1">
            <a:off x="4048018" y="3426431"/>
            <a:ext cx="2653176" cy="9103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rot="253147">
            <a:off x="4063566" y="2705636"/>
            <a:ext cx="1709530" cy="369332"/>
          </a:xfrm>
          <a:prstGeom prst="rect">
            <a:avLst/>
          </a:prstGeom>
          <a:noFill/>
        </p:spPr>
        <p:txBody>
          <a:bodyPr wrap="square" rtlCol="0">
            <a:spAutoFit/>
          </a:bodyPr>
          <a:lstStyle/>
          <a:p>
            <a:r>
              <a:rPr lang="en-US" dirty="0" smtClean="0"/>
              <a:t>Ellipsoid Height</a:t>
            </a:r>
            <a:endParaRPr lang="en-US" dirty="0"/>
          </a:p>
        </p:txBody>
      </p:sp>
      <p:sp>
        <p:nvSpPr>
          <p:cNvPr id="11" name="TextBox 10"/>
          <p:cNvSpPr txBox="1"/>
          <p:nvPr/>
        </p:nvSpPr>
        <p:spPr>
          <a:xfrm rot="253147">
            <a:off x="4262613" y="3534336"/>
            <a:ext cx="1709530" cy="369332"/>
          </a:xfrm>
          <a:prstGeom prst="rect">
            <a:avLst/>
          </a:prstGeom>
          <a:noFill/>
        </p:spPr>
        <p:txBody>
          <a:bodyPr wrap="square" rtlCol="0">
            <a:spAutoFit/>
          </a:bodyPr>
          <a:lstStyle/>
          <a:p>
            <a:r>
              <a:rPr lang="en-US" dirty="0" smtClean="0"/>
              <a:t>Horizontal</a:t>
            </a:r>
            <a:endParaRPr lang="en-US" dirty="0"/>
          </a:p>
        </p:txBody>
      </p:sp>
      <p:sp>
        <p:nvSpPr>
          <p:cNvPr id="13" name="Slide Number Placeholder 4"/>
          <p:cNvSpPr>
            <a:spLocks noGrp="1"/>
          </p:cNvSpPr>
          <p:nvPr>
            <p:ph type="sldNum" sz="quarter" idx="4294967295"/>
          </p:nvPr>
        </p:nvSpPr>
        <p:spPr bwMode="auto">
          <a:xfrm>
            <a:off x="8679681" y="4875703"/>
            <a:ext cx="21336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Gill Sans MT" panose="020B0502020104020203" pitchFamily="34" charset="0"/>
              </a:defRPr>
            </a:lvl1pPr>
            <a:lvl2pPr marL="557213" indent="-214313">
              <a:spcBef>
                <a:spcPct val="20000"/>
              </a:spcBef>
              <a:buFont typeface="Arial" panose="020B0604020202020204" pitchFamily="34" charset="0"/>
              <a:buChar char="–"/>
              <a:defRPr sz="2100">
                <a:solidFill>
                  <a:schemeClr val="tx1"/>
                </a:solidFill>
                <a:latin typeface="Gill Sans MT" panose="020B0502020104020203" pitchFamily="34" charset="0"/>
              </a:defRPr>
            </a:lvl2pPr>
            <a:lvl3pPr marL="857250" indent="-171450">
              <a:spcBef>
                <a:spcPct val="20000"/>
              </a:spcBef>
              <a:buFont typeface="Arial" panose="020B0604020202020204" pitchFamily="34" charset="0"/>
              <a:buChar char="•"/>
              <a:defRPr sz="1800">
                <a:solidFill>
                  <a:schemeClr val="tx1"/>
                </a:solidFill>
                <a:latin typeface="Gill Sans MT" panose="020B0502020104020203" pitchFamily="34" charset="0"/>
              </a:defRPr>
            </a:lvl3pPr>
            <a:lvl4pPr marL="1200150" indent="-171450">
              <a:spcBef>
                <a:spcPct val="20000"/>
              </a:spcBef>
              <a:buFont typeface="Arial" panose="020B0604020202020204" pitchFamily="34" charset="0"/>
              <a:buChar char="–"/>
              <a:defRPr sz="1500">
                <a:solidFill>
                  <a:schemeClr val="tx1"/>
                </a:solidFill>
                <a:latin typeface="Gill Sans MT" panose="020B0502020104020203" pitchFamily="34" charset="0"/>
              </a:defRPr>
            </a:lvl4pPr>
            <a:lvl5pPr marL="1543050" indent="-171450">
              <a:spcBef>
                <a:spcPct val="20000"/>
              </a:spcBef>
              <a:buFont typeface="Arial" panose="020B0604020202020204" pitchFamily="34" charset="0"/>
              <a:buChar char="»"/>
              <a:defRPr sz="1500">
                <a:solidFill>
                  <a:schemeClr val="tx1"/>
                </a:solidFill>
                <a:latin typeface="Gill Sans MT" panose="020B0502020104020203"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Gill Sans MT" panose="020B0502020104020203" pitchFamily="34" charset="0"/>
              </a:defRPr>
            </a:lvl9pPr>
          </a:lstStyle>
          <a:p>
            <a:pPr>
              <a:spcBef>
                <a:spcPct val="0"/>
              </a:spcBef>
              <a:buFontTx/>
              <a:buNone/>
            </a:pPr>
            <a:fld id="{F3F3FEED-352B-4E63-A80B-62BAA8BCEE63}" type="slidenum">
              <a:rPr lang="en-US" altLang="en-US" sz="900">
                <a:solidFill>
                  <a:srgbClr val="717171"/>
                </a:solidFill>
                <a:latin typeface="Verdana" panose="020B0604030504040204" pitchFamily="34" charset="0"/>
                <a:ea typeface="MS PGothic" panose="020B0600070205080204" pitchFamily="34" charset="-128"/>
              </a:rPr>
              <a:pPr>
                <a:spcBef>
                  <a:spcPct val="0"/>
                </a:spcBef>
                <a:buFontTx/>
                <a:buNone/>
              </a:pPr>
              <a:t>7</a:t>
            </a:fld>
            <a:endParaRPr lang="en-US" altLang="en-US" sz="900" dirty="0">
              <a:solidFill>
                <a:srgbClr val="717171"/>
              </a:solidFill>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2452335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678241" y="382001"/>
            <a:ext cx="7660690" cy="1218200"/>
          </a:xfrm>
        </p:spPr>
        <p:txBody>
          <a:bodyPr anchor="t">
            <a:noAutofit/>
          </a:bodyPr>
          <a:lstStyle/>
          <a:p>
            <a:r>
              <a:rPr lang="en-US" altLang="en-US" sz="3600" dirty="0" smtClean="0">
                <a:latin typeface="Times New Roman" panose="02020603050405020304" pitchFamily="18" charset="0"/>
                <a:cs typeface="Times New Roman" panose="02020603050405020304" pitchFamily="18" charset="0"/>
              </a:rPr>
              <a:t>Formal Error Propagation via Survey Network Least Squares Adjustment</a:t>
            </a:r>
          </a:p>
        </p:txBody>
      </p:sp>
      <p:pic>
        <p:nvPicPr>
          <p:cNvPr id="1474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96" y="1710820"/>
            <a:ext cx="9094304" cy="300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p:nvSpPr>
        <p:spPr bwMode="auto">
          <a:xfrm>
            <a:off x="6186487" y="4778366"/>
            <a:ext cx="181451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a:spcBef>
                <a:spcPct val="0"/>
              </a:spcBef>
              <a:buFontTx/>
              <a:buNone/>
            </a:pPr>
            <a:r>
              <a:rPr lang="en-US" altLang="en-US" sz="1350" dirty="0" smtClean="0">
                <a:latin typeface="Times New Roman" panose="02020603050405020304" pitchFamily="18" charset="0"/>
                <a:cs typeface="Times New Roman" panose="02020603050405020304" pitchFamily="18" charset="0"/>
              </a:rPr>
              <a:t>[Gillins </a:t>
            </a:r>
            <a:r>
              <a:rPr lang="en-US" altLang="en-US" sz="1350" dirty="0">
                <a:latin typeface="Times New Roman" panose="02020603050405020304" pitchFamily="18" charset="0"/>
                <a:cs typeface="Times New Roman" panose="02020603050405020304" pitchFamily="18" charset="0"/>
              </a:rPr>
              <a:t>et al. </a:t>
            </a:r>
            <a:r>
              <a:rPr lang="en-US" altLang="en-US" sz="1350" dirty="0" smtClean="0">
                <a:latin typeface="Times New Roman" panose="02020603050405020304" pitchFamily="18" charset="0"/>
                <a:cs typeface="Times New Roman" panose="02020603050405020304" pitchFamily="18" charset="0"/>
              </a:rPr>
              <a:t>2019]</a:t>
            </a:r>
            <a:endParaRPr lang="en-US" altLang="en-US" sz="1350" dirty="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fld id="{F5AF5468-BAA8-4E28-93CB-A89BC0D8D28F}" type="datetime1">
              <a:rPr lang="en-US" smtClean="0"/>
              <a:t>5/20/2021</a:t>
            </a:fld>
            <a:endParaRPr lang="en-US"/>
          </a:p>
        </p:txBody>
      </p:sp>
      <p:sp>
        <p:nvSpPr>
          <p:cNvPr id="3" name="Slide Number Placeholder 2"/>
          <p:cNvSpPr>
            <a:spLocks noGrp="1"/>
          </p:cNvSpPr>
          <p:nvPr>
            <p:ph type="sldNum" sz="quarter" idx="12"/>
          </p:nvPr>
        </p:nvSpPr>
        <p:spPr/>
        <p:txBody>
          <a:bodyPr/>
          <a:lstStyle/>
          <a:p>
            <a:fld id="{D3D538F9-49A3-B84F-B36B-A7030CDE5D5B}" type="slidenum">
              <a:rPr lang="en-US" smtClean="0"/>
              <a:t>8</a:t>
            </a:fld>
            <a:endParaRPr lang="en-US" dirty="0"/>
          </a:p>
        </p:txBody>
      </p:sp>
    </p:spTree>
    <p:extLst>
      <p:ext uri="{BB962C8B-B14F-4D97-AF65-F5344CB8AC3E}">
        <p14:creationId xmlns:p14="http://schemas.microsoft.com/office/powerpoint/2010/main" val="2863855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91" y="412669"/>
            <a:ext cx="8229600" cy="514350"/>
          </a:xfrm>
        </p:spPr>
        <p:txBody>
          <a:bodyPr>
            <a:normAutofit fontScale="90000"/>
          </a:bodyPr>
          <a:lstStyle/>
          <a:p>
            <a:r>
              <a:rPr lang="en-US" dirty="0" smtClean="0">
                <a:latin typeface="Times New Roman" panose="02020603050405020304" pitchFamily="18" charset="0"/>
                <a:cs typeface="Times New Roman" panose="02020603050405020304" pitchFamily="18" charset="0"/>
              </a:rPr>
              <a:t>Accuracy Table for RTNs</a:t>
            </a:r>
            <a:endParaRPr lang="en-US"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nvPr>
        </p:nvGraphicFramePr>
        <p:xfrm>
          <a:off x="843064" y="1132461"/>
          <a:ext cx="7691336" cy="2580640"/>
        </p:xfrm>
        <a:graphic>
          <a:graphicData uri="http://schemas.openxmlformats.org/drawingml/2006/table">
            <a:tbl>
              <a:tblPr firstRow="1" bandRow="1">
                <a:tableStyleId>{5C22544A-7EE6-4342-B048-85BDC9FD1C3A}</a:tableStyleId>
              </a:tblPr>
              <a:tblGrid>
                <a:gridCol w="961417">
                  <a:extLst>
                    <a:ext uri="{9D8B030D-6E8A-4147-A177-3AD203B41FA5}">
                      <a16:colId xmlns:a16="http://schemas.microsoft.com/office/drawing/2014/main" val="2437548423"/>
                    </a:ext>
                  </a:extLst>
                </a:gridCol>
                <a:gridCol w="1135144">
                  <a:extLst>
                    <a:ext uri="{9D8B030D-6E8A-4147-A177-3AD203B41FA5}">
                      <a16:colId xmlns:a16="http://schemas.microsoft.com/office/drawing/2014/main" val="3828729149"/>
                    </a:ext>
                  </a:extLst>
                </a:gridCol>
                <a:gridCol w="1632375">
                  <a:extLst>
                    <a:ext uri="{9D8B030D-6E8A-4147-A177-3AD203B41FA5}">
                      <a16:colId xmlns:a16="http://schemas.microsoft.com/office/drawing/2014/main" val="12706840"/>
                    </a:ext>
                  </a:extLst>
                </a:gridCol>
                <a:gridCol w="1992109">
                  <a:extLst>
                    <a:ext uri="{9D8B030D-6E8A-4147-A177-3AD203B41FA5}">
                      <a16:colId xmlns:a16="http://schemas.microsoft.com/office/drawing/2014/main" val="1428171551"/>
                    </a:ext>
                  </a:extLst>
                </a:gridCol>
                <a:gridCol w="1008874">
                  <a:extLst>
                    <a:ext uri="{9D8B030D-6E8A-4147-A177-3AD203B41FA5}">
                      <a16:colId xmlns:a16="http://schemas.microsoft.com/office/drawing/2014/main" val="2054262783"/>
                    </a:ext>
                  </a:extLst>
                </a:gridCol>
                <a:gridCol w="961417">
                  <a:extLst>
                    <a:ext uri="{9D8B030D-6E8A-4147-A177-3AD203B41FA5}">
                      <a16:colId xmlns:a16="http://schemas.microsoft.com/office/drawing/2014/main" val="1267993898"/>
                    </a:ext>
                  </a:extLst>
                </a:gridCol>
              </a:tblGrid>
              <a:tr h="548640">
                <a:tc gridSpan="2">
                  <a:txBody>
                    <a:bodyPr/>
                    <a:lstStyle/>
                    <a:p>
                      <a:pPr algn="ctr"/>
                      <a:r>
                        <a:rPr lang="en-US" dirty="0" smtClean="0">
                          <a:solidFill>
                            <a:schemeClr val="tx1"/>
                          </a:solidFill>
                        </a:rPr>
                        <a:t>Vertical Accuracy Standard</a:t>
                      </a:r>
                      <a:r>
                        <a:rPr lang="en-US" baseline="0" dirty="0" smtClean="0">
                          <a:solidFill>
                            <a:schemeClr val="tx1"/>
                          </a:solidFill>
                        </a:rPr>
                        <a:t> (cm)</a:t>
                      </a:r>
                      <a:endParaRPr lang="en-US" dirty="0">
                        <a:solidFill>
                          <a:schemeClr val="tx1"/>
                        </a:solidFill>
                      </a:endParaRPr>
                    </a:p>
                  </a:txBody>
                  <a:tcPr>
                    <a:solidFill>
                      <a:schemeClr val="accent5">
                        <a:lumMod val="60000"/>
                        <a:lumOff val="40000"/>
                      </a:schemeClr>
                    </a:solidFill>
                  </a:tcPr>
                </a:tc>
                <a:tc hMerge="1">
                  <a:txBody>
                    <a:bodyPr/>
                    <a:lstStyle/>
                    <a:p>
                      <a:endParaRPr lang="en-US"/>
                    </a:p>
                  </a:txBody>
                  <a:tcPr/>
                </a:tc>
                <a:tc gridSpan="2">
                  <a:txBody>
                    <a:bodyPr/>
                    <a:lstStyle/>
                    <a:p>
                      <a:pPr algn="ctr"/>
                      <a:r>
                        <a:rPr lang="en-US" dirty="0" smtClean="0">
                          <a:solidFill>
                            <a:schemeClr val="tx1"/>
                          </a:solidFill>
                        </a:rPr>
                        <a:t>Number of Repeat Network RTK Occupations</a:t>
                      </a:r>
                    </a:p>
                  </a:txBody>
                  <a:tcPr>
                    <a:solidFill>
                      <a:schemeClr val="accent5">
                        <a:lumMod val="60000"/>
                        <a:lumOff val="40000"/>
                      </a:schemeClr>
                    </a:solidFill>
                  </a:tcPr>
                </a:tc>
                <a:tc hMerge="1">
                  <a:txBody>
                    <a:bodyPr/>
                    <a:lstStyle/>
                    <a:p>
                      <a:pPr algn="ctr"/>
                      <a:endParaRPr lang="en-US" dirty="0"/>
                    </a:p>
                  </a:txBody>
                  <a:tcPr/>
                </a:tc>
                <a:tc gridSpan="2">
                  <a:txBody>
                    <a:bodyPr/>
                    <a:lstStyle/>
                    <a:p>
                      <a:pPr algn="ctr"/>
                      <a:r>
                        <a:rPr lang="en-US" dirty="0" smtClean="0">
                          <a:solidFill>
                            <a:schemeClr val="tx1"/>
                          </a:solidFill>
                        </a:rPr>
                        <a:t>Occupation Duration</a:t>
                      </a:r>
                      <a:endParaRPr lang="en-US" dirty="0">
                        <a:solidFill>
                          <a:schemeClr val="tx1"/>
                        </a:solidFill>
                      </a:endParaRPr>
                    </a:p>
                  </a:txBody>
                  <a:tcPr>
                    <a:solidFill>
                      <a:schemeClr val="accent5">
                        <a:lumMod val="60000"/>
                        <a:lumOff val="40000"/>
                      </a:schemeClr>
                    </a:solidFill>
                  </a:tcPr>
                </a:tc>
                <a:tc hMerge="1">
                  <a:txBody>
                    <a:bodyPr/>
                    <a:lstStyle/>
                    <a:p>
                      <a:endParaRPr lang="en-US"/>
                    </a:p>
                  </a:txBody>
                  <a:tcPr/>
                </a:tc>
                <a:extLst>
                  <a:ext uri="{0D108BD9-81ED-4DB2-BD59-A6C34878D82A}">
                    <a16:rowId xmlns:a16="http://schemas.microsoft.com/office/drawing/2014/main" val="1006761545"/>
                  </a:ext>
                </a:extLst>
              </a:tr>
              <a:tr h="457200">
                <a:tc>
                  <a:txBody>
                    <a:bodyPr/>
                    <a:lstStyle/>
                    <a:p>
                      <a:pPr algn="ctr"/>
                      <a:r>
                        <a:rPr lang="en-US" b="1" dirty="0" smtClean="0"/>
                        <a:t>cm</a:t>
                      </a:r>
                      <a:endParaRPr lang="en-US" b="1" dirty="0"/>
                    </a:p>
                  </a:txBody>
                  <a:tcPr>
                    <a:solidFill>
                      <a:schemeClr val="accent5">
                        <a:lumMod val="60000"/>
                        <a:lumOff val="40000"/>
                      </a:schemeClr>
                    </a:solidFill>
                  </a:tcPr>
                </a:tc>
                <a:tc>
                  <a:txBody>
                    <a:bodyPr/>
                    <a:lstStyle/>
                    <a:p>
                      <a:pPr algn="ctr"/>
                      <a:r>
                        <a:rPr lang="en-US" b="1" dirty="0" err="1" smtClean="0"/>
                        <a:t>ft</a:t>
                      </a:r>
                      <a:endParaRPr lang="en-US" b="1" dirty="0"/>
                    </a:p>
                  </a:txBody>
                  <a:tcPr>
                    <a:solidFill>
                      <a:schemeClr val="accent5">
                        <a:lumMod val="60000"/>
                        <a:lumOff val="40000"/>
                      </a:schemeClr>
                    </a:solidFill>
                  </a:tcPr>
                </a:tc>
                <a:tc>
                  <a:txBody>
                    <a:bodyPr/>
                    <a:lstStyle/>
                    <a:p>
                      <a:pPr algn="ctr"/>
                      <a:r>
                        <a:rPr lang="en-US" b="1" dirty="0" smtClean="0"/>
                        <a:t>GPS-only</a:t>
                      </a:r>
                      <a:endParaRPr lang="en-US" b="1" dirty="0"/>
                    </a:p>
                  </a:txBody>
                  <a:tcPr>
                    <a:solidFill>
                      <a:schemeClr val="accent5">
                        <a:lumMod val="60000"/>
                        <a:lumOff val="40000"/>
                      </a:schemeClr>
                    </a:solidFill>
                  </a:tcPr>
                </a:tc>
                <a:tc>
                  <a:txBody>
                    <a:bodyPr/>
                    <a:lstStyle/>
                    <a:p>
                      <a:pPr algn="ctr"/>
                      <a:r>
                        <a:rPr lang="en-US" b="1" dirty="0" err="1" smtClean="0"/>
                        <a:t>GPS+more</a:t>
                      </a:r>
                      <a:r>
                        <a:rPr lang="en-US" b="1" dirty="0" smtClean="0"/>
                        <a:t> (GNSS)</a:t>
                      </a:r>
                      <a:endParaRPr lang="en-US" b="1" dirty="0"/>
                    </a:p>
                  </a:txBody>
                  <a:tcPr>
                    <a:solidFill>
                      <a:schemeClr val="accent5">
                        <a:lumMod val="60000"/>
                        <a:lumOff val="40000"/>
                      </a:schemeClr>
                    </a:solidFill>
                  </a:tcPr>
                </a:tc>
                <a:tc>
                  <a:txBody>
                    <a:bodyPr/>
                    <a:lstStyle/>
                    <a:p>
                      <a:r>
                        <a:rPr lang="en-US" b="1" dirty="0" smtClean="0"/>
                        <a:t>minutes</a:t>
                      </a:r>
                      <a:endParaRPr lang="en-US" b="1" dirty="0"/>
                    </a:p>
                  </a:txBody>
                  <a:tcPr>
                    <a:solidFill>
                      <a:schemeClr val="accent5">
                        <a:lumMod val="60000"/>
                        <a:lumOff val="40000"/>
                      </a:schemeClr>
                    </a:solidFill>
                  </a:tcPr>
                </a:tc>
                <a:tc>
                  <a:txBody>
                    <a:bodyPr/>
                    <a:lstStyle/>
                    <a:p>
                      <a:r>
                        <a:rPr lang="en-US" b="1" dirty="0" smtClean="0"/>
                        <a:t>epochs</a:t>
                      </a:r>
                      <a:endParaRPr lang="en-US" b="1" dirty="0"/>
                    </a:p>
                  </a:txBody>
                  <a:tcPr>
                    <a:solidFill>
                      <a:schemeClr val="accent5">
                        <a:lumMod val="60000"/>
                        <a:lumOff val="40000"/>
                      </a:schemeClr>
                    </a:solidFill>
                  </a:tcPr>
                </a:tc>
                <a:extLst>
                  <a:ext uri="{0D108BD9-81ED-4DB2-BD59-A6C34878D82A}">
                    <a16:rowId xmlns:a16="http://schemas.microsoft.com/office/drawing/2014/main" val="4144899075"/>
                  </a:ext>
                </a:extLst>
              </a:tr>
              <a:tr h="370840">
                <a:tc>
                  <a:txBody>
                    <a:bodyPr/>
                    <a:lstStyle/>
                    <a:p>
                      <a:pPr algn="ctr"/>
                      <a:r>
                        <a:rPr lang="en-US" dirty="0" smtClean="0"/>
                        <a:t>3.5</a:t>
                      </a:r>
                      <a:endParaRPr lang="en-US" dirty="0"/>
                    </a:p>
                  </a:txBody>
                  <a:tcPr/>
                </a:tc>
                <a:tc>
                  <a:txBody>
                    <a:bodyPr/>
                    <a:lstStyle/>
                    <a:p>
                      <a:pPr algn="ctr"/>
                      <a:r>
                        <a:rPr lang="en-US" dirty="0" smtClean="0"/>
                        <a:t>0.11</a:t>
                      </a:r>
                      <a:endParaRPr lang="en-US"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5</a:t>
                      </a:r>
                      <a:endParaRPr lang="en-US" dirty="0"/>
                    </a:p>
                  </a:txBody>
                  <a:tcPr/>
                </a:tc>
                <a:tc>
                  <a:txBody>
                    <a:bodyPr/>
                    <a:lstStyle/>
                    <a:p>
                      <a:pPr algn="ctr"/>
                      <a:r>
                        <a:rPr lang="en-US" dirty="0" smtClean="0"/>
                        <a:t>300</a:t>
                      </a:r>
                      <a:endParaRPr lang="en-US" dirty="0"/>
                    </a:p>
                  </a:txBody>
                  <a:tcPr/>
                </a:tc>
                <a:extLst>
                  <a:ext uri="{0D108BD9-81ED-4DB2-BD59-A6C34878D82A}">
                    <a16:rowId xmlns:a16="http://schemas.microsoft.com/office/drawing/2014/main" val="4169517659"/>
                  </a:ext>
                </a:extLst>
              </a:tr>
              <a:tr h="370840">
                <a:tc>
                  <a:txBody>
                    <a:bodyPr/>
                    <a:lstStyle/>
                    <a:p>
                      <a:pPr algn="ctr"/>
                      <a:r>
                        <a:rPr lang="en-US" dirty="0" smtClean="0"/>
                        <a:t>3.0</a:t>
                      </a:r>
                      <a:endParaRPr lang="en-US" dirty="0"/>
                    </a:p>
                  </a:txBody>
                  <a:tcPr/>
                </a:tc>
                <a:tc>
                  <a:txBody>
                    <a:bodyPr/>
                    <a:lstStyle/>
                    <a:p>
                      <a:pPr algn="ctr"/>
                      <a:r>
                        <a:rPr lang="en-US" dirty="0" smtClean="0"/>
                        <a:t>0.10</a:t>
                      </a:r>
                      <a:endParaRPr lang="en-US" dirty="0"/>
                    </a:p>
                  </a:txBody>
                  <a:tcPr/>
                </a:tc>
                <a:tc>
                  <a:txBody>
                    <a:bodyPr/>
                    <a:lstStyle/>
                    <a:p>
                      <a:pPr algn="ctr"/>
                      <a:r>
                        <a:rPr lang="en-US" dirty="0" smtClean="0"/>
                        <a:t>3</a:t>
                      </a:r>
                      <a:endParaRPr lang="en-US" dirty="0"/>
                    </a:p>
                  </a:txBody>
                  <a:tcPr/>
                </a:tc>
                <a:tc>
                  <a:txBody>
                    <a:bodyPr/>
                    <a:lstStyle/>
                    <a:p>
                      <a:pPr algn="ctr"/>
                      <a:r>
                        <a:rPr lang="en-US" dirty="0" smtClean="0"/>
                        <a:t>3</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5</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300</a:t>
                      </a:r>
                      <a:endParaRPr lang="en-US" dirty="0"/>
                    </a:p>
                  </a:txBody>
                  <a:tcPr/>
                </a:tc>
                <a:extLst>
                  <a:ext uri="{0D108BD9-81ED-4DB2-BD59-A6C34878D82A}">
                    <a16:rowId xmlns:a16="http://schemas.microsoft.com/office/drawing/2014/main" val="3064459928"/>
                  </a:ext>
                </a:extLst>
              </a:tr>
              <a:tr h="370840">
                <a:tc>
                  <a:txBody>
                    <a:bodyPr/>
                    <a:lstStyle/>
                    <a:p>
                      <a:pPr algn="ctr"/>
                      <a:r>
                        <a:rPr lang="en-US" dirty="0" smtClean="0"/>
                        <a:t>2.5</a:t>
                      </a:r>
                      <a:endParaRPr lang="en-US" dirty="0"/>
                    </a:p>
                  </a:txBody>
                  <a:tcPr/>
                </a:tc>
                <a:tc>
                  <a:txBody>
                    <a:bodyPr/>
                    <a:lstStyle/>
                    <a:p>
                      <a:pPr algn="ctr"/>
                      <a:r>
                        <a:rPr lang="en-US" dirty="0" smtClean="0"/>
                        <a:t>0.08</a:t>
                      </a:r>
                      <a:endParaRPr lang="en-US" dirty="0"/>
                    </a:p>
                  </a:txBody>
                  <a:tcPr/>
                </a:tc>
                <a:tc>
                  <a:txBody>
                    <a:bodyPr/>
                    <a:lstStyle/>
                    <a:p>
                      <a:pPr algn="ctr"/>
                      <a:r>
                        <a:rPr lang="en-US" dirty="0" smtClean="0"/>
                        <a:t>4</a:t>
                      </a:r>
                      <a:endParaRPr lang="en-US" dirty="0"/>
                    </a:p>
                  </a:txBody>
                  <a:tcPr/>
                </a:tc>
                <a:tc>
                  <a:txBody>
                    <a:bodyPr/>
                    <a:lstStyle/>
                    <a:p>
                      <a:pPr algn="ctr"/>
                      <a:r>
                        <a:rPr lang="en-US" dirty="0" smtClean="0"/>
                        <a:t>3</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5</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300</a:t>
                      </a:r>
                      <a:endParaRPr lang="en-US" dirty="0"/>
                    </a:p>
                  </a:txBody>
                  <a:tcPr/>
                </a:tc>
                <a:extLst>
                  <a:ext uri="{0D108BD9-81ED-4DB2-BD59-A6C34878D82A}">
                    <a16:rowId xmlns:a16="http://schemas.microsoft.com/office/drawing/2014/main" val="991090216"/>
                  </a:ext>
                </a:extLst>
              </a:tr>
              <a:tr h="370840">
                <a:tc>
                  <a:txBody>
                    <a:bodyPr/>
                    <a:lstStyle/>
                    <a:p>
                      <a:pPr algn="ctr"/>
                      <a:r>
                        <a:rPr lang="en-US" dirty="0" smtClean="0"/>
                        <a:t>2.0</a:t>
                      </a:r>
                      <a:endParaRPr lang="en-US" dirty="0"/>
                    </a:p>
                  </a:txBody>
                  <a:tcPr/>
                </a:tc>
                <a:tc>
                  <a:txBody>
                    <a:bodyPr/>
                    <a:lstStyle/>
                    <a:p>
                      <a:pPr algn="ctr"/>
                      <a:r>
                        <a:rPr lang="en-US" dirty="0" smtClean="0"/>
                        <a:t>0.07</a:t>
                      </a:r>
                      <a:endParaRPr lang="en-US" dirty="0"/>
                    </a:p>
                  </a:txBody>
                  <a:tcPr/>
                </a:tc>
                <a:tc>
                  <a:txBody>
                    <a:bodyPr/>
                    <a:lstStyle/>
                    <a:p>
                      <a:pPr algn="ctr"/>
                      <a:r>
                        <a:rPr lang="en-US" dirty="0" smtClean="0"/>
                        <a:t>6</a:t>
                      </a:r>
                      <a:endParaRPr lang="en-US" dirty="0"/>
                    </a:p>
                  </a:txBody>
                  <a:tcPr/>
                </a:tc>
                <a:tc>
                  <a:txBody>
                    <a:bodyPr/>
                    <a:lstStyle/>
                    <a:p>
                      <a:pPr algn="ctr"/>
                      <a:r>
                        <a:rPr lang="en-US" dirty="0" smtClean="0"/>
                        <a:t>5</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5</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smtClean="0"/>
                        <a:t>300</a:t>
                      </a:r>
                      <a:endParaRPr lang="en-US" dirty="0"/>
                    </a:p>
                  </a:txBody>
                  <a:tcPr/>
                </a:tc>
                <a:extLst>
                  <a:ext uri="{0D108BD9-81ED-4DB2-BD59-A6C34878D82A}">
                    <a16:rowId xmlns:a16="http://schemas.microsoft.com/office/drawing/2014/main" val="3206566842"/>
                  </a:ext>
                </a:extLst>
              </a:tr>
            </a:tbl>
          </a:graphicData>
        </a:graphic>
      </p:graphicFrame>
      <p:sp>
        <p:nvSpPr>
          <p:cNvPr id="4" name="Date Placeholder 3"/>
          <p:cNvSpPr>
            <a:spLocks noGrp="1"/>
          </p:cNvSpPr>
          <p:nvPr>
            <p:ph type="dt" sz="half" idx="10"/>
          </p:nvPr>
        </p:nvSpPr>
        <p:spPr/>
        <p:txBody>
          <a:bodyPr/>
          <a:lstStyle/>
          <a:p>
            <a:pPr>
              <a:defRPr/>
            </a:pPr>
            <a:fld id="{584C9618-2B6C-4BC2-BE94-A34C84F084D9}" type="datetime1">
              <a:rPr lang="en-US" altLang="en-US" smtClean="0">
                <a:latin typeface="Times New Roman" panose="02020603050405020304" pitchFamily="18" charset="0"/>
                <a:cs typeface="Times New Roman" panose="02020603050405020304" pitchFamily="18" charset="0"/>
              </a:rPr>
              <a:t>5/20/2021</a:t>
            </a:fld>
            <a:endParaRPr lang="en-US" alt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p:txBody>
          <a:bodyPr/>
          <a:lstStyle/>
          <a:p>
            <a:pPr>
              <a:defRPr/>
            </a:pPr>
            <a:fld id="{05B2098E-E224-43BA-857F-54621F386C45}" type="slidenum">
              <a:rPr lang="en-US" altLang="en-US" smtClean="0">
                <a:latin typeface="Times New Roman" panose="02020603050405020304" pitchFamily="18" charset="0"/>
                <a:cs typeface="Times New Roman" panose="02020603050405020304" pitchFamily="18" charset="0"/>
              </a:rPr>
              <a:pPr>
                <a:defRPr/>
              </a:pPr>
              <a:t>9</a:t>
            </a:fld>
            <a:endParaRPr lang="en-US" alt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43064" y="3713101"/>
            <a:ext cx="7743217" cy="338554"/>
          </a:xfrm>
          <a:prstGeom prst="rect">
            <a:avLst/>
          </a:prstGeom>
          <a:noFill/>
        </p:spPr>
        <p:txBody>
          <a:bodyPr wrap="square" rtlCol="0">
            <a:spAutoFit/>
          </a:bodyPr>
          <a:lstStyle/>
          <a:p>
            <a:r>
              <a:rPr lang="en-US" sz="1600" dirty="0" smtClean="0"/>
              <a:t>* Assumes the distance from the rover to the  nearest base station in the RTN &lt; 40 km</a:t>
            </a:r>
            <a:endParaRPr lang="en-US" sz="1600" dirty="0"/>
          </a:p>
        </p:txBody>
      </p:sp>
    </p:spTree>
    <p:extLst>
      <p:ext uri="{BB962C8B-B14F-4D97-AF65-F5344CB8AC3E}">
        <p14:creationId xmlns:p14="http://schemas.microsoft.com/office/powerpoint/2010/main" val="35114528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2088</TotalTime>
  <Words>1820</Words>
  <Application>Microsoft Office PowerPoint</Application>
  <PresentationFormat>On-screen Show (16:9)</PresentationFormat>
  <Paragraphs>304</Paragraphs>
  <Slides>24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MS PGothic</vt:lpstr>
      <vt:lpstr>MS PGothic</vt:lpstr>
      <vt:lpstr>Arial</vt:lpstr>
      <vt:lpstr>Calibri</vt:lpstr>
      <vt:lpstr>Gill Sans MT</vt:lpstr>
      <vt:lpstr>Times New Roman</vt:lpstr>
      <vt:lpstr>Verdana</vt:lpstr>
      <vt:lpstr>Office Theme</vt:lpstr>
      <vt:lpstr>OPUS-Projects for RTK/RTN Vectors (OPUS-Projects 5.0)</vt:lpstr>
      <vt:lpstr>Acknowledgements</vt:lpstr>
      <vt:lpstr>Outline</vt:lpstr>
      <vt:lpstr>Development Phases of OPUS-Projects</vt:lpstr>
      <vt:lpstr>Real-Time Kinematic (RTK) Surveying</vt:lpstr>
      <vt:lpstr>Real-Time Networks </vt:lpstr>
      <vt:lpstr>Empirical Evaluation of the Accuracy of RTNs</vt:lpstr>
      <vt:lpstr>Formal Error Propagation via Survey Network Least Squares Adjustment</vt:lpstr>
      <vt:lpstr>Accuracy Table for RTNs</vt:lpstr>
      <vt:lpstr>Pros and Cons of RTNs</vt:lpstr>
      <vt:lpstr>Problem Statement</vt:lpstr>
      <vt:lpstr>Objectives</vt:lpstr>
      <vt:lpstr>GNSS Vector EXchange Format (GVX)</vt:lpstr>
      <vt:lpstr>GNSS Vector EXchange Format (GVX)</vt:lpstr>
      <vt:lpstr>Industry Invited to Provide Feedback</vt:lpstr>
      <vt:lpstr>GVX Flow Chart</vt:lpstr>
      <vt:lpstr>OPUS-Projects 5.0</vt:lpstr>
      <vt:lpstr>Design for OPUS-Projects and GVX</vt:lpstr>
      <vt:lpstr>Demonstration</vt:lpstr>
      <vt:lpstr>Case Study 1&amp;2: RTN Survey </vt:lpstr>
      <vt:lpstr>Future Work</vt:lpstr>
      <vt:lpstr>Conclusions</vt:lpstr>
      <vt:lpstr>Questions?</vt:lpstr>
      <vt:lpstr>For More Technical Details, Refer to…</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Simmons</dc:creator>
  <cp:lastModifiedBy>Daniel Gillins</cp:lastModifiedBy>
  <cp:revision>146</cp:revision>
  <dcterms:created xsi:type="dcterms:W3CDTF">2017-02-03T22:38:58Z</dcterms:created>
  <dcterms:modified xsi:type="dcterms:W3CDTF">2021-05-20T19:30:43Z</dcterms:modified>
</cp:coreProperties>
</file>