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78"/>
  </p:notesMasterIdLst>
  <p:handoutMasterIdLst>
    <p:handoutMasterId r:id="rId79"/>
  </p:handoutMasterIdLst>
  <p:sldIdLst>
    <p:sldId id="362" r:id="rId4"/>
    <p:sldId id="785" r:id="rId5"/>
    <p:sldId id="856" r:id="rId6"/>
    <p:sldId id="818" r:id="rId7"/>
    <p:sldId id="786" r:id="rId8"/>
    <p:sldId id="819" r:id="rId9"/>
    <p:sldId id="787" r:id="rId10"/>
    <p:sldId id="849" r:id="rId11"/>
    <p:sldId id="850" r:id="rId12"/>
    <p:sldId id="788" r:id="rId13"/>
    <p:sldId id="789" r:id="rId14"/>
    <p:sldId id="845" r:id="rId15"/>
    <p:sldId id="791" r:id="rId16"/>
    <p:sldId id="792" r:id="rId17"/>
    <p:sldId id="793" r:id="rId18"/>
    <p:sldId id="861" r:id="rId19"/>
    <p:sldId id="862" r:id="rId20"/>
    <p:sldId id="863" r:id="rId21"/>
    <p:sldId id="794" r:id="rId22"/>
    <p:sldId id="795" r:id="rId23"/>
    <p:sldId id="796" r:id="rId24"/>
    <p:sldId id="797" r:id="rId25"/>
    <p:sldId id="853" r:id="rId26"/>
    <p:sldId id="799" r:id="rId27"/>
    <p:sldId id="816" r:id="rId28"/>
    <p:sldId id="801" r:id="rId29"/>
    <p:sldId id="802" r:id="rId30"/>
    <p:sldId id="852" r:id="rId31"/>
    <p:sldId id="803" r:id="rId32"/>
    <p:sldId id="854" r:id="rId33"/>
    <p:sldId id="804" r:id="rId34"/>
    <p:sldId id="867" r:id="rId35"/>
    <p:sldId id="864" r:id="rId36"/>
    <p:sldId id="871" r:id="rId37"/>
    <p:sldId id="870" r:id="rId38"/>
    <p:sldId id="869" r:id="rId39"/>
    <p:sldId id="874" r:id="rId40"/>
    <p:sldId id="875" r:id="rId41"/>
    <p:sldId id="876" r:id="rId42"/>
    <p:sldId id="887" r:id="rId43"/>
    <p:sldId id="889" r:id="rId44"/>
    <p:sldId id="890" r:id="rId45"/>
    <p:sldId id="891" r:id="rId46"/>
    <p:sldId id="892" r:id="rId47"/>
    <p:sldId id="893" r:id="rId48"/>
    <p:sldId id="899" r:id="rId49"/>
    <p:sldId id="826" r:id="rId50"/>
    <p:sldId id="912" r:id="rId51"/>
    <p:sldId id="828" r:id="rId52"/>
    <p:sldId id="829" r:id="rId53"/>
    <p:sldId id="909" r:id="rId54"/>
    <p:sldId id="827" r:id="rId55"/>
    <p:sldId id="916" r:id="rId56"/>
    <p:sldId id="917" r:id="rId57"/>
    <p:sldId id="922" r:id="rId58"/>
    <p:sldId id="923" r:id="rId59"/>
    <p:sldId id="920" r:id="rId60"/>
    <p:sldId id="921" r:id="rId61"/>
    <p:sldId id="945" r:id="rId62"/>
    <p:sldId id="924" r:id="rId63"/>
    <p:sldId id="925" r:id="rId64"/>
    <p:sldId id="931" r:id="rId65"/>
    <p:sldId id="932" r:id="rId66"/>
    <p:sldId id="933" r:id="rId67"/>
    <p:sldId id="935" r:id="rId68"/>
    <p:sldId id="936" r:id="rId69"/>
    <p:sldId id="937" r:id="rId70"/>
    <p:sldId id="938" r:id="rId71"/>
    <p:sldId id="939" r:id="rId72"/>
    <p:sldId id="843" r:id="rId73"/>
    <p:sldId id="844" r:id="rId74"/>
    <p:sldId id="940" r:id="rId75"/>
    <p:sldId id="941" r:id="rId76"/>
    <p:sldId id="942" r:id="rId7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autoAdjust="0"/>
    <p:restoredTop sz="89803" autoAdjust="0"/>
  </p:normalViewPr>
  <p:slideViewPr>
    <p:cSldViewPr snapToGrid="0">
      <p:cViewPr varScale="1">
        <p:scale>
          <a:sx n="101" d="100"/>
          <a:sy n="101" d="100"/>
        </p:scale>
        <p:origin x="538" y="82"/>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3/11/2021</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3/11/2021</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friend called 2020 “the longest</a:t>
            </a:r>
            <a:r>
              <a:rPr lang="en-US" baseline="0" dirty="0" smtClean="0"/>
              <a:t> decade of our lives”</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9</a:t>
            </a:fld>
            <a:endParaRPr lang="en-US" altLang="en-US" dirty="0"/>
          </a:p>
        </p:txBody>
      </p:sp>
    </p:spTree>
    <p:extLst>
      <p:ext uri="{BB962C8B-B14F-4D97-AF65-F5344CB8AC3E}">
        <p14:creationId xmlns:p14="http://schemas.microsoft.com/office/powerpoint/2010/main" val="1694934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EPP2022 changes frames (at the XYZ level),</a:t>
            </a:r>
            <a:r>
              <a:rPr lang="en-US" baseline="0" dirty="0" smtClean="0"/>
              <a:t> IFVM2022 changes epochs (at the </a:t>
            </a:r>
            <a:r>
              <a:rPr lang="en-US" baseline="0" dirty="0" smtClean="0">
                <a:latin typeface="Symbol" panose="05050102010706020507" pitchFamily="18" charset="2"/>
              </a:rPr>
              <a:t>phi/</a:t>
            </a:r>
            <a:r>
              <a:rPr lang="en-US" baseline="0" dirty="0" err="1" smtClean="0">
                <a:latin typeface="Symbol" panose="05050102010706020507" pitchFamily="18" charset="2"/>
              </a:rPr>
              <a:t>lamda</a:t>
            </a:r>
            <a:r>
              <a:rPr lang="en-US" baseline="0" dirty="0" smtClean="0">
                <a:latin typeface="Symbol" panose="05050102010706020507" pitchFamily="18" charset="2"/>
              </a:rPr>
              <a:t>/</a:t>
            </a:r>
            <a:r>
              <a:rPr lang="en-US" baseline="0" dirty="0" smtClean="0"/>
              <a:t>h level), and that the master IFVM2022 model will be stored in ITRF2020, but derivative versions will exist in N/P/M/C)ATRF2022 to avoid unnecessarily long treks through the master copy.</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33</a:t>
            </a:fld>
            <a:endParaRPr lang="en-US" altLang="en-US"/>
          </a:p>
        </p:txBody>
      </p:sp>
    </p:spTree>
    <p:extLst>
      <p:ext uri="{BB962C8B-B14F-4D97-AF65-F5344CB8AC3E}">
        <p14:creationId xmlns:p14="http://schemas.microsoft.com/office/powerpoint/2010/main" val="77145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 is used here as a nod to historic usage.  It means that NGS will compute coordinates, load them into the database and users will be able to “get a datasheet” (now: “gets information from the data delivery system”) about the mark.</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34</a:t>
            </a:fld>
            <a:endParaRPr lang="en-US" altLang="en-US"/>
          </a:p>
        </p:txBody>
      </p:sp>
    </p:spTree>
    <p:extLst>
      <p:ext uri="{BB962C8B-B14F-4D97-AF65-F5344CB8AC3E}">
        <p14:creationId xmlns:p14="http://schemas.microsoft.com/office/powerpoint/2010/main" val="426290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40</a:t>
            </a:fld>
            <a:endParaRPr lang="en-US"/>
          </a:p>
        </p:txBody>
      </p:sp>
    </p:spTree>
    <p:extLst>
      <p:ext uri="{BB962C8B-B14F-4D97-AF65-F5344CB8AC3E}">
        <p14:creationId xmlns:p14="http://schemas.microsoft.com/office/powerpoint/2010/main" val="91995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41</a:t>
            </a:fld>
            <a:endParaRPr lang="en-US"/>
          </a:p>
        </p:txBody>
      </p:sp>
    </p:spTree>
    <p:extLst>
      <p:ext uri="{BB962C8B-B14F-4D97-AF65-F5344CB8AC3E}">
        <p14:creationId xmlns:p14="http://schemas.microsoft.com/office/powerpoint/2010/main" val="114012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42</a:t>
            </a:fld>
            <a:endParaRPr lang="en-US"/>
          </a:p>
        </p:txBody>
      </p:sp>
    </p:spTree>
    <p:extLst>
      <p:ext uri="{BB962C8B-B14F-4D97-AF65-F5344CB8AC3E}">
        <p14:creationId xmlns:p14="http://schemas.microsoft.com/office/powerpoint/2010/main" val="4222305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43</a:t>
            </a:fld>
            <a:endParaRPr lang="en-US"/>
          </a:p>
        </p:txBody>
      </p:sp>
    </p:spTree>
    <p:extLst>
      <p:ext uri="{BB962C8B-B14F-4D97-AF65-F5344CB8AC3E}">
        <p14:creationId xmlns:p14="http://schemas.microsoft.com/office/powerpoint/2010/main" val="60096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44</a:t>
            </a:fld>
            <a:endParaRPr lang="en-US"/>
          </a:p>
        </p:txBody>
      </p:sp>
    </p:spTree>
    <p:extLst>
      <p:ext uri="{BB962C8B-B14F-4D97-AF65-F5344CB8AC3E}">
        <p14:creationId xmlns:p14="http://schemas.microsoft.com/office/powerpoint/2010/main" val="119367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EPP2022 changes frames (at the XYZ level),</a:t>
            </a:r>
            <a:r>
              <a:rPr lang="en-US" baseline="0" dirty="0" smtClean="0"/>
              <a:t> IFVM2022 changes epochs (at the </a:t>
            </a:r>
            <a:r>
              <a:rPr lang="en-US" baseline="0" dirty="0" smtClean="0">
                <a:latin typeface="Symbol" panose="05050102010706020507" pitchFamily="18" charset="2"/>
              </a:rPr>
              <a:t>phi/</a:t>
            </a:r>
            <a:r>
              <a:rPr lang="en-US" baseline="0" dirty="0" err="1" smtClean="0">
                <a:latin typeface="Symbol" panose="05050102010706020507" pitchFamily="18" charset="2"/>
              </a:rPr>
              <a:t>lamda</a:t>
            </a:r>
            <a:r>
              <a:rPr lang="en-US" baseline="0" dirty="0" smtClean="0">
                <a:latin typeface="Symbol" panose="05050102010706020507" pitchFamily="18" charset="2"/>
              </a:rPr>
              <a:t>/</a:t>
            </a:r>
            <a:r>
              <a:rPr lang="en-US" baseline="0" dirty="0" smtClean="0"/>
              <a:t>h level), and that the master IFVM2022 model will be stored in ITRF2020, but derivative versions will exist in N/P/M/C)ATRF2022 to avoid unnecessarily long treks through the master copy.</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45</a:t>
            </a:fld>
            <a:endParaRPr lang="en-US" altLang="en-US"/>
          </a:p>
        </p:txBody>
      </p:sp>
    </p:spTree>
    <p:extLst>
      <p:ext uri="{BB962C8B-B14F-4D97-AF65-F5344CB8AC3E}">
        <p14:creationId xmlns:p14="http://schemas.microsoft.com/office/powerpoint/2010/main" val="167051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a:t>
            </a:r>
            <a:r>
              <a:rPr lang="en-US" baseline="0" dirty="0" smtClean="0"/>
              <a:t> free to adopt all/some/none of these recommendations.  But if you don’t adopt ALL of them, you will not get OPUS coordinates that are “tied to the NSRS”.</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56</a:t>
            </a:fld>
            <a:endParaRPr lang="en-US" altLang="en-US"/>
          </a:p>
        </p:txBody>
      </p:sp>
    </p:spTree>
    <p:extLst>
      <p:ext uri="{BB962C8B-B14F-4D97-AF65-F5344CB8AC3E}">
        <p14:creationId xmlns:p14="http://schemas.microsoft.com/office/powerpoint/2010/main" val="414111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58</a:t>
            </a:fld>
            <a:endParaRPr lang="en-US" altLang="en-US"/>
          </a:p>
        </p:txBody>
      </p:sp>
    </p:spTree>
    <p:extLst>
      <p:ext uri="{BB962C8B-B14F-4D97-AF65-F5344CB8AC3E}">
        <p14:creationId xmlns:p14="http://schemas.microsoft.com/office/powerpoint/2010/main" val="44622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39738" y="711200"/>
            <a:ext cx="6318250"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11</a:t>
            </a:fld>
            <a:endParaRPr lang="en-US" altLang="en-US" smtClean="0"/>
          </a:p>
        </p:txBody>
      </p:sp>
    </p:spTree>
    <p:extLst>
      <p:ext uri="{BB962C8B-B14F-4D97-AF65-F5344CB8AC3E}">
        <p14:creationId xmlns:p14="http://schemas.microsoft.com/office/powerpoint/2010/main" val="3508633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simple add/remove function to put marks into and out of the project.</a:t>
            </a:r>
          </a:p>
          <a:p>
            <a:r>
              <a:rPr lang="en-US" baseline="0" dirty="0" smtClean="0"/>
              <a:t>Note the four tabs to upload and process four types of geodetic control data.</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60</a:t>
            </a:fld>
            <a:endParaRPr lang="en-US" altLang="en-US"/>
          </a:p>
        </p:txBody>
      </p:sp>
    </p:spTree>
    <p:extLst>
      <p:ext uri="{BB962C8B-B14F-4D97-AF65-F5344CB8AC3E}">
        <p14:creationId xmlns:p14="http://schemas.microsoft.com/office/powerpoint/2010/main" val="175313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12</a:t>
            </a:fld>
            <a:endParaRPr lang="en-US" altLang="en-US"/>
          </a:p>
        </p:txBody>
      </p:sp>
    </p:spTree>
    <p:extLst>
      <p:ext uri="{BB962C8B-B14F-4D97-AF65-F5344CB8AC3E}">
        <p14:creationId xmlns:p14="http://schemas.microsoft.com/office/powerpoint/2010/main" val="357533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13</a:t>
            </a:fld>
            <a:endParaRPr lang="en-US" altLang="en-US" smtClean="0"/>
          </a:p>
        </p:txBody>
      </p:sp>
    </p:spTree>
    <p:extLst>
      <p:ext uri="{BB962C8B-B14F-4D97-AF65-F5344CB8AC3E}">
        <p14:creationId xmlns:p14="http://schemas.microsoft.com/office/powerpoint/2010/main" val="31367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14</a:t>
            </a:fld>
            <a:endParaRPr lang="en-US" altLang="en-US" smtClean="0"/>
          </a:p>
        </p:txBody>
      </p:sp>
    </p:spTree>
    <p:extLst>
      <p:ext uri="{BB962C8B-B14F-4D97-AF65-F5344CB8AC3E}">
        <p14:creationId xmlns:p14="http://schemas.microsoft.com/office/powerpoint/2010/main" val="152431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15</a:t>
            </a:fld>
            <a:endParaRPr lang="en-US" altLang="en-US" smtClean="0"/>
          </a:p>
        </p:txBody>
      </p:sp>
    </p:spTree>
    <p:extLst>
      <p:ext uri="{BB962C8B-B14F-4D97-AF65-F5344CB8AC3E}">
        <p14:creationId xmlns:p14="http://schemas.microsoft.com/office/powerpoint/2010/main" val="170821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18</a:t>
            </a:fld>
            <a:endParaRPr lang="en-US" altLang="en-US"/>
          </a:p>
        </p:txBody>
      </p:sp>
    </p:spTree>
    <p:extLst>
      <p:ext uri="{BB962C8B-B14F-4D97-AF65-F5344CB8AC3E}">
        <p14:creationId xmlns:p14="http://schemas.microsoft.com/office/powerpoint/2010/main" val="211156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23</a:t>
            </a:fld>
            <a:endParaRPr lang="en-US"/>
          </a:p>
        </p:txBody>
      </p:sp>
    </p:spTree>
    <p:extLst>
      <p:ext uri="{BB962C8B-B14F-4D97-AF65-F5344CB8AC3E}">
        <p14:creationId xmlns:p14="http://schemas.microsoft.com/office/powerpoint/2010/main" val="258697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32</a:t>
            </a:fld>
            <a:endParaRPr lang="en-US" altLang="en-US"/>
          </a:p>
        </p:txBody>
      </p:sp>
    </p:spTree>
    <p:extLst>
      <p:ext uri="{BB962C8B-B14F-4D97-AF65-F5344CB8AC3E}">
        <p14:creationId xmlns:p14="http://schemas.microsoft.com/office/powerpoint/2010/main" val="139058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11,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Blueprint for the Modernized NSRS, Part 3: Webinar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March 11,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Blueprint for the Modernized NSRS, Part 3: Webinar</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March 11, 2021</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Blueprint for the Modernized NSRS, Part 3: Webinar</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March 11, 2021</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Blueprint for the Modernized NSRS, Part 3: Webinar</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March 11, 2021</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Blueprint for the Modernized NSRS, Part 3: Webinar</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a:solidFill>
                  <a:prstClr val="black"/>
                </a:solidFill>
                <a:latin typeface="Verdana" pitchFamily="34" charset="0"/>
                <a:ea typeface="+mn-ea"/>
              </a:rPr>
              <a:t>Blueprint for </a:t>
            </a:r>
            <a:r>
              <a:rPr lang="en-US" sz="3600" b="1" i="1" dirty="0" smtClean="0">
                <a:solidFill>
                  <a:prstClr val="black"/>
                </a:solidFill>
                <a:latin typeface="Verdana" pitchFamily="34" charset="0"/>
                <a:ea typeface="+mn-ea"/>
              </a:rPr>
              <a:t>the Modernized NSRS, </a:t>
            </a:r>
            <a:r>
              <a:rPr lang="en-US" sz="3600" b="1" i="1" dirty="0">
                <a:solidFill>
                  <a:prstClr val="black"/>
                </a:solidFill>
                <a:latin typeface="Verdana" pitchFamily="34" charset="0"/>
                <a:ea typeface="+mn-ea"/>
              </a:rPr>
              <a:t>Part 3:  </a:t>
            </a:r>
            <a:endParaRPr lang="en-US" sz="3600" b="1" i="1" dirty="0" smtClean="0">
              <a:solidFill>
                <a:prstClr val="black"/>
              </a:solidFill>
              <a:latin typeface="Verdana" pitchFamily="34" charset="0"/>
              <a:ea typeface="+mn-ea"/>
            </a:endParaRPr>
          </a:p>
          <a:p>
            <a:pPr algn="ctr">
              <a:defRPr/>
            </a:pPr>
            <a:r>
              <a:rPr lang="en-US" sz="3600" b="1" i="1" dirty="0" smtClean="0">
                <a:solidFill>
                  <a:prstClr val="black"/>
                </a:solidFill>
                <a:latin typeface="Verdana" pitchFamily="34" charset="0"/>
                <a:ea typeface="+mn-ea"/>
              </a:rPr>
              <a:t>Working </a:t>
            </a:r>
            <a:r>
              <a:rPr lang="en-US" sz="3600" b="1" i="1" dirty="0">
                <a:solidFill>
                  <a:prstClr val="black"/>
                </a:solidFill>
                <a:latin typeface="Verdana" pitchFamily="34" charset="0"/>
                <a:ea typeface="+mn-ea"/>
              </a:rPr>
              <a:t>in the </a:t>
            </a:r>
            <a:r>
              <a:rPr lang="en-US" sz="3600" b="1" i="1" dirty="0" smtClean="0">
                <a:solidFill>
                  <a:prstClr val="black"/>
                </a:solidFill>
                <a:latin typeface="Verdana" pitchFamily="34" charset="0"/>
                <a:ea typeface="+mn-ea"/>
              </a:rPr>
              <a:t>Modernized </a:t>
            </a:r>
          </a:p>
          <a:p>
            <a:pPr algn="ctr">
              <a:defRPr/>
            </a:pPr>
            <a:r>
              <a:rPr lang="en-US" sz="3600" b="1" i="1" dirty="0" smtClean="0">
                <a:solidFill>
                  <a:prstClr val="black"/>
                </a:solidFill>
                <a:latin typeface="Verdana" pitchFamily="34" charset="0"/>
                <a:ea typeface="+mn-ea"/>
              </a:rPr>
              <a:t>National Spatial Reference System (NSRS)</a:t>
            </a:r>
            <a:endParaRPr lang="en-US" b="1" i="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March 11, 2021</a:t>
            </a:r>
            <a:endParaRPr lang="en-US" dirty="0"/>
          </a:p>
        </p:txBody>
      </p:sp>
      <p:sp>
        <p:nvSpPr>
          <p:cNvPr id="3" name="Footer Placeholder 2"/>
          <p:cNvSpPr>
            <a:spLocks noGrp="1"/>
          </p:cNvSpPr>
          <p:nvPr>
            <p:ph type="ftr" sz="quarter" idx="11"/>
          </p:nvPr>
        </p:nvSpPr>
        <p:spPr/>
        <p:txBody>
          <a:bodyPr/>
          <a:lstStyle/>
          <a:p>
            <a:pPr>
              <a:defRPr/>
            </a:pPr>
            <a:r>
              <a:rPr lang="en-US" smtClean="0"/>
              <a:t>Blueprint for the Modernized NSRS, Part 3: Webinar</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Refresher</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10</a:t>
            </a:fld>
            <a:endParaRPr lang="en-US">
              <a:latin typeface="Calibri"/>
            </a:endParaRPr>
          </a:p>
        </p:txBody>
      </p:sp>
    </p:spTree>
    <p:extLst>
      <p:ext uri="{BB962C8B-B14F-4D97-AF65-F5344CB8AC3E}">
        <p14:creationId xmlns:p14="http://schemas.microsoft.com/office/powerpoint/2010/main" val="478851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1949450" y="425450"/>
            <a:ext cx="8261350" cy="1174750"/>
          </a:xfrm>
        </p:spPr>
        <p:txBody>
          <a:bodyPr/>
          <a:lstStyle/>
          <a:p>
            <a:r>
              <a:rPr lang="en-US" altLang="en-US" dirty="0" smtClean="0"/>
              <a:t>“Modernizing the NSRS” means…</a:t>
            </a:r>
          </a:p>
        </p:txBody>
      </p:sp>
      <p:sp>
        <p:nvSpPr>
          <p:cNvPr id="11" name="Content Placeholder 10"/>
          <p:cNvSpPr>
            <a:spLocks noGrp="1"/>
          </p:cNvSpPr>
          <p:nvPr>
            <p:ph idx="1"/>
          </p:nvPr>
        </p:nvSpPr>
        <p:spPr>
          <a:xfrm>
            <a:off x="1828800" y="1828800"/>
            <a:ext cx="8686800" cy="4419600"/>
          </a:xfrm>
        </p:spPr>
        <p:txBody>
          <a:bodyPr>
            <a:normAutofit/>
          </a:bodyPr>
          <a:lstStyle/>
          <a:p>
            <a:pPr>
              <a:defRPr/>
            </a:pPr>
            <a:r>
              <a:rPr lang="en-US" dirty="0" smtClean="0"/>
              <a:t>Replacing NAD 83</a:t>
            </a:r>
          </a:p>
          <a:p>
            <a:pPr>
              <a:defRPr/>
            </a:pPr>
            <a:r>
              <a:rPr lang="en-US" dirty="0" smtClean="0"/>
              <a:t>Replacing NAVD 88</a:t>
            </a:r>
          </a:p>
          <a:p>
            <a:pPr>
              <a:defRPr/>
            </a:pPr>
            <a:r>
              <a:rPr lang="en-US" dirty="0" smtClean="0"/>
              <a:t>Re-inventing </a:t>
            </a:r>
            <a:r>
              <a:rPr lang="en-US" dirty="0" err="1" smtClean="0"/>
              <a:t>Bluebooking</a:t>
            </a:r>
            <a:endParaRPr lang="en-US" dirty="0" smtClean="0"/>
          </a:p>
          <a:p>
            <a:pPr>
              <a:defRPr/>
            </a:pPr>
            <a:r>
              <a:rPr lang="en-US" dirty="0" smtClean="0"/>
              <a:t>Improving the Geodetic Toolkit</a:t>
            </a:r>
          </a:p>
          <a:p>
            <a:pPr>
              <a:defRPr/>
            </a:pPr>
            <a:r>
              <a:rPr lang="en-US" dirty="0" smtClean="0"/>
              <a:t>Better Surveying Methodologies</a:t>
            </a:r>
          </a:p>
        </p:txBody>
      </p:sp>
      <p:sp>
        <p:nvSpPr>
          <p:cNvPr id="2" name="Date Placeholder 1"/>
          <p:cNvSpPr>
            <a:spLocks noGrp="1"/>
          </p:cNvSpPr>
          <p:nvPr>
            <p:ph type="dt" sz="half" idx="10"/>
          </p:nvPr>
        </p:nvSpPr>
        <p:spPr/>
        <p:txBody>
          <a:bodyPr/>
          <a:lstStyle/>
          <a:p>
            <a:pPr>
              <a:defRPr/>
            </a:pPr>
            <a:r>
              <a:rPr lang="en-US" smtClean="0"/>
              <a:t>March 11, 2021</a:t>
            </a:r>
            <a:endParaRPr lang="en-US"/>
          </a:p>
        </p:txBody>
      </p:sp>
      <p:sp>
        <p:nvSpPr>
          <p:cNvPr id="3" name="Footer Placeholder 2"/>
          <p:cNvSpPr>
            <a:spLocks noGrp="1"/>
          </p:cNvSpPr>
          <p:nvPr>
            <p:ph type="ftr" sz="quarter" idx="11"/>
          </p:nvPr>
        </p:nvSpPr>
        <p:spPr/>
        <p:txBody>
          <a:bodyPr/>
          <a:lstStyle/>
          <a:p>
            <a:pPr>
              <a:defRPr/>
            </a:pPr>
            <a:r>
              <a:rPr lang="en-US" smtClean="0"/>
              <a:t>Blueprint for the Modernized NSRS, Part 3: Webinar</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11</a:t>
            </a:fld>
            <a:endParaRPr lang="en-US"/>
          </a:p>
        </p:txBody>
      </p:sp>
      <p:sp>
        <p:nvSpPr>
          <p:cNvPr id="5" name="Left Brace 4"/>
          <p:cNvSpPr/>
          <p:nvPr/>
        </p:nvSpPr>
        <p:spPr>
          <a:xfrm flipH="1">
            <a:off x="7519538" y="3106757"/>
            <a:ext cx="692227" cy="15069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8211764" y="3690975"/>
            <a:ext cx="3767378" cy="307777"/>
          </a:xfrm>
          <a:prstGeom prst="rect">
            <a:avLst/>
          </a:prstGeom>
          <a:noFill/>
        </p:spPr>
        <p:txBody>
          <a:bodyPr wrap="none" rtlCol="0">
            <a:spAutoFit/>
          </a:bodyPr>
          <a:lstStyle/>
          <a:p>
            <a:r>
              <a:rPr lang="en-US" sz="1400" b="1" dirty="0">
                <a:solidFill>
                  <a:srgbClr val="FF0000"/>
                </a:solidFill>
              </a:rPr>
              <a:t>Blueprint for </a:t>
            </a:r>
            <a:r>
              <a:rPr lang="en-US" sz="1400" b="1" dirty="0" smtClean="0">
                <a:solidFill>
                  <a:srgbClr val="FF0000"/>
                </a:solidFill>
              </a:rPr>
              <a:t>the Modernized NSRS, </a:t>
            </a:r>
            <a:r>
              <a:rPr lang="en-US" sz="1400" b="1" dirty="0">
                <a:solidFill>
                  <a:srgbClr val="FF0000"/>
                </a:solidFill>
              </a:rPr>
              <a:t>Part 3</a:t>
            </a:r>
          </a:p>
        </p:txBody>
      </p:sp>
      <p:sp>
        <p:nvSpPr>
          <p:cNvPr id="12" name="TextBox 11"/>
          <p:cNvSpPr txBox="1"/>
          <p:nvPr/>
        </p:nvSpPr>
        <p:spPr>
          <a:xfrm>
            <a:off x="6367619" y="1932829"/>
            <a:ext cx="3767378" cy="307777"/>
          </a:xfrm>
          <a:prstGeom prst="rect">
            <a:avLst/>
          </a:prstGeom>
          <a:noFill/>
        </p:spPr>
        <p:txBody>
          <a:bodyPr wrap="none" rtlCol="0">
            <a:spAutoFit/>
          </a:bodyPr>
          <a:lstStyle/>
          <a:p>
            <a:r>
              <a:rPr lang="en-US" sz="1400" b="1" dirty="0">
                <a:solidFill>
                  <a:srgbClr val="FF0000"/>
                </a:solidFill>
              </a:rPr>
              <a:t>Blueprint for </a:t>
            </a:r>
            <a:r>
              <a:rPr lang="en-US" sz="1400" b="1" dirty="0" smtClean="0">
                <a:solidFill>
                  <a:srgbClr val="FF0000"/>
                </a:solidFill>
              </a:rPr>
              <a:t>the Modernized NSRS, </a:t>
            </a:r>
            <a:r>
              <a:rPr lang="en-US" sz="1400" b="1" dirty="0">
                <a:solidFill>
                  <a:srgbClr val="FF0000"/>
                </a:solidFill>
              </a:rPr>
              <a:t>Part 1</a:t>
            </a:r>
          </a:p>
        </p:txBody>
      </p:sp>
      <p:sp>
        <p:nvSpPr>
          <p:cNvPr id="15" name="TextBox 14"/>
          <p:cNvSpPr txBox="1"/>
          <p:nvPr/>
        </p:nvSpPr>
        <p:spPr>
          <a:xfrm>
            <a:off x="6391882" y="2530793"/>
            <a:ext cx="3767378" cy="307777"/>
          </a:xfrm>
          <a:prstGeom prst="rect">
            <a:avLst/>
          </a:prstGeom>
          <a:noFill/>
        </p:spPr>
        <p:txBody>
          <a:bodyPr wrap="none" rtlCol="0">
            <a:spAutoFit/>
          </a:bodyPr>
          <a:lstStyle/>
          <a:p>
            <a:r>
              <a:rPr lang="en-US" sz="1400" b="1" dirty="0">
                <a:solidFill>
                  <a:srgbClr val="FF0000"/>
                </a:solidFill>
              </a:rPr>
              <a:t>Blueprint for </a:t>
            </a:r>
            <a:r>
              <a:rPr lang="en-US" sz="1400" b="1" dirty="0" smtClean="0">
                <a:solidFill>
                  <a:srgbClr val="FF0000"/>
                </a:solidFill>
              </a:rPr>
              <a:t>the Modernized NSRS, </a:t>
            </a:r>
            <a:r>
              <a:rPr lang="en-US" sz="1400" b="1" dirty="0">
                <a:solidFill>
                  <a:srgbClr val="FF0000"/>
                </a:solidFill>
              </a:rPr>
              <a:t>Part 2</a:t>
            </a:r>
          </a:p>
        </p:txBody>
      </p:sp>
    </p:spTree>
    <p:extLst>
      <p:ext uri="{BB962C8B-B14F-4D97-AF65-F5344CB8AC3E}">
        <p14:creationId xmlns:p14="http://schemas.microsoft.com/office/powerpoint/2010/main" val="17325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March 11, 2021</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12</a:t>
            </a:fld>
            <a:endParaRPr lang="en-US" dirty="0"/>
          </a:p>
        </p:txBody>
      </p:sp>
      <p:pic>
        <p:nvPicPr>
          <p:cNvPr id="5" name="Picture 4"/>
          <p:cNvPicPr>
            <a:picLocks noChangeAspect="1"/>
          </p:cNvPicPr>
          <p:nvPr/>
        </p:nvPicPr>
        <p:blipFill>
          <a:blip r:embed="rId3"/>
          <a:stretch>
            <a:fillRect/>
          </a:stretch>
        </p:blipFill>
        <p:spPr>
          <a:xfrm>
            <a:off x="858981" y="1660912"/>
            <a:ext cx="2743200" cy="3642611"/>
          </a:xfrm>
          <a:prstGeom prst="rect">
            <a:avLst/>
          </a:prstGeom>
        </p:spPr>
      </p:pic>
      <p:sp>
        <p:nvSpPr>
          <p:cNvPr id="8" name="Title 9"/>
          <p:cNvSpPr txBox="1">
            <a:spLocks/>
          </p:cNvSpPr>
          <p:nvPr/>
        </p:nvSpPr>
        <p:spPr>
          <a:xfrm>
            <a:off x="1949450" y="425450"/>
            <a:ext cx="8261350" cy="11747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Modernizing the NSRS</a:t>
            </a:r>
          </a:p>
          <a:p>
            <a:r>
              <a:rPr lang="en-US" altLang="en-US" sz="2400" dirty="0"/>
              <a:t>The “blueprint” documents:  Your best source for information</a:t>
            </a:r>
          </a:p>
        </p:txBody>
      </p:sp>
      <p:sp>
        <p:nvSpPr>
          <p:cNvPr id="9" name="TextBox 8"/>
          <p:cNvSpPr txBox="1"/>
          <p:nvPr/>
        </p:nvSpPr>
        <p:spPr>
          <a:xfrm>
            <a:off x="846878" y="5303523"/>
            <a:ext cx="2676758" cy="923330"/>
          </a:xfrm>
          <a:prstGeom prst="rect">
            <a:avLst/>
          </a:prstGeom>
          <a:noFill/>
        </p:spPr>
        <p:txBody>
          <a:bodyPr wrap="none" rtlCol="0">
            <a:spAutoFit/>
          </a:bodyPr>
          <a:lstStyle/>
          <a:p>
            <a:pPr algn="ctr"/>
            <a:r>
              <a:rPr lang="en-US" b="1" dirty="0" smtClean="0"/>
              <a:t>Geometric</a:t>
            </a:r>
            <a:r>
              <a:rPr lang="en-US" dirty="0" smtClean="0"/>
              <a:t>:</a:t>
            </a:r>
          </a:p>
          <a:p>
            <a:pPr algn="ctr"/>
            <a:r>
              <a:rPr lang="en-US" dirty="0" smtClean="0"/>
              <a:t>Sep 2017</a:t>
            </a:r>
          </a:p>
          <a:p>
            <a:pPr algn="ctr"/>
            <a:r>
              <a:rPr lang="en-US" b="1" i="1" dirty="0" smtClean="0"/>
              <a:t>NOAA TR NOS NGS </a:t>
            </a:r>
            <a:r>
              <a:rPr lang="en-US" b="1" i="1" dirty="0" smtClean="0">
                <a:solidFill>
                  <a:srgbClr val="FF0000"/>
                </a:solidFill>
              </a:rPr>
              <a:t>62</a:t>
            </a:r>
          </a:p>
        </p:txBody>
      </p:sp>
      <p:sp>
        <p:nvSpPr>
          <p:cNvPr id="10" name="TextBox 9"/>
          <p:cNvSpPr txBox="1"/>
          <p:nvPr/>
        </p:nvSpPr>
        <p:spPr>
          <a:xfrm>
            <a:off x="4741746" y="5303522"/>
            <a:ext cx="2676758" cy="923330"/>
          </a:xfrm>
          <a:prstGeom prst="rect">
            <a:avLst/>
          </a:prstGeom>
          <a:noFill/>
        </p:spPr>
        <p:txBody>
          <a:bodyPr wrap="none" rtlCol="0">
            <a:spAutoFit/>
          </a:bodyPr>
          <a:lstStyle/>
          <a:p>
            <a:pPr algn="ctr"/>
            <a:r>
              <a:rPr lang="en-US" b="1" dirty="0" smtClean="0"/>
              <a:t>Geopotential</a:t>
            </a:r>
            <a:r>
              <a:rPr lang="en-US" dirty="0" smtClean="0"/>
              <a:t>:</a:t>
            </a:r>
          </a:p>
          <a:p>
            <a:pPr algn="ctr"/>
            <a:r>
              <a:rPr lang="en-US" dirty="0" smtClean="0"/>
              <a:t>Nov 2017</a:t>
            </a:r>
          </a:p>
          <a:p>
            <a:pPr algn="ctr"/>
            <a:r>
              <a:rPr lang="en-US" b="1" i="1" dirty="0"/>
              <a:t>NOAA TR NOS NGS </a:t>
            </a:r>
            <a:r>
              <a:rPr lang="en-US" b="1" i="1" dirty="0" smtClean="0">
                <a:solidFill>
                  <a:srgbClr val="FF0000"/>
                </a:solidFill>
              </a:rPr>
              <a:t>64</a:t>
            </a:r>
          </a:p>
        </p:txBody>
      </p:sp>
      <p:sp>
        <p:nvSpPr>
          <p:cNvPr id="11" name="TextBox 10"/>
          <p:cNvSpPr txBox="1"/>
          <p:nvPr/>
        </p:nvSpPr>
        <p:spPr>
          <a:xfrm>
            <a:off x="7986304" y="5303522"/>
            <a:ext cx="3953155" cy="923330"/>
          </a:xfrm>
          <a:prstGeom prst="rect">
            <a:avLst/>
          </a:prstGeom>
          <a:noFill/>
        </p:spPr>
        <p:txBody>
          <a:bodyPr wrap="square" rtlCol="0">
            <a:spAutoFit/>
          </a:bodyPr>
          <a:lstStyle/>
          <a:p>
            <a:pPr algn="ctr"/>
            <a:r>
              <a:rPr lang="en-US" b="1" dirty="0" smtClean="0"/>
              <a:t>Working in the modernized NSRS:</a:t>
            </a:r>
          </a:p>
          <a:p>
            <a:pPr algn="ctr"/>
            <a:r>
              <a:rPr lang="en-US" dirty="0" smtClean="0"/>
              <a:t>April 2019</a:t>
            </a:r>
          </a:p>
          <a:p>
            <a:pPr algn="ctr"/>
            <a:r>
              <a:rPr lang="en-US" b="1" i="1" dirty="0"/>
              <a:t>NOAA TR NOS NGS </a:t>
            </a:r>
            <a:r>
              <a:rPr lang="en-US" b="1" i="1" dirty="0" smtClean="0">
                <a:solidFill>
                  <a:srgbClr val="FF0000"/>
                </a:solidFill>
              </a:rPr>
              <a:t>67</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575" y="1660913"/>
            <a:ext cx="2754590" cy="3642611"/>
          </a:xfrm>
          <a:prstGeom prst="rect">
            <a:avLst/>
          </a:prstGeom>
        </p:spPr>
      </p:pic>
      <p:pic>
        <p:nvPicPr>
          <p:cNvPr id="7" name="Picture 6"/>
          <p:cNvPicPr>
            <a:picLocks noChangeAspect="1"/>
          </p:cNvPicPr>
          <p:nvPr/>
        </p:nvPicPr>
        <p:blipFill>
          <a:blip r:embed="rId5"/>
          <a:stretch>
            <a:fillRect/>
          </a:stretch>
        </p:blipFill>
        <p:spPr>
          <a:xfrm>
            <a:off x="8583559" y="1680369"/>
            <a:ext cx="2758647" cy="3642611"/>
          </a:xfrm>
          <a:prstGeom prst="rect">
            <a:avLst/>
          </a:prstGeom>
        </p:spPr>
      </p:pic>
      <p:sp>
        <p:nvSpPr>
          <p:cNvPr id="3" name="TextBox 2"/>
          <p:cNvSpPr txBox="1"/>
          <p:nvPr/>
        </p:nvSpPr>
        <p:spPr>
          <a:xfrm>
            <a:off x="949624" y="3727473"/>
            <a:ext cx="10286492" cy="523220"/>
          </a:xfrm>
          <a:prstGeom prst="rect">
            <a:avLst/>
          </a:prstGeom>
          <a:solidFill>
            <a:schemeClr val="bg1"/>
          </a:solidFill>
        </p:spPr>
        <p:txBody>
          <a:bodyPr wrap="square" rtlCol="0">
            <a:spAutoFit/>
          </a:bodyPr>
          <a:lstStyle/>
          <a:p>
            <a:r>
              <a:rPr lang="en-US" sz="2800" dirty="0" smtClean="0">
                <a:solidFill>
                  <a:srgbClr val="0070C0"/>
                </a:solidFill>
              </a:rPr>
              <a:t>All three have been updated and will be released in early 2021</a:t>
            </a:r>
            <a:endParaRPr lang="en-US" sz="2800" dirty="0">
              <a:solidFill>
                <a:srgbClr val="0070C0"/>
              </a:solidFill>
            </a:endParaRPr>
          </a:p>
        </p:txBody>
      </p:sp>
      <p:sp>
        <p:nvSpPr>
          <p:cNvPr id="6" name="Footer Placeholder 5"/>
          <p:cNvSpPr>
            <a:spLocks noGrp="1"/>
          </p:cNvSpPr>
          <p:nvPr>
            <p:ph type="ftr" sz="quarter" idx="11"/>
          </p:nvPr>
        </p:nvSpPr>
        <p:spPr/>
        <p:txBody>
          <a:bodyPr/>
          <a:lstStyle/>
          <a:p>
            <a:pPr>
              <a:defRPr/>
            </a:pPr>
            <a:r>
              <a:rPr lang="en-US" smtClean="0"/>
              <a:t>Blueprint for the Modernized NSRS, Part 3: Webinar</a:t>
            </a:r>
            <a:endParaRPr lang="en-US"/>
          </a:p>
        </p:txBody>
      </p:sp>
      <p:sp>
        <p:nvSpPr>
          <p:cNvPr id="13" name="TextBox 12"/>
          <p:cNvSpPr txBox="1"/>
          <p:nvPr/>
        </p:nvSpPr>
        <p:spPr>
          <a:xfrm>
            <a:off x="5472633" y="5580521"/>
            <a:ext cx="1410586" cy="369332"/>
          </a:xfrm>
          <a:prstGeom prst="rect">
            <a:avLst/>
          </a:prstGeom>
          <a:solidFill>
            <a:schemeClr val="bg1"/>
          </a:solidFill>
        </p:spPr>
        <p:txBody>
          <a:bodyPr wrap="square" rtlCol="0">
            <a:spAutoFit/>
          </a:bodyPr>
          <a:lstStyle/>
          <a:p>
            <a:r>
              <a:rPr lang="en-US" dirty="0" smtClean="0">
                <a:solidFill>
                  <a:srgbClr val="FF0000"/>
                </a:solidFill>
              </a:rPr>
              <a:t>Feb 2021</a:t>
            </a:r>
            <a:endParaRPr lang="en-US" dirty="0">
              <a:solidFill>
                <a:srgbClr val="FF0000"/>
              </a:solidFill>
            </a:endParaRPr>
          </a:p>
        </p:txBody>
      </p:sp>
      <p:sp>
        <p:nvSpPr>
          <p:cNvPr id="14" name="TextBox 13"/>
          <p:cNvSpPr txBox="1"/>
          <p:nvPr/>
        </p:nvSpPr>
        <p:spPr>
          <a:xfrm>
            <a:off x="9418847" y="5580521"/>
            <a:ext cx="1410586" cy="369332"/>
          </a:xfrm>
          <a:prstGeom prst="rect">
            <a:avLst/>
          </a:prstGeom>
          <a:solidFill>
            <a:schemeClr val="bg1"/>
          </a:solidFill>
        </p:spPr>
        <p:txBody>
          <a:bodyPr wrap="square" rtlCol="0">
            <a:spAutoFit/>
          </a:bodyPr>
          <a:lstStyle/>
          <a:p>
            <a:r>
              <a:rPr lang="en-US" dirty="0" smtClean="0">
                <a:solidFill>
                  <a:srgbClr val="FF0000"/>
                </a:solidFill>
              </a:rPr>
              <a:t>Feb 2021</a:t>
            </a:r>
            <a:endParaRPr lang="en-US" dirty="0">
              <a:solidFill>
                <a:srgbClr val="FF0000"/>
              </a:solidFill>
            </a:endParaRPr>
          </a:p>
        </p:txBody>
      </p:sp>
      <p:sp>
        <p:nvSpPr>
          <p:cNvPr id="15" name="TextBox 14"/>
          <p:cNvSpPr txBox="1"/>
          <p:nvPr/>
        </p:nvSpPr>
        <p:spPr>
          <a:xfrm>
            <a:off x="1525288" y="5580521"/>
            <a:ext cx="1410586" cy="369332"/>
          </a:xfrm>
          <a:prstGeom prst="rect">
            <a:avLst/>
          </a:prstGeom>
          <a:solidFill>
            <a:schemeClr val="bg1"/>
          </a:solidFill>
        </p:spPr>
        <p:txBody>
          <a:bodyPr wrap="square" rtlCol="0">
            <a:spAutoFit/>
          </a:bodyPr>
          <a:lstStyle/>
          <a:p>
            <a:r>
              <a:rPr lang="en-US" dirty="0" smtClean="0">
                <a:solidFill>
                  <a:srgbClr val="FF0000"/>
                </a:solidFill>
              </a:rPr>
              <a:t>Mar 2021?</a:t>
            </a:r>
            <a:endParaRPr lang="en-US" dirty="0">
              <a:solidFill>
                <a:srgbClr val="FF0000"/>
              </a:solidFill>
            </a:endParaRPr>
          </a:p>
        </p:txBody>
      </p:sp>
    </p:spTree>
    <p:extLst>
      <p:ext uri="{BB962C8B-B14F-4D97-AF65-F5344CB8AC3E}">
        <p14:creationId xmlns:p14="http://schemas.microsoft.com/office/powerpoint/2010/main" val="33934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NAD 83</a:t>
            </a:r>
          </a:p>
        </p:txBody>
      </p:sp>
      <p:sp>
        <p:nvSpPr>
          <p:cNvPr id="4" name="Content Placeholder 2"/>
          <p:cNvSpPr txBox="1">
            <a:spLocks/>
          </p:cNvSpPr>
          <p:nvPr/>
        </p:nvSpPr>
        <p:spPr bwMode="gray">
          <a:xfrm>
            <a:off x="301594" y="1612261"/>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Old:</a:t>
            </a:r>
          </a:p>
          <a:p>
            <a:pPr marL="0" indent="0">
              <a:buNone/>
              <a:defRPr/>
            </a:pPr>
            <a:r>
              <a:rPr lang="en-US" kern="0" dirty="0">
                <a:latin typeface="Gill Sans MT" panose="020B0502020104020203" pitchFamily="34" charset="0"/>
              </a:rPr>
              <a:t>NAD 83(2011)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83(PA11)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83(MA11)</a:t>
            </a:r>
          </a:p>
          <a:p>
            <a:pPr lvl="1">
              <a:defRPr/>
            </a:pPr>
            <a:endParaRPr lang="en-US" sz="2400" kern="0" dirty="0"/>
          </a:p>
          <a:p>
            <a:pPr marL="0" indent="0">
              <a:buNone/>
              <a:defRPr/>
            </a:pPr>
            <a:endParaRPr lang="en-US" b="1" kern="0" dirty="0">
              <a:solidFill>
                <a:srgbClr val="FF0000"/>
              </a:solidFill>
            </a:endParaRPr>
          </a:p>
        </p:txBody>
      </p:sp>
      <p:sp>
        <p:nvSpPr>
          <p:cNvPr id="13" name="Content Placeholder 2"/>
          <p:cNvSpPr txBox="1">
            <a:spLocks/>
          </p:cNvSpPr>
          <p:nvPr/>
        </p:nvSpPr>
        <p:spPr bwMode="gray">
          <a:xfrm>
            <a:off x="2892391" y="1486695"/>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New:</a:t>
            </a:r>
          </a:p>
          <a:p>
            <a:pPr marL="0" indent="0">
              <a:buNone/>
              <a:defRPr/>
            </a:pPr>
            <a:r>
              <a:rPr lang="en-US" sz="2000" kern="0" dirty="0">
                <a:latin typeface="Gill Sans MT" panose="020B0502020104020203" pitchFamily="34" charset="0"/>
              </a:rPr>
              <a:t>The 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March 11, 2021</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the Modernized NSRS, Part 3: Webinar</a:t>
            </a:r>
            <a:endParaRPr lang="en-US"/>
          </a:p>
        </p:txBody>
      </p:sp>
      <p:cxnSp>
        <p:nvCxnSpPr>
          <p:cNvPr id="6" name="Straight Arrow Connector 5"/>
          <p:cNvCxnSpPr/>
          <p:nvPr/>
        </p:nvCxnSpPr>
        <p:spPr>
          <a:xfrm flipV="1">
            <a:off x="2254219" y="2190216"/>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54216" y="2190213"/>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54218" y="2904590"/>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54218" y="3661804"/>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13</a:t>
            </a:fld>
            <a:endParaRPr lang="en-US"/>
          </a:p>
        </p:txBody>
      </p:sp>
    </p:spTree>
    <p:extLst>
      <p:ext uri="{BB962C8B-B14F-4D97-AF65-F5344CB8AC3E}">
        <p14:creationId xmlns:p14="http://schemas.microsoft.com/office/powerpoint/2010/main" val="22446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2384428" y="1524003"/>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2400" dirty="0">
                <a:cs typeface="Times New Roman" panose="02020603050405020304" pitchFamily="18" charset="0"/>
              </a:rPr>
              <a:t>NAVD 88</a:t>
            </a:r>
          </a:p>
          <a:p>
            <a:pPr marL="457200" lvl="1" indent="0">
              <a:buNone/>
            </a:pPr>
            <a:r>
              <a:rPr lang="en-US" altLang="en-US" sz="2400" dirty="0">
                <a:cs typeface="Times New Roman" panose="02020603050405020304" pitchFamily="18" charset="0"/>
              </a:rPr>
              <a:t>PRVD 02</a:t>
            </a:r>
          </a:p>
          <a:p>
            <a:pPr marL="457200" lvl="1" indent="0">
              <a:buNone/>
            </a:pPr>
            <a:r>
              <a:rPr lang="en-US" altLang="en-US" sz="2400" dirty="0">
                <a:cs typeface="Times New Roman" panose="02020603050405020304" pitchFamily="18" charset="0"/>
              </a:rPr>
              <a:t>VIVD09</a:t>
            </a:r>
          </a:p>
          <a:p>
            <a:pPr marL="457200" lvl="1" indent="0">
              <a:buNone/>
            </a:pPr>
            <a:r>
              <a:rPr lang="en-US" altLang="en-US" sz="2400" dirty="0">
                <a:cs typeface="Times New Roman" panose="02020603050405020304" pitchFamily="18" charset="0"/>
              </a:rPr>
              <a:t>ASVD02</a:t>
            </a:r>
          </a:p>
          <a:p>
            <a:pPr marL="457200" lvl="1" indent="0">
              <a:buNone/>
            </a:pPr>
            <a:r>
              <a:rPr lang="en-US" altLang="en-US" sz="2400" dirty="0">
                <a:cs typeface="Times New Roman" panose="02020603050405020304" pitchFamily="18" charset="0"/>
              </a:rPr>
              <a:t>NMVD03</a:t>
            </a:r>
          </a:p>
          <a:p>
            <a:pPr marL="457200" lvl="1" indent="0">
              <a:buNone/>
            </a:pPr>
            <a:r>
              <a:rPr lang="en-US" altLang="en-US" sz="2400" dirty="0">
                <a:cs typeface="Times New Roman" panose="02020603050405020304" pitchFamily="18" charset="0"/>
              </a:rPr>
              <a:t>GUVD04</a:t>
            </a:r>
          </a:p>
          <a:p>
            <a:pPr marL="457200" lvl="1" indent="0">
              <a:buNone/>
            </a:pPr>
            <a:r>
              <a:rPr lang="en-US" altLang="en-US" sz="2400" dirty="0">
                <a:cs typeface="Times New Roman" panose="02020603050405020304" pitchFamily="18" charset="0"/>
              </a:rPr>
              <a:t>IGLD 85</a:t>
            </a:r>
          </a:p>
          <a:p>
            <a:pPr marL="457200" lvl="1" indent="0">
              <a:buNone/>
            </a:pPr>
            <a:r>
              <a:rPr lang="en-US" altLang="en-US" sz="2400" dirty="0">
                <a:cs typeface="Times New Roman" panose="02020603050405020304" pitchFamily="18" charset="0"/>
              </a:rPr>
              <a:t>IGSN71</a:t>
            </a:r>
          </a:p>
          <a:p>
            <a:pPr marL="457200" lvl="1" indent="0">
              <a:buNone/>
            </a:pPr>
            <a:r>
              <a:rPr lang="en-US" altLang="en-US" sz="2400" dirty="0">
                <a:cs typeface="Times New Roman" panose="02020603050405020304" pitchFamily="18" charset="0"/>
              </a:rPr>
              <a:t>GEOID12B</a:t>
            </a:r>
          </a:p>
          <a:p>
            <a:pPr marL="457200" lvl="1" indent="0">
              <a:buNone/>
            </a:pPr>
            <a:r>
              <a:rPr lang="en-US" altLang="en-US" sz="2400" dirty="0">
                <a:cs typeface="Times New Roman" panose="02020603050405020304" pitchFamily="18" charset="0"/>
              </a:rPr>
              <a:t>DEFLEC12B</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4240214" y="1524003"/>
            <a:ext cx="6324600" cy="34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New:</a:t>
            </a:r>
          </a:p>
          <a:p>
            <a:pPr marL="457200" lvl="1" indent="0">
              <a:buNone/>
            </a:pPr>
            <a:r>
              <a:rPr lang="en-US" altLang="en-US" sz="2400" dirty="0">
                <a:cs typeface="Times New Roman" panose="02020603050405020304" pitchFamily="18" charset="0"/>
              </a:rPr>
              <a:t>The North American-Pacific </a:t>
            </a:r>
            <a:r>
              <a:rPr lang="en-US" altLang="en-US" sz="2400" b="1" i="1" u="sng" dirty="0">
                <a:cs typeface="Times New Roman" panose="02020603050405020304" pitchFamily="18" charset="0"/>
              </a:rPr>
              <a:t>Geopotential</a:t>
            </a:r>
            <a:r>
              <a:rPr lang="en-US" altLang="en-US" sz="2400" dirty="0">
                <a:cs typeface="Times New Roman" panose="02020603050405020304" pitchFamily="18" charset="0"/>
              </a:rPr>
              <a:t> </a:t>
            </a:r>
            <a:r>
              <a:rPr lang="en-US" altLang="en-US" sz="2400" b="1" i="1" u="sng" dirty="0">
                <a:cs typeface="Times New Roman" panose="02020603050405020304" pitchFamily="18" charset="0"/>
              </a:rPr>
              <a:t>Datum</a:t>
            </a:r>
            <a:r>
              <a:rPr lang="en-US" altLang="en-US" sz="2400" dirty="0">
                <a:cs typeface="Times New Roman" panose="02020603050405020304" pitchFamily="18" charset="0"/>
              </a:rPr>
              <a:t> of 2022 (NAPGD2022)</a:t>
            </a:r>
          </a:p>
          <a:p>
            <a:pPr marL="457200" lvl="1" indent="0">
              <a:buNone/>
            </a:pPr>
            <a:endParaRPr lang="en-US" altLang="en-US" sz="2400" dirty="0">
              <a:cs typeface="Times New Roman" panose="02020603050405020304" pitchFamily="18" charset="0"/>
            </a:endParaRPr>
          </a:p>
          <a:p>
            <a:pPr marL="457200" lvl="1" indent="0">
              <a:buNone/>
            </a:pPr>
            <a:r>
              <a:rPr lang="en-US" altLang="en-US" sz="2400" dirty="0">
                <a:cs typeface="Times New Roman" panose="02020603050405020304" pitchFamily="18" charset="0"/>
              </a:rPr>
              <a:t>Will include:</a:t>
            </a:r>
          </a:p>
          <a:p>
            <a:pPr lvl="1">
              <a:spcBef>
                <a:spcPts val="0"/>
              </a:spcBef>
            </a:pPr>
            <a:r>
              <a:rPr lang="en-US" altLang="en-US" sz="2400" dirty="0">
                <a:cs typeface="Times New Roman" panose="02020603050405020304" pitchFamily="18" charset="0"/>
              </a:rPr>
              <a:t>GEOID2022</a:t>
            </a:r>
          </a:p>
          <a:p>
            <a:pPr lvl="1">
              <a:spcBef>
                <a:spcPts val="0"/>
              </a:spcBef>
            </a:pPr>
            <a:r>
              <a:rPr lang="en-US" altLang="en-US" sz="2400" dirty="0" smtClean="0">
                <a:cs typeface="Times New Roman" panose="02020603050405020304" pitchFamily="18" charset="0"/>
              </a:rPr>
              <a:t>DEFLEC2022</a:t>
            </a:r>
            <a:endParaRPr lang="en-US" altLang="en-US" sz="2400" dirty="0">
              <a:cs typeface="Times New Roman" panose="02020603050405020304" pitchFamily="18" charset="0"/>
            </a:endParaRPr>
          </a:p>
          <a:p>
            <a:pPr lvl="1">
              <a:spcBef>
                <a:spcPts val="0"/>
              </a:spcBef>
            </a:pPr>
            <a:r>
              <a:rPr lang="en-US" altLang="en-US" sz="2400" dirty="0" smtClean="0">
                <a:cs typeface="Times New Roman" panose="02020603050405020304" pitchFamily="18" charset="0"/>
              </a:rPr>
              <a:t>GRAV2022</a:t>
            </a:r>
          </a:p>
          <a:p>
            <a:pPr lvl="1">
              <a:spcBef>
                <a:spcPts val="0"/>
              </a:spcBef>
            </a:pPr>
            <a:r>
              <a:rPr lang="en-US" altLang="en-US" sz="2400" dirty="0" smtClean="0">
                <a:cs typeface="Times New Roman" panose="02020603050405020304" pitchFamily="18" charset="0"/>
              </a:rPr>
              <a:t>DEM2022</a:t>
            </a:r>
            <a:endParaRPr lang="en-US" altLang="en-US" sz="2400" dirty="0">
              <a:cs typeface="Times New Roman" panose="02020603050405020304" pitchFamily="18" charset="0"/>
            </a:endParaRPr>
          </a:p>
          <a:p>
            <a:pPr lvl="1">
              <a:spcBef>
                <a:spcPts val="0"/>
              </a:spcBef>
            </a:pPr>
            <a:r>
              <a:rPr lang="en-US" altLang="en-US" sz="1800" dirty="0" smtClean="0">
                <a:cs typeface="Times New Roman" panose="02020603050405020304" pitchFamily="18" charset="0"/>
              </a:rPr>
              <a:t>More</a:t>
            </a:r>
            <a:endParaRPr lang="en-US" altLang="en-US" sz="1800" dirty="0">
              <a:cs typeface="Times New Roman" panose="02020603050405020304" pitchFamily="18" charset="0"/>
            </a:endParaRPr>
          </a:p>
          <a:p>
            <a:pPr lvl="2">
              <a:spcBef>
                <a:spcPts val="0"/>
              </a:spcBef>
            </a:pPr>
            <a:endParaRPr lang="en-US" altLang="en-US" sz="1400" dirty="0">
              <a:cs typeface="Times New Roman" panose="02020603050405020304" pitchFamily="18" charset="0"/>
            </a:endParaRPr>
          </a:p>
          <a:p>
            <a:pPr lvl="1">
              <a:spcBef>
                <a:spcPts val="0"/>
              </a:spcBef>
            </a:pPr>
            <a:endParaRPr lang="en-US" altLang="en-US" sz="1800" dirty="0">
              <a:cs typeface="Times New Roman" panose="02020603050405020304" pitchFamily="18" charset="0"/>
            </a:endParaRPr>
          </a:p>
          <a:p>
            <a:pPr lvl="2">
              <a:spcBef>
                <a:spcPts val="0"/>
              </a:spcBef>
            </a:pPr>
            <a:endParaRPr lang="en-US" altLang="en-US" dirty="0">
              <a:cs typeface="Times New Roman" panose="02020603050405020304" pitchFamily="18" charset="0"/>
            </a:endParaRPr>
          </a:p>
          <a:p>
            <a:pPr marL="457200" lvl="1" indent="0">
              <a:buNone/>
            </a:pPr>
            <a:endParaRPr lang="en-US" altLang="en-US" sz="2400" dirty="0">
              <a:cs typeface="Times New Roman" panose="02020603050405020304" pitchFamily="18" charset="0"/>
            </a:endParaRP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March 11, 2021</a:t>
            </a:r>
            <a:endParaRPr lang="en-US" altLang="en-US"/>
          </a:p>
        </p:txBody>
      </p:sp>
      <p:sp>
        <p:nvSpPr>
          <p:cNvPr id="3" name="Footer Placeholder 2"/>
          <p:cNvSpPr>
            <a:spLocks noGrp="1"/>
          </p:cNvSpPr>
          <p:nvPr>
            <p:ph type="ftr" sz="quarter" idx="11"/>
          </p:nvPr>
        </p:nvSpPr>
        <p:spPr/>
        <p:txBody>
          <a:bodyPr/>
          <a:lstStyle/>
          <a:p>
            <a:pPr>
              <a:defRPr/>
            </a:pPr>
            <a:r>
              <a:rPr lang="en-US" smtClean="0"/>
              <a:t>Blueprint for the Modernized NSRS, Part 3: Webinar</a:t>
            </a:r>
            <a:endParaRPr lang="en-US"/>
          </a:p>
        </p:txBody>
      </p:sp>
      <p:sp>
        <p:nvSpPr>
          <p:cNvPr id="4" name="TextBox 3"/>
          <p:cNvSpPr txBox="1"/>
          <p:nvPr/>
        </p:nvSpPr>
        <p:spPr>
          <a:xfrm>
            <a:off x="1524003" y="1990728"/>
            <a:ext cx="910827" cy="430887"/>
          </a:xfrm>
          <a:prstGeom prst="rect">
            <a:avLst/>
          </a:prstGeom>
          <a:noFill/>
        </p:spPr>
        <p:txBody>
          <a:bodyPr wrap="none" rtlCol="0">
            <a:spAutoFit/>
          </a:bodyPr>
          <a:lstStyle/>
          <a:p>
            <a:r>
              <a:rPr lang="en-US" sz="1100" b="1" dirty="0">
                <a:solidFill>
                  <a:srgbClr val="FF0000"/>
                </a:solidFill>
              </a:rPr>
              <a:t>Orthometric</a:t>
            </a:r>
          </a:p>
          <a:p>
            <a:r>
              <a:rPr lang="en-US" sz="1100" b="1" dirty="0">
                <a:solidFill>
                  <a:srgbClr val="FF0000"/>
                </a:solidFill>
              </a:rPr>
              <a:t>Heights</a:t>
            </a:r>
          </a:p>
        </p:txBody>
      </p:sp>
      <p:sp>
        <p:nvSpPr>
          <p:cNvPr id="8" name="TextBox 7"/>
          <p:cNvSpPr txBox="1"/>
          <p:nvPr/>
        </p:nvSpPr>
        <p:spPr>
          <a:xfrm>
            <a:off x="1524003" y="3238454"/>
            <a:ext cx="910827" cy="600164"/>
          </a:xfrm>
          <a:prstGeom prst="rect">
            <a:avLst/>
          </a:prstGeom>
          <a:noFill/>
        </p:spPr>
        <p:txBody>
          <a:bodyPr wrap="none" rtlCol="0">
            <a:spAutoFit/>
          </a:bodyPr>
          <a:lstStyle/>
          <a:p>
            <a:r>
              <a:rPr lang="en-US" sz="1100" b="1" dirty="0">
                <a:solidFill>
                  <a:srgbClr val="FF0000"/>
                </a:solidFill>
              </a:rPr>
              <a:t>Normal</a:t>
            </a:r>
          </a:p>
          <a:p>
            <a:r>
              <a:rPr lang="en-US" sz="1100" b="1" dirty="0">
                <a:solidFill>
                  <a:srgbClr val="FF0000"/>
                </a:solidFill>
              </a:rPr>
              <a:t>Orthometric</a:t>
            </a:r>
          </a:p>
          <a:p>
            <a:r>
              <a:rPr lang="en-US" sz="1100" b="1" dirty="0">
                <a:solidFill>
                  <a:srgbClr val="FF0000"/>
                </a:solidFill>
              </a:rPr>
              <a:t>Heights</a:t>
            </a:r>
          </a:p>
        </p:txBody>
      </p:sp>
      <p:sp>
        <p:nvSpPr>
          <p:cNvPr id="5" name="Left Brace 4"/>
          <p:cNvSpPr/>
          <p:nvPr/>
        </p:nvSpPr>
        <p:spPr>
          <a:xfrm>
            <a:off x="2513376" y="2514602"/>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486515" y="4602098"/>
            <a:ext cx="694421" cy="430887"/>
          </a:xfrm>
          <a:prstGeom prst="rect">
            <a:avLst/>
          </a:prstGeom>
          <a:noFill/>
        </p:spPr>
        <p:txBody>
          <a:bodyPr wrap="none" rtlCol="0">
            <a:spAutoFit/>
          </a:bodyPr>
          <a:lstStyle/>
          <a:p>
            <a:r>
              <a:rPr lang="en-US" sz="1100" b="1" dirty="0">
                <a:solidFill>
                  <a:srgbClr val="FF0000"/>
                </a:solidFill>
              </a:rPr>
              <a:t>Dynamic</a:t>
            </a:r>
          </a:p>
          <a:p>
            <a:r>
              <a:rPr lang="en-US" sz="1100" b="1" dirty="0">
                <a:solidFill>
                  <a:srgbClr val="FF0000"/>
                </a:solidFill>
              </a:rPr>
              <a:t>Heights</a:t>
            </a:r>
          </a:p>
        </p:txBody>
      </p:sp>
      <p:sp>
        <p:nvSpPr>
          <p:cNvPr id="11" name="TextBox 10"/>
          <p:cNvSpPr txBox="1"/>
          <p:nvPr/>
        </p:nvSpPr>
        <p:spPr>
          <a:xfrm>
            <a:off x="1480164" y="5153110"/>
            <a:ext cx="612668" cy="261610"/>
          </a:xfrm>
          <a:prstGeom prst="rect">
            <a:avLst/>
          </a:prstGeom>
          <a:noFill/>
        </p:spPr>
        <p:txBody>
          <a:bodyPr wrap="none" rtlCol="0">
            <a:spAutoFit/>
          </a:bodyPr>
          <a:lstStyle/>
          <a:p>
            <a:r>
              <a:rPr lang="en-US" sz="1100" b="1" dirty="0">
                <a:solidFill>
                  <a:srgbClr val="FF0000"/>
                </a:solidFill>
              </a:rPr>
              <a:t>Gravity</a:t>
            </a:r>
          </a:p>
        </p:txBody>
      </p:sp>
      <p:sp>
        <p:nvSpPr>
          <p:cNvPr id="13" name="TextBox 12"/>
          <p:cNvSpPr txBox="1"/>
          <p:nvPr/>
        </p:nvSpPr>
        <p:spPr>
          <a:xfrm>
            <a:off x="1480165" y="5534851"/>
            <a:ext cx="898003" cy="430887"/>
          </a:xfrm>
          <a:prstGeom prst="rect">
            <a:avLst/>
          </a:prstGeom>
          <a:noFill/>
        </p:spPr>
        <p:txBody>
          <a:bodyPr wrap="none" rtlCol="0">
            <a:spAutoFit/>
          </a:bodyPr>
          <a:lstStyle/>
          <a:p>
            <a:r>
              <a:rPr lang="en-US" sz="1100" b="1" dirty="0">
                <a:solidFill>
                  <a:srgbClr val="FF0000"/>
                </a:solidFill>
              </a:rPr>
              <a:t>Geoid</a:t>
            </a:r>
          </a:p>
          <a:p>
            <a:r>
              <a:rPr lang="en-US" sz="1100" b="1" dirty="0">
                <a:solidFill>
                  <a:srgbClr val="FF0000"/>
                </a:solidFill>
              </a:rPr>
              <a:t>Undulations</a:t>
            </a:r>
          </a:p>
        </p:txBody>
      </p:sp>
      <p:sp>
        <p:nvSpPr>
          <p:cNvPr id="14" name="TextBox 13"/>
          <p:cNvSpPr txBox="1"/>
          <p:nvPr/>
        </p:nvSpPr>
        <p:spPr>
          <a:xfrm>
            <a:off x="1512780" y="5965738"/>
            <a:ext cx="997389" cy="430887"/>
          </a:xfrm>
          <a:prstGeom prst="rect">
            <a:avLst/>
          </a:prstGeom>
          <a:noFill/>
        </p:spPr>
        <p:txBody>
          <a:bodyPr wrap="none" rtlCol="0">
            <a:spAutoFit/>
          </a:bodyPr>
          <a:lstStyle/>
          <a:p>
            <a:r>
              <a:rPr lang="en-US" sz="1100" b="1" dirty="0">
                <a:solidFill>
                  <a:srgbClr val="FF0000"/>
                </a:solidFill>
              </a:rPr>
              <a:t>Deflections of</a:t>
            </a:r>
          </a:p>
          <a:p>
            <a:r>
              <a:rPr lang="en-US" sz="11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14</a:t>
            </a:fld>
            <a:endParaRPr lang="en-US"/>
          </a:p>
        </p:txBody>
      </p:sp>
    </p:spTree>
    <p:extLst>
      <p:ext uri="{BB962C8B-B14F-4D97-AF65-F5344CB8AC3E}">
        <p14:creationId xmlns:p14="http://schemas.microsoft.com/office/powerpoint/2010/main" val="26966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The preeminence of ITRF</a:t>
            </a:r>
          </a:p>
        </p:txBody>
      </p:sp>
      <p:sp>
        <p:nvSpPr>
          <p:cNvPr id="13" name="Content Placeholder 2"/>
          <p:cNvSpPr txBox="1">
            <a:spLocks/>
          </p:cNvSpPr>
          <p:nvPr/>
        </p:nvSpPr>
        <p:spPr bwMode="gray">
          <a:xfrm>
            <a:off x="5867400" y="1417638"/>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sz="2000" kern="0" dirty="0" smtClean="0">
                <a:latin typeface="Gill Sans MT" panose="020B0502020104020203" pitchFamily="34" charset="0"/>
              </a:rPr>
              <a:t>The </a:t>
            </a:r>
            <a:r>
              <a:rPr lang="en-US" sz="2000" kern="0" dirty="0">
                <a:latin typeface="Gill Sans MT" panose="020B0502020104020203" pitchFamily="34" charset="0"/>
              </a:rPr>
              <a:t>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March 11, 2021</a:t>
            </a:r>
            <a:endParaRPr lang="en-US" altLang="en-US" dirty="0"/>
          </a:p>
        </p:txBody>
      </p:sp>
      <p:sp>
        <p:nvSpPr>
          <p:cNvPr id="3" name="Footer Placeholder 2"/>
          <p:cNvSpPr>
            <a:spLocks noGrp="1"/>
          </p:cNvSpPr>
          <p:nvPr>
            <p:ph type="ftr" sz="quarter" idx="11"/>
          </p:nvPr>
        </p:nvSpPr>
        <p:spPr/>
        <p:txBody>
          <a:bodyPr/>
          <a:lstStyle/>
          <a:p>
            <a:pPr>
              <a:defRPr/>
            </a:pPr>
            <a:r>
              <a:rPr lang="en-US" smtClean="0"/>
              <a:t>Blueprint for the Modernized NSRS, Part 3: Webinar</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15</a:t>
            </a:fld>
            <a:endParaRPr lang="en-US"/>
          </a:p>
        </p:txBody>
      </p:sp>
      <p:sp>
        <p:nvSpPr>
          <p:cNvPr id="8" name="TextBox 7"/>
          <p:cNvSpPr txBox="1"/>
          <p:nvPr/>
        </p:nvSpPr>
        <p:spPr>
          <a:xfrm>
            <a:off x="2822447" y="1446869"/>
            <a:ext cx="2275633" cy="923330"/>
          </a:xfrm>
          <a:prstGeom prst="rect">
            <a:avLst/>
          </a:prstGeom>
          <a:noFill/>
          <a:ln>
            <a:solidFill>
              <a:schemeClr val="tx1"/>
            </a:solidFill>
          </a:ln>
        </p:spPr>
        <p:txBody>
          <a:bodyPr wrap="square" rtlCol="0">
            <a:spAutoFit/>
          </a:bodyPr>
          <a:lstStyle/>
          <a:p>
            <a:r>
              <a:rPr lang="en-US" dirty="0" smtClean="0"/>
              <a:t>Rotation of the </a:t>
            </a:r>
          </a:p>
          <a:p>
            <a:r>
              <a:rPr lang="en-US" dirty="0" smtClean="0"/>
              <a:t>North American Plate</a:t>
            </a:r>
          </a:p>
        </p:txBody>
      </p:sp>
      <p:sp>
        <p:nvSpPr>
          <p:cNvPr id="14" name="TextBox 13"/>
          <p:cNvSpPr txBox="1"/>
          <p:nvPr/>
        </p:nvSpPr>
        <p:spPr>
          <a:xfrm>
            <a:off x="2822447" y="2579271"/>
            <a:ext cx="1909028" cy="646331"/>
          </a:xfrm>
          <a:prstGeom prst="rect">
            <a:avLst/>
          </a:prstGeom>
          <a:noFill/>
          <a:ln>
            <a:solidFill>
              <a:schemeClr val="tx1"/>
            </a:solidFill>
          </a:ln>
        </p:spPr>
        <p:txBody>
          <a:bodyPr wrap="square" rtlCol="0">
            <a:spAutoFit/>
          </a:bodyPr>
          <a:lstStyle/>
          <a:p>
            <a:r>
              <a:rPr lang="en-US" dirty="0" smtClean="0"/>
              <a:t>Rotation of the </a:t>
            </a:r>
          </a:p>
          <a:p>
            <a:r>
              <a:rPr lang="en-US" dirty="0" smtClean="0"/>
              <a:t>Caribbean Plate</a:t>
            </a:r>
          </a:p>
        </p:txBody>
      </p:sp>
      <p:sp>
        <p:nvSpPr>
          <p:cNvPr id="15" name="TextBox 14"/>
          <p:cNvSpPr txBox="1"/>
          <p:nvPr/>
        </p:nvSpPr>
        <p:spPr>
          <a:xfrm>
            <a:off x="2822447" y="3725511"/>
            <a:ext cx="1666034" cy="646331"/>
          </a:xfrm>
          <a:prstGeom prst="rect">
            <a:avLst/>
          </a:prstGeom>
          <a:noFill/>
          <a:ln>
            <a:solidFill>
              <a:schemeClr val="tx1"/>
            </a:solidFill>
          </a:ln>
        </p:spPr>
        <p:txBody>
          <a:bodyPr wrap="none" rtlCol="0">
            <a:spAutoFit/>
          </a:bodyPr>
          <a:lstStyle/>
          <a:p>
            <a:r>
              <a:rPr lang="en-US" dirty="0" smtClean="0"/>
              <a:t>Rotation of the </a:t>
            </a:r>
          </a:p>
          <a:p>
            <a:r>
              <a:rPr lang="en-US" dirty="0" smtClean="0"/>
              <a:t>Pacific Plate</a:t>
            </a:r>
          </a:p>
        </p:txBody>
      </p:sp>
      <p:sp>
        <p:nvSpPr>
          <p:cNvPr id="16" name="TextBox 15"/>
          <p:cNvSpPr txBox="1"/>
          <p:nvPr/>
        </p:nvSpPr>
        <p:spPr>
          <a:xfrm>
            <a:off x="2822447" y="4856928"/>
            <a:ext cx="1666034" cy="646331"/>
          </a:xfrm>
          <a:prstGeom prst="rect">
            <a:avLst/>
          </a:prstGeom>
          <a:noFill/>
          <a:ln>
            <a:solidFill>
              <a:schemeClr val="tx1"/>
            </a:solidFill>
          </a:ln>
        </p:spPr>
        <p:txBody>
          <a:bodyPr wrap="none" rtlCol="0">
            <a:spAutoFit/>
          </a:bodyPr>
          <a:lstStyle/>
          <a:p>
            <a:r>
              <a:rPr lang="en-US" dirty="0" smtClean="0"/>
              <a:t>Rotation of the </a:t>
            </a:r>
          </a:p>
          <a:p>
            <a:r>
              <a:rPr lang="en-US" dirty="0" smtClean="0"/>
              <a:t>Mariana Plate</a:t>
            </a:r>
          </a:p>
        </p:txBody>
      </p:sp>
      <p:sp>
        <p:nvSpPr>
          <p:cNvPr id="18" name="Content Placeholder 2"/>
          <p:cNvSpPr txBox="1">
            <a:spLocks/>
          </p:cNvSpPr>
          <p:nvPr/>
        </p:nvSpPr>
        <p:spPr bwMode="gray">
          <a:xfrm>
            <a:off x="333639" y="3225602"/>
            <a:ext cx="1456660" cy="44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85000" lnSpcReduction="2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lnSpc>
                <a:spcPct val="120000"/>
              </a:lnSpc>
              <a:spcBef>
                <a:spcPts val="0"/>
              </a:spcBef>
              <a:buNone/>
              <a:defRPr/>
            </a:pPr>
            <a:r>
              <a:rPr lang="en-US" sz="3400" kern="0" dirty="0" smtClean="0">
                <a:latin typeface="Gill Sans MT" panose="020B0502020104020203" pitchFamily="34" charset="0"/>
              </a:rPr>
              <a:t>ITRF2014</a:t>
            </a:r>
            <a:endParaRPr lang="en-US" sz="3400" kern="0" dirty="0">
              <a:latin typeface="Gill Sans MT" panose="020B0502020104020203" pitchFamily="34" charset="0"/>
            </a:endParaRPr>
          </a:p>
        </p:txBody>
      </p:sp>
      <p:sp>
        <p:nvSpPr>
          <p:cNvPr id="7" name="Rounded Rectangle 6"/>
          <p:cNvSpPr/>
          <p:nvPr/>
        </p:nvSpPr>
        <p:spPr>
          <a:xfrm>
            <a:off x="2518628" y="1213831"/>
            <a:ext cx="2739172" cy="4745254"/>
          </a:xfrm>
          <a:prstGeom prst="roundRect">
            <a:avLst/>
          </a:prstGeom>
          <a:noFill/>
          <a:ln w="635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204155" y="5912438"/>
            <a:ext cx="1284326" cy="461665"/>
          </a:xfrm>
          <a:prstGeom prst="rect">
            <a:avLst/>
          </a:prstGeom>
          <a:noFill/>
        </p:spPr>
        <p:txBody>
          <a:bodyPr wrap="none" rtlCol="0">
            <a:spAutoFit/>
          </a:bodyPr>
          <a:lstStyle/>
          <a:p>
            <a:r>
              <a:rPr lang="en-US" sz="2400" b="1" dirty="0" smtClean="0">
                <a:solidFill>
                  <a:srgbClr val="7030A0"/>
                </a:solidFill>
              </a:rPr>
              <a:t>EPP2022</a:t>
            </a:r>
            <a:endParaRPr lang="en-US" sz="2400" b="1" dirty="0">
              <a:solidFill>
                <a:srgbClr val="7030A0"/>
              </a:solidFill>
            </a:endParaRPr>
          </a:p>
        </p:txBody>
      </p:sp>
      <p:cxnSp>
        <p:nvCxnSpPr>
          <p:cNvPr id="11" name="Elbow Connector 10"/>
          <p:cNvCxnSpPr>
            <a:stCxn id="18" idx="0"/>
            <a:endCxn id="8" idx="1"/>
          </p:cNvCxnSpPr>
          <p:nvPr/>
        </p:nvCxnSpPr>
        <p:spPr>
          <a:xfrm rot="5400000" flipH="1" flipV="1">
            <a:off x="1214425" y="1617580"/>
            <a:ext cx="1455567" cy="176047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endCxn id="14" idx="1"/>
          </p:cNvCxnSpPr>
          <p:nvPr/>
        </p:nvCxnSpPr>
        <p:spPr>
          <a:xfrm flipV="1">
            <a:off x="1884307" y="2902437"/>
            <a:ext cx="938140" cy="44391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2"/>
            <a:endCxn id="16" idx="1"/>
          </p:cNvCxnSpPr>
          <p:nvPr/>
        </p:nvCxnSpPr>
        <p:spPr>
          <a:xfrm rot="16200000" flipH="1">
            <a:off x="1186920" y="3544566"/>
            <a:ext cx="1510577" cy="176047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5" idx="1"/>
          </p:cNvCxnSpPr>
          <p:nvPr/>
        </p:nvCxnSpPr>
        <p:spPr>
          <a:xfrm>
            <a:off x="1884307" y="3498751"/>
            <a:ext cx="938140" cy="54992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559" name="Straight Arrow Connector 23558"/>
          <p:cNvCxnSpPr/>
          <p:nvPr/>
        </p:nvCxnSpPr>
        <p:spPr>
          <a:xfrm>
            <a:off x="5098080" y="1770035"/>
            <a:ext cx="6753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4" idx="3"/>
          </p:cNvCxnSpPr>
          <p:nvPr/>
        </p:nvCxnSpPr>
        <p:spPr>
          <a:xfrm flipV="1">
            <a:off x="4731475" y="2894443"/>
            <a:ext cx="1041917" cy="7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5" idx="3"/>
          </p:cNvCxnSpPr>
          <p:nvPr/>
        </p:nvCxnSpPr>
        <p:spPr>
          <a:xfrm flipV="1">
            <a:off x="4488481" y="4045437"/>
            <a:ext cx="1284911" cy="3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474875" y="5180094"/>
            <a:ext cx="1284911" cy="3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098081" y="5826660"/>
            <a:ext cx="3432927" cy="584775"/>
          </a:xfrm>
          <a:prstGeom prst="rect">
            <a:avLst/>
          </a:prstGeom>
          <a:noFill/>
        </p:spPr>
        <p:txBody>
          <a:bodyPr wrap="none" rtlCol="0">
            <a:spAutoFit/>
          </a:bodyPr>
          <a:lstStyle/>
          <a:p>
            <a:r>
              <a:rPr lang="en-US" sz="1600" b="1" dirty="0" smtClean="0">
                <a:solidFill>
                  <a:srgbClr val="7030A0"/>
                </a:solidFill>
              </a:rPr>
              <a:t>EPP for “Euler Pole Parameters”</a:t>
            </a:r>
          </a:p>
          <a:p>
            <a:r>
              <a:rPr lang="en-US" sz="1600" b="1" dirty="0" smtClean="0">
                <a:solidFill>
                  <a:srgbClr val="7030A0"/>
                </a:solidFill>
              </a:rPr>
              <a:t>(a way of describing a plate’s rotation)</a:t>
            </a:r>
            <a:endParaRPr lang="en-US" sz="1600" b="1" dirty="0">
              <a:solidFill>
                <a:srgbClr val="7030A0"/>
              </a:solidFill>
            </a:endParaRPr>
          </a:p>
        </p:txBody>
      </p:sp>
    </p:spTree>
    <p:extLst>
      <p:ext uri="{BB962C8B-B14F-4D97-AF65-F5344CB8AC3E}">
        <p14:creationId xmlns:p14="http://schemas.microsoft.com/office/powerpoint/2010/main" val="21000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7" grpId="0" animBg="1"/>
      <p:bldP spid="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Foundational Changes at NGS</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16</a:t>
            </a:fld>
            <a:endParaRPr lang="en-US">
              <a:latin typeface="Calibri"/>
            </a:endParaRPr>
          </a:p>
        </p:txBody>
      </p:sp>
    </p:spTree>
    <p:extLst>
      <p:ext uri="{BB962C8B-B14F-4D97-AF65-F5344CB8AC3E}">
        <p14:creationId xmlns:p14="http://schemas.microsoft.com/office/powerpoint/2010/main" val="2934239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NSRS database replaces the NGS IDB</a:t>
            </a:r>
            <a:endParaRPr lang="en-US" dirty="0"/>
          </a:p>
        </p:txBody>
      </p:sp>
      <p:sp>
        <p:nvSpPr>
          <p:cNvPr id="3" name="Content Placeholder 2"/>
          <p:cNvSpPr>
            <a:spLocks noGrp="1"/>
          </p:cNvSpPr>
          <p:nvPr>
            <p:ph idx="1"/>
          </p:nvPr>
        </p:nvSpPr>
        <p:spPr>
          <a:xfrm>
            <a:off x="609600" y="1600203"/>
            <a:ext cx="10972800" cy="4756150"/>
          </a:xfrm>
        </p:spPr>
        <p:txBody>
          <a:bodyPr/>
          <a:lstStyle/>
          <a:p>
            <a:r>
              <a:rPr lang="en-US" u="sng" dirty="0" smtClean="0"/>
              <a:t>The NSRS database is a geospatial database</a:t>
            </a:r>
          </a:p>
          <a:p>
            <a:r>
              <a:rPr lang="en-US" b="1" i="1" dirty="0" smtClean="0"/>
              <a:t>Observations</a:t>
            </a:r>
            <a:r>
              <a:rPr lang="en-US" dirty="0" smtClean="0"/>
              <a:t> will be translated into geospatial formats (e.g. </a:t>
            </a:r>
            <a:r>
              <a:rPr lang="en-US" dirty="0" err="1" smtClean="0"/>
              <a:t>GeoJSON</a:t>
            </a:r>
            <a:r>
              <a:rPr lang="en-US" dirty="0" smtClean="0"/>
              <a:t>) and moved</a:t>
            </a:r>
          </a:p>
          <a:p>
            <a:r>
              <a:rPr lang="en-US" b="1" i="1" dirty="0" smtClean="0"/>
              <a:t>Metadata</a:t>
            </a:r>
            <a:r>
              <a:rPr lang="en-US" dirty="0" smtClean="0"/>
              <a:t> will be moved (e.g. PID, Designation, Stamping)</a:t>
            </a:r>
          </a:p>
          <a:p>
            <a:r>
              <a:rPr lang="en-US" b="1" i="1" dirty="0" smtClean="0"/>
              <a:t>Old coordinates </a:t>
            </a:r>
            <a:r>
              <a:rPr lang="en-US" dirty="0" smtClean="0"/>
              <a:t>will be frozen and moved</a:t>
            </a:r>
          </a:p>
          <a:p>
            <a:pPr lvl="1"/>
            <a:r>
              <a:rPr lang="en-US" dirty="0" smtClean="0"/>
              <a:t>No attempt to “NADCON/VERTCON” them into the new system</a:t>
            </a:r>
          </a:p>
          <a:p>
            <a:r>
              <a:rPr lang="en-US" b="1" i="1" dirty="0" smtClean="0"/>
              <a:t>New coordinates </a:t>
            </a:r>
            <a:r>
              <a:rPr lang="en-US" dirty="0" smtClean="0"/>
              <a:t>will be computed from observations</a:t>
            </a:r>
          </a:p>
          <a:p>
            <a:pPr lvl="1"/>
            <a:r>
              <a:rPr lang="en-US" dirty="0" smtClean="0"/>
              <a:t>RECs and SECs (see later)</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Tree>
    <p:extLst>
      <p:ext uri="{BB962C8B-B14F-4D97-AF65-F5344CB8AC3E}">
        <p14:creationId xmlns:p14="http://schemas.microsoft.com/office/powerpoint/2010/main" val="39595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NOAA CORS Network (NCN) gets modernized</a:t>
            </a:r>
            <a:endParaRPr lang="en-US" sz="4000" dirty="0"/>
          </a:p>
        </p:txBody>
      </p:sp>
      <p:sp>
        <p:nvSpPr>
          <p:cNvPr id="3" name="Content Placeholder 2"/>
          <p:cNvSpPr>
            <a:spLocks noGrp="1"/>
          </p:cNvSpPr>
          <p:nvPr>
            <p:ph idx="1"/>
          </p:nvPr>
        </p:nvSpPr>
        <p:spPr>
          <a:xfrm>
            <a:off x="609600" y="1600203"/>
            <a:ext cx="10972800" cy="4756150"/>
          </a:xfrm>
        </p:spPr>
        <p:txBody>
          <a:bodyPr/>
          <a:lstStyle/>
          <a:p>
            <a:r>
              <a:rPr lang="en-US" sz="2400" u="sng" dirty="0" smtClean="0"/>
              <a:t>Long standing issues will be addressed</a:t>
            </a:r>
          </a:p>
          <a:p>
            <a:r>
              <a:rPr lang="en-US" sz="2400" dirty="0" smtClean="0"/>
              <a:t>Multi-constellation GNSS support</a:t>
            </a:r>
          </a:p>
          <a:p>
            <a:pPr lvl="1"/>
            <a:r>
              <a:rPr lang="en-US" sz="2000" dirty="0" smtClean="0"/>
              <a:t>GPS, Galileo, GLONASS, etc.</a:t>
            </a:r>
          </a:p>
          <a:p>
            <a:r>
              <a:rPr lang="en-US" sz="2400" dirty="0"/>
              <a:t>Station Selection </a:t>
            </a:r>
            <a:r>
              <a:rPr lang="en-US" sz="2400" dirty="0" smtClean="0"/>
              <a:t>Criteria </a:t>
            </a:r>
            <a:r>
              <a:rPr lang="en-US" sz="2400" dirty="0"/>
              <a:t>(NCN and IGS</a:t>
            </a:r>
            <a:r>
              <a:rPr lang="en-US" sz="2400" dirty="0" smtClean="0"/>
              <a:t>)</a:t>
            </a:r>
          </a:p>
          <a:p>
            <a:pPr lvl="1"/>
            <a:r>
              <a:rPr lang="en-US" sz="2000" dirty="0" smtClean="0"/>
              <a:t>Has been called “NCN </a:t>
            </a:r>
            <a:r>
              <a:rPr lang="en-US" sz="2000" dirty="0"/>
              <a:t>Station Quality </a:t>
            </a:r>
            <a:r>
              <a:rPr lang="en-US" sz="2000" dirty="0" smtClean="0"/>
              <a:t>Metrics” or “CORS Grading” previously.</a:t>
            </a:r>
            <a:endParaRPr lang="en-US" sz="1800" dirty="0" smtClean="0"/>
          </a:p>
          <a:p>
            <a:pPr lvl="1"/>
            <a:r>
              <a:rPr lang="en-US" sz="1800" dirty="0" smtClean="0"/>
              <a:t>Identifying the best stations for you to use as control</a:t>
            </a:r>
          </a:p>
          <a:p>
            <a:r>
              <a:rPr lang="en-US" sz="2400" dirty="0" smtClean="0"/>
              <a:t>Non-linear coordinate function support</a:t>
            </a:r>
          </a:p>
          <a:p>
            <a:r>
              <a:rPr lang="en-US" sz="2400" dirty="0" smtClean="0"/>
              <a:t>Faster corrections after earthquakes</a:t>
            </a:r>
          </a:p>
          <a:p>
            <a:r>
              <a:rPr lang="en-US" sz="2400" dirty="0" smtClean="0"/>
              <a:t>Automated checks for stations that have either drifted out of spec over time or which quickly jumped out of spec</a:t>
            </a:r>
          </a:p>
          <a:p>
            <a:r>
              <a:rPr lang="en-US" sz="2400" dirty="0" smtClean="0"/>
              <a:t>Ending confusion about GRP, ARP, Phase Center, MON, etc.</a:t>
            </a:r>
            <a:endParaRPr lang="en-US" sz="2400"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Tree>
    <p:extLst>
      <p:ext uri="{BB962C8B-B14F-4D97-AF65-F5344CB8AC3E}">
        <p14:creationId xmlns:p14="http://schemas.microsoft.com/office/powerpoint/2010/main" val="42431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Shift and Drift</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19</a:t>
            </a:fld>
            <a:endParaRPr lang="en-US">
              <a:latin typeface="Calibri"/>
            </a:endParaRPr>
          </a:p>
        </p:txBody>
      </p:sp>
    </p:spTree>
    <p:extLst>
      <p:ext uri="{BB962C8B-B14F-4D97-AF65-F5344CB8AC3E}">
        <p14:creationId xmlns:p14="http://schemas.microsoft.com/office/powerpoint/2010/main" val="21798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4518"/>
            <a:ext cx="8229600" cy="1143000"/>
          </a:xfrm>
        </p:spPr>
        <p:txBody>
          <a:bodyPr/>
          <a:lstStyle/>
          <a:p>
            <a:r>
              <a:rPr lang="en-US" sz="4000" dirty="0"/>
              <a:t>Outline</a:t>
            </a:r>
          </a:p>
        </p:txBody>
      </p:sp>
      <p:sp>
        <p:nvSpPr>
          <p:cNvPr id="3" name="Content Placeholder 2"/>
          <p:cNvSpPr>
            <a:spLocks noGrp="1"/>
          </p:cNvSpPr>
          <p:nvPr>
            <p:ph idx="1"/>
          </p:nvPr>
        </p:nvSpPr>
        <p:spPr>
          <a:xfrm>
            <a:off x="475673" y="1397632"/>
            <a:ext cx="11240654" cy="4525963"/>
          </a:xfrm>
        </p:spPr>
        <p:txBody>
          <a:bodyPr/>
          <a:lstStyle/>
          <a:p>
            <a:r>
              <a:rPr lang="en-US" sz="2000" b="1" dirty="0" smtClean="0"/>
              <a:t>Introductory material</a:t>
            </a:r>
          </a:p>
          <a:p>
            <a:r>
              <a:rPr lang="en-US" sz="2000" b="1" dirty="0" smtClean="0"/>
              <a:t>Delay / Updated Timeline</a:t>
            </a:r>
          </a:p>
          <a:p>
            <a:r>
              <a:rPr lang="en-US" sz="2000" b="1" dirty="0" smtClean="0"/>
              <a:t>Refresher</a:t>
            </a:r>
          </a:p>
          <a:p>
            <a:r>
              <a:rPr lang="en-US" sz="2000" b="1" dirty="0"/>
              <a:t>Foundational changes at NGS </a:t>
            </a:r>
          </a:p>
          <a:p>
            <a:r>
              <a:rPr lang="en-US" sz="2000" b="1" dirty="0" smtClean="0"/>
              <a:t>Shift and Drift</a:t>
            </a:r>
            <a:endParaRPr lang="en-US" sz="1050" b="1" dirty="0" smtClean="0"/>
          </a:p>
          <a:p>
            <a:r>
              <a:rPr lang="en-US" sz="2000" b="1" dirty="0" smtClean="0"/>
              <a:t>EPP2022 and IFVM2022</a:t>
            </a:r>
          </a:p>
          <a:p>
            <a:r>
              <a:rPr lang="en-US" sz="2000" b="1" dirty="0" smtClean="0"/>
              <a:t>Reference epoch coordinates (RECs) and survey epoch coordinates (SECs)</a:t>
            </a:r>
            <a:endParaRPr lang="en-US" sz="500" b="1" dirty="0" smtClean="0"/>
          </a:p>
          <a:p>
            <a:r>
              <a:rPr lang="en-US" sz="2000" b="1" dirty="0"/>
              <a:t>Other New Types of Coordinates</a:t>
            </a:r>
            <a:endParaRPr lang="en-US" sz="2000" b="1" dirty="0" smtClean="0"/>
          </a:p>
          <a:p>
            <a:r>
              <a:rPr lang="en-US" sz="2000" b="1" dirty="0" smtClean="0"/>
              <a:t>OPUS and the Data Delivery System</a:t>
            </a:r>
          </a:p>
          <a:p>
            <a:r>
              <a:rPr lang="en-US" sz="2000" b="1" dirty="0" smtClean="0"/>
              <a:t>Terminology</a:t>
            </a:r>
          </a:p>
          <a:p>
            <a:r>
              <a:rPr lang="en-US" sz="2000" b="1" dirty="0" smtClean="0"/>
              <a:t>Case Studies:  Using the modernized GNSS</a:t>
            </a:r>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dirty="0">
              <a:latin typeface="Calibri"/>
            </a:endParaRPr>
          </a:p>
        </p:txBody>
      </p:sp>
      <p:sp>
        <p:nvSpPr>
          <p:cNvPr id="6" name="Slide Number Placeholder 5"/>
          <p:cNvSpPr>
            <a:spLocks noGrp="1"/>
          </p:cNvSpPr>
          <p:nvPr>
            <p:ph type="sldNum" sz="quarter" idx="12"/>
          </p:nvPr>
        </p:nvSpPr>
        <p:spPr/>
        <p:txBody>
          <a:bodyPr/>
          <a:lstStyle/>
          <a:p>
            <a:pPr>
              <a:defRPr/>
            </a:pPr>
            <a:fld id="{81083702-E6E1-411B-A9C5-9B25E2FC045E}" type="slidenum">
              <a:rPr lang="en-US">
                <a:latin typeface="Calibri"/>
              </a:rPr>
              <a:pPr>
                <a:defRPr/>
              </a:pPr>
              <a:t>2</a:t>
            </a:fld>
            <a:endParaRPr lang="en-US">
              <a:latin typeface="Calibri"/>
            </a:endParaRPr>
          </a:p>
        </p:txBody>
      </p:sp>
    </p:spTree>
    <p:extLst>
      <p:ext uri="{BB962C8B-B14F-4D97-AF65-F5344CB8AC3E}">
        <p14:creationId xmlns:p14="http://schemas.microsoft.com/office/powerpoint/2010/main" val="154335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a:t>
            </a:r>
            <a:endParaRPr lang="en-US" dirty="0"/>
          </a:p>
        </p:txBody>
      </p:sp>
      <p:sp>
        <p:nvSpPr>
          <p:cNvPr id="3" name="Content Placeholder 2"/>
          <p:cNvSpPr>
            <a:spLocks noGrp="1"/>
          </p:cNvSpPr>
          <p:nvPr>
            <p:ph idx="1"/>
          </p:nvPr>
        </p:nvSpPr>
        <p:spPr>
          <a:xfrm>
            <a:off x="609600" y="1600203"/>
            <a:ext cx="10972800" cy="4756150"/>
          </a:xfrm>
        </p:spPr>
        <p:txBody>
          <a:bodyPr/>
          <a:lstStyle/>
          <a:p>
            <a:r>
              <a:rPr lang="en-US" u="sng" dirty="0" smtClean="0"/>
              <a:t>One of the two </a:t>
            </a:r>
            <a:r>
              <a:rPr lang="en-US" dirty="0" smtClean="0"/>
              <a:t>major changes you’ll see in the modernized NSRS is a </a:t>
            </a:r>
            <a:r>
              <a:rPr lang="en-US" b="1" i="1" u="sng" dirty="0" smtClean="0">
                <a:solidFill>
                  <a:srgbClr val="FF0000"/>
                </a:solidFill>
              </a:rPr>
              <a:t>shift</a:t>
            </a:r>
            <a:r>
              <a:rPr lang="en-US" dirty="0" smtClean="0"/>
              <a:t> in coordinates</a:t>
            </a:r>
          </a:p>
          <a:p>
            <a:pPr lvl="1"/>
            <a:r>
              <a:rPr lang="en-US" u="sng" dirty="0" smtClean="0"/>
              <a:t>Latitude</a:t>
            </a:r>
            <a:r>
              <a:rPr lang="en-US" dirty="0" smtClean="0"/>
              <a:t>, </a:t>
            </a:r>
            <a:r>
              <a:rPr lang="en-US" u="sng" dirty="0" smtClean="0"/>
              <a:t>Longitude</a:t>
            </a:r>
            <a:r>
              <a:rPr lang="en-US" dirty="0" smtClean="0"/>
              <a:t>, </a:t>
            </a:r>
            <a:r>
              <a:rPr lang="en-US" u="sng" dirty="0" smtClean="0"/>
              <a:t>Ellipsoid Height</a:t>
            </a:r>
            <a:r>
              <a:rPr lang="en-US" dirty="0" smtClean="0"/>
              <a:t>:  -2 to +4 meters</a:t>
            </a:r>
          </a:p>
          <a:p>
            <a:pPr lvl="2"/>
            <a:r>
              <a:rPr lang="en-US" dirty="0" smtClean="0"/>
              <a:t>Non-</a:t>
            </a:r>
            <a:r>
              <a:rPr lang="en-US" dirty="0" err="1" smtClean="0"/>
              <a:t>geocentricity</a:t>
            </a:r>
            <a:r>
              <a:rPr lang="en-US" dirty="0" smtClean="0"/>
              <a:t> of NAD 83</a:t>
            </a:r>
          </a:p>
          <a:p>
            <a:pPr lvl="1"/>
            <a:r>
              <a:rPr lang="en-US" u="sng" dirty="0" smtClean="0"/>
              <a:t>Orthometric Height</a:t>
            </a:r>
            <a:r>
              <a:rPr lang="en-US" dirty="0" smtClean="0"/>
              <a:t>:  -0.5 to +2.0 meters</a:t>
            </a:r>
          </a:p>
          <a:p>
            <a:pPr lvl="2"/>
            <a:r>
              <a:rPr lang="en-US" dirty="0" smtClean="0"/>
              <a:t>Bias and tilt in NAVD 88</a:t>
            </a:r>
          </a:p>
          <a:p>
            <a:pPr lvl="1"/>
            <a:r>
              <a:rPr lang="en-US" dirty="0" smtClean="0"/>
              <a:t>Other shifts will occur in non-CONUS, non-Alaska regions of the USA</a:t>
            </a:r>
          </a:p>
          <a:p>
            <a:pPr lvl="1"/>
            <a:r>
              <a:rPr lang="en-US" dirty="0" smtClean="0"/>
              <a:t>There will be outliers!  </a:t>
            </a:r>
          </a:p>
          <a:p>
            <a:pPr lvl="2"/>
            <a:r>
              <a:rPr lang="en-US" dirty="0" smtClean="0"/>
              <a:t>“Old” </a:t>
            </a:r>
            <a:r>
              <a:rPr lang="en-US" dirty="0" err="1" smtClean="0"/>
              <a:t>unsurveyed</a:t>
            </a:r>
            <a:r>
              <a:rPr lang="en-US" dirty="0" smtClean="0"/>
              <a:t> points might be off by meters if they’ve moved!</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spTree>
    <p:extLst>
      <p:ext uri="{BB962C8B-B14F-4D97-AF65-F5344CB8AC3E}">
        <p14:creationId xmlns:p14="http://schemas.microsoft.com/office/powerpoint/2010/main" val="22518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5775"/>
            <a:ext cx="8229600" cy="1143000"/>
          </a:xfrm>
        </p:spPr>
        <p:txBody>
          <a:bodyPr/>
          <a:lstStyle/>
          <a:p>
            <a:r>
              <a:rPr lang="en-US" sz="4000" dirty="0"/>
              <a:t>NAD 83(2011) epoch 2010.0 to</a:t>
            </a:r>
            <a:br>
              <a:rPr lang="en-US" sz="4000" dirty="0"/>
            </a:br>
            <a:r>
              <a:rPr lang="en-US" sz="4000" dirty="0"/>
              <a:t>NATRF2022 epoch </a:t>
            </a:r>
            <a:r>
              <a:rPr lang="en-US" sz="4000" dirty="0" smtClean="0"/>
              <a:t>2020.00 (estimate)</a:t>
            </a:r>
            <a:endParaRPr lang="en-US" sz="4000"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94"/>
          <a:stretch/>
        </p:blipFill>
        <p:spPr>
          <a:xfrm>
            <a:off x="1524001" y="1801091"/>
            <a:ext cx="3619500" cy="2423608"/>
          </a:xfrm>
        </p:spPr>
      </p:pic>
      <p:sp>
        <p:nvSpPr>
          <p:cNvPr id="4" name="Date Placeholder 3"/>
          <p:cNvSpPr>
            <a:spLocks noGrp="1"/>
          </p:cNvSpPr>
          <p:nvPr>
            <p:ph type="dt" sz="half" idx="10"/>
          </p:nvPr>
        </p:nvSpPr>
        <p:spPr/>
        <p:txBody>
          <a:bodyPr/>
          <a:lstStyle/>
          <a:p>
            <a:pPr>
              <a:defRPr/>
            </a:pPr>
            <a:r>
              <a:rPr lang="en-US" altLang="en-US" smtClean="0"/>
              <a:t>March 11, 2021</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485"/>
          <a:stretch/>
        </p:blipFill>
        <p:spPr>
          <a:xfrm>
            <a:off x="6949546" y="1801091"/>
            <a:ext cx="3718454" cy="248479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446"/>
          <a:stretch/>
        </p:blipFill>
        <p:spPr>
          <a:xfrm>
            <a:off x="3971927" y="4613564"/>
            <a:ext cx="2089785" cy="14368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7212"/>
          <a:stretch/>
        </p:blipFill>
        <p:spPr>
          <a:xfrm>
            <a:off x="7754358" y="4627419"/>
            <a:ext cx="2108835" cy="142282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6358"/>
          <a:stretch/>
        </p:blipFill>
        <p:spPr>
          <a:xfrm>
            <a:off x="1524003" y="4627418"/>
            <a:ext cx="2089607" cy="1422819"/>
          </a:xfrm>
          <a:prstGeom prst="rect">
            <a:avLst/>
          </a:prstGeom>
        </p:spPr>
      </p:pic>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21</a:t>
            </a:fld>
            <a:endParaRPr lang="en-US" altLang="en-US" dirty="0"/>
          </a:p>
        </p:txBody>
      </p:sp>
    </p:spTree>
    <p:extLst>
      <p:ext uri="{BB962C8B-B14F-4D97-AF65-F5344CB8AC3E}">
        <p14:creationId xmlns:p14="http://schemas.microsoft.com/office/powerpoint/2010/main" val="286104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NAVD 88 to NAPGD2022 epoch 2020.00 (estimate)</a:t>
            </a:r>
            <a:endParaRPr lang="en-US" sz="3600" dirty="0"/>
          </a:p>
        </p:txBody>
      </p:sp>
      <p:sp>
        <p:nvSpPr>
          <p:cNvPr id="3" name="Date Placeholder 2"/>
          <p:cNvSpPr>
            <a:spLocks noGrp="1"/>
          </p:cNvSpPr>
          <p:nvPr>
            <p:ph type="dt" sz="half" idx="10"/>
          </p:nvPr>
        </p:nvSpPr>
        <p:spPr/>
        <p:txBody>
          <a:bodyPr/>
          <a:lstStyle/>
          <a:p>
            <a:pPr>
              <a:defRPr/>
            </a:pPr>
            <a:r>
              <a:rPr lang="en-US" altLang="en-US" smtClean="0"/>
              <a:t>March 11, 2021</a:t>
            </a:r>
            <a:endParaRPr lang="en-US" altLang="en-US"/>
          </a:p>
        </p:txBody>
      </p:sp>
      <p:sp>
        <p:nvSpPr>
          <p:cNvPr id="4" name="Footer Placeholder 3"/>
          <p:cNvSpPr>
            <a:spLocks noGrp="1"/>
          </p:cNvSpPr>
          <p:nvPr>
            <p:ph type="ftr" sz="quarter" idx="11"/>
          </p:nvPr>
        </p:nvSpPr>
        <p:spPr/>
        <p:txBody>
          <a:bodyPr/>
          <a:lstStyle/>
          <a:p>
            <a:pPr>
              <a:defRPr/>
            </a:pPr>
            <a:r>
              <a:rPr lang="en-US" smtClean="0"/>
              <a:t>Blueprint for the Modernized NSRS, Part 3: Webinar</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22</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1556427" y="1192148"/>
            <a:ext cx="9079149" cy="5019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1387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a:t>
            </a:r>
            <a:endParaRPr lang="en-US" dirty="0"/>
          </a:p>
        </p:txBody>
      </p:sp>
      <p:sp>
        <p:nvSpPr>
          <p:cNvPr id="3" name="Content Placeholder 2"/>
          <p:cNvSpPr>
            <a:spLocks noGrp="1"/>
          </p:cNvSpPr>
          <p:nvPr>
            <p:ph idx="1"/>
          </p:nvPr>
        </p:nvSpPr>
        <p:spPr/>
        <p:txBody>
          <a:bodyPr/>
          <a:lstStyle/>
          <a:p>
            <a:r>
              <a:rPr lang="en-US" u="sng" dirty="0" smtClean="0"/>
              <a:t>The second major change</a:t>
            </a:r>
            <a:r>
              <a:rPr lang="en-US" dirty="0" smtClean="0"/>
              <a:t> you’ll see in the modernized NSRS is a </a:t>
            </a:r>
            <a:r>
              <a:rPr lang="en-US" b="1" i="1" u="sng" dirty="0" smtClean="0">
                <a:solidFill>
                  <a:srgbClr val="FF0000"/>
                </a:solidFill>
              </a:rPr>
              <a:t>drift</a:t>
            </a:r>
            <a:r>
              <a:rPr lang="en-US" dirty="0" smtClean="0"/>
              <a:t> in coordinates</a:t>
            </a:r>
          </a:p>
          <a:p>
            <a:pPr lvl="1"/>
            <a:r>
              <a:rPr lang="en-US" dirty="0" smtClean="0"/>
              <a:t>Everything in the world moves</a:t>
            </a:r>
          </a:p>
          <a:p>
            <a:pPr lvl="2"/>
            <a:r>
              <a:rPr lang="en-US" dirty="0" smtClean="0"/>
              <a:t>(Stage whisper:  it’s rarely just a smooth “</a:t>
            </a:r>
            <a:r>
              <a:rPr lang="en-US" i="1" dirty="0" smtClean="0"/>
              <a:t>drift</a:t>
            </a:r>
            <a:r>
              <a:rPr lang="en-US" dirty="0" smtClean="0"/>
              <a:t>”, but “every type of motion of all marks in the NSRS” doesn’t rhyme with “</a:t>
            </a:r>
            <a:r>
              <a:rPr lang="en-US" i="1" dirty="0" smtClean="0"/>
              <a:t>shift</a:t>
            </a:r>
            <a:r>
              <a:rPr lang="en-US" dirty="0" smtClean="0"/>
              <a:t>”)</a:t>
            </a:r>
          </a:p>
          <a:p>
            <a:pPr lvl="1"/>
            <a:r>
              <a:rPr lang="en-US" dirty="0" smtClean="0"/>
              <a:t>Two types of “Drift” (AKA “every type of motion…”)</a:t>
            </a:r>
          </a:p>
          <a:p>
            <a:pPr lvl="2"/>
            <a:r>
              <a:rPr lang="en-US" u="sng" dirty="0" smtClean="0"/>
              <a:t>Tectonic rotation </a:t>
            </a:r>
            <a:r>
              <a:rPr lang="en-US" dirty="0" smtClean="0"/>
              <a:t>(affects latitude and longitude only)</a:t>
            </a:r>
          </a:p>
          <a:p>
            <a:pPr lvl="2"/>
            <a:r>
              <a:rPr lang="en-US" u="sng" dirty="0" smtClean="0"/>
              <a:t>Residual motion</a:t>
            </a:r>
          </a:p>
          <a:p>
            <a:pPr lvl="3"/>
            <a:r>
              <a:rPr lang="en-US" dirty="0" smtClean="0"/>
              <a:t>Everything left over after accounting for tectonic rotation, including </a:t>
            </a:r>
            <a:r>
              <a:rPr lang="en-US" u="sng" dirty="0" smtClean="0"/>
              <a:t>all</a:t>
            </a:r>
            <a:r>
              <a:rPr lang="en-US" dirty="0" smtClean="0"/>
              <a:t> vertical motion</a:t>
            </a:r>
          </a:p>
          <a:p>
            <a:pPr lvl="1"/>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spTree>
    <p:extLst>
      <p:ext uri="{BB962C8B-B14F-4D97-AF65-F5344CB8AC3E}">
        <p14:creationId xmlns:p14="http://schemas.microsoft.com/office/powerpoint/2010/main" val="38472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wrong question, in the near future:</a:t>
            </a:r>
            <a:endParaRPr lang="en-US" dirty="0"/>
          </a:p>
        </p:txBody>
      </p:sp>
      <p:sp>
        <p:nvSpPr>
          <p:cNvPr id="3" name="Content Placeholder 2"/>
          <p:cNvSpPr>
            <a:spLocks noGrp="1"/>
          </p:cNvSpPr>
          <p:nvPr>
            <p:ph idx="1"/>
          </p:nvPr>
        </p:nvSpPr>
        <p:spPr>
          <a:xfrm>
            <a:off x="609600" y="1600203"/>
            <a:ext cx="10972800" cy="970981"/>
          </a:xfrm>
        </p:spPr>
        <p:txBody>
          <a:bodyPr/>
          <a:lstStyle/>
          <a:p>
            <a:pPr marL="0" indent="0">
              <a:buNone/>
            </a:pPr>
            <a:r>
              <a:rPr lang="en-US" dirty="0" smtClean="0"/>
              <a:t>“What is the height of that point?”</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24</a:t>
            </a:fld>
            <a:endParaRPr lang="en-US" dirty="0"/>
          </a:p>
        </p:txBody>
      </p:sp>
      <p:sp>
        <p:nvSpPr>
          <p:cNvPr id="7" name="Title 1"/>
          <p:cNvSpPr txBox="1">
            <a:spLocks/>
          </p:cNvSpPr>
          <p:nvPr/>
        </p:nvSpPr>
        <p:spPr bwMode="auto">
          <a:xfrm>
            <a:off x="609600" y="23721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The right question, in the near future:</a:t>
            </a:r>
            <a:endParaRPr lang="en-US" dirty="0"/>
          </a:p>
        </p:txBody>
      </p:sp>
      <p:sp>
        <p:nvSpPr>
          <p:cNvPr id="8" name="Content Placeholder 2"/>
          <p:cNvSpPr txBox="1">
            <a:spLocks/>
          </p:cNvSpPr>
          <p:nvPr/>
        </p:nvSpPr>
        <p:spPr bwMode="auto">
          <a:xfrm>
            <a:off x="609600" y="3697715"/>
            <a:ext cx="10972800" cy="97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“What is the height of that point, on some specific date?”</a:t>
            </a:r>
            <a:endParaRPr lang="en-US" dirty="0"/>
          </a:p>
        </p:txBody>
      </p:sp>
      <p:sp>
        <p:nvSpPr>
          <p:cNvPr id="10" name="Content Placeholder 2"/>
          <p:cNvSpPr txBox="1">
            <a:spLocks/>
          </p:cNvSpPr>
          <p:nvPr/>
        </p:nvSpPr>
        <p:spPr bwMode="auto">
          <a:xfrm>
            <a:off x="609600" y="4541543"/>
            <a:ext cx="10972800" cy="97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And its related questions:  </a:t>
            </a:r>
          </a:p>
          <a:p>
            <a:pPr marL="0" indent="0">
              <a:buNone/>
            </a:pPr>
            <a:r>
              <a:rPr lang="en-US" dirty="0"/>
              <a:t>	</a:t>
            </a:r>
            <a:r>
              <a:rPr lang="en-US" dirty="0" smtClean="0"/>
              <a:t>	“What is its past motion?” </a:t>
            </a:r>
          </a:p>
          <a:p>
            <a:pPr marL="0" indent="0">
              <a:buNone/>
            </a:pPr>
            <a:r>
              <a:rPr lang="en-US" dirty="0"/>
              <a:t>	</a:t>
            </a:r>
            <a:r>
              <a:rPr lang="en-US" dirty="0" smtClean="0"/>
              <a:t>	“Can you predict its future motion?”</a:t>
            </a:r>
            <a:endParaRPr lang="en-US" dirty="0"/>
          </a:p>
        </p:txBody>
      </p:sp>
    </p:spTree>
    <p:extLst>
      <p:ext uri="{BB962C8B-B14F-4D97-AF65-F5344CB8AC3E}">
        <p14:creationId xmlns:p14="http://schemas.microsoft.com/office/powerpoint/2010/main" val="42116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pic>
        <p:nvPicPr>
          <p:cNvPr id="9" name="Picture 8">
            <a:extLst>
              <a:ext uri="{FF2B5EF4-FFF2-40B4-BE49-F238E27FC236}">
                <a16:creationId xmlns:a16="http://schemas.microsoft.com/office/drawing/2014/main" id="{C1235EEE-24E3-497A-8C0F-872C14BD5DA1}"/>
              </a:ext>
            </a:extLst>
          </p:cNvPr>
          <p:cNvPicPr>
            <a:picLocks noChangeAspect="1"/>
          </p:cNvPicPr>
          <p:nvPr/>
        </p:nvPicPr>
        <p:blipFill>
          <a:blip r:embed="rId2"/>
          <a:stretch>
            <a:fillRect/>
          </a:stretch>
        </p:blipFill>
        <p:spPr>
          <a:xfrm>
            <a:off x="6819360" y="599342"/>
            <a:ext cx="4586663" cy="5205862"/>
          </a:xfrm>
          <a:prstGeom prst="rect">
            <a:avLst/>
          </a:prstGeom>
        </p:spPr>
      </p:pic>
      <p:sp>
        <p:nvSpPr>
          <p:cNvPr id="10" name="Arrow: Circular 9">
            <a:extLst>
              <a:ext uri="{FF2B5EF4-FFF2-40B4-BE49-F238E27FC236}">
                <a16:creationId xmlns:a16="http://schemas.microsoft.com/office/drawing/2014/main" id="{3BD1C4B8-B79B-43BE-8631-45A60E5EBE5A}"/>
              </a:ext>
            </a:extLst>
          </p:cNvPr>
          <p:cNvSpPr/>
          <p:nvPr/>
        </p:nvSpPr>
        <p:spPr>
          <a:xfrm rot="1691144" flipH="1">
            <a:off x="6619617" y="1535355"/>
            <a:ext cx="5993186" cy="5997715"/>
          </a:xfrm>
          <a:prstGeom prst="circularArrow">
            <a:avLst>
              <a:gd name="adj1" fmla="val 641"/>
              <a:gd name="adj2" fmla="val 599331"/>
              <a:gd name="adj3" fmla="val 21306641"/>
              <a:gd name="adj4" fmla="val 1525736"/>
              <a:gd name="adj5" fmla="val 2202"/>
            </a:avLst>
          </a:prstGeom>
          <a:gradFill>
            <a:gsLst>
              <a:gs pos="0">
                <a:schemeClr val="accent1">
                  <a:tint val="100000"/>
                  <a:shade val="100000"/>
                  <a:satMod val="130000"/>
                  <a:alpha val="17000"/>
                </a:schemeClr>
              </a:gs>
              <a:gs pos="100000">
                <a:schemeClr val="accent1">
                  <a:tint val="50000"/>
                  <a:shade val="100000"/>
                  <a:satMod val="350000"/>
                </a:schemeClr>
              </a:gs>
            </a:gsLs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9670093" y="4647156"/>
            <a:ext cx="425885" cy="31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9846758" y="5043370"/>
            <a:ext cx="784160" cy="220535"/>
          </a:xfrm>
          <a:custGeom>
            <a:avLst/>
            <a:gdLst>
              <a:gd name="connsiteX0" fmla="*/ 48841 w 784160"/>
              <a:gd name="connsiteY0" fmla="*/ 753 h 220535"/>
              <a:gd name="connsiteX1" fmla="*/ 249629 w 784160"/>
              <a:gd name="connsiteY1" fmla="*/ 3467 h 220535"/>
              <a:gd name="connsiteX2" fmla="*/ 279476 w 784160"/>
              <a:gd name="connsiteY2" fmla="*/ 6180 h 220535"/>
              <a:gd name="connsiteX3" fmla="*/ 303896 w 784160"/>
              <a:gd name="connsiteY3" fmla="*/ 17034 h 220535"/>
              <a:gd name="connsiteX4" fmla="*/ 360876 w 784160"/>
              <a:gd name="connsiteY4" fmla="*/ 25174 h 220535"/>
              <a:gd name="connsiteX5" fmla="*/ 388010 w 784160"/>
              <a:gd name="connsiteY5" fmla="*/ 30600 h 220535"/>
              <a:gd name="connsiteX6" fmla="*/ 425997 w 784160"/>
              <a:gd name="connsiteY6" fmla="*/ 44167 h 220535"/>
              <a:gd name="connsiteX7" fmla="*/ 442277 w 784160"/>
              <a:gd name="connsiteY7" fmla="*/ 46880 h 220535"/>
              <a:gd name="connsiteX8" fmla="*/ 466697 w 784160"/>
              <a:gd name="connsiteY8" fmla="*/ 52307 h 220535"/>
              <a:gd name="connsiteX9" fmla="*/ 482977 w 784160"/>
              <a:gd name="connsiteY9" fmla="*/ 55021 h 220535"/>
              <a:gd name="connsiteX10" fmla="*/ 493831 w 784160"/>
              <a:gd name="connsiteY10" fmla="*/ 57734 h 220535"/>
              <a:gd name="connsiteX11" fmla="*/ 512824 w 784160"/>
              <a:gd name="connsiteY11" fmla="*/ 63161 h 220535"/>
              <a:gd name="connsiteX12" fmla="*/ 561665 w 784160"/>
              <a:gd name="connsiteY12" fmla="*/ 68587 h 220535"/>
              <a:gd name="connsiteX13" fmla="*/ 583371 w 784160"/>
              <a:gd name="connsiteY13" fmla="*/ 71301 h 220535"/>
              <a:gd name="connsiteX14" fmla="*/ 607792 w 784160"/>
              <a:gd name="connsiteY14" fmla="*/ 74014 h 220535"/>
              <a:gd name="connsiteX15" fmla="*/ 640352 w 784160"/>
              <a:gd name="connsiteY15" fmla="*/ 79441 h 220535"/>
              <a:gd name="connsiteX16" fmla="*/ 648492 w 784160"/>
              <a:gd name="connsiteY16" fmla="*/ 82154 h 220535"/>
              <a:gd name="connsiteX17" fmla="*/ 681052 w 784160"/>
              <a:gd name="connsiteY17" fmla="*/ 87581 h 220535"/>
              <a:gd name="connsiteX18" fmla="*/ 746173 w 784160"/>
              <a:gd name="connsiteY18" fmla="*/ 90294 h 220535"/>
              <a:gd name="connsiteX19" fmla="*/ 751599 w 784160"/>
              <a:gd name="connsiteY19" fmla="*/ 106574 h 220535"/>
              <a:gd name="connsiteX20" fmla="*/ 762453 w 784160"/>
              <a:gd name="connsiteY20" fmla="*/ 122854 h 220535"/>
              <a:gd name="connsiteX21" fmla="*/ 767879 w 784160"/>
              <a:gd name="connsiteY21" fmla="*/ 141848 h 220535"/>
              <a:gd name="connsiteX22" fmla="*/ 773306 w 784160"/>
              <a:gd name="connsiteY22" fmla="*/ 149988 h 220535"/>
              <a:gd name="connsiteX23" fmla="*/ 781446 w 784160"/>
              <a:gd name="connsiteY23" fmla="*/ 177121 h 220535"/>
              <a:gd name="connsiteX24" fmla="*/ 784160 w 784160"/>
              <a:gd name="connsiteY24" fmla="*/ 185261 h 220535"/>
              <a:gd name="connsiteX25" fmla="*/ 781446 w 784160"/>
              <a:gd name="connsiteY25" fmla="*/ 198828 h 220535"/>
              <a:gd name="connsiteX26" fmla="*/ 759739 w 784160"/>
              <a:gd name="connsiteY26" fmla="*/ 209682 h 220535"/>
              <a:gd name="connsiteX27" fmla="*/ 751599 w 784160"/>
              <a:gd name="connsiteY27" fmla="*/ 212395 h 220535"/>
              <a:gd name="connsiteX28" fmla="*/ 716326 w 784160"/>
              <a:gd name="connsiteY28" fmla="*/ 215108 h 220535"/>
              <a:gd name="connsiteX29" fmla="*/ 640352 w 784160"/>
              <a:gd name="connsiteY29" fmla="*/ 217822 h 220535"/>
              <a:gd name="connsiteX30" fmla="*/ 599651 w 784160"/>
              <a:gd name="connsiteY30" fmla="*/ 220535 h 220535"/>
              <a:gd name="connsiteX31" fmla="*/ 466697 w 784160"/>
              <a:gd name="connsiteY31" fmla="*/ 217822 h 220535"/>
              <a:gd name="connsiteX32" fmla="*/ 415143 w 784160"/>
              <a:gd name="connsiteY32" fmla="*/ 212395 h 220535"/>
              <a:gd name="connsiteX33" fmla="*/ 388010 w 784160"/>
              <a:gd name="connsiteY33" fmla="*/ 209682 h 220535"/>
              <a:gd name="connsiteX34" fmla="*/ 160088 w 784160"/>
              <a:gd name="connsiteY34" fmla="*/ 201542 h 220535"/>
              <a:gd name="connsiteX35" fmla="*/ 122101 w 784160"/>
              <a:gd name="connsiteY35" fmla="*/ 198828 h 220535"/>
              <a:gd name="connsiteX36" fmla="*/ 94968 w 784160"/>
              <a:gd name="connsiteY36" fmla="*/ 193402 h 220535"/>
              <a:gd name="connsiteX37" fmla="*/ 75974 w 784160"/>
              <a:gd name="connsiteY37" fmla="*/ 185261 h 220535"/>
              <a:gd name="connsiteX38" fmla="*/ 40701 w 784160"/>
              <a:gd name="connsiteY38" fmla="*/ 166268 h 220535"/>
              <a:gd name="connsiteX39" fmla="*/ 29847 w 784160"/>
              <a:gd name="connsiteY39" fmla="*/ 158128 h 220535"/>
              <a:gd name="connsiteX40" fmla="*/ 13567 w 784160"/>
              <a:gd name="connsiteY40" fmla="*/ 133708 h 220535"/>
              <a:gd name="connsiteX41" fmla="*/ 10854 w 784160"/>
              <a:gd name="connsiteY41" fmla="*/ 122854 h 220535"/>
              <a:gd name="connsiteX42" fmla="*/ 5427 w 784160"/>
              <a:gd name="connsiteY42" fmla="*/ 114714 h 220535"/>
              <a:gd name="connsiteX43" fmla="*/ 0 w 784160"/>
              <a:gd name="connsiteY43" fmla="*/ 82154 h 220535"/>
              <a:gd name="connsiteX44" fmla="*/ 2714 w 784160"/>
              <a:gd name="connsiteY44" fmla="*/ 57734 h 220535"/>
              <a:gd name="connsiteX45" fmla="*/ 10854 w 784160"/>
              <a:gd name="connsiteY45" fmla="*/ 49594 h 220535"/>
              <a:gd name="connsiteX46" fmla="*/ 16281 w 784160"/>
              <a:gd name="connsiteY46" fmla="*/ 38740 h 220535"/>
              <a:gd name="connsiteX47" fmla="*/ 35274 w 784160"/>
              <a:gd name="connsiteY47" fmla="*/ 17034 h 220535"/>
              <a:gd name="connsiteX48" fmla="*/ 48841 w 784160"/>
              <a:gd name="connsiteY48" fmla="*/ 753 h 2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84160" h="220535">
                <a:moveTo>
                  <a:pt x="48841" y="753"/>
                </a:moveTo>
                <a:cubicBezTo>
                  <a:pt x="84567" y="-1508"/>
                  <a:pt x="182712" y="1892"/>
                  <a:pt x="249629" y="3467"/>
                </a:cubicBezTo>
                <a:cubicBezTo>
                  <a:pt x="259616" y="3702"/>
                  <a:pt x="269657" y="4339"/>
                  <a:pt x="279476" y="6180"/>
                </a:cubicBezTo>
                <a:cubicBezTo>
                  <a:pt x="304293" y="10833"/>
                  <a:pt x="282463" y="11319"/>
                  <a:pt x="303896" y="17034"/>
                </a:cubicBezTo>
                <a:cubicBezTo>
                  <a:pt x="322931" y="22110"/>
                  <a:pt x="341439" y="23230"/>
                  <a:pt x="360876" y="25174"/>
                </a:cubicBezTo>
                <a:cubicBezTo>
                  <a:pt x="387639" y="34094"/>
                  <a:pt x="338108" y="18125"/>
                  <a:pt x="388010" y="30600"/>
                </a:cubicBezTo>
                <a:cubicBezTo>
                  <a:pt x="415334" y="37431"/>
                  <a:pt x="386756" y="37628"/>
                  <a:pt x="425997" y="44167"/>
                </a:cubicBezTo>
                <a:cubicBezTo>
                  <a:pt x="431424" y="45071"/>
                  <a:pt x="436882" y="45801"/>
                  <a:pt x="442277" y="46880"/>
                </a:cubicBezTo>
                <a:cubicBezTo>
                  <a:pt x="485894" y="55604"/>
                  <a:pt x="414487" y="42814"/>
                  <a:pt x="466697" y="52307"/>
                </a:cubicBezTo>
                <a:cubicBezTo>
                  <a:pt x="472110" y="53291"/>
                  <a:pt x="477582" y="53942"/>
                  <a:pt x="482977" y="55021"/>
                </a:cubicBezTo>
                <a:cubicBezTo>
                  <a:pt x="486634" y="55752"/>
                  <a:pt x="490245" y="56710"/>
                  <a:pt x="493831" y="57734"/>
                </a:cubicBezTo>
                <a:cubicBezTo>
                  <a:pt x="503996" y="60638"/>
                  <a:pt x="501169" y="61042"/>
                  <a:pt x="512824" y="63161"/>
                </a:cubicBezTo>
                <a:cubicBezTo>
                  <a:pt x="531349" y="66529"/>
                  <a:pt x="541628" y="66478"/>
                  <a:pt x="561665" y="68587"/>
                </a:cubicBezTo>
                <a:cubicBezTo>
                  <a:pt x="568917" y="69350"/>
                  <a:pt x="576129" y="70449"/>
                  <a:pt x="583371" y="71301"/>
                </a:cubicBezTo>
                <a:lnTo>
                  <a:pt x="607792" y="74014"/>
                </a:lnTo>
                <a:cubicBezTo>
                  <a:pt x="626875" y="80374"/>
                  <a:pt x="604002" y="73382"/>
                  <a:pt x="640352" y="79441"/>
                </a:cubicBezTo>
                <a:cubicBezTo>
                  <a:pt x="643173" y="79911"/>
                  <a:pt x="645687" y="81593"/>
                  <a:pt x="648492" y="82154"/>
                </a:cubicBezTo>
                <a:cubicBezTo>
                  <a:pt x="659281" y="84312"/>
                  <a:pt x="670087" y="86667"/>
                  <a:pt x="681052" y="87581"/>
                </a:cubicBezTo>
                <a:cubicBezTo>
                  <a:pt x="702703" y="89385"/>
                  <a:pt x="724466" y="89390"/>
                  <a:pt x="746173" y="90294"/>
                </a:cubicBezTo>
                <a:cubicBezTo>
                  <a:pt x="747982" y="95721"/>
                  <a:pt x="748426" y="101815"/>
                  <a:pt x="751599" y="106574"/>
                </a:cubicBezTo>
                <a:lnTo>
                  <a:pt x="762453" y="122854"/>
                </a:lnTo>
                <a:cubicBezTo>
                  <a:pt x="763322" y="126331"/>
                  <a:pt x="765933" y="137956"/>
                  <a:pt x="767879" y="141848"/>
                </a:cubicBezTo>
                <a:cubicBezTo>
                  <a:pt x="769337" y="144765"/>
                  <a:pt x="771497" y="147275"/>
                  <a:pt x="773306" y="149988"/>
                </a:cubicBezTo>
                <a:cubicBezTo>
                  <a:pt x="777405" y="166387"/>
                  <a:pt x="774841" y="157308"/>
                  <a:pt x="781446" y="177121"/>
                </a:cubicBezTo>
                <a:lnTo>
                  <a:pt x="784160" y="185261"/>
                </a:lnTo>
                <a:cubicBezTo>
                  <a:pt x="783255" y="189783"/>
                  <a:pt x="784707" y="195567"/>
                  <a:pt x="781446" y="198828"/>
                </a:cubicBezTo>
                <a:cubicBezTo>
                  <a:pt x="775726" y="204548"/>
                  <a:pt x="767414" y="207124"/>
                  <a:pt x="759739" y="209682"/>
                </a:cubicBezTo>
                <a:cubicBezTo>
                  <a:pt x="757026" y="210586"/>
                  <a:pt x="754437" y="212040"/>
                  <a:pt x="751599" y="212395"/>
                </a:cubicBezTo>
                <a:cubicBezTo>
                  <a:pt x="739898" y="213858"/>
                  <a:pt x="728104" y="214533"/>
                  <a:pt x="716326" y="215108"/>
                </a:cubicBezTo>
                <a:cubicBezTo>
                  <a:pt x="691015" y="216343"/>
                  <a:pt x="665665" y="216645"/>
                  <a:pt x="640352" y="217822"/>
                </a:cubicBezTo>
                <a:cubicBezTo>
                  <a:pt x="626770" y="218454"/>
                  <a:pt x="613218" y="219631"/>
                  <a:pt x="599651" y="220535"/>
                </a:cubicBezTo>
                <a:lnTo>
                  <a:pt x="466697" y="217822"/>
                </a:lnTo>
                <a:cubicBezTo>
                  <a:pt x="449338" y="217243"/>
                  <a:pt x="432347" y="214306"/>
                  <a:pt x="415143" y="212395"/>
                </a:cubicBezTo>
                <a:cubicBezTo>
                  <a:pt x="406109" y="211391"/>
                  <a:pt x="397054" y="210586"/>
                  <a:pt x="388010" y="209682"/>
                </a:cubicBezTo>
                <a:cubicBezTo>
                  <a:pt x="304293" y="181775"/>
                  <a:pt x="383673" y="206403"/>
                  <a:pt x="160088" y="201542"/>
                </a:cubicBezTo>
                <a:cubicBezTo>
                  <a:pt x="147396" y="201266"/>
                  <a:pt x="134763" y="199733"/>
                  <a:pt x="122101" y="198828"/>
                </a:cubicBezTo>
                <a:cubicBezTo>
                  <a:pt x="103707" y="192697"/>
                  <a:pt x="126154" y="199640"/>
                  <a:pt x="94968" y="193402"/>
                </a:cubicBezTo>
                <a:cubicBezTo>
                  <a:pt x="87575" y="191923"/>
                  <a:pt x="82903" y="188411"/>
                  <a:pt x="75974" y="185261"/>
                </a:cubicBezTo>
                <a:cubicBezTo>
                  <a:pt x="51498" y="174136"/>
                  <a:pt x="62227" y="181336"/>
                  <a:pt x="40701" y="166268"/>
                </a:cubicBezTo>
                <a:cubicBezTo>
                  <a:pt x="36996" y="163675"/>
                  <a:pt x="33045" y="161326"/>
                  <a:pt x="29847" y="158128"/>
                </a:cubicBezTo>
                <a:cubicBezTo>
                  <a:pt x="19814" y="148095"/>
                  <a:pt x="19247" y="145067"/>
                  <a:pt x="13567" y="133708"/>
                </a:cubicBezTo>
                <a:cubicBezTo>
                  <a:pt x="12663" y="130090"/>
                  <a:pt x="12323" y="126282"/>
                  <a:pt x="10854" y="122854"/>
                </a:cubicBezTo>
                <a:cubicBezTo>
                  <a:pt x="9569" y="119857"/>
                  <a:pt x="6267" y="117865"/>
                  <a:pt x="5427" y="114714"/>
                </a:cubicBezTo>
                <a:cubicBezTo>
                  <a:pt x="2592" y="104083"/>
                  <a:pt x="0" y="82154"/>
                  <a:pt x="0" y="82154"/>
                </a:cubicBezTo>
                <a:cubicBezTo>
                  <a:pt x="905" y="74014"/>
                  <a:pt x="124" y="65504"/>
                  <a:pt x="2714" y="57734"/>
                </a:cubicBezTo>
                <a:cubicBezTo>
                  <a:pt x="3928" y="54094"/>
                  <a:pt x="8624" y="52716"/>
                  <a:pt x="10854" y="49594"/>
                </a:cubicBezTo>
                <a:cubicBezTo>
                  <a:pt x="13205" y="46302"/>
                  <a:pt x="14200" y="42209"/>
                  <a:pt x="16281" y="38740"/>
                </a:cubicBezTo>
                <a:cubicBezTo>
                  <a:pt x="20578" y="31578"/>
                  <a:pt x="25890" y="20162"/>
                  <a:pt x="35274" y="17034"/>
                </a:cubicBezTo>
                <a:cubicBezTo>
                  <a:pt x="37848" y="16176"/>
                  <a:pt x="13115" y="3014"/>
                  <a:pt x="48841" y="75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10621574" y="5140819"/>
            <a:ext cx="83345" cy="67397"/>
          </a:xfrm>
          <a:custGeom>
            <a:avLst/>
            <a:gdLst>
              <a:gd name="connsiteX0" fmla="*/ 921 w 83345"/>
              <a:gd name="connsiteY0" fmla="*/ 26185 h 67397"/>
              <a:gd name="connsiteX1" fmla="*/ 3496 w 83345"/>
              <a:gd name="connsiteY1" fmla="*/ 46791 h 67397"/>
              <a:gd name="connsiteX2" fmla="*/ 11224 w 83345"/>
              <a:gd name="connsiteY2" fmla="*/ 49367 h 67397"/>
              <a:gd name="connsiteX3" fmla="*/ 24103 w 83345"/>
              <a:gd name="connsiteY3" fmla="*/ 67397 h 67397"/>
              <a:gd name="connsiteX4" fmla="*/ 67891 w 83345"/>
              <a:gd name="connsiteY4" fmla="*/ 64822 h 67397"/>
              <a:gd name="connsiteX5" fmla="*/ 75618 w 83345"/>
              <a:gd name="connsiteY5" fmla="*/ 62246 h 67397"/>
              <a:gd name="connsiteX6" fmla="*/ 83345 w 83345"/>
              <a:gd name="connsiteY6" fmla="*/ 33912 h 67397"/>
              <a:gd name="connsiteX7" fmla="*/ 80770 w 83345"/>
              <a:gd name="connsiteY7" fmla="*/ 8155 h 67397"/>
              <a:gd name="connsiteX8" fmla="*/ 78194 w 83345"/>
              <a:gd name="connsiteY8" fmla="*/ 427 h 67397"/>
              <a:gd name="connsiteX9" fmla="*/ 42133 w 83345"/>
              <a:gd name="connsiteY9" fmla="*/ 3003 h 67397"/>
              <a:gd name="connsiteX10" fmla="*/ 31830 w 83345"/>
              <a:gd name="connsiteY10" fmla="*/ 5579 h 67397"/>
              <a:gd name="connsiteX11" fmla="*/ 16375 w 83345"/>
              <a:gd name="connsiteY11" fmla="*/ 10730 h 67397"/>
              <a:gd name="connsiteX12" fmla="*/ 921 w 83345"/>
              <a:gd name="connsiteY12" fmla="*/ 26185 h 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45" h="67397">
                <a:moveTo>
                  <a:pt x="921" y="26185"/>
                </a:moveTo>
                <a:cubicBezTo>
                  <a:pt x="-1226" y="32195"/>
                  <a:pt x="685" y="40466"/>
                  <a:pt x="3496" y="46791"/>
                </a:cubicBezTo>
                <a:cubicBezTo>
                  <a:pt x="4599" y="49272"/>
                  <a:pt x="9646" y="47157"/>
                  <a:pt x="11224" y="49367"/>
                </a:cubicBezTo>
                <a:cubicBezTo>
                  <a:pt x="26248" y="70402"/>
                  <a:pt x="6716" y="61603"/>
                  <a:pt x="24103" y="67397"/>
                </a:cubicBezTo>
                <a:cubicBezTo>
                  <a:pt x="38699" y="66539"/>
                  <a:pt x="53342" y="66277"/>
                  <a:pt x="67891" y="64822"/>
                </a:cubicBezTo>
                <a:cubicBezTo>
                  <a:pt x="70593" y="64552"/>
                  <a:pt x="74040" y="64455"/>
                  <a:pt x="75618" y="62246"/>
                </a:cubicBezTo>
                <a:cubicBezTo>
                  <a:pt x="79251" y="57160"/>
                  <a:pt x="82046" y="40408"/>
                  <a:pt x="83345" y="33912"/>
                </a:cubicBezTo>
                <a:cubicBezTo>
                  <a:pt x="82487" y="25326"/>
                  <a:pt x="82082" y="16683"/>
                  <a:pt x="80770" y="8155"/>
                </a:cubicBezTo>
                <a:cubicBezTo>
                  <a:pt x="80357" y="5471"/>
                  <a:pt x="80886" y="786"/>
                  <a:pt x="78194" y="427"/>
                </a:cubicBezTo>
                <a:cubicBezTo>
                  <a:pt x="66249" y="-1166"/>
                  <a:pt x="54153" y="2144"/>
                  <a:pt x="42133" y="3003"/>
                </a:cubicBezTo>
                <a:cubicBezTo>
                  <a:pt x="38699" y="3862"/>
                  <a:pt x="35221" y="4562"/>
                  <a:pt x="31830" y="5579"/>
                </a:cubicBezTo>
                <a:cubicBezTo>
                  <a:pt x="26629" y="7139"/>
                  <a:pt x="16375" y="10730"/>
                  <a:pt x="16375" y="10730"/>
                </a:cubicBezTo>
                <a:cubicBezTo>
                  <a:pt x="10159" y="20056"/>
                  <a:pt x="3068" y="20175"/>
                  <a:pt x="921" y="2618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9483217" y="4358987"/>
            <a:ext cx="319870" cy="31987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ontent Placeholder 2"/>
          <p:cNvSpPr>
            <a:spLocks noGrp="1"/>
          </p:cNvSpPr>
          <p:nvPr>
            <p:ph idx="1"/>
          </p:nvPr>
        </p:nvSpPr>
        <p:spPr>
          <a:xfrm>
            <a:off x="1" y="824198"/>
            <a:ext cx="6745358" cy="4756150"/>
          </a:xfrm>
        </p:spPr>
        <p:txBody>
          <a:bodyPr/>
          <a:lstStyle/>
          <a:p>
            <a:r>
              <a:rPr lang="en-US" dirty="0" smtClean="0"/>
              <a:t>Tectonic rotation</a:t>
            </a:r>
          </a:p>
          <a:p>
            <a:pPr lvl="1"/>
            <a:r>
              <a:rPr lang="en-US" sz="2000" dirty="0" smtClean="0"/>
              <a:t>In the ITRF, many tectonic plates have one </a:t>
            </a:r>
            <a:r>
              <a:rPr lang="en-US" sz="2000" i="1" dirty="0" smtClean="0"/>
              <a:t>dominant</a:t>
            </a:r>
            <a:r>
              <a:rPr lang="en-US" sz="2000" dirty="0" smtClean="0"/>
              <a:t> motion:  rotation</a:t>
            </a:r>
          </a:p>
          <a:p>
            <a:pPr lvl="2"/>
            <a:r>
              <a:rPr lang="en-US" sz="1600" dirty="0" smtClean="0"/>
              <a:t>Plus plenty of other motions</a:t>
            </a:r>
          </a:p>
          <a:p>
            <a:pPr lvl="2"/>
            <a:r>
              <a:rPr lang="en-US" sz="1600" dirty="0" smtClean="0"/>
              <a:t>The point about which a continent rotates is called its “Euler Pole”</a:t>
            </a:r>
            <a:endParaRPr lang="en-US" sz="1600" i="1" dirty="0" smtClean="0"/>
          </a:p>
          <a:p>
            <a:pPr lvl="1"/>
            <a:r>
              <a:rPr lang="en-US" sz="2000" dirty="0" smtClean="0"/>
              <a:t>So, if you work in the ITRF:</a:t>
            </a:r>
          </a:p>
          <a:p>
            <a:pPr lvl="2"/>
            <a:r>
              <a:rPr lang="en-US" sz="1600" dirty="0" smtClean="0"/>
              <a:t>Frame (ITRF) = not rotating</a:t>
            </a:r>
          </a:p>
          <a:p>
            <a:pPr lvl="2"/>
            <a:r>
              <a:rPr lang="en-US" sz="1600" dirty="0" smtClean="0"/>
              <a:t>N.A. Plate = rotating</a:t>
            </a:r>
          </a:p>
          <a:p>
            <a:pPr lvl="1"/>
            <a:r>
              <a:rPr lang="en-US" sz="2000" dirty="0" smtClean="0"/>
              <a:t>It is a fairly simple matter to reverse this and define a rotating frame in which the plate is not rotating.</a:t>
            </a:r>
          </a:p>
          <a:p>
            <a:pPr lvl="1"/>
            <a:r>
              <a:rPr lang="en-US" sz="2000" dirty="0" smtClean="0"/>
              <a:t>So, if you work in NATRF2022:</a:t>
            </a:r>
          </a:p>
          <a:p>
            <a:pPr lvl="2"/>
            <a:r>
              <a:rPr lang="en-US" sz="1600" dirty="0" smtClean="0"/>
              <a:t>Frame (NATRF2022) = rotating (relative to ITRF)</a:t>
            </a:r>
          </a:p>
          <a:p>
            <a:pPr lvl="2"/>
            <a:r>
              <a:rPr lang="en-US" sz="1600" dirty="0" smtClean="0"/>
              <a:t>N.A. Plate = not rotating (relative to NATRF2022 frame)</a:t>
            </a:r>
          </a:p>
          <a:p>
            <a:pPr lvl="1"/>
            <a:r>
              <a:rPr lang="en-US" sz="2000" dirty="0" smtClean="0"/>
              <a:t>We say “NATRF2022” is “fixed” to the N.A. Plate, making it a “plate fixed” frame</a:t>
            </a:r>
          </a:p>
        </p:txBody>
      </p:sp>
    </p:spTree>
    <p:extLst>
      <p:ext uri="{BB962C8B-B14F-4D97-AF65-F5344CB8AC3E}">
        <p14:creationId xmlns:p14="http://schemas.microsoft.com/office/powerpoint/2010/main" val="51373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43200000">
                                      <p:cBhvr>
                                        <p:cTn id="18" dur="2000" fill="hold"/>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198" y="1417638"/>
            <a:ext cx="7997602" cy="4763772"/>
          </a:xfrm>
          <a:prstGeom prst="rect">
            <a:avLst/>
          </a:prstGeom>
        </p:spPr>
      </p:pic>
      <p:sp>
        <p:nvSpPr>
          <p:cNvPr id="2" name="Title 1"/>
          <p:cNvSpPr>
            <a:spLocks noGrp="1"/>
          </p:cNvSpPr>
          <p:nvPr>
            <p:ph type="title"/>
          </p:nvPr>
        </p:nvSpPr>
        <p:spPr/>
        <p:txBody>
          <a:bodyPr/>
          <a:lstStyle/>
          <a:p>
            <a:r>
              <a:rPr lang="en-US" dirty="0" smtClean="0"/>
              <a:t>Velocities at CORSs in ITRF2014</a:t>
            </a:r>
            <a:endParaRPr lang="en-US" dirty="0"/>
          </a:p>
        </p:txBody>
      </p:sp>
      <p:sp>
        <p:nvSpPr>
          <p:cNvPr id="5" name="Date Placeholder 4"/>
          <p:cNvSpPr>
            <a:spLocks noGrp="1"/>
          </p:cNvSpPr>
          <p:nvPr>
            <p:ph type="dt" sz="half" idx="10"/>
          </p:nvPr>
        </p:nvSpPr>
        <p:spPr/>
        <p:txBody>
          <a:bodyPr/>
          <a:lstStyle/>
          <a:p>
            <a:pPr>
              <a:defRPr/>
            </a:pPr>
            <a:r>
              <a:rPr lang="en-US" smtClean="0"/>
              <a:t>March 11, 2021</a:t>
            </a:r>
            <a:endParaRPr lang="en-US"/>
          </a:p>
        </p:txBody>
      </p:sp>
      <p:sp>
        <p:nvSpPr>
          <p:cNvPr id="6" name="Footer Placeholder 5"/>
          <p:cNvSpPr>
            <a:spLocks noGrp="1"/>
          </p:cNvSpPr>
          <p:nvPr>
            <p:ph type="ftr" sz="quarter" idx="11"/>
          </p:nvPr>
        </p:nvSpPr>
        <p:spPr/>
        <p:txBody>
          <a:bodyPr/>
          <a:lstStyle/>
          <a:p>
            <a:pPr>
              <a:defRPr/>
            </a:pPr>
            <a:r>
              <a:rPr lang="en-US" smtClean="0"/>
              <a:t>Blueprint for the Modernized NSRS, Part 3: Webinar</a:t>
            </a:r>
            <a:endParaRPr lang="en-US"/>
          </a:p>
        </p:txBody>
      </p:sp>
      <p:sp>
        <p:nvSpPr>
          <p:cNvPr id="7" name="Slide Number Placeholder 6"/>
          <p:cNvSpPr>
            <a:spLocks noGrp="1"/>
          </p:cNvSpPr>
          <p:nvPr>
            <p:ph type="sldNum" sz="quarter" idx="12"/>
          </p:nvPr>
        </p:nvSpPr>
        <p:spPr/>
        <p:txBody>
          <a:bodyPr/>
          <a:lstStyle/>
          <a:p>
            <a:pPr>
              <a:defRPr/>
            </a:pPr>
            <a:fld id="{5A837433-97E9-4D94-B898-19FA6F4A2CA7}" type="slidenum">
              <a:rPr lang="en-US" smtClean="0"/>
              <a:pPr>
                <a:defRPr/>
              </a:pPr>
              <a:t>26</a:t>
            </a:fld>
            <a:endParaRPr lang="en-US"/>
          </a:p>
        </p:txBody>
      </p:sp>
    </p:spTree>
    <p:extLst>
      <p:ext uri="{BB962C8B-B14F-4D97-AF65-F5344CB8AC3E}">
        <p14:creationId xmlns:p14="http://schemas.microsoft.com/office/powerpoint/2010/main" val="2828112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198" y="1417636"/>
            <a:ext cx="7997602" cy="4763772"/>
          </a:xfrm>
          <a:prstGeom prst="rect">
            <a:avLst/>
          </a:prstGeom>
        </p:spPr>
      </p:pic>
      <p:sp>
        <p:nvSpPr>
          <p:cNvPr id="2" name="Title 1"/>
          <p:cNvSpPr>
            <a:spLocks noGrp="1"/>
          </p:cNvSpPr>
          <p:nvPr>
            <p:ph type="title"/>
          </p:nvPr>
        </p:nvSpPr>
        <p:spPr/>
        <p:txBody>
          <a:bodyPr/>
          <a:lstStyle/>
          <a:p>
            <a:r>
              <a:rPr lang="en-US" dirty="0"/>
              <a:t>Velocities at CORSs in </a:t>
            </a:r>
            <a:r>
              <a:rPr lang="en-US" dirty="0" smtClean="0"/>
              <a:t>NATRF2022</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27</a:t>
            </a:fld>
            <a:endParaRPr lang="en-US"/>
          </a:p>
        </p:txBody>
      </p:sp>
    </p:spTree>
    <p:extLst>
      <p:ext uri="{BB962C8B-B14F-4D97-AF65-F5344CB8AC3E}">
        <p14:creationId xmlns:p14="http://schemas.microsoft.com/office/powerpoint/2010/main" val="1552256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and Drift: Summary</a:t>
            </a:r>
            <a:endParaRPr lang="en-US" dirty="0"/>
          </a:p>
        </p:txBody>
      </p:sp>
      <p:sp>
        <p:nvSpPr>
          <p:cNvPr id="3" name="Text Placeholder 2"/>
          <p:cNvSpPr>
            <a:spLocks noGrp="1"/>
          </p:cNvSpPr>
          <p:nvPr>
            <p:ph type="body" idx="1"/>
          </p:nvPr>
        </p:nvSpPr>
        <p:spPr>
          <a:xfrm>
            <a:off x="2044809" y="1490290"/>
            <a:ext cx="4399945" cy="639762"/>
          </a:xfrm>
        </p:spPr>
        <p:txBody>
          <a:bodyPr/>
          <a:lstStyle/>
          <a:p>
            <a:pPr algn="ctr"/>
            <a:r>
              <a:rPr lang="en-US" sz="4800" dirty="0" smtClean="0">
                <a:solidFill>
                  <a:srgbClr val="FF0000"/>
                </a:solidFill>
              </a:rPr>
              <a:t>Shift</a:t>
            </a:r>
            <a:endParaRPr lang="en-US" sz="4800" dirty="0">
              <a:solidFill>
                <a:srgbClr val="FF0000"/>
              </a:solidFill>
            </a:endParaRPr>
          </a:p>
        </p:txBody>
      </p:sp>
      <p:sp>
        <p:nvSpPr>
          <p:cNvPr id="4" name="Content Placeholder 3"/>
          <p:cNvSpPr>
            <a:spLocks noGrp="1"/>
          </p:cNvSpPr>
          <p:nvPr>
            <p:ph sz="half" idx="2"/>
          </p:nvPr>
        </p:nvSpPr>
        <p:spPr>
          <a:xfrm>
            <a:off x="2142566" y="2141166"/>
            <a:ext cx="4087905" cy="3951288"/>
          </a:xfrm>
        </p:spPr>
        <p:txBody>
          <a:bodyPr/>
          <a:lstStyle/>
          <a:p>
            <a:r>
              <a:rPr lang="en-US" dirty="0" smtClean="0"/>
              <a:t>Once, at rollout</a:t>
            </a:r>
          </a:p>
          <a:p>
            <a:r>
              <a:rPr lang="en-US" dirty="0" smtClean="0"/>
              <a:t>Correcting systematic errors in the current </a:t>
            </a:r>
            <a:r>
              <a:rPr lang="en-US" dirty="0" err="1" smtClean="0"/>
              <a:t>datums</a:t>
            </a:r>
            <a:endParaRPr lang="en-US" dirty="0" smtClean="0"/>
          </a:p>
          <a:p>
            <a:r>
              <a:rPr lang="en-US" dirty="0" smtClean="0"/>
              <a:t>Decimeters-to-meters of one-time immediate coordinate changes</a:t>
            </a:r>
          </a:p>
          <a:p>
            <a:r>
              <a:rPr lang="en-US" dirty="0" smtClean="0"/>
              <a:t>Will affect everyone</a:t>
            </a:r>
          </a:p>
          <a:p>
            <a:endParaRPr lang="en-US" dirty="0"/>
          </a:p>
        </p:txBody>
      </p:sp>
      <p:sp>
        <p:nvSpPr>
          <p:cNvPr id="5" name="Text Placeholder 4"/>
          <p:cNvSpPr>
            <a:spLocks noGrp="1"/>
          </p:cNvSpPr>
          <p:nvPr>
            <p:ph type="body" sz="quarter" idx="3"/>
          </p:nvPr>
        </p:nvSpPr>
        <p:spPr>
          <a:xfrm>
            <a:off x="7095131" y="1501404"/>
            <a:ext cx="4401673" cy="639762"/>
          </a:xfrm>
        </p:spPr>
        <p:txBody>
          <a:bodyPr/>
          <a:lstStyle/>
          <a:p>
            <a:pPr algn="ctr"/>
            <a:r>
              <a:rPr lang="en-US" sz="4800" dirty="0" smtClean="0">
                <a:solidFill>
                  <a:srgbClr val="FF0000"/>
                </a:solidFill>
              </a:rPr>
              <a:t>Drift</a:t>
            </a:r>
            <a:endParaRPr lang="en-US" dirty="0">
              <a:solidFill>
                <a:srgbClr val="FF0000"/>
              </a:solidFill>
            </a:endParaRPr>
          </a:p>
        </p:txBody>
      </p:sp>
      <p:sp>
        <p:nvSpPr>
          <p:cNvPr id="6" name="Content Placeholder 5"/>
          <p:cNvSpPr>
            <a:spLocks noGrp="1"/>
          </p:cNvSpPr>
          <p:nvPr>
            <p:ph sz="quarter" idx="4"/>
          </p:nvPr>
        </p:nvSpPr>
        <p:spPr>
          <a:xfrm>
            <a:off x="6723529" y="2130052"/>
            <a:ext cx="5423651" cy="3951288"/>
          </a:xfrm>
        </p:spPr>
        <p:txBody>
          <a:bodyPr/>
          <a:lstStyle/>
          <a:p>
            <a:r>
              <a:rPr lang="en-US" dirty="0" smtClean="0"/>
              <a:t>Impact will grow as time goes on</a:t>
            </a:r>
          </a:p>
          <a:p>
            <a:r>
              <a:rPr lang="en-US" dirty="0" smtClean="0"/>
              <a:t>Embracing the dynamic planet upon which we live</a:t>
            </a:r>
          </a:p>
          <a:p>
            <a:r>
              <a:rPr lang="en-US" dirty="0" smtClean="0"/>
              <a:t>Centimeters of persistent annual coordinate changes (plus potential meter-level jumps from earthquakes)</a:t>
            </a:r>
          </a:p>
          <a:p>
            <a:r>
              <a:rPr lang="en-US" dirty="0" smtClean="0"/>
              <a:t>Can mostly be ignored or mitigated through NGS’s creation of plate-fixed frames and reference epoch coordinates</a:t>
            </a:r>
            <a:endParaRPr lang="en-US" dirty="0"/>
          </a:p>
        </p:txBody>
      </p:sp>
      <p:sp>
        <p:nvSpPr>
          <p:cNvPr id="7" name="Date Placeholder 6"/>
          <p:cNvSpPr>
            <a:spLocks noGrp="1"/>
          </p:cNvSpPr>
          <p:nvPr>
            <p:ph type="dt" sz="half" idx="10"/>
          </p:nvPr>
        </p:nvSpPr>
        <p:spPr/>
        <p:txBody>
          <a:bodyPr/>
          <a:lstStyle/>
          <a:p>
            <a:pPr>
              <a:defRPr/>
            </a:pPr>
            <a:r>
              <a:rPr lang="en-US" smtClean="0"/>
              <a:t>March 11, 2021</a:t>
            </a:r>
            <a:endParaRPr lang="en-US"/>
          </a:p>
        </p:txBody>
      </p:sp>
      <p:sp>
        <p:nvSpPr>
          <p:cNvPr id="8" name="Footer Placeholder 7"/>
          <p:cNvSpPr>
            <a:spLocks noGrp="1"/>
          </p:cNvSpPr>
          <p:nvPr>
            <p:ph type="ftr" sz="quarter" idx="11"/>
          </p:nvPr>
        </p:nvSpPr>
        <p:spPr/>
        <p:txBody>
          <a:bodyPr/>
          <a:lstStyle/>
          <a:p>
            <a:pPr>
              <a:defRPr/>
            </a:pPr>
            <a:r>
              <a:rPr lang="en-US" smtClean="0"/>
              <a:t>Blueprint for the Modernized NSRS, Part 3: Webinar</a:t>
            </a:r>
            <a:endParaRPr lang="en-US"/>
          </a:p>
        </p:txBody>
      </p:sp>
      <p:sp>
        <p:nvSpPr>
          <p:cNvPr id="9" name="Slide Number Placeholder 8"/>
          <p:cNvSpPr>
            <a:spLocks noGrp="1"/>
          </p:cNvSpPr>
          <p:nvPr>
            <p:ph type="sldNum" sz="quarter" idx="12"/>
          </p:nvPr>
        </p:nvSpPr>
        <p:spPr/>
        <p:txBody>
          <a:bodyPr/>
          <a:lstStyle/>
          <a:p>
            <a:pPr>
              <a:defRPr/>
            </a:pPr>
            <a:fld id="{9352E7D5-2CCB-47EF-A1DD-484874EE5CC0}" type="slidenum">
              <a:rPr lang="en-US" smtClean="0"/>
              <a:pPr>
                <a:defRPr/>
              </a:pPr>
              <a:t>28</a:t>
            </a:fld>
            <a:endParaRPr lang="en-US"/>
          </a:p>
        </p:txBody>
      </p:sp>
      <p:sp>
        <p:nvSpPr>
          <p:cNvPr id="10" name="Content Placeholder 3"/>
          <p:cNvSpPr txBox="1">
            <a:spLocks/>
          </p:cNvSpPr>
          <p:nvPr/>
        </p:nvSpPr>
        <p:spPr bwMode="auto">
          <a:xfrm>
            <a:off x="146107" y="2157697"/>
            <a:ext cx="2317386"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When?</a:t>
            </a:r>
          </a:p>
          <a:p>
            <a:r>
              <a:rPr lang="en-US" dirty="0" smtClean="0"/>
              <a:t>Why?</a:t>
            </a:r>
          </a:p>
          <a:p>
            <a:pPr marL="0" indent="0">
              <a:buNone/>
            </a:pPr>
            <a:endParaRPr lang="en-US" sz="2000" dirty="0" smtClean="0"/>
          </a:p>
          <a:p>
            <a:r>
              <a:rPr lang="en-US" dirty="0" smtClean="0"/>
              <a:t>How much?</a:t>
            </a:r>
          </a:p>
          <a:p>
            <a:pPr marL="0" indent="0">
              <a:buNone/>
            </a:pPr>
            <a:endParaRPr lang="en-US" sz="3600" dirty="0" smtClean="0"/>
          </a:p>
          <a:p>
            <a:r>
              <a:rPr lang="en-US" dirty="0" smtClean="0"/>
              <a:t>Who?</a:t>
            </a:r>
            <a:endParaRPr lang="en-US" dirty="0"/>
          </a:p>
        </p:txBody>
      </p:sp>
    </p:spTree>
    <p:extLst>
      <p:ext uri="{BB962C8B-B14F-4D97-AF65-F5344CB8AC3E}">
        <p14:creationId xmlns:p14="http://schemas.microsoft.com/office/powerpoint/2010/main" val="16061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64" y="1801640"/>
            <a:ext cx="8997636" cy="2906162"/>
          </a:xfrm>
        </p:spPr>
        <p:txBody>
          <a:bodyPr/>
          <a:lstStyle/>
          <a:p>
            <a:r>
              <a:rPr lang="en-US" dirty="0" smtClean="0"/>
              <a:t>EPP2022 and IFVM2022:</a:t>
            </a:r>
            <a:br>
              <a:rPr lang="en-US" dirty="0" smtClean="0"/>
            </a:br>
            <a:r>
              <a:rPr lang="en-US" dirty="0" smtClean="0"/>
              <a:t/>
            </a:r>
            <a:br>
              <a:rPr lang="en-US" dirty="0" smtClean="0"/>
            </a:br>
            <a:r>
              <a:rPr lang="en-US" dirty="0" smtClean="0"/>
              <a:t>The two tools that make time dependent geodetic control useable</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29</a:t>
            </a:fld>
            <a:endParaRPr lang="en-US">
              <a:latin typeface="Calibri"/>
            </a:endParaRPr>
          </a:p>
        </p:txBody>
      </p:sp>
    </p:spTree>
    <p:extLst>
      <p:ext uri="{BB962C8B-B14F-4D97-AF65-F5344CB8AC3E}">
        <p14:creationId xmlns:p14="http://schemas.microsoft.com/office/powerpoint/2010/main" val="302556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Introductory Material</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a:t>
            </a:fld>
            <a:endParaRPr lang="en-US">
              <a:latin typeface="Calibri"/>
            </a:endParaRPr>
          </a:p>
        </p:txBody>
      </p:sp>
    </p:spTree>
    <p:extLst>
      <p:ext uri="{BB962C8B-B14F-4D97-AF65-F5344CB8AC3E}">
        <p14:creationId xmlns:p14="http://schemas.microsoft.com/office/powerpoint/2010/main" val="1069979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EPP2022 and IFVM2022</a:t>
            </a:r>
            <a:endParaRPr lang="en-US" dirty="0"/>
          </a:p>
        </p:txBody>
      </p:sp>
      <p:sp>
        <p:nvSpPr>
          <p:cNvPr id="3" name="Content Placeholder 2"/>
          <p:cNvSpPr>
            <a:spLocks noGrp="1"/>
          </p:cNvSpPr>
          <p:nvPr>
            <p:ph idx="1"/>
          </p:nvPr>
        </p:nvSpPr>
        <p:spPr/>
        <p:txBody>
          <a:bodyPr/>
          <a:lstStyle/>
          <a:p>
            <a:r>
              <a:rPr lang="en-US" dirty="0" smtClean="0"/>
              <a:t>Remember this from an earlier slide?</a:t>
            </a:r>
          </a:p>
          <a:p>
            <a:pPr lvl="1"/>
            <a:r>
              <a:rPr lang="en-US" dirty="0">
                <a:solidFill>
                  <a:srgbClr val="FF0000"/>
                </a:solidFill>
              </a:rPr>
              <a:t>Two types of “Drift” (AKA “every type of motion…”)</a:t>
            </a:r>
          </a:p>
          <a:p>
            <a:pPr lvl="2"/>
            <a:r>
              <a:rPr lang="en-US" u="sng" dirty="0">
                <a:solidFill>
                  <a:srgbClr val="FF0000"/>
                </a:solidFill>
              </a:rPr>
              <a:t>Tectonic rotation </a:t>
            </a:r>
            <a:r>
              <a:rPr lang="en-US" dirty="0">
                <a:solidFill>
                  <a:srgbClr val="FF0000"/>
                </a:solidFill>
              </a:rPr>
              <a:t>(affects latitude and longitude only)</a:t>
            </a:r>
          </a:p>
          <a:p>
            <a:pPr lvl="2"/>
            <a:r>
              <a:rPr lang="en-US" u="sng" dirty="0">
                <a:solidFill>
                  <a:srgbClr val="FF0000"/>
                </a:solidFill>
              </a:rPr>
              <a:t>Residual motion</a:t>
            </a:r>
          </a:p>
          <a:p>
            <a:pPr lvl="3"/>
            <a:r>
              <a:rPr lang="en-US" dirty="0">
                <a:solidFill>
                  <a:srgbClr val="FF0000"/>
                </a:solidFill>
              </a:rPr>
              <a:t>Everything left over after accounting for tectonic rotation, including </a:t>
            </a:r>
            <a:r>
              <a:rPr lang="en-US" u="sng" dirty="0">
                <a:solidFill>
                  <a:srgbClr val="FF0000"/>
                </a:solidFill>
              </a:rPr>
              <a:t>all</a:t>
            </a:r>
            <a:r>
              <a:rPr lang="en-US" dirty="0">
                <a:solidFill>
                  <a:srgbClr val="FF0000"/>
                </a:solidFill>
              </a:rPr>
              <a:t> vertical motion</a:t>
            </a:r>
          </a:p>
          <a:p>
            <a:r>
              <a:rPr lang="en-US" dirty="0" smtClean="0"/>
              <a:t>Tectonic Rotation:  	EPP2022</a:t>
            </a:r>
          </a:p>
          <a:p>
            <a:r>
              <a:rPr lang="en-US" dirty="0" smtClean="0"/>
              <a:t>Residual Motion:		IFVM2022</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33152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parts of drift</a:t>
            </a:r>
            <a:endParaRPr lang="en-US" dirty="0"/>
          </a:p>
        </p:txBody>
      </p:sp>
      <p:sp>
        <p:nvSpPr>
          <p:cNvPr id="3" name="Content Placeholder 2"/>
          <p:cNvSpPr>
            <a:spLocks noGrp="1"/>
          </p:cNvSpPr>
          <p:nvPr>
            <p:ph idx="1"/>
          </p:nvPr>
        </p:nvSpPr>
        <p:spPr>
          <a:xfrm>
            <a:off x="609600" y="1600203"/>
            <a:ext cx="10972800" cy="4756150"/>
          </a:xfrm>
        </p:spPr>
        <p:txBody>
          <a:bodyPr/>
          <a:lstStyle/>
          <a:p>
            <a:r>
              <a:rPr lang="en-US" dirty="0" smtClean="0"/>
              <a:t>The </a:t>
            </a:r>
            <a:r>
              <a:rPr lang="en-US" u="sng" dirty="0" smtClean="0"/>
              <a:t>plate rotation </a:t>
            </a:r>
            <a:r>
              <a:rPr lang="en-US" dirty="0" smtClean="0"/>
              <a:t>is </a:t>
            </a:r>
            <a:r>
              <a:rPr lang="en-US" i="1" dirty="0" smtClean="0"/>
              <a:t>simple</a:t>
            </a:r>
            <a:r>
              <a:rPr lang="en-US" dirty="0" smtClean="0"/>
              <a:t> (3 parameters per plate)</a:t>
            </a:r>
          </a:p>
          <a:p>
            <a:pPr lvl="1"/>
            <a:r>
              <a:rPr lang="en-US" sz="2000" dirty="0" smtClean="0"/>
              <a:t>Captured in </a:t>
            </a:r>
            <a:r>
              <a:rPr lang="en-US" sz="2000" b="1" dirty="0" smtClean="0"/>
              <a:t>EPP2022</a:t>
            </a:r>
          </a:p>
          <a:p>
            <a:pPr lvl="1"/>
            <a:r>
              <a:rPr lang="en-US" sz="2000" dirty="0" smtClean="0"/>
              <a:t>Horizontal (latitude/longitude) </a:t>
            </a:r>
            <a:r>
              <a:rPr lang="en-US" sz="2000" i="1" dirty="0" smtClean="0"/>
              <a:t>only</a:t>
            </a:r>
          </a:p>
          <a:p>
            <a:pPr lvl="1"/>
            <a:r>
              <a:rPr lang="en-US" sz="2000" dirty="0" smtClean="0"/>
              <a:t>Changes the </a:t>
            </a:r>
            <a:r>
              <a:rPr lang="en-US" sz="2000" i="1" dirty="0" smtClean="0">
                <a:solidFill>
                  <a:srgbClr val="FF0000"/>
                </a:solidFill>
              </a:rPr>
              <a:t>frame</a:t>
            </a:r>
          </a:p>
          <a:p>
            <a:pPr lvl="2"/>
            <a:r>
              <a:rPr lang="en-US" sz="1800" dirty="0" smtClean="0"/>
              <a:t>ITRF2020 to NATRF2022, PATRF2022, CATRF2022 &amp; MATRF2022 </a:t>
            </a:r>
          </a:p>
          <a:p>
            <a:pPr lvl="1"/>
            <a:r>
              <a:rPr lang="en-US" sz="2000" dirty="0" smtClean="0"/>
              <a:t>Doesn’t change the </a:t>
            </a:r>
            <a:r>
              <a:rPr lang="en-US" sz="2000" i="1" dirty="0" smtClean="0">
                <a:solidFill>
                  <a:srgbClr val="FF0000"/>
                </a:solidFill>
              </a:rPr>
              <a:t>epoch</a:t>
            </a:r>
          </a:p>
          <a:p>
            <a:r>
              <a:rPr lang="en-US" sz="2800" dirty="0" smtClean="0"/>
              <a:t>The </a:t>
            </a:r>
            <a:r>
              <a:rPr lang="en-US" sz="2800" u="sng" dirty="0" smtClean="0"/>
              <a:t>residual motions</a:t>
            </a:r>
            <a:r>
              <a:rPr lang="en-US" sz="2800" dirty="0" smtClean="0"/>
              <a:t> (after removing plate rotation) are </a:t>
            </a:r>
            <a:r>
              <a:rPr lang="en-US" sz="2800" i="1" dirty="0" smtClean="0"/>
              <a:t>complex</a:t>
            </a:r>
          </a:p>
          <a:p>
            <a:pPr lvl="1"/>
            <a:r>
              <a:rPr lang="en-US" sz="2000" dirty="0" smtClean="0"/>
              <a:t>Captured in </a:t>
            </a:r>
            <a:r>
              <a:rPr lang="en-US" sz="2000" b="1" dirty="0" smtClean="0"/>
              <a:t>IFVM2022</a:t>
            </a:r>
          </a:p>
          <a:p>
            <a:pPr lvl="1"/>
            <a:r>
              <a:rPr lang="en-US" sz="2000" i="1" u="sng" dirty="0" smtClean="0"/>
              <a:t>Residual</a:t>
            </a:r>
            <a:r>
              <a:rPr lang="en-US" sz="2000" dirty="0" smtClean="0"/>
              <a:t> horizontal motion</a:t>
            </a:r>
          </a:p>
          <a:p>
            <a:pPr lvl="1"/>
            <a:r>
              <a:rPr lang="en-US" sz="2000" i="1" u="sng" dirty="0" smtClean="0"/>
              <a:t>All</a:t>
            </a:r>
            <a:r>
              <a:rPr lang="en-US" sz="2000" dirty="0" smtClean="0"/>
              <a:t> vertical motion</a:t>
            </a:r>
          </a:p>
          <a:p>
            <a:pPr lvl="1"/>
            <a:r>
              <a:rPr lang="en-US" sz="2000" dirty="0" smtClean="0"/>
              <a:t>Changes the </a:t>
            </a:r>
            <a:r>
              <a:rPr lang="en-US" sz="2000" i="1" dirty="0" smtClean="0">
                <a:solidFill>
                  <a:srgbClr val="FF0000"/>
                </a:solidFill>
              </a:rPr>
              <a:t>epoch</a:t>
            </a:r>
          </a:p>
          <a:p>
            <a:pPr lvl="1"/>
            <a:r>
              <a:rPr lang="en-US" sz="2000" dirty="0" smtClean="0"/>
              <a:t>Doesn’t change the </a:t>
            </a:r>
            <a:r>
              <a:rPr lang="en-US" sz="2000" i="1" dirty="0" smtClean="0">
                <a:solidFill>
                  <a:srgbClr val="FF0000"/>
                </a:solidFill>
              </a:rPr>
              <a:t>frame</a:t>
            </a:r>
            <a:endParaRPr lang="en-US" sz="2000" dirty="0">
              <a:solidFill>
                <a:srgbClr val="FF0000"/>
              </a:solidFill>
            </a:endParaRPr>
          </a:p>
          <a:p>
            <a:pPr lvl="2"/>
            <a:r>
              <a:rPr lang="en-US" sz="1600" dirty="0" smtClean="0"/>
              <a:t>IFVM = “Intra-frame” velocity model</a:t>
            </a:r>
          </a:p>
          <a:p>
            <a:pPr lvl="1"/>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dirty="0"/>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31</a:t>
            </a:fld>
            <a:endParaRPr lang="en-US"/>
          </a:p>
        </p:txBody>
      </p:sp>
    </p:spTree>
    <p:extLst>
      <p:ext uri="{BB962C8B-B14F-4D97-AF65-F5344CB8AC3E}">
        <p14:creationId xmlns:p14="http://schemas.microsoft.com/office/powerpoint/2010/main" val="230830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EPP2022 and IFVM2022 as equations</a:t>
            </a:r>
          </a:p>
        </p:txBody>
      </p:sp>
      <p:sp>
        <p:nvSpPr>
          <p:cNvPr id="3" name="Text Placeholder 2"/>
          <p:cNvSpPr>
            <a:spLocks noGrp="1"/>
          </p:cNvSpPr>
          <p:nvPr>
            <p:ph type="body" idx="1"/>
          </p:nvPr>
        </p:nvSpPr>
        <p:spPr/>
        <p:txBody>
          <a:bodyPr/>
          <a:lstStyle/>
          <a:p>
            <a:pPr algn="ctr"/>
            <a:r>
              <a:rPr lang="en-US" dirty="0" smtClean="0"/>
              <a:t>EPP2022</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marL="0" indent="0">
                  <a:buNone/>
                </a:pPr>
                <a:endParaRPr lang="en-US" i="1" dirty="0" smtClean="0"/>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𝑍</m:t>
                                    </m:r>
                                    <m:d>
                                      <m:dPr>
                                        <m:ctrlPr>
                                          <a:rPr lang="en-US" i="1">
                                            <a:latin typeface="Cambria Math" panose="02040503050406030204" pitchFamily="18" charset="0"/>
                                          </a:rPr>
                                        </m:ctrlPr>
                                      </m:dPr>
                                      <m:e>
                                        <m:r>
                                          <a:rPr lang="en-US" i="1">
                                            <a:latin typeface="Cambria Math" panose="02040503050406030204" pitchFamily="18" charset="0"/>
                                          </a:rPr>
                                          <m:t>𝑡</m:t>
                                        </m:r>
                                      </m:e>
                                    </m:d>
                                  </m:e>
                                </m:mr>
                              </m:m>
                            </m:e>
                          </m:d>
                        </m:e>
                        <m:sub>
                          <m:r>
                            <a:rPr lang="en-US" b="0" i="1" smtClean="0">
                              <a:latin typeface="Cambria Math" panose="02040503050406030204" pitchFamily="18" charset="0"/>
                            </a:rPr>
                            <m:t>𝑁</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𝐼</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𝑡</m:t>
                                        </m:r>
                                      </m:e>
                                    </m:d>
                                  </m:e>
                                </m:mr>
                                <m:mr>
                                  <m:e>
                                    <m:r>
                                      <a:rPr lang="en-US" i="1">
                                        <a:latin typeface="Cambria Math" panose="02040503050406030204" pitchFamily="18" charset="0"/>
                                      </a:rPr>
                                      <m:t>𝑍</m:t>
                                    </m:r>
                                    <m:d>
                                      <m:dPr>
                                        <m:ctrlPr>
                                          <a:rPr lang="en-US" i="1">
                                            <a:latin typeface="Cambria Math" panose="02040503050406030204" pitchFamily="18" charset="0"/>
                                          </a:rPr>
                                        </m:ctrlPr>
                                      </m:dPr>
                                      <m:e>
                                        <m:r>
                                          <a:rPr lang="en-US" i="1">
                                            <a:latin typeface="Cambria Math" panose="02040503050406030204" pitchFamily="18" charset="0"/>
                                          </a:rPr>
                                          <m:t>𝑡</m:t>
                                        </m:r>
                                      </m:e>
                                    </m:d>
                                  </m:e>
                                </m:mr>
                              </m:m>
                            </m:e>
                          </m:d>
                        </m:e>
                        <m:sub>
                          <m:r>
                            <a:rPr lang="en-US" b="0" i="1" smtClean="0">
                              <a:latin typeface="Cambria Math" panose="02040503050406030204" pitchFamily="18" charset="0"/>
                            </a:rPr>
                            <m:t>𝐼</m:t>
                          </m:r>
                        </m:sub>
                      </m:sSub>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
        <p:nvSpPr>
          <p:cNvPr id="5" name="Text Placeholder 4"/>
          <p:cNvSpPr>
            <a:spLocks noGrp="1"/>
          </p:cNvSpPr>
          <p:nvPr>
            <p:ph type="body" sz="quarter" idx="3"/>
          </p:nvPr>
        </p:nvSpPr>
        <p:spPr/>
        <p:txBody>
          <a:bodyPr/>
          <a:lstStyle/>
          <a:p>
            <a:pPr algn="ctr"/>
            <a:r>
              <a:rPr lang="en-US" dirty="0" smtClean="0"/>
              <a:t>IFVM2022</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p:txBody>
              <a:bodyPr/>
              <a:lstStyle/>
              <a:p>
                <a:pPr marL="0" indent="0">
                  <a:buNone/>
                </a:pPr>
                <a:endParaRPr lang="en-US" i="1" dirty="0" smtClean="0"/>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𝜆</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
                            </m:e>
                          </m:d>
                        </m:e>
                        <m:sub>
                          <m:r>
                            <a:rPr lang="en-US" i="1">
                              <a:latin typeface="Cambria Math" panose="02040503050406030204" pitchFamily="18" charset="0"/>
                            </a:rPr>
                            <m:t>𝐼</m:t>
                          </m:r>
                        </m:sub>
                      </m:sSub>
                      <m:r>
                        <a:rPr lang="en-US"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mr>
                                <m:mr>
                                  <m:e>
                                    <m:r>
                                      <a:rPr lang="en-US" i="1">
                                        <a:latin typeface="Cambria Math" panose="02040503050406030204" pitchFamily="18" charset="0"/>
                                      </a:rPr>
                                      <m:t>𝜆</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mr>
                                <m:mr>
                                  <m:e>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mr>
                              </m:m>
                            </m:e>
                          </m:d>
                        </m:e>
                        <m:sub>
                          <m:r>
                            <a:rPr lang="en-US" i="1">
                              <a:latin typeface="Cambria Math" panose="02040503050406030204" pitchFamily="18" charset="0"/>
                            </a:rPr>
                            <m:t>𝐼</m:t>
                          </m:r>
                        </m:sub>
                      </m:sSub>
                      <m:r>
                        <a:rPr lang="en-US"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𝛿𝜙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𝛿𝜆</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r>
                                  <m:e>
                                    <m:r>
                                      <a:rPr lang="en-US" i="1">
                                        <a:latin typeface="Cambria Math" panose="02040503050406030204" pitchFamily="18" charset="0"/>
                                      </a:rPr>
                                      <m:t>𝛿</m:t>
                                    </m:r>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mr>
                              </m:m>
                            </m:e>
                          </m:d>
                        </m:e>
                        <m:sub>
                          <m:r>
                            <a:rPr lang="en-US" i="1">
                              <a:latin typeface="Cambria Math" panose="02040503050406030204" pitchFamily="18" charset="0"/>
                            </a:rPr>
                            <m:t>𝐼</m:t>
                          </m:r>
                        </m:sub>
                      </m:sSub>
                    </m:oMath>
                  </m:oMathPara>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blipFill>
                <a:blip r:embed="rId4"/>
                <a:stretch>
                  <a:fillRect/>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pPr>
              <a:defRPr/>
            </a:pPr>
            <a:r>
              <a:rPr lang="en-US" smtClean="0"/>
              <a:t>March 11, 2021</a:t>
            </a:r>
            <a:endParaRPr lang="en-US"/>
          </a:p>
        </p:txBody>
      </p:sp>
      <p:sp>
        <p:nvSpPr>
          <p:cNvPr id="8" name="Footer Placeholder 7"/>
          <p:cNvSpPr>
            <a:spLocks noGrp="1"/>
          </p:cNvSpPr>
          <p:nvPr>
            <p:ph type="ftr" sz="quarter" idx="11"/>
          </p:nvPr>
        </p:nvSpPr>
        <p:spPr/>
        <p:txBody>
          <a:bodyPr/>
          <a:lstStyle/>
          <a:p>
            <a:pPr>
              <a:defRPr/>
            </a:pPr>
            <a:r>
              <a:rPr lang="en-US" dirty="0" smtClean="0"/>
              <a:t>Blueprint for the Modernized NSRS, Part 3: Webinar</a:t>
            </a:r>
            <a:endParaRPr lang="en-US" dirty="0"/>
          </a:p>
        </p:txBody>
      </p:sp>
      <p:sp>
        <p:nvSpPr>
          <p:cNvPr id="9" name="Slide Number Placeholder 8"/>
          <p:cNvSpPr>
            <a:spLocks noGrp="1"/>
          </p:cNvSpPr>
          <p:nvPr>
            <p:ph type="sldNum" sz="quarter" idx="12"/>
          </p:nvPr>
        </p:nvSpPr>
        <p:spPr/>
        <p:txBody>
          <a:bodyPr/>
          <a:lstStyle/>
          <a:p>
            <a:pPr>
              <a:defRPr/>
            </a:pPr>
            <a:fld id="{9352E7D5-2CCB-47EF-A1DD-484874EE5CC0}" type="slidenum">
              <a:rPr lang="en-US" smtClean="0"/>
              <a:pPr>
                <a:defRPr/>
              </a:pPr>
              <a:t>32</a:t>
            </a:fld>
            <a:endParaRPr lang="en-US"/>
          </a:p>
        </p:txBody>
      </p:sp>
      <p:sp>
        <p:nvSpPr>
          <p:cNvPr id="10" name="TextBox 9"/>
          <p:cNvSpPr txBox="1"/>
          <p:nvPr/>
        </p:nvSpPr>
        <p:spPr>
          <a:xfrm>
            <a:off x="2191215" y="4518961"/>
            <a:ext cx="2223686" cy="369332"/>
          </a:xfrm>
          <a:prstGeom prst="rect">
            <a:avLst/>
          </a:prstGeom>
          <a:noFill/>
        </p:spPr>
        <p:txBody>
          <a:bodyPr wrap="none" rtlCol="0">
            <a:spAutoFit/>
          </a:bodyPr>
          <a:lstStyle/>
          <a:p>
            <a:r>
              <a:rPr lang="en-US" dirty="0" smtClean="0"/>
              <a:t>Changes the frame</a:t>
            </a:r>
          </a:p>
        </p:txBody>
      </p:sp>
      <p:sp>
        <p:nvSpPr>
          <p:cNvPr id="11" name="TextBox 10"/>
          <p:cNvSpPr txBox="1"/>
          <p:nvPr/>
        </p:nvSpPr>
        <p:spPr>
          <a:xfrm>
            <a:off x="2306631" y="5229784"/>
            <a:ext cx="1992853" cy="369332"/>
          </a:xfrm>
          <a:prstGeom prst="rect">
            <a:avLst/>
          </a:prstGeom>
          <a:noFill/>
        </p:spPr>
        <p:txBody>
          <a:bodyPr wrap="none" rtlCol="0">
            <a:spAutoFit/>
          </a:bodyPr>
          <a:lstStyle/>
          <a:p>
            <a:r>
              <a:rPr lang="en-US" dirty="0" smtClean="0"/>
              <a:t>But not the epoch</a:t>
            </a:r>
          </a:p>
        </p:txBody>
      </p:sp>
      <p:sp>
        <p:nvSpPr>
          <p:cNvPr id="12" name="TextBox 11"/>
          <p:cNvSpPr txBox="1"/>
          <p:nvPr/>
        </p:nvSpPr>
        <p:spPr>
          <a:xfrm>
            <a:off x="7776042" y="4518961"/>
            <a:ext cx="2210862" cy="369332"/>
          </a:xfrm>
          <a:prstGeom prst="rect">
            <a:avLst/>
          </a:prstGeom>
          <a:noFill/>
        </p:spPr>
        <p:txBody>
          <a:bodyPr wrap="none" rtlCol="0">
            <a:spAutoFit/>
          </a:bodyPr>
          <a:lstStyle/>
          <a:p>
            <a:r>
              <a:rPr lang="en-US" dirty="0" smtClean="0"/>
              <a:t>Changes the epoch</a:t>
            </a:r>
          </a:p>
        </p:txBody>
      </p:sp>
      <p:sp>
        <p:nvSpPr>
          <p:cNvPr id="13" name="TextBox 12"/>
          <p:cNvSpPr txBox="1"/>
          <p:nvPr/>
        </p:nvSpPr>
        <p:spPr>
          <a:xfrm>
            <a:off x="7910694" y="5215277"/>
            <a:ext cx="1954381" cy="369332"/>
          </a:xfrm>
          <a:prstGeom prst="rect">
            <a:avLst/>
          </a:prstGeom>
          <a:noFill/>
        </p:spPr>
        <p:txBody>
          <a:bodyPr wrap="none" rtlCol="0">
            <a:spAutoFit/>
          </a:bodyPr>
          <a:lstStyle/>
          <a:p>
            <a:r>
              <a:rPr lang="en-US" dirty="0" smtClean="0"/>
              <a:t>But not the frame</a:t>
            </a:r>
          </a:p>
        </p:txBody>
      </p:sp>
      <p:sp>
        <p:nvSpPr>
          <p:cNvPr id="18" name="TextBox 17"/>
          <p:cNvSpPr txBox="1"/>
          <p:nvPr/>
        </p:nvSpPr>
        <p:spPr>
          <a:xfrm>
            <a:off x="4956532" y="1880277"/>
            <a:ext cx="1879554" cy="923330"/>
          </a:xfrm>
          <a:prstGeom prst="rect">
            <a:avLst/>
          </a:prstGeom>
          <a:noFill/>
        </p:spPr>
        <p:txBody>
          <a:bodyPr wrap="none" rtlCol="0">
            <a:spAutoFit/>
          </a:bodyPr>
          <a:lstStyle/>
          <a:p>
            <a:r>
              <a:rPr lang="en-US" dirty="0" smtClean="0"/>
              <a:t>N = NATRF2022</a:t>
            </a:r>
          </a:p>
          <a:p>
            <a:r>
              <a:rPr lang="en-US" dirty="0" smtClean="0"/>
              <a:t>I = ITRF2020</a:t>
            </a:r>
          </a:p>
          <a:p>
            <a:r>
              <a:rPr lang="en-US" dirty="0" smtClean="0"/>
              <a:t>t</a:t>
            </a:r>
            <a:r>
              <a:rPr lang="en-US" baseline="-25000" dirty="0" smtClean="0"/>
              <a:t>0</a:t>
            </a:r>
            <a:r>
              <a:rPr lang="en-US" dirty="0" smtClean="0"/>
              <a:t> = 2020.00</a:t>
            </a:r>
          </a:p>
        </p:txBody>
      </p:sp>
      <p:sp>
        <p:nvSpPr>
          <p:cNvPr id="19" name="TextBox 18"/>
          <p:cNvSpPr txBox="1"/>
          <p:nvPr/>
        </p:nvSpPr>
        <p:spPr>
          <a:xfrm>
            <a:off x="1312768" y="5726137"/>
            <a:ext cx="3980577" cy="646331"/>
          </a:xfrm>
          <a:prstGeom prst="rect">
            <a:avLst/>
          </a:prstGeom>
          <a:noFill/>
        </p:spPr>
        <p:txBody>
          <a:bodyPr wrap="none" rtlCol="0">
            <a:spAutoFit/>
          </a:bodyPr>
          <a:lstStyle/>
          <a:p>
            <a:r>
              <a:rPr lang="en-US" dirty="0" smtClean="0"/>
              <a:t>Describes differences in </a:t>
            </a:r>
            <a:r>
              <a:rPr lang="en-US" b="1" u="sng" dirty="0" smtClean="0"/>
              <a:t>X, Y, Z </a:t>
            </a:r>
          </a:p>
          <a:p>
            <a:r>
              <a:rPr lang="en-US" dirty="0" smtClean="0"/>
              <a:t>between frames at a common epoch </a:t>
            </a:r>
          </a:p>
        </p:txBody>
      </p:sp>
      <p:sp>
        <p:nvSpPr>
          <p:cNvPr id="20" name="TextBox 19"/>
          <p:cNvSpPr txBox="1"/>
          <p:nvPr/>
        </p:nvSpPr>
        <p:spPr>
          <a:xfrm>
            <a:off x="6936067" y="5726137"/>
            <a:ext cx="3903633" cy="646331"/>
          </a:xfrm>
          <a:prstGeom prst="rect">
            <a:avLst/>
          </a:prstGeom>
          <a:noFill/>
        </p:spPr>
        <p:txBody>
          <a:bodyPr wrap="none" rtlCol="0">
            <a:spAutoFit/>
          </a:bodyPr>
          <a:lstStyle/>
          <a:p>
            <a:r>
              <a:rPr lang="en-US" dirty="0" smtClean="0"/>
              <a:t>Describes differences in </a:t>
            </a:r>
            <a:r>
              <a:rPr lang="en-US" b="1" u="sng" dirty="0" smtClean="0">
                <a:latin typeface="Symbol" panose="05050102010706020507" pitchFamily="18" charset="2"/>
              </a:rPr>
              <a:t>f</a:t>
            </a:r>
            <a:r>
              <a:rPr lang="en-US" b="1" u="sng" dirty="0" smtClean="0"/>
              <a:t>, </a:t>
            </a:r>
            <a:r>
              <a:rPr lang="en-US" b="1" u="sng" dirty="0" smtClean="0">
                <a:latin typeface="Symbol" panose="05050102010706020507" pitchFamily="18" charset="2"/>
              </a:rPr>
              <a:t>l</a:t>
            </a:r>
            <a:r>
              <a:rPr lang="en-US" b="1" u="sng" dirty="0" smtClean="0"/>
              <a:t>, h </a:t>
            </a:r>
          </a:p>
          <a:p>
            <a:r>
              <a:rPr lang="en-US" dirty="0" smtClean="0"/>
              <a:t>between epochs in a common frame</a:t>
            </a:r>
          </a:p>
        </p:txBody>
      </p:sp>
      <p:cxnSp>
        <p:nvCxnSpPr>
          <p:cNvPr id="22" name="Straight Arrow Connector 21"/>
          <p:cNvCxnSpPr>
            <a:stCxn id="4" idx="0"/>
            <a:endCxn id="24" idx="1"/>
          </p:cNvCxnSpPr>
          <p:nvPr/>
        </p:nvCxnSpPr>
        <p:spPr>
          <a:xfrm>
            <a:off x="3303059" y="2174875"/>
            <a:ext cx="197147" cy="709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Left Brace 23"/>
          <p:cNvSpPr/>
          <p:nvPr/>
        </p:nvSpPr>
        <p:spPr>
          <a:xfrm rot="5400000">
            <a:off x="3252314" y="2466978"/>
            <a:ext cx="495785" cy="133078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271375" y="4371584"/>
            <a:ext cx="764088" cy="358854"/>
          </a:xfrm>
          <a:custGeom>
            <a:avLst/>
            <a:gdLst>
              <a:gd name="connsiteX0" fmla="*/ 0 w 764088"/>
              <a:gd name="connsiteY0" fmla="*/ 350728 h 358854"/>
              <a:gd name="connsiteX1" fmla="*/ 538620 w 764088"/>
              <a:gd name="connsiteY1" fmla="*/ 313150 h 358854"/>
              <a:gd name="connsiteX2" fmla="*/ 764088 w 764088"/>
              <a:gd name="connsiteY2" fmla="*/ 0 h 358854"/>
            </a:gdLst>
            <a:ahLst/>
            <a:cxnLst>
              <a:cxn ang="0">
                <a:pos x="connsiteX0" y="connsiteY0"/>
              </a:cxn>
              <a:cxn ang="0">
                <a:pos x="connsiteX1" y="connsiteY1"/>
              </a:cxn>
              <a:cxn ang="0">
                <a:pos x="connsiteX2" y="connsiteY2"/>
              </a:cxn>
            </a:cxnLst>
            <a:rect l="l" t="t" r="r" b="b"/>
            <a:pathLst>
              <a:path w="764088" h="358854">
                <a:moveTo>
                  <a:pt x="0" y="350728"/>
                </a:moveTo>
                <a:cubicBezTo>
                  <a:pt x="205636" y="361166"/>
                  <a:pt x="411272" y="371605"/>
                  <a:pt x="538620" y="313150"/>
                </a:cubicBezTo>
                <a:cubicBezTo>
                  <a:pt x="665968" y="254695"/>
                  <a:pt x="715028" y="127347"/>
                  <a:pt x="764088"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015278" y="4308953"/>
            <a:ext cx="276985" cy="375781"/>
          </a:xfrm>
          <a:custGeom>
            <a:avLst/>
            <a:gdLst>
              <a:gd name="connsiteX0" fmla="*/ 189303 w 276985"/>
              <a:gd name="connsiteY0" fmla="*/ 375781 h 375781"/>
              <a:gd name="connsiteX1" fmla="*/ 1412 w 276985"/>
              <a:gd name="connsiteY1" fmla="*/ 237995 h 375781"/>
              <a:gd name="connsiteX2" fmla="*/ 276985 w 276985"/>
              <a:gd name="connsiteY2" fmla="*/ 0 h 375781"/>
            </a:gdLst>
            <a:ahLst/>
            <a:cxnLst>
              <a:cxn ang="0">
                <a:pos x="connsiteX0" y="connsiteY0"/>
              </a:cxn>
              <a:cxn ang="0">
                <a:pos x="connsiteX1" y="connsiteY1"/>
              </a:cxn>
              <a:cxn ang="0">
                <a:pos x="connsiteX2" y="connsiteY2"/>
              </a:cxn>
            </a:cxnLst>
            <a:rect l="l" t="t" r="r" b="b"/>
            <a:pathLst>
              <a:path w="276985" h="375781">
                <a:moveTo>
                  <a:pt x="189303" y="375781"/>
                </a:moveTo>
                <a:cubicBezTo>
                  <a:pt x="88050" y="338203"/>
                  <a:pt x="-13202" y="300625"/>
                  <a:pt x="1412" y="237995"/>
                </a:cubicBezTo>
                <a:cubicBezTo>
                  <a:pt x="16026" y="175365"/>
                  <a:pt x="146505" y="87682"/>
                  <a:pt x="276985" y="0"/>
                </a:cubicBezTo>
              </a:path>
            </a:pathLst>
          </a:cu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609578" y="3094283"/>
            <a:ext cx="17536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875056" y="3067332"/>
            <a:ext cx="17536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871082" y="3981613"/>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203583" y="3957563"/>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279900" y="3416300"/>
            <a:ext cx="1261716" cy="1993900"/>
          </a:xfrm>
          <a:custGeom>
            <a:avLst/>
            <a:gdLst>
              <a:gd name="connsiteX0" fmla="*/ 0 w 1261716"/>
              <a:gd name="connsiteY0" fmla="*/ 1993900 h 1993900"/>
              <a:gd name="connsiteX1" fmla="*/ 1143000 w 1261716"/>
              <a:gd name="connsiteY1" fmla="*/ 1219200 h 1993900"/>
              <a:gd name="connsiteX2" fmla="*/ 1155700 w 1261716"/>
              <a:gd name="connsiteY2" fmla="*/ 292100 h 1993900"/>
              <a:gd name="connsiteX3" fmla="*/ 520700 w 1261716"/>
              <a:gd name="connsiteY3" fmla="*/ 0 h 1993900"/>
            </a:gdLst>
            <a:ahLst/>
            <a:cxnLst>
              <a:cxn ang="0">
                <a:pos x="connsiteX0" y="connsiteY0"/>
              </a:cxn>
              <a:cxn ang="0">
                <a:pos x="connsiteX1" y="connsiteY1"/>
              </a:cxn>
              <a:cxn ang="0">
                <a:pos x="connsiteX2" y="connsiteY2"/>
              </a:cxn>
              <a:cxn ang="0">
                <a:pos x="connsiteX3" y="connsiteY3"/>
              </a:cxn>
            </a:cxnLst>
            <a:rect l="l" t="t" r="r" b="b"/>
            <a:pathLst>
              <a:path w="1261716" h="1993900">
                <a:moveTo>
                  <a:pt x="0" y="1993900"/>
                </a:moveTo>
                <a:cubicBezTo>
                  <a:pt x="475191" y="1748366"/>
                  <a:pt x="950383" y="1502833"/>
                  <a:pt x="1143000" y="1219200"/>
                </a:cubicBezTo>
                <a:cubicBezTo>
                  <a:pt x="1335617" y="935567"/>
                  <a:pt x="1259417" y="495300"/>
                  <a:pt x="1155700" y="292100"/>
                </a:cubicBezTo>
                <a:cubicBezTo>
                  <a:pt x="1051983" y="88900"/>
                  <a:pt x="786341" y="44450"/>
                  <a:pt x="520700"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737669" y="3405809"/>
            <a:ext cx="1568209" cy="2027582"/>
          </a:xfrm>
          <a:custGeom>
            <a:avLst/>
            <a:gdLst>
              <a:gd name="connsiteX0" fmla="*/ 1568209 w 1568209"/>
              <a:gd name="connsiteY0" fmla="*/ 2027582 h 2027582"/>
              <a:gd name="connsiteX1" fmla="*/ 759827 w 1568209"/>
              <a:gd name="connsiteY1" fmla="*/ 1775791 h 2027582"/>
              <a:gd name="connsiteX2" fmla="*/ 4453 w 1568209"/>
              <a:gd name="connsiteY2" fmla="*/ 596348 h 2027582"/>
              <a:gd name="connsiteX3" fmla="*/ 1117635 w 1568209"/>
              <a:gd name="connsiteY3" fmla="*/ 0 h 2027582"/>
            </a:gdLst>
            <a:ahLst/>
            <a:cxnLst>
              <a:cxn ang="0">
                <a:pos x="connsiteX0" y="connsiteY0"/>
              </a:cxn>
              <a:cxn ang="0">
                <a:pos x="connsiteX1" y="connsiteY1"/>
              </a:cxn>
              <a:cxn ang="0">
                <a:pos x="connsiteX2" y="connsiteY2"/>
              </a:cxn>
              <a:cxn ang="0">
                <a:pos x="connsiteX3" y="connsiteY3"/>
              </a:cxn>
            </a:cxnLst>
            <a:rect l="l" t="t" r="r" b="b"/>
            <a:pathLst>
              <a:path w="1568209" h="2027582">
                <a:moveTo>
                  <a:pt x="1568209" y="2027582"/>
                </a:moveTo>
                <a:cubicBezTo>
                  <a:pt x="1294331" y="2020956"/>
                  <a:pt x="1020453" y="2014330"/>
                  <a:pt x="759827" y="1775791"/>
                </a:cubicBezTo>
                <a:cubicBezTo>
                  <a:pt x="499201" y="1537252"/>
                  <a:pt x="-55182" y="892313"/>
                  <a:pt x="4453" y="596348"/>
                </a:cubicBezTo>
                <a:cubicBezTo>
                  <a:pt x="64088" y="300383"/>
                  <a:pt x="590861" y="150191"/>
                  <a:pt x="1117635"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6" idx="0"/>
            <a:endCxn id="35" idx="1"/>
          </p:cNvCxnSpPr>
          <p:nvPr/>
        </p:nvCxnSpPr>
        <p:spPr>
          <a:xfrm>
            <a:off x="8887886" y="2174875"/>
            <a:ext cx="1417477" cy="3844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Left Brace 34"/>
          <p:cNvSpPr/>
          <p:nvPr/>
        </p:nvSpPr>
        <p:spPr>
          <a:xfrm rot="5400000">
            <a:off x="10057471" y="2020505"/>
            <a:ext cx="495785" cy="15734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ectangle 36"/>
          <p:cNvSpPr/>
          <p:nvPr/>
        </p:nvSpPr>
        <p:spPr>
          <a:xfrm>
            <a:off x="8542642" y="3101988"/>
            <a:ext cx="34524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022579" y="3077345"/>
            <a:ext cx="345244" cy="1083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8892209" y="3604591"/>
            <a:ext cx="1388841" cy="1113183"/>
          </a:xfrm>
          <a:custGeom>
            <a:avLst/>
            <a:gdLst>
              <a:gd name="connsiteX0" fmla="*/ 1033669 w 1388841"/>
              <a:gd name="connsiteY0" fmla="*/ 1113183 h 1113183"/>
              <a:gd name="connsiteX1" fmla="*/ 1378226 w 1388841"/>
              <a:gd name="connsiteY1" fmla="*/ 1046922 h 1113183"/>
              <a:gd name="connsiteX2" fmla="*/ 675861 w 1388841"/>
              <a:gd name="connsiteY2" fmla="*/ 795131 h 1113183"/>
              <a:gd name="connsiteX3" fmla="*/ 490330 w 1388841"/>
              <a:gd name="connsiteY3" fmla="*/ 331305 h 1113183"/>
              <a:gd name="connsiteX4" fmla="*/ 0 w 1388841"/>
              <a:gd name="connsiteY4" fmla="*/ 0 h 111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841" h="1113183">
                <a:moveTo>
                  <a:pt x="1033669" y="1113183"/>
                </a:moveTo>
                <a:cubicBezTo>
                  <a:pt x="1235765" y="1106557"/>
                  <a:pt x="1437861" y="1099931"/>
                  <a:pt x="1378226" y="1046922"/>
                </a:cubicBezTo>
                <a:cubicBezTo>
                  <a:pt x="1318591" y="993913"/>
                  <a:pt x="823844" y="914400"/>
                  <a:pt x="675861" y="795131"/>
                </a:cubicBezTo>
                <a:cubicBezTo>
                  <a:pt x="527878" y="675862"/>
                  <a:pt x="602973" y="463827"/>
                  <a:pt x="490330" y="331305"/>
                </a:cubicBezTo>
                <a:cubicBezTo>
                  <a:pt x="377687" y="198783"/>
                  <a:pt x="188843" y="99391"/>
                  <a:pt x="0"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7015919" y="4147930"/>
            <a:ext cx="776359" cy="556592"/>
          </a:xfrm>
          <a:custGeom>
            <a:avLst/>
            <a:gdLst>
              <a:gd name="connsiteX0" fmla="*/ 776359 w 776359"/>
              <a:gd name="connsiteY0" fmla="*/ 556592 h 556592"/>
              <a:gd name="connsiteX1" fmla="*/ 60742 w 776359"/>
              <a:gd name="connsiteY1" fmla="*/ 410818 h 556592"/>
              <a:gd name="connsiteX2" fmla="*/ 87246 w 776359"/>
              <a:gd name="connsiteY2" fmla="*/ 0 h 556592"/>
            </a:gdLst>
            <a:ahLst/>
            <a:cxnLst>
              <a:cxn ang="0">
                <a:pos x="connsiteX0" y="connsiteY0"/>
              </a:cxn>
              <a:cxn ang="0">
                <a:pos x="connsiteX1" y="connsiteY1"/>
              </a:cxn>
              <a:cxn ang="0">
                <a:pos x="connsiteX2" y="connsiteY2"/>
              </a:cxn>
            </a:cxnLst>
            <a:rect l="l" t="t" r="r" b="b"/>
            <a:pathLst>
              <a:path w="776359" h="556592">
                <a:moveTo>
                  <a:pt x="776359" y="556592"/>
                </a:moveTo>
                <a:cubicBezTo>
                  <a:pt x="475976" y="530087"/>
                  <a:pt x="175594" y="503583"/>
                  <a:pt x="60742" y="410818"/>
                </a:cubicBezTo>
                <a:cubicBezTo>
                  <a:pt x="-54110" y="318053"/>
                  <a:pt x="16568" y="159026"/>
                  <a:pt x="87246"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8938354" y="3975606"/>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475700" y="3969010"/>
            <a:ext cx="357839" cy="35783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42"/>
          <p:cNvSpPr/>
          <p:nvPr/>
        </p:nvSpPr>
        <p:spPr>
          <a:xfrm>
            <a:off x="9250017" y="4253693"/>
            <a:ext cx="2001086" cy="1241824"/>
          </a:xfrm>
          <a:custGeom>
            <a:avLst/>
            <a:gdLst>
              <a:gd name="connsiteX0" fmla="*/ 543340 w 2001086"/>
              <a:gd name="connsiteY0" fmla="*/ 1166446 h 1241824"/>
              <a:gd name="connsiteX1" fmla="*/ 1139687 w 2001086"/>
              <a:gd name="connsiteY1" fmla="*/ 1179698 h 1241824"/>
              <a:gd name="connsiteX2" fmla="*/ 2001079 w 2001086"/>
              <a:gd name="connsiteY2" fmla="*/ 490585 h 1241824"/>
              <a:gd name="connsiteX3" fmla="*/ 1152940 w 2001086"/>
              <a:gd name="connsiteY3" fmla="*/ 79768 h 1241824"/>
              <a:gd name="connsiteX4" fmla="*/ 0 w 2001086"/>
              <a:gd name="connsiteY4" fmla="*/ 255 h 124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086" h="1241824">
                <a:moveTo>
                  <a:pt x="543340" y="1166446"/>
                </a:moveTo>
                <a:cubicBezTo>
                  <a:pt x="720035" y="1229393"/>
                  <a:pt x="896731" y="1292341"/>
                  <a:pt x="1139687" y="1179698"/>
                </a:cubicBezTo>
                <a:cubicBezTo>
                  <a:pt x="1382643" y="1067055"/>
                  <a:pt x="1998870" y="673907"/>
                  <a:pt x="2001079" y="490585"/>
                </a:cubicBezTo>
                <a:cubicBezTo>
                  <a:pt x="2003288" y="307263"/>
                  <a:pt x="1486453" y="161490"/>
                  <a:pt x="1152940" y="79768"/>
                </a:cubicBezTo>
                <a:cubicBezTo>
                  <a:pt x="819427" y="-1954"/>
                  <a:pt x="409713" y="-850"/>
                  <a:pt x="0" y="25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a:off x="7145812" y="4320209"/>
            <a:ext cx="818745" cy="1105986"/>
          </a:xfrm>
          <a:custGeom>
            <a:avLst/>
            <a:gdLst>
              <a:gd name="connsiteX0" fmla="*/ 818745 w 818745"/>
              <a:gd name="connsiteY0" fmla="*/ 1099930 h 1105986"/>
              <a:gd name="connsiteX1" fmla="*/ 10362 w 818745"/>
              <a:gd name="connsiteY1" fmla="*/ 940904 h 1105986"/>
              <a:gd name="connsiteX2" fmla="*/ 434431 w 818745"/>
              <a:gd name="connsiteY2" fmla="*/ 0 h 1105986"/>
            </a:gdLst>
            <a:ahLst/>
            <a:cxnLst>
              <a:cxn ang="0">
                <a:pos x="connsiteX0" y="connsiteY0"/>
              </a:cxn>
              <a:cxn ang="0">
                <a:pos x="connsiteX1" y="connsiteY1"/>
              </a:cxn>
              <a:cxn ang="0">
                <a:pos x="connsiteX2" y="connsiteY2"/>
              </a:cxn>
            </a:cxnLst>
            <a:rect l="l" t="t" r="r" b="b"/>
            <a:pathLst>
              <a:path w="818745" h="1105986">
                <a:moveTo>
                  <a:pt x="818745" y="1099930"/>
                </a:moveTo>
                <a:cubicBezTo>
                  <a:pt x="446579" y="1112078"/>
                  <a:pt x="74414" y="1124226"/>
                  <a:pt x="10362" y="940904"/>
                </a:cubicBezTo>
                <a:cubicBezTo>
                  <a:pt x="-53690" y="757582"/>
                  <a:pt x="190370" y="378791"/>
                  <a:pt x="434431"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5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10" grpId="0"/>
      <p:bldP spid="11" grpId="0"/>
      <p:bldP spid="12" grpId="0"/>
      <p:bldP spid="13" grpId="0"/>
      <p:bldP spid="18" grpId="0"/>
      <p:bldP spid="19" grpId="0"/>
      <p:bldP spid="20" grpId="0"/>
      <p:bldP spid="24" grpId="0" animBg="1"/>
      <p:bldP spid="26" grpId="0" animBg="1"/>
      <p:bldP spid="27" grpId="0" animBg="1"/>
      <p:bldP spid="28" grpId="0" animBg="1"/>
      <p:bldP spid="29" grpId="0" animBg="1"/>
      <p:bldP spid="30" grpId="0" animBg="1"/>
      <p:bldP spid="31" grpId="0" animBg="1"/>
      <p:bldP spid="32" grpId="0" animBg="1"/>
      <p:bldP spid="33" grpId="0" animBg="1"/>
      <p:bldP spid="35"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1837198" y="1714500"/>
            <a:ext cx="2906486" cy="5143500"/>
          </a:xfrm>
          <a:prstGeom prst="rect">
            <a:avLst/>
          </a:prstGeom>
          <a:solidFill>
            <a:srgbClr val="00B0F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172" name="Rectangle 171"/>
          <p:cNvSpPr/>
          <p:nvPr/>
        </p:nvSpPr>
        <p:spPr>
          <a:xfrm>
            <a:off x="7740238" y="1714500"/>
            <a:ext cx="3240960" cy="5143500"/>
          </a:xfrm>
          <a:prstGeom prst="rect">
            <a:avLst/>
          </a:prstGeom>
          <a:solidFill>
            <a:srgbClr val="92D05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p>
        </p:txBody>
      </p:sp>
      <p:sp>
        <p:nvSpPr>
          <p:cNvPr id="8" name="Rectangle 7"/>
          <p:cNvSpPr/>
          <p:nvPr/>
        </p:nvSpPr>
        <p:spPr>
          <a:xfrm>
            <a:off x="1993324" y="184748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FF0000"/>
                </a:solidFill>
              </a:rPr>
              <a:t>ep. 2028.048</a:t>
            </a:r>
            <a:endParaRPr lang="en-US" dirty="0">
              <a:solidFill>
                <a:srgbClr val="FF0000"/>
              </a:solidFill>
            </a:endParaRPr>
          </a:p>
        </p:txBody>
      </p:sp>
      <p:sp>
        <p:nvSpPr>
          <p:cNvPr id="12" name="Rectangle 11"/>
          <p:cNvSpPr/>
          <p:nvPr/>
        </p:nvSpPr>
        <p:spPr>
          <a:xfrm>
            <a:off x="1993324"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00B050"/>
                </a:solidFill>
              </a:rPr>
              <a:t>ep. 2039.704</a:t>
            </a:r>
            <a:endParaRPr lang="en-US" dirty="0">
              <a:solidFill>
                <a:srgbClr val="00B050"/>
              </a:solidFill>
            </a:endParaRPr>
          </a:p>
        </p:txBody>
      </p:sp>
      <p:sp>
        <p:nvSpPr>
          <p:cNvPr id="14" name="Flowchart: Data 13"/>
          <p:cNvSpPr/>
          <p:nvPr/>
        </p:nvSpPr>
        <p:spPr>
          <a:xfrm>
            <a:off x="3564243"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sp>
        <p:nvSpPr>
          <p:cNvPr id="79" name="Rectangle 78"/>
          <p:cNvSpPr/>
          <p:nvPr/>
        </p:nvSpPr>
        <p:spPr>
          <a:xfrm>
            <a:off x="4959796"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FF0000"/>
                </a:solidFill>
              </a:rPr>
              <a:t>ep. 2028.048</a:t>
            </a:r>
            <a:endParaRPr lang="en-US" dirty="0">
              <a:solidFill>
                <a:srgbClr val="FF0000"/>
              </a:solidFill>
            </a:endParaRPr>
          </a:p>
        </p:txBody>
      </p:sp>
      <p:sp>
        <p:nvSpPr>
          <p:cNvPr id="80" name="Rectangle 79"/>
          <p:cNvSpPr/>
          <p:nvPr/>
        </p:nvSpPr>
        <p:spPr>
          <a:xfrm>
            <a:off x="4959796" y="600699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00B050"/>
                </a:solidFill>
              </a:rPr>
              <a:t>ep. 2039.704</a:t>
            </a:r>
            <a:endParaRPr lang="en-US" dirty="0">
              <a:solidFill>
                <a:srgbClr val="00B050"/>
              </a:solidFill>
            </a:endParaRPr>
          </a:p>
        </p:txBody>
      </p:sp>
      <p:sp>
        <p:nvSpPr>
          <p:cNvPr id="81" name="Oval 80"/>
          <p:cNvSpPr/>
          <p:nvPr/>
        </p:nvSpPr>
        <p:spPr>
          <a:xfrm>
            <a:off x="6209268" y="4051767"/>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1500" b="1" dirty="0">
                <a:solidFill>
                  <a:schemeClr val="tx1"/>
                </a:solidFill>
              </a:rPr>
              <a:t>IFVM2022</a:t>
            </a:r>
          </a:p>
        </p:txBody>
      </p:sp>
      <p:cxnSp>
        <p:nvCxnSpPr>
          <p:cNvPr id="82" name="Straight Arrow Connector 81"/>
          <p:cNvCxnSpPr>
            <a:stCxn id="81" idx="0"/>
            <a:endCxn id="84" idx="2"/>
          </p:cNvCxnSpPr>
          <p:nvPr/>
        </p:nvCxnSpPr>
        <p:spPr>
          <a:xfrm flipH="1" flipV="1">
            <a:off x="6834005" y="3828143"/>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1" idx="4"/>
            <a:endCxn id="85" idx="0"/>
          </p:cNvCxnSpPr>
          <p:nvPr/>
        </p:nvCxnSpPr>
        <p:spPr>
          <a:xfrm flipH="1">
            <a:off x="6834005" y="4446337"/>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6209267" y="318221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smtClean="0">
                <a:solidFill>
                  <a:schemeClr val="tx1"/>
                </a:solidFill>
              </a:rPr>
              <a:t>ITRF2020</a:t>
            </a:r>
          </a:p>
          <a:p>
            <a:pPr algn="ctr"/>
            <a:r>
              <a:rPr lang="en-US" dirty="0" smtClean="0">
                <a:solidFill>
                  <a:srgbClr val="FF0000"/>
                </a:solidFill>
              </a:rPr>
              <a:t>ep. 2028.048</a:t>
            </a:r>
            <a:endParaRPr lang="en-US" dirty="0">
              <a:solidFill>
                <a:srgbClr val="FF0000"/>
              </a:solidFill>
            </a:endParaRPr>
          </a:p>
        </p:txBody>
      </p:sp>
      <p:sp>
        <p:nvSpPr>
          <p:cNvPr id="85" name="Rectangle 84"/>
          <p:cNvSpPr/>
          <p:nvPr/>
        </p:nvSpPr>
        <p:spPr>
          <a:xfrm>
            <a:off x="6209267" y="467014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smtClean="0">
                <a:solidFill>
                  <a:schemeClr val="tx1"/>
                </a:solidFill>
              </a:rPr>
              <a:t>ITRF2020</a:t>
            </a:r>
          </a:p>
          <a:p>
            <a:pPr algn="ctr"/>
            <a:r>
              <a:rPr lang="en-US" dirty="0" smtClean="0">
                <a:solidFill>
                  <a:srgbClr val="00B050"/>
                </a:solidFill>
              </a:rPr>
              <a:t>ep. 2039.704</a:t>
            </a:r>
            <a:endParaRPr lang="en-US" dirty="0">
              <a:solidFill>
                <a:srgbClr val="00B050"/>
              </a:solidFill>
            </a:endParaRPr>
          </a:p>
        </p:txBody>
      </p:sp>
      <p:sp>
        <p:nvSpPr>
          <p:cNvPr id="86" name="Rounded Rectangle 85"/>
          <p:cNvSpPr/>
          <p:nvPr/>
        </p:nvSpPr>
        <p:spPr>
          <a:xfrm>
            <a:off x="6380887" y="276336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88" name="Straight Arrow Connector 87"/>
          <p:cNvCxnSpPr>
            <a:stCxn id="84" idx="0"/>
            <a:endCxn id="86" idx="2"/>
          </p:cNvCxnSpPr>
          <p:nvPr/>
        </p:nvCxnSpPr>
        <p:spPr>
          <a:xfrm flipV="1">
            <a:off x="6834003" y="304005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Rounded Rectangle 88"/>
          <p:cNvSpPr/>
          <p:nvPr/>
        </p:nvSpPr>
        <p:spPr>
          <a:xfrm>
            <a:off x="6380887" y="545321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91" name="Straight Arrow Connector 90"/>
          <p:cNvCxnSpPr>
            <a:stCxn id="89" idx="0"/>
            <a:endCxn id="85" idx="2"/>
          </p:cNvCxnSpPr>
          <p:nvPr/>
        </p:nvCxnSpPr>
        <p:spPr>
          <a:xfrm flipV="1">
            <a:off x="6834003" y="531106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7926269"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FF0000"/>
                </a:solidFill>
              </a:rPr>
              <a:t>ep. 2028.048</a:t>
            </a:r>
            <a:endParaRPr lang="en-US" dirty="0">
              <a:solidFill>
                <a:srgbClr val="FF0000"/>
              </a:solidFill>
            </a:endParaRPr>
          </a:p>
        </p:txBody>
      </p:sp>
      <p:sp>
        <p:nvSpPr>
          <p:cNvPr id="96" name="Rectangle 95"/>
          <p:cNvSpPr/>
          <p:nvPr/>
        </p:nvSpPr>
        <p:spPr>
          <a:xfrm>
            <a:off x="7926269"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00B050"/>
                </a:solidFill>
              </a:rPr>
              <a:t>ep. 2039.704</a:t>
            </a:r>
            <a:endParaRPr lang="en-US" dirty="0">
              <a:solidFill>
                <a:srgbClr val="00B050"/>
              </a:solidFill>
            </a:endParaRPr>
          </a:p>
        </p:txBody>
      </p:sp>
      <p:sp>
        <p:nvSpPr>
          <p:cNvPr id="141" name="Rectangle 140"/>
          <p:cNvSpPr/>
          <p:nvPr/>
        </p:nvSpPr>
        <p:spPr>
          <a:xfrm>
            <a:off x="9175740"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FF0000"/>
                </a:solidFill>
              </a:rPr>
              <a:t>ep. 2028.048</a:t>
            </a:r>
            <a:endParaRPr lang="en-US" dirty="0">
              <a:solidFill>
                <a:srgbClr val="FF0000"/>
              </a:solidFill>
            </a:endParaRPr>
          </a:p>
        </p:txBody>
      </p:sp>
      <p:sp>
        <p:nvSpPr>
          <p:cNvPr id="142" name="Rectangle 141"/>
          <p:cNvSpPr/>
          <p:nvPr/>
        </p:nvSpPr>
        <p:spPr>
          <a:xfrm>
            <a:off x="9175740"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00B050"/>
                </a:solidFill>
              </a:rPr>
              <a:t>ep. 2039.704</a:t>
            </a:r>
            <a:endParaRPr lang="en-US" dirty="0">
              <a:solidFill>
                <a:srgbClr val="00B050"/>
              </a:solidFill>
            </a:endParaRPr>
          </a:p>
        </p:txBody>
      </p:sp>
      <p:sp>
        <p:nvSpPr>
          <p:cNvPr id="143" name="Rounded Rectangle 142"/>
          <p:cNvSpPr/>
          <p:nvPr/>
        </p:nvSpPr>
        <p:spPr>
          <a:xfrm>
            <a:off x="9347360"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4" name="Straight Arrow Connector 143"/>
          <p:cNvCxnSpPr>
            <a:stCxn id="141" idx="0"/>
            <a:endCxn id="143" idx="2"/>
          </p:cNvCxnSpPr>
          <p:nvPr/>
        </p:nvCxnSpPr>
        <p:spPr>
          <a:xfrm flipV="1">
            <a:off x="9800476"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5" name="Rounded Rectangle 144"/>
          <p:cNvSpPr/>
          <p:nvPr/>
        </p:nvSpPr>
        <p:spPr>
          <a:xfrm>
            <a:off x="9347360"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6" name="Straight Arrow Connector 145"/>
          <p:cNvCxnSpPr>
            <a:stCxn id="145" idx="0"/>
            <a:endCxn id="142" idx="2"/>
          </p:cNvCxnSpPr>
          <p:nvPr/>
        </p:nvCxnSpPr>
        <p:spPr>
          <a:xfrm flipV="1">
            <a:off x="9800476"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242795"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FF0000"/>
                </a:solidFill>
              </a:rPr>
              <a:t>ep. 2028.048</a:t>
            </a:r>
            <a:endParaRPr lang="en-US" dirty="0">
              <a:solidFill>
                <a:srgbClr val="FF0000"/>
              </a:solidFill>
            </a:endParaRPr>
          </a:p>
        </p:txBody>
      </p:sp>
      <p:sp>
        <p:nvSpPr>
          <p:cNvPr id="151" name="Rectangle 150"/>
          <p:cNvSpPr/>
          <p:nvPr/>
        </p:nvSpPr>
        <p:spPr>
          <a:xfrm>
            <a:off x="3242795"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00B050"/>
                </a:solidFill>
              </a:rPr>
              <a:t>ep. 2039.704</a:t>
            </a:r>
            <a:endParaRPr lang="en-US" dirty="0">
              <a:solidFill>
                <a:srgbClr val="00B050"/>
              </a:solidFill>
            </a:endParaRPr>
          </a:p>
        </p:txBody>
      </p:sp>
      <p:sp>
        <p:nvSpPr>
          <p:cNvPr id="152" name="Rounded Rectangle 151"/>
          <p:cNvSpPr/>
          <p:nvPr/>
        </p:nvSpPr>
        <p:spPr>
          <a:xfrm>
            <a:off x="3414415"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3" name="Straight Arrow Connector 152"/>
          <p:cNvCxnSpPr>
            <a:stCxn id="150" idx="0"/>
            <a:endCxn id="152" idx="2"/>
          </p:cNvCxnSpPr>
          <p:nvPr/>
        </p:nvCxnSpPr>
        <p:spPr>
          <a:xfrm flipV="1">
            <a:off x="3867531"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4" name="Rounded Rectangle 153"/>
          <p:cNvSpPr/>
          <p:nvPr/>
        </p:nvSpPr>
        <p:spPr>
          <a:xfrm>
            <a:off x="3414415"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5" name="Straight Arrow Connector 154"/>
          <p:cNvCxnSpPr>
            <a:stCxn id="154" idx="0"/>
            <a:endCxn id="151" idx="2"/>
          </p:cNvCxnSpPr>
          <p:nvPr/>
        </p:nvCxnSpPr>
        <p:spPr>
          <a:xfrm flipV="1">
            <a:off x="3867531"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4" idx="2"/>
            <a:endCxn id="8" idx="3"/>
          </p:cNvCxnSpPr>
          <p:nvPr/>
        </p:nvCxnSpPr>
        <p:spPr>
          <a:xfrm flipH="1">
            <a:off x="3242795" y="2162822"/>
            <a:ext cx="428858" cy="51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79" idx="1"/>
            <a:endCxn id="14" idx="5"/>
          </p:cNvCxnSpPr>
          <p:nvPr/>
        </p:nvCxnSpPr>
        <p:spPr>
          <a:xfrm flipH="1" flipV="1">
            <a:off x="4530938" y="2162821"/>
            <a:ext cx="428858"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3" name="Flowchart: Data 162"/>
          <p:cNvSpPr/>
          <p:nvPr/>
        </p:nvSpPr>
        <p:spPr>
          <a:xfrm>
            <a:off x="6532392"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64" name="Straight Arrow Connector 163"/>
          <p:cNvCxnSpPr>
            <a:stCxn id="163" idx="2"/>
            <a:endCxn id="79" idx="3"/>
          </p:cNvCxnSpPr>
          <p:nvPr/>
        </p:nvCxnSpPr>
        <p:spPr>
          <a:xfrm flipH="1">
            <a:off x="6209268" y="2162821"/>
            <a:ext cx="430534"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95" idx="1"/>
            <a:endCxn id="163" idx="5"/>
          </p:cNvCxnSpPr>
          <p:nvPr/>
        </p:nvCxnSpPr>
        <p:spPr>
          <a:xfrm flipH="1" flipV="1">
            <a:off x="7499087" y="2162821"/>
            <a:ext cx="427182"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3" name="Flowchart: Data 172"/>
          <p:cNvSpPr/>
          <p:nvPr/>
        </p:nvSpPr>
        <p:spPr>
          <a:xfrm>
            <a:off x="3576563" y="609971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4" name="Straight Arrow Connector 173"/>
          <p:cNvCxnSpPr>
            <a:stCxn id="173" idx="2"/>
            <a:endCxn id="12" idx="3"/>
          </p:cNvCxnSpPr>
          <p:nvPr/>
        </p:nvCxnSpPr>
        <p:spPr>
          <a:xfrm flipH="1" flipV="1">
            <a:off x="3242797" y="6324331"/>
            <a:ext cx="441177" cy="51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80" idx="1"/>
            <a:endCxn id="173" idx="5"/>
          </p:cNvCxnSpPr>
          <p:nvPr/>
        </p:nvCxnSpPr>
        <p:spPr>
          <a:xfrm flipH="1">
            <a:off x="4543258" y="6327451"/>
            <a:ext cx="416538" cy="200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8" name="Flowchart: Data 177"/>
          <p:cNvSpPr/>
          <p:nvPr/>
        </p:nvSpPr>
        <p:spPr>
          <a:xfrm>
            <a:off x="6532392" y="609600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9" name="Straight Arrow Connector 178"/>
          <p:cNvCxnSpPr>
            <a:stCxn id="178" idx="2"/>
            <a:endCxn id="80" idx="3"/>
          </p:cNvCxnSpPr>
          <p:nvPr/>
        </p:nvCxnSpPr>
        <p:spPr>
          <a:xfrm flipH="1">
            <a:off x="6209268" y="6325750"/>
            <a:ext cx="430534" cy="1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96" idx="1"/>
            <a:endCxn id="178" idx="5"/>
          </p:cNvCxnSpPr>
          <p:nvPr/>
        </p:nvCxnSpPr>
        <p:spPr>
          <a:xfrm flipH="1">
            <a:off x="7499087" y="6324331"/>
            <a:ext cx="427182" cy="14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H="1" flipV="1">
            <a:off x="3242796" y="2486282"/>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flipH="1" flipV="1">
            <a:off x="6227884" y="2483281"/>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H="1" flipV="1">
            <a:off x="9185778" y="2500445"/>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H="1">
            <a:off x="3242796"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H="1">
            <a:off x="6227884"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H="1">
            <a:off x="9185778"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flipV="1">
            <a:off x="3867532"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H="1">
            <a:off x="3867532"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0" name="Oval 199"/>
          <p:cNvSpPr/>
          <p:nvPr/>
        </p:nvSpPr>
        <p:spPr>
          <a:xfrm>
            <a:off x="3180225" y="4051767"/>
            <a:ext cx="1312043"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a:solidFill>
                  <a:schemeClr val="tx1"/>
                </a:solidFill>
              </a:rPr>
              <a:t>IFVM2022*</a:t>
            </a:r>
            <a:endParaRPr lang="en-US" sz="1300" b="1" dirty="0">
              <a:solidFill>
                <a:schemeClr val="tx1"/>
              </a:solidFill>
            </a:endParaRPr>
          </a:p>
        </p:txBody>
      </p:sp>
      <p:cxnSp>
        <p:nvCxnSpPr>
          <p:cNvPr id="205" name="Straight Arrow Connector 204"/>
          <p:cNvCxnSpPr/>
          <p:nvPr/>
        </p:nvCxnSpPr>
        <p:spPr>
          <a:xfrm flipH="1" flipV="1">
            <a:off x="9857436"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H="1">
            <a:off x="9857436"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7" name="Oval 206"/>
          <p:cNvSpPr/>
          <p:nvPr/>
        </p:nvSpPr>
        <p:spPr>
          <a:xfrm>
            <a:off x="9185779" y="4051767"/>
            <a:ext cx="1296392"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IFVM2022*</a:t>
            </a:r>
            <a:endParaRPr lang="en-US" sz="1300" b="1" dirty="0">
              <a:solidFill>
                <a:schemeClr val="tx1"/>
              </a:solidFill>
            </a:endParaRPr>
          </a:p>
        </p:txBody>
      </p:sp>
      <p:sp>
        <p:nvSpPr>
          <p:cNvPr id="2" name="Date Placeholder 1"/>
          <p:cNvSpPr>
            <a:spLocks noGrp="1"/>
          </p:cNvSpPr>
          <p:nvPr>
            <p:ph type="dt" sz="half" idx="10"/>
          </p:nvPr>
        </p:nvSpPr>
        <p:spPr/>
        <p:txBody>
          <a:bodyPr/>
          <a:lstStyle/>
          <a:p>
            <a:pPr>
              <a:defRPr/>
            </a:pPr>
            <a:r>
              <a:rPr lang="en-US" smtClean="0"/>
              <a:t>March 11, 2021</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33</a:t>
            </a:fld>
            <a:endParaRPr lang="en-US"/>
          </a:p>
        </p:txBody>
      </p:sp>
      <p:sp>
        <p:nvSpPr>
          <p:cNvPr id="59" name="Cloud 58"/>
          <p:cNvSpPr/>
          <p:nvPr/>
        </p:nvSpPr>
        <p:spPr>
          <a:xfrm>
            <a:off x="9137469" y="513423"/>
            <a:ext cx="2935267" cy="144026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Important:  This slide only covers </a:t>
            </a:r>
            <a:r>
              <a:rPr lang="en-US" i="1" dirty="0" smtClean="0"/>
              <a:t>geometric</a:t>
            </a:r>
            <a:r>
              <a:rPr lang="en-US" dirty="0" smtClean="0"/>
              <a:t> coordinates.  </a:t>
            </a:r>
            <a:endParaRPr lang="en-US" dirty="0"/>
          </a:p>
        </p:txBody>
      </p:sp>
      <p:sp>
        <p:nvSpPr>
          <p:cNvPr id="61" name="Title 1"/>
          <p:cNvSpPr txBox="1">
            <a:spLocks/>
          </p:cNvSpPr>
          <p:nvPr/>
        </p:nvSpPr>
        <p:spPr bwMode="auto">
          <a:xfrm>
            <a:off x="624937" y="5221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Example</a:t>
            </a:r>
            <a:endParaRPr lang="en-US" dirty="0"/>
          </a:p>
        </p:txBody>
      </p:sp>
      <p:sp>
        <p:nvSpPr>
          <p:cNvPr id="6" name="Rectangle 5"/>
          <p:cNvSpPr/>
          <p:nvPr/>
        </p:nvSpPr>
        <p:spPr>
          <a:xfrm>
            <a:off x="129740" y="885401"/>
            <a:ext cx="11620092" cy="923330"/>
          </a:xfrm>
          <a:prstGeom prst="rect">
            <a:avLst/>
          </a:prstGeom>
        </p:spPr>
        <p:txBody>
          <a:bodyPr wrap="square">
            <a:spAutoFit/>
          </a:bodyPr>
          <a:lstStyle/>
          <a:p>
            <a:pPr marL="285750" indent="-285750">
              <a:buFont typeface="Arial" panose="020B0604020202020204" pitchFamily="34" charset="0"/>
              <a:buChar char="•"/>
            </a:pPr>
            <a:r>
              <a:rPr lang="en-US" dirty="0"/>
              <a:t>It’s 2039 and you are working in San Diego using NATRF2022 </a:t>
            </a:r>
          </a:p>
          <a:p>
            <a:pPr marL="285750" indent="-285750">
              <a:buFont typeface="Arial" panose="020B0604020202020204" pitchFamily="34" charset="0"/>
              <a:buChar char="•"/>
            </a:pPr>
            <a:r>
              <a:rPr lang="en-US" dirty="0"/>
              <a:t>You need to compare your work against a competitor’s survey</a:t>
            </a:r>
          </a:p>
          <a:p>
            <a:pPr marL="742950" lvl="1" indent="-285750">
              <a:buFont typeface="Arial" panose="020B0604020202020204" pitchFamily="34" charset="0"/>
              <a:buChar char="•"/>
            </a:pPr>
            <a:r>
              <a:rPr lang="en-US" sz="1600" dirty="0"/>
              <a:t>Done in 2028, using PATRF2022 </a:t>
            </a:r>
          </a:p>
        </p:txBody>
      </p:sp>
    </p:spTree>
    <p:extLst>
      <p:ext uri="{BB962C8B-B14F-4D97-AF65-F5344CB8AC3E}">
        <p14:creationId xmlns:p14="http://schemas.microsoft.com/office/powerpoint/2010/main" val="175178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8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5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5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8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7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7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7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4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4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8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9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6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6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6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9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9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0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20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0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79" grpId="0" animBg="1"/>
      <p:bldP spid="80" grpId="0" animBg="1"/>
      <p:bldP spid="81" grpId="0" animBg="1"/>
      <p:bldP spid="84" grpId="0" animBg="1"/>
      <p:bldP spid="85" grpId="0" animBg="1"/>
      <p:bldP spid="86" grpId="0" animBg="1"/>
      <p:bldP spid="89" grpId="0" animBg="1"/>
      <p:bldP spid="95" grpId="0" animBg="1"/>
      <p:bldP spid="96" grpId="0" animBg="1"/>
      <p:bldP spid="141" grpId="0" animBg="1"/>
      <p:bldP spid="142" grpId="0" animBg="1"/>
      <p:bldP spid="143" grpId="0" animBg="1"/>
      <p:bldP spid="145" grpId="0" animBg="1"/>
      <p:bldP spid="150" grpId="0" animBg="1"/>
      <p:bldP spid="151" grpId="0" animBg="1"/>
      <p:bldP spid="152" grpId="0" animBg="1"/>
      <p:bldP spid="154" grpId="0" animBg="1"/>
      <p:bldP spid="163" grpId="0" animBg="1"/>
      <p:bldP spid="173" grpId="0" animBg="1"/>
      <p:bldP spid="178" grpId="0" animBg="1"/>
      <p:bldP spid="200" grpId="0" animBg="1"/>
      <p:bldP spid="207"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64" y="1801640"/>
            <a:ext cx="8997636" cy="2906162"/>
          </a:xfrm>
        </p:spPr>
        <p:txBody>
          <a:bodyPr/>
          <a:lstStyle/>
          <a:p>
            <a:r>
              <a:rPr lang="en-US" dirty="0" smtClean="0"/>
              <a:t>Reference epoch coordinates (RECs)</a:t>
            </a:r>
            <a:br>
              <a:rPr lang="en-US" dirty="0" smtClean="0"/>
            </a:br>
            <a:r>
              <a:rPr lang="en-US" dirty="0" smtClean="0"/>
              <a:t>and</a:t>
            </a:r>
            <a:br>
              <a:rPr lang="en-US" dirty="0" smtClean="0"/>
            </a:br>
            <a:r>
              <a:rPr lang="en-US" dirty="0" smtClean="0"/>
              <a:t>Survey epoch coordinates (SECs):</a:t>
            </a:r>
            <a:br>
              <a:rPr lang="en-US" dirty="0" smtClean="0"/>
            </a:br>
            <a:r>
              <a:rPr lang="en-US" dirty="0"/>
              <a:t/>
            </a:r>
            <a:br>
              <a:rPr lang="en-US" dirty="0"/>
            </a:br>
            <a:r>
              <a:rPr lang="en-US" dirty="0" smtClean="0"/>
              <a:t>Two official NSRS coordinates “published” by NGS from the NSRS database </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34</a:t>
            </a:fld>
            <a:endParaRPr lang="en-US">
              <a:latin typeface="Calibri"/>
            </a:endParaRPr>
          </a:p>
        </p:txBody>
      </p:sp>
    </p:spTree>
    <p:extLst>
      <p:ext uri="{BB962C8B-B14F-4D97-AF65-F5344CB8AC3E}">
        <p14:creationId xmlns:p14="http://schemas.microsoft.com/office/powerpoint/2010/main" val="3075427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two-track approach to coordinates</a:t>
            </a:r>
            <a:endParaRPr lang="en-US" dirty="0"/>
          </a:p>
        </p:txBody>
      </p:sp>
      <p:sp>
        <p:nvSpPr>
          <p:cNvPr id="3" name="Content Placeholder 2"/>
          <p:cNvSpPr>
            <a:spLocks noGrp="1"/>
          </p:cNvSpPr>
          <p:nvPr>
            <p:ph idx="1"/>
          </p:nvPr>
        </p:nvSpPr>
        <p:spPr>
          <a:xfrm>
            <a:off x="609600" y="2231136"/>
            <a:ext cx="5498592" cy="3895030"/>
          </a:xfrm>
        </p:spPr>
        <p:txBody>
          <a:bodyPr/>
          <a:lstStyle/>
          <a:p>
            <a:r>
              <a:rPr lang="en-US" dirty="0" smtClean="0"/>
              <a:t>An estimated “snapshot” of the entire network</a:t>
            </a:r>
          </a:p>
          <a:p>
            <a:r>
              <a:rPr lang="en-US" dirty="0" smtClean="0"/>
              <a:t>Every 5 or 10 years</a:t>
            </a:r>
          </a:p>
          <a:p>
            <a:r>
              <a:rPr lang="en-US" dirty="0" smtClean="0"/>
              <a:t>Similar to NAD 83(2011) epoch 2010.00</a:t>
            </a:r>
          </a:p>
          <a:p>
            <a:endParaRPr lang="en-US" dirty="0"/>
          </a:p>
        </p:txBody>
      </p:sp>
      <p:sp>
        <p:nvSpPr>
          <p:cNvPr id="4" name="Date Placeholder 3"/>
          <p:cNvSpPr>
            <a:spLocks noGrp="1"/>
          </p:cNvSpPr>
          <p:nvPr>
            <p:ph type="dt" sz="half" idx="10"/>
          </p:nvPr>
        </p:nvSpPr>
        <p:spPr/>
        <p:txBody>
          <a:bodyPr/>
          <a:lstStyle/>
          <a:p>
            <a:pPr>
              <a:defRPr/>
            </a:pPr>
            <a:r>
              <a:rPr lang="en-US" altLang="en-US" smtClean="0"/>
              <a:t>March 11, 2021</a:t>
            </a:r>
            <a:endParaRPr lang="en-US" alt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35</a:t>
            </a:fld>
            <a:endParaRPr lang="en-US" altLang="en-US" dirty="0"/>
          </a:p>
        </p:txBody>
      </p:sp>
      <p:sp>
        <p:nvSpPr>
          <p:cNvPr id="5" name="TextBox 4"/>
          <p:cNvSpPr txBox="1"/>
          <p:nvPr/>
        </p:nvSpPr>
        <p:spPr>
          <a:xfrm>
            <a:off x="698552" y="1592823"/>
            <a:ext cx="5320687" cy="523220"/>
          </a:xfrm>
          <a:prstGeom prst="rect">
            <a:avLst/>
          </a:prstGeom>
          <a:noFill/>
        </p:spPr>
        <p:txBody>
          <a:bodyPr wrap="none" rtlCol="0">
            <a:spAutoFit/>
          </a:bodyPr>
          <a:lstStyle/>
          <a:p>
            <a:r>
              <a:rPr lang="en-US" sz="2800" b="1" u="sng" dirty="0" smtClean="0">
                <a:solidFill>
                  <a:srgbClr val="FF0000"/>
                </a:solidFill>
              </a:rPr>
              <a:t>Reference Epoch Coordinates</a:t>
            </a:r>
            <a:endParaRPr lang="en-US" sz="2800" b="1" u="sng" dirty="0">
              <a:solidFill>
                <a:srgbClr val="FF0000"/>
              </a:solidFill>
            </a:endParaRPr>
          </a:p>
        </p:txBody>
      </p:sp>
      <p:sp>
        <p:nvSpPr>
          <p:cNvPr id="7" name="TextBox 6"/>
          <p:cNvSpPr txBox="1"/>
          <p:nvPr/>
        </p:nvSpPr>
        <p:spPr>
          <a:xfrm>
            <a:off x="6696181" y="1592823"/>
            <a:ext cx="4778872" cy="523220"/>
          </a:xfrm>
          <a:prstGeom prst="rect">
            <a:avLst/>
          </a:prstGeom>
          <a:noFill/>
        </p:spPr>
        <p:txBody>
          <a:bodyPr wrap="none" rtlCol="0">
            <a:spAutoFit/>
          </a:bodyPr>
          <a:lstStyle/>
          <a:p>
            <a:r>
              <a:rPr lang="en-US" sz="2800" b="1" u="sng" dirty="0" smtClean="0">
                <a:solidFill>
                  <a:srgbClr val="FF0000"/>
                </a:solidFill>
              </a:rPr>
              <a:t>Survey Epoch Coordinates</a:t>
            </a:r>
            <a:endParaRPr lang="en-US" sz="2800" b="1" u="sng" dirty="0">
              <a:solidFill>
                <a:srgbClr val="FF0000"/>
              </a:solidFill>
            </a:endParaRPr>
          </a:p>
        </p:txBody>
      </p:sp>
      <p:sp>
        <p:nvSpPr>
          <p:cNvPr id="8" name="Content Placeholder 2"/>
          <p:cNvSpPr txBox="1">
            <a:spLocks/>
          </p:cNvSpPr>
          <p:nvPr/>
        </p:nvSpPr>
        <p:spPr bwMode="auto">
          <a:xfrm>
            <a:off x="6336321" y="2177186"/>
            <a:ext cx="5498592" cy="389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Answers: what were a mark’s coordinates when it was last surveyed?</a:t>
            </a:r>
          </a:p>
          <a:p>
            <a:r>
              <a:rPr lang="en-US" dirty="0" smtClean="0"/>
              <a:t>Multiple SECs can show changes over time</a:t>
            </a:r>
          </a:p>
          <a:p>
            <a:endParaRPr lang="en-US" dirty="0"/>
          </a:p>
        </p:txBody>
      </p:sp>
      <p:sp>
        <p:nvSpPr>
          <p:cNvPr id="9" name="Footer Placeholder 8"/>
          <p:cNvSpPr>
            <a:spLocks noGrp="1"/>
          </p:cNvSpPr>
          <p:nvPr>
            <p:ph type="ftr" sz="quarter" idx="11"/>
          </p:nvPr>
        </p:nvSpPr>
        <p:spPr/>
        <p:txBody>
          <a:bodyPr/>
          <a:lstStyle/>
          <a:p>
            <a:pPr>
              <a:defRPr/>
            </a:pPr>
            <a:r>
              <a:rPr lang="en-US" smtClean="0"/>
              <a:t>Blueprint for the Modernized NSRS, Part 3: Webinar</a:t>
            </a:r>
            <a:endParaRPr lang="en-US"/>
          </a:p>
        </p:txBody>
      </p:sp>
    </p:spTree>
    <p:extLst>
      <p:ext uri="{BB962C8B-B14F-4D97-AF65-F5344CB8AC3E}">
        <p14:creationId xmlns:p14="http://schemas.microsoft.com/office/powerpoint/2010/main" val="18338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and SECs</a:t>
            </a:r>
            <a:endParaRPr lang="en-US" dirty="0"/>
          </a:p>
        </p:txBody>
      </p:sp>
      <p:sp>
        <p:nvSpPr>
          <p:cNvPr id="3" name="Content Placeholder 2"/>
          <p:cNvSpPr>
            <a:spLocks noGrp="1"/>
          </p:cNvSpPr>
          <p:nvPr>
            <p:ph idx="1"/>
          </p:nvPr>
        </p:nvSpPr>
        <p:spPr/>
        <p:txBody>
          <a:bodyPr/>
          <a:lstStyle/>
          <a:p>
            <a:r>
              <a:rPr lang="en-US" dirty="0" smtClean="0"/>
              <a:t>What are they?</a:t>
            </a:r>
          </a:p>
          <a:p>
            <a:r>
              <a:rPr lang="en-US" dirty="0" smtClean="0"/>
              <a:t>How should they be used?</a:t>
            </a:r>
          </a:p>
          <a:p>
            <a:r>
              <a:rPr lang="en-US" dirty="0" smtClean="0"/>
              <a:t>How are they computed?</a:t>
            </a:r>
          </a:p>
          <a:p>
            <a:pPr lvl="1"/>
            <a:r>
              <a:rPr lang="en-US" dirty="0" smtClean="0"/>
              <a:t>Adjustment Windows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36</a:t>
            </a:fld>
            <a:endParaRPr lang="en-US"/>
          </a:p>
        </p:txBody>
      </p:sp>
    </p:spTree>
    <p:extLst>
      <p:ext uri="{BB962C8B-B14F-4D97-AF65-F5344CB8AC3E}">
        <p14:creationId xmlns:p14="http://schemas.microsoft.com/office/powerpoint/2010/main" val="3121582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2319164"/>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2461799"/>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3331610"/>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3247470"/>
            <a:ext cx="152400" cy="134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2" name="TextBox 1"/>
          <p:cNvSpPr txBox="1"/>
          <p:nvPr/>
        </p:nvSpPr>
        <p:spPr>
          <a:xfrm>
            <a:off x="2864739" y="574655"/>
            <a:ext cx="5434052" cy="1631216"/>
          </a:xfrm>
          <a:prstGeom prst="rect">
            <a:avLst/>
          </a:prstGeom>
          <a:noFill/>
        </p:spPr>
        <p:txBody>
          <a:bodyPr wrap="none" rtlCol="0">
            <a:spAutoFit/>
          </a:bodyPr>
          <a:lstStyle/>
          <a:p>
            <a:pPr eaLnBrk="0" hangingPunct="0"/>
            <a:r>
              <a:rPr lang="en-US" sz="2000" b="1" dirty="0">
                <a:solidFill>
                  <a:prstClr val="black"/>
                </a:solidFill>
                <a:latin typeface="+mj-lt"/>
              </a:rPr>
              <a:t>Assume </a:t>
            </a:r>
            <a:r>
              <a:rPr lang="en-US" sz="2000" b="1" dirty="0" smtClean="0">
                <a:solidFill>
                  <a:prstClr val="black"/>
                </a:solidFill>
                <a:latin typeface="+mj-lt"/>
              </a:rPr>
              <a:t>“h” </a:t>
            </a:r>
            <a:r>
              <a:rPr lang="en-US" sz="2000" b="1" dirty="0">
                <a:solidFill>
                  <a:prstClr val="black"/>
                </a:solidFill>
                <a:latin typeface="+mj-lt"/>
              </a:rPr>
              <a:t>was determined four different times:</a:t>
            </a:r>
          </a:p>
          <a:p>
            <a:pPr eaLnBrk="0" hangingPunct="0"/>
            <a:r>
              <a:rPr lang="en-US" sz="2000" b="1" dirty="0">
                <a:solidFill>
                  <a:prstClr val="black"/>
                </a:solidFill>
                <a:latin typeface="+mj-lt"/>
              </a:rPr>
              <a:t>	</a:t>
            </a:r>
            <a:r>
              <a:rPr lang="en-US" sz="2000" b="1" dirty="0" smtClean="0">
                <a:solidFill>
                  <a:prstClr val="black"/>
                </a:solidFill>
                <a:latin typeface="+mj-lt"/>
              </a:rPr>
              <a:t>1995:  2.210</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1999:  2.200</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2007:  2.140</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2014:  2.145</a:t>
            </a:r>
            <a:endParaRPr lang="en-US" sz="2000" b="1" dirty="0">
              <a:solidFill>
                <a:prstClr val="black"/>
              </a:solidFill>
              <a:latin typeface="+mj-lt"/>
            </a:endParaRPr>
          </a:p>
        </p:txBody>
      </p:sp>
      <p:sp>
        <p:nvSpPr>
          <p:cNvPr id="16" name="Freeform 15"/>
          <p:cNvSpPr/>
          <p:nvPr/>
        </p:nvSpPr>
        <p:spPr>
          <a:xfrm>
            <a:off x="2962944" y="1014166"/>
            <a:ext cx="804825" cy="1259758"/>
          </a:xfrm>
          <a:custGeom>
            <a:avLst/>
            <a:gdLst>
              <a:gd name="connsiteX0" fmla="*/ 804825 w 804825"/>
              <a:gd name="connsiteY0" fmla="*/ 76505 h 2698519"/>
              <a:gd name="connsiteX1" fmla="*/ 44661 w 804825"/>
              <a:gd name="connsiteY1" fmla="*/ 329893 h 2698519"/>
              <a:gd name="connsiteX2" fmla="*/ 154829 w 804825"/>
              <a:gd name="connsiteY2" fmla="*/ 2698519 h 2698519"/>
            </a:gdLst>
            <a:ahLst/>
            <a:cxnLst>
              <a:cxn ang="0">
                <a:pos x="connsiteX0" y="connsiteY0"/>
              </a:cxn>
              <a:cxn ang="0">
                <a:pos x="connsiteX1" y="connsiteY1"/>
              </a:cxn>
              <a:cxn ang="0">
                <a:pos x="connsiteX2" y="connsiteY2"/>
              </a:cxn>
            </a:cxnLst>
            <a:rect l="l" t="t" r="r" b="b"/>
            <a:pathLst>
              <a:path w="804825" h="2698519">
                <a:moveTo>
                  <a:pt x="804825" y="76505"/>
                </a:moveTo>
                <a:cubicBezTo>
                  <a:pt x="478909" y="-15302"/>
                  <a:pt x="152994" y="-107109"/>
                  <a:pt x="44661" y="329893"/>
                </a:cubicBezTo>
                <a:cubicBezTo>
                  <a:pt x="-63672" y="766895"/>
                  <a:pt x="45578" y="1732707"/>
                  <a:pt x="154829" y="2698519"/>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415012" y="1245940"/>
            <a:ext cx="396824" cy="1215860"/>
          </a:xfrm>
          <a:custGeom>
            <a:avLst/>
            <a:gdLst>
              <a:gd name="connsiteX0" fmla="*/ 396824 w 396824"/>
              <a:gd name="connsiteY0" fmla="*/ 120153 h 2290475"/>
              <a:gd name="connsiteX1" fmla="*/ 217 w 396824"/>
              <a:gd name="connsiteY1" fmla="*/ 241338 h 2290475"/>
              <a:gd name="connsiteX2" fmla="*/ 352757 w 396824"/>
              <a:gd name="connsiteY2" fmla="*/ 2290475 h 2290475"/>
            </a:gdLst>
            <a:ahLst/>
            <a:cxnLst>
              <a:cxn ang="0">
                <a:pos x="connsiteX0" y="connsiteY0"/>
              </a:cxn>
              <a:cxn ang="0">
                <a:pos x="connsiteX1" y="connsiteY1"/>
              </a:cxn>
              <a:cxn ang="0">
                <a:pos x="connsiteX2" y="connsiteY2"/>
              </a:cxn>
            </a:cxnLst>
            <a:rect l="l" t="t" r="r" b="b"/>
            <a:pathLst>
              <a:path w="396824" h="2290475">
                <a:moveTo>
                  <a:pt x="396824" y="120153"/>
                </a:moveTo>
                <a:cubicBezTo>
                  <a:pt x="202192" y="-115"/>
                  <a:pt x="7561" y="-120382"/>
                  <a:pt x="217" y="241338"/>
                </a:cubicBezTo>
                <a:cubicBezTo>
                  <a:pt x="-7127" y="603058"/>
                  <a:pt x="172815" y="1446766"/>
                  <a:pt x="352757" y="2290475"/>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250730" y="1975628"/>
            <a:ext cx="1003518" cy="1113077"/>
          </a:xfrm>
          <a:custGeom>
            <a:avLst/>
            <a:gdLst>
              <a:gd name="connsiteX0" fmla="*/ 0 w 492426"/>
              <a:gd name="connsiteY0" fmla="*/ 7407 h 679436"/>
              <a:gd name="connsiteX1" fmla="*/ 462708 w 492426"/>
              <a:gd name="connsiteY1" fmla="*/ 95542 h 679436"/>
              <a:gd name="connsiteX2" fmla="*/ 407624 w 492426"/>
              <a:gd name="connsiteY2" fmla="*/ 679436 h 679436"/>
            </a:gdLst>
            <a:ahLst/>
            <a:cxnLst>
              <a:cxn ang="0">
                <a:pos x="connsiteX0" y="connsiteY0"/>
              </a:cxn>
              <a:cxn ang="0">
                <a:pos x="connsiteX1" y="connsiteY1"/>
              </a:cxn>
              <a:cxn ang="0">
                <a:pos x="connsiteX2" y="connsiteY2"/>
              </a:cxn>
            </a:cxnLst>
            <a:rect l="l" t="t" r="r" b="b"/>
            <a:pathLst>
              <a:path w="492426" h="679436">
                <a:moveTo>
                  <a:pt x="0" y="7407"/>
                </a:moveTo>
                <a:cubicBezTo>
                  <a:pt x="197385" y="-4528"/>
                  <a:pt x="394771" y="-16463"/>
                  <a:pt x="462708" y="95542"/>
                </a:cubicBezTo>
                <a:cubicBezTo>
                  <a:pt x="530645" y="207547"/>
                  <a:pt x="469134" y="443491"/>
                  <a:pt x="407624" y="679436"/>
                </a:cubicBezTo>
              </a:path>
            </a:pathLst>
          </a:custGeom>
          <a:noFill/>
          <a:ln>
            <a:solidFill>
              <a:schemeClr val="tx1"/>
            </a:solidFill>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5400000">
            <a:off x="2415011"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861836" y="5232001"/>
            <a:ext cx="5790618" cy="715598"/>
            <a:chOff x="2861836" y="5232001"/>
            <a:chExt cx="5790618" cy="715598"/>
          </a:xfrm>
        </p:grpSpPr>
        <p:cxnSp>
          <p:nvCxnSpPr>
            <p:cNvPr id="49" name="Straight Connector 48"/>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59" name="TextBox 58"/>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60" name="TextBox 59"/>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61" name="TextBox 60"/>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62" name="TextBox 61"/>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63" name="TextBox 62"/>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70" name="TextBox 69"/>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72" name="TextBox 71"/>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sp>
        <p:nvSpPr>
          <p:cNvPr id="10" name="Freeform 9"/>
          <p:cNvSpPr/>
          <p:nvPr/>
        </p:nvSpPr>
        <p:spPr>
          <a:xfrm>
            <a:off x="3665016" y="1696740"/>
            <a:ext cx="935264" cy="1593215"/>
          </a:xfrm>
          <a:custGeom>
            <a:avLst/>
            <a:gdLst>
              <a:gd name="connsiteX0" fmla="*/ 152840 w 935264"/>
              <a:gd name="connsiteY0" fmla="*/ 85 h 1593215"/>
              <a:gd name="connsiteX1" fmla="*/ 58572 w 935264"/>
              <a:gd name="connsiteY1" fmla="*/ 264035 h 1593215"/>
              <a:gd name="connsiteX2" fmla="*/ 935264 w 935264"/>
              <a:gd name="connsiteY2" fmla="*/ 1593215 h 1593215"/>
            </a:gdLst>
            <a:ahLst/>
            <a:cxnLst>
              <a:cxn ang="0">
                <a:pos x="connsiteX0" y="connsiteY0"/>
              </a:cxn>
              <a:cxn ang="0">
                <a:pos x="connsiteX1" y="connsiteY1"/>
              </a:cxn>
              <a:cxn ang="0">
                <a:pos x="connsiteX2" y="connsiteY2"/>
              </a:cxn>
            </a:cxnLst>
            <a:rect l="l" t="t" r="r" b="b"/>
            <a:pathLst>
              <a:path w="935264" h="1593215">
                <a:moveTo>
                  <a:pt x="152840" y="85"/>
                </a:moveTo>
                <a:cubicBezTo>
                  <a:pt x="40504" y="-701"/>
                  <a:pt x="-71832" y="-1487"/>
                  <a:pt x="58572" y="264035"/>
                </a:cubicBezTo>
                <a:cubicBezTo>
                  <a:pt x="188976" y="529557"/>
                  <a:pt x="562120" y="1061386"/>
                  <a:pt x="935264" y="1593215"/>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5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6" name="Group 5"/>
          <p:cNvGrpSpPr/>
          <p:nvPr/>
        </p:nvGrpSpPr>
        <p:grpSpPr>
          <a:xfrm>
            <a:off x="3061053" y="1958569"/>
            <a:ext cx="3147006" cy="1678519"/>
            <a:chOff x="3061053" y="1958569"/>
            <a:chExt cx="3147006" cy="1678519"/>
          </a:xfrm>
          <a:solidFill>
            <a:srgbClr val="FF0000"/>
          </a:solidFill>
        </p:grpSpPr>
        <p:sp>
          <p:nvSpPr>
            <p:cNvPr id="110" name="Oval 109"/>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46" name="Group 45"/>
            <p:cNvGrpSpPr/>
            <p:nvPr/>
          </p:nvGrpSpPr>
          <p:grpSpPr>
            <a:xfrm flipV="1">
              <a:off x="3695889" y="2214901"/>
              <a:ext cx="251010" cy="594248"/>
              <a:chOff x="2492188" y="1990165"/>
              <a:chExt cx="349623" cy="1004048"/>
            </a:xfrm>
            <a:grpFill/>
          </p:grpSpPr>
          <p:cxnSp>
            <p:nvCxnSpPr>
              <p:cNvPr id="47" name="Straight Connector 46"/>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flipV="1">
              <a:off x="5957049" y="3044563"/>
              <a:ext cx="251010" cy="561234"/>
              <a:chOff x="2492188" y="1990165"/>
              <a:chExt cx="349623" cy="1004048"/>
            </a:xfrm>
            <a:grpFill/>
          </p:grpSpPr>
          <p:cxnSp>
            <p:nvCxnSpPr>
              <p:cNvPr id="51" name="Straight Connector 50"/>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flipV="1">
              <a:off x="3061053" y="1958569"/>
              <a:ext cx="251010" cy="883119"/>
              <a:chOff x="2492188" y="1990165"/>
              <a:chExt cx="349623" cy="1004048"/>
            </a:xfrm>
            <a:grpFill/>
          </p:grpSpPr>
          <p:cxnSp>
            <p:nvCxnSpPr>
              <p:cNvPr id="55" name="Straight Connector 54"/>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flipV="1">
              <a:off x="4662925" y="3166638"/>
              <a:ext cx="251010" cy="470450"/>
              <a:chOff x="2492188" y="1990165"/>
              <a:chExt cx="349623" cy="1004048"/>
            </a:xfrm>
            <a:grpFill/>
          </p:grpSpPr>
          <p:cxnSp>
            <p:nvCxnSpPr>
              <p:cNvPr id="59" name="Straight Connector 5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2996986" y="3857730"/>
            <a:ext cx="7500771" cy="1323439"/>
          </a:xfrm>
          <a:prstGeom prst="rect">
            <a:avLst/>
          </a:prstGeom>
          <a:noFill/>
        </p:spPr>
        <p:txBody>
          <a:bodyPr wrap="none" rtlCol="0">
            <a:spAutoFit/>
          </a:bodyPr>
          <a:lstStyle/>
          <a:p>
            <a:r>
              <a:rPr lang="en-US" sz="2000" b="1" dirty="0" smtClean="0"/>
              <a:t>In the modernized NSRS these time-dependent</a:t>
            </a:r>
          </a:p>
          <a:p>
            <a:r>
              <a:rPr lang="en-US" sz="2000" b="1" dirty="0" smtClean="0"/>
              <a:t>coordinates, estimated </a:t>
            </a:r>
            <a:r>
              <a:rPr lang="en-US" sz="2000" b="1" u="sng" dirty="0" smtClean="0"/>
              <a:t>at (or very near) the actual date when</a:t>
            </a:r>
          </a:p>
          <a:p>
            <a:r>
              <a:rPr lang="en-US" sz="2000" b="1" u="sng" dirty="0" smtClean="0"/>
              <a:t>the surveys took place</a:t>
            </a:r>
            <a:r>
              <a:rPr lang="en-US" sz="2000" b="1" dirty="0" smtClean="0"/>
              <a:t>, will be called </a:t>
            </a:r>
          </a:p>
          <a:p>
            <a:r>
              <a:rPr lang="en-US" sz="2000" b="1" i="1" u="sng" dirty="0" smtClean="0">
                <a:solidFill>
                  <a:srgbClr val="FF0000"/>
                </a:solidFill>
              </a:rPr>
              <a:t>survey epoch coordinates (SECs)</a:t>
            </a:r>
            <a:endParaRPr lang="en-US" sz="2000" b="1" dirty="0">
              <a:solidFill>
                <a:srgbClr val="FF0000"/>
              </a:solidFill>
            </a:endParaRPr>
          </a:p>
        </p:txBody>
      </p:sp>
      <p:sp>
        <p:nvSpPr>
          <p:cNvPr id="70" name="TextBox 69"/>
          <p:cNvSpPr txBox="1"/>
          <p:nvPr/>
        </p:nvSpPr>
        <p:spPr>
          <a:xfrm>
            <a:off x="2864739" y="266879"/>
            <a:ext cx="6147837" cy="1938992"/>
          </a:xfrm>
          <a:prstGeom prst="rect">
            <a:avLst/>
          </a:prstGeom>
          <a:noFill/>
        </p:spPr>
        <p:txBody>
          <a:bodyPr wrap="none" rtlCol="0">
            <a:spAutoFit/>
          </a:bodyPr>
          <a:lstStyle/>
          <a:p>
            <a:pPr eaLnBrk="0" hangingPunct="0"/>
            <a:r>
              <a:rPr lang="en-US" sz="2000" b="1" dirty="0" smtClean="0">
                <a:solidFill>
                  <a:prstClr val="black"/>
                </a:solidFill>
                <a:latin typeface="+mj-lt"/>
              </a:rPr>
              <a:t>All measurements have error.  Shown here are the same</a:t>
            </a:r>
          </a:p>
          <a:p>
            <a:pPr eaLnBrk="0" hangingPunct="0"/>
            <a:r>
              <a:rPr lang="en-US" sz="2000" b="1" dirty="0" smtClean="0">
                <a:solidFill>
                  <a:prstClr val="black"/>
                </a:solidFill>
                <a:latin typeface="+mj-lt"/>
              </a:rPr>
              <a:t>Values of “h”, but with their error estimates.</a:t>
            </a:r>
            <a:endParaRPr lang="en-US" sz="2000" b="1" dirty="0">
              <a:solidFill>
                <a:prstClr val="black"/>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1995:  2.210 </a:t>
            </a:r>
            <a:r>
              <a:rPr lang="en-US" sz="2000" b="1" dirty="0" smtClean="0">
                <a:solidFill>
                  <a:srgbClr val="FF0000"/>
                </a:solidFill>
                <a:latin typeface="+mj-lt"/>
              </a:rPr>
              <a:t>+/- 0.0375 (3.75 cm)</a:t>
            </a:r>
            <a:endParaRPr lang="en-US" sz="2000" b="1" dirty="0">
              <a:solidFill>
                <a:srgbClr val="FF0000"/>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1999:  2.200 </a:t>
            </a:r>
            <a:r>
              <a:rPr lang="en-US" sz="2000" b="1" dirty="0" smtClean="0">
                <a:solidFill>
                  <a:srgbClr val="FF0000"/>
                </a:solidFill>
                <a:latin typeface="+mj-lt"/>
              </a:rPr>
              <a:t>+/- 0.0250 (2.50 cm)</a:t>
            </a:r>
            <a:endParaRPr lang="en-US" sz="2000" b="1" dirty="0">
              <a:solidFill>
                <a:srgbClr val="FF0000"/>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2007:  2.140 </a:t>
            </a:r>
            <a:r>
              <a:rPr lang="en-US" sz="2000" b="1" dirty="0" smtClean="0">
                <a:solidFill>
                  <a:srgbClr val="FF0000"/>
                </a:solidFill>
                <a:latin typeface="+mj-lt"/>
              </a:rPr>
              <a:t>+/- 0.0200 (2.00 cm)</a:t>
            </a:r>
            <a:endParaRPr lang="en-US" sz="2000" b="1" dirty="0">
              <a:solidFill>
                <a:srgbClr val="FF0000"/>
              </a:solidFill>
              <a:latin typeface="+mj-lt"/>
            </a:endParaRPr>
          </a:p>
          <a:p>
            <a:pPr eaLnBrk="0" hangingPunct="0"/>
            <a:r>
              <a:rPr lang="en-US" sz="2000" b="1" dirty="0">
                <a:solidFill>
                  <a:prstClr val="black"/>
                </a:solidFill>
                <a:latin typeface="+mj-lt"/>
              </a:rPr>
              <a:t>	</a:t>
            </a:r>
            <a:r>
              <a:rPr lang="en-US" sz="2000" b="1" dirty="0" smtClean="0">
                <a:solidFill>
                  <a:prstClr val="black"/>
                </a:solidFill>
                <a:latin typeface="+mj-lt"/>
              </a:rPr>
              <a:t>2014:  2.145 </a:t>
            </a:r>
            <a:r>
              <a:rPr lang="en-US" sz="2000" b="1" dirty="0" smtClean="0">
                <a:solidFill>
                  <a:srgbClr val="FF0000"/>
                </a:solidFill>
                <a:latin typeface="+mj-lt"/>
              </a:rPr>
              <a:t>+/- 0.0250 (2.50 cm)</a:t>
            </a:r>
            <a:endParaRPr lang="en-US" sz="2000" b="1" dirty="0">
              <a:solidFill>
                <a:srgbClr val="FF0000"/>
              </a:solidFill>
              <a:latin typeface="+mj-lt"/>
            </a:endParaRPr>
          </a:p>
        </p:txBody>
      </p:sp>
      <p:grpSp>
        <p:nvGrpSpPr>
          <p:cNvPr id="62" name="Group 61"/>
          <p:cNvGrpSpPr/>
          <p:nvPr/>
        </p:nvGrpSpPr>
        <p:grpSpPr>
          <a:xfrm>
            <a:off x="2861836" y="5232001"/>
            <a:ext cx="5790618" cy="715598"/>
            <a:chOff x="2861836" y="5232001"/>
            <a:chExt cx="5790618" cy="715598"/>
          </a:xfrm>
        </p:grpSpPr>
        <p:cxnSp>
          <p:nvCxnSpPr>
            <p:cNvPr id="63" name="Straight Connector 62"/>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4" name="TextBox 93"/>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3" name="TextBox 102"/>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4" name="TextBox 103"/>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5" name="TextBox 104"/>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6" name="TextBox 105"/>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7" name="TextBox 106"/>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8" name="TextBox 107"/>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spTree>
    <p:extLst>
      <p:ext uri="{BB962C8B-B14F-4D97-AF65-F5344CB8AC3E}">
        <p14:creationId xmlns:p14="http://schemas.microsoft.com/office/powerpoint/2010/main" val="401339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6078821" y="3322447"/>
            <a:ext cx="2489200" cy="635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780891" y="3375554"/>
            <a:ext cx="1297930" cy="19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50255" y="2422707"/>
            <a:ext cx="550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19977" y="2523594"/>
            <a:ext cx="97948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120858" y="23618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245954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3332509"/>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3255212"/>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2" name="TextBox 1"/>
          <p:cNvSpPr txBox="1">
            <a:spLocks noChangeArrowheads="1"/>
          </p:cNvSpPr>
          <p:nvPr/>
        </p:nvSpPr>
        <p:spPr bwMode="auto">
          <a:xfrm>
            <a:off x="2937864" y="904535"/>
            <a:ext cx="82457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ltLang="en-US" sz="2000" dirty="0">
                <a:latin typeface="+mn-lt"/>
              </a:rPr>
              <a:t>In </a:t>
            </a:r>
            <a:r>
              <a:rPr lang="en-US" altLang="en-US" sz="2000" i="1" u="sng" dirty="0" smtClean="0">
                <a:latin typeface="+mn-lt"/>
              </a:rPr>
              <a:t>today’s</a:t>
            </a:r>
            <a:r>
              <a:rPr lang="en-US" altLang="en-US" sz="2000" i="1" dirty="0" smtClean="0">
                <a:latin typeface="+mn-lt"/>
              </a:rPr>
              <a:t> </a:t>
            </a:r>
            <a:r>
              <a:rPr lang="en-US" altLang="en-US" sz="2000" dirty="0" smtClean="0">
                <a:latin typeface="+mn-lt"/>
              </a:rPr>
              <a:t>NSRS, </a:t>
            </a:r>
            <a:r>
              <a:rPr lang="en-US" altLang="en-US" sz="2000" dirty="0">
                <a:latin typeface="+mn-lt"/>
              </a:rPr>
              <a:t>a height is held fixed </a:t>
            </a:r>
            <a:r>
              <a:rPr lang="en-US" altLang="en-US" sz="2000" dirty="0" smtClean="0">
                <a:latin typeface="+mn-lt"/>
              </a:rPr>
              <a:t>until replaced</a:t>
            </a:r>
            <a:r>
              <a:rPr lang="en-US" altLang="en-US" sz="2000" dirty="0">
                <a:latin typeface="+mn-lt"/>
              </a:rPr>
              <a:t>.  </a:t>
            </a:r>
            <a:endParaRPr lang="en-US" altLang="en-US" sz="2000" dirty="0" smtClean="0">
              <a:latin typeface="+mn-lt"/>
            </a:endParaRPr>
          </a:p>
          <a:p>
            <a:pPr eaLnBrk="1" hangingPunct="1"/>
            <a:r>
              <a:rPr lang="en-US" altLang="en-US" sz="2000" dirty="0" smtClean="0">
                <a:latin typeface="+mn-lt"/>
              </a:rPr>
              <a:t>So </a:t>
            </a:r>
            <a:r>
              <a:rPr lang="en-US" altLang="en-US" sz="2000" dirty="0">
                <a:latin typeface="+mn-lt"/>
              </a:rPr>
              <a:t>plotting the height as seen on a </a:t>
            </a:r>
            <a:r>
              <a:rPr lang="en-US" altLang="en-US" sz="2000" dirty="0" smtClean="0">
                <a:latin typeface="+mn-lt"/>
              </a:rPr>
              <a:t>datasheet over </a:t>
            </a:r>
            <a:r>
              <a:rPr lang="en-US" altLang="en-US" sz="2000" dirty="0">
                <a:latin typeface="+mn-lt"/>
              </a:rPr>
              <a:t>time </a:t>
            </a:r>
            <a:r>
              <a:rPr lang="en-US" altLang="en-US" sz="2000" dirty="0" smtClean="0">
                <a:latin typeface="+mn-lt"/>
              </a:rPr>
              <a:t>might  look </a:t>
            </a:r>
            <a:r>
              <a:rPr lang="en-US" altLang="en-US" sz="2000" dirty="0">
                <a:latin typeface="+mn-lt"/>
              </a:rPr>
              <a:t>like this:</a:t>
            </a:r>
          </a:p>
          <a:p>
            <a:pPr eaLnBrk="1" hangingPunct="1"/>
            <a:r>
              <a:rPr lang="en-US" altLang="en-US" dirty="0"/>
              <a:t>	</a:t>
            </a:r>
          </a:p>
        </p:txBody>
      </p:sp>
      <p:grpSp>
        <p:nvGrpSpPr>
          <p:cNvPr id="46" name="Group 45"/>
          <p:cNvGrpSpPr/>
          <p:nvPr/>
        </p:nvGrpSpPr>
        <p:grpSpPr>
          <a:xfrm>
            <a:off x="2861836" y="5232001"/>
            <a:ext cx="5790618" cy="715598"/>
            <a:chOff x="2861836" y="5232001"/>
            <a:chExt cx="5790618" cy="715598"/>
          </a:xfrm>
        </p:grpSpPr>
        <p:cxnSp>
          <p:nvCxnSpPr>
            <p:cNvPr id="47" name="Straight Connector 46"/>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56" name="TextBox 5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57" name="TextBox 5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58" name="TextBox 5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59" name="TextBox 5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60" name="TextBox 59"/>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61" name="TextBox 60"/>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63" name="TextBox 62"/>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spTree>
    <p:extLst>
      <p:ext uri="{BB962C8B-B14F-4D97-AF65-F5344CB8AC3E}">
        <p14:creationId xmlns:p14="http://schemas.microsoft.com/office/powerpoint/2010/main" val="419739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sz="2800" dirty="0" smtClean="0"/>
              <a:t>The 2021 update to </a:t>
            </a:r>
            <a:r>
              <a:rPr lang="en-US" sz="2800" i="1" u="sng" dirty="0" smtClean="0"/>
              <a:t>Blueprint </a:t>
            </a:r>
            <a:r>
              <a:rPr lang="en-US" sz="2800" i="1" u="sng" dirty="0"/>
              <a:t>for </a:t>
            </a:r>
            <a:r>
              <a:rPr lang="en-US" sz="2800" i="1" u="sng" dirty="0" smtClean="0"/>
              <a:t>the Modernized NSRS, </a:t>
            </a:r>
            <a:r>
              <a:rPr lang="en-US" sz="2800" i="1" u="sng" dirty="0"/>
              <a:t>Part 3 </a:t>
            </a:r>
            <a:r>
              <a:rPr lang="en-US" sz="2800" dirty="0"/>
              <a:t>is the result of significant TEAM efforts </a:t>
            </a:r>
            <a:r>
              <a:rPr lang="en-US" sz="2800" i="1" dirty="0">
                <a:solidFill>
                  <a:srgbClr val="FF0000"/>
                </a:solidFill>
              </a:rPr>
              <a:t>over </a:t>
            </a:r>
            <a:r>
              <a:rPr lang="en-US" sz="2800" i="1" dirty="0" smtClean="0">
                <a:solidFill>
                  <a:srgbClr val="FF0000"/>
                </a:solidFill>
              </a:rPr>
              <a:t>12 </a:t>
            </a:r>
            <a:r>
              <a:rPr lang="en-US" sz="2800" i="1" dirty="0">
                <a:solidFill>
                  <a:srgbClr val="FF0000"/>
                </a:solidFill>
              </a:rPr>
              <a:t>months</a:t>
            </a:r>
          </a:p>
          <a:p>
            <a:pPr lvl="1"/>
            <a:endParaRPr lang="en-US" sz="1200" dirty="0"/>
          </a:p>
          <a:p>
            <a:pPr lvl="1"/>
            <a:r>
              <a:rPr lang="en-US" sz="2400" dirty="0"/>
              <a:t>BP3 </a:t>
            </a:r>
            <a:r>
              <a:rPr lang="en-US" sz="2400" dirty="0" smtClean="0"/>
              <a:t>2021 Update </a:t>
            </a:r>
            <a:r>
              <a:rPr lang="en-US" sz="2400" dirty="0"/>
              <a:t>Team</a:t>
            </a:r>
          </a:p>
          <a:p>
            <a:pPr lvl="2"/>
            <a:r>
              <a:rPr lang="en-US" sz="1600" dirty="0" err="1"/>
              <a:t>Godfred</a:t>
            </a:r>
            <a:r>
              <a:rPr lang="en-US" sz="1600" dirty="0"/>
              <a:t> </a:t>
            </a:r>
            <a:r>
              <a:rPr lang="en-US" sz="1600" dirty="0" err="1"/>
              <a:t>Amponsah</a:t>
            </a:r>
            <a:r>
              <a:rPr lang="en-US" sz="1600" dirty="0"/>
              <a:t>, Ed Carlson, Michael Dennis, Dan </a:t>
            </a:r>
            <a:r>
              <a:rPr lang="en-US" sz="1600" dirty="0" err="1"/>
              <a:t>Determan</a:t>
            </a:r>
            <a:r>
              <a:rPr lang="en-US" sz="1600" dirty="0"/>
              <a:t>, John </a:t>
            </a:r>
            <a:r>
              <a:rPr lang="en-US" sz="1600" dirty="0" err="1"/>
              <a:t>Galetzka</a:t>
            </a:r>
            <a:r>
              <a:rPr lang="en-US" sz="1600" dirty="0"/>
              <a:t>, Benjamin Gavin, </a:t>
            </a:r>
            <a:r>
              <a:rPr lang="en-US" sz="1600" dirty="0" smtClean="0"/>
              <a:t>Daniel </a:t>
            </a:r>
            <a:r>
              <a:rPr lang="en-US" sz="1600" dirty="0" err="1"/>
              <a:t>Gillins</a:t>
            </a:r>
            <a:r>
              <a:rPr lang="en-US" sz="1600" dirty="0"/>
              <a:t>, David </a:t>
            </a:r>
            <a:r>
              <a:rPr lang="en-US" sz="1600" dirty="0" err="1"/>
              <a:t>Grosh</a:t>
            </a:r>
            <a:r>
              <a:rPr lang="en-US" sz="1600" dirty="0"/>
              <a:t>, Dave Hatcher, Ryan </a:t>
            </a:r>
            <a:r>
              <a:rPr lang="en-US" sz="1600" dirty="0" err="1"/>
              <a:t>Hippenstiel</a:t>
            </a:r>
            <a:r>
              <a:rPr lang="en-US" sz="1600" dirty="0"/>
              <a:t>, Jeff </a:t>
            </a:r>
            <a:r>
              <a:rPr lang="en-US" sz="1600" dirty="0" err="1"/>
              <a:t>Jalbrzikowski</a:t>
            </a:r>
            <a:r>
              <a:rPr lang="en-US" sz="1600" dirty="0"/>
              <a:t>, Kevin Jordan, Boris </a:t>
            </a:r>
            <a:r>
              <a:rPr lang="en-US" sz="1600" dirty="0" err="1"/>
              <a:t>Kanazir</a:t>
            </a:r>
            <a:r>
              <a:rPr lang="en-US" sz="1600" dirty="0"/>
              <a:t>, </a:t>
            </a:r>
            <a:r>
              <a:rPr lang="en-US" sz="1600" dirty="0" err="1"/>
              <a:t>Nic</a:t>
            </a:r>
            <a:r>
              <a:rPr lang="en-US" sz="1600" dirty="0"/>
              <a:t> Kinsman, Scott </a:t>
            </a:r>
            <a:r>
              <a:rPr lang="en-US" sz="1600" dirty="0" err="1"/>
              <a:t>Lokken</a:t>
            </a:r>
            <a:r>
              <a:rPr lang="en-US" sz="1600" dirty="0"/>
              <a:t>, Dan Martin, Phillip McFarland, Jeff </a:t>
            </a:r>
            <a:r>
              <a:rPr lang="en-US" sz="1600" dirty="0" err="1"/>
              <a:t>Oyler</a:t>
            </a:r>
            <a:r>
              <a:rPr lang="en-US" sz="1600" dirty="0"/>
              <a:t>, Dan Roman, </a:t>
            </a:r>
            <a:r>
              <a:rPr lang="en-US" sz="1600" dirty="0" smtClean="0"/>
              <a:t>Galen </a:t>
            </a:r>
            <a:r>
              <a:rPr lang="en-US" sz="1600" dirty="0"/>
              <a:t>Scott, Jon </a:t>
            </a:r>
            <a:r>
              <a:rPr lang="en-US" sz="1600" dirty="0" err="1"/>
              <a:t>Sellars</a:t>
            </a:r>
            <a:r>
              <a:rPr lang="en-US" sz="1600" dirty="0"/>
              <a:t>, Brian Shaw, Dru Smith, Jeff Steele, William Stone, Brian Ward, Amy </a:t>
            </a:r>
            <a:r>
              <a:rPr lang="en-US" sz="1600" dirty="0" err="1"/>
              <a:t>Whetter</a:t>
            </a:r>
            <a:r>
              <a:rPr lang="en-US" sz="1600" dirty="0"/>
              <a:t>, Jason </a:t>
            </a:r>
            <a:r>
              <a:rPr lang="en-US" sz="1600" dirty="0" err="1"/>
              <a:t>Woolard</a:t>
            </a:r>
            <a:r>
              <a:rPr lang="en-US" sz="1600" dirty="0"/>
              <a:t> </a:t>
            </a:r>
            <a:endParaRPr lang="en-US" sz="1600" dirty="0" smtClean="0"/>
          </a:p>
          <a:p>
            <a:pPr lvl="2"/>
            <a:r>
              <a:rPr lang="en-US" sz="1600" dirty="0" smtClean="0"/>
              <a:t>Plus the dozens of others who wrote the 2019 version</a:t>
            </a:r>
          </a:p>
          <a:p>
            <a:pPr lvl="2"/>
            <a:r>
              <a:rPr lang="en-US" sz="1600" dirty="0" smtClean="0"/>
              <a:t>And the people at 5 different agencies who reviewed this update!</a:t>
            </a:r>
          </a:p>
          <a:p>
            <a:pPr lvl="1"/>
            <a:r>
              <a:rPr lang="en-US" sz="2400" dirty="0" smtClean="0"/>
              <a:t>It is a team document, with input from dozens of individuals from inside and outside of NGS</a:t>
            </a:r>
            <a:endParaRPr lang="en-US" sz="2400"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spTree>
    <p:extLst>
      <p:ext uri="{BB962C8B-B14F-4D97-AF65-F5344CB8AC3E}">
        <p14:creationId xmlns:p14="http://schemas.microsoft.com/office/powerpoint/2010/main" val="2279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62" name="TextBox 61"/>
          <p:cNvSpPr txBox="1"/>
          <p:nvPr/>
        </p:nvSpPr>
        <p:spPr>
          <a:xfrm>
            <a:off x="2713315" y="396152"/>
            <a:ext cx="8167621" cy="707886"/>
          </a:xfrm>
          <a:prstGeom prst="rect">
            <a:avLst/>
          </a:prstGeom>
          <a:noFill/>
        </p:spPr>
        <p:txBody>
          <a:bodyPr wrap="none" rtlCol="0">
            <a:spAutoFit/>
          </a:bodyPr>
          <a:lstStyle/>
          <a:p>
            <a:r>
              <a:rPr lang="en-US" sz="2000" b="1" dirty="0" smtClean="0"/>
              <a:t>In the </a:t>
            </a:r>
            <a:r>
              <a:rPr lang="en-US" sz="2000" b="1" i="1" dirty="0" smtClean="0"/>
              <a:t>modernized</a:t>
            </a:r>
            <a:r>
              <a:rPr lang="en-US" sz="2000" b="1" dirty="0" smtClean="0"/>
              <a:t> NSRS we will also have an estimate of</a:t>
            </a:r>
          </a:p>
          <a:p>
            <a:r>
              <a:rPr lang="en-US" sz="2000" b="1" dirty="0" smtClean="0"/>
              <a:t>3-D mark motion (estimated from crustal motion) called </a:t>
            </a:r>
            <a:r>
              <a:rPr lang="en-US" sz="2000" b="1" dirty="0" smtClean="0">
                <a:solidFill>
                  <a:srgbClr val="0070C0"/>
                </a:solidFill>
              </a:rPr>
              <a:t>IFVM2022</a:t>
            </a:r>
            <a:endParaRPr lang="en-US" sz="2000" b="1" dirty="0">
              <a:solidFill>
                <a:srgbClr val="0070C0"/>
              </a:solidFill>
            </a:endParaRP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1" name="TextBox 70"/>
          <p:cNvSpPr txBox="1"/>
          <p:nvPr/>
        </p:nvSpPr>
        <p:spPr>
          <a:xfrm>
            <a:off x="3818177" y="1126829"/>
            <a:ext cx="7823771" cy="707886"/>
          </a:xfrm>
          <a:prstGeom prst="rect">
            <a:avLst/>
          </a:prstGeom>
          <a:noFill/>
        </p:spPr>
        <p:txBody>
          <a:bodyPr wrap="square" rtlCol="0">
            <a:spAutoFit/>
          </a:bodyPr>
          <a:lstStyle/>
          <a:p>
            <a:r>
              <a:rPr lang="en-US" sz="2000" b="1" dirty="0">
                <a:solidFill>
                  <a:srgbClr val="0070C0"/>
                </a:solidFill>
              </a:rPr>
              <a:t>IFVM2022</a:t>
            </a:r>
            <a:r>
              <a:rPr lang="en-US" sz="2000" b="1" dirty="0">
                <a:solidFill>
                  <a:srgbClr val="FF0000"/>
                </a:solidFill>
              </a:rPr>
              <a:t> </a:t>
            </a:r>
            <a:r>
              <a:rPr lang="en-US" sz="2000" b="1" dirty="0" smtClean="0"/>
              <a:t>(intra-frame velocity model) will be </a:t>
            </a:r>
            <a:r>
              <a:rPr lang="en-US" sz="2000" b="1" u="sng" dirty="0" smtClean="0"/>
              <a:t>fairly coarse</a:t>
            </a:r>
            <a:r>
              <a:rPr lang="en-US" sz="2000" b="1" dirty="0" smtClean="0"/>
              <a:t>, showing broad regional estimates of mark motion through time</a:t>
            </a:r>
          </a:p>
        </p:txBody>
      </p:sp>
      <p:sp>
        <p:nvSpPr>
          <p:cNvPr id="73" name="TextBox 72"/>
          <p:cNvSpPr txBox="1"/>
          <p:nvPr/>
        </p:nvSpPr>
        <p:spPr>
          <a:xfrm>
            <a:off x="4785213" y="1929803"/>
            <a:ext cx="6856735" cy="400110"/>
          </a:xfrm>
          <a:prstGeom prst="rect">
            <a:avLst/>
          </a:prstGeom>
          <a:noFill/>
        </p:spPr>
        <p:txBody>
          <a:bodyPr wrap="square" rtlCol="0">
            <a:spAutoFit/>
          </a:bodyPr>
          <a:lstStyle/>
          <a:p>
            <a:r>
              <a:rPr lang="en-US" sz="2000" b="1" dirty="0" smtClean="0"/>
              <a:t>In general, </a:t>
            </a:r>
            <a:r>
              <a:rPr lang="en-US" sz="2000" b="1" dirty="0">
                <a:solidFill>
                  <a:srgbClr val="0070C0"/>
                </a:solidFill>
              </a:rPr>
              <a:t>IFVM2022</a:t>
            </a:r>
            <a:r>
              <a:rPr lang="en-US" sz="2000" b="1" dirty="0">
                <a:solidFill>
                  <a:srgbClr val="FF0000"/>
                </a:solidFill>
              </a:rPr>
              <a:t> </a:t>
            </a:r>
            <a:r>
              <a:rPr lang="en-US" sz="2000" b="1" dirty="0" smtClean="0"/>
              <a:t>will not fit perfectly through SECs</a:t>
            </a:r>
          </a:p>
        </p:txBody>
      </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02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1" grpId="0"/>
      <p:bldP spid="73"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TextBox 69"/>
          <p:cNvSpPr txBox="1"/>
          <p:nvPr/>
        </p:nvSpPr>
        <p:spPr>
          <a:xfrm>
            <a:off x="2809129" y="556050"/>
            <a:ext cx="8976471" cy="707886"/>
          </a:xfrm>
          <a:prstGeom prst="rect">
            <a:avLst/>
          </a:prstGeom>
          <a:noFill/>
        </p:spPr>
        <p:txBody>
          <a:bodyPr wrap="square" rtlCol="0">
            <a:spAutoFit/>
          </a:bodyPr>
          <a:lstStyle/>
          <a:p>
            <a:r>
              <a:rPr lang="en-US" sz="2000" b="1" dirty="0" smtClean="0"/>
              <a:t>Combining the same observations that were used to create </a:t>
            </a:r>
            <a:r>
              <a:rPr lang="en-US" sz="2000" b="1" dirty="0" smtClean="0">
                <a:solidFill>
                  <a:srgbClr val="FF0000"/>
                </a:solidFill>
              </a:rPr>
              <a:t>SECs</a:t>
            </a:r>
            <a:r>
              <a:rPr lang="en-US" sz="2000" b="1" dirty="0" smtClean="0"/>
              <a:t> with </a:t>
            </a:r>
            <a:r>
              <a:rPr lang="en-US" sz="2000" b="1" dirty="0" smtClean="0">
                <a:solidFill>
                  <a:srgbClr val="0070C0"/>
                </a:solidFill>
              </a:rPr>
              <a:t>IFVM2022</a:t>
            </a:r>
            <a:r>
              <a:rPr lang="en-US" sz="2000" b="1" dirty="0" smtClean="0"/>
              <a:t> allows NGS to estimate </a:t>
            </a:r>
            <a:r>
              <a:rPr lang="en-US" sz="2000" b="1" dirty="0" smtClean="0">
                <a:solidFill>
                  <a:srgbClr val="7030A0"/>
                </a:solidFill>
              </a:rPr>
              <a:t>reference epoch coordinates (RECs)</a:t>
            </a:r>
          </a:p>
        </p:txBody>
      </p:sp>
    </p:spTree>
    <p:extLst>
      <p:ext uri="{BB962C8B-B14F-4D97-AF65-F5344CB8AC3E}">
        <p14:creationId xmlns:p14="http://schemas.microsoft.com/office/powerpoint/2010/main" val="1259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61"/>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P spid="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74" name="Group 73"/>
          <p:cNvGrpSpPr/>
          <p:nvPr/>
        </p:nvGrpSpPr>
        <p:grpSpPr>
          <a:xfrm flipV="1">
            <a:off x="8275417" y="3582635"/>
            <a:ext cx="251010" cy="1689188"/>
            <a:chOff x="2492188" y="1990165"/>
            <a:chExt cx="349623" cy="1004048"/>
          </a:xfrm>
        </p:grpSpPr>
        <p:cxnSp>
          <p:nvCxnSpPr>
            <p:cNvPr id="98" name="Straight Connector 97"/>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flipV="1">
            <a:off x="6797046" y="3099164"/>
            <a:ext cx="216298" cy="991040"/>
            <a:chOff x="2492188" y="1990165"/>
            <a:chExt cx="349623" cy="1004048"/>
          </a:xfrm>
        </p:grpSpPr>
        <p:cxnSp>
          <p:nvCxnSpPr>
            <p:cNvPr id="95" name="Straight Connector 9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flipV="1">
            <a:off x="7530431" y="3367017"/>
            <a:ext cx="251010" cy="1374711"/>
            <a:chOff x="2492188" y="1990165"/>
            <a:chExt cx="349623" cy="1004048"/>
          </a:xfrm>
        </p:grpSpPr>
        <p:cxnSp>
          <p:nvCxnSpPr>
            <p:cNvPr id="87" name="Straight Connector 8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3695889" y="656878"/>
            <a:ext cx="6004529" cy="707886"/>
          </a:xfrm>
          <a:prstGeom prst="rect">
            <a:avLst/>
          </a:prstGeom>
          <a:noFill/>
        </p:spPr>
        <p:txBody>
          <a:bodyPr wrap="none" rtlCol="0">
            <a:spAutoFit/>
          </a:bodyPr>
          <a:lstStyle/>
          <a:p>
            <a:r>
              <a:rPr lang="en-US" sz="2000" b="1" dirty="0" smtClean="0"/>
              <a:t>In the absence of new survey data, error estimates will</a:t>
            </a:r>
          </a:p>
          <a:p>
            <a:r>
              <a:rPr lang="en-US" sz="2000" b="1" dirty="0" smtClean="0"/>
              <a:t>grow through time.</a:t>
            </a:r>
          </a:p>
        </p:txBody>
      </p:sp>
    </p:spTree>
    <p:extLst>
      <p:ext uri="{BB962C8B-B14F-4D97-AF65-F5344CB8AC3E}">
        <p14:creationId xmlns:p14="http://schemas.microsoft.com/office/powerpoint/2010/main" val="408119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8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stCxn id="61" idx="1"/>
            <a:endCxn id="63" idx="5"/>
          </p:cNvCxnSpPr>
          <p:nvPr/>
        </p:nvCxnSpPr>
        <p:spPr>
          <a:xfrm>
            <a:off x="7594350" y="4025537"/>
            <a:ext cx="857613" cy="484987"/>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p:cNvCxnSpPr>
            <a:stCxn id="60" idx="5"/>
            <a:endCxn id="61" idx="1"/>
          </p:cNvCxnSpPr>
          <p:nvPr/>
        </p:nvCxnSpPr>
        <p:spPr>
          <a:xfrm>
            <a:off x="6951793" y="3630177"/>
            <a:ext cx="642557" cy="39536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Freeform 8"/>
          <p:cNvSpPr/>
          <p:nvPr/>
        </p:nvSpPr>
        <p:spPr>
          <a:xfrm>
            <a:off x="2734248" y="2460960"/>
            <a:ext cx="4180114" cy="1132114"/>
          </a:xfrm>
          <a:custGeom>
            <a:avLst/>
            <a:gdLst>
              <a:gd name="connsiteX0" fmla="*/ 0 w 4180114"/>
              <a:gd name="connsiteY0" fmla="*/ 0 h 1132114"/>
              <a:gd name="connsiteX1" fmla="*/ 2177143 w 4180114"/>
              <a:gd name="connsiteY1" fmla="*/ 370114 h 1132114"/>
              <a:gd name="connsiteX2" fmla="*/ 4180114 w 4180114"/>
              <a:gd name="connsiteY2" fmla="*/ 1132114 h 1132114"/>
            </a:gdLst>
            <a:ahLst/>
            <a:cxnLst>
              <a:cxn ang="0">
                <a:pos x="connsiteX0" y="connsiteY0"/>
              </a:cxn>
              <a:cxn ang="0">
                <a:pos x="connsiteX1" y="connsiteY1"/>
              </a:cxn>
              <a:cxn ang="0">
                <a:pos x="connsiteX2" y="connsiteY2"/>
              </a:cxn>
            </a:cxnLst>
            <a:rect l="l" t="t" r="r" b="b"/>
            <a:pathLst>
              <a:path w="4180114" h="1132114">
                <a:moveTo>
                  <a:pt x="0" y="0"/>
                </a:moveTo>
                <a:cubicBezTo>
                  <a:pt x="740228" y="90714"/>
                  <a:pt x="1480457" y="181428"/>
                  <a:pt x="2177143" y="370114"/>
                </a:cubicBezTo>
                <a:cubicBezTo>
                  <a:pt x="2873829" y="558800"/>
                  <a:pt x="3526971" y="845457"/>
                  <a:pt x="4180114" y="1132114"/>
                </a:cubicBezTo>
              </a:path>
            </a:pathLst>
          </a:custGeom>
          <a:noFill/>
          <a:ln w="25400">
            <a:solidFill>
              <a:srgbClr val="0070C0"/>
            </a:solidFill>
            <a:prstDash val="dash"/>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275417" y="3582635"/>
            <a:ext cx="251010" cy="1689188"/>
            <a:chOff x="8275417" y="3582635"/>
            <a:chExt cx="251010" cy="1689188"/>
          </a:xfrm>
        </p:grpSpPr>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74" name="Group 73"/>
            <p:cNvGrpSpPr/>
            <p:nvPr/>
          </p:nvGrpSpPr>
          <p:grpSpPr>
            <a:xfrm flipV="1">
              <a:off x="8275417" y="3582635"/>
              <a:ext cx="251010" cy="1689188"/>
              <a:chOff x="2492188" y="1990165"/>
              <a:chExt cx="349623" cy="1004048"/>
            </a:xfrm>
          </p:grpSpPr>
          <p:cxnSp>
            <p:nvCxnSpPr>
              <p:cNvPr id="98" name="Straight Connector 97"/>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8" name="Group 17"/>
          <p:cNvGrpSpPr/>
          <p:nvPr/>
        </p:nvGrpSpPr>
        <p:grpSpPr>
          <a:xfrm>
            <a:off x="6797046" y="3099164"/>
            <a:ext cx="216298" cy="991040"/>
            <a:chOff x="6797046" y="3099164"/>
            <a:chExt cx="216298" cy="991040"/>
          </a:xfrm>
        </p:grpSpPr>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1" name="Group 80"/>
            <p:cNvGrpSpPr/>
            <p:nvPr/>
          </p:nvGrpSpPr>
          <p:grpSpPr>
            <a:xfrm flipV="1">
              <a:off x="6797046" y="3099164"/>
              <a:ext cx="216298" cy="991040"/>
              <a:chOff x="2492188" y="1990165"/>
              <a:chExt cx="349623" cy="1004048"/>
            </a:xfrm>
          </p:grpSpPr>
          <p:cxnSp>
            <p:nvCxnSpPr>
              <p:cNvPr id="95" name="Straight Connector 9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7530431" y="3367017"/>
            <a:ext cx="251010" cy="1374711"/>
            <a:chOff x="7530431" y="3367017"/>
            <a:chExt cx="251010" cy="1374711"/>
          </a:xfrm>
        </p:grpSpPr>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6" name="Group 85"/>
            <p:cNvGrpSpPr/>
            <p:nvPr/>
          </p:nvGrpSpPr>
          <p:grpSpPr>
            <a:xfrm flipV="1">
              <a:off x="7530431" y="3367017"/>
              <a:ext cx="251010" cy="1374711"/>
              <a:chOff x="2492188" y="1990165"/>
              <a:chExt cx="349623" cy="1004048"/>
            </a:xfrm>
          </p:grpSpPr>
          <p:cxnSp>
            <p:nvCxnSpPr>
              <p:cNvPr id="87" name="Straight Connector 8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sp>
        <p:nvSpPr>
          <p:cNvPr id="102" name="TextBox 101"/>
          <p:cNvSpPr txBox="1"/>
          <p:nvPr/>
        </p:nvSpPr>
        <p:spPr>
          <a:xfrm>
            <a:off x="2825010" y="577222"/>
            <a:ext cx="8659067" cy="1323439"/>
          </a:xfrm>
          <a:prstGeom prst="rect">
            <a:avLst/>
          </a:prstGeom>
          <a:noFill/>
        </p:spPr>
        <p:txBody>
          <a:bodyPr wrap="square" rtlCol="0">
            <a:spAutoFit/>
          </a:bodyPr>
          <a:lstStyle/>
          <a:p>
            <a:r>
              <a:rPr lang="en-US" sz="2000" b="1" dirty="0" smtClean="0"/>
              <a:t>Side note:  As each new REC set is created beyond the first, a NADCON expansion will occur, which will be identical to expanding IFVM2022 between the two REC sets.  The IFVM2022 model should fit RECs better than SECs (but still not perfectly).</a:t>
            </a:r>
          </a:p>
        </p:txBody>
      </p:sp>
      <p:sp>
        <p:nvSpPr>
          <p:cNvPr id="21" name="TextBox 20"/>
          <p:cNvSpPr txBox="1"/>
          <p:nvPr/>
        </p:nvSpPr>
        <p:spPr>
          <a:xfrm>
            <a:off x="8275417" y="1790661"/>
            <a:ext cx="3578117" cy="1200329"/>
          </a:xfrm>
          <a:prstGeom prst="rect">
            <a:avLst/>
          </a:prstGeom>
          <a:noFill/>
        </p:spPr>
        <p:txBody>
          <a:bodyPr wrap="square" rtlCol="0">
            <a:spAutoFit/>
          </a:bodyPr>
          <a:lstStyle/>
          <a:p>
            <a:r>
              <a:rPr lang="en-US" dirty="0" smtClean="0"/>
              <a:t>Can, with equal accuracy, be considered “NADCON” or “IFVM2022 between these two reference epochs”</a:t>
            </a:r>
            <a:endParaRPr lang="en-US" dirty="0"/>
          </a:p>
        </p:txBody>
      </p:sp>
      <p:sp>
        <p:nvSpPr>
          <p:cNvPr id="22" name="Freeform 21"/>
          <p:cNvSpPr/>
          <p:nvPr/>
        </p:nvSpPr>
        <p:spPr>
          <a:xfrm>
            <a:off x="7188200" y="2349500"/>
            <a:ext cx="1054100" cy="1397000"/>
          </a:xfrm>
          <a:custGeom>
            <a:avLst/>
            <a:gdLst>
              <a:gd name="connsiteX0" fmla="*/ 1054100 w 1054100"/>
              <a:gd name="connsiteY0" fmla="*/ 0 h 1397000"/>
              <a:gd name="connsiteX1" fmla="*/ 177800 w 1054100"/>
              <a:gd name="connsiteY1" fmla="*/ 355600 h 1397000"/>
              <a:gd name="connsiteX2" fmla="*/ 0 w 1054100"/>
              <a:gd name="connsiteY2" fmla="*/ 1397000 h 1397000"/>
            </a:gdLst>
            <a:ahLst/>
            <a:cxnLst>
              <a:cxn ang="0">
                <a:pos x="connsiteX0" y="connsiteY0"/>
              </a:cxn>
              <a:cxn ang="0">
                <a:pos x="connsiteX1" y="connsiteY1"/>
              </a:cxn>
              <a:cxn ang="0">
                <a:pos x="connsiteX2" y="connsiteY2"/>
              </a:cxn>
            </a:cxnLst>
            <a:rect l="l" t="t" r="r" b="b"/>
            <a:pathLst>
              <a:path w="1054100" h="1397000">
                <a:moveTo>
                  <a:pt x="1054100" y="0"/>
                </a:moveTo>
                <a:cubicBezTo>
                  <a:pt x="703791" y="61383"/>
                  <a:pt x="353483" y="122767"/>
                  <a:pt x="177800" y="355600"/>
                </a:cubicBezTo>
                <a:cubicBezTo>
                  <a:pt x="2117" y="588433"/>
                  <a:pt x="1058" y="992716"/>
                  <a:pt x="0" y="1397000"/>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7910408" y="2616200"/>
            <a:ext cx="369992" cy="1625600"/>
          </a:xfrm>
          <a:custGeom>
            <a:avLst/>
            <a:gdLst>
              <a:gd name="connsiteX0" fmla="*/ 369992 w 369992"/>
              <a:gd name="connsiteY0" fmla="*/ 0 h 1625600"/>
              <a:gd name="connsiteX1" fmla="*/ 14392 w 369992"/>
              <a:gd name="connsiteY1" fmla="*/ 419100 h 1625600"/>
              <a:gd name="connsiteX2" fmla="*/ 103292 w 369992"/>
              <a:gd name="connsiteY2" fmla="*/ 1625600 h 1625600"/>
            </a:gdLst>
            <a:ahLst/>
            <a:cxnLst>
              <a:cxn ang="0">
                <a:pos x="connsiteX0" y="connsiteY0"/>
              </a:cxn>
              <a:cxn ang="0">
                <a:pos x="connsiteX1" y="connsiteY1"/>
              </a:cxn>
              <a:cxn ang="0">
                <a:pos x="connsiteX2" y="connsiteY2"/>
              </a:cxn>
            </a:cxnLst>
            <a:rect l="l" t="t" r="r" b="b"/>
            <a:pathLst>
              <a:path w="369992" h="1625600">
                <a:moveTo>
                  <a:pt x="369992" y="0"/>
                </a:moveTo>
                <a:cubicBezTo>
                  <a:pt x="214417" y="74083"/>
                  <a:pt x="58842" y="148167"/>
                  <a:pt x="14392" y="419100"/>
                </a:cubicBezTo>
                <a:cubicBezTo>
                  <a:pt x="-30058" y="690033"/>
                  <a:pt x="36617" y="1157816"/>
                  <a:pt x="103292" y="1625600"/>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980850" y="3120431"/>
            <a:ext cx="2659702" cy="646331"/>
          </a:xfrm>
          <a:prstGeom prst="rect">
            <a:avLst/>
          </a:prstGeom>
          <a:noFill/>
        </p:spPr>
        <p:txBody>
          <a:bodyPr wrap="none" rtlCol="0">
            <a:spAutoFit/>
          </a:bodyPr>
          <a:lstStyle/>
          <a:p>
            <a:r>
              <a:rPr lang="en-US" dirty="0" smtClean="0"/>
              <a:t>Will be incorporated into</a:t>
            </a:r>
          </a:p>
          <a:p>
            <a:r>
              <a:rPr lang="en-US" dirty="0" smtClean="0"/>
              <a:t>NCAT and </a:t>
            </a:r>
            <a:r>
              <a:rPr lang="en-US" dirty="0" err="1" smtClean="0"/>
              <a:t>VDatum</a:t>
            </a:r>
            <a:endParaRPr lang="en-US" dirty="0"/>
          </a:p>
        </p:txBody>
      </p:sp>
    </p:spTree>
    <p:extLst>
      <p:ext uri="{BB962C8B-B14F-4D97-AF65-F5344CB8AC3E}">
        <p14:creationId xmlns:p14="http://schemas.microsoft.com/office/powerpoint/2010/main" val="31924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grpSp>
        <p:nvGrpSpPr>
          <p:cNvPr id="82" name="Group 81"/>
          <p:cNvGrpSpPr/>
          <p:nvPr/>
        </p:nvGrpSpPr>
        <p:grpSpPr>
          <a:xfrm>
            <a:off x="2861836" y="5232001"/>
            <a:ext cx="5790618" cy="715598"/>
            <a:chOff x="2861836" y="5232001"/>
            <a:chExt cx="5790618" cy="715598"/>
          </a:xfrm>
        </p:grpSpPr>
        <p:cxnSp>
          <p:nvCxnSpPr>
            <p:cNvPr id="85" name="Straight Connector 84"/>
            <p:cNvCxnSpPr/>
            <p:nvPr/>
          </p:nvCxnSpPr>
          <p:spPr>
            <a:xfrm>
              <a:off x="3172603"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17213"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58369"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402979"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148334"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892944"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34100"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78710"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861836"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106" name="TextBox 105"/>
            <p:cNvSpPr txBox="1"/>
            <p:nvPr/>
          </p:nvSpPr>
          <p:spPr>
            <a:xfrm>
              <a:off x="358849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107" name="TextBox 106"/>
            <p:cNvSpPr txBox="1"/>
            <p:nvPr/>
          </p:nvSpPr>
          <p:spPr>
            <a:xfrm>
              <a:off x="4347601"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108" name="TextBox 107"/>
            <p:cNvSpPr txBox="1"/>
            <p:nvPr/>
          </p:nvSpPr>
          <p:spPr>
            <a:xfrm>
              <a:off x="5074258"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109" name="TextBox 108"/>
            <p:cNvSpPr txBox="1"/>
            <p:nvPr/>
          </p:nvSpPr>
          <p:spPr>
            <a:xfrm>
              <a:off x="582727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14" name="TextBox 113"/>
            <p:cNvSpPr txBox="1"/>
            <p:nvPr/>
          </p:nvSpPr>
          <p:spPr>
            <a:xfrm>
              <a:off x="6585578"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15" name="TextBox 114"/>
            <p:cNvSpPr txBox="1"/>
            <p:nvPr/>
          </p:nvSpPr>
          <p:spPr>
            <a:xfrm>
              <a:off x="7347311"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16" name="TextBox 115"/>
            <p:cNvSpPr txBox="1"/>
            <p:nvPr/>
          </p:nvSpPr>
          <p:spPr>
            <a:xfrm>
              <a:off x="8063831"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grpSp>
        <p:nvGrpSpPr>
          <p:cNvPr id="121" name="Group 120"/>
          <p:cNvGrpSpPr/>
          <p:nvPr/>
        </p:nvGrpSpPr>
        <p:grpSpPr>
          <a:xfrm>
            <a:off x="3061053" y="1958569"/>
            <a:ext cx="3147006" cy="1678519"/>
            <a:chOff x="3061053" y="1958569"/>
            <a:chExt cx="3147006" cy="1678519"/>
          </a:xfrm>
          <a:solidFill>
            <a:srgbClr val="FF0000"/>
          </a:solidFill>
        </p:grpSpPr>
        <p:sp>
          <p:nvSpPr>
            <p:cNvPr id="122" name="Oval 121"/>
            <p:cNvSpPr/>
            <p:nvPr/>
          </p:nvSpPr>
          <p:spPr>
            <a:xfrm flipV="1">
              <a:off x="3097855" y="2327044"/>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3" name="Oval 122"/>
            <p:cNvSpPr/>
            <p:nvPr/>
          </p:nvSpPr>
          <p:spPr>
            <a:xfrm flipV="1">
              <a:off x="3742511" y="2467806"/>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4" name="Oval 123"/>
            <p:cNvSpPr/>
            <p:nvPr/>
          </p:nvSpPr>
          <p:spPr>
            <a:xfrm flipV="1">
              <a:off x="4703705" y="3342033"/>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5" name="Oval 124"/>
            <p:cNvSpPr/>
            <p:nvPr/>
          </p:nvSpPr>
          <p:spPr>
            <a:xfrm flipV="1">
              <a:off x="6006354" y="3263279"/>
              <a:ext cx="152400" cy="123801"/>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126" name="Group 125"/>
            <p:cNvGrpSpPr/>
            <p:nvPr/>
          </p:nvGrpSpPr>
          <p:grpSpPr>
            <a:xfrm flipV="1">
              <a:off x="3695889" y="2214901"/>
              <a:ext cx="251010" cy="594248"/>
              <a:chOff x="2492188" y="1990165"/>
              <a:chExt cx="349623" cy="1004048"/>
            </a:xfrm>
            <a:grpFill/>
          </p:grpSpPr>
          <p:cxnSp>
            <p:nvCxnSpPr>
              <p:cNvPr id="139" name="Straight Connector 138"/>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flipV="1">
              <a:off x="5957049" y="3044563"/>
              <a:ext cx="251010" cy="561234"/>
              <a:chOff x="2492188" y="1990165"/>
              <a:chExt cx="349623" cy="1004048"/>
            </a:xfrm>
            <a:grpFill/>
          </p:grpSpPr>
          <p:cxnSp>
            <p:nvCxnSpPr>
              <p:cNvPr id="136" name="Straight Connector 135"/>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flipV="1">
              <a:off x="3061053" y="1958569"/>
              <a:ext cx="251010" cy="883119"/>
              <a:chOff x="2492188" y="1990165"/>
              <a:chExt cx="349623" cy="1004048"/>
            </a:xfrm>
            <a:grpFill/>
          </p:grpSpPr>
          <p:cxnSp>
            <p:nvCxnSpPr>
              <p:cNvPr id="133" name="Straight Connector 132"/>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flipV="1">
              <a:off x="4662925" y="3166638"/>
              <a:ext cx="251010" cy="470450"/>
              <a:chOff x="2492188" y="1990165"/>
              <a:chExt cx="349623" cy="1004048"/>
            </a:xfrm>
            <a:grpFill/>
          </p:grpSpPr>
          <p:cxnSp>
            <p:nvCxnSpPr>
              <p:cNvPr id="130" name="Straight Connector 129"/>
              <p:cNvCxnSpPr/>
              <p:nvPr/>
            </p:nvCxnSpPr>
            <p:spPr>
              <a:xfrm>
                <a:off x="2653554" y="1990165"/>
                <a:ext cx="8964" cy="1004047"/>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492188" y="1990165"/>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92188" y="2994213"/>
                <a:ext cx="349623" cy="0"/>
              </a:xfrm>
              <a:prstGeom prst="line">
                <a:avLst/>
              </a:prstGeom>
              <a:grpFill/>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8275417" y="3582635"/>
            <a:ext cx="251010" cy="1689188"/>
            <a:chOff x="8275417" y="3582635"/>
            <a:chExt cx="251010" cy="1689188"/>
          </a:xfrm>
        </p:grpSpPr>
        <p:sp>
          <p:nvSpPr>
            <p:cNvPr id="63" name="Oval 62"/>
            <p:cNvSpPr/>
            <p:nvPr/>
          </p:nvSpPr>
          <p:spPr>
            <a:xfrm>
              <a:off x="8321881" y="439574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74" name="Group 73"/>
            <p:cNvGrpSpPr/>
            <p:nvPr/>
          </p:nvGrpSpPr>
          <p:grpSpPr>
            <a:xfrm flipV="1">
              <a:off x="8275417" y="3582635"/>
              <a:ext cx="251010" cy="1689188"/>
              <a:chOff x="2492188" y="1990165"/>
              <a:chExt cx="349623" cy="1004048"/>
            </a:xfrm>
          </p:grpSpPr>
          <p:cxnSp>
            <p:nvCxnSpPr>
              <p:cNvPr id="98" name="Straight Connector 97"/>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8" name="Group 17"/>
          <p:cNvGrpSpPr/>
          <p:nvPr/>
        </p:nvGrpSpPr>
        <p:grpSpPr>
          <a:xfrm>
            <a:off x="6797046" y="3099164"/>
            <a:ext cx="216298" cy="991040"/>
            <a:chOff x="6797046" y="3099164"/>
            <a:chExt cx="216298" cy="991040"/>
          </a:xfrm>
        </p:grpSpPr>
        <p:sp>
          <p:nvSpPr>
            <p:cNvPr id="60" name="Oval 59"/>
            <p:cNvSpPr/>
            <p:nvPr/>
          </p:nvSpPr>
          <p:spPr>
            <a:xfrm>
              <a:off x="6821711" y="3515400"/>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1" name="Group 80"/>
            <p:cNvGrpSpPr/>
            <p:nvPr/>
          </p:nvGrpSpPr>
          <p:grpSpPr>
            <a:xfrm flipV="1">
              <a:off x="6797046" y="3099164"/>
              <a:ext cx="216298" cy="991040"/>
              <a:chOff x="2492188" y="1990165"/>
              <a:chExt cx="349623" cy="1004048"/>
            </a:xfrm>
          </p:grpSpPr>
          <p:cxnSp>
            <p:nvCxnSpPr>
              <p:cNvPr id="95" name="Straight Connector 9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7530431" y="3367017"/>
            <a:ext cx="251010" cy="1374711"/>
            <a:chOff x="7530431" y="3367017"/>
            <a:chExt cx="251010" cy="1374711"/>
          </a:xfrm>
        </p:grpSpPr>
        <p:sp>
          <p:nvSpPr>
            <p:cNvPr id="61" name="Oval 60"/>
            <p:cNvSpPr/>
            <p:nvPr/>
          </p:nvSpPr>
          <p:spPr>
            <a:xfrm>
              <a:off x="7572032" y="4005844"/>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86" name="Group 85"/>
            <p:cNvGrpSpPr/>
            <p:nvPr/>
          </p:nvGrpSpPr>
          <p:grpSpPr>
            <a:xfrm flipV="1">
              <a:off x="7530431" y="3367017"/>
              <a:ext cx="251010" cy="1374711"/>
              <a:chOff x="2492188" y="1990165"/>
              <a:chExt cx="349623" cy="1004048"/>
            </a:xfrm>
          </p:grpSpPr>
          <p:cxnSp>
            <p:nvCxnSpPr>
              <p:cNvPr id="87" name="Straight Connector 8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cxnSp>
        <p:nvCxnSpPr>
          <p:cNvPr id="101" name="Straight Connector 100"/>
          <p:cNvCxnSpPr/>
          <p:nvPr/>
        </p:nvCxnSpPr>
        <p:spPr>
          <a:xfrm flipV="1">
            <a:off x="6078821" y="3305802"/>
            <a:ext cx="3710638" cy="13555"/>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0" idx="0"/>
          </p:cNvCxnSpPr>
          <p:nvPr/>
        </p:nvCxnSpPr>
        <p:spPr>
          <a:xfrm flipV="1">
            <a:off x="6897911" y="3314150"/>
            <a:ext cx="1996" cy="201250"/>
          </a:xfrm>
          <a:prstGeom prst="line">
            <a:avLst/>
          </a:prstGeom>
          <a:ln w="508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643118" y="3312579"/>
            <a:ext cx="7199" cy="685189"/>
          </a:xfrm>
          <a:prstGeom prst="line">
            <a:avLst/>
          </a:prstGeom>
          <a:ln w="508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63" idx="0"/>
          </p:cNvCxnSpPr>
          <p:nvPr/>
        </p:nvCxnSpPr>
        <p:spPr>
          <a:xfrm flipH="1" flipV="1">
            <a:off x="8392830" y="3305601"/>
            <a:ext cx="5251" cy="1090146"/>
          </a:xfrm>
          <a:prstGeom prst="line">
            <a:avLst/>
          </a:prstGeom>
          <a:ln w="508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2613220" y="395720"/>
            <a:ext cx="6096000" cy="923330"/>
          </a:xfrm>
          <a:prstGeom prst="rect">
            <a:avLst/>
          </a:prstGeom>
        </p:spPr>
        <p:txBody>
          <a:bodyPr>
            <a:spAutoFit/>
          </a:bodyPr>
          <a:lstStyle/>
          <a:p>
            <a:pPr eaLnBrk="0" hangingPunct="0"/>
            <a:r>
              <a:rPr lang="en-US" b="1" dirty="0">
                <a:solidFill>
                  <a:prstClr val="black"/>
                </a:solidFill>
                <a:latin typeface="Verdana" pitchFamily="34" charset="0"/>
              </a:rPr>
              <a:t>The (in)ability of current approach to </a:t>
            </a:r>
          </a:p>
          <a:p>
            <a:pPr eaLnBrk="0" hangingPunct="0"/>
            <a:r>
              <a:rPr lang="en-US" b="1" dirty="0">
                <a:solidFill>
                  <a:prstClr val="black"/>
                </a:solidFill>
                <a:latin typeface="Verdana" pitchFamily="34" charset="0"/>
              </a:rPr>
              <a:t>properly inform users of the height of</a:t>
            </a:r>
          </a:p>
          <a:p>
            <a:pPr eaLnBrk="0" hangingPunct="0"/>
            <a:r>
              <a:rPr lang="en-US" b="1" dirty="0">
                <a:solidFill>
                  <a:prstClr val="black"/>
                </a:solidFill>
                <a:latin typeface="Verdana" pitchFamily="34" charset="0"/>
              </a:rPr>
              <a:t>this mark can be seen in green below.</a:t>
            </a:r>
          </a:p>
        </p:txBody>
      </p:sp>
    </p:spTree>
    <p:extLst>
      <p:ext uri="{BB962C8B-B14F-4D97-AF65-F5344CB8AC3E}">
        <p14:creationId xmlns:p14="http://schemas.microsoft.com/office/powerpoint/2010/main" val="8504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up)">
                                      <p:cBhvr>
                                        <p:cTn id="12" dur="500"/>
                                        <p:tgtEl>
                                          <p:spTgt spid="1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up)">
                                      <p:cBhvr>
                                        <p:cTn id="16" dur="500"/>
                                        <p:tgtEl>
                                          <p:spTgt spid="11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up)">
                                      <p:cBhvr>
                                        <p:cTn id="2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7740238" y="1714500"/>
            <a:ext cx="3240960" cy="5143500"/>
          </a:xfrm>
          <a:prstGeom prst="rect">
            <a:avLst/>
          </a:prstGeom>
          <a:solidFill>
            <a:srgbClr val="92D05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p>
        </p:txBody>
      </p:sp>
      <p:sp>
        <p:nvSpPr>
          <p:cNvPr id="171" name="Rectangle 170"/>
          <p:cNvSpPr/>
          <p:nvPr/>
        </p:nvSpPr>
        <p:spPr>
          <a:xfrm>
            <a:off x="1837198" y="1714500"/>
            <a:ext cx="2906486" cy="5143500"/>
          </a:xfrm>
          <a:prstGeom prst="rect">
            <a:avLst/>
          </a:prstGeom>
          <a:solidFill>
            <a:srgbClr val="00B0F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62" name="Oval 61"/>
          <p:cNvSpPr/>
          <p:nvPr/>
        </p:nvSpPr>
        <p:spPr>
          <a:xfrm>
            <a:off x="3180225" y="4050665"/>
            <a:ext cx="1312043"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NADCON*</a:t>
            </a:r>
            <a:endParaRPr lang="en-US" sz="1300" b="1" dirty="0">
              <a:solidFill>
                <a:schemeClr val="tx1"/>
              </a:solidFill>
            </a:endParaRPr>
          </a:p>
        </p:txBody>
      </p:sp>
      <p:sp>
        <p:nvSpPr>
          <p:cNvPr id="200" name="Oval 199"/>
          <p:cNvSpPr/>
          <p:nvPr/>
        </p:nvSpPr>
        <p:spPr>
          <a:xfrm>
            <a:off x="3192644" y="4044269"/>
            <a:ext cx="1312043"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a:solidFill>
                  <a:schemeClr val="tx1"/>
                </a:solidFill>
              </a:rPr>
              <a:t>IFVM2022*</a:t>
            </a:r>
            <a:endParaRPr lang="en-US" sz="1300" b="1" dirty="0">
              <a:solidFill>
                <a:schemeClr val="tx1"/>
              </a:solidFill>
            </a:endParaRPr>
          </a:p>
        </p:txBody>
      </p:sp>
      <p:sp>
        <p:nvSpPr>
          <p:cNvPr id="65" name="Oval 64"/>
          <p:cNvSpPr/>
          <p:nvPr/>
        </p:nvSpPr>
        <p:spPr>
          <a:xfrm>
            <a:off x="6219307" y="4051038"/>
            <a:ext cx="1249472"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1500" b="1" dirty="0" smtClean="0">
                <a:solidFill>
                  <a:schemeClr val="tx1"/>
                </a:solidFill>
              </a:rPr>
              <a:t>NADCON*</a:t>
            </a:r>
            <a:endParaRPr lang="en-US" sz="1500" b="1" dirty="0">
              <a:solidFill>
                <a:schemeClr val="tx1"/>
              </a:solidFill>
            </a:endParaRPr>
          </a:p>
        </p:txBody>
      </p:sp>
      <p:sp>
        <p:nvSpPr>
          <p:cNvPr id="81" name="Oval 80"/>
          <p:cNvSpPr/>
          <p:nvPr/>
        </p:nvSpPr>
        <p:spPr>
          <a:xfrm>
            <a:off x="6219307" y="4061924"/>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1500" b="1" dirty="0">
                <a:solidFill>
                  <a:schemeClr val="tx1"/>
                </a:solidFill>
              </a:rPr>
              <a:t>IFVM2022</a:t>
            </a:r>
          </a:p>
        </p:txBody>
      </p:sp>
      <p:sp>
        <p:nvSpPr>
          <p:cNvPr id="64" name="Oval 63"/>
          <p:cNvSpPr/>
          <p:nvPr/>
        </p:nvSpPr>
        <p:spPr>
          <a:xfrm>
            <a:off x="9175740" y="4050665"/>
            <a:ext cx="1312043"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NADCON</a:t>
            </a:r>
            <a:endParaRPr lang="en-US" sz="1300" b="1" dirty="0">
              <a:solidFill>
                <a:schemeClr val="tx1"/>
              </a:solidFill>
            </a:endParaRPr>
          </a:p>
        </p:txBody>
      </p:sp>
      <p:sp>
        <p:nvSpPr>
          <p:cNvPr id="8" name="Rectangle 7"/>
          <p:cNvSpPr/>
          <p:nvPr/>
        </p:nvSpPr>
        <p:spPr>
          <a:xfrm>
            <a:off x="1993324" y="184748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FF0000"/>
                </a:solidFill>
              </a:rPr>
              <a:t>ep. 2020.00</a:t>
            </a:r>
            <a:endParaRPr lang="en-US" dirty="0">
              <a:solidFill>
                <a:srgbClr val="FF0000"/>
              </a:solidFill>
            </a:endParaRPr>
          </a:p>
        </p:txBody>
      </p:sp>
      <p:sp>
        <p:nvSpPr>
          <p:cNvPr id="12" name="Rectangle 11"/>
          <p:cNvSpPr/>
          <p:nvPr/>
        </p:nvSpPr>
        <p:spPr>
          <a:xfrm>
            <a:off x="1993324"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rgbClr val="00B0F0"/>
                </a:solidFill>
              </a:rPr>
              <a:t>PATRF2022</a:t>
            </a:r>
          </a:p>
          <a:p>
            <a:pPr algn="ctr"/>
            <a:r>
              <a:rPr lang="en-US" dirty="0" smtClean="0">
                <a:solidFill>
                  <a:srgbClr val="00B050"/>
                </a:solidFill>
              </a:rPr>
              <a:t>ep. 2040.00</a:t>
            </a:r>
            <a:endParaRPr lang="en-US" dirty="0">
              <a:solidFill>
                <a:srgbClr val="00B050"/>
              </a:solidFill>
            </a:endParaRPr>
          </a:p>
        </p:txBody>
      </p:sp>
      <p:sp>
        <p:nvSpPr>
          <p:cNvPr id="14" name="Flowchart: Data 13"/>
          <p:cNvSpPr/>
          <p:nvPr/>
        </p:nvSpPr>
        <p:spPr>
          <a:xfrm>
            <a:off x="3564243"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sp>
        <p:nvSpPr>
          <p:cNvPr id="79" name="Rectangle 78"/>
          <p:cNvSpPr/>
          <p:nvPr/>
        </p:nvSpPr>
        <p:spPr>
          <a:xfrm>
            <a:off x="4959796"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FF0000"/>
                </a:solidFill>
              </a:rPr>
              <a:t>ep. 2020.00</a:t>
            </a:r>
            <a:endParaRPr lang="en-US" dirty="0">
              <a:solidFill>
                <a:srgbClr val="FF0000"/>
              </a:solidFill>
            </a:endParaRPr>
          </a:p>
        </p:txBody>
      </p:sp>
      <p:sp>
        <p:nvSpPr>
          <p:cNvPr id="80" name="Rectangle 79"/>
          <p:cNvSpPr/>
          <p:nvPr/>
        </p:nvSpPr>
        <p:spPr>
          <a:xfrm>
            <a:off x="4959796" y="600699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smtClean="0">
                <a:solidFill>
                  <a:schemeClr val="tx1"/>
                </a:solidFill>
              </a:rPr>
              <a:t>ITRF2020</a:t>
            </a:r>
          </a:p>
          <a:p>
            <a:pPr algn="ctr"/>
            <a:r>
              <a:rPr lang="en-US" dirty="0" smtClean="0">
                <a:solidFill>
                  <a:srgbClr val="00B050"/>
                </a:solidFill>
              </a:rPr>
              <a:t>ep. 2040.00</a:t>
            </a:r>
            <a:endParaRPr lang="en-US" dirty="0">
              <a:solidFill>
                <a:srgbClr val="00B050"/>
              </a:solidFill>
            </a:endParaRPr>
          </a:p>
        </p:txBody>
      </p:sp>
      <p:cxnSp>
        <p:nvCxnSpPr>
          <p:cNvPr id="82" name="Straight Arrow Connector 81"/>
          <p:cNvCxnSpPr>
            <a:stCxn id="81" idx="0"/>
            <a:endCxn id="84" idx="2"/>
          </p:cNvCxnSpPr>
          <p:nvPr/>
        </p:nvCxnSpPr>
        <p:spPr>
          <a:xfrm flipH="1" flipV="1">
            <a:off x="6834005" y="3828143"/>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1" idx="4"/>
            <a:endCxn id="85" idx="0"/>
          </p:cNvCxnSpPr>
          <p:nvPr/>
        </p:nvCxnSpPr>
        <p:spPr>
          <a:xfrm flipH="1">
            <a:off x="6834005" y="4446337"/>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6209267" y="318221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smtClean="0">
                <a:solidFill>
                  <a:schemeClr val="tx1"/>
                </a:solidFill>
              </a:rPr>
              <a:t>ITRF2020</a:t>
            </a:r>
          </a:p>
          <a:p>
            <a:pPr algn="ctr"/>
            <a:r>
              <a:rPr lang="en-US" dirty="0" smtClean="0">
                <a:solidFill>
                  <a:srgbClr val="FF0000"/>
                </a:solidFill>
              </a:rPr>
              <a:t>ep. 2020.00</a:t>
            </a:r>
            <a:endParaRPr lang="en-US" dirty="0">
              <a:solidFill>
                <a:srgbClr val="FF0000"/>
              </a:solidFill>
            </a:endParaRPr>
          </a:p>
        </p:txBody>
      </p:sp>
      <p:sp>
        <p:nvSpPr>
          <p:cNvPr id="85" name="Rectangle 84"/>
          <p:cNvSpPr/>
          <p:nvPr/>
        </p:nvSpPr>
        <p:spPr>
          <a:xfrm>
            <a:off x="6209267" y="467014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smtClean="0">
                <a:solidFill>
                  <a:schemeClr val="tx1"/>
                </a:solidFill>
              </a:rPr>
              <a:t>ITRF2020</a:t>
            </a:r>
          </a:p>
          <a:p>
            <a:pPr algn="ctr"/>
            <a:r>
              <a:rPr lang="en-US" dirty="0" smtClean="0">
                <a:solidFill>
                  <a:srgbClr val="00B050"/>
                </a:solidFill>
              </a:rPr>
              <a:t>ep. 2040.00</a:t>
            </a:r>
            <a:endParaRPr lang="en-US" dirty="0">
              <a:solidFill>
                <a:srgbClr val="00B050"/>
              </a:solidFill>
            </a:endParaRPr>
          </a:p>
        </p:txBody>
      </p:sp>
      <p:sp>
        <p:nvSpPr>
          <p:cNvPr id="86" name="Rounded Rectangle 85"/>
          <p:cNvSpPr/>
          <p:nvPr/>
        </p:nvSpPr>
        <p:spPr>
          <a:xfrm>
            <a:off x="6380887" y="276336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88" name="Straight Arrow Connector 87"/>
          <p:cNvCxnSpPr>
            <a:stCxn id="84" idx="0"/>
            <a:endCxn id="86" idx="2"/>
          </p:cNvCxnSpPr>
          <p:nvPr/>
        </p:nvCxnSpPr>
        <p:spPr>
          <a:xfrm flipV="1">
            <a:off x="6834003" y="304005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Rounded Rectangle 88"/>
          <p:cNvSpPr/>
          <p:nvPr/>
        </p:nvSpPr>
        <p:spPr>
          <a:xfrm>
            <a:off x="6380887" y="545321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91" name="Straight Arrow Connector 90"/>
          <p:cNvCxnSpPr>
            <a:stCxn id="89" idx="0"/>
            <a:endCxn id="85" idx="2"/>
          </p:cNvCxnSpPr>
          <p:nvPr/>
        </p:nvCxnSpPr>
        <p:spPr>
          <a:xfrm flipV="1">
            <a:off x="6834003" y="531106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7926269" y="1845365"/>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FF0000"/>
                </a:solidFill>
              </a:rPr>
              <a:t>ep. 2020.00</a:t>
            </a:r>
            <a:endParaRPr lang="en-US" dirty="0">
              <a:solidFill>
                <a:srgbClr val="FF0000"/>
              </a:solidFill>
            </a:endParaRPr>
          </a:p>
        </p:txBody>
      </p:sp>
      <p:sp>
        <p:nvSpPr>
          <p:cNvPr id="96" name="Rectangle 95"/>
          <p:cNvSpPr/>
          <p:nvPr/>
        </p:nvSpPr>
        <p:spPr>
          <a:xfrm>
            <a:off x="7926269" y="600387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tx1"/>
                </a:solidFill>
              </a:rPr>
              <a:t>XYZ</a:t>
            </a:r>
          </a:p>
          <a:p>
            <a:pPr algn="ctr"/>
            <a:r>
              <a:rPr lang="en-US" dirty="0">
                <a:solidFill>
                  <a:srgbClr val="00B050"/>
                </a:solidFill>
              </a:rPr>
              <a:t>N</a:t>
            </a:r>
            <a:r>
              <a:rPr lang="en-US" dirty="0" smtClean="0">
                <a:solidFill>
                  <a:srgbClr val="00B050"/>
                </a:solidFill>
              </a:rPr>
              <a:t>ATRF2022</a:t>
            </a:r>
          </a:p>
          <a:p>
            <a:pPr algn="ctr"/>
            <a:r>
              <a:rPr lang="en-US" dirty="0" smtClean="0">
                <a:solidFill>
                  <a:srgbClr val="00B050"/>
                </a:solidFill>
              </a:rPr>
              <a:t>ep. 2040.00</a:t>
            </a:r>
            <a:endParaRPr lang="en-US" dirty="0">
              <a:solidFill>
                <a:srgbClr val="00B050"/>
              </a:solidFill>
            </a:endParaRPr>
          </a:p>
        </p:txBody>
      </p:sp>
      <p:sp>
        <p:nvSpPr>
          <p:cNvPr id="141" name="Rectangle 140"/>
          <p:cNvSpPr/>
          <p:nvPr/>
        </p:nvSpPr>
        <p:spPr>
          <a:xfrm>
            <a:off x="9175740"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FF0000"/>
                </a:solidFill>
              </a:rPr>
              <a:t>ep. 2020.00</a:t>
            </a:r>
            <a:endParaRPr lang="en-US" dirty="0">
              <a:solidFill>
                <a:srgbClr val="FF0000"/>
              </a:solidFill>
            </a:endParaRPr>
          </a:p>
        </p:txBody>
      </p:sp>
      <p:sp>
        <p:nvSpPr>
          <p:cNvPr id="142" name="Rectangle 141"/>
          <p:cNvSpPr/>
          <p:nvPr/>
        </p:nvSpPr>
        <p:spPr>
          <a:xfrm>
            <a:off x="9175740"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50"/>
                </a:solidFill>
              </a:rPr>
              <a:t>NATRF2022</a:t>
            </a:r>
            <a:endParaRPr lang="en-US" dirty="0" smtClean="0">
              <a:solidFill>
                <a:schemeClr val="tx1"/>
              </a:solidFill>
            </a:endParaRPr>
          </a:p>
          <a:p>
            <a:pPr algn="ctr"/>
            <a:r>
              <a:rPr lang="en-US" dirty="0" smtClean="0">
                <a:solidFill>
                  <a:srgbClr val="00B050"/>
                </a:solidFill>
              </a:rPr>
              <a:t>ep. 2040.00</a:t>
            </a:r>
            <a:endParaRPr lang="en-US" dirty="0">
              <a:solidFill>
                <a:srgbClr val="00B050"/>
              </a:solidFill>
            </a:endParaRPr>
          </a:p>
        </p:txBody>
      </p:sp>
      <p:sp>
        <p:nvSpPr>
          <p:cNvPr id="143" name="Rounded Rectangle 142"/>
          <p:cNvSpPr/>
          <p:nvPr/>
        </p:nvSpPr>
        <p:spPr>
          <a:xfrm>
            <a:off x="9347360"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4" name="Straight Arrow Connector 143"/>
          <p:cNvCxnSpPr>
            <a:stCxn id="141" idx="0"/>
            <a:endCxn id="143" idx="2"/>
          </p:cNvCxnSpPr>
          <p:nvPr/>
        </p:nvCxnSpPr>
        <p:spPr>
          <a:xfrm flipV="1">
            <a:off x="9800476"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5" name="Rounded Rectangle 144"/>
          <p:cNvSpPr/>
          <p:nvPr/>
        </p:nvSpPr>
        <p:spPr>
          <a:xfrm>
            <a:off x="9347360"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46" name="Straight Arrow Connector 145"/>
          <p:cNvCxnSpPr>
            <a:stCxn id="145" idx="0"/>
            <a:endCxn id="142" idx="2"/>
          </p:cNvCxnSpPr>
          <p:nvPr/>
        </p:nvCxnSpPr>
        <p:spPr>
          <a:xfrm flipV="1">
            <a:off x="9800476"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242795" y="3180654"/>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smtClean="0">
                <a:solidFill>
                  <a:schemeClr val="tx1"/>
                </a:solidFill>
                <a:latin typeface="Symbol" panose="05050102010706020507" pitchFamily="18" charset="2"/>
              </a:rPr>
              <a:t>fl</a:t>
            </a:r>
            <a:r>
              <a:rPr lang="en-US" dirty="0" err="1" smtClean="0">
                <a:solidFill>
                  <a:schemeClr val="tx1"/>
                </a:solidFill>
              </a:rPr>
              <a:t>h</a:t>
            </a:r>
            <a:endParaRPr lang="en-US" dirty="0" smtClean="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FF0000"/>
                </a:solidFill>
              </a:rPr>
              <a:t>ep. 2020.00</a:t>
            </a:r>
            <a:endParaRPr lang="en-US" dirty="0">
              <a:solidFill>
                <a:srgbClr val="FF0000"/>
              </a:solidFill>
            </a:endParaRPr>
          </a:p>
        </p:txBody>
      </p:sp>
      <p:sp>
        <p:nvSpPr>
          <p:cNvPr id="151" name="Rectangle 150"/>
          <p:cNvSpPr/>
          <p:nvPr/>
        </p:nvSpPr>
        <p:spPr>
          <a:xfrm>
            <a:off x="3242795" y="4668582"/>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err="1">
                <a:solidFill>
                  <a:schemeClr val="tx1"/>
                </a:solidFill>
                <a:latin typeface="Symbol" panose="05050102010706020507" pitchFamily="18" charset="2"/>
              </a:rPr>
              <a:t>fl</a:t>
            </a:r>
            <a:r>
              <a:rPr lang="en-US" dirty="0" err="1">
                <a:solidFill>
                  <a:schemeClr val="tx1"/>
                </a:solidFill>
              </a:rPr>
              <a:t>h</a:t>
            </a:r>
            <a:endParaRPr lang="en-US" dirty="0">
              <a:solidFill>
                <a:schemeClr val="tx1"/>
              </a:solidFill>
            </a:endParaRPr>
          </a:p>
          <a:p>
            <a:pPr algn="ctr"/>
            <a:r>
              <a:rPr lang="en-US" dirty="0">
                <a:solidFill>
                  <a:srgbClr val="00B0F0"/>
                </a:solidFill>
              </a:rPr>
              <a:t>PATRF2022</a:t>
            </a:r>
            <a:endParaRPr lang="en-US" dirty="0" smtClean="0">
              <a:solidFill>
                <a:schemeClr val="tx1"/>
              </a:solidFill>
            </a:endParaRPr>
          </a:p>
          <a:p>
            <a:pPr algn="ctr"/>
            <a:r>
              <a:rPr lang="en-US" dirty="0" smtClean="0">
                <a:solidFill>
                  <a:srgbClr val="00B050"/>
                </a:solidFill>
              </a:rPr>
              <a:t>ep. 2040.00</a:t>
            </a:r>
            <a:endParaRPr lang="en-US" dirty="0">
              <a:solidFill>
                <a:srgbClr val="00B050"/>
              </a:solidFill>
            </a:endParaRPr>
          </a:p>
        </p:txBody>
      </p:sp>
      <p:sp>
        <p:nvSpPr>
          <p:cNvPr id="152" name="Rounded Rectangle 151"/>
          <p:cNvSpPr/>
          <p:nvPr/>
        </p:nvSpPr>
        <p:spPr>
          <a:xfrm>
            <a:off x="3414415" y="276180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3" name="Straight Arrow Connector 152"/>
          <p:cNvCxnSpPr>
            <a:stCxn id="150" idx="0"/>
            <a:endCxn id="152" idx="2"/>
          </p:cNvCxnSpPr>
          <p:nvPr/>
        </p:nvCxnSpPr>
        <p:spPr>
          <a:xfrm flipV="1">
            <a:off x="3867531" y="3038495"/>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4" name="Rounded Rectangle 153"/>
          <p:cNvSpPr/>
          <p:nvPr/>
        </p:nvSpPr>
        <p:spPr>
          <a:xfrm>
            <a:off x="3414415" y="545165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en-US" dirty="0" smtClean="0"/>
              <a:t>XYZ2PLH</a:t>
            </a:r>
          </a:p>
        </p:txBody>
      </p:sp>
      <p:cxnSp>
        <p:nvCxnSpPr>
          <p:cNvPr id="155" name="Straight Arrow Connector 154"/>
          <p:cNvCxnSpPr>
            <a:stCxn id="154" idx="0"/>
            <a:endCxn id="151" idx="2"/>
          </p:cNvCxnSpPr>
          <p:nvPr/>
        </p:nvCxnSpPr>
        <p:spPr>
          <a:xfrm flipV="1">
            <a:off x="3867531" y="5309501"/>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4" idx="2"/>
            <a:endCxn id="8" idx="3"/>
          </p:cNvCxnSpPr>
          <p:nvPr/>
        </p:nvCxnSpPr>
        <p:spPr>
          <a:xfrm flipH="1">
            <a:off x="3242795" y="2162822"/>
            <a:ext cx="428858" cy="51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79" idx="1"/>
            <a:endCxn id="14" idx="5"/>
          </p:cNvCxnSpPr>
          <p:nvPr/>
        </p:nvCxnSpPr>
        <p:spPr>
          <a:xfrm flipH="1" flipV="1">
            <a:off x="4530938" y="2162821"/>
            <a:ext cx="428858"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3" name="Flowchart: Data 162"/>
          <p:cNvSpPr/>
          <p:nvPr/>
        </p:nvSpPr>
        <p:spPr>
          <a:xfrm>
            <a:off x="6532392" y="1933079"/>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64" name="Straight Arrow Connector 163"/>
          <p:cNvCxnSpPr>
            <a:stCxn id="163" idx="2"/>
            <a:endCxn id="79" idx="3"/>
          </p:cNvCxnSpPr>
          <p:nvPr/>
        </p:nvCxnSpPr>
        <p:spPr>
          <a:xfrm flipH="1">
            <a:off x="6209268" y="2162821"/>
            <a:ext cx="430534"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95" idx="1"/>
            <a:endCxn id="163" idx="5"/>
          </p:cNvCxnSpPr>
          <p:nvPr/>
        </p:nvCxnSpPr>
        <p:spPr>
          <a:xfrm flipH="1" flipV="1">
            <a:off x="7499087" y="2162821"/>
            <a:ext cx="427182"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3" name="Flowchart: Data 172"/>
          <p:cNvSpPr/>
          <p:nvPr/>
        </p:nvSpPr>
        <p:spPr>
          <a:xfrm>
            <a:off x="3576563" y="609971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4" name="Straight Arrow Connector 173"/>
          <p:cNvCxnSpPr>
            <a:stCxn id="173" idx="2"/>
            <a:endCxn id="12" idx="3"/>
          </p:cNvCxnSpPr>
          <p:nvPr/>
        </p:nvCxnSpPr>
        <p:spPr>
          <a:xfrm flipH="1" flipV="1">
            <a:off x="3242797" y="6324331"/>
            <a:ext cx="441177" cy="51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80" idx="1"/>
            <a:endCxn id="173" idx="5"/>
          </p:cNvCxnSpPr>
          <p:nvPr/>
        </p:nvCxnSpPr>
        <p:spPr>
          <a:xfrm flipH="1">
            <a:off x="4543258" y="6327451"/>
            <a:ext cx="416538" cy="200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8" name="Flowchart: Data 177"/>
          <p:cNvSpPr/>
          <p:nvPr/>
        </p:nvSpPr>
        <p:spPr>
          <a:xfrm>
            <a:off x="6532392" y="6096006"/>
            <a:ext cx="1074107"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tx1"/>
                </a:solidFill>
              </a:rPr>
              <a:t>EPP2022</a:t>
            </a:r>
          </a:p>
        </p:txBody>
      </p:sp>
      <p:cxnSp>
        <p:nvCxnSpPr>
          <p:cNvPr id="179" name="Straight Arrow Connector 178"/>
          <p:cNvCxnSpPr>
            <a:stCxn id="178" idx="2"/>
            <a:endCxn id="80" idx="3"/>
          </p:cNvCxnSpPr>
          <p:nvPr/>
        </p:nvCxnSpPr>
        <p:spPr>
          <a:xfrm flipH="1">
            <a:off x="6209268" y="6325750"/>
            <a:ext cx="430534" cy="1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96" idx="1"/>
            <a:endCxn id="178" idx="5"/>
          </p:cNvCxnSpPr>
          <p:nvPr/>
        </p:nvCxnSpPr>
        <p:spPr>
          <a:xfrm flipH="1">
            <a:off x="7499087" y="6324331"/>
            <a:ext cx="427182" cy="14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H="1" flipV="1">
            <a:off x="3242796" y="2486282"/>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flipH="1" flipV="1">
            <a:off x="6227884" y="2483281"/>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H="1" flipV="1">
            <a:off x="9185778" y="2500445"/>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H="1">
            <a:off x="3242796"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H="1">
            <a:off x="6227884"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H="1">
            <a:off x="9185778" y="5737046"/>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flipV="1">
            <a:off x="3867532"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flipH="1" flipV="1">
            <a:off x="9857436" y="3837177"/>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H="1">
            <a:off x="9857436"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7" name="Oval 206"/>
          <p:cNvSpPr/>
          <p:nvPr/>
        </p:nvSpPr>
        <p:spPr>
          <a:xfrm>
            <a:off x="9180674" y="4058679"/>
            <a:ext cx="1296392"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85000" lnSpcReduction="20000"/>
          </a:bodyPr>
          <a:lstStyle/>
          <a:p>
            <a:pPr algn="ctr"/>
            <a:r>
              <a:rPr lang="en-US" b="1" dirty="0" smtClean="0">
                <a:solidFill>
                  <a:schemeClr val="tx1"/>
                </a:solidFill>
              </a:rPr>
              <a:t>IFVM2022*</a:t>
            </a:r>
            <a:endParaRPr lang="en-US" sz="1300" b="1" dirty="0">
              <a:solidFill>
                <a:schemeClr val="tx1"/>
              </a:solidFill>
            </a:endParaRPr>
          </a:p>
        </p:txBody>
      </p:sp>
      <p:sp>
        <p:nvSpPr>
          <p:cNvPr id="2" name="Date Placeholder 1"/>
          <p:cNvSpPr>
            <a:spLocks noGrp="1"/>
          </p:cNvSpPr>
          <p:nvPr>
            <p:ph type="dt" sz="half" idx="10"/>
          </p:nvPr>
        </p:nvSpPr>
        <p:spPr/>
        <p:txBody>
          <a:bodyPr/>
          <a:lstStyle/>
          <a:p>
            <a:pPr>
              <a:defRPr/>
            </a:pPr>
            <a:r>
              <a:rPr lang="en-US" smtClean="0"/>
              <a:t>March 11, 2021</a:t>
            </a:r>
            <a:endParaRPr lang="en-US" dirty="0"/>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45</a:t>
            </a:fld>
            <a:endParaRPr lang="en-US"/>
          </a:p>
        </p:txBody>
      </p:sp>
      <p:sp>
        <p:nvSpPr>
          <p:cNvPr id="59" name="Cloud 58"/>
          <p:cNvSpPr/>
          <p:nvPr/>
        </p:nvSpPr>
        <p:spPr>
          <a:xfrm>
            <a:off x="9137469" y="513423"/>
            <a:ext cx="2935267" cy="144026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Important:  This slide only covers </a:t>
            </a:r>
            <a:r>
              <a:rPr lang="en-US" i="1" dirty="0" smtClean="0"/>
              <a:t>geometric</a:t>
            </a:r>
            <a:r>
              <a:rPr lang="en-US" dirty="0" smtClean="0"/>
              <a:t> coordinates.  </a:t>
            </a:r>
            <a:endParaRPr lang="en-US" dirty="0"/>
          </a:p>
        </p:txBody>
      </p:sp>
      <p:sp>
        <p:nvSpPr>
          <p:cNvPr id="61" name="Title 1"/>
          <p:cNvSpPr txBox="1">
            <a:spLocks/>
          </p:cNvSpPr>
          <p:nvPr/>
        </p:nvSpPr>
        <p:spPr bwMode="auto">
          <a:xfrm>
            <a:off x="624937" y="5221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Example 2</a:t>
            </a:r>
            <a:endParaRPr lang="en-US" dirty="0"/>
          </a:p>
        </p:txBody>
      </p:sp>
      <p:sp>
        <p:nvSpPr>
          <p:cNvPr id="6" name="Rectangle 5"/>
          <p:cNvSpPr/>
          <p:nvPr/>
        </p:nvSpPr>
        <p:spPr>
          <a:xfrm>
            <a:off x="129740" y="885401"/>
            <a:ext cx="11620092" cy="923330"/>
          </a:xfrm>
          <a:prstGeom prst="rect">
            <a:avLst/>
          </a:prstGeom>
        </p:spPr>
        <p:txBody>
          <a:bodyPr wrap="square">
            <a:spAutoFit/>
          </a:bodyPr>
          <a:lstStyle/>
          <a:p>
            <a:pPr marL="285750" indent="-285750">
              <a:buFont typeface="Arial" panose="020B0604020202020204" pitchFamily="34" charset="0"/>
              <a:buChar char="•"/>
            </a:pPr>
            <a:r>
              <a:rPr lang="en-US" dirty="0"/>
              <a:t>It’s </a:t>
            </a:r>
            <a:r>
              <a:rPr lang="en-US" dirty="0" smtClean="0"/>
              <a:t>2043 </a:t>
            </a:r>
            <a:r>
              <a:rPr lang="en-US" dirty="0"/>
              <a:t>and you are working in San Diego using </a:t>
            </a:r>
            <a:r>
              <a:rPr lang="en-US" dirty="0" smtClean="0"/>
              <a:t>NATRF2022 (epoch 2040.00) </a:t>
            </a:r>
            <a:endParaRPr lang="en-US" dirty="0"/>
          </a:p>
          <a:p>
            <a:pPr marL="285750" indent="-285750">
              <a:buFont typeface="Arial" panose="020B0604020202020204" pitchFamily="34" charset="0"/>
              <a:buChar char="•"/>
            </a:pPr>
            <a:r>
              <a:rPr lang="en-US" dirty="0"/>
              <a:t>You need to compare your work against a competitor’s survey</a:t>
            </a:r>
          </a:p>
          <a:p>
            <a:pPr marL="742950" lvl="1" indent="-285750">
              <a:buFont typeface="Arial" panose="020B0604020202020204" pitchFamily="34" charset="0"/>
              <a:buChar char="•"/>
            </a:pPr>
            <a:r>
              <a:rPr lang="en-US" sz="1600" dirty="0"/>
              <a:t>Done in </a:t>
            </a:r>
            <a:r>
              <a:rPr lang="en-US" sz="1600" dirty="0" smtClean="0"/>
              <a:t>2024, </a:t>
            </a:r>
            <a:r>
              <a:rPr lang="en-US" sz="1600" dirty="0"/>
              <a:t>using </a:t>
            </a:r>
            <a:r>
              <a:rPr lang="en-US" sz="1600" dirty="0" smtClean="0"/>
              <a:t>PATRF2022 (epoch 2020.00) </a:t>
            </a:r>
            <a:endParaRPr lang="en-US" sz="1600" dirty="0"/>
          </a:p>
        </p:txBody>
      </p:sp>
      <p:cxnSp>
        <p:nvCxnSpPr>
          <p:cNvPr id="199" name="Straight Arrow Connector 198"/>
          <p:cNvCxnSpPr/>
          <p:nvPr/>
        </p:nvCxnSpPr>
        <p:spPr>
          <a:xfrm flipH="1">
            <a:off x="3867532" y="4455371"/>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Blueprint for the Modernized NSRS, Part 3: Webinar</a:t>
            </a:r>
            <a:endParaRPr lang="en-US"/>
          </a:p>
        </p:txBody>
      </p:sp>
    </p:spTree>
    <p:extLst>
      <p:ext uri="{BB962C8B-B14F-4D97-AF65-F5344CB8AC3E}">
        <p14:creationId xmlns:p14="http://schemas.microsoft.com/office/powerpoint/2010/main" val="17230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8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8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6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6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9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9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0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45" presetClass="exit" presetSubtype="0" fill="hold" grpId="1" nodeType="clickEffect">
                                  <p:stCondLst>
                                    <p:cond delay="0"/>
                                  </p:stCondLst>
                                  <p:childTnLst>
                                    <p:animEffect transition="out" filter="fade">
                                      <p:cBhvr>
                                        <p:cTn id="128" dur="2000"/>
                                        <p:tgtEl>
                                          <p:spTgt spid="200"/>
                                        </p:tgtEl>
                                      </p:cBhvr>
                                    </p:animEffect>
                                    <p:anim calcmode="lin" valueType="num">
                                      <p:cBhvr>
                                        <p:cTn id="129" dur="2000"/>
                                        <p:tgtEl>
                                          <p:spTgt spid="2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0" dur="2000"/>
                                        <p:tgtEl>
                                          <p:spTgt spid="200"/>
                                        </p:tgtEl>
                                        <p:attrNameLst>
                                          <p:attrName>ppt_h</p:attrName>
                                        </p:attrNameLst>
                                      </p:cBhvr>
                                      <p:tavLst>
                                        <p:tav tm="0">
                                          <p:val>
                                            <p:strVal val="ppt_h"/>
                                          </p:val>
                                        </p:tav>
                                        <p:tav tm="100000">
                                          <p:val>
                                            <p:strVal val="ppt_h"/>
                                          </p:val>
                                        </p:tav>
                                      </p:tavLst>
                                    </p:anim>
                                    <p:set>
                                      <p:cBhvr>
                                        <p:cTn id="131" dur="1" fill="hold">
                                          <p:stCondLst>
                                            <p:cond delay="1999"/>
                                          </p:stCondLst>
                                        </p:cTn>
                                        <p:tgtEl>
                                          <p:spTgt spid="200"/>
                                        </p:tgtEl>
                                        <p:attrNameLst>
                                          <p:attrName>style.visibility</p:attrName>
                                        </p:attrNameLst>
                                      </p:cBhvr>
                                      <p:to>
                                        <p:strVal val="hidden"/>
                                      </p:to>
                                    </p:set>
                                  </p:childTnLst>
                                </p:cTn>
                              </p:par>
                              <p:par>
                                <p:cTn id="132" presetID="45" presetClass="entr" presetSubtype="0" fill="hold" grpId="1" nodeType="with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2000"/>
                                        <p:tgtEl>
                                          <p:spTgt spid="62"/>
                                        </p:tgtEl>
                                      </p:cBhvr>
                                    </p:animEffect>
                                    <p:anim calcmode="lin" valueType="num">
                                      <p:cBhvr>
                                        <p:cTn id="135" dur="2000" fill="hold"/>
                                        <p:tgtEl>
                                          <p:spTgt spid="62"/>
                                        </p:tgtEl>
                                        <p:attrNameLst>
                                          <p:attrName>ppt_w</p:attrName>
                                        </p:attrNameLst>
                                      </p:cBhvr>
                                      <p:tavLst>
                                        <p:tav tm="0" fmla="#ppt_w*sin(2.5*pi*$)">
                                          <p:val>
                                            <p:fltVal val="0"/>
                                          </p:val>
                                        </p:tav>
                                        <p:tav tm="100000">
                                          <p:val>
                                            <p:fltVal val="1"/>
                                          </p:val>
                                        </p:tav>
                                      </p:tavLst>
                                    </p:anim>
                                    <p:anim calcmode="lin" valueType="num">
                                      <p:cBhvr>
                                        <p:cTn id="136" dur="2000" fill="hold"/>
                                        <p:tgtEl>
                                          <p:spTgt spid="62"/>
                                        </p:tgtEl>
                                        <p:attrNameLst>
                                          <p:attrName>ppt_h</p:attrName>
                                        </p:attrNameLst>
                                      </p:cBhvr>
                                      <p:tavLst>
                                        <p:tav tm="0">
                                          <p:val>
                                            <p:strVal val="#ppt_h"/>
                                          </p:val>
                                        </p:tav>
                                        <p:tav tm="100000">
                                          <p:val>
                                            <p:strVal val="#ppt_h"/>
                                          </p:val>
                                        </p:tav>
                                      </p:tavLst>
                                    </p:anim>
                                  </p:childTnLst>
                                </p:cTn>
                              </p:par>
                              <p:par>
                                <p:cTn id="137" presetID="45" presetClass="exit" presetSubtype="0" fill="hold" grpId="1" nodeType="withEffect">
                                  <p:stCondLst>
                                    <p:cond delay="0"/>
                                  </p:stCondLst>
                                  <p:childTnLst>
                                    <p:animEffect transition="out" filter="fade">
                                      <p:cBhvr>
                                        <p:cTn id="138" dur="2000"/>
                                        <p:tgtEl>
                                          <p:spTgt spid="207"/>
                                        </p:tgtEl>
                                      </p:cBhvr>
                                    </p:animEffect>
                                    <p:anim calcmode="lin" valueType="num">
                                      <p:cBhvr>
                                        <p:cTn id="139" dur="2000"/>
                                        <p:tgtEl>
                                          <p:spTgt spid="20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0" dur="2000"/>
                                        <p:tgtEl>
                                          <p:spTgt spid="207"/>
                                        </p:tgtEl>
                                        <p:attrNameLst>
                                          <p:attrName>ppt_h</p:attrName>
                                        </p:attrNameLst>
                                      </p:cBhvr>
                                      <p:tavLst>
                                        <p:tav tm="0">
                                          <p:val>
                                            <p:strVal val="ppt_h"/>
                                          </p:val>
                                        </p:tav>
                                        <p:tav tm="100000">
                                          <p:val>
                                            <p:strVal val="ppt_h"/>
                                          </p:val>
                                        </p:tav>
                                      </p:tavLst>
                                    </p:anim>
                                    <p:set>
                                      <p:cBhvr>
                                        <p:cTn id="141" dur="1" fill="hold">
                                          <p:stCondLst>
                                            <p:cond delay="1999"/>
                                          </p:stCondLst>
                                        </p:cTn>
                                        <p:tgtEl>
                                          <p:spTgt spid="207"/>
                                        </p:tgtEl>
                                        <p:attrNameLst>
                                          <p:attrName>style.visibility</p:attrName>
                                        </p:attrNameLst>
                                      </p:cBhvr>
                                      <p:to>
                                        <p:strVal val="hidden"/>
                                      </p:to>
                                    </p:set>
                                  </p:childTnLst>
                                </p:cTn>
                              </p:par>
                              <p:par>
                                <p:cTn id="142" presetID="45" presetClass="entr" presetSubtype="0"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2000"/>
                                        <p:tgtEl>
                                          <p:spTgt spid="64"/>
                                        </p:tgtEl>
                                      </p:cBhvr>
                                    </p:animEffect>
                                    <p:anim calcmode="lin" valueType="num">
                                      <p:cBhvr>
                                        <p:cTn id="145" dur="2000" fill="hold"/>
                                        <p:tgtEl>
                                          <p:spTgt spid="64"/>
                                        </p:tgtEl>
                                        <p:attrNameLst>
                                          <p:attrName>ppt_w</p:attrName>
                                        </p:attrNameLst>
                                      </p:cBhvr>
                                      <p:tavLst>
                                        <p:tav tm="0" fmla="#ppt_w*sin(2.5*pi*$)">
                                          <p:val>
                                            <p:fltVal val="0"/>
                                          </p:val>
                                        </p:tav>
                                        <p:tav tm="100000">
                                          <p:val>
                                            <p:fltVal val="1"/>
                                          </p:val>
                                        </p:tav>
                                      </p:tavLst>
                                    </p:anim>
                                    <p:anim calcmode="lin" valueType="num">
                                      <p:cBhvr>
                                        <p:cTn id="146" dur="2000" fill="hold"/>
                                        <p:tgtEl>
                                          <p:spTgt spid="64"/>
                                        </p:tgtEl>
                                        <p:attrNameLst>
                                          <p:attrName>ppt_h</p:attrName>
                                        </p:attrNameLst>
                                      </p:cBhvr>
                                      <p:tavLst>
                                        <p:tav tm="0">
                                          <p:val>
                                            <p:strVal val="#ppt_h"/>
                                          </p:val>
                                        </p:tav>
                                        <p:tav tm="100000">
                                          <p:val>
                                            <p:strVal val="#ppt_h"/>
                                          </p:val>
                                        </p:tav>
                                      </p:tavLst>
                                    </p:anim>
                                  </p:childTnLst>
                                </p:cTn>
                              </p:par>
                              <p:par>
                                <p:cTn id="147" presetID="45" presetClass="entr" presetSubtype="0" fill="hold" grpId="1" nodeType="withEffect">
                                  <p:stCondLst>
                                    <p:cond delay="0"/>
                                  </p:stCondLst>
                                  <p:childTnLst>
                                    <p:set>
                                      <p:cBhvr>
                                        <p:cTn id="148" dur="1" fill="hold">
                                          <p:stCondLst>
                                            <p:cond delay="0"/>
                                          </p:stCondLst>
                                        </p:cTn>
                                        <p:tgtEl>
                                          <p:spTgt spid="65"/>
                                        </p:tgtEl>
                                        <p:attrNameLst>
                                          <p:attrName>style.visibility</p:attrName>
                                        </p:attrNameLst>
                                      </p:cBhvr>
                                      <p:to>
                                        <p:strVal val="visible"/>
                                      </p:to>
                                    </p:set>
                                    <p:animEffect transition="in" filter="fade">
                                      <p:cBhvr>
                                        <p:cTn id="149" dur="2000"/>
                                        <p:tgtEl>
                                          <p:spTgt spid="65"/>
                                        </p:tgtEl>
                                      </p:cBhvr>
                                    </p:animEffect>
                                    <p:anim calcmode="lin" valueType="num">
                                      <p:cBhvr>
                                        <p:cTn id="150" dur="2000" fill="hold"/>
                                        <p:tgtEl>
                                          <p:spTgt spid="65"/>
                                        </p:tgtEl>
                                        <p:attrNameLst>
                                          <p:attrName>ppt_w</p:attrName>
                                        </p:attrNameLst>
                                      </p:cBhvr>
                                      <p:tavLst>
                                        <p:tav tm="0" fmla="#ppt_w*sin(2.5*pi*$)">
                                          <p:val>
                                            <p:fltVal val="0"/>
                                          </p:val>
                                        </p:tav>
                                        <p:tav tm="100000">
                                          <p:val>
                                            <p:fltVal val="1"/>
                                          </p:val>
                                        </p:tav>
                                      </p:tavLst>
                                    </p:anim>
                                    <p:anim calcmode="lin" valueType="num">
                                      <p:cBhvr>
                                        <p:cTn id="151" dur="2000" fill="hold"/>
                                        <p:tgtEl>
                                          <p:spTgt spid="65"/>
                                        </p:tgtEl>
                                        <p:attrNameLst>
                                          <p:attrName>ppt_h</p:attrName>
                                        </p:attrNameLst>
                                      </p:cBhvr>
                                      <p:tavLst>
                                        <p:tav tm="0">
                                          <p:val>
                                            <p:strVal val="#ppt_h"/>
                                          </p:val>
                                        </p:tav>
                                        <p:tav tm="100000">
                                          <p:val>
                                            <p:strVal val="#ppt_h"/>
                                          </p:val>
                                        </p:tav>
                                      </p:tavLst>
                                    </p:anim>
                                  </p:childTnLst>
                                </p:cTn>
                              </p:par>
                              <p:par>
                                <p:cTn id="152" presetID="45" presetClass="exit" presetSubtype="0" fill="hold" grpId="1" nodeType="withEffect">
                                  <p:stCondLst>
                                    <p:cond delay="0"/>
                                  </p:stCondLst>
                                  <p:childTnLst>
                                    <p:animEffect transition="out" filter="fade">
                                      <p:cBhvr>
                                        <p:cTn id="153" dur="2000"/>
                                        <p:tgtEl>
                                          <p:spTgt spid="81"/>
                                        </p:tgtEl>
                                      </p:cBhvr>
                                    </p:animEffect>
                                    <p:anim calcmode="lin" valueType="num">
                                      <p:cBhvr>
                                        <p:cTn id="154" dur="2000"/>
                                        <p:tgtEl>
                                          <p:spTgt spid="8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5" dur="2000"/>
                                        <p:tgtEl>
                                          <p:spTgt spid="81"/>
                                        </p:tgtEl>
                                        <p:attrNameLst>
                                          <p:attrName>ppt_h</p:attrName>
                                        </p:attrNameLst>
                                      </p:cBhvr>
                                      <p:tavLst>
                                        <p:tav tm="0">
                                          <p:val>
                                            <p:strVal val="ppt_h"/>
                                          </p:val>
                                        </p:tav>
                                        <p:tav tm="100000">
                                          <p:val>
                                            <p:strVal val="ppt_h"/>
                                          </p:val>
                                        </p:tav>
                                      </p:tavLst>
                                    </p:anim>
                                    <p:set>
                                      <p:cBhvr>
                                        <p:cTn id="156" dur="1" fill="hold">
                                          <p:stCondLst>
                                            <p:cond delay="19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animBg="1"/>
      <p:bldP spid="200" grpId="0" animBg="1"/>
      <p:bldP spid="200" grpId="1" animBg="1"/>
      <p:bldP spid="65" grpId="1" animBg="1"/>
      <p:bldP spid="81" grpId="0" animBg="1"/>
      <p:bldP spid="81" grpId="1" animBg="1"/>
      <p:bldP spid="64" grpId="0" animBg="1"/>
      <p:bldP spid="8" grpId="0" animBg="1"/>
      <p:bldP spid="12" grpId="0" animBg="1"/>
      <p:bldP spid="14" grpId="0" animBg="1"/>
      <p:bldP spid="79" grpId="0" animBg="1"/>
      <p:bldP spid="80" grpId="0" animBg="1"/>
      <p:bldP spid="84" grpId="0" animBg="1"/>
      <p:bldP spid="85" grpId="0" animBg="1"/>
      <p:bldP spid="86" grpId="0" animBg="1"/>
      <p:bldP spid="89" grpId="0" animBg="1"/>
      <p:bldP spid="95" grpId="0" animBg="1"/>
      <p:bldP spid="96" grpId="0" animBg="1"/>
      <p:bldP spid="141" grpId="0" animBg="1"/>
      <p:bldP spid="142" grpId="0" animBg="1"/>
      <p:bldP spid="143" grpId="0" animBg="1"/>
      <p:bldP spid="145" grpId="0" animBg="1"/>
      <p:bldP spid="150" grpId="0" animBg="1"/>
      <p:bldP spid="151" grpId="0" animBg="1"/>
      <p:bldP spid="152" grpId="0" animBg="1"/>
      <p:bldP spid="154" grpId="0" animBg="1"/>
      <p:bldP spid="163" grpId="0" animBg="1"/>
      <p:bldP spid="173" grpId="0" animBg="1"/>
      <p:bldP spid="178" grpId="0" animBg="1"/>
      <p:bldP spid="207" grpId="0" animBg="1"/>
      <p:bldP spid="207" grpId="1" animBg="1"/>
      <p:bldP spid="5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and SECs:  How NGS will create them</a:t>
            </a:r>
            <a:endParaRPr lang="en-US" dirty="0"/>
          </a:p>
        </p:txBody>
      </p:sp>
      <p:sp>
        <p:nvSpPr>
          <p:cNvPr id="3" name="Content Placeholder 2"/>
          <p:cNvSpPr>
            <a:spLocks noGrp="1"/>
          </p:cNvSpPr>
          <p:nvPr>
            <p:ph idx="1"/>
          </p:nvPr>
        </p:nvSpPr>
        <p:spPr/>
        <p:txBody>
          <a:bodyPr/>
          <a:lstStyle/>
          <a:p>
            <a:r>
              <a:rPr lang="en-US" dirty="0" smtClean="0"/>
              <a:t>Complicated topic, of limited interest to users of NSRS</a:t>
            </a:r>
          </a:p>
          <a:p>
            <a:r>
              <a:rPr lang="en-US" dirty="0" smtClean="0"/>
              <a:t>Here’s how our work will impact your work:</a:t>
            </a:r>
          </a:p>
          <a:p>
            <a:pPr lvl="1"/>
            <a:r>
              <a:rPr lang="en-US" dirty="0" smtClean="0"/>
              <a:t>Your data will be adjusted into SECs and RECs</a:t>
            </a:r>
          </a:p>
          <a:p>
            <a:pPr lvl="1"/>
            <a:r>
              <a:rPr lang="en-US" dirty="0" smtClean="0"/>
              <a:t>Adjustments, especially SECs, will be done in “adjustment windows”</a:t>
            </a:r>
          </a:p>
          <a:p>
            <a:pPr lvl="2"/>
            <a:r>
              <a:rPr lang="en-US" dirty="0" smtClean="0"/>
              <a:t>GNSS: 4 weeks (tentative)</a:t>
            </a:r>
          </a:p>
          <a:p>
            <a:pPr lvl="2"/>
            <a:r>
              <a:rPr lang="en-US" dirty="0" smtClean="0"/>
              <a:t>Leveling: 1 year (tentative)</a:t>
            </a:r>
          </a:p>
          <a:p>
            <a:pPr lvl="2"/>
            <a:r>
              <a:rPr lang="en-US" dirty="0" smtClean="0"/>
              <a:t>Gravity:  Unclear</a:t>
            </a:r>
          </a:p>
          <a:p>
            <a:pPr lvl="1"/>
            <a:r>
              <a:rPr lang="en-US" b="1" dirty="0" smtClean="0"/>
              <a:t>NGS will appreciate and encourage </a:t>
            </a:r>
            <a:r>
              <a:rPr lang="en-US" b="1" i="1" dirty="0" smtClean="0"/>
              <a:t>redundant</a:t>
            </a:r>
            <a:r>
              <a:rPr lang="en-US" b="1" dirty="0" smtClean="0"/>
              <a:t> observations on marks </a:t>
            </a:r>
            <a:r>
              <a:rPr lang="en-US" b="1" i="1" dirty="0" smtClean="0"/>
              <a:t>within</a:t>
            </a:r>
            <a:r>
              <a:rPr lang="en-US" b="1" dirty="0" smtClean="0"/>
              <a:t> adjustment windows</a:t>
            </a: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46</a:t>
            </a:fld>
            <a:endParaRPr lang="en-US"/>
          </a:p>
        </p:txBody>
      </p:sp>
    </p:spTree>
    <p:extLst>
      <p:ext uri="{BB962C8B-B14F-4D97-AF65-F5344CB8AC3E}">
        <p14:creationId xmlns:p14="http://schemas.microsoft.com/office/powerpoint/2010/main" val="2022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Other New Types of Coordinates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47</a:t>
            </a:fld>
            <a:endParaRPr lang="en-US"/>
          </a:p>
        </p:txBody>
      </p:sp>
    </p:spTree>
    <p:extLst>
      <p:ext uri="{BB962C8B-B14F-4D97-AF65-F5344CB8AC3E}">
        <p14:creationId xmlns:p14="http://schemas.microsoft.com/office/powerpoint/2010/main" val="851090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Active</a:t>
            </a:r>
            <a:endParaRPr lang="en-US" dirty="0" smtClean="0"/>
          </a:p>
          <a:p>
            <a:pPr lvl="1"/>
            <a:r>
              <a:rPr lang="en-US" i="1" dirty="0"/>
              <a:t>Coordinate </a:t>
            </a:r>
            <a:r>
              <a:rPr lang="en-US" i="1" u="sng" dirty="0"/>
              <a:t>functions</a:t>
            </a:r>
            <a:r>
              <a:rPr lang="en-US" i="1" dirty="0"/>
              <a:t> in time, generated by NGS, and not associated with a specific epoch.  As these coordinates are computed by NGS (or adopted by NGS) they are considered “part of the NSRS</a:t>
            </a:r>
            <a:r>
              <a:rPr lang="en-US" i="1" dirty="0" smtClean="0"/>
              <a:t>”.</a:t>
            </a:r>
          </a:p>
          <a:p>
            <a:pPr lvl="1"/>
            <a:r>
              <a:rPr lang="en-US" dirty="0" smtClean="0"/>
              <a:t>Generally will only be available at each CORS</a:t>
            </a:r>
          </a:p>
          <a:p>
            <a:pPr lvl="3"/>
            <a:r>
              <a:rPr lang="en-US" dirty="0" smtClean="0"/>
              <a:t>Also being called the </a:t>
            </a:r>
            <a:r>
              <a:rPr lang="en-US" u="sng" dirty="0" smtClean="0"/>
              <a:t>coordinate function</a:t>
            </a:r>
          </a:p>
          <a:p>
            <a:pPr lvl="3"/>
            <a:r>
              <a:rPr lang="en-US" dirty="0" smtClean="0"/>
              <a:t>Which </a:t>
            </a:r>
            <a:r>
              <a:rPr lang="en-US" dirty="0"/>
              <a:t>will be generated by a </a:t>
            </a:r>
            <a:r>
              <a:rPr lang="en-US" dirty="0" smtClean="0"/>
              <a:t>“fit” to daily processed data</a:t>
            </a:r>
          </a:p>
          <a:p>
            <a:pPr lvl="1"/>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48</a:t>
            </a:fld>
            <a:endParaRPr lang="en-US"/>
          </a:p>
        </p:txBody>
      </p:sp>
      <p:pic>
        <p:nvPicPr>
          <p:cNvPr id="7" name="image47.png"/>
          <p:cNvPicPr/>
          <p:nvPr/>
        </p:nvPicPr>
        <p:blipFill>
          <a:blip r:embed="rId2"/>
          <a:srcRect t="5442"/>
          <a:stretch>
            <a:fillRect/>
          </a:stretch>
        </p:blipFill>
        <p:spPr>
          <a:xfrm>
            <a:off x="5900057" y="1190920"/>
            <a:ext cx="6063343" cy="4837276"/>
          </a:xfrm>
          <a:prstGeom prst="rect">
            <a:avLst/>
          </a:prstGeom>
          <a:ln/>
        </p:spPr>
      </p:pic>
    </p:spTree>
    <p:extLst>
      <p:ext uri="{BB962C8B-B14F-4D97-AF65-F5344CB8AC3E}">
        <p14:creationId xmlns:p14="http://schemas.microsoft.com/office/powerpoint/2010/main" val="36333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Reported</a:t>
            </a:r>
            <a:endParaRPr lang="en-US" dirty="0" smtClean="0"/>
          </a:p>
          <a:p>
            <a:pPr lvl="1"/>
            <a:r>
              <a:rPr lang="en-US" i="1" dirty="0"/>
              <a:t>Coordinates directly reported to NGS without the data necessary for NGS to replicate or evaluate them.  These coordinates are neither “part of the NSRS” nor “tied to the NSRS</a:t>
            </a:r>
            <a:r>
              <a:rPr lang="en-US" i="1" dirty="0" smtClean="0"/>
              <a:t>”.</a:t>
            </a:r>
          </a:p>
          <a:p>
            <a:pPr lvl="2"/>
            <a:r>
              <a:rPr lang="en-US" dirty="0" smtClean="0"/>
              <a:t>Scaled</a:t>
            </a:r>
          </a:p>
          <a:p>
            <a:pPr lvl="2"/>
            <a:r>
              <a:rPr lang="en-US" dirty="0" smtClean="0"/>
              <a:t>From NCAT or </a:t>
            </a:r>
            <a:r>
              <a:rPr lang="en-US" dirty="0" err="1" smtClean="0"/>
              <a:t>Vdatum</a:t>
            </a:r>
            <a:endParaRPr lang="en-US" dirty="0" smtClean="0"/>
          </a:p>
          <a:p>
            <a:pPr lvl="3"/>
            <a:r>
              <a:rPr lang="en-US" dirty="0" smtClean="0"/>
              <a:t>NGS Coordinate Conversion and Transformation Tool (NCAT)</a:t>
            </a:r>
          </a:p>
          <a:p>
            <a:pPr lvl="2"/>
            <a:r>
              <a:rPr lang="en-US" dirty="0" smtClean="0"/>
              <a:t>Hand Held / Smartphone</a:t>
            </a:r>
          </a:p>
          <a:p>
            <a:pPr lvl="2"/>
            <a:r>
              <a:rPr lang="en-US" dirty="0" smtClean="0"/>
              <a:t>Reported directly from an RTK rover without data files</a:t>
            </a:r>
          </a:p>
          <a:p>
            <a:pPr lvl="2"/>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49</a:t>
            </a:fld>
            <a:endParaRPr lang="en-US"/>
          </a:p>
        </p:txBody>
      </p:sp>
    </p:spTree>
    <p:extLst>
      <p:ext uri="{BB962C8B-B14F-4D97-AF65-F5344CB8AC3E}">
        <p14:creationId xmlns:p14="http://schemas.microsoft.com/office/powerpoint/2010/main" val="32750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Up Front</a:t>
            </a:r>
            <a:endParaRPr lang="en-US" dirty="0"/>
          </a:p>
        </p:txBody>
      </p:sp>
      <p:sp>
        <p:nvSpPr>
          <p:cNvPr id="3" name="Content Placeholder 2"/>
          <p:cNvSpPr>
            <a:spLocks noGrp="1"/>
          </p:cNvSpPr>
          <p:nvPr>
            <p:ph idx="1"/>
          </p:nvPr>
        </p:nvSpPr>
        <p:spPr/>
        <p:txBody>
          <a:bodyPr/>
          <a:lstStyle/>
          <a:p>
            <a:r>
              <a:rPr lang="en-US" sz="2400" dirty="0"/>
              <a:t>If you do geospatial work in the USA…</a:t>
            </a:r>
          </a:p>
          <a:p>
            <a:r>
              <a:rPr lang="en-US" sz="2400" dirty="0"/>
              <a:t>and you work in the National Spatial Reference System..</a:t>
            </a:r>
          </a:p>
          <a:p>
            <a:r>
              <a:rPr lang="en-US" sz="2400" dirty="0"/>
              <a:t>every product you’ve ever made…</a:t>
            </a:r>
          </a:p>
          <a:p>
            <a:pPr lvl="1"/>
            <a:r>
              <a:rPr lang="en-US" sz="2000" dirty="0"/>
              <a:t>every survey…</a:t>
            </a:r>
          </a:p>
          <a:p>
            <a:pPr lvl="1"/>
            <a:r>
              <a:rPr lang="en-US" sz="2000" dirty="0"/>
              <a:t>every map…</a:t>
            </a:r>
          </a:p>
          <a:p>
            <a:pPr lvl="1"/>
            <a:r>
              <a:rPr lang="en-US" sz="2000" dirty="0"/>
              <a:t>every </a:t>
            </a:r>
            <a:r>
              <a:rPr lang="en-US" sz="2000" dirty="0" err="1"/>
              <a:t>lidar</a:t>
            </a:r>
            <a:r>
              <a:rPr lang="en-US" sz="2000" dirty="0"/>
              <a:t> point cloud…</a:t>
            </a:r>
          </a:p>
          <a:p>
            <a:pPr lvl="1"/>
            <a:r>
              <a:rPr lang="en-US" sz="2000" dirty="0"/>
              <a:t>every image…</a:t>
            </a:r>
          </a:p>
          <a:p>
            <a:pPr lvl="1"/>
            <a:r>
              <a:rPr lang="en-US" sz="2000" dirty="0"/>
              <a:t>every DEM…</a:t>
            </a:r>
          </a:p>
          <a:p>
            <a:pPr lvl="1"/>
            <a:r>
              <a:rPr lang="en-US" sz="2000" dirty="0"/>
              <a:t>WILL have </a:t>
            </a:r>
            <a:r>
              <a:rPr lang="en-US" sz="2000" b="1" i="1" dirty="0" smtClean="0">
                <a:solidFill>
                  <a:srgbClr val="FF0000"/>
                </a:solidFill>
              </a:rPr>
              <a:t>outdated</a:t>
            </a:r>
            <a:r>
              <a:rPr lang="en-US" sz="2000" dirty="0" smtClean="0"/>
              <a:t> </a:t>
            </a:r>
            <a:r>
              <a:rPr lang="en-US" sz="2000" dirty="0"/>
              <a:t>coordinates on it in </a:t>
            </a:r>
            <a:r>
              <a:rPr lang="en-US" sz="2000" dirty="0" smtClean="0"/>
              <a:t>the next few years</a:t>
            </a:r>
            <a:r>
              <a:rPr lang="en-US" sz="2000" dirty="0"/>
              <a:t>.</a:t>
            </a:r>
          </a:p>
          <a:p>
            <a:pPr lvl="1"/>
            <a:endParaRPr lang="en-US" sz="2000" dirty="0"/>
          </a:p>
          <a:p>
            <a:pPr marL="457200" lvl="1" indent="0">
              <a:buNone/>
            </a:pPr>
            <a:r>
              <a:rPr lang="en-US" sz="2000" dirty="0"/>
              <a:t>Let’s talk about what this means, why it is happening, and how it will affect things going forward</a:t>
            </a:r>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Tree>
    <p:extLst>
      <p:ext uri="{BB962C8B-B14F-4D97-AF65-F5344CB8AC3E}">
        <p14:creationId xmlns:p14="http://schemas.microsoft.com/office/powerpoint/2010/main" val="13864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Coordinates</a:t>
            </a:r>
            <a:endParaRPr lang="en-US" dirty="0"/>
          </a:p>
        </p:txBody>
      </p:sp>
      <p:pic>
        <p:nvPicPr>
          <p:cNvPr id="7" name="Content Placeholder 6"/>
          <p:cNvPicPr>
            <a:picLocks noGrp="1" noChangeAspect="1"/>
          </p:cNvPicPr>
          <p:nvPr>
            <p:ph idx="1"/>
          </p:nvPr>
        </p:nvPicPr>
        <p:blipFill>
          <a:blip r:embed="rId2"/>
          <a:stretch>
            <a:fillRect/>
          </a:stretch>
        </p:blipFill>
        <p:spPr>
          <a:xfrm>
            <a:off x="1689370" y="1339817"/>
            <a:ext cx="3636832" cy="4525963"/>
          </a:xfrm>
          <a:prstGeom prst="rect">
            <a:avLst/>
          </a:prstGeom>
        </p:spPr>
      </p:pic>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50</a:t>
            </a:fld>
            <a:endParaRPr lang="en-US"/>
          </a:p>
        </p:txBody>
      </p:sp>
      <p:pic>
        <p:nvPicPr>
          <p:cNvPr id="8" name="Picture 7"/>
          <p:cNvPicPr>
            <a:picLocks noChangeAspect="1"/>
          </p:cNvPicPr>
          <p:nvPr/>
        </p:nvPicPr>
        <p:blipFill>
          <a:blip r:embed="rId3"/>
          <a:stretch>
            <a:fillRect/>
          </a:stretch>
        </p:blipFill>
        <p:spPr>
          <a:xfrm>
            <a:off x="5618033" y="1417639"/>
            <a:ext cx="4712811" cy="4317079"/>
          </a:xfrm>
          <a:prstGeom prst="rect">
            <a:avLst/>
          </a:prstGeom>
        </p:spPr>
      </p:pic>
      <p:sp>
        <p:nvSpPr>
          <p:cNvPr id="9" name="Rectangle 8"/>
          <p:cNvSpPr/>
          <p:nvPr/>
        </p:nvSpPr>
        <p:spPr>
          <a:xfrm>
            <a:off x="8557099" y="3576178"/>
            <a:ext cx="1449421" cy="37325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3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OPUS</a:t>
            </a:r>
            <a:endParaRPr lang="en-US" dirty="0" smtClean="0"/>
          </a:p>
          <a:p>
            <a:pPr lvl="1"/>
            <a:r>
              <a:rPr lang="en-US" i="1" dirty="0"/>
              <a:t>Coordinates computed by OPUS that have not been evaluated by anyone at NGS.  </a:t>
            </a:r>
            <a:endParaRPr lang="en-US" i="1" dirty="0" smtClean="0"/>
          </a:p>
          <a:p>
            <a:pPr lvl="1"/>
            <a:r>
              <a:rPr lang="en-US" i="1" dirty="0" smtClean="0"/>
              <a:t>As </a:t>
            </a:r>
            <a:r>
              <a:rPr lang="en-US" i="1" dirty="0"/>
              <a:t>these coordinates are not computed by NGS they are not considered “part of the NSRS”.  </a:t>
            </a:r>
          </a:p>
          <a:p>
            <a:pPr lvl="2"/>
            <a:r>
              <a:rPr lang="en-US" i="1" dirty="0" smtClean="0"/>
              <a:t>However</a:t>
            </a:r>
            <a:r>
              <a:rPr lang="en-US" i="1" dirty="0"/>
              <a:t>, if NGS-provided </a:t>
            </a:r>
            <a:r>
              <a:rPr lang="en-US" i="1" u="sng" dirty="0"/>
              <a:t>OPUS recommendations </a:t>
            </a:r>
            <a:r>
              <a:rPr lang="en-US" i="1" dirty="0"/>
              <a:t>are followed, they may be “</a:t>
            </a:r>
            <a:r>
              <a:rPr lang="en-US" i="1" u="sng" dirty="0"/>
              <a:t>tied to the NSRS</a:t>
            </a:r>
            <a:r>
              <a:rPr lang="en-US" i="1" dirty="0" smtClean="0"/>
              <a:t>”</a:t>
            </a:r>
          </a:p>
          <a:p>
            <a:pPr lvl="1"/>
            <a:r>
              <a:rPr lang="en-US" i="1" dirty="0" smtClean="0"/>
              <a:t>User-computed</a:t>
            </a:r>
            <a:r>
              <a:rPr lang="en-US" dirty="0" smtClean="0"/>
              <a:t> values, such as they might get today from either OPUS-S or OPUS-Projects</a:t>
            </a:r>
          </a:p>
          <a:p>
            <a:pPr lvl="2"/>
            <a:r>
              <a:rPr lang="en-US" dirty="0" smtClean="0">
                <a:solidFill>
                  <a:srgbClr val="FF0000"/>
                </a:solidFill>
              </a:rPr>
              <a:t>“OPUS” </a:t>
            </a:r>
            <a:r>
              <a:rPr lang="en-US" dirty="0">
                <a:solidFill>
                  <a:srgbClr val="FF0000"/>
                </a:solidFill>
              </a:rPr>
              <a:t>coordinates are the </a:t>
            </a:r>
            <a:r>
              <a:rPr lang="en-US" b="1" i="1" u="sng" dirty="0" smtClean="0">
                <a:solidFill>
                  <a:srgbClr val="FF0000"/>
                </a:solidFill>
              </a:rPr>
              <a:t>only</a:t>
            </a:r>
            <a:r>
              <a:rPr lang="en-US" dirty="0" smtClean="0">
                <a:solidFill>
                  <a:srgbClr val="FF0000"/>
                </a:solidFill>
              </a:rPr>
              <a:t> </a:t>
            </a:r>
            <a:r>
              <a:rPr lang="en-US" dirty="0">
                <a:solidFill>
                  <a:srgbClr val="FF0000"/>
                </a:solidFill>
              </a:rPr>
              <a:t>coordinates a user </a:t>
            </a:r>
            <a:r>
              <a:rPr lang="en-US" dirty="0" smtClean="0">
                <a:solidFill>
                  <a:srgbClr val="FF0000"/>
                </a:solidFill>
              </a:rPr>
              <a:t>will </a:t>
            </a:r>
            <a:r>
              <a:rPr lang="en-US" dirty="0">
                <a:solidFill>
                  <a:srgbClr val="FF0000"/>
                </a:solidFill>
              </a:rPr>
              <a:t>get </a:t>
            </a:r>
            <a:r>
              <a:rPr lang="en-US" dirty="0" smtClean="0">
                <a:solidFill>
                  <a:srgbClr val="FF0000"/>
                </a:solidFill>
              </a:rPr>
              <a:t>directly from </a:t>
            </a:r>
            <a:r>
              <a:rPr lang="en-US" dirty="0">
                <a:solidFill>
                  <a:srgbClr val="FF0000"/>
                </a:solidFill>
              </a:rPr>
              <a:t>OPUS</a:t>
            </a:r>
          </a:p>
          <a:p>
            <a:pPr lvl="3"/>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51</a:t>
            </a:fld>
            <a:endParaRPr lang="en-US"/>
          </a:p>
        </p:txBody>
      </p:sp>
    </p:spTree>
    <p:extLst>
      <p:ext uri="{BB962C8B-B14F-4D97-AF65-F5344CB8AC3E}">
        <p14:creationId xmlns:p14="http://schemas.microsoft.com/office/powerpoint/2010/main" val="15266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34356847"/>
              </p:ext>
            </p:extLst>
          </p:nvPr>
        </p:nvGraphicFramePr>
        <p:xfrm>
          <a:off x="419878" y="1600200"/>
          <a:ext cx="11162522" cy="2225040"/>
        </p:xfrm>
        <a:graphic>
          <a:graphicData uri="http://schemas.openxmlformats.org/drawingml/2006/table">
            <a:tbl>
              <a:tblPr firstRow="1" bandRow="1">
                <a:tableStyleId>{5C22544A-7EE6-4342-B048-85BDC9FD1C3A}</a:tableStyleId>
              </a:tblPr>
              <a:tblGrid>
                <a:gridCol w="1772816">
                  <a:extLst>
                    <a:ext uri="{9D8B030D-6E8A-4147-A177-3AD203B41FA5}">
                      <a16:colId xmlns:a16="http://schemas.microsoft.com/office/drawing/2014/main" val="3072164736"/>
                    </a:ext>
                  </a:extLst>
                </a:gridCol>
                <a:gridCol w="2553477">
                  <a:extLst>
                    <a:ext uri="{9D8B030D-6E8A-4147-A177-3AD203B41FA5}">
                      <a16:colId xmlns:a16="http://schemas.microsoft.com/office/drawing/2014/main" val="2891838301"/>
                    </a:ext>
                  </a:extLst>
                </a:gridCol>
                <a:gridCol w="6836229">
                  <a:extLst>
                    <a:ext uri="{9D8B030D-6E8A-4147-A177-3AD203B41FA5}">
                      <a16:colId xmlns:a16="http://schemas.microsoft.com/office/drawing/2014/main" val="3937670442"/>
                    </a:ext>
                  </a:extLst>
                </a:gridCol>
              </a:tblGrid>
              <a:tr h="370840">
                <a:tc>
                  <a:txBody>
                    <a:bodyPr/>
                    <a:lstStyle/>
                    <a:p>
                      <a:r>
                        <a:rPr lang="en-US" dirty="0" smtClean="0"/>
                        <a:t>Name</a:t>
                      </a:r>
                      <a:endParaRPr lang="en-US" dirty="0"/>
                    </a:p>
                  </a:txBody>
                  <a:tcPr/>
                </a:tc>
                <a:tc>
                  <a:txBody>
                    <a:bodyPr/>
                    <a:lstStyle/>
                    <a:p>
                      <a:r>
                        <a:rPr lang="en-US" dirty="0" smtClean="0"/>
                        <a:t>Generally </a:t>
                      </a:r>
                      <a:r>
                        <a:rPr lang="en-US" baseline="0" dirty="0" smtClean="0"/>
                        <a:t>on…</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2586128047"/>
                  </a:ext>
                </a:extLst>
              </a:tr>
              <a:tr h="370840">
                <a:tc>
                  <a:txBody>
                    <a:bodyPr/>
                    <a:lstStyle/>
                    <a:p>
                      <a:r>
                        <a:rPr lang="en-US" dirty="0" smtClean="0"/>
                        <a:t>Reported</a:t>
                      </a:r>
                      <a:endParaRPr lang="en-US" dirty="0"/>
                    </a:p>
                  </a:txBody>
                  <a:tcPr/>
                </a:tc>
                <a:tc>
                  <a:txBody>
                    <a:bodyPr/>
                    <a:lstStyle/>
                    <a:p>
                      <a:r>
                        <a:rPr lang="en-US" dirty="0" smtClean="0"/>
                        <a:t>Passive control</a:t>
                      </a:r>
                      <a:endParaRPr lang="en-US" dirty="0"/>
                    </a:p>
                  </a:txBody>
                  <a:tcPr/>
                </a:tc>
                <a:tc>
                  <a:txBody>
                    <a:bodyPr/>
                    <a:lstStyle/>
                    <a:p>
                      <a:r>
                        <a:rPr lang="en-US" dirty="0" smtClean="0"/>
                        <a:t>“Quick and Dirty”.  Smartphone</a:t>
                      </a:r>
                      <a:r>
                        <a:rPr lang="en-US" baseline="0" dirty="0" smtClean="0"/>
                        <a:t> accuracy.</a:t>
                      </a:r>
                      <a:endParaRPr lang="en-US" dirty="0"/>
                    </a:p>
                  </a:txBody>
                  <a:tcPr/>
                </a:tc>
                <a:extLst>
                  <a:ext uri="{0D108BD9-81ED-4DB2-BD59-A6C34878D82A}">
                    <a16:rowId xmlns:a16="http://schemas.microsoft.com/office/drawing/2014/main" val="2595401024"/>
                  </a:ext>
                </a:extLst>
              </a:tr>
              <a:tr h="370840">
                <a:tc>
                  <a:txBody>
                    <a:bodyPr/>
                    <a:lstStyle/>
                    <a:p>
                      <a:r>
                        <a:rPr lang="en-US" dirty="0" smtClean="0"/>
                        <a:t>OPUS</a:t>
                      </a:r>
                      <a:endParaRPr lang="en-US" dirty="0"/>
                    </a:p>
                  </a:txBody>
                  <a:tcPr/>
                </a:tc>
                <a:tc>
                  <a:txBody>
                    <a:bodyPr/>
                    <a:lstStyle/>
                    <a:p>
                      <a:r>
                        <a:rPr lang="en-US" dirty="0" smtClean="0"/>
                        <a:t>Passive control</a:t>
                      </a:r>
                      <a:endParaRPr lang="en-US" dirty="0"/>
                    </a:p>
                  </a:txBody>
                  <a:tcPr/>
                </a:tc>
                <a:tc>
                  <a:txBody>
                    <a:bodyPr/>
                    <a:lstStyle/>
                    <a:p>
                      <a:r>
                        <a:rPr lang="en-US" dirty="0" smtClean="0">
                          <a:solidFill>
                            <a:srgbClr val="FF0000"/>
                          </a:solidFill>
                        </a:rPr>
                        <a:t>Computed by you with OPUS </a:t>
                      </a:r>
                      <a:r>
                        <a:rPr lang="en-US" dirty="0" smtClean="0"/>
                        <a:t>using your data.  Unchecked by NGS.</a:t>
                      </a:r>
                      <a:endParaRPr lang="en-US" dirty="0"/>
                    </a:p>
                  </a:txBody>
                  <a:tcPr/>
                </a:tc>
                <a:extLst>
                  <a:ext uri="{0D108BD9-81ED-4DB2-BD59-A6C34878D82A}">
                    <a16:rowId xmlns:a16="http://schemas.microsoft.com/office/drawing/2014/main" val="2027725360"/>
                  </a:ext>
                </a:extLst>
              </a:tr>
              <a:tr h="370840">
                <a:tc>
                  <a:txBody>
                    <a:bodyPr/>
                    <a:lstStyle/>
                    <a:p>
                      <a:r>
                        <a:rPr lang="en-US" dirty="0" smtClean="0"/>
                        <a:t>Survey epoch</a:t>
                      </a:r>
                      <a:endParaRPr lang="en-US" dirty="0"/>
                    </a:p>
                  </a:txBody>
                  <a:tcPr/>
                </a:tc>
                <a:tc>
                  <a:txBody>
                    <a:bodyPr/>
                    <a:lstStyle/>
                    <a:p>
                      <a:r>
                        <a:rPr lang="en-US" dirty="0" smtClean="0"/>
                        <a:t>Passive control</a:t>
                      </a:r>
                      <a:endParaRPr lang="en-US" dirty="0"/>
                    </a:p>
                  </a:txBody>
                  <a:tcPr/>
                </a:tc>
                <a:tc>
                  <a:txBody>
                    <a:bodyPr/>
                    <a:lstStyle/>
                    <a:p>
                      <a:r>
                        <a:rPr lang="en-US" baseline="0" dirty="0" smtClean="0"/>
                        <a:t>Time-dependent.  Computed by NGS.</a:t>
                      </a:r>
                      <a:endParaRPr lang="en-US" dirty="0"/>
                    </a:p>
                  </a:txBody>
                  <a:tcPr/>
                </a:tc>
                <a:extLst>
                  <a:ext uri="{0D108BD9-81ED-4DB2-BD59-A6C34878D82A}">
                    <a16:rowId xmlns:a16="http://schemas.microsoft.com/office/drawing/2014/main" val="24415257"/>
                  </a:ext>
                </a:extLst>
              </a:tr>
              <a:tr h="370840">
                <a:tc>
                  <a:txBody>
                    <a:bodyPr/>
                    <a:lstStyle/>
                    <a:p>
                      <a:r>
                        <a:rPr lang="en-US" dirty="0" smtClean="0"/>
                        <a:t>Active</a:t>
                      </a:r>
                      <a:endParaRPr lang="en-US" dirty="0"/>
                    </a:p>
                  </a:txBody>
                  <a:tcPr/>
                </a:tc>
                <a:tc>
                  <a:txBody>
                    <a:bodyPr/>
                    <a:lstStyle/>
                    <a:p>
                      <a:r>
                        <a:rPr lang="en-US" dirty="0" smtClean="0"/>
                        <a:t>Active</a:t>
                      </a:r>
                      <a:r>
                        <a:rPr lang="en-US" baseline="0" dirty="0" smtClean="0"/>
                        <a:t> control</a:t>
                      </a:r>
                      <a:endParaRPr lang="en-US" dirty="0"/>
                    </a:p>
                  </a:txBody>
                  <a:tcPr/>
                </a:tc>
                <a:tc>
                  <a:txBody>
                    <a:bodyPr/>
                    <a:lstStyle/>
                    <a:p>
                      <a:r>
                        <a:rPr lang="en-US" dirty="0" smtClean="0"/>
                        <a:t>Continuous</a:t>
                      </a:r>
                      <a:r>
                        <a:rPr lang="en-US" baseline="0" dirty="0" smtClean="0"/>
                        <a:t> time-dependent CORS coordinate functions.</a:t>
                      </a:r>
                      <a:endParaRPr lang="en-US" dirty="0"/>
                    </a:p>
                  </a:txBody>
                  <a:tcPr/>
                </a:tc>
                <a:extLst>
                  <a:ext uri="{0D108BD9-81ED-4DB2-BD59-A6C34878D82A}">
                    <a16:rowId xmlns:a16="http://schemas.microsoft.com/office/drawing/2014/main" val="1453036895"/>
                  </a:ext>
                </a:extLst>
              </a:tr>
              <a:tr h="370840">
                <a:tc>
                  <a:txBody>
                    <a:bodyPr/>
                    <a:lstStyle/>
                    <a:p>
                      <a:r>
                        <a:rPr lang="en-US" dirty="0" smtClean="0"/>
                        <a:t>Reference epoch</a:t>
                      </a:r>
                      <a:endParaRPr lang="en-US" dirty="0"/>
                    </a:p>
                  </a:txBody>
                  <a:tcPr/>
                </a:tc>
                <a:tc>
                  <a:txBody>
                    <a:bodyPr/>
                    <a:lstStyle/>
                    <a:p>
                      <a:r>
                        <a:rPr lang="en-US" dirty="0" smtClean="0"/>
                        <a:t>Passive and Active</a:t>
                      </a:r>
                      <a:endParaRPr lang="en-US" dirty="0"/>
                    </a:p>
                  </a:txBody>
                  <a:tcPr/>
                </a:tc>
                <a:tc>
                  <a:txBody>
                    <a:bodyPr/>
                    <a:lstStyle/>
                    <a:p>
                      <a:r>
                        <a:rPr lang="en-US" baseline="0" dirty="0" smtClean="0"/>
                        <a:t>Computed by NGS </a:t>
                      </a:r>
                      <a:r>
                        <a:rPr lang="en-US" baseline="0" dirty="0" smtClean="0">
                          <a:solidFill>
                            <a:srgbClr val="FF0000"/>
                          </a:solidFill>
                        </a:rPr>
                        <a:t>every five or ten years</a:t>
                      </a:r>
                      <a:r>
                        <a:rPr lang="en-US" baseline="0" dirty="0" smtClean="0"/>
                        <a:t>.</a:t>
                      </a:r>
                      <a:endParaRPr lang="en-US" dirty="0"/>
                    </a:p>
                  </a:txBody>
                  <a:tcPr/>
                </a:tc>
                <a:extLst>
                  <a:ext uri="{0D108BD9-81ED-4DB2-BD59-A6C34878D82A}">
                    <a16:rowId xmlns:a16="http://schemas.microsoft.com/office/drawing/2014/main" val="380763562"/>
                  </a:ext>
                </a:extLst>
              </a:tr>
            </a:tbl>
          </a:graphicData>
        </a:graphic>
      </p:graphicFrame>
      <p:sp>
        <p:nvSpPr>
          <p:cNvPr id="2" name="Title 1"/>
          <p:cNvSpPr>
            <a:spLocks noGrp="1"/>
          </p:cNvSpPr>
          <p:nvPr>
            <p:ph type="title"/>
          </p:nvPr>
        </p:nvSpPr>
        <p:spPr/>
        <p:txBody>
          <a:bodyPr/>
          <a:lstStyle/>
          <a:p>
            <a:r>
              <a:rPr lang="en-US" dirty="0" smtClean="0"/>
              <a:t>Five types of coordinates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52</a:t>
            </a:fld>
            <a:endParaRPr lang="en-US"/>
          </a:p>
        </p:txBody>
      </p:sp>
      <p:sp>
        <p:nvSpPr>
          <p:cNvPr id="8" name="Rectangle 7"/>
          <p:cNvSpPr/>
          <p:nvPr/>
        </p:nvSpPr>
        <p:spPr>
          <a:xfrm>
            <a:off x="419878" y="1964370"/>
            <a:ext cx="11162522" cy="393679"/>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419878" y="2338238"/>
            <a:ext cx="11162522" cy="331547"/>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427135" y="2669785"/>
            <a:ext cx="11162522" cy="38722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427135" y="3082921"/>
            <a:ext cx="11162522" cy="391576"/>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427135" y="3496405"/>
            <a:ext cx="11162522" cy="306927"/>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445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OPUS and the </a:t>
            </a:r>
            <a:br>
              <a:rPr lang="en-US" dirty="0" smtClean="0"/>
            </a:br>
            <a:r>
              <a:rPr lang="en-US" dirty="0" smtClean="0"/>
              <a:t>Data Delivery System (DDS)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53</a:t>
            </a:fld>
            <a:endParaRPr lang="en-US"/>
          </a:p>
        </p:txBody>
      </p:sp>
    </p:spTree>
    <p:extLst>
      <p:ext uri="{BB962C8B-B14F-4D97-AF65-F5344CB8AC3E}">
        <p14:creationId xmlns:p14="http://schemas.microsoft.com/office/powerpoint/2010/main" val="845356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OPUS and the DDS </a:t>
            </a:r>
          </a:p>
        </p:txBody>
      </p:sp>
      <p:sp>
        <p:nvSpPr>
          <p:cNvPr id="3" name="Text Placeholder 2"/>
          <p:cNvSpPr>
            <a:spLocks noGrp="1"/>
          </p:cNvSpPr>
          <p:nvPr>
            <p:ph type="body" idx="1"/>
          </p:nvPr>
        </p:nvSpPr>
        <p:spPr>
          <a:xfrm>
            <a:off x="609600" y="1154112"/>
            <a:ext cx="5386917" cy="639762"/>
          </a:xfrm>
        </p:spPr>
        <p:txBody>
          <a:bodyPr/>
          <a:lstStyle/>
          <a:p>
            <a:r>
              <a:rPr lang="en-US" dirty="0" smtClean="0"/>
              <a:t>Use OPUS 6.0 if you wish to:</a:t>
            </a:r>
            <a:endParaRPr lang="en-US" dirty="0"/>
          </a:p>
        </p:txBody>
      </p:sp>
      <p:sp>
        <p:nvSpPr>
          <p:cNvPr id="4" name="Content Placeholder 3"/>
          <p:cNvSpPr>
            <a:spLocks noGrp="1"/>
          </p:cNvSpPr>
          <p:nvPr>
            <p:ph sz="half" idx="2"/>
          </p:nvPr>
        </p:nvSpPr>
        <p:spPr>
          <a:xfrm>
            <a:off x="609600" y="1793874"/>
            <a:ext cx="5386917" cy="3951288"/>
          </a:xfrm>
        </p:spPr>
        <p:txBody>
          <a:bodyPr/>
          <a:lstStyle/>
          <a:p>
            <a:r>
              <a:rPr lang="en-US" dirty="0" smtClean="0"/>
              <a:t>Report a mark to NGS</a:t>
            </a:r>
          </a:p>
          <a:p>
            <a:r>
              <a:rPr lang="en-US" dirty="0" smtClean="0"/>
              <a:t>Turn a RINEX file into a coordinate (much like OPUS-S today)</a:t>
            </a:r>
          </a:p>
          <a:p>
            <a:r>
              <a:rPr lang="en-US" dirty="0" smtClean="0"/>
              <a:t>Upload a project, reduce the data, adjust it, get OPUS coordinates and submit your data to NGS to turn into RECs and SECs</a:t>
            </a:r>
          </a:p>
          <a:p>
            <a:pPr lvl="1"/>
            <a:r>
              <a:rPr lang="en-US" dirty="0" smtClean="0"/>
              <a:t>Supports GNSS (including BYOV*), Classical (Total Station), Leveling and Relative gravity observations</a:t>
            </a:r>
          </a:p>
        </p:txBody>
      </p:sp>
      <p:sp>
        <p:nvSpPr>
          <p:cNvPr id="5" name="Text Placeholder 4"/>
          <p:cNvSpPr>
            <a:spLocks noGrp="1"/>
          </p:cNvSpPr>
          <p:nvPr>
            <p:ph type="body" sz="quarter" idx="3"/>
          </p:nvPr>
        </p:nvSpPr>
        <p:spPr>
          <a:xfrm>
            <a:off x="6193369" y="1154112"/>
            <a:ext cx="5389033" cy="639762"/>
          </a:xfrm>
        </p:spPr>
        <p:txBody>
          <a:bodyPr/>
          <a:lstStyle/>
          <a:p>
            <a:r>
              <a:rPr lang="en-US" dirty="0" smtClean="0"/>
              <a:t>Use the DDS if you wish to:</a:t>
            </a:r>
            <a:endParaRPr lang="en-US" dirty="0"/>
          </a:p>
        </p:txBody>
      </p:sp>
      <p:sp>
        <p:nvSpPr>
          <p:cNvPr id="6" name="Content Placeholder 5"/>
          <p:cNvSpPr>
            <a:spLocks noGrp="1"/>
          </p:cNvSpPr>
          <p:nvPr>
            <p:ph sz="quarter" idx="4"/>
          </p:nvPr>
        </p:nvSpPr>
        <p:spPr>
          <a:xfrm>
            <a:off x="6193369" y="1793874"/>
            <a:ext cx="5389033" cy="3951288"/>
          </a:xfrm>
        </p:spPr>
        <p:txBody>
          <a:bodyPr/>
          <a:lstStyle/>
          <a:p>
            <a:r>
              <a:rPr lang="en-US" dirty="0" smtClean="0"/>
              <a:t>Find marks near you</a:t>
            </a:r>
          </a:p>
          <a:p>
            <a:pPr lvl="1"/>
            <a:r>
              <a:rPr lang="en-US" dirty="0" smtClean="0"/>
              <a:t>and add them to a project if you like</a:t>
            </a:r>
          </a:p>
          <a:p>
            <a:r>
              <a:rPr lang="en-US" dirty="0" smtClean="0"/>
              <a:t>Get information about a mark or station (like datasheets today, but </a:t>
            </a:r>
            <a:r>
              <a:rPr lang="en-US" i="1" dirty="0" smtClean="0"/>
              <a:t>much</a:t>
            </a:r>
            <a:r>
              <a:rPr lang="en-US" dirty="0" smtClean="0"/>
              <a:t> better)</a:t>
            </a:r>
          </a:p>
          <a:p>
            <a:r>
              <a:rPr lang="en-US" dirty="0" smtClean="0"/>
              <a:t>Query the NSRS Database for anything (orbits, observations, reports, etc.) but especially if it’s a spatial query:</a:t>
            </a:r>
          </a:p>
          <a:p>
            <a:pPr lvl="1"/>
            <a:r>
              <a:rPr lang="en-US" i="1" dirty="0" smtClean="0"/>
              <a:t>Show me every mark with ‘WAS’ in the designation, occupied with GPS between 1995 and 2005, leveled on any date after 2000, within 50 km of a CORS and over 10 km from a state border…go!</a:t>
            </a:r>
          </a:p>
          <a:p>
            <a:endParaRPr lang="en-US" dirty="0"/>
          </a:p>
        </p:txBody>
      </p:sp>
      <p:sp>
        <p:nvSpPr>
          <p:cNvPr id="7" name="Date Placeholder 6"/>
          <p:cNvSpPr>
            <a:spLocks noGrp="1"/>
          </p:cNvSpPr>
          <p:nvPr>
            <p:ph type="dt" sz="half" idx="10"/>
          </p:nvPr>
        </p:nvSpPr>
        <p:spPr/>
        <p:txBody>
          <a:bodyPr/>
          <a:lstStyle/>
          <a:p>
            <a:pPr>
              <a:defRPr/>
            </a:pPr>
            <a:r>
              <a:rPr lang="en-US" smtClean="0"/>
              <a:t>March 11, 2021</a:t>
            </a:r>
            <a:endParaRPr lang="en-US"/>
          </a:p>
        </p:txBody>
      </p:sp>
      <p:sp>
        <p:nvSpPr>
          <p:cNvPr id="8" name="Footer Placeholder 7"/>
          <p:cNvSpPr>
            <a:spLocks noGrp="1"/>
          </p:cNvSpPr>
          <p:nvPr>
            <p:ph type="ftr" sz="quarter" idx="11"/>
          </p:nvPr>
        </p:nvSpPr>
        <p:spPr/>
        <p:txBody>
          <a:bodyPr/>
          <a:lstStyle/>
          <a:p>
            <a:pPr>
              <a:defRPr/>
            </a:pPr>
            <a:r>
              <a:rPr lang="en-US" smtClean="0"/>
              <a:t>Blueprint for the Modernized NSRS, Part 3: Webinar</a:t>
            </a:r>
            <a:endParaRPr lang="en-US"/>
          </a:p>
        </p:txBody>
      </p:sp>
      <p:sp>
        <p:nvSpPr>
          <p:cNvPr id="9" name="Slide Number Placeholder 8"/>
          <p:cNvSpPr>
            <a:spLocks noGrp="1"/>
          </p:cNvSpPr>
          <p:nvPr>
            <p:ph type="sldNum" sz="quarter" idx="12"/>
          </p:nvPr>
        </p:nvSpPr>
        <p:spPr/>
        <p:txBody>
          <a:bodyPr/>
          <a:lstStyle/>
          <a:p>
            <a:pPr>
              <a:defRPr/>
            </a:pPr>
            <a:fld id="{9352E7D5-2CCB-47EF-A1DD-484874EE5CC0}" type="slidenum">
              <a:rPr lang="en-US" smtClean="0"/>
              <a:pPr>
                <a:defRPr/>
              </a:pPr>
              <a:t>54</a:t>
            </a:fld>
            <a:endParaRPr lang="en-US"/>
          </a:p>
        </p:txBody>
      </p:sp>
      <p:sp>
        <p:nvSpPr>
          <p:cNvPr id="10" name="TextBox 9"/>
          <p:cNvSpPr txBox="1"/>
          <p:nvPr/>
        </p:nvSpPr>
        <p:spPr>
          <a:xfrm>
            <a:off x="109735" y="5771578"/>
            <a:ext cx="4762842" cy="584775"/>
          </a:xfrm>
          <a:prstGeom prst="rect">
            <a:avLst/>
          </a:prstGeom>
          <a:noFill/>
        </p:spPr>
        <p:txBody>
          <a:bodyPr wrap="none" rtlCol="0">
            <a:spAutoFit/>
          </a:bodyPr>
          <a:lstStyle/>
          <a:p>
            <a:r>
              <a:rPr lang="en-US" sz="1600" i="1" dirty="0" smtClean="0"/>
              <a:t>* </a:t>
            </a:r>
            <a:r>
              <a:rPr lang="en-US" sz="1600" b="1" i="1" dirty="0" smtClean="0"/>
              <a:t>Bring your own vectors</a:t>
            </a:r>
            <a:r>
              <a:rPr lang="en-US" sz="1600" dirty="0" smtClean="0"/>
              <a:t>, whether from industry </a:t>
            </a:r>
          </a:p>
          <a:p>
            <a:r>
              <a:rPr lang="en-US" sz="1600" dirty="0" smtClean="0"/>
              <a:t>software, historic databases or RTK/RTN </a:t>
            </a:r>
            <a:endParaRPr lang="en-US" sz="1600" dirty="0"/>
          </a:p>
        </p:txBody>
      </p:sp>
    </p:spTree>
    <p:extLst>
      <p:ext uri="{BB962C8B-B14F-4D97-AF65-F5344CB8AC3E}">
        <p14:creationId xmlns:p14="http://schemas.microsoft.com/office/powerpoint/2010/main" val="24149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Coordinates</a:t>
            </a:r>
            <a:endParaRPr lang="en-US" dirty="0"/>
          </a:p>
        </p:txBody>
      </p:sp>
      <p:sp>
        <p:nvSpPr>
          <p:cNvPr id="3" name="Content Placeholder 2"/>
          <p:cNvSpPr>
            <a:spLocks noGrp="1"/>
          </p:cNvSpPr>
          <p:nvPr>
            <p:ph idx="1"/>
          </p:nvPr>
        </p:nvSpPr>
        <p:spPr/>
        <p:txBody>
          <a:bodyPr/>
          <a:lstStyle/>
          <a:p>
            <a:r>
              <a:rPr lang="en-US" dirty="0" smtClean="0"/>
              <a:t>Whether or not you use the “-S module” or the “-Projects module”, your final coordinates from OPUS 6.0 will be labeled </a:t>
            </a:r>
            <a:r>
              <a:rPr lang="en-US" b="1" i="1" dirty="0" smtClean="0"/>
              <a:t>OPUS coordinates</a:t>
            </a:r>
          </a:p>
          <a:p>
            <a:pPr lvl="1"/>
            <a:r>
              <a:rPr lang="en-US" dirty="0" smtClean="0"/>
              <a:t>Additionally, if you follow </a:t>
            </a:r>
            <a:r>
              <a:rPr lang="en-US" u="sng" dirty="0" smtClean="0"/>
              <a:t>OPUS recommendations</a:t>
            </a:r>
            <a:r>
              <a:rPr lang="en-US" dirty="0" smtClean="0"/>
              <a:t>, you will see</a:t>
            </a:r>
          </a:p>
          <a:p>
            <a:pPr lvl="2"/>
            <a:r>
              <a:rPr lang="en-US" b="1" i="1" dirty="0" smtClean="0"/>
              <a:t>“Tied to the NSRS”</a:t>
            </a:r>
          </a:p>
          <a:p>
            <a:pPr lvl="1"/>
            <a:r>
              <a:rPr lang="en-US" dirty="0" smtClean="0"/>
              <a:t>If you do not follow </a:t>
            </a:r>
            <a:r>
              <a:rPr lang="en-US" u="sng" dirty="0" smtClean="0"/>
              <a:t>OPUS recommendations</a:t>
            </a:r>
            <a:r>
              <a:rPr lang="en-US" dirty="0" smtClean="0"/>
              <a:t>, you will see</a:t>
            </a:r>
          </a:p>
          <a:p>
            <a:pPr lvl="2"/>
            <a:r>
              <a:rPr lang="en-US" b="1" i="1" dirty="0" smtClean="0"/>
              <a:t>“Not tied to the NSRS”</a:t>
            </a:r>
          </a:p>
          <a:p>
            <a:pPr lvl="3"/>
            <a:r>
              <a:rPr lang="en-US" dirty="0" smtClean="0"/>
              <a:t>But you </a:t>
            </a:r>
            <a:r>
              <a:rPr lang="en-US" i="1" dirty="0" smtClean="0"/>
              <a:t>will</a:t>
            </a:r>
            <a:r>
              <a:rPr lang="en-US" dirty="0" smtClean="0"/>
              <a:t> still get coordinates, and they will be called OPUS coordinates</a:t>
            </a:r>
          </a:p>
          <a:p>
            <a:pPr lvl="1"/>
            <a:r>
              <a:rPr lang="en-US" dirty="0" smtClean="0"/>
              <a:t>OPUS coordinates will </a:t>
            </a:r>
            <a:r>
              <a:rPr lang="en-US" i="1" dirty="0" smtClean="0"/>
              <a:t>not</a:t>
            </a:r>
            <a:r>
              <a:rPr lang="en-US" dirty="0" smtClean="0"/>
              <a:t> be labeled:  “</a:t>
            </a:r>
            <a:r>
              <a:rPr lang="en-US" b="1" i="1" dirty="0" smtClean="0"/>
              <a:t>Part of the NSRS”</a:t>
            </a:r>
          </a:p>
          <a:p>
            <a:pPr lvl="2"/>
            <a:r>
              <a:rPr lang="en-US" dirty="0" smtClean="0"/>
              <a:t>That is reserved for NGS-computed coordinates (SECs, RECs and ACs) in the NSRS database</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55</a:t>
            </a:fld>
            <a:endParaRPr lang="en-US"/>
          </a:p>
        </p:txBody>
      </p:sp>
    </p:spTree>
    <p:extLst>
      <p:ext uri="{BB962C8B-B14F-4D97-AF65-F5344CB8AC3E}">
        <p14:creationId xmlns:p14="http://schemas.microsoft.com/office/powerpoint/2010/main" val="114651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Recommendations</a:t>
            </a:r>
            <a:endParaRPr lang="en-US" dirty="0"/>
          </a:p>
        </p:txBody>
      </p:sp>
      <p:sp>
        <p:nvSpPr>
          <p:cNvPr id="3" name="Content Placeholder 2"/>
          <p:cNvSpPr>
            <a:spLocks noGrp="1"/>
          </p:cNvSpPr>
          <p:nvPr>
            <p:ph idx="1"/>
          </p:nvPr>
        </p:nvSpPr>
        <p:spPr/>
        <p:txBody>
          <a:bodyPr/>
          <a:lstStyle/>
          <a:p>
            <a:r>
              <a:rPr lang="en-US" dirty="0" smtClean="0"/>
              <a:t>OPUS will recommend:</a:t>
            </a:r>
          </a:p>
          <a:p>
            <a:pPr lvl="1"/>
            <a:r>
              <a:rPr lang="en-US" dirty="0" smtClean="0"/>
              <a:t>What control to use, what weights to use, etc.</a:t>
            </a:r>
          </a:p>
          <a:p>
            <a:r>
              <a:rPr lang="en-US" dirty="0" smtClean="0"/>
              <a:t>When recommending active control</a:t>
            </a:r>
          </a:p>
          <a:p>
            <a:pPr lvl="1"/>
            <a:r>
              <a:rPr lang="en-US" dirty="0" smtClean="0"/>
              <a:t>Will use </a:t>
            </a:r>
            <a:r>
              <a:rPr lang="en-US" dirty="0" smtClean="0"/>
              <a:t>the </a:t>
            </a:r>
            <a:r>
              <a:rPr lang="en-US" dirty="0" smtClean="0"/>
              <a:t>(upcoming) </a:t>
            </a:r>
            <a:r>
              <a:rPr lang="en-US" b="1" i="1" dirty="0" smtClean="0"/>
              <a:t>station selection criteria</a:t>
            </a:r>
            <a:endParaRPr lang="en-US" b="1" i="1" dirty="0" smtClean="0"/>
          </a:p>
          <a:p>
            <a:pPr lvl="2"/>
            <a:r>
              <a:rPr lang="en-US" dirty="0" smtClean="0"/>
              <a:t>Emphasizing high quality, available data at stable stations</a:t>
            </a:r>
          </a:p>
          <a:p>
            <a:r>
              <a:rPr lang="en-US" dirty="0" smtClean="0"/>
              <a:t>When recommending passive control</a:t>
            </a:r>
          </a:p>
          <a:p>
            <a:pPr lvl="1"/>
            <a:r>
              <a:rPr lang="en-US" dirty="0" smtClean="0"/>
              <a:t>Will probably recommend active control first, if appropriate</a:t>
            </a:r>
          </a:p>
          <a:p>
            <a:pPr lvl="2"/>
            <a:r>
              <a:rPr lang="en-US" dirty="0" smtClean="0"/>
              <a:t>Then, will likely limit recommendations by date of most recent occupation, REC or SEC uncertainty estimates or other factors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56</a:t>
            </a:fld>
            <a:endParaRPr lang="en-US"/>
          </a:p>
        </p:txBody>
      </p:sp>
    </p:spTree>
    <p:extLst>
      <p:ext uri="{BB962C8B-B14F-4D97-AF65-F5344CB8AC3E}">
        <p14:creationId xmlns:p14="http://schemas.microsoft.com/office/powerpoint/2010/main" val="988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Submitting</a:t>
            </a:r>
            <a:endParaRPr lang="en-US" dirty="0"/>
          </a:p>
        </p:txBody>
      </p:sp>
      <p:sp>
        <p:nvSpPr>
          <p:cNvPr id="3" name="Content Placeholder 2"/>
          <p:cNvSpPr>
            <a:spLocks noGrp="1"/>
          </p:cNvSpPr>
          <p:nvPr>
            <p:ph idx="1"/>
          </p:nvPr>
        </p:nvSpPr>
        <p:spPr/>
        <p:txBody>
          <a:bodyPr/>
          <a:lstStyle/>
          <a:p>
            <a:r>
              <a:rPr lang="en-US" sz="2800" dirty="0" smtClean="0"/>
              <a:t>Unlike traditional “</a:t>
            </a:r>
            <a:r>
              <a:rPr lang="en-US" sz="2800" dirty="0" err="1" smtClean="0"/>
              <a:t>Bluebooking</a:t>
            </a:r>
            <a:r>
              <a:rPr lang="en-US" sz="2800" dirty="0" smtClean="0"/>
              <a:t>”, future submissions to NGS:</a:t>
            </a:r>
          </a:p>
          <a:p>
            <a:pPr lvl="1"/>
            <a:r>
              <a:rPr lang="en-US" sz="2400" i="1" dirty="0" smtClean="0"/>
              <a:t>Will not be </a:t>
            </a:r>
            <a:r>
              <a:rPr lang="en-US" sz="2400" dirty="0" smtClean="0"/>
              <a:t>your completed projects and coordinates</a:t>
            </a:r>
          </a:p>
          <a:p>
            <a:pPr lvl="2"/>
            <a:r>
              <a:rPr lang="en-US" sz="2000" dirty="0" smtClean="0"/>
              <a:t>But will come from those completed projects</a:t>
            </a:r>
          </a:p>
          <a:p>
            <a:pPr lvl="1"/>
            <a:r>
              <a:rPr lang="en-US" sz="2400" i="1" dirty="0" smtClean="0"/>
              <a:t>Will be </a:t>
            </a:r>
            <a:r>
              <a:rPr lang="en-US" sz="2400" dirty="0" smtClean="0"/>
              <a:t>the raw observations you loaded to your project</a:t>
            </a:r>
          </a:p>
          <a:p>
            <a:pPr lvl="2"/>
            <a:r>
              <a:rPr lang="en-US" sz="2000" dirty="0" smtClean="0"/>
              <a:t>Which will then be used in the computation of RECs and SECs</a:t>
            </a:r>
          </a:p>
          <a:p>
            <a:pPr lvl="1"/>
            <a:r>
              <a:rPr lang="en-US" sz="2400" dirty="0" smtClean="0"/>
              <a:t>Submitted with a simple “submit” button</a:t>
            </a:r>
          </a:p>
          <a:p>
            <a:pPr lvl="2"/>
            <a:r>
              <a:rPr lang="en-US" sz="2000" dirty="0" smtClean="0"/>
              <a:t>Not the more arduous “</a:t>
            </a:r>
            <a:r>
              <a:rPr lang="en-US" sz="2000" dirty="0" err="1" smtClean="0"/>
              <a:t>Bluebooking</a:t>
            </a:r>
            <a:r>
              <a:rPr lang="en-US" sz="2000" dirty="0" smtClean="0"/>
              <a:t>” process</a:t>
            </a:r>
            <a:endParaRPr lang="en-US" sz="2000" dirty="0"/>
          </a:p>
          <a:p>
            <a:r>
              <a:rPr lang="en-US" sz="2800" dirty="0" smtClean="0"/>
              <a:t>Without your submissions, passive control will become outdated with growing error bars</a:t>
            </a:r>
          </a:p>
          <a:p>
            <a:pPr lvl="1"/>
            <a:r>
              <a:rPr lang="en-US" sz="2400" dirty="0" smtClean="0"/>
              <a:t>PLEASE always submit your projects. </a:t>
            </a:r>
            <a:endParaRPr lang="en-US" sz="2400"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57</a:t>
            </a:fld>
            <a:endParaRPr lang="en-US"/>
          </a:p>
        </p:txBody>
      </p:sp>
    </p:spTree>
    <p:extLst>
      <p:ext uri="{BB962C8B-B14F-4D97-AF65-F5344CB8AC3E}">
        <p14:creationId xmlns:p14="http://schemas.microsoft.com/office/powerpoint/2010/main" val="40037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Sharing</a:t>
            </a:r>
            <a:endParaRPr lang="en-US" dirty="0"/>
          </a:p>
        </p:txBody>
      </p:sp>
      <p:sp>
        <p:nvSpPr>
          <p:cNvPr id="3" name="Content Placeholder 2"/>
          <p:cNvSpPr>
            <a:spLocks noGrp="1"/>
          </p:cNvSpPr>
          <p:nvPr>
            <p:ph idx="1"/>
          </p:nvPr>
        </p:nvSpPr>
        <p:spPr/>
        <p:txBody>
          <a:bodyPr/>
          <a:lstStyle/>
          <a:p>
            <a:r>
              <a:rPr lang="en-US" dirty="0" smtClean="0"/>
              <a:t>Your OPUS work can be shared with the world</a:t>
            </a:r>
          </a:p>
          <a:p>
            <a:pPr lvl="1"/>
            <a:r>
              <a:rPr lang="en-US" dirty="0" smtClean="0"/>
              <a:t>This is different from </a:t>
            </a:r>
            <a:r>
              <a:rPr lang="en-US" b="1" i="1" dirty="0" smtClean="0"/>
              <a:t>submitting</a:t>
            </a:r>
            <a:r>
              <a:rPr lang="en-US" dirty="0" smtClean="0"/>
              <a:t> to NGS!</a:t>
            </a:r>
          </a:p>
          <a:p>
            <a:pPr lvl="1"/>
            <a:r>
              <a:rPr lang="en-US" dirty="0" smtClean="0"/>
              <a:t>This is similar to today’s “OPUS Share” feature</a:t>
            </a:r>
          </a:p>
          <a:p>
            <a:r>
              <a:rPr lang="en-US" dirty="0" smtClean="0"/>
              <a:t>Request to share your results and:</a:t>
            </a:r>
          </a:p>
          <a:p>
            <a:pPr lvl="1"/>
            <a:r>
              <a:rPr lang="en-US" dirty="0" smtClean="0"/>
              <a:t>OPUS will create a summary of your OPUS work (whether from a single RINEX file or a massive project)</a:t>
            </a:r>
          </a:p>
          <a:p>
            <a:pPr lvl="1"/>
            <a:r>
              <a:rPr lang="en-US" dirty="0" smtClean="0"/>
              <a:t>That summary will be formatted with graphs, maps and other info into a single web page</a:t>
            </a:r>
          </a:p>
          <a:p>
            <a:pPr lvl="2"/>
            <a:r>
              <a:rPr lang="en-US" dirty="0" smtClean="0"/>
              <a:t>That web page will be stored on NGS web servers and assigned a random URL for you to share with whom you like.</a:t>
            </a:r>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58</a:t>
            </a:fld>
            <a:endParaRPr lang="en-US"/>
          </a:p>
        </p:txBody>
      </p:sp>
    </p:spTree>
    <p:extLst>
      <p:ext uri="{BB962C8B-B14F-4D97-AF65-F5344CB8AC3E}">
        <p14:creationId xmlns:p14="http://schemas.microsoft.com/office/powerpoint/2010/main" val="39543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0027" y="582505"/>
            <a:ext cx="1449493" cy="6028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tx1"/>
                </a:solidFill>
              </a:rPr>
              <a:t>OPUS</a:t>
            </a:r>
            <a:endParaRPr lang="en-US" sz="2800" dirty="0">
              <a:solidFill>
                <a:schemeClr val="tx1"/>
              </a:solidFill>
            </a:endParaRPr>
          </a:p>
        </p:txBody>
      </p:sp>
      <p:sp>
        <p:nvSpPr>
          <p:cNvPr id="5" name="Rectangle 4"/>
          <p:cNvSpPr/>
          <p:nvPr/>
        </p:nvSpPr>
        <p:spPr>
          <a:xfrm>
            <a:off x="157251" y="534384"/>
            <a:ext cx="1449493" cy="6990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Survey data</a:t>
            </a:r>
            <a:endParaRPr lang="en-US" sz="2400" dirty="0"/>
          </a:p>
        </p:txBody>
      </p:sp>
      <p:sp>
        <p:nvSpPr>
          <p:cNvPr id="6" name="Rectangle 5"/>
          <p:cNvSpPr/>
          <p:nvPr/>
        </p:nvSpPr>
        <p:spPr>
          <a:xfrm>
            <a:off x="7308428" y="582505"/>
            <a:ext cx="2116667" cy="6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Did you follow OPUS recommendations?</a:t>
            </a:r>
            <a:endParaRPr lang="en-US" dirty="0"/>
          </a:p>
        </p:txBody>
      </p:sp>
      <p:sp>
        <p:nvSpPr>
          <p:cNvPr id="7" name="Rectangle 6"/>
          <p:cNvSpPr/>
          <p:nvPr/>
        </p:nvSpPr>
        <p:spPr>
          <a:xfrm>
            <a:off x="5198993" y="2184394"/>
            <a:ext cx="2953172" cy="724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OPUS Coordinates that are </a:t>
            </a:r>
          </a:p>
          <a:p>
            <a:pPr algn="ctr"/>
            <a:r>
              <a:rPr lang="en-US" dirty="0" smtClean="0"/>
              <a:t>“tied to the NSRS”</a:t>
            </a:r>
            <a:endParaRPr lang="en-US" dirty="0"/>
          </a:p>
        </p:txBody>
      </p:sp>
      <p:sp>
        <p:nvSpPr>
          <p:cNvPr id="9" name="Rectangle 8"/>
          <p:cNvSpPr/>
          <p:nvPr/>
        </p:nvSpPr>
        <p:spPr>
          <a:xfrm>
            <a:off x="8597973" y="2182666"/>
            <a:ext cx="3174998" cy="724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OPUS Coordinates that are </a:t>
            </a:r>
          </a:p>
          <a:p>
            <a:pPr algn="ctr"/>
            <a:r>
              <a:rPr lang="en-US" i="1" dirty="0" smtClean="0"/>
              <a:t>“not</a:t>
            </a:r>
            <a:r>
              <a:rPr lang="en-US" dirty="0" smtClean="0"/>
              <a:t> tied to the NSRS”</a:t>
            </a:r>
            <a:endParaRPr lang="en-US" dirty="0"/>
          </a:p>
        </p:txBody>
      </p:sp>
      <p:sp>
        <p:nvSpPr>
          <p:cNvPr id="11" name="Rectangle 10"/>
          <p:cNvSpPr/>
          <p:nvPr/>
        </p:nvSpPr>
        <p:spPr>
          <a:xfrm>
            <a:off x="1996439" y="3288447"/>
            <a:ext cx="2116667" cy="6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Did you submit your data to NGS?</a:t>
            </a:r>
            <a:endParaRPr lang="en-US" dirty="0"/>
          </a:p>
        </p:txBody>
      </p:sp>
      <p:sp>
        <p:nvSpPr>
          <p:cNvPr id="13" name="Rectangle 12"/>
          <p:cNvSpPr/>
          <p:nvPr/>
        </p:nvSpPr>
        <p:spPr>
          <a:xfrm>
            <a:off x="540172" y="4649887"/>
            <a:ext cx="2116667" cy="16967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NGS will use your survey data in future REC and SEC adjustments</a:t>
            </a:r>
            <a:endParaRPr lang="en-US" dirty="0"/>
          </a:p>
        </p:txBody>
      </p:sp>
      <p:sp>
        <p:nvSpPr>
          <p:cNvPr id="14" name="Rectangle 13"/>
          <p:cNvSpPr/>
          <p:nvPr/>
        </p:nvSpPr>
        <p:spPr>
          <a:xfrm>
            <a:off x="3591559" y="4649887"/>
            <a:ext cx="2116667" cy="16967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NGS will </a:t>
            </a:r>
            <a:r>
              <a:rPr lang="en-US" i="1" dirty="0" smtClean="0"/>
              <a:t>not</a:t>
            </a:r>
            <a:r>
              <a:rPr lang="en-US" dirty="0" smtClean="0"/>
              <a:t> use your survey data in future REC and SEC adjustments</a:t>
            </a:r>
          </a:p>
        </p:txBody>
      </p:sp>
      <p:cxnSp>
        <p:nvCxnSpPr>
          <p:cNvPr id="16" name="Straight Arrow Connector 15"/>
          <p:cNvCxnSpPr>
            <a:stCxn id="5" idx="3"/>
            <a:endCxn id="4" idx="1"/>
          </p:cNvCxnSpPr>
          <p:nvPr/>
        </p:nvCxnSpPr>
        <p:spPr>
          <a:xfrm>
            <a:off x="1606744" y="883918"/>
            <a:ext cx="723283"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6" idx="1"/>
          </p:cNvCxnSpPr>
          <p:nvPr/>
        </p:nvCxnSpPr>
        <p:spPr>
          <a:xfrm>
            <a:off x="3779520" y="883919"/>
            <a:ext cx="352890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11" idx="0"/>
          </p:cNvCxnSpPr>
          <p:nvPr/>
        </p:nvCxnSpPr>
        <p:spPr>
          <a:xfrm flipH="1">
            <a:off x="3054773" y="1185332"/>
            <a:ext cx="1" cy="21031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4" idx="0"/>
          </p:cNvCxnSpPr>
          <p:nvPr/>
        </p:nvCxnSpPr>
        <p:spPr>
          <a:xfrm>
            <a:off x="4113106" y="3589861"/>
            <a:ext cx="536787" cy="1060026"/>
          </a:xfrm>
          <a:prstGeom prst="bent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1"/>
            <a:endCxn id="13" idx="0"/>
          </p:cNvCxnSpPr>
          <p:nvPr/>
        </p:nvCxnSpPr>
        <p:spPr>
          <a:xfrm rot="10800000" flipV="1">
            <a:off x="1598507" y="3589861"/>
            <a:ext cx="397933" cy="1060026"/>
          </a:xfrm>
          <a:prstGeom prst="bent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 idx="2"/>
            <a:endCxn id="7" idx="0"/>
          </p:cNvCxnSpPr>
          <p:nvPr/>
        </p:nvCxnSpPr>
        <p:spPr>
          <a:xfrm rot="5400000">
            <a:off x="7021641" y="839272"/>
            <a:ext cx="999061" cy="1691183"/>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6" idx="2"/>
            <a:endCxn id="9" idx="0"/>
          </p:cNvCxnSpPr>
          <p:nvPr/>
        </p:nvCxnSpPr>
        <p:spPr>
          <a:xfrm rot="16200000" flipH="1">
            <a:off x="8777451" y="774644"/>
            <a:ext cx="997333" cy="1818710"/>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7" idx="2"/>
            <a:endCxn id="24" idx="0"/>
          </p:cNvCxnSpPr>
          <p:nvPr/>
        </p:nvCxnSpPr>
        <p:spPr>
          <a:xfrm rot="16200000" flipH="1">
            <a:off x="7238392" y="2346327"/>
            <a:ext cx="904712" cy="2030339"/>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9" idx="2"/>
            <a:endCxn id="24" idx="0"/>
          </p:cNvCxnSpPr>
          <p:nvPr/>
        </p:nvCxnSpPr>
        <p:spPr>
          <a:xfrm rot="5400000">
            <a:off x="8992475" y="2620856"/>
            <a:ext cx="906440" cy="1479554"/>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75557" y="1281572"/>
            <a:ext cx="491225" cy="369332"/>
          </a:xfrm>
          <a:prstGeom prst="rect">
            <a:avLst/>
          </a:prstGeom>
          <a:noFill/>
        </p:spPr>
        <p:txBody>
          <a:bodyPr wrap="none" rtlCol="0">
            <a:spAutoFit/>
          </a:bodyPr>
          <a:lstStyle/>
          <a:p>
            <a:r>
              <a:rPr lang="en-US" dirty="0" smtClean="0"/>
              <a:t>yes</a:t>
            </a:r>
            <a:endParaRPr lang="en-US" dirty="0"/>
          </a:p>
        </p:txBody>
      </p:sp>
      <p:sp>
        <p:nvSpPr>
          <p:cNvPr id="47" name="TextBox 46"/>
          <p:cNvSpPr txBox="1"/>
          <p:nvPr/>
        </p:nvSpPr>
        <p:spPr>
          <a:xfrm>
            <a:off x="9061956" y="1287671"/>
            <a:ext cx="428322" cy="369332"/>
          </a:xfrm>
          <a:prstGeom prst="rect">
            <a:avLst/>
          </a:prstGeom>
          <a:noFill/>
        </p:spPr>
        <p:txBody>
          <a:bodyPr wrap="none" rtlCol="0">
            <a:spAutoFit/>
          </a:bodyPr>
          <a:lstStyle/>
          <a:p>
            <a:r>
              <a:rPr lang="en-US" dirty="0" smtClean="0"/>
              <a:t>no</a:t>
            </a:r>
            <a:endParaRPr lang="en-US" dirty="0"/>
          </a:p>
        </p:txBody>
      </p:sp>
      <p:sp>
        <p:nvSpPr>
          <p:cNvPr id="48" name="TextBox 47"/>
          <p:cNvSpPr txBox="1"/>
          <p:nvPr/>
        </p:nvSpPr>
        <p:spPr>
          <a:xfrm>
            <a:off x="1467275" y="3178271"/>
            <a:ext cx="491225" cy="369332"/>
          </a:xfrm>
          <a:prstGeom prst="rect">
            <a:avLst/>
          </a:prstGeom>
          <a:noFill/>
        </p:spPr>
        <p:txBody>
          <a:bodyPr wrap="none" rtlCol="0">
            <a:spAutoFit/>
          </a:bodyPr>
          <a:lstStyle/>
          <a:p>
            <a:r>
              <a:rPr lang="en-US" dirty="0" smtClean="0"/>
              <a:t>yes</a:t>
            </a:r>
            <a:endParaRPr lang="en-US" dirty="0"/>
          </a:p>
        </p:txBody>
      </p:sp>
      <p:sp>
        <p:nvSpPr>
          <p:cNvPr id="49" name="TextBox 48"/>
          <p:cNvSpPr txBox="1"/>
          <p:nvPr/>
        </p:nvSpPr>
        <p:spPr>
          <a:xfrm>
            <a:off x="4213950" y="3179389"/>
            <a:ext cx="428322" cy="369332"/>
          </a:xfrm>
          <a:prstGeom prst="rect">
            <a:avLst/>
          </a:prstGeom>
          <a:noFill/>
        </p:spPr>
        <p:txBody>
          <a:bodyPr wrap="none" rtlCol="0">
            <a:spAutoFit/>
          </a:bodyPr>
          <a:lstStyle/>
          <a:p>
            <a:r>
              <a:rPr lang="en-US" dirty="0" smtClean="0"/>
              <a:t>no</a:t>
            </a:r>
            <a:endParaRPr lang="en-US" dirty="0"/>
          </a:p>
        </p:txBody>
      </p:sp>
      <p:sp>
        <p:nvSpPr>
          <p:cNvPr id="24" name="Rectangle 23"/>
          <p:cNvSpPr/>
          <p:nvPr/>
        </p:nvSpPr>
        <p:spPr>
          <a:xfrm>
            <a:off x="7226363" y="3813853"/>
            <a:ext cx="2959109" cy="6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Do you want to “share” your results with the world?</a:t>
            </a:r>
            <a:endParaRPr lang="en-US" dirty="0"/>
          </a:p>
        </p:txBody>
      </p:sp>
      <p:sp>
        <p:nvSpPr>
          <p:cNvPr id="28" name="Rectangle 27"/>
          <p:cNvSpPr/>
          <p:nvPr/>
        </p:nvSpPr>
        <p:spPr>
          <a:xfrm>
            <a:off x="6314442" y="5035581"/>
            <a:ext cx="2163382" cy="1317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Unique, public URL for this survey which you can share with anyone</a:t>
            </a:r>
            <a:endParaRPr lang="en-US" dirty="0"/>
          </a:p>
        </p:txBody>
      </p:sp>
      <p:sp>
        <p:nvSpPr>
          <p:cNvPr id="34" name="Rectangle 33"/>
          <p:cNvSpPr/>
          <p:nvPr/>
        </p:nvSpPr>
        <p:spPr>
          <a:xfrm>
            <a:off x="9103781" y="5029192"/>
            <a:ext cx="2163382" cy="1317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Your results are shown to you on screen or via email only</a:t>
            </a:r>
            <a:endParaRPr lang="en-US" dirty="0"/>
          </a:p>
        </p:txBody>
      </p:sp>
      <p:cxnSp>
        <p:nvCxnSpPr>
          <p:cNvPr id="36" name="Elbow Connector 35"/>
          <p:cNvCxnSpPr>
            <a:stCxn id="24" idx="2"/>
            <a:endCxn id="28" idx="0"/>
          </p:cNvCxnSpPr>
          <p:nvPr/>
        </p:nvCxnSpPr>
        <p:spPr>
          <a:xfrm rot="5400000">
            <a:off x="7741576" y="4071239"/>
            <a:ext cx="618900" cy="1309785"/>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4" idx="2"/>
            <a:endCxn id="34" idx="0"/>
          </p:cNvCxnSpPr>
          <p:nvPr/>
        </p:nvCxnSpPr>
        <p:spPr>
          <a:xfrm rot="16200000" flipH="1">
            <a:off x="9139440" y="3983159"/>
            <a:ext cx="612511" cy="1479554"/>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21169" y="4390758"/>
            <a:ext cx="703714" cy="369332"/>
          </a:xfrm>
          <a:prstGeom prst="rect">
            <a:avLst/>
          </a:prstGeom>
          <a:noFill/>
        </p:spPr>
        <p:txBody>
          <a:bodyPr wrap="square" rtlCol="0">
            <a:spAutoFit/>
          </a:bodyPr>
          <a:lstStyle/>
          <a:p>
            <a:r>
              <a:rPr lang="en-US" dirty="0" smtClean="0"/>
              <a:t>yes</a:t>
            </a:r>
            <a:endParaRPr lang="en-US" dirty="0"/>
          </a:p>
        </p:txBody>
      </p:sp>
      <p:sp>
        <p:nvSpPr>
          <p:cNvPr id="40" name="TextBox 39"/>
          <p:cNvSpPr txBox="1"/>
          <p:nvPr/>
        </p:nvSpPr>
        <p:spPr>
          <a:xfrm>
            <a:off x="9276116" y="4390758"/>
            <a:ext cx="599404" cy="369332"/>
          </a:xfrm>
          <a:prstGeom prst="rect">
            <a:avLst/>
          </a:prstGeom>
          <a:noFill/>
        </p:spPr>
        <p:txBody>
          <a:bodyPr wrap="square" rtlCol="0">
            <a:spAutoFit/>
          </a:bodyPr>
          <a:lstStyle/>
          <a:p>
            <a:r>
              <a:rPr lang="en-US" dirty="0" smtClean="0"/>
              <a:t>no</a:t>
            </a:r>
            <a:endParaRPr lang="en-US" dirty="0"/>
          </a:p>
        </p:txBody>
      </p:sp>
    </p:spTree>
    <p:extLst>
      <p:ext uri="{BB962C8B-B14F-4D97-AF65-F5344CB8AC3E}">
        <p14:creationId xmlns:p14="http://schemas.microsoft.com/office/powerpoint/2010/main" val="5912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4" grpId="0" animBg="1"/>
      <p:bldP spid="46" grpId="0"/>
      <p:bldP spid="47" grpId="0"/>
      <p:bldP spid="48" grpId="0"/>
      <p:bldP spid="49" grpId="0"/>
      <p:bldP spid="24" grpId="0" animBg="1"/>
      <p:bldP spid="28" grpId="0" animBg="1"/>
      <p:bldP spid="34" grpId="0" animBg="1"/>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BP3?</a:t>
            </a:r>
            <a:endParaRPr lang="en-US" dirty="0"/>
          </a:p>
        </p:txBody>
      </p:sp>
      <p:sp>
        <p:nvSpPr>
          <p:cNvPr id="3" name="Content Placeholder 2"/>
          <p:cNvSpPr>
            <a:spLocks noGrp="1"/>
          </p:cNvSpPr>
          <p:nvPr>
            <p:ph idx="1"/>
          </p:nvPr>
        </p:nvSpPr>
        <p:spPr/>
        <p:txBody>
          <a:bodyPr/>
          <a:lstStyle/>
          <a:p>
            <a:r>
              <a:rPr lang="en-US" dirty="0" smtClean="0"/>
              <a:t>BP3 is a companion to BP1 (geometric) and BP2 (geopotential), both released in 2017 and updated in 2021</a:t>
            </a:r>
          </a:p>
          <a:p>
            <a:pPr lvl="1"/>
            <a:r>
              <a:rPr lang="en-US" dirty="0" smtClean="0"/>
              <a:t>It is about “re-inventing </a:t>
            </a:r>
            <a:r>
              <a:rPr lang="en-US" dirty="0" err="1" smtClean="0"/>
              <a:t>bluebooking</a:t>
            </a:r>
            <a:r>
              <a:rPr lang="en-US" dirty="0" smtClean="0"/>
              <a:t>”</a:t>
            </a:r>
          </a:p>
          <a:p>
            <a:pPr lvl="1"/>
            <a:r>
              <a:rPr lang="en-US" dirty="0" smtClean="0"/>
              <a:t>It’s about how </a:t>
            </a:r>
            <a:r>
              <a:rPr lang="en-US" u="sng" dirty="0" smtClean="0"/>
              <a:t>NGS</a:t>
            </a:r>
            <a:r>
              <a:rPr lang="en-US" dirty="0" smtClean="0"/>
              <a:t> will </a:t>
            </a:r>
            <a:r>
              <a:rPr lang="en-US" u="sng" dirty="0" smtClean="0"/>
              <a:t>provide</a:t>
            </a:r>
            <a:r>
              <a:rPr lang="en-US" dirty="0" smtClean="0"/>
              <a:t> the frames/datum in the future</a:t>
            </a:r>
          </a:p>
          <a:p>
            <a:pPr lvl="1"/>
            <a:r>
              <a:rPr lang="en-US" dirty="0"/>
              <a:t>It’s about how </a:t>
            </a:r>
            <a:r>
              <a:rPr lang="en-US" u="sng" dirty="0"/>
              <a:t>YOU</a:t>
            </a:r>
            <a:r>
              <a:rPr lang="en-US" dirty="0"/>
              <a:t> will </a:t>
            </a:r>
            <a:r>
              <a:rPr lang="en-US" u="sng" dirty="0"/>
              <a:t>use</a:t>
            </a:r>
            <a:r>
              <a:rPr lang="en-US" dirty="0"/>
              <a:t> the frames/datum in BP1 and BP2</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Tree>
    <p:extLst>
      <p:ext uri="{BB962C8B-B14F-4D97-AF65-F5344CB8AC3E}">
        <p14:creationId xmlns:p14="http://schemas.microsoft.com/office/powerpoint/2010/main" val="14561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sneak peak at how projects will look</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60</a:t>
            </a:fld>
            <a:endParaRPr lang="en-US"/>
          </a:p>
        </p:txBody>
      </p:sp>
      <p:pic>
        <p:nvPicPr>
          <p:cNvPr id="9" name="Picture 8"/>
          <p:cNvPicPr>
            <a:picLocks noChangeAspect="1"/>
          </p:cNvPicPr>
          <p:nvPr/>
        </p:nvPicPr>
        <p:blipFill>
          <a:blip r:embed="rId3"/>
          <a:stretch>
            <a:fillRect/>
          </a:stretch>
        </p:blipFill>
        <p:spPr>
          <a:xfrm>
            <a:off x="761999" y="1184070"/>
            <a:ext cx="10330544" cy="4948336"/>
          </a:xfrm>
          <a:prstGeom prst="rect">
            <a:avLst/>
          </a:prstGeom>
        </p:spPr>
      </p:pic>
    </p:spTree>
    <p:extLst>
      <p:ext uri="{BB962C8B-B14F-4D97-AF65-F5344CB8AC3E}">
        <p14:creationId xmlns:p14="http://schemas.microsoft.com/office/powerpoint/2010/main" val="438245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Common Data Formats</a:t>
            </a:r>
            <a:endParaRPr lang="en-US" dirty="0"/>
          </a:p>
        </p:txBody>
      </p:sp>
      <p:sp>
        <p:nvSpPr>
          <p:cNvPr id="3" name="Content Placeholder 2"/>
          <p:cNvSpPr>
            <a:spLocks noGrp="1"/>
          </p:cNvSpPr>
          <p:nvPr>
            <p:ph idx="1"/>
          </p:nvPr>
        </p:nvSpPr>
        <p:spPr>
          <a:xfrm>
            <a:off x="609600" y="1208318"/>
            <a:ext cx="10972800" cy="4525963"/>
          </a:xfrm>
        </p:spPr>
        <p:txBody>
          <a:bodyPr/>
          <a:lstStyle/>
          <a:p>
            <a:r>
              <a:rPr lang="en-US" dirty="0" smtClean="0"/>
              <a:t>OPUS will only accept data in one unique format, per instrument type</a:t>
            </a:r>
          </a:p>
          <a:p>
            <a:pPr lvl="1"/>
            <a:r>
              <a:rPr lang="en-US" dirty="0" smtClean="0"/>
              <a:t>NGS is developing each of these (except RINEX)</a:t>
            </a:r>
          </a:p>
          <a:p>
            <a:pPr lvl="1"/>
            <a:r>
              <a:rPr lang="en-US" dirty="0" smtClean="0"/>
              <a:t>In coordination with the IAG’s </a:t>
            </a:r>
            <a:r>
              <a:rPr lang="en-US" dirty="0" err="1" smtClean="0"/>
              <a:t>GeodesyML</a:t>
            </a:r>
            <a:r>
              <a:rPr lang="en-US" dirty="0" smtClean="0"/>
              <a:t> initiative</a:t>
            </a:r>
          </a:p>
          <a:p>
            <a:pPr lvl="1"/>
            <a:r>
              <a:rPr lang="en-US" dirty="0" smtClean="0"/>
              <a:t>NGS is working with instrument manufacturers to adopt these</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14030285"/>
              </p:ext>
            </p:extLst>
          </p:nvPr>
        </p:nvGraphicFramePr>
        <p:xfrm>
          <a:off x="435429" y="3863184"/>
          <a:ext cx="11321142" cy="2225040"/>
        </p:xfrm>
        <a:graphic>
          <a:graphicData uri="http://schemas.openxmlformats.org/drawingml/2006/table">
            <a:tbl>
              <a:tblPr firstRow="1" bandRow="1">
                <a:tableStyleId>{5C22544A-7EE6-4342-B048-85BDC9FD1C3A}</a:tableStyleId>
              </a:tblPr>
              <a:tblGrid>
                <a:gridCol w="4310742">
                  <a:extLst>
                    <a:ext uri="{9D8B030D-6E8A-4147-A177-3AD203B41FA5}">
                      <a16:colId xmlns:a16="http://schemas.microsoft.com/office/drawing/2014/main" val="1416453773"/>
                    </a:ext>
                  </a:extLst>
                </a:gridCol>
                <a:gridCol w="4299857">
                  <a:extLst>
                    <a:ext uri="{9D8B030D-6E8A-4147-A177-3AD203B41FA5}">
                      <a16:colId xmlns:a16="http://schemas.microsoft.com/office/drawing/2014/main" val="2452451468"/>
                    </a:ext>
                  </a:extLst>
                </a:gridCol>
                <a:gridCol w="2710543">
                  <a:extLst>
                    <a:ext uri="{9D8B030D-6E8A-4147-A177-3AD203B41FA5}">
                      <a16:colId xmlns:a16="http://schemas.microsoft.com/office/drawing/2014/main" val="154004537"/>
                    </a:ext>
                  </a:extLst>
                </a:gridCol>
              </a:tblGrid>
              <a:tr h="370840">
                <a:tc>
                  <a:txBody>
                    <a:bodyPr/>
                    <a:lstStyle/>
                    <a:p>
                      <a:r>
                        <a:rPr lang="en-US" dirty="0" smtClean="0"/>
                        <a:t>Data/Instrument</a:t>
                      </a:r>
                      <a:r>
                        <a:rPr lang="en-US" baseline="0" dirty="0" smtClean="0"/>
                        <a:t> type</a:t>
                      </a:r>
                      <a:endParaRPr lang="en-US" dirty="0"/>
                    </a:p>
                  </a:txBody>
                  <a:tcPr/>
                </a:tc>
                <a:tc>
                  <a:txBody>
                    <a:bodyPr/>
                    <a:lstStyle/>
                    <a:p>
                      <a:r>
                        <a:rPr lang="en-US" dirty="0" smtClean="0"/>
                        <a:t>Name of format</a:t>
                      </a:r>
                      <a:endParaRPr lang="en-US" dirty="0"/>
                    </a:p>
                  </a:txBody>
                  <a:tcPr/>
                </a:tc>
                <a:tc>
                  <a:txBody>
                    <a:bodyPr/>
                    <a:lstStyle/>
                    <a:p>
                      <a:r>
                        <a:rPr lang="en-US" dirty="0" smtClean="0"/>
                        <a:t>Notes</a:t>
                      </a:r>
                      <a:endParaRPr lang="en-US" dirty="0"/>
                    </a:p>
                  </a:txBody>
                  <a:tcPr/>
                </a:tc>
                <a:extLst>
                  <a:ext uri="{0D108BD9-81ED-4DB2-BD59-A6C34878D82A}">
                    <a16:rowId xmlns:a16="http://schemas.microsoft.com/office/drawing/2014/main" val="3361310297"/>
                  </a:ext>
                </a:extLst>
              </a:tr>
              <a:tr h="370840">
                <a:tc>
                  <a:txBody>
                    <a:bodyPr/>
                    <a:lstStyle/>
                    <a:p>
                      <a:r>
                        <a:rPr lang="en-US" dirty="0" smtClean="0"/>
                        <a:t>Raw GNSS</a:t>
                      </a:r>
                      <a:endParaRPr lang="en-US" dirty="0"/>
                    </a:p>
                  </a:txBody>
                  <a:tcPr/>
                </a:tc>
                <a:tc>
                  <a:txBody>
                    <a:bodyPr/>
                    <a:lstStyle/>
                    <a:p>
                      <a:r>
                        <a:rPr lang="en-US" dirty="0" smtClean="0"/>
                        <a:t>RINEX</a:t>
                      </a:r>
                      <a:r>
                        <a:rPr lang="en-US" baseline="0" dirty="0" smtClean="0"/>
                        <a:t> (3.* preferred, 2.* allowed for now)</a:t>
                      </a:r>
                      <a:endParaRPr lang="en-US" dirty="0"/>
                    </a:p>
                  </a:txBody>
                  <a:tcPr/>
                </a:tc>
                <a:tc>
                  <a:txBody>
                    <a:bodyPr/>
                    <a:lstStyle/>
                    <a:p>
                      <a:endParaRPr lang="en-US" dirty="0"/>
                    </a:p>
                  </a:txBody>
                  <a:tcPr/>
                </a:tc>
                <a:extLst>
                  <a:ext uri="{0D108BD9-81ED-4DB2-BD59-A6C34878D82A}">
                    <a16:rowId xmlns:a16="http://schemas.microsoft.com/office/drawing/2014/main" val="1584455871"/>
                  </a:ext>
                </a:extLst>
              </a:tr>
              <a:tr h="370840">
                <a:tc>
                  <a:txBody>
                    <a:bodyPr/>
                    <a:lstStyle/>
                    <a:p>
                      <a:r>
                        <a:rPr lang="en-US" dirty="0" smtClean="0"/>
                        <a:t>GNSS vectors</a:t>
                      </a:r>
                      <a:endParaRPr lang="en-US" dirty="0"/>
                    </a:p>
                  </a:txBody>
                  <a:tcPr/>
                </a:tc>
                <a:tc>
                  <a:txBody>
                    <a:bodyPr/>
                    <a:lstStyle/>
                    <a:p>
                      <a:r>
                        <a:rPr lang="en-US" dirty="0" smtClean="0"/>
                        <a:t>GVX</a:t>
                      </a:r>
                      <a:endParaRPr lang="en-US" dirty="0"/>
                    </a:p>
                  </a:txBody>
                  <a:tcPr/>
                </a:tc>
                <a:tc>
                  <a:txBody>
                    <a:bodyPr/>
                    <a:lstStyle/>
                    <a:p>
                      <a:r>
                        <a:rPr lang="en-US" dirty="0" smtClean="0"/>
                        <a:t>Released Feb 2021</a:t>
                      </a:r>
                      <a:endParaRPr lang="en-US" dirty="0"/>
                    </a:p>
                  </a:txBody>
                  <a:tcPr/>
                </a:tc>
                <a:extLst>
                  <a:ext uri="{0D108BD9-81ED-4DB2-BD59-A6C34878D82A}">
                    <a16:rowId xmlns:a16="http://schemas.microsoft.com/office/drawing/2014/main" val="60392061"/>
                  </a:ext>
                </a:extLst>
              </a:tr>
              <a:tr h="370840">
                <a:tc>
                  <a:txBody>
                    <a:bodyPr/>
                    <a:lstStyle/>
                    <a:p>
                      <a:r>
                        <a:rPr lang="en-US" dirty="0" smtClean="0"/>
                        <a:t>Leveling (raw &amp; reduced)</a:t>
                      </a:r>
                      <a:endParaRPr lang="en-US" dirty="0"/>
                    </a:p>
                  </a:txBody>
                  <a:tcPr/>
                </a:tc>
                <a:tc>
                  <a:txBody>
                    <a:bodyPr/>
                    <a:lstStyle/>
                    <a:p>
                      <a:r>
                        <a:rPr lang="en-US" dirty="0" smtClean="0"/>
                        <a:t>LVX</a:t>
                      </a:r>
                      <a:r>
                        <a:rPr lang="en-US" baseline="0" dirty="0" smtClean="0"/>
                        <a:t> (tentative name)</a:t>
                      </a:r>
                      <a:endParaRPr lang="en-US" dirty="0"/>
                    </a:p>
                  </a:txBody>
                  <a:tcPr/>
                </a:tc>
                <a:tc>
                  <a:txBody>
                    <a:bodyPr/>
                    <a:lstStyle/>
                    <a:p>
                      <a:r>
                        <a:rPr lang="en-US" dirty="0" smtClean="0"/>
                        <a:t>Expected release in 2021</a:t>
                      </a:r>
                      <a:endParaRPr lang="en-US" dirty="0"/>
                    </a:p>
                  </a:txBody>
                  <a:tcPr/>
                </a:tc>
                <a:extLst>
                  <a:ext uri="{0D108BD9-81ED-4DB2-BD59-A6C34878D82A}">
                    <a16:rowId xmlns:a16="http://schemas.microsoft.com/office/drawing/2014/main" val="2081883566"/>
                  </a:ext>
                </a:extLst>
              </a:tr>
              <a:tr h="370840">
                <a:tc>
                  <a:txBody>
                    <a:bodyPr/>
                    <a:lstStyle/>
                    <a:p>
                      <a:r>
                        <a:rPr lang="en-US" dirty="0" smtClean="0"/>
                        <a:t>Classical Angles/Distances</a:t>
                      </a:r>
                      <a:r>
                        <a:rPr lang="en-US" baseline="0" dirty="0" smtClean="0"/>
                        <a:t> (raw &amp; reduced)</a:t>
                      </a:r>
                      <a:endParaRPr lang="en-US" dirty="0"/>
                    </a:p>
                  </a:txBody>
                  <a:tcPr/>
                </a:tc>
                <a:tc>
                  <a:txBody>
                    <a:bodyPr/>
                    <a:lstStyle/>
                    <a:p>
                      <a:r>
                        <a:rPr lang="en-US" dirty="0" smtClean="0"/>
                        <a:t>CVX (tentative name)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Expected release in 2021</a:t>
                      </a:r>
                      <a:endParaRPr lang="en-US" dirty="0"/>
                    </a:p>
                  </a:txBody>
                  <a:tcPr/>
                </a:tc>
                <a:extLst>
                  <a:ext uri="{0D108BD9-81ED-4DB2-BD59-A6C34878D82A}">
                    <a16:rowId xmlns:a16="http://schemas.microsoft.com/office/drawing/2014/main" val="1594069532"/>
                  </a:ext>
                </a:extLst>
              </a:tr>
              <a:tr h="370840">
                <a:tc>
                  <a:txBody>
                    <a:bodyPr/>
                    <a:lstStyle/>
                    <a:p>
                      <a:r>
                        <a:rPr lang="en-US" dirty="0" smtClean="0"/>
                        <a:t>Relative gravity</a:t>
                      </a:r>
                      <a:endParaRPr lang="en-US" dirty="0"/>
                    </a:p>
                  </a:txBody>
                  <a:tcPr/>
                </a:tc>
                <a:tc>
                  <a:txBody>
                    <a:bodyPr/>
                    <a:lstStyle/>
                    <a:p>
                      <a:r>
                        <a:rPr lang="en-US" dirty="0" smtClean="0"/>
                        <a:t>RGX (tentative name)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Expected release in 2021</a:t>
                      </a:r>
                    </a:p>
                  </a:txBody>
                  <a:tcPr/>
                </a:tc>
                <a:extLst>
                  <a:ext uri="{0D108BD9-81ED-4DB2-BD59-A6C34878D82A}">
                    <a16:rowId xmlns:a16="http://schemas.microsoft.com/office/drawing/2014/main" val="3962411881"/>
                  </a:ext>
                </a:extLst>
              </a:tr>
            </a:tbl>
          </a:graphicData>
        </a:graphic>
      </p:graphicFrame>
    </p:spTree>
    <p:extLst>
      <p:ext uri="{BB962C8B-B14F-4D97-AF65-F5344CB8AC3E}">
        <p14:creationId xmlns:p14="http://schemas.microsoft.com/office/powerpoint/2010/main" val="37836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Terminology</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62</a:t>
            </a:fld>
            <a:endParaRPr lang="en-US"/>
          </a:p>
        </p:txBody>
      </p:sp>
    </p:spTree>
    <p:extLst>
      <p:ext uri="{BB962C8B-B14F-4D97-AF65-F5344CB8AC3E}">
        <p14:creationId xmlns:p14="http://schemas.microsoft.com/office/powerpoint/2010/main" val="4108391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NOAA CORS Network (NCN)</a:t>
            </a:r>
            <a:endParaRPr lang="en-US" dirty="0"/>
          </a:p>
        </p:txBody>
      </p:sp>
      <p:sp>
        <p:nvSpPr>
          <p:cNvPr id="3" name="Content Placeholder 2"/>
          <p:cNvSpPr>
            <a:spLocks noGrp="1"/>
          </p:cNvSpPr>
          <p:nvPr>
            <p:ph idx="1"/>
          </p:nvPr>
        </p:nvSpPr>
        <p:spPr/>
        <p:txBody>
          <a:bodyPr/>
          <a:lstStyle/>
          <a:p>
            <a:r>
              <a:rPr lang="en-US" dirty="0" smtClean="0"/>
              <a:t>As of 2019, this is the official </a:t>
            </a:r>
            <a:r>
              <a:rPr lang="en-US" u="sng" dirty="0" smtClean="0"/>
              <a:t>name of the network </a:t>
            </a:r>
            <a:r>
              <a:rPr lang="en-US" dirty="0" smtClean="0"/>
              <a:t>managed at NGS</a:t>
            </a:r>
          </a:p>
          <a:p>
            <a:pPr lvl="1"/>
            <a:r>
              <a:rPr lang="en-US" dirty="0" smtClean="0"/>
              <a:t>Historically referred to as “CORS” or “the CORS”</a:t>
            </a:r>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63</a:t>
            </a:fld>
            <a:endParaRPr lang="en-US"/>
          </a:p>
        </p:txBody>
      </p:sp>
      <p:pic>
        <p:nvPicPr>
          <p:cNvPr id="7" name="Picture 6"/>
          <p:cNvPicPr>
            <a:picLocks noChangeAspect="1"/>
          </p:cNvPicPr>
          <p:nvPr/>
        </p:nvPicPr>
        <p:blipFill>
          <a:blip r:embed="rId2"/>
          <a:stretch>
            <a:fillRect/>
          </a:stretch>
        </p:blipFill>
        <p:spPr>
          <a:xfrm>
            <a:off x="2032000" y="3235552"/>
            <a:ext cx="7696005" cy="3120801"/>
          </a:xfrm>
          <a:prstGeom prst="rect">
            <a:avLst/>
          </a:prstGeom>
        </p:spPr>
      </p:pic>
    </p:spTree>
    <p:extLst>
      <p:ext uri="{BB962C8B-B14F-4D97-AF65-F5344CB8AC3E}">
        <p14:creationId xmlns:p14="http://schemas.microsoft.com/office/powerpoint/2010/main" val="1207518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vs GRP</a:t>
            </a:r>
            <a:endParaRPr lang="en-US" dirty="0"/>
          </a:p>
        </p:txBody>
      </p:sp>
      <p:sp>
        <p:nvSpPr>
          <p:cNvPr id="3" name="Content Placeholder 2"/>
          <p:cNvSpPr>
            <a:spLocks noGrp="1"/>
          </p:cNvSpPr>
          <p:nvPr>
            <p:ph idx="1"/>
          </p:nvPr>
        </p:nvSpPr>
        <p:spPr/>
        <p:txBody>
          <a:bodyPr/>
          <a:lstStyle/>
          <a:p>
            <a:r>
              <a:rPr lang="en-US" dirty="0" smtClean="0"/>
              <a:t>The purpose of a CORS can be debated</a:t>
            </a:r>
          </a:p>
          <a:p>
            <a:pPr lvl="1"/>
            <a:r>
              <a:rPr lang="en-US" dirty="0" smtClean="0"/>
              <a:t>But at NGS:  the continuous collection of GNSS data for the express purpose of determining the continuous coordinates of </a:t>
            </a:r>
            <a:r>
              <a:rPr lang="en-US" b="1" i="1" u="sng" dirty="0"/>
              <a:t>a unique, permanent, antenna-independent point at each CORS </a:t>
            </a:r>
            <a:endParaRPr lang="en-US" b="1" i="1" u="sng" dirty="0" smtClean="0"/>
          </a:p>
          <a:p>
            <a:pPr lvl="1"/>
            <a:r>
              <a:rPr lang="en-US" dirty="0" smtClean="0"/>
              <a:t>Such a point is called the Geometric Reference Point, or GRP</a:t>
            </a:r>
          </a:p>
          <a:p>
            <a:pPr lvl="2"/>
            <a:r>
              <a:rPr lang="en-US" dirty="0" smtClean="0"/>
              <a:t>Not to be confused with the Antenna Reference Point, or ARP</a:t>
            </a:r>
          </a:p>
          <a:p>
            <a:pPr lvl="3"/>
            <a:r>
              <a:rPr lang="en-US" dirty="0" smtClean="0"/>
              <a:t>Which is part of each </a:t>
            </a:r>
            <a:r>
              <a:rPr lang="en-US" b="1" i="1" dirty="0" smtClean="0"/>
              <a:t>antenna</a:t>
            </a:r>
            <a:r>
              <a:rPr lang="en-US" dirty="0" smtClean="0"/>
              <a:t>, not a permanent, unique physical part of a CORS</a:t>
            </a:r>
          </a:p>
          <a:p>
            <a:pPr lvl="1"/>
            <a:r>
              <a:rPr lang="en-US" dirty="0" smtClean="0"/>
              <a:t>Identification of GRPs has begun</a:t>
            </a:r>
          </a:p>
          <a:p>
            <a:pPr lvl="2"/>
            <a:r>
              <a:rPr lang="en-US" dirty="0" smtClean="0"/>
              <a:t>Coordinates on a CORS will eventually be fully transitioned to be “coordinates of the GRP of the CORS”.  Right now they are…unclear.</a:t>
            </a:r>
          </a:p>
          <a:p>
            <a:pPr lvl="2"/>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64</a:t>
            </a:fld>
            <a:endParaRPr lang="en-US"/>
          </a:p>
        </p:txBody>
      </p:sp>
    </p:spTree>
    <p:extLst>
      <p:ext uri="{BB962C8B-B14F-4D97-AF65-F5344CB8AC3E}">
        <p14:creationId xmlns:p14="http://schemas.microsoft.com/office/powerpoint/2010/main" val="34092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NCN – ARP/GRP issues</a:t>
            </a:r>
            <a:endParaRPr lang="en-US" dirty="0"/>
          </a:p>
        </p:txBody>
      </p:sp>
      <p:sp>
        <p:nvSpPr>
          <p:cNvPr id="3" name="Content Placeholder 2"/>
          <p:cNvSpPr>
            <a:spLocks noGrp="1"/>
          </p:cNvSpPr>
          <p:nvPr>
            <p:ph idx="1"/>
          </p:nvPr>
        </p:nvSpPr>
        <p:spPr/>
        <p:txBody>
          <a:bodyPr/>
          <a:lstStyle/>
          <a:p>
            <a:r>
              <a:rPr lang="en-US" dirty="0" smtClean="0"/>
              <a:t>In a perfect world, the ARP and GRP will physically coincide at a CORS while an antenna is mounted at that CORS</a:t>
            </a:r>
          </a:p>
          <a:p>
            <a:pPr lvl="1"/>
            <a:r>
              <a:rPr lang="en-US" dirty="0" smtClean="0"/>
              <a:t>Without endorsement, consider the </a:t>
            </a:r>
            <a:r>
              <a:rPr lang="en-US" dirty="0" err="1" smtClean="0"/>
              <a:t>NovAtel</a:t>
            </a:r>
            <a:r>
              <a:rPr lang="en-US" dirty="0" smtClean="0"/>
              <a:t> GNSS-750</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pic>
        <p:nvPicPr>
          <p:cNvPr id="7" name="Picture 6"/>
          <p:cNvPicPr>
            <a:picLocks noChangeAspect="1"/>
          </p:cNvPicPr>
          <p:nvPr/>
        </p:nvPicPr>
        <p:blipFill>
          <a:blip r:embed="rId2"/>
          <a:stretch>
            <a:fillRect/>
          </a:stretch>
        </p:blipFill>
        <p:spPr>
          <a:xfrm>
            <a:off x="5081588" y="3716341"/>
            <a:ext cx="4924425" cy="2409825"/>
          </a:xfrm>
          <a:prstGeom prst="rect">
            <a:avLst/>
          </a:prstGeom>
        </p:spPr>
      </p:pic>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65</a:t>
            </a:fld>
            <a:endParaRPr lang="en-US"/>
          </a:p>
        </p:txBody>
      </p:sp>
    </p:spTree>
    <p:extLst>
      <p:ext uri="{BB962C8B-B14F-4D97-AF65-F5344CB8AC3E}">
        <p14:creationId xmlns:p14="http://schemas.microsoft.com/office/powerpoint/2010/main" val="1569376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9604" y="1585184"/>
            <a:ext cx="3724275" cy="392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NCN – ARP/GRP issues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pic>
        <p:nvPicPr>
          <p:cNvPr id="14" name="Picture 13"/>
          <p:cNvPicPr>
            <a:picLocks noChangeAspect="1"/>
          </p:cNvPicPr>
          <p:nvPr/>
        </p:nvPicPr>
        <p:blipFill>
          <a:blip r:embed="rId2"/>
          <a:stretch>
            <a:fillRect/>
          </a:stretch>
        </p:blipFill>
        <p:spPr>
          <a:xfrm>
            <a:off x="1759603" y="4137885"/>
            <a:ext cx="3724275" cy="1362075"/>
          </a:xfrm>
          <a:prstGeom prst="rect">
            <a:avLst/>
          </a:prstGeom>
        </p:spPr>
      </p:pic>
      <p:sp>
        <p:nvSpPr>
          <p:cNvPr id="16" name="TextBox 15"/>
          <p:cNvSpPr txBox="1"/>
          <p:nvPr/>
        </p:nvSpPr>
        <p:spPr>
          <a:xfrm>
            <a:off x="6096000" y="1585185"/>
            <a:ext cx="4362680" cy="830997"/>
          </a:xfrm>
          <a:prstGeom prst="rect">
            <a:avLst/>
          </a:prstGeom>
          <a:noFill/>
        </p:spPr>
        <p:txBody>
          <a:bodyPr wrap="square" rtlCol="0">
            <a:spAutoFit/>
          </a:bodyPr>
          <a:lstStyle/>
          <a:p>
            <a:r>
              <a:rPr lang="en-US" sz="1600" dirty="0"/>
              <a:t>The ARP is on the lowest non-removable plane of the antenna, usually coinciding with the axis of attachment </a:t>
            </a:r>
          </a:p>
        </p:txBody>
      </p:sp>
      <p:sp>
        <p:nvSpPr>
          <p:cNvPr id="17" name="Oval 16"/>
          <p:cNvSpPr/>
          <p:nvPr/>
        </p:nvSpPr>
        <p:spPr>
          <a:xfrm>
            <a:off x="5945394" y="1725202"/>
            <a:ext cx="150607" cy="15060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096000" y="2648531"/>
            <a:ext cx="4362680" cy="3570208"/>
          </a:xfrm>
          <a:prstGeom prst="rect">
            <a:avLst/>
          </a:prstGeom>
          <a:noFill/>
        </p:spPr>
        <p:txBody>
          <a:bodyPr wrap="square" rtlCol="0">
            <a:spAutoFit/>
          </a:bodyPr>
          <a:lstStyle/>
          <a:p>
            <a:r>
              <a:rPr lang="en-US" sz="1600" dirty="0"/>
              <a:t>The GRP is:</a:t>
            </a:r>
          </a:p>
          <a:p>
            <a:pPr marL="285750" indent="-285750">
              <a:buFont typeface="Arial" panose="020B0604020202020204" pitchFamily="34" charset="0"/>
              <a:buChar char="•"/>
            </a:pPr>
            <a:r>
              <a:rPr lang="en-US" sz="1600" dirty="0"/>
              <a:t>a unique point that is part of a particular station</a:t>
            </a:r>
          </a:p>
          <a:p>
            <a:pPr marL="285750" indent="-285750">
              <a:buFont typeface="Arial" panose="020B0604020202020204" pitchFamily="34" charset="0"/>
              <a:buChar char="•"/>
            </a:pPr>
            <a:r>
              <a:rPr lang="en-US" sz="1600" dirty="0"/>
              <a:t>the point to which any coordinate functions of the station </a:t>
            </a:r>
            <a:r>
              <a:rPr lang="en-US" sz="1600" b="1" i="1" dirty="0">
                <a:solidFill>
                  <a:srgbClr val="FF0000"/>
                </a:solidFill>
              </a:rPr>
              <a:t>should*</a:t>
            </a:r>
            <a:r>
              <a:rPr lang="en-US" sz="1600" dirty="0"/>
              <a:t> refer. </a:t>
            </a:r>
          </a:p>
          <a:p>
            <a:pPr marL="285750" indent="-285750">
              <a:buFont typeface="Arial" panose="020B0604020202020204" pitchFamily="34" charset="0"/>
              <a:buChar char="•"/>
            </a:pPr>
            <a:r>
              <a:rPr lang="en-US" sz="1600" dirty="0"/>
              <a:t>identified by the operator of each station</a:t>
            </a:r>
          </a:p>
          <a:p>
            <a:pPr marL="285750" indent="-285750">
              <a:buFont typeface="Arial" panose="020B0604020202020204" pitchFamily="34" charset="0"/>
              <a:buChar char="•"/>
            </a:pPr>
            <a:r>
              <a:rPr lang="en-US" sz="1600" dirty="0"/>
              <a:t>(for a CORS) part of the fixed (=non-removable) part of the antenna mount</a:t>
            </a:r>
          </a:p>
          <a:p>
            <a:endParaRPr lang="en-US" sz="1600" dirty="0"/>
          </a:p>
          <a:p>
            <a:r>
              <a:rPr lang="en-US" sz="1600" dirty="0"/>
              <a:t>In this example, we find it convenient to identify the GRP as the point on the axis of attachment which </a:t>
            </a:r>
            <a:r>
              <a:rPr lang="en-US" sz="1600" u="sng" dirty="0"/>
              <a:t>will coincide </a:t>
            </a:r>
            <a:r>
              <a:rPr lang="en-US" sz="1600" dirty="0"/>
              <a:t>with the lowest non-removable plane of the antenna </a:t>
            </a:r>
            <a:r>
              <a:rPr lang="en-US" sz="1600" u="sng" dirty="0"/>
              <a:t>when the antenna is mounted</a:t>
            </a:r>
            <a:r>
              <a:rPr lang="en-US" u="sng" dirty="0" smtClean="0"/>
              <a:t>.</a:t>
            </a:r>
            <a:endParaRPr lang="en-US" u="sng" dirty="0"/>
          </a:p>
        </p:txBody>
      </p:sp>
      <p:sp>
        <p:nvSpPr>
          <p:cNvPr id="19" name="Oval 18"/>
          <p:cNvSpPr/>
          <p:nvPr/>
        </p:nvSpPr>
        <p:spPr>
          <a:xfrm>
            <a:off x="5945394" y="2788549"/>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481891" y="4539159"/>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1769128" y="1585185"/>
            <a:ext cx="3714750" cy="2590967"/>
            <a:chOff x="245128" y="1585184"/>
            <a:chExt cx="3714750" cy="2590967"/>
          </a:xfrm>
        </p:grpSpPr>
        <p:pic>
          <p:nvPicPr>
            <p:cNvPr id="13" name="Picture 12"/>
            <p:cNvPicPr>
              <a:picLocks noChangeAspect="1"/>
            </p:cNvPicPr>
            <p:nvPr/>
          </p:nvPicPr>
          <p:blipFill>
            <a:blip r:embed="rId3"/>
            <a:stretch>
              <a:fillRect/>
            </a:stretch>
          </p:blipFill>
          <p:spPr>
            <a:xfrm>
              <a:off x="245128" y="1585184"/>
              <a:ext cx="3714750" cy="2543175"/>
            </a:xfrm>
            <a:prstGeom prst="rect">
              <a:avLst/>
            </a:prstGeom>
          </p:spPr>
        </p:pic>
        <p:sp>
          <p:nvSpPr>
            <p:cNvPr id="15" name="Oval 14"/>
            <p:cNvSpPr/>
            <p:nvPr/>
          </p:nvSpPr>
          <p:spPr>
            <a:xfrm>
              <a:off x="1957890" y="4025544"/>
              <a:ext cx="150607" cy="15060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Oval 21"/>
          <p:cNvSpPr/>
          <p:nvPr/>
        </p:nvSpPr>
        <p:spPr>
          <a:xfrm>
            <a:off x="3485725" y="4540268"/>
            <a:ext cx="150607" cy="150607"/>
          </a:xfrm>
          <a:prstGeom prst="ellipse">
            <a:avLst/>
          </a:prstGeom>
          <a:pattFill prst="wdUpDiag">
            <a:fgClr>
              <a:srgbClr val="00B050"/>
            </a:fgClr>
            <a:bgClr>
              <a:srgbClr val="FF0000"/>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81200" y="5854148"/>
            <a:ext cx="3493264" cy="369332"/>
          </a:xfrm>
          <a:prstGeom prst="rect">
            <a:avLst/>
          </a:prstGeom>
          <a:noFill/>
        </p:spPr>
        <p:txBody>
          <a:bodyPr wrap="none" rtlCol="0">
            <a:spAutoFit/>
          </a:bodyPr>
          <a:lstStyle/>
          <a:p>
            <a:r>
              <a:rPr lang="en-US" dirty="0" smtClean="0"/>
              <a:t>* MUCH easier said than done!!!</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66</a:t>
            </a:fld>
            <a:endParaRPr lang="en-US"/>
          </a:p>
        </p:txBody>
      </p:sp>
    </p:spTree>
    <p:extLst>
      <p:ext uri="{BB962C8B-B14F-4D97-AF65-F5344CB8AC3E}">
        <p14:creationId xmlns:p14="http://schemas.microsoft.com/office/powerpoint/2010/main" val="35639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104 -0.00278 L -0.00035 0.07569 " pathEditMode="relative" rAng="0" ptsTypes="AA">
                                      <p:cBhvr>
                                        <p:cTn id="46" dur="2000" fill="hold"/>
                                        <p:tgtEl>
                                          <p:spTgt spid="21"/>
                                        </p:tgtEl>
                                        <p:attrNameLst>
                                          <p:attrName>ppt_x</p:attrName>
                                          <p:attrName>ppt_y</p:attrName>
                                        </p:attrNameLst>
                                      </p:cBhvr>
                                      <p:rCtr x="35" y="3912"/>
                                    </p:animMotion>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animBg="1"/>
      <p:bldP spid="20" grpId="0" animBg="1"/>
      <p:bldP spid="22" grpId="0" animBg="1"/>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9604" y="1585184"/>
            <a:ext cx="3724275" cy="392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NCN – ARP/GRP issues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pic>
        <p:nvPicPr>
          <p:cNvPr id="14" name="Picture 13"/>
          <p:cNvPicPr>
            <a:picLocks noChangeAspect="1"/>
          </p:cNvPicPr>
          <p:nvPr/>
        </p:nvPicPr>
        <p:blipFill rotWithShape="1">
          <a:blip r:embed="rId2"/>
          <a:srcRect t="15089"/>
          <a:stretch/>
        </p:blipFill>
        <p:spPr>
          <a:xfrm>
            <a:off x="1759603" y="4343401"/>
            <a:ext cx="3724275" cy="1156559"/>
          </a:xfrm>
          <a:prstGeom prst="rect">
            <a:avLst/>
          </a:prstGeom>
        </p:spPr>
      </p:pic>
      <p:grpSp>
        <p:nvGrpSpPr>
          <p:cNvPr id="3" name="Group 2"/>
          <p:cNvGrpSpPr/>
          <p:nvPr/>
        </p:nvGrpSpPr>
        <p:grpSpPr>
          <a:xfrm>
            <a:off x="5945394" y="1585185"/>
            <a:ext cx="4513287" cy="584775"/>
            <a:chOff x="4421393" y="1585184"/>
            <a:chExt cx="4513287" cy="584775"/>
          </a:xfrm>
        </p:grpSpPr>
        <p:sp>
          <p:nvSpPr>
            <p:cNvPr id="16" name="TextBox 15"/>
            <p:cNvSpPr txBox="1"/>
            <p:nvPr/>
          </p:nvSpPr>
          <p:spPr>
            <a:xfrm>
              <a:off x="4572000" y="1585184"/>
              <a:ext cx="4362680" cy="584775"/>
            </a:xfrm>
            <a:prstGeom prst="rect">
              <a:avLst/>
            </a:prstGeom>
            <a:noFill/>
          </p:spPr>
          <p:txBody>
            <a:bodyPr wrap="square" rtlCol="0">
              <a:spAutoFit/>
            </a:bodyPr>
            <a:lstStyle/>
            <a:p>
              <a:r>
                <a:rPr lang="en-US" sz="1600" dirty="0"/>
                <a:t>When the antenna goes away, so does the ARP </a:t>
              </a:r>
            </a:p>
          </p:txBody>
        </p:sp>
        <p:sp>
          <p:nvSpPr>
            <p:cNvPr id="17" name="Oval 16"/>
            <p:cNvSpPr/>
            <p:nvPr/>
          </p:nvSpPr>
          <p:spPr>
            <a:xfrm>
              <a:off x="4421393" y="1725201"/>
              <a:ext cx="150607" cy="15060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945394" y="2648531"/>
            <a:ext cx="4513287" cy="338554"/>
            <a:chOff x="4421393" y="2648531"/>
            <a:chExt cx="4513287" cy="338554"/>
          </a:xfrm>
        </p:grpSpPr>
        <p:sp>
          <p:nvSpPr>
            <p:cNvPr id="18" name="TextBox 17"/>
            <p:cNvSpPr txBox="1"/>
            <p:nvPr/>
          </p:nvSpPr>
          <p:spPr>
            <a:xfrm>
              <a:off x="4572000" y="2648531"/>
              <a:ext cx="4362680" cy="338554"/>
            </a:xfrm>
            <a:prstGeom prst="rect">
              <a:avLst/>
            </a:prstGeom>
            <a:noFill/>
          </p:spPr>
          <p:txBody>
            <a:bodyPr wrap="square" rtlCol="0">
              <a:spAutoFit/>
            </a:bodyPr>
            <a:lstStyle/>
            <a:p>
              <a:r>
                <a:rPr lang="en-US" sz="1600" dirty="0"/>
                <a:t>Leaving the GRP</a:t>
              </a:r>
              <a:endParaRPr lang="en-US" u="sng" dirty="0"/>
            </a:p>
          </p:txBody>
        </p:sp>
        <p:sp>
          <p:nvSpPr>
            <p:cNvPr id="19" name="Oval 18"/>
            <p:cNvSpPr/>
            <p:nvPr/>
          </p:nvSpPr>
          <p:spPr>
            <a:xfrm>
              <a:off x="4421393" y="2788548"/>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Oval 19"/>
          <p:cNvSpPr/>
          <p:nvPr/>
        </p:nvSpPr>
        <p:spPr>
          <a:xfrm>
            <a:off x="3481891" y="4539159"/>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485725" y="4540268"/>
            <a:ext cx="150607" cy="15060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775122" y="2098798"/>
            <a:ext cx="3714750" cy="2592072"/>
            <a:chOff x="251122" y="2098798"/>
            <a:chExt cx="3714750" cy="2592072"/>
          </a:xfrm>
        </p:grpSpPr>
        <p:pic>
          <p:nvPicPr>
            <p:cNvPr id="13" name="Picture 12"/>
            <p:cNvPicPr>
              <a:picLocks noChangeAspect="1"/>
            </p:cNvPicPr>
            <p:nvPr/>
          </p:nvPicPr>
          <p:blipFill>
            <a:blip r:embed="rId3"/>
            <a:stretch>
              <a:fillRect/>
            </a:stretch>
          </p:blipFill>
          <p:spPr>
            <a:xfrm>
              <a:off x="251122" y="2098798"/>
              <a:ext cx="3714750" cy="2543175"/>
            </a:xfrm>
            <a:prstGeom prst="rect">
              <a:avLst/>
            </a:prstGeom>
          </p:spPr>
        </p:pic>
        <p:sp>
          <p:nvSpPr>
            <p:cNvPr id="23" name="Oval 22"/>
            <p:cNvSpPr/>
            <p:nvPr/>
          </p:nvSpPr>
          <p:spPr>
            <a:xfrm>
              <a:off x="1961720" y="4540263"/>
              <a:ext cx="150607" cy="150607"/>
            </a:xfrm>
            <a:prstGeom prst="ellipse">
              <a:avLst/>
            </a:prstGeom>
            <a:pattFill prst="wdUpDiag">
              <a:fgClr>
                <a:srgbClr val="00B050"/>
              </a:fgClr>
              <a:bgClr>
                <a:srgbClr val="FF0000"/>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67</a:t>
            </a:fld>
            <a:endParaRPr lang="en-US"/>
          </a:p>
        </p:txBody>
      </p:sp>
    </p:spTree>
    <p:extLst>
      <p:ext uri="{BB962C8B-B14F-4D97-AF65-F5344CB8AC3E}">
        <p14:creationId xmlns:p14="http://schemas.microsoft.com/office/powerpoint/2010/main" val="13818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1" presetClass="exit" presetSubtype="0" fill="hold" nodeType="afterEffect">
                                  <p:stCondLst>
                                    <p:cond delay="1000"/>
                                  </p:stCondLst>
                                  <p:childTnLst>
                                    <p:anim calcmode="lin" valueType="num">
                                      <p:cBhvr>
                                        <p:cTn id="10" dur="1000"/>
                                        <p:tgtEl>
                                          <p:spTgt spid="8"/>
                                        </p:tgtEl>
                                        <p:attrNameLst>
                                          <p:attrName>ppt_w</p:attrName>
                                        </p:attrNameLst>
                                      </p:cBhvr>
                                      <p:tavLst>
                                        <p:tav tm="0">
                                          <p:val>
                                            <p:strVal val="ppt_w"/>
                                          </p:val>
                                        </p:tav>
                                        <p:tav tm="100000">
                                          <p:val>
                                            <p:fltVal val="0"/>
                                          </p:val>
                                        </p:tav>
                                      </p:tavLst>
                                    </p:anim>
                                    <p:anim calcmode="lin" valueType="num">
                                      <p:cBhvr>
                                        <p:cTn id="11" dur="1000"/>
                                        <p:tgtEl>
                                          <p:spTgt spid="8"/>
                                        </p:tgtEl>
                                        <p:attrNameLst>
                                          <p:attrName>ppt_h</p:attrName>
                                        </p:attrNameLst>
                                      </p:cBhvr>
                                      <p:tavLst>
                                        <p:tav tm="0">
                                          <p:val>
                                            <p:strVal val="ppt_h"/>
                                          </p:val>
                                        </p:tav>
                                        <p:tav tm="100000">
                                          <p:val>
                                            <p:fltVal val="0"/>
                                          </p:val>
                                        </p:tav>
                                      </p:tavLst>
                                    </p:anim>
                                    <p:anim calcmode="lin" valueType="num">
                                      <p:cBhvr>
                                        <p:cTn id="12" dur="1000"/>
                                        <p:tgtEl>
                                          <p:spTgt spid="8"/>
                                        </p:tgtEl>
                                        <p:attrNameLst>
                                          <p:attrName>style.rotation</p:attrName>
                                        </p:attrNameLst>
                                      </p:cBhvr>
                                      <p:tavLst>
                                        <p:tav tm="0">
                                          <p:val>
                                            <p:fltVal val="0"/>
                                          </p:val>
                                        </p:tav>
                                        <p:tav tm="100000">
                                          <p:val>
                                            <p:fltVal val="90"/>
                                          </p:val>
                                        </p:tav>
                                      </p:tavLst>
                                    </p:anim>
                                    <p:animEffect transition="out" filter="fade">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par>
                          <p:cTn id="15" fill="hold">
                            <p:stCondLst>
                              <p:cond delay="2500"/>
                            </p:stCondLst>
                            <p:childTnLst>
                              <p:par>
                                <p:cTn id="16" presetID="10" presetClass="entr" presetSubtype="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Use Cases</a:t>
            </a:r>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68</a:t>
            </a:fld>
            <a:endParaRPr lang="en-US"/>
          </a:p>
        </p:txBody>
      </p:sp>
    </p:spTree>
    <p:extLst>
      <p:ext uri="{BB962C8B-B14F-4D97-AF65-F5344CB8AC3E}">
        <p14:creationId xmlns:p14="http://schemas.microsoft.com/office/powerpoint/2010/main" val="1209297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lstStyle/>
          <a:p>
            <a:r>
              <a:rPr lang="en-US" dirty="0" smtClean="0"/>
              <a:t>BP3 contains four examples (use cases) of how today’s work becomes tomorrow’s work, in the modernized NSRS</a:t>
            </a:r>
          </a:p>
          <a:p>
            <a:pPr lvl="1"/>
            <a:r>
              <a:rPr lang="en-US" dirty="0"/>
              <a:t>Flood Mapping </a:t>
            </a:r>
            <a:endParaRPr lang="en-US" dirty="0" smtClean="0"/>
          </a:p>
          <a:p>
            <a:pPr lvl="1"/>
            <a:r>
              <a:rPr lang="en-US" dirty="0"/>
              <a:t>Passive Control for a Multi-year Corridor </a:t>
            </a:r>
            <a:r>
              <a:rPr lang="en-US" dirty="0" smtClean="0"/>
              <a:t>Project</a:t>
            </a:r>
          </a:p>
          <a:p>
            <a:pPr lvl="1"/>
            <a:r>
              <a:rPr lang="en-US" dirty="0"/>
              <a:t>Transitioning Data to the Modernized </a:t>
            </a:r>
            <a:r>
              <a:rPr lang="en-US" dirty="0" smtClean="0"/>
              <a:t>NSRS</a:t>
            </a:r>
          </a:p>
          <a:p>
            <a:pPr lvl="1"/>
            <a:r>
              <a:rPr lang="en-US" dirty="0"/>
              <a:t>Leveraging the Modernized NSRS for Airport and Other Infrastructure </a:t>
            </a:r>
            <a:r>
              <a:rPr lang="en-US" dirty="0" smtClean="0"/>
              <a:t>Monitoring</a:t>
            </a:r>
          </a:p>
          <a:p>
            <a:r>
              <a:rPr lang="en-US" dirty="0" smtClean="0"/>
              <a:t>For more details, attend next month’s webinar</a:t>
            </a:r>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69</a:t>
            </a:fld>
            <a:endParaRPr lang="en-US"/>
          </a:p>
        </p:txBody>
      </p:sp>
    </p:spTree>
    <p:extLst>
      <p:ext uri="{BB962C8B-B14F-4D97-AF65-F5344CB8AC3E}">
        <p14:creationId xmlns:p14="http://schemas.microsoft.com/office/powerpoint/2010/main" val="40521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I’ll be skipping…</a:t>
            </a:r>
            <a:endParaRPr lang="en-US" dirty="0"/>
          </a:p>
        </p:txBody>
      </p:sp>
      <p:sp>
        <p:nvSpPr>
          <p:cNvPr id="3" name="Content Placeholder 2"/>
          <p:cNvSpPr>
            <a:spLocks noGrp="1"/>
          </p:cNvSpPr>
          <p:nvPr>
            <p:ph idx="1"/>
          </p:nvPr>
        </p:nvSpPr>
        <p:spPr/>
        <p:txBody>
          <a:bodyPr/>
          <a:lstStyle/>
          <a:p>
            <a:r>
              <a:rPr lang="en-US" sz="2800" dirty="0" smtClean="0"/>
              <a:t>Blueprint for the Modernized NSRS, Part 3 will take 1-1.5 hours to cover</a:t>
            </a:r>
          </a:p>
          <a:p>
            <a:r>
              <a:rPr lang="en-US" sz="2800" dirty="0" smtClean="0"/>
              <a:t>Not included today:</a:t>
            </a:r>
          </a:p>
          <a:p>
            <a:pPr lvl="1"/>
            <a:r>
              <a:rPr lang="en-US" sz="2400" dirty="0" smtClean="0"/>
              <a:t>What is…</a:t>
            </a:r>
          </a:p>
          <a:p>
            <a:pPr lvl="2"/>
            <a:r>
              <a:rPr lang="en-US" sz="1800" dirty="0" smtClean="0"/>
              <a:t>NGS and its mission</a:t>
            </a:r>
          </a:p>
          <a:p>
            <a:pPr lvl="2"/>
            <a:r>
              <a:rPr lang="en-US" sz="1800" dirty="0" smtClean="0"/>
              <a:t>The NSRS</a:t>
            </a:r>
          </a:p>
          <a:p>
            <a:pPr lvl="2"/>
            <a:r>
              <a:rPr lang="en-US" sz="1800" dirty="0" err="1" smtClean="0"/>
              <a:t>Bluebooking</a:t>
            </a:r>
            <a:endParaRPr lang="en-US" sz="1800" dirty="0" smtClean="0"/>
          </a:p>
          <a:p>
            <a:pPr lvl="2"/>
            <a:r>
              <a:rPr lang="en-US" sz="1800" dirty="0" smtClean="0"/>
              <a:t>GRAV-D</a:t>
            </a:r>
          </a:p>
          <a:p>
            <a:pPr lvl="2"/>
            <a:r>
              <a:rPr lang="en-US" sz="1800" dirty="0" smtClean="0"/>
              <a:t>ITRF</a:t>
            </a:r>
          </a:p>
          <a:p>
            <a:pPr lvl="1"/>
            <a:r>
              <a:rPr lang="en-US" sz="2400" dirty="0" smtClean="0"/>
              <a:t>Why we are modernizing </a:t>
            </a:r>
          </a:p>
          <a:p>
            <a:pPr lvl="1"/>
            <a:r>
              <a:rPr lang="en-US" sz="2800" dirty="0" smtClean="0"/>
              <a:t>All of these topics have been covered extensively in multiple forums in the last few years</a:t>
            </a:r>
          </a:p>
          <a:p>
            <a:pPr lvl="2"/>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a:t>
            </a:fld>
            <a:endParaRPr lang="en-US"/>
          </a:p>
        </p:txBody>
      </p:sp>
    </p:spTree>
    <p:extLst>
      <p:ext uri="{BB962C8B-B14F-4D97-AF65-F5344CB8AC3E}">
        <p14:creationId xmlns:p14="http://schemas.microsoft.com/office/powerpoint/2010/main" val="14643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March 11, 2021</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70</a:t>
            </a:fld>
            <a:endParaRPr lang="en-US" altLang="en-US" dirty="0"/>
          </a:p>
        </p:txBody>
      </p:sp>
    </p:spTree>
    <p:extLst>
      <p:ext uri="{BB962C8B-B14F-4D97-AF65-F5344CB8AC3E}">
        <p14:creationId xmlns:p14="http://schemas.microsoft.com/office/powerpoint/2010/main" val="4820640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March 11, 2021</a:t>
            </a:r>
            <a:endParaRPr lang="en-US" alt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71</a:t>
            </a:fld>
            <a:endParaRPr lang="en-US" altLang="en-US" dirty="0"/>
          </a:p>
        </p:txBody>
      </p:sp>
    </p:spTree>
    <p:extLst>
      <p:ext uri="{BB962C8B-B14F-4D97-AF65-F5344CB8AC3E}">
        <p14:creationId xmlns:p14="http://schemas.microsoft.com/office/powerpoint/2010/main" val="26400960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Initial</a:t>
            </a:r>
            <a:r>
              <a:rPr lang="en-US" dirty="0" smtClean="0"/>
              <a:t> NADCON Master Grids</a:t>
            </a:r>
            <a:endParaRPr lang="en-US" dirty="0"/>
          </a:p>
        </p:txBody>
      </p:sp>
      <p:graphicFrame>
        <p:nvGraphicFramePr>
          <p:cNvPr id="7" name="Content Placeholder 6"/>
          <p:cNvGraphicFramePr>
            <a:graphicFrameLocks noGrp="1"/>
          </p:cNvGraphicFramePr>
          <p:nvPr>
            <p:ph idx="1"/>
          </p:nvPr>
        </p:nvGraphicFramePr>
        <p:xfrm>
          <a:off x="609600" y="2173557"/>
          <a:ext cx="10972800" cy="2595880"/>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3856779846"/>
                    </a:ext>
                  </a:extLst>
                </a:gridCol>
                <a:gridCol w="4648200">
                  <a:extLst>
                    <a:ext uri="{9D8B030D-6E8A-4147-A177-3AD203B41FA5}">
                      <a16:colId xmlns:a16="http://schemas.microsoft.com/office/drawing/2014/main" val="850129923"/>
                    </a:ext>
                  </a:extLst>
                </a:gridCol>
                <a:gridCol w="4365171">
                  <a:extLst>
                    <a:ext uri="{9D8B030D-6E8A-4147-A177-3AD203B41FA5}">
                      <a16:colId xmlns:a16="http://schemas.microsoft.com/office/drawing/2014/main" val="3258706809"/>
                    </a:ext>
                  </a:extLst>
                </a:gridCol>
              </a:tblGrid>
              <a:tr h="370840">
                <a:tc>
                  <a:txBody>
                    <a:bodyPr/>
                    <a:lstStyle/>
                    <a:p>
                      <a:r>
                        <a:rPr lang="en-US" dirty="0" smtClean="0"/>
                        <a:t>Region</a:t>
                      </a:r>
                      <a:endParaRPr lang="en-US" dirty="0"/>
                    </a:p>
                  </a:txBody>
                  <a:tcPr/>
                </a:tc>
                <a:tc>
                  <a:txBody>
                    <a:bodyPr/>
                    <a:lstStyle/>
                    <a:p>
                      <a:r>
                        <a:rPr lang="en-US" dirty="0" smtClean="0"/>
                        <a:t>Old Datum</a:t>
                      </a:r>
                      <a:endParaRPr lang="en-US" dirty="0"/>
                    </a:p>
                  </a:txBody>
                  <a:tcPr/>
                </a:tc>
                <a:tc>
                  <a:txBody>
                    <a:bodyPr/>
                    <a:lstStyle/>
                    <a:p>
                      <a:r>
                        <a:rPr lang="en-US" dirty="0" smtClean="0"/>
                        <a:t>New Reference Frame</a:t>
                      </a:r>
                      <a:endParaRPr lang="en-US" dirty="0"/>
                    </a:p>
                  </a:txBody>
                  <a:tcPr/>
                </a:tc>
                <a:extLst>
                  <a:ext uri="{0D108BD9-81ED-4DB2-BD59-A6C34878D82A}">
                    <a16:rowId xmlns:a16="http://schemas.microsoft.com/office/drawing/2014/main" val="1738524999"/>
                  </a:ext>
                </a:extLst>
              </a:tr>
              <a:tr h="370840">
                <a:tc>
                  <a:txBody>
                    <a:bodyPr/>
                    <a:lstStyle/>
                    <a:p>
                      <a:r>
                        <a:rPr lang="en-US" dirty="0" smtClean="0"/>
                        <a:t>CONUS</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20</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3732612009"/>
                  </a:ext>
                </a:extLst>
              </a:tr>
              <a:tr h="370840">
                <a:tc>
                  <a:txBody>
                    <a:bodyPr/>
                    <a:lstStyle/>
                    <a:p>
                      <a:r>
                        <a:rPr lang="en-US" dirty="0" smtClean="0"/>
                        <a:t>Alaska</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20</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161933854"/>
                  </a:ext>
                </a:extLst>
              </a:tr>
              <a:tr h="370840">
                <a:tc>
                  <a:txBody>
                    <a:bodyPr/>
                    <a:lstStyle/>
                    <a:p>
                      <a:r>
                        <a:rPr lang="en-US" dirty="0" smtClean="0"/>
                        <a:t>Hawaii</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PA</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2788595150"/>
                  </a:ext>
                </a:extLst>
              </a:tr>
              <a:tr h="370840">
                <a:tc>
                  <a:txBody>
                    <a:bodyPr/>
                    <a:lstStyle/>
                    <a:p>
                      <a:r>
                        <a:rPr lang="en-US" dirty="0" smtClean="0"/>
                        <a:t>PR / VI</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20</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429773065"/>
                  </a:ext>
                </a:extLst>
              </a:tr>
              <a:tr h="370840">
                <a:tc>
                  <a:txBody>
                    <a:bodyPr/>
                    <a:lstStyle/>
                    <a:p>
                      <a:r>
                        <a:rPr lang="en-US" dirty="0" smtClean="0"/>
                        <a:t>American Samoa</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PA</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2436271880"/>
                  </a:ext>
                </a:extLst>
              </a:tr>
              <a:tr h="370840">
                <a:tc>
                  <a:txBody>
                    <a:bodyPr/>
                    <a:lstStyle/>
                    <a:p>
                      <a:r>
                        <a:rPr lang="en-US" dirty="0" smtClean="0"/>
                        <a:t>Guam / CNMI</a:t>
                      </a:r>
                      <a:endParaRPr lang="en-US" dirty="0"/>
                    </a:p>
                  </a:txBody>
                  <a:tcPr/>
                </a:tc>
                <a:tc>
                  <a:txBody>
                    <a:bodyPr/>
                    <a:lstStyle/>
                    <a:p>
                      <a:r>
                        <a:rPr lang="en-US" dirty="0" smtClean="0"/>
                        <a:t>NAD</a:t>
                      </a:r>
                      <a:r>
                        <a:rPr lang="en-US" baseline="0" dirty="0" smtClean="0"/>
                        <a:t> 83(</a:t>
                      </a:r>
                      <a:r>
                        <a:rPr lang="en-US" baseline="0" dirty="0" smtClean="0">
                          <a:solidFill>
                            <a:srgbClr val="FF0000"/>
                          </a:solidFill>
                        </a:rPr>
                        <a:t>MA</a:t>
                      </a:r>
                      <a:r>
                        <a:rPr lang="en-US" baseline="0" dirty="0" smtClean="0"/>
                        <a:t>11) epoch 2010.00</a:t>
                      </a:r>
                      <a:endParaRPr lang="en-US" dirty="0"/>
                    </a:p>
                  </a:txBody>
                  <a:tcPr/>
                </a:tc>
                <a:tc>
                  <a:txBody>
                    <a:bodyPr/>
                    <a:lstStyle/>
                    <a:p>
                      <a:r>
                        <a:rPr lang="en-US" dirty="0" smtClean="0">
                          <a:solidFill>
                            <a:srgbClr val="FF0000"/>
                          </a:solidFill>
                        </a:rPr>
                        <a:t>*</a:t>
                      </a:r>
                      <a:r>
                        <a:rPr lang="en-US" dirty="0" smtClean="0"/>
                        <a:t>ATRF2022 epoch 2020.00</a:t>
                      </a:r>
                      <a:endParaRPr lang="en-US" dirty="0"/>
                    </a:p>
                  </a:txBody>
                  <a:tcPr/>
                </a:tc>
                <a:extLst>
                  <a:ext uri="{0D108BD9-81ED-4DB2-BD59-A6C34878D82A}">
                    <a16:rowId xmlns:a16="http://schemas.microsoft.com/office/drawing/2014/main" val="3518706648"/>
                  </a:ext>
                </a:extLst>
              </a:tr>
            </a:tbl>
          </a:graphicData>
        </a:graphic>
      </p:graphicFrame>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72</a:t>
            </a:fld>
            <a:endParaRPr lang="en-US"/>
          </a:p>
        </p:txBody>
      </p:sp>
      <p:sp>
        <p:nvSpPr>
          <p:cNvPr id="8" name="TextBox 7"/>
          <p:cNvSpPr txBox="1"/>
          <p:nvPr/>
        </p:nvSpPr>
        <p:spPr>
          <a:xfrm>
            <a:off x="1055913" y="1204060"/>
            <a:ext cx="10080171" cy="646331"/>
          </a:xfrm>
          <a:prstGeom prst="rect">
            <a:avLst/>
          </a:prstGeom>
          <a:noFill/>
        </p:spPr>
        <p:txBody>
          <a:bodyPr wrap="square" rtlCol="0">
            <a:spAutoFit/>
          </a:bodyPr>
          <a:lstStyle/>
          <a:p>
            <a:r>
              <a:rPr lang="en-US" dirty="0" smtClean="0"/>
              <a:t>Once the 2020.00 </a:t>
            </a:r>
            <a:r>
              <a:rPr lang="en-US" u="sng" dirty="0" smtClean="0"/>
              <a:t>geometric</a:t>
            </a:r>
            <a:r>
              <a:rPr lang="en-US" dirty="0" smtClean="0"/>
              <a:t> REC adjustment project has been completed and loaded into the NSRS DB, NADCON will be expanded.  Master grids will be created as below.</a:t>
            </a:r>
            <a:endParaRPr lang="en-US" dirty="0"/>
          </a:p>
        </p:txBody>
      </p:sp>
      <p:sp>
        <p:nvSpPr>
          <p:cNvPr id="9" name="TextBox 8"/>
          <p:cNvSpPr txBox="1"/>
          <p:nvPr/>
        </p:nvSpPr>
        <p:spPr>
          <a:xfrm>
            <a:off x="1055914" y="4879025"/>
            <a:ext cx="10080171" cy="1200329"/>
          </a:xfrm>
          <a:prstGeom prst="rect">
            <a:avLst/>
          </a:prstGeom>
          <a:noFill/>
        </p:spPr>
        <p:txBody>
          <a:bodyPr wrap="square" rtlCol="0">
            <a:spAutoFit/>
          </a:bodyPr>
          <a:lstStyle/>
          <a:p>
            <a:r>
              <a:rPr lang="en-US" dirty="0" smtClean="0">
                <a:solidFill>
                  <a:srgbClr val="FF0000"/>
                </a:solidFill>
              </a:rPr>
              <a:t>* </a:t>
            </a:r>
            <a:r>
              <a:rPr lang="en-US" dirty="0" smtClean="0"/>
              <a:t>Why isn’t this specified?  Because by design, NATRF2022, PATRF2022, CATRF2022, MATRF2022 and ITRF2020 are all identical at epoch 2020.00.  They will drift apart after that!  But the initial jump into 2020.00 via NADCON will land you at the exact same coordinates no matter which of the five frames you choose.</a:t>
            </a:r>
            <a:endParaRPr lang="en-US" dirty="0"/>
          </a:p>
        </p:txBody>
      </p:sp>
    </p:spTree>
    <p:extLst>
      <p:ext uri="{BB962C8B-B14F-4D97-AF65-F5344CB8AC3E}">
        <p14:creationId xmlns:p14="http://schemas.microsoft.com/office/powerpoint/2010/main" val="22125125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Latter</a:t>
            </a:r>
            <a:r>
              <a:rPr lang="en-US" dirty="0" smtClean="0"/>
              <a:t> NADCON Master Grids</a:t>
            </a:r>
            <a:endParaRPr lang="en-US" dirty="0"/>
          </a:p>
        </p:txBody>
      </p:sp>
      <p:graphicFrame>
        <p:nvGraphicFramePr>
          <p:cNvPr id="7" name="Content Placeholder 6"/>
          <p:cNvGraphicFramePr>
            <a:graphicFrameLocks noGrp="1"/>
          </p:cNvGraphicFramePr>
          <p:nvPr>
            <p:ph idx="1"/>
          </p:nvPr>
        </p:nvGraphicFramePr>
        <p:xfrm>
          <a:off x="2953655" y="2166400"/>
          <a:ext cx="6284686" cy="2595880"/>
        </p:xfrm>
        <a:graphic>
          <a:graphicData uri="http://schemas.openxmlformats.org/drawingml/2006/table">
            <a:tbl>
              <a:tblPr firstRow="1" bandRow="1">
                <a:tableStyleId>{5C22544A-7EE6-4342-B048-85BDC9FD1C3A}</a:tableStyleId>
              </a:tblPr>
              <a:tblGrid>
                <a:gridCol w="2383971">
                  <a:extLst>
                    <a:ext uri="{9D8B030D-6E8A-4147-A177-3AD203B41FA5}">
                      <a16:colId xmlns:a16="http://schemas.microsoft.com/office/drawing/2014/main" val="3856779846"/>
                    </a:ext>
                  </a:extLst>
                </a:gridCol>
                <a:gridCol w="3900715">
                  <a:extLst>
                    <a:ext uri="{9D8B030D-6E8A-4147-A177-3AD203B41FA5}">
                      <a16:colId xmlns:a16="http://schemas.microsoft.com/office/drawing/2014/main" val="3258706809"/>
                    </a:ext>
                  </a:extLst>
                </a:gridCol>
              </a:tblGrid>
              <a:tr h="370840">
                <a:tc>
                  <a:txBody>
                    <a:bodyPr/>
                    <a:lstStyle/>
                    <a:p>
                      <a:r>
                        <a:rPr lang="en-US" dirty="0" smtClean="0"/>
                        <a:t>Region</a:t>
                      </a:r>
                      <a:endParaRPr lang="en-US" dirty="0"/>
                    </a:p>
                  </a:txBody>
                  <a:tcPr/>
                </a:tc>
                <a:tc>
                  <a:txBody>
                    <a:bodyPr/>
                    <a:lstStyle/>
                    <a:p>
                      <a:r>
                        <a:rPr lang="en-US" dirty="0" smtClean="0"/>
                        <a:t>Frame</a:t>
                      </a:r>
                      <a:r>
                        <a:rPr lang="en-US" baseline="0" dirty="0" smtClean="0"/>
                        <a:t> for master NADCON grids</a:t>
                      </a:r>
                      <a:endParaRPr lang="en-US" dirty="0"/>
                    </a:p>
                  </a:txBody>
                  <a:tcPr/>
                </a:tc>
                <a:extLst>
                  <a:ext uri="{0D108BD9-81ED-4DB2-BD59-A6C34878D82A}">
                    <a16:rowId xmlns:a16="http://schemas.microsoft.com/office/drawing/2014/main" val="1738524999"/>
                  </a:ext>
                </a:extLst>
              </a:tr>
              <a:tr h="370840">
                <a:tc>
                  <a:txBody>
                    <a:bodyPr/>
                    <a:lstStyle/>
                    <a:p>
                      <a:r>
                        <a:rPr lang="en-US" dirty="0" smtClean="0"/>
                        <a:t>CONUS</a:t>
                      </a:r>
                      <a:endParaRPr lang="en-US" dirty="0"/>
                    </a:p>
                  </a:txBody>
                  <a:tcPr/>
                </a:tc>
                <a:tc>
                  <a:txBody>
                    <a:bodyPr/>
                    <a:lstStyle/>
                    <a:p>
                      <a:r>
                        <a:rPr lang="en-US" dirty="0" smtClean="0">
                          <a:solidFill>
                            <a:srgbClr val="FF0000"/>
                          </a:solidFill>
                        </a:rPr>
                        <a:t>N</a:t>
                      </a:r>
                      <a:r>
                        <a:rPr lang="en-US" dirty="0" smtClean="0"/>
                        <a:t>ATRF2022</a:t>
                      </a:r>
                      <a:endParaRPr lang="en-US" dirty="0"/>
                    </a:p>
                  </a:txBody>
                  <a:tcPr/>
                </a:tc>
                <a:extLst>
                  <a:ext uri="{0D108BD9-81ED-4DB2-BD59-A6C34878D82A}">
                    <a16:rowId xmlns:a16="http://schemas.microsoft.com/office/drawing/2014/main" val="3732612009"/>
                  </a:ext>
                </a:extLst>
              </a:tr>
              <a:tr h="370840">
                <a:tc>
                  <a:txBody>
                    <a:bodyPr/>
                    <a:lstStyle/>
                    <a:p>
                      <a:r>
                        <a:rPr lang="en-US" dirty="0" smtClean="0"/>
                        <a:t>Alaska</a:t>
                      </a:r>
                      <a:endParaRPr lang="en-US" dirty="0"/>
                    </a:p>
                  </a:txBody>
                  <a:tcPr/>
                </a:tc>
                <a:tc>
                  <a:txBody>
                    <a:bodyPr/>
                    <a:lstStyle/>
                    <a:p>
                      <a:r>
                        <a:rPr lang="en-US" dirty="0" smtClean="0">
                          <a:solidFill>
                            <a:srgbClr val="FF0000"/>
                          </a:solidFill>
                        </a:rPr>
                        <a:t>N</a:t>
                      </a:r>
                      <a:r>
                        <a:rPr lang="en-US" dirty="0" smtClean="0"/>
                        <a:t>ATRF2022</a:t>
                      </a:r>
                      <a:endParaRPr lang="en-US" dirty="0"/>
                    </a:p>
                  </a:txBody>
                  <a:tcPr/>
                </a:tc>
                <a:extLst>
                  <a:ext uri="{0D108BD9-81ED-4DB2-BD59-A6C34878D82A}">
                    <a16:rowId xmlns:a16="http://schemas.microsoft.com/office/drawing/2014/main" val="161933854"/>
                  </a:ext>
                </a:extLst>
              </a:tr>
              <a:tr h="370840">
                <a:tc>
                  <a:txBody>
                    <a:bodyPr/>
                    <a:lstStyle/>
                    <a:p>
                      <a:r>
                        <a:rPr lang="en-US" dirty="0" smtClean="0"/>
                        <a:t>Hawaii</a:t>
                      </a:r>
                      <a:endParaRPr lang="en-US" dirty="0"/>
                    </a:p>
                  </a:txBody>
                  <a:tcPr/>
                </a:tc>
                <a:tc>
                  <a:txBody>
                    <a:bodyPr/>
                    <a:lstStyle/>
                    <a:p>
                      <a:r>
                        <a:rPr lang="en-US" dirty="0" smtClean="0">
                          <a:solidFill>
                            <a:srgbClr val="FF0000"/>
                          </a:solidFill>
                        </a:rPr>
                        <a:t>P</a:t>
                      </a:r>
                      <a:r>
                        <a:rPr lang="en-US" dirty="0" smtClean="0"/>
                        <a:t>ATRF2022</a:t>
                      </a:r>
                      <a:endParaRPr lang="en-US" dirty="0"/>
                    </a:p>
                  </a:txBody>
                  <a:tcPr/>
                </a:tc>
                <a:extLst>
                  <a:ext uri="{0D108BD9-81ED-4DB2-BD59-A6C34878D82A}">
                    <a16:rowId xmlns:a16="http://schemas.microsoft.com/office/drawing/2014/main" val="2788595150"/>
                  </a:ext>
                </a:extLst>
              </a:tr>
              <a:tr h="370840">
                <a:tc>
                  <a:txBody>
                    <a:bodyPr/>
                    <a:lstStyle/>
                    <a:p>
                      <a:r>
                        <a:rPr lang="en-US" dirty="0" smtClean="0"/>
                        <a:t>PR / VI</a:t>
                      </a:r>
                      <a:endParaRPr lang="en-US" dirty="0"/>
                    </a:p>
                  </a:txBody>
                  <a:tcPr/>
                </a:tc>
                <a:tc>
                  <a:txBody>
                    <a:bodyPr/>
                    <a:lstStyle/>
                    <a:p>
                      <a:r>
                        <a:rPr lang="en-US" dirty="0" smtClean="0">
                          <a:solidFill>
                            <a:srgbClr val="FF0000"/>
                          </a:solidFill>
                        </a:rPr>
                        <a:t>C</a:t>
                      </a:r>
                      <a:r>
                        <a:rPr lang="en-US" dirty="0" smtClean="0"/>
                        <a:t>ATRF2022</a:t>
                      </a:r>
                      <a:endParaRPr lang="en-US" dirty="0"/>
                    </a:p>
                  </a:txBody>
                  <a:tcPr/>
                </a:tc>
                <a:extLst>
                  <a:ext uri="{0D108BD9-81ED-4DB2-BD59-A6C34878D82A}">
                    <a16:rowId xmlns:a16="http://schemas.microsoft.com/office/drawing/2014/main" val="429773065"/>
                  </a:ext>
                </a:extLst>
              </a:tr>
              <a:tr h="370840">
                <a:tc>
                  <a:txBody>
                    <a:bodyPr/>
                    <a:lstStyle/>
                    <a:p>
                      <a:r>
                        <a:rPr lang="en-US" dirty="0" smtClean="0"/>
                        <a:t>American Samoa</a:t>
                      </a:r>
                      <a:endParaRPr lang="en-US" dirty="0"/>
                    </a:p>
                  </a:txBody>
                  <a:tcPr/>
                </a:tc>
                <a:tc>
                  <a:txBody>
                    <a:bodyPr/>
                    <a:lstStyle/>
                    <a:p>
                      <a:r>
                        <a:rPr lang="en-US" dirty="0" smtClean="0">
                          <a:solidFill>
                            <a:srgbClr val="FF0000"/>
                          </a:solidFill>
                        </a:rPr>
                        <a:t>P</a:t>
                      </a:r>
                      <a:r>
                        <a:rPr lang="en-US" dirty="0" smtClean="0"/>
                        <a:t>ATRF2022</a:t>
                      </a:r>
                      <a:endParaRPr lang="en-US" dirty="0"/>
                    </a:p>
                  </a:txBody>
                  <a:tcPr/>
                </a:tc>
                <a:extLst>
                  <a:ext uri="{0D108BD9-81ED-4DB2-BD59-A6C34878D82A}">
                    <a16:rowId xmlns:a16="http://schemas.microsoft.com/office/drawing/2014/main" val="2436271880"/>
                  </a:ext>
                </a:extLst>
              </a:tr>
              <a:tr h="370840">
                <a:tc>
                  <a:txBody>
                    <a:bodyPr/>
                    <a:lstStyle/>
                    <a:p>
                      <a:r>
                        <a:rPr lang="en-US" dirty="0" smtClean="0"/>
                        <a:t>Guam / CNMI</a:t>
                      </a:r>
                      <a:endParaRPr lang="en-US" dirty="0"/>
                    </a:p>
                  </a:txBody>
                  <a:tcPr/>
                </a:tc>
                <a:tc>
                  <a:txBody>
                    <a:bodyPr/>
                    <a:lstStyle/>
                    <a:p>
                      <a:r>
                        <a:rPr lang="en-US" dirty="0" smtClean="0">
                          <a:solidFill>
                            <a:srgbClr val="FF0000"/>
                          </a:solidFill>
                        </a:rPr>
                        <a:t>M</a:t>
                      </a:r>
                      <a:r>
                        <a:rPr lang="en-US" dirty="0" smtClean="0"/>
                        <a:t>ATRF2022</a:t>
                      </a:r>
                      <a:endParaRPr lang="en-US" dirty="0"/>
                    </a:p>
                  </a:txBody>
                  <a:tcPr/>
                </a:tc>
                <a:extLst>
                  <a:ext uri="{0D108BD9-81ED-4DB2-BD59-A6C34878D82A}">
                    <a16:rowId xmlns:a16="http://schemas.microsoft.com/office/drawing/2014/main" val="3518706648"/>
                  </a:ext>
                </a:extLst>
              </a:tr>
            </a:tbl>
          </a:graphicData>
        </a:graphic>
      </p:graphicFrame>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73</a:t>
            </a:fld>
            <a:endParaRPr lang="en-US"/>
          </a:p>
        </p:txBody>
      </p:sp>
      <p:sp>
        <p:nvSpPr>
          <p:cNvPr id="8" name="TextBox 7"/>
          <p:cNvSpPr txBox="1"/>
          <p:nvPr/>
        </p:nvSpPr>
        <p:spPr>
          <a:xfrm>
            <a:off x="1055913" y="1204060"/>
            <a:ext cx="10080171" cy="923330"/>
          </a:xfrm>
          <a:prstGeom prst="rect">
            <a:avLst/>
          </a:prstGeom>
          <a:noFill/>
        </p:spPr>
        <p:txBody>
          <a:bodyPr wrap="square" rtlCol="0">
            <a:spAutoFit/>
          </a:bodyPr>
          <a:lstStyle/>
          <a:p>
            <a:r>
              <a:rPr lang="en-US" dirty="0" smtClean="0"/>
              <a:t>Once the first </a:t>
            </a:r>
            <a:r>
              <a:rPr lang="en-US" u="sng" dirty="0" smtClean="0"/>
              <a:t>geometric</a:t>
            </a:r>
            <a:r>
              <a:rPr lang="en-US" dirty="0" smtClean="0"/>
              <a:t> REC adjustment project </a:t>
            </a:r>
            <a:r>
              <a:rPr lang="en-US" i="1" dirty="0" smtClean="0"/>
              <a:t>beyond</a:t>
            </a:r>
            <a:r>
              <a:rPr lang="en-US" dirty="0" smtClean="0"/>
              <a:t> 2020.00 has been completed and loaded into the NSRS DB, NADCON will be expanded.  Master grids will be created in specific frames for specific regions:</a:t>
            </a:r>
            <a:endParaRPr lang="en-US" dirty="0"/>
          </a:p>
        </p:txBody>
      </p:sp>
      <p:sp>
        <p:nvSpPr>
          <p:cNvPr id="9" name="TextBox 8"/>
          <p:cNvSpPr txBox="1"/>
          <p:nvPr/>
        </p:nvSpPr>
        <p:spPr>
          <a:xfrm>
            <a:off x="1055914" y="4879025"/>
            <a:ext cx="10080171" cy="1200329"/>
          </a:xfrm>
          <a:prstGeom prst="rect">
            <a:avLst/>
          </a:prstGeom>
          <a:noFill/>
        </p:spPr>
        <p:txBody>
          <a:bodyPr wrap="square" rtlCol="0">
            <a:spAutoFit/>
          </a:bodyPr>
          <a:lstStyle/>
          <a:p>
            <a:r>
              <a:rPr lang="en-US" dirty="0" smtClean="0"/>
              <a:t>However, once the master grids are made, they can be transformed with exact accuracy into grids in different frames.  For example, in the region “CONUS”, the master grid connects REC coordinates in NATRF2022.  However, it is a simple matter (using EPP2022) to have it connect to PATRF2022.  This flexibility will be built into tools such as NCAT and </a:t>
            </a:r>
            <a:r>
              <a:rPr lang="en-US" dirty="0" err="1" smtClean="0"/>
              <a:t>VDatum</a:t>
            </a:r>
            <a:r>
              <a:rPr lang="en-US" dirty="0" smtClean="0"/>
              <a:t>.</a:t>
            </a:r>
            <a:endParaRPr lang="en-US" dirty="0"/>
          </a:p>
        </p:txBody>
      </p:sp>
    </p:spTree>
    <p:extLst>
      <p:ext uri="{BB962C8B-B14F-4D97-AF65-F5344CB8AC3E}">
        <p14:creationId xmlns:p14="http://schemas.microsoft.com/office/powerpoint/2010/main" val="37334443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VERTCON Master Grids</a:t>
            </a:r>
            <a:endParaRPr lang="en-US" dirty="0"/>
          </a:p>
        </p:txBody>
      </p:sp>
      <p:graphicFrame>
        <p:nvGraphicFramePr>
          <p:cNvPr id="7" name="Content Placeholder 6"/>
          <p:cNvGraphicFramePr>
            <a:graphicFrameLocks noGrp="1"/>
          </p:cNvGraphicFramePr>
          <p:nvPr>
            <p:ph idx="1"/>
          </p:nvPr>
        </p:nvGraphicFramePr>
        <p:xfrm>
          <a:off x="609600" y="2173557"/>
          <a:ext cx="10972800" cy="33375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6779846"/>
                    </a:ext>
                  </a:extLst>
                </a:gridCol>
                <a:gridCol w="3657600">
                  <a:extLst>
                    <a:ext uri="{9D8B030D-6E8A-4147-A177-3AD203B41FA5}">
                      <a16:colId xmlns:a16="http://schemas.microsoft.com/office/drawing/2014/main" val="850129923"/>
                    </a:ext>
                  </a:extLst>
                </a:gridCol>
                <a:gridCol w="3657600">
                  <a:extLst>
                    <a:ext uri="{9D8B030D-6E8A-4147-A177-3AD203B41FA5}">
                      <a16:colId xmlns:a16="http://schemas.microsoft.com/office/drawing/2014/main" val="3258706809"/>
                    </a:ext>
                  </a:extLst>
                </a:gridCol>
              </a:tblGrid>
              <a:tr h="370840">
                <a:tc>
                  <a:txBody>
                    <a:bodyPr/>
                    <a:lstStyle/>
                    <a:p>
                      <a:r>
                        <a:rPr lang="en-US" dirty="0" smtClean="0"/>
                        <a:t>Region</a:t>
                      </a:r>
                      <a:endParaRPr lang="en-US" dirty="0"/>
                    </a:p>
                  </a:txBody>
                  <a:tcPr/>
                </a:tc>
                <a:tc>
                  <a:txBody>
                    <a:bodyPr/>
                    <a:lstStyle/>
                    <a:p>
                      <a:r>
                        <a:rPr lang="en-US" dirty="0" smtClean="0"/>
                        <a:t>Old Datum</a:t>
                      </a:r>
                      <a:endParaRPr lang="en-US" dirty="0"/>
                    </a:p>
                  </a:txBody>
                  <a:tcPr/>
                </a:tc>
                <a:tc>
                  <a:txBody>
                    <a:bodyPr/>
                    <a:lstStyle/>
                    <a:p>
                      <a:r>
                        <a:rPr lang="en-US" dirty="0" smtClean="0"/>
                        <a:t>New Geopotential Datum</a:t>
                      </a:r>
                      <a:endParaRPr lang="en-US" dirty="0"/>
                    </a:p>
                  </a:txBody>
                  <a:tcPr/>
                </a:tc>
                <a:extLst>
                  <a:ext uri="{0D108BD9-81ED-4DB2-BD59-A6C34878D82A}">
                    <a16:rowId xmlns:a16="http://schemas.microsoft.com/office/drawing/2014/main" val="1738524999"/>
                  </a:ext>
                </a:extLst>
              </a:tr>
              <a:tr h="370840">
                <a:tc>
                  <a:txBody>
                    <a:bodyPr/>
                    <a:lstStyle/>
                    <a:p>
                      <a:r>
                        <a:rPr lang="en-US" dirty="0" smtClean="0"/>
                        <a:t>CONUS</a:t>
                      </a:r>
                      <a:endParaRPr lang="en-US" dirty="0"/>
                    </a:p>
                  </a:txBody>
                  <a:tcPr/>
                </a:tc>
                <a:tc>
                  <a:txBody>
                    <a:bodyPr/>
                    <a:lstStyle/>
                    <a:p>
                      <a:r>
                        <a:rPr lang="en-US" dirty="0" smtClean="0">
                          <a:solidFill>
                            <a:schemeClr val="tx1"/>
                          </a:solidFill>
                        </a:rPr>
                        <a:t>NAVD 88 </a:t>
                      </a:r>
                      <a:endParaRPr lang="en-US" dirty="0">
                        <a:solidFill>
                          <a:schemeClr val="tx1"/>
                        </a:solidFill>
                      </a:endParaRPr>
                    </a:p>
                  </a:txBody>
                  <a:tcPr/>
                </a:tc>
                <a:tc>
                  <a:txBody>
                    <a:bodyPr/>
                    <a:lstStyle/>
                    <a:p>
                      <a:r>
                        <a:rPr lang="en-US" dirty="0" smtClean="0">
                          <a:solidFill>
                            <a:schemeClr val="tx1"/>
                          </a:solidFill>
                        </a:rPr>
                        <a:t>NAPGD2022 epoch 2020.00</a:t>
                      </a:r>
                      <a:endParaRPr lang="en-US" dirty="0">
                        <a:solidFill>
                          <a:schemeClr val="tx1"/>
                        </a:solidFill>
                      </a:endParaRPr>
                    </a:p>
                  </a:txBody>
                  <a:tcPr/>
                </a:tc>
                <a:extLst>
                  <a:ext uri="{0D108BD9-81ED-4DB2-BD59-A6C34878D82A}">
                    <a16:rowId xmlns:a16="http://schemas.microsoft.com/office/drawing/2014/main" val="3732612009"/>
                  </a:ext>
                </a:extLst>
              </a:tr>
              <a:tr h="370840">
                <a:tc>
                  <a:txBody>
                    <a:bodyPr/>
                    <a:lstStyle/>
                    <a:p>
                      <a:r>
                        <a:rPr lang="en-US" dirty="0" smtClean="0"/>
                        <a:t>Alaska</a:t>
                      </a:r>
                      <a:endParaRPr lang="en-US" dirty="0"/>
                    </a:p>
                  </a:txBody>
                  <a:tcPr/>
                </a:tc>
                <a:tc>
                  <a:txBody>
                    <a:bodyPr/>
                    <a:lstStyle/>
                    <a:p>
                      <a:r>
                        <a:rPr lang="en-US" dirty="0" smtClean="0"/>
                        <a:t>NAVD 88</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61933854"/>
                  </a:ext>
                </a:extLst>
              </a:tr>
              <a:tr h="370840">
                <a:tc>
                  <a:txBody>
                    <a:bodyPr/>
                    <a:lstStyle/>
                    <a:p>
                      <a:r>
                        <a:rPr lang="en-US" strike="sngStrike" baseline="0" dirty="0" smtClean="0"/>
                        <a:t>Hawaii</a:t>
                      </a:r>
                      <a:endParaRPr lang="en-US" strike="sngStrike" baseline="0" dirty="0"/>
                    </a:p>
                  </a:txBody>
                  <a:tcPr/>
                </a:tc>
                <a:tc>
                  <a:txBody>
                    <a:bodyPr/>
                    <a:lstStyle/>
                    <a:p>
                      <a:r>
                        <a:rPr lang="en-US" strike="sngStrike" baseline="0" dirty="0" smtClean="0"/>
                        <a:t>N/A</a:t>
                      </a:r>
                      <a:endParaRPr lang="en-US" strike="sngStrike" baseline="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sngStrike" kern="1200" cap="none" spc="0" normalizeH="0" baseline="0" noProof="0" dirty="0" smtClean="0">
                          <a:ln>
                            <a:noFill/>
                          </a:ln>
                          <a:solidFill>
                            <a:prstClr val="black"/>
                          </a:solidFill>
                          <a:effectLst/>
                          <a:uLnTx/>
                          <a:uFillTx/>
                          <a:latin typeface="Calibri"/>
                          <a:ea typeface="+mn-ea"/>
                          <a:cs typeface="+mn-cs"/>
                        </a:rPr>
                        <a:t>NAPGD2022 epoch 2020.00</a:t>
                      </a:r>
                      <a:endParaRPr kumimoji="0" lang="en-US" sz="1800" b="0" i="0" u="none" strike="sng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788595150"/>
                  </a:ext>
                </a:extLst>
              </a:tr>
              <a:tr h="370840">
                <a:tc>
                  <a:txBody>
                    <a:bodyPr/>
                    <a:lstStyle/>
                    <a:p>
                      <a:r>
                        <a:rPr lang="en-US" dirty="0" smtClean="0"/>
                        <a:t>PR</a:t>
                      </a:r>
                      <a:endParaRPr lang="en-US" dirty="0"/>
                    </a:p>
                  </a:txBody>
                  <a:tcPr/>
                </a:tc>
                <a:tc>
                  <a:txBody>
                    <a:bodyPr/>
                    <a:lstStyle/>
                    <a:p>
                      <a:r>
                        <a:rPr lang="en-US" dirty="0" smtClean="0"/>
                        <a:t>PRVD 02</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429773065"/>
                  </a:ext>
                </a:extLst>
              </a:tr>
              <a:tr h="370840">
                <a:tc>
                  <a:txBody>
                    <a:bodyPr/>
                    <a:lstStyle/>
                    <a:p>
                      <a:r>
                        <a:rPr lang="en-US" dirty="0" smtClean="0"/>
                        <a:t>VI</a:t>
                      </a:r>
                      <a:endParaRPr lang="en-US" dirty="0"/>
                    </a:p>
                  </a:txBody>
                  <a:tcPr/>
                </a:tc>
                <a:tc>
                  <a:txBody>
                    <a:bodyPr/>
                    <a:lstStyle/>
                    <a:p>
                      <a:r>
                        <a:rPr lang="en-US" dirty="0" smtClean="0"/>
                        <a:t>VIVD 09</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436271880"/>
                  </a:ext>
                </a:extLst>
              </a:tr>
              <a:tr h="370840">
                <a:tc>
                  <a:txBody>
                    <a:bodyPr/>
                    <a:lstStyle/>
                    <a:p>
                      <a:r>
                        <a:rPr lang="en-US" dirty="0" smtClean="0"/>
                        <a:t>American Samoa</a:t>
                      </a:r>
                      <a:endParaRPr lang="en-US" dirty="0"/>
                    </a:p>
                  </a:txBody>
                  <a:tcPr/>
                </a:tc>
                <a:tc>
                  <a:txBody>
                    <a:bodyPr/>
                    <a:lstStyle/>
                    <a:p>
                      <a:r>
                        <a:rPr lang="en-US" dirty="0" smtClean="0"/>
                        <a:t>ASVD 02</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518706648"/>
                  </a:ext>
                </a:extLst>
              </a:tr>
              <a:tr h="370840">
                <a:tc>
                  <a:txBody>
                    <a:bodyPr/>
                    <a:lstStyle/>
                    <a:p>
                      <a:r>
                        <a:rPr lang="en-US" dirty="0" smtClean="0"/>
                        <a:t>Guam</a:t>
                      </a:r>
                      <a:endParaRPr lang="en-US" dirty="0"/>
                    </a:p>
                  </a:txBody>
                  <a:tcPr/>
                </a:tc>
                <a:tc>
                  <a:txBody>
                    <a:bodyPr/>
                    <a:lstStyle/>
                    <a:p>
                      <a:r>
                        <a:rPr lang="en-US" dirty="0" smtClean="0"/>
                        <a:t>GUVD 04</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262337471"/>
                  </a:ext>
                </a:extLst>
              </a:tr>
              <a:tr h="370840">
                <a:tc>
                  <a:txBody>
                    <a:bodyPr/>
                    <a:lstStyle/>
                    <a:p>
                      <a:r>
                        <a:rPr lang="en-US" dirty="0" smtClean="0"/>
                        <a:t>CNMI</a:t>
                      </a:r>
                      <a:endParaRPr lang="en-US" dirty="0"/>
                    </a:p>
                  </a:txBody>
                  <a:tcPr/>
                </a:tc>
                <a:tc>
                  <a:txBody>
                    <a:bodyPr/>
                    <a:lstStyle/>
                    <a:p>
                      <a:r>
                        <a:rPr lang="en-US" dirty="0" smtClean="0"/>
                        <a:t>NMVD 03</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NAPGD2022 epoch 2020.00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624201683"/>
                  </a:ext>
                </a:extLst>
              </a:tr>
            </a:tbl>
          </a:graphicData>
        </a:graphic>
      </p:graphicFrame>
      <p:sp>
        <p:nvSpPr>
          <p:cNvPr id="4" name="Date Placeholder 3"/>
          <p:cNvSpPr>
            <a:spLocks noGrp="1"/>
          </p:cNvSpPr>
          <p:nvPr>
            <p:ph type="dt" sz="half" idx="10"/>
          </p:nvPr>
        </p:nvSpPr>
        <p:spPr/>
        <p:txBody>
          <a:bodyPr/>
          <a:lstStyle/>
          <a:p>
            <a:pPr>
              <a:defRPr/>
            </a:pPr>
            <a:r>
              <a:rPr lang="en-US" smtClean="0"/>
              <a:t>March 11, 2021</a:t>
            </a:r>
            <a:endParaRPr lang="en-US"/>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74</a:t>
            </a:fld>
            <a:endParaRPr lang="en-US"/>
          </a:p>
        </p:txBody>
      </p:sp>
      <p:sp>
        <p:nvSpPr>
          <p:cNvPr id="8" name="TextBox 7"/>
          <p:cNvSpPr txBox="1"/>
          <p:nvPr/>
        </p:nvSpPr>
        <p:spPr>
          <a:xfrm>
            <a:off x="979713" y="1193925"/>
            <a:ext cx="10080171" cy="923330"/>
          </a:xfrm>
          <a:prstGeom prst="rect">
            <a:avLst/>
          </a:prstGeom>
          <a:noFill/>
        </p:spPr>
        <p:txBody>
          <a:bodyPr wrap="square" rtlCol="0">
            <a:spAutoFit/>
          </a:bodyPr>
          <a:lstStyle/>
          <a:p>
            <a:r>
              <a:rPr lang="en-US" dirty="0" smtClean="0"/>
              <a:t>Once the 2020.00 </a:t>
            </a:r>
            <a:r>
              <a:rPr lang="en-US" u="sng" dirty="0" smtClean="0"/>
              <a:t>geometric</a:t>
            </a:r>
            <a:r>
              <a:rPr lang="en-US" dirty="0" smtClean="0"/>
              <a:t> REC adjustment project </a:t>
            </a:r>
            <a:r>
              <a:rPr lang="en-US" i="1" dirty="0" smtClean="0"/>
              <a:t>and</a:t>
            </a:r>
            <a:r>
              <a:rPr lang="en-US" dirty="0" smtClean="0"/>
              <a:t> the 2020.00 </a:t>
            </a:r>
            <a:r>
              <a:rPr lang="en-US" u="sng" dirty="0" smtClean="0"/>
              <a:t>orthometric</a:t>
            </a:r>
            <a:r>
              <a:rPr lang="en-US" dirty="0" smtClean="0"/>
              <a:t> REC adjustment project has been completed and loaded into the NSRS DB, VERTCON will be expanded.  Master grids will be created as below.</a:t>
            </a:r>
            <a:endParaRPr lang="en-US" dirty="0"/>
          </a:p>
        </p:txBody>
      </p:sp>
      <p:sp>
        <p:nvSpPr>
          <p:cNvPr id="9" name="TextBox 8"/>
          <p:cNvSpPr txBox="1"/>
          <p:nvPr/>
        </p:nvSpPr>
        <p:spPr>
          <a:xfrm>
            <a:off x="1480456" y="5749069"/>
            <a:ext cx="9078686" cy="369332"/>
          </a:xfrm>
          <a:prstGeom prst="rect">
            <a:avLst/>
          </a:prstGeom>
          <a:noFill/>
        </p:spPr>
        <p:txBody>
          <a:bodyPr wrap="square" rtlCol="0">
            <a:spAutoFit/>
          </a:bodyPr>
          <a:lstStyle/>
          <a:p>
            <a:r>
              <a:rPr lang="en-US" dirty="0" smtClean="0"/>
              <a:t>Unlike NADCON there is no choice on what the destination (geopotential datum) will be.</a:t>
            </a:r>
            <a:endParaRPr lang="en-US" dirty="0"/>
          </a:p>
        </p:txBody>
      </p:sp>
    </p:spTree>
    <p:extLst>
      <p:ext uri="{BB962C8B-B14F-4D97-AF65-F5344CB8AC3E}">
        <p14:creationId xmlns:p14="http://schemas.microsoft.com/office/powerpoint/2010/main" val="3183075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2584205"/>
            <a:ext cx="11483788" cy="1143000"/>
          </a:xfrm>
        </p:spPr>
        <p:txBody>
          <a:bodyPr/>
          <a:lstStyle/>
          <a:p>
            <a:r>
              <a:rPr lang="en-US" dirty="0" smtClean="0"/>
              <a:t>Updated Timeline</a:t>
            </a:r>
            <a:br>
              <a:rPr lang="en-US" dirty="0" smtClean="0"/>
            </a:br>
            <a:r>
              <a:rPr lang="en-US" dirty="0" smtClean="0"/>
              <a:t/>
            </a:r>
            <a:br>
              <a:rPr lang="en-US" dirty="0" smtClean="0"/>
            </a:br>
            <a:r>
              <a:rPr lang="en-US" dirty="0" smtClean="0"/>
              <a:t>or</a:t>
            </a:r>
            <a:br>
              <a:rPr lang="en-US" dirty="0" smtClean="0"/>
            </a:br>
            <a:r>
              <a:rPr lang="en-US" dirty="0" smtClean="0"/>
              <a:t>The reason the title </a:t>
            </a:r>
            <a:r>
              <a:rPr lang="en-US" i="1" dirty="0" smtClean="0"/>
              <a:t/>
            </a:r>
            <a:br>
              <a:rPr lang="en-US" i="1" dirty="0" smtClean="0"/>
            </a:br>
            <a:r>
              <a:rPr lang="en-US" i="1" dirty="0" smtClean="0"/>
              <a:t>“Blueprint for 2022” </a:t>
            </a:r>
            <a:br>
              <a:rPr lang="en-US" i="1" dirty="0" smtClean="0"/>
            </a:br>
            <a:r>
              <a:rPr lang="en-US" dirty="0" smtClean="0"/>
              <a:t>was renamed </a:t>
            </a:r>
            <a:br>
              <a:rPr lang="en-US" dirty="0" smtClean="0"/>
            </a:br>
            <a:r>
              <a:rPr lang="en-US" i="1" dirty="0" smtClean="0"/>
              <a:t>“Blueprint for the Modernized NSRS”</a:t>
            </a:r>
            <a:endParaRPr lang="en-US" i="1" dirty="0"/>
          </a:p>
        </p:txBody>
      </p:sp>
      <p:sp>
        <p:nvSpPr>
          <p:cNvPr id="4" name="Date Placeholder 3"/>
          <p:cNvSpPr>
            <a:spLocks noGrp="1"/>
          </p:cNvSpPr>
          <p:nvPr>
            <p:ph type="dt" sz="half" idx="10"/>
          </p:nvPr>
        </p:nvSpPr>
        <p:spPr/>
        <p:txBody>
          <a:bodyPr/>
          <a:lstStyle/>
          <a:p>
            <a:pPr>
              <a:defRPr/>
            </a:pPr>
            <a:r>
              <a:rPr lang="en-US" smtClean="0">
                <a:latin typeface="Calibri"/>
              </a:rPr>
              <a:t>March 11,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Blueprint for the Modernized NSRS, Part 3: Webinar</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8</a:t>
            </a:fld>
            <a:endParaRPr lang="en-US">
              <a:latin typeface="Calibri"/>
            </a:endParaRPr>
          </a:p>
        </p:txBody>
      </p:sp>
    </p:spTree>
    <p:extLst>
      <p:ext uri="{BB962C8B-B14F-4D97-AF65-F5344CB8AC3E}">
        <p14:creationId xmlns:p14="http://schemas.microsoft.com/office/powerpoint/2010/main" val="152731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1981200" y="1624014"/>
            <a:ext cx="8229600" cy="4525963"/>
          </a:xfrm>
        </p:spPr>
        <p:txBody>
          <a:bodyPr/>
          <a:lstStyle/>
          <a:p>
            <a:r>
              <a:rPr lang="en-US" sz="2800" dirty="0"/>
              <a:t>In 2007, NGS assumed we would be done by 2018</a:t>
            </a:r>
          </a:p>
          <a:p>
            <a:r>
              <a:rPr lang="en-US" sz="2800" dirty="0" smtClean="0"/>
              <a:t>By </a:t>
            </a:r>
            <a:r>
              <a:rPr lang="en-US" sz="2800" dirty="0"/>
              <a:t>2013, a finish of 2022 seemed correct</a:t>
            </a:r>
          </a:p>
          <a:p>
            <a:r>
              <a:rPr lang="en-US" sz="2800" dirty="0" smtClean="0"/>
              <a:t>By </a:t>
            </a:r>
            <a:r>
              <a:rPr lang="en-US" sz="2800" dirty="0"/>
              <a:t>2020 </a:t>
            </a:r>
            <a:r>
              <a:rPr lang="en-US" sz="2800" dirty="0" smtClean="0"/>
              <a:t>four </a:t>
            </a:r>
            <a:r>
              <a:rPr lang="en-US" sz="2800" dirty="0"/>
              <a:t>issues derailed that date:</a:t>
            </a:r>
          </a:p>
          <a:p>
            <a:pPr lvl="1"/>
            <a:r>
              <a:rPr lang="en-US" sz="2000" dirty="0" smtClean="0"/>
              <a:t>Government shutdowns</a:t>
            </a:r>
          </a:p>
          <a:p>
            <a:pPr lvl="1"/>
            <a:r>
              <a:rPr lang="en-US" sz="2000" dirty="0" smtClean="0"/>
              <a:t>Final </a:t>
            </a:r>
            <a:r>
              <a:rPr lang="en-US" sz="2000" dirty="0"/>
              <a:t>clarity on the complexity of the task</a:t>
            </a:r>
          </a:p>
          <a:p>
            <a:pPr lvl="1"/>
            <a:r>
              <a:rPr lang="en-US" sz="2000" dirty="0"/>
              <a:t>Loss of personnel without backfill</a:t>
            </a:r>
          </a:p>
          <a:p>
            <a:pPr lvl="1"/>
            <a:r>
              <a:rPr lang="en-US" sz="2000" dirty="0"/>
              <a:t>“2020</a:t>
            </a:r>
            <a:r>
              <a:rPr lang="en-US" sz="2000" dirty="0" smtClean="0"/>
              <a:t>”</a:t>
            </a:r>
          </a:p>
          <a:p>
            <a:r>
              <a:rPr lang="en-US" sz="2400" dirty="0" smtClean="0"/>
              <a:t>In June 2020, NGS issued a “delay” message that the modernized NSRS would not be released in 2022</a:t>
            </a:r>
          </a:p>
          <a:p>
            <a:pPr lvl="1"/>
            <a:r>
              <a:rPr lang="en-US" sz="2000" dirty="0" smtClean="0"/>
              <a:t>Actual date?  Unknown.  When we know, you’ll know.</a:t>
            </a:r>
            <a:endParaRPr lang="en-US" sz="2000" dirty="0"/>
          </a:p>
        </p:txBody>
      </p:sp>
      <p:sp>
        <p:nvSpPr>
          <p:cNvPr id="4" name="Date Placeholder 3"/>
          <p:cNvSpPr>
            <a:spLocks noGrp="1"/>
          </p:cNvSpPr>
          <p:nvPr>
            <p:ph type="dt" sz="half" idx="10"/>
          </p:nvPr>
        </p:nvSpPr>
        <p:spPr/>
        <p:txBody>
          <a:bodyPr/>
          <a:lstStyle/>
          <a:p>
            <a:pPr>
              <a:defRPr/>
            </a:pPr>
            <a:r>
              <a:rPr lang="en-US" smtClean="0"/>
              <a:t>March 11, 2021</a:t>
            </a:r>
            <a:endParaRPr lang="en-US" dirty="0"/>
          </a:p>
        </p:txBody>
      </p:sp>
      <p:sp>
        <p:nvSpPr>
          <p:cNvPr id="5" name="Footer Placeholder 4"/>
          <p:cNvSpPr>
            <a:spLocks noGrp="1"/>
          </p:cNvSpPr>
          <p:nvPr>
            <p:ph type="ftr" sz="quarter" idx="11"/>
          </p:nvPr>
        </p:nvSpPr>
        <p:spPr/>
        <p:txBody>
          <a:bodyPr/>
          <a:lstStyle/>
          <a:p>
            <a:pPr>
              <a:defRPr/>
            </a:pPr>
            <a:r>
              <a:rPr lang="en-US" smtClean="0"/>
              <a:t>Blueprint for the Modernized NSRS, Part 3: Webinar</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spTree>
    <p:extLst>
      <p:ext uri="{BB962C8B-B14F-4D97-AF65-F5344CB8AC3E}">
        <p14:creationId xmlns:p14="http://schemas.microsoft.com/office/powerpoint/2010/main" val="9111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92839</TotalTime>
  <Words>5995</Words>
  <Application>Microsoft Office PowerPoint</Application>
  <PresentationFormat>Widescreen</PresentationFormat>
  <Paragraphs>1065</Paragraphs>
  <Slides>74</Slides>
  <Notes>20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74</vt:i4>
      </vt:variant>
    </vt:vector>
  </HeadingPairs>
  <TitlesOfParts>
    <vt:vector size="87" baseType="lpstr">
      <vt:lpstr>MS PGothic</vt:lpstr>
      <vt:lpstr>MS PGothic</vt:lpstr>
      <vt:lpstr>Arial</vt:lpstr>
      <vt:lpstr>Calibri</vt:lpstr>
      <vt:lpstr>Cambria Math</vt:lpstr>
      <vt:lpstr>Gill Sans MT</vt:lpstr>
      <vt:lpstr>Symbol</vt:lpstr>
      <vt:lpstr>Times New Roman</vt:lpstr>
      <vt:lpstr>Verdana</vt:lpstr>
      <vt:lpstr>Wingdings</vt:lpstr>
      <vt:lpstr>Office Theme</vt:lpstr>
      <vt:lpstr>1_Office Theme</vt:lpstr>
      <vt:lpstr>2_Office Theme</vt:lpstr>
      <vt:lpstr>PowerPoint Presentation</vt:lpstr>
      <vt:lpstr>Outline</vt:lpstr>
      <vt:lpstr>Introductory Material</vt:lpstr>
      <vt:lpstr>Acknowledgments</vt:lpstr>
      <vt:lpstr>Bottom Line, Up Front</vt:lpstr>
      <vt:lpstr>What is BP3?</vt:lpstr>
      <vt:lpstr>What I’ll be skipping…</vt:lpstr>
      <vt:lpstr>Updated Timeline  or The reason the title  “Blueprint for 2022”  was renamed  “Blueprint for the Modernized NSRS”</vt:lpstr>
      <vt:lpstr>Timeline</vt:lpstr>
      <vt:lpstr>Refresher</vt:lpstr>
      <vt:lpstr>“Modernizing the NSRS” means…</vt:lpstr>
      <vt:lpstr>PowerPoint Presentation</vt:lpstr>
      <vt:lpstr>Replacing NAD 83</vt:lpstr>
      <vt:lpstr>Replacing NAVD 88</vt:lpstr>
      <vt:lpstr>The preeminence of ITRF</vt:lpstr>
      <vt:lpstr>Foundational Changes at NGS</vt:lpstr>
      <vt:lpstr>The NSRS database replaces the NGS IDB</vt:lpstr>
      <vt:lpstr>The NOAA CORS Network (NCN) gets modernized</vt:lpstr>
      <vt:lpstr>Shift and Drift</vt:lpstr>
      <vt:lpstr>Shift</vt:lpstr>
      <vt:lpstr>NAD 83(2011) epoch 2010.0 to NATRF2022 epoch 2020.00 (estimate)</vt:lpstr>
      <vt:lpstr>NAVD 88 to NAPGD2022 epoch 2020.00 (estimate)</vt:lpstr>
      <vt:lpstr>Drift</vt:lpstr>
      <vt:lpstr>The wrong question, in the near future:</vt:lpstr>
      <vt:lpstr>PowerPoint Presentation</vt:lpstr>
      <vt:lpstr>Velocities at CORSs in ITRF2014</vt:lpstr>
      <vt:lpstr>Velocities at CORSs in NATRF2022</vt:lpstr>
      <vt:lpstr>Shift and Drift: Summary</vt:lpstr>
      <vt:lpstr>EPP2022 and IFVM2022:  The two tools that make time dependent geodetic control useable</vt:lpstr>
      <vt:lpstr>EPP2022 and IFVM2022</vt:lpstr>
      <vt:lpstr>The two parts of drift</vt:lpstr>
      <vt:lpstr>EPP2022 and IFVM2022 as equations</vt:lpstr>
      <vt:lpstr>PowerPoint Presentation</vt:lpstr>
      <vt:lpstr>Reference epoch coordinates (RECs) and Survey epoch coordinates (SECs):  Two official NSRS coordinates “published” by NGS from the NSRS database </vt:lpstr>
      <vt:lpstr>A two-track approach to coordinates</vt:lpstr>
      <vt:lpstr>RECs and SECs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RECs and SECs:  How NGS will create them</vt:lpstr>
      <vt:lpstr>Other New Types of Coordinates</vt:lpstr>
      <vt:lpstr>New Types of Coordinates</vt:lpstr>
      <vt:lpstr>New Types of Coordinates</vt:lpstr>
      <vt:lpstr>Reported Coordinates</vt:lpstr>
      <vt:lpstr>New Types of Coordinates</vt:lpstr>
      <vt:lpstr>Five types of coordinates</vt:lpstr>
      <vt:lpstr>OPUS and the  Data Delivery System (DDS)</vt:lpstr>
      <vt:lpstr>OPUS and the DDS </vt:lpstr>
      <vt:lpstr>OPUS Coordinates</vt:lpstr>
      <vt:lpstr>OPUS Recommendations</vt:lpstr>
      <vt:lpstr>OPUS:  Submitting</vt:lpstr>
      <vt:lpstr>OPUS: Sharing</vt:lpstr>
      <vt:lpstr>PowerPoint Presentation</vt:lpstr>
      <vt:lpstr>A sneak peak at how projects will look</vt:lpstr>
      <vt:lpstr>OPUS: Common Data Formats</vt:lpstr>
      <vt:lpstr>Terminology</vt:lpstr>
      <vt:lpstr>The NOAA CORS Network (NCN)</vt:lpstr>
      <vt:lpstr>ARP vs GRP</vt:lpstr>
      <vt:lpstr>The NCN – ARP/GRP issues</vt:lpstr>
      <vt:lpstr>The NCN – ARP/GRP issues</vt:lpstr>
      <vt:lpstr>The NCN – ARP/GRP issues</vt:lpstr>
      <vt:lpstr>Use Cases</vt:lpstr>
      <vt:lpstr>Use Cases</vt:lpstr>
      <vt:lpstr>Thank you!</vt:lpstr>
      <vt:lpstr>Questions?</vt:lpstr>
      <vt:lpstr>Initial NADCON Master Grids</vt:lpstr>
      <vt:lpstr>Latter NADCON Master Grids</vt:lpstr>
      <vt:lpstr>Initial VERTCON Master Grids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2934</cp:revision>
  <cp:lastPrinted>2017-02-02T17:15:29Z</cp:lastPrinted>
  <dcterms:created xsi:type="dcterms:W3CDTF">2009-09-30T12:20:38Z</dcterms:created>
  <dcterms:modified xsi:type="dcterms:W3CDTF">2021-03-11T18:50:35Z</dcterms:modified>
</cp:coreProperties>
</file>