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8" r:id="rId2"/>
    <p:sldMasterId id="2147483720" r:id="rId3"/>
  </p:sldMasterIdLst>
  <p:notesMasterIdLst>
    <p:notesMasterId r:id="rId51"/>
  </p:notesMasterIdLst>
  <p:sldIdLst>
    <p:sldId id="270" r:id="rId4"/>
    <p:sldId id="315" r:id="rId5"/>
    <p:sldId id="324" r:id="rId6"/>
    <p:sldId id="348" r:id="rId7"/>
    <p:sldId id="347" r:id="rId8"/>
    <p:sldId id="327" r:id="rId9"/>
    <p:sldId id="325" r:id="rId10"/>
    <p:sldId id="292" r:id="rId11"/>
    <p:sldId id="328" r:id="rId12"/>
    <p:sldId id="302" r:id="rId13"/>
    <p:sldId id="290" r:id="rId14"/>
    <p:sldId id="293" r:id="rId15"/>
    <p:sldId id="301" r:id="rId16"/>
    <p:sldId id="291" r:id="rId17"/>
    <p:sldId id="294" r:id="rId18"/>
    <p:sldId id="318" r:id="rId19"/>
    <p:sldId id="351" r:id="rId20"/>
    <p:sldId id="352" r:id="rId21"/>
    <p:sldId id="356" r:id="rId22"/>
    <p:sldId id="331" r:id="rId23"/>
    <p:sldId id="321" r:id="rId24"/>
    <p:sldId id="334" r:id="rId25"/>
    <p:sldId id="336" r:id="rId26"/>
    <p:sldId id="319" r:id="rId27"/>
    <p:sldId id="343" r:id="rId28"/>
    <p:sldId id="298" r:id="rId29"/>
    <p:sldId id="355" r:id="rId30"/>
    <p:sldId id="264" r:id="rId31"/>
    <p:sldId id="266" r:id="rId32"/>
    <p:sldId id="268" r:id="rId33"/>
    <p:sldId id="311" r:id="rId34"/>
    <p:sldId id="283" r:id="rId35"/>
    <p:sldId id="322" r:id="rId36"/>
    <p:sldId id="350" r:id="rId37"/>
    <p:sldId id="345" r:id="rId38"/>
    <p:sldId id="346" r:id="rId39"/>
    <p:sldId id="344" r:id="rId40"/>
    <p:sldId id="340" r:id="rId41"/>
    <p:sldId id="353" r:id="rId42"/>
    <p:sldId id="357" r:id="rId43"/>
    <p:sldId id="358" r:id="rId44"/>
    <p:sldId id="359" r:id="rId45"/>
    <p:sldId id="354" r:id="rId46"/>
    <p:sldId id="285" r:id="rId47"/>
    <p:sldId id="286" r:id="rId48"/>
    <p:sldId id="349" r:id="rId49"/>
    <p:sldId id="341" r:id="rId5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6B5137"/>
    <a:srgbClr val="55A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91" autoAdjust="0"/>
    <p:restoredTop sz="92789" autoAdjust="0"/>
  </p:normalViewPr>
  <p:slideViewPr>
    <p:cSldViewPr>
      <p:cViewPr varScale="1">
        <p:scale>
          <a:sx n="172" d="100"/>
          <a:sy n="172" d="100"/>
        </p:scale>
        <p:origin x="216" y="584"/>
      </p:cViewPr>
      <p:guideLst>
        <p:guide orient="horz" pos="2160"/>
        <p:guide pos="3840"/>
      </p:guideLst>
    </p:cSldViewPr>
  </p:slideViewPr>
  <p:notesTextViewPr>
    <p:cViewPr>
      <p:scale>
        <a:sx n="1" d="1"/>
        <a:sy n="1" d="1"/>
      </p:scale>
      <p:origin x="0" y="0"/>
    </p:cViewPr>
  </p:notesTextViewPr>
  <p:sorterViewPr>
    <p:cViewPr>
      <p:scale>
        <a:sx n="78" d="100"/>
        <a:sy n="78" d="100"/>
      </p:scale>
      <p:origin x="0" y="2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1DAC3255-DA4C-4E53-9879-F07B9530944C}" type="datetimeFigureOut">
              <a:rPr lang="en-US"/>
              <a:pPr>
                <a:defRPr/>
              </a:pPr>
              <a:t>11/18/20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864C0EB6-6B3B-45C7-9857-7C8A32EED98F}" type="slidenum">
              <a:rPr lang="en-US" altLang="en-US"/>
              <a:pPr>
                <a:defRPr/>
              </a:pPr>
              <a:t>‹#›</a:t>
            </a:fld>
            <a:endParaRPr lang="en-US" altLang="en-US"/>
          </a:p>
        </p:txBody>
      </p:sp>
    </p:spTree>
    <p:extLst>
      <p:ext uri="{BB962C8B-B14F-4D97-AF65-F5344CB8AC3E}">
        <p14:creationId xmlns:p14="http://schemas.microsoft.com/office/powerpoint/2010/main" val="28883753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8B7CBD-8593-4B2C-BD60-AFD085BF55B4}" type="slidenum">
              <a:rPr lang="en-US" altLang="en-US" sz="1300" smtClean="0">
                <a:solidFill>
                  <a:srgbClr val="000000"/>
                </a:solidFill>
                <a:ea typeface="MS PGothic" panose="020B0600070205080204" pitchFamily="34" charset="-128"/>
              </a:rPr>
              <a:pPr>
                <a:spcBef>
                  <a:spcPct val="0"/>
                </a:spcBef>
              </a:pPr>
              <a:t>1</a:t>
            </a:fld>
            <a:endParaRPr lang="en-US" altLang="en-US" sz="1300">
              <a:solidFill>
                <a:srgbClr val="000000"/>
              </a:solidFill>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49BCFA-8203-4ED6-B990-3EEF76370BCA}" type="slidenum">
              <a:rPr lang="en-US" altLang="en-US" sz="1400" smtClean="0">
                <a:latin typeface="Arial" panose="020B0604020202020204" pitchFamily="34" charset="0"/>
              </a:rPr>
              <a:pPr>
                <a:spcBef>
                  <a:spcPct val="0"/>
                </a:spcBef>
              </a:pPr>
              <a:t>15</a:t>
            </a:fld>
            <a:endParaRPr lang="en-US" altLang="en-US" sz="14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D630B3-965C-4494-97E9-C1FFEF2BCCD5}" type="slidenum">
              <a:rPr lang="en-US" altLang="en-US" sz="1400" smtClean="0">
                <a:latin typeface="Arial" panose="020B0604020202020204" pitchFamily="34" charset="0"/>
              </a:rPr>
              <a:pPr>
                <a:spcBef>
                  <a:spcPct val="0"/>
                </a:spcBef>
              </a:pPr>
              <a:t>16</a:t>
            </a:fld>
            <a:endParaRPr lang="en-US" altLang="en-US" sz="1400">
              <a:latin typeface="Arial" panose="020B0604020202020204" pitchFamily="34" charset="0"/>
            </a:endParaRPr>
          </a:p>
        </p:txBody>
      </p:sp>
    </p:spTree>
    <p:extLst>
      <p:ext uri="{BB962C8B-B14F-4D97-AF65-F5344CB8AC3E}">
        <p14:creationId xmlns:p14="http://schemas.microsoft.com/office/powerpoint/2010/main" val="2588383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17</a:t>
            </a:fld>
            <a:endParaRPr lang="en-US" altLang="en-US" sz="1400">
              <a:latin typeface="Arial" panose="020B0604020202020204" pitchFamily="34" charset="0"/>
            </a:endParaRPr>
          </a:p>
        </p:txBody>
      </p:sp>
    </p:spTree>
    <p:extLst>
      <p:ext uri="{BB962C8B-B14F-4D97-AF65-F5344CB8AC3E}">
        <p14:creationId xmlns:p14="http://schemas.microsoft.com/office/powerpoint/2010/main" val="14806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18</a:t>
            </a:fld>
            <a:endParaRPr lang="en-US" altLang="en-US" sz="1400">
              <a:latin typeface="Arial" panose="020B0604020202020204" pitchFamily="34" charset="0"/>
            </a:endParaRPr>
          </a:p>
        </p:txBody>
      </p:sp>
    </p:spTree>
    <p:extLst>
      <p:ext uri="{BB962C8B-B14F-4D97-AF65-F5344CB8AC3E}">
        <p14:creationId xmlns:p14="http://schemas.microsoft.com/office/powerpoint/2010/main" val="1684154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19</a:t>
            </a:fld>
            <a:endParaRPr lang="en-US" altLang="en-US" sz="1400">
              <a:latin typeface="Arial" panose="020B0604020202020204" pitchFamily="34" charset="0"/>
            </a:endParaRPr>
          </a:p>
        </p:txBody>
      </p:sp>
    </p:spTree>
    <p:extLst>
      <p:ext uri="{BB962C8B-B14F-4D97-AF65-F5344CB8AC3E}">
        <p14:creationId xmlns:p14="http://schemas.microsoft.com/office/powerpoint/2010/main" val="6533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D630B3-965C-4494-97E9-C1FFEF2BCCD5}" type="slidenum">
              <a:rPr lang="en-US" altLang="en-US" sz="1400" smtClean="0">
                <a:latin typeface="Arial" panose="020B0604020202020204" pitchFamily="34" charset="0"/>
              </a:rPr>
              <a:pPr>
                <a:spcBef>
                  <a:spcPct val="0"/>
                </a:spcBef>
              </a:pPr>
              <a:t>20</a:t>
            </a:fld>
            <a:endParaRPr lang="en-US" altLang="en-US" sz="1400">
              <a:latin typeface="Arial" panose="020B0604020202020204" pitchFamily="34" charset="0"/>
            </a:endParaRPr>
          </a:p>
        </p:txBody>
      </p:sp>
    </p:spTree>
    <p:extLst>
      <p:ext uri="{BB962C8B-B14F-4D97-AF65-F5344CB8AC3E}">
        <p14:creationId xmlns:p14="http://schemas.microsoft.com/office/powerpoint/2010/main" val="1474089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21</a:t>
            </a:fld>
            <a:endParaRPr lang="en-US" altLang="en-US" sz="1400">
              <a:latin typeface="Arial" panose="020B0604020202020204" pitchFamily="34" charset="0"/>
            </a:endParaRPr>
          </a:p>
        </p:txBody>
      </p:sp>
    </p:spTree>
    <p:extLst>
      <p:ext uri="{BB962C8B-B14F-4D97-AF65-F5344CB8AC3E}">
        <p14:creationId xmlns:p14="http://schemas.microsoft.com/office/powerpoint/2010/main" val="1918478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rPr>
              <a:t>Mention that the geoid is not an ellipsoid shape, but lumpier.  Only 170m_pp though!</a:t>
            </a:r>
          </a:p>
        </p:txBody>
      </p:sp>
      <p:sp>
        <p:nvSpPr>
          <p:cNvPr id="266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22</a:t>
            </a:fld>
            <a:endParaRPr lang="en-US" altLang="en-US" sz="1400">
              <a:latin typeface="Arial" panose="020B0604020202020204" pitchFamily="34" charset="0"/>
            </a:endParaRPr>
          </a:p>
        </p:txBody>
      </p:sp>
    </p:spTree>
    <p:extLst>
      <p:ext uri="{BB962C8B-B14F-4D97-AF65-F5344CB8AC3E}">
        <p14:creationId xmlns:p14="http://schemas.microsoft.com/office/powerpoint/2010/main" val="410907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D630B3-965C-4494-97E9-C1FFEF2BCCD5}" type="slidenum">
              <a:rPr lang="en-US" altLang="en-US" sz="1400" smtClean="0">
                <a:latin typeface="Arial" panose="020B0604020202020204" pitchFamily="34" charset="0"/>
              </a:rPr>
              <a:pPr>
                <a:spcBef>
                  <a:spcPct val="0"/>
                </a:spcBef>
              </a:pPr>
              <a:t>23</a:t>
            </a:fld>
            <a:endParaRPr lang="en-US" altLang="en-US" sz="1400">
              <a:latin typeface="Arial" panose="020B0604020202020204" pitchFamily="34" charset="0"/>
            </a:endParaRPr>
          </a:p>
        </p:txBody>
      </p:sp>
    </p:spTree>
    <p:extLst>
      <p:ext uri="{BB962C8B-B14F-4D97-AF65-F5344CB8AC3E}">
        <p14:creationId xmlns:p14="http://schemas.microsoft.com/office/powerpoint/2010/main" val="503062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671C47-CD6E-427C-957C-DC65CC27B2AB}" type="slidenum">
              <a:rPr lang="en-US" altLang="en-US" sz="1400" smtClean="0">
                <a:latin typeface="Arial" panose="020B0604020202020204" pitchFamily="34" charset="0"/>
              </a:rPr>
              <a:pPr>
                <a:spcBef>
                  <a:spcPct val="0"/>
                </a:spcBef>
              </a:pPr>
              <a:t>26</a:t>
            </a:fld>
            <a:endParaRPr lang="en-US" altLang="en-US" sz="14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2</a:t>
            </a:fld>
            <a:endParaRPr lang="en-US" altLang="en-US" sz="130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1663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2524DD-C5EF-428D-B34B-B309E869C636}" type="slidenum">
              <a:rPr lang="en-US" altLang="en-US" sz="1400" smtClean="0">
                <a:latin typeface="Arial" panose="020B0604020202020204" pitchFamily="34" charset="0"/>
              </a:rPr>
              <a:pPr>
                <a:spcBef>
                  <a:spcPct val="0"/>
                </a:spcBef>
              </a:pPr>
              <a:t>27</a:t>
            </a:fld>
            <a:endParaRPr lang="en-US" altLang="en-US" sz="1400">
              <a:latin typeface="Arial" panose="020B0604020202020204" pitchFamily="34" charset="0"/>
            </a:endParaRPr>
          </a:p>
        </p:txBody>
      </p:sp>
    </p:spTree>
    <p:extLst>
      <p:ext uri="{BB962C8B-B14F-4D97-AF65-F5344CB8AC3E}">
        <p14:creationId xmlns:p14="http://schemas.microsoft.com/office/powerpoint/2010/main" val="420738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675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1EAA72-A7E3-47CB-AEE8-F90920153FC3}" type="slidenum">
              <a:rPr lang="en-US" altLang="en-US" sz="1400" smtClean="0">
                <a:latin typeface="Arial" panose="020B0604020202020204" pitchFamily="34" charset="0"/>
              </a:rPr>
              <a:pPr>
                <a:spcBef>
                  <a:spcPct val="0"/>
                </a:spcBef>
              </a:pPr>
              <a:t>32</a:t>
            </a:fld>
            <a:endParaRPr lang="en-US" altLang="en-US" sz="14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B0BA41-8EF7-4F60-96E7-A812BE39F3BD}" type="slidenum">
              <a:rPr lang="en-US" altLang="en-US" sz="1400" smtClean="0">
                <a:latin typeface="Arial" panose="020B0604020202020204" pitchFamily="34" charset="0"/>
              </a:rPr>
              <a:pPr>
                <a:spcBef>
                  <a:spcPct val="0"/>
                </a:spcBef>
              </a:pPr>
              <a:t>34</a:t>
            </a:fld>
            <a:endParaRPr lang="en-US" altLang="en-US" sz="1400">
              <a:latin typeface="Arial" panose="020B0604020202020204" pitchFamily="34" charset="0"/>
            </a:endParaRPr>
          </a:p>
        </p:txBody>
      </p:sp>
    </p:spTree>
    <p:extLst>
      <p:ext uri="{BB962C8B-B14F-4D97-AF65-F5344CB8AC3E}">
        <p14:creationId xmlns:p14="http://schemas.microsoft.com/office/powerpoint/2010/main" val="4137466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B34D6-3526-4FAA-8AA9-1325F453E9C1}" type="slidenum">
              <a:rPr lang="en-US" altLang="en-US" sz="1300" smtClean="0">
                <a:latin typeface="Arial" panose="020B0604020202020204" pitchFamily="34" charset="0"/>
                <a:ea typeface="MS PGothic" panose="020B0600070205080204" pitchFamily="34" charset="-128"/>
              </a:rPr>
              <a:pPr>
                <a:spcBef>
                  <a:spcPct val="0"/>
                </a:spcBef>
              </a:pPr>
              <a:t>35</a:t>
            </a:fld>
            <a:endParaRPr lang="en-US" altLang="en-US" sz="130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47802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B34D6-3526-4FAA-8AA9-1325F453E9C1}" type="slidenum">
              <a:rPr lang="en-US" altLang="en-US" sz="1300" smtClean="0">
                <a:latin typeface="Arial" panose="020B0604020202020204" pitchFamily="34" charset="0"/>
                <a:ea typeface="MS PGothic" panose="020B0600070205080204" pitchFamily="34" charset="-128"/>
              </a:rPr>
              <a:pPr>
                <a:spcBef>
                  <a:spcPct val="0"/>
                </a:spcBef>
              </a:pPr>
              <a:t>36</a:t>
            </a:fld>
            <a:endParaRPr lang="en-US" altLang="en-US" sz="130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479873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Brad likes this slide!</a:t>
            </a:r>
          </a:p>
          <a:p>
            <a:pPr eaLnBrk="1" hangingPunct="1">
              <a:spcBef>
                <a:spcPct val="0"/>
              </a:spcBef>
            </a:pPr>
            <a:r>
              <a:rPr lang="en-US" altLang="en-US" dirty="0">
                <a:latin typeface="Arial" panose="020B0604020202020204" pitchFamily="34" charset="0"/>
              </a:rPr>
              <a:t>Smart cities, underground</a:t>
            </a:r>
            <a:r>
              <a:rPr lang="en-US" altLang="en-US" baseline="0" dirty="0">
                <a:latin typeface="Arial" panose="020B0604020202020204" pitchFamily="34" charset="0"/>
              </a:rPr>
              <a:t> utilities</a:t>
            </a:r>
          </a:p>
          <a:p>
            <a:pPr eaLnBrk="1" hangingPunct="1">
              <a:spcBef>
                <a:spcPct val="0"/>
              </a:spcBef>
            </a:pPr>
            <a:r>
              <a:rPr lang="en-US" altLang="en-US" baseline="0" dirty="0">
                <a:latin typeface="Arial" panose="020B0604020202020204" pitchFamily="34" charset="0"/>
              </a:rPr>
              <a:t>Smartphone: if you want to talk about smart </a:t>
            </a:r>
            <a:r>
              <a:rPr lang="en-US" altLang="en-US" baseline="0" dirty="0" err="1">
                <a:latin typeface="Arial" panose="020B0604020202020204" pitchFamily="34" charset="0"/>
              </a:rPr>
              <a:t>utiltiies</a:t>
            </a:r>
            <a:r>
              <a:rPr lang="en-US" altLang="en-US" baseline="0" dirty="0">
                <a:latin typeface="Arial" panose="020B0604020202020204" pitchFamily="34" charset="0"/>
              </a:rPr>
              <a:t>, need meter level accuracy; but for precision navigation</a:t>
            </a:r>
          </a:p>
          <a:p>
            <a:pPr eaLnBrk="1" hangingPunct="1">
              <a:spcBef>
                <a:spcPct val="0"/>
              </a:spcBef>
            </a:pPr>
            <a:r>
              <a:rPr lang="en-US" altLang="en-US" baseline="0" dirty="0">
                <a:latin typeface="Arial" panose="020B0604020202020204" pitchFamily="34" charset="0"/>
              </a:rPr>
              <a:t>This admin = all about jobs and the economy</a:t>
            </a:r>
          </a:p>
          <a:p>
            <a:pPr eaLnBrk="1" hangingPunct="1">
              <a:spcBef>
                <a:spcPct val="0"/>
              </a:spcBef>
            </a:pPr>
            <a:r>
              <a:rPr lang="en-US" altLang="en-US" baseline="0" dirty="0">
                <a:latin typeface="Arial" panose="020B0604020202020204" pitchFamily="34" charset="0"/>
              </a:rPr>
              <a:t>Blue Economy = getting goods in and out of ports, how do you move massive goods, precision navigation. Blue Economy also generates tourism: </a:t>
            </a:r>
            <a:r>
              <a:rPr lang="en-US" altLang="en-US" baseline="0" dirty="0" err="1">
                <a:latin typeface="Arial" panose="020B0604020202020204" pitchFamily="34" charset="0"/>
              </a:rPr>
              <a:t>sancutaries</a:t>
            </a:r>
            <a:r>
              <a:rPr lang="en-US" altLang="en-US" baseline="0" dirty="0">
                <a:latin typeface="Arial" panose="020B0604020202020204" pitchFamily="34" charset="0"/>
              </a:rPr>
              <a:t>, safe beaches.</a:t>
            </a:r>
          </a:p>
          <a:p>
            <a:pPr eaLnBrk="1" hangingPunct="1">
              <a:spcBef>
                <a:spcPct val="0"/>
              </a:spcBef>
            </a:pPr>
            <a:endParaRPr lang="en-US" altLang="en-US" baseline="0" dirty="0">
              <a:latin typeface="Arial" panose="020B0604020202020204" pitchFamily="34" charset="0"/>
            </a:endParaRP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Tools we’re using: </a:t>
            </a:r>
          </a:p>
          <a:p>
            <a:pPr eaLnBrk="1" hangingPunct="1">
              <a:spcBef>
                <a:spcPct val="0"/>
              </a:spcBef>
            </a:pPr>
            <a:r>
              <a:rPr lang="en-US" altLang="en-US" baseline="0" dirty="0">
                <a:latin typeface="Arial" panose="020B0604020202020204" pitchFamily="34" charset="0"/>
              </a:rPr>
              <a:t>- We are working with NASA and NSF to create new national infrastructure called Foundation CORS.</a:t>
            </a:r>
            <a:endParaRPr lang="en-US" altLang="en-US" dirty="0">
              <a:latin typeface="Arial" panose="020B0604020202020204" pitchFamily="34" charset="0"/>
            </a:endParaRPr>
          </a:p>
        </p:txBody>
      </p:sp>
      <p:sp>
        <p:nvSpPr>
          <p:cNvPr id="11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7EA60-5114-48D1-B2E3-6DD6EA99FC92}" type="slidenum">
              <a:rPr lang="en-US" altLang="en-US" sz="1400" smtClean="0">
                <a:latin typeface="Arial" panose="020B0604020202020204" pitchFamily="34" charset="0"/>
              </a:rPr>
              <a:pPr>
                <a:spcBef>
                  <a:spcPct val="0"/>
                </a:spcBef>
              </a:pPr>
              <a:t>38</a:t>
            </a:fld>
            <a:endParaRPr lang="en-US" altLang="en-US" sz="1400">
              <a:latin typeface="Arial" panose="020B0604020202020204" pitchFamily="34" charset="0"/>
            </a:endParaRPr>
          </a:p>
        </p:txBody>
      </p:sp>
    </p:spTree>
    <p:extLst>
      <p:ext uri="{BB962C8B-B14F-4D97-AF65-F5344CB8AC3E}">
        <p14:creationId xmlns:p14="http://schemas.microsoft.com/office/powerpoint/2010/main" val="337200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716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F835AE-2455-44FB-AF1F-3D9D92F313F6}" type="slidenum">
              <a:rPr lang="en-US" altLang="en-US" sz="1400" smtClean="0">
                <a:solidFill>
                  <a:srgbClr val="000000"/>
                </a:solidFill>
                <a:latin typeface="Arial" panose="020B0604020202020204" pitchFamily="34" charset="0"/>
              </a:rPr>
              <a:pPr>
                <a:spcBef>
                  <a:spcPct val="0"/>
                </a:spcBef>
              </a:pPr>
              <a:t>44</a:t>
            </a:fld>
            <a:endParaRPr lang="en-US" altLang="en-US" sz="1400">
              <a:solidFill>
                <a:srgbClr val="000000"/>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25C84-EE66-4517-BC7A-5D7BBED9A9CD}" type="slidenum">
              <a:rPr lang="en-US" altLang="en-US" sz="1400" smtClean="0">
                <a:solidFill>
                  <a:srgbClr val="000000"/>
                </a:solidFill>
                <a:latin typeface="Arial" panose="020B0604020202020204" pitchFamily="34" charset="0"/>
              </a:rPr>
              <a:pPr>
                <a:spcBef>
                  <a:spcPct val="0"/>
                </a:spcBef>
              </a:pPr>
              <a:t>45</a:t>
            </a:fld>
            <a:endParaRPr lang="en-US" altLang="en-US" sz="1400">
              <a:solidFill>
                <a:srgbClr val="000000"/>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25C84-EE66-4517-BC7A-5D7BBED9A9CD}" type="slidenum">
              <a:rPr lang="en-US" altLang="en-US" sz="1400" smtClean="0">
                <a:solidFill>
                  <a:srgbClr val="000000"/>
                </a:solidFill>
                <a:latin typeface="Arial" panose="020B0604020202020204" pitchFamily="34" charset="0"/>
              </a:rPr>
              <a:pPr>
                <a:spcBef>
                  <a:spcPct val="0"/>
                </a:spcBef>
              </a:pPr>
              <a:t>46</a:t>
            </a:fld>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268531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3</a:t>
            </a:fld>
            <a:endParaRPr lang="en-US" altLang="en-US" sz="130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5895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4</a:t>
            </a:fld>
            <a:endParaRPr lang="en-US" altLang="en-US" sz="130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8060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C0EB6-6B3B-45C7-9857-7C8A32EED98F}" type="slidenum">
              <a:rPr lang="en-US" altLang="en-US" smtClean="0"/>
              <a:pPr>
                <a:defRPr/>
              </a:pPr>
              <a:t>5</a:t>
            </a:fld>
            <a:endParaRPr lang="en-US" altLang="en-US"/>
          </a:p>
        </p:txBody>
      </p:sp>
    </p:spTree>
    <p:extLst>
      <p:ext uri="{BB962C8B-B14F-4D97-AF65-F5344CB8AC3E}">
        <p14:creationId xmlns:p14="http://schemas.microsoft.com/office/powerpoint/2010/main" val="194485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2638" indent="-300038">
              <a:spcBef>
                <a:spcPct val="30000"/>
              </a:spcBef>
              <a:defRPr sz="1200">
                <a:solidFill>
                  <a:schemeClr val="tx1"/>
                </a:solidFill>
                <a:latin typeface="Calibri" panose="020F0502020204030204" pitchFamily="34" charset="0"/>
              </a:defRPr>
            </a:lvl2pPr>
            <a:lvl3pPr marL="1206500" indent="-239713">
              <a:spcBef>
                <a:spcPct val="30000"/>
              </a:spcBef>
              <a:defRPr sz="1200">
                <a:solidFill>
                  <a:schemeClr val="tx1"/>
                </a:solidFill>
                <a:latin typeface="Calibri" panose="020F0502020204030204" pitchFamily="34" charset="0"/>
              </a:defRPr>
            </a:lvl3pPr>
            <a:lvl4pPr marL="1689100" indent="-239713">
              <a:spcBef>
                <a:spcPct val="30000"/>
              </a:spcBef>
              <a:defRPr sz="1200">
                <a:solidFill>
                  <a:schemeClr val="tx1"/>
                </a:solidFill>
                <a:latin typeface="Calibri" panose="020F0502020204030204" pitchFamily="34" charset="0"/>
              </a:defRPr>
            </a:lvl4pPr>
            <a:lvl5pPr marL="2171700" indent="-239713">
              <a:spcBef>
                <a:spcPct val="30000"/>
              </a:spcBef>
              <a:defRPr sz="1200">
                <a:solidFill>
                  <a:schemeClr val="tx1"/>
                </a:solidFill>
                <a:latin typeface="Calibri" panose="020F0502020204030204" pitchFamily="34" charset="0"/>
              </a:defRPr>
            </a:lvl5pPr>
            <a:lvl6pPr marL="2628900" indent="-239713" eaLnBrk="0" fontAlgn="base" hangingPunct="0">
              <a:spcBef>
                <a:spcPct val="30000"/>
              </a:spcBef>
              <a:spcAft>
                <a:spcPct val="0"/>
              </a:spcAft>
              <a:defRPr sz="1200">
                <a:solidFill>
                  <a:schemeClr val="tx1"/>
                </a:solidFill>
                <a:latin typeface="Calibri" panose="020F0502020204030204" pitchFamily="34" charset="0"/>
              </a:defRPr>
            </a:lvl6pPr>
            <a:lvl7pPr marL="3086100" indent="-239713" eaLnBrk="0" fontAlgn="base" hangingPunct="0">
              <a:spcBef>
                <a:spcPct val="30000"/>
              </a:spcBef>
              <a:spcAft>
                <a:spcPct val="0"/>
              </a:spcAft>
              <a:defRPr sz="1200">
                <a:solidFill>
                  <a:schemeClr val="tx1"/>
                </a:solidFill>
                <a:latin typeface="Calibri" panose="020F0502020204030204" pitchFamily="34" charset="0"/>
              </a:defRPr>
            </a:lvl7pPr>
            <a:lvl8pPr marL="3543300" indent="-239713" eaLnBrk="0" fontAlgn="base" hangingPunct="0">
              <a:spcBef>
                <a:spcPct val="30000"/>
              </a:spcBef>
              <a:spcAft>
                <a:spcPct val="0"/>
              </a:spcAft>
              <a:defRPr sz="1200">
                <a:solidFill>
                  <a:schemeClr val="tx1"/>
                </a:solidFill>
                <a:latin typeface="Calibri" panose="020F0502020204030204" pitchFamily="34" charset="0"/>
              </a:defRPr>
            </a:lvl8pPr>
            <a:lvl9pPr marL="4000500" indent="-2397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8B34D6-3526-4FAA-8AA9-1325F453E9C1}" type="slidenum">
              <a:rPr lang="en-US" altLang="en-US" sz="1300" smtClean="0">
                <a:latin typeface="Arial" panose="020B0604020202020204" pitchFamily="34" charset="0"/>
                <a:ea typeface="MS PGothic" panose="020B0600070205080204" pitchFamily="34" charset="-128"/>
              </a:rPr>
              <a:pPr>
                <a:spcBef>
                  <a:spcPct val="0"/>
                </a:spcBef>
              </a:pPr>
              <a:t>6</a:t>
            </a:fld>
            <a:endParaRPr lang="en-US" altLang="en-US" sz="130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388198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6CA49B-524F-4BA1-8666-09B07B922A80}" type="slidenum">
              <a:rPr lang="en-US" altLang="en-US" sz="1300" smtClean="0">
                <a:ea typeface="MS PGothic" panose="020B0600070205080204" pitchFamily="34" charset="-128"/>
              </a:rPr>
              <a:pPr>
                <a:spcBef>
                  <a:spcPct val="0"/>
                </a:spcBef>
              </a:pPr>
              <a:t>7</a:t>
            </a:fld>
            <a:endParaRPr lang="en-US" altLang="en-US" sz="1300">
              <a:ea typeface="MS PGothic" panose="020B0600070205080204" pitchFamily="34" charset="-128"/>
            </a:endParaRPr>
          </a:p>
        </p:txBody>
      </p:sp>
      <p:sp>
        <p:nvSpPr>
          <p:cNvPr id="6147"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9811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14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BCCF3F-CA9E-4CF6-B90B-8F5C856A774E}" type="slidenum">
              <a:rPr lang="en-US" altLang="en-US" sz="1400" smtClean="0">
                <a:latin typeface="Arial" panose="020B0604020202020204" pitchFamily="34" charset="0"/>
              </a:rPr>
              <a:pPr>
                <a:spcBef>
                  <a:spcPct val="0"/>
                </a:spcBef>
              </a:pPr>
              <a:t>9</a:t>
            </a:fld>
            <a:endParaRPr lang="en-US" altLang="en-US" sz="1400">
              <a:latin typeface="Arial" panose="020B0604020202020204" pitchFamily="34" charset="0"/>
            </a:endParaRPr>
          </a:p>
        </p:txBody>
      </p:sp>
    </p:spTree>
    <p:extLst>
      <p:ext uri="{BB962C8B-B14F-4D97-AF65-F5344CB8AC3E}">
        <p14:creationId xmlns:p14="http://schemas.microsoft.com/office/powerpoint/2010/main" val="177828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64C0EB6-6B3B-45C7-9857-7C8A32EED98F}" type="slidenum">
              <a:rPr lang="en-US" altLang="en-US" smtClean="0"/>
              <a:pPr>
                <a:defRPr/>
              </a:pPr>
              <a:t>13</a:t>
            </a:fld>
            <a:endParaRPr lang="en-US" altLang="en-US"/>
          </a:p>
        </p:txBody>
      </p:sp>
    </p:spTree>
    <p:extLst>
      <p:ext uri="{BB962C8B-B14F-4D97-AF65-F5344CB8AC3E}">
        <p14:creationId xmlns:p14="http://schemas.microsoft.com/office/powerpoint/2010/main" val="104049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35A23A90-C2A4-49D3-8DEE-1B8D87F9F8E3}"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BC4C63A2-1CAD-4B9C-A1DE-836EE2D26559}" type="slidenum">
              <a:rPr lang="en-US" altLang="en-US" smtClean="0"/>
              <a:pPr>
                <a:defRPr/>
              </a:pPr>
              <a:t>‹#›</a:t>
            </a:fld>
            <a:endParaRPr lang="en-US" altLang="en-US"/>
          </a:p>
        </p:txBody>
      </p:sp>
    </p:spTree>
    <p:extLst>
      <p:ext uri="{BB962C8B-B14F-4D97-AF65-F5344CB8AC3E}">
        <p14:creationId xmlns:p14="http://schemas.microsoft.com/office/powerpoint/2010/main" val="3774748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pPr>
              <a:defRPr/>
            </a:pPr>
            <a:fld id="{9D506419-EA8C-4376-824D-7B5472FB4BA9}" type="datetime1">
              <a:rPr lang="en-US" smtClean="0"/>
              <a:t>11/18/20</a:t>
            </a:fld>
            <a:endParaRPr lang="en-US"/>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62771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9EEC0F7E-B1F7-42B1-AC4E-188AA5BAE704}"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3962514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21022295-04E4-4BE8-B39F-A36CB4E928EB}"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4FF51A3E-DB1E-4633-B880-432D26812017}" type="slidenum">
              <a:rPr lang="en-US" altLang="en-US" smtClean="0"/>
              <a:pPr>
                <a:defRPr/>
              </a:pPr>
              <a:t>‹#›</a:t>
            </a:fld>
            <a:endParaRPr lang="en-US" alt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257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67F57FD3-C6D4-423E-906B-8F4ED024332C}"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294214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pPr>
              <a:defRPr/>
            </a:pPr>
            <a:fld id="{FB3536A2-4291-4354-8FB6-280E32B51AE8}" type="datetime1">
              <a:rPr lang="en-US" smtClean="0"/>
              <a:t>11/18/20</a:t>
            </a:fld>
            <a:endParaRPr lang="en-US"/>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24262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pPr>
              <a:defRPr/>
            </a:pPr>
            <a:fld id="{45E10B9C-547B-4F32-9C4A-B00A30610F6C}" type="datetime1">
              <a:rPr lang="en-US" smtClean="0"/>
              <a:t>11/18/20</a:t>
            </a:fld>
            <a:endParaRPr lang="en-US"/>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3503186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6508CA1D-62C7-4F2D-AFAB-87021241B614}"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BCBB53A4-1994-45A9-B4C0-1945D449F5FA}" type="slidenum">
              <a:rPr lang="en-US" altLang="en-US" smtClean="0"/>
              <a:pPr>
                <a:defRPr/>
              </a:pPr>
              <a:t>‹#›</a:t>
            </a:fld>
            <a:endParaRPr lang="en-US" altLang="en-US"/>
          </a:p>
        </p:txBody>
      </p:sp>
    </p:spTree>
    <p:extLst>
      <p:ext uri="{BB962C8B-B14F-4D97-AF65-F5344CB8AC3E}">
        <p14:creationId xmlns:p14="http://schemas.microsoft.com/office/powerpoint/2010/main" val="1074804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F8F730A7-8CAA-4C74-8DEC-C32F7A5FD202}"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72131BCE-067D-493D-B6EF-DF460C504B20}" type="slidenum">
              <a:rPr lang="en-US" altLang="en-US" smtClean="0"/>
              <a:pPr>
                <a:defRPr/>
              </a:pPr>
              <a:t>‹#›</a:t>
            </a:fld>
            <a:endParaRPr lang="en-US" altLang="en-US"/>
          </a:p>
        </p:txBody>
      </p:sp>
    </p:spTree>
    <p:extLst>
      <p:ext uri="{BB962C8B-B14F-4D97-AF65-F5344CB8AC3E}">
        <p14:creationId xmlns:p14="http://schemas.microsoft.com/office/powerpoint/2010/main" val="216311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B40ADAF-C4D1-4334-AE31-63C592167925}"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4C63A2-1CAD-4B9C-A1DE-836EE2D26559}" type="slidenum">
              <a:rPr lang="en-US" altLang="en-US" smtClean="0"/>
              <a:pPr>
                <a:defRPr/>
              </a:pPr>
              <a:t>‹#›</a:t>
            </a:fld>
            <a:endParaRPr lang="en-US" altLang="en-US"/>
          </a:p>
        </p:txBody>
      </p:sp>
    </p:spTree>
    <p:extLst>
      <p:ext uri="{BB962C8B-B14F-4D97-AF65-F5344CB8AC3E}">
        <p14:creationId xmlns:p14="http://schemas.microsoft.com/office/powerpoint/2010/main" val="124206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27B04CA-5750-4EFF-AE79-5379E603F3E4}"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6E79B9-77A7-4EE4-9D7E-728387FC8CD8}" type="slidenum">
              <a:rPr lang="en-US" altLang="en-US" smtClean="0"/>
              <a:pPr>
                <a:defRPr/>
              </a:pPr>
              <a:t>‹#›</a:t>
            </a:fld>
            <a:endParaRPr lang="en-US" altLang="en-US"/>
          </a:p>
        </p:txBody>
      </p:sp>
    </p:spTree>
    <p:extLst>
      <p:ext uri="{BB962C8B-B14F-4D97-AF65-F5344CB8AC3E}">
        <p14:creationId xmlns:p14="http://schemas.microsoft.com/office/powerpoint/2010/main" val="2124400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51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FA21BA-BF08-42FA-A83C-95239A6A79D6}"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60B97D8-FC60-4A1A-B7D0-24AF63DC35B6}" type="slidenum">
              <a:rPr lang="en-US" altLang="en-US" smtClean="0"/>
              <a:pPr>
                <a:defRPr/>
              </a:pPr>
              <a:t>‹#›</a:t>
            </a:fld>
            <a:endParaRPr lang="en-US" altLang="en-US"/>
          </a:p>
        </p:txBody>
      </p:sp>
    </p:spTree>
    <p:extLst>
      <p:ext uri="{BB962C8B-B14F-4D97-AF65-F5344CB8AC3E}">
        <p14:creationId xmlns:p14="http://schemas.microsoft.com/office/powerpoint/2010/main" val="963712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F1A1AFEE-D6EE-4870-8C1E-EFBC4A529409}" type="datetime1">
              <a:rPr lang="en-US" smtClean="0"/>
              <a:t>11/18/20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335C8D-089F-49B2-AED6-415315231F5A}" type="slidenum">
              <a:rPr lang="en-US" altLang="en-US" smtClean="0"/>
              <a:pPr>
                <a:defRPr/>
              </a:pPr>
              <a:t>‹#›</a:t>
            </a:fld>
            <a:endParaRPr lang="en-US" altLang="en-US"/>
          </a:p>
        </p:txBody>
      </p:sp>
    </p:spTree>
    <p:extLst>
      <p:ext uri="{BB962C8B-B14F-4D97-AF65-F5344CB8AC3E}">
        <p14:creationId xmlns:p14="http://schemas.microsoft.com/office/powerpoint/2010/main" val="738757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5DCFFCFF-6B69-49D8-AA81-7E3710B8C2D9}" type="datetime1">
              <a:rPr lang="en-US" smtClean="0"/>
              <a:t>11/18/20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AB454A1-0932-4073-926F-5A6694DD1EF8}" type="slidenum">
              <a:rPr lang="en-US" altLang="en-US" smtClean="0"/>
              <a:pPr>
                <a:defRPr/>
              </a:pPr>
              <a:t>‹#›</a:t>
            </a:fld>
            <a:endParaRPr lang="en-US" altLang="en-US"/>
          </a:p>
        </p:txBody>
      </p:sp>
    </p:spTree>
    <p:extLst>
      <p:ext uri="{BB962C8B-B14F-4D97-AF65-F5344CB8AC3E}">
        <p14:creationId xmlns:p14="http://schemas.microsoft.com/office/powerpoint/2010/main" val="2812744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493A536-FEE9-470D-A62D-4A4CAE9925A6}" type="datetime1">
              <a:rPr lang="en-US" smtClean="0"/>
              <a:t>11/18/20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DE3C05B-8C59-4417-BD8B-B6C327C7A763}" type="slidenum">
              <a:rPr lang="en-US" altLang="en-US" smtClean="0"/>
              <a:pPr>
                <a:defRPr/>
              </a:pPr>
              <a:t>‹#›</a:t>
            </a:fld>
            <a:endParaRPr lang="en-US" altLang="en-US"/>
          </a:p>
        </p:txBody>
      </p:sp>
    </p:spTree>
    <p:extLst>
      <p:ext uri="{BB962C8B-B14F-4D97-AF65-F5344CB8AC3E}">
        <p14:creationId xmlns:p14="http://schemas.microsoft.com/office/powerpoint/2010/main" val="2949469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B3B832-A64C-4EA8-BBD7-2C8F22B8FB6C}" type="datetime1">
              <a:rPr lang="en-US" smtClean="0"/>
              <a:t>11/18/20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86D9D97-481A-4297-B06B-C107C80E306F}" type="slidenum">
              <a:rPr lang="en-US" altLang="en-US" smtClean="0"/>
              <a:pPr>
                <a:defRPr/>
              </a:pPr>
              <a:t>‹#›</a:t>
            </a:fld>
            <a:endParaRPr lang="en-US" altLang="en-US"/>
          </a:p>
        </p:txBody>
      </p:sp>
    </p:spTree>
    <p:extLst>
      <p:ext uri="{BB962C8B-B14F-4D97-AF65-F5344CB8AC3E}">
        <p14:creationId xmlns:p14="http://schemas.microsoft.com/office/powerpoint/2010/main" val="1531484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FCDC0AB-38B7-4AD4-8290-A2C0E409E9BF}" type="datetime1">
              <a:rPr lang="en-US" smtClean="0"/>
              <a:t>11/18/20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1D2DF3-7C87-44C3-9EA8-C006CBDE0568}" type="slidenum">
              <a:rPr lang="en-US" altLang="en-US" smtClean="0"/>
              <a:pPr>
                <a:defRPr/>
              </a:pPr>
              <a:t>‹#›</a:t>
            </a:fld>
            <a:endParaRPr lang="en-US" altLang="en-US"/>
          </a:p>
        </p:txBody>
      </p:sp>
    </p:spTree>
    <p:extLst>
      <p:ext uri="{BB962C8B-B14F-4D97-AF65-F5344CB8AC3E}">
        <p14:creationId xmlns:p14="http://schemas.microsoft.com/office/powerpoint/2010/main" val="3725970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C001310-9535-435E-8D60-4AF500A433F1}" type="datetime1">
              <a:rPr lang="en-US" smtClean="0"/>
              <a:t>11/18/20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10D3731-332F-4709-A1EE-A9FF400E5ABD}" type="slidenum">
              <a:rPr lang="en-US" altLang="en-US" smtClean="0"/>
              <a:pPr>
                <a:defRPr/>
              </a:pPr>
              <a:t>‹#›</a:t>
            </a:fld>
            <a:endParaRPr lang="en-US" altLang="en-US"/>
          </a:p>
        </p:txBody>
      </p:sp>
    </p:spTree>
    <p:extLst>
      <p:ext uri="{BB962C8B-B14F-4D97-AF65-F5344CB8AC3E}">
        <p14:creationId xmlns:p14="http://schemas.microsoft.com/office/powerpoint/2010/main" val="4223448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D75C8DA-5D89-47A3-9C09-55B0DC1FC1FC}"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BB53A4-1994-45A9-B4C0-1945D449F5FA}" type="slidenum">
              <a:rPr lang="en-US" altLang="en-US" smtClean="0"/>
              <a:pPr>
                <a:defRPr/>
              </a:pPr>
              <a:t>‹#›</a:t>
            </a:fld>
            <a:endParaRPr lang="en-US" altLang="en-US"/>
          </a:p>
        </p:txBody>
      </p:sp>
    </p:spTree>
    <p:extLst>
      <p:ext uri="{BB962C8B-B14F-4D97-AF65-F5344CB8AC3E}">
        <p14:creationId xmlns:p14="http://schemas.microsoft.com/office/powerpoint/2010/main" val="248113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D303913-80D0-4097-80EC-12DC2B00EF8F}"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131BCE-067D-493D-B6EF-DF460C504B20}" type="slidenum">
              <a:rPr lang="en-US" altLang="en-US" smtClean="0"/>
              <a:pPr>
                <a:defRPr/>
              </a:pPr>
              <a:t>‹#›</a:t>
            </a:fld>
            <a:endParaRPr lang="en-US" altLang="en-US"/>
          </a:p>
        </p:txBody>
      </p:sp>
    </p:spTree>
    <p:extLst>
      <p:ext uri="{BB962C8B-B14F-4D97-AF65-F5344CB8AC3E}">
        <p14:creationId xmlns:p14="http://schemas.microsoft.com/office/powerpoint/2010/main" val="321880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20476198-9A4E-48A7-9E4C-3885315E2064}"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4C63A2-1CAD-4B9C-A1DE-836EE2D26559}" type="slidenum">
              <a:rPr lang="en-US" altLang="en-US" smtClean="0"/>
              <a:pPr>
                <a:defRPr/>
              </a:pPr>
              <a:t>‹#›</a:t>
            </a:fld>
            <a:endParaRPr lang="en-US" altLang="en-US"/>
          </a:p>
        </p:txBody>
      </p:sp>
    </p:spTree>
    <p:extLst>
      <p:ext uri="{BB962C8B-B14F-4D97-AF65-F5344CB8AC3E}">
        <p14:creationId xmlns:p14="http://schemas.microsoft.com/office/powerpoint/2010/main" val="1330265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pPr>
              <a:defRPr/>
            </a:pPr>
            <a:fld id="{784408CC-F385-4B9F-BC3D-C5AA16581B66}" type="datetime1">
              <a:rPr lang="en-US" smtClean="0"/>
              <a:t>11/18/20</a:t>
            </a:fld>
            <a:endParaRPr lang="en-US"/>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pPr>
              <a:defRPr/>
            </a:pPr>
            <a:fld id="{160B97D8-FC60-4A1A-B7D0-24AF63DC35B6}" type="slidenum">
              <a:rPr lang="en-US" altLang="en-US" smtClean="0"/>
              <a:pPr>
                <a:defRPr/>
              </a:pPr>
              <a:t>‹#›</a:t>
            </a:fld>
            <a:endParaRPr lang="en-US" altLang="en-US"/>
          </a:p>
        </p:txBody>
      </p:sp>
    </p:spTree>
    <p:extLst>
      <p:ext uri="{BB962C8B-B14F-4D97-AF65-F5344CB8AC3E}">
        <p14:creationId xmlns:p14="http://schemas.microsoft.com/office/powerpoint/2010/main" val="3270506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256BA33-28F6-4CF7-8629-C5EC5291045F}"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96E79B9-77A7-4EE4-9D7E-728387FC8CD8}" type="slidenum">
              <a:rPr lang="en-US" altLang="en-US" smtClean="0"/>
              <a:pPr>
                <a:defRPr/>
              </a:pPr>
              <a:t>‹#›</a:t>
            </a:fld>
            <a:endParaRPr lang="en-US" altLang="en-US"/>
          </a:p>
        </p:txBody>
      </p:sp>
    </p:spTree>
    <p:extLst>
      <p:ext uri="{BB962C8B-B14F-4D97-AF65-F5344CB8AC3E}">
        <p14:creationId xmlns:p14="http://schemas.microsoft.com/office/powerpoint/2010/main" val="1399511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36AD428-B7BE-41A9-9DCE-B880F564EBAF}"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60B97D8-FC60-4A1A-B7D0-24AF63DC35B6}" type="slidenum">
              <a:rPr lang="en-US" altLang="en-US" smtClean="0"/>
              <a:pPr>
                <a:defRPr/>
              </a:pPr>
              <a:t>‹#›</a:t>
            </a:fld>
            <a:endParaRPr lang="en-US" altLang="en-US"/>
          </a:p>
        </p:txBody>
      </p:sp>
    </p:spTree>
    <p:extLst>
      <p:ext uri="{BB962C8B-B14F-4D97-AF65-F5344CB8AC3E}">
        <p14:creationId xmlns:p14="http://schemas.microsoft.com/office/powerpoint/2010/main" val="734460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3F5C6518-60E1-4B6D-8996-B987DFAF43F0}" type="datetime1">
              <a:rPr lang="en-US" smtClean="0"/>
              <a:t>11/18/20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335C8D-089F-49B2-AED6-415315231F5A}" type="slidenum">
              <a:rPr lang="en-US" altLang="en-US" smtClean="0"/>
              <a:pPr>
                <a:defRPr/>
              </a:pPr>
              <a:t>‹#›</a:t>
            </a:fld>
            <a:endParaRPr lang="en-US" altLang="en-US"/>
          </a:p>
        </p:txBody>
      </p:sp>
    </p:spTree>
    <p:extLst>
      <p:ext uri="{BB962C8B-B14F-4D97-AF65-F5344CB8AC3E}">
        <p14:creationId xmlns:p14="http://schemas.microsoft.com/office/powerpoint/2010/main" val="405057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0899C62-8AE8-41A4-AA14-69D070731541}" type="datetime1">
              <a:rPr lang="en-US" smtClean="0"/>
              <a:t>11/18/20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AB454A1-0932-4073-926F-5A6694DD1EF8}" type="slidenum">
              <a:rPr lang="en-US" altLang="en-US" smtClean="0"/>
              <a:pPr>
                <a:defRPr/>
              </a:pPr>
              <a:t>‹#›</a:t>
            </a:fld>
            <a:endParaRPr lang="en-US" altLang="en-US"/>
          </a:p>
        </p:txBody>
      </p:sp>
    </p:spTree>
    <p:extLst>
      <p:ext uri="{BB962C8B-B14F-4D97-AF65-F5344CB8AC3E}">
        <p14:creationId xmlns:p14="http://schemas.microsoft.com/office/powerpoint/2010/main" val="651787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B144EEF7-B6A0-4C27-A10F-21CABA6AAB21}" type="datetime1">
              <a:rPr lang="en-US" smtClean="0"/>
              <a:t>11/18/20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DE3C05B-8C59-4417-BD8B-B6C327C7A763}" type="slidenum">
              <a:rPr lang="en-US" altLang="en-US" smtClean="0"/>
              <a:pPr>
                <a:defRPr/>
              </a:pPr>
              <a:t>‹#›</a:t>
            </a:fld>
            <a:endParaRPr lang="en-US" altLang="en-US"/>
          </a:p>
        </p:txBody>
      </p:sp>
    </p:spTree>
    <p:extLst>
      <p:ext uri="{BB962C8B-B14F-4D97-AF65-F5344CB8AC3E}">
        <p14:creationId xmlns:p14="http://schemas.microsoft.com/office/powerpoint/2010/main" val="854063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9B2BE83-ACBC-4EAA-BDFE-DE98E0887156}" type="datetime1">
              <a:rPr lang="en-US" smtClean="0"/>
              <a:t>11/18/20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86D9D97-481A-4297-B06B-C107C80E306F}" type="slidenum">
              <a:rPr lang="en-US" altLang="en-US" smtClean="0"/>
              <a:pPr>
                <a:defRPr/>
              </a:pPr>
              <a:t>‹#›</a:t>
            </a:fld>
            <a:endParaRPr lang="en-US" altLang="en-US"/>
          </a:p>
        </p:txBody>
      </p:sp>
    </p:spTree>
    <p:extLst>
      <p:ext uri="{BB962C8B-B14F-4D97-AF65-F5344CB8AC3E}">
        <p14:creationId xmlns:p14="http://schemas.microsoft.com/office/powerpoint/2010/main" val="425328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73C5AFB-078D-474F-8FD8-5FC98D6E7403}" type="datetime1">
              <a:rPr lang="en-US" smtClean="0"/>
              <a:t>11/18/20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1D2DF3-7C87-44C3-9EA8-C006CBDE0568}" type="slidenum">
              <a:rPr lang="en-US" altLang="en-US" smtClean="0"/>
              <a:pPr>
                <a:defRPr/>
              </a:pPr>
              <a:t>‹#›</a:t>
            </a:fld>
            <a:endParaRPr lang="en-US" altLang="en-US"/>
          </a:p>
        </p:txBody>
      </p:sp>
    </p:spTree>
    <p:extLst>
      <p:ext uri="{BB962C8B-B14F-4D97-AF65-F5344CB8AC3E}">
        <p14:creationId xmlns:p14="http://schemas.microsoft.com/office/powerpoint/2010/main" val="1683093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7FC5BC-0703-4F8B-8431-79AE08688873}" type="datetime1">
              <a:rPr lang="en-US" smtClean="0"/>
              <a:t>11/18/20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10D3731-332F-4709-A1EE-A9FF400E5ABD}" type="slidenum">
              <a:rPr lang="en-US" altLang="en-US" smtClean="0"/>
              <a:pPr>
                <a:defRPr/>
              </a:pPr>
              <a:t>‹#›</a:t>
            </a:fld>
            <a:endParaRPr lang="en-US" altLang="en-US"/>
          </a:p>
        </p:txBody>
      </p:sp>
    </p:spTree>
    <p:extLst>
      <p:ext uri="{BB962C8B-B14F-4D97-AF65-F5344CB8AC3E}">
        <p14:creationId xmlns:p14="http://schemas.microsoft.com/office/powerpoint/2010/main" val="3105026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CBF00BE-C504-43EA-B2EB-3EE914EB930F}"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BB53A4-1994-45A9-B4C0-1945D449F5FA}" type="slidenum">
              <a:rPr lang="en-US" altLang="en-US" smtClean="0"/>
              <a:pPr>
                <a:defRPr/>
              </a:pPr>
              <a:t>‹#›</a:t>
            </a:fld>
            <a:endParaRPr lang="en-US" altLang="en-US"/>
          </a:p>
        </p:txBody>
      </p:sp>
    </p:spTree>
    <p:extLst>
      <p:ext uri="{BB962C8B-B14F-4D97-AF65-F5344CB8AC3E}">
        <p14:creationId xmlns:p14="http://schemas.microsoft.com/office/powerpoint/2010/main" val="4235316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31DFA01B-55C5-4C6C-ADBB-FF9E83ECB953}" type="datetime1">
              <a:rPr lang="en-US" smtClean="0"/>
              <a:t>11/18/20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131BCE-067D-493D-B6EF-DF460C504B20}" type="slidenum">
              <a:rPr lang="en-US" altLang="en-US" smtClean="0"/>
              <a:pPr>
                <a:defRPr/>
              </a:pPr>
              <a:t>‹#›</a:t>
            </a:fld>
            <a:endParaRPr lang="en-US" altLang="en-US"/>
          </a:p>
        </p:txBody>
      </p:sp>
    </p:spTree>
    <p:extLst>
      <p:ext uri="{BB962C8B-B14F-4D97-AF65-F5344CB8AC3E}">
        <p14:creationId xmlns:p14="http://schemas.microsoft.com/office/powerpoint/2010/main" val="173380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pPr>
              <a:defRPr/>
            </a:pPr>
            <a:fld id="{AC81C9FA-53D2-4AAA-BAB4-548806A951B3}" type="datetime1">
              <a:rPr lang="en-US" smtClean="0"/>
              <a:t>11/18/20</a:t>
            </a:fld>
            <a:endParaRPr lang="en-US"/>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pPr>
              <a:defRPr/>
            </a:pPr>
            <a:fld id="{BB335C8D-089F-49B2-AED6-415315231F5A}" type="slidenum">
              <a:rPr lang="en-US" altLang="en-US" smtClean="0"/>
              <a:pPr>
                <a:defRPr/>
              </a:pPr>
              <a:t>‹#›</a:t>
            </a:fld>
            <a:endParaRPr lang="en-US" altLang="en-US"/>
          </a:p>
        </p:txBody>
      </p:sp>
    </p:spTree>
    <p:extLst>
      <p:ext uri="{BB962C8B-B14F-4D97-AF65-F5344CB8AC3E}">
        <p14:creationId xmlns:p14="http://schemas.microsoft.com/office/powerpoint/2010/main" val="23383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5400000">
            <a:off x="10155639" y="1790701"/>
            <a:ext cx="990599" cy="304799"/>
          </a:xfrm>
          <a:prstGeom prst="rect">
            <a:avLst/>
          </a:prstGeom>
        </p:spPr>
        <p:txBody>
          <a:bodyPr/>
          <a:lstStyle/>
          <a:p>
            <a:pPr>
              <a:defRPr/>
            </a:pPr>
            <a:fld id="{172B00DB-EE8A-466A-98D5-3F82F795977E}" type="datetime1">
              <a:rPr lang="en-US" smtClean="0"/>
              <a:t>11/18/20</a:t>
            </a:fld>
            <a:endParaRPr lang="en-US"/>
          </a:p>
        </p:txBody>
      </p:sp>
      <p:sp>
        <p:nvSpPr>
          <p:cNvPr id="8" name="Footer Placeholder 7"/>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pPr>
              <a:defRPr/>
            </a:pPr>
            <a:fld id="{BAB454A1-0932-4073-926F-5A6694DD1EF8}" type="slidenum">
              <a:rPr lang="en-US" altLang="en-US" smtClean="0"/>
              <a:pPr>
                <a:defRPr/>
              </a:pPr>
              <a:t>‹#›</a:t>
            </a:fld>
            <a:endParaRPr lang="en-US" altLang="en-US"/>
          </a:p>
        </p:txBody>
      </p:sp>
    </p:spTree>
    <p:extLst>
      <p:ext uri="{BB962C8B-B14F-4D97-AF65-F5344CB8AC3E}">
        <p14:creationId xmlns:p14="http://schemas.microsoft.com/office/powerpoint/2010/main" val="116574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a:xfrm rot="5400000">
            <a:off x="10155639" y="1790701"/>
            <a:ext cx="990599" cy="304799"/>
          </a:xfrm>
          <a:prstGeom prst="rect">
            <a:avLst/>
          </a:prstGeom>
        </p:spPr>
        <p:txBody>
          <a:bodyPr/>
          <a:lstStyle/>
          <a:p>
            <a:pPr>
              <a:defRPr/>
            </a:pPr>
            <a:fld id="{092FB561-F35E-4DFA-A10D-7C93C480DE8B}" type="datetime1">
              <a:rPr lang="en-US" smtClean="0"/>
              <a:t>11/18/20</a:t>
            </a:fld>
            <a:endParaRPr lang="en-US"/>
          </a:p>
        </p:txBody>
      </p:sp>
      <p:sp>
        <p:nvSpPr>
          <p:cNvPr id="5" name="Footer Placeholder 3"/>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pPr>
              <a:defRPr/>
            </a:pPr>
            <a:fld id="{EDE3C05B-8C59-4417-BD8B-B6C327C7A763}" type="slidenum">
              <a:rPr lang="en-US" altLang="en-US" smtClean="0"/>
              <a:pPr>
                <a:defRPr/>
              </a:pPr>
              <a:t>‹#›</a:t>
            </a:fld>
            <a:endParaRPr lang="en-US" altLang="en-US"/>
          </a:p>
        </p:txBody>
      </p:sp>
    </p:spTree>
    <p:extLst>
      <p:ext uri="{BB962C8B-B14F-4D97-AF65-F5344CB8AC3E}">
        <p14:creationId xmlns:p14="http://schemas.microsoft.com/office/powerpoint/2010/main" val="422315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10155639" y="1790701"/>
            <a:ext cx="990599" cy="304799"/>
          </a:xfrm>
          <a:prstGeom prst="rect">
            <a:avLst/>
          </a:prstGeom>
        </p:spPr>
        <p:txBody>
          <a:bodyPr/>
          <a:lstStyle/>
          <a:p>
            <a:pPr>
              <a:defRPr/>
            </a:pPr>
            <a:fld id="{B9E87E69-27E2-43E7-B50F-528FE84A6660}" type="datetime1">
              <a:rPr lang="en-US" smtClean="0"/>
              <a:t>11/18/20</a:t>
            </a:fld>
            <a:endParaRPr lang="en-US"/>
          </a:p>
        </p:txBody>
      </p:sp>
      <p:sp>
        <p:nvSpPr>
          <p:cNvPr id="5" name="Footer Placeholder 2"/>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pPr>
              <a:defRPr/>
            </a:pPr>
            <a:fld id="{386D9D97-481A-4297-B06B-C107C80E306F}" type="slidenum">
              <a:rPr lang="en-US" altLang="en-US" smtClean="0"/>
              <a:pPr>
                <a:defRPr/>
              </a:pPr>
              <a:t>‹#›</a:t>
            </a:fld>
            <a:endParaRPr lang="en-US" altLang="en-US"/>
          </a:p>
        </p:txBody>
      </p:sp>
    </p:spTree>
    <p:extLst>
      <p:ext uri="{BB962C8B-B14F-4D97-AF65-F5344CB8AC3E}">
        <p14:creationId xmlns:p14="http://schemas.microsoft.com/office/powerpoint/2010/main" val="2698106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a:xfrm rot="5400000">
            <a:off x="10155639" y="1790701"/>
            <a:ext cx="990599" cy="304799"/>
          </a:xfrm>
          <a:prstGeom prst="rect">
            <a:avLst/>
          </a:prstGeom>
        </p:spPr>
        <p:txBody>
          <a:bodyPr/>
          <a:lstStyle/>
          <a:p>
            <a:pPr>
              <a:defRPr/>
            </a:pPr>
            <a:fld id="{E4A05DE5-FA22-4381-9EBF-326DADC4C6EA}" type="datetime1">
              <a:rPr lang="en-US" smtClean="0"/>
              <a:t>11/18/20</a:t>
            </a:fld>
            <a:endParaRPr lang="en-US"/>
          </a:p>
        </p:txBody>
      </p:sp>
      <p:sp>
        <p:nvSpPr>
          <p:cNvPr id="5" name="Footer Placeholder 5"/>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pPr>
              <a:defRPr/>
            </a:pPr>
            <a:fld id="{141D2DF3-7C87-44C3-9EA8-C006CBDE0568}" type="slidenum">
              <a:rPr lang="en-US" altLang="en-US" smtClean="0"/>
              <a:pPr>
                <a:defRPr/>
              </a:pPr>
              <a:t>‹#›</a:t>
            </a:fld>
            <a:endParaRPr lang="en-US" altLang="en-US"/>
          </a:p>
        </p:txBody>
      </p:sp>
    </p:spTree>
    <p:extLst>
      <p:ext uri="{BB962C8B-B14F-4D97-AF65-F5344CB8AC3E}">
        <p14:creationId xmlns:p14="http://schemas.microsoft.com/office/powerpoint/2010/main" val="2639550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rot="5400000">
            <a:off x="10155639" y="1790701"/>
            <a:ext cx="990599" cy="304799"/>
          </a:xfrm>
          <a:prstGeom prst="rect">
            <a:avLst/>
          </a:prstGeom>
        </p:spPr>
        <p:txBody>
          <a:bodyPr/>
          <a:lstStyle/>
          <a:p>
            <a:pPr>
              <a:defRPr/>
            </a:pPr>
            <a:fld id="{3EF8D12F-76BF-44B8-A6C6-BE61C2D5226A}" type="datetime1">
              <a:rPr lang="en-US" smtClean="0"/>
              <a:t>11/18/20</a:t>
            </a:fld>
            <a:endParaRPr lang="en-US"/>
          </a:p>
        </p:txBody>
      </p:sp>
      <p:sp>
        <p:nvSpPr>
          <p:cNvPr id="6" name="Footer Placeholder 5"/>
          <p:cNvSpPr>
            <a:spLocks noGrp="1"/>
          </p:cNvSpPr>
          <p:nvPr>
            <p:ph type="ftr" sz="quarter" idx="11"/>
          </p:nvPr>
        </p:nvSpPr>
        <p:spPr>
          <a:xfrm rot="5400000">
            <a:off x="8951573" y="3225297"/>
            <a:ext cx="3859795" cy="304801"/>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pPr>
              <a:defRPr/>
            </a:pPr>
            <a:fld id="{510D3731-332F-4709-A1EE-A9FF400E5ABD}" type="slidenum">
              <a:rPr lang="en-US" altLang="en-US" smtClean="0"/>
              <a:pPr>
                <a:defRPr/>
              </a:pPr>
              <a:t>‹#›</a:t>
            </a:fld>
            <a:endParaRPr lang="en-US" altLang="en-US"/>
          </a:p>
        </p:txBody>
      </p:sp>
    </p:spTree>
    <p:extLst>
      <p:ext uri="{BB962C8B-B14F-4D97-AF65-F5344CB8AC3E}">
        <p14:creationId xmlns:p14="http://schemas.microsoft.com/office/powerpoint/2010/main" val="425494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25106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457200" rtl="0" eaLnBrk="1" latinLnBrk="0" hangingPunct="1">
        <a:spcBef>
          <a:spcPct val="0"/>
        </a:spcBef>
        <a:buNone/>
        <a:defRPr sz="4200" b="0" i="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bg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bg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bg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bg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bg1"/>
          </a:solidFill>
          <a:latin typeface="Arial" panose="020B0604020202020204" pitchFamily="34" charset="0"/>
          <a:ea typeface="+mj-ea"/>
          <a:cs typeface="Arial" panose="020B060402020202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E51BDD2F-2CAB-41C2-8E2F-D2F4C580B98E}" type="datetime1">
              <a:rPr lang="en-US" smtClean="0"/>
              <a:t>11/18/20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33396360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29998B79-F1AF-4308-838D-FFA0FF408A60}" type="datetime1">
              <a:rPr lang="en-US" smtClean="0"/>
              <a:t>11/18/20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4FF51A3E-DB1E-4633-B880-432D26812017}" type="slidenum">
              <a:rPr lang="en-US" altLang="en-US" smtClean="0"/>
              <a:pPr>
                <a:defRPr/>
              </a:pPr>
              <a:t>‹#›</a:t>
            </a:fld>
            <a:endParaRPr lang="en-US" altLang="en-US"/>
          </a:p>
        </p:txBody>
      </p:sp>
    </p:spTree>
    <p:extLst>
      <p:ext uri="{BB962C8B-B14F-4D97-AF65-F5344CB8AC3E}">
        <p14:creationId xmlns:p14="http://schemas.microsoft.com/office/powerpoint/2010/main" val="4083869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gi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mailto:derek.vanwestrum@noaa.gov"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43000" y="2362200"/>
            <a:ext cx="10237787" cy="3071813"/>
          </a:xfrm>
          <a:prstGeom prst="rect">
            <a:avLst/>
          </a:prstGeom>
          <a:noFill/>
          <a:ln w="9525">
            <a:noFill/>
            <a:miter lim="800000"/>
            <a:headEnd/>
            <a:tailEnd/>
          </a:ln>
          <a:effectLst/>
        </p:spPr>
        <p:txBody>
          <a:bodyPr anchor="ctr"/>
          <a:lstStyle/>
          <a:p>
            <a:pPr algn="ctr">
              <a:defRPr/>
            </a:pPr>
            <a:endParaRPr lang="en-US" sz="2800" b="1" dirty="0">
              <a:latin typeface="Arial" panose="020B0604020202020204" pitchFamily="34" charset="0"/>
              <a:ea typeface="ＭＳ Ｐゴシック" charset="0"/>
              <a:cs typeface="Arial" panose="020B0604020202020204" pitchFamily="34" charset="0"/>
            </a:endParaRPr>
          </a:p>
          <a:p>
            <a:pPr algn="ctr">
              <a:defRPr/>
            </a:pPr>
            <a:endParaRPr lang="en-US" sz="2800" b="1" dirty="0">
              <a:latin typeface="Arial" panose="020B0604020202020204" pitchFamily="34" charset="0"/>
              <a:ea typeface="ＭＳ Ｐゴシック" charset="0"/>
              <a:cs typeface="Arial" panose="020B0604020202020204" pitchFamily="34" charset="0"/>
            </a:endParaRPr>
          </a:p>
          <a:p>
            <a:pPr algn="ctr">
              <a:defRPr/>
            </a:pPr>
            <a:endParaRPr lang="en-US" sz="1600" dirty="0">
              <a:latin typeface="Arial" panose="020B0604020202020204" pitchFamily="34" charset="0"/>
              <a:ea typeface="ＭＳ Ｐゴシック" charset="0"/>
              <a:cs typeface="Arial" panose="020B0604020202020204" pitchFamily="34" charset="0"/>
            </a:endParaRPr>
          </a:p>
          <a:p>
            <a:pPr algn="ctr">
              <a:defRPr/>
            </a:pPr>
            <a:r>
              <a:rPr lang="en-US" sz="4400" b="1" dirty="0">
                <a:latin typeface="Arial" panose="020B0604020202020204" pitchFamily="34" charset="0"/>
                <a:ea typeface="ＭＳ Ｐゴシック" charset="0"/>
                <a:cs typeface="Arial" panose="020B0604020202020204" pitchFamily="34" charset="0"/>
              </a:rPr>
              <a:t>Measuring Sticks, Gravity Meters, and Fancy Clocks – </a:t>
            </a:r>
          </a:p>
          <a:p>
            <a:pPr algn="ctr">
              <a:defRPr/>
            </a:pPr>
            <a:r>
              <a:rPr lang="en-US" sz="4400" b="1" dirty="0">
                <a:latin typeface="Arial" panose="020B0604020202020204" pitchFamily="34" charset="0"/>
                <a:ea typeface="ＭＳ Ｐゴシック" charset="0"/>
                <a:cs typeface="Arial" panose="020B0604020202020204" pitchFamily="34" charset="0"/>
              </a:rPr>
              <a:t>How They’ll Contribute to our New National Height System</a:t>
            </a:r>
          </a:p>
          <a:p>
            <a:pPr algn="ctr">
              <a:defRPr/>
            </a:pPr>
            <a:r>
              <a:rPr lang="en-US" sz="2800" dirty="0">
                <a:latin typeface="Arial" panose="020B0604020202020204" pitchFamily="34" charset="0"/>
                <a:ea typeface="ＭＳ Ｐゴシック" charset="0"/>
                <a:cs typeface="Arial" panose="020B0604020202020204" pitchFamily="34" charset="0"/>
              </a:rPr>
              <a:t>NIST Time and Frequency Monthly Seminar</a:t>
            </a:r>
          </a:p>
          <a:p>
            <a:pPr algn="ctr">
              <a:defRPr/>
            </a:pPr>
            <a:r>
              <a:rPr lang="en-US" sz="2800" dirty="0">
                <a:latin typeface="Arial" panose="020B0604020202020204" pitchFamily="34" charset="0"/>
                <a:ea typeface="ＭＳ Ｐゴシック" charset="0"/>
                <a:cs typeface="Arial" panose="020B0604020202020204" pitchFamily="34" charset="0"/>
              </a:rPr>
              <a:t>November 2020</a:t>
            </a:r>
          </a:p>
          <a:p>
            <a:pPr algn="ctr">
              <a:defRPr/>
            </a:pPr>
            <a:endParaRPr lang="en-US" sz="2400" dirty="0">
              <a:latin typeface="Arial" panose="020B0604020202020204" pitchFamily="34" charset="0"/>
              <a:ea typeface="ＭＳ Ｐゴシック" charset="0"/>
              <a:cs typeface="Arial" panose="020B0604020202020204" pitchFamily="34" charset="0"/>
            </a:endParaRPr>
          </a:p>
          <a:p>
            <a:pPr algn="ctr">
              <a:defRPr/>
            </a:pPr>
            <a:r>
              <a:rPr lang="en-US" sz="2800" dirty="0">
                <a:latin typeface="Arial" panose="020B0604020202020204" pitchFamily="34" charset="0"/>
                <a:ea typeface="ＭＳ Ｐゴシック" charset="0"/>
                <a:cs typeface="Arial" panose="020B0604020202020204" pitchFamily="34" charset="0"/>
              </a:rPr>
              <a:t>Derek van Westrum, Ph.D.</a:t>
            </a:r>
          </a:p>
          <a:p>
            <a:pPr algn="ctr">
              <a:defRPr/>
            </a:pPr>
            <a:r>
              <a:rPr lang="en-US" sz="2800" dirty="0">
                <a:latin typeface="Arial" panose="020B0604020202020204" pitchFamily="34" charset="0"/>
                <a:ea typeface="ＭＳ Ｐゴシック" charset="0"/>
                <a:cs typeface="Arial" panose="020B0604020202020204" pitchFamily="34" charset="0"/>
              </a:rPr>
              <a:t>NOAA’s National Geodetic Survey</a:t>
            </a:r>
          </a:p>
          <a:p>
            <a:pPr algn="ctr">
              <a:defRPr/>
            </a:pPr>
            <a:r>
              <a:rPr lang="en-US" sz="2800" dirty="0">
                <a:latin typeface="Arial" panose="020B0604020202020204" pitchFamily="34" charset="0"/>
                <a:ea typeface="ＭＳ Ｐゴシック" charset="0"/>
                <a:cs typeface="Arial" panose="020B0604020202020204" pitchFamily="34" charset="0"/>
              </a:rPr>
              <a:t>geodesy.noaa.gov</a:t>
            </a:r>
          </a:p>
          <a:p>
            <a:pPr algn="ctr">
              <a:defRPr/>
            </a:pPr>
            <a:endParaRPr lang="en-US" sz="2400" dirty="0">
              <a:latin typeface="Arial" panose="020B0604020202020204" pitchFamily="34" charset="0"/>
              <a:ea typeface="ＭＳ Ｐゴシック" charset="0"/>
              <a:cs typeface="Arial" panose="020B0604020202020204" pitchFamily="34" charset="0"/>
            </a:endParaRPr>
          </a:p>
          <a:p>
            <a:pPr algn="ctr">
              <a:defRPr/>
            </a:pPr>
            <a:endParaRPr lang="en-US" sz="2000" dirty="0">
              <a:latin typeface="Arial" panose="020B0604020202020204" pitchFamily="34" charset="0"/>
              <a:ea typeface="ＭＳ Ｐゴシック" charset="0"/>
              <a:cs typeface="Arial" panose="020B0604020202020204" pitchFamily="34" charset="0"/>
            </a:endParaRPr>
          </a:p>
          <a:p>
            <a:pPr algn="ctr">
              <a:defRPr/>
            </a:pPr>
            <a:br>
              <a:rPr lang="en-US" sz="2000" dirty="0">
                <a:latin typeface="Arial" panose="020B0604020202020204" pitchFamily="34" charset="0"/>
                <a:ea typeface="ＭＳ Ｐゴシック" charset="0"/>
                <a:cs typeface="Arial" panose="020B0604020202020204" pitchFamily="34" charset="0"/>
              </a:rPr>
            </a:br>
            <a:endParaRPr lang="en-US" sz="2000" dirty="0">
              <a:latin typeface="Arial" panose="020B0604020202020204" pitchFamily="34" charset="0"/>
              <a:ea typeface="ＭＳ Ｐゴシック" charset="0"/>
              <a:cs typeface="Arial" panose="020B0604020202020204" pitchFamily="34" charset="0"/>
            </a:endParaRPr>
          </a:p>
        </p:txBody>
      </p:sp>
      <p:sp>
        <p:nvSpPr>
          <p:cNvPr id="3075" name="AutoShape 1027"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076" name="AutoShape 1029"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6" name="Oval 5"/>
          <p:cNvSpPr/>
          <p:nvPr/>
        </p:nvSpPr>
        <p:spPr bwMode="auto">
          <a:xfrm>
            <a:off x="228600" y="228600"/>
            <a:ext cx="914400" cy="914400"/>
          </a:xfrm>
          <a:prstGeom prst="ellipse">
            <a:avLst/>
          </a:prstGeom>
          <a:blipFill>
            <a:blip r:embed="rId4"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579438"/>
            <a:ext cx="7848600" cy="868362"/>
          </a:xfrm>
        </p:spPr>
        <p:txBody>
          <a:bodyPr/>
          <a:lstStyle/>
          <a:p>
            <a:pPr eaLnBrk="1" hangingPunct="1"/>
            <a:r>
              <a:rPr lang="en-US" altLang="en-US" sz="3200" b="1" dirty="0">
                <a:latin typeface="Arial" panose="020B0604020202020204" pitchFamily="34" charset="0"/>
                <a:cs typeface="Arial" panose="020B0604020202020204" pitchFamily="34" charset="0"/>
              </a:rPr>
              <a:t>Leveling:  How High Above Sea Level?</a:t>
            </a:r>
          </a:p>
        </p:txBody>
      </p:sp>
      <p:pic>
        <p:nvPicPr>
          <p:cNvPr id="16387" name="Picture 2" descr="http://www.esri.com/news/arcnews/winter0405articles/winter0405gifs/p31p1-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446337"/>
            <a:ext cx="7740650" cy="383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Picture 4" descr="http://www.nrcan.gc.ca/sites/www.nrcan.gc.ca/files/earthsciences/images/timeline/images/heightgravity/levelandwoodro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708819"/>
            <a:ext cx="2390775"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9" name="Rectangle 10"/>
          <p:cNvSpPr>
            <a:spLocks noChangeArrowheads="1"/>
          </p:cNvSpPr>
          <p:nvPr/>
        </p:nvSpPr>
        <p:spPr bwMode="auto">
          <a:xfrm>
            <a:off x="685800" y="1459106"/>
            <a:ext cx="70866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1800" dirty="0">
                <a:solidFill>
                  <a:schemeClr val="bg1"/>
                </a:solidFill>
                <a:latin typeface="Arial" panose="020B0604020202020204" pitchFamily="34" charset="0"/>
              </a:rPr>
              <a:t>Once you have a zero line, start walking inland with rulers</a:t>
            </a:r>
          </a:p>
          <a:p>
            <a:pPr eaLnBrk="1" hangingPunct="1">
              <a:spcBef>
                <a:spcPct val="0"/>
              </a:spcBef>
            </a:pPr>
            <a:r>
              <a:rPr lang="en-US" altLang="en-US" sz="1800" dirty="0">
                <a:solidFill>
                  <a:schemeClr val="bg1"/>
                </a:solidFill>
                <a:latin typeface="Arial" panose="020B0604020202020204" pitchFamily="34" charset="0"/>
              </a:rPr>
              <a:t>“Simply” keep track of accumulated height differences.  </a:t>
            </a:r>
          </a:p>
          <a:p>
            <a:pPr eaLnBrk="1" hangingPunct="1">
              <a:spcBef>
                <a:spcPct val="0"/>
              </a:spcBef>
            </a:pPr>
            <a:r>
              <a:rPr lang="en-US" altLang="en-US" sz="1800" dirty="0">
                <a:solidFill>
                  <a:schemeClr val="bg1"/>
                </a:solidFill>
                <a:latin typeface="Arial" panose="020B0604020202020204" pitchFamily="34" charset="0"/>
              </a:rPr>
              <a:t>“First order” accuracy:  0.7mm/√km*</a:t>
            </a:r>
          </a:p>
        </p:txBody>
      </p:sp>
      <p:sp>
        <p:nvSpPr>
          <p:cNvPr id="6" name="Oval Callout 5"/>
          <p:cNvSpPr/>
          <p:nvPr/>
        </p:nvSpPr>
        <p:spPr>
          <a:xfrm>
            <a:off x="10134600" y="891966"/>
            <a:ext cx="2038350" cy="2057610"/>
          </a:xfrm>
          <a:prstGeom prst="wedgeEllipseCallout">
            <a:avLst>
              <a:gd name="adj1" fmla="val -58656"/>
              <a:gd name="adj2" fmla="val -1933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You’re digging these jackets, aren’t you?</a:t>
            </a:r>
          </a:p>
        </p:txBody>
      </p:sp>
      <p:sp>
        <p:nvSpPr>
          <p:cNvPr id="7" name="Rectangle 6">
            <a:extLst>
              <a:ext uri="{FF2B5EF4-FFF2-40B4-BE49-F238E27FC236}">
                <a16:creationId xmlns:a16="http://schemas.microsoft.com/office/drawing/2014/main" id="{73935153-E0C0-4446-B8C4-3FFA1513F7E5}"/>
              </a:ext>
            </a:extLst>
          </p:cNvPr>
          <p:cNvSpPr/>
          <p:nvPr/>
        </p:nvSpPr>
        <p:spPr>
          <a:xfrm>
            <a:off x="2362200" y="6274387"/>
            <a:ext cx="9542036" cy="369332"/>
          </a:xfrm>
          <a:prstGeom prst="rect">
            <a:avLst/>
          </a:prstGeom>
        </p:spPr>
        <p:txBody>
          <a:bodyPr wrap="none">
            <a:spAutoFit/>
          </a:bodyPr>
          <a:lstStyle/>
          <a:p>
            <a:r>
              <a:rPr lang="en-US" altLang="en-US" dirty="0">
                <a:solidFill>
                  <a:schemeClr val="bg1"/>
                </a:solidFill>
                <a:latin typeface="Arial" panose="020B0604020202020204" pitchFamily="34" charset="0"/>
              </a:rPr>
              <a:t>*This is still the best way to get accurate height differences between fixed points (for now…)</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
          <p:cNvSpPr>
            <a:spLocks noChangeArrowheads="1"/>
          </p:cNvSpPr>
          <p:nvPr/>
        </p:nvSpPr>
        <p:spPr bwMode="auto">
          <a:xfrm>
            <a:off x="1066800" y="444923"/>
            <a:ext cx="5562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eaLnBrk="1" hangingPunct="1">
              <a:spcBef>
                <a:spcPct val="0"/>
              </a:spcBef>
              <a:buNone/>
            </a:pPr>
            <a:r>
              <a:rPr lang="en-US" altLang="en-US" sz="2400" b="1" dirty="0">
                <a:solidFill>
                  <a:schemeClr val="bg1"/>
                </a:solidFill>
                <a:latin typeface="Arial" panose="020B0604020202020204" pitchFamily="34" charset="0"/>
              </a:rPr>
              <a:t>You can do a lot of leveling…</a:t>
            </a:r>
          </a:p>
        </p:txBody>
      </p:sp>
      <p:sp>
        <p:nvSpPr>
          <p:cNvPr id="5" name="Rectangle 4"/>
          <p:cNvSpPr/>
          <p:nvPr/>
        </p:nvSpPr>
        <p:spPr>
          <a:xfrm>
            <a:off x="533400" y="6400800"/>
            <a:ext cx="11125200" cy="369332"/>
          </a:xfrm>
          <a:prstGeom prst="rect">
            <a:avLst/>
          </a:prstGeom>
        </p:spPr>
        <p:txBody>
          <a:bodyPr wrap="square">
            <a:spAutoFit/>
          </a:bodyPr>
          <a:lstStyle/>
          <a:p>
            <a:pPr marL="0" lvl="1">
              <a:spcBef>
                <a:spcPct val="0"/>
              </a:spcBef>
              <a:buNone/>
            </a:pPr>
            <a:r>
              <a:rPr lang="en-US" altLang="en-US" dirty="0">
                <a:latin typeface="Arial" panose="020B0604020202020204" pitchFamily="34" charset="0"/>
                <a:sym typeface="Times New Roman" panose="02020603050405020304" pitchFamily="18" charset="0"/>
              </a:rPr>
              <a:t>Massive leveling and gravity campaign across the country yielded measurements at &gt;500,000 benchmarks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194800" y="3367377"/>
            <a:ext cx="2641600" cy="1981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90600"/>
            <a:ext cx="7611496" cy="5715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457200"/>
            <a:ext cx="8382000" cy="685802"/>
          </a:xfrm>
        </p:spPr>
        <p:txBody>
          <a:bodyPr/>
          <a:lstStyle/>
          <a:p>
            <a:pPr eaLnBrk="1" hangingPunct="1"/>
            <a:r>
              <a:rPr lang="en-US" altLang="en-US" sz="3600" b="1" dirty="0">
                <a:latin typeface="Arial" panose="020B0604020202020204" pitchFamily="34" charset="0"/>
                <a:cs typeface="Arial" panose="020B0604020202020204" pitchFamily="34" charset="0"/>
              </a:rPr>
              <a:t>“Old Man and The Sea (Level) cont.”</a:t>
            </a:r>
          </a:p>
        </p:txBody>
      </p:sp>
      <p:sp>
        <p:nvSpPr>
          <p:cNvPr id="18435" name="Rectangle 3"/>
          <p:cNvSpPr>
            <a:spLocks noChangeArrowheads="1"/>
          </p:cNvSpPr>
          <p:nvPr/>
        </p:nvSpPr>
        <p:spPr bwMode="auto">
          <a:xfrm>
            <a:off x="685801" y="1905001"/>
            <a:ext cx="7391400"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chemeClr val="bg1"/>
                </a:solidFill>
                <a:latin typeface="Arial" panose="020B0604020202020204" pitchFamily="34" charset="0"/>
              </a:rPr>
              <a:t>“…a leveling network on the North American Continent, ranging from Alaska, through Canada, across the United States, affixed to a single origin point on the continent”:</a:t>
            </a:r>
          </a:p>
          <a:p>
            <a:pPr eaLnBrk="1" hangingPunct="1">
              <a:spcBef>
                <a:spcPct val="0"/>
              </a:spcBef>
              <a:buFontTx/>
              <a:buNone/>
            </a:pPr>
            <a:endParaRPr lang="en-US" altLang="en-US" sz="1800" dirty="0">
              <a:solidFill>
                <a:schemeClr val="bg1"/>
              </a:solidFill>
              <a:latin typeface="Arial" panose="020B0604020202020204" pitchFamily="34" charset="0"/>
            </a:endParaRPr>
          </a:p>
          <a:p>
            <a:pPr eaLnBrk="1" hangingPunct="1">
              <a:spcBef>
                <a:spcPct val="0"/>
              </a:spcBef>
              <a:buFontTx/>
              <a:buNone/>
            </a:pPr>
            <a:r>
              <a:rPr lang="en-US" altLang="en-US" sz="1800" dirty="0">
                <a:solidFill>
                  <a:schemeClr val="bg1"/>
                </a:solidFill>
                <a:latin typeface="Arial" panose="020B0604020202020204" pitchFamily="34" charset="0"/>
              </a:rPr>
              <a:t>Tide Station &amp; Location = Pointe-au-Pere, Rimouski, Quebec, Canada</a:t>
            </a:r>
          </a:p>
          <a:p>
            <a:pPr eaLnBrk="1" hangingPunct="1">
              <a:spcBef>
                <a:spcPct val="0"/>
              </a:spcBef>
              <a:buFontTx/>
              <a:buNone/>
            </a:pPr>
            <a:r>
              <a:rPr lang="en-US" altLang="en-US" sz="1800" dirty="0">
                <a:solidFill>
                  <a:schemeClr val="bg1"/>
                </a:solidFill>
                <a:latin typeface="Arial" panose="020B0604020202020204" pitchFamily="34" charset="0"/>
              </a:rPr>
              <a:t>PID = TY5255</a:t>
            </a:r>
          </a:p>
          <a:p>
            <a:pPr eaLnBrk="1" hangingPunct="1">
              <a:spcBef>
                <a:spcPct val="0"/>
              </a:spcBef>
              <a:buFontTx/>
              <a:buNone/>
            </a:pPr>
            <a:r>
              <a:rPr lang="en-US" altLang="en-US" sz="1800" dirty="0">
                <a:solidFill>
                  <a:schemeClr val="bg1"/>
                </a:solidFill>
                <a:latin typeface="Arial" panose="020B0604020202020204" pitchFamily="34" charset="0"/>
              </a:rPr>
              <a:t>GSD* Designation = 54L071</a:t>
            </a:r>
          </a:p>
          <a:p>
            <a:pPr eaLnBrk="1" hangingPunct="1">
              <a:spcBef>
                <a:spcPct val="0"/>
              </a:spcBef>
              <a:buFontTx/>
              <a:buNone/>
            </a:pPr>
            <a:r>
              <a:rPr lang="en-US" altLang="en-US" sz="1800" dirty="0">
                <a:solidFill>
                  <a:schemeClr val="bg1"/>
                </a:solidFill>
                <a:latin typeface="Arial" panose="020B0604020202020204" pitchFamily="34" charset="0"/>
              </a:rPr>
              <a:t>Bench Mark = 1250 G</a:t>
            </a:r>
          </a:p>
          <a:p>
            <a:pPr eaLnBrk="1" hangingPunct="1">
              <a:spcBef>
                <a:spcPct val="0"/>
              </a:spcBef>
              <a:buFontTx/>
              <a:buNone/>
            </a:pPr>
            <a:r>
              <a:rPr lang="en-US" altLang="en-US" sz="1800" b="1" dirty="0">
                <a:solidFill>
                  <a:schemeClr val="bg1"/>
                </a:solidFill>
                <a:latin typeface="Arial" panose="020B0604020202020204" pitchFamily="34" charset="0"/>
              </a:rPr>
              <a:t>Height above Local Mean Sea Level ≡ 6.271m</a:t>
            </a:r>
          </a:p>
          <a:p>
            <a:pPr eaLnBrk="1" hangingPunct="1">
              <a:spcBef>
                <a:spcPct val="0"/>
              </a:spcBef>
              <a:buFontTx/>
              <a:buNone/>
            </a:pPr>
            <a:endParaRPr lang="en-US" altLang="en-US" sz="1800" dirty="0">
              <a:solidFill>
                <a:schemeClr val="bg1"/>
              </a:solidFill>
              <a:latin typeface="Arial" panose="020B0604020202020204" pitchFamily="34" charset="0"/>
            </a:endParaRPr>
          </a:p>
          <a:p>
            <a:pPr eaLnBrk="1" hangingPunct="1">
              <a:spcBef>
                <a:spcPct val="0"/>
              </a:spcBef>
              <a:buFontTx/>
              <a:buNone/>
            </a:pPr>
            <a:endParaRPr lang="en-US" altLang="en-US" sz="1800" dirty="0">
              <a:solidFill>
                <a:schemeClr val="bg1"/>
              </a:solidFill>
              <a:latin typeface="Arial" panose="020B0604020202020204" pitchFamily="34" charset="0"/>
            </a:endParaRPr>
          </a:p>
        </p:txBody>
      </p:sp>
      <p:sp>
        <p:nvSpPr>
          <p:cNvPr id="18436" name="Rectangle 4"/>
          <p:cNvSpPr>
            <a:spLocks noChangeArrowheads="1"/>
          </p:cNvSpPr>
          <p:nvPr/>
        </p:nvSpPr>
        <p:spPr bwMode="auto">
          <a:xfrm>
            <a:off x="1447800" y="1066800"/>
            <a:ext cx="8610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dirty="0">
                <a:solidFill>
                  <a:schemeClr val="bg1"/>
                </a:solidFill>
                <a:latin typeface="Arial" panose="020B0604020202020204" pitchFamily="34" charset="0"/>
              </a:rPr>
              <a:t>NAVD88, the current vertical datum, is still based on sea level</a:t>
            </a:r>
            <a:endParaRPr lang="en-US" altLang="en-US" sz="2800" dirty="0">
              <a:solidFill>
                <a:schemeClr val="bg1"/>
              </a:solidFill>
              <a:latin typeface="Arial" panose="020B0604020202020204" pitchFamily="34" charset="0"/>
            </a:endParaRPr>
          </a:p>
        </p:txBody>
      </p:sp>
      <p:pic>
        <p:nvPicPr>
          <p:cNvPr id="18437" name="Picture 6" descr="Father Point lighthous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752601"/>
            <a:ext cx="2752725" cy="417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Lst>
        </p:spPr>
      </p:pic>
      <p:sp>
        <p:nvSpPr>
          <p:cNvPr id="6" name="Rectangle 5"/>
          <p:cNvSpPr/>
          <p:nvPr/>
        </p:nvSpPr>
        <p:spPr>
          <a:xfrm>
            <a:off x="685800" y="5009159"/>
            <a:ext cx="7086600" cy="923330"/>
          </a:xfrm>
          <a:prstGeom prst="rect">
            <a:avLst/>
          </a:prstGeom>
        </p:spPr>
        <p:txBody>
          <a:bodyPr wrap="square">
            <a:spAutoFit/>
          </a:bodyPr>
          <a:lstStyle/>
          <a:p>
            <a:r>
              <a:rPr lang="en-US" altLang="en-US" dirty="0">
                <a:solidFill>
                  <a:schemeClr val="bg1"/>
                </a:solidFill>
                <a:latin typeface="Arial" panose="020B0604020202020204" pitchFamily="34" charset="0"/>
              </a:rPr>
              <a:t>So, the US (and Canada) picked a convenient bench mark, </a:t>
            </a:r>
            <a:r>
              <a:rPr lang="en-US" altLang="en-US" b="1" i="1" dirty="0">
                <a:solidFill>
                  <a:schemeClr val="bg1"/>
                </a:solidFill>
                <a:latin typeface="Arial" panose="020B0604020202020204" pitchFamily="34" charset="0"/>
              </a:rPr>
              <a:t>defined</a:t>
            </a:r>
            <a:r>
              <a:rPr lang="en-US" altLang="en-US" dirty="0">
                <a:solidFill>
                  <a:schemeClr val="bg1"/>
                </a:solidFill>
                <a:latin typeface="Arial" panose="020B0604020202020204" pitchFamily="34" charset="0"/>
              </a:rPr>
              <a:t> its elevation to be 6.271 meters above the mean sea level, and that locked all the other bench marks to their new heights</a:t>
            </a:r>
            <a:endParaRPr 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z="3200" b="1" dirty="0">
                <a:latin typeface="Arial" panose="020B0604020202020204" pitchFamily="34" charset="0"/>
                <a:cs typeface="Arial" panose="020B0604020202020204" pitchFamily="34" charset="0"/>
              </a:rPr>
              <a:t>Problems with NAVD88 (Part 1!)</a:t>
            </a:r>
          </a:p>
        </p:txBody>
      </p:sp>
      <p:sp>
        <p:nvSpPr>
          <p:cNvPr id="20484" name="Rectangle 6"/>
          <p:cNvSpPr>
            <a:spLocks noChangeArrowheads="1"/>
          </p:cNvSpPr>
          <p:nvPr/>
        </p:nvSpPr>
        <p:spPr bwMode="auto">
          <a:xfrm>
            <a:off x="7341861" y="1530082"/>
            <a:ext cx="3712791" cy="424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spcBef>
                <a:spcPct val="0"/>
              </a:spcBef>
              <a:buNone/>
            </a:pPr>
            <a:r>
              <a:rPr lang="en-US" altLang="en-US" sz="1800" dirty="0">
                <a:solidFill>
                  <a:schemeClr val="bg1"/>
                </a:solidFill>
                <a:latin typeface="Arial" panose="020B0604020202020204" pitchFamily="34" charset="0"/>
              </a:rPr>
              <a:t>We now know that it has an annoying, systematic “tilt” with respect to “sea level”* across the country</a:t>
            </a:r>
          </a:p>
          <a:p>
            <a:pPr marL="0" indent="0">
              <a:spcBef>
                <a:spcPct val="0"/>
              </a:spcBef>
              <a:buNone/>
            </a:pPr>
            <a:endParaRPr lang="en-US" altLang="en-US" sz="1800" dirty="0">
              <a:solidFill>
                <a:schemeClr val="bg1"/>
              </a:solidFill>
              <a:latin typeface="Arial" panose="020B0604020202020204" pitchFamily="34" charset="0"/>
            </a:endParaRPr>
          </a:p>
          <a:p>
            <a:pPr marL="0" indent="0">
              <a:spcBef>
                <a:spcPct val="0"/>
              </a:spcBef>
              <a:buNone/>
            </a:pPr>
            <a:endParaRPr lang="en-US" altLang="en-US" sz="1800" dirty="0">
              <a:solidFill>
                <a:schemeClr val="bg1"/>
              </a:solidFill>
              <a:latin typeface="Arial" panose="020B0604020202020204" pitchFamily="34" charset="0"/>
            </a:endParaRPr>
          </a:p>
          <a:p>
            <a:pPr marL="0" indent="0">
              <a:spcBef>
                <a:spcPct val="0"/>
              </a:spcBef>
              <a:buNone/>
            </a:pPr>
            <a:endParaRPr lang="en-US" altLang="en-US" sz="1800" dirty="0">
              <a:solidFill>
                <a:schemeClr val="bg1"/>
              </a:solidFill>
              <a:latin typeface="Arial" panose="020B0604020202020204" pitchFamily="34" charset="0"/>
            </a:endParaRPr>
          </a:p>
          <a:p>
            <a:pPr marL="0" indent="0">
              <a:spcBef>
                <a:spcPct val="0"/>
              </a:spcBef>
              <a:buNone/>
            </a:pPr>
            <a:endParaRPr lang="en-US" altLang="en-US" sz="1800" dirty="0">
              <a:solidFill>
                <a:schemeClr val="bg1"/>
              </a:solidFill>
              <a:latin typeface="Arial" panose="020B0604020202020204" pitchFamily="34" charset="0"/>
            </a:endParaRPr>
          </a:p>
          <a:p>
            <a:pPr marL="0" indent="0">
              <a:spcBef>
                <a:spcPct val="0"/>
              </a:spcBef>
              <a:buNone/>
            </a:pPr>
            <a:endParaRPr lang="en-US" altLang="en-US" sz="1800" dirty="0">
              <a:solidFill>
                <a:schemeClr val="bg1"/>
              </a:solidFill>
              <a:latin typeface="Arial" panose="020B0604020202020204" pitchFamily="34" charset="0"/>
            </a:endParaRPr>
          </a:p>
          <a:p>
            <a:pPr marL="0" indent="0">
              <a:spcBef>
                <a:spcPct val="0"/>
              </a:spcBef>
              <a:buNone/>
            </a:pPr>
            <a:endParaRPr lang="en-US" altLang="en-US" sz="1800" dirty="0">
              <a:solidFill>
                <a:schemeClr val="bg1"/>
              </a:solidFill>
              <a:latin typeface="Arial" panose="020B0604020202020204" pitchFamily="34" charset="0"/>
            </a:endParaRPr>
          </a:p>
          <a:p>
            <a:pPr marL="0" indent="0">
              <a:spcBef>
                <a:spcPct val="0"/>
              </a:spcBef>
              <a:buNone/>
            </a:pPr>
            <a:r>
              <a:rPr lang="en-US" altLang="en-US" sz="1800" dirty="0">
                <a:solidFill>
                  <a:schemeClr val="bg1"/>
                </a:solidFill>
                <a:latin typeface="Arial" panose="020B0604020202020204" pitchFamily="34" charset="0"/>
              </a:rPr>
              <a:t>(Looking ahead:  this is a plot of the estimated error in the current datum.   Correcting this error will change local heights by about this much)</a:t>
            </a:r>
          </a:p>
        </p:txBody>
      </p:sp>
      <p:sp>
        <p:nvSpPr>
          <p:cNvPr id="5" name="Rectangle 4"/>
          <p:cNvSpPr/>
          <p:nvPr/>
        </p:nvSpPr>
        <p:spPr>
          <a:xfrm>
            <a:off x="990600" y="6096000"/>
            <a:ext cx="5396029" cy="338554"/>
          </a:xfrm>
          <a:prstGeom prst="rect">
            <a:avLst/>
          </a:prstGeom>
        </p:spPr>
        <p:txBody>
          <a:bodyPr wrap="none">
            <a:spAutoFit/>
          </a:bodyPr>
          <a:lstStyle/>
          <a:p>
            <a:r>
              <a:rPr lang="en-US" altLang="en-US" sz="1600" dirty="0">
                <a:solidFill>
                  <a:schemeClr val="bg1"/>
                </a:solidFill>
                <a:latin typeface="Arial" panose="020B0604020202020204" pitchFamily="34" charset="0"/>
              </a:rPr>
              <a:t>*and remember:  sea level isn’t quite level to begin with…</a:t>
            </a:r>
            <a:endParaRPr lang="en-US" sz="1600" dirty="0">
              <a:solidFill>
                <a:schemeClr val="bg1"/>
              </a:solidFill>
            </a:endParaRPr>
          </a:p>
        </p:txBody>
      </p:sp>
      <p:pic>
        <p:nvPicPr>
          <p:cNvPr id="3074" name="Picture 2" descr="https://gpsworld.com/wp-content/uploads/gps-zilkoski-column-feb20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79" y="1066800"/>
            <a:ext cx="6306207"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33400" y="533400"/>
            <a:ext cx="6705600" cy="609600"/>
          </a:xfrm>
        </p:spPr>
        <p:txBody>
          <a:bodyPr/>
          <a:lstStyle/>
          <a:p>
            <a:pPr eaLnBrk="1" hangingPunct="1"/>
            <a:r>
              <a:rPr lang="en-US" altLang="en-US" sz="3200" b="1" dirty="0">
                <a:solidFill>
                  <a:schemeClr val="bg1"/>
                </a:solidFill>
                <a:latin typeface="Arial" panose="020B0604020202020204" pitchFamily="34" charset="0"/>
                <a:cs typeface="Arial" panose="020B0604020202020204" pitchFamily="34" charset="0"/>
              </a:rPr>
              <a:t>And more Problems with NAVD88</a:t>
            </a:r>
          </a:p>
        </p:txBody>
      </p:sp>
      <p:sp>
        <p:nvSpPr>
          <p:cNvPr id="19459" name="Rectangle 3"/>
          <p:cNvSpPr>
            <a:spLocks noChangeArrowheads="1"/>
          </p:cNvSpPr>
          <p:nvPr/>
        </p:nvSpPr>
        <p:spPr bwMode="auto">
          <a:xfrm>
            <a:off x="533400" y="1219200"/>
            <a:ext cx="69342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400" dirty="0">
                <a:solidFill>
                  <a:schemeClr val="bg1"/>
                </a:solidFill>
                <a:latin typeface="Arial" panose="020B0604020202020204" pitchFamily="34" charset="0"/>
              </a:rPr>
              <a:t>Benchmarks change (height, especially) or disappear with time:</a:t>
            </a:r>
          </a:p>
          <a:p>
            <a:pPr lvl="1" eaLnBrk="1" hangingPunct="1">
              <a:spcBef>
                <a:spcPct val="0"/>
              </a:spcBef>
              <a:buFont typeface="Arial" panose="020B0604020202020204" pitchFamily="34" charset="0"/>
              <a:buChar char="•"/>
            </a:pPr>
            <a:r>
              <a:rPr lang="en-US" altLang="en-US" sz="2000" dirty="0">
                <a:solidFill>
                  <a:schemeClr val="bg1"/>
                </a:solidFill>
                <a:latin typeface="Arial" panose="020B0604020202020204" pitchFamily="34" charset="0"/>
              </a:rPr>
              <a:t>Hydrology – </a:t>
            </a:r>
            <a:r>
              <a:rPr lang="en-US" altLang="en-US" sz="2000" b="1" dirty="0">
                <a:solidFill>
                  <a:schemeClr val="bg1"/>
                </a:solidFill>
                <a:latin typeface="Arial" panose="020B0604020202020204" pitchFamily="34" charset="0"/>
              </a:rPr>
              <a:t>subsidence</a:t>
            </a:r>
            <a:r>
              <a:rPr lang="en-US" altLang="en-US" sz="2000" dirty="0">
                <a:solidFill>
                  <a:schemeClr val="bg1"/>
                </a:solidFill>
                <a:latin typeface="Arial" panose="020B0604020202020204" pitchFamily="34" charset="0"/>
              </a:rPr>
              <a:t> from ground water usage 10s of meters in California!</a:t>
            </a:r>
          </a:p>
          <a:p>
            <a:pPr lvl="1" eaLnBrk="1" hangingPunct="1">
              <a:spcBef>
                <a:spcPct val="0"/>
              </a:spcBef>
              <a:buFont typeface="Arial" panose="020B0604020202020204" pitchFamily="34" charset="0"/>
              <a:buChar char="•"/>
            </a:pPr>
            <a:r>
              <a:rPr lang="en-US" altLang="en-US" sz="2000" dirty="0" err="1">
                <a:solidFill>
                  <a:schemeClr val="bg1"/>
                </a:solidFill>
                <a:latin typeface="Arial" panose="020B0604020202020204" pitchFamily="34" charset="0"/>
              </a:rPr>
              <a:t>Cryospheric</a:t>
            </a:r>
            <a:r>
              <a:rPr lang="en-US" altLang="en-US" sz="2000" dirty="0">
                <a:solidFill>
                  <a:schemeClr val="bg1"/>
                </a:solidFill>
                <a:latin typeface="Arial" panose="020B0604020202020204" pitchFamily="34" charset="0"/>
              </a:rPr>
              <a:t> – </a:t>
            </a:r>
            <a:r>
              <a:rPr lang="en-US" altLang="en-US" sz="2000" b="1" dirty="0">
                <a:solidFill>
                  <a:schemeClr val="bg1"/>
                </a:solidFill>
                <a:latin typeface="Arial" panose="020B0604020202020204" pitchFamily="34" charset="0"/>
              </a:rPr>
              <a:t>uplift </a:t>
            </a:r>
            <a:r>
              <a:rPr lang="en-US" altLang="en-US" sz="2000" dirty="0">
                <a:solidFill>
                  <a:schemeClr val="bg1"/>
                </a:solidFill>
                <a:latin typeface="Arial" panose="020B0604020202020204" pitchFamily="34" charset="0"/>
              </a:rPr>
              <a:t>from</a:t>
            </a:r>
            <a:r>
              <a:rPr lang="en-US" altLang="en-US" sz="2000" b="1" dirty="0">
                <a:solidFill>
                  <a:schemeClr val="bg1"/>
                </a:solidFill>
                <a:latin typeface="Arial" panose="020B0604020202020204" pitchFamily="34" charset="0"/>
              </a:rPr>
              <a:t> </a:t>
            </a:r>
            <a:r>
              <a:rPr lang="en-US" altLang="en-US" sz="2000" dirty="0">
                <a:solidFill>
                  <a:schemeClr val="bg1"/>
                </a:solidFill>
                <a:latin typeface="Arial" panose="020B0604020202020204" pitchFamily="34" charset="0"/>
              </a:rPr>
              <a:t>glacial isostatic adjustment (post-glacial rebound).  1-3 cm/year up north</a:t>
            </a:r>
          </a:p>
          <a:p>
            <a:pPr lvl="1" eaLnBrk="1" hangingPunct="1">
              <a:spcBef>
                <a:spcPct val="0"/>
              </a:spcBef>
              <a:buFont typeface="Arial" panose="020B0604020202020204" pitchFamily="34" charset="0"/>
              <a:buChar char="•"/>
            </a:pPr>
            <a:r>
              <a:rPr lang="en-US" altLang="en-US" sz="2000" dirty="0">
                <a:solidFill>
                  <a:schemeClr val="bg1"/>
                </a:solidFill>
                <a:latin typeface="Arial" panose="020B0604020202020204" pitchFamily="34" charset="0"/>
              </a:rPr>
              <a:t>Earthquakes, volcanoes </a:t>
            </a:r>
          </a:p>
          <a:p>
            <a:pPr lvl="1" eaLnBrk="1" hangingPunct="1">
              <a:spcBef>
                <a:spcPct val="0"/>
              </a:spcBef>
              <a:buFont typeface="Arial" panose="020B0604020202020204" pitchFamily="34" charset="0"/>
              <a:buChar char="•"/>
            </a:pPr>
            <a:r>
              <a:rPr lang="en-US" altLang="en-US" sz="2000" dirty="0">
                <a:solidFill>
                  <a:schemeClr val="bg1"/>
                </a:solidFill>
                <a:latin typeface="Arial" panose="020B0604020202020204" pitchFamily="34" charset="0"/>
              </a:rPr>
              <a:t>Pesky vandals…</a:t>
            </a:r>
          </a:p>
          <a:p>
            <a:pPr>
              <a:spcBef>
                <a:spcPct val="0"/>
              </a:spcBef>
            </a:pPr>
            <a:r>
              <a:rPr lang="en-US" altLang="en-US" sz="2200" dirty="0">
                <a:solidFill>
                  <a:schemeClr val="bg1"/>
                </a:solidFill>
                <a:latin typeface="Arial" panose="020B0604020202020204" pitchFamily="34" charset="0"/>
              </a:rPr>
              <a:t>NAVD88 is only realized at the benchmarks it occupies.  “New” points, or local survey control, must be leveled from an existing benchmark</a:t>
            </a:r>
          </a:p>
          <a:p>
            <a:pPr lvl="1" eaLnBrk="1" hangingPunct="1">
              <a:spcBef>
                <a:spcPct val="0"/>
              </a:spcBef>
              <a:buFont typeface="Arial" panose="020B0604020202020204" pitchFamily="34" charset="0"/>
              <a:buChar char="•"/>
            </a:pPr>
            <a:endParaRPr lang="en-US" altLang="en-US" sz="1800" dirty="0">
              <a:solidFill>
                <a:schemeClr val="bg1"/>
              </a:solidFill>
              <a:latin typeface="Arial" panose="020B0604020202020204" pitchFamily="34" charset="0"/>
            </a:endParaRPr>
          </a:p>
        </p:txBody>
      </p:sp>
      <p:pic>
        <p:nvPicPr>
          <p:cNvPr id="1946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2400"/>
            <a:ext cx="2616200" cy="6553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p:cNvSpPr/>
          <p:nvPr/>
        </p:nvSpPr>
        <p:spPr>
          <a:xfrm>
            <a:off x="990600" y="6096000"/>
            <a:ext cx="6092502" cy="369332"/>
          </a:xfrm>
          <a:prstGeom prst="rect">
            <a:avLst/>
          </a:prstGeom>
        </p:spPr>
        <p:txBody>
          <a:bodyPr wrap="none">
            <a:spAutoFit/>
          </a:bodyPr>
          <a:lstStyle/>
          <a:p>
            <a:r>
              <a:rPr lang="en-US" altLang="en-US" dirty="0">
                <a:solidFill>
                  <a:schemeClr val="bg1"/>
                </a:solidFill>
                <a:latin typeface="Arial" panose="020B0604020202020204" pitchFamily="34" charset="0"/>
              </a:rPr>
              <a:t>So yeah, we’re going to need a </a:t>
            </a:r>
            <a:r>
              <a:rPr lang="en-US" altLang="en-US" cap="all" dirty="0">
                <a:solidFill>
                  <a:schemeClr val="bg1"/>
                </a:solidFill>
                <a:latin typeface="Arial" panose="020B0604020202020204" pitchFamily="34" charset="0"/>
              </a:rPr>
              <a:t>fancy new sea level</a:t>
            </a:r>
            <a:endParaRPr lang="en-US" cap="all"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p:cNvSpPr>
          <p:nvPr>
            <p:ph type="ctrTitle"/>
          </p:nvPr>
        </p:nvSpPr>
        <p:spPr>
          <a:xfrm>
            <a:off x="901700" y="835650"/>
            <a:ext cx="8382000" cy="409575"/>
          </a:xfrm>
        </p:spPr>
        <p:txBody>
          <a:bodyPr/>
          <a:lstStyle/>
          <a:p>
            <a:pPr eaLnBrk="1" hangingPunct="1"/>
            <a:r>
              <a:rPr lang="en-US" altLang="en-US" sz="3600" b="1" dirty="0">
                <a:latin typeface="Arial" panose="020B0604020202020204" pitchFamily="34" charset="0"/>
                <a:cs typeface="Arial" panose="020B0604020202020204" pitchFamily="34" charset="0"/>
              </a:rPr>
              <a:t>Let’s Start from Scratch</a:t>
            </a:r>
          </a:p>
        </p:txBody>
      </p:sp>
      <p:sp>
        <p:nvSpPr>
          <p:cNvPr id="18435" name="Rectangle 5"/>
          <p:cNvSpPr>
            <a:spLocks noGrp="1"/>
          </p:cNvSpPr>
          <p:nvPr>
            <p:ph type="subTitle" idx="1"/>
          </p:nvPr>
        </p:nvSpPr>
        <p:spPr>
          <a:xfrm>
            <a:off x="914400" y="1676400"/>
            <a:ext cx="7010400" cy="4114800"/>
          </a:xfrm>
        </p:spPr>
        <p:txBody>
          <a:bodyPr>
            <a:normAutofit/>
          </a:bodyPr>
          <a:lstStyle/>
          <a:p>
            <a:pPr algn="l" eaLnBrk="1" hangingPunct="1">
              <a:defRPr/>
            </a:pPr>
            <a:r>
              <a:rPr lang="en-US" altLang="en-US" sz="1800" cap="none" dirty="0">
                <a:solidFill>
                  <a:schemeClr val="bg1"/>
                </a:solidFill>
                <a:latin typeface="Arial" panose="020B0604020202020204" pitchFamily="34" charset="0"/>
                <a:ea typeface="MS PGothic" panose="020B0600070205080204" pitchFamily="34" charset="-128"/>
                <a:cs typeface="+mn-cs"/>
              </a:rPr>
              <a:t>How do we best measure and describe the shape of the Earth?</a:t>
            </a:r>
          </a:p>
          <a:p>
            <a:pPr algn="l" eaLnBrk="1" hangingPunct="1">
              <a:defRPr/>
            </a:pPr>
            <a:r>
              <a:rPr lang="en-US" altLang="en-US" sz="1800" cap="none" dirty="0">
                <a:solidFill>
                  <a:schemeClr val="bg1"/>
                </a:solidFill>
                <a:latin typeface="Arial" panose="020B0604020202020204" pitchFamily="34" charset="0"/>
                <a:ea typeface="MS PGothic" panose="020B0600070205080204" pitchFamily="34" charset="-128"/>
                <a:cs typeface="+mn-cs"/>
              </a:rPr>
              <a:t>Through a series of successive models:</a:t>
            </a:r>
          </a:p>
          <a:p>
            <a:pPr marL="342900" indent="-34290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~forever:  The Earth is Flat.   Most everyone not paying attention.</a:t>
            </a:r>
          </a:p>
          <a:p>
            <a:pPr marL="342900" indent="-34290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~200 BC:  The Earth is a Sphere.  Eratosthenes used wells to prove this, and calculated its radius to ~10%.</a:t>
            </a:r>
          </a:p>
          <a:p>
            <a:pPr marL="342900" indent="-34290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~1675 CE:  The Earth is an Ellipsoid.  Cassini (1666) noticed Jupiter appears elliptical, and Richer (1672) noticed his pendulum had a longer period near the equator =&gt; Huygens thought about it, and Newton used physical principles to explain why the Earth is actually an ellipsoid* due to its rotation</a:t>
            </a:r>
          </a:p>
          <a:p>
            <a:pPr marL="342900" indent="-34290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Is that the final word?</a:t>
            </a:r>
          </a:p>
        </p:txBody>
      </p:sp>
      <p:pic>
        <p:nvPicPr>
          <p:cNvPr id="23557" name="Picture 6" descr="An etching of a man's head and neck in profile, looking to the right. The man has a beard and is ba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2441575"/>
            <a:ext cx="1227137" cy="121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Callout 1"/>
          <p:cNvSpPr/>
          <p:nvPr/>
        </p:nvSpPr>
        <p:spPr>
          <a:xfrm>
            <a:off x="8583614" y="1428541"/>
            <a:ext cx="2598736" cy="1254544"/>
          </a:xfrm>
          <a:prstGeom prst="wedgeEllipse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Try to say my name one times fast!</a:t>
            </a:r>
          </a:p>
        </p:txBody>
      </p:sp>
      <p:sp>
        <p:nvSpPr>
          <p:cNvPr id="7" name="Oval 6"/>
          <p:cNvSpPr/>
          <p:nvPr/>
        </p:nvSpPr>
        <p:spPr>
          <a:xfrm rot="21446841">
            <a:off x="8346990" y="3916088"/>
            <a:ext cx="2119483" cy="1681108"/>
          </a:xfrm>
          <a:prstGeom prst="ellipse">
            <a:avLst/>
          </a:prstGeom>
          <a:solidFill>
            <a:schemeClr val="accent1">
              <a:lumMod val="60000"/>
              <a:lumOff val="40000"/>
            </a:schemeClr>
          </a:solidFill>
          <a:ln w="762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8" name="Rectangle 3"/>
          <p:cNvSpPr>
            <a:spLocks noChangeArrowheads="1"/>
          </p:cNvSpPr>
          <p:nvPr/>
        </p:nvSpPr>
        <p:spPr bwMode="auto">
          <a:xfrm>
            <a:off x="6625195" y="6062036"/>
            <a:ext cx="487054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defRPr/>
            </a:pPr>
            <a:r>
              <a:rPr lang="en-US" altLang="en-US" sz="1600" dirty="0">
                <a:solidFill>
                  <a:schemeClr val="bg1"/>
                </a:solidFill>
                <a:latin typeface="Arial" charset="0"/>
                <a:cs typeface="Arial" charset="0"/>
              </a:rPr>
              <a:t>*To pile on:  such an ellipsoid is technically referred to as an “oblate spheroid”. </a:t>
            </a:r>
            <a:endParaRPr lang="en-US" altLang="en-US" sz="2000" dirty="0">
              <a:solidFill>
                <a:schemeClr val="bg1"/>
              </a:solidFill>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3" descr="Image result for gps orbit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773" y="2629405"/>
            <a:ext cx="3841531" cy="3276600"/>
          </a:xfrm>
          <a:prstGeom prst="rect">
            <a:avLst/>
          </a:prstGeom>
          <a:solidFill>
            <a:schemeClr val="bg1">
              <a:lumMod val="95000"/>
            </a:schemeClr>
          </a:solidFill>
          <a:ln w="38100">
            <a:solidFill>
              <a:schemeClr val="accent1">
                <a:lumMod val="75000"/>
              </a:schemeClr>
            </a:solidFill>
          </a:ln>
        </p:spPr>
      </p:pic>
      <p:sp>
        <p:nvSpPr>
          <p:cNvPr id="27650" name="Rectangle 4"/>
          <p:cNvSpPr>
            <a:spLocks noGrp="1"/>
          </p:cNvSpPr>
          <p:nvPr>
            <p:ph type="ctrTitle"/>
          </p:nvPr>
        </p:nvSpPr>
        <p:spPr>
          <a:xfrm>
            <a:off x="457200" y="657225"/>
            <a:ext cx="8686800" cy="409575"/>
          </a:xfrm>
        </p:spPr>
        <p:txBody>
          <a:bodyPr/>
          <a:lstStyle/>
          <a:p>
            <a:pPr eaLnBrk="1" hangingPunct="1"/>
            <a:r>
              <a:rPr lang="en-US" altLang="en-US" sz="3600" b="1" dirty="0">
                <a:solidFill>
                  <a:schemeClr val="bg1"/>
                </a:solidFill>
                <a:latin typeface="Arial" panose="020B0604020202020204" pitchFamily="34" charset="0"/>
                <a:cs typeface="Arial" panose="020B0604020202020204" pitchFamily="34" charset="0"/>
              </a:rPr>
              <a:t>From Afar:  GPS and the Ellipsoid</a:t>
            </a:r>
          </a:p>
        </p:txBody>
      </p:sp>
      <p:sp>
        <p:nvSpPr>
          <p:cNvPr id="27651" name="Rectangle 5"/>
          <p:cNvSpPr>
            <a:spLocks noGrp="1"/>
          </p:cNvSpPr>
          <p:nvPr>
            <p:ph type="subTitle" idx="1"/>
          </p:nvPr>
        </p:nvSpPr>
        <p:spPr>
          <a:xfrm>
            <a:off x="762000" y="1164584"/>
            <a:ext cx="9621635" cy="1426216"/>
          </a:xfrm>
        </p:spPr>
        <p:txBody>
          <a:bodyPr>
            <a:normAutofit lnSpcReduction="10000"/>
          </a:bodyPr>
          <a:lstStyle/>
          <a:p>
            <a:pPr algn="l" eaLnBrk="1" hangingPunct="1"/>
            <a:r>
              <a:rPr lang="en-US" altLang="en-US" cap="none" dirty="0">
                <a:solidFill>
                  <a:schemeClr val="bg1"/>
                </a:solidFill>
                <a:latin typeface="Arial" panose="020B0604020202020204" pitchFamily="34" charset="0"/>
                <a:cs typeface="Arial" panose="020B0604020202020204" pitchFamily="34" charset="0"/>
              </a:rPr>
              <a:t>Way out at the altitudes of GPS satellites (~20,000km), the Earth does indeed look like a perfect </a:t>
            </a:r>
            <a:r>
              <a:rPr lang="en-US" altLang="en-US" b="1" cap="none" dirty="0">
                <a:solidFill>
                  <a:schemeClr val="bg1"/>
                </a:solidFill>
                <a:latin typeface="Arial" panose="020B0604020202020204" pitchFamily="34" charset="0"/>
                <a:cs typeface="Arial" panose="020B0604020202020204" pitchFamily="34" charset="0"/>
              </a:rPr>
              <a:t>ellipsoid</a:t>
            </a:r>
            <a:r>
              <a:rPr lang="en-US" altLang="en-US" cap="none" dirty="0">
                <a:solidFill>
                  <a:schemeClr val="bg1"/>
                </a:solidFill>
                <a:latin typeface="Arial" panose="020B0604020202020204" pitchFamily="34" charset="0"/>
                <a:cs typeface="Arial" panose="020B0604020202020204" pitchFamily="34" charset="0"/>
              </a:rPr>
              <a:t> with a simple shape and a uniform density of 2.67g/cm</a:t>
            </a:r>
            <a:r>
              <a:rPr lang="en-US" altLang="en-US" cap="none" baseline="30000" dirty="0">
                <a:solidFill>
                  <a:schemeClr val="bg1"/>
                </a:solidFill>
                <a:latin typeface="Arial" panose="020B0604020202020204" pitchFamily="34" charset="0"/>
                <a:cs typeface="Arial" panose="020B0604020202020204" pitchFamily="34" charset="0"/>
              </a:rPr>
              <a:t>3</a:t>
            </a:r>
            <a:r>
              <a:rPr lang="en-US" altLang="en-US" cap="none" dirty="0">
                <a:solidFill>
                  <a:schemeClr val="bg1"/>
                </a:solidFill>
                <a:latin typeface="Arial" panose="020B0604020202020204" pitchFamily="34" charset="0"/>
                <a:cs typeface="Arial" panose="020B0604020202020204" pitchFamily="34" charset="0"/>
              </a:rPr>
              <a:t> .</a:t>
            </a:r>
          </a:p>
          <a:p>
            <a:pPr algn="l" eaLnBrk="1" hangingPunct="1"/>
            <a:r>
              <a:rPr lang="en-US" altLang="en-US" cap="none" dirty="0">
                <a:solidFill>
                  <a:schemeClr val="bg1"/>
                </a:solidFill>
                <a:latin typeface="Arial" panose="020B0604020202020204" pitchFamily="34" charset="0"/>
                <a:cs typeface="Arial" panose="020B0604020202020204" pitchFamily="34" charset="0"/>
              </a:rPr>
              <a:t>GPS allows for very accurate (~1cm!) location determinations relative to this mathematically well-defined Ellipsoid.</a:t>
            </a:r>
          </a:p>
        </p:txBody>
      </p:sp>
      <p:pic>
        <p:nvPicPr>
          <p:cNvPr id="27652" name="Picture 2" descr="https://upload.wikimedia.org/wikipedia/commons/thumb/5/56/WGS_84_reference_frame_%28vector_graphic%29.svg/562px-WGS_84_reference_frame_%28vector_graphic%29.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29405"/>
            <a:ext cx="3596580" cy="3276600"/>
          </a:xfrm>
          <a:prstGeom prst="rect">
            <a:avLst/>
          </a:prstGeom>
          <a:solidFill>
            <a:schemeClr val="tx1"/>
          </a:solidFill>
          <a:ln w="38100">
            <a:solidFill>
              <a:schemeClr val="accent1">
                <a:lumMod val="75000"/>
              </a:schemeClr>
            </a:solidFill>
          </a:ln>
        </p:spPr>
      </p:pic>
      <p:sp>
        <p:nvSpPr>
          <p:cNvPr id="15365" name="Rectangle 3"/>
          <p:cNvSpPr>
            <a:spLocks noChangeArrowheads="1"/>
          </p:cNvSpPr>
          <p:nvPr/>
        </p:nvSpPr>
        <p:spPr bwMode="auto">
          <a:xfrm>
            <a:off x="6625195" y="6062036"/>
            <a:ext cx="487054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defRPr/>
            </a:pPr>
            <a:r>
              <a:rPr lang="en-US" altLang="en-US" sz="1600" dirty="0">
                <a:solidFill>
                  <a:schemeClr val="bg1"/>
                </a:solidFill>
                <a:latin typeface="Arial" charset="0"/>
                <a:cs typeface="Arial" charset="0"/>
              </a:rPr>
              <a:t>The ellipsoid model currently used by GPS is WGS84.  Its origin is located at the CM of the Earth.</a:t>
            </a:r>
            <a:endParaRPr lang="en-US" altLang="en-US" sz="2000" dirty="0">
              <a:solidFill>
                <a:schemeClr val="bg1"/>
              </a:solidFill>
              <a:latin typeface="Arial" charset="0"/>
              <a:cs typeface="Arial" charset="0"/>
            </a:endParaRPr>
          </a:p>
        </p:txBody>
      </p:sp>
      <p:sp>
        <p:nvSpPr>
          <p:cNvPr id="8" name="Oval 7"/>
          <p:cNvSpPr/>
          <p:nvPr/>
        </p:nvSpPr>
        <p:spPr>
          <a:xfrm>
            <a:off x="5794779" y="3842658"/>
            <a:ext cx="858991" cy="819268"/>
          </a:xfrm>
          <a:prstGeom prst="ellipse">
            <a:avLst/>
          </a:prstGeom>
          <a:no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10" name="Oval 9"/>
          <p:cNvSpPr/>
          <p:nvPr/>
        </p:nvSpPr>
        <p:spPr>
          <a:xfrm rot="21446841">
            <a:off x="8442680" y="2721065"/>
            <a:ext cx="3266492" cy="289604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1" name="Freeform 10"/>
          <p:cNvSpPr/>
          <p:nvPr/>
        </p:nvSpPr>
        <p:spPr>
          <a:xfrm rot="21446841">
            <a:off x="8643257" y="3158388"/>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12" name="Freeform 11"/>
          <p:cNvSpPr/>
          <p:nvPr/>
        </p:nvSpPr>
        <p:spPr>
          <a:xfrm rot="21446841" flipH="1" flipV="1">
            <a:off x="10080751" y="2838166"/>
            <a:ext cx="1528662"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13" name="Oval 12"/>
          <p:cNvSpPr/>
          <p:nvPr/>
        </p:nvSpPr>
        <p:spPr>
          <a:xfrm rot="21446841">
            <a:off x="8321827" y="2786668"/>
            <a:ext cx="3505200" cy="2780215"/>
          </a:xfrm>
          <a:prstGeom prst="ellipse">
            <a:avLst/>
          </a:prstGeom>
          <a:no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922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685800" y="751337"/>
            <a:ext cx="10820400" cy="409575"/>
          </a:xfrm>
        </p:spPr>
        <p:txBody>
          <a:bodyPr/>
          <a:lstStyle/>
          <a:p>
            <a:pPr eaLnBrk="1" hangingPunct="1"/>
            <a:r>
              <a:rPr lang="en-US" altLang="en-US" sz="3600" b="1" dirty="0">
                <a:solidFill>
                  <a:schemeClr val="bg1"/>
                </a:solidFill>
                <a:latin typeface="Arial" panose="020B0604020202020204" pitchFamily="34" charset="0"/>
                <a:cs typeface="Arial" panose="020B0604020202020204" pitchFamily="34" charset="0"/>
              </a:rPr>
              <a:t>1cm, Really?  GPS and Your Ellipsoidal Position</a:t>
            </a:r>
          </a:p>
        </p:txBody>
      </p:sp>
      <p:pic>
        <p:nvPicPr>
          <p:cNvPr id="1026" name="Picture 2" descr="antenna height, ARP and NRP expla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590800"/>
            <a:ext cx="3810000" cy="397192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a:grpSpLocks/>
          </p:cNvGrpSpPr>
          <p:nvPr/>
        </p:nvGrpSpPr>
        <p:grpSpPr bwMode="auto">
          <a:xfrm>
            <a:off x="1355276" y="3021119"/>
            <a:ext cx="3555179" cy="3476786"/>
            <a:chOff x="-5654630" y="3152264"/>
            <a:chExt cx="3554352" cy="3478400"/>
          </a:xfrm>
        </p:grpSpPr>
        <p:pic>
          <p:nvPicPr>
            <p:cNvPr id="33" name="Picture 17" descr="Image result for antenna calibration phase center variation"/>
            <p:cNvPicPr>
              <a:picLocks noChangeAspect="1" noChangeArrowheads="1"/>
            </p:cNvPicPr>
            <p:nvPr/>
          </p:nvPicPr>
          <p:blipFill>
            <a:blip r:embed="rId4">
              <a:extLst>
                <a:ext uri="{28A0092B-C50C-407E-A947-70E740481C1C}">
                  <a14:useLocalDpi xmlns:a14="http://schemas.microsoft.com/office/drawing/2010/main" val="0"/>
                </a:ext>
              </a:extLst>
            </a:blip>
            <a:srcRect l="-2" r="41565"/>
            <a:stretch>
              <a:fillRect/>
            </a:stretch>
          </p:blipFill>
          <p:spPr bwMode="auto">
            <a:xfrm>
              <a:off x="-5654630" y="3152264"/>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4"/>
            <p:cNvSpPr txBox="1">
              <a:spLocks noChangeArrowheads="1"/>
            </p:cNvSpPr>
            <p:nvPr/>
          </p:nvSpPr>
          <p:spPr bwMode="auto">
            <a:xfrm>
              <a:off x="-5485945" y="5922449"/>
              <a:ext cx="2989259" cy="7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2000" dirty="0">
                  <a:solidFill>
                    <a:schemeClr val="bg1"/>
                  </a:solidFill>
                  <a:latin typeface="Arial" pitchFamily="34" charset="0"/>
                </a:rPr>
                <a:t>each antenna model has unique biases</a:t>
              </a:r>
            </a:p>
          </p:txBody>
        </p:sp>
      </p:grpSp>
      <p:sp>
        <p:nvSpPr>
          <p:cNvPr id="35" name="Rectangle 5"/>
          <p:cNvSpPr>
            <a:spLocks noGrp="1"/>
          </p:cNvSpPr>
          <p:nvPr>
            <p:ph type="subTitle" idx="1"/>
          </p:nvPr>
        </p:nvSpPr>
        <p:spPr>
          <a:xfrm>
            <a:off x="1143000" y="1247581"/>
            <a:ext cx="8645077" cy="1600201"/>
          </a:xfrm>
        </p:spPr>
        <p:txBody>
          <a:bodyPr>
            <a:normAutofit/>
          </a:bodyPr>
          <a:lstStyle/>
          <a:p>
            <a:pPr marL="285750" indent="-285750" algn="l" eaLnBrk="1" hangingPunct="1">
              <a:buFont typeface="Arial" panose="020B0604020202020204" pitchFamily="34" charset="0"/>
              <a:buChar char="•"/>
              <a:defRPr/>
            </a:pPr>
            <a:r>
              <a:rPr lang="en-US" altLang="en-US" sz="1800" cap="none" dirty="0">
                <a:solidFill>
                  <a:schemeClr val="bg1"/>
                </a:solidFill>
                <a:ea typeface="MS PGothic" panose="020B0600070205080204" pitchFamily="34" charset="-128"/>
                <a:cs typeface="+mn-cs"/>
              </a:rPr>
              <a:t>Well, f</a:t>
            </a:r>
            <a:r>
              <a:rPr lang="en-US" altLang="en-US" sz="1800" cap="none" dirty="0">
                <a:solidFill>
                  <a:schemeClr val="bg1"/>
                </a:solidFill>
                <a:latin typeface="Arial" panose="020B0604020202020204" pitchFamily="34" charset="0"/>
                <a:ea typeface="MS PGothic" panose="020B0600070205080204" pitchFamily="34" charset="-128"/>
                <a:cs typeface="+mn-cs"/>
              </a:rPr>
              <a:t>irst you need a well calibrated, survey grade antenna.</a:t>
            </a:r>
          </a:p>
          <a:p>
            <a:pPr marL="285750" indent="-285750" algn="l" eaLnBrk="1" hangingPunct="1">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Calibrated by numerous, quick rotations to locate the phase center to ~1mm</a:t>
            </a:r>
          </a:p>
          <a:p>
            <a:pPr marL="285750" indent="-285750" algn="l" eaLnBrk="1" hangingPunct="1">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Survey observations a minimum of 2-4 hours, preferably ~24 hours</a:t>
            </a:r>
          </a:p>
        </p:txBody>
      </p:sp>
    </p:spTree>
    <p:extLst>
      <p:ext uri="{BB962C8B-B14F-4D97-AF65-F5344CB8AC3E}">
        <p14:creationId xmlns:p14="http://schemas.microsoft.com/office/powerpoint/2010/main" val="423314431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5"/>
          <p:cNvSpPr>
            <a:spLocks noChangeArrowheads="1"/>
          </p:cNvSpPr>
          <p:nvPr/>
        </p:nvSpPr>
        <p:spPr bwMode="auto">
          <a:xfrm>
            <a:off x="5715000" y="3581400"/>
            <a:ext cx="5049837" cy="2468880"/>
          </a:xfrm>
          <a:prstGeom prst="rect">
            <a:avLst/>
          </a:prstGeom>
          <a:solidFill>
            <a:schemeClr val="bg1">
              <a:lumMod val="95000"/>
              <a:alpha val="50000"/>
            </a:schemeClr>
          </a:solidFill>
          <a:ln>
            <a:solidFill>
              <a:schemeClr val="tx1"/>
            </a:solidFill>
          </a:ln>
          <a:effectLst/>
        </p:spPr>
        <p:txBody>
          <a:bodyPr wrap="square" anchor="ctr">
            <a:spAutoFit/>
          </a:bodyPr>
          <a:lstStyle>
            <a:lvl1pPr>
              <a:tabLst>
                <a:tab pos="949325" algn="l"/>
                <a:tab pos="2619375" algn="l"/>
                <a:tab pos="4470400" algn="l"/>
              </a:tabLst>
              <a:defRPr>
                <a:solidFill>
                  <a:schemeClr val="tx1"/>
                </a:solidFill>
                <a:latin typeface="Arial" panose="020B0604020202020204" pitchFamily="34" charset="0"/>
              </a:defRPr>
            </a:lvl1pPr>
            <a:lvl2pPr>
              <a:tabLst>
                <a:tab pos="949325" algn="l"/>
                <a:tab pos="2619375" algn="l"/>
                <a:tab pos="4470400" algn="l"/>
              </a:tabLst>
              <a:defRPr>
                <a:solidFill>
                  <a:schemeClr val="tx1"/>
                </a:solidFill>
                <a:latin typeface="Arial" panose="020B0604020202020204" pitchFamily="34" charset="0"/>
              </a:defRPr>
            </a:lvl2pPr>
            <a:lvl3pPr>
              <a:tabLst>
                <a:tab pos="949325" algn="l"/>
                <a:tab pos="2619375" algn="l"/>
                <a:tab pos="4470400" algn="l"/>
              </a:tabLst>
              <a:defRPr>
                <a:solidFill>
                  <a:schemeClr val="tx1"/>
                </a:solidFill>
                <a:latin typeface="Arial" panose="020B0604020202020204" pitchFamily="34" charset="0"/>
              </a:defRPr>
            </a:lvl3pPr>
            <a:lvl4pPr>
              <a:tabLst>
                <a:tab pos="949325" algn="l"/>
                <a:tab pos="2619375" algn="l"/>
                <a:tab pos="4470400" algn="l"/>
              </a:tabLst>
              <a:defRPr>
                <a:solidFill>
                  <a:schemeClr val="tx1"/>
                </a:solidFill>
                <a:latin typeface="Arial" panose="020B0604020202020204" pitchFamily="34" charset="0"/>
              </a:defRPr>
            </a:lvl4pPr>
            <a:lvl5pPr>
              <a:tabLst>
                <a:tab pos="949325" algn="l"/>
                <a:tab pos="2619375" algn="l"/>
                <a:tab pos="4470400" algn="l"/>
              </a:tabLst>
              <a:defRPr>
                <a:solidFill>
                  <a:schemeClr val="tx1"/>
                </a:solidFill>
                <a:latin typeface="Arial" panose="020B0604020202020204" pitchFamily="34" charset="0"/>
              </a:defRPr>
            </a:lvl5pPr>
            <a:lvl6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6pPr>
            <a:lvl7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7pPr>
            <a:lvl8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8pPr>
            <a:lvl9pPr eaLnBrk="0" fontAlgn="base" hangingPunct="0">
              <a:spcBef>
                <a:spcPct val="0"/>
              </a:spcBef>
              <a:spcAft>
                <a:spcPct val="0"/>
              </a:spcAft>
              <a:tabLst>
                <a:tab pos="949325" algn="l"/>
                <a:tab pos="2619375" algn="l"/>
                <a:tab pos="44704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NGS OPUS SOLUTION REPORT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All computed coordinate accuracies are listed as peak-to-peak values.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For additional information: https://www.ngs.noaa.gov/OPUS/about.jsp#accuracy</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USER: </a:t>
            </a:r>
            <a:r>
              <a:rPr kumimoji="0" lang="en-US" altLang="en-US" sz="900" b="1" i="0" u="none" strike="noStrike" kern="1200" cap="none" spc="0" normalizeH="0" baseline="0" noProof="0" dirty="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joe.evjen@noaa.gov </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DATE: December 05, 2016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RINEX FILE: </a:t>
            </a:r>
            <a:r>
              <a:rPr kumimoji="0" lang="en-US" altLang="en-US" sz="900" b="1" i="0" u="none" strike="noStrike" kern="1200" cap="none" spc="0" normalizeH="0" baseline="0" noProof="0" dirty="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5947299r.16o </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TIME: 18:45:47 UTC</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SOFTWARE: page5  1209.04 master95.pl 160321      START: 2016/10/25  17:14:00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EPHEMERIS: igs19202.eph [precise]                  STOP: 2016/10/25  21:49:00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NAV FILE: brdc2990.16n                        OBS USED: 11436 / 12254   :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ANT NAME: </a:t>
            </a:r>
            <a:r>
              <a:rPr kumimoji="0" lang="en-US" altLang="en-US" sz="900" b="1" i="0" u="none" strike="noStrike" kern="1200" cap="none" spc="0" normalizeH="0" baseline="0" noProof="0" dirty="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TRM57971.00     NONE             </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FIXED AMB:    82 /    83   :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99%</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ARP HEIGHT: </a:t>
            </a:r>
            <a:r>
              <a:rPr kumimoji="0" lang="en-US" altLang="en-US" sz="900" b="1" i="0" u="none" strike="noStrike" kern="1200" cap="none" spc="0" normalizeH="0" baseline="0" noProof="0" dirty="0">
                <a:ln>
                  <a:noFill/>
                </a:ln>
                <a:solidFill>
                  <a:srgbClr val="00B050"/>
                </a:solidFill>
                <a:effectLst/>
                <a:uLnTx/>
                <a:uFillTx/>
                <a:latin typeface="Courier New" panose="02070309020205020404" pitchFamily="49" charset="0"/>
                <a:ea typeface="Times New Roman" panose="02020603050405020304" pitchFamily="18" charset="0"/>
                <a:cs typeface="Courier New" panose="02070309020205020404" pitchFamily="49" charset="0"/>
              </a:rPr>
              <a:t>2.0</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OVERALL RMS: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0.010</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REF FRAME: NAD_83(2011)(EPOCH:2010.0000)              IGS08 (EPOCH:2016.8164)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X: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-2833371.235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-2833372.332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Y: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-1541100.973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-1541099.963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0.015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Z: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5484647.219</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0.026</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5484647.459</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0.026</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LAT: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59 42 33.45847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59 42 33.44896</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0.003</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 LON: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208 32 32.07518</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208 32 31.98492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W LON: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151 27 27.92482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151 27 28.01508</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0.007</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EL HGT: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503.684</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504.134</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0.032</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ORTHO HGT: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494.346</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a:t>
            </a:r>
            <a:r>
              <a:rPr kumimoji="0" lang="en-US" altLang="en-US" sz="900" b="1" i="0" u="none" strike="noStrike" kern="1200" cap="none" spc="0" normalizeH="0" baseline="0" noProof="0" dirty="0">
                <a:ln>
                  <a:noFill/>
                </a:ln>
                <a:solidFill>
                  <a:srgbClr val="F86B02"/>
                </a:solidFill>
                <a:effectLst/>
                <a:uLnTx/>
                <a:uFillTx/>
                <a:latin typeface="Courier New" panose="02070309020205020404" pitchFamily="49" charset="0"/>
                <a:ea typeface="Times New Roman" panose="02020603050405020304" pitchFamily="18" charset="0"/>
                <a:cs typeface="Courier New" panose="02070309020205020404" pitchFamily="49" charset="0"/>
              </a:rPr>
              <a:t>0.055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(m) [NAVD88 (Computed using GEOID12B)]</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COORDINATES    STATE PLANE COORDINATES</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UTM (Zone 05)         SPC (5004 AK 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Northing (Y) [meters]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6620045.124           636606.995</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Easting (X)  [meters]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586771.176           417957.136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Convergence  [degrees]     1.33177427          -1.25880956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Point Scale                0.99969227           0.99998247</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Combined Factor            0.99961346           0.99990364</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US NATIONAL GRID DESIGNATOR: </a:t>
            </a:r>
            <a:r>
              <a:rPr kumimoji="0" lang="en-US" altLang="en-US" sz="900" b="1" i="0" u="none" strike="noStrike" kern="1200" cap="none" spc="0" normalizeH="0" baseline="0" noProof="0" dirty="0">
                <a:ln>
                  <a:noFill/>
                </a:ln>
                <a:solidFill>
                  <a:srgbClr val="C00000"/>
                </a:solidFill>
                <a:effectLst/>
                <a:uLnTx/>
                <a:uFillTx/>
                <a:latin typeface="Courier New" panose="02070309020205020404" pitchFamily="49" charset="0"/>
                <a:ea typeface="Times New Roman" panose="02020603050405020304" pitchFamily="18" charset="0"/>
                <a:cs typeface="Courier New" panose="02070309020205020404" pitchFamily="49" charset="0"/>
              </a:rPr>
              <a:t>5VNG8677120045</a:t>
            </a: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(NAD 83)</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BASE STATIONS USED</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PID       DESIGNATION                        LATITUDE    LONGITUDE DISTANCE(m)</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DM7460 AC61 CHICKENM61AK2006 CORS ARP      N640145.332 W1420432.948  688041.0</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DP9272 MCES MCNEIL CANYON ELE CORS ARP     N594445.882 W1511528.107   11973.1</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DL7665 AC39 SHUYAKISSPAK2006 CORS ARP      N583634.993 W1522338.579  133691.6</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endPar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                 NEAREST NGS PUBLISHED CONTROL POINT</a:t>
            </a:r>
          </a:p>
          <a:p>
            <a:pPr marL="0" marR="0" lvl="0" indent="0" algn="l" defTabSz="914400" rtl="0" eaLnBrk="0" fontAlgn="base" latinLnBrk="0" hangingPunct="0">
              <a:lnSpc>
                <a:spcPct val="100000"/>
              </a:lnSpc>
              <a:spcBef>
                <a:spcPct val="0"/>
              </a:spcBef>
              <a:spcAft>
                <a:spcPct val="0"/>
              </a:spcAft>
              <a:buClrTx/>
              <a:buSzTx/>
              <a:buFontTx/>
              <a:buNone/>
              <a:tabLst>
                <a:tab pos="949325" algn="l"/>
                <a:tab pos="2619375" algn="l"/>
                <a:tab pos="4470400" algn="l"/>
              </a:tabLst>
              <a:defRPr/>
            </a:pPr>
            <a:r>
              <a:rPr kumimoji="0" lang="en-US" altLang="en-US" sz="900" b="1"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Times New Roman" panose="02020603050405020304" pitchFamily="18" charset="0"/>
                <a:cs typeface="Courier New" panose="02070309020205020404" pitchFamily="49" charset="0"/>
              </a:rPr>
              <a:t>UW5506      LOOKOUT MTN                    N594233.480 W1512727.891       0.8</a:t>
            </a:r>
            <a:endParaRPr kumimoji="0" lang="en-US" altLang="en-US" sz="1800" b="0" i="0" u="none" strike="noStrike" kern="1200" cap="none" spc="0" normalizeH="0" baseline="0" noProof="0" dirty="0">
              <a:ln>
                <a:noFill/>
              </a:ln>
              <a:solidFill>
                <a:srgbClr val="FFFFFF">
                  <a:lumMod val="75000"/>
                </a:srgbClr>
              </a:solidFill>
              <a:effectLst/>
              <a:uLnTx/>
              <a:uFillTx/>
              <a:latin typeface="Courier New" panose="02070309020205020404" pitchFamily="49" charset="0"/>
              <a:ea typeface="+mn-ea"/>
              <a:cs typeface="Courier New" panose="02070309020205020404" pitchFamily="49" charset="0"/>
            </a:endParaRPr>
          </a:p>
        </p:txBody>
      </p:sp>
      <p:sp>
        <p:nvSpPr>
          <p:cNvPr id="25602" name="Rectangle 4"/>
          <p:cNvSpPr>
            <a:spLocks noGrp="1"/>
          </p:cNvSpPr>
          <p:nvPr>
            <p:ph type="ctrTitle"/>
          </p:nvPr>
        </p:nvSpPr>
        <p:spPr>
          <a:xfrm>
            <a:off x="457200" y="381001"/>
            <a:ext cx="9829800" cy="762000"/>
          </a:xfrm>
        </p:spPr>
        <p:txBody>
          <a:bodyPr/>
          <a:lstStyle/>
          <a:p>
            <a:pPr eaLnBrk="1" hangingPunct="1"/>
            <a:r>
              <a:rPr lang="en-US" altLang="en-US" sz="3200" b="1" dirty="0">
                <a:solidFill>
                  <a:schemeClr val="bg1"/>
                </a:solidFill>
                <a:latin typeface="Arial" panose="020B0604020202020204" pitchFamily="34" charset="0"/>
                <a:cs typeface="Arial" panose="020B0604020202020204" pitchFamily="34" charset="0"/>
              </a:rPr>
              <a:t>Networked GPS and Your Ellipsoidal Position</a:t>
            </a:r>
          </a:p>
        </p:txBody>
      </p:sp>
      <p:pic>
        <p:nvPicPr>
          <p:cNvPr id="1028" name="Picture 4" descr="how OPUS static processing 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686880"/>
            <a:ext cx="4286250"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a:spLocks noGrp="1"/>
          </p:cNvSpPr>
          <p:nvPr>
            <p:ph type="subTitle" idx="1"/>
          </p:nvPr>
        </p:nvSpPr>
        <p:spPr>
          <a:xfrm>
            <a:off x="457200" y="4419600"/>
            <a:ext cx="4724400" cy="2286000"/>
          </a:xfrm>
        </p:spPr>
        <p:txBody>
          <a:bodyPr>
            <a:normAutofit/>
          </a:bodyPr>
          <a:lstStyle/>
          <a:p>
            <a:pPr marL="285750" indent="-285750" algn="l" eaLnBrk="1" hangingPunct="1">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Next, you merge your observations with a network of permanent Continuously Operating Reference Stations (CORSs) </a:t>
            </a:r>
          </a:p>
          <a:p>
            <a:pPr marL="285750" indent="-28575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A least-squares adjustment, NGS’s </a:t>
            </a:r>
            <a:r>
              <a:rPr lang="en-US" altLang="en-US" sz="1800" cap="none" dirty="0">
                <a:solidFill>
                  <a:schemeClr val="bg1"/>
                </a:solidFill>
                <a:ea typeface="MS PGothic" panose="020B0600070205080204" pitchFamily="34" charset="-128"/>
              </a:rPr>
              <a:t>Online Positioning User Service (OPUS),</a:t>
            </a:r>
            <a:r>
              <a:rPr lang="en-US" altLang="en-US" sz="1800" cap="none" dirty="0">
                <a:solidFill>
                  <a:schemeClr val="bg1"/>
                </a:solidFill>
                <a:latin typeface="Arial" panose="020B0604020202020204" pitchFamily="34" charset="0"/>
                <a:ea typeface="MS PGothic" panose="020B0600070205080204" pitchFamily="34" charset="-128"/>
                <a:cs typeface="+mn-cs"/>
              </a:rPr>
              <a:t> provides ellipsoidal heights to a few cm. </a:t>
            </a:r>
            <a:endParaRPr lang="en-US" altLang="en-US" sz="1800" cap="none" dirty="0">
              <a:solidFill>
                <a:schemeClr val="bg1"/>
              </a:solidFill>
              <a:ea typeface="MS PGothic" panose="020B0600070205080204" pitchFamily="34" charset="-128"/>
            </a:endParaRPr>
          </a:p>
        </p:txBody>
      </p:sp>
      <p:sp>
        <p:nvSpPr>
          <p:cNvPr id="2" name="Rectangle 1"/>
          <p:cNvSpPr/>
          <p:nvPr/>
        </p:nvSpPr>
        <p:spPr>
          <a:xfrm>
            <a:off x="8001000" y="5448300"/>
            <a:ext cx="742950" cy="228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85325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685800" y="627077"/>
            <a:ext cx="11506200" cy="409575"/>
          </a:xfrm>
        </p:spPr>
        <p:txBody>
          <a:bodyPr/>
          <a:lstStyle/>
          <a:p>
            <a:pPr eaLnBrk="1" hangingPunct="1"/>
            <a:r>
              <a:rPr lang="en-US" altLang="en-US" sz="2800" b="1" dirty="0">
                <a:solidFill>
                  <a:schemeClr val="bg1"/>
                </a:solidFill>
                <a:latin typeface="Arial" panose="020B0604020202020204" pitchFamily="34" charset="0"/>
                <a:cs typeface="Arial" panose="020B0604020202020204" pitchFamily="34" charset="0"/>
              </a:rPr>
              <a:t>Aside:  The Position of the Network Stations Themselves?…</a:t>
            </a:r>
          </a:p>
        </p:txBody>
      </p:sp>
      <p:sp>
        <p:nvSpPr>
          <p:cNvPr id="9" name="Rectangle 5"/>
          <p:cNvSpPr>
            <a:spLocks noGrp="1"/>
          </p:cNvSpPr>
          <p:nvPr>
            <p:ph type="subTitle" idx="1"/>
          </p:nvPr>
        </p:nvSpPr>
        <p:spPr>
          <a:xfrm>
            <a:off x="685800" y="4395999"/>
            <a:ext cx="10972800" cy="2385801"/>
          </a:xfrm>
        </p:spPr>
        <p:txBody>
          <a:bodyPr>
            <a:normAutofit fontScale="92500" lnSpcReduction="20000"/>
          </a:bodyPr>
          <a:lstStyle/>
          <a:p>
            <a:pPr marL="285750" indent="-28575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The International Terrestrial Reference Frame (ITRF14) is maintained by The International Earth Rotation and Reference Systems Service (IERS)</a:t>
            </a:r>
          </a:p>
          <a:p>
            <a:pPr marL="285750" indent="-28575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The ITRF is positioned relative to the International Celestial Reference Frame (ICRF- think extragalactic quasars) and is used to define the positions of ~150 stations worldwide</a:t>
            </a:r>
          </a:p>
          <a:p>
            <a:pPr marL="285750" indent="-28575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These stations, in turn, define the position of the GPS satellites’ orbits</a:t>
            </a:r>
          </a:p>
          <a:p>
            <a:pPr marL="285750" indent="-28575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In the US, densification of the ITRF is done through a network adjustment of additional, continuously operating reference stations (CORSs) in the NOAA CORS Network (NCN)</a:t>
            </a:r>
          </a:p>
          <a:p>
            <a:pPr marL="285750" indent="-285750">
              <a:buFont typeface="Arial" panose="020B0604020202020204" pitchFamily="34" charset="0"/>
              <a:buChar char="•"/>
              <a:defRPr/>
            </a:pPr>
            <a:r>
              <a:rPr lang="en-US" altLang="en-US" sz="1800" cap="none" dirty="0">
                <a:solidFill>
                  <a:schemeClr val="bg1"/>
                </a:solidFill>
                <a:latin typeface="Arial" panose="020B0604020202020204" pitchFamily="34" charset="0"/>
                <a:ea typeface="MS PGothic" panose="020B0600070205080204" pitchFamily="34" charset="-128"/>
                <a:cs typeface="+mn-cs"/>
              </a:rPr>
              <a:t>These CORSs are what allow for the accurate determination of your observations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139937"/>
            <a:ext cx="6157912" cy="3175741"/>
          </a:xfrm>
          <a:prstGeom prst="rect">
            <a:avLst/>
          </a:prstGeom>
        </p:spPr>
      </p:pic>
    </p:spTree>
    <p:extLst>
      <p:ext uri="{BB962C8B-B14F-4D97-AF65-F5344CB8AC3E}">
        <p14:creationId xmlns:p14="http://schemas.microsoft.com/office/powerpoint/2010/main" val="355878691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603932"/>
            <a:ext cx="7696200" cy="685800"/>
          </a:xfrm>
        </p:spPr>
        <p:txBody>
          <a:bodyPr>
            <a:normAutofit/>
          </a:bodyPr>
          <a:lstStyle/>
          <a:p>
            <a:pPr algn="l" eaLnBrk="1" hangingPunct="1"/>
            <a:r>
              <a:rPr lang="en-US" altLang="en-US" sz="3600" b="1" dirty="0">
                <a:latin typeface="Arial" panose="020B0604020202020204" pitchFamily="34" charset="0"/>
                <a:cs typeface="Arial" panose="020B0604020202020204" pitchFamily="34" charset="0"/>
              </a:rPr>
              <a:t>Me</a:t>
            </a:r>
          </a:p>
        </p:txBody>
      </p:sp>
      <p:sp>
        <p:nvSpPr>
          <p:cNvPr id="5123" name="Rectangle 3"/>
          <p:cNvSpPr>
            <a:spLocks noGrp="1" noChangeArrowheads="1"/>
          </p:cNvSpPr>
          <p:nvPr>
            <p:ph idx="1"/>
          </p:nvPr>
        </p:nvSpPr>
        <p:spPr>
          <a:xfrm>
            <a:off x="533400" y="1278846"/>
            <a:ext cx="11277600" cy="2860256"/>
          </a:xfrm>
        </p:spPr>
        <p:txBody>
          <a:bodyPr>
            <a:noAutofit/>
          </a:bodyPr>
          <a:lstStyle/>
          <a:p>
            <a:pPr>
              <a:lnSpc>
                <a:spcPct val="90000"/>
              </a:lnSpc>
              <a:buFont typeface="Arial" panose="020B0604020202020204" pitchFamily="34" charset="0"/>
              <a:buChar char="•"/>
              <a:tabLst>
                <a:tab pos="0" algn="l"/>
              </a:tabLst>
            </a:pPr>
            <a:r>
              <a:rPr lang="en-US" altLang="zh-CN" sz="2800" dirty="0">
                <a:latin typeface="Arial" panose="020B0604020202020204" pitchFamily="34" charset="0"/>
                <a:cs typeface="Arial" panose="020B0604020202020204" pitchFamily="34" charset="0"/>
              </a:rPr>
              <a:t>I’m Derek van </a:t>
            </a:r>
            <a:r>
              <a:rPr lang="en-US" altLang="zh-CN" sz="2800" dirty="0" err="1">
                <a:latin typeface="Arial" panose="020B0604020202020204" pitchFamily="34" charset="0"/>
                <a:cs typeface="Arial" panose="020B0604020202020204" pitchFamily="34" charset="0"/>
              </a:rPr>
              <a:t>Westrum</a:t>
            </a:r>
            <a:endParaRPr lang="en-US" altLang="zh-CN" sz="2800" dirty="0">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tabLst>
                <a:tab pos="0" algn="l"/>
              </a:tabLst>
            </a:pPr>
            <a:r>
              <a:rPr lang="en-US" altLang="zh-CN" sz="2800" dirty="0">
                <a:latin typeface="Arial" panose="020B0604020202020204" pitchFamily="34" charset="0"/>
                <a:cs typeface="Arial" panose="020B0604020202020204" pitchFamily="34" charset="0"/>
              </a:rPr>
              <a:t>I grew up in Golden, Colorado</a:t>
            </a:r>
          </a:p>
          <a:p>
            <a:pPr>
              <a:lnSpc>
                <a:spcPct val="90000"/>
              </a:lnSpc>
              <a:buFont typeface="Arial" panose="020B0604020202020204" pitchFamily="34" charset="0"/>
              <a:buChar char="•"/>
              <a:tabLst>
                <a:tab pos="0" algn="l"/>
              </a:tabLst>
            </a:pPr>
            <a:r>
              <a:rPr lang="en-US" altLang="zh-CN" sz="2800" dirty="0">
                <a:latin typeface="Arial" panose="020B0604020202020204" pitchFamily="34" charset="0"/>
                <a:cs typeface="Arial" panose="020B0604020202020204" pitchFamily="34" charset="0"/>
              </a:rPr>
              <a:t>I attended the University of Colorado for a good, long while</a:t>
            </a:r>
          </a:p>
          <a:p>
            <a:pPr>
              <a:lnSpc>
                <a:spcPct val="90000"/>
              </a:lnSpc>
              <a:buFont typeface="Arial" panose="020B0604020202020204" pitchFamily="34" charset="0"/>
              <a:buChar char="•"/>
              <a:tabLst>
                <a:tab pos="0" algn="l"/>
              </a:tabLst>
            </a:pPr>
            <a:r>
              <a:rPr lang="en-US" altLang="zh-CN" sz="2800" dirty="0">
                <a:latin typeface="Arial" panose="020B0604020202020204" pitchFamily="34" charset="0"/>
                <a:cs typeface="Arial" panose="020B0604020202020204" pitchFamily="34" charset="0"/>
              </a:rPr>
              <a:t>15 years at Micro-g LaCoste making gravity meters</a:t>
            </a:r>
          </a:p>
          <a:p>
            <a:pPr>
              <a:lnSpc>
                <a:spcPct val="90000"/>
              </a:lnSpc>
              <a:buFont typeface="Arial" panose="020B0604020202020204" pitchFamily="34" charset="0"/>
              <a:buChar char="•"/>
              <a:tabLst>
                <a:tab pos="0" algn="l"/>
              </a:tabLst>
            </a:pPr>
            <a:r>
              <a:rPr lang="en-US" altLang="zh-CN" sz="2800" dirty="0">
                <a:latin typeface="Arial" panose="020B0604020202020204" pitchFamily="34" charset="0"/>
                <a:cs typeface="Arial" panose="020B0604020202020204" pitchFamily="34" charset="0"/>
              </a:rPr>
              <a:t>6 years as physicist with NOAA’s National Geodetic Survey</a:t>
            </a:r>
          </a:p>
          <a:p>
            <a:pPr>
              <a:lnSpc>
                <a:spcPct val="90000"/>
              </a:lnSpc>
              <a:buFont typeface="Arial" panose="020B0604020202020204" pitchFamily="34" charset="0"/>
              <a:buChar char="•"/>
              <a:tabLst>
                <a:tab pos="0" algn="l"/>
              </a:tabLst>
            </a:pPr>
            <a:r>
              <a:rPr lang="en-US" altLang="zh-CN" sz="2800" dirty="0">
                <a:latin typeface="Arial" panose="020B0604020202020204" pitchFamily="34" charset="0"/>
                <a:cs typeface="Arial" panose="020B0604020202020204" pitchFamily="34" charset="0"/>
              </a:rPr>
              <a:t>I climb 14ers</a:t>
            </a:r>
          </a:p>
          <a:p>
            <a:pPr marL="0" indent="0">
              <a:lnSpc>
                <a:spcPct val="90000"/>
              </a:lnSpc>
              <a:buNone/>
              <a:tabLst>
                <a:tab pos="0" algn="l"/>
              </a:tabLst>
            </a:pPr>
            <a:endParaRPr lang="en-US" altLang="zh-CN"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400" y="4419600"/>
            <a:ext cx="1255663" cy="2057400"/>
          </a:xfrm>
          <a:prstGeom prst="rect">
            <a:avLst/>
          </a:prstGeom>
        </p:spPr>
      </p:pic>
      <p:sp>
        <p:nvSpPr>
          <p:cNvPr id="5" name="Oval Callout 4"/>
          <p:cNvSpPr/>
          <p:nvPr/>
        </p:nvSpPr>
        <p:spPr>
          <a:xfrm>
            <a:off x="8458200" y="4267200"/>
            <a:ext cx="1447800" cy="650456"/>
          </a:xfrm>
          <a:prstGeom prst="wedgeEllipseCallout">
            <a:avLst>
              <a:gd name="adj1" fmla="val 105913"/>
              <a:gd name="adj2" fmla="val 7029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Hi, I’m Derek!</a:t>
            </a:r>
          </a:p>
        </p:txBody>
      </p:sp>
    </p:spTree>
    <p:extLst>
      <p:ext uri="{BB962C8B-B14F-4D97-AF65-F5344CB8AC3E}">
        <p14:creationId xmlns:p14="http://schemas.microsoft.com/office/powerpoint/2010/main" val="71421827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p:cNvSpPr>
          <p:nvPr>
            <p:ph type="ctrTitle"/>
          </p:nvPr>
        </p:nvSpPr>
        <p:spPr>
          <a:xfrm>
            <a:off x="725629" y="810409"/>
            <a:ext cx="9296400" cy="409575"/>
          </a:xfrm>
        </p:spPr>
        <p:txBody>
          <a:bodyPr/>
          <a:lstStyle/>
          <a:p>
            <a:pPr eaLnBrk="1" hangingPunct="1"/>
            <a:r>
              <a:rPr lang="en-US" altLang="en-US" sz="3600" b="1" dirty="0">
                <a:solidFill>
                  <a:schemeClr val="bg1"/>
                </a:solidFill>
                <a:latin typeface="Arial" panose="020B0604020202020204" pitchFamily="34" charset="0"/>
                <a:cs typeface="Arial" panose="020B0604020202020204" pitchFamily="34" charset="0"/>
              </a:rPr>
              <a:t>But Closer Up, Gravity  Tweaks Things…</a:t>
            </a:r>
          </a:p>
        </p:txBody>
      </p:sp>
      <p:sp>
        <p:nvSpPr>
          <p:cNvPr id="27651" name="Rectangle 5"/>
          <p:cNvSpPr>
            <a:spLocks noGrp="1"/>
          </p:cNvSpPr>
          <p:nvPr>
            <p:ph type="subTitle" idx="1"/>
          </p:nvPr>
        </p:nvSpPr>
        <p:spPr>
          <a:xfrm>
            <a:off x="642852" y="1598573"/>
            <a:ext cx="10558548" cy="1824771"/>
          </a:xfrm>
        </p:spPr>
        <p:txBody>
          <a:bodyPr>
            <a:normAutofit fontScale="92500" lnSpcReduction="20000"/>
          </a:bodyPr>
          <a:lstStyle/>
          <a:p>
            <a:pPr algn="l" eaLnBrk="1" hangingPunct="1"/>
            <a:r>
              <a:rPr lang="en-US" altLang="en-US" cap="none" dirty="0">
                <a:solidFill>
                  <a:schemeClr val="bg1"/>
                </a:solidFill>
                <a:latin typeface="Arial" panose="020B0604020202020204" pitchFamily="34" charset="0"/>
                <a:cs typeface="Arial" panose="020B0604020202020204" pitchFamily="34" charset="0"/>
              </a:rPr>
              <a:t>Okay, so far away the Earth is an ellipsoid, and we can get good positions relative to that…</a:t>
            </a:r>
          </a:p>
          <a:p>
            <a:pPr algn="l" eaLnBrk="1" hangingPunct="1"/>
            <a:r>
              <a:rPr lang="en-US" altLang="en-US" cap="none" dirty="0">
                <a:solidFill>
                  <a:schemeClr val="bg1"/>
                </a:solidFill>
              </a:rPr>
              <a:t>But closer up, t</a:t>
            </a:r>
            <a:r>
              <a:rPr lang="en-US" altLang="en-US" cap="none" dirty="0">
                <a:solidFill>
                  <a:schemeClr val="bg1"/>
                </a:solidFill>
                <a:latin typeface="Arial" panose="020B0604020202020204" pitchFamily="34" charset="0"/>
                <a:cs typeface="Arial" panose="020B0604020202020204" pitchFamily="34" charset="0"/>
              </a:rPr>
              <a:t>he Earth obviously has mountains and valleys.   Even if there was so much water that it covered all the land, the shape would be irregular.  This is because the mass of the Earth isn’t distributed evenly – gravity is stronger in some places compared with others.  The underwater mountains would pull water towards “peaks” until water stopped flowing.  </a:t>
            </a:r>
          </a:p>
          <a:p>
            <a:pPr algn="l" eaLnBrk="1" hangingPunct="1"/>
            <a:r>
              <a:rPr lang="en-US" altLang="en-US" cap="none" dirty="0">
                <a:solidFill>
                  <a:schemeClr val="bg1"/>
                </a:solidFill>
                <a:latin typeface="Arial" panose="020B0604020202020204" pitchFamily="34" charset="0"/>
                <a:cs typeface="Arial" panose="020B0604020202020204" pitchFamily="34" charset="0"/>
              </a:rPr>
              <a:t>By the way, the resulting surface is “level” everywhere.</a:t>
            </a:r>
          </a:p>
        </p:txBody>
      </p:sp>
      <p:sp>
        <p:nvSpPr>
          <p:cNvPr id="4" name="Rectangle 3"/>
          <p:cNvSpPr/>
          <p:nvPr/>
        </p:nvSpPr>
        <p:spPr>
          <a:xfrm>
            <a:off x="762000" y="4876800"/>
            <a:ext cx="6665142" cy="954107"/>
          </a:xfrm>
          <a:prstGeom prst="rect">
            <a:avLst/>
          </a:prstGeom>
        </p:spPr>
        <p:txBody>
          <a:bodyPr wrap="square">
            <a:spAutoFit/>
          </a:bodyPr>
          <a:lstStyle/>
          <a:p>
            <a:pPr>
              <a:defRPr/>
            </a:pPr>
            <a:r>
              <a:rPr lang="en-US" altLang="en-US" dirty="0">
                <a:solidFill>
                  <a:schemeClr val="bg1"/>
                </a:solidFill>
                <a:latin typeface="Arial" panose="020B0604020202020204" pitchFamily="34" charset="0"/>
                <a:ea typeface="MS PGothic" panose="020B0600070205080204" pitchFamily="34" charset="-128"/>
              </a:rPr>
              <a:t>~1820:  Laplace, Gauss, Bessel, Stokes (and others) developed the mathematics that allowed them to precisely declare that Earth is actually best described as a </a:t>
            </a:r>
            <a:r>
              <a:rPr lang="en-US" altLang="en-US" sz="2000" b="1" dirty="0">
                <a:solidFill>
                  <a:schemeClr val="bg1"/>
                </a:solidFill>
                <a:latin typeface="Arial" panose="020B0604020202020204" pitchFamily="34" charset="0"/>
                <a:ea typeface="MS PGothic" panose="020B0600070205080204" pitchFamily="34" charset="-128"/>
              </a:rPr>
              <a:t>lumpy blob</a:t>
            </a:r>
            <a:r>
              <a:rPr lang="en-US" altLang="en-US" dirty="0">
                <a:solidFill>
                  <a:schemeClr val="bg1"/>
                </a:solidFill>
                <a:latin typeface="Arial" panose="020B0604020202020204" pitchFamily="34" charset="0"/>
                <a:ea typeface="MS PGothic" panose="020B0600070205080204" pitchFamily="34" charset="-128"/>
              </a:rPr>
              <a:t> =&gt; Geodesy.</a:t>
            </a:r>
          </a:p>
        </p:txBody>
      </p:sp>
      <p:grpSp>
        <p:nvGrpSpPr>
          <p:cNvPr id="7" name="Group 6"/>
          <p:cNvGrpSpPr/>
          <p:nvPr/>
        </p:nvGrpSpPr>
        <p:grpSpPr>
          <a:xfrm>
            <a:off x="7581527" y="3220685"/>
            <a:ext cx="3266492" cy="2896043"/>
            <a:chOff x="1533956" y="2407451"/>
            <a:chExt cx="3266492" cy="2896043"/>
          </a:xfrm>
        </p:grpSpPr>
        <p:sp>
          <p:nvSpPr>
            <p:cNvPr id="20" name="Oval 19"/>
            <p:cNvSpPr/>
            <p:nvPr/>
          </p:nvSpPr>
          <p:spPr>
            <a:xfrm rot="21446841">
              <a:off x="1533956" y="2407451"/>
              <a:ext cx="3266492" cy="289604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21" name="Freeform 20"/>
            <p:cNvSpPr/>
            <p:nvPr/>
          </p:nvSpPr>
          <p:spPr>
            <a:xfrm rot="21446841">
              <a:off x="1734533" y="2844774"/>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22" name="Freeform 21"/>
            <p:cNvSpPr/>
            <p:nvPr/>
          </p:nvSpPr>
          <p:spPr>
            <a:xfrm rot="21446841" flipH="1" flipV="1">
              <a:off x="3172027" y="2524552"/>
              <a:ext cx="1528662"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7373781" y="3131854"/>
            <a:ext cx="3681984" cy="3056178"/>
            <a:chOff x="3177280" y="3050214"/>
            <a:chExt cx="3681984" cy="3056178"/>
          </a:xfrm>
        </p:grpSpPr>
        <p:sp>
          <p:nvSpPr>
            <p:cNvPr id="12" name="Oval 11"/>
            <p:cNvSpPr/>
            <p:nvPr/>
          </p:nvSpPr>
          <p:spPr>
            <a:xfrm rot="21446841">
              <a:off x="3341458" y="3328248"/>
              <a:ext cx="1373112" cy="142452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rot="21446841">
              <a:off x="3177280" y="3050214"/>
              <a:ext cx="3681984" cy="3056178"/>
              <a:chOff x="3747021" y="2688312"/>
              <a:chExt cx="2223142" cy="1811330"/>
            </a:xfrm>
            <a:solidFill>
              <a:schemeClr val="tx1"/>
            </a:solidFill>
          </p:grpSpPr>
          <p:sp>
            <p:nvSpPr>
              <p:cNvPr id="29" name="Oval 28"/>
              <p:cNvSpPr/>
              <p:nvPr/>
            </p:nvSpPr>
            <p:spPr>
              <a:xfrm>
                <a:off x="4541285" y="2688312"/>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Arial" panose="020B0604020202020204" pitchFamily="34" charset="0"/>
                  <a:cs typeface="Arial" panose="020B0604020202020204" pitchFamily="34" charset="0"/>
                </a:endParaRPr>
              </a:p>
            </p:txBody>
          </p:sp>
          <p:sp>
            <p:nvSpPr>
              <p:cNvPr id="30" name="Oval 29"/>
              <p:cNvSpPr/>
              <p:nvPr/>
            </p:nvSpPr>
            <p:spPr>
              <a:xfrm>
                <a:off x="5131963" y="3004459"/>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1" name="Oval 30"/>
              <p:cNvSpPr/>
              <p:nvPr/>
            </p:nvSpPr>
            <p:spPr>
              <a:xfrm>
                <a:off x="3768171" y="3462948"/>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2" name="Oval 31"/>
              <p:cNvSpPr/>
              <p:nvPr/>
            </p:nvSpPr>
            <p:spPr>
              <a:xfrm>
                <a:off x="3747021" y="2747042"/>
                <a:ext cx="2209800" cy="1752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grpSp>
        <p:sp>
          <p:nvSpPr>
            <p:cNvPr id="15" name="Freeform 14"/>
            <p:cNvSpPr/>
            <p:nvPr/>
          </p:nvSpPr>
          <p:spPr>
            <a:xfrm rot="21446841">
              <a:off x="3589325" y="3666847"/>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16" name="Freeform 15"/>
            <p:cNvSpPr/>
            <p:nvPr/>
          </p:nvSpPr>
          <p:spPr>
            <a:xfrm rot="21446841" flipH="1" flipV="1">
              <a:off x="5026819" y="3346625"/>
              <a:ext cx="1528662"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26979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816208" y="793844"/>
            <a:ext cx="8382000" cy="409575"/>
          </a:xfrm>
        </p:spPr>
        <p:txBody>
          <a:bodyPr/>
          <a:lstStyle/>
          <a:p>
            <a:pPr eaLnBrk="1" hangingPunct="1"/>
            <a:r>
              <a:rPr lang="en-US" altLang="en-US" sz="3600" b="1" dirty="0">
                <a:latin typeface="Arial" panose="020B0604020202020204" pitchFamily="34" charset="0"/>
                <a:cs typeface="Arial" panose="020B0604020202020204" pitchFamily="34" charset="0"/>
              </a:rPr>
              <a:t>Earth’s Gravity Field, W</a:t>
            </a:r>
          </a:p>
        </p:txBody>
      </p:sp>
      <p:sp>
        <p:nvSpPr>
          <p:cNvPr id="25604" name="Rectangle 1"/>
          <p:cNvSpPr>
            <a:spLocks noChangeArrowheads="1"/>
          </p:cNvSpPr>
          <p:nvPr/>
        </p:nvSpPr>
        <p:spPr bwMode="auto">
          <a:xfrm>
            <a:off x="5402107" y="1370140"/>
            <a:ext cx="6444158"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en-US" altLang="en-US" sz="2000" dirty="0">
                <a:solidFill>
                  <a:schemeClr val="bg1"/>
                </a:solidFill>
                <a:latin typeface="Arial" panose="020B0604020202020204" pitchFamily="34" charset="0"/>
              </a:rPr>
              <a:t>W = </a:t>
            </a:r>
            <a:r>
              <a:rPr lang="en-US" altLang="en-US" sz="2000" i="1" dirty="0" err="1">
                <a:solidFill>
                  <a:schemeClr val="bg1"/>
                </a:solidFill>
                <a:latin typeface="Arial" panose="020B0604020202020204" pitchFamily="34" charset="0"/>
              </a:rPr>
              <a:t>const</a:t>
            </a:r>
            <a:r>
              <a:rPr lang="en-US" altLang="en-US" sz="2000" dirty="0">
                <a:solidFill>
                  <a:schemeClr val="bg1"/>
                </a:solidFill>
                <a:latin typeface="Arial" panose="020B0604020202020204" pitchFamily="34" charset="0"/>
              </a:rPr>
              <a:t> defines a surface of constant gravity potential, or </a:t>
            </a:r>
            <a:r>
              <a:rPr lang="en-US" altLang="en-US" sz="2000" b="1" dirty="0">
                <a:solidFill>
                  <a:schemeClr val="bg1"/>
                </a:solidFill>
                <a:latin typeface="Arial" panose="020B0604020202020204" pitchFamily="34" charset="0"/>
              </a:rPr>
              <a:t>equipotential</a:t>
            </a:r>
          </a:p>
          <a:p>
            <a:pPr>
              <a:spcBef>
                <a:spcPct val="0"/>
              </a:spcBef>
            </a:pPr>
            <a:r>
              <a:rPr lang="en-US" altLang="en-US" sz="2000" dirty="0">
                <a:solidFill>
                  <a:schemeClr val="bg1"/>
                </a:solidFill>
                <a:latin typeface="Arial" panose="020B0604020202020204" pitchFamily="34" charset="0"/>
              </a:rPr>
              <a:t>Water doesn’t flow along such a surface – remember, they’re level.</a:t>
            </a:r>
          </a:p>
          <a:p>
            <a:pPr eaLnBrk="1" hangingPunct="1">
              <a:spcBef>
                <a:spcPct val="0"/>
              </a:spcBef>
            </a:pPr>
            <a:r>
              <a:rPr lang="en-US" altLang="en-US" sz="2000" dirty="0">
                <a:solidFill>
                  <a:schemeClr val="bg1"/>
                </a:solidFill>
                <a:latin typeface="Arial" panose="020B0604020202020204" pitchFamily="34" charset="0"/>
              </a:rPr>
              <a:t>There are infinitely many level surfaces.  They are not necessarily parallel to each other, but never intersect.  </a:t>
            </a:r>
          </a:p>
          <a:p>
            <a:pPr eaLnBrk="1" hangingPunct="1">
              <a:spcBef>
                <a:spcPct val="0"/>
              </a:spcBef>
            </a:pPr>
            <a:r>
              <a:rPr lang="en-US" altLang="en-US" sz="2000" dirty="0">
                <a:solidFill>
                  <a:schemeClr val="bg1"/>
                </a:solidFill>
                <a:latin typeface="Arial" panose="020B0604020202020204" pitchFamily="34" charset="0"/>
              </a:rPr>
              <a:t>Up close they’re lumpy blobs, but farther out they become more and more ellipsoidal.</a:t>
            </a:r>
          </a:p>
          <a:p>
            <a:pPr eaLnBrk="1" hangingPunct="1">
              <a:spcBef>
                <a:spcPct val="0"/>
              </a:spcBef>
            </a:pPr>
            <a:r>
              <a:rPr lang="en-US" altLang="en-US" sz="2000" b="1" dirty="0">
                <a:solidFill>
                  <a:schemeClr val="bg1"/>
                </a:solidFill>
                <a:latin typeface="Arial" panose="020B0604020202020204" pitchFamily="34" charset="0"/>
              </a:rPr>
              <a:t>Plumb lines </a:t>
            </a:r>
            <a:r>
              <a:rPr lang="en-US" altLang="en-US" sz="2000" dirty="0">
                <a:solidFill>
                  <a:schemeClr val="bg1"/>
                </a:solidFill>
                <a:latin typeface="Arial" panose="020B0604020202020204" pitchFamily="34" charset="0"/>
              </a:rPr>
              <a:t>are always perpendicular to every surface they intersect.</a:t>
            </a:r>
          </a:p>
          <a:p>
            <a:pPr>
              <a:spcBef>
                <a:spcPct val="0"/>
              </a:spcBef>
            </a:pPr>
            <a:r>
              <a:rPr lang="en-US" altLang="en-US" sz="2000" dirty="0">
                <a:solidFill>
                  <a:schemeClr val="bg1"/>
                </a:solidFill>
                <a:latin typeface="Arial" panose="020B0604020202020204" pitchFamily="34" charset="0"/>
              </a:rPr>
              <a:t>The one equipotential surface that, on average, best matches sea level is known as the </a:t>
            </a:r>
            <a:r>
              <a:rPr lang="en-US" altLang="en-US" sz="2000" b="1" dirty="0">
                <a:solidFill>
                  <a:schemeClr val="bg1"/>
                </a:solidFill>
                <a:latin typeface="Arial" panose="020B0604020202020204" pitchFamily="34" charset="0"/>
              </a:rPr>
              <a:t>geoid ≡ W</a:t>
            </a:r>
            <a:r>
              <a:rPr lang="en-US" altLang="en-US" sz="2000" b="1" baseline="-25000" dirty="0">
                <a:solidFill>
                  <a:schemeClr val="bg1"/>
                </a:solidFill>
                <a:latin typeface="Arial" panose="020B0604020202020204" pitchFamily="34" charset="0"/>
              </a:rPr>
              <a:t>0</a:t>
            </a:r>
            <a:r>
              <a:rPr lang="en-US" altLang="en-US" sz="2000" dirty="0">
                <a:solidFill>
                  <a:schemeClr val="bg1"/>
                </a:solidFill>
                <a:latin typeface="Arial" panose="020B0604020202020204" pitchFamily="34" charset="0"/>
              </a:rPr>
              <a:t>, our </a:t>
            </a:r>
            <a:r>
              <a:rPr lang="en-US" altLang="en-US" sz="2000" cap="all" dirty="0">
                <a:solidFill>
                  <a:srgbClr val="FF0000"/>
                </a:solidFill>
                <a:latin typeface="Arial" panose="020B0604020202020204" pitchFamily="34" charset="0"/>
              </a:rPr>
              <a:t>fancy new sea level</a:t>
            </a:r>
          </a:p>
        </p:txBody>
      </p:sp>
      <p:grpSp>
        <p:nvGrpSpPr>
          <p:cNvPr id="4" name="Group 3"/>
          <p:cNvGrpSpPr/>
          <p:nvPr/>
        </p:nvGrpSpPr>
        <p:grpSpPr>
          <a:xfrm>
            <a:off x="1096408" y="1456337"/>
            <a:ext cx="3947916" cy="3463932"/>
            <a:chOff x="1096408" y="1456337"/>
            <a:chExt cx="3947916" cy="3463932"/>
          </a:xfrm>
        </p:grpSpPr>
        <p:sp>
          <p:nvSpPr>
            <p:cNvPr id="9" name="Oval 8"/>
            <p:cNvSpPr/>
            <p:nvPr/>
          </p:nvSpPr>
          <p:spPr>
            <a:xfrm rot="21446841">
              <a:off x="1721860" y="1975605"/>
              <a:ext cx="2872740" cy="261808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0" name="Oval 9"/>
            <p:cNvSpPr/>
            <p:nvPr/>
          </p:nvSpPr>
          <p:spPr>
            <a:xfrm rot="21446841">
              <a:off x="1501105" y="1694143"/>
              <a:ext cx="3292729" cy="3061149"/>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1" name="Oval 10"/>
            <p:cNvSpPr/>
            <p:nvPr/>
          </p:nvSpPr>
          <p:spPr>
            <a:xfrm rot="21446841">
              <a:off x="1096408" y="1456337"/>
              <a:ext cx="3947916" cy="3463932"/>
            </a:xfrm>
            <a:prstGeom prst="ellipse">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4" name="Oval 13"/>
            <p:cNvSpPr/>
            <p:nvPr/>
          </p:nvSpPr>
          <p:spPr>
            <a:xfrm rot="21446841">
              <a:off x="1877289" y="2178929"/>
              <a:ext cx="2585577" cy="2236179"/>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grpSp>
      <p:sp>
        <p:nvSpPr>
          <p:cNvPr id="2" name="Freeform 1"/>
          <p:cNvSpPr/>
          <p:nvPr/>
        </p:nvSpPr>
        <p:spPr>
          <a:xfrm>
            <a:off x="2563330" y="1518984"/>
            <a:ext cx="387674" cy="901294"/>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Freeform 20"/>
          <p:cNvSpPr/>
          <p:nvPr/>
        </p:nvSpPr>
        <p:spPr>
          <a:xfrm flipH="1">
            <a:off x="3405088" y="1507571"/>
            <a:ext cx="235614" cy="87623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2" name="Freeform 21"/>
          <p:cNvSpPr/>
          <p:nvPr/>
        </p:nvSpPr>
        <p:spPr>
          <a:xfrm flipH="1">
            <a:off x="4077290" y="2029071"/>
            <a:ext cx="461700" cy="580719"/>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Freeform 22"/>
          <p:cNvSpPr/>
          <p:nvPr/>
        </p:nvSpPr>
        <p:spPr>
          <a:xfrm flipH="1">
            <a:off x="4301259" y="2778812"/>
            <a:ext cx="705949" cy="337883"/>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Freeform 23"/>
          <p:cNvSpPr/>
          <p:nvPr/>
        </p:nvSpPr>
        <p:spPr>
          <a:xfrm flipH="1" flipV="1">
            <a:off x="4179645" y="3627670"/>
            <a:ext cx="635677" cy="404470"/>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5" name="Freeform 24"/>
          <p:cNvSpPr/>
          <p:nvPr/>
        </p:nvSpPr>
        <p:spPr>
          <a:xfrm flipV="1">
            <a:off x="3400682" y="4159988"/>
            <a:ext cx="59031" cy="713625"/>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Freeform 25"/>
          <p:cNvSpPr/>
          <p:nvPr/>
        </p:nvSpPr>
        <p:spPr>
          <a:xfrm flipV="1">
            <a:off x="2563330" y="4114711"/>
            <a:ext cx="270063" cy="758236"/>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7" name="Freeform 26"/>
          <p:cNvSpPr/>
          <p:nvPr/>
        </p:nvSpPr>
        <p:spPr>
          <a:xfrm flipV="1">
            <a:off x="1696532" y="3573842"/>
            <a:ext cx="575947" cy="8388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8" name="Freeform 27"/>
          <p:cNvSpPr/>
          <p:nvPr/>
        </p:nvSpPr>
        <p:spPr>
          <a:xfrm>
            <a:off x="1672833" y="2029071"/>
            <a:ext cx="852316" cy="621998"/>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9" name="Freeform 28"/>
          <p:cNvSpPr/>
          <p:nvPr/>
        </p:nvSpPr>
        <p:spPr>
          <a:xfrm flipV="1">
            <a:off x="1031616" y="3219556"/>
            <a:ext cx="1263592" cy="79101"/>
          </a:xfrm>
          <a:custGeom>
            <a:avLst/>
            <a:gdLst>
              <a:gd name="connsiteX0" fmla="*/ 300251 w 300251"/>
              <a:gd name="connsiteY0" fmla="*/ 604045 h 604045"/>
              <a:gd name="connsiteX1" fmla="*/ 0 w 300251"/>
              <a:gd name="connsiteY1" fmla="*/ 3544 h 604045"/>
            </a:gdLst>
            <a:ahLst/>
            <a:cxnLst>
              <a:cxn ang="0">
                <a:pos x="connsiteX0" y="connsiteY0"/>
              </a:cxn>
              <a:cxn ang="0">
                <a:pos x="connsiteX1" y="connsiteY1"/>
              </a:cxn>
            </a:cxnLst>
            <a:rect l="l" t="t" r="r" b="b"/>
            <a:pathLst>
              <a:path w="300251" h="604045">
                <a:moveTo>
                  <a:pt x="300251" y="604045"/>
                </a:moveTo>
                <a:cubicBezTo>
                  <a:pt x="175146" y="283323"/>
                  <a:pt x="50042" y="-37399"/>
                  <a:pt x="0" y="3544"/>
                </a:cubicBezTo>
              </a:path>
            </a:pathLst>
          </a:custGeom>
          <a:noFill/>
          <a:ln>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1" name="Oval 30"/>
          <p:cNvSpPr/>
          <p:nvPr/>
        </p:nvSpPr>
        <p:spPr>
          <a:xfrm rot="21446841">
            <a:off x="2193377" y="2561142"/>
            <a:ext cx="793990" cy="83289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grpSp>
        <p:nvGrpSpPr>
          <p:cNvPr id="32" name="Group 31"/>
          <p:cNvGrpSpPr/>
          <p:nvPr/>
        </p:nvGrpSpPr>
        <p:grpSpPr>
          <a:xfrm rot="21446841">
            <a:off x="2098443" y="2398582"/>
            <a:ext cx="2129078" cy="1786887"/>
            <a:chOff x="3747021" y="2688312"/>
            <a:chExt cx="2223142" cy="1811330"/>
          </a:xfrm>
          <a:solidFill>
            <a:schemeClr val="tx1"/>
          </a:solidFill>
        </p:grpSpPr>
        <p:sp>
          <p:nvSpPr>
            <p:cNvPr id="36" name="Oval 35"/>
            <p:cNvSpPr/>
            <p:nvPr/>
          </p:nvSpPr>
          <p:spPr>
            <a:xfrm>
              <a:off x="4541285" y="2688312"/>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Arial" panose="020B0604020202020204" pitchFamily="34" charset="0"/>
                <a:cs typeface="Arial" panose="020B0604020202020204" pitchFamily="34" charset="0"/>
              </a:endParaRPr>
            </a:p>
          </p:txBody>
        </p:sp>
        <p:sp>
          <p:nvSpPr>
            <p:cNvPr id="37" name="Oval 36"/>
            <p:cNvSpPr/>
            <p:nvPr/>
          </p:nvSpPr>
          <p:spPr>
            <a:xfrm>
              <a:off x="5131963" y="3004459"/>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8" name="Oval 37"/>
            <p:cNvSpPr/>
            <p:nvPr/>
          </p:nvSpPr>
          <p:spPr>
            <a:xfrm>
              <a:off x="3768171" y="3462948"/>
              <a:ext cx="838200" cy="8382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9" name="Oval 38"/>
            <p:cNvSpPr/>
            <p:nvPr/>
          </p:nvSpPr>
          <p:spPr>
            <a:xfrm>
              <a:off x="3747021" y="2747042"/>
              <a:ext cx="2209800" cy="17526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grpSp>
      <p:sp>
        <p:nvSpPr>
          <p:cNvPr id="33" name="Freeform 32"/>
          <p:cNvSpPr/>
          <p:nvPr/>
        </p:nvSpPr>
        <p:spPr>
          <a:xfrm rot="21446841">
            <a:off x="2201568" y="2697964"/>
            <a:ext cx="937317" cy="1263591"/>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34" name="Freeform 33"/>
          <p:cNvSpPr/>
          <p:nvPr/>
        </p:nvSpPr>
        <p:spPr>
          <a:xfrm rot="21446841" flipH="1" flipV="1">
            <a:off x="3172152" y="2570608"/>
            <a:ext cx="929124" cy="1331739"/>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1" name="Freeform 40"/>
          <p:cNvSpPr/>
          <p:nvPr/>
        </p:nvSpPr>
        <p:spPr>
          <a:xfrm>
            <a:off x="2092745" y="2387601"/>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Freeform 34"/>
          <p:cNvSpPr/>
          <p:nvPr/>
        </p:nvSpPr>
        <p:spPr>
          <a:xfrm>
            <a:off x="2087880" y="2383804"/>
            <a:ext cx="2140587" cy="1812659"/>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3996149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6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 grpId="0" animBg="1"/>
      <p:bldP spid="21" grpId="0" animBg="1"/>
      <p:bldP spid="22" grpId="0" animBg="1"/>
      <p:bldP spid="23" grpId="0" animBg="1"/>
      <p:bldP spid="24" grpId="0" animBg="1"/>
      <p:bldP spid="25" grpId="0" animBg="1"/>
      <p:bldP spid="26" grpId="0" animBg="1"/>
      <p:bldP spid="27" grpId="0" animBg="1"/>
      <p:bldP spid="28" grpId="0" animBg="1"/>
      <p:bldP spid="29" grpId="0" animBg="1"/>
      <p:bldP spid="41"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p:cNvSpPr>
          <p:nvPr>
            <p:ph type="ctrTitle"/>
          </p:nvPr>
        </p:nvSpPr>
        <p:spPr>
          <a:xfrm>
            <a:off x="1032371" y="640957"/>
            <a:ext cx="8629650" cy="409575"/>
          </a:xfrm>
        </p:spPr>
        <p:txBody>
          <a:bodyPr/>
          <a:lstStyle/>
          <a:p>
            <a:r>
              <a:rPr lang="en-US" altLang="en-US" sz="3600" b="1" dirty="0">
                <a:latin typeface="Arial" panose="020B0604020202020204" pitchFamily="34" charset="0"/>
                <a:cs typeface="Arial" panose="020B0604020202020204" pitchFamily="34" charset="0"/>
              </a:rPr>
              <a:t>Understanding “Potential”</a:t>
            </a:r>
          </a:p>
        </p:txBody>
      </p:sp>
      <p:sp>
        <p:nvSpPr>
          <p:cNvPr id="7" name="Rectangle 6"/>
          <p:cNvSpPr/>
          <p:nvPr/>
        </p:nvSpPr>
        <p:spPr>
          <a:xfrm>
            <a:off x="1189921" y="1231124"/>
            <a:ext cx="2381250" cy="2457712"/>
          </a:xfrm>
          <a:prstGeom prst="rect">
            <a:avLst/>
          </a:prstGeom>
          <a:solidFill>
            <a:schemeClr val="tx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8" name="Group 7"/>
          <p:cNvGrpSpPr/>
          <p:nvPr/>
        </p:nvGrpSpPr>
        <p:grpSpPr>
          <a:xfrm>
            <a:off x="1337612" y="2480159"/>
            <a:ext cx="2019875" cy="59517"/>
            <a:chOff x="10904622" y="10896600"/>
            <a:chExt cx="4449678" cy="131112"/>
          </a:xfrm>
          <a:solidFill>
            <a:schemeClr val="tx1">
              <a:lumMod val="95000"/>
            </a:schemeClr>
          </a:solidFill>
        </p:grpSpPr>
        <p:cxnSp>
          <p:nvCxnSpPr>
            <p:cNvPr id="9" name="Straight Connector 8"/>
            <p:cNvCxnSpPr/>
            <p:nvPr/>
          </p:nvCxnSpPr>
          <p:spPr>
            <a:xfrm flipH="1">
              <a:off x="11733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1876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57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1599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180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1323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904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047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28381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2981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25619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2704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22857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2428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2009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2152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3952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4095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676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8192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3400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5430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3123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2668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5057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5200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4781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924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4505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4647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4228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4371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1320999" y="2468162"/>
            <a:ext cx="2075401" cy="0"/>
          </a:xfrm>
          <a:prstGeom prst="line">
            <a:avLst/>
          </a:prstGeom>
          <a:solidFill>
            <a:schemeClr val="tx1">
              <a:lumMod val="95000"/>
            </a:schemeClr>
          </a:solidFill>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320999" y="3085786"/>
            <a:ext cx="2075401"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20999" y="2670706"/>
            <a:ext cx="2075401"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320999" y="2255626"/>
            <a:ext cx="2075401"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320999" y="1840546"/>
            <a:ext cx="2075401"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320999" y="1425465"/>
            <a:ext cx="2075401"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1926323" y="2312470"/>
            <a:ext cx="1011759" cy="16018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2">
              <a:lumMod val="75000"/>
            </a:schemeClr>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94" name="Rectangle 93"/>
          <p:cNvSpPr/>
          <p:nvPr/>
        </p:nvSpPr>
        <p:spPr>
          <a:xfrm>
            <a:off x="4922772" y="1231125"/>
            <a:ext cx="2392429" cy="2457711"/>
          </a:xfrm>
          <a:prstGeom prst="rect">
            <a:avLst/>
          </a:prstGeom>
          <a:solidFill>
            <a:schemeClr val="tx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95" name="Group 94"/>
          <p:cNvGrpSpPr/>
          <p:nvPr/>
        </p:nvGrpSpPr>
        <p:grpSpPr>
          <a:xfrm rot="20700019">
            <a:off x="5076967" y="2473920"/>
            <a:ext cx="2029357" cy="59605"/>
            <a:chOff x="10904622" y="10896600"/>
            <a:chExt cx="4449678" cy="131112"/>
          </a:xfrm>
          <a:solidFill>
            <a:schemeClr val="tx1">
              <a:lumMod val="95000"/>
            </a:schemeClr>
          </a:solidFill>
        </p:grpSpPr>
        <p:cxnSp>
          <p:nvCxnSpPr>
            <p:cNvPr id="107" name="Straight Connector 106"/>
            <p:cNvCxnSpPr/>
            <p:nvPr/>
          </p:nvCxnSpPr>
          <p:spPr>
            <a:xfrm flipH="1">
              <a:off x="11733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11876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11457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1599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1180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11323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10904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11047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128381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2981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125619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2704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22857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2428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2009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2152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39526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140954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3676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38192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3400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35430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3123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132668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50575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52003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478129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149241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1450507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146479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14228847"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4371722" y="10896600"/>
              <a:ext cx="153903" cy="131112"/>
            </a:xfrm>
            <a:prstGeom prst="line">
              <a:avLst/>
            </a:prstGeom>
            <a:grpFill/>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96" name="Straight Connector 95"/>
          <p:cNvCxnSpPr/>
          <p:nvPr/>
        </p:nvCxnSpPr>
        <p:spPr>
          <a:xfrm rot="21158693" flipV="1">
            <a:off x="5035258" y="2319852"/>
            <a:ext cx="2085144" cy="288722"/>
          </a:xfrm>
          <a:prstGeom prst="line">
            <a:avLst/>
          </a:prstGeom>
          <a:solidFill>
            <a:schemeClr val="tx1">
              <a:lumMod val="95000"/>
            </a:schemeClr>
          </a:solidFill>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035258" y="3084892"/>
            <a:ext cx="2085144"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035258" y="2669196"/>
            <a:ext cx="2085144"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045220" y="2253500"/>
            <a:ext cx="2085144"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035258" y="1837804"/>
            <a:ext cx="2085144"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035258" y="1422108"/>
            <a:ext cx="2085144"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rot="21158693">
            <a:off x="6353008" y="2112791"/>
            <a:ext cx="458573" cy="225417"/>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2">
              <a:lumMod val="75000"/>
            </a:schemeClr>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103" name="Group 102"/>
          <p:cNvGrpSpPr/>
          <p:nvPr/>
        </p:nvGrpSpPr>
        <p:grpSpPr>
          <a:xfrm rot="20504888">
            <a:off x="6771909" y="2086845"/>
            <a:ext cx="290171" cy="69283"/>
            <a:chOff x="18283989" y="12801600"/>
            <a:chExt cx="636245" cy="152400"/>
          </a:xfrm>
          <a:solidFill>
            <a:schemeClr val="tx1">
              <a:lumMod val="95000"/>
            </a:schemeClr>
          </a:solidFill>
        </p:grpSpPr>
        <p:cxnSp>
          <p:nvCxnSpPr>
            <p:cNvPr id="104" name="Straight Connector 103"/>
            <p:cNvCxnSpPr/>
            <p:nvPr/>
          </p:nvCxnSpPr>
          <p:spPr>
            <a:xfrm>
              <a:off x="18300030" y="1280160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8283989" y="1295400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8292011" y="12884820"/>
              <a:ext cx="62020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ectangle 2051"/>
          <p:cNvSpPr txBox="1">
            <a:spLocks noChangeArrowheads="1"/>
          </p:cNvSpPr>
          <p:nvPr/>
        </p:nvSpPr>
        <p:spPr>
          <a:xfrm>
            <a:off x="1143000" y="3811832"/>
            <a:ext cx="2403577" cy="29699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solidFill>
                  <a:schemeClr val="bg1"/>
                </a:solidFill>
                <a:latin typeface="Arial" panose="020B0604020202020204" pitchFamily="34" charset="0"/>
                <a:cs typeface="Arial" panose="020B0604020202020204" pitchFamily="34" charset="0"/>
              </a:rPr>
              <a:t>Imagine pouring water onto a dry lake bed.   If everything is level it will simply pool up.  It would “like” to get to lower potential (darker lines), but the lake bed is in the way.</a:t>
            </a:r>
          </a:p>
        </p:txBody>
      </p:sp>
      <p:sp>
        <p:nvSpPr>
          <p:cNvPr id="140" name="Rectangle 2051"/>
          <p:cNvSpPr txBox="1">
            <a:spLocks noChangeArrowheads="1"/>
          </p:cNvSpPr>
          <p:nvPr/>
        </p:nvSpPr>
        <p:spPr>
          <a:xfrm>
            <a:off x="4796580" y="3800459"/>
            <a:ext cx="2518621" cy="26491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solidFill>
                  <a:schemeClr val="bg1"/>
                </a:solidFill>
                <a:latin typeface="Arial" panose="020B0604020202020204" pitchFamily="34" charset="0"/>
                <a:cs typeface="Arial" panose="020B0604020202020204" pitchFamily="34" charset="0"/>
              </a:rPr>
              <a:t>If the lake bed is tilted (it’s now the side of a hill), the water can move towards lower potential (towards darker lines).  Water appears to flow because of a change in height</a:t>
            </a:r>
          </a:p>
        </p:txBody>
      </p:sp>
      <p:sp>
        <p:nvSpPr>
          <p:cNvPr id="141" name="Rectangle 2051"/>
          <p:cNvSpPr txBox="1">
            <a:spLocks noChangeArrowheads="1"/>
          </p:cNvSpPr>
          <p:nvPr/>
        </p:nvSpPr>
        <p:spPr>
          <a:xfrm>
            <a:off x="8554959" y="3842690"/>
            <a:ext cx="2494041" cy="2939111"/>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600" dirty="0">
                <a:solidFill>
                  <a:schemeClr val="bg1"/>
                </a:solidFill>
                <a:latin typeface="Arial" panose="020B0604020202020204" pitchFamily="34" charset="0"/>
                <a:cs typeface="Arial" panose="020B0604020202020204" pitchFamily="34" charset="0"/>
              </a:rPr>
              <a:t>If the lake bed appears flat, but there is a mass anomaly under one end, the resulting geopotential difference causes water to flow to lower potential (again, from light to dark lines). It appears to flow because of gravity.</a:t>
            </a:r>
          </a:p>
        </p:txBody>
      </p:sp>
      <p:sp>
        <p:nvSpPr>
          <p:cNvPr id="48" name="Rectangle 47"/>
          <p:cNvSpPr/>
          <p:nvPr/>
        </p:nvSpPr>
        <p:spPr>
          <a:xfrm>
            <a:off x="8662929" y="1231125"/>
            <a:ext cx="2386071" cy="2455390"/>
          </a:xfrm>
          <a:prstGeom prst="rect">
            <a:avLst/>
          </a:prstGeom>
          <a:solidFill>
            <a:schemeClr val="tx1">
              <a:lumMod val="9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49" name="Group 48"/>
          <p:cNvGrpSpPr/>
          <p:nvPr/>
        </p:nvGrpSpPr>
        <p:grpSpPr>
          <a:xfrm>
            <a:off x="8858574" y="2413078"/>
            <a:ext cx="2023964" cy="59637"/>
            <a:chOff x="10904622" y="10896600"/>
            <a:chExt cx="4449678" cy="131112"/>
          </a:xfrm>
        </p:grpSpPr>
        <p:cxnSp>
          <p:nvCxnSpPr>
            <p:cNvPr id="50" name="Straight Connector 49"/>
            <p:cNvCxnSpPr/>
            <p:nvPr/>
          </p:nvCxnSpPr>
          <p:spPr>
            <a:xfrm flipH="1">
              <a:off x="11733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1876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1457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1599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1180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323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04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47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8381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981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25619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2704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22857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2428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2009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2152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39526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40954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13676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38192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3400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35430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3123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132668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150575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52003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8129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49241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450507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46479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228847"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4371722" y="10896600"/>
              <a:ext cx="153903" cy="131112"/>
            </a:xfrm>
            <a:prstGeom prst="line">
              <a:avLst/>
            </a:prstGeom>
            <a:ln w="412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V="1">
            <a:off x="8849136" y="2401257"/>
            <a:ext cx="2052556"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9196052" y="2628889"/>
            <a:ext cx="493906"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85" name="Freeform 84"/>
          <p:cNvSpPr/>
          <p:nvPr/>
        </p:nvSpPr>
        <p:spPr>
          <a:xfrm>
            <a:off x="8830755" y="2241731"/>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86" name="Freeform 85"/>
          <p:cNvSpPr/>
          <p:nvPr/>
        </p:nvSpPr>
        <p:spPr>
          <a:xfrm>
            <a:off x="8845349" y="2059555"/>
            <a:ext cx="2090548" cy="211499"/>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87" name="Freeform 86"/>
          <p:cNvSpPr/>
          <p:nvPr/>
        </p:nvSpPr>
        <p:spPr>
          <a:xfrm>
            <a:off x="8848997" y="1751688"/>
            <a:ext cx="2090548" cy="85202"/>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88" name="Freeform 87"/>
          <p:cNvSpPr/>
          <p:nvPr/>
        </p:nvSpPr>
        <p:spPr>
          <a:xfrm flipV="1">
            <a:off x="8834403" y="3066273"/>
            <a:ext cx="2090548" cy="452536"/>
          </a:xfrm>
          <a:custGeom>
            <a:avLst/>
            <a:gdLst>
              <a:gd name="connsiteX0" fmla="*/ 0 w 4596063"/>
              <a:gd name="connsiteY0" fmla="*/ 890353 h 994899"/>
              <a:gd name="connsiteX1" fmla="*/ 529389 w 4596063"/>
              <a:gd name="connsiteY1" fmla="*/ 914416 h 994899"/>
              <a:gd name="connsiteX2" fmla="*/ 1395663 w 4596063"/>
              <a:gd name="connsiteY2" fmla="*/ 16 h 994899"/>
              <a:gd name="connsiteX3" fmla="*/ 2261937 w 4596063"/>
              <a:gd name="connsiteY3" fmla="*/ 890353 h 994899"/>
              <a:gd name="connsiteX4" fmla="*/ 4596063 w 4596063"/>
              <a:gd name="connsiteY4" fmla="*/ 986606 h 99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6063" h="994899">
                <a:moveTo>
                  <a:pt x="0" y="890353"/>
                </a:moveTo>
                <a:cubicBezTo>
                  <a:pt x="148389" y="976579"/>
                  <a:pt x="296779" y="1062806"/>
                  <a:pt x="529389" y="914416"/>
                </a:cubicBezTo>
                <a:cubicBezTo>
                  <a:pt x="762000" y="766026"/>
                  <a:pt x="1106905" y="4026"/>
                  <a:pt x="1395663" y="16"/>
                </a:cubicBezTo>
                <a:cubicBezTo>
                  <a:pt x="1684421" y="-3994"/>
                  <a:pt x="1728537" y="725921"/>
                  <a:pt x="2261937" y="890353"/>
                </a:cubicBezTo>
                <a:cubicBezTo>
                  <a:pt x="2795337" y="1054785"/>
                  <a:pt x="4191000" y="938480"/>
                  <a:pt x="4596063" y="98660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grpSp>
        <p:nvGrpSpPr>
          <p:cNvPr id="89" name="Group 88"/>
          <p:cNvGrpSpPr/>
          <p:nvPr/>
        </p:nvGrpSpPr>
        <p:grpSpPr>
          <a:xfrm>
            <a:off x="10448829" y="2274573"/>
            <a:ext cx="289400" cy="69320"/>
            <a:chOff x="18283989" y="12801600"/>
            <a:chExt cx="636245" cy="152400"/>
          </a:xfrm>
        </p:grpSpPr>
        <p:cxnSp>
          <p:nvCxnSpPr>
            <p:cNvPr id="90" name="Straight Connector 89"/>
            <p:cNvCxnSpPr/>
            <p:nvPr/>
          </p:nvCxnSpPr>
          <p:spPr>
            <a:xfrm>
              <a:off x="18300030" y="128016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8283989" y="1295400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292011" y="12884820"/>
              <a:ext cx="6202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2" name="Straight Connector 141"/>
          <p:cNvCxnSpPr/>
          <p:nvPr/>
        </p:nvCxnSpPr>
        <p:spPr>
          <a:xfrm flipV="1">
            <a:off x="8815329" y="1422108"/>
            <a:ext cx="2120569" cy="9747"/>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3" name="Rectangle 2051"/>
          <p:cNvSpPr txBox="1">
            <a:spLocks noChangeArrowheads="1"/>
          </p:cNvSpPr>
          <p:nvPr/>
        </p:nvSpPr>
        <p:spPr>
          <a:xfrm>
            <a:off x="1707471" y="6453401"/>
            <a:ext cx="11215458" cy="877669"/>
          </a:xfrm>
          <a:prstGeom prst="rect">
            <a:avLst/>
          </a:prstGeom>
        </p:spPr>
        <p:txBody>
          <a:bodyPr vert="horz" lIns="91440" tIns="45720" rIns="91440" bIns="4572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600" dirty="0">
              <a:solidFill>
                <a:schemeClr val="bg1"/>
              </a:solidFill>
              <a:latin typeface="Arial" panose="020B0604020202020204" pitchFamily="34" charset="0"/>
              <a:cs typeface="Arial" panose="020B0604020202020204" pitchFamily="34" charset="0"/>
            </a:endParaRPr>
          </a:p>
        </p:txBody>
      </p:sp>
      <p:sp>
        <p:nvSpPr>
          <p:cNvPr id="25609" name="Rectangle 25608"/>
          <p:cNvSpPr/>
          <p:nvPr/>
        </p:nvSpPr>
        <p:spPr>
          <a:xfrm>
            <a:off x="1189920" y="5974141"/>
            <a:ext cx="9859079" cy="707886"/>
          </a:xfrm>
          <a:prstGeom prst="rect">
            <a:avLst/>
          </a:prstGeom>
          <a:solidFill>
            <a:schemeClr val="tx1">
              <a:lumMod val="85000"/>
            </a:schemeClr>
          </a:solidFill>
          <a:ln>
            <a:solidFill>
              <a:schemeClr val="accent1"/>
            </a:solidFill>
          </a:ln>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In all scenarios, water only flows when it has a path to lower geopotential – this is always a combination of gravity and height, g x H.</a:t>
            </a:r>
            <a:endParaRPr lang="en-US" altLang="en-US" sz="2000" dirty="0">
              <a:solidFill>
                <a:schemeClr val="bg1"/>
              </a:solidFill>
              <a:latin typeface="Arial" panose="020B0604020202020204" pitchFamily="34" charset="0"/>
              <a:cs typeface="Arial" panose="020B0604020202020204" pitchFamily="34" charset="0"/>
            </a:endParaRPr>
          </a:p>
        </p:txBody>
      </p:sp>
      <p:sp>
        <p:nvSpPr>
          <p:cNvPr id="83" name="Freeform 82"/>
          <p:cNvSpPr/>
          <p:nvPr/>
        </p:nvSpPr>
        <p:spPr>
          <a:xfrm rot="179321">
            <a:off x="9977631" y="2167084"/>
            <a:ext cx="457354" cy="225539"/>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95596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p:cNvSpPr>
          <p:nvPr>
            <p:ph type="ctrTitle"/>
          </p:nvPr>
        </p:nvSpPr>
        <p:spPr>
          <a:xfrm>
            <a:off x="638836" y="771410"/>
            <a:ext cx="8686800" cy="409575"/>
          </a:xfrm>
        </p:spPr>
        <p:txBody>
          <a:bodyPr/>
          <a:lstStyle/>
          <a:p>
            <a:pPr eaLnBrk="1" hangingPunct="1"/>
            <a:r>
              <a:rPr lang="en-US" altLang="en-US" sz="3600" b="1" dirty="0">
                <a:latin typeface="Arial" panose="020B0604020202020204" pitchFamily="34" charset="0"/>
                <a:cs typeface="Arial" panose="020B0604020202020204" pitchFamily="34" charset="0"/>
              </a:rPr>
              <a:t>All These Surfaces Globally…</a:t>
            </a:r>
          </a:p>
        </p:txBody>
      </p:sp>
      <p:sp>
        <p:nvSpPr>
          <p:cNvPr id="28" name="Oval 27"/>
          <p:cNvSpPr/>
          <p:nvPr/>
        </p:nvSpPr>
        <p:spPr>
          <a:xfrm rot="21446841">
            <a:off x="4497138" y="1930118"/>
            <a:ext cx="1373112" cy="142452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4" name="Oval 33"/>
          <p:cNvSpPr/>
          <p:nvPr/>
        </p:nvSpPr>
        <p:spPr>
          <a:xfrm rot="21446841">
            <a:off x="5611695" y="1645390"/>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Arial" panose="020B0604020202020204" pitchFamily="34" charset="0"/>
              <a:cs typeface="Arial" panose="020B0604020202020204" pitchFamily="34" charset="0"/>
            </a:endParaRPr>
          </a:p>
        </p:txBody>
      </p:sp>
      <p:sp>
        <p:nvSpPr>
          <p:cNvPr id="35" name="Oval 34"/>
          <p:cNvSpPr/>
          <p:nvPr/>
        </p:nvSpPr>
        <p:spPr>
          <a:xfrm rot="21446841">
            <a:off x="6612767" y="2134711"/>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6" name="Oval 35"/>
          <p:cNvSpPr/>
          <p:nvPr/>
        </p:nvSpPr>
        <p:spPr>
          <a:xfrm rot="21446841">
            <a:off x="4390739" y="3008130"/>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409334" y="5193268"/>
            <a:ext cx="3286866" cy="369332"/>
          </a:xfrm>
          <a:prstGeom prst="rect">
            <a:avLst/>
          </a:prstGeom>
        </p:spPr>
        <p:txBody>
          <a:bodyPr wrap="square">
            <a:spAutoFit/>
          </a:bodyPr>
          <a:lstStyle/>
          <a:p>
            <a:pPr>
              <a:defRPr/>
            </a:pPr>
            <a:r>
              <a:rPr lang="en-US" altLang="en-US" dirty="0">
                <a:solidFill>
                  <a:schemeClr val="bg1"/>
                </a:solidFill>
                <a:latin typeface="Arial" panose="020B0604020202020204" pitchFamily="34" charset="0"/>
                <a:ea typeface="MS PGothic" panose="020B0600070205080204" pitchFamily="34" charset="-128"/>
              </a:rPr>
              <a:t>The Ellipsoid, that GPS sees</a:t>
            </a:r>
          </a:p>
        </p:txBody>
      </p:sp>
      <p:sp>
        <p:nvSpPr>
          <p:cNvPr id="18" name="Oval 17"/>
          <p:cNvSpPr/>
          <p:nvPr/>
        </p:nvSpPr>
        <p:spPr>
          <a:xfrm rot="21446841">
            <a:off x="4510060" y="1709659"/>
            <a:ext cx="3266492" cy="289604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9" name="Freeform 18"/>
          <p:cNvSpPr/>
          <p:nvPr/>
        </p:nvSpPr>
        <p:spPr>
          <a:xfrm rot="21446841">
            <a:off x="4710637" y="2146982"/>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20" name="Freeform 19"/>
          <p:cNvSpPr/>
          <p:nvPr/>
        </p:nvSpPr>
        <p:spPr>
          <a:xfrm rot="21446841" flipH="1" flipV="1">
            <a:off x="6148131" y="1826760"/>
            <a:ext cx="1528662"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21" name="Oval 20"/>
          <p:cNvSpPr/>
          <p:nvPr/>
        </p:nvSpPr>
        <p:spPr>
          <a:xfrm rot="21446841">
            <a:off x="4389207" y="1775262"/>
            <a:ext cx="3505200" cy="2780215"/>
          </a:xfrm>
          <a:prstGeom prst="ellipse">
            <a:avLst/>
          </a:prstGeom>
          <a:no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2" name="Oval 11"/>
          <p:cNvSpPr/>
          <p:nvPr/>
        </p:nvSpPr>
        <p:spPr>
          <a:xfrm rot="21446841">
            <a:off x="8291556" y="1956568"/>
            <a:ext cx="1373112" cy="142452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29" name="Oval 28"/>
          <p:cNvSpPr/>
          <p:nvPr/>
        </p:nvSpPr>
        <p:spPr>
          <a:xfrm rot="21446841">
            <a:off x="9406113" y="1671840"/>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Arial" panose="020B0604020202020204" pitchFamily="34" charset="0"/>
              <a:cs typeface="Arial" panose="020B0604020202020204" pitchFamily="34" charset="0"/>
            </a:endParaRPr>
          </a:p>
        </p:txBody>
      </p:sp>
      <p:sp>
        <p:nvSpPr>
          <p:cNvPr id="30" name="Oval 29"/>
          <p:cNvSpPr/>
          <p:nvPr/>
        </p:nvSpPr>
        <p:spPr>
          <a:xfrm rot="21446841">
            <a:off x="10407185" y="2161161"/>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1" name="Oval 30"/>
          <p:cNvSpPr/>
          <p:nvPr/>
        </p:nvSpPr>
        <p:spPr>
          <a:xfrm rot="21446841">
            <a:off x="8185157" y="3034580"/>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2" name="Oval 31"/>
          <p:cNvSpPr/>
          <p:nvPr/>
        </p:nvSpPr>
        <p:spPr>
          <a:xfrm rot="21446841">
            <a:off x="8129596" y="1778069"/>
            <a:ext cx="3659887" cy="295708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15" name="Freeform 14"/>
          <p:cNvSpPr/>
          <p:nvPr/>
        </p:nvSpPr>
        <p:spPr>
          <a:xfrm rot="21446841">
            <a:off x="8539423" y="2295167"/>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16" name="Freeform 15"/>
          <p:cNvSpPr/>
          <p:nvPr/>
        </p:nvSpPr>
        <p:spPr>
          <a:xfrm rot="21446841" flipH="1" flipV="1">
            <a:off x="9976917" y="1974945"/>
            <a:ext cx="1528662"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55A1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 name="Freeform 4"/>
          <p:cNvSpPr/>
          <p:nvPr/>
        </p:nvSpPr>
        <p:spPr>
          <a:xfrm>
            <a:off x="8109111" y="1653259"/>
            <a:ext cx="3701889" cy="3100256"/>
          </a:xfrm>
          <a:custGeom>
            <a:avLst/>
            <a:gdLst>
              <a:gd name="connsiteX0" fmla="*/ 949771 w 3701889"/>
              <a:gd name="connsiteY0" fmla="*/ 303153 h 3100256"/>
              <a:gd name="connsiteX1" fmla="*/ 1229470 w 3701889"/>
              <a:gd name="connsiteY1" fmla="*/ 195577 h 3100256"/>
              <a:gd name="connsiteX2" fmla="*/ 1595230 w 3701889"/>
              <a:gd name="connsiteY2" fmla="*/ 131031 h 3100256"/>
              <a:gd name="connsiteX3" fmla="*/ 1767353 w 3701889"/>
              <a:gd name="connsiteY3" fmla="*/ 23455 h 3100256"/>
              <a:gd name="connsiteX4" fmla="*/ 1993263 w 3701889"/>
              <a:gd name="connsiteY4" fmla="*/ 1939 h 3100256"/>
              <a:gd name="connsiteX5" fmla="*/ 2251447 w 3701889"/>
              <a:gd name="connsiteY5" fmla="*/ 55728 h 3100256"/>
              <a:gd name="connsiteX6" fmla="*/ 2455842 w 3701889"/>
              <a:gd name="connsiteY6" fmla="*/ 195577 h 3100256"/>
              <a:gd name="connsiteX7" fmla="*/ 2714026 w 3701889"/>
              <a:gd name="connsiteY7" fmla="*/ 292396 h 3100256"/>
              <a:gd name="connsiteX8" fmla="*/ 2993724 w 3701889"/>
              <a:gd name="connsiteY8" fmla="*/ 421488 h 3100256"/>
              <a:gd name="connsiteX9" fmla="*/ 3090543 w 3701889"/>
              <a:gd name="connsiteY9" fmla="*/ 507549 h 3100256"/>
              <a:gd name="connsiteX10" fmla="*/ 3316454 w 3701889"/>
              <a:gd name="connsiteY10" fmla="*/ 572095 h 3100256"/>
              <a:gd name="connsiteX11" fmla="*/ 3531607 w 3701889"/>
              <a:gd name="connsiteY11" fmla="*/ 776490 h 3100256"/>
              <a:gd name="connsiteX12" fmla="*/ 3692971 w 3701889"/>
              <a:gd name="connsiteY12" fmla="*/ 1056189 h 3100256"/>
              <a:gd name="connsiteX13" fmla="*/ 3682214 w 3701889"/>
              <a:gd name="connsiteY13" fmla="*/ 1346645 h 3100256"/>
              <a:gd name="connsiteX14" fmla="*/ 3692971 w 3701889"/>
              <a:gd name="connsiteY14" fmla="*/ 1647859 h 3100256"/>
              <a:gd name="connsiteX15" fmla="*/ 3682214 w 3701889"/>
              <a:gd name="connsiteY15" fmla="*/ 1863012 h 3100256"/>
              <a:gd name="connsiteX16" fmla="*/ 3553122 w 3701889"/>
              <a:gd name="connsiteY16" fmla="*/ 2164226 h 3100256"/>
              <a:gd name="connsiteX17" fmla="*/ 3424030 w 3701889"/>
              <a:gd name="connsiteY17" fmla="*/ 2357864 h 3100256"/>
              <a:gd name="connsiteX18" fmla="*/ 3273423 w 3701889"/>
              <a:gd name="connsiteY18" fmla="*/ 2529986 h 3100256"/>
              <a:gd name="connsiteX19" fmla="*/ 3101301 w 3701889"/>
              <a:gd name="connsiteY19" fmla="*/ 2712866 h 3100256"/>
              <a:gd name="connsiteX20" fmla="*/ 2800087 w 3701889"/>
              <a:gd name="connsiteY20" fmla="*/ 2852716 h 3100256"/>
              <a:gd name="connsiteX21" fmla="*/ 2445084 w 3701889"/>
              <a:gd name="connsiteY21" fmla="*/ 3014080 h 3100256"/>
              <a:gd name="connsiteX22" fmla="*/ 2176143 w 3701889"/>
              <a:gd name="connsiteY22" fmla="*/ 3067869 h 3100256"/>
              <a:gd name="connsiteX23" fmla="*/ 1831898 w 3701889"/>
              <a:gd name="connsiteY23" fmla="*/ 3100142 h 3100256"/>
              <a:gd name="connsiteX24" fmla="*/ 1337047 w 3701889"/>
              <a:gd name="connsiteY24" fmla="*/ 3057111 h 3100256"/>
              <a:gd name="connsiteX25" fmla="*/ 1025075 w 3701889"/>
              <a:gd name="connsiteY25" fmla="*/ 2949535 h 3100256"/>
              <a:gd name="connsiteX26" fmla="*/ 745376 w 3701889"/>
              <a:gd name="connsiteY26" fmla="*/ 2798928 h 3100256"/>
              <a:gd name="connsiteX27" fmla="*/ 433404 w 3701889"/>
              <a:gd name="connsiteY27" fmla="*/ 2745139 h 3100256"/>
              <a:gd name="connsiteX28" fmla="*/ 196736 w 3701889"/>
              <a:gd name="connsiteY28" fmla="*/ 2519229 h 3100256"/>
              <a:gd name="connsiteX29" fmla="*/ 99917 w 3701889"/>
              <a:gd name="connsiteY29" fmla="*/ 2314833 h 3100256"/>
              <a:gd name="connsiteX30" fmla="*/ 89160 w 3701889"/>
              <a:gd name="connsiteY30" fmla="*/ 2067408 h 3100256"/>
              <a:gd name="connsiteX31" fmla="*/ 3098 w 3701889"/>
              <a:gd name="connsiteY31" fmla="*/ 1701648 h 3100256"/>
              <a:gd name="connsiteX32" fmla="*/ 24614 w 3701889"/>
              <a:gd name="connsiteY32" fmla="*/ 1432706 h 3100256"/>
              <a:gd name="connsiteX33" fmla="*/ 78402 w 3701889"/>
              <a:gd name="connsiteY33" fmla="*/ 1228311 h 3100256"/>
              <a:gd name="connsiteX34" fmla="*/ 164463 w 3701889"/>
              <a:gd name="connsiteY34" fmla="*/ 1023916 h 3100256"/>
              <a:gd name="connsiteX35" fmla="*/ 218251 w 3701889"/>
              <a:gd name="connsiteY35" fmla="*/ 722702 h 3100256"/>
              <a:gd name="connsiteX36" fmla="*/ 325828 w 3701889"/>
              <a:gd name="connsiteY36" fmla="*/ 518306 h 3100256"/>
              <a:gd name="connsiteX37" fmla="*/ 508708 w 3701889"/>
              <a:gd name="connsiteY37" fmla="*/ 399972 h 3100256"/>
              <a:gd name="connsiteX38" fmla="*/ 734618 w 3701889"/>
              <a:gd name="connsiteY38" fmla="*/ 303153 h 3100256"/>
              <a:gd name="connsiteX39" fmla="*/ 949771 w 3701889"/>
              <a:gd name="connsiteY39" fmla="*/ 303153 h 31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01889" h="3100256">
                <a:moveTo>
                  <a:pt x="949771" y="303153"/>
                </a:moveTo>
                <a:cubicBezTo>
                  <a:pt x="1032246" y="285224"/>
                  <a:pt x="1121894" y="224264"/>
                  <a:pt x="1229470" y="195577"/>
                </a:cubicBezTo>
                <a:cubicBezTo>
                  <a:pt x="1337046" y="166890"/>
                  <a:pt x="1505583" y="159718"/>
                  <a:pt x="1595230" y="131031"/>
                </a:cubicBezTo>
                <a:cubicBezTo>
                  <a:pt x="1684877" y="102344"/>
                  <a:pt x="1701014" y="44970"/>
                  <a:pt x="1767353" y="23455"/>
                </a:cubicBezTo>
                <a:cubicBezTo>
                  <a:pt x="1833692" y="1940"/>
                  <a:pt x="1912581" y="-3440"/>
                  <a:pt x="1993263" y="1939"/>
                </a:cubicBezTo>
                <a:cubicBezTo>
                  <a:pt x="2073945" y="7318"/>
                  <a:pt x="2174351" y="23455"/>
                  <a:pt x="2251447" y="55728"/>
                </a:cubicBezTo>
                <a:cubicBezTo>
                  <a:pt x="2328543" y="88001"/>
                  <a:pt x="2378746" y="156132"/>
                  <a:pt x="2455842" y="195577"/>
                </a:cubicBezTo>
                <a:cubicBezTo>
                  <a:pt x="2532938" y="235022"/>
                  <a:pt x="2624379" y="254744"/>
                  <a:pt x="2714026" y="292396"/>
                </a:cubicBezTo>
                <a:cubicBezTo>
                  <a:pt x="2803673" y="330048"/>
                  <a:pt x="2930971" y="385629"/>
                  <a:pt x="2993724" y="421488"/>
                </a:cubicBezTo>
                <a:cubicBezTo>
                  <a:pt x="3056477" y="457347"/>
                  <a:pt x="3036755" y="482448"/>
                  <a:pt x="3090543" y="507549"/>
                </a:cubicBezTo>
                <a:cubicBezTo>
                  <a:pt x="3144331" y="532650"/>
                  <a:pt x="3242943" y="527272"/>
                  <a:pt x="3316454" y="572095"/>
                </a:cubicBezTo>
                <a:cubicBezTo>
                  <a:pt x="3389965" y="616919"/>
                  <a:pt x="3468854" y="695808"/>
                  <a:pt x="3531607" y="776490"/>
                </a:cubicBezTo>
                <a:cubicBezTo>
                  <a:pt x="3594360" y="857172"/>
                  <a:pt x="3667870" y="961163"/>
                  <a:pt x="3692971" y="1056189"/>
                </a:cubicBezTo>
                <a:cubicBezTo>
                  <a:pt x="3718072" y="1151215"/>
                  <a:pt x="3682214" y="1248033"/>
                  <a:pt x="3682214" y="1346645"/>
                </a:cubicBezTo>
                <a:cubicBezTo>
                  <a:pt x="3682214" y="1445257"/>
                  <a:pt x="3692971" y="1561798"/>
                  <a:pt x="3692971" y="1647859"/>
                </a:cubicBezTo>
                <a:cubicBezTo>
                  <a:pt x="3692971" y="1733920"/>
                  <a:pt x="3705522" y="1776951"/>
                  <a:pt x="3682214" y="1863012"/>
                </a:cubicBezTo>
                <a:cubicBezTo>
                  <a:pt x="3658906" y="1949073"/>
                  <a:pt x="3596153" y="2081751"/>
                  <a:pt x="3553122" y="2164226"/>
                </a:cubicBezTo>
                <a:cubicBezTo>
                  <a:pt x="3510091" y="2246701"/>
                  <a:pt x="3470647" y="2296904"/>
                  <a:pt x="3424030" y="2357864"/>
                </a:cubicBezTo>
                <a:cubicBezTo>
                  <a:pt x="3377414" y="2418824"/>
                  <a:pt x="3327211" y="2470819"/>
                  <a:pt x="3273423" y="2529986"/>
                </a:cubicBezTo>
                <a:cubicBezTo>
                  <a:pt x="3219635" y="2589153"/>
                  <a:pt x="3180190" y="2659078"/>
                  <a:pt x="3101301" y="2712866"/>
                </a:cubicBezTo>
                <a:cubicBezTo>
                  <a:pt x="3022412" y="2766654"/>
                  <a:pt x="2800087" y="2852716"/>
                  <a:pt x="2800087" y="2852716"/>
                </a:cubicBezTo>
                <a:cubicBezTo>
                  <a:pt x="2690718" y="2902918"/>
                  <a:pt x="2549075" y="2978221"/>
                  <a:pt x="2445084" y="3014080"/>
                </a:cubicBezTo>
                <a:cubicBezTo>
                  <a:pt x="2341093" y="3049939"/>
                  <a:pt x="2278341" y="3053525"/>
                  <a:pt x="2176143" y="3067869"/>
                </a:cubicBezTo>
                <a:cubicBezTo>
                  <a:pt x="2073945" y="3082213"/>
                  <a:pt x="1971747" y="3101935"/>
                  <a:pt x="1831898" y="3100142"/>
                </a:cubicBezTo>
                <a:cubicBezTo>
                  <a:pt x="1692049" y="3098349"/>
                  <a:pt x="1471518" y="3082212"/>
                  <a:pt x="1337047" y="3057111"/>
                </a:cubicBezTo>
                <a:cubicBezTo>
                  <a:pt x="1202577" y="3032010"/>
                  <a:pt x="1123687" y="2992566"/>
                  <a:pt x="1025075" y="2949535"/>
                </a:cubicBezTo>
                <a:cubicBezTo>
                  <a:pt x="926463" y="2906505"/>
                  <a:pt x="843988" y="2832994"/>
                  <a:pt x="745376" y="2798928"/>
                </a:cubicBezTo>
                <a:cubicBezTo>
                  <a:pt x="646764" y="2764862"/>
                  <a:pt x="524844" y="2791755"/>
                  <a:pt x="433404" y="2745139"/>
                </a:cubicBezTo>
                <a:cubicBezTo>
                  <a:pt x="341964" y="2698523"/>
                  <a:pt x="252317" y="2590947"/>
                  <a:pt x="196736" y="2519229"/>
                </a:cubicBezTo>
                <a:cubicBezTo>
                  <a:pt x="141155" y="2447511"/>
                  <a:pt x="117846" y="2390136"/>
                  <a:pt x="99917" y="2314833"/>
                </a:cubicBezTo>
                <a:cubicBezTo>
                  <a:pt x="81988" y="2239530"/>
                  <a:pt x="105296" y="2169605"/>
                  <a:pt x="89160" y="2067408"/>
                </a:cubicBezTo>
                <a:cubicBezTo>
                  <a:pt x="73024" y="1965211"/>
                  <a:pt x="13856" y="1807432"/>
                  <a:pt x="3098" y="1701648"/>
                </a:cubicBezTo>
                <a:cubicBezTo>
                  <a:pt x="-7660" y="1595864"/>
                  <a:pt x="12063" y="1511595"/>
                  <a:pt x="24614" y="1432706"/>
                </a:cubicBezTo>
                <a:cubicBezTo>
                  <a:pt x="37165" y="1353817"/>
                  <a:pt x="55094" y="1296443"/>
                  <a:pt x="78402" y="1228311"/>
                </a:cubicBezTo>
                <a:cubicBezTo>
                  <a:pt x="101710" y="1160179"/>
                  <a:pt x="141155" y="1108184"/>
                  <a:pt x="164463" y="1023916"/>
                </a:cubicBezTo>
                <a:cubicBezTo>
                  <a:pt x="187771" y="939648"/>
                  <a:pt x="191357" y="806970"/>
                  <a:pt x="218251" y="722702"/>
                </a:cubicBezTo>
                <a:cubicBezTo>
                  <a:pt x="245145" y="638434"/>
                  <a:pt x="277419" y="572094"/>
                  <a:pt x="325828" y="518306"/>
                </a:cubicBezTo>
                <a:cubicBezTo>
                  <a:pt x="374237" y="464518"/>
                  <a:pt x="440576" y="435831"/>
                  <a:pt x="508708" y="399972"/>
                </a:cubicBezTo>
                <a:cubicBezTo>
                  <a:pt x="576840" y="364113"/>
                  <a:pt x="657522" y="319289"/>
                  <a:pt x="734618" y="303153"/>
                </a:cubicBezTo>
                <a:cubicBezTo>
                  <a:pt x="811714" y="287017"/>
                  <a:pt x="867296" y="321082"/>
                  <a:pt x="949771" y="303153"/>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p:cNvSpPr/>
          <p:nvPr/>
        </p:nvSpPr>
        <p:spPr>
          <a:xfrm>
            <a:off x="8371734" y="5144869"/>
            <a:ext cx="3286866" cy="646331"/>
          </a:xfrm>
          <a:prstGeom prst="rect">
            <a:avLst/>
          </a:prstGeom>
        </p:spPr>
        <p:txBody>
          <a:bodyPr wrap="square">
            <a:spAutoFit/>
          </a:bodyPr>
          <a:lstStyle/>
          <a:p>
            <a:pPr>
              <a:defRPr/>
            </a:pPr>
            <a:r>
              <a:rPr lang="en-US" altLang="en-US" dirty="0">
                <a:solidFill>
                  <a:schemeClr val="bg1"/>
                </a:solidFill>
                <a:latin typeface="Arial" panose="020B0604020202020204" pitchFamily="34" charset="0"/>
                <a:ea typeface="MS PGothic" panose="020B0600070205080204" pitchFamily="34" charset="-128"/>
              </a:rPr>
              <a:t>The Geoid (easy to see if you look at the ocean surface)</a:t>
            </a:r>
          </a:p>
        </p:txBody>
      </p:sp>
      <p:sp>
        <p:nvSpPr>
          <p:cNvPr id="37" name="Oval 36"/>
          <p:cNvSpPr/>
          <p:nvPr/>
        </p:nvSpPr>
        <p:spPr>
          <a:xfrm rot="21446841">
            <a:off x="641858" y="1869372"/>
            <a:ext cx="1373112" cy="142452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38" name="Oval 37"/>
          <p:cNvSpPr/>
          <p:nvPr/>
        </p:nvSpPr>
        <p:spPr>
          <a:xfrm rot="21446841">
            <a:off x="1756415" y="1584644"/>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Arial" panose="020B0604020202020204" pitchFamily="34" charset="0"/>
              <a:cs typeface="Arial" panose="020B0604020202020204" pitchFamily="34" charset="0"/>
            </a:endParaRPr>
          </a:p>
        </p:txBody>
      </p:sp>
      <p:sp>
        <p:nvSpPr>
          <p:cNvPr id="39" name="Oval 38"/>
          <p:cNvSpPr/>
          <p:nvPr/>
        </p:nvSpPr>
        <p:spPr>
          <a:xfrm rot="21446841">
            <a:off x="2757487" y="2073965"/>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40" name="Oval 39"/>
          <p:cNvSpPr/>
          <p:nvPr/>
        </p:nvSpPr>
        <p:spPr>
          <a:xfrm rot="21446841">
            <a:off x="535459" y="2947384"/>
            <a:ext cx="1388233" cy="1414258"/>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25" name="Oval 24"/>
          <p:cNvSpPr/>
          <p:nvPr/>
        </p:nvSpPr>
        <p:spPr>
          <a:xfrm rot="21446841">
            <a:off x="701707" y="1630631"/>
            <a:ext cx="3266492" cy="2896043"/>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latin typeface="Arial" panose="020B0604020202020204" pitchFamily="34" charset="0"/>
              <a:cs typeface="Arial" panose="020B0604020202020204" pitchFamily="34" charset="0"/>
            </a:endParaRPr>
          </a:p>
        </p:txBody>
      </p:sp>
      <p:sp>
        <p:nvSpPr>
          <p:cNvPr id="26" name="Freeform 25"/>
          <p:cNvSpPr/>
          <p:nvPr/>
        </p:nvSpPr>
        <p:spPr>
          <a:xfrm rot="21446841">
            <a:off x="902284" y="2067954"/>
            <a:ext cx="1389301" cy="2050597"/>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27" name="Freeform 26"/>
          <p:cNvSpPr/>
          <p:nvPr/>
        </p:nvSpPr>
        <p:spPr>
          <a:xfrm rot="21446841" flipH="1" flipV="1">
            <a:off x="2339778" y="1747732"/>
            <a:ext cx="1528662" cy="1898572"/>
          </a:xfrm>
          <a:custGeom>
            <a:avLst/>
            <a:gdLst>
              <a:gd name="connsiteX0" fmla="*/ 373711 w 939869"/>
              <a:gd name="connsiteY0" fmla="*/ 80070 h 1240961"/>
              <a:gd name="connsiteX1" fmla="*/ 373711 w 939869"/>
              <a:gd name="connsiteY1" fmla="*/ 80070 h 1240961"/>
              <a:gd name="connsiteX2" fmla="*/ 461175 w 939869"/>
              <a:gd name="connsiteY2" fmla="*/ 167535 h 1240961"/>
              <a:gd name="connsiteX3" fmla="*/ 492981 w 939869"/>
              <a:gd name="connsiteY3" fmla="*/ 191389 h 1240961"/>
              <a:gd name="connsiteX4" fmla="*/ 516834 w 939869"/>
              <a:gd name="connsiteY4" fmla="*/ 207291 h 1240961"/>
              <a:gd name="connsiteX5" fmla="*/ 540688 w 939869"/>
              <a:gd name="connsiteY5" fmla="*/ 231145 h 1240961"/>
              <a:gd name="connsiteX6" fmla="*/ 588396 w 939869"/>
              <a:gd name="connsiteY6" fmla="*/ 262950 h 1240961"/>
              <a:gd name="connsiteX7" fmla="*/ 604299 w 939869"/>
              <a:gd name="connsiteY7" fmla="*/ 286804 h 1240961"/>
              <a:gd name="connsiteX8" fmla="*/ 620201 w 939869"/>
              <a:gd name="connsiteY8" fmla="*/ 437879 h 1240961"/>
              <a:gd name="connsiteX9" fmla="*/ 628153 w 939869"/>
              <a:gd name="connsiteY9" fmla="*/ 525343 h 1240961"/>
              <a:gd name="connsiteX10" fmla="*/ 667909 w 939869"/>
              <a:gd name="connsiteY10" fmla="*/ 549197 h 1240961"/>
              <a:gd name="connsiteX11" fmla="*/ 787179 w 939869"/>
              <a:gd name="connsiteY11" fmla="*/ 573051 h 1240961"/>
              <a:gd name="connsiteX12" fmla="*/ 850789 w 939869"/>
              <a:gd name="connsiteY12" fmla="*/ 604856 h 1240961"/>
              <a:gd name="connsiteX13" fmla="*/ 890546 w 939869"/>
              <a:gd name="connsiteY13" fmla="*/ 620759 h 1240961"/>
              <a:gd name="connsiteX14" fmla="*/ 938254 w 939869"/>
              <a:gd name="connsiteY14" fmla="*/ 660516 h 1240961"/>
              <a:gd name="connsiteX15" fmla="*/ 922351 w 939869"/>
              <a:gd name="connsiteY15" fmla="*/ 835444 h 1240961"/>
              <a:gd name="connsiteX16" fmla="*/ 914400 w 939869"/>
              <a:gd name="connsiteY16" fmla="*/ 859298 h 1240961"/>
              <a:gd name="connsiteX17" fmla="*/ 922351 w 939869"/>
              <a:gd name="connsiteY17" fmla="*/ 946763 h 1240961"/>
              <a:gd name="connsiteX18" fmla="*/ 922351 w 939869"/>
              <a:gd name="connsiteY18" fmla="*/ 1042178 h 1240961"/>
              <a:gd name="connsiteX19" fmla="*/ 882594 w 939869"/>
              <a:gd name="connsiteY19" fmla="*/ 1058081 h 1240961"/>
              <a:gd name="connsiteX20" fmla="*/ 834887 w 939869"/>
              <a:gd name="connsiteY20" fmla="*/ 1097837 h 1240961"/>
              <a:gd name="connsiteX21" fmla="*/ 826935 w 939869"/>
              <a:gd name="connsiteY21" fmla="*/ 1161448 h 1240961"/>
              <a:gd name="connsiteX22" fmla="*/ 818984 w 939869"/>
              <a:gd name="connsiteY22" fmla="*/ 1217107 h 1240961"/>
              <a:gd name="connsiteX23" fmla="*/ 771276 w 939869"/>
              <a:gd name="connsiteY23" fmla="*/ 1233009 h 1240961"/>
              <a:gd name="connsiteX24" fmla="*/ 636104 w 939869"/>
              <a:gd name="connsiteY24" fmla="*/ 1240961 h 1240961"/>
              <a:gd name="connsiteX25" fmla="*/ 556591 w 939869"/>
              <a:gd name="connsiteY25" fmla="*/ 1233009 h 1240961"/>
              <a:gd name="connsiteX26" fmla="*/ 516834 w 939869"/>
              <a:gd name="connsiteY26" fmla="*/ 1193253 h 1240961"/>
              <a:gd name="connsiteX27" fmla="*/ 461175 w 939869"/>
              <a:gd name="connsiteY27" fmla="*/ 1137594 h 1240961"/>
              <a:gd name="connsiteX28" fmla="*/ 429370 w 939869"/>
              <a:gd name="connsiteY28" fmla="*/ 1193253 h 1240961"/>
              <a:gd name="connsiteX29" fmla="*/ 397565 w 939869"/>
              <a:gd name="connsiteY29" fmla="*/ 1185302 h 1240961"/>
              <a:gd name="connsiteX30" fmla="*/ 341906 w 939869"/>
              <a:gd name="connsiteY30" fmla="*/ 1129643 h 1240961"/>
              <a:gd name="connsiteX31" fmla="*/ 333954 w 939869"/>
              <a:gd name="connsiteY31" fmla="*/ 1105789 h 1240961"/>
              <a:gd name="connsiteX32" fmla="*/ 310101 w 939869"/>
              <a:gd name="connsiteY32" fmla="*/ 1089886 h 1240961"/>
              <a:gd name="connsiteX33" fmla="*/ 270344 w 939869"/>
              <a:gd name="connsiteY33" fmla="*/ 1042178 h 1240961"/>
              <a:gd name="connsiteX34" fmla="*/ 262393 w 939869"/>
              <a:gd name="connsiteY34" fmla="*/ 986519 h 1240961"/>
              <a:gd name="connsiteX35" fmla="*/ 246490 w 939869"/>
              <a:gd name="connsiteY35" fmla="*/ 962665 h 1240961"/>
              <a:gd name="connsiteX36" fmla="*/ 198782 w 939869"/>
              <a:gd name="connsiteY36" fmla="*/ 922909 h 1240961"/>
              <a:gd name="connsiteX37" fmla="*/ 159026 w 939869"/>
              <a:gd name="connsiteY37" fmla="*/ 883152 h 1240961"/>
              <a:gd name="connsiteX38" fmla="*/ 119269 w 939869"/>
              <a:gd name="connsiteY38" fmla="*/ 851347 h 1240961"/>
              <a:gd name="connsiteX39" fmla="*/ 95415 w 939869"/>
              <a:gd name="connsiteY39" fmla="*/ 827493 h 1240961"/>
              <a:gd name="connsiteX40" fmla="*/ 63610 w 939869"/>
              <a:gd name="connsiteY40" fmla="*/ 779785 h 1240961"/>
              <a:gd name="connsiteX41" fmla="*/ 23854 w 939869"/>
              <a:gd name="connsiteY41" fmla="*/ 732077 h 1240961"/>
              <a:gd name="connsiteX42" fmla="*/ 15902 w 939869"/>
              <a:gd name="connsiteY42" fmla="*/ 692321 h 1240961"/>
              <a:gd name="connsiteX43" fmla="*/ 7951 w 939869"/>
              <a:gd name="connsiteY43" fmla="*/ 660516 h 1240961"/>
              <a:gd name="connsiteX44" fmla="*/ 0 w 939869"/>
              <a:gd name="connsiteY44" fmla="*/ 604856 h 1240961"/>
              <a:gd name="connsiteX45" fmla="*/ 15902 w 939869"/>
              <a:gd name="connsiteY45" fmla="*/ 469684 h 1240961"/>
              <a:gd name="connsiteX46" fmla="*/ 39756 w 939869"/>
              <a:gd name="connsiteY46" fmla="*/ 461733 h 1240961"/>
              <a:gd name="connsiteX47" fmla="*/ 71561 w 939869"/>
              <a:gd name="connsiteY47" fmla="*/ 437879 h 1240961"/>
              <a:gd name="connsiteX48" fmla="*/ 119269 w 939869"/>
              <a:gd name="connsiteY48" fmla="*/ 406074 h 1240961"/>
              <a:gd name="connsiteX49" fmla="*/ 151074 w 939869"/>
              <a:gd name="connsiteY49" fmla="*/ 350415 h 1240961"/>
              <a:gd name="connsiteX50" fmla="*/ 182880 w 939869"/>
              <a:gd name="connsiteY50" fmla="*/ 302707 h 1240961"/>
              <a:gd name="connsiteX51" fmla="*/ 190831 w 939869"/>
              <a:gd name="connsiteY51" fmla="*/ 278853 h 1240961"/>
              <a:gd name="connsiteX52" fmla="*/ 206734 w 939869"/>
              <a:gd name="connsiteY52" fmla="*/ 254999 h 1240961"/>
              <a:gd name="connsiteX53" fmla="*/ 238539 w 939869"/>
              <a:gd name="connsiteY53" fmla="*/ 16460 h 1240961"/>
              <a:gd name="connsiteX54" fmla="*/ 262393 w 939869"/>
              <a:gd name="connsiteY54" fmla="*/ 557 h 1240961"/>
              <a:gd name="connsiteX55" fmla="*/ 302149 w 939869"/>
              <a:gd name="connsiteY55" fmla="*/ 32363 h 1240961"/>
              <a:gd name="connsiteX56" fmla="*/ 349857 w 939869"/>
              <a:gd name="connsiteY56" fmla="*/ 56216 h 1240961"/>
              <a:gd name="connsiteX57" fmla="*/ 373711 w 939869"/>
              <a:gd name="connsiteY57" fmla="*/ 80070 h 124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39869" h="1240961">
                <a:moveTo>
                  <a:pt x="373711" y="80070"/>
                </a:moveTo>
                <a:lnTo>
                  <a:pt x="373711" y="80070"/>
                </a:lnTo>
                <a:cubicBezTo>
                  <a:pt x="402866" y="109225"/>
                  <a:pt x="428190" y="142797"/>
                  <a:pt x="461175" y="167535"/>
                </a:cubicBezTo>
                <a:cubicBezTo>
                  <a:pt x="471777" y="175486"/>
                  <a:pt x="482197" y="183686"/>
                  <a:pt x="492981" y="191389"/>
                </a:cubicBezTo>
                <a:cubicBezTo>
                  <a:pt x="500757" y="196943"/>
                  <a:pt x="509493" y="201173"/>
                  <a:pt x="516834" y="207291"/>
                </a:cubicBezTo>
                <a:cubicBezTo>
                  <a:pt x="525473" y="214490"/>
                  <a:pt x="531812" y="224241"/>
                  <a:pt x="540688" y="231145"/>
                </a:cubicBezTo>
                <a:cubicBezTo>
                  <a:pt x="555775" y="242879"/>
                  <a:pt x="588396" y="262950"/>
                  <a:pt x="588396" y="262950"/>
                </a:cubicBezTo>
                <a:cubicBezTo>
                  <a:pt x="593697" y="270901"/>
                  <a:pt x="600025" y="278257"/>
                  <a:pt x="604299" y="286804"/>
                </a:cubicBezTo>
                <a:cubicBezTo>
                  <a:pt x="624189" y="326585"/>
                  <a:pt x="619314" y="425901"/>
                  <a:pt x="620201" y="437879"/>
                </a:cubicBezTo>
                <a:cubicBezTo>
                  <a:pt x="622364" y="467074"/>
                  <a:pt x="616621" y="498435"/>
                  <a:pt x="628153" y="525343"/>
                </a:cubicBezTo>
                <a:cubicBezTo>
                  <a:pt x="634241" y="539548"/>
                  <a:pt x="653485" y="543649"/>
                  <a:pt x="667909" y="549197"/>
                </a:cubicBezTo>
                <a:cubicBezTo>
                  <a:pt x="704160" y="563140"/>
                  <a:pt x="748935" y="567588"/>
                  <a:pt x="787179" y="573051"/>
                </a:cubicBezTo>
                <a:cubicBezTo>
                  <a:pt x="808382" y="583653"/>
                  <a:pt x="828779" y="596052"/>
                  <a:pt x="850789" y="604856"/>
                </a:cubicBezTo>
                <a:cubicBezTo>
                  <a:pt x="864041" y="610157"/>
                  <a:pt x="877780" y="614376"/>
                  <a:pt x="890546" y="620759"/>
                </a:cubicBezTo>
                <a:cubicBezTo>
                  <a:pt x="912686" y="631829"/>
                  <a:pt x="920669" y="642931"/>
                  <a:pt x="938254" y="660516"/>
                </a:cubicBezTo>
                <a:cubicBezTo>
                  <a:pt x="933826" y="735793"/>
                  <a:pt x="937861" y="773403"/>
                  <a:pt x="922351" y="835444"/>
                </a:cubicBezTo>
                <a:cubicBezTo>
                  <a:pt x="920318" y="843575"/>
                  <a:pt x="917050" y="851347"/>
                  <a:pt x="914400" y="859298"/>
                </a:cubicBezTo>
                <a:cubicBezTo>
                  <a:pt x="917050" y="888453"/>
                  <a:pt x="918211" y="917782"/>
                  <a:pt x="922351" y="946763"/>
                </a:cubicBezTo>
                <a:cubicBezTo>
                  <a:pt x="928339" y="988682"/>
                  <a:pt x="958583" y="975753"/>
                  <a:pt x="922351" y="1042178"/>
                </a:cubicBezTo>
                <a:cubicBezTo>
                  <a:pt x="915516" y="1054708"/>
                  <a:pt x="895360" y="1051698"/>
                  <a:pt x="882594" y="1058081"/>
                </a:cubicBezTo>
                <a:cubicBezTo>
                  <a:pt x="860454" y="1069151"/>
                  <a:pt x="852472" y="1080252"/>
                  <a:pt x="834887" y="1097837"/>
                </a:cubicBezTo>
                <a:cubicBezTo>
                  <a:pt x="832236" y="1119041"/>
                  <a:pt x="829759" y="1140267"/>
                  <a:pt x="826935" y="1161448"/>
                </a:cubicBezTo>
                <a:cubicBezTo>
                  <a:pt x="824458" y="1180025"/>
                  <a:pt x="830490" y="1202314"/>
                  <a:pt x="818984" y="1217107"/>
                </a:cubicBezTo>
                <a:cubicBezTo>
                  <a:pt x="808693" y="1230339"/>
                  <a:pt x="788010" y="1232025"/>
                  <a:pt x="771276" y="1233009"/>
                </a:cubicBezTo>
                <a:lnTo>
                  <a:pt x="636104" y="1240961"/>
                </a:lnTo>
                <a:cubicBezTo>
                  <a:pt x="609600" y="1238310"/>
                  <a:pt x="582545" y="1238998"/>
                  <a:pt x="556591" y="1233009"/>
                </a:cubicBezTo>
                <a:cubicBezTo>
                  <a:pt x="529026" y="1226648"/>
                  <a:pt x="533797" y="1210216"/>
                  <a:pt x="516834" y="1193253"/>
                </a:cubicBezTo>
                <a:cubicBezTo>
                  <a:pt x="442622" y="1119041"/>
                  <a:pt x="524786" y="1222407"/>
                  <a:pt x="461175" y="1137594"/>
                </a:cubicBezTo>
                <a:cubicBezTo>
                  <a:pt x="456399" y="1156700"/>
                  <a:pt x="454878" y="1185965"/>
                  <a:pt x="429370" y="1193253"/>
                </a:cubicBezTo>
                <a:cubicBezTo>
                  <a:pt x="418863" y="1196255"/>
                  <a:pt x="408167" y="1187952"/>
                  <a:pt x="397565" y="1185302"/>
                </a:cubicBezTo>
                <a:cubicBezTo>
                  <a:pt x="361111" y="1130620"/>
                  <a:pt x="383892" y="1143638"/>
                  <a:pt x="341906" y="1129643"/>
                </a:cubicBezTo>
                <a:cubicBezTo>
                  <a:pt x="339255" y="1121692"/>
                  <a:pt x="339190" y="1112334"/>
                  <a:pt x="333954" y="1105789"/>
                </a:cubicBezTo>
                <a:cubicBezTo>
                  <a:pt x="327984" y="1098327"/>
                  <a:pt x="317442" y="1096004"/>
                  <a:pt x="310101" y="1089886"/>
                </a:cubicBezTo>
                <a:cubicBezTo>
                  <a:pt x="287142" y="1070753"/>
                  <a:pt x="285981" y="1065634"/>
                  <a:pt x="270344" y="1042178"/>
                </a:cubicBezTo>
                <a:cubicBezTo>
                  <a:pt x="267694" y="1023625"/>
                  <a:pt x="267778" y="1004470"/>
                  <a:pt x="262393" y="986519"/>
                </a:cubicBezTo>
                <a:cubicBezTo>
                  <a:pt x="259647" y="977366"/>
                  <a:pt x="252608" y="970006"/>
                  <a:pt x="246490" y="962665"/>
                </a:cubicBezTo>
                <a:cubicBezTo>
                  <a:pt x="227357" y="939706"/>
                  <a:pt x="222238" y="938546"/>
                  <a:pt x="198782" y="922909"/>
                </a:cubicBezTo>
                <a:cubicBezTo>
                  <a:pt x="156380" y="859303"/>
                  <a:pt x="212031" y="936157"/>
                  <a:pt x="159026" y="883152"/>
                </a:cubicBezTo>
                <a:cubicBezTo>
                  <a:pt x="123061" y="847187"/>
                  <a:pt x="165707" y="866826"/>
                  <a:pt x="119269" y="851347"/>
                </a:cubicBezTo>
                <a:cubicBezTo>
                  <a:pt x="111318" y="843396"/>
                  <a:pt x="102319" y="836369"/>
                  <a:pt x="95415" y="827493"/>
                </a:cubicBezTo>
                <a:cubicBezTo>
                  <a:pt x="83681" y="812406"/>
                  <a:pt x="77125" y="793300"/>
                  <a:pt x="63610" y="779785"/>
                </a:cubicBezTo>
                <a:cubicBezTo>
                  <a:pt x="32999" y="749174"/>
                  <a:pt x="45993" y="765287"/>
                  <a:pt x="23854" y="732077"/>
                </a:cubicBezTo>
                <a:cubicBezTo>
                  <a:pt x="21203" y="718825"/>
                  <a:pt x="18834" y="705514"/>
                  <a:pt x="15902" y="692321"/>
                </a:cubicBezTo>
                <a:cubicBezTo>
                  <a:pt x="13531" y="681653"/>
                  <a:pt x="9906" y="671268"/>
                  <a:pt x="7951" y="660516"/>
                </a:cubicBezTo>
                <a:cubicBezTo>
                  <a:pt x="4599" y="642077"/>
                  <a:pt x="2650" y="623409"/>
                  <a:pt x="0" y="604856"/>
                </a:cubicBezTo>
                <a:cubicBezTo>
                  <a:pt x="5301" y="559799"/>
                  <a:pt x="3760" y="513397"/>
                  <a:pt x="15902" y="469684"/>
                </a:cubicBezTo>
                <a:cubicBezTo>
                  <a:pt x="18145" y="461608"/>
                  <a:pt x="32479" y="465891"/>
                  <a:pt x="39756" y="461733"/>
                </a:cubicBezTo>
                <a:cubicBezTo>
                  <a:pt x="51262" y="455158"/>
                  <a:pt x="60704" y="445479"/>
                  <a:pt x="71561" y="437879"/>
                </a:cubicBezTo>
                <a:cubicBezTo>
                  <a:pt x="87219" y="426919"/>
                  <a:pt x="119269" y="406074"/>
                  <a:pt x="119269" y="406074"/>
                </a:cubicBezTo>
                <a:cubicBezTo>
                  <a:pt x="174282" y="323556"/>
                  <a:pt x="90545" y="451297"/>
                  <a:pt x="151074" y="350415"/>
                </a:cubicBezTo>
                <a:cubicBezTo>
                  <a:pt x="160907" y="334026"/>
                  <a:pt x="182880" y="302707"/>
                  <a:pt x="182880" y="302707"/>
                </a:cubicBezTo>
                <a:cubicBezTo>
                  <a:pt x="185530" y="294756"/>
                  <a:pt x="187083" y="286350"/>
                  <a:pt x="190831" y="278853"/>
                </a:cubicBezTo>
                <a:cubicBezTo>
                  <a:pt x="195105" y="270306"/>
                  <a:pt x="205842" y="264514"/>
                  <a:pt x="206734" y="254999"/>
                </a:cubicBezTo>
                <a:cubicBezTo>
                  <a:pt x="229594" y="11161"/>
                  <a:pt x="140130" y="49262"/>
                  <a:pt x="238539" y="16460"/>
                </a:cubicBezTo>
                <a:cubicBezTo>
                  <a:pt x="246490" y="11159"/>
                  <a:pt x="252967" y="2128"/>
                  <a:pt x="262393" y="557"/>
                </a:cubicBezTo>
                <a:cubicBezTo>
                  <a:pt x="288930" y="-3866"/>
                  <a:pt x="288876" y="19090"/>
                  <a:pt x="302149" y="32363"/>
                </a:cubicBezTo>
                <a:cubicBezTo>
                  <a:pt x="317562" y="47776"/>
                  <a:pt x="330457" y="49750"/>
                  <a:pt x="349857" y="56216"/>
                </a:cubicBezTo>
                <a:cubicBezTo>
                  <a:pt x="375916" y="73589"/>
                  <a:pt x="369735" y="76094"/>
                  <a:pt x="373711" y="80070"/>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33" name="Rectangle 32"/>
          <p:cNvSpPr/>
          <p:nvPr/>
        </p:nvSpPr>
        <p:spPr>
          <a:xfrm>
            <a:off x="570588" y="5124271"/>
            <a:ext cx="3286866" cy="1477328"/>
          </a:xfrm>
          <a:prstGeom prst="rect">
            <a:avLst/>
          </a:prstGeom>
        </p:spPr>
        <p:txBody>
          <a:bodyPr wrap="square">
            <a:spAutoFit/>
          </a:bodyPr>
          <a:lstStyle/>
          <a:p>
            <a:pPr>
              <a:defRPr/>
            </a:pPr>
            <a:r>
              <a:rPr lang="en-US" altLang="en-US" dirty="0">
                <a:solidFill>
                  <a:schemeClr val="bg1"/>
                </a:solidFill>
                <a:latin typeface="Arial" panose="020B0604020202020204" pitchFamily="34" charset="0"/>
                <a:ea typeface="MS PGothic" panose="020B0600070205080204" pitchFamily="34" charset="-128"/>
              </a:rPr>
              <a:t>The actual, really </a:t>
            </a:r>
            <a:r>
              <a:rPr lang="en-US" altLang="en-US" dirty="0" err="1">
                <a:solidFill>
                  <a:schemeClr val="bg1"/>
                </a:solidFill>
                <a:latin typeface="Arial" panose="020B0604020202020204" pitchFamily="34" charset="0"/>
                <a:ea typeface="MS PGothic" panose="020B0600070205080204" pitchFamily="34" charset="-128"/>
              </a:rPr>
              <a:t>jaggedy</a:t>
            </a:r>
            <a:r>
              <a:rPr lang="en-US" altLang="en-US" dirty="0">
                <a:solidFill>
                  <a:schemeClr val="bg1"/>
                </a:solidFill>
                <a:latin typeface="Arial" panose="020B0604020202020204" pitchFamily="34" charset="0"/>
                <a:ea typeface="MS PGothic" panose="020B0600070205080204" pitchFamily="34" charset="-128"/>
              </a:rPr>
              <a:t>, surface of the earth – with mountains and canyons and climbing walls – that we see and want to map!</a:t>
            </a:r>
          </a:p>
        </p:txBody>
      </p:sp>
      <p:sp>
        <p:nvSpPr>
          <p:cNvPr id="3" name="Freeform 2"/>
          <p:cNvSpPr/>
          <p:nvPr/>
        </p:nvSpPr>
        <p:spPr>
          <a:xfrm rot="11035101">
            <a:off x="457200" y="1524000"/>
            <a:ext cx="3679098" cy="3197361"/>
          </a:xfrm>
          <a:custGeom>
            <a:avLst/>
            <a:gdLst>
              <a:gd name="connsiteX0" fmla="*/ 1042416 w 3419856"/>
              <a:gd name="connsiteY0" fmla="*/ 274320 h 3072384"/>
              <a:gd name="connsiteX1" fmla="*/ 1115568 w 3419856"/>
              <a:gd name="connsiteY1" fmla="*/ 146304 h 3072384"/>
              <a:gd name="connsiteX2" fmla="*/ 1152144 w 3419856"/>
              <a:gd name="connsiteY2" fmla="*/ 91440 h 3072384"/>
              <a:gd name="connsiteX3" fmla="*/ 1261872 w 3419856"/>
              <a:gd name="connsiteY3" fmla="*/ 54864 h 3072384"/>
              <a:gd name="connsiteX4" fmla="*/ 1316736 w 3419856"/>
              <a:gd name="connsiteY4" fmla="*/ 109728 h 3072384"/>
              <a:gd name="connsiteX5" fmla="*/ 1353312 w 3419856"/>
              <a:gd name="connsiteY5" fmla="*/ 164592 h 3072384"/>
              <a:gd name="connsiteX6" fmla="*/ 1408176 w 3419856"/>
              <a:gd name="connsiteY6" fmla="*/ 182880 h 3072384"/>
              <a:gd name="connsiteX7" fmla="*/ 1444752 w 3419856"/>
              <a:gd name="connsiteY7" fmla="*/ 237744 h 3072384"/>
              <a:gd name="connsiteX8" fmla="*/ 1499616 w 3419856"/>
              <a:gd name="connsiteY8" fmla="*/ 256032 h 3072384"/>
              <a:gd name="connsiteX9" fmla="*/ 1572768 w 3419856"/>
              <a:gd name="connsiteY9" fmla="*/ 329184 h 3072384"/>
              <a:gd name="connsiteX10" fmla="*/ 1682496 w 3419856"/>
              <a:gd name="connsiteY10" fmla="*/ 274320 h 3072384"/>
              <a:gd name="connsiteX11" fmla="*/ 1737360 w 3419856"/>
              <a:gd name="connsiteY11" fmla="*/ 237744 h 3072384"/>
              <a:gd name="connsiteX12" fmla="*/ 1773936 w 3419856"/>
              <a:gd name="connsiteY12" fmla="*/ 182880 h 3072384"/>
              <a:gd name="connsiteX13" fmla="*/ 1883664 w 3419856"/>
              <a:gd name="connsiteY13" fmla="*/ 146304 h 3072384"/>
              <a:gd name="connsiteX14" fmla="*/ 1920240 w 3419856"/>
              <a:gd name="connsiteY14" fmla="*/ 91440 h 3072384"/>
              <a:gd name="connsiteX15" fmla="*/ 2084832 w 3419856"/>
              <a:gd name="connsiteY15" fmla="*/ 0 h 3072384"/>
              <a:gd name="connsiteX16" fmla="*/ 2139696 w 3419856"/>
              <a:gd name="connsiteY16" fmla="*/ 36576 h 3072384"/>
              <a:gd name="connsiteX17" fmla="*/ 2194560 w 3419856"/>
              <a:gd name="connsiteY17" fmla="*/ 54864 h 3072384"/>
              <a:gd name="connsiteX18" fmla="*/ 2231136 w 3419856"/>
              <a:gd name="connsiteY18" fmla="*/ 109728 h 3072384"/>
              <a:gd name="connsiteX19" fmla="*/ 2249424 w 3419856"/>
              <a:gd name="connsiteY19" fmla="*/ 164592 h 3072384"/>
              <a:gd name="connsiteX20" fmla="*/ 2286000 w 3419856"/>
              <a:gd name="connsiteY20" fmla="*/ 219456 h 3072384"/>
              <a:gd name="connsiteX21" fmla="*/ 2304288 w 3419856"/>
              <a:gd name="connsiteY21" fmla="*/ 274320 h 3072384"/>
              <a:gd name="connsiteX22" fmla="*/ 2798064 w 3419856"/>
              <a:gd name="connsiteY22" fmla="*/ 292608 h 3072384"/>
              <a:gd name="connsiteX23" fmla="*/ 2999232 w 3419856"/>
              <a:gd name="connsiteY23" fmla="*/ 310896 h 3072384"/>
              <a:gd name="connsiteX24" fmla="*/ 3072384 w 3419856"/>
              <a:gd name="connsiteY24" fmla="*/ 329184 h 3072384"/>
              <a:gd name="connsiteX25" fmla="*/ 3054096 w 3419856"/>
              <a:gd name="connsiteY25" fmla="*/ 420624 h 3072384"/>
              <a:gd name="connsiteX26" fmla="*/ 2980944 w 3419856"/>
              <a:gd name="connsiteY26" fmla="*/ 530352 h 3072384"/>
              <a:gd name="connsiteX27" fmla="*/ 2944368 w 3419856"/>
              <a:gd name="connsiteY27" fmla="*/ 585216 h 3072384"/>
              <a:gd name="connsiteX28" fmla="*/ 2907792 w 3419856"/>
              <a:gd name="connsiteY28" fmla="*/ 694944 h 3072384"/>
              <a:gd name="connsiteX29" fmla="*/ 2999232 w 3419856"/>
              <a:gd name="connsiteY29" fmla="*/ 804672 h 3072384"/>
              <a:gd name="connsiteX30" fmla="*/ 3072384 w 3419856"/>
              <a:gd name="connsiteY30" fmla="*/ 914400 h 3072384"/>
              <a:gd name="connsiteX31" fmla="*/ 3108960 w 3419856"/>
              <a:gd name="connsiteY31" fmla="*/ 969264 h 3072384"/>
              <a:gd name="connsiteX32" fmla="*/ 3127248 w 3419856"/>
              <a:gd name="connsiteY32" fmla="*/ 1024128 h 3072384"/>
              <a:gd name="connsiteX33" fmla="*/ 3182112 w 3419856"/>
              <a:gd name="connsiteY33" fmla="*/ 1060704 h 3072384"/>
              <a:gd name="connsiteX34" fmla="*/ 3236976 w 3419856"/>
              <a:gd name="connsiteY34" fmla="*/ 1170432 h 3072384"/>
              <a:gd name="connsiteX35" fmla="*/ 3218688 w 3419856"/>
              <a:gd name="connsiteY35" fmla="*/ 1261872 h 3072384"/>
              <a:gd name="connsiteX36" fmla="*/ 3273552 w 3419856"/>
              <a:gd name="connsiteY36" fmla="*/ 1463040 h 3072384"/>
              <a:gd name="connsiteX37" fmla="*/ 3310128 w 3419856"/>
              <a:gd name="connsiteY37" fmla="*/ 1517904 h 3072384"/>
              <a:gd name="connsiteX38" fmla="*/ 3346704 w 3419856"/>
              <a:gd name="connsiteY38" fmla="*/ 1627632 h 3072384"/>
              <a:gd name="connsiteX39" fmla="*/ 3383280 w 3419856"/>
              <a:gd name="connsiteY39" fmla="*/ 1682496 h 3072384"/>
              <a:gd name="connsiteX40" fmla="*/ 3419856 w 3419856"/>
              <a:gd name="connsiteY40" fmla="*/ 1810512 h 3072384"/>
              <a:gd name="connsiteX41" fmla="*/ 3401568 w 3419856"/>
              <a:gd name="connsiteY41" fmla="*/ 1938528 h 3072384"/>
              <a:gd name="connsiteX42" fmla="*/ 3328416 w 3419856"/>
              <a:gd name="connsiteY42" fmla="*/ 2048256 h 3072384"/>
              <a:gd name="connsiteX43" fmla="*/ 3291840 w 3419856"/>
              <a:gd name="connsiteY43" fmla="*/ 2121408 h 3072384"/>
              <a:gd name="connsiteX44" fmla="*/ 3273552 w 3419856"/>
              <a:gd name="connsiteY44" fmla="*/ 2176272 h 3072384"/>
              <a:gd name="connsiteX45" fmla="*/ 3236976 w 3419856"/>
              <a:gd name="connsiteY45" fmla="*/ 2231136 h 3072384"/>
              <a:gd name="connsiteX46" fmla="*/ 3218688 w 3419856"/>
              <a:gd name="connsiteY46" fmla="*/ 2286000 h 3072384"/>
              <a:gd name="connsiteX47" fmla="*/ 3108960 w 3419856"/>
              <a:gd name="connsiteY47" fmla="*/ 2359152 h 3072384"/>
              <a:gd name="connsiteX48" fmla="*/ 3017520 w 3419856"/>
              <a:gd name="connsiteY48" fmla="*/ 2340864 h 3072384"/>
              <a:gd name="connsiteX49" fmla="*/ 2980944 w 3419856"/>
              <a:gd name="connsiteY49" fmla="*/ 2395728 h 3072384"/>
              <a:gd name="connsiteX50" fmla="*/ 2962656 w 3419856"/>
              <a:gd name="connsiteY50" fmla="*/ 2688336 h 3072384"/>
              <a:gd name="connsiteX51" fmla="*/ 2743200 w 3419856"/>
              <a:gd name="connsiteY51" fmla="*/ 2706624 h 3072384"/>
              <a:gd name="connsiteX52" fmla="*/ 2706624 w 3419856"/>
              <a:gd name="connsiteY52" fmla="*/ 2761488 h 3072384"/>
              <a:gd name="connsiteX53" fmla="*/ 2688336 w 3419856"/>
              <a:gd name="connsiteY53" fmla="*/ 2816352 h 3072384"/>
              <a:gd name="connsiteX54" fmla="*/ 2633472 w 3419856"/>
              <a:gd name="connsiteY54" fmla="*/ 2852928 h 3072384"/>
              <a:gd name="connsiteX55" fmla="*/ 2560320 w 3419856"/>
              <a:gd name="connsiteY55" fmla="*/ 2962656 h 3072384"/>
              <a:gd name="connsiteX56" fmla="*/ 2523744 w 3419856"/>
              <a:gd name="connsiteY56" fmla="*/ 3017520 h 3072384"/>
              <a:gd name="connsiteX57" fmla="*/ 2414016 w 3419856"/>
              <a:gd name="connsiteY57" fmla="*/ 2980944 h 3072384"/>
              <a:gd name="connsiteX58" fmla="*/ 2359152 w 3419856"/>
              <a:gd name="connsiteY58" fmla="*/ 2944368 h 3072384"/>
              <a:gd name="connsiteX59" fmla="*/ 2176272 w 3419856"/>
              <a:gd name="connsiteY59" fmla="*/ 2889504 h 3072384"/>
              <a:gd name="connsiteX60" fmla="*/ 1883664 w 3419856"/>
              <a:gd name="connsiteY60" fmla="*/ 3017520 h 3072384"/>
              <a:gd name="connsiteX61" fmla="*/ 1773936 w 3419856"/>
              <a:gd name="connsiteY61" fmla="*/ 2962656 h 3072384"/>
              <a:gd name="connsiteX62" fmla="*/ 1719072 w 3419856"/>
              <a:gd name="connsiteY62" fmla="*/ 2944368 h 3072384"/>
              <a:gd name="connsiteX63" fmla="*/ 1645920 w 3419856"/>
              <a:gd name="connsiteY63" fmla="*/ 2907792 h 3072384"/>
              <a:gd name="connsiteX64" fmla="*/ 1536192 w 3419856"/>
              <a:gd name="connsiteY64" fmla="*/ 2926080 h 3072384"/>
              <a:gd name="connsiteX65" fmla="*/ 1499616 w 3419856"/>
              <a:gd name="connsiteY65" fmla="*/ 2980944 h 3072384"/>
              <a:gd name="connsiteX66" fmla="*/ 1444752 w 3419856"/>
              <a:gd name="connsiteY66" fmla="*/ 3017520 h 3072384"/>
              <a:gd name="connsiteX67" fmla="*/ 1389888 w 3419856"/>
              <a:gd name="connsiteY67" fmla="*/ 3035808 h 3072384"/>
              <a:gd name="connsiteX68" fmla="*/ 1170432 w 3419856"/>
              <a:gd name="connsiteY68" fmla="*/ 3072384 h 3072384"/>
              <a:gd name="connsiteX69" fmla="*/ 1207008 w 3419856"/>
              <a:gd name="connsiteY69" fmla="*/ 3017520 h 3072384"/>
              <a:gd name="connsiteX70" fmla="*/ 1170432 w 3419856"/>
              <a:gd name="connsiteY70" fmla="*/ 2962656 h 3072384"/>
              <a:gd name="connsiteX71" fmla="*/ 1078992 w 3419856"/>
              <a:gd name="connsiteY71" fmla="*/ 2944368 h 3072384"/>
              <a:gd name="connsiteX72" fmla="*/ 950976 w 3419856"/>
              <a:gd name="connsiteY72" fmla="*/ 2926080 h 3072384"/>
              <a:gd name="connsiteX73" fmla="*/ 896112 w 3419856"/>
              <a:gd name="connsiteY73" fmla="*/ 2907792 h 3072384"/>
              <a:gd name="connsiteX74" fmla="*/ 822960 w 3419856"/>
              <a:gd name="connsiteY74" fmla="*/ 2889504 h 3072384"/>
              <a:gd name="connsiteX75" fmla="*/ 768096 w 3419856"/>
              <a:gd name="connsiteY75" fmla="*/ 2852928 h 3072384"/>
              <a:gd name="connsiteX76" fmla="*/ 749808 w 3419856"/>
              <a:gd name="connsiteY76" fmla="*/ 2798064 h 3072384"/>
              <a:gd name="connsiteX77" fmla="*/ 640080 w 3419856"/>
              <a:gd name="connsiteY77" fmla="*/ 2724912 h 3072384"/>
              <a:gd name="connsiteX78" fmla="*/ 621792 w 3419856"/>
              <a:gd name="connsiteY78" fmla="*/ 2505456 h 3072384"/>
              <a:gd name="connsiteX79" fmla="*/ 566928 w 3419856"/>
              <a:gd name="connsiteY79" fmla="*/ 2487168 h 3072384"/>
              <a:gd name="connsiteX80" fmla="*/ 493776 w 3419856"/>
              <a:gd name="connsiteY80" fmla="*/ 2468880 h 3072384"/>
              <a:gd name="connsiteX81" fmla="*/ 310896 w 3419856"/>
              <a:gd name="connsiteY81" fmla="*/ 2450592 h 3072384"/>
              <a:gd name="connsiteX82" fmla="*/ 182880 w 3419856"/>
              <a:gd name="connsiteY82" fmla="*/ 2432304 h 3072384"/>
              <a:gd name="connsiteX83" fmla="*/ 128016 w 3419856"/>
              <a:gd name="connsiteY83" fmla="*/ 2395728 h 3072384"/>
              <a:gd name="connsiteX84" fmla="*/ 201168 w 3419856"/>
              <a:gd name="connsiteY84" fmla="*/ 2231136 h 3072384"/>
              <a:gd name="connsiteX85" fmla="*/ 310896 w 3419856"/>
              <a:gd name="connsiteY85" fmla="*/ 2157984 h 3072384"/>
              <a:gd name="connsiteX86" fmla="*/ 237744 w 3419856"/>
              <a:gd name="connsiteY86" fmla="*/ 1993392 h 3072384"/>
              <a:gd name="connsiteX87" fmla="*/ 182880 w 3419856"/>
              <a:gd name="connsiteY87" fmla="*/ 1975104 h 3072384"/>
              <a:gd name="connsiteX88" fmla="*/ 128016 w 3419856"/>
              <a:gd name="connsiteY88" fmla="*/ 1938528 h 3072384"/>
              <a:gd name="connsiteX89" fmla="*/ 18288 w 3419856"/>
              <a:gd name="connsiteY89" fmla="*/ 1883664 h 3072384"/>
              <a:gd name="connsiteX90" fmla="*/ 0 w 3419856"/>
              <a:gd name="connsiteY90" fmla="*/ 1828800 h 3072384"/>
              <a:gd name="connsiteX91" fmla="*/ 54864 w 3419856"/>
              <a:gd name="connsiteY91" fmla="*/ 1645920 h 3072384"/>
              <a:gd name="connsiteX92" fmla="*/ 73152 w 3419856"/>
              <a:gd name="connsiteY92" fmla="*/ 1591056 h 3072384"/>
              <a:gd name="connsiteX93" fmla="*/ 18288 w 3419856"/>
              <a:gd name="connsiteY93" fmla="*/ 1389888 h 3072384"/>
              <a:gd name="connsiteX94" fmla="*/ 128016 w 3419856"/>
              <a:gd name="connsiteY94" fmla="*/ 1353312 h 3072384"/>
              <a:gd name="connsiteX95" fmla="*/ 182880 w 3419856"/>
              <a:gd name="connsiteY95" fmla="*/ 1335024 h 3072384"/>
              <a:gd name="connsiteX96" fmla="*/ 310896 w 3419856"/>
              <a:gd name="connsiteY96" fmla="*/ 1316736 h 3072384"/>
              <a:gd name="connsiteX97" fmla="*/ 182880 w 3419856"/>
              <a:gd name="connsiteY97" fmla="*/ 1097280 h 3072384"/>
              <a:gd name="connsiteX98" fmla="*/ 146304 w 3419856"/>
              <a:gd name="connsiteY98" fmla="*/ 987552 h 3072384"/>
              <a:gd name="connsiteX99" fmla="*/ 164592 w 3419856"/>
              <a:gd name="connsiteY99" fmla="*/ 932688 h 3072384"/>
              <a:gd name="connsiteX100" fmla="*/ 292608 w 3419856"/>
              <a:gd name="connsiteY100" fmla="*/ 914400 h 3072384"/>
              <a:gd name="connsiteX101" fmla="*/ 420624 w 3419856"/>
              <a:gd name="connsiteY101" fmla="*/ 877824 h 3072384"/>
              <a:gd name="connsiteX102" fmla="*/ 475488 w 3419856"/>
              <a:gd name="connsiteY102" fmla="*/ 548640 h 3072384"/>
              <a:gd name="connsiteX103" fmla="*/ 548640 w 3419856"/>
              <a:gd name="connsiteY103" fmla="*/ 438912 h 3072384"/>
              <a:gd name="connsiteX104" fmla="*/ 768096 w 3419856"/>
              <a:gd name="connsiteY104" fmla="*/ 475488 h 3072384"/>
              <a:gd name="connsiteX105" fmla="*/ 859536 w 3419856"/>
              <a:gd name="connsiteY105" fmla="*/ 493776 h 3072384"/>
              <a:gd name="connsiteX106" fmla="*/ 969264 w 3419856"/>
              <a:gd name="connsiteY106" fmla="*/ 530352 h 3072384"/>
              <a:gd name="connsiteX107" fmla="*/ 987552 w 3419856"/>
              <a:gd name="connsiteY107" fmla="*/ 475488 h 3072384"/>
              <a:gd name="connsiteX108" fmla="*/ 1005840 w 3419856"/>
              <a:gd name="connsiteY108" fmla="*/ 329184 h 3072384"/>
              <a:gd name="connsiteX109" fmla="*/ 1133856 w 3419856"/>
              <a:gd name="connsiteY109" fmla="*/ 365760 h 3072384"/>
              <a:gd name="connsiteX110" fmla="*/ 1170432 w 3419856"/>
              <a:gd name="connsiteY110" fmla="*/ 310896 h 3072384"/>
              <a:gd name="connsiteX111" fmla="*/ 1188720 w 3419856"/>
              <a:gd name="connsiteY111" fmla="*/ 237744 h 3072384"/>
              <a:gd name="connsiteX112" fmla="*/ 1207008 w 3419856"/>
              <a:gd name="connsiteY112" fmla="*/ 182880 h 3072384"/>
              <a:gd name="connsiteX113" fmla="*/ 1261872 w 3419856"/>
              <a:gd name="connsiteY113" fmla="*/ 36576 h 3072384"/>
              <a:gd name="connsiteX114" fmla="*/ 1335024 w 3419856"/>
              <a:gd name="connsiteY114" fmla="*/ 54864 h 3072384"/>
              <a:gd name="connsiteX115" fmla="*/ 1371600 w 3419856"/>
              <a:gd name="connsiteY115" fmla="*/ 182880 h 307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419856" h="3072384">
                <a:moveTo>
                  <a:pt x="1042416" y="274320"/>
                </a:moveTo>
                <a:cubicBezTo>
                  <a:pt x="1074528" y="113758"/>
                  <a:pt x="1028114" y="233758"/>
                  <a:pt x="1115568" y="146304"/>
                </a:cubicBezTo>
                <a:cubicBezTo>
                  <a:pt x="1131110" y="130762"/>
                  <a:pt x="1133505" y="103089"/>
                  <a:pt x="1152144" y="91440"/>
                </a:cubicBezTo>
                <a:cubicBezTo>
                  <a:pt x="1184838" y="71006"/>
                  <a:pt x="1261872" y="54864"/>
                  <a:pt x="1261872" y="54864"/>
                </a:cubicBezTo>
                <a:cubicBezTo>
                  <a:pt x="1280160" y="73152"/>
                  <a:pt x="1300179" y="89859"/>
                  <a:pt x="1316736" y="109728"/>
                </a:cubicBezTo>
                <a:cubicBezTo>
                  <a:pt x="1330807" y="126613"/>
                  <a:pt x="1336149" y="150862"/>
                  <a:pt x="1353312" y="164592"/>
                </a:cubicBezTo>
                <a:cubicBezTo>
                  <a:pt x="1368365" y="176634"/>
                  <a:pt x="1389888" y="176784"/>
                  <a:pt x="1408176" y="182880"/>
                </a:cubicBezTo>
                <a:cubicBezTo>
                  <a:pt x="1420368" y="201168"/>
                  <a:pt x="1427589" y="224014"/>
                  <a:pt x="1444752" y="237744"/>
                </a:cubicBezTo>
                <a:cubicBezTo>
                  <a:pt x="1459805" y="249786"/>
                  <a:pt x="1485985" y="242401"/>
                  <a:pt x="1499616" y="256032"/>
                </a:cubicBezTo>
                <a:cubicBezTo>
                  <a:pt x="1597152" y="353568"/>
                  <a:pt x="1426464" y="280416"/>
                  <a:pt x="1572768" y="329184"/>
                </a:cubicBezTo>
                <a:cubicBezTo>
                  <a:pt x="1730001" y="224362"/>
                  <a:pt x="1531065" y="350036"/>
                  <a:pt x="1682496" y="274320"/>
                </a:cubicBezTo>
                <a:cubicBezTo>
                  <a:pt x="1702155" y="264490"/>
                  <a:pt x="1719072" y="249936"/>
                  <a:pt x="1737360" y="237744"/>
                </a:cubicBezTo>
                <a:cubicBezTo>
                  <a:pt x="1749552" y="219456"/>
                  <a:pt x="1755297" y="194529"/>
                  <a:pt x="1773936" y="182880"/>
                </a:cubicBezTo>
                <a:cubicBezTo>
                  <a:pt x="1806630" y="162446"/>
                  <a:pt x="1883664" y="146304"/>
                  <a:pt x="1883664" y="146304"/>
                </a:cubicBezTo>
                <a:cubicBezTo>
                  <a:pt x="1895856" y="128016"/>
                  <a:pt x="1903699" y="105914"/>
                  <a:pt x="1920240" y="91440"/>
                </a:cubicBezTo>
                <a:cubicBezTo>
                  <a:pt x="1997635" y="23719"/>
                  <a:pt x="2009478" y="25118"/>
                  <a:pt x="2084832" y="0"/>
                </a:cubicBezTo>
                <a:cubicBezTo>
                  <a:pt x="2103120" y="12192"/>
                  <a:pt x="2120037" y="26746"/>
                  <a:pt x="2139696" y="36576"/>
                </a:cubicBezTo>
                <a:cubicBezTo>
                  <a:pt x="2156938" y="45197"/>
                  <a:pt x="2179507" y="42822"/>
                  <a:pt x="2194560" y="54864"/>
                </a:cubicBezTo>
                <a:cubicBezTo>
                  <a:pt x="2211723" y="68594"/>
                  <a:pt x="2221306" y="90069"/>
                  <a:pt x="2231136" y="109728"/>
                </a:cubicBezTo>
                <a:cubicBezTo>
                  <a:pt x="2239757" y="126970"/>
                  <a:pt x="2240803" y="147350"/>
                  <a:pt x="2249424" y="164592"/>
                </a:cubicBezTo>
                <a:cubicBezTo>
                  <a:pt x="2259254" y="184251"/>
                  <a:pt x="2276170" y="199797"/>
                  <a:pt x="2286000" y="219456"/>
                </a:cubicBezTo>
                <a:cubicBezTo>
                  <a:pt x="2294621" y="236698"/>
                  <a:pt x="2285205" y="271594"/>
                  <a:pt x="2304288" y="274320"/>
                </a:cubicBezTo>
                <a:cubicBezTo>
                  <a:pt x="2467337" y="297613"/>
                  <a:pt x="2633472" y="286512"/>
                  <a:pt x="2798064" y="292608"/>
                </a:cubicBezTo>
                <a:cubicBezTo>
                  <a:pt x="2865120" y="298704"/>
                  <a:pt x="2932490" y="301997"/>
                  <a:pt x="2999232" y="310896"/>
                </a:cubicBezTo>
                <a:cubicBezTo>
                  <a:pt x="3024146" y="314218"/>
                  <a:pt x="3061144" y="306703"/>
                  <a:pt x="3072384" y="329184"/>
                </a:cubicBezTo>
                <a:cubicBezTo>
                  <a:pt x="3086285" y="356986"/>
                  <a:pt x="3066958" y="392327"/>
                  <a:pt x="3054096" y="420624"/>
                </a:cubicBezTo>
                <a:cubicBezTo>
                  <a:pt x="3035906" y="460643"/>
                  <a:pt x="3005328" y="493776"/>
                  <a:pt x="2980944" y="530352"/>
                </a:cubicBezTo>
                <a:cubicBezTo>
                  <a:pt x="2968752" y="548640"/>
                  <a:pt x="2951319" y="564364"/>
                  <a:pt x="2944368" y="585216"/>
                </a:cubicBezTo>
                <a:lnTo>
                  <a:pt x="2907792" y="694944"/>
                </a:lnTo>
                <a:cubicBezTo>
                  <a:pt x="3038492" y="890994"/>
                  <a:pt x="2834952" y="593455"/>
                  <a:pt x="2999232" y="804672"/>
                </a:cubicBezTo>
                <a:cubicBezTo>
                  <a:pt x="3026220" y="839371"/>
                  <a:pt x="3048000" y="877824"/>
                  <a:pt x="3072384" y="914400"/>
                </a:cubicBezTo>
                <a:cubicBezTo>
                  <a:pt x="3084576" y="932688"/>
                  <a:pt x="3102009" y="948412"/>
                  <a:pt x="3108960" y="969264"/>
                </a:cubicBezTo>
                <a:cubicBezTo>
                  <a:pt x="3115056" y="987552"/>
                  <a:pt x="3115206" y="1009075"/>
                  <a:pt x="3127248" y="1024128"/>
                </a:cubicBezTo>
                <a:cubicBezTo>
                  <a:pt x="3140978" y="1041291"/>
                  <a:pt x="3163824" y="1048512"/>
                  <a:pt x="3182112" y="1060704"/>
                </a:cubicBezTo>
                <a:cubicBezTo>
                  <a:pt x="3200605" y="1088443"/>
                  <a:pt x="3236976" y="1132574"/>
                  <a:pt x="3236976" y="1170432"/>
                </a:cubicBezTo>
                <a:cubicBezTo>
                  <a:pt x="3236976" y="1201516"/>
                  <a:pt x="3224784" y="1231392"/>
                  <a:pt x="3218688" y="1261872"/>
                </a:cubicBezTo>
                <a:cubicBezTo>
                  <a:pt x="3228503" y="1310946"/>
                  <a:pt x="3247035" y="1423264"/>
                  <a:pt x="3273552" y="1463040"/>
                </a:cubicBezTo>
                <a:cubicBezTo>
                  <a:pt x="3285744" y="1481328"/>
                  <a:pt x="3301201" y="1497819"/>
                  <a:pt x="3310128" y="1517904"/>
                </a:cubicBezTo>
                <a:cubicBezTo>
                  <a:pt x="3325786" y="1553136"/>
                  <a:pt x="3325318" y="1595553"/>
                  <a:pt x="3346704" y="1627632"/>
                </a:cubicBezTo>
                <a:cubicBezTo>
                  <a:pt x="3358896" y="1645920"/>
                  <a:pt x="3373450" y="1662837"/>
                  <a:pt x="3383280" y="1682496"/>
                </a:cubicBezTo>
                <a:cubicBezTo>
                  <a:pt x="3396398" y="1708732"/>
                  <a:pt x="3413996" y="1787074"/>
                  <a:pt x="3419856" y="1810512"/>
                </a:cubicBezTo>
                <a:cubicBezTo>
                  <a:pt x="3413760" y="1853184"/>
                  <a:pt x="3417042" y="1898296"/>
                  <a:pt x="3401568" y="1938528"/>
                </a:cubicBezTo>
                <a:cubicBezTo>
                  <a:pt x="3385788" y="1979557"/>
                  <a:pt x="3348075" y="2008938"/>
                  <a:pt x="3328416" y="2048256"/>
                </a:cubicBezTo>
                <a:cubicBezTo>
                  <a:pt x="3316224" y="2072640"/>
                  <a:pt x="3302579" y="2096350"/>
                  <a:pt x="3291840" y="2121408"/>
                </a:cubicBezTo>
                <a:cubicBezTo>
                  <a:pt x="3284246" y="2139127"/>
                  <a:pt x="3282173" y="2159030"/>
                  <a:pt x="3273552" y="2176272"/>
                </a:cubicBezTo>
                <a:cubicBezTo>
                  <a:pt x="3263722" y="2195931"/>
                  <a:pt x="3246806" y="2211477"/>
                  <a:pt x="3236976" y="2231136"/>
                </a:cubicBezTo>
                <a:cubicBezTo>
                  <a:pt x="3228355" y="2248378"/>
                  <a:pt x="3232319" y="2272369"/>
                  <a:pt x="3218688" y="2286000"/>
                </a:cubicBezTo>
                <a:cubicBezTo>
                  <a:pt x="3187604" y="2317084"/>
                  <a:pt x="3108960" y="2359152"/>
                  <a:pt x="3108960" y="2359152"/>
                </a:cubicBezTo>
                <a:cubicBezTo>
                  <a:pt x="3078480" y="2353056"/>
                  <a:pt x="3047408" y="2332325"/>
                  <a:pt x="3017520" y="2340864"/>
                </a:cubicBezTo>
                <a:cubicBezTo>
                  <a:pt x="2996386" y="2346902"/>
                  <a:pt x="2984372" y="2374018"/>
                  <a:pt x="2980944" y="2395728"/>
                </a:cubicBezTo>
                <a:cubicBezTo>
                  <a:pt x="2965702" y="2492258"/>
                  <a:pt x="3022020" y="2610706"/>
                  <a:pt x="2962656" y="2688336"/>
                </a:cubicBezTo>
                <a:cubicBezTo>
                  <a:pt x="2918066" y="2746646"/>
                  <a:pt x="2816352" y="2700528"/>
                  <a:pt x="2743200" y="2706624"/>
                </a:cubicBezTo>
                <a:cubicBezTo>
                  <a:pt x="2731008" y="2724912"/>
                  <a:pt x="2716454" y="2741829"/>
                  <a:pt x="2706624" y="2761488"/>
                </a:cubicBezTo>
                <a:cubicBezTo>
                  <a:pt x="2698003" y="2778730"/>
                  <a:pt x="2700378" y="2801299"/>
                  <a:pt x="2688336" y="2816352"/>
                </a:cubicBezTo>
                <a:cubicBezTo>
                  <a:pt x="2674606" y="2833515"/>
                  <a:pt x="2651760" y="2840736"/>
                  <a:pt x="2633472" y="2852928"/>
                </a:cubicBezTo>
                <a:lnTo>
                  <a:pt x="2560320" y="2962656"/>
                </a:lnTo>
                <a:lnTo>
                  <a:pt x="2523744" y="3017520"/>
                </a:lnTo>
                <a:cubicBezTo>
                  <a:pt x="2487168" y="3005328"/>
                  <a:pt x="2446095" y="3002330"/>
                  <a:pt x="2414016" y="2980944"/>
                </a:cubicBezTo>
                <a:cubicBezTo>
                  <a:pt x="2395728" y="2968752"/>
                  <a:pt x="2379237" y="2953295"/>
                  <a:pt x="2359152" y="2944368"/>
                </a:cubicBezTo>
                <a:cubicBezTo>
                  <a:pt x="2301907" y="2918926"/>
                  <a:pt x="2237068" y="2904703"/>
                  <a:pt x="2176272" y="2889504"/>
                </a:cubicBezTo>
                <a:cubicBezTo>
                  <a:pt x="2062402" y="3060309"/>
                  <a:pt x="2146927" y="2995581"/>
                  <a:pt x="1883664" y="3017520"/>
                </a:cubicBezTo>
                <a:cubicBezTo>
                  <a:pt x="1745762" y="2971553"/>
                  <a:pt x="1915743" y="3033560"/>
                  <a:pt x="1773936" y="2962656"/>
                </a:cubicBezTo>
                <a:cubicBezTo>
                  <a:pt x="1756694" y="2954035"/>
                  <a:pt x="1736791" y="2951962"/>
                  <a:pt x="1719072" y="2944368"/>
                </a:cubicBezTo>
                <a:cubicBezTo>
                  <a:pt x="1694014" y="2933629"/>
                  <a:pt x="1670304" y="2919984"/>
                  <a:pt x="1645920" y="2907792"/>
                </a:cubicBezTo>
                <a:cubicBezTo>
                  <a:pt x="1609344" y="2913888"/>
                  <a:pt x="1569358" y="2909497"/>
                  <a:pt x="1536192" y="2926080"/>
                </a:cubicBezTo>
                <a:cubicBezTo>
                  <a:pt x="1516533" y="2935910"/>
                  <a:pt x="1515158" y="2965402"/>
                  <a:pt x="1499616" y="2980944"/>
                </a:cubicBezTo>
                <a:cubicBezTo>
                  <a:pt x="1484074" y="2996486"/>
                  <a:pt x="1464411" y="3007690"/>
                  <a:pt x="1444752" y="3017520"/>
                </a:cubicBezTo>
                <a:cubicBezTo>
                  <a:pt x="1427510" y="3026141"/>
                  <a:pt x="1408424" y="3030512"/>
                  <a:pt x="1389888" y="3035808"/>
                </a:cubicBezTo>
                <a:cubicBezTo>
                  <a:pt x="1295907" y="3062660"/>
                  <a:pt x="1289171" y="3057542"/>
                  <a:pt x="1170432" y="3072384"/>
                </a:cubicBezTo>
                <a:cubicBezTo>
                  <a:pt x="1182624" y="3054096"/>
                  <a:pt x="1207008" y="3039499"/>
                  <a:pt x="1207008" y="3017520"/>
                </a:cubicBezTo>
                <a:cubicBezTo>
                  <a:pt x="1207008" y="2995541"/>
                  <a:pt x="1189515" y="2973561"/>
                  <a:pt x="1170432" y="2962656"/>
                </a:cubicBezTo>
                <a:cubicBezTo>
                  <a:pt x="1143444" y="2947234"/>
                  <a:pt x="1109653" y="2949478"/>
                  <a:pt x="1078992" y="2944368"/>
                </a:cubicBezTo>
                <a:cubicBezTo>
                  <a:pt x="1036473" y="2937282"/>
                  <a:pt x="993648" y="2932176"/>
                  <a:pt x="950976" y="2926080"/>
                </a:cubicBezTo>
                <a:cubicBezTo>
                  <a:pt x="932688" y="2919984"/>
                  <a:pt x="914648" y="2913088"/>
                  <a:pt x="896112" y="2907792"/>
                </a:cubicBezTo>
                <a:cubicBezTo>
                  <a:pt x="871945" y="2900887"/>
                  <a:pt x="846062" y="2899405"/>
                  <a:pt x="822960" y="2889504"/>
                </a:cubicBezTo>
                <a:cubicBezTo>
                  <a:pt x="802758" y="2880846"/>
                  <a:pt x="786384" y="2865120"/>
                  <a:pt x="768096" y="2852928"/>
                </a:cubicBezTo>
                <a:cubicBezTo>
                  <a:pt x="762000" y="2834640"/>
                  <a:pt x="763439" y="2811695"/>
                  <a:pt x="749808" y="2798064"/>
                </a:cubicBezTo>
                <a:cubicBezTo>
                  <a:pt x="718724" y="2766980"/>
                  <a:pt x="640080" y="2724912"/>
                  <a:pt x="640080" y="2724912"/>
                </a:cubicBezTo>
                <a:cubicBezTo>
                  <a:pt x="633984" y="2651760"/>
                  <a:pt x="643380" y="2575615"/>
                  <a:pt x="621792" y="2505456"/>
                </a:cubicBezTo>
                <a:cubicBezTo>
                  <a:pt x="616123" y="2487031"/>
                  <a:pt x="585464" y="2492464"/>
                  <a:pt x="566928" y="2487168"/>
                </a:cubicBezTo>
                <a:cubicBezTo>
                  <a:pt x="542761" y="2480263"/>
                  <a:pt x="518658" y="2472435"/>
                  <a:pt x="493776" y="2468880"/>
                </a:cubicBezTo>
                <a:cubicBezTo>
                  <a:pt x="433128" y="2460216"/>
                  <a:pt x="371740" y="2457750"/>
                  <a:pt x="310896" y="2450592"/>
                </a:cubicBezTo>
                <a:cubicBezTo>
                  <a:pt x="268086" y="2445556"/>
                  <a:pt x="225552" y="2438400"/>
                  <a:pt x="182880" y="2432304"/>
                </a:cubicBezTo>
                <a:cubicBezTo>
                  <a:pt x="164592" y="2420112"/>
                  <a:pt x="134054" y="2416862"/>
                  <a:pt x="128016" y="2395728"/>
                </a:cubicBezTo>
                <a:cubicBezTo>
                  <a:pt x="112878" y="2342745"/>
                  <a:pt x="166292" y="2262137"/>
                  <a:pt x="201168" y="2231136"/>
                </a:cubicBezTo>
                <a:cubicBezTo>
                  <a:pt x="234023" y="2201931"/>
                  <a:pt x="310896" y="2157984"/>
                  <a:pt x="310896" y="2157984"/>
                </a:cubicBezTo>
                <a:cubicBezTo>
                  <a:pt x="299720" y="2124455"/>
                  <a:pt x="277264" y="2025008"/>
                  <a:pt x="237744" y="1993392"/>
                </a:cubicBezTo>
                <a:cubicBezTo>
                  <a:pt x="222691" y="1981350"/>
                  <a:pt x="200122" y="1983725"/>
                  <a:pt x="182880" y="1975104"/>
                </a:cubicBezTo>
                <a:cubicBezTo>
                  <a:pt x="163221" y="1965274"/>
                  <a:pt x="147675" y="1948358"/>
                  <a:pt x="128016" y="1938528"/>
                </a:cubicBezTo>
                <a:cubicBezTo>
                  <a:pt x="-23415" y="1862812"/>
                  <a:pt x="175521" y="1988486"/>
                  <a:pt x="18288" y="1883664"/>
                </a:cubicBezTo>
                <a:cubicBezTo>
                  <a:pt x="12192" y="1865376"/>
                  <a:pt x="0" y="1848077"/>
                  <a:pt x="0" y="1828800"/>
                </a:cubicBezTo>
                <a:cubicBezTo>
                  <a:pt x="0" y="1801161"/>
                  <a:pt x="52736" y="1652305"/>
                  <a:pt x="54864" y="1645920"/>
                </a:cubicBezTo>
                <a:lnTo>
                  <a:pt x="73152" y="1591056"/>
                </a:lnTo>
                <a:cubicBezTo>
                  <a:pt x="31901" y="1426050"/>
                  <a:pt x="52472" y="1492441"/>
                  <a:pt x="18288" y="1389888"/>
                </a:cubicBezTo>
                <a:lnTo>
                  <a:pt x="128016" y="1353312"/>
                </a:lnTo>
                <a:cubicBezTo>
                  <a:pt x="146304" y="1347216"/>
                  <a:pt x="163797" y="1337750"/>
                  <a:pt x="182880" y="1335024"/>
                </a:cubicBezTo>
                <a:lnTo>
                  <a:pt x="310896" y="1316736"/>
                </a:lnTo>
                <a:cubicBezTo>
                  <a:pt x="224113" y="1143170"/>
                  <a:pt x="270459" y="1214051"/>
                  <a:pt x="182880" y="1097280"/>
                </a:cubicBezTo>
                <a:cubicBezTo>
                  <a:pt x="170688" y="1060704"/>
                  <a:pt x="134112" y="1024128"/>
                  <a:pt x="146304" y="987552"/>
                </a:cubicBezTo>
                <a:cubicBezTo>
                  <a:pt x="152400" y="969264"/>
                  <a:pt x="147350" y="941309"/>
                  <a:pt x="164592" y="932688"/>
                </a:cubicBezTo>
                <a:cubicBezTo>
                  <a:pt x="203146" y="913411"/>
                  <a:pt x="250198" y="922111"/>
                  <a:pt x="292608" y="914400"/>
                </a:cubicBezTo>
                <a:cubicBezTo>
                  <a:pt x="343128" y="905215"/>
                  <a:pt x="373617" y="893493"/>
                  <a:pt x="420624" y="877824"/>
                </a:cubicBezTo>
                <a:cubicBezTo>
                  <a:pt x="510821" y="742529"/>
                  <a:pt x="444120" y="862317"/>
                  <a:pt x="475488" y="548640"/>
                </a:cubicBezTo>
                <a:cubicBezTo>
                  <a:pt x="486142" y="442102"/>
                  <a:pt x="471367" y="464670"/>
                  <a:pt x="548640" y="438912"/>
                </a:cubicBezTo>
                <a:cubicBezTo>
                  <a:pt x="787391" y="468756"/>
                  <a:pt x="612740" y="440965"/>
                  <a:pt x="768096" y="475488"/>
                </a:cubicBezTo>
                <a:cubicBezTo>
                  <a:pt x="798439" y="482231"/>
                  <a:pt x="829548" y="485597"/>
                  <a:pt x="859536" y="493776"/>
                </a:cubicBezTo>
                <a:cubicBezTo>
                  <a:pt x="896732" y="503920"/>
                  <a:pt x="969264" y="530352"/>
                  <a:pt x="969264" y="530352"/>
                </a:cubicBezTo>
                <a:cubicBezTo>
                  <a:pt x="975360" y="512064"/>
                  <a:pt x="984104" y="494454"/>
                  <a:pt x="987552" y="475488"/>
                </a:cubicBezTo>
                <a:cubicBezTo>
                  <a:pt x="996344" y="427133"/>
                  <a:pt x="977274" y="369177"/>
                  <a:pt x="1005840" y="329184"/>
                </a:cubicBezTo>
                <a:cubicBezTo>
                  <a:pt x="1010256" y="323002"/>
                  <a:pt x="1122209" y="361878"/>
                  <a:pt x="1133856" y="365760"/>
                </a:cubicBezTo>
                <a:cubicBezTo>
                  <a:pt x="1146048" y="347472"/>
                  <a:pt x="1161774" y="331098"/>
                  <a:pt x="1170432" y="310896"/>
                </a:cubicBezTo>
                <a:cubicBezTo>
                  <a:pt x="1180333" y="287794"/>
                  <a:pt x="1181815" y="261911"/>
                  <a:pt x="1188720" y="237744"/>
                </a:cubicBezTo>
                <a:cubicBezTo>
                  <a:pt x="1194016" y="219208"/>
                  <a:pt x="1199414" y="200599"/>
                  <a:pt x="1207008" y="182880"/>
                </a:cubicBezTo>
                <a:cubicBezTo>
                  <a:pt x="1264388" y="48994"/>
                  <a:pt x="1228155" y="171444"/>
                  <a:pt x="1261872" y="36576"/>
                </a:cubicBezTo>
                <a:cubicBezTo>
                  <a:pt x="1286256" y="42672"/>
                  <a:pt x="1314111" y="40922"/>
                  <a:pt x="1335024" y="54864"/>
                </a:cubicBezTo>
                <a:cubicBezTo>
                  <a:pt x="1385126" y="88265"/>
                  <a:pt x="1371600" y="134068"/>
                  <a:pt x="1371600" y="182880"/>
                </a:cubicBezTo>
              </a:path>
            </a:pathLst>
          </a:custGeom>
          <a:noFill/>
          <a:ln w="1270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50870789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217991" y="4327086"/>
            <a:ext cx="3493008" cy="2530914"/>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4864" y="1335024"/>
            <a:ext cx="12326112" cy="6056376"/>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a:off x="-998054" y="4687405"/>
            <a:ext cx="14409254" cy="3694595"/>
          </a:xfrm>
          <a:custGeom>
            <a:avLst/>
            <a:gdLst>
              <a:gd name="connsiteX0" fmla="*/ 262421 w 14427835"/>
              <a:gd name="connsiteY0" fmla="*/ 1274250 h 3694595"/>
              <a:gd name="connsiteX1" fmla="*/ 1725461 w 14427835"/>
              <a:gd name="connsiteY1" fmla="*/ 603690 h 3694595"/>
              <a:gd name="connsiteX2" fmla="*/ 3142781 w 14427835"/>
              <a:gd name="connsiteY2" fmla="*/ 55050 h 3694595"/>
              <a:gd name="connsiteX3" fmla="*/ 4849661 w 14427835"/>
              <a:gd name="connsiteY3" fmla="*/ 85530 h 3694595"/>
              <a:gd name="connsiteX4" fmla="*/ 6571781 w 14427835"/>
              <a:gd name="connsiteY4" fmla="*/ 557970 h 3694595"/>
              <a:gd name="connsiteX5" fmla="*/ 8918741 w 14427835"/>
              <a:gd name="connsiteY5" fmla="*/ 375090 h 3694595"/>
              <a:gd name="connsiteX6" fmla="*/ 10899941 w 14427835"/>
              <a:gd name="connsiteY6" fmla="*/ 9330 h 3694595"/>
              <a:gd name="connsiteX7" fmla="*/ 12378221 w 14427835"/>
              <a:gd name="connsiteY7" fmla="*/ 100770 h 3694595"/>
              <a:gd name="connsiteX8" fmla="*/ 13368821 w 14427835"/>
              <a:gd name="connsiteY8" fmla="*/ 161730 h 3694595"/>
              <a:gd name="connsiteX9" fmla="*/ 14176541 w 14427835"/>
              <a:gd name="connsiteY9" fmla="*/ 817050 h 3694595"/>
              <a:gd name="connsiteX10" fmla="*/ 14420381 w 14427835"/>
              <a:gd name="connsiteY10" fmla="*/ 1609530 h 3694595"/>
              <a:gd name="connsiteX11" fmla="*/ 14252741 w 14427835"/>
              <a:gd name="connsiteY11" fmla="*/ 2859210 h 3694595"/>
              <a:gd name="connsiteX12" fmla="*/ 13216421 w 14427835"/>
              <a:gd name="connsiteY12" fmla="*/ 3407850 h 3694595"/>
              <a:gd name="connsiteX13" fmla="*/ 11814341 w 14427835"/>
              <a:gd name="connsiteY13" fmla="*/ 3636450 h 3694595"/>
              <a:gd name="connsiteX14" fmla="*/ 10107461 w 14427835"/>
              <a:gd name="connsiteY14" fmla="*/ 3666930 h 3694595"/>
              <a:gd name="connsiteX15" fmla="*/ 7730021 w 14427835"/>
              <a:gd name="connsiteY15" fmla="*/ 3285930 h 3694595"/>
              <a:gd name="connsiteX16" fmla="*/ 5581181 w 14427835"/>
              <a:gd name="connsiteY16" fmla="*/ 3301170 h 3694595"/>
              <a:gd name="connsiteX17" fmla="*/ 3462821 w 14427835"/>
              <a:gd name="connsiteY17" fmla="*/ 3346890 h 3694595"/>
              <a:gd name="connsiteX18" fmla="*/ 1862621 w 14427835"/>
              <a:gd name="connsiteY18" fmla="*/ 3255450 h 3694595"/>
              <a:gd name="connsiteX19" fmla="*/ 704381 w 14427835"/>
              <a:gd name="connsiteY19" fmla="*/ 2920170 h 3694595"/>
              <a:gd name="connsiteX20" fmla="*/ 33821 w 14427835"/>
              <a:gd name="connsiteY20" fmla="*/ 2630610 h 3694595"/>
              <a:gd name="connsiteX21" fmla="*/ 110021 w 14427835"/>
              <a:gd name="connsiteY21" fmla="*/ 2234370 h 3694595"/>
              <a:gd name="connsiteX22" fmla="*/ 201461 w 14427835"/>
              <a:gd name="connsiteY22" fmla="*/ 1518090 h 3694595"/>
              <a:gd name="connsiteX23" fmla="*/ 262421 w 14427835"/>
              <a:gd name="connsiteY23" fmla="*/ 1274250 h 369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27835" h="3694595">
                <a:moveTo>
                  <a:pt x="262421" y="1274250"/>
                </a:moveTo>
                <a:cubicBezTo>
                  <a:pt x="516421" y="1121850"/>
                  <a:pt x="1245401" y="806890"/>
                  <a:pt x="1725461" y="603690"/>
                </a:cubicBezTo>
                <a:cubicBezTo>
                  <a:pt x="2205521" y="400490"/>
                  <a:pt x="2622081" y="141410"/>
                  <a:pt x="3142781" y="55050"/>
                </a:cubicBezTo>
                <a:cubicBezTo>
                  <a:pt x="3663481" y="-31310"/>
                  <a:pt x="4278161" y="1710"/>
                  <a:pt x="4849661" y="85530"/>
                </a:cubicBezTo>
                <a:cubicBezTo>
                  <a:pt x="5421161" y="169350"/>
                  <a:pt x="5893601" y="509710"/>
                  <a:pt x="6571781" y="557970"/>
                </a:cubicBezTo>
                <a:cubicBezTo>
                  <a:pt x="7249961" y="606230"/>
                  <a:pt x="8197381" y="466530"/>
                  <a:pt x="8918741" y="375090"/>
                </a:cubicBezTo>
                <a:cubicBezTo>
                  <a:pt x="9640101" y="283650"/>
                  <a:pt x="10323361" y="55050"/>
                  <a:pt x="10899941" y="9330"/>
                </a:cubicBezTo>
                <a:cubicBezTo>
                  <a:pt x="11476521" y="-36390"/>
                  <a:pt x="12378221" y="100770"/>
                  <a:pt x="12378221" y="100770"/>
                </a:cubicBezTo>
                <a:cubicBezTo>
                  <a:pt x="12789701" y="126170"/>
                  <a:pt x="13069101" y="42350"/>
                  <a:pt x="13368821" y="161730"/>
                </a:cubicBezTo>
                <a:cubicBezTo>
                  <a:pt x="13668541" y="281110"/>
                  <a:pt x="14001281" y="575750"/>
                  <a:pt x="14176541" y="817050"/>
                </a:cubicBezTo>
                <a:cubicBezTo>
                  <a:pt x="14351801" y="1058350"/>
                  <a:pt x="14407681" y="1269170"/>
                  <a:pt x="14420381" y="1609530"/>
                </a:cubicBezTo>
                <a:cubicBezTo>
                  <a:pt x="14433081" y="1949890"/>
                  <a:pt x="14453401" y="2559490"/>
                  <a:pt x="14252741" y="2859210"/>
                </a:cubicBezTo>
                <a:cubicBezTo>
                  <a:pt x="14052081" y="3158930"/>
                  <a:pt x="13622821" y="3278310"/>
                  <a:pt x="13216421" y="3407850"/>
                </a:cubicBezTo>
                <a:cubicBezTo>
                  <a:pt x="12810021" y="3537390"/>
                  <a:pt x="12332501" y="3593270"/>
                  <a:pt x="11814341" y="3636450"/>
                </a:cubicBezTo>
                <a:cubicBezTo>
                  <a:pt x="11296181" y="3679630"/>
                  <a:pt x="10788181" y="3725350"/>
                  <a:pt x="10107461" y="3666930"/>
                </a:cubicBezTo>
                <a:cubicBezTo>
                  <a:pt x="9426741" y="3608510"/>
                  <a:pt x="8484401" y="3346890"/>
                  <a:pt x="7730021" y="3285930"/>
                </a:cubicBezTo>
                <a:cubicBezTo>
                  <a:pt x="6975641" y="3224970"/>
                  <a:pt x="5581181" y="3301170"/>
                  <a:pt x="5581181" y="3301170"/>
                </a:cubicBezTo>
                <a:cubicBezTo>
                  <a:pt x="4869981" y="3311330"/>
                  <a:pt x="4082581" y="3354510"/>
                  <a:pt x="3462821" y="3346890"/>
                </a:cubicBezTo>
                <a:cubicBezTo>
                  <a:pt x="2843061" y="3339270"/>
                  <a:pt x="2322361" y="3326570"/>
                  <a:pt x="1862621" y="3255450"/>
                </a:cubicBezTo>
                <a:cubicBezTo>
                  <a:pt x="1402881" y="3184330"/>
                  <a:pt x="1009181" y="3024310"/>
                  <a:pt x="704381" y="2920170"/>
                </a:cubicBezTo>
                <a:cubicBezTo>
                  <a:pt x="399581" y="2816030"/>
                  <a:pt x="132881" y="2744910"/>
                  <a:pt x="33821" y="2630610"/>
                </a:cubicBezTo>
                <a:cubicBezTo>
                  <a:pt x="-65239" y="2516310"/>
                  <a:pt x="82081" y="2419790"/>
                  <a:pt x="110021" y="2234370"/>
                </a:cubicBezTo>
                <a:cubicBezTo>
                  <a:pt x="137961" y="2048950"/>
                  <a:pt x="173521" y="1675570"/>
                  <a:pt x="201461" y="1518090"/>
                </a:cubicBezTo>
                <a:cubicBezTo>
                  <a:pt x="229401" y="1360610"/>
                  <a:pt x="8421" y="1426650"/>
                  <a:pt x="262421" y="1274250"/>
                </a:cubicBezTo>
                <a:close/>
              </a:path>
            </a:pathLst>
          </a:custGeom>
          <a:solidFill>
            <a:schemeClr val="accent5">
              <a:alpha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p:nvPr/>
        </p:nvCxnSpPr>
        <p:spPr>
          <a:xfrm flipV="1">
            <a:off x="0" y="5377542"/>
            <a:ext cx="533400" cy="228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33400" y="5157267"/>
            <a:ext cx="457200" cy="2202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990600" y="4927173"/>
            <a:ext cx="533400" cy="2300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1524000" y="4782441"/>
            <a:ext cx="577537" cy="1487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2101537" y="4714967"/>
            <a:ext cx="547908" cy="633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641063" y="4722822"/>
            <a:ext cx="675835" cy="166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241489" y="4743522"/>
            <a:ext cx="749696" cy="632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981957" y="4806728"/>
            <a:ext cx="666243" cy="1735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606318" y="4980237"/>
            <a:ext cx="686592" cy="2367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251028" y="5197902"/>
            <a:ext cx="659041" cy="6950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910069" y="5253679"/>
            <a:ext cx="672261" cy="137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6582330" y="5169364"/>
            <a:ext cx="678006" cy="8431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7227040" y="5118275"/>
            <a:ext cx="668481" cy="557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7881275" y="4969685"/>
            <a:ext cx="677066" cy="15381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8554647" y="4806728"/>
            <a:ext cx="677066" cy="15381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231713" y="4723764"/>
            <a:ext cx="674287" cy="8296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9906000" y="4725852"/>
            <a:ext cx="677066" cy="47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0580287" y="4735661"/>
            <a:ext cx="679845" cy="7750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1260132" y="4813164"/>
            <a:ext cx="677066" cy="476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11934419" y="4809112"/>
            <a:ext cx="659184" cy="252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3" name="Arc 142"/>
          <p:cNvSpPr/>
          <p:nvPr/>
        </p:nvSpPr>
        <p:spPr>
          <a:xfrm>
            <a:off x="-685800" y="3962400"/>
            <a:ext cx="13716000" cy="5617652"/>
          </a:xfrm>
          <a:prstGeom prst="arc">
            <a:avLst>
              <a:gd name="adj1" fmla="val 10786829"/>
              <a:gd name="adj2" fmla="val 0"/>
            </a:avLst>
          </a:prstGeom>
          <a:ln w="76200">
            <a:solidFill>
              <a:srgbClr val="92D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800" y="666063"/>
            <a:ext cx="430600" cy="705537"/>
          </a:xfrm>
          <a:prstGeom prst="rect">
            <a:avLst/>
          </a:prstGeom>
        </p:spPr>
      </p:pic>
      <p:sp>
        <p:nvSpPr>
          <p:cNvPr id="152" name="Oval Callout 151"/>
          <p:cNvSpPr/>
          <p:nvPr/>
        </p:nvSpPr>
        <p:spPr>
          <a:xfrm>
            <a:off x="4267200" y="762000"/>
            <a:ext cx="2004004" cy="1295400"/>
          </a:xfrm>
          <a:prstGeom prst="wedgeEllipseCallout">
            <a:avLst>
              <a:gd name="adj1" fmla="val 82632"/>
              <a:gd name="adj2" fmla="val -3294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Cool, so what’s my elevation?</a:t>
            </a:r>
          </a:p>
        </p:txBody>
      </p:sp>
      <p:sp>
        <p:nvSpPr>
          <p:cNvPr id="4" name="Freeform 3"/>
          <p:cNvSpPr/>
          <p:nvPr/>
        </p:nvSpPr>
        <p:spPr>
          <a:xfrm>
            <a:off x="3022333" y="4242215"/>
            <a:ext cx="9230627" cy="1455941"/>
          </a:xfrm>
          <a:custGeom>
            <a:avLst/>
            <a:gdLst>
              <a:gd name="connsiteX0" fmla="*/ 0 w 9230627"/>
              <a:gd name="connsiteY0" fmla="*/ 252783 h 1455941"/>
              <a:gd name="connsiteX1" fmla="*/ 3830854 w 9230627"/>
              <a:gd name="connsiteY1" fmla="*/ 12151 h 1455941"/>
              <a:gd name="connsiteX2" fmla="*/ 7141945 w 9230627"/>
              <a:gd name="connsiteY2" fmla="*/ 589667 h 1455941"/>
              <a:gd name="connsiteX3" fmla="*/ 9230627 w 9230627"/>
              <a:gd name="connsiteY3" fmla="*/ 1455941 h 1455941"/>
            </a:gdLst>
            <a:ahLst/>
            <a:cxnLst>
              <a:cxn ang="0">
                <a:pos x="connsiteX0" y="connsiteY0"/>
              </a:cxn>
              <a:cxn ang="0">
                <a:pos x="connsiteX1" y="connsiteY1"/>
              </a:cxn>
              <a:cxn ang="0">
                <a:pos x="connsiteX2" y="connsiteY2"/>
              </a:cxn>
              <a:cxn ang="0">
                <a:pos x="connsiteX3" y="connsiteY3"/>
              </a:cxn>
            </a:cxnLst>
            <a:rect l="l" t="t" r="r" b="b"/>
            <a:pathLst>
              <a:path w="9230627" h="1455941">
                <a:moveTo>
                  <a:pt x="0" y="252783"/>
                </a:moveTo>
                <a:cubicBezTo>
                  <a:pt x="1320265" y="104393"/>
                  <a:pt x="2640530" y="-43996"/>
                  <a:pt x="3830854" y="12151"/>
                </a:cubicBezTo>
                <a:cubicBezTo>
                  <a:pt x="5021178" y="68298"/>
                  <a:pt x="6241983" y="349035"/>
                  <a:pt x="7141945" y="589667"/>
                </a:cubicBezTo>
                <a:cubicBezTo>
                  <a:pt x="8041907" y="830299"/>
                  <a:pt x="8636267" y="1143120"/>
                  <a:pt x="9230627" y="1455941"/>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4">
            <a:extLst>
              <a:ext uri="{FF2B5EF4-FFF2-40B4-BE49-F238E27FC236}">
                <a16:creationId xmlns:a16="http://schemas.microsoft.com/office/drawing/2014/main" id="{BD2B9D6D-D07B-3F48-8EF4-CAFF8B5F4F56}"/>
              </a:ext>
            </a:extLst>
          </p:cNvPr>
          <p:cNvSpPr txBox="1">
            <a:spLocks/>
          </p:cNvSpPr>
          <p:nvPr/>
        </p:nvSpPr>
        <p:spPr>
          <a:xfrm>
            <a:off x="266700" y="753593"/>
            <a:ext cx="4152900" cy="194680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3600" b="1" dirty="0"/>
              <a:t>…And All These Surfaces Locally</a:t>
            </a:r>
          </a:p>
        </p:txBody>
      </p:sp>
    </p:spTree>
    <p:extLst>
      <p:ext uri="{BB962C8B-B14F-4D97-AF65-F5344CB8AC3E}">
        <p14:creationId xmlns:p14="http://schemas.microsoft.com/office/powerpoint/2010/main" val="1485303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par>
                                <p:cTn id="28" presetID="10" presetClass="entr" presetSubtype="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par>
                                <p:cTn id="31" presetID="10"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fade">
                                      <p:cBhvr>
                                        <p:cTn id="33" dur="50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childTnLst>
                                </p:cTn>
                              </p:par>
                              <p:par>
                                <p:cTn id="39" presetID="10"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par>
                                <p:cTn id="42" presetID="10" presetClass="entr" presetSubtype="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500"/>
                                        <p:tgtEl>
                                          <p:spTgt spid="9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par>
                                <p:cTn id="50" presetID="10" presetClass="entr" presetSubtype="0" fill="hold" nodeType="with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par>
                                <p:cTn id="53" presetID="10" presetClass="entr" presetSubtype="0" fill="hold" nodeType="withEffect">
                                  <p:stCondLst>
                                    <p:cond delay="0"/>
                                  </p:stCondLst>
                                  <p:childTnLst>
                                    <p:set>
                                      <p:cBhvr>
                                        <p:cTn id="54" dur="1" fill="hold">
                                          <p:stCondLst>
                                            <p:cond delay="0"/>
                                          </p:stCondLst>
                                        </p:cTn>
                                        <p:tgtEl>
                                          <p:spTgt spid="103"/>
                                        </p:tgtEl>
                                        <p:attrNameLst>
                                          <p:attrName>style.visibility</p:attrName>
                                        </p:attrNameLst>
                                      </p:cBhvr>
                                      <p:to>
                                        <p:strVal val="visible"/>
                                      </p:to>
                                    </p:set>
                                    <p:animEffect transition="in" filter="fade">
                                      <p:cBhvr>
                                        <p:cTn id="55" dur="500"/>
                                        <p:tgtEl>
                                          <p:spTgt spid="10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nodeType="with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500"/>
                                        <p:tgtEl>
                                          <p:spTgt spid="106"/>
                                        </p:tgtEl>
                                      </p:cBhvr>
                                    </p:animEffect>
                                  </p:childTnLst>
                                </p:cTn>
                              </p:par>
                              <p:par>
                                <p:cTn id="64" presetID="10" presetClass="entr" presetSubtype="0" fill="hold" nodeType="withEffect">
                                  <p:stCondLst>
                                    <p:cond delay="0"/>
                                  </p:stCondLst>
                                  <p:childTnLst>
                                    <p:set>
                                      <p:cBhvr>
                                        <p:cTn id="65" dur="1" fill="hold">
                                          <p:stCondLst>
                                            <p:cond delay="0"/>
                                          </p:stCondLst>
                                        </p:cTn>
                                        <p:tgtEl>
                                          <p:spTgt spid="107"/>
                                        </p:tgtEl>
                                        <p:attrNameLst>
                                          <p:attrName>style.visibility</p:attrName>
                                        </p:attrNameLst>
                                      </p:cBhvr>
                                      <p:to>
                                        <p:strVal val="visible"/>
                                      </p:to>
                                    </p:set>
                                    <p:animEffect transition="in" filter="fade">
                                      <p:cBhvr>
                                        <p:cTn id="66" dur="500"/>
                                        <p:tgtEl>
                                          <p:spTgt spid="10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500"/>
                                        <p:tgtEl>
                                          <p:spTgt spid="109"/>
                                        </p:tgtEl>
                                      </p:cBhvr>
                                    </p:animEffect>
                                  </p:childTnLst>
                                </p:cTn>
                              </p:par>
                              <p:par>
                                <p:cTn id="72" presetID="10" presetClass="entr" presetSubtype="0" fill="hold"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500"/>
                                        <p:tgtEl>
                                          <p:spTgt spid="111"/>
                                        </p:tgtEl>
                                      </p:cBhvr>
                                    </p:animEffect>
                                  </p:childTnLst>
                                </p:cTn>
                              </p:par>
                              <p:par>
                                <p:cTn id="75" presetID="10" presetClass="entr" presetSubtype="0" fill="hold"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fade">
                                      <p:cBhvr>
                                        <p:cTn id="77" dur="500"/>
                                        <p:tgtEl>
                                          <p:spTgt spid="112"/>
                                        </p:tgtEl>
                                      </p:cBhvr>
                                    </p:animEffect>
                                  </p:childTnLst>
                                </p:cTn>
                              </p:par>
                              <p:par>
                                <p:cTn id="78" presetID="10" presetClass="entr" presetSubtype="0" fill="hold" nodeType="with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fade">
                                      <p:cBhvr>
                                        <p:cTn id="80" dur="500"/>
                                        <p:tgtEl>
                                          <p:spTgt spid="11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43" grpId="0" animBg="1"/>
      <p:bldP spid="1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217991" y="4327086"/>
            <a:ext cx="3493008" cy="2530914"/>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4864" y="1335024"/>
            <a:ext cx="12326112" cy="6056376"/>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c 11"/>
          <p:cNvSpPr/>
          <p:nvPr/>
        </p:nvSpPr>
        <p:spPr>
          <a:xfrm>
            <a:off x="-685800" y="3907348"/>
            <a:ext cx="13716000" cy="5617652"/>
          </a:xfrm>
          <a:prstGeom prst="arc">
            <a:avLst>
              <a:gd name="adj1" fmla="val 10786829"/>
              <a:gd name="adj2" fmla="val 0"/>
            </a:avLst>
          </a:prstGeom>
          <a:ln w="76200">
            <a:solidFill>
              <a:srgbClr val="92D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p:nvGrpSpPr>
        <p:grpSpPr>
          <a:xfrm>
            <a:off x="4419600" y="1335024"/>
            <a:ext cx="2840736" cy="2539031"/>
            <a:chOff x="4419600" y="1335024"/>
            <a:chExt cx="2840736" cy="2539031"/>
          </a:xfrm>
        </p:grpSpPr>
        <p:cxnSp>
          <p:nvCxnSpPr>
            <p:cNvPr id="23" name="Straight Arrow Connector 22"/>
            <p:cNvCxnSpPr>
              <a:stCxn id="9" idx="75"/>
            </p:cNvCxnSpPr>
            <p:nvPr/>
          </p:nvCxnSpPr>
          <p:spPr>
            <a:xfrm flipH="1">
              <a:off x="7249668" y="1335024"/>
              <a:ext cx="10668" cy="2539031"/>
            </a:xfrm>
            <a:prstGeom prst="straightConnector1">
              <a:avLst/>
            </a:prstGeom>
            <a:ln w="25400">
              <a:solidFill>
                <a:srgbClr val="92D050"/>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flipH="1">
              <a:off x="6903720" y="3505200"/>
              <a:ext cx="307636" cy="273246"/>
              <a:chOff x="6934200" y="-2057400"/>
              <a:chExt cx="304800" cy="271609"/>
            </a:xfrm>
          </p:grpSpPr>
          <p:cxnSp>
            <p:nvCxnSpPr>
              <p:cNvPr id="54" name="Straight Connector 53"/>
              <p:cNvCxnSpPr/>
              <p:nvPr/>
            </p:nvCxnSpPr>
            <p:spPr>
              <a:xfrm>
                <a:off x="6934200" y="-2057400"/>
                <a:ext cx="3048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239000" y="-2057400"/>
                <a:ext cx="0" cy="27160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4419600" y="2286000"/>
              <a:ext cx="2784737" cy="83099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a:solidFill>
                    <a:srgbClr val="92D050"/>
                  </a:solidFill>
                </a:rPr>
                <a:t>Ellipsoid Height, h</a:t>
              </a:r>
            </a:p>
            <a:p>
              <a:r>
                <a:rPr lang="en-US" sz="2400" b="1" dirty="0">
                  <a:solidFill>
                    <a:srgbClr val="92D050"/>
                  </a:solidFill>
                </a:rPr>
                <a:t>From GPS</a:t>
              </a:r>
            </a:p>
          </p:txBody>
        </p:sp>
      </p:grpSp>
      <p:grpSp>
        <p:nvGrpSpPr>
          <p:cNvPr id="3" name="Group 2"/>
          <p:cNvGrpSpPr/>
          <p:nvPr/>
        </p:nvGrpSpPr>
        <p:grpSpPr>
          <a:xfrm>
            <a:off x="7260336" y="1335024"/>
            <a:ext cx="3550590" cy="3846576"/>
            <a:chOff x="7260336" y="1335024"/>
            <a:chExt cx="3550590" cy="3846576"/>
          </a:xfrm>
        </p:grpSpPr>
        <p:cxnSp>
          <p:nvCxnSpPr>
            <p:cNvPr id="38" name="Straight Arrow Connector 37"/>
            <p:cNvCxnSpPr>
              <a:stCxn id="9" idx="75"/>
            </p:cNvCxnSpPr>
            <p:nvPr/>
          </p:nvCxnSpPr>
          <p:spPr>
            <a:xfrm>
              <a:off x="7260336" y="1335024"/>
              <a:ext cx="135636" cy="3846576"/>
            </a:xfrm>
            <a:prstGeom prst="straightConnector1">
              <a:avLst/>
            </a:prstGeom>
            <a:ln w="25400">
              <a:solidFill>
                <a:srgbClr val="FF33CC"/>
              </a:solidFill>
              <a:headEnd type="stealth"/>
              <a:tailEnd type="stealth"/>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7406640" y="4833791"/>
              <a:ext cx="304800" cy="271609"/>
              <a:chOff x="6934200" y="-2057400"/>
              <a:chExt cx="304800" cy="271609"/>
            </a:xfrm>
          </p:grpSpPr>
          <p:cxnSp>
            <p:nvCxnSpPr>
              <p:cNvPr id="39" name="Straight Connector 38"/>
              <p:cNvCxnSpPr/>
              <p:nvPr/>
            </p:nvCxnSpPr>
            <p:spPr>
              <a:xfrm>
                <a:off x="6934200" y="-2057400"/>
                <a:ext cx="304800" cy="0"/>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239000" y="-2057400"/>
                <a:ext cx="0" cy="271609"/>
              </a:xfrm>
              <a:prstGeom prst="line">
                <a:avLst/>
              </a:prstGeom>
              <a:ln>
                <a:solidFill>
                  <a:srgbClr val="FF33CC"/>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7391400" y="2971800"/>
              <a:ext cx="341952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err="1">
                  <a:solidFill>
                    <a:srgbClr val="FF33CC"/>
                  </a:solidFill>
                </a:rPr>
                <a:t>Orthometric</a:t>
              </a:r>
              <a:r>
                <a:rPr lang="en-US" sz="2400" b="1" dirty="0">
                  <a:solidFill>
                    <a:srgbClr val="FF33CC"/>
                  </a:solidFill>
                </a:rPr>
                <a:t> Height, H</a:t>
              </a:r>
            </a:p>
          </p:txBody>
        </p:sp>
      </p:grpSp>
      <p:grpSp>
        <p:nvGrpSpPr>
          <p:cNvPr id="4" name="Group 3"/>
          <p:cNvGrpSpPr/>
          <p:nvPr/>
        </p:nvGrpSpPr>
        <p:grpSpPr>
          <a:xfrm>
            <a:off x="4657055" y="3831148"/>
            <a:ext cx="2592613" cy="1303452"/>
            <a:chOff x="4657055" y="3831148"/>
            <a:chExt cx="2592613" cy="1303452"/>
          </a:xfrm>
        </p:grpSpPr>
        <p:cxnSp>
          <p:nvCxnSpPr>
            <p:cNvPr id="33" name="Straight Arrow Connector 32"/>
            <p:cNvCxnSpPr/>
            <p:nvPr/>
          </p:nvCxnSpPr>
          <p:spPr>
            <a:xfrm>
              <a:off x="7249668" y="3831148"/>
              <a:ext cx="0" cy="1303452"/>
            </a:xfrm>
            <a:prstGeom prst="straightConnector1">
              <a:avLst/>
            </a:prstGeom>
            <a:ln w="254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657055" y="4191000"/>
              <a:ext cx="2554302"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a:solidFill>
                    <a:srgbClr val="FF0000"/>
                  </a:solidFill>
                </a:rPr>
                <a:t>Geoid Height, N</a:t>
              </a:r>
            </a:p>
            <a:p>
              <a:r>
                <a:rPr lang="en-US" sz="2400" b="1" dirty="0">
                  <a:solidFill>
                    <a:srgbClr val="FF0000"/>
                  </a:solidFill>
                </a:rPr>
                <a:t>From NGS</a:t>
              </a:r>
            </a:p>
          </p:txBody>
        </p:sp>
      </p:grpSp>
      <p:sp>
        <p:nvSpPr>
          <p:cNvPr id="61" name="TextBox 60"/>
          <p:cNvSpPr txBox="1"/>
          <p:nvPr/>
        </p:nvSpPr>
        <p:spPr>
          <a:xfrm>
            <a:off x="8215926" y="2085014"/>
            <a:ext cx="2358338" cy="461665"/>
          </a:xfrm>
          <a:prstGeom prst="rect">
            <a:avLst/>
          </a:prstGeom>
          <a:noFill/>
        </p:spPr>
        <p:txBody>
          <a:bodyPr wrap="none" rtlCol="0">
            <a:spAutoFit/>
          </a:bodyPr>
          <a:lstStyle/>
          <a:p>
            <a:r>
              <a:rPr lang="en-US" sz="2400" b="1" dirty="0">
                <a:solidFill>
                  <a:schemeClr val="tx1">
                    <a:lumMod val="95000"/>
                  </a:schemeClr>
                </a:solidFill>
              </a:rPr>
              <a:t>Earth’s Surface</a:t>
            </a:r>
          </a:p>
        </p:txBody>
      </p:sp>
      <p:sp>
        <p:nvSpPr>
          <p:cNvPr id="50" name="Freeform 49"/>
          <p:cNvSpPr/>
          <p:nvPr/>
        </p:nvSpPr>
        <p:spPr>
          <a:xfrm>
            <a:off x="-990600" y="4724400"/>
            <a:ext cx="14409254" cy="3694595"/>
          </a:xfrm>
          <a:custGeom>
            <a:avLst/>
            <a:gdLst>
              <a:gd name="connsiteX0" fmla="*/ 262421 w 14427835"/>
              <a:gd name="connsiteY0" fmla="*/ 1274250 h 3694595"/>
              <a:gd name="connsiteX1" fmla="*/ 1725461 w 14427835"/>
              <a:gd name="connsiteY1" fmla="*/ 603690 h 3694595"/>
              <a:gd name="connsiteX2" fmla="*/ 3142781 w 14427835"/>
              <a:gd name="connsiteY2" fmla="*/ 55050 h 3694595"/>
              <a:gd name="connsiteX3" fmla="*/ 4849661 w 14427835"/>
              <a:gd name="connsiteY3" fmla="*/ 85530 h 3694595"/>
              <a:gd name="connsiteX4" fmla="*/ 6571781 w 14427835"/>
              <a:gd name="connsiteY4" fmla="*/ 557970 h 3694595"/>
              <a:gd name="connsiteX5" fmla="*/ 8918741 w 14427835"/>
              <a:gd name="connsiteY5" fmla="*/ 375090 h 3694595"/>
              <a:gd name="connsiteX6" fmla="*/ 10899941 w 14427835"/>
              <a:gd name="connsiteY6" fmla="*/ 9330 h 3694595"/>
              <a:gd name="connsiteX7" fmla="*/ 12378221 w 14427835"/>
              <a:gd name="connsiteY7" fmla="*/ 100770 h 3694595"/>
              <a:gd name="connsiteX8" fmla="*/ 13368821 w 14427835"/>
              <a:gd name="connsiteY8" fmla="*/ 161730 h 3694595"/>
              <a:gd name="connsiteX9" fmla="*/ 14176541 w 14427835"/>
              <a:gd name="connsiteY9" fmla="*/ 817050 h 3694595"/>
              <a:gd name="connsiteX10" fmla="*/ 14420381 w 14427835"/>
              <a:gd name="connsiteY10" fmla="*/ 1609530 h 3694595"/>
              <a:gd name="connsiteX11" fmla="*/ 14252741 w 14427835"/>
              <a:gd name="connsiteY11" fmla="*/ 2859210 h 3694595"/>
              <a:gd name="connsiteX12" fmla="*/ 13216421 w 14427835"/>
              <a:gd name="connsiteY12" fmla="*/ 3407850 h 3694595"/>
              <a:gd name="connsiteX13" fmla="*/ 11814341 w 14427835"/>
              <a:gd name="connsiteY13" fmla="*/ 3636450 h 3694595"/>
              <a:gd name="connsiteX14" fmla="*/ 10107461 w 14427835"/>
              <a:gd name="connsiteY14" fmla="*/ 3666930 h 3694595"/>
              <a:gd name="connsiteX15" fmla="*/ 7730021 w 14427835"/>
              <a:gd name="connsiteY15" fmla="*/ 3285930 h 3694595"/>
              <a:gd name="connsiteX16" fmla="*/ 5581181 w 14427835"/>
              <a:gd name="connsiteY16" fmla="*/ 3301170 h 3694595"/>
              <a:gd name="connsiteX17" fmla="*/ 3462821 w 14427835"/>
              <a:gd name="connsiteY17" fmla="*/ 3346890 h 3694595"/>
              <a:gd name="connsiteX18" fmla="*/ 1862621 w 14427835"/>
              <a:gd name="connsiteY18" fmla="*/ 3255450 h 3694595"/>
              <a:gd name="connsiteX19" fmla="*/ 704381 w 14427835"/>
              <a:gd name="connsiteY19" fmla="*/ 2920170 h 3694595"/>
              <a:gd name="connsiteX20" fmla="*/ 33821 w 14427835"/>
              <a:gd name="connsiteY20" fmla="*/ 2630610 h 3694595"/>
              <a:gd name="connsiteX21" fmla="*/ 110021 w 14427835"/>
              <a:gd name="connsiteY21" fmla="*/ 2234370 h 3694595"/>
              <a:gd name="connsiteX22" fmla="*/ 201461 w 14427835"/>
              <a:gd name="connsiteY22" fmla="*/ 1518090 h 3694595"/>
              <a:gd name="connsiteX23" fmla="*/ 262421 w 14427835"/>
              <a:gd name="connsiteY23" fmla="*/ 1274250 h 369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27835" h="3694595">
                <a:moveTo>
                  <a:pt x="262421" y="1274250"/>
                </a:moveTo>
                <a:cubicBezTo>
                  <a:pt x="516421" y="1121850"/>
                  <a:pt x="1245401" y="806890"/>
                  <a:pt x="1725461" y="603690"/>
                </a:cubicBezTo>
                <a:cubicBezTo>
                  <a:pt x="2205521" y="400490"/>
                  <a:pt x="2622081" y="141410"/>
                  <a:pt x="3142781" y="55050"/>
                </a:cubicBezTo>
                <a:cubicBezTo>
                  <a:pt x="3663481" y="-31310"/>
                  <a:pt x="4278161" y="1710"/>
                  <a:pt x="4849661" y="85530"/>
                </a:cubicBezTo>
                <a:cubicBezTo>
                  <a:pt x="5421161" y="169350"/>
                  <a:pt x="5893601" y="509710"/>
                  <a:pt x="6571781" y="557970"/>
                </a:cubicBezTo>
                <a:cubicBezTo>
                  <a:pt x="7249961" y="606230"/>
                  <a:pt x="8197381" y="466530"/>
                  <a:pt x="8918741" y="375090"/>
                </a:cubicBezTo>
                <a:cubicBezTo>
                  <a:pt x="9640101" y="283650"/>
                  <a:pt x="10323361" y="55050"/>
                  <a:pt x="10899941" y="9330"/>
                </a:cubicBezTo>
                <a:cubicBezTo>
                  <a:pt x="11476521" y="-36390"/>
                  <a:pt x="12378221" y="100770"/>
                  <a:pt x="12378221" y="100770"/>
                </a:cubicBezTo>
                <a:cubicBezTo>
                  <a:pt x="12789701" y="126170"/>
                  <a:pt x="13069101" y="42350"/>
                  <a:pt x="13368821" y="161730"/>
                </a:cubicBezTo>
                <a:cubicBezTo>
                  <a:pt x="13668541" y="281110"/>
                  <a:pt x="14001281" y="575750"/>
                  <a:pt x="14176541" y="817050"/>
                </a:cubicBezTo>
                <a:cubicBezTo>
                  <a:pt x="14351801" y="1058350"/>
                  <a:pt x="14407681" y="1269170"/>
                  <a:pt x="14420381" y="1609530"/>
                </a:cubicBezTo>
                <a:cubicBezTo>
                  <a:pt x="14433081" y="1949890"/>
                  <a:pt x="14453401" y="2559490"/>
                  <a:pt x="14252741" y="2859210"/>
                </a:cubicBezTo>
                <a:cubicBezTo>
                  <a:pt x="14052081" y="3158930"/>
                  <a:pt x="13622821" y="3278310"/>
                  <a:pt x="13216421" y="3407850"/>
                </a:cubicBezTo>
                <a:cubicBezTo>
                  <a:pt x="12810021" y="3537390"/>
                  <a:pt x="12332501" y="3593270"/>
                  <a:pt x="11814341" y="3636450"/>
                </a:cubicBezTo>
                <a:cubicBezTo>
                  <a:pt x="11296181" y="3679630"/>
                  <a:pt x="10788181" y="3725350"/>
                  <a:pt x="10107461" y="3666930"/>
                </a:cubicBezTo>
                <a:cubicBezTo>
                  <a:pt x="9426741" y="3608510"/>
                  <a:pt x="8484401" y="3346890"/>
                  <a:pt x="7730021" y="3285930"/>
                </a:cubicBezTo>
                <a:cubicBezTo>
                  <a:pt x="6975641" y="3224970"/>
                  <a:pt x="5581181" y="3301170"/>
                  <a:pt x="5581181" y="3301170"/>
                </a:cubicBezTo>
                <a:cubicBezTo>
                  <a:pt x="4869981" y="3311330"/>
                  <a:pt x="4082581" y="3354510"/>
                  <a:pt x="3462821" y="3346890"/>
                </a:cubicBezTo>
                <a:cubicBezTo>
                  <a:pt x="2843061" y="3339270"/>
                  <a:pt x="2322361" y="3326570"/>
                  <a:pt x="1862621" y="3255450"/>
                </a:cubicBezTo>
                <a:cubicBezTo>
                  <a:pt x="1402881" y="3184330"/>
                  <a:pt x="1009181" y="3024310"/>
                  <a:pt x="704381" y="2920170"/>
                </a:cubicBezTo>
                <a:cubicBezTo>
                  <a:pt x="399581" y="2816030"/>
                  <a:pt x="132881" y="2744910"/>
                  <a:pt x="33821" y="2630610"/>
                </a:cubicBezTo>
                <a:cubicBezTo>
                  <a:pt x="-65239" y="2516310"/>
                  <a:pt x="82081" y="2419790"/>
                  <a:pt x="110021" y="2234370"/>
                </a:cubicBezTo>
                <a:cubicBezTo>
                  <a:pt x="137961" y="2048950"/>
                  <a:pt x="173521" y="1675570"/>
                  <a:pt x="201461" y="1518090"/>
                </a:cubicBezTo>
                <a:cubicBezTo>
                  <a:pt x="229401" y="1360610"/>
                  <a:pt x="8421" y="1426650"/>
                  <a:pt x="262421" y="1274250"/>
                </a:cubicBezTo>
                <a:close/>
              </a:path>
            </a:pathLst>
          </a:custGeom>
          <a:solidFill>
            <a:schemeClr val="accent5">
              <a:alpha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rot="4244010">
            <a:off x="11329929" y="4406076"/>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28600" y="3429000"/>
            <a:ext cx="1781257" cy="830997"/>
          </a:xfrm>
          <a:prstGeom prst="rect">
            <a:avLst/>
          </a:prstGeom>
          <a:noFill/>
        </p:spPr>
        <p:txBody>
          <a:bodyPr wrap="none" rtlCol="0">
            <a:spAutoFit/>
          </a:bodyPr>
          <a:lstStyle/>
          <a:p>
            <a:r>
              <a:rPr lang="en-US" sz="2400" b="1" dirty="0">
                <a:solidFill>
                  <a:schemeClr val="tx1">
                    <a:lumMod val="95000"/>
                  </a:schemeClr>
                </a:solidFill>
              </a:rPr>
              <a:t>Mean Sea </a:t>
            </a:r>
          </a:p>
          <a:p>
            <a:r>
              <a:rPr lang="en-US" sz="2400" b="1" dirty="0">
                <a:solidFill>
                  <a:schemeClr val="tx1">
                    <a:lumMod val="95000"/>
                  </a:schemeClr>
                </a:solidFill>
              </a:rPr>
              <a:t>Level</a:t>
            </a:r>
          </a:p>
        </p:txBody>
      </p:sp>
      <p:sp>
        <p:nvSpPr>
          <p:cNvPr id="69" name="TextBox 68"/>
          <p:cNvSpPr txBox="1"/>
          <p:nvPr/>
        </p:nvSpPr>
        <p:spPr>
          <a:xfrm rot="20979148">
            <a:off x="9063992" y="4896930"/>
            <a:ext cx="1114408" cy="461665"/>
          </a:xfrm>
          <a:prstGeom prst="rect">
            <a:avLst/>
          </a:prstGeom>
          <a:noFill/>
        </p:spPr>
        <p:txBody>
          <a:bodyPr wrap="none" rtlCol="0">
            <a:spAutoFit/>
          </a:bodyPr>
          <a:lstStyle/>
          <a:p>
            <a:r>
              <a:rPr lang="en-US" sz="2400" b="1" dirty="0">
                <a:solidFill>
                  <a:schemeClr val="tx1">
                    <a:lumMod val="95000"/>
                  </a:schemeClr>
                </a:solidFill>
              </a:rPr>
              <a:t>Geoid</a:t>
            </a:r>
          </a:p>
        </p:txBody>
      </p:sp>
      <p:sp>
        <p:nvSpPr>
          <p:cNvPr id="70" name="TextBox 69"/>
          <p:cNvSpPr txBox="1"/>
          <p:nvPr/>
        </p:nvSpPr>
        <p:spPr>
          <a:xfrm rot="951400">
            <a:off x="9028436" y="3760997"/>
            <a:ext cx="1378904" cy="461665"/>
          </a:xfrm>
          <a:prstGeom prst="rect">
            <a:avLst/>
          </a:prstGeom>
          <a:noFill/>
        </p:spPr>
        <p:txBody>
          <a:bodyPr wrap="none" rtlCol="0">
            <a:spAutoFit/>
          </a:bodyPr>
          <a:lstStyle/>
          <a:p>
            <a:r>
              <a:rPr lang="en-US" sz="2400" b="1" dirty="0">
                <a:solidFill>
                  <a:schemeClr val="tx1">
                    <a:lumMod val="95000"/>
                  </a:schemeClr>
                </a:solidFill>
              </a:rPr>
              <a:t>Ellipsoid</a:t>
            </a:r>
          </a:p>
        </p:txBody>
      </p:sp>
      <p:sp>
        <p:nvSpPr>
          <p:cNvPr id="71" name="Right Arrow 70"/>
          <p:cNvSpPr/>
          <p:nvPr/>
        </p:nvSpPr>
        <p:spPr>
          <a:xfrm rot="5086400">
            <a:off x="146238" y="4542182"/>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3822736" y="609600"/>
            <a:ext cx="2425664" cy="461665"/>
          </a:xfrm>
          <a:prstGeom prst="rect">
            <a:avLst/>
          </a:prstGeom>
          <a:noFill/>
        </p:spPr>
        <p:txBody>
          <a:bodyPr wrap="none" rtlCol="0">
            <a:spAutoFit/>
          </a:bodyPr>
          <a:lstStyle/>
          <a:p>
            <a:r>
              <a:rPr lang="en-US" sz="2400" b="1" dirty="0">
                <a:solidFill>
                  <a:schemeClr val="bg1"/>
                </a:solidFill>
              </a:rPr>
              <a:t>“You” are Here</a:t>
            </a:r>
          </a:p>
        </p:txBody>
      </p:sp>
      <p:sp>
        <p:nvSpPr>
          <p:cNvPr id="74" name="TextBox 73"/>
          <p:cNvSpPr txBox="1"/>
          <p:nvPr/>
        </p:nvSpPr>
        <p:spPr>
          <a:xfrm>
            <a:off x="5659306" y="5702098"/>
            <a:ext cx="2108269" cy="646331"/>
          </a:xfrm>
          <a:prstGeom prst="rect">
            <a:avLst/>
          </a:prstGeom>
          <a:solidFill>
            <a:schemeClr val="tx1">
              <a:lumMod val="85000"/>
            </a:schemeClr>
          </a:solidFill>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3600" b="1" dirty="0">
                <a:solidFill>
                  <a:srgbClr val="92D050"/>
                </a:solidFill>
              </a:rPr>
              <a:t>h</a:t>
            </a:r>
            <a:r>
              <a:rPr lang="en-US" sz="3600" b="1" dirty="0">
                <a:solidFill>
                  <a:schemeClr val="bg1"/>
                </a:solidFill>
              </a:rPr>
              <a:t> - </a:t>
            </a:r>
            <a:r>
              <a:rPr lang="en-US" sz="3600" b="1" dirty="0">
                <a:solidFill>
                  <a:srgbClr val="FF0000"/>
                </a:solidFill>
              </a:rPr>
              <a:t>N</a:t>
            </a:r>
            <a:r>
              <a:rPr lang="en-US" sz="3600" b="1" dirty="0">
                <a:solidFill>
                  <a:schemeClr val="tx1">
                    <a:lumMod val="95000"/>
                  </a:schemeClr>
                </a:solidFill>
              </a:rPr>
              <a:t> </a:t>
            </a:r>
            <a:r>
              <a:rPr lang="en-US" sz="3600" b="1" dirty="0">
                <a:solidFill>
                  <a:schemeClr val="bg1"/>
                </a:solidFill>
              </a:rPr>
              <a:t>=</a:t>
            </a:r>
            <a:r>
              <a:rPr lang="en-US" sz="3600" b="1" dirty="0">
                <a:solidFill>
                  <a:schemeClr val="tx1">
                    <a:lumMod val="95000"/>
                  </a:schemeClr>
                </a:solidFill>
              </a:rPr>
              <a:t> </a:t>
            </a:r>
            <a:r>
              <a:rPr lang="en-US" sz="3600" b="1" dirty="0">
                <a:solidFill>
                  <a:srgbClr val="FF33CC"/>
                </a:solidFill>
              </a:rPr>
              <a:t>H</a:t>
            </a:r>
          </a:p>
        </p:txBody>
      </p:sp>
      <p:sp>
        <p:nvSpPr>
          <p:cNvPr id="75" name="TextBox 74"/>
          <p:cNvSpPr txBox="1"/>
          <p:nvPr/>
        </p:nvSpPr>
        <p:spPr>
          <a:xfrm>
            <a:off x="1371600" y="6488668"/>
            <a:ext cx="9662226" cy="369332"/>
          </a:xfrm>
          <a:prstGeom prst="rect">
            <a:avLst/>
          </a:prstGeom>
          <a:noFill/>
        </p:spPr>
        <p:txBody>
          <a:bodyPr wrap="square" rtlCol="0">
            <a:spAutoFit/>
          </a:bodyPr>
          <a:lstStyle/>
          <a:p>
            <a:r>
              <a:rPr lang="en-US" b="1" dirty="0">
                <a:solidFill>
                  <a:schemeClr val="tx1">
                    <a:lumMod val="95000"/>
                  </a:schemeClr>
                </a:solidFill>
              </a:rPr>
              <a:t>Note:  Geoid height is negative in coterminous US, but is positive in most of Alaska</a:t>
            </a:r>
          </a:p>
        </p:txBody>
      </p:sp>
      <p:sp>
        <p:nvSpPr>
          <p:cNvPr id="57" name="Rectangle 56"/>
          <p:cNvSpPr/>
          <p:nvPr/>
        </p:nvSpPr>
        <p:spPr>
          <a:xfrm rot="20473393">
            <a:off x="10497728" y="3514110"/>
            <a:ext cx="1717137"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1"/>
                </a:solidFill>
                <a:effectLst>
                  <a:outerShdw blurRad="12700" dist="38100" dir="2700000" algn="tl" rotWithShape="0">
                    <a:schemeClr val="accent5">
                      <a:lumMod val="60000"/>
                      <a:lumOff val="40000"/>
                    </a:schemeClr>
                  </a:outerShdw>
                </a:effectLst>
              </a:rPr>
              <a:t>Alaska</a:t>
            </a: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7000" y="666063"/>
            <a:ext cx="430600" cy="705537"/>
          </a:xfrm>
          <a:prstGeom prst="rect">
            <a:avLst/>
          </a:prstGeom>
        </p:spPr>
      </p:pic>
      <p:sp>
        <p:nvSpPr>
          <p:cNvPr id="73" name="Right Arrow 72"/>
          <p:cNvSpPr/>
          <p:nvPr/>
        </p:nvSpPr>
        <p:spPr>
          <a:xfrm rot="1348506">
            <a:off x="6201912" y="902666"/>
            <a:ext cx="1034823" cy="36104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Callout 44"/>
          <p:cNvSpPr/>
          <p:nvPr/>
        </p:nvSpPr>
        <p:spPr>
          <a:xfrm>
            <a:off x="7850932" y="207540"/>
            <a:ext cx="2817068" cy="1572674"/>
          </a:xfrm>
          <a:prstGeom prst="wedgeEllipseCallout">
            <a:avLst>
              <a:gd name="adj1" fmla="val -67427"/>
              <a:gd name="adj2" fmla="val 996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H = h-N!   That’s awesome.  Thanks fancy new sea level!</a:t>
            </a:r>
            <a:endParaRPr lang="en-US" b="1" dirty="0">
              <a:solidFill>
                <a:srgbClr val="FF33CC"/>
              </a:solidFill>
            </a:endParaRPr>
          </a:p>
        </p:txBody>
      </p:sp>
    </p:spTree>
    <p:extLst>
      <p:ext uri="{BB962C8B-B14F-4D97-AF65-F5344CB8AC3E}">
        <p14:creationId xmlns:p14="http://schemas.microsoft.com/office/powerpoint/2010/main" val="15476088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p:cNvSpPr>
          <p:nvPr>
            <p:ph type="ctrTitle"/>
          </p:nvPr>
        </p:nvSpPr>
        <p:spPr>
          <a:xfrm>
            <a:off x="746760" y="625656"/>
            <a:ext cx="8382000" cy="409575"/>
          </a:xfrm>
        </p:spPr>
        <p:txBody>
          <a:bodyPr/>
          <a:lstStyle/>
          <a:p>
            <a:pPr eaLnBrk="1" hangingPunct="1"/>
            <a:r>
              <a:rPr lang="en-US" altLang="en-US" sz="3600" b="1" dirty="0">
                <a:solidFill>
                  <a:schemeClr val="bg1"/>
                </a:solidFill>
                <a:latin typeface="Arial" panose="020B0604020202020204" pitchFamily="34" charset="0"/>
                <a:cs typeface="Arial" panose="020B0604020202020204" pitchFamily="34" charset="0"/>
              </a:rPr>
              <a:t>A few, minor, details….</a:t>
            </a:r>
          </a:p>
        </p:txBody>
      </p:sp>
      <p:sp>
        <p:nvSpPr>
          <p:cNvPr id="32772" name="Rectangle 5"/>
          <p:cNvSpPr txBox="1">
            <a:spLocks/>
          </p:cNvSpPr>
          <p:nvPr/>
        </p:nvSpPr>
        <p:spPr bwMode="auto">
          <a:xfrm>
            <a:off x="1143000" y="914400"/>
            <a:ext cx="9677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dirty="0">
                <a:solidFill>
                  <a:schemeClr val="bg1"/>
                </a:solidFill>
                <a:latin typeface="Arial" panose="020B0604020202020204" pitchFamily="34" charset="0"/>
              </a:rPr>
              <a:t>Getting </a:t>
            </a:r>
            <a:r>
              <a:rPr lang="en-US" altLang="en-US" sz="2400" dirty="0">
                <a:solidFill>
                  <a:srgbClr val="FF0000"/>
                </a:solidFill>
                <a:latin typeface="Arial" panose="020B0604020202020204" pitchFamily="34" charset="0"/>
              </a:rPr>
              <a:t>N</a:t>
            </a:r>
            <a:r>
              <a:rPr lang="en-US" altLang="en-US" sz="2400" dirty="0">
                <a:solidFill>
                  <a:schemeClr val="bg1"/>
                </a:solidFill>
                <a:latin typeface="Arial" panose="020B0604020202020204" pitchFamily="34" charset="0"/>
              </a:rPr>
              <a:t> isn’t trivial…</a:t>
            </a:r>
          </a:p>
          <a:p>
            <a:pPr lvl="1" eaLnBrk="1" hangingPunct="1">
              <a:buFont typeface="Arial" panose="020B0604020202020204" pitchFamily="34" charset="0"/>
              <a:buChar char="•"/>
            </a:pPr>
            <a:r>
              <a:rPr lang="en-US" altLang="en-US" sz="2000" dirty="0">
                <a:solidFill>
                  <a:schemeClr val="bg1"/>
                </a:solidFill>
                <a:latin typeface="Arial" panose="020B0604020202020204" pitchFamily="34" charset="0"/>
              </a:rPr>
              <a:t>You’ve got to know the difference in true surface gravity from what you’d expect if the earth was a perfect ellipsoid.  This is referred to as the </a:t>
            </a:r>
            <a:r>
              <a:rPr lang="en-US" altLang="en-US" sz="2000" b="1" dirty="0">
                <a:solidFill>
                  <a:schemeClr val="bg1"/>
                </a:solidFill>
                <a:latin typeface="Arial" panose="020B0604020202020204" pitchFamily="34" charset="0"/>
              </a:rPr>
              <a:t>gravity anomaly</a:t>
            </a:r>
            <a:r>
              <a:rPr lang="en-US" altLang="en-US" sz="2000" dirty="0">
                <a:solidFill>
                  <a:schemeClr val="bg1"/>
                </a:solidFill>
                <a:latin typeface="Arial" panose="020B0604020202020204" pitchFamily="34" charset="0"/>
              </a:rPr>
              <a:t>, ∆g.</a:t>
            </a:r>
          </a:p>
          <a:p>
            <a:pPr lvl="1" eaLnBrk="1" hangingPunct="1">
              <a:buFont typeface="Arial" panose="020B0604020202020204" pitchFamily="34" charset="0"/>
              <a:buChar char="•"/>
            </a:pPr>
            <a:r>
              <a:rPr lang="en-US" altLang="en-US" sz="2000" dirty="0">
                <a:solidFill>
                  <a:schemeClr val="bg1"/>
                </a:solidFill>
                <a:latin typeface="Arial" panose="020B0604020202020204" pitchFamily="34" charset="0"/>
              </a:rPr>
              <a:t>Then solve Stokes’ integral:</a:t>
            </a:r>
          </a:p>
        </p:txBody>
      </p:sp>
      <p:sp>
        <p:nvSpPr>
          <p:cNvPr id="32773" name="Rectangle 5"/>
          <p:cNvSpPr txBox="1">
            <a:spLocks/>
          </p:cNvSpPr>
          <p:nvPr/>
        </p:nvSpPr>
        <p:spPr bwMode="auto">
          <a:xfrm>
            <a:off x="1143000" y="4114800"/>
            <a:ext cx="9906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1" eaLnBrk="1" hangingPunct="1">
              <a:buFont typeface="Arial" panose="020B0604020202020204" pitchFamily="34" charset="0"/>
              <a:buChar char="•"/>
            </a:pPr>
            <a:r>
              <a:rPr lang="en-US" altLang="en-US" sz="2000" dirty="0">
                <a:solidFill>
                  <a:schemeClr val="bg1"/>
                </a:solidFill>
                <a:latin typeface="Arial" panose="020B0604020202020204" pitchFamily="34" charset="0"/>
              </a:rPr>
              <a:t>Which also means you need to know ∆g over the entire surface of the earth (or, at least a continental-sized chunk of it…)</a:t>
            </a:r>
          </a:p>
          <a:p>
            <a:pPr lvl="1" eaLnBrk="1" hangingPunct="1">
              <a:buFont typeface="Arial" panose="020B0604020202020204" pitchFamily="34" charset="0"/>
              <a:buChar char="•"/>
            </a:pPr>
            <a:r>
              <a:rPr lang="en-US" altLang="en-US" sz="2000" dirty="0">
                <a:solidFill>
                  <a:schemeClr val="bg1"/>
                </a:solidFill>
                <a:latin typeface="Arial" panose="020B0604020202020204" pitchFamily="34" charset="0"/>
              </a:rPr>
              <a:t>(R is the mean radius of the earth, ɣ</a:t>
            </a:r>
            <a:r>
              <a:rPr lang="en-US" altLang="en-US" sz="2000" baseline="-25000" dirty="0">
                <a:solidFill>
                  <a:schemeClr val="bg1"/>
                </a:solidFill>
                <a:latin typeface="Arial" panose="020B0604020202020204" pitchFamily="34" charset="0"/>
              </a:rPr>
              <a:t>0</a:t>
            </a:r>
            <a:r>
              <a:rPr lang="en-US" altLang="en-US" sz="2000" dirty="0">
                <a:solidFill>
                  <a:schemeClr val="bg1"/>
                </a:solidFill>
                <a:latin typeface="Arial" panose="020B0604020202020204" pitchFamily="34" charset="0"/>
              </a:rPr>
              <a:t> is mean surface gravity on an equivalent ellipsoidal earth, S is an analytic (geometrical) function of position.)</a:t>
            </a:r>
          </a:p>
          <a:p>
            <a:pPr eaLnBrk="1" hangingPunct="1"/>
            <a:r>
              <a:rPr lang="en-US" altLang="en-US" sz="2400" dirty="0">
                <a:solidFill>
                  <a:schemeClr val="bg1"/>
                </a:solidFill>
                <a:latin typeface="Arial" panose="020B0604020202020204" pitchFamily="34" charset="0"/>
              </a:rPr>
              <a:t>And then, once you know N</a:t>
            </a:r>
            <a:r>
              <a:rPr lang="en-US" altLang="en-US" sz="2400" baseline="-25000" dirty="0">
                <a:solidFill>
                  <a:schemeClr val="bg1"/>
                </a:solidFill>
                <a:latin typeface="Arial" panose="020B0604020202020204" pitchFamily="34" charset="0"/>
              </a:rPr>
              <a:t>G</a:t>
            </a:r>
            <a:r>
              <a:rPr lang="en-US" altLang="en-US" sz="2400" dirty="0">
                <a:solidFill>
                  <a:schemeClr val="bg1"/>
                </a:solidFill>
                <a:latin typeface="Arial" panose="020B0604020202020204" pitchFamily="34" charset="0"/>
              </a:rPr>
              <a:t> “everywhere”, you still need to be able to communicate it somehow…</a:t>
            </a:r>
          </a:p>
        </p:txBody>
      </p:sp>
      <p:pic>
        <p:nvPicPr>
          <p:cNvPr id="6" name="Picture 2" descr="https://upload.wikimedia.org/wikipedia/commons/5/56/Geoids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2133600"/>
            <a:ext cx="2952749" cy="182226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15474" t="-1" r="15960" b="13340"/>
          <a:stretch/>
        </p:blipFill>
        <p:spPr>
          <a:xfrm>
            <a:off x="2743200" y="2819282"/>
            <a:ext cx="4389120" cy="1188720"/>
          </a:xfrm>
          <a:prstGeom prst="rect">
            <a:avLst/>
          </a:prstGeom>
          <a:solidFill>
            <a:schemeClr val="tx1">
              <a:lumMod val="75000"/>
            </a:schemeClr>
          </a:solidFill>
          <a:effectLst/>
        </p:spPr>
      </p:pic>
      <p:sp>
        <p:nvSpPr>
          <p:cNvPr id="8" name="Oval Callout 7"/>
          <p:cNvSpPr/>
          <p:nvPr/>
        </p:nvSpPr>
        <p:spPr>
          <a:xfrm>
            <a:off x="6248400" y="297298"/>
            <a:ext cx="2971800" cy="921902"/>
          </a:xfrm>
          <a:prstGeom prst="wedgeEllipseCallout">
            <a:avLst>
              <a:gd name="adj1" fmla="val -78424"/>
              <a:gd name="adj2" fmla="val 27635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Your tax dollars at work!</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p:cNvSpPr>
          <p:nvPr>
            <p:ph type="ctrTitle"/>
          </p:nvPr>
        </p:nvSpPr>
        <p:spPr>
          <a:xfrm>
            <a:off x="1981200" y="533400"/>
            <a:ext cx="8382000" cy="685800"/>
          </a:xfrm>
        </p:spPr>
        <p:txBody>
          <a:bodyPr/>
          <a:lstStyle/>
          <a:p>
            <a:pPr eaLnBrk="1" hangingPunct="1"/>
            <a:r>
              <a:rPr lang="en-US" altLang="en-US" sz="2800" b="1">
                <a:latin typeface="Arial" panose="020B0604020202020204" pitchFamily="34" charset="0"/>
                <a:cs typeface="Arial" panose="020B0604020202020204" pitchFamily="34" charset="0"/>
              </a:rPr>
              <a:t>…which is where Spherical Harmonics come in</a:t>
            </a:r>
          </a:p>
        </p:txBody>
      </p:sp>
      <p:sp>
        <p:nvSpPr>
          <p:cNvPr id="18435" name="Rectangle 5"/>
          <p:cNvSpPr>
            <a:spLocks noGrp="1" noRot="1" noChangeAspect="1" noMove="1" noResize="1" noEditPoints="1" noAdjustHandles="1" noChangeArrowheads="1" noChangeShapeType="1" noTextEdit="1"/>
          </p:cNvSpPr>
          <p:nvPr>
            <p:ph type="subTitle" idx="1"/>
          </p:nvPr>
        </p:nvSpPr>
        <p:spPr>
          <a:xfrm>
            <a:off x="1828800" y="1219200"/>
            <a:ext cx="8610600" cy="3124200"/>
          </a:xfrm>
          <a:blipFill rotWithShape="1">
            <a:blip r:embed="rId3"/>
            <a:stretch>
              <a:fillRect l="-566" t="-780" r="-1132"/>
            </a:stretch>
          </a:blipFill>
        </p:spPr>
        <p:txBody>
          <a:bodyPr/>
          <a:lstStyle/>
          <a:p>
            <a:pPr>
              <a:defRPr/>
            </a:pPr>
            <a:r>
              <a:rPr lang="en-US">
                <a:solidFill>
                  <a:schemeClr val="bg1"/>
                </a:solidFill>
              </a:rPr>
              <a:t> </a:t>
            </a:r>
          </a:p>
        </p:txBody>
      </p:sp>
      <p:sp>
        <p:nvSpPr>
          <p:cNvPr id="34820" name="Rectangle 1"/>
          <p:cNvSpPr>
            <a:spLocks noChangeArrowheads="1"/>
          </p:cNvSpPr>
          <p:nvPr/>
        </p:nvSpPr>
        <p:spPr bwMode="auto">
          <a:xfrm>
            <a:off x="1905000" y="6043614"/>
            <a:ext cx="5562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a:solidFill>
                  <a:schemeClr val="bg1"/>
                </a:solidFill>
                <a:latin typeface="Arial" panose="020B0604020202020204" pitchFamily="34" charset="0"/>
              </a:rPr>
              <a:t>* must be an “harmonic function”</a:t>
            </a:r>
          </a:p>
          <a:p>
            <a:pPr eaLnBrk="1" hangingPunct="1">
              <a:spcBef>
                <a:spcPct val="0"/>
              </a:spcBef>
              <a:buFontTx/>
              <a:buNone/>
            </a:pPr>
            <a:r>
              <a:rPr lang="en-US" altLang="en-US" sz="1400">
                <a:solidFill>
                  <a:schemeClr val="bg1"/>
                </a:solidFill>
                <a:latin typeface="Arial" panose="020B0604020202020204" pitchFamily="34" charset="0"/>
              </a:rPr>
              <a:t>**sphere or ellipsoid…</a:t>
            </a:r>
          </a:p>
          <a:p>
            <a:pPr eaLnBrk="1" hangingPunct="1">
              <a:spcBef>
                <a:spcPct val="0"/>
              </a:spcBef>
              <a:buFontTx/>
              <a:buNone/>
            </a:pPr>
            <a:r>
              <a:rPr lang="en-US" altLang="en-US" sz="1400">
                <a:solidFill>
                  <a:schemeClr val="bg1"/>
                </a:solidFill>
                <a:latin typeface="Arial" panose="020B0604020202020204" pitchFamily="34" charset="0"/>
              </a:rPr>
              <a:t>***feel free to confuse “special” and “spatial”</a:t>
            </a:r>
          </a:p>
        </p:txBody>
      </p:sp>
      <p:pic>
        <p:nvPicPr>
          <p:cNvPr id="34821" name="Picture 6" descr="https://upload.wikimedia.org/wikipedia/commons/1/12/Rotating_spherical_harmonic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4572000"/>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Rectangle 7"/>
          <p:cNvSpPr>
            <a:spLocks noChangeArrowheads="1"/>
          </p:cNvSpPr>
          <p:nvPr/>
        </p:nvSpPr>
        <p:spPr bwMode="auto">
          <a:xfrm>
            <a:off x="6324600" y="4646614"/>
            <a:ext cx="1905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US" altLang="en-US" sz="1800">
                <a:solidFill>
                  <a:schemeClr val="bg1"/>
                </a:solidFill>
                <a:latin typeface="Arial" panose="020B0604020202020204" pitchFamily="34" charset="0"/>
              </a:rPr>
              <a:t>n = 0</a:t>
            </a:r>
          </a:p>
          <a:p>
            <a:pPr algn="r" eaLnBrk="1" hangingPunct="1">
              <a:spcBef>
                <a:spcPct val="0"/>
              </a:spcBef>
              <a:buFontTx/>
              <a:buNone/>
            </a:pPr>
            <a:r>
              <a:rPr lang="en-US" altLang="en-US" sz="1800">
                <a:solidFill>
                  <a:schemeClr val="bg1"/>
                </a:solidFill>
                <a:latin typeface="Arial" panose="020B0604020202020204" pitchFamily="34" charset="0"/>
              </a:rPr>
              <a:t>n = 1</a:t>
            </a:r>
          </a:p>
          <a:p>
            <a:pPr algn="r" eaLnBrk="1" hangingPunct="1">
              <a:spcBef>
                <a:spcPct val="0"/>
              </a:spcBef>
              <a:buFontTx/>
              <a:buNone/>
            </a:pPr>
            <a:r>
              <a:rPr lang="en-US" altLang="en-US" sz="1800">
                <a:solidFill>
                  <a:schemeClr val="bg1"/>
                </a:solidFill>
                <a:latin typeface="Arial" panose="020B0604020202020204" pitchFamily="34" charset="0"/>
              </a:rPr>
              <a:t>n = 2</a:t>
            </a:r>
          </a:p>
          <a:p>
            <a:pPr algn="r" eaLnBrk="1" hangingPunct="1">
              <a:spcBef>
                <a:spcPct val="0"/>
              </a:spcBef>
              <a:buFontTx/>
              <a:buNone/>
            </a:pPr>
            <a:r>
              <a:rPr lang="en-US" altLang="en-US" sz="1800">
                <a:solidFill>
                  <a:schemeClr val="bg1"/>
                </a:solidFill>
                <a:latin typeface="Arial" panose="020B0604020202020204" pitchFamily="34" charset="0"/>
              </a:rPr>
              <a:t>n = 3</a:t>
            </a:r>
          </a:p>
          <a:p>
            <a:pPr algn="r" eaLnBrk="1" hangingPunct="1">
              <a:spcBef>
                <a:spcPct val="0"/>
              </a:spcBef>
              <a:buFontTx/>
              <a:buNone/>
            </a:pPr>
            <a:r>
              <a:rPr lang="en-US" altLang="en-US" sz="1800">
                <a:solidFill>
                  <a:schemeClr val="bg1"/>
                </a:solidFill>
                <a:latin typeface="Arial" panose="020B0604020202020204" pitchFamily="34" charset="0"/>
              </a:rPr>
              <a:t>n = 4</a:t>
            </a:r>
          </a:p>
          <a:p>
            <a:pPr algn="r" eaLnBrk="1" hangingPunct="1">
              <a:spcBef>
                <a:spcPct val="0"/>
              </a:spcBef>
              <a:buFontTx/>
              <a:buNone/>
            </a:pPr>
            <a:r>
              <a:rPr lang="en-US" altLang="en-US" sz="1800">
                <a:solidFill>
                  <a:schemeClr val="bg1"/>
                </a:solidFill>
                <a:latin typeface="Arial" panose="020B0604020202020204" pitchFamily="34" charset="0"/>
              </a:rPr>
              <a:t>n = 5</a:t>
            </a:r>
            <a:endParaRPr lang="en-US" altLang="en-US" sz="1800">
              <a:solidFill>
                <a:schemeClr val="bg1"/>
              </a:solidFill>
            </a:endParaRPr>
          </a:p>
        </p:txBody>
      </p:sp>
      <p:sp>
        <p:nvSpPr>
          <p:cNvPr id="2" name="TextBox 1"/>
          <p:cNvSpPr txBox="1">
            <a:spLocks noRot="1" noChangeAspect="1" noMove="1" noResize="1" noEditPoints="1" noAdjustHandles="1" noChangeArrowheads="1" noChangeShapeType="1" noTextEdit="1"/>
          </p:cNvSpPr>
          <p:nvPr/>
        </p:nvSpPr>
        <p:spPr>
          <a:xfrm>
            <a:off x="1905001" y="3548400"/>
            <a:ext cx="8533105" cy="871201"/>
          </a:xfrm>
          <a:prstGeom prst="rect">
            <a:avLst/>
          </a:prstGeom>
          <a:blipFill rotWithShape="1">
            <a:blip r:embed="rId5"/>
            <a:stretch>
              <a:fillRect/>
            </a:stretch>
          </a:blipFill>
        </p:spPr>
        <p:txBody>
          <a:bodyPr/>
          <a:lstStyle/>
          <a:p>
            <a:pPr eaLnBrk="1" hangingPunct="1">
              <a:defRPr/>
            </a:pPr>
            <a:r>
              <a:rPr lang="en-US">
                <a:solidFill>
                  <a:schemeClr val="bg1"/>
                </a:solidFill>
              </a:rPr>
              <a:t> </a:t>
            </a:r>
          </a:p>
        </p:txBody>
      </p:sp>
      <p:sp>
        <p:nvSpPr>
          <p:cNvPr id="34824" name="Rectangle 2"/>
          <p:cNvSpPr>
            <a:spLocks noChangeArrowheads="1"/>
          </p:cNvSpPr>
          <p:nvPr/>
        </p:nvSpPr>
        <p:spPr bwMode="auto">
          <a:xfrm>
            <a:off x="1828800" y="4467226"/>
            <a:ext cx="5486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sz="2000">
                <a:solidFill>
                  <a:schemeClr val="bg1"/>
                </a:solidFill>
                <a:latin typeface="Arial" panose="020B0604020202020204" pitchFamily="34" charset="0"/>
              </a:rPr>
              <a:t>Like a Fourier decomposition, there are low-order, long wavelength terms, and successively higher-order, shorter wavelength terms.</a:t>
            </a:r>
          </a:p>
        </p:txBody>
      </p:sp>
      <p:sp>
        <p:nvSpPr>
          <p:cNvPr id="9" name="Oval Callout 8">
            <a:extLst>
              <a:ext uri="{FF2B5EF4-FFF2-40B4-BE49-F238E27FC236}">
                <a16:creationId xmlns:a16="http://schemas.microsoft.com/office/drawing/2014/main" id="{A6BC74F6-5EA3-7D4B-A751-4D97790D7E73}"/>
              </a:ext>
            </a:extLst>
          </p:cNvPr>
          <p:cNvSpPr/>
          <p:nvPr/>
        </p:nvSpPr>
        <p:spPr>
          <a:xfrm>
            <a:off x="9665254" y="1359837"/>
            <a:ext cx="2495550" cy="1524000"/>
          </a:xfrm>
          <a:prstGeom prst="wedgeEllipseCallout">
            <a:avLst>
              <a:gd name="adj1" fmla="val -177276"/>
              <a:gd name="adj2" fmla="val 9908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For our model, </a:t>
            </a:r>
            <a:r>
              <a:rPr lang="en-US" sz="1600" b="1" i="1" dirty="0">
                <a:solidFill>
                  <a:schemeClr val="bg1"/>
                </a:solidFill>
              </a:rPr>
              <a:t>m</a:t>
            </a:r>
            <a:r>
              <a:rPr lang="en-US" sz="1600" b="1" dirty="0">
                <a:solidFill>
                  <a:schemeClr val="bg1"/>
                </a:solidFill>
              </a:rPr>
              <a:t> and </a:t>
            </a:r>
            <a:r>
              <a:rPr lang="en-US" sz="1600" b="1" i="1" dirty="0">
                <a:solidFill>
                  <a:schemeClr val="bg1"/>
                </a:solidFill>
              </a:rPr>
              <a:t>n</a:t>
            </a:r>
            <a:r>
              <a:rPr lang="en-US" sz="1600" b="1" dirty="0">
                <a:solidFill>
                  <a:schemeClr val="bg1"/>
                </a:solidFill>
              </a:rPr>
              <a:t> go up to 2159!  There are a lot of terms…</a:t>
            </a:r>
          </a:p>
        </p:txBody>
      </p:sp>
    </p:spTree>
    <p:extLst>
      <p:ext uri="{BB962C8B-B14F-4D97-AF65-F5344CB8AC3E}">
        <p14:creationId xmlns:p14="http://schemas.microsoft.com/office/powerpoint/2010/main" val="9159097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400159"/>
            <a:ext cx="8267700" cy="538810"/>
          </a:xfrm>
          <a:prstGeom prst="rect">
            <a:avLst/>
          </a:prstGeom>
        </p:spPr>
        <p:txBody>
          <a:bodyPr lIns="64232" tIns="32114" rIns="64232" bIns="32114"/>
          <a:lstStyle/>
          <a:p>
            <a:pPr defTabSz="642321">
              <a:defRPr/>
            </a:pPr>
            <a:r>
              <a:rPr lang="en-US" sz="2800" b="1" dirty="0">
                <a:solidFill>
                  <a:schemeClr val="bg1"/>
                </a:solidFill>
                <a:latin typeface="Arial" panose="020B0604020202020204" pitchFamily="34" charset="0"/>
                <a:ea typeface="+mj-ea"/>
                <a:cs typeface="Arial" panose="020B0604020202020204" pitchFamily="34" charset="0"/>
              </a:rPr>
              <a:t>How to Build a Gravity Field, </a:t>
            </a:r>
            <a:r>
              <a:rPr lang="el-GR" sz="2800" b="1" dirty="0">
                <a:solidFill>
                  <a:schemeClr val="bg1"/>
                </a:solidFill>
                <a:latin typeface="Arial" panose="020B0604020202020204" pitchFamily="34" charset="0"/>
                <a:ea typeface="+mj-ea"/>
                <a:cs typeface="Arial" panose="020B0604020202020204" pitchFamily="34" charset="0"/>
              </a:rPr>
              <a:t>Δ</a:t>
            </a:r>
            <a:r>
              <a:rPr lang="en-US" sz="2800" b="1" dirty="0">
                <a:solidFill>
                  <a:schemeClr val="bg1"/>
                </a:solidFill>
                <a:latin typeface="Arial" panose="020B0604020202020204" pitchFamily="34" charset="0"/>
                <a:ea typeface="+mj-ea"/>
                <a:cs typeface="Arial" panose="020B0604020202020204" pitchFamily="34" charset="0"/>
              </a:rPr>
              <a:t>g</a:t>
            </a:r>
          </a:p>
        </p:txBody>
      </p:sp>
      <p:grpSp>
        <p:nvGrpSpPr>
          <p:cNvPr id="23" name="Group 22"/>
          <p:cNvGrpSpPr>
            <a:grpSpLocks/>
          </p:cNvGrpSpPr>
          <p:nvPr/>
        </p:nvGrpSpPr>
        <p:grpSpPr bwMode="auto">
          <a:xfrm>
            <a:off x="1670567" y="902316"/>
            <a:ext cx="8235433" cy="1769422"/>
            <a:chOff x="343324" y="1189299"/>
            <a:chExt cx="8038676" cy="1770174"/>
          </a:xfrm>
        </p:grpSpPr>
        <p:pic>
          <p:nvPicPr>
            <p:cNvPr id="38930"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959" y="1206027"/>
              <a:ext cx="1787202" cy="1435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0" name="TextBox 10"/>
            <p:cNvSpPr txBox="1">
              <a:spLocks noChangeArrowheads="1"/>
            </p:cNvSpPr>
            <p:nvPr/>
          </p:nvSpPr>
          <p:spPr bwMode="auto">
            <a:xfrm>
              <a:off x="3722934" y="1524403"/>
              <a:ext cx="2512689" cy="769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200" dirty="0">
                  <a:solidFill>
                    <a:schemeClr val="bg1"/>
                  </a:solidFill>
                  <a:latin typeface="Arial" panose="020B0604020202020204" pitchFamily="34" charset="0"/>
                  <a:cs typeface="Arial" panose="020B0604020202020204" pitchFamily="34" charset="0"/>
                </a:rPr>
                <a:t>Long Wavelengths</a:t>
              </a:r>
            </a:p>
            <a:p>
              <a:pPr eaLnBrk="1" hangingPunct="1">
                <a:spcBef>
                  <a:spcPct val="0"/>
                </a:spcBef>
                <a:buNone/>
                <a:defRPr/>
              </a:pPr>
              <a:r>
                <a:rPr lang="en-US" altLang="en-US" sz="2200" dirty="0">
                  <a:solidFill>
                    <a:schemeClr val="bg1"/>
                  </a:solidFill>
                  <a:latin typeface="Arial" panose="020B0604020202020204" pitchFamily="34" charset="0"/>
                  <a:cs typeface="Arial" panose="020B0604020202020204" pitchFamily="34" charset="0"/>
                </a:rPr>
                <a:t>(≥ 250 km)</a:t>
              </a:r>
            </a:p>
          </p:txBody>
        </p:sp>
        <p:sp>
          <p:nvSpPr>
            <p:cNvPr id="29721" name="TextBox 11"/>
            <p:cNvSpPr txBox="1">
              <a:spLocks noChangeArrowheads="1"/>
            </p:cNvSpPr>
            <p:nvPr/>
          </p:nvSpPr>
          <p:spPr bwMode="auto">
            <a:xfrm>
              <a:off x="343324" y="2590069"/>
              <a:ext cx="3582734" cy="369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solidFill>
                    <a:schemeClr val="bg1"/>
                  </a:solidFill>
                  <a:latin typeface="Arial" panose="020B0604020202020204" pitchFamily="34" charset="0"/>
                  <a:cs typeface="Arial" panose="020B0604020202020204" pitchFamily="34" charset="0"/>
                </a:rPr>
                <a:t>GRACE/GOCE/Satellite Altimetry</a:t>
              </a:r>
            </a:p>
          </p:txBody>
        </p:sp>
      </p:grpSp>
      <p:grpSp>
        <p:nvGrpSpPr>
          <p:cNvPr id="24" name="Group 23"/>
          <p:cNvGrpSpPr>
            <a:grpSpLocks/>
          </p:cNvGrpSpPr>
          <p:nvPr/>
        </p:nvGrpSpPr>
        <p:grpSpPr bwMode="auto">
          <a:xfrm>
            <a:off x="1676400" y="2565091"/>
            <a:ext cx="8402121" cy="1744662"/>
            <a:chOff x="717032" y="3031201"/>
            <a:chExt cx="7831408" cy="1742898"/>
          </a:xfrm>
        </p:grpSpPr>
        <p:pic>
          <p:nvPicPr>
            <p:cNvPr id="38926"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210150" y="3284942"/>
              <a:ext cx="1850678" cy="914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15" name="TextBox 13"/>
            <p:cNvSpPr txBox="1">
              <a:spLocks noChangeArrowheads="1"/>
            </p:cNvSpPr>
            <p:nvPr/>
          </p:nvSpPr>
          <p:spPr bwMode="auto">
            <a:xfrm>
              <a:off x="3547643" y="3624326"/>
              <a:ext cx="2937695" cy="707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000" dirty="0">
                  <a:solidFill>
                    <a:schemeClr val="bg1"/>
                  </a:solidFill>
                  <a:latin typeface="Arial" panose="020B0604020202020204" pitchFamily="34" charset="0"/>
                  <a:cs typeface="Arial" panose="020B0604020202020204" pitchFamily="34" charset="0"/>
                </a:rPr>
                <a:t>Intermediate Wavelengths</a:t>
              </a:r>
            </a:p>
            <a:p>
              <a:pPr eaLnBrk="1" hangingPunct="1">
                <a:spcBef>
                  <a:spcPct val="0"/>
                </a:spcBef>
                <a:buNone/>
                <a:defRPr/>
              </a:pPr>
              <a:r>
                <a:rPr lang="en-US" altLang="en-US" sz="2000" dirty="0">
                  <a:solidFill>
                    <a:schemeClr val="bg1"/>
                  </a:solidFill>
                  <a:latin typeface="Arial" panose="020B0604020202020204" pitchFamily="34" charset="0"/>
                  <a:cs typeface="Arial" panose="020B0604020202020204" pitchFamily="34" charset="0"/>
                </a:rPr>
                <a:t>(500 km to 20 km)</a:t>
              </a:r>
            </a:p>
          </p:txBody>
        </p:sp>
        <p:pic>
          <p:nvPicPr>
            <p:cNvPr id="38928"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17" name="TextBox 20"/>
            <p:cNvSpPr txBox="1">
              <a:spLocks noChangeArrowheads="1"/>
            </p:cNvSpPr>
            <p:nvPr/>
          </p:nvSpPr>
          <p:spPr bwMode="auto">
            <a:xfrm>
              <a:off x="717032" y="4222208"/>
              <a:ext cx="2372799" cy="430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solidFill>
                    <a:schemeClr val="bg1"/>
                  </a:solidFill>
                  <a:latin typeface="Arial" panose="020B0604020202020204" pitchFamily="34" charset="0"/>
                  <a:cs typeface="Arial" panose="020B0604020202020204" pitchFamily="34" charset="0"/>
                </a:rPr>
                <a:t>Airborne</a:t>
              </a:r>
              <a:r>
                <a:rPr lang="en-US" altLang="en-US" sz="2200" dirty="0">
                  <a:solidFill>
                    <a:schemeClr val="bg1"/>
                  </a:solidFill>
                  <a:latin typeface="Arial" panose="020B0604020202020204" pitchFamily="34" charset="0"/>
                  <a:cs typeface="Arial" panose="020B0604020202020204" pitchFamily="34" charset="0"/>
                </a:rPr>
                <a:t> </a:t>
              </a:r>
              <a:r>
                <a:rPr lang="en-US" altLang="en-US" sz="1800" dirty="0">
                  <a:solidFill>
                    <a:schemeClr val="bg1"/>
                  </a:solidFill>
                  <a:latin typeface="Arial" panose="020B0604020202020204" pitchFamily="34" charset="0"/>
                  <a:cs typeface="Arial" panose="020B0604020202020204" pitchFamily="34" charset="0"/>
                </a:rPr>
                <a:t>Measurement</a:t>
              </a:r>
            </a:p>
          </p:txBody>
        </p:sp>
      </p:grpSp>
      <p:sp>
        <p:nvSpPr>
          <p:cNvPr id="38918" name="TextBox 25"/>
          <p:cNvSpPr txBox="1">
            <a:spLocks noChangeArrowheads="1"/>
          </p:cNvSpPr>
          <p:nvPr/>
        </p:nvSpPr>
        <p:spPr bwMode="auto">
          <a:xfrm>
            <a:off x="6019800" y="2405063"/>
            <a:ext cx="3635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solidFill>
                  <a:schemeClr val="bg1"/>
                </a:solidFill>
                <a:latin typeface="Arial" panose="020B0604020202020204" pitchFamily="34" charset="0"/>
                <a:cs typeface="Arial" panose="020B0604020202020204" pitchFamily="34" charset="0"/>
              </a:rPr>
              <a:t>+</a:t>
            </a:r>
          </a:p>
        </p:txBody>
      </p:sp>
      <p:cxnSp>
        <p:nvCxnSpPr>
          <p:cNvPr id="20" name="Straight Connector 19"/>
          <p:cNvCxnSpPr/>
          <p:nvPr/>
        </p:nvCxnSpPr>
        <p:spPr>
          <a:xfrm>
            <a:off x="2332832" y="2800607"/>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62200" y="4741862"/>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921" name="TextBox 25"/>
          <p:cNvSpPr txBox="1">
            <a:spLocks noChangeArrowheads="1"/>
          </p:cNvSpPr>
          <p:nvPr/>
        </p:nvSpPr>
        <p:spPr bwMode="auto">
          <a:xfrm>
            <a:off x="6037264" y="4856163"/>
            <a:ext cx="3635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solidFill>
                  <a:schemeClr val="bg1"/>
                </a:solidFill>
                <a:latin typeface="Arial" panose="020B0604020202020204" pitchFamily="34" charset="0"/>
                <a:cs typeface="Arial" panose="020B0604020202020204" pitchFamily="34" charset="0"/>
              </a:rPr>
              <a:t>+</a:t>
            </a:r>
          </a:p>
        </p:txBody>
      </p:sp>
      <p:grpSp>
        <p:nvGrpSpPr>
          <p:cNvPr id="2" name="Group 1">
            <a:extLst>
              <a:ext uri="{FF2B5EF4-FFF2-40B4-BE49-F238E27FC236}">
                <a16:creationId xmlns:a16="http://schemas.microsoft.com/office/drawing/2014/main" id="{579164BB-A8F4-9C48-B05A-C2E4BE276B56}"/>
              </a:ext>
            </a:extLst>
          </p:cNvPr>
          <p:cNvGrpSpPr/>
          <p:nvPr/>
        </p:nvGrpSpPr>
        <p:grpSpPr>
          <a:xfrm>
            <a:off x="1670567" y="4152042"/>
            <a:ext cx="8235433" cy="2553558"/>
            <a:chOff x="1670567" y="4152042"/>
            <a:chExt cx="8235433" cy="2553558"/>
          </a:xfrm>
        </p:grpSpPr>
        <p:grpSp>
          <p:nvGrpSpPr>
            <p:cNvPr id="25" name="Group 24"/>
            <p:cNvGrpSpPr>
              <a:grpSpLocks/>
            </p:cNvGrpSpPr>
            <p:nvPr/>
          </p:nvGrpSpPr>
          <p:grpSpPr bwMode="auto">
            <a:xfrm>
              <a:off x="1670567" y="5081663"/>
              <a:ext cx="8235433" cy="1623937"/>
              <a:chOff x="146203" y="5081663"/>
              <a:chExt cx="8235797" cy="1623937"/>
            </a:xfrm>
          </p:grpSpPr>
          <p:sp>
            <p:nvSpPr>
              <p:cNvPr id="29711" name="TextBox 21"/>
              <p:cNvSpPr txBox="1">
                <a:spLocks noChangeArrowheads="1"/>
              </p:cNvSpPr>
              <p:nvPr/>
            </p:nvSpPr>
            <p:spPr bwMode="auto">
              <a:xfrm>
                <a:off x="146203" y="6053137"/>
                <a:ext cx="3745633" cy="64624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1800" dirty="0">
                    <a:solidFill>
                      <a:schemeClr val="bg1"/>
                    </a:solidFill>
                    <a:latin typeface="Arial" panose="020B0604020202020204" pitchFamily="34" charset="0"/>
                    <a:cs typeface="Arial" panose="020B0604020202020204" pitchFamily="34" charset="0"/>
                  </a:rPr>
                  <a:t>Surface Measurements and </a:t>
                </a:r>
              </a:p>
              <a:p>
                <a:pPr eaLnBrk="1" hangingPunct="1">
                  <a:spcBef>
                    <a:spcPct val="0"/>
                  </a:spcBef>
                  <a:buNone/>
                  <a:defRPr/>
                </a:pPr>
                <a:r>
                  <a:rPr lang="en-US" altLang="en-US" sz="1800" dirty="0">
                    <a:solidFill>
                      <a:schemeClr val="bg1"/>
                    </a:solidFill>
                    <a:latin typeface="Arial" panose="020B0604020202020204" pitchFamily="34" charset="0"/>
                    <a:cs typeface="Arial" panose="020B0604020202020204" pitchFamily="34" charset="0"/>
                  </a:rPr>
                  <a:t>Predicted Gravity from Topography</a:t>
                </a:r>
              </a:p>
            </p:txBody>
          </p:sp>
          <p:sp>
            <p:nvSpPr>
              <p:cNvPr id="29712" name="TextBox 22"/>
              <p:cNvSpPr txBox="1">
                <a:spLocks noChangeArrowheads="1"/>
              </p:cNvSpPr>
              <p:nvPr/>
            </p:nvSpPr>
            <p:spPr bwMode="auto">
              <a:xfrm>
                <a:off x="3886001" y="5311775"/>
                <a:ext cx="2340763" cy="707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None/>
                  <a:defRPr/>
                </a:pPr>
                <a:r>
                  <a:rPr lang="en-US" altLang="en-US" sz="2000" dirty="0">
                    <a:solidFill>
                      <a:schemeClr val="bg1"/>
                    </a:solidFill>
                    <a:latin typeface="Arial" panose="020B0604020202020204" pitchFamily="34" charset="0"/>
                    <a:cs typeface="Arial" panose="020B0604020202020204" pitchFamily="34" charset="0"/>
                  </a:rPr>
                  <a:t>Short Wavelengths</a:t>
                </a:r>
              </a:p>
              <a:p>
                <a:pPr eaLnBrk="1" hangingPunct="1">
                  <a:spcBef>
                    <a:spcPct val="0"/>
                  </a:spcBef>
                  <a:buNone/>
                  <a:defRPr/>
                </a:pPr>
                <a:r>
                  <a:rPr lang="en-US" altLang="en-US" sz="2000" dirty="0">
                    <a:solidFill>
                      <a:schemeClr val="bg1"/>
                    </a:solidFill>
                    <a:latin typeface="Arial" panose="020B0604020202020204" pitchFamily="34" charset="0"/>
                    <a:cs typeface="Arial" panose="020B0604020202020204" pitchFamily="34" charset="0"/>
                  </a:rPr>
                  <a:t>(&lt; 100 km)</a:t>
                </a:r>
              </a:p>
            </p:txBody>
          </p:sp>
          <p:pic>
            <p:nvPicPr>
              <p:cNvPr id="38925" name="Picture 5"/>
              <p:cNvPicPr>
                <a:picLocks noChangeAspect="1" noChangeArrowheads="1"/>
              </p:cNvPicPr>
              <p:nvPr/>
            </p:nvPicPr>
            <p:blipFill>
              <a:blip r:embed="rId6">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26" name="Picture 2" descr="Operation Manual">
              <a:extLst>
                <a:ext uri="{FF2B5EF4-FFF2-40B4-BE49-F238E27FC236}">
                  <a16:creationId xmlns:a16="http://schemas.microsoft.com/office/drawing/2014/main" id="{F97D0E10-9668-3845-8D18-ED2CAFF88B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52042"/>
              <a:ext cx="1313393" cy="197367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1368" y="381000"/>
            <a:ext cx="9144000" cy="455613"/>
          </a:xfrm>
          <a:noFill/>
        </p:spPr>
        <p:txBody>
          <a:bodyPr>
            <a:normAutofit fontScale="90000"/>
          </a:bodyPr>
          <a:lstStyle/>
          <a:p>
            <a:pPr eaLnBrk="1" hangingPunct="1">
              <a:defRPr/>
            </a:pPr>
            <a:r>
              <a:rPr lang="en-US" sz="4000" b="1" dirty="0">
                <a:latin typeface="Arial" panose="020B0604020202020204" pitchFamily="34" charset="0"/>
                <a:cs typeface="Arial" panose="020B0604020202020204" pitchFamily="34" charset="0"/>
              </a:rPr>
              <a:t>GRAV-D Status November 2020: 83%</a:t>
            </a:r>
          </a:p>
        </p:txBody>
      </p:sp>
      <p:sp>
        <p:nvSpPr>
          <p:cNvPr id="4" name="Content Placeholder 2"/>
          <p:cNvSpPr>
            <a:spLocks noGrp="1"/>
          </p:cNvSpPr>
          <p:nvPr>
            <p:ph idx="1"/>
          </p:nvPr>
        </p:nvSpPr>
        <p:spPr>
          <a:xfrm>
            <a:off x="6477001" y="5410200"/>
            <a:ext cx="4501981" cy="1066800"/>
          </a:xfrm>
        </p:spPr>
        <p:txBody>
          <a:bodyPr>
            <a:noAutofit/>
          </a:bodyPr>
          <a:lstStyle/>
          <a:p>
            <a:pPr marL="0" indent="0">
              <a:buNone/>
            </a:pPr>
            <a:r>
              <a:rPr lang="en-US" altLang="en-US" sz="1400" dirty="0">
                <a:latin typeface="Arial" panose="020B0604020202020204" pitchFamily="34" charset="0"/>
                <a:cs typeface="Arial" panose="020B0604020202020204" pitchFamily="34" charset="0"/>
              </a:rPr>
              <a:t>Data lines spaced 10 km apart</a:t>
            </a:r>
          </a:p>
          <a:p>
            <a:pPr marL="0" indent="0">
              <a:buNone/>
            </a:pPr>
            <a:r>
              <a:rPr lang="en-US" altLang="en-US" sz="1400" dirty="0">
                <a:latin typeface="Arial" panose="020B0604020202020204" pitchFamily="34" charset="0"/>
                <a:cs typeface="Arial" panose="020B0604020202020204" pitchFamily="34" charset="0"/>
              </a:rPr>
              <a:t>Cross lines spaced 60-80 km apart (QC purposes)</a:t>
            </a:r>
          </a:p>
          <a:p>
            <a:pPr marL="0" indent="0">
              <a:buNone/>
            </a:pPr>
            <a:r>
              <a:rPr lang="en-US" altLang="en-US" sz="1400" dirty="0">
                <a:latin typeface="Arial" panose="020B0604020202020204" pitchFamily="34" charset="0"/>
                <a:cs typeface="Arial" panose="020B0604020202020204" pitchFamily="34" charset="0"/>
              </a:rPr>
              <a:t>Flight altitude 20,000 </a:t>
            </a:r>
            <a:r>
              <a:rPr lang="en-US" altLang="en-US" sz="1400" dirty="0" err="1">
                <a:latin typeface="Arial" panose="020B0604020202020204" pitchFamily="34" charset="0"/>
                <a:cs typeface="Arial" panose="020B0604020202020204" pitchFamily="34" charset="0"/>
              </a:rPr>
              <a:t>ft</a:t>
            </a:r>
            <a:endParaRPr lang="en-US" altLang="en-US" sz="1400" dirty="0">
              <a:latin typeface="Arial" panose="020B0604020202020204" pitchFamily="34" charset="0"/>
              <a:cs typeface="Arial" panose="020B0604020202020204" pitchFamily="34" charset="0"/>
            </a:endParaRPr>
          </a:p>
          <a:p>
            <a:pPr marL="0" indent="0">
              <a:buNone/>
            </a:pPr>
            <a:r>
              <a:rPr lang="en-US" altLang="en-US" sz="1400" dirty="0">
                <a:latin typeface="Arial" panose="020B0604020202020204" pitchFamily="34" charset="0"/>
                <a:cs typeface="Arial" panose="020B0604020202020204" pitchFamily="34" charset="0"/>
              </a:rPr>
              <a:t>Nominal speed 220-250 </a:t>
            </a:r>
            <a:r>
              <a:rPr lang="en-US" altLang="en-US" sz="1400" dirty="0" err="1">
                <a:latin typeface="Arial" panose="020B0604020202020204" pitchFamily="34" charset="0"/>
                <a:cs typeface="Arial" panose="020B0604020202020204" pitchFamily="34" charset="0"/>
              </a:rPr>
              <a:t>kts</a:t>
            </a:r>
            <a:endParaRPr lang="en-US" altLang="en-US" sz="1400" dirty="0">
              <a:latin typeface="Arial" panose="020B0604020202020204" pitchFamily="34" charset="0"/>
              <a:cs typeface="Arial" panose="020B0604020202020204" pitchFamily="34" charset="0"/>
            </a:endParaRPr>
          </a:p>
        </p:txBody>
      </p:sp>
      <p:pic>
        <p:nvPicPr>
          <p:cNvPr id="5" name="Picture 2" descr="Z:\GRAV-D\Communication\GRAV-D EN06 Flight Plan.png"/>
          <p:cNvPicPr>
            <a:picLocks noChangeAspect="1" noChangeArrowheads="1"/>
          </p:cNvPicPr>
          <p:nvPr/>
        </p:nvPicPr>
        <p:blipFill>
          <a:blip r:embed="rId2" cstate="print">
            <a:extLst>
              <a:ext uri="{28A0092B-C50C-407E-A947-70E740481C1C}">
                <a14:useLocalDpi xmlns:a14="http://schemas.microsoft.com/office/drawing/2010/main" val="0"/>
              </a:ext>
            </a:extLst>
          </a:blip>
          <a:srcRect t="6071" b="2927"/>
          <a:stretch>
            <a:fillRect/>
          </a:stretch>
        </p:blipFill>
        <p:spPr bwMode="auto">
          <a:xfrm>
            <a:off x="6477001" y="1070788"/>
            <a:ext cx="3581400" cy="4214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22414"/>
            <a:ext cx="5429241" cy="53300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4400" y="533400"/>
            <a:ext cx="7696200" cy="685800"/>
          </a:xfrm>
        </p:spPr>
        <p:txBody>
          <a:bodyPr>
            <a:normAutofit/>
          </a:bodyPr>
          <a:lstStyle/>
          <a:p>
            <a:pPr algn="l" eaLnBrk="1" hangingPunct="1"/>
            <a:r>
              <a:rPr lang="en-US" altLang="en-US" sz="3600" b="1" dirty="0">
                <a:latin typeface="Arial" panose="020B0604020202020204" pitchFamily="34" charset="0"/>
                <a:cs typeface="Arial" panose="020B0604020202020204" pitchFamily="34" charset="0"/>
              </a:rPr>
              <a:t>This Talk…</a:t>
            </a:r>
          </a:p>
        </p:txBody>
      </p:sp>
      <p:sp>
        <p:nvSpPr>
          <p:cNvPr id="4" name="Rectangle 3"/>
          <p:cNvSpPr txBox="1">
            <a:spLocks noChangeArrowheads="1"/>
          </p:cNvSpPr>
          <p:nvPr/>
        </p:nvSpPr>
        <p:spPr>
          <a:xfrm>
            <a:off x="1143000" y="1371600"/>
            <a:ext cx="9180512" cy="40386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nSpc>
                <a:spcPct val="90000"/>
              </a:lnSpc>
              <a:buNone/>
              <a:tabLst>
                <a:tab pos="0" algn="l"/>
              </a:tabLst>
            </a:pPr>
            <a:r>
              <a:rPr lang="en-US" altLang="zh-CN" sz="2400" dirty="0">
                <a:latin typeface="Arial" panose="020B0604020202020204" pitchFamily="34" charset="0"/>
                <a:cs typeface="Arial" panose="020B0604020202020204" pitchFamily="34" charset="0"/>
              </a:rPr>
              <a:t>…is about height systems in the US, and in particular, about a new one that’s on the way.  These affect elevations on maps and much, much more.  I’ll </a:t>
            </a:r>
            <a:r>
              <a:rPr lang="en-US" altLang="zh-CN" sz="2400" dirty="0" err="1">
                <a:latin typeface="Arial" panose="020B0604020202020204" pitchFamily="34" charset="0"/>
                <a:cs typeface="Arial" panose="020B0604020202020204" pitchFamily="34" charset="0"/>
              </a:rPr>
              <a:t>kinda</a:t>
            </a:r>
            <a:r>
              <a:rPr lang="en-US" altLang="zh-CN" sz="2400" dirty="0">
                <a:latin typeface="Arial" panose="020B0604020202020204" pitchFamily="34" charset="0"/>
                <a:cs typeface="Arial" panose="020B0604020202020204" pitchFamily="34" charset="0"/>
              </a:rPr>
              <a:t> go in this order:</a:t>
            </a:r>
          </a:p>
          <a:p>
            <a:pPr>
              <a:lnSpc>
                <a:spcPct val="90000"/>
              </a:lnSpc>
              <a:buFont typeface="Arial" panose="020B0604020202020204" pitchFamily="34" charset="0"/>
              <a:buChar char="•"/>
              <a:tabLst>
                <a:tab pos="0" algn="l"/>
              </a:tabLst>
            </a:pPr>
            <a:endParaRPr lang="en-US" altLang="zh-CN" sz="2400" dirty="0">
              <a:latin typeface="Arial" panose="020B0604020202020204" pitchFamily="34" charset="0"/>
              <a:cs typeface="Arial" panose="020B0604020202020204" pitchFamily="34" charset="0"/>
            </a:endParaRP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Datum info on maps – “14ers” as examples</a:t>
            </a: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NOAA’s old height system for the nation</a:t>
            </a: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Why we obviously need a new one</a:t>
            </a: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A seemingly unrelated discussion of the shape of the Earth</a:t>
            </a: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NOAA’s new height system for the nation</a:t>
            </a: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An actual, practical example</a:t>
            </a:r>
          </a:p>
          <a:p>
            <a:pPr>
              <a:lnSpc>
                <a:spcPct val="90000"/>
              </a:lnSpc>
              <a:buClrTx/>
              <a:buFont typeface="Arial" panose="020B0604020202020204" pitchFamily="34" charset="0"/>
              <a:buChar char="•"/>
              <a:tabLst>
                <a:tab pos="0" algn="l"/>
              </a:tabLst>
            </a:pPr>
            <a:r>
              <a:rPr lang="en-US" altLang="zh-CN" sz="2400" dirty="0">
                <a:latin typeface="Arial" panose="020B0604020202020204" pitchFamily="34" charset="0"/>
                <a:cs typeface="Arial" panose="020B0604020202020204" pitchFamily="34" charset="0"/>
              </a:rPr>
              <a:t>The future:  dealing with change and hooking up clocks!</a:t>
            </a:r>
          </a:p>
          <a:p>
            <a:pPr>
              <a:lnSpc>
                <a:spcPct val="90000"/>
              </a:lnSpc>
              <a:buFont typeface="Arial" panose="020B0604020202020204" pitchFamily="34" charset="0"/>
              <a:buChar char="•"/>
              <a:tabLst>
                <a:tab pos="0" algn="l"/>
              </a:tabLst>
            </a:pPr>
            <a:endParaRPr lang="en-US" altLang="zh-CN" sz="2400" dirty="0">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tabLst>
                <a:tab pos="0" algn="l"/>
              </a:tabLst>
            </a:pPr>
            <a:endParaRPr lang="en-US" altLang="zh-CN" sz="2400" dirty="0">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tabLst>
                <a:tab pos="0" algn="l"/>
              </a:tabLst>
            </a:pPr>
            <a:endParaRPr lang="en-US" altLang="zh-C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23104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762000" y="468430"/>
            <a:ext cx="8229600" cy="605296"/>
          </a:xfrm>
        </p:spPr>
        <p:txBody>
          <a:bodyPr/>
          <a:lstStyle/>
          <a:p>
            <a:pPr defTabSz="911225"/>
            <a:r>
              <a:rPr lang="en-US" altLang="en-US" sz="3600" b="1" dirty="0">
                <a:latin typeface="Arial" panose="020B0604020202020204" pitchFamily="34" charset="0"/>
                <a:cs typeface="Arial" panose="020B0604020202020204" pitchFamily="34" charset="0"/>
              </a:rPr>
              <a:t>Wait, one last detail!</a:t>
            </a:r>
          </a:p>
        </p:txBody>
      </p:sp>
      <p:pic>
        <p:nvPicPr>
          <p:cNvPr id="39939"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76401" y="2080260"/>
            <a:ext cx="3329940" cy="4308770"/>
          </a:xfrm>
        </p:spPr>
      </p:pic>
      <p:sp>
        <p:nvSpPr>
          <p:cNvPr id="39940" name="Rectangle 1"/>
          <p:cNvSpPr>
            <a:spLocks noChangeArrowheads="1"/>
          </p:cNvSpPr>
          <p:nvPr/>
        </p:nvSpPr>
        <p:spPr bwMode="auto">
          <a:xfrm>
            <a:off x="1691642" y="1047810"/>
            <a:ext cx="8686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solidFill>
                  <a:schemeClr val="bg1"/>
                </a:solidFill>
                <a:latin typeface="Arial" panose="020B0604020202020204" pitchFamily="34" charset="0"/>
              </a:rPr>
              <a:t>We still have to </a:t>
            </a:r>
            <a:r>
              <a:rPr lang="en-US" altLang="en-US" sz="2000" b="1" dirty="0">
                <a:solidFill>
                  <a:schemeClr val="bg1"/>
                </a:solidFill>
                <a:latin typeface="Arial" panose="020B0604020202020204" pitchFamily="34" charset="0"/>
              </a:rPr>
              <a:t>pick </a:t>
            </a:r>
            <a:r>
              <a:rPr lang="en-US" altLang="en-US" sz="2000" dirty="0">
                <a:solidFill>
                  <a:schemeClr val="bg1"/>
                </a:solidFill>
                <a:latin typeface="Arial" panose="020B0604020202020204" pitchFamily="34" charset="0"/>
              </a:rPr>
              <a:t>the W value that best matches “sea level”.  This will define which geopotential surface is </a:t>
            </a:r>
            <a:r>
              <a:rPr lang="en-US" altLang="en-US" sz="2000" b="1" dirty="0">
                <a:solidFill>
                  <a:schemeClr val="bg1"/>
                </a:solidFill>
                <a:latin typeface="Arial" panose="020B0604020202020204" pitchFamily="34" charset="0"/>
              </a:rPr>
              <a:t>the</a:t>
            </a:r>
            <a:r>
              <a:rPr lang="en-US" altLang="en-US" sz="2000" dirty="0">
                <a:solidFill>
                  <a:schemeClr val="bg1"/>
                </a:solidFill>
                <a:latin typeface="Arial" panose="020B0604020202020204" pitchFamily="34" charset="0"/>
              </a:rPr>
              <a:t> geoid.  </a:t>
            </a:r>
          </a:p>
        </p:txBody>
      </p:sp>
      <p:sp>
        <p:nvSpPr>
          <p:cNvPr id="39941" name="Rectangle 6"/>
          <p:cNvSpPr>
            <a:spLocks noChangeArrowheads="1"/>
          </p:cNvSpPr>
          <p:nvPr/>
        </p:nvSpPr>
        <p:spPr bwMode="auto">
          <a:xfrm>
            <a:off x="5791200" y="2057400"/>
            <a:ext cx="3276600" cy="4619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solidFill>
                  <a:schemeClr val="bg1"/>
                </a:solidFill>
              </a:rPr>
              <a:t>W</a:t>
            </a:r>
            <a:r>
              <a:rPr lang="en-US" altLang="en-US" sz="2400" b="1" baseline="-25000">
                <a:solidFill>
                  <a:schemeClr val="bg1"/>
                </a:solidFill>
              </a:rPr>
              <a:t>0</a:t>
            </a:r>
            <a:r>
              <a:rPr lang="en-US" altLang="en-US" sz="2400" b="1">
                <a:solidFill>
                  <a:schemeClr val="bg1"/>
                </a:solidFill>
              </a:rPr>
              <a:t> ≡ 62,636,856.0 m</a:t>
            </a:r>
            <a:r>
              <a:rPr lang="en-US" altLang="en-US" sz="2400" b="1" baseline="30000">
                <a:solidFill>
                  <a:schemeClr val="bg1"/>
                </a:solidFill>
              </a:rPr>
              <a:t>2</a:t>
            </a:r>
            <a:r>
              <a:rPr lang="en-US" altLang="en-US" sz="2400" b="1">
                <a:solidFill>
                  <a:schemeClr val="bg1"/>
                </a:solidFill>
              </a:rPr>
              <a:t>s</a:t>
            </a:r>
            <a:r>
              <a:rPr lang="en-US" altLang="en-US" sz="2400" b="1" baseline="30000">
                <a:solidFill>
                  <a:schemeClr val="bg1"/>
                </a:solidFill>
              </a:rPr>
              <a:t>-2</a:t>
            </a:r>
            <a:endParaRPr lang="en-US" altLang="en-US" sz="2400" b="1">
              <a:solidFill>
                <a:schemeClr val="bg1"/>
              </a:solidFill>
            </a:endParaRPr>
          </a:p>
        </p:txBody>
      </p:sp>
      <p:sp>
        <p:nvSpPr>
          <p:cNvPr id="7" name="Rectangle 1"/>
          <p:cNvSpPr>
            <a:spLocks noChangeArrowheads="1"/>
          </p:cNvSpPr>
          <p:nvPr/>
        </p:nvSpPr>
        <p:spPr bwMode="auto">
          <a:xfrm>
            <a:off x="5486400" y="2732782"/>
            <a:ext cx="4410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solidFill>
                  <a:schemeClr val="bg1"/>
                </a:solidFill>
                <a:latin typeface="Arial" panose="020B0604020202020204" pitchFamily="34" charset="0"/>
              </a:rPr>
              <a:t>(Note: W</a:t>
            </a:r>
            <a:r>
              <a:rPr lang="en-US" altLang="en-US" sz="1600" baseline="-25000" dirty="0">
                <a:solidFill>
                  <a:schemeClr val="bg1"/>
                </a:solidFill>
                <a:latin typeface="Arial" panose="020B0604020202020204" pitchFamily="34" charset="0"/>
              </a:rPr>
              <a:t>0</a:t>
            </a:r>
            <a:r>
              <a:rPr lang="en-US" altLang="en-US" sz="1600" dirty="0">
                <a:solidFill>
                  <a:schemeClr val="bg1"/>
                </a:solidFill>
                <a:latin typeface="Arial" panose="020B0604020202020204" pitchFamily="34" charset="0"/>
              </a:rPr>
              <a:t> ~ </a:t>
            </a:r>
            <a:r>
              <a:rPr lang="en-US" altLang="en-US" sz="1600" dirty="0" err="1">
                <a:solidFill>
                  <a:schemeClr val="bg1"/>
                </a:solidFill>
                <a:latin typeface="Arial" panose="020B0604020202020204" pitchFamily="34" charset="0"/>
              </a:rPr>
              <a:t>GM</a:t>
            </a:r>
            <a:r>
              <a:rPr lang="en-US" altLang="en-US" sz="1600" baseline="-25000" dirty="0" err="1">
                <a:solidFill>
                  <a:schemeClr val="bg1"/>
                </a:solidFill>
                <a:latin typeface="Arial" panose="020B0604020202020204" pitchFamily="34" charset="0"/>
              </a:rPr>
              <a:t>e</a:t>
            </a:r>
            <a:r>
              <a:rPr lang="en-US" altLang="en-US" sz="1600" dirty="0">
                <a:solidFill>
                  <a:schemeClr val="bg1"/>
                </a:solidFill>
                <a:latin typeface="Arial" panose="020B0604020202020204" pitchFamily="34" charset="0"/>
              </a:rPr>
              <a:t>/R</a:t>
            </a:r>
            <a:r>
              <a:rPr lang="en-US" altLang="en-US" sz="1600" baseline="-25000" dirty="0">
                <a:solidFill>
                  <a:schemeClr val="bg1"/>
                </a:solidFill>
                <a:latin typeface="Arial" panose="020B0604020202020204" pitchFamily="34" charset="0"/>
              </a:rPr>
              <a:t>e</a:t>
            </a:r>
            <a:r>
              <a:rPr lang="en-US" altLang="en-US" sz="1600" dirty="0">
                <a:solidFill>
                  <a:schemeClr val="bg1"/>
                </a:solidFill>
                <a:latin typeface="Arial" panose="020B0604020202020204" pitchFamily="34" charset="0"/>
              </a:rPr>
              <a:t>. The above definition effectively defines the combination of the gravitational constant and the mass and radius of the Earth, convenient for North America.)</a:t>
            </a:r>
          </a:p>
        </p:txBody>
      </p:sp>
      <p:sp>
        <p:nvSpPr>
          <p:cNvPr id="2" name="Rectangle 1"/>
          <p:cNvSpPr/>
          <p:nvPr/>
        </p:nvSpPr>
        <p:spPr>
          <a:xfrm>
            <a:off x="5257800" y="3886200"/>
            <a:ext cx="6705600" cy="1877437"/>
          </a:xfrm>
          <a:prstGeom prst="rect">
            <a:avLst/>
          </a:prstGeom>
        </p:spPr>
        <p:txBody>
          <a:bodyPr wrap="square">
            <a:spAutoFit/>
          </a:bodyPr>
          <a:lstStyle/>
          <a:p>
            <a:pPr>
              <a:defRPr/>
            </a:pPr>
            <a:r>
              <a:rPr lang="en-US" b="1" dirty="0">
                <a:solidFill>
                  <a:srgbClr val="FF0000"/>
                </a:solidFill>
                <a:latin typeface="Arial" panose="020B0604020202020204" pitchFamily="34" charset="0"/>
              </a:rPr>
              <a:t>The North American-Pacific Geopotential Datum of 2022 (NAPGD2022)</a:t>
            </a:r>
            <a:r>
              <a:rPr lang="en-US" dirty="0">
                <a:solidFill>
                  <a:srgbClr val="FF0000"/>
                </a:solidFill>
                <a:latin typeface="Arial" panose="020B0604020202020204" pitchFamily="34" charset="0"/>
              </a:rPr>
              <a:t> </a:t>
            </a:r>
            <a:r>
              <a:rPr lang="en-US" dirty="0">
                <a:solidFill>
                  <a:schemeClr val="bg1"/>
                </a:solidFill>
                <a:latin typeface="Arial" panose="020B0604020202020204" pitchFamily="34" charset="0"/>
              </a:rPr>
              <a:t>will contain information for:</a:t>
            </a:r>
          </a:p>
          <a:p>
            <a:pPr marL="742950" lvl="1" indent="-285750">
              <a:buFont typeface="Arial" panose="020B0604020202020204" pitchFamily="34" charset="0"/>
              <a:buChar char="•"/>
              <a:defRPr/>
            </a:pPr>
            <a:r>
              <a:rPr lang="en-US" sz="1600" dirty="0">
                <a:solidFill>
                  <a:schemeClr val="bg1"/>
                </a:solidFill>
                <a:latin typeface="Arial" panose="020B0604020202020204" pitchFamily="34" charset="0"/>
              </a:rPr>
              <a:t>N, the geoid undulation (GEOID2022 – purely gravity)</a:t>
            </a:r>
          </a:p>
          <a:p>
            <a:pPr marL="742950" lvl="1" indent="-285750">
              <a:buFont typeface="Arial" panose="020B0604020202020204" pitchFamily="34" charset="0"/>
              <a:buChar char="•"/>
              <a:defRPr/>
            </a:pPr>
            <a:r>
              <a:rPr lang="en-US" sz="1600" dirty="0">
                <a:solidFill>
                  <a:schemeClr val="bg1"/>
                </a:solidFill>
                <a:latin typeface="Arial" panose="020B0604020202020204" pitchFamily="34" charset="0"/>
              </a:rPr>
              <a:t>Gravity anomalies (GRAV2022)</a:t>
            </a:r>
          </a:p>
          <a:p>
            <a:pPr marL="742950" lvl="1" indent="-285750">
              <a:buFont typeface="Arial" panose="020B0604020202020204" pitchFamily="34" charset="0"/>
              <a:buChar char="•"/>
              <a:defRPr/>
            </a:pPr>
            <a:r>
              <a:rPr lang="en-US" sz="1600" dirty="0">
                <a:solidFill>
                  <a:schemeClr val="bg1"/>
                </a:solidFill>
                <a:latin typeface="Arial" panose="020B0604020202020204" pitchFamily="34" charset="0"/>
              </a:rPr>
              <a:t>Orthometric heights</a:t>
            </a:r>
          </a:p>
          <a:p>
            <a:pPr marL="742950" lvl="1" indent="-285750">
              <a:buFont typeface="Arial" panose="020B0604020202020204" pitchFamily="34" charset="0"/>
              <a:buChar char="•"/>
              <a:defRPr/>
            </a:pPr>
            <a:r>
              <a:rPr lang="en-US" sz="1600" dirty="0">
                <a:solidFill>
                  <a:schemeClr val="bg1"/>
                </a:solidFill>
                <a:latin typeface="Arial" panose="020B0604020202020204" pitchFamily="34" charset="0"/>
              </a:rPr>
              <a:t>Deflections of the vertical (DEFLEC2022)</a:t>
            </a:r>
          </a:p>
          <a:p>
            <a:pPr marL="742950" lvl="1" indent="-285750">
              <a:buFont typeface="Arial" panose="020B0604020202020204" pitchFamily="34" charset="0"/>
              <a:buChar char="•"/>
              <a:defRPr/>
            </a:pPr>
            <a:r>
              <a:rPr lang="en-US" sz="1600" dirty="0">
                <a:solidFill>
                  <a:schemeClr val="bg1"/>
                </a:solidFill>
                <a:latin typeface="Arial" panose="020B0604020202020204" pitchFamily="34" charset="0"/>
              </a:rPr>
              <a:t>&amp; other gravity field information (GM2022)</a:t>
            </a:r>
          </a:p>
        </p:txBody>
      </p:sp>
      <p:grpSp>
        <p:nvGrpSpPr>
          <p:cNvPr id="3" name="Group 2"/>
          <p:cNvGrpSpPr/>
          <p:nvPr/>
        </p:nvGrpSpPr>
        <p:grpSpPr>
          <a:xfrm>
            <a:off x="8382000" y="1143000"/>
            <a:ext cx="3942091" cy="5562600"/>
            <a:chOff x="8382000" y="1295400"/>
            <a:chExt cx="3942091" cy="5562600"/>
          </a:xfrm>
        </p:grpSpPr>
        <p:sp>
          <p:nvSpPr>
            <p:cNvPr id="8" name="Oval Callout 7"/>
            <p:cNvSpPr/>
            <p:nvPr/>
          </p:nvSpPr>
          <p:spPr>
            <a:xfrm>
              <a:off x="10134600" y="1295400"/>
              <a:ext cx="2038350" cy="1447800"/>
            </a:xfrm>
            <a:prstGeom prst="wedgeEllipseCallout">
              <a:avLst>
                <a:gd name="adj1" fmla="val -105715"/>
                <a:gd name="adj2" fmla="val 3344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That’s the fancy new sea level, right there*</a:t>
              </a:r>
            </a:p>
          </p:txBody>
        </p:sp>
        <p:sp>
          <p:nvSpPr>
            <p:cNvPr id="9" name="Rectangle 8"/>
            <p:cNvSpPr/>
            <p:nvPr/>
          </p:nvSpPr>
          <p:spPr>
            <a:xfrm>
              <a:off x="8382000" y="6519446"/>
              <a:ext cx="3942091" cy="338554"/>
            </a:xfrm>
            <a:prstGeom prst="rect">
              <a:avLst/>
            </a:prstGeom>
          </p:spPr>
          <p:txBody>
            <a:bodyPr wrap="square">
              <a:spAutoFit/>
            </a:bodyPr>
            <a:lstStyle/>
            <a:p>
              <a:r>
                <a:rPr lang="en-US" sz="1600" dirty="0">
                  <a:solidFill>
                    <a:schemeClr val="bg1"/>
                  </a:solidFill>
                  <a:latin typeface="Arial" panose="020B0604020202020204" pitchFamily="34" charset="0"/>
                </a:rPr>
                <a:t>*Subject to change in roughly 2025…</a:t>
              </a:r>
              <a:endParaRPr lang="en-US" altLang="en-US" sz="1600" dirty="0">
                <a:solidFill>
                  <a:schemeClr val="bg1"/>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7"/>
          <p:cNvSpPr>
            <a:spLocks noGrp="1"/>
          </p:cNvSpPr>
          <p:nvPr>
            <p:ph type="title"/>
          </p:nvPr>
        </p:nvSpPr>
        <p:spPr>
          <a:xfrm>
            <a:off x="838200" y="417513"/>
            <a:ext cx="8229600" cy="496887"/>
          </a:xfrm>
        </p:spPr>
        <p:txBody>
          <a:bodyPr/>
          <a:lstStyle/>
          <a:p>
            <a:pPr eaLnBrk="1" hangingPunct="1"/>
            <a:r>
              <a:rPr lang="en-US" altLang="en-US" sz="3200" b="1" dirty="0">
                <a:latin typeface="Arial" panose="020B0604020202020204" pitchFamily="34" charset="0"/>
                <a:cs typeface="Arial" panose="020B0604020202020204" pitchFamily="34" charset="0"/>
              </a:rPr>
              <a:t>A Preview of the latest Geoid Model </a:t>
            </a:r>
          </a:p>
        </p:txBody>
      </p:sp>
      <p:sp>
        <p:nvSpPr>
          <p:cNvPr id="55299" name="Content Placeholder 8"/>
          <p:cNvSpPr>
            <a:spLocks noGrp="1"/>
          </p:cNvSpPr>
          <p:nvPr>
            <p:ph idx="1"/>
          </p:nvPr>
        </p:nvSpPr>
        <p:spPr>
          <a:xfrm>
            <a:off x="838200" y="5715000"/>
            <a:ext cx="10744200" cy="914400"/>
          </a:xfrm>
        </p:spPr>
        <p:txBody>
          <a:bodyPr>
            <a:normAutofit/>
          </a:body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Think of this as a picture of how sea level undulates – even under land masses.</a:t>
            </a: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Available on the Website: </a:t>
            </a:r>
            <a:r>
              <a:rPr lang="en-US" altLang="en-US" dirty="0">
                <a:solidFill>
                  <a:schemeClr val="tx2"/>
                </a:solidFill>
                <a:latin typeface="Arial" panose="020B0604020202020204" pitchFamily="34" charset="0"/>
                <a:cs typeface="Arial" panose="020B0604020202020204" pitchFamily="34" charset="0"/>
              </a:rPr>
              <a:t>http://beta.ngs.noaa.gov/GEOID/xGEOID/</a:t>
            </a:r>
          </a:p>
          <a:p>
            <a:pPr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p:txBody>
      </p:sp>
      <p:pic>
        <p:nvPicPr>
          <p:cNvPr id="1026" name="Picture 2" descr="https://beta.ngs.noaa.gov/GEOID/xGEOID19/maps/xGeoid19_Webp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8922" y="914400"/>
            <a:ext cx="7342756" cy="4919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p:cNvSpPr>
          <p:nvPr>
            <p:ph type="ctrTitle"/>
          </p:nvPr>
        </p:nvSpPr>
        <p:spPr>
          <a:xfrm>
            <a:off x="304800" y="314055"/>
            <a:ext cx="8229600" cy="668338"/>
          </a:xfrm>
        </p:spPr>
        <p:txBody>
          <a:bodyPr/>
          <a:lstStyle/>
          <a:p>
            <a:pPr eaLnBrk="1" hangingPunct="1"/>
            <a:r>
              <a:rPr lang="en-US" altLang="en-US" sz="3600" b="1" dirty="0">
                <a:latin typeface="Arial" panose="020B0604020202020204" pitchFamily="34" charset="0"/>
                <a:cs typeface="Arial" panose="020B0604020202020204" pitchFamily="34" charset="0"/>
              </a:rPr>
              <a:t>Ground Truth Surveys</a:t>
            </a:r>
          </a:p>
        </p:txBody>
      </p:sp>
      <p:sp>
        <p:nvSpPr>
          <p:cNvPr id="33795" name="Rectangle 5"/>
          <p:cNvSpPr>
            <a:spLocks noGrp="1"/>
          </p:cNvSpPr>
          <p:nvPr>
            <p:ph type="subTitle" idx="1"/>
          </p:nvPr>
        </p:nvSpPr>
        <p:spPr>
          <a:xfrm>
            <a:off x="685800" y="916250"/>
            <a:ext cx="11353800" cy="1703388"/>
          </a:xfrm>
        </p:spPr>
        <p:txBody>
          <a:bodyPr>
            <a:noAutofit/>
          </a:bodyPr>
          <a:lstStyle/>
          <a:p>
            <a:pPr marL="342900" indent="-342900" algn="l" eaLnBrk="1" hangingPunct="1">
              <a:buFont typeface="Arial" panose="020B0604020202020204" pitchFamily="34" charset="0"/>
              <a:buChar char="•"/>
              <a:defRPr/>
            </a:pPr>
            <a:r>
              <a:rPr lang="en-US" altLang="en-US" sz="1800" cap="none" dirty="0">
                <a:solidFill>
                  <a:schemeClr val="bg1"/>
                </a:solidFill>
                <a:latin typeface="Arial" charset="0"/>
                <a:ea typeface="ＭＳ Ｐゴシック" charset="0"/>
                <a:cs typeface="Arial" charset="0"/>
              </a:rPr>
              <a:t>Is this really all going to work?   Yep!  We’ve tested it in a series of ground-truth experiments.</a:t>
            </a:r>
          </a:p>
          <a:p>
            <a:pPr marL="342900" indent="-342900" algn="l" eaLnBrk="1" hangingPunct="1">
              <a:buFont typeface="Arial" panose="020B0604020202020204" pitchFamily="34" charset="0"/>
              <a:buChar char="•"/>
              <a:defRPr/>
            </a:pPr>
            <a:r>
              <a:rPr lang="en-US" altLang="en-US" sz="1800" cap="none" dirty="0">
                <a:solidFill>
                  <a:schemeClr val="bg1"/>
                </a:solidFill>
                <a:latin typeface="Arial" charset="0"/>
                <a:ea typeface="ＭＳ Ｐゴシック" charset="0"/>
                <a:cs typeface="Arial" charset="0"/>
              </a:rPr>
              <a:t>After Texas and Iowa, the third (and likely final) survey took place along US160, from Durango to Walsenburg, in southern Colorado in the summer of 2017.</a:t>
            </a:r>
          </a:p>
          <a:p>
            <a:pPr marL="342900" indent="-342900" algn="l" eaLnBrk="1" hangingPunct="1">
              <a:buFont typeface="Arial" panose="020B0604020202020204" pitchFamily="34" charset="0"/>
              <a:buChar char="•"/>
              <a:defRPr/>
            </a:pPr>
            <a:r>
              <a:rPr lang="en-US" altLang="en-US" sz="1800" cap="none" dirty="0">
                <a:solidFill>
                  <a:schemeClr val="bg1"/>
                </a:solidFill>
                <a:latin typeface="Arial" charset="0"/>
                <a:ea typeface="ＭＳ Ｐゴシック" charset="0"/>
                <a:cs typeface="Arial" charset="0"/>
              </a:rPr>
              <a:t>High elevation and rugged topography.  “Worst case” for geoid modeling.</a:t>
            </a:r>
          </a:p>
          <a:p>
            <a:pPr marL="342900" indent="-342900" algn="l" eaLnBrk="1" hangingPunct="1">
              <a:buFont typeface="Arial" panose="020B0604020202020204" pitchFamily="34" charset="0"/>
              <a:buChar char="•"/>
              <a:defRPr/>
            </a:pPr>
            <a:r>
              <a:rPr lang="en-US" altLang="en-US" sz="1800" cap="none" dirty="0">
                <a:solidFill>
                  <a:schemeClr val="bg1"/>
                </a:solidFill>
                <a:latin typeface="Arial" charset="0"/>
                <a:ea typeface="ＭＳ Ｐゴシック" charset="0"/>
                <a:cs typeface="Arial" charset="0"/>
              </a:rPr>
              <a:t>Variation from 6,000’ (MSL) to 11,000’, over two passes. 223 bench marks </a:t>
            </a:r>
          </a:p>
          <a:p>
            <a:pPr marL="342900" indent="-342900" algn="l" eaLnBrk="1" hangingPunct="1">
              <a:buFont typeface="Arial" panose="020B0604020202020204" pitchFamily="34" charset="0"/>
              <a:buChar char="•"/>
              <a:defRPr/>
            </a:pPr>
            <a:r>
              <a:rPr lang="en-US" altLang="en-US" sz="1800" cap="none" dirty="0">
                <a:solidFill>
                  <a:schemeClr val="bg1"/>
                </a:solidFill>
                <a:latin typeface="Arial" charset="0"/>
                <a:ea typeface="ＭＳ Ｐゴシック" charset="0"/>
                <a:cs typeface="Arial" charset="0"/>
              </a:rPr>
              <a:t>In Colorado: ~4cm geoid accuracy</a:t>
            </a:r>
          </a:p>
        </p:txBody>
      </p:sp>
      <p:pic>
        <p:nvPicPr>
          <p:cNvPr id="66565" name="Picture 3" descr="C:\temp\GSVS17-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3429000"/>
            <a:ext cx="4057650" cy="299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4" descr="C:\temp\GSVSLi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87664"/>
            <a:ext cx="6161088" cy="241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7" name="Picture 7" descr="C:\temp\GSVSElevationProfi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5303839"/>
            <a:ext cx="6037263" cy="1436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Oval Callout 6">
            <a:extLst>
              <a:ext uri="{FF2B5EF4-FFF2-40B4-BE49-F238E27FC236}">
                <a16:creationId xmlns:a16="http://schemas.microsoft.com/office/drawing/2014/main" id="{BBDC8B28-BF77-7344-A3B7-850AC6711215}"/>
              </a:ext>
            </a:extLst>
          </p:cNvPr>
          <p:cNvSpPr/>
          <p:nvPr/>
        </p:nvSpPr>
        <p:spPr>
          <a:xfrm>
            <a:off x="152400" y="3445727"/>
            <a:ext cx="3204516" cy="2259318"/>
          </a:xfrm>
          <a:prstGeom prst="wedgeEllipseCallout">
            <a:avLst>
              <a:gd name="adj1" fmla="val 25032"/>
              <a:gd name="adj2" fmla="val -6560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”A Geoid Slope Validation Survey (2017) in the Rugged Terrain of Colorado, USA” accepted for publication in Journal of Geodesy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56162" y="438186"/>
            <a:ext cx="9404723" cy="610698"/>
          </a:xfrm>
        </p:spPr>
        <p:txBody>
          <a:bodyPr/>
          <a:lstStyle/>
          <a:p>
            <a:pPr eaLnBrk="1" hangingPunct="1"/>
            <a:r>
              <a:rPr lang="en-US" altLang="en-US" sz="3200" b="1" dirty="0">
                <a:latin typeface="Arial" panose="020B0604020202020204" pitchFamily="34" charset="0"/>
                <a:cs typeface="Arial" panose="020B0604020202020204" pitchFamily="34" charset="0"/>
              </a:rPr>
              <a:t>Survey Techniques:  GPS, Leveling, Gravity* </a:t>
            </a:r>
          </a:p>
        </p:txBody>
      </p:sp>
      <p:pic>
        <p:nvPicPr>
          <p:cNvPr id="62469" name="Picture 3" descr="C:\temp\GPSequipm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92" y="1143000"/>
            <a:ext cx="6608973" cy="2352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148582"/>
            <a:ext cx="3352800" cy="2514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889" y="3505200"/>
            <a:ext cx="3611271" cy="270845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576" y="3505200"/>
            <a:ext cx="3609824" cy="27073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80287" y="3833396"/>
            <a:ext cx="2695303" cy="2021477"/>
          </a:xfrm>
          <a:prstGeom prst="rect">
            <a:avLst/>
          </a:prstGeom>
        </p:spPr>
      </p:pic>
      <p:sp>
        <p:nvSpPr>
          <p:cNvPr id="11" name="Rectangle 10"/>
          <p:cNvSpPr/>
          <p:nvPr/>
        </p:nvSpPr>
        <p:spPr>
          <a:xfrm>
            <a:off x="228601" y="6400800"/>
            <a:ext cx="11734799" cy="307777"/>
          </a:xfrm>
          <a:prstGeom prst="rect">
            <a:avLst/>
          </a:prstGeom>
        </p:spPr>
        <p:txBody>
          <a:bodyPr wrap="square">
            <a:spAutoFit/>
          </a:bodyPr>
          <a:lstStyle/>
          <a:p>
            <a:r>
              <a:rPr lang="en-US" sz="1400" dirty="0">
                <a:solidFill>
                  <a:schemeClr val="bg1"/>
                </a:solidFill>
                <a:latin typeface="Arial" panose="020B0604020202020204" pitchFamily="34" charset="0"/>
              </a:rPr>
              <a:t>* Not shown: “Astrogeodetic Deflection of the Vertical”…   </a:t>
            </a:r>
            <a:endParaRPr lang="en-US" altLang="en-US" sz="1400" dirty="0">
              <a:solidFill>
                <a:schemeClr val="bg1"/>
              </a:solidFill>
              <a:latin typeface="Arial" panose="020B0604020202020204" pitchFamily="34" charset="0"/>
            </a:endParaRPr>
          </a:p>
        </p:txBody>
      </p:sp>
    </p:spTree>
    <p:extLst>
      <p:ext uri="{BB962C8B-B14F-4D97-AF65-F5344CB8AC3E}">
        <p14:creationId xmlns:p14="http://schemas.microsoft.com/office/powerpoint/2010/main" val="97878229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2" name="Title 1"/>
          <p:cNvSpPr txBox="1">
            <a:spLocks/>
          </p:cNvSpPr>
          <p:nvPr/>
        </p:nvSpPr>
        <p:spPr bwMode="auto">
          <a:xfrm>
            <a:off x="2009775" y="357188"/>
            <a:ext cx="8229600" cy="6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004F8A"/>
                </a:solidFill>
                <a:latin typeface="Arial" panose="020B0604020202020204" pitchFamily="34" charset="0"/>
              </a:rPr>
              <a:t>Deflection of the Vertical</a:t>
            </a:r>
          </a:p>
        </p:txBody>
      </p:sp>
      <p:sp>
        <p:nvSpPr>
          <p:cNvPr id="57371" name="Rectangle 4"/>
          <p:cNvSpPr>
            <a:spLocks noChangeArrowheads="1"/>
          </p:cNvSpPr>
          <p:nvPr/>
        </p:nvSpPr>
        <p:spPr bwMode="auto">
          <a:xfrm>
            <a:off x="2052424" y="877431"/>
            <a:ext cx="80059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a:solidFill>
                  <a:schemeClr val="bg1"/>
                </a:solidFill>
                <a:latin typeface="Arial" panose="020B0604020202020204" pitchFamily="34" charset="0"/>
              </a:rPr>
              <a:t>GPS provides ellipsoidal position (</a:t>
            </a:r>
            <a:r>
              <a:rPr lang="en-US" altLang="en-US" sz="2000" dirty="0" err="1">
                <a:solidFill>
                  <a:schemeClr val="bg1"/>
                </a:solidFill>
                <a:latin typeface="Arial" panose="020B0604020202020204" pitchFamily="34" charset="0"/>
              </a:rPr>
              <a:t>lat</a:t>
            </a:r>
            <a:r>
              <a:rPr lang="en-US" altLang="en-US" sz="2000" dirty="0">
                <a:solidFill>
                  <a:schemeClr val="bg1"/>
                </a:solidFill>
                <a:latin typeface="Arial" panose="020B0604020202020204" pitchFamily="34" charset="0"/>
              </a:rPr>
              <a:t>, </a:t>
            </a:r>
            <a:r>
              <a:rPr lang="en-US" altLang="en-US" sz="2000" dirty="0" err="1">
                <a:solidFill>
                  <a:schemeClr val="bg1"/>
                </a:solidFill>
                <a:latin typeface="Arial" panose="020B0604020202020204" pitchFamily="34" charset="0"/>
              </a:rPr>
              <a:t>lon</a:t>
            </a:r>
            <a:r>
              <a:rPr lang="en-US" altLang="en-US" sz="2000" dirty="0">
                <a:solidFill>
                  <a:schemeClr val="bg1"/>
                </a:solidFill>
                <a:latin typeface="Arial" panose="020B0604020202020204" pitchFamily="34" charset="0"/>
              </a:rPr>
              <a:t>)</a:t>
            </a:r>
          </a:p>
          <a:p>
            <a:pPr marL="342900" indent="-342900">
              <a:spcBef>
                <a:spcPct val="0"/>
              </a:spcBef>
            </a:pPr>
            <a:r>
              <a:rPr lang="en-US" altLang="en-US" sz="2000" dirty="0">
                <a:solidFill>
                  <a:schemeClr val="bg1"/>
                </a:solidFill>
                <a:latin typeface="Arial" panose="020B0604020202020204" pitchFamily="34" charset="0"/>
              </a:rPr>
              <a:t>Astro-geodetic Camera measures the “deflection of the vertical” (difference from </a:t>
            </a:r>
            <a:r>
              <a:rPr lang="en-US" altLang="en-US" sz="2000" dirty="0">
                <a:solidFill>
                  <a:srgbClr val="92D050"/>
                </a:solidFill>
                <a:latin typeface="Arial" panose="020B0604020202020204" pitchFamily="34" charset="0"/>
              </a:rPr>
              <a:t>normal to ellipsoid </a:t>
            </a:r>
            <a:r>
              <a:rPr lang="en-US" altLang="en-US" sz="2000" dirty="0">
                <a:solidFill>
                  <a:schemeClr val="bg1"/>
                </a:solidFill>
                <a:latin typeface="Arial" panose="020B0604020202020204" pitchFamily="34" charset="0"/>
              </a:rPr>
              <a:t>and</a:t>
            </a:r>
            <a:r>
              <a:rPr lang="en-US" altLang="en-US" sz="2000" dirty="0">
                <a:solidFill>
                  <a:schemeClr val="tx2"/>
                </a:solidFill>
                <a:latin typeface="Arial" panose="020B0604020202020204" pitchFamily="34" charset="0"/>
              </a:rPr>
              <a:t> </a:t>
            </a:r>
            <a:r>
              <a:rPr lang="en-US" altLang="en-US" sz="2000" dirty="0">
                <a:solidFill>
                  <a:srgbClr val="00B0F0"/>
                </a:solidFill>
                <a:latin typeface="Arial" panose="020B0604020202020204" pitchFamily="34" charset="0"/>
              </a:rPr>
              <a:t>local plumb line)</a:t>
            </a:r>
          </a:p>
          <a:p>
            <a:pPr marL="342900" indent="-342900">
              <a:spcBef>
                <a:spcPct val="0"/>
              </a:spcBef>
            </a:pPr>
            <a:r>
              <a:rPr lang="en-US" altLang="en-US" sz="2000" dirty="0">
                <a:solidFill>
                  <a:schemeClr val="bg1"/>
                </a:solidFill>
                <a:latin typeface="Arial" panose="020B0604020202020204" pitchFamily="34" charset="0"/>
              </a:rPr>
              <a:t>Camera knows what stars it “should” see normal to the ellipsoid at a specific time and location.   DoV is difference between that and with what is actually “straight up”</a:t>
            </a:r>
          </a:p>
          <a:p>
            <a:pPr marL="342900" indent="-342900">
              <a:spcBef>
                <a:spcPct val="0"/>
              </a:spcBef>
            </a:pPr>
            <a:r>
              <a:rPr lang="en-US" sz="2000" dirty="0">
                <a:solidFill>
                  <a:srgbClr val="C00000"/>
                </a:solidFill>
                <a:latin typeface="Arial" panose="020B0604020202020204" pitchFamily="34" charset="0"/>
              </a:rPr>
              <a:t>Slope = Vector sum of North and East deviations of camera axis </a:t>
            </a:r>
            <a:endParaRPr lang="en-US" sz="2000" baseline="-25000" dirty="0">
              <a:solidFill>
                <a:srgbClr val="C00000"/>
              </a:solidFill>
              <a:latin typeface="Arial" panose="020B0604020202020204" pitchFamily="34" charset="0"/>
            </a:endParaRPr>
          </a:p>
          <a:p>
            <a:pPr eaLnBrk="1" hangingPunct="1">
              <a:spcBef>
                <a:spcPct val="0"/>
              </a:spcBef>
              <a:buNone/>
            </a:pPr>
            <a:endParaRPr lang="en-US" altLang="en-US" sz="2000" dirty="0">
              <a:solidFill>
                <a:schemeClr val="tx2"/>
              </a:solidFill>
              <a:latin typeface="Arial" panose="020B0604020202020204" pitchFamily="34" charset="0"/>
            </a:endParaRPr>
          </a:p>
        </p:txBody>
      </p:sp>
      <p:grpSp>
        <p:nvGrpSpPr>
          <p:cNvPr id="16" name="Group 15">
            <a:extLst>
              <a:ext uri="{FF2B5EF4-FFF2-40B4-BE49-F238E27FC236}">
                <a16:creationId xmlns:a16="http://schemas.microsoft.com/office/drawing/2014/main" id="{CE322678-442C-3F45-A1DB-818EC0F9B708}"/>
              </a:ext>
            </a:extLst>
          </p:cNvPr>
          <p:cNvGrpSpPr/>
          <p:nvPr/>
        </p:nvGrpSpPr>
        <p:grpSpPr>
          <a:xfrm>
            <a:off x="1524000" y="3048000"/>
            <a:ext cx="9372600" cy="3657601"/>
            <a:chOff x="1828068" y="3733800"/>
            <a:chExt cx="8687532" cy="3048001"/>
          </a:xfrm>
        </p:grpSpPr>
        <p:sp>
          <p:nvSpPr>
            <p:cNvPr id="81" name="Rounded Rectangle 80"/>
            <p:cNvSpPr/>
            <p:nvPr/>
          </p:nvSpPr>
          <p:spPr>
            <a:xfrm rot="20795680">
              <a:off x="2755394" y="5978442"/>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p:cNvGrpSpPr/>
            <p:nvPr/>
          </p:nvGrpSpPr>
          <p:grpSpPr>
            <a:xfrm rot="20795680">
              <a:off x="2742527" y="5376134"/>
              <a:ext cx="304800" cy="609600"/>
              <a:chOff x="1371600" y="5318125"/>
              <a:chExt cx="304800" cy="609600"/>
            </a:xfrm>
          </p:grpSpPr>
          <p:grpSp>
            <p:nvGrpSpPr>
              <p:cNvPr id="67" name="Group 66"/>
              <p:cNvGrpSpPr/>
              <p:nvPr/>
            </p:nvGrpSpPr>
            <p:grpSpPr>
              <a:xfrm>
                <a:off x="1397000" y="5867400"/>
                <a:ext cx="234950" cy="60325"/>
                <a:chOff x="1397000" y="5867400"/>
                <a:chExt cx="234950" cy="60325"/>
              </a:xfrm>
            </p:grpSpPr>
            <p:sp>
              <p:nvSpPr>
                <p:cNvPr id="70" name="Rectangle 69"/>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8" name="Rectangle 67"/>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8" name="Straight Connector 97"/>
            <p:cNvCxnSpPr>
              <a:cxnSpLocks/>
            </p:cNvCxnSpPr>
            <p:nvPr/>
          </p:nvCxnSpPr>
          <p:spPr>
            <a:xfrm rot="20795680" flipH="1">
              <a:off x="2880690" y="4863457"/>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grpSp>
          <p:nvGrpSpPr>
            <p:cNvPr id="107" name="Group 106"/>
            <p:cNvGrpSpPr/>
            <p:nvPr/>
          </p:nvGrpSpPr>
          <p:grpSpPr>
            <a:xfrm>
              <a:off x="1828068" y="4950518"/>
              <a:ext cx="8535132" cy="1831283"/>
              <a:chOff x="399862" y="4543563"/>
              <a:chExt cx="8535132" cy="1831283"/>
            </a:xfrm>
          </p:grpSpPr>
          <p:sp>
            <p:nvSpPr>
              <p:cNvPr id="110" name="Freeform 109"/>
              <p:cNvSpPr/>
              <p:nvPr/>
            </p:nvSpPr>
            <p:spPr>
              <a:xfrm rot="525185">
                <a:off x="399862" y="5069104"/>
                <a:ext cx="8388837" cy="1305742"/>
              </a:xfrm>
              <a:custGeom>
                <a:avLst/>
                <a:gdLst>
                  <a:gd name="connsiteX0" fmla="*/ 0 w 8412480"/>
                  <a:gd name="connsiteY0" fmla="*/ 1210491 h 1210491"/>
                  <a:gd name="connsiteX1" fmla="*/ 4241075 w 8412480"/>
                  <a:gd name="connsiteY1" fmla="*/ 487680 h 1210491"/>
                  <a:gd name="connsiteX2" fmla="*/ 8412480 w 8412480"/>
                  <a:gd name="connsiteY2" fmla="*/ 0 h 1210491"/>
                </a:gdLst>
                <a:ahLst/>
                <a:cxnLst>
                  <a:cxn ang="0">
                    <a:pos x="connsiteX0" y="connsiteY0"/>
                  </a:cxn>
                  <a:cxn ang="0">
                    <a:pos x="connsiteX1" y="connsiteY1"/>
                  </a:cxn>
                  <a:cxn ang="0">
                    <a:pos x="connsiteX2" y="connsiteY2"/>
                  </a:cxn>
                </a:cxnLst>
                <a:rect l="l" t="t" r="r" b="b"/>
                <a:pathLst>
                  <a:path w="8412480" h="1210491">
                    <a:moveTo>
                      <a:pt x="0" y="1210491"/>
                    </a:moveTo>
                    <a:cubicBezTo>
                      <a:pt x="1419497" y="949960"/>
                      <a:pt x="2838995" y="689429"/>
                      <a:pt x="4241075" y="487680"/>
                    </a:cubicBezTo>
                    <a:cubicBezTo>
                      <a:pt x="5643155" y="285931"/>
                      <a:pt x="7739017" y="76926"/>
                      <a:pt x="8412480" y="0"/>
                    </a:cubicBezTo>
                  </a:path>
                </a:pathLst>
              </a:custGeom>
              <a:noFill/>
              <a:ln w="15875">
                <a:solidFill>
                  <a:srgbClr val="92D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p:cNvSpPr/>
              <p:nvPr/>
            </p:nvSpPr>
            <p:spPr>
              <a:xfrm>
                <a:off x="574766" y="4543563"/>
                <a:ext cx="8360228" cy="1704837"/>
              </a:xfrm>
              <a:custGeom>
                <a:avLst/>
                <a:gdLst>
                  <a:gd name="connsiteX0" fmla="*/ 0 w 8360228"/>
                  <a:gd name="connsiteY0" fmla="*/ 1704837 h 1704837"/>
                  <a:gd name="connsiteX1" fmla="*/ 1820091 w 8360228"/>
                  <a:gd name="connsiteY1" fmla="*/ 938483 h 1704837"/>
                  <a:gd name="connsiteX2" fmla="*/ 5529943 w 8360228"/>
                  <a:gd name="connsiteY2" fmla="*/ 773020 h 1704837"/>
                  <a:gd name="connsiteX3" fmla="*/ 7149737 w 8360228"/>
                  <a:gd name="connsiteY3" fmla="*/ 119877 h 1704837"/>
                  <a:gd name="connsiteX4" fmla="*/ 8360228 w 8360228"/>
                  <a:gd name="connsiteY4" fmla="*/ 15374 h 17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0228" h="1704837">
                    <a:moveTo>
                      <a:pt x="0" y="1704837"/>
                    </a:moveTo>
                    <a:cubicBezTo>
                      <a:pt x="449217" y="1399311"/>
                      <a:pt x="898434" y="1093786"/>
                      <a:pt x="1820091" y="938483"/>
                    </a:cubicBezTo>
                    <a:cubicBezTo>
                      <a:pt x="2741748" y="783180"/>
                      <a:pt x="4641669" y="909454"/>
                      <a:pt x="5529943" y="773020"/>
                    </a:cubicBezTo>
                    <a:cubicBezTo>
                      <a:pt x="6418217" y="636586"/>
                      <a:pt x="6678023" y="246151"/>
                      <a:pt x="7149737" y="119877"/>
                    </a:cubicBezTo>
                    <a:cubicBezTo>
                      <a:pt x="7621451" y="-6397"/>
                      <a:pt x="8196217" y="-16557"/>
                      <a:pt x="8360228" y="15374"/>
                    </a:cubicBezTo>
                  </a:path>
                </a:pathLst>
              </a:custGeom>
              <a:noFill/>
              <a:ln w="158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7" name="Straight Arrow Connector 116"/>
            <p:cNvCxnSpPr>
              <a:cxnSpLocks/>
            </p:cNvCxnSpPr>
            <p:nvPr/>
          </p:nvCxnSpPr>
          <p:spPr>
            <a:xfrm rot="525185">
              <a:off x="5150609" y="6080126"/>
              <a:ext cx="2114" cy="0"/>
            </a:xfrm>
            <a:prstGeom prst="straightConnector1">
              <a:avLst/>
            </a:prstGeom>
            <a:ln>
              <a:solidFill>
                <a:schemeClr val="bg1">
                  <a:lumMod val="50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72" name="Straight Connector 171"/>
            <p:cNvCxnSpPr>
              <a:cxnSpLocks/>
            </p:cNvCxnSpPr>
            <p:nvPr/>
          </p:nvCxnSpPr>
          <p:spPr>
            <a:xfrm flipV="1">
              <a:off x="2036303" y="5817328"/>
              <a:ext cx="1841188" cy="464125"/>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sp>
          <p:nvSpPr>
            <p:cNvPr id="176" name="Rounded Rectangle 175"/>
            <p:cNvSpPr/>
            <p:nvPr/>
          </p:nvSpPr>
          <p:spPr>
            <a:xfrm rot="21392645">
              <a:off x="4956389" y="5727851"/>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7" name="Group 176"/>
            <p:cNvGrpSpPr/>
            <p:nvPr/>
          </p:nvGrpSpPr>
          <p:grpSpPr>
            <a:xfrm rot="21392645">
              <a:off x="5009430" y="5115775"/>
              <a:ext cx="304800" cy="609600"/>
              <a:chOff x="1371600" y="5318125"/>
              <a:chExt cx="304800" cy="609600"/>
            </a:xfrm>
          </p:grpSpPr>
          <p:grpSp>
            <p:nvGrpSpPr>
              <p:cNvPr id="179" name="Group 178"/>
              <p:cNvGrpSpPr/>
              <p:nvPr/>
            </p:nvGrpSpPr>
            <p:grpSpPr>
              <a:xfrm>
                <a:off x="1397000" y="5867400"/>
                <a:ext cx="234950" cy="60325"/>
                <a:chOff x="1397000" y="5867400"/>
                <a:chExt cx="234950" cy="60325"/>
              </a:xfrm>
            </p:grpSpPr>
            <p:sp>
              <p:nvSpPr>
                <p:cNvPr id="182" name="Rectangle 181"/>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0" name="Rectangle 179"/>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78" name="Straight Connector 177"/>
            <p:cNvCxnSpPr>
              <a:cxnSpLocks/>
            </p:cNvCxnSpPr>
            <p:nvPr/>
          </p:nvCxnSpPr>
          <p:spPr>
            <a:xfrm rot="21392645" flipH="1">
              <a:off x="5154221" y="4601655"/>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85" name="Rounded Rectangle 184"/>
            <p:cNvSpPr/>
            <p:nvPr/>
          </p:nvSpPr>
          <p:spPr>
            <a:xfrm rot="21433548">
              <a:off x="7082501" y="5649465"/>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185"/>
            <p:cNvGrpSpPr/>
            <p:nvPr/>
          </p:nvGrpSpPr>
          <p:grpSpPr>
            <a:xfrm rot="21433548">
              <a:off x="7140107" y="5037140"/>
              <a:ext cx="304800" cy="609600"/>
              <a:chOff x="1371600" y="5318125"/>
              <a:chExt cx="304800" cy="609600"/>
            </a:xfrm>
          </p:grpSpPr>
          <p:grpSp>
            <p:nvGrpSpPr>
              <p:cNvPr id="188" name="Group 187"/>
              <p:cNvGrpSpPr/>
              <p:nvPr/>
            </p:nvGrpSpPr>
            <p:grpSpPr>
              <a:xfrm>
                <a:off x="1397000" y="5867400"/>
                <a:ext cx="234950" cy="60325"/>
                <a:chOff x="1397000" y="5867400"/>
                <a:chExt cx="234950" cy="60325"/>
              </a:xfrm>
            </p:grpSpPr>
            <p:sp>
              <p:nvSpPr>
                <p:cNvPr id="191" name="Rectangle 190"/>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9" name="Rectangle 188"/>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7" name="Straight Connector 186"/>
            <p:cNvCxnSpPr>
              <a:cxnSpLocks/>
            </p:cNvCxnSpPr>
            <p:nvPr/>
          </p:nvCxnSpPr>
          <p:spPr>
            <a:xfrm rot="21433548" flipH="1">
              <a:off x="7285359" y="4522963"/>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sp>
          <p:nvSpPr>
            <p:cNvPr id="194" name="Rounded Rectangle 193"/>
            <p:cNvSpPr/>
            <p:nvPr/>
          </p:nvSpPr>
          <p:spPr>
            <a:xfrm rot="21101384">
              <a:off x="9323411" y="4871229"/>
              <a:ext cx="457200" cy="152400"/>
            </a:xfrm>
            <a:prstGeom prst="round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p:cNvGrpSpPr/>
            <p:nvPr/>
          </p:nvGrpSpPr>
          <p:grpSpPr>
            <a:xfrm rot="21101384">
              <a:off x="9344085" y="4262488"/>
              <a:ext cx="304800" cy="609600"/>
              <a:chOff x="1371600" y="5318125"/>
              <a:chExt cx="304800" cy="609600"/>
            </a:xfrm>
          </p:grpSpPr>
          <p:grpSp>
            <p:nvGrpSpPr>
              <p:cNvPr id="197" name="Group 196"/>
              <p:cNvGrpSpPr/>
              <p:nvPr/>
            </p:nvGrpSpPr>
            <p:grpSpPr>
              <a:xfrm>
                <a:off x="1397000" y="5867400"/>
                <a:ext cx="234950" cy="60325"/>
                <a:chOff x="1397000" y="5867400"/>
                <a:chExt cx="234950" cy="60325"/>
              </a:xfrm>
            </p:grpSpPr>
            <p:sp>
              <p:nvSpPr>
                <p:cNvPr id="200" name="Rectangle 199"/>
                <p:cNvSpPr/>
                <p:nvPr/>
              </p:nvSpPr>
              <p:spPr>
                <a:xfrm>
                  <a:off x="139700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1555750" y="5867400"/>
                  <a:ext cx="76200" cy="60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8" name="Rectangle 197"/>
              <p:cNvSpPr/>
              <p:nvPr/>
            </p:nvSpPr>
            <p:spPr>
              <a:xfrm>
                <a:off x="1371600" y="5715000"/>
                <a:ext cx="304800" cy="152400"/>
              </a:xfrm>
              <a:prstGeom prst="rect">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1447800" y="5318125"/>
                <a:ext cx="152400" cy="396875"/>
              </a:xfrm>
              <a:prstGeom prst="rect">
                <a:avLst/>
              </a:prstGeom>
              <a:solidFill>
                <a:schemeClr val="bg1">
                  <a:lumMod val="85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6" name="Straight Connector 195"/>
            <p:cNvCxnSpPr>
              <a:cxnSpLocks/>
            </p:cNvCxnSpPr>
            <p:nvPr/>
          </p:nvCxnSpPr>
          <p:spPr>
            <a:xfrm rot="21101384" flipH="1">
              <a:off x="9485611" y="3748928"/>
              <a:ext cx="5263" cy="1560254"/>
            </a:xfrm>
            <a:prstGeom prst="line">
              <a:avLst/>
            </a:prstGeom>
            <a:ln w="0">
              <a:solidFill>
                <a:srgbClr val="00B0F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cxnSpLocks/>
            </p:cNvCxnSpPr>
            <p:nvPr/>
          </p:nvCxnSpPr>
          <p:spPr>
            <a:xfrm flipH="1">
              <a:off x="2990398" y="4831722"/>
              <a:ext cx="3524" cy="1571344"/>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a:cxnSpLocks/>
            </p:cNvCxnSpPr>
            <p:nvPr/>
          </p:nvCxnSpPr>
          <p:spPr>
            <a:xfrm>
              <a:off x="5185125" y="4600856"/>
              <a:ext cx="3703" cy="1680596"/>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a:cxnSpLocks/>
            </p:cNvCxnSpPr>
            <p:nvPr/>
          </p:nvCxnSpPr>
          <p:spPr>
            <a:xfrm>
              <a:off x="7311350" y="4495800"/>
              <a:ext cx="0" cy="1752450"/>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a:cxnSpLocks/>
            </p:cNvCxnSpPr>
            <p:nvPr/>
          </p:nvCxnSpPr>
          <p:spPr>
            <a:xfrm>
              <a:off x="9572768" y="3733800"/>
              <a:ext cx="0" cy="2547652"/>
            </a:xfrm>
            <a:prstGeom prst="line">
              <a:avLst/>
            </a:prstGeom>
            <a:ln w="3175">
              <a:solidFill>
                <a:srgbClr val="92D050"/>
              </a:solidFill>
              <a:prstDash val="dash"/>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a:cxnSpLocks/>
            </p:cNvCxnSpPr>
            <p:nvPr/>
          </p:nvCxnSpPr>
          <p:spPr>
            <a:xfrm flipV="1">
              <a:off x="8534400" y="4811432"/>
              <a:ext cx="1981200" cy="293968"/>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a:cxnSpLocks/>
            </p:cNvCxnSpPr>
            <p:nvPr/>
          </p:nvCxnSpPr>
          <p:spPr>
            <a:xfrm flipV="1">
              <a:off x="4178613" y="5778360"/>
              <a:ext cx="1895613" cy="95966"/>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a:cxnSpLocks/>
            </p:cNvCxnSpPr>
            <p:nvPr/>
          </p:nvCxnSpPr>
          <p:spPr>
            <a:xfrm flipV="1">
              <a:off x="6410188" y="5686525"/>
              <a:ext cx="1895613" cy="95966"/>
            </a:xfrm>
            <a:prstGeom prst="line">
              <a:avLst/>
            </a:prstGeom>
            <a:ln w="6350">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208" name="Group 207"/>
            <p:cNvGrpSpPr/>
            <p:nvPr/>
          </p:nvGrpSpPr>
          <p:grpSpPr>
            <a:xfrm>
              <a:off x="7496587" y="3888622"/>
              <a:ext cx="1798490" cy="762000"/>
              <a:chOff x="6558491" y="5943600"/>
              <a:chExt cx="1798490" cy="762000"/>
            </a:xfrm>
          </p:grpSpPr>
          <p:cxnSp>
            <p:nvCxnSpPr>
              <p:cNvPr id="209" name="Straight Connector 208"/>
              <p:cNvCxnSpPr/>
              <p:nvPr/>
            </p:nvCxnSpPr>
            <p:spPr>
              <a:xfrm>
                <a:off x="6558491" y="6111875"/>
                <a:ext cx="533400" cy="0"/>
              </a:xfrm>
              <a:prstGeom prst="line">
                <a:avLst/>
              </a:prstGeom>
              <a:ln w="15875">
                <a:solidFill>
                  <a:srgbClr val="92D050"/>
                </a:solidFill>
                <a:prstDash val="dash"/>
              </a:ln>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7091891" y="5943600"/>
                <a:ext cx="853119" cy="307777"/>
              </a:xfrm>
              <a:prstGeom prst="rect">
                <a:avLst/>
              </a:prstGeom>
              <a:noFill/>
            </p:spPr>
            <p:txBody>
              <a:bodyPr wrap="none" rtlCol="0">
                <a:spAutoFit/>
              </a:bodyPr>
              <a:lstStyle/>
              <a:p>
                <a:r>
                  <a:rPr lang="en-US" sz="1400" dirty="0">
                    <a:solidFill>
                      <a:schemeClr val="tx2"/>
                    </a:solidFill>
                  </a:rPr>
                  <a:t>Ellipsoid</a:t>
                </a:r>
              </a:p>
            </p:txBody>
          </p:sp>
          <p:cxnSp>
            <p:nvCxnSpPr>
              <p:cNvPr id="211" name="Straight Connector 210"/>
              <p:cNvCxnSpPr/>
              <p:nvPr/>
            </p:nvCxnSpPr>
            <p:spPr>
              <a:xfrm>
                <a:off x="6558491" y="6337498"/>
                <a:ext cx="533400" cy="0"/>
              </a:xfrm>
              <a:prstGeom prst="line">
                <a:avLst/>
              </a:prstGeom>
              <a:ln w="15875">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12" name="TextBox 211"/>
              <p:cNvSpPr txBox="1"/>
              <p:nvPr/>
            </p:nvSpPr>
            <p:spPr>
              <a:xfrm>
                <a:off x="7091891" y="6169223"/>
                <a:ext cx="734496" cy="307777"/>
              </a:xfrm>
              <a:prstGeom prst="rect">
                <a:avLst/>
              </a:prstGeom>
              <a:noFill/>
            </p:spPr>
            <p:txBody>
              <a:bodyPr wrap="none" rtlCol="0">
                <a:spAutoFit/>
              </a:bodyPr>
              <a:lstStyle/>
              <a:p>
                <a:r>
                  <a:rPr lang="en-US" sz="1400" dirty="0">
                    <a:solidFill>
                      <a:schemeClr val="tx2"/>
                    </a:solidFill>
                  </a:rPr>
                  <a:t>Geoid</a:t>
                </a:r>
              </a:p>
            </p:txBody>
          </p:sp>
          <p:cxnSp>
            <p:nvCxnSpPr>
              <p:cNvPr id="213" name="Straight Connector 212"/>
              <p:cNvCxnSpPr/>
              <p:nvPr/>
            </p:nvCxnSpPr>
            <p:spPr>
              <a:xfrm>
                <a:off x="6558491" y="6553200"/>
                <a:ext cx="533400" cy="0"/>
              </a:xfrm>
              <a:prstGeom prst="line">
                <a:avLst/>
              </a:prstGeom>
              <a:ln w="6350">
                <a:solidFill>
                  <a:srgbClr val="C00000"/>
                </a:solidFill>
                <a:prstDash val="solid"/>
                <a:headEnd type="stealth"/>
                <a:tailEnd type="stealth"/>
              </a:ln>
            </p:spPr>
            <p:style>
              <a:lnRef idx="2">
                <a:schemeClr val="accent1"/>
              </a:lnRef>
              <a:fillRef idx="0">
                <a:schemeClr val="accent1"/>
              </a:fillRef>
              <a:effectRef idx="1">
                <a:schemeClr val="accent1"/>
              </a:effectRef>
              <a:fontRef idx="minor">
                <a:schemeClr val="tx1"/>
              </a:fontRef>
            </p:style>
          </p:cxnSp>
          <p:sp>
            <p:nvSpPr>
              <p:cNvPr id="214" name="TextBox 213"/>
              <p:cNvSpPr txBox="1"/>
              <p:nvPr/>
            </p:nvSpPr>
            <p:spPr>
              <a:xfrm>
                <a:off x="7091891" y="6397823"/>
                <a:ext cx="1265090" cy="307777"/>
              </a:xfrm>
              <a:prstGeom prst="rect">
                <a:avLst/>
              </a:prstGeom>
              <a:noFill/>
            </p:spPr>
            <p:txBody>
              <a:bodyPr wrap="none" rtlCol="0">
                <a:spAutoFit/>
              </a:bodyPr>
              <a:lstStyle/>
              <a:p>
                <a:r>
                  <a:rPr lang="en-US" sz="1400" dirty="0">
                    <a:solidFill>
                      <a:schemeClr val="tx2"/>
                    </a:solidFill>
                  </a:rPr>
                  <a:t>Geoid Slope</a:t>
                </a:r>
              </a:p>
            </p:txBody>
          </p:sp>
        </p:grpSp>
      </p:grpSp>
    </p:spTree>
    <p:extLst>
      <p:ext uri="{BB962C8B-B14F-4D97-AF65-F5344CB8AC3E}">
        <p14:creationId xmlns:p14="http://schemas.microsoft.com/office/powerpoint/2010/main" val="183476560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8200" y="506133"/>
            <a:ext cx="9448800" cy="503238"/>
          </a:xfrm>
        </p:spPr>
        <p:txBody>
          <a:bodyPr/>
          <a:lstStyle/>
          <a:p>
            <a:pPr eaLnBrk="1" hangingPunct="1"/>
            <a:r>
              <a:rPr lang="en-US" altLang="en-US" sz="3600" b="1" dirty="0">
                <a:latin typeface="Arial" panose="020B0604020202020204" pitchFamily="34" charset="0"/>
                <a:cs typeface="Arial" panose="020B0604020202020204" pitchFamily="34" charset="0"/>
              </a:rPr>
              <a:t>Important Stuff:  What the new Datum means for Mt. Elbert</a:t>
            </a:r>
          </a:p>
        </p:txBody>
      </p:sp>
      <p:pic>
        <p:nvPicPr>
          <p:cNvPr id="2050" name="Picture 2" descr="Image result for mt elber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24550"/>
            <a:ext cx="9525000" cy="189547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990600" y="1905000"/>
            <a:ext cx="9705975" cy="3281065"/>
            <a:chOff x="990600" y="1905000"/>
            <a:chExt cx="9705975" cy="3281065"/>
          </a:xfrm>
        </p:grpSpPr>
        <p:sp>
          <p:nvSpPr>
            <p:cNvPr id="11267" name="Rectangle 2"/>
            <p:cNvSpPr>
              <a:spLocks noChangeArrowheads="1"/>
            </p:cNvSpPr>
            <p:nvPr/>
          </p:nvSpPr>
          <p:spPr bwMode="auto">
            <a:xfrm>
              <a:off x="1038225" y="4724400"/>
              <a:ext cx="5514975" cy="461665"/>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2400" dirty="0">
                  <a:solidFill>
                    <a:schemeClr val="accent1">
                      <a:lumMod val="75000"/>
                    </a:schemeClr>
                  </a:solidFill>
                  <a:latin typeface="Arial" panose="020B0604020202020204" pitchFamily="34" charset="0"/>
                </a:rPr>
                <a:t>NAVD88			elevation = 14440 feet</a:t>
              </a:r>
            </a:p>
          </p:txBody>
        </p:sp>
        <p:cxnSp>
          <p:nvCxnSpPr>
            <p:cNvPr id="4" name="Straight Connector 3"/>
            <p:cNvCxnSpPr/>
            <p:nvPr/>
          </p:nvCxnSpPr>
          <p:spPr>
            <a:xfrm>
              <a:off x="990600" y="4191000"/>
              <a:ext cx="97059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324600" y="1905000"/>
              <a:ext cx="0" cy="2286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009650" y="1905000"/>
            <a:ext cx="9667875" cy="3814464"/>
            <a:chOff x="1009650" y="1905000"/>
            <a:chExt cx="9667875" cy="3814464"/>
          </a:xfrm>
        </p:grpSpPr>
        <p:sp>
          <p:nvSpPr>
            <p:cNvPr id="2" name="Freeform 1"/>
            <p:cNvSpPr/>
            <p:nvPr/>
          </p:nvSpPr>
          <p:spPr>
            <a:xfrm>
              <a:off x="1009650" y="3933249"/>
              <a:ext cx="9667875" cy="25775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477000" y="1905000"/>
              <a:ext cx="0" cy="22860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2"/>
            <p:cNvSpPr>
              <a:spLocks noChangeArrowheads="1"/>
            </p:cNvSpPr>
            <p:nvPr/>
          </p:nvSpPr>
          <p:spPr bwMode="auto">
            <a:xfrm>
              <a:off x="1038225" y="5257799"/>
              <a:ext cx="5514975" cy="461665"/>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0"/>
                </a:spcBef>
                <a:buFont typeface="Arial" panose="020B0604020202020204" pitchFamily="34" charset="0"/>
                <a:buNone/>
              </a:pPr>
              <a:r>
                <a:rPr lang="en-US" altLang="en-US" sz="2400" dirty="0">
                  <a:solidFill>
                    <a:srgbClr val="FF0000"/>
                  </a:solidFill>
                  <a:latin typeface="Arial" panose="020B0604020202020204" pitchFamily="34" charset="0"/>
                  <a:ea typeface="MS PGothic" panose="020B0600070205080204" pitchFamily="34" charset="-128"/>
                </a:rPr>
                <a:t>NAPGD2022		elevation ≈ 14438 feet</a:t>
              </a:r>
            </a:p>
          </p:txBody>
        </p:sp>
      </p:grpSp>
      <p:pic>
        <p:nvPicPr>
          <p:cNvPr id="13" name="Picture 2" descr="https://gpsworld.com/wp-content/uploads/gps-zilkoski-column-feb20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897390"/>
            <a:ext cx="3657600" cy="282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18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unshine peak"/>
          <p:cNvPicPr>
            <a:picLocks noChangeAspect="1" noChangeArrowheads="1"/>
          </p:cNvPicPr>
          <p:nvPr/>
        </p:nvPicPr>
        <p:blipFill rotWithShape="1">
          <a:blip r:embed="rId3">
            <a:extLst>
              <a:ext uri="{28A0092B-C50C-407E-A947-70E740481C1C}">
                <a14:useLocalDpi xmlns:a14="http://schemas.microsoft.com/office/drawing/2010/main" val="0"/>
              </a:ext>
            </a:extLst>
          </a:blip>
          <a:srcRect l="-1406" t="10290" r="8594" b="47418"/>
          <a:stretch/>
        </p:blipFill>
        <p:spPr bwMode="auto">
          <a:xfrm>
            <a:off x="3352800" y="1550413"/>
            <a:ext cx="7105650" cy="215322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 name="Group 12"/>
          <p:cNvGrpSpPr/>
          <p:nvPr/>
        </p:nvGrpSpPr>
        <p:grpSpPr>
          <a:xfrm>
            <a:off x="1008489" y="1926876"/>
            <a:ext cx="9705975" cy="2813657"/>
            <a:chOff x="990600" y="2123984"/>
            <a:chExt cx="9705975" cy="2813657"/>
          </a:xfrm>
        </p:grpSpPr>
        <p:sp>
          <p:nvSpPr>
            <p:cNvPr id="15" name="Rectangle 2"/>
            <p:cNvSpPr>
              <a:spLocks noChangeArrowheads="1"/>
            </p:cNvSpPr>
            <p:nvPr/>
          </p:nvSpPr>
          <p:spPr bwMode="auto">
            <a:xfrm>
              <a:off x="1019175" y="4475976"/>
              <a:ext cx="5820936" cy="461665"/>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400" dirty="0">
                  <a:solidFill>
                    <a:schemeClr val="accent2">
                      <a:lumMod val="40000"/>
                      <a:lumOff val="60000"/>
                    </a:schemeClr>
                  </a:solidFill>
                  <a:latin typeface="Arial" panose="020B0604020202020204" pitchFamily="34" charset="0"/>
                </a:rPr>
                <a:t>NGVD29	      	elevation = 14001 feet</a:t>
              </a:r>
            </a:p>
          </p:txBody>
        </p:sp>
        <p:cxnSp>
          <p:nvCxnSpPr>
            <p:cNvPr id="16" name="Straight Connector 15"/>
            <p:cNvCxnSpPr/>
            <p:nvPr/>
          </p:nvCxnSpPr>
          <p:spPr>
            <a:xfrm>
              <a:off x="990600" y="4191000"/>
              <a:ext cx="9705975"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382911" y="2123984"/>
              <a:ext cx="0" cy="2067016"/>
            </a:xfrm>
            <a:prstGeom prst="straightConnector1">
              <a:avLst/>
            </a:prstGeom>
            <a:ln>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990600" y="1905000"/>
            <a:ext cx="9705975" cy="3360234"/>
            <a:chOff x="990600" y="1905000"/>
            <a:chExt cx="9705975" cy="3360234"/>
          </a:xfrm>
        </p:grpSpPr>
        <p:sp>
          <p:nvSpPr>
            <p:cNvPr id="11267" name="Rectangle 2"/>
            <p:cNvSpPr>
              <a:spLocks noChangeArrowheads="1"/>
            </p:cNvSpPr>
            <p:nvPr/>
          </p:nvSpPr>
          <p:spPr bwMode="auto">
            <a:xfrm>
              <a:off x="1038225" y="4803569"/>
              <a:ext cx="5819775" cy="461665"/>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2400" dirty="0">
                  <a:solidFill>
                    <a:schemeClr val="accent1">
                      <a:lumMod val="75000"/>
                    </a:schemeClr>
                  </a:solidFill>
                  <a:latin typeface="Arial" panose="020B0604020202020204" pitchFamily="34" charset="0"/>
                </a:rPr>
                <a:t>NAVD88			elevation = 14007 feet</a:t>
              </a:r>
            </a:p>
          </p:txBody>
        </p:sp>
        <p:cxnSp>
          <p:nvCxnSpPr>
            <p:cNvPr id="4" name="Straight Connector 3"/>
            <p:cNvCxnSpPr/>
            <p:nvPr/>
          </p:nvCxnSpPr>
          <p:spPr>
            <a:xfrm>
              <a:off x="990600" y="4191000"/>
              <a:ext cx="97059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324600" y="1905000"/>
              <a:ext cx="0" cy="2286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1266" name="Title 1"/>
          <p:cNvSpPr>
            <a:spLocks noGrp="1"/>
          </p:cNvSpPr>
          <p:nvPr>
            <p:ph type="title"/>
          </p:nvPr>
        </p:nvSpPr>
        <p:spPr>
          <a:xfrm>
            <a:off x="838200" y="586582"/>
            <a:ext cx="8229600" cy="503238"/>
          </a:xfrm>
        </p:spPr>
        <p:txBody>
          <a:bodyPr/>
          <a:lstStyle/>
          <a:p>
            <a:pPr eaLnBrk="1" hangingPunct="1"/>
            <a:r>
              <a:rPr lang="en-US" altLang="en-US" sz="3600" b="1" dirty="0">
                <a:latin typeface="Arial" panose="020B0604020202020204" pitchFamily="34" charset="0"/>
                <a:cs typeface="Arial" panose="020B0604020202020204" pitchFamily="34" charset="0"/>
              </a:rPr>
              <a:t>And for Wee Sunshine Peak?</a:t>
            </a:r>
          </a:p>
        </p:txBody>
      </p:sp>
      <p:grpSp>
        <p:nvGrpSpPr>
          <p:cNvPr id="5" name="Group 4"/>
          <p:cNvGrpSpPr/>
          <p:nvPr/>
        </p:nvGrpSpPr>
        <p:grpSpPr>
          <a:xfrm>
            <a:off x="1009650" y="1905000"/>
            <a:ext cx="10982325" cy="4788932"/>
            <a:chOff x="1009650" y="1905000"/>
            <a:chExt cx="10982325" cy="4788932"/>
          </a:xfrm>
        </p:grpSpPr>
        <p:sp>
          <p:nvSpPr>
            <p:cNvPr id="2" name="Freeform 1"/>
            <p:cNvSpPr/>
            <p:nvPr/>
          </p:nvSpPr>
          <p:spPr>
            <a:xfrm>
              <a:off x="1009650" y="3933249"/>
              <a:ext cx="9667875" cy="25775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477000" y="1905000"/>
              <a:ext cx="0" cy="22860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2"/>
            <p:cNvSpPr>
              <a:spLocks noChangeArrowheads="1"/>
            </p:cNvSpPr>
            <p:nvPr/>
          </p:nvSpPr>
          <p:spPr bwMode="auto">
            <a:xfrm>
              <a:off x="1038225" y="5329535"/>
              <a:ext cx="5819775" cy="461665"/>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0"/>
                </a:spcBef>
                <a:buFont typeface="Arial" panose="020B0604020202020204" pitchFamily="34" charset="0"/>
                <a:buNone/>
              </a:pPr>
              <a:r>
                <a:rPr lang="en-US" altLang="en-US" sz="2400" dirty="0">
                  <a:solidFill>
                    <a:srgbClr val="FF0000"/>
                  </a:solidFill>
                  <a:latin typeface="Arial" panose="020B0604020202020204" pitchFamily="34" charset="0"/>
                  <a:ea typeface="MS PGothic" panose="020B0600070205080204" pitchFamily="34" charset="-128"/>
                </a:rPr>
                <a:t>NAPGD2022		elevation = 14005?* feet</a:t>
              </a:r>
            </a:p>
          </p:txBody>
        </p:sp>
        <p:sp>
          <p:nvSpPr>
            <p:cNvPr id="18" name="Rectangle 17"/>
            <p:cNvSpPr/>
            <p:nvPr/>
          </p:nvSpPr>
          <p:spPr>
            <a:xfrm>
              <a:off x="6781800" y="6324600"/>
              <a:ext cx="5210175" cy="369332"/>
            </a:xfrm>
            <a:prstGeom prst="rect">
              <a:avLst/>
            </a:prstGeom>
          </p:spPr>
          <p:txBody>
            <a:bodyPr wrap="square">
              <a:spAutoFit/>
            </a:bodyPr>
            <a:lstStyle/>
            <a:p>
              <a:r>
                <a:rPr lang="en-US" altLang="en-US" dirty="0">
                  <a:solidFill>
                    <a:schemeClr val="bg1"/>
                  </a:solidFill>
                  <a:latin typeface="Arial" panose="020B0604020202020204" pitchFamily="34" charset="0"/>
                </a:rPr>
                <a:t>*asterisk, asterisk, caveat, hedge…</a:t>
              </a:r>
              <a:endParaRPr lang="en-US" dirty="0">
                <a:solidFill>
                  <a:schemeClr val="bg1"/>
                </a:solidFill>
              </a:endParaRPr>
            </a:p>
          </p:txBody>
        </p:sp>
      </p:grpSp>
    </p:spTree>
    <p:extLst>
      <p:ext uri="{BB962C8B-B14F-4D97-AF65-F5344CB8AC3E}">
        <p14:creationId xmlns:p14="http://schemas.microsoft.com/office/powerpoint/2010/main" val="4979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5552868"/>
            <a:ext cx="430600" cy="705537"/>
          </a:xfrm>
          <a:prstGeom prst="rect">
            <a:avLst/>
          </a:prstGeom>
        </p:spPr>
      </p:pic>
      <p:sp>
        <p:nvSpPr>
          <p:cNvPr id="41" name="Freeform 40"/>
          <p:cNvSpPr/>
          <p:nvPr/>
        </p:nvSpPr>
        <p:spPr>
          <a:xfrm rot="271206">
            <a:off x="-236343" y="5794551"/>
            <a:ext cx="12467538" cy="1522497"/>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Freeform 15"/>
          <p:cNvSpPr/>
          <p:nvPr/>
        </p:nvSpPr>
        <p:spPr>
          <a:xfrm>
            <a:off x="-217992" y="6400799"/>
            <a:ext cx="6085392" cy="391005"/>
          </a:xfrm>
          <a:custGeom>
            <a:avLst/>
            <a:gdLst>
              <a:gd name="connsiteX0" fmla="*/ 3493008 w 3493008"/>
              <a:gd name="connsiteY0" fmla="*/ 190050 h 2530914"/>
              <a:gd name="connsiteX1" fmla="*/ 3035808 w 3493008"/>
              <a:gd name="connsiteY1" fmla="*/ 116898 h 2530914"/>
              <a:gd name="connsiteX2" fmla="*/ 2926080 w 3493008"/>
              <a:gd name="connsiteY2" fmla="*/ 80322 h 2530914"/>
              <a:gd name="connsiteX3" fmla="*/ 2834640 w 3493008"/>
              <a:gd name="connsiteY3" fmla="*/ 7170 h 2530914"/>
              <a:gd name="connsiteX4" fmla="*/ 2798064 w 3493008"/>
              <a:gd name="connsiteY4" fmla="*/ 116898 h 2530914"/>
              <a:gd name="connsiteX5" fmla="*/ 2706624 w 3493008"/>
              <a:gd name="connsiteY5" fmla="*/ 281490 h 2530914"/>
              <a:gd name="connsiteX6" fmla="*/ 2651760 w 3493008"/>
              <a:gd name="connsiteY6" fmla="*/ 299778 h 2530914"/>
              <a:gd name="connsiteX7" fmla="*/ 2560320 w 3493008"/>
              <a:gd name="connsiteY7" fmla="*/ 281490 h 2530914"/>
              <a:gd name="connsiteX8" fmla="*/ 2523744 w 3493008"/>
              <a:gd name="connsiteY8" fmla="*/ 226626 h 2530914"/>
              <a:gd name="connsiteX9" fmla="*/ 2414016 w 3493008"/>
              <a:gd name="connsiteY9" fmla="*/ 190050 h 2530914"/>
              <a:gd name="connsiteX10" fmla="*/ 2359152 w 3493008"/>
              <a:gd name="connsiteY10" fmla="*/ 171762 h 2530914"/>
              <a:gd name="connsiteX11" fmla="*/ 2304288 w 3493008"/>
              <a:gd name="connsiteY11" fmla="*/ 208338 h 2530914"/>
              <a:gd name="connsiteX12" fmla="*/ 2286000 w 3493008"/>
              <a:gd name="connsiteY12" fmla="*/ 263202 h 2530914"/>
              <a:gd name="connsiteX13" fmla="*/ 2212848 w 3493008"/>
              <a:gd name="connsiteY13" fmla="*/ 372930 h 2530914"/>
              <a:gd name="connsiteX14" fmla="*/ 2176272 w 3493008"/>
              <a:gd name="connsiteY14" fmla="*/ 427794 h 2530914"/>
              <a:gd name="connsiteX15" fmla="*/ 2121408 w 3493008"/>
              <a:gd name="connsiteY15" fmla="*/ 464370 h 2530914"/>
              <a:gd name="connsiteX16" fmla="*/ 2066544 w 3493008"/>
              <a:gd name="connsiteY16" fmla="*/ 482658 h 2530914"/>
              <a:gd name="connsiteX17" fmla="*/ 1993392 w 3493008"/>
              <a:gd name="connsiteY17" fmla="*/ 519234 h 2530914"/>
              <a:gd name="connsiteX18" fmla="*/ 1883664 w 3493008"/>
              <a:gd name="connsiteY18" fmla="*/ 574098 h 2530914"/>
              <a:gd name="connsiteX19" fmla="*/ 1719072 w 3493008"/>
              <a:gd name="connsiteY19" fmla="*/ 555810 h 2530914"/>
              <a:gd name="connsiteX20" fmla="*/ 1609344 w 3493008"/>
              <a:gd name="connsiteY20" fmla="*/ 482658 h 2530914"/>
              <a:gd name="connsiteX21" fmla="*/ 1554480 w 3493008"/>
              <a:gd name="connsiteY21" fmla="*/ 519234 h 2530914"/>
              <a:gd name="connsiteX22" fmla="*/ 1536192 w 3493008"/>
              <a:gd name="connsiteY22" fmla="*/ 574098 h 2530914"/>
              <a:gd name="connsiteX23" fmla="*/ 1499616 w 3493008"/>
              <a:gd name="connsiteY23" fmla="*/ 628962 h 2530914"/>
              <a:gd name="connsiteX24" fmla="*/ 1481328 w 3493008"/>
              <a:gd name="connsiteY24" fmla="*/ 683826 h 2530914"/>
              <a:gd name="connsiteX25" fmla="*/ 1408176 w 3493008"/>
              <a:gd name="connsiteY25" fmla="*/ 793554 h 2530914"/>
              <a:gd name="connsiteX26" fmla="*/ 1298448 w 3493008"/>
              <a:gd name="connsiteY26" fmla="*/ 848418 h 2530914"/>
              <a:gd name="connsiteX27" fmla="*/ 1188720 w 3493008"/>
              <a:gd name="connsiteY27" fmla="*/ 884994 h 2530914"/>
              <a:gd name="connsiteX28" fmla="*/ 1078992 w 3493008"/>
              <a:gd name="connsiteY28" fmla="*/ 848418 h 2530914"/>
              <a:gd name="connsiteX29" fmla="*/ 1005840 w 3493008"/>
              <a:gd name="connsiteY29" fmla="*/ 775266 h 2530914"/>
              <a:gd name="connsiteX30" fmla="*/ 969264 w 3493008"/>
              <a:gd name="connsiteY30" fmla="*/ 903282 h 2530914"/>
              <a:gd name="connsiteX31" fmla="*/ 932688 w 3493008"/>
              <a:gd name="connsiteY31" fmla="*/ 958146 h 2530914"/>
              <a:gd name="connsiteX32" fmla="*/ 877824 w 3493008"/>
              <a:gd name="connsiteY32" fmla="*/ 1067874 h 2530914"/>
              <a:gd name="connsiteX33" fmla="*/ 822960 w 3493008"/>
              <a:gd name="connsiteY33" fmla="*/ 1086162 h 2530914"/>
              <a:gd name="connsiteX34" fmla="*/ 621792 w 3493008"/>
              <a:gd name="connsiteY34" fmla="*/ 1067874 h 2530914"/>
              <a:gd name="connsiteX35" fmla="*/ 566928 w 3493008"/>
              <a:gd name="connsiteY35" fmla="*/ 1049586 h 2530914"/>
              <a:gd name="connsiteX36" fmla="*/ 548640 w 3493008"/>
              <a:gd name="connsiteY36" fmla="*/ 994722 h 2530914"/>
              <a:gd name="connsiteX37" fmla="*/ 512064 w 3493008"/>
              <a:gd name="connsiteY37" fmla="*/ 1049586 h 2530914"/>
              <a:gd name="connsiteX38" fmla="*/ 475488 w 3493008"/>
              <a:gd name="connsiteY38" fmla="*/ 1159314 h 2530914"/>
              <a:gd name="connsiteX39" fmla="*/ 402336 w 3493008"/>
              <a:gd name="connsiteY39" fmla="*/ 1269042 h 2530914"/>
              <a:gd name="connsiteX40" fmla="*/ 292608 w 3493008"/>
              <a:gd name="connsiteY40" fmla="*/ 1232466 h 2530914"/>
              <a:gd name="connsiteX41" fmla="*/ 201168 w 3493008"/>
              <a:gd name="connsiteY41" fmla="*/ 1159314 h 2530914"/>
              <a:gd name="connsiteX42" fmla="*/ 146304 w 3493008"/>
              <a:gd name="connsiteY42" fmla="*/ 1397058 h 2530914"/>
              <a:gd name="connsiteX43" fmla="*/ 109728 w 3493008"/>
              <a:gd name="connsiteY43" fmla="*/ 1451922 h 2530914"/>
              <a:gd name="connsiteX44" fmla="*/ 73152 w 3493008"/>
              <a:gd name="connsiteY44" fmla="*/ 1561650 h 2530914"/>
              <a:gd name="connsiteX45" fmla="*/ 36576 w 3493008"/>
              <a:gd name="connsiteY45" fmla="*/ 1671378 h 2530914"/>
              <a:gd name="connsiteX46" fmla="*/ 18288 w 3493008"/>
              <a:gd name="connsiteY46" fmla="*/ 1726242 h 2530914"/>
              <a:gd name="connsiteX47" fmla="*/ 0 w 3493008"/>
              <a:gd name="connsiteY47" fmla="*/ 1817682 h 2530914"/>
              <a:gd name="connsiteX48" fmla="*/ 18288 w 3493008"/>
              <a:gd name="connsiteY48" fmla="*/ 2201730 h 2530914"/>
              <a:gd name="connsiteX49" fmla="*/ 36576 w 3493008"/>
              <a:gd name="connsiteY49" fmla="*/ 2402898 h 2530914"/>
              <a:gd name="connsiteX50" fmla="*/ 73152 w 3493008"/>
              <a:gd name="connsiteY50" fmla="*/ 2457762 h 2530914"/>
              <a:gd name="connsiteX51" fmla="*/ 182880 w 3493008"/>
              <a:gd name="connsiteY51" fmla="*/ 2530914 h 2530914"/>
              <a:gd name="connsiteX52" fmla="*/ 1097280 w 3493008"/>
              <a:gd name="connsiteY52" fmla="*/ 2512626 h 2530914"/>
              <a:gd name="connsiteX53" fmla="*/ 1664208 w 3493008"/>
              <a:gd name="connsiteY53" fmla="*/ 2457762 h 2530914"/>
              <a:gd name="connsiteX54" fmla="*/ 1773936 w 3493008"/>
              <a:gd name="connsiteY54" fmla="*/ 2421186 h 2530914"/>
              <a:gd name="connsiteX55" fmla="*/ 1920240 w 3493008"/>
              <a:gd name="connsiteY55" fmla="*/ 2366322 h 2530914"/>
              <a:gd name="connsiteX56" fmla="*/ 1975104 w 3493008"/>
              <a:gd name="connsiteY56" fmla="*/ 2329746 h 2530914"/>
              <a:gd name="connsiteX57" fmla="*/ 2084832 w 3493008"/>
              <a:gd name="connsiteY57" fmla="*/ 2293170 h 2530914"/>
              <a:gd name="connsiteX58" fmla="*/ 2139696 w 3493008"/>
              <a:gd name="connsiteY58" fmla="*/ 2274882 h 2530914"/>
              <a:gd name="connsiteX59" fmla="*/ 2267712 w 3493008"/>
              <a:gd name="connsiteY59" fmla="*/ 2201730 h 2530914"/>
              <a:gd name="connsiteX60" fmla="*/ 2377440 w 3493008"/>
              <a:gd name="connsiteY60" fmla="*/ 2128578 h 2530914"/>
              <a:gd name="connsiteX61" fmla="*/ 2450592 w 3493008"/>
              <a:gd name="connsiteY61" fmla="*/ 2092002 h 2530914"/>
              <a:gd name="connsiteX62" fmla="*/ 2505456 w 3493008"/>
              <a:gd name="connsiteY62" fmla="*/ 2037138 h 2530914"/>
              <a:gd name="connsiteX63" fmla="*/ 2633472 w 3493008"/>
              <a:gd name="connsiteY63" fmla="*/ 1963986 h 2530914"/>
              <a:gd name="connsiteX64" fmla="*/ 2688336 w 3493008"/>
              <a:gd name="connsiteY64" fmla="*/ 1909122 h 2530914"/>
              <a:gd name="connsiteX65" fmla="*/ 2743200 w 3493008"/>
              <a:gd name="connsiteY65" fmla="*/ 1872546 h 2530914"/>
              <a:gd name="connsiteX66" fmla="*/ 2779776 w 3493008"/>
              <a:gd name="connsiteY66" fmla="*/ 1817682 h 2530914"/>
              <a:gd name="connsiteX67" fmla="*/ 2944368 w 3493008"/>
              <a:gd name="connsiteY67" fmla="*/ 1671378 h 2530914"/>
              <a:gd name="connsiteX68" fmla="*/ 3035808 w 3493008"/>
              <a:gd name="connsiteY68" fmla="*/ 1543362 h 2530914"/>
              <a:gd name="connsiteX69" fmla="*/ 3090672 w 3493008"/>
              <a:gd name="connsiteY69" fmla="*/ 1488498 h 2530914"/>
              <a:gd name="connsiteX70" fmla="*/ 3145536 w 3493008"/>
              <a:gd name="connsiteY70" fmla="*/ 1415346 h 2530914"/>
              <a:gd name="connsiteX71" fmla="*/ 3182112 w 3493008"/>
              <a:gd name="connsiteY71" fmla="*/ 1360482 h 2530914"/>
              <a:gd name="connsiteX72" fmla="*/ 3236976 w 3493008"/>
              <a:gd name="connsiteY72" fmla="*/ 1305618 h 2530914"/>
              <a:gd name="connsiteX73" fmla="*/ 3291840 w 3493008"/>
              <a:gd name="connsiteY73" fmla="*/ 1195890 h 2530914"/>
              <a:gd name="connsiteX74" fmla="*/ 3328416 w 3493008"/>
              <a:gd name="connsiteY74" fmla="*/ 1141026 h 2530914"/>
              <a:gd name="connsiteX75" fmla="*/ 3346704 w 3493008"/>
              <a:gd name="connsiteY75" fmla="*/ 1067874 h 2530914"/>
              <a:gd name="connsiteX76" fmla="*/ 3383280 w 3493008"/>
              <a:gd name="connsiteY76" fmla="*/ 958146 h 2530914"/>
              <a:gd name="connsiteX77" fmla="*/ 3291840 w 3493008"/>
              <a:gd name="connsiteY77" fmla="*/ 500946 h 2530914"/>
              <a:gd name="connsiteX78" fmla="*/ 3236976 w 3493008"/>
              <a:gd name="connsiteY78" fmla="*/ 464370 h 2530914"/>
              <a:gd name="connsiteX79" fmla="*/ 3163824 w 3493008"/>
              <a:gd name="connsiteY79" fmla="*/ 372930 h 253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493008" h="2530914">
                <a:moveTo>
                  <a:pt x="3493008" y="190050"/>
                </a:moveTo>
                <a:cubicBezTo>
                  <a:pt x="3281128" y="62922"/>
                  <a:pt x="3491208" y="169444"/>
                  <a:pt x="3035808" y="116898"/>
                </a:cubicBezTo>
                <a:cubicBezTo>
                  <a:pt x="2997508" y="112479"/>
                  <a:pt x="2926080" y="80322"/>
                  <a:pt x="2926080" y="80322"/>
                </a:cubicBezTo>
                <a:cubicBezTo>
                  <a:pt x="2924853" y="78482"/>
                  <a:pt x="2869974" y="-28164"/>
                  <a:pt x="2834640" y="7170"/>
                </a:cubicBezTo>
                <a:cubicBezTo>
                  <a:pt x="2807378" y="34432"/>
                  <a:pt x="2810256" y="80322"/>
                  <a:pt x="2798064" y="116898"/>
                </a:cubicBezTo>
                <a:cubicBezTo>
                  <a:pt x="2781961" y="165206"/>
                  <a:pt x="2753787" y="265769"/>
                  <a:pt x="2706624" y="281490"/>
                </a:cubicBezTo>
                <a:lnTo>
                  <a:pt x="2651760" y="299778"/>
                </a:lnTo>
                <a:cubicBezTo>
                  <a:pt x="2621280" y="293682"/>
                  <a:pt x="2587308" y="296912"/>
                  <a:pt x="2560320" y="281490"/>
                </a:cubicBezTo>
                <a:cubicBezTo>
                  <a:pt x="2541237" y="270585"/>
                  <a:pt x="2542383" y="238275"/>
                  <a:pt x="2523744" y="226626"/>
                </a:cubicBezTo>
                <a:cubicBezTo>
                  <a:pt x="2491050" y="206192"/>
                  <a:pt x="2450592" y="202242"/>
                  <a:pt x="2414016" y="190050"/>
                </a:cubicBezTo>
                <a:lnTo>
                  <a:pt x="2359152" y="171762"/>
                </a:lnTo>
                <a:cubicBezTo>
                  <a:pt x="2340864" y="183954"/>
                  <a:pt x="2318018" y="191175"/>
                  <a:pt x="2304288" y="208338"/>
                </a:cubicBezTo>
                <a:cubicBezTo>
                  <a:pt x="2292246" y="223391"/>
                  <a:pt x="2295362" y="246351"/>
                  <a:pt x="2286000" y="263202"/>
                </a:cubicBezTo>
                <a:cubicBezTo>
                  <a:pt x="2264652" y="301629"/>
                  <a:pt x="2237232" y="336354"/>
                  <a:pt x="2212848" y="372930"/>
                </a:cubicBezTo>
                <a:cubicBezTo>
                  <a:pt x="2200656" y="391218"/>
                  <a:pt x="2194560" y="415602"/>
                  <a:pt x="2176272" y="427794"/>
                </a:cubicBezTo>
                <a:cubicBezTo>
                  <a:pt x="2157984" y="439986"/>
                  <a:pt x="2141067" y="454540"/>
                  <a:pt x="2121408" y="464370"/>
                </a:cubicBezTo>
                <a:cubicBezTo>
                  <a:pt x="2104166" y="472991"/>
                  <a:pt x="2084263" y="475064"/>
                  <a:pt x="2066544" y="482658"/>
                </a:cubicBezTo>
                <a:cubicBezTo>
                  <a:pt x="2041486" y="493397"/>
                  <a:pt x="2017062" y="505708"/>
                  <a:pt x="1993392" y="519234"/>
                </a:cubicBezTo>
                <a:cubicBezTo>
                  <a:pt x="1894127" y="575957"/>
                  <a:pt x="1984254" y="540568"/>
                  <a:pt x="1883664" y="574098"/>
                </a:cubicBezTo>
                <a:cubicBezTo>
                  <a:pt x="1828800" y="568002"/>
                  <a:pt x="1771441" y="573266"/>
                  <a:pt x="1719072" y="555810"/>
                </a:cubicBezTo>
                <a:cubicBezTo>
                  <a:pt x="1677369" y="541909"/>
                  <a:pt x="1609344" y="482658"/>
                  <a:pt x="1609344" y="482658"/>
                </a:cubicBezTo>
                <a:cubicBezTo>
                  <a:pt x="1591056" y="494850"/>
                  <a:pt x="1568210" y="502071"/>
                  <a:pt x="1554480" y="519234"/>
                </a:cubicBezTo>
                <a:cubicBezTo>
                  <a:pt x="1542438" y="534287"/>
                  <a:pt x="1544813" y="556856"/>
                  <a:pt x="1536192" y="574098"/>
                </a:cubicBezTo>
                <a:cubicBezTo>
                  <a:pt x="1526362" y="593757"/>
                  <a:pt x="1509446" y="609303"/>
                  <a:pt x="1499616" y="628962"/>
                </a:cubicBezTo>
                <a:cubicBezTo>
                  <a:pt x="1490995" y="646204"/>
                  <a:pt x="1490690" y="666975"/>
                  <a:pt x="1481328" y="683826"/>
                </a:cubicBezTo>
                <a:cubicBezTo>
                  <a:pt x="1459980" y="722253"/>
                  <a:pt x="1449879" y="779653"/>
                  <a:pt x="1408176" y="793554"/>
                </a:cubicBezTo>
                <a:cubicBezTo>
                  <a:pt x="1208087" y="860250"/>
                  <a:pt x="1511159" y="753880"/>
                  <a:pt x="1298448" y="848418"/>
                </a:cubicBezTo>
                <a:cubicBezTo>
                  <a:pt x="1263216" y="864076"/>
                  <a:pt x="1188720" y="884994"/>
                  <a:pt x="1188720" y="884994"/>
                </a:cubicBezTo>
                <a:cubicBezTo>
                  <a:pt x="1152144" y="872802"/>
                  <a:pt x="1091184" y="884994"/>
                  <a:pt x="1078992" y="848418"/>
                </a:cubicBezTo>
                <a:cubicBezTo>
                  <a:pt x="1054608" y="775266"/>
                  <a:pt x="1078992" y="799650"/>
                  <a:pt x="1005840" y="775266"/>
                </a:cubicBezTo>
                <a:cubicBezTo>
                  <a:pt x="999980" y="798704"/>
                  <a:pt x="982382" y="877046"/>
                  <a:pt x="969264" y="903282"/>
                </a:cubicBezTo>
                <a:cubicBezTo>
                  <a:pt x="959434" y="922941"/>
                  <a:pt x="942518" y="938487"/>
                  <a:pt x="932688" y="958146"/>
                </a:cubicBezTo>
                <a:cubicBezTo>
                  <a:pt x="910601" y="1002320"/>
                  <a:pt x="921500" y="1032933"/>
                  <a:pt x="877824" y="1067874"/>
                </a:cubicBezTo>
                <a:cubicBezTo>
                  <a:pt x="862771" y="1079916"/>
                  <a:pt x="841248" y="1080066"/>
                  <a:pt x="822960" y="1086162"/>
                </a:cubicBezTo>
                <a:cubicBezTo>
                  <a:pt x="755904" y="1080066"/>
                  <a:pt x="688448" y="1077396"/>
                  <a:pt x="621792" y="1067874"/>
                </a:cubicBezTo>
                <a:cubicBezTo>
                  <a:pt x="602709" y="1065148"/>
                  <a:pt x="580559" y="1063217"/>
                  <a:pt x="566928" y="1049586"/>
                </a:cubicBezTo>
                <a:cubicBezTo>
                  <a:pt x="553297" y="1035955"/>
                  <a:pt x="554736" y="1013010"/>
                  <a:pt x="548640" y="994722"/>
                </a:cubicBezTo>
                <a:cubicBezTo>
                  <a:pt x="536448" y="1013010"/>
                  <a:pt x="520991" y="1029501"/>
                  <a:pt x="512064" y="1049586"/>
                </a:cubicBezTo>
                <a:cubicBezTo>
                  <a:pt x="496406" y="1084818"/>
                  <a:pt x="496874" y="1127235"/>
                  <a:pt x="475488" y="1159314"/>
                </a:cubicBezTo>
                <a:lnTo>
                  <a:pt x="402336" y="1269042"/>
                </a:lnTo>
                <a:cubicBezTo>
                  <a:pt x="365760" y="1256850"/>
                  <a:pt x="313994" y="1264545"/>
                  <a:pt x="292608" y="1232466"/>
                </a:cubicBezTo>
                <a:cubicBezTo>
                  <a:pt x="245339" y="1161562"/>
                  <a:pt x="276884" y="1184553"/>
                  <a:pt x="201168" y="1159314"/>
                </a:cubicBezTo>
                <a:cubicBezTo>
                  <a:pt x="192737" y="1218334"/>
                  <a:pt x="182818" y="1342287"/>
                  <a:pt x="146304" y="1397058"/>
                </a:cubicBezTo>
                <a:cubicBezTo>
                  <a:pt x="134112" y="1415346"/>
                  <a:pt x="118655" y="1431837"/>
                  <a:pt x="109728" y="1451922"/>
                </a:cubicBezTo>
                <a:cubicBezTo>
                  <a:pt x="94070" y="1487154"/>
                  <a:pt x="85344" y="1525074"/>
                  <a:pt x="73152" y="1561650"/>
                </a:cubicBezTo>
                <a:lnTo>
                  <a:pt x="36576" y="1671378"/>
                </a:lnTo>
                <a:cubicBezTo>
                  <a:pt x="30480" y="1689666"/>
                  <a:pt x="22069" y="1707339"/>
                  <a:pt x="18288" y="1726242"/>
                </a:cubicBezTo>
                <a:lnTo>
                  <a:pt x="0" y="1817682"/>
                </a:lnTo>
                <a:cubicBezTo>
                  <a:pt x="6096" y="1945698"/>
                  <a:pt x="10294" y="2073819"/>
                  <a:pt x="18288" y="2201730"/>
                </a:cubicBezTo>
                <a:cubicBezTo>
                  <a:pt x="22488" y="2268931"/>
                  <a:pt x="22468" y="2337060"/>
                  <a:pt x="36576" y="2402898"/>
                </a:cubicBezTo>
                <a:cubicBezTo>
                  <a:pt x="41181" y="2424390"/>
                  <a:pt x="56611" y="2443288"/>
                  <a:pt x="73152" y="2457762"/>
                </a:cubicBezTo>
                <a:cubicBezTo>
                  <a:pt x="106234" y="2486709"/>
                  <a:pt x="182880" y="2530914"/>
                  <a:pt x="182880" y="2530914"/>
                </a:cubicBezTo>
                <a:cubicBezTo>
                  <a:pt x="487680" y="2524818"/>
                  <a:pt x="792676" y="2525144"/>
                  <a:pt x="1097280" y="2512626"/>
                </a:cubicBezTo>
                <a:cubicBezTo>
                  <a:pt x="1310198" y="2503876"/>
                  <a:pt x="1467886" y="2482302"/>
                  <a:pt x="1664208" y="2457762"/>
                </a:cubicBezTo>
                <a:lnTo>
                  <a:pt x="1773936" y="2421186"/>
                </a:lnTo>
                <a:cubicBezTo>
                  <a:pt x="1821420" y="2405358"/>
                  <a:pt x="1876505" y="2388190"/>
                  <a:pt x="1920240" y="2366322"/>
                </a:cubicBezTo>
                <a:cubicBezTo>
                  <a:pt x="1939899" y="2356492"/>
                  <a:pt x="1955019" y="2338673"/>
                  <a:pt x="1975104" y="2329746"/>
                </a:cubicBezTo>
                <a:cubicBezTo>
                  <a:pt x="2010336" y="2314088"/>
                  <a:pt x="2048256" y="2305362"/>
                  <a:pt x="2084832" y="2293170"/>
                </a:cubicBezTo>
                <a:cubicBezTo>
                  <a:pt x="2103120" y="2287074"/>
                  <a:pt x="2123656" y="2285575"/>
                  <a:pt x="2139696" y="2274882"/>
                </a:cubicBezTo>
                <a:cubicBezTo>
                  <a:pt x="2329483" y="2148357"/>
                  <a:pt x="2035684" y="2340947"/>
                  <a:pt x="2267712" y="2201730"/>
                </a:cubicBezTo>
                <a:cubicBezTo>
                  <a:pt x="2305406" y="2179113"/>
                  <a:pt x="2338122" y="2148237"/>
                  <a:pt x="2377440" y="2128578"/>
                </a:cubicBezTo>
                <a:cubicBezTo>
                  <a:pt x="2401824" y="2116386"/>
                  <a:pt x="2428408" y="2107848"/>
                  <a:pt x="2450592" y="2092002"/>
                </a:cubicBezTo>
                <a:cubicBezTo>
                  <a:pt x="2471638" y="2076969"/>
                  <a:pt x="2485587" y="2053695"/>
                  <a:pt x="2505456" y="2037138"/>
                </a:cubicBezTo>
                <a:cubicBezTo>
                  <a:pt x="2609125" y="1950747"/>
                  <a:pt x="2508261" y="2053422"/>
                  <a:pt x="2633472" y="1963986"/>
                </a:cubicBezTo>
                <a:cubicBezTo>
                  <a:pt x="2654518" y="1948953"/>
                  <a:pt x="2668467" y="1925679"/>
                  <a:pt x="2688336" y="1909122"/>
                </a:cubicBezTo>
                <a:cubicBezTo>
                  <a:pt x="2705221" y="1895051"/>
                  <a:pt x="2724912" y="1884738"/>
                  <a:pt x="2743200" y="1872546"/>
                </a:cubicBezTo>
                <a:cubicBezTo>
                  <a:pt x="2755392" y="1854258"/>
                  <a:pt x="2764234" y="1833224"/>
                  <a:pt x="2779776" y="1817682"/>
                </a:cubicBezTo>
                <a:cubicBezTo>
                  <a:pt x="2889718" y="1707740"/>
                  <a:pt x="2790765" y="1901782"/>
                  <a:pt x="2944368" y="1671378"/>
                </a:cubicBezTo>
                <a:cubicBezTo>
                  <a:pt x="2973315" y="1627958"/>
                  <a:pt x="3001782" y="1583059"/>
                  <a:pt x="3035808" y="1543362"/>
                </a:cubicBezTo>
                <a:cubicBezTo>
                  <a:pt x="3052640" y="1523725"/>
                  <a:pt x="3073840" y="1508135"/>
                  <a:pt x="3090672" y="1488498"/>
                </a:cubicBezTo>
                <a:cubicBezTo>
                  <a:pt x="3110508" y="1465356"/>
                  <a:pt x="3127820" y="1440149"/>
                  <a:pt x="3145536" y="1415346"/>
                </a:cubicBezTo>
                <a:cubicBezTo>
                  <a:pt x="3158311" y="1397461"/>
                  <a:pt x="3168041" y="1377367"/>
                  <a:pt x="3182112" y="1360482"/>
                </a:cubicBezTo>
                <a:cubicBezTo>
                  <a:pt x="3198669" y="1340613"/>
                  <a:pt x="3220419" y="1325487"/>
                  <a:pt x="3236976" y="1305618"/>
                </a:cubicBezTo>
                <a:cubicBezTo>
                  <a:pt x="3302490" y="1227002"/>
                  <a:pt x="3250600" y="1278370"/>
                  <a:pt x="3291840" y="1195890"/>
                </a:cubicBezTo>
                <a:cubicBezTo>
                  <a:pt x="3301670" y="1176231"/>
                  <a:pt x="3316224" y="1159314"/>
                  <a:pt x="3328416" y="1141026"/>
                </a:cubicBezTo>
                <a:cubicBezTo>
                  <a:pt x="3334512" y="1116642"/>
                  <a:pt x="3339482" y="1091948"/>
                  <a:pt x="3346704" y="1067874"/>
                </a:cubicBezTo>
                <a:cubicBezTo>
                  <a:pt x="3357783" y="1030945"/>
                  <a:pt x="3383280" y="958146"/>
                  <a:pt x="3383280" y="958146"/>
                </a:cubicBezTo>
                <a:cubicBezTo>
                  <a:pt x="3379171" y="880068"/>
                  <a:pt x="3423079" y="588439"/>
                  <a:pt x="3291840" y="500946"/>
                </a:cubicBezTo>
                <a:lnTo>
                  <a:pt x="3236976" y="464370"/>
                </a:lnTo>
                <a:cubicBezTo>
                  <a:pt x="3190836" y="395160"/>
                  <a:pt x="3215942" y="425048"/>
                  <a:pt x="3163824" y="372930"/>
                </a:cubicBezTo>
              </a:path>
            </a:pathLst>
          </a:custGeom>
          <a:solidFill>
            <a:schemeClr val="tx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Freeform 8"/>
          <p:cNvSpPr/>
          <p:nvPr/>
        </p:nvSpPr>
        <p:spPr>
          <a:xfrm>
            <a:off x="-54864" y="6258405"/>
            <a:ext cx="12326112" cy="609600"/>
          </a:xfrm>
          <a:custGeom>
            <a:avLst/>
            <a:gdLst>
              <a:gd name="connsiteX0" fmla="*/ 36576 w 12326112"/>
              <a:gd name="connsiteY0" fmla="*/ 5248656 h 6189368"/>
              <a:gd name="connsiteX1" fmla="*/ 219456 w 12326112"/>
              <a:gd name="connsiteY1" fmla="*/ 5212080 h 6189368"/>
              <a:gd name="connsiteX2" fmla="*/ 329184 w 12326112"/>
              <a:gd name="connsiteY2" fmla="*/ 5175504 h 6189368"/>
              <a:gd name="connsiteX3" fmla="*/ 457200 w 12326112"/>
              <a:gd name="connsiteY3" fmla="*/ 5102352 h 6189368"/>
              <a:gd name="connsiteX4" fmla="*/ 621792 w 12326112"/>
              <a:gd name="connsiteY4" fmla="*/ 4956048 h 6189368"/>
              <a:gd name="connsiteX5" fmla="*/ 640080 w 12326112"/>
              <a:gd name="connsiteY5" fmla="*/ 4901184 h 6189368"/>
              <a:gd name="connsiteX6" fmla="*/ 694944 w 12326112"/>
              <a:gd name="connsiteY6" fmla="*/ 4864608 h 6189368"/>
              <a:gd name="connsiteX7" fmla="*/ 1097280 w 12326112"/>
              <a:gd name="connsiteY7" fmla="*/ 4791456 h 6189368"/>
              <a:gd name="connsiteX8" fmla="*/ 1207008 w 12326112"/>
              <a:gd name="connsiteY8" fmla="*/ 4700016 h 6189368"/>
              <a:gd name="connsiteX9" fmla="*/ 1280160 w 12326112"/>
              <a:gd name="connsiteY9" fmla="*/ 4645152 h 6189368"/>
              <a:gd name="connsiteX10" fmla="*/ 1335024 w 12326112"/>
              <a:gd name="connsiteY10" fmla="*/ 4572000 h 6189368"/>
              <a:gd name="connsiteX11" fmla="*/ 1463040 w 12326112"/>
              <a:gd name="connsiteY11" fmla="*/ 4462272 h 6189368"/>
              <a:gd name="connsiteX12" fmla="*/ 1536192 w 12326112"/>
              <a:gd name="connsiteY12" fmla="*/ 4352544 h 6189368"/>
              <a:gd name="connsiteX13" fmla="*/ 1591056 w 12326112"/>
              <a:gd name="connsiteY13" fmla="*/ 4297680 h 6189368"/>
              <a:gd name="connsiteX14" fmla="*/ 1700784 w 12326112"/>
              <a:gd name="connsiteY14" fmla="*/ 4224528 h 6189368"/>
              <a:gd name="connsiteX15" fmla="*/ 1737360 w 12326112"/>
              <a:gd name="connsiteY15" fmla="*/ 4169664 h 6189368"/>
              <a:gd name="connsiteX16" fmla="*/ 1883664 w 12326112"/>
              <a:gd name="connsiteY16" fmla="*/ 4096512 h 6189368"/>
              <a:gd name="connsiteX17" fmla="*/ 2029968 w 12326112"/>
              <a:gd name="connsiteY17" fmla="*/ 4023360 h 6189368"/>
              <a:gd name="connsiteX18" fmla="*/ 2176272 w 12326112"/>
              <a:gd name="connsiteY18" fmla="*/ 3986784 h 6189368"/>
              <a:gd name="connsiteX19" fmla="*/ 2231136 w 12326112"/>
              <a:gd name="connsiteY19" fmla="*/ 3968496 h 6189368"/>
              <a:gd name="connsiteX20" fmla="*/ 2523744 w 12326112"/>
              <a:gd name="connsiteY20" fmla="*/ 3950208 h 6189368"/>
              <a:gd name="connsiteX21" fmla="*/ 2706624 w 12326112"/>
              <a:gd name="connsiteY21" fmla="*/ 3730752 h 6189368"/>
              <a:gd name="connsiteX22" fmla="*/ 2743200 w 12326112"/>
              <a:gd name="connsiteY22" fmla="*/ 3675888 h 6189368"/>
              <a:gd name="connsiteX23" fmla="*/ 2761488 w 12326112"/>
              <a:gd name="connsiteY23" fmla="*/ 3621024 h 6189368"/>
              <a:gd name="connsiteX24" fmla="*/ 2889504 w 12326112"/>
              <a:gd name="connsiteY24" fmla="*/ 3438144 h 6189368"/>
              <a:gd name="connsiteX25" fmla="*/ 3017520 w 12326112"/>
              <a:gd name="connsiteY25" fmla="*/ 3346704 h 6189368"/>
              <a:gd name="connsiteX26" fmla="*/ 3127248 w 12326112"/>
              <a:gd name="connsiteY26" fmla="*/ 3236976 h 6189368"/>
              <a:gd name="connsiteX27" fmla="*/ 3182112 w 12326112"/>
              <a:gd name="connsiteY27" fmla="*/ 3218688 h 6189368"/>
              <a:gd name="connsiteX28" fmla="*/ 3236976 w 12326112"/>
              <a:gd name="connsiteY28" fmla="*/ 3182112 h 6189368"/>
              <a:gd name="connsiteX29" fmla="*/ 3383280 w 12326112"/>
              <a:gd name="connsiteY29" fmla="*/ 3163824 h 6189368"/>
              <a:gd name="connsiteX30" fmla="*/ 3511296 w 12326112"/>
              <a:gd name="connsiteY30" fmla="*/ 3145536 h 6189368"/>
              <a:gd name="connsiteX31" fmla="*/ 3675888 w 12326112"/>
              <a:gd name="connsiteY31" fmla="*/ 3054096 h 6189368"/>
              <a:gd name="connsiteX32" fmla="*/ 3730752 w 12326112"/>
              <a:gd name="connsiteY32" fmla="*/ 3017520 h 6189368"/>
              <a:gd name="connsiteX33" fmla="*/ 3877056 w 12326112"/>
              <a:gd name="connsiteY33" fmla="*/ 2980944 h 6189368"/>
              <a:gd name="connsiteX34" fmla="*/ 4517136 w 12326112"/>
              <a:gd name="connsiteY34" fmla="*/ 2944368 h 6189368"/>
              <a:gd name="connsiteX35" fmla="*/ 4626864 w 12326112"/>
              <a:gd name="connsiteY35" fmla="*/ 2852928 h 6189368"/>
              <a:gd name="connsiteX36" fmla="*/ 4663440 w 12326112"/>
              <a:gd name="connsiteY36" fmla="*/ 2798064 h 6189368"/>
              <a:gd name="connsiteX37" fmla="*/ 4718304 w 12326112"/>
              <a:gd name="connsiteY37" fmla="*/ 2779776 h 6189368"/>
              <a:gd name="connsiteX38" fmla="*/ 4828032 w 12326112"/>
              <a:gd name="connsiteY38" fmla="*/ 2706624 h 6189368"/>
              <a:gd name="connsiteX39" fmla="*/ 4937760 w 12326112"/>
              <a:gd name="connsiteY39" fmla="*/ 2615184 h 6189368"/>
              <a:gd name="connsiteX40" fmla="*/ 5029200 w 12326112"/>
              <a:gd name="connsiteY40" fmla="*/ 2505456 h 6189368"/>
              <a:gd name="connsiteX41" fmla="*/ 5084064 w 12326112"/>
              <a:gd name="connsiteY41" fmla="*/ 2487168 h 6189368"/>
              <a:gd name="connsiteX42" fmla="*/ 5138928 w 12326112"/>
              <a:gd name="connsiteY42" fmla="*/ 2450592 h 6189368"/>
              <a:gd name="connsiteX43" fmla="*/ 5193792 w 12326112"/>
              <a:gd name="connsiteY43" fmla="*/ 2340864 h 6189368"/>
              <a:gd name="connsiteX44" fmla="*/ 5248656 w 12326112"/>
              <a:gd name="connsiteY44" fmla="*/ 2212848 h 6189368"/>
              <a:gd name="connsiteX45" fmla="*/ 5340096 w 12326112"/>
              <a:gd name="connsiteY45" fmla="*/ 2084832 h 6189368"/>
              <a:gd name="connsiteX46" fmla="*/ 5358384 w 12326112"/>
              <a:gd name="connsiteY46" fmla="*/ 2029968 h 6189368"/>
              <a:gd name="connsiteX47" fmla="*/ 5449824 w 12326112"/>
              <a:gd name="connsiteY47" fmla="*/ 1901952 h 6189368"/>
              <a:gd name="connsiteX48" fmla="*/ 5504688 w 12326112"/>
              <a:gd name="connsiteY48" fmla="*/ 1865376 h 6189368"/>
              <a:gd name="connsiteX49" fmla="*/ 5596128 w 12326112"/>
              <a:gd name="connsiteY49" fmla="*/ 1700784 h 6189368"/>
              <a:gd name="connsiteX50" fmla="*/ 5614416 w 12326112"/>
              <a:gd name="connsiteY50" fmla="*/ 1627632 h 6189368"/>
              <a:gd name="connsiteX51" fmla="*/ 5632704 w 12326112"/>
              <a:gd name="connsiteY51" fmla="*/ 1353312 h 6189368"/>
              <a:gd name="connsiteX52" fmla="*/ 5742432 w 12326112"/>
              <a:gd name="connsiteY52" fmla="*/ 1316736 h 6189368"/>
              <a:gd name="connsiteX53" fmla="*/ 5797296 w 12326112"/>
              <a:gd name="connsiteY53" fmla="*/ 1298448 h 6189368"/>
              <a:gd name="connsiteX54" fmla="*/ 5852160 w 12326112"/>
              <a:gd name="connsiteY54" fmla="*/ 1280160 h 6189368"/>
              <a:gd name="connsiteX55" fmla="*/ 5907024 w 12326112"/>
              <a:gd name="connsiteY55" fmla="*/ 1243584 h 6189368"/>
              <a:gd name="connsiteX56" fmla="*/ 5961888 w 12326112"/>
              <a:gd name="connsiteY56" fmla="*/ 1188720 h 6189368"/>
              <a:gd name="connsiteX57" fmla="*/ 6016752 w 12326112"/>
              <a:gd name="connsiteY57" fmla="*/ 1005840 h 6189368"/>
              <a:gd name="connsiteX58" fmla="*/ 6035040 w 12326112"/>
              <a:gd name="connsiteY58" fmla="*/ 950976 h 6189368"/>
              <a:gd name="connsiteX59" fmla="*/ 6053328 w 12326112"/>
              <a:gd name="connsiteY59" fmla="*/ 877824 h 6189368"/>
              <a:gd name="connsiteX60" fmla="*/ 6089904 w 12326112"/>
              <a:gd name="connsiteY60" fmla="*/ 804672 h 6189368"/>
              <a:gd name="connsiteX61" fmla="*/ 6144768 w 12326112"/>
              <a:gd name="connsiteY61" fmla="*/ 603504 h 6189368"/>
              <a:gd name="connsiteX62" fmla="*/ 6199632 w 12326112"/>
              <a:gd name="connsiteY62" fmla="*/ 585216 h 6189368"/>
              <a:gd name="connsiteX63" fmla="*/ 6309360 w 12326112"/>
              <a:gd name="connsiteY63" fmla="*/ 493776 h 6189368"/>
              <a:gd name="connsiteX64" fmla="*/ 6364224 w 12326112"/>
              <a:gd name="connsiteY64" fmla="*/ 475488 h 6189368"/>
              <a:gd name="connsiteX65" fmla="*/ 6473952 w 12326112"/>
              <a:gd name="connsiteY65" fmla="*/ 402336 h 6189368"/>
              <a:gd name="connsiteX66" fmla="*/ 6565392 w 12326112"/>
              <a:gd name="connsiteY66" fmla="*/ 292608 h 6189368"/>
              <a:gd name="connsiteX67" fmla="*/ 6638544 w 12326112"/>
              <a:gd name="connsiteY67" fmla="*/ 256032 h 6189368"/>
              <a:gd name="connsiteX68" fmla="*/ 6748272 w 12326112"/>
              <a:gd name="connsiteY68" fmla="*/ 164592 h 6189368"/>
              <a:gd name="connsiteX69" fmla="*/ 6876288 w 12326112"/>
              <a:gd name="connsiteY69" fmla="*/ 128016 h 6189368"/>
              <a:gd name="connsiteX70" fmla="*/ 6931152 w 12326112"/>
              <a:gd name="connsiteY70" fmla="*/ 91440 h 6189368"/>
              <a:gd name="connsiteX71" fmla="*/ 7040880 w 12326112"/>
              <a:gd name="connsiteY71" fmla="*/ 73152 h 6189368"/>
              <a:gd name="connsiteX72" fmla="*/ 7095744 w 12326112"/>
              <a:gd name="connsiteY72" fmla="*/ 54864 h 6189368"/>
              <a:gd name="connsiteX73" fmla="*/ 7187184 w 12326112"/>
              <a:gd name="connsiteY73" fmla="*/ 36576 h 6189368"/>
              <a:gd name="connsiteX74" fmla="*/ 7242048 w 12326112"/>
              <a:gd name="connsiteY74" fmla="*/ 18288 h 6189368"/>
              <a:gd name="connsiteX75" fmla="*/ 7315200 w 12326112"/>
              <a:gd name="connsiteY75" fmla="*/ 0 h 6189368"/>
              <a:gd name="connsiteX76" fmla="*/ 7571232 w 12326112"/>
              <a:gd name="connsiteY76" fmla="*/ 18288 h 6189368"/>
              <a:gd name="connsiteX77" fmla="*/ 7662672 w 12326112"/>
              <a:gd name="connsiteY77" fmla="*/ 109728 h 6189368"/>
              <a:gd name="connsiteX78" fmla="*/ 7680960 w 12326112"/>
              <a:gd name="connsiteY78" fmla="*/ 164592 h 6189368"/>
              <a:gd name="connsiteX79" fmla="*/ 7717536 w 12326112"/>
              <a:gd name="connsiteY79" fmla="*/ 219456 h 6189368"/>
              <a:gd name="connsiteX80" fmla="*/ 7735824 w 12326112"/>
              <a:gd name="connsiteY80" fmla="*/ 274320 h 6189368"/>
              <a:gd name="connsiteX81" fmla="*/ 7863840 w 12326112"/>
              <a:gd name="connsiteY81" fmla="*/ 420624 h 6189368"/>
              <a:gd name="connsiteX82" fmla="*/ 7900416 w 12326112"/>
              <a:gd name="connsiteY82" fmla="*/ 475488 h 6189368"/>
              <a:gd name="connsiteX83" fmla="*/ 8028432 w 12326112"/>
              <a:gd name="connsiteY83" fmla="*/ 475488 h 6189368"/>
              <a:gd name="connsiteX84" fmla="*/ 8193024 w 12326112"/>
              <a:gd name="connsiteY84" fmla="*/ 402336 h 6189368"/>
              <a:gd name="connsiteX85" fmla="*/ 8247888 w 12326112"/>
              <a:gd name="connsiteY85" fmla="*/ 384048 h 6189368"/>
              <a:gd name="connsiteX86" fmla="*/ 8613648 w 12326112"/>
              <a:gd name="connsiteY86" fmla="*/ 402336 h 6189368"/>
              <a:gd name="connsiteX87" fmla="*/ 8741664 w 12326112"/>
              <a:gd name="connsiteY87" fmla="*/ 438912 h 6189368"/>
              <a:gd name="connsiteX88" fmla="*/ 8796528 w 12326112"/>
              <a:gd name="connsiteY88" fmla="*/ 475488 h 6189368"/>
              <a:gd name="connsiteX89" fmla="*/ 8851392 w 12326112"/>
              <a:gd name="connsiteY89" fmla="*/ 493776 h 6189368"/>
              <a:gd name="connsiteX90" fmla="*/ 9015984 w 12326112"/>
              <a:gd name="connsiteY90" fmla="*/ 585216 h 6189368"/>
              <a:gd name="connsiteX91" fmla="*/ 9070848 w 12326112"/>
              <a:gd name="connsiteY91" fmla="*/ 640080 h 6189368"/>
              <a:gd name="connsiteX92" fmla="*/ 9326880 w 12326112"/>
              <a:gd name="connsiteY92" fmla="*/ 658368 h 6189368"/>
              <a:gd name="connsiteX93" fmla="*/ 9619488 w 12326112"/>
              <a:gd name="connsiteY93" fmla="*/ 676656 h 6189368"/>
              <a:gd name="connsiteX94" fmla="*/ 9729216 w 12326112"/>
              <a:gd name="connsiteY94" fmla="*/ 694944 h 6189368"/>
              <a:gd name="connsiteX95" fmla="*/ 9875520 w 12326112"/>
              <a:gd name="connsiteY95" fmla="*/ 731520 h 6189368"/>
              <a:gd name="connsiteX96" fmla="*/ 9985248 w 12326112"/>
              <a:gd name="connsiteY96" fmla="*/ 786384 h 6189368"/>
              <a:gd name="connsiteX97" fmla="*/ 10058400 w 12326112"/>
              <a:gd name="connsiteY97" fmla="*/ 896112 h 6189368"/>
              <a:gd name="connsiteX98" fmla="*/ 10094976 w 12326112"/>
              <a:gd name="connsiteY98" fmla="*/ 969264 h 6189368"/>
              <a:gd name="connsiteX99" fmla="*/ 10186416 w 12326112"/>
              <a:gd name="connsiteY99" fmla="*/ 1078992 h 6189368"/>
              <a:gd name="connsiteX100" fmla="*/ 10241280 w 12326112"/>
              <a:gd name="connsiteY100" fmla="*/ 1115568 h 6189368"/>
              <a:gd name="connsiteX101" fmla="*/ 10515600 w 12326112"/>
              <a:gd name="connsiteY101" fmla="*/ 1152144 h 6189368"/>
              <a:gd name="connsiteX102" fmla="*/ 10735056 w 12326112"/>
              <a:gd name="connsiteY102" fmla="*/ 1188720 h 6189368"/>
              <a:gd name="connsiteX103" fmla="*/ 10844784 w 12326112"/>
              <a:gd name="connsiteY103" fmla="*/ 1207008 h 6189368"/>
              <a:gd name="connsiteX104" fmla="*/ 10917936 w 12326112"/>
              <a:gd name="connsiteY104" fmla="*/ 1225296 h 6189368"/>
              <a:gd name="connsiteX105" fmla="*/ 11027664 w 12326112"/>
              <a:gd name="connsiteY105" fmla="*/ 1243584 h 6189368"/>
              <a:gd name="connsiteX106" fmla="*/ 11082528 w 12326112"/>
              <a:gd name="connsiteY106" fmla="*/ 1298448 h 6189368"/>
              <a:gd name="connsiteX107" fmla="*/ 11210544 w 12326112"/>
              <a:gd name="connsiteY107" fmla="*/ 1371600 h 6189368"/>
              <a:gd name="connsiteX108" fmla="*/ 11265408 w 12326112"/>
              <a:gd name="connsiteY108" fmla="*/ 1389888 h 6189368"/>
              <a:gd name="connsiteX109" fmla="*/ 11375136 w 12326112"/>
              <a:gd name="connsiteY109" fmla="*/ 1463040 h 6189368"/>
              <a:gd name="connsiteX110" fmla="*/ 11631168 w 12326112"/>
              <a:gd name="connsiteY110" fmla="*/ 1517904 h 6189368"/>
              <a:gd name="connsiteX111" fmla="*/ 11832336 w 12326112"/>
              <a:gd name="connsiteY111" fmla="*/ 1572768 h 6189368"/>
              <a:gd name="connsiteX112" fmla="*/ 11905488 w 12326112"/>
              <a:gd name="connsiteY112" fmla="*/ 1591056 h 6189368"/>
              <a:gd name="connsiteX113" fmla="*/ 11996928 w 12326112"/>
              <a:gd name="connsiteY113" fmla="*/ 1627632 h 6189368"/>
              <a:gd name="connsiteX114" fmla="*/ 12106656 w 12326112"/>
              <a:gd name="connsiteY114" fmla="*/ 1664208 h 6189368"/>
              <a:gd name="connsiteX115" fmla="*/ 12143232 w 12326112"/>
              <a:gd name="connsiteY115" fmla="*/ 1719072 h 6189368"/>
              <a:gd name="connsiteX116" fmla="*/ 12198096 w 12326112"/>
              <a:gd name="connsiteY116" fmla="*/ 1737360 h 6189368"/>
              <a:gd name="connsiteX117" fmla="*/ 12252960 w 12326112"/>
              <a:gd name="connsiteY117" fmla="*/ 1773936 h 6189368"/>
              <a:gd name="connsiteX118" fmla="*/ 12289536 w 12326112"/>
              <a:gd name="connsiteY118" fmla="*/ 1828800 h 6189368"/>
              <a:gd name="connsiteX119" fmla="*/ 12252960 w 12326112"/>
              <a:gd name="connsiteY119" fmla="*/ 1975104 h 6189368"/>
              <a:gd name="connsiteX120" fmla="*/ 12271248 w 12326112"/>
              <a:gd name="connsiteY120" fmla="*/ 4078224 h 6189368"/>
              <a:gd name="connsiteX121" fmla="*/ 12307824 w 12326112"/>
              <a:gd name="connsiteY121" fmla="*/ 5705856 h 6189368"/>
              <a:gd name="connsiteX122" fmla="*/ 12326112 w 12326112"/>
              <a:gd name="connsiteY122" fmla="*/ 5888736 h 6189368"/>
              <a:gd name="connsiteX123" fmla="*/ 11759184 w 12326112"/>
              <a:gd name="connsiteY123" fmla="*/ 5852160 h 6189368"/>
              <a:gd name="connsiteX124" fmla="*/ 11686032 w 12326112"/>
              <a:gd name="connsiteY124" fmla="*/ 5833872 h 6189368"/>
              <a:gd name="connsiteX125" fmla="*/ 11631168 w 12326112"/>
              <a:gd name="connsiteY125" fmla="*/ 5815584 h 6189368"/>
              <a:gd name="connsiteX126" fmla="*/ 11265408 w 12326112"/>
              <a:gd name="connsiteY126" fmla="*/ 5779008 h 6189368"/>
              <a:gd name="connsiteX127" fmla="*/ 10533888 w 12326112"/>
              <a:gd name="connsiteY127" fmla="*/ 5797296 h 6189368"/>
              <a:gd name="connsiteX128" fmla="*/ 10442448 w 12326112"/>
              <a:gd name="connsiteY128" fmla="*/ 5815584 h 6189368"/>
              <a:gd name="connsiteX129" fmla="*/ 10259568 w 12326112"/>
              <a:gd name="connsiteY129" fmla="*/ 5833872 h 6189368"/>
              <a:gd name="connsiteX130" fmla="*/ 9162288 w 12326112"/>
              <a:gd name="connsiteY130" fmla="*/ 5870448 h 6189368"/>
              <a:gd name="connsiteX131" fmla="*/ 8833104 w 12326112"/>
              <a:gd name="connsiteY131" fmla="*/ 5888736 h 6189368"/>
              <a:gd name="connsiteX132" fmla="*/ 8613648 w 12326112"/>
              <a:gd name="connsiteY132" fmla="*/ 5907024 h 6189368"/>
              <a:gd name="connsiteX133" fmla="*/ 7882128 w 12326112"/>
              <a:gd name="connsiteY133" fmla="*/ 5943600 h 6189368"/>
              <a:gd name="connsiteX134" fmla="*/ 7040880 w 12326112"/>
              <a:gd name="connsiteY134" fmla="*/ 5961888 h 6189368"/>
              <a:gd name="connsiteX135" fmla="*/ 6437376 w 12326112"/>
              <a:gd name="connsiteY135" fmla="*/ 5998464 h 6189368"/>
              <a:gd name="connsiteX136" fmla="*/ 5998464 w 12326112"/>
              <a:gd name="connsiteY136" fmla="*/ 6035040 h 6189368"/>
              <a:gd name="connsiteX137" fmla="*/ 5797296 w 12326112"/>
              <a:gd name="connsiteY137" fmla="*/ 6053328 h 6189368"/>
              <a:gd name="connsiteX138" fmla="*/ 5541264 w 12326112"/>
              <a:gd name="connsiteY138" fmla="*/ 6089904 h 6189368"/>
              <a:gd name="connsiteX139" fmla="*/ 4992624 w 12326112"/>
              <a:gd name="connsiteY139" fmla="*/ 6126480 h 6189368"/>
              <a:gd name="connsiteX140" fmla="*/ 3474720 w 12326112"/>
              <a:gd name="connsiteY140" fmla="*/ 6163056 h 6189368"/>
              <a:gd name="connsiteX141" fmla="*/ 3127248 w 12326112"/>
              <a:gd name="connsiteY141" fmla="*/ 6181344 h 6189368"/>
              <a:gd name="connsiteX142" fmla="*/ 1316736 w 12326112"/>
              <a:gd name="connsiteY142" fmla="*/ 6144768 h 6189368"/>
              <a:gd name="connsiteX143" fmla="*/ 1097280 w 12326112"/>
              <a:gd name="connsiteY143" fmla="*/ 6108192 h 6189368"/>
              <a:gd name="connsiteX144" fmla="*/ 950976 w 12326112"/>
              <a:gd name="connsiteY144" fmla="*/ 6071616 h 6189368"/>
              <a:gd name="connsiteX145" fmla="*/ 877824 w 12326112"/>
              <a:gd name="connsiteY145" fmla="*/ 6035040 h 6189368"/>
              <a:gd name="connsiteX146" fmla="*/ 658368 w 12326112"/>
              <a:gd name="connsiteY146" fmla="*/ 5980176 h 6189368"/>
              <a:gd name="connsiteX147" fmla="*/ 438912 w 12326112"/>
              <a:gd name="connsiteY147" fmla="*/ 5907024 h 6189368"/>
              <a:gd name="connsiteX148" fmla="*/ 384048 w 12326112"/>
              <a:gd name="connsiteY148" fmla="*/ 5888736 h 6189368"/>
              <a:gd name="connsiteX149" fmla="*/ 274320 w 12326112"/>
              <a:gd name="connsiteY149" fmla="*/ 5815584 h 6189368"/>
              <a:gd name="connsiteX150" fmla="*/ 182880 w 12326112"/>
              <a:gd name="connsiteY150" fmla="*/ 5724144 h 6189368"/>
              <a:gd name="connsiteX151" fmla="*/ 128016 w 12326112"/>
              <a:gd name="connsiteY151" fmla="*/ 5705856 h 6189368"/>
              <a:gd name="connsiteX152" fmla="*/ 18288 w 12326112"/>
              <a:gd name="connsiteY152" fmla="*/ 5632704 h 6189368"/>
              <a:gd name="connsiteX153" fmla="*/ 0 w 12326112"/>
              <a:gd name="connsiteY153" fmla="*/ 5577840 h 6189368"/>
              <a:gd name="connsiteX154" fmla="*/ 18288 w 12326112"/>
              <a:gd name="connsiteY154" fmla="*/ 5504688 h 6189368"/>
              <a:gd name="connsiteX155" fmla="*/ 54864 w 12326112"/>
              <a:gd name="connsiteY155" fmla="*/ 5358384 h 6189368"/>
              <a:gd name="connsiteX156" fmla="*/ 73152 w 12326112"/>
              <a:gd name="connsiteY156" fmla="*/ 5340096 h 618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26112" h="6189368">
                <a:moveTo>
                  <a:pt x="36576" y="5248656"/>
                </a:moveTo>
                <a:cubicBezTo>
                  <a:pt x="110725" y="5236298"/>
                  <a:pt x="151253" y="5232541"/>
                  <a:pt x="219456" y="5212080"/>
                </a:cubicBezTo>
                <a:cubicBezTo>
                  <a:pt x="256385" y="5201001"/>
                  <a:pt x="294700" y="5192746"/>
                  <a:pt x="329184" y="5175504"/>
                </a:cubicBezTo>
                <a:cubicBezTo>
                  <a:pt x="367032" y="5156580"/>
                  <a:pt x="423965" y="5131894"/>
                  <a:pt x="457200" y="5102352"/>
                </a:cubicBezTo>
                <a:cubicBezTo>
                  <a:pt x="645105" y="4935326"/>
                  <a:pt x="497274" y="5039060"/>
                  <a:pt x="621792" y="4956048"/>
                </a:cubicBezTo>
                <a:cubicBezTo>
                  <a:pt x="627888" y="4937760"/>
                  <a:pt x="628038" y="4916237"/>
                  <a:pt x="640080" y="4901184"/>
                </a:cubicBezTo>
                <a:cubicBezTo>
                  <a:pt x="653810" y="4884021"/>
                  <a:pt x="674935" y="4873703"/>
                  <a:pt x="694944" y="4864608"/>
                </a:cubicBezTo>
                <a:cubicBezTo>
                  <a:pt x="874351" y="4783059"/>
                  <a:pt x="866523" y="4807939"/>
                  <a:pt x="1097280" y="4791456"/>
                </a:cubicBezTo>
                <a:cubicBezTo>
                  <a:pt x="1218539" y="4710617"/>
                  <a:pt x="1083798" y="4805625"/>
                  <a:pt x="1207008" y="4700016"/>
                </a:cubicBezTo>
                <a:cubicBezTo>
                  <a:pt x="1230150" y="4680180"/>
                  <a:pt x="1258607" y="4666705"/>
                  <a:pt x="1280160" y="4645152"/>
                </a:cubicBezTo>
                <a:cubicBezTo>
                  <a:pt x="1301713" y="4623599"/>
                  <a:pt x="1313471" y="4593553"/>
                  <a:pt x="1335024" y="4572000"/>
                </a:cubicBezTo>
                <a:cubicBezTo>
                  <a:pt x="1420921" y="4486103"/>
                  <a:pt x="1393365" y="4551854"/>
                  <a:pt x="1463040" y="4462272"/>
                </a:cubicBezTo>
                <a:cubicBezTo>
                  <a:pt x="1490028" y="4427573"/>
                  <a:pt x="1505108" y="4383628"/>
                  <a:pt x="1536192" y="4352544"/>
                </a:cubicBezTo>
                <a:cubicBezTo>
                  <a:pt x="1554480" y="4334256"/>
                  <a:pt x="1570641" y="4313558"/>
                  <a:pt x="1591056" y="4297680"/>
                </a:cubicBezTo>
                <a:cubicBezTo>
                  <a:pt x="1625755" y="4270692"/>
                  <a:pt x="1700784" y="4224528"/>
                  <a:pt x="1700784" y="4224528"/>
                </a:cubicBezTo>
                <a:cubicBezTo>
                  <a:pt x="1712976" y="4206240"/>
                  <a:pt x="1720672" y="4183968"/>
                  <a:pt x="1737360" y="4169664"/>
                </a:cubicBezTo>
                <a:cubicBezTo>
                  <a:pt x="1843819" y="4078414"/>
                  <a:pt x="1795898" y="4140395"/>
                  <a:pt x="1883664" y="4096512"/>
                </a:cubicBezTo>
                <a:cubicBezTo>
                  <a:pt x="2001119" y="4037785"/>
                  <a:pt x="1865433" y="4073986"/>
                  <a:pt x="2029968" y="4023360"/>
                </a:cubicBezTo>
                <a:cubicBezTo>
                  <a:pt x="2078014" y="4008577"/>
                  <a:pt x="2128583" y="4002680"/>
                  <a:pt x="2176272" y="3986784"/>
                </a:cubicBezTo>
                <a:cubicBezTo>
                  <a:pt x="2194560" y="3980688"/>
                  <a:pt x="2211965" y="3970514"/>
                  <a:pt x="2231136" y="3968496"/>
                </a:cubicBezTo>
                <a:cubicBezTo>
                  <a:pt x="2328325" y="3958266"/>
                  <a:pt x="2426208" y="3956304"/>
                  <a:pt x="2523744" y="3950208"/>
                </a:cubicBezTo>
                <a:cubicBezTo>
                  <a:pt x="2664556" y="3809396"/>
                  <a:pt x="2604779" y="3883519"/>
                  <a:pt x="2706624" y="3730752"/>
                </a:cubicBezTo>
                <a:cubicBezTo>
                  <a:pt x="2718816" y="3712464"/>
                  <a:pt x="2736249" y="3696740"/>
                  <a:pt x="2743200" y="3675888"/>
                </a:cubicBezTo>
                <a:cubicBezTo>
                  <a:pt x="2749296" y="3657600"/>
                  <a:pt x="2752126" y="3637875"/>
                  <a:pt x="2761488" y="3621024"/>
                </a:cubicBezTo>
                <a:cubicBezTo>
                  <a:pt x="2778055" y="3591204"/>
                  <a:pt x="2859223" y="3473472"/>
                  <a:pt x="2889504" y="3438144"/>
                </a:cubicBezTo>
                <a:cubicBezTo>
                  <a:pt x="3004680" y="3303772"/>
                  <a:pt x="2877980" y="3458336"/>
                  <a:pt x="3017520" y="3346704"/>
                </a:cubicBezTo>
                <a:cubicBezTo>
                  <a:pt x="3057911" y="3314391"/>
                  <a:pt x="3078176" y="3253333"/>
                  <a:pt x="3127248" y="3236976"/>
                </a:cubicBezTo>
                <a:cubicBezTo>
                  <a:pt x="3145536" y="3230880"/>
                  <a:pt x="3164870" y="3227309"/>
                  <a:pt x="3182112" y="3218688"/>
                </a:cubicBezTo>
                <a:cubicBezTo>
                  <a:pt x="3201771" y="3208858"/>
                  <a:pt x="3215771" y="3187895"/>
                  <a:pt x="3236976" y="3182112"/>
                </a:cubicBezTo>
                <a:cubicBezTo>
                  <a:pt x="3284392" y="3169180"/>
                  <a:pt x="3334564" y="3170320"/>
                  <a:pt x="3383280" y="3163824"/>
                </a:cubicBezTo>
                <a:lnTo>
                  <a:pt x="3511296" y="3145536"/>
                </a:lnTo>
                <a:cubicBezTo>
                  <a:pt x="3607863" y="3113347"/>
                  <a:pt x="3550120" y="3137941"/>
                  <a:pt x="3675888" y="3054096"/>
                </a:cubicBezTo>
                <a:cubicBezTo>
                  <a:pt x="3694176" y="3041904"/>
                  <a:pt x="3709429" y="3022851"/>
                  <a:pt x="3730752" y="3017520"/>
                </a:cubicBezTo>
                <a:cubicBezTo>
                  <a:pt x="3779520" y="3005328"/>
                  <a:pt x="3826885" y="2984080"/>
                  <a:pt x="3877056" y="2980944"/>
                </a:cubicBezTo>
                <a:cubicBezTo>
                  <a:pt x="4285422" y="2955421"/>
                  <a:pt x="4072073" y="2967792"/>
                  <a:pt x="4517136" y="2944368"/>
                </a:cubicBezTo>
                <a:cubicBezTo>
                  <a:pt x="4571082" y="2908404"/>
                  <a:pt x="4582860" y="2905732"/>
                  <a:pt x="4626864" y="2852928"/>
                </a:cubicBezTo>
                <a:cubicBezTo>
                  <a:pt x="4640935" y="2836043"/>
                  <a:pt x="4646277" y="2811794"/>
                  <a:pt x="4663440" y="2798064"/>
                </a:cubicBezTo>
                <a:cubicBezTo>
                  <a:pt x="4678493" y="2786022"/>
                  <a:pt x="4701453" y="2789138"/>
                  <a:pt x="4718304" y="2779776"/>
                </a:cubicBezTo>
                <a:cubicBezTo>
                  <a:pt x="4756731" y="2758428"/>
                  <a:pt x="4796948" y="2737708"/>
                  <a:pt x="4828032" y="2706624"/>
                </a:cubicBezTo>
                <a:cubicBezTo>
                  <a:pt x="4898438" y="2636218"/>
                  <a:pt x="4861377" y="2666106"/>
                  <a:pt x="4937760" y="2615184"/>
                </a:cubicBezTo>
                <a:cubicBezTo>
                  <a:pt x="4964749" y="2574701"/>
                  <a:pt x="4986957" y="2533618"/>
                  <a:pt x="5029200" y="2505456"/>
                </a:cubicBezTo>
                <a:cubicBezTo>
                  <a:pt x="5045240" y="2494763"/>
                  <a:pt x="5066822" y="2495789"/>
                  <a:pt x="5084064" y="2487168"/>
                </a:cubicBezTo>
                <a:cubicBezTo>
                  <a:pt x="5103723" y="2477338"/>
                  <a:pt x="5120640" y="2462784"/>
                  <a:pt x="5138928" y="2450592"/>
                </a:cubicBezTo>
                <a:cubicBezTo>
                  <a:pt x="5184895" y="2312690"/>
                  <a:pt x="5122888" y="2482671"/>
                  <a:pt x="5193792" y="2340864"/>
                </a:cubicBezTo>
                <a:cubicBezTo>
                  <a:pt x="5256015" y="2216419"/>
                  <a:pt x="5153518" y="2365069"/>
                  <a:pt x="5248656" y="2212848"/>
                </a:cubicBezTo>
                <a:cubicBezTo>
                  <a:pt x="5269366" y="2179713"/>
                  <a:pt x="5320752" y="2123521"/>
                  <a:pt x="5340096" y="2084832"/>
                </a:cubicBezTo>
                <a:cubicBezTo>
                  <a:pt x="5348717" y="2067590"/>
                  <a:pt x="5349763" y="2047210"/>
                  <a:pt x="5358384" y="2029968"/>
                </a:cubicBezTo>
                <a:cubicBezTo>
                  <a:pt x="5368768" y="2009200"/>
                  <a:pt x="5441540" y="1910236"/>
                  <a:pt x="5449824" y="1901952"/>
                </a:cubicBezTo>
                <a:cubicBezTo>
                  <a:pt x="5465366" y="1886410"/>
                  <a:pt x="5486400" y="1877568"/>
                  <a:pt x="5504688" y="1865376"/>
                </a:cubicBezTo>
                <a:cubicBezTo>
                  <a:pt x="5570183" y="1767134"/>
                  <a:pt x="5571986" y="1785280"/>
                  <a:pt x="5596128" y="1700784"/>
                </a:cubicBezTo>
                <a:cubicBezTo>
                  <a:pt x="5603033" y="1676617"/>
                  <a:pt x="5608320" y="1652016"/>
                  <a:pt x="5614416" y="1627632"/>
                </a:cubicBezTo>
                <a:cubicBezTo>
                  <a:pt x="5620512" y="1536192"/>
                  <a:pt x="5597811" y="1438052"/>
                  <a:pt x="5632704" y="1353312"/>
                </a:cubicBezTo>
                <a:cubicBezTo>
                  <a:pt x="5647384" y="1317662"/>
                  <a:pt x="5705856" y="1328928"/>
                  <a:pt x="5742432" y="1316736"/>
                </a:cubicBezTo>
                <a:lnTo>
                  <a:pt x="5797296" y="1298448"/>
                </a:lnTo>
                <a:cubicBezTo>
                  <a:pt x="5815584" y="1292352"/>
                  <a:pt x="5836120" y="1290853"/>
                  <a:pt x="5852160" y="1280160"/>
                </a:cubicBezTo>
                <a:cubicBezTo>
                  <a:pt x="5870448" y="1267968"/>
                  <a:pt x="5890139" y="1257655"/>
                  <a:pt x="5907024" y="1243584"/>
                </a:cubicBezTo>
                <a:cubicBezTo>
                  <a:pt x="5926893" y="1227027"/>
                  <a:pt x="5943600" y="1207008"/>
                  <a:pt x="5961888" y="1188720"/>
                </a:cubicBezTo>
                <a:cubicBezTo>
                  <a:pt x="6048808" y="927959"/>
                  <a:pt x="5961474" y="1199312"/>
                  <a:pt x="6016752" y="1005840"/>
                </a:cubicBezTo>
                <a:cubicBezTo>
                  <a:pt x="6022048" y="987304"/>
                  <a:pt x="6029744" y="969512"/>
                  <a:pt x="6035040" y="950976"/>
                </a:cubicBezTo>
                <a:cubicBezTo>
                  <a:pt x="6041945" y="926809"/>
                  <a:pt x="6044503" y="901358"/>
                  <a:pt x="6053328" y="877824"/>
                </a:cubicBezTo>
                <a:cubicBezTo>
                  <a:pt x="6062900" y="852298"/>
                  <a:pt x="6077712" y="829056"/>
                  <a:pt x="6089904" y="804672"/>
                </a:cubicBezTo>
                <a:cubicBezTo>
                  <a:pt x="6094374" y="782321"/>
                  <a:pt x="6124880" y="610133"/>
                  <a:pt x="6144768" y="603504"/>
                </a:cubicBezTo>
                <a:lnTo>
                  <a:pt x="6199632" y="585216"/>
                </a:lnTo>
                <a:cubicBezTo>
                  <a:pt x="6240078" y="544770"/>
                  <a:pt x="6258438" y="519237"/>
                  <a:pt x="6309360" y="493776"/>
                </a:cubicBezTo>
                <a:cubicBezTo>
                  <a:pt x="6326602" y="485155"/>
                  <a:pt x="6347373" y="484850"/>
                  <a:pt x="6364224" y="475488"/>
                </a:cubicBezTo>
                <a:cubicBezTo>
                  <a:pt x="6402651" y="454140"/>
                  <a:pt x="6473952" y="402336"/>
                  <a:pt x="6473952" y="402336"/>
                </a:cubicBezTo>
                <a:cubicBezTo>
                  <a:pt x="6503117" y="358589"/>
                  <a:pt x="6520588" y="324611"/>
                  <a:pt x="6565392" y="292608"/>
                </a:cubicBezTo>
                <a:cubicBezTo>
                  <a:pt x="6587576" y="276762"/>
                  <a:pt x="6616360" y="271878"/>
                  <a:pt x="6638544" y="256032"/>
                </a:cubicBezTo>
                <a:cubicBezTo>
                  <a:pt x="6704456" y="208952"/>
                  <a:pt x="6675708" y="195691"/>
                  <a:pt x="6748272" y="164592"/>
                </a:cubicBezTo>
                <a:cubicBezTo>
                  <a:pt x="6830305" y="129435"/>
                  <a:pt x="6805111" y="163604"/>
                  <a:pt x="6876288" y="128016"/>
                </a:cubicBezTo>
                <a:cubicBezTo>
                  <a:pt x="6895947" y="118186"/>
                  <a:pt x="6910300" y="98391"/>
                  <a:pt x="6931152" y="91440"/>
                </a:cubicBezTo>
                <a:cubicBezTo>
                  <a:pt x="6966330" y="79714"/>
                  <a:pt x="7004682" y="81196"/>
                  <a:pt x="7040880" y="73152"/>
                </a:cubicBezTo>
                <a:cubicBezTo>
                  <a:pt x="7059698" y="68970"/>
                  <a:pt x="7077042" y="59539"/>
                  <a:pt x="7095744" y="54864"/>
                </a:cubicBezTo>
                <a:cubicBezTo>
                  <a:pt x="7125900" y="47325"/>
                  <a:pt x="7157028" y="44115"/>
                  <a:pt x="7187184" y="36576"/>
                </a:cubicBezTo>
                <a:cubicBezTo>
                  <a:pt x="7205886" y="31901"/>
                  <a:pt x="7223512" y="23584"/>
                  <a:pt x="7242048" y="18288"/>
                </a:cubicBezTo>
                <a:cubicBezTo>
                  <a:pt x="7266215" y="11383"/>
                  <a:pt x="7290816" y="6096"/>
                  <a:pt x="7315200" y="0"/>
                </a:cubicBezTo>
                <a:cubicBezTo>
                  <a:pt x="7400544" y="6096"/>
                  <a:pt x="7486973" y="3419"/>
                  <a:pt x="7571232" y="18288"/>
                </a:cubicBezTo>
                <a:cubicBezTo>
                  <a:pt x="7611348" y="25367"/>
                  <a:pt x="7646940" y="78265"/>
                  <a:pt x="7662672" y="109728"/>
                </a:cubicBezTo>
                <a:cubicBezTo>
                  <a:pt x="7671293" y="126970"/>
                  <a:pt x="7672339" y="147350"/>
                  <a:pt x="7680960" y="164592"/>
                </a:cubicBezTo>
                <a:cubicBezTo>
                  <a:pt x="7690790" y="184251"/>
                  <a:pt x="7707706" y="199797"/>
                  <a:pt x="7717536" y="219456"/>
                </a:cubicBezTo>
                <a:cubicBezTo>
                  <a:pt x="7726157" y="236698"/>
                  <a:pt x="7726462" y="257469"/>
                  <a:pt x="7735824" y="274320"/>
                </a:cubicBezTo>
                <a:cubicBezTo>
                  <a:pt x="7798577" y="387275"/>
                  <a:pt x="7783696" y="367194"/>
                  <a:pt x="7863840" y="420624"/>
                </a:cubicBezTo>
                <a:cubicBezTo>
                  <a:pt x="7876032" y="438912"/>
                  <a:pt x="7883253" y="461758"/>
                  <a:pt x="7900416" y="475488"/>
                </a:cubicBezTo>
                <a:cubicBezTo>
                  <a:pt x="7944143" y="510470"/>
                  <a:pt x="7982189" y="487049"/>
                  <a:pt x="8028432" y="475488"/>
                </a:cubicBezTo>
                <a:cubicBezTo>
                  <a:pt x="8115375" y="417526"/>
                  <a:pt x="8062444" y="445863"/>
                  <a:pt x="8193024" y="402336"/>
                </a:cubicBezTo>
                <a:lnTo>
                  <a:pt x="8247888" y="384048"/>
                </a:lnTo>
                <a:cubicBezTo>
                  <a:pt x="8369808" y="390144"/>
                  <a:pt x="8491997" y="392198"/>
                  <a:pt x="8613648" y="402336"/>
                </a:cubicBezTo>
                <a:cubicBezTo>
                  <a:pt x="8627711" y="403508"/>
                  <a:pt x="8722618" y="429389"/>
                  <a:pt x="8741664" y="438912"/>
                </a:cubicBezTo>
                <a:cubicBezTo>
                  <a:pt x="8761323" y="448742"/>
                  <a:pt x="8776869" y="465658"/>
                  <a:pt x="8796528" y="475488"/>
                </a:cubicBezTo>
                <a:cubicBezTo>
                  <a:pt x="8813770" y="484109"/>
                  <a:pt x="8834541" y="484414"/>
                  <a:pt x="8851392" y="493776"/>
                </a:cubicBezTo>
                <a:cubicBezTo>
                  <a:pt x="9040043" y="598582"/>
                  <a:pt x="8891841" y="543835"/>
                  <a:pt x="9015984" y="585216"/>
                </a:cubicBezTo>
                <a:cubicBezTo>
                  <a:pt x="9034272" y="603504"/>
                  <a:pt x="9045672" y="634156"/>
                  <a:pt x="9070848" y="640080"/>
                </a:cubicBezTo>
                <a:cubicBezTo>
                  <a:pt x="9154135" y="659677"/>
                  <a:pt x="9241508" y="652677"/>
                  <a:pt x="9326880" y="658368"/>
                </a:cubicBezTo>
                <a:lnTo>
                  <a:pt x="9619488" y="676656"/>
                </a:lnTo>
                <a:lnTo>
                  <a:pt x="9729216" y="694944"/>
                </a:lnTo>
                <a:cubicBezTo>
                  <a:pt x="9762008" y="700906"/>
                  <a:pt x="9839263" y="713391"/>
                  <a:pt x="9875520" y="731520"/>
                </a:cubicBezTo>
                <a:cubicBezTo>
                  <a:pt x="10017327" y="802424"/>
                  <a:pt x="9847346" y="740417"/>
                  <a:pt x="9985248" y="786384"/>
                </a:cubicBezTo>
                <a:cubicBezTo>
                  <a:pt x="10009632" y="822960"/>
                  <a:pt x="10038741" y="856794"/>
                  <a:pt x="10058400" y="896112"/>
                </a:cubicBezTo>
                <a:cubicBezTo>
                  <a:pt x="10070592" y="920496"/>
                  <a:pt x="10081450" y="945594"/>
                  <a:pt x="10094976" y="969264"/>
                </a:cubicBezTo>
                <a:cubicBezTo>
                  <a:pt x="10121132" y="1015036"/>
                  <a:pt x="10145153" y="1044606"/>
                  <a:pt x="10186416" y="1078992"/>
                </a:cubicBezTo>
                <a:cubicBezTo>
                  <a:pt x="10203301" y="1093063"/>
                  <a:pt x="10221621" y="1105738"/>
                  <a:pt x="10241280" y="1115568"/>
                </a:cubicBezTo>
                <a:cubicBezTo>
                  <a:pt x="10316697" y="1153276"/>
                  <a:pt x="10463846" y="1146696"/>
                  <a:pt x="10515600" y="1152144"/>
                </a:cubicBezTo>
                <a:cubicBezTo>
                  <a:pt x="10640449" y="1165286"/>
                  <a:pt x="10625821" y="1168859"/>
                  <a:pt x="10735056" y="1188720"/>
                </a:cubicBezTo>
                <a:cubicBezTo>
                  <a:pt x="10771538" y="1195353"/>
                  <a:pt x="10808424" y="1199736"/>
                  <a:pt x="10844784" y="1207008"/>
                </a:cubicBezTo>
                <a:cubicBezTo>
                  <a:pt x="10869430" y="1211937"/>
                  <a:pt x="10893290" y="1220367"/>
                  <a:pt x="10917936" y="1225296"/>
                </a:cubicBezTo>
                <a:cubicBezTo>
                  <a:pt x="10954296" y="1232568"/>
                  <a:pt x="10991088" y="1237488"/>
                  <a:pt x="11027664" y="1243584"/>
                </a:cubicBezTo>
                <a:cubicBezTo>
                  <a:pt x="11045952" y="1261872"/>
                  <a:pt x="11062659" y="1281891"/>
                  <a:pt x="11082528" y="1298448"/>
                </a:cubicBezTo>
                <a:cubicBezTo>
                  <a:pt x="11114939" y="1325458"/>
                  <a:pt x="11173717" y="1355817"/>
                  <a:pt x="11210544" y="1371600"/>
                </a:cubicBezTo>
                <a:cubicBezTo>
                  <a:pt x="11228263" y="1379194"/>
                  <a:pt x="11248557" y="1380526"/>
                  <a:pt x="11265408" y="1389888"/>
                </a:cubicBezTo>
                <a:cubicBezTo>
                  <a:pt x="11303835" y="1411236"/>
                  <a:pt x="11333433" y="1449139"/>
                  <a:pt x="11375136" y="1463040"/>
                </a:cubicBezTo>
                <a:cubicBezTo>
                  <a:pt x="11531489" y="1515158"/>
                  <a:pt x="11446607" y="1494834"/>
                  <a:pt x="11631168" y="1517904"/>
                </a:cubicBezTo>
                <a:cubicBezTo>
                  <a:pt x="11733721" y="1552088"/>
                  <a:pt x="11667330" y="1531517"/>
                  <a:pt x="11832336" y="1572768"/>
                </a:cubicBezTo>
                <a:cubicBezTo>
                  <a:pt x="11856720" y="1578864"/>
                  <a:pt x="11882151" y="1581721"/>
                  <a:pt x="11905488" y="1591056"/>
                </a:cubicBezTo>
                <a:cubicBezTo>
                  <a:pt x="11935968" y="1603248"/>
                  <a:pt x="11966076" y="1616413"/>
                  <a:pt x="11996928" y="1627632"/>
                </a:cubicBezTo>
                <a:cubicBezTo>
                  <a:pt x="12033161" y="1640808"/>
                  <a:pt x="12106656" y="1664208"/>
                  <a:pt x="12106656" y="1664208"/>
                </a:cubicBezTo>
                <a:cubicBezTo>
                  <a:pt x="12118848" y="1682496"/>
                  <a:pt x="12126069" y="1705342"/>
                  <a:pt x="12143232" y="1719072"/>
                </a:cubicBezTo>
                <a:cubicBezTo>
                  <a:pt x="12158285" y="1731114"/>
                  <a:pt x="12180854" y="1728739"/>
                  <a:pt x="12198096" y="1737360"/>
                </a:cubicBezTo>
                <a:cubicBezTo>
                  <a:pt x="12217755" y="1747190"/>
                  <a:pt x="12234672" y="1761744"/>
                  <a:pt x="12252960" y="1773936"/>
                </a:cubicBezTo>
                <a:cubicBezTo>
                  <a:pt x="12265152" y="1792224"/>
                  <a:pt x="12289536" y="1806821"/>
                  <a:pt x="12289536" y="1828800"/>
                </a:cubicBezTo>
                <a:cubicBezTo>
                  <a:pt x="12289536" y="1879069"/>
                  <a:pt x="12252960" y="1975104"/>
                  <a:pt x="12252960" y="1975104"/>
                </a:cubicBezTo>
                <a:cubicBezTo>
                  <a:pt x="12210699" y="3073895"/>
                  <a:pt x="12241771" y="2014806"/>
                  <a:pt x="12271248" y="4078224"/>
                </a:cubicBezTo>
                <a:cubicBezTo>
                  <a:pt x="12279045" y="4624013"/>
                  <a:pt x="12270407" y="5163314"/>
                  <a:pt x="12307824" y="5705856"/>
                </a:cubicBezTo>
                <a:cubicBezTo>
                  <a:pt x="12312039" y="5766975"/>
                  <a:pt x="12320016" y="5827776"/>
                  <a:pt x="12326112" y="5888736"/>
                </a:cubicBezTo>
                <a:cubicBezTo>
                  <a:pt x="12079051" y="5913442"/>
                  <a:pt x="12067749" y="5929301"/>
                  <a:pt x="11759184" y="5852160"/>
                </a:cubicBezTo>
                <a:cubicBezTo>
                  <a:pt x="11734800" y="5846064"/>
                  <a:pt x="11710199" y="5840777"/>
                  <a:pt x="11686032" y="5833872"/>
                </a:cubicBezTo>
                <a:cubicBezTo>
                  <a:pt x="11667496" y="5828576"/>
                  <a:pt x="11650283" y="5818077"/>
                  <a:pt x="11631168" y="5815584"/>
                </a:cubicBezTo>
                <a:cubicBezTo>
                  <a:pt x="11509669" y="5799736"/>
                  <a:pt x="11265408" y="5779008"/>
                  <a:pt x="11265408" y="5779008"/>
                </a:cubicBezTo>
                <a:lnTo>
                  <a:pt x="10533888" y="5797296"/>
                </a:lnTo>
                <a:cubicBezTo>
                  <a:pt x="10502835" y="5798676"/>
                  <a:pt x="10473259" y="5811476"/>
                  <a:pt x="10442448" y="5815584"/>
                </a:cubicBezTo>
                <a:cubicBezTo>
                  <a:pt x="10381721" y="5823681"/>
                  <a:pt x="10320720" y="5830166"/>
                  <a:pt x="10259568" y="5833872"/>
                </a:cubicBezTo>
                <a:cubicBezTo>
                  <a:pt x="9943054" y="5853055"/>
                  <a:pt x="9449425" y="5862688"/>
                  <a:pt x="9162288" y="5870448"/>
                </a:cubicBezTo>
                <a:lnTo>
                  <a:pt x="8833104" y="5888736"/>
                </a:lnTo>
                <a:cubicBezTo>
                  <a:pt x="8759861" y="5893619"/>
                  <a:pt x="8686891" y="5902141"/>
                  <a:pt x="8613648" y="5907024"/>
                </a:cubicBezTo>
                <a:cubicBezTo>
                  <a:pt x="8469101" y="5916660"/>
                  <a:pt x="8004947" y="5939988"/>
                  <a:pt x="7882128" y="5943600"/>
                </a:cubicBezTo>
                <a:lnTo>
                  <a:pt x="7040880" y="5961888"/>
                </a:lnTo>
                <a:lnTo>
                  <a:pt x="6437376" y="5998464"/>
                </a:lnTo>
                <a:cubicBezTo>
                  <a:pt x="6290925" y="6008741"/>
                  <a:pt x="6144739" y="6022502"/>
                  <a:pt x="5998464" y="6035040"/>
                </a:cubicBezTo>
                <a:lnTo>
                  <a:pt x="5797296" y="6053328"/>
                </a:lnTo>
                <a:cubicBezTo>
                  <a:pt x="5663957" y="6079996"/>
                  <a:pt x="5715029" y="6072528"/>
                  <a:pt x="5541264" y="6089904"/>
                </a:cubicBezTo>
                <a:cubicBezTo>
                  <a:pt x="5309045" y="6113126"/>
                  <a:pt x="5261853" y="6114242"/>
                  <a:pt x="4992624" y="6126480"/>
                </a:cubicBezTo>
                <a:cubicBezTo>
                  <a:pt x="4338790" y="6156200"/>
                  <a:pt x="4324606" y="6148403"/>
                  <a:pt x="3474720" y="6163056"/>
                </a:cubicBezTo>
                <a:cubicBezTo>
                  <a:pt x="3358896" y="6169152"/>
                  <a:pt x="3243232" y="6181344"/>
                  <a:pt x="3127248" y="6181344"/>
                </a:cubicBezTo>
                <a:cubicBezTo>
                  <a:pt x="2559819" y="6181344"/>
                  <a:pt x="1912874" y="6214902"/>
                  <a:pt x="1316736" y="6144768"/>
                </a:cubicBezTo>
                <a:cubicBezTo>
                  <a:pt x="1243770" y="6136184"/>
                  <a:pt x="1169102" y="6124766"/>
                  <a:pt x="1097280" y="6108192"/>
                </a:cubicBezTo>
                <a:cubicBezTo>
                  <a:pt x="1048298" y="6096889"/>
                  <a:pt x="995938" y="6094097"/>
                  <a:pt x="950976" y="6071616"/>
                </a:cubicBezTo>
                <a:cubicBezTo>
                  <a:pt x="926592" y="6059424"/>
                  <a:pt x="903845" y="6043172"/>
                  <a:pt x="877824" y="6035040"/>
                </a:cubicBezTo>
                <a:cubicBezTo>
                  <a:pt x="805853" y="6012549"/>
                  <a:pt x="729902" y="6004021"/>
                  <a:pt x="658368" y="5980176"/>
                </a:cubicBezTo>
                <a:lnTo>
                  <a:pt x="438912" y="5907024"/>
                </a:lnTo>
                <a:cubicBezTo>
                  <a:pt x="420624" y="5900928"/>
                  <a:pt x="400088" y="5899429"/>
                  <a:pt x="384048" y="5888736"/>
                </a:cubicBezTo>
                <a:lnTo>
                  <a:pt x="274320" y="5815584"/>
                </a:lnTo>
                <a:cubicBezTo>
                  <a:pt x="237744" y="5760720"/>
                  <a:pt x="243840" y="5754624"/>
                  <a:pt x="182880" y="5724144"/>
                </a:cubicBezTo>
                <a:cubicBezTo>
                  <a:pt x="165638" y="5715523"/>
                  <a:pt x="144867" y="5715218"/>
                  <a:pt x="128016" y="5705856"/>
                </a:cubicBezTo>
                <a:cubicBezTo>
                  <a:pt x="89589" y="5684508"/>
                  <a:pt x="18288" y="5632704"/>
                  <a:pt x="18288" y="5632704"/>
                </a:cubicBezTo>
                <a:cubicBezTo>
                  <a:pt x="12192" y="5614416"/>
                  <a:pt x="0" y="5597117"/>
                  <a:pt x="0" y="5577840"/>
                </a:cubicBezTo>
                <a:cubicBezTo>
                  <a:pt x="0" y="5552706"/>
                  <a:pt x="12836" y="5529224"/>
                  <a:pt x="18288" y="5504688"/>
                </a:cubicBezTo>
                <a:cubicBezTo>
                  <a:pt x="26635" y="5467126"/>
                  <a:pt x="35256" y="5397600"/>
                  <a:pt x="54864" y="5358384"/>
                </a:cubicBezTo>
                <a:cubicBezTo>
                  <a:pt x="58719" y="5350673"/>
                  <a:pt x="67056" y="5346192"/>
                  <a:pt x="73152" y="5340096"/>
                </a:cubicBezTo>
              </a:path>
            </a:pathLst>
          </a:custGeom>
          <a:gradFill>
            <a:gsLst>
              <a:gs pos="0">
                <a:srgbClr val="6B5137"/>
              </a:gs>
              <a:gs pos="100000">
                <a:schemeClr val="tx1">
                  <a:lumMod val="75000"/>
                </a:schemeClr>
              </a:gs>
              <a:gs pos="100000">
                <a:schemeClr val="accent1">
                  <a:lumMod val="30000"/>
                  <a:lumOff val="70000"/>
                </a:schemeClr>
              </a:gs>
            </a:gsLst>
            <a:lin ang="5400000" scaled="1"/>
          </a:gradFill>
          <a:ln w="76200">
            <a:solidFill>
              <a:srgbClr val="6B51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Title 3"/>
          <p:cNvSpPr>
            <a:spLocks noGrp="1"/>
          </p:cNvSpPr>
          <p:nvPr>
            <p:ph type="title"/>
          </p:nvPr>
        </p:nvSpPr>
        <p:spPr>
          <a:xfrm>
            <a:off x="609600" y="615819"/>
            <a:ext cx="9601200" cy="609600"/>
          </a:xfrm>
        </p:spPr>
        <p:txBody>
          <a:bodyPr/>
          <a:lstStyle/>
          <a:p>
            <a:pPr defTabSz="911225"/>
            <a:r>
              <a:rPr lang="en-US" altLang="en-US" sz="3600" b="1" dirty="0">
                <a:latin typeface="Arial" panose="020B0604020202020204" pitchFamily="34" charset="0"/>
                <a:cs typeface="Arial" panose="020B0604020202020204" pitchFamily="34" charset="0"/>
              </a:rPr>
              <a:t>An Actual, Important Example:  Shorelines</a:t>
            </a:r>
          </a:p>
        </p:txBody>
      </p:sp>
      <p:sp>
        <p:nvSpPr>
          <p:cNvPr id="36" name="Rectangle 1"/>
          <p:cNvSpPr>
            <a:spLocks noChangeArrowheads="1"/>
          </p:cNvSpPr>
          <p:nvPr/>
        </p:nvSpPr>
        <p:spPr bwMode="auto">
          <a:xfrm>
            <a:off x="990600" y="1371600"/>
            <a:ext cx="100584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a:solidFill>
                  <a:schemeClr val="bg1"/>
                </a:solidFill>
                <a:latin typeface="Arial" panose="020B0604020202020204" pitchFamily="34" charset="0"/>
              </a:rPr>
              <a:t>Okay, 14ers are fun and all, but please tell me there’s actually more to this.</a:t>
            </a:r>
          </a:p>
          <a:p>
            <a:pPr marL="342900" indent="-342900">
              <a:spcBef>
                <a:spcPct val="0"/>
              </a:spcBef>
            </a:pPr>
            <a:r>
              <a:rPr lang="en-US" altLang="en-US" sz="2000" dirty="0">
                <a:solidFill>
                  <a:schemeClr val="bg1"/>
                </a:solidFill>
                <a:latin typeface="Arial" panose="020B0604020202020204" pitchFamily="34" charset="0"/>
              </a:rPr>
              <a:t>Yes, precise height determination is critical in low lying areas near water.</a:t>
            </a:r>
          </a:p>
          <a:p>
            <a:pPr marL="342900" indent="-342900">
              <a:spcBef>
                <a:spcPct val="0"/>
              </a:spcBef>
            </a:pPr>
            <a:r>
              <a:rPr lang="en-US" altLang="en-US" sz="2000" dirty="0">
                <a:solidFill>
                  <a:schemeClr val="bg1"/>
                </a:solidFill>
                <a:latin typeface="Arial" panose="020B0604020202020204" pitchFamily="34" charset="0"/>
              </a:rPr>
              <a:t>A tiny change in height can be a huge change in horizontal distance.</a:t>
            </a:r>
          </a:p>
          <a:p>
            <a:pPr marL="342900" indent="-342900">
              <a:spcBef>
                <a:spcPct val="0"/>
              </a:spcBef>
            </a:pPr>
            <a:r>
              <a:rPr lang="en-US" altLang="en-US" sz="2000" dirty="0">
                <a:solidFill>
                  <a:schemeClr val="bg1"/>
                </a:solidFill>
                <a:latin typeface="Arial" panose="020B0604020202020204" pitchFamily="34" charset="0"/>
              </a:rPr>
              <a:t>And tiny changes in gravity can cause water to flow where you don’t expect it to.</a:t>
            </a:r>
          </a:p>
        </p:txBody>
      </p:sp>
      <p:sp>
        <p:nvSpPr>
          <p:cNvPr id="40" name="Oval 39"/>
          <p:cNvSpPr/>
          <p:nvPr/>
        </p:nvSpPr>
        <p:spPr>
          <a:xfrm>
            <a:off x="6934200" y="6326472"/>
            <a:ext cx="493906" cy="465332"/>
          </a:xfrm>
          <a:prstGeom prst="ellipse">
            <a:avLst/>
          </a:prstGeom>
          <a:solidFill>
            <a:srgbClr val="FFC000"/>
          </a:solidFill>
          <a:ln>
            <a:solidFill>
              <a:srgbClr val="6B51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0924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animBg="1"/>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ctrTitle"/>
          </p:nvPr>
        </p:nvSpPr>
        <p:spPr>
          <a:xfrm>
            <a:off x="838200" y="456593"/>
            <a:ext cx="8915400" cy="642937"/>
          </a:xfrm>
        </p:spPr>
        <p:txBody>
          <a:bodyPr/>
          <a:lstStyle/>
          <a:p>
            <a:pPr eaLnBrk="1" hangingPunct="1"/>
            <a:r>
              <a:rPr lang="en-US" altLang="en-US" sz="3200" b="1" dirty="0">
                <a:latin typeface="Arial" panose="020B0604020202020204" pitchFamily="34" charset="0"/>
                <a:cs typeface="Arial" panose="020B0604020202020204" pitchFamily="34" charset="0"/>
              </a:rPr>
              <a:t>What life will be like with the new Datum:</a:t>
            </a:r>
          </a:p>
        </p:txBody>
      </p:sp>
      <p:sp>
        <p:nvSpPr>
          <p:cNvPr id="33795" name="Rectangle 5"/>
          <p:cNvSpPr>
            <a:spLocks noGrp="1"/>
          </p:cNvSpPr>
          <p:nvPr>
            <p:ph type="subTitle" idx="1"/>
          </p:nvPr>
        </p:nvSpPr>
        <p:spPr>
          <a:xfrm>
            <a:off x="3711385" y="1224425"/>
            <a:ext cx="7588624" cy="1409701"/>
          </a:xfrm>
        </p:spPr>
        <p:txBody>
          <a:bodyPr>
            <a:normAutofit lnSpcReduction="10000"/>
          </a:bodyPr>
          <a:lstStyle/>
          <a:p>
            <a:pPr eaLnBrk="1" hangingPunct="1">
              <a:defRPr/>
            </a:pPr>
            <a:r>
              <a:rPr lang="en-US" altLang="en-US" sz="2400" cap="none" dirty="0">
                <a:solidFill>
                  <a:schemeClr val="bg1"/>
                </a:solidFill>
                <a:latin typeface="Arial" charset="0"/>
                <a:ea typeface="ＭＳ Ｐゴシック" charset="0"/>
                <a:cs typeface="Arial" charset="0"/>
              </a:rPr>
              <a:t>Vastly improved flood plain mapping</a:t>
            </a:r>
          </a:p>
          <a:p>
            <a:pPr marL="800100" lvl="1" indent="-342900" algn="l">
              <a:spcBef>
                <a:spcPct val="20000"/>
              </a:spcBef>
              <a:buClr>
                <a:schemeClr val="accent1">
                  <a:lumMod val="75000"/>
                </a:schemeClr>
              </a:buClr>
              <a:buFont typeface="Arial" panose="020B0604020202020204" pitchFamily="34" charset="0"/>
              <a:buChar char="•"/>
              <a:defRPr/>
            </a:pPr>
            <a:r>
              <a:rPr lang="en-US" altLang="en-US" sz="1900" dirty="0">
                <a:solidFill>
                  <a:schemeClr val="bg1"/>
                </a:solidFill>
                <a:latin typeface="Arial" panose="020B0604020202020204" pitchFamily="34" charset="0"/>
                <a:ea typeface="MS PGothic" panose="020B0600070205080204" pitchFamily="34" charset="-128"/>
                <a:cs typeface="+mn-cs"/>
              </a:rPr>
              <a:t>Water “sees” and flows due to differences in gravity.   These are mapped directly</a:t>
            </a:r>
          </a:p>
          <a:p>
            <a:pPr marL="800100" lvl="1" indent="-342900" algn="l">
              <a:spcBef>
                <a:spcPct val="20000"/>
              </a:spcBef>
              <a:buClr>
                <a:schemeClr val="accent1">
                  <a:lumMod val="75000"/>
                </a:schemeClr>
              </a:buClr>
              <a:buFont typeface="Arial" panose="020B0604020202020204" pitchFamily="34" charset="0"/>
              <a:buChar char="•"/>
              <a:defRPr/>
            </a:pPr>
            <a:r>
              <a:rPr lang="en-US" altLang="en-US" sz="1900" dirty="0">
                <a:solidFill>
                  <a:schemeClr val="bg1"/>
                </a:solidFill>
                <a:latin typeface="Arial" panose="020B0604020202020204" pitchFamily="34" charset="0"/>
                <a:ea typeface="MS PGothic" panose="020B0600070205080204" pitchFamily="34" charset="-128"/>
                <a:cs typeface="+mn-cs"/>
              </a:rPr>
              <a:t>Critical importance in low-lying, flat communities</a:t>
            </a:r>
          </a:p>
          <a:p>
            <a:pPr lvl="1" algn="l">
              <a:buFont typeface="Arial" charset="0"/>
              <a:buChar char="•"/>
              <a:defRPr/>
            </a:pPr>
            <a:endParaRPr lang="en-US" altLang="en-US" dirty="0">
              <a:solidFill>
                <a:schemeClr val="bg1"/>
              </a:solidFill>
              <a:latin typeface="Arial" charset="0"/>
              <a:ea typeface="ＭＳ Ｐゴシック" charset="0"/>
              <a:cs typeface="Arial" charset="0"/>
            </a:endParaRPr>
          </a:p>
          <a:p>
            <a:pPr lvl="1" algn="l">
              <a:buFont typeface="Arial" charset="0"/>
              <a:buChar char="•"/>
              <a:defRPr/>
            </a:pPr>
            <a:endParaRPr lang="en-US" altLang="en-US" dirty="0">
              <a:solidFill>
                <a:schemeClr val="bg1"/>
              </a:solidFill>
              <a:latin typeface="Arial" charset="0"/>
              <a:ea typeface="ＭＳ Ｐゴシック" charset="0"/>
              <a:cs typeface="Arial" charset="0"/>
            </a:endParaRPr>
          </a:p>
          <a:p>
            <a:pPr lvl="1" algn="l">
              <a:defRPr/>
            </a:pPr>
            <a:endParaRPr lang="en-US" altLang="en-US" dirty="0">
              <a:solidFill>
                <a:schemeClr val="bg1"/>
              </a:solidFill>
              <a:latin typeface="Arial" charset="0"/>
              <a:ea typeface="ＭＳ Ｐゴシック" charset="0"/>
              <a:cs typeface="Arial" charset="0"/>
            </a:endParaRPr>
          </a:p>
        </p:txBody>
      </p:sp>
      <p:pic>
        <p:nvPicPr>
          <p:cNvPr id="10245" name="Picture 12" descr="Image result for smart hig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486400"/>
            <a:ext cx="2224834" cy="1295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6" name="Rectangle 5"/>
          <p:cNvSpPr txBox="1">
            <a:spLocks/>
          </p:cNvSpPr>
          <p:nvPr/>
        </p:nvSpPr>
        <p:spPr bwMode="auto">
          <a:xfrm>
            <a:off x="3711385" y="2701270"/>
            <a:ext cx="7565559" cy="1163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2400" dirty="0">
                <a:solidFill>
                  <a:schemeClr val="bg1"/>
                </a:solidFill>
                <a:latin typeface="Arial" panose="020B0604020202020204" pitchFamily="34" charset="0"/>
              </a:rPr>
              <a:t>Revolutionize professional surveying</a:t>
            </a:r>
          </a:p>
          <a:p>
            <a:pPr marL="742950" lvl="1" indent="-285750">
              <a:buFont typeface="Arial" panose="020B0604020202020204" pitchFamily="34" charset="0"/>
              <a:buChar char="•"/>
            </a:pPr>
            <a:r>
              <a:rPr lang="en-US" altLang="en-US" sz="1800" dirty="0">
                <a:solidFill>
                  <a:schemeClr val="bg1"/>
                </a:solidFill>
                <a:latin typeface="Arial" panose="020B0604020202020204" pitchFamily="34" charset="0"/>
              </a:rPr>
              <a:t>No more need for installing and locating bench marks</a:t>
            </a:r>
          </a:p>
          <a:p>
            <a:pPr marL="742950" lvl="1" indent="-285750">
              <a:buFont typeface="Arial" panose="020B0604020202020204" pitchFamily="34" charset="0"/>
              <a:buChar char="•"/>
            </a:pPr>
            <a:r>
              <a:rPr lang="en-US" altLang="en-US" sz="1800" dirty="0">
                <a:solidFill>
                  <a:schemeClr val="bg1"/>
                </a:solidFill>
                <a:latin typeface="Arial" panose="020B0604020202020204" pitchFamily="34" charset="0"/>
              </a:rPr>
              <a:t>Absolute, consistent positioning autonomously, anywhere</a:t>
            </a:r>
            <a:endParaRPr lang="en-US" altLang="en-US" sz="2400" dirty="0">
              <a:solidFill>
                <a:schemeClr val="bg1"/>
              </a:solidFill>
              <a:latin typeface="Arial" panose="020B0604020202020204" pitchFamily="34" charset="0"/>
            </a:endParaRPr>
          </a:p>
        </p:txBody>
      </p:sp>
      <p:pic>
        <p:nvPicPr>
          <p:cNvPr id="102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9088" y="1157335"/>
            <a:ext cx="2184867" cy="1517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8" name="Picture 11" descr="Bridge_split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745" y="4180343"/>
            <a:ext cx="2208212" cy="1366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32543"/>
            <a:ext cx="2233145" cy="1382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775074" y="4104143"/>
            <a:ext cx="7883526" cy="1015663"/>
          </a:xfrm>
          <a:prstGeom prst="rect">
            <a:avLst/>
          </a:prstGeom>
        </p:spPr>
        <p:txBody>
          <a:bodyPr wrap="square">
            <a:spAutoFit/>
          </a:bodyPr>
          <a:lstStyle/>
          <a:p>
            <a:r>
              <a:rPr lang="en-US" altLang="en-US" sz="2400" dirty="0">
                <a:solidFill>
                  <a:schemeClr val="bg1"/>
                </a:solidFill>
                <a:latin typeface="Arial" panose="020B0604020202020204" pitchFamily="34" charset="0"/>
              </a:rPr>
              <a:t>Impacts on infrastructure</a:t>
            </a:r>
          </a:p>
          <a:p>
            <a:pPr marL="742950" lvl="1" indent="-285750">
              <a:buFont typeface="Arial" panose="020B0604020202020204" pitchFamily="34" charset="0"/>
              <a:buChar char="•"/>
            </a:pPr>
            <a:r>
              <a:rPr lang="en-US" altLang="en-US" dirty="0">
                <a:solidFill>
                  <a:schemeClr val="bg1"/>
                </a:solidFill>
                <a:latin typeface="Arial" panose="020B0604020202020204" pitchFamily="34" charset="0"/>
              </a:rPr>
              <a:t>Any application requiring precise positioning -   bridges, tunnels, railways, agriculture, navigation - will be easier and more accurate </a:t>
            </a:r>
            <a:endParaRPr lang="en-US" altLang="en-US" sz="2800" dirty="0">
              <a:solidFill>
                <a:schemeClr val="bg1"/>
              </a:solidFill>
              <a:latin typeface="Arial" panose="020B0604020202020204" pitchFamily="34" charset="0"/>
            </a:endParaRPr>
          </a:p>
        </p:txBody>
      </p:sp>
      <p:sp>
        <p:nvSpPr>
          <p:cNvPr id="3" name="Rectangle 2"/>
          <p:cNvSpPr/>
          <p:nvPr/>
        </p:nvSpPr>
        <p:spPr>
          <a:xfrm>
            <a:off x="3786932" y="5499079"/>
            <a:ext cx="7414467" cy="738664"/>
          </a:xfrm>
          <a:prstGeom prst="rect">
            <a:avLst/>
          </a:prstGeom>
        </p:spPr>
        <p:txBody>
          <a:bodyPr wrap="square">
            <a:spAutoFit/>
          </a:bodyPr>
          <a:lstStyle/>
          <a:p>
            <a:pPr>
              <a:defRPr/>
            </a:pPr>
            <a:r>
              <a:rPr lang="en-US" altLang="en-US" sz="2400" dirty="0">
                <a:solidFill>
                  <a:schemeClr val="bg1"/>
                </a:solidFill>
                <a:latin typeface="Arial" charset="0"/>
                <a:ea typeface="ＭＳ Ｐゴシック" charset="0"/>
                <a:cs typeface="Arial" charset="0"/>
              </a:rPr>
              <a:t>Fundamental support for new technologies</a:t>
            </a:r>
          </a:p>
          <a:p>
            <a:pPr marL="742950" lvl="1" indent="-285750">
              <a:buFont typeface="Arial" panose="020B0604020202020204" pitchFamily="34" charset="0"/>
              <a:buChar char="•"/>
              <a:defRPr/>
            </a:pPr>
            <a:r>
              <a:rPr lang="en-US" altLang="en-US" dirty="0">
                <a:solidFill>
                  <a:schemeClr val="bg1"/>
                </a:solidFill>
                <a:latin typeface="Arial" charset="0"/>
                <a:ea typeface="ＭＳ Ｐゴシック" charset="0"/>
                <a:cs typeface="Arial" charset="0"/>
              </a:rPr>
              <a:t>“Smart Highways” for autonomous vehicles</a:t>
            </a:r>
          </a:p>
        </p:txBody>
      </p:sp>
    </p:spTree>
    <p:extLst>
      <p:ext uri="{BB962C8B-B14F-4D97-AF65-F5344CB8AC3E}">
        <p14:creationId xmlns:p14="http://schemas.microsoft.com/office/powerpoint/2010/main" val="3615320398"/>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p:cNvSpPr/>
          <p:nvPr/>
        </p:nvSpPr>
        <p:spPr>
          <a:xfrm>
            <a:off x="1219200" y="4191000"/>
            <a:ext cx="9667875" cy="363102"/>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2" name="Straight Arrow Connector 21"/>
          <p:cNvCxnSpPr/>
          <p:nvPr/>
        </p:nvCxnSpPr>
        <p:spPr>
          <a:xfrm>
            <a:off x="7239000" y="4267200"/>
            <a:ext cx="0" cy="1752600"/>
          </a:xfrm>
          <a:prstGeom prst="straightConnector1">
            <a:avLst/>
          </a:prstGeom>
          <a:ln>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162800" y="4267200"/>
            <a:ext cx="3160153"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009650" y="5457249"/>
            <a:ext cx="9667875" cy="25775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Freeform 12"/>
          <p:cNvSpPr/>
          <p:nvPr/>
        </p:nvSpPr>
        <p:spPr>
          <a:xfrm>
            <a:off x="1162051" y="5714999"/>
            <a:ext cx="9658350" cy="45720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Freeform 40"/>
          <p:cNvSpPr/>
          <p:nvPr/>
        </p:nvSpPr>
        <p:spPr>
          <a:xfrm>
            <a:off x="1066800" y="5076249"/>
            <a:ext cx="9667875" cy="376178"/>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Freeform 41"/>
          <p:cNvSpPr/>
          <p:nvPr/>
        </p:nvSpPr>
        <p:spPr>
          <a:xfrm>
            <a:off x="1066800" y="4542850"/>
            <a:ext cx="9667875" cy="363102"/>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938" name="Title 3"/>
          <p:cNvSpPr>
            <a:spLocks noGrp="1"/>
          </p:cNvSpPr>
          <p:nvPr>
            <p:ph type="title"/>
          </p:nvPr>
        </p:nvSpPr>
        <p:spPr>
          <a:xfrm>
            <a:off x="542924" y="602029"/>
            <a:ext cx="11106151" cy="786254"/>
          </a:xfrm>
        </p:spPr>
        <p:txBody>
          <a:bodyPr>
            <a:normAutofit/>
          </a:bodyPr>
          <a:lstStyle/>
          <a:p>
            <a:pPr defTabSz="911225"/>
            <a:r>
              <a:rPr lang="en-US" altLang="en-US" sz="3600" b="1" dirty="0"/>
              <a:t>Going Forward</a:t>
            </a:r>
            <a:r>
              <a:rPr lang="en-US" altLang="en-US" sz="3600" b="1" dirty="0">
                <a:solidFill>
                  <a:schemeClr val="bg1"/>
                </a:solidFill>
                <a:latin typeface="Arial" panose="020B0604020202020204" pitchFamily="34" charset="0"/>
                <a:cs typeface="Arial" panose="020B0604020202020204" pitchFamily="34" charset="0"/>
              </a:rPr>
              <a:t>: Atomic “Optical” Clocks</a:t>
            </a:r>
          </a:p>
        </p:txBody>
      </p:sp>
      <p:sp>
        <p:nvSpPr>
          <p:cNvPr id="39940" name="Rectangle 1"/>
          <p:cNvSpPr>
            <a:spLocks noChangeArrowheads="1"/>
          </p:cNvSpPr>
          <p:nvPr/>
        </p:nvSpPr>
        <p:spPr bwMode="auto">
          <a:xfrm>
            <a:off x="1009649" y="1435909"/>
            <a:ext cx="104203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sz="2400" dirty="0">
                <a:solidFill>
                  <a:schemeClr val="bg1"/>
                </a:solidFill>
                <a:latin typeface="Arial" panose="020B0604020202020204" pitchFamily="34" charset="0"/>
                <a:cs typeface="Arial" panose="020B0604020202020204" pitchFamily="34" charset="0"/>
              </a:rPr>
              <a:t>Einstein’s theory of general relativity indicates that when any clock is operated at a location “higher” than another it will be observed to run faster. </a:t>
            </a:r>
            <a:endParaRPr lang="en-US" altLang="en-US" sz="1600" dirty="0">
              <a:solidFill>
                <a:schemeClr val="bg1"/>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7086600" y="3505200"/>
            <a:ext cx="0" cy="1295400"/>
          </a:xfrm>
          <a:prstGeom prst="straightConnector1">
            <a:avLst/>
          </a:prstGeom>
          <a:ln>
            <a:solidFill>
              <a:schemeClr val="accent1">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58000" y="3505200"/>
            <a:ext cx="24384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6"/>
              <p:cNvSpPr>
                <a:spLocks noChangeArrowheads="1"/>
              </p:cNvSpPr>
              <p:nvPr/>
            </p:nvSpPr>
            <p:spPr bwMode="auto">
              <a:xfrm>
                <a:off x="2692759" y="2776775"/>
                <a:ext cx="3276600" cy="859210"/>
              </a:xfrm>
              <a:prstGeom prst="rect">
                <a:avLst/>
              </a:prstGeom>
              <a:noFill/>
              <a:ln w="9525">
                <a:solidFill>
                  <a:srgbClr val="000000"/>
                </a:solidFill>
                <a:miter lim="800000"/>
                <a:headEnd/>
                <a:tailEnd/>
              </a:ln>
              <a:extLst>
                <a:ext uri="{909E8E84-426E-40dd-AFC4-6F175D3DCCD1}">
                  <a14:hiddenFill xmlns="">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14:m>
                  <m:oMathPara xmlns:m="http://schemas.openxmlformats.org/officeDocument/2006/math">
                    <m:oMathParaPr>
                      <m:jc m:val="centerGroup"/>
                    </m:oMathParaPr>
                    <m:oMath xmlns:m="http://schemas.openxmlformats.org/officeDocument/2006/math">
                      <m:f>
                        <m:fPr>
                          <m:ctrlPr>
                            <a:rPr lang="en-US" altLang="en-US" sz="2400" i="1" smtClean="0">
                              <a:solidFill>
                                <a:schemeClr val="bg1"/>
                              </a:solidFill>
                              <a:latin typeface="Cambria Math" panose="02040503050406030204" pitchFamily="18" charset="0"/>
                            </a:rPr>
                          </m:ctrlPr>
                        </m:fPr>
                        <m:num>
                          <m:r>
                            <a:rPr lang="en-US" altLang="en-US" sz="2400" i="1">
                              <a:solidFill>
                                <a:schemeClr val="bg1"/>
                              </a:solidFill>
                              <a:latin typeface="Cambria Math" panose="02040503050406030204" pitchFamily="18" charset="0"/>
                            </a:rPr>
                            <m:t>𝛥</m:t>
                          </m:r>
                          <m:r>
                            <a:rPr lang="en-US" altLang="en-US" sz="2400" i="1">
                              <a:solidFill>
                                <a:schemeClr val="bg1"/>
                              </a:solidFill>
                              <a:latin typeface="Cambria Math" panose="02040503050406030204" pitchFamily="18" charset="0"/>
                            </a:rPr>
                            <m:t>𝑓</m:t>
                          </m:r>
                        </m:num>
                        <m:den>
                          <m:r>
                            <a:rPr lang="en-US" altLang="en-US" sz="2400" b="0" i="1" smtClean="0">
                              <a:solidFill>
                                <a:schemeClr val="bg1"/>
                              </a:solidFill>
                              <a:latin typeface="Cambria Math" panose="02040503050406030204" pitchFamily="18" charset="0"/>
                            </a:rPr>
                            <m:t>𝑓</m:t>
                          </m:r>
                        </m:den>
                      </m:f>
                      <m:r>
                        <a:rPr lang="en-US" altLang="en-US" sz="2400" b="0" i="1" smtClean="0">
                          <a:solidFill>
                            <a:schemeClr val="bg1"/>
                          </a:solidFill>
                          <a:latin typeface="Cambria Math" panose="02040503050406030204" pitchFamily="18" charset="0"/>
                        </a:rPr>
                        <m:t>=</m:t>
                      </m:r>
                      <m:f>
                        <m:fPr>
                          <m:ctrlPr>
                            <a:rPr lang="en-US" altLang="en-US" sz="2400" i="1" smtClean="0">
                              <a:solidFill>
                                <a:schemeClr val="bg1"/>
                              </a:solidFill>
                              <a:latin typeface="Cambria Math" panose="02040503050406030204" pitchFamily="18" charset="0"/>
                            </a:rPr>
                          </m:ctrlPr>
                        </m:fPr>
                        <m:num>
                          <m:r>
                            <a:rPr lang="en-US" altLang="en-US" sz="2400" b="0" i="1" smtClean="0">
                              <a:solidFill>
                                <a:schemeClr val="bg1"/>
                              </a:solidFill>
                              <a:latin typeface="Cambria Math" panose="02040503050406030204" pitchFamily="18" charset="0"/>
                            </a:rPr>
                            <m:t>𝑔</m:t>
                          </m:r>
                          <m:r>
                            <a:rPr lang="en-US" altLang="en-US" sz="2400" b="0" i="1" smtClean="0">
                              <a:solidFill>
                                <a:schemeClr val="bg1"/>
                              </a:solidFill>
                              <a:latin typeface="Cambria Math" panose="02040503050406030204" pitchFamily="18" charset="0"/>
                            </a:rPr>
                            <m:t>𝛥</m:t>
                          </m:r>
                          <m:r>
                            <a:rPr lang="en-US" altLang="en-US" sz="2400" b="0" i="1" smtClean="0">
                              <a:solidFill>
                                <a:schemeClr val="bg1"/>
                              </a:solidFill>
                              <a:latin typeface="Cambria Math" panose="02040503050406030204" pitchFamily="18" charset="0"/>
                            </a:rPr>
                            <m:t>h</m:t>
                          </m:r>
                        </m:num>
                        <m:den>
                          <m:r>
                            <a:rPr lang="en-US" altLang="en-US" sz="2400" b="0" i="1" smtClean="0">
                              <a:solidFill>
                                <a:schemeClr val="bg1"/>
                              </a:solidFill>
                              <a:latin typeface="Cambria Math" panose="02040503050406030204" pitchFamily="18" charset="0"/>
                            </a:rPr>
                            <m:t>𝑐</m:t>
                          </m:r>
                          <m:r>
                            <a:rPr lang="en-US" altLang="en-US" sz="2400" b="0" i="1" baseline="30000" smtClean="0">
                              <a:solidFill>
                                <a:schemeClr val="bg1"/>
                              </a:solidFill>
                              <a:latin typeface="Cambria Math" panose="02040503050406030204" pitchFamily="18" charset="0"/>
                            </a:rPr>
                            <m:t>2</m:t>
                          </m:r>
                        </m:den>
                      </m:f>
                    </m:oMath>
                  </m:oMathPara>
                </a14:m>
                <a:endParaRPr lang="en-US" altLang="en-US" sz="2400" dirty="0">
                  <a:solidFill>
                    <a:schemeClr val="bg1"/>
                  </a:solidFill>
                </a:endParaRPr>
              </a:p>
            </p:txBody>
          </p:sp>
        </mc:Choice>
        <mc:Fallback xmlns="">
          <p:sp>
            <p:nvSpPr>
              <p:cNvPr id="15" name="Rectangle 6"/>
              <p:cNvSpPr>
                <a:spLocks noRot="1" noChangeAspect="1" noMove="1" noResize="1" noEditPoints="1" noAdjustHandles="1" noChangeArrowheads="1" noChangeShapeType="1" noTextEdit="1"/>
              </p:cNvSpPr>
              <p:nvPr/>
            </p:nvSpPr>
            <p:spPr bwMode="auto">
              <a:xfrm>
                <a:off x="2692759" y="2776775"/>
                <a:ext cx="3276600" cy="859210"/>
              </a:xfrm>
              <a:prstGeom prst="rect">
                <a:avLst/>
              </a:prstGeom>
              <a:blipFill>
                <a:blip r:embed="rId2"/>
                <a:stretch>
                  <a:fillRect/>
                </a:stretch>
              </a:blip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r>
                  <a:rPr lang="en-US">
                    <a:noFill/>
                  </a:rPr>
                  <a:t> </a:t>
                </a:r>
              </a:p>
            </p:txBody>
          </p:sp>
        </mc:Fallback>
      </mc:AlternateContent>
      <p:grpSp>
        <p:nvGrpSpPr>
          <p:cNvPr id="6" name="Group 5"/>
          <p:cNvGrpSpPr/>
          <p:nvPr/>
        </p:nvGrpSpPr>
        <p:grpSpPr>
          <a:xfrm>
            <a:off x="8534400" y="2590800"/>
            <a:ext cx="1143000" cy="1143000"/>
            <a:chOff x="8534400" y="2765738"/>
            <a:chExt cx="1143000" cy="1143000"/>
          </a:xfrm>
        </p:grpSpPr>
        <p:sp>
          <p:nvSpPr>
            <p:cNvPr id="4" name="Oval 3"/>
            <p:cNvSpPr/>
            <p:nvPr/>
          </p:nvSpPr>
          <p:spPr>
            <a:xfrm>
              <a:off x="8534400" y="2765738"/>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 name="Right Arrow 4"/>
            <p:cNvSpPr/>
            <p:nvPr/>
          </p:nvSpPr>
          <p:spPr>
            <a:xfrm rot="19920347">
              <a:off x="9039226" y="3150340"/>
              <a:ext cx="485774" cy="198822"/>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Right Arrow 18"/>
            <p:cNvSpPr/>
            <p:nvPr/>
          </p:nvSpPr>
          <p:spPr>
            <a:xfrm rot="16200000">
              <a:off x="8889319" y="3111131"/>
              <a:ext cx="395062" cy="190499"/>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8" name="Straight Connector 7"/>
            <p:cNvCxnSpPr/>
            <p:nvPr/>
          </p:nvCxnSpPr>
          <p:spPr>
            <a:xfrm flipV="1">
              <a:off x="9105900" y="281940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9105900" y="368089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94869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85725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9753600" y="3429000"/>
            <a:ext cx="1143000" cy="1143000"/>
            <a:chOff x="9753600" y="3429000"/>
            <a:chExt cx="1143000" cy="1143000"/>
          </a:xfrm>
        </p:grpSpPr>
        <p:sp>
          <p:nvSpPr>
            <p:cNvPr id="20" name="Oval 19"/>
            <p:cNvSpPr/>
            <p:nvPr/>
          </p:nvSpPr>
          <p:spPr>
            <a:xfrm>
              <a:off x="9753600" y="3429000"/>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Right Arrow 20"/>
            <p:cNvSpPr/>
            <p:nvPr/>
          </p:nvSpPr>
          <p:spPr>
            <a:xfrm rot="17537257">
              <a:off x="10152014" y="3744433"/>
              <a:ext cx="485774" cy="198822"/>
            </a:xfrm>
            <a:prstGeom prst="rightArrow">
              <a:avLst/>
            </a:prstGeom>
            <a:gradFill>
              <a:gsLst>
                <a:gs pos="0">
                  <a:schemeClr val="accent1">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Right Arrow 25"/>
            <p:cNvSpPr/>
            <p:nvPr/>
          </p:nvSpPr>
          <p:spPr>
            <a:xfrm rot="16200000">
              <a:off x="10108520" y="3794065"/>
              <a:ext cx="395062" cy="190499"/>
            </a:xfrm>
            <a:prstGeom prst="rightArrow">
              <a:avLst/>
            </a:prstGeom>
            <a:gradFill>
              <a:gsLst>
                <a:gs pos="0">
                  <a:schemeClr val="tx2">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1" name="Straight Connector 30"/>
            <p:cNvCxnSpPr/>
            <p:nvPr/>
          </p:nvCxnSpPr>
          <p:spPr>
            <a:xfrm flipV="1">
              <a:off x="10325100" y="34924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0322953" y="44068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7917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107061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5" name="Oval Callout 34"/>
          <p:cNvSpPr/>
          <p:nvPr/>
        </p:nvSpPr>
        <p:spPr>
          <a:xfrm>
            <a:off x="304800" y="4800600"/>
            <a:ext cx="2743198" cy="1572674"/>
          </a:xfrm>
          <a:prstGeom prst="wedgeEllipseCallout">
            <a:avLst>
              <a:gd name="adj1" fmla="val 107629"/>
              <a:gd name="adj2" fmla="val -155548"/>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Both time and water feel the same thing – it’s like poetry…</a:t>
            </a:r>
            <a:endParaRPr lang="en-US" b="1" dirty="0">
              <a:solidFill>
                <a:srgbClr val="FF33CC"/>
              </a:solidFill>
            </a:endParaRPr>
          </a:p>
        </p:txBody>
      </p:sp>
    </p:spTree>
    <p:extLst>
      <p:ext uri="{BB962C8B-B14F-4D97-AF65-F5344CB8AC3E}">
        <p14:creationId xmlns:p14="http://schemas.microsoft.com/office/powerpoint/2010/main" val="332245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457200"/>
            <a:ext cx="11430000" cy="685800"/>
          </a:xfrm>
        </p:spPr>
        <p:txBody>
          <a:bodyPr>
            <a:normAutofit fontScale="90000"/>
          </a:bodyPr>
          <a:lstStyle/>
          <a:p>
            <a:pPr eaLnBrk="1" hangingPunct="1"/>
            <a:r>
              <a:rPr lang="en-US" altLang="en-US" sz="2800" b="1" dirty="0">
                <a:latin typeface="Arial" panose="020B0604020202020204" pitchFamily="34" charset="0"/>
                <a:cs typeface="Arial" panose="020B0604020202020204" pitchFamily="34" charset="0"/>
              </a:rPr>
              <a:t>Colorado has 57* Peaks with Summit Elevations of at Least  14,000 Feet</a:t>
            </a:r>
          </a:p>
        </p:txBody>
      </p:sp>
      <p:sp>
        <p:nvSpPr>
          <p:cNvPr id="5" name="Rectangle 3"/>
          <p:cNvSpPr>
            <a:spLocks noGrp="1" noChangeArrowheads="1"/>
          </p:cNvSpPr>
          <p:nvPr>
            <p:ph idx="1"/>
          </p:nvPr>
        </p:nvSpPr>
        <p:spPr>
          <a:xfrm>
            <a:off x="8382000" y="1524000"/>
            <a:ext cx="3505200" cy="4343400"/>
          </a:xfrm>
        </p:spPr>
        <p:txBody>
          <a:bodyPr>
            <a:noAutofit/>
          </a:bodyPr>
          <a:lstStyle/>
          <a:p>
            <a:pPr marL="0" indent="0">
              <a:lnSpc>
                <a:spcPct val="90000"/>
              </a:lnSpc>
              <a:buNone/>
              <a:tabLst>
                <a:tab pos="0" algn="l"/>
              </a:tabLst>
            </a:pPr>
            <a:r>
              <a:rPr lang="en-US" altLang="zh-CN" sz="2400" dirty="0">
                <a:latin typeface="Arial" panose="020B0604020202020204" pitchFamily="34" charset="0"/>
                <a:cs typeface="Arial" panose="020B0604020202020204" pitchFamily="34" charset="0"/>
              </a:rPr>
              <a:t>Highest:  Mt Elbert, 14,440 ft</a:t>
            </a:r>
          </a:p>
          <a:p>
            <a:pPr marL="0" indent="0">
              <a:lnSpc>
                <a:spcPct val="90000"/>
              </a:lnSpc>
              <a:buNone/>
              <a:tabLst>
                <a:tab pos="0" algn="l"/>
              </a:tabLst>
            </a:pPr>
            <a:r>
              <a:rPr lang="en-US" altLang="zh-CN" sz="2400" dirty="0">
                <a:latin typeface="Arial" panose="020B0604020202020204" pitchFamily="34" charset="0"/>
                <a:cs typeface="Arial" panose="020B0604020202020204" pitchFamily="34" charset="0"/>
              </a:rPr>
              <a:t>Lowest:  Sunshine Peak, 14,007 </a:t>
            </a:r>
            <a:r>
              <a:rPr lang="en-US" altLang="zh-CN" sz="2400" dirty="0" err="1">
                <a:latin typeface="Arial" panose="020B0604020202020204" pitchFamily="34" charset="0"/>
                <a:cs typeface="Arial" panose="020B0604020202020204" pitchFamily="34" charset="0"/>
              </a:rPr>
              <a:t>ft</a:t>
            </a:r>
            <a:endParaRPr lang="en-US" altLang="zh-CN"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762000" y="1295400"/>
            <a:ext cx="7315200" cy="5300372"/>
          </a:xfrm>
          <a:prstGeom prst="rect">
            <a:avLst/>
          </a:prstGeom>
        </p:spPr>
      </p:pic>
      <p:cxnSp>
        <p:nvCxnSpPr>
          <p:cNvPr id="6" name="Straight Arrow Connector 5"/>
          <p:cNvCxnSpPr/>
          <p:nvPr/>
        </p:nvCxnSpPr>
        <p:spPr>
          <a:xfrm flipV="1">
            <a:off x="3505200" y="1752600"/>
            <a:ext cx="4876800" cy="1905000"/>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514600" y="2514600"/>
            <a:ext cx="5867400" cy="2743200"/>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05678" y="5816025"/>
            <a:ext cx="3857844" cy="738664"/>
          </a:xfrm>
          <a:prstGeom prst="rect">
            <a:avLst/>
          </a:prstGeom>
        </p:spPr>
        <p:txBody>
          <a:bodyPr wrap="square">
            <a:spAutoFit/>
          </a:bodyPr>
          <a:lstStyle/>
          <a:p>
            <a:r>
              <a:rPr lang="en-US" altLang="en-US" sz="1400" dirty="0">
                <a:latin typeface="Arial" panose="020B0604020202020204" pitchFamily="34" charset="0"/>
              </a:rPr>
              <a:t>* Don’t get me started on what constitutes a “peak”…  Some say there are 53, others 58!  It’s surprisingly subjective…</a:t>
            </a:r>
            <a:endParaRPr lang="en-US" sz="1400" dirty="0"/>
          </a:p>
        </p:txBody>
      </p:sp>
    </p:spTree>
    <p:extLst>
      <p:ext uri="{BB962C8B-B14F-4D97-AF65-F5344CB8AC3E}">
        <p14:creationId xmlns:p14="http://schemas.microsoft.com/office/powerpoint/2010/main" val="1152229221"/>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304800" y="518439"/>
            <a:ext cx="12039600" cy="786254"/>
          </a:xfrm>
        </p:spPr>
        <p:txBody>
          <a:bodyPr>
            <a:normAutofit/>
          </a:bodyPr>
          <a:lstStyle/>
          <a:p>
            <a:pPr defTabSz="911225"/>
            <a:r>
              <a:rPr lang="en-US" altLang="en-US" sz="3600" b="1" dirty="0">
                <a:solidFill>
                  <a:schemeClr val="bg1"/>
                </a:solidFill>
                <a:latin typeface="Arial" panose="020B0604020202020204" pitchFamily="34" charset="0"/>
                <a:cs typeface="Arial" panose="020B0604020202020204" pitchFamily="34" charset="0"/>
              </a:rPr>
              <a:t>NGS and NIST/JILA Geopotential Collaborations</a:t>
            </a:r>
          </a:p>
        </p:txBody>
      </p:sp>
      <p:sp>
        <p:nvSpPr>
          <p:cNvPr id="35" name="Rectangle 1"/>
          <p:cNvSpPr>
            <a:spLocks noChangeArrowheads="1"/>
          </p:cNvSpPr>
          <p:nvPr/>
        </p:nvSpPr>
        <p:spPr bwMode="auto">
          <a:xfrm>
            <a:off x="533400" y="1219200"/>
            <a:ext cx="11049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a:solidFill>
                  <a:schemeClr val="bg1"/>
                </a:solidFill>
                <a:latin typeface="Arial" panose="020B0604020202020204" pitchFamily="34" charset="0"/>
              </a:rPr>
              <a:t>NIST Geopotential Survey 2015</a:t>
            </a:r>
          </a:p>
          <a:p>
            <a:pPr marL="342900" indent="-342900">
              <a:spcBef>
                <a:spcPct val="0"/>
              </a:spcBef>
            </a:pPr>
            <a:r>
              <a:rPr lang="en-US" altLang="en-US" sz="2000" dirty="0">
                <a:solidFill>
                  <a:schemeClr val="bg1"/>
                </a:solidFill>
                <a:latin typeface="Arial" panose="020B0604020202020204" pitchFamily="34" charset="0"/>
              </a:rPr>
              <a:t>JILA/NIST Geopotential Survey 2018</a:t>
            </a:r>
          </a:p>
          <a:p>
            <a:pPr marL="342900" indent="-342900">
              <a:spcBef>
                <a:spcPct val="0"/>
              </a:spcBef>
            </a:pPr>
            <a:r>
              <a:rPr lang="en-US" altLang="en-US" sz="2000" dirty="0">
                <a:solidFill>
                  <a:schemeClr val="bg1"/>
                </a:solidFill>
                <a:latin typeface="Arial" panose="020B0604020202020204" pitchFamily="34" charset="0"/>
              </a:rPr>
              <a:t>11 surveyed sites between the two locations, all referenced to Q407 on north side of </a:t>
            </a:r>
            <a:r>
              <a:rPr lang="en-US" altLang="en-US" sz="2000" dirty="0" err="1">
                <a:solidFill>
                  <a:schemeClr val="bg1"/>
                </a:solidFill>
                <a:latin typeface="Arial" panose="020B0604020202020204" pitchFamily="34" charset="0"/>
              </a:rPr>
              <a:t>Bldg</a:t>
            </a:r>
            <a:r>
              <a:rPr lang="en-US" altLang="en-US" sz="2000" dirty="0">
                <a:solidFill>
                  <a:schemeClr val="bg1"/>
                </a:solidFill>
                <a:latin typeface="Arial" panose="020B0604020202020204" pitchFamily="34" charset="0"/>
              </a:rPr>
              <a:t> 1 </a:t>
            </a:r>
          </a:p>
        </p:txBody>
      </p:sp>
      <p:pic>
        <p:nvPicPr>
          <p:cNvPr id="36" name="Picture 35" descr="NISTMarkLocations"/>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54605"/>
            <a:ext cx="5943600" cy="3312795"/>
          </a:xfrm>
          <a:prstGeom prst="rect">
            <a:avLst/>
          </a:prstGeom>
          <a:noFill/>
          <a:ln>
            <a:noFill/>
          </a:ln>
        </p:spPr>
      </p:pic>
      <p:pic>
        <p:nvPicPr>
          <p:cNvPr id="1026" name="Picture 2" descr="JILA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521974"/>
            <a:ext cx="59436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801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186813" y="622331"/>
            <a:ext cx="12039600" cy="786254"/>
          </a:xfrm>
        </p:spPr>
        <p:txBody>
          <a:bodyPr>
            <a:normAutofit/>
          </a:bodyPr>
          <a:lstStyle/>
          <a:p>
            <a:pPr defTabSz="911225"/>
            <a:r>
              <a:rPr lang="en-US" altLang="en-US" sz="3600" b="1" dirty="0">
                <a:solidFill>
                  <a:schemeClr val="bg1"/>
                </a:solidFill>
                <a:latin typeface="Arial" panose="020B0604020202020204" pitchFamily="34" charset="0"/>
                <a:cs typeface="Arial" panose="020B0604020202020204" pitchFamily="34" charset="0"/>
              </a:rPr>
              <a:t>NGS and NIST/JILA Geopotential Collaborations cont.</a:t>
            </a:r>
          </a:p>
        </p:txBody>
      </p:sp>
      <mc:AlternateContent xmlns:mc="http://schemas.openxmlformats.org/markup-compatibility/2006">
        <mc:Choice xmlns:a14="http://schemas.microsoft.com/office/drawing/2010/main" Requires="a14">
          <p:sp>
            <p:nvSpPr>
              <p:cNvPr id="35" name="Rectangle 1"/>
              <p:cNvSpPr>
                <a:spLocks noChangeArrowheads="1"/>
              </p:cNvSpPr>
              <p:nvPr/>
            </p:nvSpPr>
            <p:spPr bwMode="auto">
              <a:xfrm>
                <a:off x="990600" y="1371600"/>
                <a:ext cx="10591800" cy="707886"/>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a:solidFill>
                      <a:schemeClr val="bg1"/>
                    </a:solidFill>
                    <a:latin typeface="Arial" panose="020B0604020202020204" pitchFamily="34" charset="0"/>
                  </a:rPr>
                  <a:t>First Order Leveling (0.7mm/√km)</a:t>
                </a:r>
              </a:p>
              <a:p>
                <a:pPr marL="342900" indent="-342900">
                  <a:spcBef>
                    <a:spcPct val="0"/>
                  </a:spcBef>
                </a:pPr>
                <a:r>
                  <a:rPr lang="en-US" altLang="en-US" sz="2000" dirty="0">
                    <a:solidFill>
                      <a:schemeClr val="bg1"/>
                    </a:solidFill>
                    <a:latin typeface="Arial" panose="020B0604020202020204" pitchFamily="34" charset="0"/>
                  </a:rPr>
                  <a:t>Absolute gravity (4 </a:t>
                </a:r>
                <a14:m>
                  <m:oMath xmlns:m="http://schemas.openxmlformats.org/officeDocument/2006/math">
                    <m:r>
                      <a:rPr lang="en-US" altLang="en-US" sz="2000" i="1" smtClean="0">
                        <a:solidFill>
                          <a:schemeClr val="bg1"/>
                        </a:solidFill>
                        <a:latin typeface="Cambria Math" panose="02040503050406030204" pitchFamily="18" charset="0"/>
                        <a:ea typeface="Cambria Math" panose="02040503050406030204" pitchFamily="18" charset="0"/>
                      </a:rPr>
                      <m:t>𝜇</m:t>
                    </m:r>
                  </m:oMath>
                </a14:m>
                <a:r>
                  <a:rPr lang="en-US" altLang="en-US" sz="2000" dirty="0">
                    <a:solidFill>
                      <a:schemeClr val="bg1"/>
                    </a:solidFill>
                    <a:latin typeface="Arial" panose="020B0604020202020204" pitchFamily="34" charset="0"/>
                  </a:rPr>
                  <a:t>Gal) and gravity gradients in each lab</a:t>
                </a:r>
              </a:p>
            </p:txBody>
          </p:sp>
        </mc:Choice>
        <mc:Fallback>
          <p:sp>
            <p:nvSpPr>
              <p:cNvPr id="35" name="Rectangle 1"/>
              <p:cNvSpPr>
                <a:spLocks noRot="1" noChangeAspect="1" noMove="1" noResize="1" noEditPoints="1" noAdjustHandles="1" noChangeArrowheads="1" noChangeShapeType="1" noTextEdit="1"/>
              </p:cNvSpPr>
              <p:nvPr/>
            </p:nvSpPr>
            <p:spPr bwMode="auto">
              <a:xfrm>
                <a:off x="990600" y="1371600"/>
                <a:ext cx="10591800" cy="707886"/>
              </a:xfrm>
              <a:prstGeom prst="rect">
                <a:avLst/>
              </a:prstGeom>
              <a:blipFill>
                <a:blip r:embed="rId2"/>
                <a:stretch>
                  <a:fillRect l="-599" t="-5357" b="-1428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6" name="Picture 5" descr="IMG_02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362200"/>
            <a:ext cx="2720340" cy="3622040"/>
          </a:xfrm>
          <a:prstGeom prst="rect">
            <a:avLst/>
          </a:prstGeom>
          <a:noFill/>
          <a:ln>
            <a:noFill/>
          </a:ln>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rot="5400000">
            <a:off x="2897188" y="2817813"/>
            <a:ext cx="3644265" cy="2733040"/>
          </a:xfrm>
          <a:prstGeom prst="rect">
            <a:avLst/>
          </a:prstGeom>
        </p:spPr>
      </p:pic>
      <p:pic>
        <p:nvPicPr>
          <p:cNvPr id="8" name="Picture 7" descr="IMG_024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352368"/>
            <a:ext cx="2691130" cy="3605530"/>
          </a:xfrm>
          <a:prstGeom prst="rect">
            <a:avLst/>
          </a:prstGeom>
          <a:noFill/>
          <a:ln>
            <a:noFill/>
          </a:ln>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rot="5400000">
            <a:off x="8244840" y="2392680"/>
            <a:ext cx="4145280" cy="3108960"/>
          </a:xfrm>
          <a:prstGeom prst="rect">
            <a:avLst/>
          </a:prstGeom>
        </p:spPr>
      </p:pic>
      <p:sp>
        <p:nvSpPr>
          <p:cNvPr id="10" name="Rectangle 9"/>
          <p:cNvSpPr/>
          <p:nvPr/>
        </p:nvSpPr>
        <p:spPr>
          <a:xfrm>
            <a:off x="533401" y="6064349"/>
            <a:ext cx="4800600" cy="646331"/>
          </a:xfrm>
          <a:prstGeom prst="rect">
            <a:avLst/>
          </a:prstGeom>
        </p:spPr>
        <p:txBody>
          <a:bodyPr wrap="square">
            <a:spAutoFit/>
          </a:bodyPr>
          <a:lstStyle/>
          <a:p>
            <a:r>
              <a:rPr lang="en-US" altLang="en-US" dirty="0">
                <a:solidFill>
                  <a:schemeClr val="bg1"/>
                </a:solidFill>
                <a:latin typeface="Arial" panose="020B0604020202020204" pitchFamily="34" charset="0"/>
              </a:rPr>
              <a:t>Leveling from NIST into the sub-basement at JILA</a:t>
            </a:r>
            <a:endParaRPr lang="en-US" dirty="0">
              <a:solidFill>
                <a:schemeClr val="bg1"/>
              </a:solidFill>
            </a:endParaRPr>
          </a:p>
        </p:txBody>
      </p:sp>
      <p:sp>
        <p:nvSpPr>
          <p:cNvPr id="11" name="Rectangle 10"/>
          <p:cNvSpPr/>
          <p:nvPr/>
        </p:nvSpPr>
        <p:spPr>
          <a:xfrm>
            <a:off x="6085841" y="6059269"/>
            <a:ext cx="2524759" cy="369332"/>
          </a:xfrm>
          <a:prstGeom prst="rect">
            <a:avLst/>
          </a:prstGeom>
        </p:spPr>
        <p:txBody>
          <a:bodyPr wrap="square">
            <a:spAutoFit/>
          </a:bodyPr>
          <a:lstStyle/>
          <a:p>
            <a:r>
              <a:rPr lang="en-US" altLang="en-US" dirty="0">
                <a:solidFill>
                  <a:schemeClr val="bg1"/>
                </a:solidFill>
                <a:latin typeface="Arial" panose="020B0604020202020204" pitchFamily="34" charset="0"/>
              </a:rPr>
              <a:t>Tying to Q407, </a:t>
            </a:r>
            <a:r>
              <a:rPr lang="en-US" altLang="en-US" dirty="0" err="1">
                <a:solidFill>
                  <a:schemeClr val="bg1"/>
                </a:solidFill>
                <a:latin typeface="Arial" panose="020B0604020202020204" pitchFamily="34" charset="0"/>
              </a:rPr>
              <a:t>Bldg</a:t>
            </a:r>
            <a:r>
              <a:rPr lang="en-US" altLang="en-US" dirty="0">
                <a:solidFill>
                  <a:schemeClr val="bg1"/>
                </a:solidFill>
                <a:latin typeface="Arial" panose="020B0604020202020204" pitchFamily="34" charset="0"/>
              </a:rPr>
              <a:t> 1</a:t>
            </a:r>
            <a:endParaRPr lang="en-US" dirty="0">
              <a:solidFill>
                <a:schemeClr val="bg1"/>
              </a:solidFill>
            </a:endParaRPr>
          </a:p>
        </p:txBody>
      </p:sp>
      <p:sp>
        <p:nvSpPr>
          <p:cNvPr id="12" name="Rectangle 11"/>
          <p:cNvSpPr/>
          <p:nvPr/>
        </p:nvSpPr>
        <p:spPr>
          <a:xfrm>
            <a:off x="9326062" y="6059269"/>
            <a:ext cx="2524759" cy="646331"/>
          </a:xfrm>
          <a:prstGeom prst="rect">
            <a:avLst/>
          </a:prstGeom>
        </p:spPr>
        <p:txBody>
          <a:bodyPr wrap="square">
            <a:spAutoFit/>
          </a:bodyPr>
          <a:lstStyle/>
          <a:p>
            <a:r>
              <a:rPr lang="en-US" altLang="en-US" dirty="0">
                <a:solidFill>
                  <a:schemeClr val="bg1"/>
                </a:solidFill>
                <a:latin typeface="Arial" panose="020B0604020202020204" pitchFamily="34" charset="0"/>
              </a:rPr>
              <a:t>FG5 gravity meter in Jun </a:t>
            </a:r>
            <a:r>
              <a:rPr lang="en-US" altLang="en-US" dirty="0" err="1">
                <a:solidFill>
                  <a:schemeClr val="bg1"/>
                </a:solidFill>
                <a:latin typeface="Arial" panose="020B0604020202020204" pitchFamily="34" charset="0"/>
              </a:rPr>
              <a:t>Ye’s</a:t>
            </a:r>
            <a:r>
              <a:rPr lang="en-US" altLang="en-US" dirty="0">
                <a:solidFill>
                  <a:schemeClr val="bg1"/>
                </a:solidFill>
                <a:latin typeface="Arial" panose="020B0604020202020204" pitchFamily="34" charset="0"/>
              </a:rPr>
              <a:t> lab (JILA)</a:t>
            </a:r>
            <a:endParaRPr lang="en-US" dirty="0">
              <a:solidFill>
                <a:schemeClr val="bg1"/>
              </a:solidFill>
            </a:endParaRPr>
          </a:p>
        </p:txBody>
      </p:sp>
    </p:spTree>
    <p:extLst>
      <p:ext uri="{BB962C8B-B14F-4D97-AF65-F5344CB8AC3E}">
        <p14:creationId xmlns:p14="http://schemas.microsoft.com/office/powerpoint/2010/main" val="3058886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
          <p:cNvSpPr>
            <a:spLocks noChangeArrowheads="1"/>
          </p:cNvSpPr>
          <p:nvPr/>
        </p:nvSpPr>
        <p:spPr bwMode="auto">
          <a:xfrm>
            <a:off x="533400" y="1371600"/>
            <a:ext cx="11430000" cy="1220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a:solidFill>
                  <a:schemeClr val="bg1"/>
                </a:solidFill>
                <a:latin typeface="Arial" panose="020B0604020202020204" pitchFamily="34" charset="0"/>
              </a:rPr>
              <a:t>GPU values to ±0.002 </a:t>
            </a:r>
            <a:r>
              <a:rPr lang="en-US" altLang="en-US" sz="2000" dirty="0" err="1">
                <a:solidFill>
                  <a:schemeClr val="bg1"/>
                </a:solidFill>
                <a:latin typeface="Arial" panose="020B0604020202020204" pitchFamily="34" charset="0"/>
              </a:rPr>
              <a:t>gpu</a:t>
            </a:r>
            <a:r>
              <a:rPr lang="en-US" altLang="en-US" sz="2000" dirty="0">
                <a:solidFill>
                  <a:schemeClr val="bg1"/>
                </a:solidFill>
                <a:latin typeface="Arial" panose="020B0604020202020204" pitchFamily="34" charset="0"/>
              </a:rPr>
              <a:t> and fractional frequency uncertainties of 3x10</a:t>
            </a:r>
            <a:r>
              <a:rPr lang="en-US" altLang="en-US" sz="2000" baseline="30000" dirty="0">
                <a:solidFill>
                  <a:schemeClr val="bg1"/>
                </a:solidFill>
                <a:latin typeface="Arial" panose="020B0604020202020204" pitchFamily="34" charset="0"/>
              </a:rPr>
              <a:t>-19</a:t>
            </a:r>
            <a:r>
              <a:rPr lang="en-US" altLang="en-US" sz="2000" dirty="0">
                <a:solidFill>
                  <a:schemeClr val="bg1"/>
                </a:solidFill>
                <a:latin typeface="Arial" panose="020B0604020202020204" pitchFamily="34" charset="0"/>
              </a:rPr>
              <a:t> </a:t>
            </a:r>
          </a:p>
          <a:p>
            <a:pPr marL="342900" indent="-342900">
              <a:spcBef>
                <a:spcPct val="0"/>
              </a:spcBef>
            </a:pPr>
            <a:r>
              <a:rPr lang="en-US" altLang="en-US" sz="2000" dirty="0">
                <a:solidFill>
                  <a:schemeClr val="bg1"/>
                </a:solidFill>
                <a:latin typeface="Arial" panose="020B0604020202020204" pitchFamily="34" charset="0"/>
              </a:rPr>
              <a:t>Final report as NOAA Technical Memorandum NOS NGS 77 (covers both 2015 and 2018 projects)</a:t>
            </a:r>
          </a:p>
          <a:p>
            <a:pPr marL="342900" indent="-342900">
              <a:spcBef>
                <a:spcPct val="0"/>
              </a:spcBef>
            </a:pPr>
            <a:endParaRPr lang="en-US" altLang="en-US" sz="2000" baseline="30000" dirty="0">
              <a:solidFill>
                <a:schemeClr val="bg1"/>
              </a:solidFill>
              <a:latin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94970115"/>
              </p:ext>
            </p:extLst>
          </p:nvPr>
        </p:nvGraphicFramePr>
        <p:xfrm>
          <a:off x="2514600" y="2286000"/>
          <a:ext cx="4609212" cy="3938148"/>
        </p:xfrm>
        <a:graphic>
          <a:graphicData uri="http://schemas.openxmlformats.org/drawingml/2006/table">
            <a:tbl>
              <a:tblPr firstRow="1" firstCol="1" bandRow="1">
                <a:tableStyleId>{5C22544A-7EE6-4342-B048-85BDC9FD1C3A}</a:tableStyleId>
              </a:tblPr>
              <a:tblGrid>
                <a:gridCol w="1550416">
                  <a:extLst>
                    <a:ext uri="{9D8B030D-6E8A-4147-A177-3AD203B41FA5}">
                      <a16:colId xmlns:a16="http://schemas.microsoft.com/office/drawing/2014/main" val="3141811071"/>
                    </a:ext>
                  </a:extLst>
                </a:gridCol>
                <a:gridCol w="2002473">
                  <a:extLst>
                    <a:ext uri="{9D8B030D-6E8A-4147-A177-3AD203B41FA5}">
                      <a16:colId xmlns:a16="http://schemas.microsoft.com/office/drawing/2014/main" val="1893016334"/>
                    </a:ext>
                  </a:extLst>
                </a:gridCol>
                <a:gridCol w="1056323">
                  <a:extLst>
                    <a:ext uri="{9D8B030D-6E8A-4147-A177-3AD203B41FA5}">
                      <a16:colId xmlns:a16="http://schemas.microsoft.com/office/drawing/2014/main" val="3496561376"/>
                    </a:ext>
                  </a:extLst>
                </a:gridCol>
              </a:tblGrid>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Station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Geopotential (gpu)</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∆f/f x10</a:t>
                      </a:r>
                      <a:r>
                        <a:rPr lang="en-US" sz="1600" baseline="30000">
                          <a:effectLst/>
                          <a:latin typeface="Arial" panose="020B0604020202020204" pitchFamily="34" charset="0"/>
                          <a:ea typeface="Calibri" panose="020F0502020204030204" pitchFamily="34" charset="0"/>
                          <a:cs typeface="Arial" panose="020B0604020202020204" pitchFamily="34" charset="0"/>
                        </a:rPr>
                        <a:t>16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13887884"/>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ATOMIC1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-1.3326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-1.478</a:t>
                      </a:r>
                    </a:p>
                  </a:txBody>
                  <a:tcPr marL="68580" marR="68580" marT="0" marB="0"/>
                </a:tc>
                <a:extLst>
                  <a:ext uri="{0D108BD9-81ED-4DB2-BD59-A6C34878D82A}">
                    <a16:rowId xmlns:a16="http://schemas.microsoft.com/office/drawing/2014/main" val="1246555263"/>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ATOMIC1V</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-0.0914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-0.010</a:t>
                      </a:r>
                    </a:p>
                  </a:txBody>
                  <a:tcPr marL="68580" marR="68580" marT="0" marB="0"/>
                </a:tc>
                <a:extLst>
                  <a:ext uri="{0D108BD9-81ED-4DB2-BD59-A6C34878D82A}">
                    <a16:rowId xmlns:a16="http://schemas.microsoft.com/office/drawing/2014/main" val="2341003456"/>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NIST101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7.2958</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8.123</a:t>
                      </a:r>
                    </a:p>
                  </a:txBody>
                  <a:tcPr marL="68580" marR="68580" marT="0" marB="0"/>
                </a:tc>
                <a:extLst>
                  <a:ext uri="{0D108BD9-81ED-4DB2-BD59-A6C34878D82A}">
                    <a16:rowId xmlns:a16="http://schemas.microsoft.com/office/drawing/2014/main" val="378460175"/>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NIST102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21.418</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23.827</a:t>
                      </a:r>
                    </a:p>
                  </a:txBody>
                  <a:tcPr marL="68580" marR="68580" marT="0" marB="0"/>
                </a:tc>
                <a:extLst>
                  <a:ext uri="{0D108BD9-81ED-4DB2-BD59-A6C34878D82A}">
                    <a16:rowId xmlns:a16="http://schemas.microsoft.com/office/drawing/2014/main" val="1193070721"/>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1H116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7.2879</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8.114</a:t>
                      </a:r>
                    </a:p>
                  </a:txBody>
                  <a:tcPr marL="68580" marR="68580" marT="0" marB="0"/>
                </a:tc>
                <a:extLst>
                  <a:ext uri="{0D108BD9-81ED-4DB2-BD59-A6C34878D82A}">
                    <a16:rowId xmlns:a16="http://schemas.microsoft.com/office/drawing/2014/main" val="30794498"/>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811G104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7.2834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8.109</a:t>
                      </a:r>
                    </a:p>
                  </a:txBody>
                  <a:tcPr marL="68580" marR="68580" marT="0" marB="0"/>
                </a:tc>
                <a:extLst>
                  <a:ext uri="{0D108BD9-81ED-4DB2-BD59-A6C34878D82A}">
                    <a16:rowId xmlns:a16="http://schemas.microsoft.com/office/drawing/2014/main" val="1385762056"/>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JILA STS135V</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-4.4726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-4.976</a:t>
                      </a:r>
                    </a:p>
                  </a:txBody>
                  <a:tcPr marL="68580" marR="68580" marT="0" marB="0"/>
                </a:tc>
                <a:extLst>
                  <a:ext uri="{0D108BD9-81ED-4DB2-BD59-A6C34878D82A}">
                    <a16:rowId xmlns:a16="http://schemas.microsoft.com/office/drawing/2014/main" val="3927945065"/>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JILA S1B60H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-10.9432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-12.176</a:t>
                      </a:r>
                    </a:p>
                  </a:txBody>
                  <a:tcPr marL="68580" marR="68580" marT="0" marB="0"/>
                </a:tc>
                <a:extLst>
                  <a:ext uri="{0D108BD9-81ED-4DB2-BD59-A6C34878D82A}">
                    <a16:rowId xmlns:a16="http://schemas.microsoft.com/office/drawing/2014/main" val="4110858534"/>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JILA S1B60V1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-9.5804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-10.660</a:t>
                      </a:r>
                    </a:p>
                  </a:txBody>
                  <a:tcPr marL="68580" marR="68580" marT="0" marB="0" anchor="b"/>
                </a:tc>
                <a:extLst>
                  <a:ext uri="{0D108BD9-81ED-4DB2-BD59-A6C34878D82A}">
                    <a16:rowId xmlns:a16="http://schemas.microsoft.com/office/drawing/2014/main" val="837722801"/>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JILA S1B60V2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-9.6150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-10.698</a:t>
                      </a:r>
                    </a:p>
                  </a:txBody>
                  <a:tcPr marL="68580" marR="68580" marT="0" marB="0" anchor="b"/>
                </a:tc>
                <a:extLst>
                  <a:ext uri="{0D108BD9-81ED-4DB2-BD59-A6C34878D82A}">
                    <a16:rowId xmlns:a16="http://schemas.microsoft.com/office/drawing/2014/main" val="3893643295"/>
                  </a:ext>
                </a:extLst>
              </a:tr>
              <a:tr h="328179">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JILA X1B21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600">
                          <a:effectLst/>
                          <a:latin typeface="Arial" panose="020B0604020202020204" pitchFamily="34" charset="0"/>
                          <a:cs typeface="Arial" panose="020B0604020202020204" pitchFamily="34" charset="0"/>
                        </a:rPr>
                        <a:t>-12.140</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-13.508</a:t>
                      </a:r>
                    </a:p>
                  </a:txBody>
                  <a:tcPr marL="68580" marR="68580" marT="0" marB="0"/>
                </a:tc>
                <a:extLst>
                  <a:ext uri="{0D108BD9-81ED-4DB2-BD59-A6C34878D82A}">
                    <a16:rowId xmlns:a16="http://schemas.microsoft.com/office/drawing/2014/main" val="456532984"/>
                  </a:ext>
                </a:extLst>
              </a:tr>
            </a:tbl>
          </a:graphicData>
        </a:graphic>
      </p:graphicFrame>
      <p:pic>
        <p:nvPicPr>
          <p:cNvPr id="3" name="Picture 2"/>
          <p:cNvPicPr>
            <a:picLocks noChangeAspect="1"/>
          </p:cNvPicPr>
          <p:nvPr/>
        </p:nvPicPr>
        <p:blipFill>
          <a:blip r:embed="rId2"/>
          <a:stretch>
            <a:fillRect/>
          </a:stretch>
        </p:blipFill>
        <p:spPr>
          <a:xfrm>
            <a:off x="8153400" y="2286001"/>
            <a:ext cx="3027084" cy="3938148"/>
          </a:xfrm>
          <a:prstGeom prst="rect">
            <a:avLst/>
          </a:prstGeom>
        </p:spPr>
      </p:pic>
      <p:sp>
        <p:nvSpPr>
          <p:cNvPr id="11" name="Title 3"/>
          <p:cNvSpPr txBox="1">
            <a:spLocks/>
          </p:cNvSpPr>
          <p:nvPr/>
        </p:nvSpPr>
        <p:spPr>
          <a:xfrm>
            <a:off x="186813" y="622331"/>
            <a:ext cx="12039600" cy="786254"/>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1225"/>
            <a:r>
              <a:rPr lang="en-US" altLang="en-US" sz="3600" b="1"/>
              <a:t>NGS and NIST/JILA Geopotential Collaborations cont.</a:t>
            </a:r>
            <a:endParaRPr lang="en-US" altLang="en-US" sz="3600" b="1" dirty="0"/>
          </a:p>
        </p:txBody>
      </p:sp>
      <p:sp>
        <p:nvSpPr>
          <p:cNvPr id="5" name="Rectangle 4"/>
          <p:cNvSpPr/>
          <p:nvPr/>
        </p:nvSpPr>
        <p:spPr>
          <a:xfrm>
            <a:off x="533400" y="6297227"/>
            <a:ext cx="3150222" cy="369332"/>
          </a:xfrm>
          <a:prstGeom prst="rect">
            <a:avLst/>
          </a:prstGeom>
        </p:spPr>
        <p:txBody>
          <a:bodyPr wrap="none">
            <a:spAutoFit/>
          </a:bodyPr>
          <a:lstStyle/>
          <a:p>
            <a:pPr algn="ct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1 </a:t>
            </a:r>
            <a:r>
              <a:rPr lang="en-US" dirty="0" err="1">
                <a:solidFill>
                  <a:schemeClr val="bg1"/>
                </a:solidFill>
                <a:latin typeface="Arial" panose="020B0604020202020204" pitchFamily="34" charset="0"/>
                <a:ea typeface="Calibri" panose="020F0502020204030204" pitchFamily="34" charset="0"/>
                <a:cs typeface="Arial" panose="020B0604020202020204" pitchFamily="34" charset="0"/>
              </a:rPr>
              <a:t>gpu</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 = 10 m</a:t>
            </a:r>
            <a:r>
              <a:rPr lang="en-US" baseline="30000" dirty="0">
                <a:solidFill>
                  <a:schemeClr val="bg1"/>
                </a:solidFill>
                <a:latin typeface="Arial" panose="020B0604020202020204" pitchFamily="34" charset="0"/>
                <a:ea typeface="Calibri" panose="020F0502020204030204" pitchFamily="34" charset="0"/>
                <a:cs typeface="Arial" panose="020B0604020202020204" pitchFamily="34" charset="0"/>
              </a:rPr>
              <a:t>2</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/s</a:t>
            </a:r>
            <a:r>
              <a:rPr lang="en-US" baseline="30000" dirty="0">
                <a:solidFill>
                  <a:schemeClr val="bg1"/>
                </a:solidFill>
                <a:latin typeface="Arial" panose="020B0604020202020204" pitchFamily="34" charset="0"/>
                <a:ea typeface="Calibri" panose="020F0502020204030204" pitchFamily="34" charset="0"/>
                <a:cs typeface="Arial" panose="020B0604020202020204" pitchFamily="34" charset="0"/>
              </a:rPr>
              <a:t>2</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 = 1 </a:t>
            </a:r>
            <a:r>
              <a:rPr lang="en-US" dirty="0" err="1">
                <a:solidFill>
                  <a:schemeClr val="bg1"/>
                </a:solidFill>
                <a:latin typeface="Arial" panose="020B0604020202020204" pitchFamily="34" charset="0"/>
                <a:ea typeface="Calibri" panose="020F0502020204030204" pitchFamily="34" charset="0"/>
                <a:cs typeface="Arial" panose="020B0604020202020204" pitchFamily="34" charset="0"/>
              </a:rPr>
              <a:t>kGal</a:t>
            </a: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-m.</a:t>
            </a:r>
          </a:p>
        </p:txBody>
      </p:sp>
    </p:spTree>
    <p:extLst>
      <p:ext uri="{BB962C8B-B14F-4D97-AF65-F5344CB8AC3E}">
        <p14:creationId xmlns:p14="http://schemas.microsoft.com/office/powerpoint/2010/main" val="3410533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www.ngs.noaa.gov/PUBS_LIB/NAVD88/NAVD88_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39" y="2505872"/>
            <a:ext cx="5630562" cy="3894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Title 3"/>
          <p:cNvSpPr>
            <a:spLocks noGrp="1"/>
          </p:cNvSpPr>
          <p:nvPr>
            <p:ph type="title"/>
          </p:nvPr>
        </p:nvSpPr>
        <p:spPr>
          <a:xfrm>
            <a:off x="228600" y="434662"/>
            <a:ext cx="11345562" cy="734873"/>
          </a:xfrm>
        </p:spPr>
        <p:txBody>
          <a:bodyPr>
            <a:normAutofit/>
          </a:bodyPr>
          <a:lstStyle/>
          <a:p>
            <a:pPr defTabSz="911225"/>
            <a:r>
              <a:rPr lang="en-US" altLang="en-US" sz="3600" b="1" dirty="0">
                <a:solidFill>
                  <a:schemeClr val="bg1"/>
                </a:solidFill>
                <a:latin typeface="Arial" panose="020B0604020202020204" pitchFamily="34" charset="0"/>
                <a:cs typeface="Arial" panose="020B0604020202020204" pitchFamily="34" charset="0"/>
              </a:rPr>
              <a:t>The Future! Networked Optical Clocks</a:t>
            </a:r>
          </a:p>
        </p:txBody>
      </p:sp>
      <p:sp>
        <p:nvSpPr>
          <p:cNvPr id="39940" name="Rectangle 1"/>
          <p:cNvSpPr>
            <a:spLocks noChangeArrowheads="1"/>
          </p:cNvSpPr>
          <p:nvPr/>
        </p:nvSpPr>
        <p:spPr bwMode="auto">
          <a:xfrm>
            <a:off x="457200" y="990600"/>
            <a:ext cx="114300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sz="2400" dirty="0">
                <a:solidFill>
                  <a:schemeClr val="bg1"/>
                </a:solidFill>
                <a:latin typeface="Arial" panose="020B0604020202020204" pitchFamily="34" charset="0"/>
                <a:cs typeface="Arial" panose="020B0604020202020204" pitchFamily="34" charset="0"/>
              </a:rPr>
              <a:t>Comparisons of clocks will require precise knowledge of geopotential differences between sites.  The IAG is working on a ~1cm geoid worldwide…</a:t>
            </a:r>
          </a:p>
          <a:p>
            <a:pPr marL="342900" indent="-342900">
              <a:spcBef>
                <a:spcPct val="0"/>
              </a:spcBef>
            </a:pPr>
            <a:r>
              <a:rPr lang="en-US" sz="2400" dirty="0">
                <a:solidFill>
                  <a:schemeClr val="bg1"/>
                </a:solidFill>
                <a:latin typeface="Arial" panose="020B0604020202020204" pitchFamily="34" charset="0"/>
                <a:cs typeface="Arial" panose="020B0604020202020204" pitchFamily="34" charset="0"/>
              </a:rPr>
              <a:t>…but links between “identical” clocks at different locations will also give an instant measure of the difference in geopotential:  “chronometric leveling”</a:t>
            </a:r>
            <a:endParaRPr lang="en-US" altLang="en-US" sz="1600"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1905000" y="3442950"/>
            <a:ext cx="1114063" cy="1143000"/>
            <a:chOff x="8534400" y="2765738"/>
            <a:chExt cx="1143000" cy="1143000"/>
          </a:xfrm>
        </p:grpSpPr>
        <p:sp>
          <p:nvSpPr>
            <p:cNvPr id="4" name="Oval 3"/>
            <p:cNvSpPr/>
            <p:nvPr/>
          </p:nvSpPr>
          <p:spPr>
            <a:xfrm>
              <a:off x="8534400" y="2765738"/>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 name="Right Arrow 4"/>
            <p:cNvSpPr/>
            <p:nvPr/>
          </p:nvSpPr>
          <p:spPr>
            <a:xfrm rot="19920347">
              <a:off x="9039226" y="3150340"/>
              <a:ext cx="485774" cy="198822"/>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Right Arrow 18"/>
            <p:cNvSpPr/>
            <p:nvPr/>
          </p:nvSpPr>
          <p:spPr>
            <a:xfrm rot="16200000">
              <a:off x="8889319" y="3111131"/>
              <a:ext cx="395062" cy="190499"/>
            </a:xfrm>
            <a:prstGeom prst="rightArrow">
              <a:avLst/>
            </a:prstGeom>
            <a:gradFill>
              <a:gsLst>
                <a:gs pos="0">
                  <a:schemeClr val="accent1">
                    <a:lumMod val="60000"/>
                    <a:lumOff val="4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8" name="Straight Connector 7"/>
            <p:cNvCxnSpPr/>
            <p:nvPr/>
          </p:nvCxnSpPr>
          <p:spPr>
            <a:xfrm flipV="1">
              <a:off x="9105900" y="281940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9105900" y="3680890"/>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94869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8572500" y="3352800"/>
              <a:ext cx="152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488043" y="4585950"/>
            <a:ext cx="1114063" cy="1143000"/>
            <a:chOff x="9753600" y="3429000"/>
            <a:chExt cx="1143000" cy="1143000"/>
          </a:xfrm>
        </p:grpSpPr>
        <p:sp>
          <p:nvSpPr>
            <p:cNvPr id="20" name="Oval 19"/>
            <p:cNvSpPr/>
            <p:nvPr/>
          </p:nvSpPr>
          <p:spPr>
            <a:xfrm>
              <a:off x="9753600" y="3429000"/>
              <a:ext cx="1143000" cy="1143000"/>
            </a:xfrm>
            <a:prstGeom prst="ellipse">
              <a:avLst/>
            </a:prstGeom>
            <a:gradFill>
              <a:gsLst>
                <a:gs pos="0">
                  <a:schemeClr val="bg2">
                    <a:lumMod val="10000"/>
                  </a:schemeClr>
                </a:gs>
                <a:gs pos="100000">
                  <a:schemeClr val="bg2">
                    <a:lumMod val="9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Right Arrow 20"/>
            <p:cNvSpPr/>
            <p:nvPr/>
          </p:nvSpPr>
          <p:spPr>
            <a:xfrm rot="17537257">
              <a:off x="10152014" y="3744433"/>
              <a:ext cx="485774" cy="198822"/>
            </a:xfrm>
            <a:prstGeom prst="rightArrow">
              <a:avLst/>
            </a:prstGeom>
            <a:gradFill>
              <a:gsLst>
                <a:gs pos="0">
                  <a:schemeClr val="accent1">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6" name="Right Arrow 25"/>
            <p:cNvSpPr/>
            <p:nvPr/>
          </p:nvSpPr>
          <p:spPr>
            <a:xfrm rot="16200000">
              <a:off x="10108520" y="3794065"/>
              <a:ext cx="395062" cy="190499"/>
            </a:xfrm>
            <a:prstGeom prst="rightArrow">
              <a:avLst/>
            </a:prstGeom>
            <a:gradFill>
              <a:gsLst>
                <a:gs pos="0">
                  <a:schemeClr val="tx2">
                    <a:lumMod val="5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31" name="Straight Connector 30"/>
            <p:cNvCxnSpPr/>
            <p:nvPr/>
          </p:nvCxnSpPr>
          <p:spPr>
            <a:xfrm flipV="1">
              <a:off x="10325100" y="34924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0322953" y="4406899"/>
              <a:ext cx="2147" cy="1291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97917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10706100" y="4025899"/>
              <a:ext cx="152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6" name="Freeform 5"/>
          <p:cNvSpPr/>
          <p:nvPr/>
        </p:nvSpPr>
        <p:spPr>
          <a:xfrm>
            <a:off x="2667782" y="3725176"/>
            <a:ext cx="1144135" cy="1575137"/>
          </a:xfrm>
          <a:custGeom>
            <a:avLst/>
            <a:gdLst>
              <a:gd name="connsiteX0" fmla="*/ 291454 w 972100"/>
              <a:gd name="connsiteY0" fmla="*/ 135065 h 1423859"/>
              <a:gd name="connsiteX1" fmla="*/ 964693 w 972100"/>
              <a:gd name="connsiteY1" fmla="*/ 34582 h 1423859"/>
              <a:gd name="connsiteX2" fmla="*/ 613001 w 972100"/>
              <a:gd name="connsiteY2" fmla="*/ 657580 h 1423859"/>
              <a:gd name="connsiteX3" fmla="*/ 30196 w 972100"/>
              <a:gd name="connsiteY3" fmla="*/ 1009272 h 1423859"/>
              <a:gd name="connsiteX4" fmla="*/ 140728 w 972100"/>
              <a:gd name="connsiteY4" fmla="*/ 1411206 h 1423859"/>
              <a:gd name="connsiteX5" fmla="*/ 633098 w 972100"/>
              <a:gd name="connsiteY5" fmla="*/ 1330819 h 14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100" h="1423859">
                <a:moveTo>
                  <a:pt x="291454" y="135065"/>
                </a:moveTo>
                <a:cubicBezTo>
                  <a:pt x="601278" y="41280"/>
                  <a:pt x="911102" y="-52504"/>
                  <a:pt x="964693" y="34582"/>
                </a:cubicBezTo>
                <a:cubicBezTo>
                  <a:pt x="1018284" y="121668"/>
                  <a:pt x="768750" y="495132"/>
                  <a:pt x="613001" y="657580"/>
                </a:cubicBezTo>
                <a:cubicBezTo>
                  <a:pt x="457252" y="820028"/>
                  <a:pt x="108908" y="883668"/>
                  <a:pt x="30196" y="1009272"/>
                </a:cubicBezTo>
                <a:cubicBezTo>
                  <a:pt x="-48516" y="1134876"/>
                  <a:pt x="40244" y="1357615"/>
                  <a:pt x="140728" y="1411206"/>
                </a:cubicBezTo>
                <a:cubicBezTo>
                  <a:pt x="241212" y="1464797"/>
                  <a:pt x="633098" y="1330819"/>
                  <a:pt x="633098" y="1330819"/>
                </a:cubicBezTo>
              </a:path>
            </a:pathLst>
          </a:custGeom>
          <a:noFill/>
          <a:ln w="412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3" name="Rectangle 1"/>
          <p:cNvSpPr>
            <a:spLocks noChangeArrowheads="1"/>
          </p:cNvSpPr>
          <p:nvPr/>
        </p:nvSpPr>
        <p:spPr bwMode="auto">
          <a:xfrm>
            <a:off x="6846427" y="2851176"/>
            <a:ext cx="5013242"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indent="-342900">
              <a:spcBef>
                <a:spcPct val="0"/>
              </a:spcBef>
            </a:pPr>
            <a:r>
              <a:rPr lang="en-US" altLang="en-US" sz="2000" dirty="0">
                <a:solidFill>
                  <a:schemeClr val="bg1"/>
                </a:solidFill>
                <a:latin typeface="Arial" panose="020B0604020202020204" pitchFamily="34" charset="0"/>
                <a:cs typeface="Arial" panose="020B0604020202020204" pitchFamily="34" charset="0"/>
              </a:rPr>
              <a:t>“Inland Tide Gauges”</a:t>
            </a:r>
          </a:p>
          <a:p>
            <a:pPr marL="342900" indent="-342900">
              <a:spcBef>
                <a:spcPct val="0"/>
              </a:spcBef>
            </a:pPr>
            <a:r>
              <a:rPr lang="en-US" altLang="en-US" sz="2000" dirty="0">
                <a:solidFill>
                  <a:schemeClr val="bg1"/>
                </a:solidFill>
                <a:latin typeface="Arial" panose="020B0604020202020204" pitchFamily="34" charset="0"/>
                <a:cs typeface="Arial" panose="020B0604020202020204" pitchFamily="34" charset="0"/>
              </a:rPr>
              <a:t>Clocks accurate to 1 part in 10</a:t>
            </a:r>
            <a:r>
              <a:rPr lang="en-US" altLang="en-US" sz="2000" baseline="30000" dirty="0">
                <a:solidFill>
                  <a:schemeClr val="bg1"/>
                </a:solidFill>
                <a:latin typeface="Arial" panose="020B0604020202020204" pitchFamily="34" charset="0"/>
                <a:cs typeface="Arial" panose="020B0604020202020204" pitchFamily="34" charset="0"/>
              </a:rPr>
              <a:t>18</a:t>
            </a:r>
            <a:r>
              <a:rPr lang="en-US" altLang="en-US" sz="2000" dirty="0">
                <a:solidFill>
                  <a:schemeClr val="bg1"/>
                </a:solidFill>
                <a:latin typeface="Arial" panose="020B0604020202020204" pitchFamily="34" charset="0"/>
                <a:cs typeface="Arial" panose="020B0604020202020204" pitchFamily="34" charset="0"/>
              </a:rPr>
              <a:t> can differentiate between heights of 1cm</a:t>
            </a:r>
          </a:p>
          <a:p>
            <a:pPr marL="342900" indent="-342900">
              <a:spcBef>
                <a:spcPct val="0"/>
              </a:spcBef>
            </a:pPr>
            <a:r>
              <a:rPr lang="en-US" altLang="en-US" sz="2000" dirty="0">
                <a:solidFill>
                  <a:schemeClr val="bg1"/>
                </a:solidFill>
                <a:latin typeface="Arial" panose="020B0604020202020204" pitchFamily="34" charset="0"/>
                <a:cs typeface="Arial" panose="020B0604020202020204" pitchFamily="34" charset="0"/>
              </a:rPr>
              <a:t>The goal for these clocks is 1 part in 10</a:t>
            </a:r>
            <a:r>
              <a:rPr lang="en-US" altLang="en-US" sz="2000" baseline="30000" dirty="0">
                <a:solidFill>
                  <a:schemeClr val="bg1"/>
                </a:solidFill>
                <a:latin typeface="Arial" panose="020B0604020202020204" pitchFamily="34" charset="0"/>
                <a:cs typeface="Arial" panose="020B0604020202020204" pitchFamily="34" charset="0"/>
              </a:rPr>
              <a:t>20</a:t>
            </a:r>
            <a:r>
              <a:rPr lang="en-US" altLang="en-US" sz="2000" dirty="0">
                <a:solidFill>
                  <a:schemeClr val="bg1"/>
                </a:solidFill>
                <a:latin typeface="Arial" panose="020B0604020202020204" pitchFamily="34" charset="0"/>
                <a:cs typeface="Arial" panose="020B0604020202020204" pitchFamily="34" charset="0"/>
              </a:rPr>
              <a:t> (or 100µm)!</a:t>
            </a:r>
          </a:p>
          <a:p>
            <a:pPr marL="342900" indent="-342900">
              <a:spcBef>
                <a:spcPct val="0"/>
              </a:spcBef>
            </a:pPr>
            <a:r>
              <a:rPr lang="en-US" altLang="en-US" sz="2000" dirty="0">
                <a:solidFill>
                  <a:schemeClr val="bg1"/>
                </a:solidFill>
                <a:latin typeface="Arial" panose="020B0604020202020204" pitchFamily="34" charset="0"/>
                <a:cs typeface="Arial" panose="020B0604020202020204" pitchFamily="34" charset="0"/>
              </a:rPr>
              <a:t>Linking has been demonstrated over 100s of km, but not 1000s (intercontinental distances) yet</a:t>
            </a:r>
          </a:p>
          <a:p>
            <a:pPr marL="342900" indent="-342900">
              <a:spcBef>
                <a:spcPct val="0"/>
              </a:spcBef>
            </a:pPr>
            <a:r>
              <a:rPr lang="en-US" altLang="en-US" sz="2000" dirty="0">
                <a:solidFill>
                  <a:schemeClr val="bg1"/>
                </a:solidFill>
                <a:latin typeface="Arial" panose="020B0604020202020204" pitchFamily="34" charset="0"/>
                <a:cs typeface="Arial" panose="020B0604020202020204" pitchFamily="34" charset="0"/>
              </a:rPr>
              <a:t>Practical in 5 years?  10 years?</a:t>
            </a:r>
            <a:endParaRPr lang="en-US" altLang="en-US" sz="1400"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0282FD-BD85-B447-8A34-0801D4C558E8}"/>
              </a:ext>
            </a:extLst>
          </p:cNvPr>
          <p:cNvSpPr/>
          <p:nvPr/>
        </p:nvSpPr>
        <p:spPr>
          <a:xfrm>
            <a:off x="1636497" y="6336268"/>
            <a:ext cx="10273005" cy="369332"/>
          </a:xfrm>
          <a:prstGeom prst="rect">
            <a:avLst/>
          </a:prstGeom>
        </p:spPr>
        <p:txBody>
          <a:bodyPr wrap="none">
            <a:spAutoFit/>
          </a:bodyPr>
          <a:lstStyle/>
          <a:p>
            <a:r>
              <a:rPr lang="en-US" altLang="en-US" dirty="0">
                <a:solidFill>
                  <a:schemeClr val="bg1"/>
                </a:solidFill>
                <a:latin typeface="Arial" panose="020B0604020202020204" pitchFamily="34" charset="0"/>
              </a:rPr>
              <a:t>*This will likely be the best way to get accurate height differences between fixed points in the future!</a:t>
            </a:r>
            <a:endParaRPr lang="en-US" dirty="0">
              <a:solidFill>
                <a:schemeClr val="bg1"/>
              </a:solidFill>
            </a:endParaRPr>
          </a:p>
        </p:txBody>
      </p:sp>
    </p:spTree>
    <p:extLst>
      <p:ext uri="{BB962C8B-B14F-4D97-AF65-F5344CB8AC3E}">
        <p14:creationId xmlns:p14="http://schemas.microsoft.com/office/powerpoint/2010/main" val="1986564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p:cNvSpPr>
          <p:nvPr>
            <p:ph type="ctrTitle"/>
          </p:nvPr>
        </p:nvSpPr>
        <p:spPr>
          <a:xfrm>
            <a:off x="762000" y="619125"/>
            <a:ext cx="7198179" cy="685800"/>
          </a:xfrm>
        </p:spPr>
        <p:txBody>
          <a:bodyPr/>
          <a:lstStyle/>
          <a:p>
            <a:pPr eaLnBrk="1" hangingPunct="1"/>
            <a:r>
              <a:rPr lang="en-US" altLang="en-US" sz="3600" b="1" dirty="0">
                <a:solidFill>
                  <a:schemeClr val="bg1"/>
                </a:solidFill>
                <a:latin typeface="Arial" panose="020B0604020202020204" pitchFamily="34" charset="0"/>
                <a:cs typeface="Arial" panose="020B0604020202020204" pitchFamily="34" charset="0"/>
              </a:rPr>
              <a:t>Summary</a:t>
            </a:r>
          </a:p>
        </p:txBody>
      </p:sp>
      <p:sp>
        <p:nvSpPr>
          <p:cNvPr id="70659" name="Rectangle 5"/>
          <p:cNvSpPr>
            <a:spLocks noGrp="1"/>
          </p:cNvSpPr>
          <p:nvPr>
            <p:ph type="subTitle" idx="1"/>
          </p:nvPr>
        </p:nvSpPr>
        <p:spPr>
          <a:xfrm>
            <a:off x="1752600" y="1600200"/>
            <a:ext cx="9448800" cy="4638675"/>
          </a:xfrm>
        </p:spPr>
        <p:txBody>
          <a:bodyPr>
            <a:normAutofit/>
          </a:bodyPr>
          <a:lstStyle/>
          <a:p>
            <a:pPr marL="171450" indent="-171450">
              <a:buFont typeface="Arial" panose="020B0604020202020204" pitchFamily="34" charset="0"/>
              <a:buChar char="•"/>
            </a:pPr>
            <a:r>
              <a:rPr lang="en-US" altLang="en-US" cap="none" dirty="0">
                <a:solidFill>
                  <a:schemeClr val="bg1"/>
                </a:solidFill>
                <a:latin typeface="Arial" panose="020B0604020202020204" pitchFamily="34" charset="0"/>
                <a:cs typeface="Arial" panose="020B0604020202020204" pitchFamily="34" charset="0"/>
              </a:rPr>
              <a:t>Fancy New Sea Level, NAPGD2022, arrives sometime around 2025.</a:t>
            </a:r>
          </a:p>
          <a:p>
            <a:pPr marL="171450" indent="-171450">
              <a:buFont typeface="Arial" panose="020B0604020202020204" pitchFamily="34" charset="0"/>
              <a:buChar char="•"/>
            </a:pPr>
            <a:r>
              <a:rPr lang="en-US" altLang="en-US" cap="none" dirty="0">
                <a:solidFill>
                  <a:schemeClr val="bg1"/>
                </a:solidFill>
                <a:latin typeface="Arial" panose="020B0604020202020204" pitchFamily="34" charset="0"/>
                <a:cs typeface="Arial" panose="020B0604020202020204" pitchFamily="34" charset="0"/>
              </a:rPr>
              <a:t>It will give you accurate heights anywhere, good to a few cm or better.</a:t>
            </a:r>
          </a:p>
          <a:p>
            <a:pPr marL="171450" indent="-171450">
              <a:buFont typeface="Arial" panose="020B0604020202020204" pitchFamily="34" charset="0"/>
              <a:buChar char="•"/>
            </a:pPr>
            <a:r>
              <a:rPr lang="en-US" altLang="en-US" cap="none" dirty="0">
                <a:solidFill>
                  <a:schemeClr val="bg1"/>
                </a:solidFill>
                <a:latin typeface="Arial" panose="020B0604020202020204" pitchFamily="34" charset="0"/>
                <a:cs typeface="Arial" panose="020B0604020202020204" pitchFamily="34" charset="0"/>
              </a:rPr>
              <a:t>It will be awesome.</a:t>
            </a:r>
          </a:p>
          <a:p>
            <a:pPr marL="171450" indent="-171450">
              <a:buFont typeface="Arial" panose="020B0604020202020204" pitchFamily="34" charset="0"/>
              <a:buChar char="•"/>
            </a:pPr>
            <a:r>
              <a:rPr lang="en-US" altLang="en-US" cap="none" dirty="0">
                <a:solidFill>
                  <a:schemeClr val="bg1"/>
                </a:solidFill>
                <a:latin typeface="Arial" panose="020B0604020202020204" pitchFamily="34" charset="0"/>
                <a:cs typeface="Arial" panose="020B0604020202020204" pitchFamily="34" charset="0"/>
              </a:rPr>
              <a:t>Oh, and we could make good use of some nice clocks…</a:t>
            </a: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en-US" cap="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txBox="1">
            <a:spLocks/>
          </p:cNvSpPr>
          <p:nvPr/>
        </p:nvSpPr>
        <p:spPr bwMode="auto">
          <a:xfrm>
            <a:off x="2209800" y="1066800"/>
            <a:ext cx="7658100" cy="68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Thank you!</a:t>
            </a:r>
          </a:p>
          <a:p>
            <a:pPr algn="ctr" eaLnBrk="1" hangingPunct="1">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Questions, comments?</a:t>
            </a:r>
          </a:p>
          <a:p>
            <a:pPr algn="ctr" eaLnBrk="1" hangingPunct="1">
              <a:spcBef>
                <a:spcPct val="0"/>
              </a:spcBef>
              <a:buFontTx/>
              <a:buNone/>
            </a:pPr>
            <a:endParaRPr lang="en-US" altLang="en-US" sz="3600" b="1" dirty="0">
              <a:solidFill>
                <a:schemeClr val="bg1"/>
              </a:solidFill>
              <a:latin typeface="Arial" panose="020B0604020202020204" pitchFamily="34" charset="0"/>
              <a:cs typeface="Arial" panose="020B0604020202020204" pitchFamily="34" charset="0"/>
            </a:endParaRPr>
          </a:p>
        </p:txBody>
      </p:sp>
      <p:sp>
        <p:nvSpPr>
          <p:cNvPr id="10" name="Rectangle 5"/>
          <p:cNvSpPr txBox="1">
            <a:spLocks/>
          </p:cNvSpPr>
          <p:nvPr/>
        </p:nvSpPr>
        <p:spPr bwMode="auto">
          <a:xfrm>
            <a:off x="3429000" y="1828800"/>
            <a:ext cx="5181600" cy="945513"/>
          </a:xfrm>
          <a:prstGeom prst="rect">
            <a:avLst/>
          </a:prstGeom>
          <a:noFill/>
          <a:ln w="9525">
            <a:noFill/>
            <a:miter lim="800000"/>
            <a:headEnd/>
            <a:tailEnd/>
          </a:ln>
        </p:spPr>
        <p:txBody>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altLang="en-US" sz="2000" dirty="0">
                <a:solidFill>
                  <a:schemeClr val="bg1"/>
                </a:solidFill>
                <a:latin typeface="Arial" panose="020B0604020202020204" pitchFamily="34" charset="0"/>
                <a:cs typeface="Arial" panose="020B0604020202020204" pitchFamily="34" charset="0"/>
              </a:rPr>
              <a:t>Please don’t hesitate to contact me:  </a:t>
            </a:r>
            <a:r>
              <a:rPr lang="en-US" altLang="en-US" sz="2400" dirty="0">
                <a:solidFill>
                  <a:schemeClr val="bg1"/>
                </a:solidFill>
                <a:latin typeface="Arial" panose="020B0604020202020204" pitchFamily="34" charset="0"/>
                <a:cs typeface="Arial" panose="020B0604020202020204" pitchFamily="34" charset="0"/>
                <a:hlinkClick r:id="rId3"/>
              </a:rPr>
              <a:t>derek.vanwestrum@noaa.gov</a:t>
            </a:r>
            <a:endParaRPr lang="en-US" altLang="en-US" sz="2400" dirty="0">
              <a:solidFill>
                <a:schemeClr val="bg1"/>
              </a:solidFill>
              <a:latin typeface="Arial" panose="020B0604020202020204" pitchFamily="34" charset="0"/>
              <a:cs typeface="Arial" panose="020B0604020202020204" pitchFamily="34" charset="0"/>
            </a:endParaRPr>
          </a:p>
        </p:txBody>
      </p:sp>
      <p:sp>
        <p:nvSpPr>
          <p:cNvPr id="2" name="AutoShape 2" descr="Displaying IMG_2834.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2743200" y="2667000"/>
            <a:ext cx="9324975" cy="3835472"/>
            <a:chOff x="2743200" y="2667000"/>
            <a:chExt cx="9324975" cy="3835472"/>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8145992" y="3429000"/>
              <a:ext cx="3443815" cy="2582861"/>
            </a:xfrm>
            <a:prstGeom prst="rect">
              <a:avLst/>
            </a:prstGeom>
          </p:spPr>
        </p:pic>
        <p:sp>
          <p:nvSpPr>
            <p:cNvPr id="8" name="Rectangle 7"/>
            <p:cNvSpPr/>
            <p:nvPr/>
          </p:nvSpPr>
          <p:spPr>
            <a:xfrm>
              <a:off x="6858000" y="6133140"/>
              <a:ext cx="5210175" cy="369332"/>
            </a:xfrm>
            <a:prstGeom prst="rect">
              <a:avLst/>
            </a:prstGeom>
          </p:spPr>
          <p:txBody>
            <a:bodyPr wrap="square">
              <a:spAutoFit/>
            </a:bodyPr>
            <a:lstStyle/>
            <a:p>
              <a:r>
                <a:rPr lang="en-US" altLang="en-US" dirty="0">
                  <a:solidFill>
                    <a:schemeClr val="bg1"/>
                  </a:solidFill>
                  <a:latin typeface="Arial" panose="020B0604020202020204" pitchFamily="34" charset="0"/>
                  <a:cs typeface="Arial" panose="020B0604020202020204" pitchFamily="34" charset="0"/>
                </a:rPr>
                <a:t>Summit of Quandary Peak.   December,  2013</a:t>
              </a:r>
              <a:endParaRPr lang="en-US" dirty="0">
                <a:solidFill>
                  <a:schemeClr val="bg1"/>
                </a:solidFill>
                <a:latin typeface="Arial" panose="020B0604020202020204" pitchFamily="34" charset="0"/>
                <a:cs typeface="Arial" panose="020B0604020202020204" pitchFamily="34" charset="0"/>
              </a:endParaRPr>
            </a:p>
          </p:txBody>
        </p:sp>
        <p:sp>
          <p:nvSpPr>
            <p:cNvPr id="9" name="Rectangle 5"/>
            <p:cNvSpPr txBox="1">
              <a:spLocks/>
            </p:cNvSpPr>
            <p:nvPr/>
          </p:nvSpPr>
          <p:spPr bwMode="auto">
            <a:xfrm>
              <a:off x="2743200" y="2667000"/>
              <a:ext cx="6591300" cy="522288"/>
            </a:xfrm>
            <a:prstGeom prst="rect">
              <a:avLst/>
            </a:prstGeom>
            <a:noFill/>
            <a:ln w="9525">
              <a:noFill/>
              <a:miter lim="800000"/>
              <a:headEnd/>
              <a:tailEnd/>
            </a:ln>
          </p:spPr>
          <p:txBody>
            <a:bodyPr/>
            <a:lstStyle>
              <a:lvl1pPr marL="0" indent="0" algn="ctr" defTabSz="457200" rtl="0" eaLnBrk="1" fontAlgn="base" hangingPunct="1">
                <a:spcBef>
                  <a:spcPct val="20000"/>
                </a:spcBef>
                <a:spcAft>
                  <a:spcPct val="0"/>
                </a:spcAft>
                <a:buFont typeface="Arial" pitchFamily="34"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pitchFamily="34"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pitchFamily="34"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pitchFamily="34"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altLang="en-US" sz="2800" dirty="0">
                  <a:solidFill>
                    <a:schemeClr val="bg1"/>
                  </a:solidFill>
                  <a:latin typeface="Arial" panose="020B0604020202020204" pitchFamily="34" charset="0"/>
                  <a:cs typeface="Arial" panose="020B0604020202020204" pitchFamily="34" charset="0"/>
                </a:rPr>
                <a:t>And go climb a 14er - while they last!</a:t>
              </a:r>
              <a:endParaRPr lang="en-US" altLang="en-US" dirty="0">
                <a:solidFill>
                  <a:schemeClr val="bg1"/>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p:cNvSpPr txBox="1">
            <a:spLocks/>
          </p:cNvSpPr>
          <p:nvPr/>
        </p:nvSpPr>
        <p:spPr bwMode="auto">
          <a:xfrm>
            <a:off x="2209800" y="1066800"/>
            <a:ext cx="7658100" cy="68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chemeClr val="bg1"/>
                </a:solidFill>
                <a:latin typeface="Arial" panose="020B0604020202020204" pitchFamily="34" charset="0"/>
              </a:rPr>
              <a:t>Extra Slides…</a:t>
            </a:r>
          </a:p>
        </p:txBody>
      </p:sp>
      <p:sp>
        <p:nvSpPr>
          <p:cNvPr id="2" name="AutoShape 2" descr="Displaying IMG_2834.JP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22333384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009650" y="4121386"/>
            <a:ext cx="9667875" cy="2203214"/>
            <a:chOff x="1009650" y="3587986"/>
            <a:chExt cx="9667875" cy="2203214"/>
          </a:xfrm>
        </p:grpSpPr>
        <p:cxnSp>
          <p:nvCxnSpPr>
            <p:cNvPr id="3" name="Straight Connector 2"/>
            <p:cNvCxnSpPr/>
            <p:nvPr/>
          </p:nvCxnSpPr>
          <p:spPr>
            <a:xfrm>
              <a:off x="1009650" y="5791200"/>
              <a:ext cx="96678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562600" y="3587986"/>
              <a:ext cx="0" cy="22032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9938" name="Title 3"/>
          <p:cNvSpPr>
            <a:spLocks noGrp="1"/>
          </p:cNvSpPr>
          <p:nvPr>
            <p:ph type="title"/>
          </p:nvPr>
        </p:nvSpPr>
        <p:spPr>
          <a:xfrm>
            <a:off x="304800" y="359629"/>
            <a:ext cx="11049000" cy="1164371"/>
          </a:xfrm>
        </p:spPr>
        <p:txBody>
          <a:bodyPr/>
          <a:lstStyle/>
          <a:p>
            <a:pPr defTabSz="911225"/>
            <a:r>
              <a:rPr lang="en-US" altLang="en-US" sz="3600" b="1" dirty="0">
                <a:latin typeface="Arial" panose="020B0604020202020204" pitchFamily="34" charset="0"/>
                <a:cs typeface="Arial" panose="020B0604020202020204" pitchFamily="34" charset="0"/>
              </a:rPr>
              <a:t>OMG - We almost forgot!  What will this mean for Denver’s Mile High Capitol Step?</a:t>
            </a:r>
          </a:p>
        </p:txBody>
      </p:sp>
      <p:sp>
        <p:nvSpPr>
          <p:cNvPr id="39940" name="Rectangle 1"/>
          <p:cNvSpPr>
            <a:spLocks noChangeArrowheads="1"/>
          </p:cNvSpPr>
          <p:nvPr/>
        </p:nvSpPr>
        <p:spPr bwMode="auto">
          <a:xfrm>
            <a:off x="1009649" y="1575137"/>
            <a:ext cx="966787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dirty="0">
                <a:solidFill>
                  <a:schemeClr val="bg1"/>
                </a:solidFill>
                <a:latin typeface="Arial" panose="020B0604020202020204" pitchFamily="34" charset="0"/>
              </a:rPr>
              <a:t>The new datum is higher than the old one, so to be a mile above “sea level” that mark will have to move up a step or two.   It just so happens to be </a:t>
            </a:r>
            <a:r>
              <a:rPr lang="en-US" altLang="en-US" sz="2000" b="1" dirty="0">
                <a:solidFill>
                  <a:schemeClr val="bg1"/>
                </a:solidFill>
                <a:latin typeface="Arial" panose="020B0604020202020204" pitchFamily="34" charset="0"/>
              </a:rPr>
              <a:t>really</a:t>
            </a:r>
            <a:r>
              <a:rPr lang="en-US" altLang="en-US" sz="2000" dirty="0">
                <a:solidFill>
                  <a:schemeClr val="bg1"/>
                </a:solidFill>
                <a:latin typeface="Arial" panose="020B0604020202020204" pitchFamily="34" charset="0"/>
              </a:rPr>
              <a:t> close to the original engraved step (from 1909)!</a:t>
            </a:r>
          </a:p>
        </p:txBody>
      </p:sp>
      <p:pic>
        <p:nvPicPr>
          <p:cNvPr id="4098" name="Picture 2" descr="http://www.mesalek.com/colo/trivia/mhmstair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330686"/>
            <a:ext cx="5286197" cy="35814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5" name="Straight Connector 24"/>
          <p:cNvCxnSpPr/>
          <p:nvPr/>
        </p:nvCxnSpPr>
        <p:spPr>
          <a:xfrm>
            <a:off x="5410200" y="4114800"/>
            <a:ext cx="31242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009650" y="5990649"/>
            <a:ext cx="9667875" cy="257751"/>
          </a:xfrm>
          <a:custGeom>
            <a:avLst/>
            <a:gdLst>
              <a:gd name="connsiteX0" fmla="*/ 0 w 9667875"/>
              <a:gd name="connsiteY0" fmla="*/ 113206 h 257751"/>
              <a:gd name="connsiteX1" fmla="*/ 781050 w 9667875"/>
              <a:gd name="connsiteY1" fmla="*/ 46531 h 257751"/>
              <a:gd name="connsiteX2" fmla="*/ 1514475 w 9667875"/>
              <a:gd name="connsiteY2" fmla="*/ 160831 h 257751"/>
              <a:gd name="connsiteX3" fmla="*/ 2438400 w 9667875"/>
              <a:gd name="connsiteY3" fmla="*/ 227506 h 257751"/>
              <a:gd name="connsiteX4" fmla="*/ 3562350 w 9667875"/>
              <a:gd name="connsiteY4" fmla="*/ 8431 h 257751"/>
              <a:gd name="connsiteX5" fmla="*/ 4181475 w 9667875"/>
              <a:gd name="connsiteY5" fmla="*/ 65581 h 257751"/>
              <a:gd name="connsiteX6" fmla="*/ 4857750 w 9667875"/>
              <a:gd name="connsiteY6" fmla="*/ 256081 h 257751"/>
              <a:gd name="connsiteX7" fmla="*/ 6115050 w 9667875"/>
              <a:gd name="connsiteY7" fmla="*/ 151306 h 257751"/>
              <a:gd name="connsiteX8" fmla="*/ 6829425 w 9667875"/>
              <a:gd name="connsiteY8" fmla="*/ 27481 h 257751"/>
              <a:gd name="connsiteX9" fmla="*/ 7610475 w 9667875"/>
              <a:gd name="connsiteY9" fmla="*/ 65581 h 257751"/>
              <a:gd name="connsiteX10" fmla="*/ 8696325 w 9667875"/>
              <a:gd name="connsiteY10" fmla="*/ 84631 h 257751"/>
              <a:gd name="connsiteX11" fmla="*/ 9667875 w 9667875"/>
              <a:gd name="connsiteY11" fmla="*/ 56056 h 25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7875" h="257751">
                <a:moveTo>
                  <a:pt x="0" y="113206"/>
                </a:moveTo>
                <a:cubicBezTo>
                  <a:pt x="264319" y="75900"/>
                  <a:pt x="528638" y="38594"/>
                  <a:pt x="781050" y="46531"/>
                </a:cubicBezTo>
                <a:cubicBezTo>
                  <a:pt x="1033462" y="54468"/>
                  <a:pt x="1238250" y="130669"/>
                  <a:pt x="1514475" y="160831"/>
                </a:cubicBezTo>
                <a:cubicBezTo>
                  <a:pt x="1790700" y="190994"/>
                  <a:pt x="2097087" y="252906"/>
                  <a:pt x="2438400" y="227506"/>
                </a:cubicBezTo>
                <a:cubicBezTo>
                  <a:pt x="2779713" y="202106"/>
                  <a:pt x="3271838" y="35418"/>
                  <a:pt x="3562350" y="8431"/>
                </a:cubicBezTo>
                <a:cubicBezTo>
                  <a:pt x="3852862" y="-18556"/>
                  <a:pt x="3965575" y="24306"/>
                  <a:pt x="4181475" y="65581"/>
                </a:cubicBezTo>
                <a:cubicBezTo>
                  <a:pt x="4397375" y="106856"/>
                  <a:pt x="4535488" y="241794"/>
                  <a:pt x="4857750" y="256081"/>
                </a:cubicBezTo>
                <a:cubicBezTo>
                  <a:pt x="5180012" y="270368"/>
                  <a:pt x="5786438" y="189406"/>
                  <a:pt x="6115050" y="151306"/>
                </a:cubicBezTo>
                <a:cubicBezTo>
                  <a:pt x="6443662" y="113206"/>
                  <a:pt x="6580188" y="41768"/>
                  <a:pt x="6829425" y="27481"/>
                </a:cubicBezTo>
                <a:cubicBezTo>
                  <a:pt x="7078662" y="13194"/>
                  <a:pt x="7299325" y="56056"/>
                  <a:pt x="7610475" y="65581"/>
                </a:cubicBezTo>
                <a:cubicBezTo>
                  <a:pt x="7921625" y="75106"/>
                  <a:pt x="8353425" y="86218"/>
                  <a:pt x="8696325" y="84631"/>
                </a:cubicBezTo>
                <a:cubicBezTo>
                  <a:pt x="9039225" y="83043"/>
                  <a:pt x="9088438" y="130668"/>
                  <a:pt x="9667875" y="560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24" name="Straight Arrow Connector 23"/>
          <p:cNvCxnSpPr/>
          <p:nvPr/>
        </p:nvCxnSpPr>
        <p:spPr>
          <a:xfrm>
            <a:off x="5334000" y="3962400"/>
            <a:ext cx="0" cy="215712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5400" y="3962400"/>
            <a:ext cx="4114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16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84028"/>
            <a:ext cx="2351897" cy="2988869"/>
          </a:xfrm>
          <a:prstGeom prst="rect">
            <a:avLst/>
          </a:prstGeom>
        </p:spPr>
      </p:pic>
      <p:grpSp>
        <p:nvGrpSpPr>
          <p:cNvPr id="3" name="Group 2">
            <a:extLst>
              <a:ext uri="{FF2B5EF4-FFF2-40B4-BE49-F238E27FC236}">
                <a16:creationId xmlns:a16="http://schemas.microsoft.com/office/drawing/2014/main" id="{B2774056-0543-7244-9FD9-B27FCEAC4397}"/>
              </a:ext>
            </a:extLst>
          </p:cNvPr>
          <p:cNvGrpSpPr/>
          <p:nvPr/>
        </p:nvGrpSpPr>
        <p:grpSpPr>
          <a:xfrm>
            <a:off x="228600" y="3429000"/>
            <a:ext cx="10865392" cy="3297491"/>
            <a:chOff x="228600" y="3429000"/>
            <a:chExt cx="10865392" cy="3297491"/>
          </a:xfrm>
        </p:grpSpPr>
        <p:pic>
          <p:nvPicPr>
            <p:cNvPr id="2052" name="Picture 4" descr="https://prd-wret.s3.us-west-2.amazonaws.com/assets/palladium/production/s3fs-public/thumbnails/image/USTopo_JacksonWY_2017_StandardTopo_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94" t="88319" r="36839"/>
            <a:stretch/>
          </p:blipFill>
          <p:spPr bwMode="auto">
            <a:xfrm>
              <a:off x="228600" y="3868842"/>
              <a:ext cx="10865392" cy="2857649"/>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5800" y="3429000"/>
              <a:ext cx="1295400" cy="345481"/>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
            <a:extLst>
              <a:ext uri="{FF2B5EF4-FFF2-40B4-BE49-F238E27FC236}">
                <a16:creationId xmlns:a16="http://schemas.microsoft.com/office/drawing/2014/main" id="{5A313541-BC80-1844-8409-B04BB590E49F}"/>
              </a:ext>
            </a:extLst>
          </p:cNvPr>
          <p:cNvGrpSpPr/>
          <p:nvPr/>
        </p:nvGrpSpPr>
        <p:grpSpPr>
          <a:xfrm>
            <a:off x="7467600" y="1527175"/>
            <a:ext cx="4493097" cy="4153692"/>
            <a:chOff x="7467600" y="1527175"/>
            <a:chExt cx="4493097" cy="4153692"/>
          </a:xfrm>
        </p:grpSpPr>
        <p:sp>
          <p:nvSpPr>
            <p:cNvPr id="18435" name="Rectangle 3"/>
            <p:cNvSpPr>
              <a:spLocks noChangeArrowheads="1"/>
            </p:cNvSpPr>
            <p:nvPr/>
          </p:nvSpPr>
          <p:spPr bwMode="auto">
            <a:xfrm>
              <a:off x="8001000" y="1527175"/>
              <a:ext cx="38100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spcBef>
                  <a:spcPct val="0"/>
                </a:spcBef>
              </a:pPr>
              <a:r>
                <a:rPr lang="en-US" altLang="en-US" sz="1800" dirty="0">
                  <a:latin typeface="Arial" panose="020B0604020202020204" pitchFamily="34" charset="0"/>
                </a:rPr>
                <a:t>A decent topographic map will include information on its </a:t>
              </a:r>
              <a:r>
                <a:rPr lang="en-US" altLang="en-US" sz="1800" dirty="0" err="1">
                  <a:latin typeface="Arial" panose="020B0604020202020204" pitchFamily="34" charset="0"/>
                </a:rPr>
                <a:t>datums</a:t>
              </a:r>
              <a:r>
                <a:rPr lang="en-US" altLang="en-US" sz="1800" dirty="0">
                  <a:latin typeface="Arial" panose="020B0604020202020204" pitchFamily="34" charset="0"/>
                </a:rPr>
                <a:t>.  </a:t>
              </a:r>
            </a:p>
            <a:p>
              <a:pPr marL="285750" indent="-285750">
                <a:spcBef>
                  <a:spcPct val="0"/>
                </a:spcBef>
              </a:pPr>
              <a:r>
                <a:rPr lang="en-US" altLang="en-US" sz="1800" dirty="0">
                  <a:latin typeface="Arial" panose="020B0604020202020204" pitchFamily="34" charset="0"/>
                </a:rPr>
                <a:t>This USGS example  (Mount Elbert, CO) indicates the vertical datum is NAVD88.</a:t>
              </a:r>
            </a:p>
          </p:txBody>
        </p:sp>
        <p:grpSp>
          <p:nvGrpSpPr>
            <p:cNvPr id="4" name="Group 3">
              <a:extLst>
                <a:ext uri="{FF2B5EF4-FFF2-40B4-BE49-F238E27FC236}">
                  <a16:creationId xmlns:a16="http://schemas.microsoft.com/office/drawing/2014/main" id="{5964CF3E-FE42-F444-9003-C3F6594E1EC4}"/>
                </a:ext>
              </a:extLst>
            </p:cNvPr>
            <p:cNvGrpSpPr/>
            <p:nvPr/>
          </p:nvGrpSpPr>
          <p:grpSpPr>
            <a:xfrm>
              <a:off x="7467600" y="3601740"/>
              <a:ext cx="4493097" cy="2079127"/>
              <a:chOff x="7467600" y="3601740"/>
              <a:chExt cx="4493097" cy="2079127"/>
            </a:xfrm>
          </p:grpSpPr>
          <p:sp>
            <p:nvSpPr>
              <p:cNvPr id="22" name="Rectangle 21"/>
              <p:cNvSpPr/>
              <p:nvPr/>
            </p:nvSpPr>
            <p:spPr>
              <a:xfrm>
                <a:off x="7467600" y="5486400"/>
                <a:ext cx="1752600" cy="1944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Callout 24"/>
              <p:cNvSpPr/>
              <p:nvPr/>
            </p:nvSpPr>
            <p:spPr>
              <a:xfrm>
                <a:off x="9922347" y="3601740"/>
                <a:ext cx="2038350" cy="1652255"/>
              </a:xfrm>
              <a:prstGeom prst="wedgeEllipseCallout">
                <a:avLst>
                  <a:gd name="adj1" fmla="val -82193"/>
                  <a:gd name="adj2" fmla="val 6383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Even blown up, that’s some fine print, huh?</a:t>
                </a:r>
              </a:p>
            </p:txBody>
          </p:sp>
        </p:grpSp>
      </p:grpSp>
      <p:grpSp>
        <p:nvGrpSpPr>
          <p:cNvPr id="2" name="Group 1">
            <a:extLst>
              <a:ext uri="{FF2B5EF4-FFF2-40B4-BE49-F238E27FC236}">
                <a16:creationId xmlns:a16="http://schemas.microsoft.com/office/drawing/2014/main" id="{6051B5B4-BC0C-FF4B-8E8E-FBD583151019}"/>
              </a:ext>
            </a:extLst>
          </p:cNvPr>
          <p:cNvGrpSpPr/>
          <p:nvPr/>
        </p:nvGrpSpPr>
        <p:grpSpPr>
          <a:xfrm>
            <a:off x="1524000" y="1004480"/>
            <a:ext cx="6458649" cy="3150627"/>
            <a:chOff x="1489302" y="834903"/>
            <a:chExt cx="6721947" cy="3372321"/>
          </a:xfrm>
        </p:grpSpPr>
        <p:pic>
          <p:nvPicPr>
            <p:cNvPr id="16" name="Picture 15"/>
            <p:cNvPicPr>
              <a:picLocks noChangeAspect="1"/>
            </p:cNvPicPr>
            <p:nvPr/>
          </p:nvPicPr>
          <p:blipFill>
            <a:blip r:embed="rId6"/>
            <a:stretch>
              <a:fillRect/>
            </a:stretch>
          </p:blipFill>
          <p:spPr>
            <a:xfrm>
              <a:off x="3200400" y="834903"/>
              <a:ext cx="5010849" cy="3372321"/>
            </a:xfrm>
            <a:prstGeom prst="rect">
              <a:avLst/>
            </a:prstGeom>
          </p:spPr>
        </p:pic>
        <p:sp>
          <p:nvSpPr>
            <p:cNvPr id="10" name="Rectangle 9">
              <a:extLst>
                <a:ext uri="{FF2B5EF4-FFF2-40B4-BE49-F238E27FC236}">
                  <a16:creationId xmlns:a16="http://schemas.microsoft.com/office/drawing/2014/main" id="{AD6233CA-C944-3444-97BC-9EC9E26C9323}"/>
                </a:ext>
              </a:extLst>
            </p:cNvPr>
            <p:cNvSpPr/>
            <p:nvPr/>
          </p:nvSpPr>
          <p:spPr>
            <a:xfrm>
              <a:off x="1489302" y="1756017"/>
              <a:ext cx="568098" cy="345481"/>
            </a:xfrm>
            <a:prstGeom prst="rect">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434" name="Title 1"/>
          <p:cNvSpPr>
            <a:spLocks noGrp="1"/>
          </p:cNvSpPr>
          <p:nvPr>
            <p:ph type="title"/>
          </p:nvPr>
        </p:nvSpPr>
        <p:spPr>
          <a:xfrm>
            <a:off x="2133600" y="410610"/>
            <a:ext cx="9677400" cy="615573"/>
          </a:xfrm>
        </p:spPr>
        <p:txBody>
          <a:bodyPr>
            <a:normAutofit fontScale="90000"/>
          </a:bodyPr>
          <a:lstStyle/>
          <a:p>
            <a:pPr eaLnBrk="1" hangingPunct="1"/>
            <a:r>
              <a:rPr lang="en-US" altLang="en-US" sz="3600" b="1" dirty="0">
                <a:latin typeface="Arial" panose="020B0604020202020204" pitchFamily="34" charset="0"/>
                <a:cs typeface="Arial" panose="020B0604020202020204" pitchFamily="34" charset="0"/>
              </a:rPr>
              <a:t>Vertical Datum Information on Topo Maps</a:t>
            </a:r>
          </a:p>
        </p:txBody>
      </p:sp>
    </p:spTree>
    <p:extLst>
      <p:ext uri="{BB962C8B-B14F-4D97-AF65-F5344CB8AC3E}">
        <p14:creationId xmlns:p14="http://schemas.microsoft.com/office/powerpoint/2010/main" val="37023053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90600" y="457200"/>
            <a:ext cx="9296400" cy="503238"/>
          </a:xfrm>
        </p:spPr>
        <p:txBody>
          <a:bodyPr/>
          <a:lstStyle/>
          <a:p>
            <a:pPr eaLnBrk="1" hangingPunct="1"/>
            <a:r>
              <a:rPr lang="en-US" altLang="en-US" sz="3200" b="1">
                <a:solidFill>
                  <a:schemeClr val="bg1"/>
                </a:solidFill>
                <a:latin typeface="Arial" panose="020B0604020202020204" pitchFamily="34" charset="0"/>
                <a:cs typeface="Arial" panose="020B0604020202020204" pitchFamily="34" charset="0"/>
              </a:rPr>
              <a:t>How High was Mt Elbert When?...</a:t>
            </a:r>
            <a:endParaRPr lang="en-US" altLang="en-US" sz="3200" b="1" dirty="0">
              <a:solidFill>
                <a:schemeClr val="bg1"/>
              </a:solidFill>
              <a:latin typeface="Arial" panose="020B0604020202020204" pitchFamily="34" charset="0"/>
              <a:cs typeface="Arial" panose="020B0604020202020204" pitchFamily="34" charset="0"/>
            </a:endParaRPr>
          </a:p>
        </p:txBody>
      </p:sp>
      <p:pic>
        <p:nvPicPr>
          <p:cNvPr id="2050" name="Picture 2" descr="Image result for mt elber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9525000" cy="18954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104900" y="4837877"/>
            <a:ext cx="10220325" cy="1938992"/>
          </a:xfrm>
          <a:prstGeom prst="rect">
            <a:avLst/>
          </a:prstGeom>
        </p:spPr>
        <p:txBody>
          <a:bodyPr wrap="square">
            <a:spAutoFit/>
          </a:bodyPr>
          <a:lstStyle/>
          <a:p>
            <a:pPr marL="342900" indent="-342900">
              <a:spcBef>
                <a:spcPct val="0"/>
              </a:spcBef>
              <a:buFont typeface="Arial" panose="020B0604020202020204" pitchFamily="34" charset="0"/>
              <a:buChar char="•"/>
            </a:pPr>
            <a:r>
              <a:rPr lang="en-US" altLang="en-US" sz="2400" dirty="0">
                <a:solidFill>
                  <a:schemeClr val="bg1"/>
                </a:solidFill>
                <a:latin typeface="Arial" panose="020B0604020202020204" pitchFamily="34" charset="0"/>
              </a:rPr>
              <a:t>The mountain didn’t change (that much…) – the datum defining its elevation did.</a:t>
            </a:r>
          </a:p>
          <a:p>
            <a:pPr marL="342900" indent="-342900">
              <a:spcBef>
                <a:spcPct val="0"/>
              </a:spcBef>
              <a:buFont typeface="Arial" panose="020B0604020202020204" pitchFamily="34" charset="0"/>
              <a:buChar char="•"/>
            </a:pPr>
            <a:r>
              <a:rPr lang="en-US" altLang="en-US" sz="2400" dirty="0">
                <a:solidFill>
                  <a:schemeClr val="bg1"/>
                </a:solidFill>
                <a:latin typeface="Arial" panose="020B0604020202020204" pitchFamily="34" charset="0"/>
              </a:rPr>
              <a:t>So what’s a Datum?  It’s what we call zero, or where we start from.</a:t>
            </a:r>
          </a:p>
          <a:p>
            <a:pPr>
              <a:spcBef>
                <a:spcPct val="0"/>
              </a:spcBef>
            </a:pPr>
            <a:endParaRPr lang="en-US" altLang="en-US" sz="2400" dirty="0">
              <a:solidFill>
                <a:schemeClr val="bg1"/>
              </a:solidFill>
              <a:latin typeface="Arial" panose="020B0604020202020204" pitchFamily="34" charset="0"/>
            </a:endParaRPr>
          </a:p>
          <a:p>
            <a:pPr>
              <a:spcBef>
                <a:spcPct val="0"/>
              </a:spcBef>
            </a:pPr>
            <a:r>
              <a:rPr lang="en-US" altLang="en-US" sz="2400" dirty="0">
                <a:solidFill>
                  <a:schemeClr val="bg1"/>
                </a:solidFill>
                <a:latin typeface="Arial" panose="020B0604020202020204" pitchFamily="34" charset="0"/>
              </a:rPr>
              <a:t>Who gets to pick?  How?  Why?</a:t>
            </a:r>
          </a:p>
        </p:txBody>
      </p:sp>
      <p:grpSp>
        <p:nvGrpSpPr>
          <p:cNvPr id="7" name="Group 6"/>
          <p:cNvGrpSpPr/>
          <p:nvPr/>
        </p:nvGrpSpPr>
        <p:grpSpPr>
          <a:xfrm>
            <a:off x="1104900" y="1433719"/>
            <a:ext cx="9705975" cy="3219510"/>
            <a:chOff x="990600" y="1905000"/>
            <a:chExt cx="9705975" cy="3219510"/>
          </a:xfrm>
        </p:grpSpPr>
        <p:sp>
          <p:nvSpPr>
            <p:cNvPr id="8" name="Rectangle 2"/>
            <p:cNvSpPr>
              <a:spLocks noChangeArrowheads="1"/>
            </p:cNvSpPr>
            <p:nvPr/>
          </p:nvSpPr>
          <p:spPr bwMode="auto">
            <a:xfrm>
              <a:off x="1038225" y="4724400"/>
              <a:ext cx="5514975" cy="400110"/>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2000" dirty="0">
                  <a:solidFill>
                    <a:schemeClr val="accent1">
                      <a:lumMod val="75000"/>
                    </a:schemeClr>
                  </a:solidFill>
                  <a:latin typeface="Arial" panose="020B0604020202020204" pitchFamily="34" charset="0"/>
                </a:rPr>
                <a:t>NAVD88			elevation = 14440 feet</a:t>
              </a:r>
            </a:p>
          </p:txBody>
        </p:sp>
        <p:cxnSp>
          <p:nvCxnSpPr>
            <p:cNvPr id="9" name="Straight Connector 8"/>
            <p:cNvCxnSpPr/>
            <p:nvPr/>
          </p:nvCxnSpPr>
          <p:spPr>
            <a:xfrm>
              <a:off x="990600" y="4191000"/>
              <a:ext cx="97059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210300" y="1905000"/>
              <a:ext cx="0" cy="2286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114425" y="1433719"/>
            <a:ext cx="9705975" cy="2752102"/>
            <a:chOff x="990600" y="2123984"/>
            <a:chExt cx="9705975" cy="2752102"/>
          </a:xfrm>
        </p:grpSpPr>
        <p:sp>
          <p:nvSpPr>
            <p:cNvPr id="12" name="Rectangle 2"/>
            <p:cNvSpPr>
              <a:spLocks noChangeArrowheads="1"/>
            </p:cNvSpPr>
            <p:nvPr/>
          </p:nvSpPr>
          <p:spPr bwMode="auto">
            <a:xfrm>
              <a:off x="1019175" y="4475976"/>
              <a:ext cx="5514975" cy="400110"/>
            </a:xfrm>
            <a:prstGeom prst="rect">
              <a:avLst/>
            </a:prstGeom>
            <a:solidFill>
              <a:schemeClr val="tx1">
                <a:lumMod val="6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r>
                <a:rPr lang="en-US" altLang="en-US" sz="2000" dirty="0">
                  <a:solidFill>
                    <a:schemeClr val="accent2">
                      <a:lumMod val="60000"/>
                      <a:lumOff val="40000"/>
                    </a:schemeClr>
                  </a:solidFill>
                  <a:latin typeface="Arial" panose="020B0604020202020204" pitchFamily="34" charset="0"/>
                </a:rPr>
                <a:t>NGVD29*		      elevation = 14433 feet</a:t>
              </a:r>
            </a:p>
          </p:txBody>
        </p:sp>
        <p:cxnSp>
          <p:nvCxnSpPr>
            <p:cNvPr id="13" name="Straight Connector 12"/>
            <p:cNvCxnSpPr/>
            <p:nvPr/>
          </p:nvCxnSpPr>
          <p:spPr>
            <a:xfrm>
              <a:off x="990600" y="4191000"/>
              <a:ext cx="9705975"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324600" y="2123984"/>
              <a:ext cx="0" cy="2067016"/>
            </a:xfrm>
            <a:prstGeom prst="straightConnector1">
              <a:avLst/>
            </a:prstGeom>
            <a:ln>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8241894" y="6367046"/>
            <a:ext cx="3797706" cy="338554"/>
          </a:xfrm>
          <a:prstGeom prst="rect">
            <a:avLst/>
          </a:prstGeom>
        </p:spPr>
        <p:txBody>
          <a:bodyPr wrap="none">
            <a:spAutoFit/>
          </a:bodyPr>
          <a:lstStyle/>
          <a:p>
            <a:pPr>
              <a:spcBef>
                <a:spcPct val="0"/>
              </a:spcBef>
            </a:pPr>
            <a:r>
              <a:rPr lang="en-US" altLang="en-US" sz="1600" dirty="0">
                <a:solidFill>
                  <a:schemeClr val="accent2">
                    <a:lumMod val="60000"/>
                    <a:lumOff val="40000"/>
                  </a:schemeClr>
                </a:solidFill>
                <a:latin typeface="Arial" panose="020B0604020202020204" pitchFamily="34" charset="0"/>
              </a:rPr>
              <a:t>*National Geodetic Vertical Datum 2019</a:t>
            </a:r>
          </a:p>
        </p:txBody>
      </p:sp>
    </p:spTree>
    <p:extLst>
      <p:ext uri="{BB962C8B-B14F-4D97-AF65-F5344CB8AC3E}">
        <p14:creationId xmlns:p14="http://schemas.microsoft.com/office/powerpoint/2010/main" val="281705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90800" y="685800"/>
            <a:ext cx="7696200" cy="685800"/>
          </a:xfrm>
        </p:spPr>
        <p:txBody>
          <a:bodyPr/>
          <a:lstStyle/>
          <a:p>
            <a:pPr eaLnBrk="1" hangingPunct="1"/>
            <a:r>
              <a:rPr lang="en-US" altLang="en-US" sz="3200" b="1" dirty="0">
                <a:solidFill>
                  <a:schemeClr val="bg1"/>
                </a:solidFill>
                <a:latin typeface="Arial" panose="020B0604020202020204" pitchFamily="34" charset="0"/>
                <a:cs typeface="Arial" panose="020B0604020202020204" pitchFamily="34" charset="0"/>
              </a:rPr>
              <a:t>NGS Does!  Our Mission Statement:</a:t>
            </a:r>
          </a:p>
        </p:txBody>
      </p:sp>
      <p:sp>
        <p:nvSpPr>
          <p:cNvPr id="5123" name="Rectangle 3"/>
          <p:cNvSpPr>
            <a:spLocks noGrp="1" noChangeArrowheads="1"/>
          </p:cNvSpPr>
          <p:nvPr>
            <p:ph idx="1"/>
          </p:nvPr>
        </p:nvSpPr>
        <p:spPr>
          <a:xfrm>
            <a:off x="990600" y="1524000"/>
            <a:ext cx="10125076" cy="762000"/>
          </a:xfrm>
        </p:spPr>
        <p:txBody>
          <a:bodyPr>
            <a:noAutofit/>
          </a:bodyPr>
          <a:lstStyle/>
          <a:p>
            <a:pPr marL="0" indent="0">
              <a:lnSpc>
                <a:spcPct val="90000"/>
              </a:lnSpc>
              <a:buNone/>
              <a:tabLst>
                <a:tab pos="0" algn="l"/>
              </a:tabLst>
            </a:pPr>
            <a:r>
              <a:rPr lang="en-US" altLang="zh-CN" dirty="0">
                <a:solidFill>
                  <a:schemeClr val="bg1"/>
                </a:solidFill>
                <a:latin typeface="Arial" panose="020B0604020202020204" pitchFamily="34" charset="0"/>
                <a:cs typeface="Arial" panose="020B0604020202020204" pitchFamily="34" charset="0"/>
              </a:rPr>
              <a:t>To define, maintain, and provide access to the National Spatial Reference System (NSRS) to meet our nation’s economic, social, and environmental needs.  </a:t>
            </a:r>
          </a:p>
          <a:p>
            <a:pPr marL="0" indent="0">
              <a:lnSpc>
                <a:spcPct val="90000"/>
              </a:lnSpc>
              <a:buNone/>
              <a:tabLst>
                <a:tab pos="0" algn="l"/>
              </a:tabLst>
            </a:pPr>
            <a:r>
              <a:rPr lang="en-US" altLang="en-US" dirty="0">
                <a:solidFill>
                  <a:schemeClr val="bg1"/>
                </a:solidFill>
                <a:latin typeface="Arial" panose="020B0604020202020204" pitchFamily="34" charset="0"/>
              </a:rPr>
              <a:t>The NSRS is a consistent coordinate system that defines latitude, longitude, </a:t>
            </a:r>
            <a:r>
              <a:rPr lang="en-US" altLang="en-US" b="1" dirty="0">
                <a:solidFill>
                  <a:schemeClr val="bg1"/>
                </a:solidFill>
                <a:latin typeface="Arial" panose="020B0604020202020204" pitchFamily="34" charset="0"/>
              </a:rPr>
              <a:t>height</a:t>
            </a:r>
            <a:r>
              <a:rPr lang="en-US" altLang="en-US" dirty="0">
                <a:solidFill>
                  <a:schemeClr val="bg1"/>
                </a:solidFill>
                <a:latin typeface="Arial" panose="020B0604020202020204" pitchFamily="34" charset="0"/>
              </a:rPr>
              <a:t>, scale, </a:t>
            </a:r>
            <a:r>
              <a:rPr lang="en-US" altLang="en-US" b="1" dirty="0">
                <a:solidFill>
                  <a:schemeClr val="bg1"/>
                </a:solidFill>
                <a:latin typeface="Arial" panose="020B0604020202020204" pitchFamily="34" charset="0"/>
              </a:rPr>
              <a:t>gravity</a:t>
            </a:r>
            <a:r>
              <a:rPr lang="en-US" altLang="en-US" dirty="0">
                <a:solidFill>
                  <a:schemeClr val="bg1"/>
                </a:solidFill>
                <a:latin typeface="Arial" panose="020B0604020202020204" pitchFamily="34" charset="0"/>
              </a:rPr>
              <a:t>, and orientation throughout the United States, for all federal agencies. </a:t>
            </a:r>
          </a:p>
          <a:p>
            <a:pPr marL="0" indent="0">
              <a:lnSpc>
                <a:spcPct val="90000"/>
              </a:lnSpc>
              <a:buNone/>
              <a:tabLst>
                <a:tab pos="0" algn="l"/>
              </a:tabLst>
            </a:pPr>
            <a:endParaRPr lang="en-US" altLang="zh-CN" dirty="0">
              <a:solidFill>
                <a:schemeClr val="bg1"/>
              </a:solidFill>
              <a:latin typeface="Arial" panose="020B0604020202020204" pitchFamily="34" charset="0"/>
              <a:cs typeface="Arial" panose="020B0604020202020204" pitchFamily="34" charset="0"/>
            </a:endParaRPr>
          </a:p>
        </p:txBody>
      </p:sp>
      <p:sp>
        <p:nvSpPr>
          <p:cNvPr id="23" name="TextBox 4"/>
          <p:cNvSpPr txBox="1">
            <a:spLocks noChangeArrowheads="1"/>
          </p:cNvSpPr>
          <p:nvPr/>
        </p:nvSpPr>
        <p:spPr bwMode="auto">
          <a:xfrm>
            <a:off x="2743200" y="4716464"/>
            <a:ext cx="3148010" cy="769937"/>
          </a:xfrm>
          <a:prstGeom prst="rect">
            <a:avLst/>
          </a:prstGeom>
          <a:noFill/>
          <a:ln w="9525">
            <a:noFill/>
            <a:miter lim="800000"/>
            <a:headEnd/>
            <a:tailEnd/>
          </a:ln>
        </p:spPr>
        <p:txBody>
          <a:bodyPr wrap="square">
            <a:spAutoFit/>
          </a:bodyPr>
          <a:lstStyle/>
          <a:p>
            <a:pPr>
              <a:defRPr/>
            </a:pPr>
            <a:r>
              <a:rPr lang="en-US" sz="2200" b="1" dirty="0">
                <a:solidFill>
                  <a:schemeClr val="bg1"/>
                </a:solidFill>
                <a:latin typeface="Arial" panose="020B0604020202020204" pitchFamily="34" charset="0"/>
                <a:ea typeface="ＭＳ Ｐゴシック" charset="0"/>
                <a:cs typeface="Arial" panose="020B0604020202020204" pitchFamily="34" charset="0"/>
              </a:rPr>
              <a:t>Emergency Response Imagery, Flood zones</a:t>
            </a:r>
            <a:endParaRPr lang="en-US" sz="220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1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606926"/>
            <a:ext cx="1376363" cy="498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6" name="TextBox 4"/>
          <p:cNvSpPr txBox="1">
            <a:spLocks noChangeArrowheads="1"/>
          </p:cNvSpPr>
          <p:nvPr/>
        </p:nvSpPr>
        <p:spPr bwMode="auto">
          <a:xfrm>
            <a:off x="2743200" y="5562600"/>
            <a:ext cx="3043238" cy="769441"/>
          </a:xfrm>
          <a:prstGeom prst="rect">
            <a:avLst/>
          </a:prstGeom>
          <a:noFill/>
          <a:ln w="9525">
            <a:noFill/>
            <a:miter lim="800000"/>
            <a:headEnd/>
            <a:tailEnd/>
          </a:ln>
        </p:spPr>
        <p:txBody>
          <a:bodyPr wrap="square">
            <a:spAutoFit/>
          </a:bodyPr>
          <a:lstStyle/>
          <a:p>
            <a:pPr>
              <a:defRPr/>
            </a:pPr>
            <a:r>
              <a:rPr lang="en-US" sz="2200" b="1" dirty="0">
                <a:solidFill>
                  <a:schemeClr val="bg1"/>
                </a:solidFill>
                <a:latin typeface="+mj-lt"/>
                <a:ea typeface="ＭＳ Ｐゴシック" charset="0"/>
                <a:cs typeface="ＭＳ Ｐゴシック" charset="0"/>
              </a:rPr>
              <a:t>Levee Safety Program</a:t>
            </a:r>
          </a:p>
        </p:txBody>
      </p:sp>
      <p:sp>
        <p:nvSpPr>
          <p:cNvPr id="27" name="Flowchart: Alternate Process 26"/>
          <p:cNvSpPr/>
          <p:nvPr/>
        </p:nvSpPr>
        <p:spPr bwMode="auto">
          <a:xfrm>
            <a:off x="1219199" y="5445125"/>
            <a:ext cx="914400" cy="914400"/>
          </a:xfrm>
          <a:prstGeom prst="flowChartAlternateProcess">
            <a:avLst/>
          </a:prstGeom>
          <a:blipFill>
            <a:blip r:embed="rId4"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bg1"/>
              </a:solidFill>
            </a:endParaRPr>
          </a:p>
        </p:txBody>
      </p:sp>
      <p:sp>
        <p:nvSpPr>
          <p:cNvPr id="29" name="Oval 28"/>
          <p:cNvSpPr/>
          <p:nvPr/>
        </p:nvSpPr>
        <p:spPr bwMode="auto">
          <a:xfrm>
            <a:off x="6200775" y="4364038"/>
            <a:ext cx="914400" cy="914400"/>
          </a:xfrm>
          <a:prstGeom prst="ellipse">
            <a:avLst/>
          </a:prstGeom>
          <a:blipFill>
            <a:blip r:embed="rId5"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bg1"/>
              </a:solidFill>
            </a:endParaRPr>
          </a:p>
        </p:txBody>
      </p:sp>
      <p:sp>
        <p:nvSpPr>
          <p:cNvPr id="31" name="TextBox 4"/>
          <p:cNvSpPr txBox="1">
            <a:spLocks noChangeArrowheads="1"/>
          </p:cNvSpPr>
          <p:nvPr/>
        </p:nvSpPr>
        <p:spPr bwMode="auto">
          <a:xfrm>
            <a:off x="7524750" y="3296960"/>
            <a:ext cx="3590925" cy="1046440"/>
          </a:xfrm>
          <a:prstGeom prst="rect">
            <a:avLst/>
          </a:prstGeom>
          <a:noFill/>
          <a:ln w="9525">
            <a:noFill/>
            <a:miter lim="800000"/>
            <a:headEnd/>
            <a:tailEnd/>
          </a:ln>
        </p:spPr>
        <p:txBody>
          <a:bodyPr wrap="square">
            <a:spAutoFit/>
          </a:bodyPr>
          <a:lstStyle/>
          <a:p>
            <a:pPr>
              <a:defRPr/>
            </a:pPr>
            <a:r>
              <a:rPr lang="en-US" sz="2200" b="1" dirty="0">
                <a:solidFill>
                  <a:schemeClr val="bg1"/>
                </a:solidFill>
                <a:latin typeface="Arial" panose="020B0604020202020204" pitchFamily="34" charset="0"/>
                <a:ea typeface="ＭＳ Ｐゴシック" charset="0"/>
                <a:cs typeface="Arial" panose="020B0604020202020204" pitchFamily="34" charset="0"/>
              </a:rPr>
              <a:t>Topographic Maps </a:t>
            </a:r>
            <a:r>
              <a:rPr lang="en-US" sz="2000" dirty="0">
                <a:solidFill>
                  <a:schemeClr val="bg1"/>
                </a:solidFill>
                <a:latin typeface="Arial" panose="020B0604020202020204" pitchFamily="34" charset="0"/>
                <a:ea typeface="ＭＳ Ｐゴシック" charset="0"/>
                <a:cs typeface="Arial" panose="020B0604020202020204" pitchFamily="34" charset="0"/>
              </a:rPr>
              <a:t>and interior water data for the nation</a:t>
            </a:r>
          </a:p>
        </p:txBody>
      </p:sp>
      <p:pic>
        <p:nvPicPr>
          <p:cNvPr id="513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4575" y="3505200"/>
            <a:ext cx="1150938" cy="547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Oval 33"/>
          <p:cNvSpPr/>
          <p:nvPr/>
        </p:nvSpPr>
        <p:spPr bwMode="auto">
          <a:xfrm>
            <a:off x="1219199" y="3276600"/>
            <a:ext cx="914400" cy="914400"/>
          </a:xfrm>
          <a:prstGeom prst="ellipse">
            <a:avLst/>
          </a:prstGeom>
          <a:blipFill>
            <a:blip r:embed="rId7" cstate="prin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bg1"/>
              </a:solidFill>
            </a:endParaRPr>
          </a:p>
        </p:txBody>
      </p:sp>
      <p:sp>
        <p:nvSpPr>
          <p:cNvPr id="35" name="TextBox 11"/>
          <p:cNvSpPr txBox="1">
            <a:spLocks noChangeArrowheads="1"/>
          </p:cNvSpPr>
          <p:nvPr/>
        </p:nvSpPr>
        <p:spPr bwMode="auto">
          <a:xfrm>
            <a:off x="2692401" y="3276600"/>
            <a:ext cx="3198810" cy="1077218"/>
          </a:xfrm>
          <a:prstGeom prst="rect">
            <a:avLst/>
          </a:prstGeom>
          <a:noFill/>
          <a:ln w="9525">
            <a:noFill/>
            <a:miter lim="800000"/>
            <a:headEnd/>
            <a:tailEnd/>
          </a:ln>
        </p:spPr>
        <p:txBody>
          <a:bodyPr wrap="square">
            <a:spAutoFit/>
          </a:bodyPr>
          <a:lstStyle/>
          <a:p>
            <a:pPr>
              <a:defRPr/>
            </a:pPr>
            <a:r>
              <a:rPr lang="en-US" sz="2400" b="1" dirty="0">
                <a:solidFill>
                  <a:schemeClr val="bg1"/>
                </a:solidFill>
                <a:latin typeface="Arial" panose="020B0604020202020204" pitchFamily="34" charset="0"/>
                <a:ea typeface="ＭＳ Ｐゴシック" charset="0"/>
                <a:cs typeface="Arial" panose="020B0604020202020204" pitchFamily="34" charset="0"/>
              </a:rPr>
              <a:t>Nautical charts</a:t>
            </a:r>
            <a:r>
              <a:rPr lang="en-US" sz="2000" dirty="0">
                <a:solidFill>
                  <a:schemeClr val="bg1"/>
                </a:solidFill>
                <a:latin typeface="Arial" panose="020B0604020202020204" pitchFamily="34" charset="0"/>
                <a:ea typeface="ＭＳ Ｐゴシック" charset="0"/>
                <a:cs typeface="Arial" panose="020B0604020202020204" pitchFamily="34" charset="0"/>
              </a:rPr>
              <a:t>, among many other geospatial applications  </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134"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0775" y="5638800"/>
            <a:ext cx="914400" cy="9144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8" name="TextBox 4"/>
          <p:cNvSpPr txBox="1">
            <a:spLocks noChangeArrowheads="1"/>
          </p:cNvSpPr>
          <p:nvPr/>
        </p:nvSpPr>
        <p:spPr bwMode="auto">
          <a:xfrm>
            <a:off x="7410449" y="5803900"/>
            <a:ext cx="3705226" cy="707886"/>
          </a:xfrm>
          <a:prstGeom prst="rect">
            <a:avLst/>
          </a:prstGeom>
          <a:noFill/>
          <a:ln w="9525">
            <a:noFill/>
            <a:miter lim="800000"/>
            <a:headEnd/>
            <a:tailEnd/>
          </a:ln>
        </p:spPr>
        <p:txBody>
          <a:bodyPr wrap="square">
            <a:spAutoFit/>
          </a:bodyPr>
          <a:lstStyle/>
          <a:p>
            <a:pPr>
              <a:defRPr/>
            </a:pPr>
            <a:r>
              <a:rPr lang="en-US" sz="2000" b="1" dirty="0">
                <a:solidFill>
                  <a:schemeClr val="bg1"/>
                </a:solidFill>
                <a:latin typeface="Arial" panose="020B0604020202020204" pitchFamily="34" charset="0"/>
                <a:ea typeface="+mj-ea"/>
                <a:cs typeface="+mj-cs"/>
              </a:rPr>
              <a:t>Aeronautical Data </a:t>
            </a:r>
            <a:r>
              <a:rPr lang="en-US" sz="2000" dirty="0">
                <a:solidFill>
                  <a:schemeClr val="bg1"/>
                </a:solidFill>
                <a:latin typeface="Arial" panose="020B0604020202020204" pitchFamily="34" charset="0"/>
                <a:ea typeface="+mj-ea"/>
                <a:cs typeface="+mj-cs"/>
              </a:rPr>
              <a:t>Quality Assurance</a:t>
            </a:r>
          </a:p>
        </p:txBody>
      </p:sp>
      <p:sp>
        <p:nvSpPr>
          <p:cNvPr id="40" name="TextBox 4"/>
          <p:cNvSpPr txBox="1">
            <a:spLocks noChangeArrowheads="1"/>
          </p:cNvSpPr>
          <p:nvPr/>
        </p:nvSpPr>
        <p:spPr bwMode="auto">
          <a:xfrm>
            <a:off x="7524750" y="4616450"/>
            <a:ext cx="3590925" cy="738664"/>
          </a:xfrm>
          <a:prstGeom prst="rect">
            <a:avLst/>
          </a:prstGeom>
          <a:noFill/>
          <a:ln w="9525">
            <a:noFill/>
            <a:miter lim="800000"/>
            <a:headEnd/>
            <a:tailEnd/>
          </a:ln>
        </p:spPr>
        <p:txBody>
          <a:bodyPr wrap="square">
            <a:spAutoFit/>
          </a:bodyPr>
          <a:lstStyle/>
          <a:p>
            <a:pPr>
              <a:defRPr/>
            </a:pPr>
            <a:r>
              <a:rPr lang="en-US" sz="2200" b="1" dirty="0">
                <a:solidFill>
                  <a:schemeClr val="bg1"/>
                </a:solidFill>
                <a:latin typeface="Arial" panose="020B0604020202020204" pitchFamily="34" charset="0"/>
                <a:ea typeface="ＭＳ Ｐゴシック" charset="0"/>
                <a:cs typeface="Arial" panose="020B0604020202020204" pitchFamily="34" charset="0"/>
              </a:rPr>
              <a:t>NSRS gravity data </a:t>
            </a:r>
            <a:r>
              <a:rPr lang="en-US" sz="2000" dirty="0">
                <a:solidFill>
                  <a:schemeClr val="bg1"/>
                </a:solidFill>
                <a:latin typeface="Arial" panose="020B0604020202020204" pitchFamily="34" charset="0"/>
                <a:ea typeface="ＭＳ Ｐゴシック" charset="0"/>
                <a:cs typeface="Arial" panose="020B0604020202020204" pitchFamily="34" charset="0"/>
              </a:rPr>
              <a:t>for the geospatial mission of NGA  </a:t>
            </a:r>
          </a:p>
        </p:txBody>
      </p:sp>
      <p:pic>
        <p:nvPicPr>
          <p:cNvPr id="17" name="Picture 1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800" y="533400"/>
            <a:ext cx="990600" cy="990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178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609600" y="469901"/>
            <a:ext cx="10668000" cy="825499"/>
          </a:xfrm>
        </p:spPr>
        <p:txBody>
          <a:bodyPr/>
          <a:lstStyle/>
          <a:p>
            <a:pPr eaLnBrk="1" hangingPunct="1"/>
            <a:r>
              <a:rPr lang="en-US" altLang="en-US" sz="2800" b="1" dirty="0">
                <a:latin typeface="Arial" panose="020B0604020202020204" pitchFamily="34" charset="0"/>
                <a:cs typeface="Arial" panose="020B0604020202020204" pitchFamily="34" charset="0"/>
              </a:rPr>
              <a:t>Where does NAVD88 Come From?  The Story of “The Old Man and The Sea (Level)”</a:t>
            </a:r>
          </a:p>
        </p:txBody>
      </p:sp>
      <p:pic>
        <p:nvPicPr>
          <p:cNvPr id="15363" name="Picture 4" descr="http://www.ngs.noaa.gov/web/about_ngs/history/theb16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447800"/>
            <a:ext cx="29829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6"/>
          <p:cNvSpPr>
            <a:spLocks noChangeArrowheads="1"/>
          </p:cNvSpPr>
          <p:nvPr/>
        </p:nvSpPr>
        <p:spPr bwMode="auto">
          <a:xfrm>
            <a:off x="4267200" y="1524000"/>
            <a:ext cx="6477000" cy="2862322"/>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chemeClr val="bg1"/>
                </a:solidFill>
                <a:latin typeface="Arial" panose="020B0604020202020204" pitchFamily="34" charset="0"/>
              </a:rPr>
              <a:t>The National Geodetic Survey, our Nation's first civilian scientific agency, was established by President Thomas Jefferson in 1807 as the Survey of the Coast. Its mission was, and still is, to survey the U.S. coastline and create nautical charts of the coast to help increase maritime safety. As the nation grew westward surveys of the U.S. interior began. In 1878 the agency was given a new name, the U.S. Coast and Geodetic Survey (USC&amp;GS), which it maintained until 1970.  At that point, the National Geodetic Survey became part of the National Oceanic and Atmospheric Administration, NOAA.</a:t>
            </a:r>
          </a:p>
        </p:txBody>
      </p:sp>
      <p:sp>
        <p:nvSpPr>
          <p:cNvPr id="15365" name="Rectangle 10"/>
          <p:cNvSpPr>
            <a:spLocks noChangeArrowheads="1"/>
          </p:cNvSpPr>
          <p:nvPr/>
        </p:nvSpPr>
        <p:spPr bwMode="auto">
          <a:xfrm>
            <a:off x="4267200" y="5368854"/>
            <a:ext cx="754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solidFill>
                  <a:schemeClr val="bg1"/>
                </a:solidFill>
                <a:latin typeface="Arial" panose="020B0604020202020204" pitchFamily="34" charset="0"/>
              </a:rPr>
              <a:t>The ocean seems like a good place to call zero for land heights, right?</a:t>
            </a: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p:cNvSpPr>
          <p:nvPr>
            <p:ph type="ctrTitle"/>
          </p:nvPr>
        </p:nvSpPr>
        <p:spPr>
          <a:xfrm>
            <a:off x="609600" y="451275"/>
            <a:ext cx="8610600" cy="635001"/>
          </a:xfrm>
        </p:spPr>
        <p:txBody>
          <a:bodyPr/>
          <a:lstStyle/>
          <a:p>
            <a:pPr eaLnBrk="1" hangingPunct="1"/>
            <a:r>
              <a:rPr lang="en-US" altLang="en-US" sz="3600" b="1" dirty="0">
                <a:latin typeface="Arial" panose="020B0604020202020204" pitchFamily="34" charset="0"/>
                <a:cs typeface="Arial" panose="020B0604020202020204" pitchFamily="34" charset="0"/>
              </a:rPr>
              <a:t>Tide Gauges: Finding Sea Level</a:t>
            </a:r>
          </a:p>
        </p:txBody>
      </p:sp>
      <p:sp>
        <p:nvSpPr>
          <p:cNvPr id="13317" name="Rectangle 2"/>
          <p:cNvSpPr>
            <a:spLocks noChangeArrowheads="1"/>
          </p:cNvSpPr>
          <p:nvPr/>
        </p:nvSpPr>
        <p:spPr bwMode="auto">
          <a:xfrm>
            <a:off x="609600" y="1086276"/>
            <a:ext cx="4975014"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dirty="0">
                <a:solidFill>
                  <a:schemeClr val="bg1"/>
                </a:solidFill>
                <a:latin typeface="Arial" panose="020B0604020202020204" pitchFamily="34" charset="0"/>
              </a:rPr>
              <a:t>Walk down to the shore, average out the high and low tides, make a mark on a post, </a:t>
            </a:r>
            <a:r>
              <a:rPr lang="en-US" altLang="en-US" sz="2800" i="1" dirty="0">
                <a:solidFill>
                  <a:schemeClr val="bg1"/>
                </a:solidFill>
                <a:latin typeface="Arial" panose="020B0604020202020204" pitchFamily="34" charset="0"/>
              </a:rPr>
              <a:t>et voila</a:t>
            </a:r>
            <a:r>
              <a:rPr lang="en-US" altLang="en-US" sz="2800" dirty="0">
                <a:solidFill>
                  <a:schemeClr val="bg1"/>
                </a:solidFill>
                <a:latin typeface="Arial" panose="020B0604020202020204" pitchFamily="34" charset="0"/>
              </a:rPr>
              <a:t>*:</a:t>
            </a:r>
          </a:p>
          <a:p>
            <a:pPr eaLnBrk="1" hangingPunct="1">
              <a:spcBef>
                <a:spcPct val="0"/>
              </a:spcBef>
              <a:buFontTx/>
              <a:buNone/>
            </a:pPr>
            <a:endParaRPr lang="en-US" altLang="en-US" sz="2800" dirty="0">
              <a:solidFill>
                <a:schemeClr val="bg1"/>
              </a:solidFill>
              <a:latin typeface="Arial" panose="020B0604020202020204" pitchFamily="34" charset="0"/>
            </a:endParaRPr>
          </a:p>
          <a:p>
            <a:pPr eaLnBrk="1" hangingPunct="1">
              <a:spcBef>
                <a:spcPct val="0"/>
              </a:spcBef>
              <a:buFontTx/>
              <a:buNone/>
            </a:pPr>
            <a:r>
              <a:rPr lang="en-US" altLang="en-US" sz="2800" dirty="0">
                <a:solidFill>
                  <a:schemeClr val="bg1"/>
                </a:solidFill>
                <a:latin typeface="Arial" panose="020B0604020202020204" pitchFamily="34" charset="0"/>
              </a:rPr>
              <a:t>We’ve got a datum!</a:t>
            </a:r>
          </a:p>
        </p:txBody>
      </p:sp>
      <p:pic>
        <p:nvPicPr>
          <p:cNvPr id="3074" name="Picture 2" descr="Modern tide house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42" y="2098674"/>
            <a:ext cx="5662658" cy="36925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990600" y="6096000"/>
            <a:ext cx="7563289" cy="369332"/>
          </a:xfrm>
          <a:prstGeom prst="rect">
            <a:avLst/>
          </a:prstGeom>
        </p:spPr>
        <p:txBody>
          <a:bodyPr wrap="none">
            <a:spAutoFit/>
          </a:bodyPr>
          <a:lstStyle/>
          <a:p>
            <a:r>
              <a:rPr lang="en-US" altLang="en-US" dirty="0">
                <a:solidFill>
                  <a:schemeClr val="bg1"/>
                </a:solidFill>
                <a:latin typeface="Arial" panose="020B0604020202020204" pitchFamily="34" charset="0"/>
              </a:rPr>
              <a:t>*”voila” is a French word meaning “observe closely for 19 years, literally”</a:t>
            </a:r>
            <a:endParaRPr lang="en-US" dirty="0">
              <a:solidFill>
                <a:schemeClr val="bg1"/>
              </a:solidFill>
            </a:endParaRPr>
          </a:p>
        </p:txBody>
      </p:sp>
      <p:sp>
        <p:nvSpPr>
          <p:cNvPr id="8" name="Rectangle 2"/>
          <p:cNvSpPr>
            <a:spLocks noChangeArrowheads="1"/>
          </p:cNvSpPr>
          <p:nvPr/>
        </p:nvSpPr>
        <p:spPr bwMode="auto">
          <a:xfrm>
            <a:off x="609600" y="3944838"/>
            <a:ext cx="4975014"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dirty="0">
                <a:solidFill>
                  <a:schemeClr val="bg1"/>
                </a:solidFill>
                <a:latin typeface="Arial" panose="020B0604020202020204" pitchFamily="34" charset="0"/>
              </a:rPr>
              <a:t>Annoyingly, because of currents and salinity, sea level isn’t actually the same height everywhere…</a:t>
            </a:r>
          </a:p>
        </p:txBody>
      </p:sp>
    </p:spTree>
    <p:extLst>
      <p:ext uri="{BB962C8B-B14F-4D97-AF65-F5344CB8AC3E}">
        <p14:creationId xmlns:p14="http://schemas.microsoft.com/office/powerpoint/2010/main" val="3769074794"/>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FF0000"/>
      </a:hlink>
      <a:folHlink>
        <a:srgbClr val="3EBBF0"/>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FF0000"/>
    </a:hlink>
    <a:folHlink>
      <a:srgbClr val="3EBBF0"/>
    </a:folHlink>
  </a:clrScheme>
</a:themeOverride>
</file>

<file path=docProps/app.xml><?xml version="1.0" encoding="utf-8"?>
<Properties xmlns="http://schemas.openxmlformats.org/officeDocument/2006/extended-properties" xmlns:vt="http://schemas.openxmlformats.org/officeDocument/2006/docPropsVTypes">
  <Template/>
  <TotalTime>50005</TotalTime>
  <Words>4174</Words>
  <Application>Microsoft Macintosh PowerPoint</Application>
  <PresentationFormat>Widescreen</PresentationFormat>
  <Paragraphs>440</Paragraphs>
  <Slides>47</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47</vt:i4>
      </vt:variant>
    </vt:vector>
  </HeadingPairs>
  <TitlesOfParts>
    <vt:vector size="56" baseType="lpstr">
      <vt:lpstr>Arial</vt:lpstr>
      <vt:lpstr>Calibri</vt:lpstr>
      <vt:lpstr>Cambria Math</vt:lpstr>
      <vt:lpstr>Century Gothic</vt:lpstr>
      <vt:lpstr>Courier New</vt:lpstr>
      <vt:lpstr>Wingdings 3</vt:lpstr>
      <vt:lpstr>Ion</vt:lpstr>
      <vt:lpstr>1_Office Theme</vt:lpstr>
      <vt:lpstr>Office Theme</vt:lpstr>
      <vt:lpstr>PowerPoint Presentation</vt:lpstr>
      <vt:lpstr>Me</vt:lpstr>
      <vt:lpstr>This Talk…</vt:lpstr>
      <vt:lpstr>Colorado has 57* Peaks with Summit Elevations of at Least  14,000 Feet</vt:lpstr>
      <vt:lpstr>Vertical Datum Information on Topo Maps</vt:lpstr>
      <vt:lpstr>How High was Mt Elbert When?...</vt:lpstr>
      <vt:lpstr>NGS Does!  Our Mission Statement:</vt:lpstr>
      <vt:lpstr>Where does NAVD88 Come From?  The Story of “The Old Man and The Sea (Level)”</vt:lpstr>
      <vt:lpstr>Tide Gauges: Finding Sea Level</vt:lpstr>
      <vt:lpstr>Leveling:  How High Above Sea Level?</vt:lpstr>
      <vt:lpstr>PowerPoint Presentation</vt:lpstr>
      <vt:lpstr>“Old Man and The Sea (Level) cont.”</vt:lpstr>
      <vt:lpstr>Problems with NAVD88 (Part 1!)</vt:lpstr>
      <vt:lpstr>And more Problems with NAVD88</vt:lpstr>
      <vt:lpstr>Let’s Start from Scratch</vt:lpstr>
      <vt:lpstr>From Afar:  GPS and the Ellipsoid</vt:lpstr>
      <vt:lpstr>1cm, Really?  GPS and Your Ellipsoidal Position</vt:lpstr>
      <vt:lpstr>Networked GPS and Your Ellipsoidal Position</vt:lpstr>
      <vt:lpstr>Aside:  The Position of the Network Stations Themselves?…</vt:lpstr>
      <vt:lpstr>But Closer Up, Gravity  Tweaks Things…</vt:lpstr>
      <vt:lpstr>Earth’s Gravity Field, W</vt:lpstr>
      <vt:lpstr>Understanding “Potential”</vt:lpstr>
      <vt:lpstr>All These Surfaces Globally…</vt:lpstr>
      <vt:lpstr>PowerPoint Presentation</vt:lpstr>
      <vt:lpstr>PowerPoint Presentation</vt:lpstr>
      <vt:lpstr>A few, minor, details….</vt:lpstr>
      <vt:lpstr>…which is where Spherical Harmonics come in</vt:lpstr>
      <vt:lpstr>PowerPoint Presentation</vt:lpstr>
      <vt:lpstr>GRAV-D Status November 2020: 83%</vt:lpstr>
      <vt:lpstr>Wait, one last detail!</vt:lpstr>
      <vt:lpstr>A Preview of the latest Geoid Model </vt:lpstr>
      <vt:lpstr>Ground Truth Surveys</vt:lpstr>
      <vt:lpstr>Survey Techniques:  GPS, Leveling, Gravity* </vt:lpstr>
      <vt:lpstr>PowerPoint Presentation</vt:lpstr>
      <vt:lpstr>Important Stuff:  What the new Datum means for Mt. Elbert</vt:lpstr>
      <vt:lpstr>And for Wee Sunshine Peak?</vt:lpstr>
      <vt:lpstr>An Actual, Important Example:  Shorelines</vt:lpstr>
      <vt:lpstr>What life will be like with the new Datum:</vt:lpstr>
      <vt:lpstr>Going Forward: Atomic “Optical” Clocks</vt:lpstr>
      <vt:lpstr>NGS and NIST/JILA Geopotential Collaborations</vt:lpstr>
      <vt:lpstr>NGS and NIST/JILA Geopotential Collaborations cont.</vt:lpstr>
      <vt:lpstr>PowerPoint Presentation</vt:lpstr>
      <vt:lpstr>The Future! Networked Optical Clocks</vt:lpstr>
      <vt:lpstr>Summary</vt:lpstr>
      <vt:lpstr>PowerPoint Presentation</vt:lpstr>
      <vt:lpstr>PowerPoint Presentation</vt:lpstr>
      <vt:lpstr>OMG - We almost forgot!  What will this mean for Denver’s Mile High Capitol Step?</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van Westrum</dc:creator>
  <cp:lastModifiedBy>Derek van Westrum</cp:lastModifiedBy>
  <cp:revision>695</cp:revision>
  <cp:lastPrinted>2018-07-09T19:00:43Z</cp:lastPrinted>
  <dcterms:created xsi:type="dcterms:W3CDTF">2016-03-28T15:50:39Z</dcterms:created>
  <dcterms:modified xsi:type="dcterms:W3CDTF">2020-11-19T18:34:03Z</dcterms:modified>
</cp:coreProperties>
</file>