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7568" r:id="rId1"/>
    <p:sldMasterId id="2147487879" r:id="rId2"/>
    <p:sldMasterId id="2147487891" r:id="rId3"/>
  </p:sldMasterIdLst>
  <p:notesMasterIdLst>
    <p:notesMasterId r:id="rId57"/>
  </p:notesMasterIdLst>
  <p:handoutMasterIdLst>
    <p:handoutMasterId r:id="rId58"/>
  </p:handoutMasterIdLst>
  <p:sldIdLst>
    <p:sldId id="362" r:id="rId4"/>
    <p:sldId id="785" r:id="rId5"/>
    <p:sldId id="818" r:id="rId6"/>
    <p:sldId id="786" r:id="rId7"/>
    <p:sldId id="819" r:id="rId8"/>
    <p:sldId id="787" r:id="rId9"/>
    <p:sldId id="788" r:id="rId10"/>
    <p:sldId id="789" r:id="rId11"/>
    <p:sldId id="790" r:id="rId12"/>
    <p:sldId id="791" r:id="rId13"/>
    <p:sldId id="792" r:id="rId14"/>
    <p:sldId id="793" r:id="rId15"/>
    <p:sldId id="794" r:id="rId16"/>
    <p:sldId id="795" r:id="rId17"/>
    <p:sldId id="796" r:id="rId18"/>
    <p:sldId id="797" r:id="rId19"/>
    <p:sldId id="798" r:id="rId20"/>
    <p:sldId id="799" r:id="rId21"/>
    <p:sldId id="800" r:id="rId22"/>
    <p:sldId id="816" r:id="rId23"/>
    <p:sldId id="801" r:id="rId24"/>
    <p:sldId id="802" r:id="rId25"/>
    <p:sldId id="803" r:id="rId26"/>
    <p:sldId id="804" r:id="rId27"/>
    <p:sldId id="805" r:id="rId28"/>
    <p:sldId id="806" r:id="rId29"/>
    <p:sldId id="807" r:id="rId30"/>
    <p:sldId id="808" r:id="rId31"/>
    <p:sldId id="809" r:id="rId32"/>
    <p:sldId id="810" r:id="rId33"/>
    <p:sldId id="811" r:id="rId34"/>
    <p:sldId id="812" r:id="rId35"/>
    <p:sldId id="813" r:id="rId36"/>
    <p:sldId id="814" r:id="rId37"/>
    <p:sldId id="815" r:id="rId38"/>
    <p:sldId id="823" r:id="rId39"/>
    <p:sldId id="824" r:id="rId40"/>
    <p:sldId id="825" r:id="rId41"/>
    <p:sldId id="780" r:id="rId42"/>
    <p:sldId id="826" r:id="rId43"/>
    <p:sldId id="827" r:id="rId44"/>
    <p:sldId id="828" r:id="rId45"/>
    <p:sldId id="829" r:id="rId46"/>
    <p:sldId id="830" r:id="rId47"/>
    <p:sldId id="831" r:id="rId48"/>
    <p:sldId id="832" r:id="rId49"/>
    <p:sldId id="833" r:id="rId50"/>
    <p:sldId id="834" r:id="rId51"/>
    <p:sldId id="838" r:id="rId52"/>
    <p:sldId id="839" r:id="rId53"/>
    <p:sldId id="840" r:id="rId54"/>
    <p:sldId id="843" r:id="rId55"/>
    <p:sldId id="844" r:id="rId56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0" userDrawn="1">
          <p15:clr>
            <a:srgbClr val="A4A3A4"/>
          </p15:clr>
        </p15:guide>
        <p15:guide id="2" orient="horz" pos="1892" userDrawn="1">
          <p15:clr>
            <a:srgbClr val="A4A3A4"/>
          </p15:clr>
        </p15:guide>
        <p15:guide id="3" orient="horz" pos="2304" userDrawn="1">
          <p15:clr>
            <a:srgbClr val="A4A3A4"/>
          </p15:clr>
        </p15:guide>
        <p15:guide id="4" orient="horz" pos="1709" userDrawn="1">
          <p15:clr>
            <a:srgbClr val="A4A3A4"/>
          </p15:clr>
        </p15:guide>
        <p15:guide id="5" orient="horz" pos="3157" userDrawn="1">
          <p15:clr>
            <a:srgbClr val="A4A3A4"/>
          </p15:clr>
        </p15:guide>
        <p15:guide id="6" orient="horz" pos="4170" userDrawn="1">
          <p15:clr>
            <a:srgbClr val="A4A3A4"/>
          </p15:clr>
        </p15:guide>
        <p15:guide id="7" orient="horz" pos="2886" userDrawn="1">
          <p15:clr>
            <a:srgbClr val="A4A3A4"/>
          </p15:clr>
        </p15:guide>
        <p15:guide id="8" pos="708" userDrawn="1">
          <p15:clr>
            <a:srgbClr val="A4A3A4"/>
          </p15:clr>
        </p15:guide>
        <p15:guide id="9" pos="4464" userDrawn="1">
          <p15:clr>
            <a:srgbClr val="A4A3A4"/>
          </p15:clr>
        </p15:guide>
        <p15:guide id="10" pos="2635" userDrawn="1">
          <p15:clr>
            <a:srgbClr val="A4A3A4"/>
          </p15:clr>
        </p15:guide>
        <p15:guide id="11" pos="556" userDrawn="1">
          <p15:clr>
            <a:srgbClr val="A4A3A4"/>
          </p15:clr>
        </p15:guide>
        <p15:guide id="12" pos="6627" userDrawn="1">
          <p15:clr>
            <a:srgbClr val="A4A3A4"/>
          </p15:clr>
        </p15:guide>
        <p15:guide id="13" pos="1719" userDrawn="1">
          <p15:clr>
            <a:srgbClr val="A4A3A4"/>
          </p15:clr>
        </p15:guide>
        <p15:guide id="14" pos="71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00000"/>
    <a:srgbClr val="009900"/>
    <a:srgbClr val="008000"/>
    <a:srgbClr val="008080"/>
    <a:srgbClr val="336600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5698" autoAdjust="0"/>
  </p:normalViewPr>
  <p:slideViewPr>
    <p:cSldViewPr snapToGrid="0">
      <p:cViewPr varScale="1">
        <p:scale>
          <a:sx n="106" d="100"/>
          <a:sy n="106" d="100"/>
        </p:scale>
        <p:origin x="678" y="114"/>
      </p:cViewPr>
      <p:guideLst>
        <p:guide orient="horz" pos="2110"/>
        <p:guide orient="horz" pos="1892"/>
        <p:guide orient="horz" pos="2304"/>
        <p:guide orient="horz" pos="1709"/>
        <p:guide orient="horz" pos="3157"/>
        <p:guide orient="horz" pos="4170"/>
        <p:guide orient="horz" pos="2886"/>
        <p:guide pos="708"/>
        <p:guide pos="4464"/>
        <p:guide pos="2635"/>
        <p:guide pos="556"/>
        <p:guide pos="6627"/>
        <p:guide pos="1719"/>
        <p:guide pos="7172"/>
      </p:guideLst>
    </p:cSldViewPr>
  </p:slideViewPr>
  <p:outlineViewPr>
    <p:cViewPr>
      <p:scale>
        <a:sx n="33" d="100"/>
        <a:sy n="33" d="100"/>
      </p:scale>
      <p:origin x="0" y="58692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357" y="86"/>
      </p:cViewPr>
      <p:guideLst>
        <p:guide orient="horz" pos="2928"/>
        <p:guide pos="2208"/>
      </p:guideLst>
    </p:cSldViewPr>
  </p:notesViewPr>
  <p:gridSpacing cx="228600" cy="2286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9219" cy="465774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l"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9592" y="0"/>
            <a:ext cx="3039219" cy="465774"/>
          </a:xfrm>
          <a:prstGeom prst="rect">
            <a:avLst/>
          </a:prstGeom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665BF6DA-DA8C-44E3-A6C0-332C06A682C5}" type="datetimeFigureOut">
              <a:rPr lang="en-US" altLang="en-US"/>
              <a:pPr>
                <a:defRPr/>
              </a:pPr>
              <a:t>8/2/2019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037"/>
            <a:ext cx="3039219" cy="465774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l"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9592" y="8829037"/>
            <a:ext cx="3039219" cy="465774"/>
          </a:xfrm>
          <a:prstGeom prst="rect">
            <a:avLst/>
          </a:prstGeom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8F1AEA04-358C-45E1-A861-0E11DAA9C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083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8" cy="465774"/>
          </a:xfrm>
          <a:prstGeom prst="rect">
            <a:avLst/>
          </a:prstGeom>
        </p:spPr>
        <p:txBody>
          <a:bodyPr vert="horz" lIns="93137" tIns="46568" rIns="93137" bIns="4656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83" y="0"/>
            <a:ext cx="3037628" cy="465774"/>
          </a:xfrm>
          <a:prstGeom prst="rect">
            <a:avLst/>
          </a:prstGeom>
        </p:spPr>
        <p:txBody>
          <a:bodyPr vert="horz" wrap="square" lIns="93137" tIns="46568" rIns="93137" bIns="4656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50601C75-92DE-49D3-8A56-637421670EE3}" type="datetimeFigureOut">
              <a:rPr lang="en-US" altLang="en-US"/>
              <a:pPr>
                <a:defRPr/>
              </a:pPr>
              <a:t>8/2/2019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7" tIns="46568" rIns="93137" bIns="4656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9" y="4414519"/>
            <a:ext cx="5607684" cy="4187195"/>
          </a:xfrm>
          <a:prstGeom prst="rect">
            <a:avLst/>
          </a:prstGeom>
        </p:spPr>
        <p:txBody>
          <a:bodyPr vert="horz" lIns="93137" tIns="46568" rIns="93137" bIns="46568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037"/>
            <a:ext cx="3037628" cy="465774"/>
          </a:xfrm>
          <a:prstGeom prst="rect">
            <a:avLst/>
          </a:prstGeom>
        </p:spPr>
        <p:txBody>
          <a:bodyPr vert="horz" lIns="93137" tIns="46568" rIns="93137" bIns="4656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83" y="8829037"/>
            <a:ext cx="3037628" cy="465774"/>
          </a:xfrm>
          <a:prstGeom prst="rect">
            <a:avLst/>
          </a:prstGeom>
        </p:spPr>
        <p:txBody>
          <a:bodyPr vert="horz" wrap="square" lIns="93137" tIns="46568" rIns="93137" bIns="4656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0BB61E35-BFDD-405B-89B5-EDCF0FB43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061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9738" y="711200"/>
            <a:ext cx="6318250" cy="3554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19138" y="4503738"/>
            <a:ext cx="5757862" cy="4265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Arial" panose="020B0604020202020204" pitchFamily="34" charset="0"/>
              </a:rPr>
              <a:t>There are actually</a:t>
            </a:r>
            <a:r>
              <a:rPr lang="en-US" altLang="en-US" baseline="0" dirty="0" smtClean="0">
                <a:latin typeface="Arial" panose="020B0604020202020204" pitchFamily="34" charset="0"/>
              </a:rPr>
              <a:t> 3 “NAD 83”s, NAD 83(2011), NAD 83(PA11) and NAD 83(MA11)</a:t>
            </a:r>
          </a:p>
          <a:p>
            <a:r>
              <a:rPr lang="en-US" altLang="en-US" baseline="0" dirty="0" smtClean="0">
                <a:latin typeface="Arial" panose="020B0604020202020204" pitchFamily="34" charset="0"/>
              </a:rPr>
              <a:t>There are also many more vertical datums than NAVD 88 in the NSRS, each one for specific states or territories that have no line of sight to CONUS/Alaska</a:t>
            </a:r>
          </a:p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DE17E66-F503-4D3E-9069-C1154B4D8EF3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08633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7061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2014" indent="-2893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743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0089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274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0630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8516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6402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4288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98D6984-8E5E-478D-8F77-5884F69C3D28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36773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2014" indent="-2893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743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0089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274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0630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8516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6402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4288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98D6984-8E5E-478D-8F77-5884F69C3D28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24316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2014" indent="-2893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743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0089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274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0630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8516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6402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4288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98D6984-8E5E-478D-8F77-5884F69C3D28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08217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5857B-6BAE-944B-AAB1-ECC8570D13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46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5857B-6BAE-944B-AAB1-ECC8570D134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45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5857B-6BAE-944B-AAB1-ECC8570D134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97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681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July 25,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Blueprint for 2022, Part 3: Webinar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E0248DD-E039-490F-A33E-18FD7AE8E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2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July 25,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Blueprint for 2022, Part 3: Webinar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3A82986-1F3D-4261-A550-CAE2B5439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1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July 25,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Blueprint for 2022, Part 3: Webinar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88FFD5-0402-43D6-9F11-6821BFC63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34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25,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Blueprint for 2022, Part 3: Webinar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9657-9162-4B0D-AA6B-54BA105B8B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21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25,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Blueprint for 2022, Part 3: Webinar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3702-E6E1-411B-A9C5-9B25E2FC0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43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25,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Blueprint for 2022, Part 3: Webinar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9228-8DC1-4108-8F5F-76E7DB08A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99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25,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Blueprint for 2022, Part 3: Webinar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48EA-E0C4-496C-BBFE-57A4C7C9F3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623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25,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Blueprint for 2022, Part 3: Webinar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8E24-2272-499F-A113-87AFB6171D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18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25,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Blueprint for 2022, Part 3: Webinar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3780-70E6-40D6-BD95-92E481368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721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25,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Blueprint for 2022, Part 3: Webinar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C1B9-CCCA-454A-837E-B9A2D23653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25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25,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Blueprint for 2022, Part 3: Webinar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642-AB2C-4250-9960-DC6CC04797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36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July 25,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Blueprint for 2022, Part 3: Webinar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21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25,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Blueprint for 2022, Part 3: Webinar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5EEF-0BE9-4A2F-966A-FDBA469051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8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25,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Blueprint for 2022, Part 3: Webinar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0B99-DE6C-4D2D-B943-19722DABE0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08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25,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Blueprint for 2022, Part 3: Webinar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5CB4-F098-4822-9951-C21BC47364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286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25,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Blueprint for 2022, Part 3: Webinar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9657-9162-4B0D-AA6B-54BA105B8B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941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25,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Blueprint for 2022, Part 3: Webinar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3702-E6E1-411B-A9C5-9B25E2FC0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13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25,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Blueprint for 2022, Part 3: Webinar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9228-8DC1-4108-8F5F-76E7DB08A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929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25,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Blueprint for 2022, Part 3: Webinar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48EA-E0C4-496C-BBFE-57A4C7C9F3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0149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25,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Blueprint for 2022, Part 3: Webinar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8E24-2272-499F-A113-87AFB6171D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798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25,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Blueprint for 2022, Part 3: Webinar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3780-70E6-40D6-BD95-92E481368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9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25,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Blueprint for 2022, Part 3: Webinar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C1B9-CCCA-454A-837E-B9A2D23653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5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July 25,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Blueprint for 2022, Part 3: Webinar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0739471-F808-4705-A7AA-D92294A1C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521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25,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Blueprint for 2022, Part 3: Webinar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642-AB2C-4250-9960-DC6CC04797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32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25,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Blueprint for 2022, Part 3: Webinar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5EEF-0BE9-4A2F-966A-FDBA469051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10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25,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Blueprint for 2022, Part 3: Webinar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0B99-DE6C-4D2D-B943-19722DABE0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494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25,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Blueprint for 2022, Part 3: Webinar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5CB4-F098-4822-9951-C21BC47364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5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July 25, 2019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Blueprint for 2022, Part 3: Webinar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02D534D-F749-4E34-9E16-A977421D7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2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July 25, 2019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Blueprint for 2022, Part 3: Webinar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52E7D5-2CCB-47EF-A1DD-484874EE5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1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July 25, 2019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Blueprint for 2022, Part 3: Webinar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A837433-97E9-4D94-B898-19FA6F4A2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9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July 25, 2019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Blueprint for 2022, Part 3: Webinar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8280CB3-0FF6-4D07-A0F6-C78040BED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9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July 25, 2019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Blueprint for 2022, Part 3: Webinar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D9C6512-9771-45B7-9F31-64042ED0D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30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July 25, 2019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Blueprint for 2022, Part 3: Webinar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39559B1-278D-4C34-B003-AF779974B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81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July 25,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Blueprint for 2022, Part 3: Webinar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D14B67-5B11-4339-9EE3-C1E8D2A75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8" r:id="rId1"/>
    <p:sldLayoutId id="2147487869" r:id="rId2"/>
    <p:sldLayoutId id="2147487870" r:id="rId3"/>
    <p:sldLayoutId id="2147487871" r:id="rId4"/>
    <p:sldLayoutId id="2147487872" r:id="rId5"/>
    <p:sldLayoutId id="2147487873" r:id="rId6"/>
    <p:sldLayoutId id="2147487874" r:id="rId7"/>
    <p:sldLayoutId id="2147487875" r:id="rId8"/>
    <p:sldLayoutId id="2147487876" r:id="rId9"/>
    <p:sldLayoutId id="2147487877" r:id="rId10"/>
    <p:sldLayoutId id="2147487878" r:id="rId1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July 25, 2019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Blueprint for 2022, Part 3: Webinar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9BFF1EB7-48D0-4244-B994-DAA8D417C2D9}" type="slidenum"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pPr eaLnBrk="0" hangingPunct="0"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8509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80" r:id="rId1"/>
    <p:sldLayoutId id="2147487881" r:id="rId2"/>
    <p:sldLayoutId id="2147487882" r:id="rId3"/>
    <p:sldLayoutId id="2147487883" r:id="rId4"/>
    <p:sldLayoutId id="2147487884" r:id="rId5"/>
    <p:sldLayoutId id="2147487885" r:id="rId6"/>
    <p:sldLayoutId id="2147487886" r:id="rId7"/>
    <p:sldLayoutId id="2147487887" r:id="rId8"/>
    <p:sldLayoutId id="2147487888" r:id="rId9"/>
    <p:sldLayoutId id="2147487889" r:id="rId10"/>
    <p:sldLayoutId id="2147487890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July 25, 2019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Blueprint for 2022, Part 3: Webinar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9BFF1EB7-48D0-4244-B994-DAA8D417C2D9}" type="slidenum"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pPr eaLnBrk="0" hangingPunct="0"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140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92" r:id="rId1"/>
    <p:sldLayoutId id="2147487893" r:id="rId2"/>
    <p:sldLayoutId id="2147487894" r:id="rId3"/>
    <p:sldLayoutId id="2147487895" r:id="rId4"/>
    <p:sldLayoutId id="2147487896" r:id="rId5"/>
    <p:sldLayoutId id="2147487897" r:id="rId6"/>
    <p:sldLayoutId id="2147487898" r:id="rId7"/>
    <p:sldLayoutId id="2147487899" r:id="rId8"/>
    <p:sldLayoutId id="2147487900" r:id="rId9"/>
    <p:sldLayoutId id="2147487901" r:id="rId10"/>
    <p:sldLayoutId id="2147487902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2034958"/>
            <a:ext cx="11989837" cy="363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i="1" dirty="0">
                <a:solidFill>
                  <a:prstClr val="black"/>
                </a:solidFill>
                <a:latin typeface="Verdana" pitchFamily="34" charset="0"/>
                <a:ea typeface="+mn-ea"/>
              </a:rPr>
              <a:t>Blueprint for 2022, Part 3:  </a:t>
            </a:r>
            <a:endParaRPr lang="en-US" sz="3600" b="1" i="1" dirty="0" smtClean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sz="3600" b="1" i="1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Working </a:t>
            </a:r>
            <a:r>
              <a:rPr lang="en-US" sz="3600" b="1" i="1" dirty="0">
                <a:solidFill>
                  <a:prstClr val="black"/>
                </a:solidFill>
                <a:latin typeface="Verdana" pitchFamily="34" charset="0"/>
                <a:ea typeface="+mn-ea"/>
              </a:rPr>
              <a:t>in the </a:t>
            </a:r>
            <a:r>
              <a:rPr lang="en-US" sz="3600" b="1" i="1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Modernized </a:t>
            </a:r>
          </a:p>
          <a:p>
            <a:pPr algn="ctr">
              <a:defRPr/>
            </a:pPr>
            <a:r>
              <a:rPr lang="en-US" sz="3600" b="1" i="1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National Spatial Reference System (NSRS)</a:t>
            </a:r>
            <a:endParaRPr lang="en-US" b="1" i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b="1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Dru Smith</a:t>
            </a: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NSRS Modernization Manager</a:t>
            </a: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Verdana" pitchFamily="34" charset="0"/>
                <a:ea typeface="+mn-ea"/>
              </a:rPr>
              <a:t>NOAA’s National Geodetic Survey</a:t>
            </a: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  <a:t/>
            </a:r>
            <a:b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</a:b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+mn-e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25, 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Blueprint for 2022, Part 3: Webinar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80CB3-0FF6-4D07-A0F6-C78040BEDDE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Replacing NAD 83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gray">
          <a:xfrm>
            <a:off x="301594" y="1612261"/>
            <a:ext cx="273423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 b="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u="sng" kern="0" dirty="0">
                <a:latin typeface="Gill Sans MT" panose="020B0502020104020203" pitchFamily="34" charset="0"/>
              </a:rPr>
              <a:t>The Old:</a:t>
            </a:r>
          </a:p>
          <a:p>
            <a:pPr marL="0" indent="0">
              <a:buNone/>
              <a:defRPr/>
            </a:pPr>
            <a:r>
              <a:rPr lang="en-US" kern="0" dirty="0">
                <a:latin typeface="Gill Sans MT" panose="020B0502020104020203" pitchFamily="34" charset="0"/>
              </a:rPr>
              <a:t>NAD 83(2011)</a:t>
            </a:r>
          </a:p>
          <a:p>
            <a:pPr marL="0" indent="0">
              <a:buNone/>
              <a:defRPr/>
            </a:pPr>
            <a:endParaRPr lang="en-US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kern="0" dirty="0">
                <a:latin typeface="Gill Sans MT" panose="020B0502020104020203" pitchFamily="34" charset="0"/>
              </a:rPr>
              <a:t>NAD 83(PA11)</a:t>
            </a:r>
          </a:p>
          <a:p>
            <a:pPr marL="0" indent="0">
              <a:buNone/>
              <a:defRPr/>
            </a:pPr>
            <a:endParaRPr lang="en-US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kern="0" dirty="0">
                <a:latin typeface="Gill Sans MT" panose="020B0502020104020203" pitchFamily="34" charset="0"/>
              </a:rPr>
              <a:t>NAD 83(MA11)</a:t>
            </a:r>
          </a:p>
          <a:p>
            <a:pPr lvl="1">
              <a:defRPr/>
            </a:pPr>
            <a:endParaRPr lang="en-US" sz="2400" kern="0" dirty="0"/>
          </a:p>
          <a:p>
            <a:pPr marL="0" indent="0">
              <a:buNone/>
              <a:defRPr/>
            </a:pPr>
            <a:endParaRPr lang="en-US" b="1" kern="0" dirty="0">
              <a:solidFill>
                <a:srgbClr val="FF000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gray">
          <a:xfrm>
            <a:off x="2892391" y="1486695"/>
            <a:ext cx="6324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 b="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u="sng" kern="0" dirty="0">
                <a:latin typeface="Gill Sans MT" panose="020B0502020104020203" pitchFamily="34" charset="0"/>
              </a:rPr>
              <a:t>The New:</a:t>
            </a: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The North American Terrestrial Reference Frame of 2022 </a:t>
            </a: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	(NATRF2022)</a:t>
            </a:r>
          </a:p>
          <a:p>
            <a:pPr marL="0" indent="0">
              <a:buNone/>
              <a:defRPr/>
            </a:pPr>
            <a:endParaRPr lang="en-US" sz="2000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The Caribbean Terrestrial Reference Frame of 2022 </a:t>
            </a: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	(CATRF2022)</a:t>
            </a:r>
          </a:p>
          <a:p>
            <a:pPr marL="0" indent="0">
              <a:buNone/>
              <a:defRPr/>
            </a:pPr>
            <a:endParaRPr lang="en-US" sz="2000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The Pacific Terrestrial Reference Frame of 2022 </a:t>
            </a: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	(PATRF2022)</a:t>
            </a:r>
          </a:p>
          <a:p>
            <a:pPr marL="0" indent="0">
              <a:buNone/>
              <a:defRPr/>
            </a:pPr>
            <a:endParaRPr lang="en-US" sz="2000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The Mariana Terrestrial Reference Frame of 2022 </a:t>
            </a: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	(MATRF2022</a:t>
            </a:r>
            <a:r>
              <a:rPr lang="en-US" kern="0" dirty="0">
                <a:latin typeface="Gill Sans MT" panose="020B0502020104020203" pitchFamily="34" charset="0"/>
              </a:rPr>
              <a:t>)</a:t>
            </a:r>
          </a:p>
          <a:p>
            <a:pPr lvl="1">
              <a:defRPr/>
            </a:pPr>
            <a:endParaRPr lang="en-US" sz="2400" kern="0" dirty="0"/>
          </a:p>
          <a:p>
            <a:pPr marL="0" indent="0">
              <a:buNone/>
              <a:defRPr/>
            </a:pPr>
            <a:endParaRPr lang="en-US" b="1" kern="0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25, 2019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Blueprint for 2022, Part 3: Webinar</a:t>
            </a:r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254219" y="2190216"/>
            <a:ext cx="638175" cy="1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254216" y="2190213"/>
            <a:ext cx="781610" cy="91440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254218" y="2904590"/>
            <a:ext cx="781611" cy="126329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54218" y="3661804"/>
            <a:ext cx="781611" cy="1604989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7433-97E9-4D94-B898-19FA6F4A2CA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1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Replacing NAVD 88</a:t>
            </a:r>
          </a:p>
        </p:txBody>
      </p:sp>
      <p:sp>
        <p:nvSpPr>
          <p:cNvPr id="23556" name="Content Placeholder 2"/>
          <p:cNvSpPr txBox="1">
            <a:spLocks/>
          </p:cNvSpPr>
          <p:nvPr/>
        </p:nvSpPr>
        <p:spPr bwMode="auto">
          <a:xfrm>
            <a:off x="2384428" y="1524003"/>
            <a:ext cx="3711575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457200" lvl="1" indent="0">
              <a:buNone/>
            </a:pPr>
            <a:r>
              <a:rPr lang="en-US" altLang="en-US" sz="2400" u="sng" dirty="0">
                <a:cs typeface="Times New Roman" panose="02020603050405020304" pitchFamily="18" charset="0"/>
              </a:rPr>
              <a:t>The Old: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NAVD 88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PRVD 02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VIVD09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ASVD02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NMVD03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GUVD04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IGLD 85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IGSN71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GEOID12B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DEFLEC12B</a:t>
            </a:r>
          </a:p>
          <a:p>
            <a:pPr marL="457200" lvl="1" indent="0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lvl="1" eaLnBrk="1" hangingPunct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240214" y="1524003"/>
            <a:ext cx="6324600" cy="342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457200" lvl="1" indent="0">
              <a:buNone/>
            </a:pPr>
            <a:r>
              <a:rPr lang="en-US" altLang="en-US" sz="2400" u="sng" dirty="0">
                <a:cs typeface="Times New Roman" panose="02020603050405020304" pitchFamily="18" charset="0"/>
              </a:rPr>
              <a:t>The New: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The North American-Pacific </a:t>
            </a:r>
            <a:r>
              <a:rPr lang="en-US" altLang="en-US" sz="2400" b="1" i="1" u="sng" dirty="0">
                <a:cs typeface="Times New Roman" panose="02020603050405020304" pitchFamily="18" charset="0"/>
              </a:rPr>
              <a:t>Geopotential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b="1" i="1" u="sng" dirty="0">
                <a:cs typeface="Times New Roman" panose="02020603050405020304" pitchFamily="18" charset="0"/>
              </a:rPr>
              <a:t>Datum</a:t>
            </a:r>
            <a:r>
              <a:rPr lang="en-US" altLang="en-US" sz="2400" dirty="0">
                <a:cs typeface="Times New Roman" panose="02020603050405020304" pitchFamily="18" charset="0"/>
              </a:rPr>
              <a:t> of 2022 (NAPGD2022)</a:t>
            </a:r>
          </a:p>
          <a:p>
            <a:pPr marL="457200" lvl="1" indent="0"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Will include:</a:t>
            </a:r>
          </a:p>
          <a:p>
            <a:pPr lvl="1">
              <a:spcBef>
                <a:spcPts val="0"/>
              </a:spcBef>
            </a:pPr>
            <a:r>
              <a:rPr lang="en-US" altLang="en-US" sz="2400" dirty="0">
                <a:cs typeface="Times New Roman" panose="02020603050405020304" pitchFamily="18" charset="0"/>
              </a:rPr>
              <a:t>GEOID2022</a:t>
            </a:r>
          </a:p>
          <a:p>
            <a:pPr lvl="1">
              <a:spcBef>
                <a:spcPts val="0"/>
              </a:spcBef>
            </a:pPr>
            <a:r>
              <a:rPr lang="en-US" altLang="en-US" sz="2400" dirty="0" smtClean="0">
                <a:cs typeface="Times New Roman" panose="02020603050405020304" pitchFamily="18" charset="0"/>
              </a:rPr>
              <a:t>DEFLEC2022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altLang="en-US" sz="2400" dirty="0" smtClean="0">
                <a:cs typeface="Times New Roman" panose="02020603050405020304" pitchFamily="18" charset="0"/>
              </a:rPr>
              <a:t>GRAV2022</a:t>
            </a:r>
          </a:p>
          <a:p>
            <a:pPr lvl="1">
              <a:spcBef>
                <a:spcPts val="0"/>
              </a:spcBef>
            </a:pPr>
            <a:r>
              <a:rPr lang="en-US" altLang="en-US" sz="2400" dirty="0" smtClean="0">
                <a:cs typeface="Times New Roman" panose="02020603050405020304" pitchFamily="18" charset="0"/>
              </a:rPr>
              <a:t>DEM2022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altLang="en-US" sz="1800" dirty="0" smtClean="0">
                <a:cs typeface="Times New Roman" panose="02020603050405020304" pitchFamily="18" charset="0"/>
              </a:rPr>
              <a:t>More</a:t>
            </a:r>
            <a:endParaRPr lang="en-US" altLang="en-US" sz="1800" dirty="0">
              <a:cs typeface="Times New Roman" panose="02020603050405020304" pitchFamily="18" charset="0"/>
            </a:endParaRPr>
          </a:p>
          <a:p>
            <a:pPr lvl="2">
              <a:spcBef>
                <a:spcPts val="0"/>
              </a:spcBef>
            </a:pPr>
            <a:endParaRPr lang="en-US" altLang="en-US" sz="1400" dirty="0"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endParaRPr lang="en-US" altLang="en-US" sz="1800" dirty="0">
              <a:cs typeface="Times New Roman" panose="02020603050405020304" pitchFamily="18" charset="0"/>
            </a:endParaRPr>
          </a:p>
          <a:p>
            <a:pPr lvl="2">
              <a:spcBef>
                <a:spcPts val="0"/>
              </a:spcBef>
            </a:pPr>
            <a:endParaRPr lang="en-US" altLang="en-US" dirty="0"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lvl="1" eaLnBrk="1" hangingPunct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25, 2019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Blueprint for 2022, Part 3: Webinar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3" y="1990728"/>
            <a:ext cx="9108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Orthometric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Heights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3" y="3238454"/>
            <a:ext cx="91082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Normal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Orthometric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Heights</a:t>
            </a:r>
          </a:p>
        </p:txBody>
      </p:sp>
      <p:sp>
        <p:nvSpPr>
          <p:cNvPr id="5" name="Left Brace 4"/>
          <p:cNvSpPr/>
          <p:nvPr/>
        </p:nvSpPr>
        <p:spPr>
          <a:xfrm>
            <a:off x="2513376" y="2514602"/>
            <a:ext cx="258403" cy="20478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86515" y="4602098"/>
            <a:ext cx="6944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Dynamic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Heights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80164" y="5153110"/>
            <a:ext cx="6126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Gravity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80165" y="5534851"/>
            <a:ext cx="8980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Geoid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Undulations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12780" y="5965738"/>
            <a:ext cx="9973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Deflections of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the Vertical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7433-97E9-4D94-B898-19FA6F4A2CA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4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5" grpId="0" animBg="1"/>
      <p:bldP spid="10" grpId="0"/>
      <p:bldP spid="11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preeminence of ITRF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gray">
          <a:xfrm>
            <a:off x="5867400" y="1417638"/>
            <a:ext cx="6324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 b="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2000" kern="0" dirty="0" smtClean="0">
                <a:latin typeface="Gill Sans MT" panose="020B0502020104020203" pitchFamily="34" charset="0"/>
              </a:rPr>
              <a:t>The </a:t>
            </a:r>
            <a:r>
              <a:rPr lang="en-US" sz="2000" kern="0" dirty="0">
                <a:latin typeface="Gill Sans MT" panose="020B0502020104020203" pitchFamily="34" charset="0"/>
              </a:rPr>
              <a:t>North American Terrestrial Reference Frame of 2022 </a:t>
            </a: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	(NATRF2022)</a:t>
            </a:r>
          </a:p>
          <a:p>
            <a:pPr marL="0" indent="0">
              <a:buNone/>
              <a:defRPr/>
            </a:pPr>
            <a:endParaRPr lang="en-US" sz="2000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The Caribbean Terrestrial Reference Frame of 2022 </a:t>
            </a: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	(CATRF2022)</a:t>
            </a:r>
          </a:p>
          <a:p>
            <a:pPr marL="0" indent="0">
              <a:buNone/>
              <a:defRPr/>
            </a:pPr>
            <a:endParaRPr lang="en-US" sz="2000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The Pacific Terrestrial Reference Frame of 2022 </a:t>
            </a: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	(PATRF2022)</a:t>
            </a:r>
          </a:p>
          <a:p>
            <a:pPr marL="0" indent="0">
              <a:buNone/>
              <a:defRPr/>
            </a:pPr>
            <a:endParaRPr lang="en-US" sz="2000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The Mariana Terrestrial Reference Frame of 2022 </a:t>
            </a: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	(MATRF2022</a:t>
            </a:r>
            <a:r>
              <a:rPr lang="en-US" kern="0" dirty="0">
                <a:latin typeface="Gill Sans MT" panose="020B0502020104020203" pitchFamily="34" charset="0"/>
              </a:rPr>
              <a:t>)</a:t>
            </a:r>
          </a:p>
          <a:p>
            <a:pPr lvl="1">
              <a:defRPr/>
            </a:pPr>
            <a:endParaRPr lang="en-US" sz="2400" kern="0" dirty="0"/>
          </a:p>
          <a:p>
            <a:pPr marL="0" indent="0">
              <a:buNone/>
              <a:defRPr/>
            </a:pPr>
            <a:endParaRPr lang="en-US" b="1" kern="0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25, 2019</a:t>
            </a: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Blueprint for 2022, Part 3: Webinar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7433-97E9-4D94-B898-19FA6F4A2CA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22447" y="1446869"/>
            <a:ext cx="227563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Rotation of the </a:t>
            </a:r>
          </a:p>
          <a:p>
            <a:r>
              <a:rPr lang="en-US" dirty="0" smtClean="0"/>
              <a:t>North American Plate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22447" y="2579271"/>
            <a:ext cx="190902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Rotation of the </a:t>
            </a:r>
          </a:p>
          <a:p>
            <a:r>
              <a:rPr lang="en-US" dirty="0" smtClean="0"/>
              <a:t>Caribbean Plate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22447" y="3725511"/>
            <a:ext cx="166603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Rotation of the </a:t>
            </a:r>
          </a:p>
          <a:p>
            <a:r>
              <a:rPr lang="en-US" dirty="0" smtClean="0"/>
              <a:t>Pacific Plate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22447" y="4856928"/>
            <a:ext cx="166603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Rotation of the </a:t>
            </a:r>
          </a:p>
          <a:p>
            <a:r>
              <a:rPr lang="en-US" dirty="0" smtClean="0"/>
              <a:t>Mariana Plate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gray">
          <a:xfrm>
            <a:off x="333639" y="3225602"/>
            <a:ext cx="1456660" cy="44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 fontScale="85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 b="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3400" kern="0" dirty="0" smtClean="0">
                <a:latin typeface="Gill Sans MT" panose="020B0502020104020203" pitchFamily="34" charset="0"/>
              </a:rPr>
              <a:t>ITRF2014</a:t>
            </a:r>
            <a:endParaRPr lang="en-US" sz="3400" kern="0" dirty="0">
              <a:latin typeface="Gill Sans MT" panose="020B0502020104020203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18628" y="1213831"/>
            <a:ext cx="2739172" cy="4745254"/>
          </a:xfrm>
          <a:prstGeom prst="roundRect">
            <a:avLst/>
          </a:prstGeom>
          <a:noFill/>
          <a:ln w="635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204155" y="5912438"/>
            <a:ext cx="128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EPP2022</a:t>
            </a:r>
            <a:endParaRPr lang="en-US" sz="2400" b="1" dirty="0">
              <a:solidFill>
                <a:srgbClr val="7030A0"/>
              </a:solidFill>
            </a:endParaRPr>
          </a:p>
        </p:txBody>
      </p:sp>
      <p:cxnSp>
        <p:nvCxnSpPr>
          <p:cNvPr id="11" name="Elbow Connector 10"/>
          <p:cNvCxnSpPr>
            <a:stCxn id="18" idx="0"/>
            <a:endCxn id="8" idx="1"/>
          </p:cNvCxnSpPr>
          <p:nvPr/>
        </p:nvCxnSpPr>
        <p:spPr>
          <a:xfrm rot="5400000" flipH="1" flipV="1">
            <a:off x="1214425" y="1617580"/>
            <a:ext cx="1455567" cy="1760478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endCxn id="14" idx="1"/>
          </p:cNvCxnSpPr>
          <p:nvPr/>
        </p:nvCxnSpPr>
        <p:spPr>
          <a:xfrm flipV="1">
            <a:off x="1884307" y="2902437"/>
            <a:ext cx="938140" cy="44391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18" idx="2"/>
            <a:endCxn id="16" idx="1"/>
          </p:cNvCxnSpPr>
          <p:nvPr/>
        </p:nvCxnSpPr>
        <p:spPr>
          <a:xfrm rot="16200000" flipH="1">
            <a:off x="1186920" y="3544566"/>
            <a:ext cx="1510577" cy="1760478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endCxn id="15" idx="1"/>
          </p:cNvCxnSpPr>
          <p:nvPr/>
        </p:nvCxnSpPr>
        <p:spPr>
          <a:xfrm>
            <a:off x="1884307" y="3498751"/>
            <a:ext cx="938140" cy="54992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59" name="Straight Arrow Connector 23558"/>
          <p:cNvCxnSpPr/>
          <p:nvPr/>
        </p:nvCxnSpPr>
        <p:spPr>
          <a:xfrm>
            <a:off x="5098080" y="1770035"/>
            <a:ext cx="67531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4" idx="3"/>
          </p:cNvCxnSpPr>
          <p:nvPr/>
        </p:nvCxnSpPr>
        <p:spPr>
          <a:xfrm flipV="1">
            <a:off x="4731475" y="2894443"/>
            <a:ext cx="1041917" cy="79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5" idx="3"/>
          </p:cNvCxnSpPr>
          <p:nvPr/>
        </p:nvCxnSpPr>
        <p:spPr>
          <a:xfrm flipV="1">
            <a:off x="4488481" y="4045437"/>
            <a:ext cx="1284911" cy="32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4474875" y="5180094"/>
            <a:ext cx="1284911" cy="32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098081" y="5826660"/>
            <a:ext cx="3432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</a:rPr>
              <a:t>EPP for “Euler Pole Parameters”</a:t>
            </a:r>
          </a:p>
          <a:p>
            <a:r>
              <a:rPr lang="en-US" sz="1600" b="1" dirty="0" smtClean="0">
                <a:solidFill>
                  <a:srgbClr val="7030A0"/>
                </a:solidFill>
              </a:rPr>
              <a:t>(a way of describing a plate’s rotation)</a:t>
            </a:r>
            <a:endParaRPr lang="en-US" sz="1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05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  <p:bldP spid="7" grpId="0" animBg="1"/>
      <p:bldP spid="9" grpId="0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84205"/>
            <a:ext cx="8229600" cy="1143000"/>
          </a:xfrm>
        </p:spPr>
        <p:txBody>
          <a:bodyPr/>
          <a:lstStyle/>
          <a:p>
            <a:r>
              <a:rPr lang="en-US" dirty="0" smtClean="0"/>
              <a:t>Shift and Drift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Calibri"/>
              </a:rPr>
              <a:t>July 25, 2019</a:t>
            </a:r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Calibri"/>
              </a:rPr>
              <a:t>Blueprint for 2022, Part 3: Webinar</a:t>
            </a: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>
                <a:latin typeface="Calibri"/>
              </a:rPr>
              <a:pPr>
                <a:defRPr/>
              </a:pPr>
              <a:t>13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98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756150"/>
          </a:xfrm>
        </p:spPr>
        <p:txBody>
          <a:bodyPr/>
          <a:lstStyle/>
          <a:p>
            <a:r>
              <a:rPr lang="en-US" u="sng" dirty="0" smtClean="0"/>
              <a:t>One of the two </a:t>
            </a:r>
            <a:r>
              <a:rPr lang="en-US" dirty="0" smtClean="0"/>
              <a:t>major changes you’ll see in 2022 is a </a:t>
            </a:r>
            <a:r>
              <a:rPr lang="en-US" b="1" i="1" u="sng" dirty="0" smtClean="0">
                <a:solidFill>
                  <a:srgbClr val="FF0000"/>
                </a:solidFill>
              </a:rPr>
              <a:t>shift</a:t>
            </a:r>
            <a:r>
              <a:rPr lang="en-US" dirty="0" smtClean="0"/>
              <a:t> in coordinates</a:t>
            </a:r>
          </a:p>
          <a:p>
            <a:pPr lvl="1"/>
            <a:r>
              <a:rPr lang="en-US" u="sng" dirty="0" smtClean="0"/>
              <a:t>Latitude</a:t>
            </a:r>
            <a:r>
              <a:rPr lang="en-US" dirty="0" smtClean="0"/>
              <a:t>, </a:t>
            </a:r>
            <a:r>
              <a:rPr lang="en-US" u="sng" dirty="0" smtClean="0"/>
              <a:t>Longitude</a:t>
            </a:r>
            <a:r>
              <a:rPr lang="en-US" dirty="0" smtClean="0"/>
              <a:t>, </a:t>
            </a:r>
            <a:r>
              <a:rPr lang="en-US" u="sng" dirty="0" smtClean="0"/>
              <a:t>Ellipsoid Height</a:t>
            </a:r>
            <a:r>
              <a:rPr lang="en-US" dirty="0" smtClean="0"/>
              <a:t>:  -2 to +4 meters</a:t>
            </a:r>
          </a:p>
          <a:p>
            <a:pPr lvl="2"/>
            <a:r>
              <a:rPr lang="en-US" dirty="0" smtClean="0"/>
              <a:t>Non-</a:t>
            </a:r>
            <a:r>
              <a:rPr lang="en-US" dirty="0" err="1" smtClean="0"/>
              <a:t>geocentricity</a:t>
            </a:r>
            <a:r>
              <a:rPr lang="en-US" dirty="0" smtClean="0"/>
              <a:t> of NAD 83</a:t>
            </a:r>
          </a:p>
          <a:p>
            <a:pPr lvl="1"/>
            <a:r>
              <a:rPr lang="en-US" u="sng" dirty="0" smtClean="0"/>
              <a:t>Orthometric Height</a:t>
            </a:r>
            <a:r>
              <a:rPr lang="en-US" dirty="0" smtClean="0"/>
              <a:t>:  -0.5 to +2.0 meters</a:t>
            </a:r>
          </a:p>
          <a:p>
            <a:pPr lvl="2"/>
            <a:r>
              <a:rPr lang="en-US" dirty="0" smtClean="0"/>
              <a:t>Bias and tilt in NAVD 88</a:t>
            </a:r>
          </a:p>
          <a:p>
            <a:pPr lvl="1"/>
            <a:r>
              <a:rPr lang="en-US" dirty="0" smtClean="0"/>
              <a:t>Other shifts will occur in non-CONUS, non-Alaska regions of the USA</a:t>
            </a:r>
          </a:p>
          <a:p>
            <a:pPr lvl="1"/>
            <a:r>
              <a:rPr lang="en-US" dirty="0" smtClean="0"/>
              <a:t>There will be outliers!  </a:t>
            </a:r>
          </a:p>
          <a:p>
            <a:pPr lvl="2"/>
            <a:r>
              <a:rPr lang="en-US" dirty="0" smtClean="0"/>
              <a:t>“Old” </a:t>
            </a:r>
            <a:r>
              <a:rPr lang="en-US" dirty="0" err="1" smtClean="0"/>
              <a:t>unsurveyed</a:t>
            </a:r>
            <a:r>
              <a:rPr lang="en-US" dirty="0" smtClean="0"/>
              <a:t> points might be off by meters if they’ve moved!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25,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Blueprint for 2022, Part 3: Webinar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7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85775"/>
            <a:ext cx="8229600" cy="1143000"/>
          </a:xfrm>
        </p:spPr>
        <p:txBody>
          <a:bodyPr/>
          <a:lstStyle/>
          <a:p>
            <a:r>
              <a:rPr lang="en-US" sz="4000" dirty="0"/>
              <a:t>NAD 83(2011) epoch 2010.0 to</a:t>
            </a:r>
            <a:br>
              <a:rPr lang="en-US" sz="4000" dirty="0"/>
            </a:br>
            <a:r>
              <a:rPr lang="en-US" sz="4000" dirty="0"/>
              <a:t>NATRF2022 epoch </a:t>
            </a:r>
            <a:r>
              <a:rPr lang="en-US" sz="4000" dirty="0" smtClean="0"/>
              <a:t>2020.00 (estimate)</a:t>
            </a:r>
            <a:endParaRPr lang="en-US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4"/>
          <a:stretch/>
        </p:blipFill>
        <p:spPr>
          <a:xfrm>
            <a:off x="1524001" y="1801091"/>
            <a:ext cx="3619500" cy="242360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25, 2019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Blueprint for 2022, Part 3: Webinar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5"/>
          <a:stretch/>
        </p:blipFill>
        <p:spPr>
          <a:xfrm>
            <a:off x="6949546" y="1801091"/>
            <a:ext cx="3718454" cy="24847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6"/>
          <a:stretch/>
        </p:blipFill>
        <p:spPr>
          <a:xfrm>
            <a:off x="3971927" y="4613564"/>
            <a:ext cx="2089785" cy="14368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2"/>
          <a:stretch/>
        </p:blipFill>
        <p:spPr>
          <a:xfrm>
            <a:off x="7754358" y="4627419"/>
            <a:ext cx="2108835" cy="14228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8"/>
          <a:stretch/>
        </p:blipFill>
        <p:spPr>
          <a:xfrm>
            <a:off x="1524003" y="4627418"/>
            <a:ext cx="2089607" cy="142281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104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NAVD 88 to NAPGD2022 epoch 2020.00 (estimate)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25, 2019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Blueprint for 2022, Part 3: Webinar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66EEE-DC84-4D1F-987F-3E776EDE92C0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9" t="3698" r="10897" b="6523"/>
          <a:stretch/>
        </p:blipFill>
        <p:spPr bwMode="auto">
          <a:xfrm>
            <a:off x="1556427" y="1192148"/>
            <a:ext cx="9079149" cy="50194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5138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The second major change</a:t>
            </a:r>
            <a:r>
              <a:rPr lang="en-US" dirty="0" smtClean="0"/>
              <a:t> you’ll see in 2022 is a </a:t>
            </a:r>
            <a:r>
              <a:rPr lang="en-US" b="1" i="1" u="sng" dirty="0" smtClean="0">
                <a:solidFill>
                  <a:srgbClr val="FF0000"/>
                </a:solidFill>
              </a:rPr>
              <a:t>drift</a:t>
            </a:r>
            <a:r>
              <a:rPr lang="en-US" dirty="0" smtClean="0"/>
              <a:t> in coordinates</a:t>
            </a:r>
          </a:p>
          <a:p>
            <a:pPr lvl="1"/>
            <a:r>
              <a:rPr lang="en-US" dirty="0" smtClean="0"/>
              <a:t>Everything in the world moves</a:t>
            </a:r>
          </a:p>
          <a:p>
            <a:pPr lvl="1"/>
            <a:r>
              <a:rPr lang="en-US" dirty="0" smtClean="0"/>
              <a:t>Coordinates will be associated with </a:t>
            </a:r>
            <a:r>
              <a:rPr lang="en-US" u="sng" dirty="0" smtClean="0"/>
              <a:t>the actual date when the data was taken</a:t>
            </a:r>
            <a:r>
              <a:rPr lang="en-US" dirty="0" smtClean="0"/>
              <a:t>!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25,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Blueprint for 2022, Part 3: Webinar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3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wrong question, circa 2022: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97098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“What is the latitude of that point?”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25,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Blueprint for 2022, Part 3: Webinar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09600" y="30706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/>
              <a:t>The right question, circa 2022: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09600" y="4396215"/>
            <a:ext cx="10972800" cy="97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“What is the latitude of that point, on some specific date?”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6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The second major change</a:t>
            </a:r>
            <a:r>
              <a:rPr lang="en-US" dirty="0" smtClean="0"/>
              <a:t> you’ll see in 2022 is a </a:t>
            </a:r>
            <a:r>
              <a:rPr lang="en-US" b="1" i="1" u="sng" dirty="0" smtClean="0">
                <a:solidFill>
                  <a:srgbClr val="FF0000"/>
                </a:solidFill>
              </a:rPr>
              <a:t>drift</a:t>
            </a:r>
            <a:r>
              <a:rPr lang="en-US" dirty="0" smtClean="0"/>
              <a:t> in coordinates</a:t>
            </a:r>
          </a:p>
          <a:p>
            <a:pPr lvl="1"/>
            <a:r>
              <a:rPr lang="en-US" dirty="0" smtClean="0"/>
              <a:t>Everything in the world moves</a:t>
            </a:r>
          </a:p>
          <a:p>
            <a:pPr lvl="1"/>
            <a:r>
              <a:rPr lang="en-US" dirty="0" smtClean="0"/>
              <a:t>Coordinates will be associated with </a:t>
            </a:r>
            <a:r>
              <a:rPr lang="en-US" u="sng" dirty="0" smtClean="0"/>
              <a:t>the actual date when the data was taken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Velocities at all marks can be estimated</a:t>
            </a:r>
          </a:p>
          <a:p>
            <a:pPr lvl="2"/>
            <a:r>
              <a:rPr lang="en-US" dirty="0" smtClean="0"/>
              <a:t>Using a new tool, called the Intra-Frame Velocity Model (IFVM2022)</a:t>
            </a:r>
          </a:p>
          <a:p>
            <a:pPr lvl="1"/>
            <a:r>
              <a:rPr lang="en-US" dirty="0" smtClean="0"/>
              <a:t>Two things will mitigate the pain of time-dependent coordinates:</a:t>
            </a:r>
          </a:p>
          <a:p>
            <a:pPr lvl="2"/>
            <a:r>
              <a:rPr lang="en-US" dirty="0" smtClean="0"/>
              <a:t>“Plate Fixed” frames</a:t>
            </a:r>
          </a:p>
          <a:p>
            <a:pPr lvl="2"/>
            <a:r>
              <a:rPr lang="en-US" dirty="0" smtClean="0"/>
              <a:t>“Reference Epoch” coordinates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25,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Blueprint for 2022, Part 3: Webinar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5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4518"/>
            <a:ext cx="8229600" cy="1143000"/>
          </a:xfrm>
        </p:spPr>
        <p:txBody>
          <a:bodyPr/>
          <a:lstStyle/>
          <a:p>
            <a:r>
              <a:rPr lang="en-US" sz="40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4" y="1461428"/>
            <a:ext cx="11240654" cy="4525963"/>
          </a:xfrm>
        </p:spPr>
        <p:txBody>
          <a:bodyPr/>
          <a:lstStyle/>
          <a:p>
            <a:r>
              <a:rPr lang="en-US" sz="2400" dirty="0" smtClean="0"/>
              <a:t>Acknowledgements</a:t>
            </a:r>
          </a:p>
          <a:p>
            <a:r>
              <a:rPr lang="en-US" sz="2400" dirty="0" smtClean="0"/>
              <a:t>BLUF</a:t>
            </a:r>
          </a:p>
          <a:p>
            <a:r>
              <a:rPr lang="en-US" sz="2400" dirty="0" smtClean="0"/>
              <a:t>What I’ll be skipping…</a:t>
            </a:r>
            <a:endParaRPr lang="en-US" sz="2400" dirty="0"/>
          </a:p>
          <a:p>
            <a:r>
              <a:rPr lang="en-US" sz="2400" dirty="0" smtClean="0"/>
              <a:t>Refresher / Shift and Drift</a:t>
            </a:r>
          </a:p>
          <a:p>
            <a:pPr lvl="1"/>
            <a:r>
              <a:rPr lang="en-US" sz="2000" dirty="0"/>
              <a:t>Replace NAD 83</a:t>
            </a:r>
          </a:p>
          <a:p>
            <a:pPr lvl="1"/>
            <a:r>
              <a:rPr lang="en-US" sz="2000" dirty="0"/>
              <a:t>Replace NAVD </a:t>
            </a:r>
            <a:r>
              <a:rPr lang="en-US" sz="2000" dirty="0" smtClean="0"/>
              <a:t>88</a:t>
            </a:r>
          </a:p>
          <a:p>
            <a:r>
              <a:rPr lang="en-US" sz="2400" dirty="0" smtClean="0"/>
              <a:t>EPP2022 and IFVM2022</a:t>
            </a:r>
          </a:p>
          <a:p>
            <a:r>
              <a:rPr lang="en-US" sz="2400" dirty="0"/>
              <a:t>Reference Epoch </a:t>
            </a:r>
            <a:r>
              <a:rPr lang="en-US" sz="2400" dirty="0" smtClean="0"/>
              <a:t>Coordinates from Time-Dependent Coordinates</a:t>
            </a:r>
          </a:p>
          <a:p>
            <a:r>
              <a:rPr lang="en-US" sz="2400" dirty="0" smtClean="0"/>
              <a:t>Terminology</a:t>
            </a:r>
          </a:p>
          <a:p>
            <a:r>
              <a:rPr lang="en-US" sz="2400" dirty="0" smtClean="0"/>
              <a:t>Using the modernized GNSS</a:t>
            </a:r>
          </a:p>
          <a:p>
            <a:r>
              <a:rPr lang="en-US" sz="2400" dirty="0" smtClean="0"/>
              <a:t>Miscellaneous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Calibri"/>
              </a:rPr>
              <a:t>July 25, 2019</a:t>
            </a:r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Calibri"/>
              </a:rPr>
              <a:t>Blueprint for 2022, Part 3: Webinar</a:t>
            </a:r>
            <a:endParaRPr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3702-E6E1-411B-A9C5-9B25E2FC045E}" type="slidenum">
              <a:rPr lang="en-US">
                <a:latin typeface="Calibri"/>
              </a:rPr>
              <a:pPr>
                <a:defRPr/>
              </a:pPr>
              <a:t>2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335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25,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Blueprint for 2022, Part 3: Webinar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35EEE-24E3-497A-8C0F-872C14BD5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360" y="599342"/>
            <a:ext cx="4586663" cy="5205862"/>
          </a:xfrm>
          <a:prstGeom prst="rect">
            <a:avLst/>
          </a:prstGeom>
        </p:spPr>
      </p:pic>
      <p:sp>
        <p:nvSpPr>
          <p:cNvPr id="10" name="Arrow: Circular 9">
            <a:extLst>
              <a:ext uri="{FF2B5EF4-FFF2-40B4-BE49-F238E27FC236}">
                <a16:creationId xmlns:a16="http://schemas.microsoft.com/office/drawing/2014/main" id="{3BD1C4B8-B79B-43BE-8631-45A60E5EBE5A}"/>
              </a:ext>
            </a:extLst>
          </p:cNvPr>
          <p:cNvSpPr/>
          <p:nvPr/>
        </p:nvSpPr>
        <p:spPr>
          <a:xfrm rot="1691144" flipH="1">
            <a:off x="6619617" y="1535355"/>
            <a:ext cx="5993186" cy="5997715"/>
          </a:xfrm>
          <a:prstGeom prst="circularArrow">
            <a:avLst>
              <a:gd name="adj1" fmla="val 641"/>
              <a:gd name="adj2" fmla="val 599331"/>
              <a:gd name="adj3" fmla="val 21306641"/>
              <a:gd name="adj4" fmla="val 1525736"/>
              <a:gd name="adj5" fmla="val 2202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1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670093" y="4647156"/>
            <a:ext cx="425885" cy="3193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9846758" y="5043370"/>
            <a:ext cx="784160" cy="220535"/>
          </a:xfrm>
          <a:custGeom>
            <a:avLst/>
            <a:gdLst>
              <a:gd name="connsiteX0" fmla="*/ 48841 w 784160"/>
              <a:gd name="connsiteY0" fmla="*/ 753 h 220535"/>
              <a:gd name="connsiteX1" fmla="*/ 249629 w 784160"/>
              <a:gd name="connsiteY1" fmla="*/ 3467 h 220535"/>
              <a:gd name="connsiteX2" fmla="*/ 279476 w 784160"/>
              <a:gd name="connsiteY2" fmla="*/ 6180 h 220535"/>
              <a:gd name="connsiteX3" fmla="*/ 303896 w 784160"/>
              <a:gd name="connsiteY3" fmla="*/ 17034 h 220535"/>
              <a:gd name="connsiteX4" fmla="*/ 360876 w 784160"/>
              <a:gd name="connsiteY4" fmla="*/ 25174 h 220535"/>
              <a:gd name="connsiteX5" fmla="*/ 388010 w 784160"/>
              <a:gd name="connsiteY5" fmla="*/ 30600 h 220535"/>
              <a:gd name="connsiteX6" fmla="*/ 425997 w 784160"/>
              <a:gd name="connsiteY6" fmla="*/ 44167 h 220535"/>
              <a:gd name="connsiteX7" fmla="*/ 442277 w 784160"/>
              <a:gd name="connsiteY7" fmla="*/ 46880 h 220535"/>
              <a:gd name="connsiteX8" fmla="*/ 466697 w 784160"/>
              <a:gd name="connsiteY8" fmla="*/ 52307 h 220535"/>
              <a:gd name="connsiteX9" fmla="*/ 482977 w 784160"/>
              <a:gd name="connsiteY9" fmla="*/ 55021 h 220535"/>
              <a:gd name="connsiteX10" fmla="*/ 493831 w 784160"/>
              <a:gd name="connsiteY10" fmla="*/ 57734 h 220535"/>
              <a:gd name="connsiteX11" fmla="*/ 512824 w 784160"/>
              <a:gd name="connsiteY11" fmla="*/ 63161 h 220535"/>
              <a:gd name="connsiteX12" fmla="*/ 561665 w 784160"/>
              <a:gd name="connsiteY12" fmla="*/ 68587 h 220535"/>
              <a:gd name="connsiteX13" fmla="*/ 583371 w 784160"/>
              <a:gd name="connsiteY13" fmla="*/ 71301 h 220535"/>
              <a:gd name="connsiteX14" fmla="*/ 607792 w 784160"/>
              <a:gd name="connsiteY14" fmla="*/ 74014 h 220535"/>
              <a:gd name="connsiteX15" fmla="*/ 640352 w 784160"/>
              <a:gd name="connsiteY15" fmla="*/ 79441 h 220535"/>
              <a:gd name="connsiteX16" fmla="*/ 648492 w 784160"/>
              <a:gd name="connsiteY16" fmla="*/ 82154 h 220535"/>
              <a:gd name="connsiteX17" fmla="*/ 681052 w 784160"/>
              <a:gd name="connsiteY17" fmla="*/ 87581 h 220535"/>
              <a:gd name="connsiteX18" fmla="*/ 746173 w 784160"/>
              <a:gd name="connsiteY18" fmla="*/ 90294 h 220535"/>
              <a:gd name="connsiteX19" fmla="*/ 751599 w 784160"/>
              <a:gd name="connsiteY19" fmla="*/ 106574 h 220535"/>
              <a:gd name="connsiteX20" fmla="*/ 762453 w 784160"/>
              <a:gd name="connsiteY20" fmla="*/ 122854 h 220535"/>
              <a:gd name="connsiteX21" fmla="*/ 767879 w 784160"/>
              <a:gd name="connsiteY21" fmla="*/ 141848 h 220535"/>
              <a:gd name="connsiteX22" fmla="*/ 773306 w 784160"/>
              <a:gd name="connsiteY22" fmla="*/ 149988 h 220535"/>
              <a:gd name="connsiteX23" fmla="*/ 781446 w 784160"/>
              <a:gd name="connsiteY23" fmla="*/ 177121 h 220535"/>
              <a:gd name="connsiteX24" fmla="*/ 784160 w 784160"/>
              <a:gd name="connsiteY24" fmla="*/ 185261 h 220535"/>
              <a:gd name="connsiteX25" fmla="*/ 781446 w 784160"/>
              <a:gd name="connsiteY25" fmla="*/ 198828 h 220535"/>
              <a:gd name="connsiteX26" fmla="*/ 759739 w 784160"/>
              <a:gd name="connsiteY26" fmla="*/ 209682 h 220535"/>
              <a:gd name="connsiteX27" fmla="*/ 751599 w 784160"/>
              <a:gd name="connsiteY27" fmla="*/ 212395 h 220535"/>
              <a:gd name="connsiteX28" fmla="*/ 716326 w 784160"/>
              <a:gd name="connsiteY28" fmla="*/ 215108 h 220535"/>
              <a:gd name="connsiteX29" fmla="*/ 640352 w 784160"/>
              <a:gd name="connsiteY29" fmla="*/ 217822 h 220535"/>
              <a:gd name="connsiteX30" fmla="*/ 599651 w 784160"/>
              <a:gd name="connsiteY30" fmla="*/ 220535 h 220535"/>
              <a:gd name="connsiteX31" fmla="*/ 466697 w 784160"/>
              <a:gd name="connsiteY31" fmla="*/ 217822 h 220535"/>
              <a:gd name="connsiteX32" fmla="*/ 415143 w 784160"/>
              <a:gd name="connsiteY32" fmla="*/ 212395 h 220535"/>
              <a:gd name="connsiteX33" fmla="*/ 388010 w 784160"/>
              <a:gd name="connsiteY33" fmla="*/ 209682 h 220535"/>
              <a:gd name="connsiteX34" fmla="*/ 160088 w 784160"/>
              <a:gd name="connsiteY34" fmla="*/ 201542 h 220535"/>
              <a:gd name="connsiteX35" fmla="*/ 122101 w 784160"/>
              <a:gd name="connsiteY35" fmla="*/ 198828 h 220535"/>
              <a:gd name="connsiteX36" fmla="*/ 94968 w 784160"/>
              <a:gd name="connsiteY36" fmla="*/ 193402 h 220535"/>
              <a:gd name="connsiteX37" fmla="*/ 75974 w 784160"/>
              <a:gd name="connsiteY37" fmla="*/ 185261 h 220535"/>
              <a:gd name="connsiteX38" fmla="*/ 40701 w 784160"/>
              <a:gd name="connsiteY38" fmla="*/ 166268 h 220535"/>
              <a:gd name="connsiteX39" fmla="*/ 29847 w 784160"/>
              <a:gd name="connsiteY39" fmla="*/ 158128 h 220535"/>
              <a:gd name="connsiteX40" fmla="*/ 13567 w 784160"/>
              <a:gd name="connsiteY40" fmla="*/ 133708 h 220535"/>
              <a:gd name="connsiteX41" fmla="*/ 10854 w 784160"/>
              <a:gd name="connsiteY41" fmla="*/ 122854 h 220535"/>
              <a:gd name="connsiteX42" fmla="*/ 5427 w 784160"/>
              <a:gd name="connsiteY42" fmla="*/ 114714 h 220535"/>
              <a:gd name="connsiteX43" fmla="*/ 0 w 784160"/>
              <a:gd name="connsiteY43" fmla="*/ 82154 h 220535"/>
              <a:gd name="connsiteX44" fmla="*/ 2714 w 784160"/>
              <a:gd name="connsiteY44" fmla="*/ 57734 h 220535"/>
              <a:gd name="connsiteX45" fmla="*/ 10854 w 784160"/>
              <a:gd name="connsiteY45" fmla="*/ 49594 h 220535"/>
              <a:gd name="connsiteX46" fmla="*/ 16281 w 784160"/>
              <a:gd name="connsiteY46" fmla="*/ 38740 h 220535"/>
              <a:gd name="connsiteX47" fmla="*/ 35274 w 784160"/>
              <a:gd name="connsiteY47" fmla="*/ 17034 h 220535"/>
              <a:gd name="connsiteX48" fmla="*/ 48841 w 784160"/>
              <a:gd name="connsiteY48" fmla="*/ 753 h 22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784160" h="220535">
                <a:moveTo>
                  <a:pt x="48841" y="753"/>
                </a:moveTo>
                <a:cubicBezTo>
                  <a:pt x="84567" y="-1508"/>
                  <a:pt x="182712" y="1892"/>
                  <a:pt x="249629" y="3467"/>
                </a:cubicBezTo>
                <a:cubicBezTo>
                  <a:pt x="259616" y="3702"/>
                  <a:pt x="269657" y="4339"/>
                  <a:pt x="279476" y="6180"/>
                </a:cubicBezTo>
                <a:cubicBezTo>
                  <a:pt x="304293" y="10833"/>
                  <a:pt x="282463" y="11319"/>
                  <a:pt x="303896" y="17034"/>
                </a:cubicBezTo>
                <a:cubicBezTo>
                  <a:pt x="322931" y="22110"/>
                  <a:pt x="341439" y="23230"/>
                  <a:pt x="360876" y="25174"/>
                </a:cubicBezTo>
                <a:cubicBezTo>
                  <a:pt x="387639" y="34094"/>
                  <a:pt x="338108" y="18125"/>
                  <a:pt x="388010" y="30600"/>
                </a:cubicBezTo>
                <a:cubicBezTo>
                  <a:pt x="415334" y="37431"/>
                  <a:pt x="386756" y="37628"/>
                  <a:pt x="425997" y="44167"/>
                </a:cubicBezTo>
                <a:cubicBezTo>
                  <a:pt x="431424" y="45071"/>
                  <a:pt x="436882" y="45801"/>
                  <a:pt x="442277" y="46880"/>
                </a:cubicBezTo>
                <a:cubicBezTo>
                  <a:pt x="485894" y="55604"/>
                  <a:pt x="414487" y="42814"/>
                  <a:pt x="466697" y="52307"/>
                </a:cubicBezTo>
                <a:cubicBezTo>
                  <a:pt x="472110" y="53291"/>
                  <a:pt x="477582" y="53942"/>
                  <a:pt x="482977" y="55021"/>
                </a:cubicBezTo>
                <a:cubicBezTo>
                  <a:pt x="486634" y="55752"/>
                  <a:pt x="490245" y="56710"/>
                  <a:pt x="493831" y="57734"/>
                </a:cubicBezTo>
                <a:cubicBezTo>
                  <a:pt x="503996" y="60638"/>
                  <a:pt x="501169" y="61042"/>
                  <a:pt x="512824" y="63161"/>
                </a:cubicBezTo>
                <a:cubicBezTo>
                  <a:pt x="531349" y="66529"/>
                  <a:pt x="541628" y="66478"/>
                  <a:pt x="561665" y="68587"/>
                </a:cubicBezTo>
                <a:cubicBezTo>
                  <a:pt x="568917" y="69350"/>
                  <a:pt x="576129" y="70449"/>
                  <a:pt x="583371" y="71301"/>
                </a:cubicBezTo>
                <a:lnTo>
                  <a:pt x="607792" y="74014"/>
                </a:lnTo>
                <a:cubicBezTo>
                  <a:pt x="626875" y="80374"/>
                  <a:pt x="604002" y="73382"/>
                  <a:pt x="640352" y="79441"/>
                </a:cubicBezTo>
                <a:cubicBezTo>
                  <a:pt x="643173" y="79911"/>
                  <a:pt x="645687" y="81593"/>
                  <a:pt x="648492" y="82154"/>
                </a:cubicBezTo>
                <a:cubicBezTo>
                  <a:pt x="659281" y="84312"/>
                  <a:pt x="670087" y="86667"/>
                  <a:pt x="681052" y="87581"/>
                </a:cubicBezTo>
                <a:cubicBezTo>
                  <a:pt x="702703" y="89385"/>
                  <a:pt x="724466" y="89390"/>
                  <a:pt x="746173" y="90294"/>
                </a:cubicBezTo>
                <a:cubicBezTo>
                  <a:pt x="747982" y="95721"/>
                  <a:pt x="748426" y="101815"/>
                  <a:pt x="751599" y="106574"/>
                </a:cubicBezTo>
                <a:lnTo>
                  <a:pt x="762453" y="122854"/>
                </a:lnTo>
                <a:cubicBezTo>
                  <a:pt x="763322" y="126331"/>
                  <a:pt x="765933" y="137956"/>
                  <a:pt x="767879" y="141848"/>
                </a:cubicBezTo>
                <a:cubicBezTo>
                  <a:pt x="769337" y="144765"/>
                  <a:pt x="771497" y="147275"/>
                  <a:pt x="773306" y="149988"/>
                </a:cubicBezTo>
                <a:cubicBezTo>
                  <a:pt x="777405" y="166387"/>
                  <a:pt x="774841" y="157308"/>
                  <a:pt x="781446" y="177121"/>
                </a:cubicBezTo>
                <a:lnTo>
                  <a:pt x="784160" y="185261"/>
                </a:lnTo>
                <a:cubicBezTo>
                  <a:pt x="783255" y="189783"/>
                  <a:pt x="784707" y="195567"/>
                  <a:pt x="781446" y="198828"/>
                </a:cubicBezTo>
                <a:cubicBezTo>
                  <a:pt x="775726" y="204548"/>
                  <a:pt x="767414" y="207124"/>
                  <a:pt x="759739" y="209682"/>
                </a:cubicBezTo>
                <a:cubicBezTo>
                  <a:pt x="757026" y="210586"/>
                  <a:pt x="754437" y="212040"/>
                  <a:pt x="751599" y="212395"/>
                </a:cubicBezTo>
                <a:cubicBezTo>
                  <a:pt x="739898" y="213858"/>
                  <a:pt x="728104" y="214533"/>
                  <a:pt x="716326" y="215108"/>
                </a:cubicBezTo>
                <a:cubicBezTo>
                  <a:pt x="691015" y="216343"/>
                  <a:pt x="665665" y="216645"/>
                  <a:pt x="640352" y="217822"/>
                </a:cubicBezTo>
                <a:cubicBezTo>
                  <a:pt x="626770" y="218454"/>
                  <a:pt x="613218" y="219631"/>
                  <a:pt x="599651" y="220535"/>
                </a:cubicBezTo>
                <a:lnTo>
                  <a:pt x="466697" y="217822"/>
                </a:lnTo>
                <a:cubicBezTo>
                  <a:pt x="449338" y="217243"/>
                  <a:pt x="432347" y="214306"/>
                  <a:pt x="415143" y="212395"/>
                </a:cubicBezTo>
                <a:cubicBezTo>
                  <a:pt x="406109" y="211391"/>
                  <a:pt x="397054" y="210586"/>
                  <a:pt x="388010" y="209682"/>
                </a:cubicBezTo>
                <a:cubicBezTo>
                  <a:pt x="304293" y="181775"/>
                  <a:pt x="383673" y="206403"/>
                  <a:pt x="160088" y="201542"/>
                </a:cubicBezTo>
                <a:cubicBezTo>
                  <a:pt x="147396" y="201266"/>
                  <a:pt x="134763" y="199733"/>
                  <a:pt x="122101" y="198828"/>
                </a:cubicBezTo>
                <a:cubicBezTo>
                  <a:pt x="103707" y="192697"/>
                  <a:pt x="126154" y="199640"/>
                  <a:pt x="94968" y="193402"/>
                </a:cubicBezTo>
                <a:cubicBezTo>
                  <a:pt x="87575" y="191923"/>
                  <a:pt x="82903" y="188411"/>
                  <a:pt x="75974" y="185261"/>
                </a:cubicBezTo>
                <a:cubicBezTo>
                  <a:pt x="51498" y="174136"/>
                  <a:pt x="62227" y="181336"/>
                  <a:pt x="40701" y="166268"/>
                </a:cubicBezTo>
                <a:cubicBezTo>
                  <a:pt x="36996" y="163675"/>
                  <a:pt x="33045" y="161326"/>
                  <a:pt x="29847" y="158128"/>
                </a:cubicBezTo>
                <a:cubicBezTo>
                  <a:pt x="19814" y="148095"/>
                  <a:pt x="19247" y="145067"/>
                  <a:pt x="13567" y="133708"/>
                </a:cubicBezTo>
                <a:cubicBezTo>
                  <a:pt x="12663" y="130090"/>
                  <a:pt x="12323" y="126282"/>
                  <a:pt x="10854" y="122854"/>
                </a:cubicBezTo>
                <a:cubicBezTo>
                  <a:pt x="9569" y="119857"/>
                  <a:pt x="6267" y="117865"/>
                  <a:pt x="5427" y="114714"/>
                </a:cubicBezTo>
                <a:cubicBezTo>
                  <a:pt x="2592" y="104083"/>
                  <a:pt x="0" y="82154"/>
                  <a:pt x="0" y="82154"/>
                </a:cubicBezTo>
                <a:cubicBezTo>
                  <a:pt x="905" y="74014"/>
                  <a:pt x="124" y="65504"/>
                  <a:pt x="2714" y="57734"/>
                </a:cubicBezTo>
                <a:cubicBezTo>
                  <a:pt x="3928" y="54094"/>
                  <a:pt x="8624" y="52716"/>
                  <a:pt x="10854" y="49594"/>
                </a:cubicBezTo>
                <a:cubicBezTo>
                  <a:pt x="13205" y="46302"/>
                  <a:pt x="14200" y="42209"/>
                  <a:pt x="16281" y="38740"/>
                </a:cubicBezTo>
                <a:cubicBezTo>
                  <a:pt x="20578" y="31578"/>
                  <a:pt x="25890" y="20162"/>
                  <a:pt x="35274" y="17034"/>
                </a:cubicBezTo>
                <a:cubicBezTo>
                  <a:pt x="37848" y="16176"/>
                  <a:pt x="13115" y="3014"/>
                  <a:pt x="48841" y="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0621574" y="5140819"/>
            <a:ext cx="83345" cy="67397"/>
          </a:xfrm>
          <a:custGeom>
            <a:avLst/>
            <a:gdLst>
              <a:gd name="connsiteX0" fmla="*/ 921 w 83345"/>
              <a:gd name="connsiteY0" fmla="*/ 26185 h 67397"/>
              <a:gd name="connsiteX1" fmla="*/ 3496 w 83345"/>
              <a:gd name="connsiteY1" fmla="*/ 46791 h 67397"/>
              <a:gd name="connsiteX2" fmla="*/ 11224 w 83345"/>
              <a:gd name="connsiteY2" fmla="*/ 49367 h 67397"/>
              <a:gd name="connsiteX3" fmla="*/ 24103 w 83345"/>
              <a:gd name="connsiteY3" fmla="*/ 67397 h 67397"/>
              <a:gd name="connsiteX4" fmla="*/ 67891 w 83345"/>
              <a:gd name="connsiteY4" fmla="*/ 64822 h 67397"/>
              <a:gd name="connsiteX5" fmla="*/ 75618 w 83345"/>
              <a:gd name="connsiteY5" fmla="*/ 62246 h 67397"/>
              <a:gd name="connsiteX6" fmla="*/ 83345 w 83345"/>
              <a:gd name="connsiteY6" fmla="*/ 33912 h 67397"/>
              <a:gd name="connsiteX7" fmla="*/ 80770 w 83345"/>
              <a:gd name="connsiteY7" fmla="*/ 8155 h 67397"/>
              <a:gd name="connsiteX8" fmla="*/ 78194 w 83345"/>
              <a:gd name="connsiteY8" fmla="*/ 427 h 67397"/>
              <a:gd name="connsiteX9" fmla="*/ 42133 w 83345"/>
              <a:gd name="connsiteY9" fmla="*/ 3003 h 67397"/>
              <a:gd name="connsiteX10" fmla="*/ 31830 w 83345"/>
              <a:gd name="connsiteY10" fmla="*/ 5579 h 67397"/>
              <a:gd name="connsiteX11" fmla="*/ 16375 w 83345"/>
              <a:gd name="connsiteY11" fmla="*/ 10730 h 67397"/>
              <a:gd name="connsiteX12" fmla="*/ 921 w 83345"/>
              <a:gd name="connsiteY12" fmla="*/ 26185 h 6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3345" h="67397">
                <a:moveTo>
                  <a:pt x="921" y="26185"/>
                </a:moveTo>
                <a:cubicBezTo>
                  <a:pt x="-1226" y="32195"/>
                  <a:pt x="685" y="40466"/>
                  <a:pt x="3496" y="46791"/>
                </a:cubicBezTo>
                <a:cubicBezTo>
                  <a:pt x="4599" y="49272"/>
                  <a:pt x="9646" y="47157"/>
                  <a:pt x="11224" y="49367"/>
                </a:cubicBezTo>
                <a:cubicBezTo>
                  <a:pt x="26248" y="70402"/>
                  <a:pt x="6716" y="61603"/>
                  <a:pt x="24103" y="67397"/>
                </a:cubicBezTo>
                <a:cubicBezTo>
                  <a:pt x="38699" y="66539"/>
                  <a:pt x="53342" y="66277"/>
                  <a:pt x="67891" y="64822"/>
                </a:cubicBezTo>
                <a:cubicBezTo>
                  <a:pt x="70593" y="64552"/>
                  <a:pt x="74040" y="64455"/>
                  <a:pt x="75618" y="62246"/>
                </a:cubicBezTo>
                <a:cubicBezTo>
                  <a:pt x="79251" y="57160"/>
                  <a:pt x="82046" y="40408"/>
                  <a:pt x="83345" y="33912"/>
                </a:cubicBezTo>
                <a:cubicBezTo>
                  <a:pt x="82487" y="25326"/>
                  <a:pt x="82082" y="16683"/>
                  <a:pt x="80770" y="8155"/>
                </a:cubicBezTo>
                <a:cubicBezTo>
                  <a:pt x="80357" y="5471"/>
                  <a:pt x="80886" y="786"/>
                  <a:pt x="78194" y="427"/>
                </a:cubicBezTo>
                <a:cubicBezTo>
                  <a:pt x="66249" y="-1166"/>
                  <a:pt x="54153" y="2144"/>
                  <a:pt x="42133" y="3003"/>
                </a:cubicBezTo>
                <a:cubicBezTo>
                  <a:pt x="38699" y="3862"/>
                  <a:pt x="35221" y="4562"/>
                  <a:pt x="31830" y="5579"/>
                </a:cubicBezTo>
                <a:cubicBezTo>
                  <a:pt x="26629" y="7139"/>
                  <a:pt x="16375" y="10730"/>
                  <a:pt x="16375" y="10730"/>
                </a:cubicBezTo>
                <a:cubicBezTo>
                  <a:pt x="10159" y="20056"/>
                  <a:pt x="3068" y="20175"/>
                  <a:pt x="921" y="261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9483217" y="4358987"/>
            <a:ext cx="319870" cy="31987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1" y="824198"/>
            <a:ext cx="6745358" cy="4756150"/>
          </a:xfrm>
        </p:spPr>
        <p:txBody>
          <a:bodyPr/>
          <a:lstStyle/>
          <a:p>
            <a:r>
              <a:rPr lang="en-US" dirty="0" smtClean="0"/>
              <a:t>Euler Poles and “Plate Fixed”</a:t>
            </a:r>
          </a:p>
          <a:p>
            <a:pPr lvl="1"/>
            <a:r>
              <a:rPr lang="en-US" sz="2000" dirty="0" smtClean="0"/>
              <a:t>In the ITRF, many tectonic plates have one </a:t>
            </a:r>
            <a:r>
              <a:rPr lang="en-US" sz="2000" i="1" dirty="0" smtClean="0"/>
              <a:t>dominant</a:t>
            </a:r>
            <a:r>
              <a:rPr lang="en-US" sz="2000" dirty="0" smtClean="0"/>
              <a:t> motion:  rotation</a:t>
            </a:r>
          </a:p>
          <a:p>
            <a:pPr lvl="2"/>
            <a:r>
              <a:rPr lang="en-US" sz="1600" dirty="0" smtClean="0"/>
              <a:t>Plus plenty of other motions</a:t>
            </a:r>
          </a:p>
          <a:p>
            <a:pPr lvl="1"/>
            <a:r>
              <a:rPr lang="en-US" sz="2000" dirty="0" smtClean="0"/>
              <a:t>The point about which a continent rotates is called its “Euler Pole”</a:t>
            </a:r>
            <a:endParaRPr lang="en-US" sz="2000" i="1" dirty="0" smtClean="0"/>
          </a:p>
          <a:p>
            <a:pPr lvl="1"/>
            <a:r>
              <a:rPr lang="en-US" sz="2000" dirty="0" smtClean="0"/>
              <a:t>In summary:</a:t>
            </a:r>
          </a:p>
          <a:p>
            <a:pPr lvl="2"/>
            <a:r>
              <a:rPr lang="en-US" sz="1600" dirty="0" smtClean="0"/>
              <a:t>Under ITRF</a:t>
            </a:r>
          </a:p>
          <a:p>
            <a:pPr lvl="3"/>
            <a:r>
              <a:rPr lang="en-US" sz="1200" dirty="0" smtClean="0"/>
              <a:t>Frame = constant</a:t>
            </a:r>
          </a:p>
          <a:p>
            <a:pPr lvl="3"/>
            <a:r>
              <a:rPr lang="en-US" sz="1200" dirty="0" smtClean="0"/>
              <a:t>N.A. Plate = rotating</a:t>
            </a:r>
          </a:p>
          <a:p>
            <a:pPr lvl="1"/>
            <a:r>
              <a:rPr lang="en-US" sz="2000" dirty="0" smtClean="0"/>
              <a:t>It is a fairly simple matter to reverse this and define a rotating frame in which the plate is not rotating.</a:t>
            </a:r>
          </a:p>
          <a:p>
            <a:pPr lvl="2"/>
            <a:r>
              <a:rPr lang="en-US" sz="1600" dirty="0" smtClean="0"/>
              <a:t>Under NATRF2022:</a:t>
            </a:r>
          </a:p>
          <a:p>
            <a:pPr lvl="3"/>
            <a:r>
              <a:rPr lang="en-US" sz="1200" dirty="0" smtClean="0"/>
              <a:t>Frame = rotating (relative to ITRF)</a:t>
            </a:r>
          </a:p>
          <a:p>
            <a:pPr lvl="3"/>
            <a:r>
              <a:rPr lang="en-US" sz="1200" dirty="0" smtClean="0"/>
              <a:t>N.A. Plate = constant (relative to NATRF2022 frame)</a:t>
            </a:r>
          </a:p>
          <a:p>
            <a:pPr lvl="1"/>
            <a:r>
              <a:rPr lang="en-US" sz="2000" dirty="0" smtClean="0"/>
              <a:t>We say “NATRF2022” is “fixed” to the N.A. Plate, making it a “plate fixed” frame</a:t>
            </a:r>
          </a:p>
        </p:txBody>
      </p:sp>
    </p:spTree>
    <p:extLst>
      <p:ext uri="{BB962C8B-B14F-4D97-AF65-F5344CB8AC3E}">
        <p14:creationId xmlns:p14="http://schemas.microsoft.com/office/powerpoint/2010/main" val="51373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198" y="1417638"/>
            <a:ext cx="7997602" cy="4763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CORS Velocities – ITRF2014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25,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Blueprint for 2022, Part 3: Webinar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7433-97E9-4D94-B898-19FA6F4A2CA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1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198" y="1417636"/>
            <a:ext cx="7997602" cy="4763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CORS Velocities – NATRF2022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25,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Blueprint for 2022, Part 3: Webinar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7433-97E9-4D94-B898-19FA6F4A2CA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5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3164" y="1801640"/>
            <a:ext cx="8997636" cy="2906162"/>
          </a:xfrm>
        </p:spPr>
        <p:txBody>
          <a:bodyPr/>
          <a:lstStyle/>
          <a:p>
            <a:r>
              <a:rPr lang="en-US" dirty="0" smtClean="0"/>
              <a:t>EPP2022 and IFVM2022: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two tools that make time dependent geodetic control useable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Calibri"/>
              </a:rPr>
              <a:t>July 25, 2019</a:t>
            </a:r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Calibri"/>
              </a:rPr>
              <a:t>Blueprint for 2022, Part 3: Webinar</a:t>
            </a: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>
                <a:latin typeface="Calibri"/>
              </a:rPr>
              <a:pPr>
                <a:defRPr/>
              </a:pPr>
              <a:t>23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556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There’s really </a:t>
            </a:r>
            <a:r>
              <a:rPr lang="en-US" i="1" u="sng" dirty="0" smtClean="0"/>
              <a:t>two</a:t>
            </a:r>
            <a:r>
              <a:rPr lang="en-US" dirty="0" smtClean="0"/>
              <a:t> drifts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75615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u="sng" dirty="0" smtClean="0"/>
              <a:t>plate rotation </a:t>
            </a:r>
            <a:r>
              <a:rPr lang="en-US" dirty="0" smtClean="0"/>
              <a:t>is </a:t>
            </a:r>
            <a:r>
              <a:rPr lang="en-US" i="1" dirty="0" smtClean="0"/>
              <a:t>simple</a:t>
            </a:r>
            <a:r>
              <a:rPr lang="en-US" dirty="0" smtClean="0"/>
              <a:t> (3 parameters per plate)</a:t>
            </a:r>
          </a:p>
          <a:p>
            <a:pPr lvl="1"/>
            <a:r>
              <a:rPr lang="en-US" sz="2000" dirty="0" smtClean="0"/>
              <a:t>Captured in EPP2022</a:t>
            </a:r>
          </a:p>
          <a:p>
            <a:pPr lvl="1"/>
            <a:r>
              <a:rPr lang="en-US" sz="2000" dirty="0" smtClean="0"/>
              <a:t>Horizontal (latitude/longitude) </a:t>
            </a:r>
            <a:r>
              <a:rPr lang="en-US" sz="2000" i="1" dirty="0" smtClean="0"/>
              <a:t>only</a:t>
            </a:r>
          </a:p>
          <a:p>
            <a:pPr lvl="1"/>
            <a:r>
              <a:rPr lang="en-US" sz="2000" dirty="0" smtClean="0"/>
              <a:t>Changes the </a:t>
            </a:r>
            <a:r>
              <a:rPr lang="en-US" sz="2000" i="1" dirty="0" smtClean="0">
                <a:solidFill>
                  <a:srgbClr val="FF0000"/>
                </a:solidFill>
              </a:rPr>
              <a:t>frame</a:t>
            </a:r>
          </a:p>
          <a:p>
            <a:pPr lvl="2"/>
            <a:r>
              <a:rPr lang="en-US" sz="1800" dirty="0" smtClean="0"/>
              <a:t>ITRF2014 to NATRF2022, PATRF2022, CATRF2022 &amp; MATRF2022 </a:t>
            </a:r>
          </a:p>
          <a:p>
            <a:pPr lvl="1"/>
            <a:r>
              <a:rPr lang="en-US" sz="2000" dirty="0" smtClean="0"/>
              <a:t>Doesn’t change the </a:t>
            </a:r>
            <a:r>
              <a:rPr lang="en-US" sz="2000" i="1" dirty="0" smtClean="0">
                <a:solidFill>
                  <a:srgbClr val="FF0000"/>
                </a:solidFill>
              </a:rPr>
              <a:t>epoch</a:t>
            </a:r>
          </a:p>
          <a:p>
            <a:r>
              <a:rPr lang="en-US" sz="2800" dirty="0" smtClean="0"/>
              <a:t>The </a:t>
            </a:r>
            <a:r>
              <a:rPr lang="en-US" sz="2800" u="sng" dirty="0" smtClean="0"/>
              <a:t>residual motions</a:t>
            </a:r>
            <a:r>
              <a:rPr lang="en-US" sz="2800" dirty="0" smtClean="0"/>
              <a:t> (after removing plate rotation) are </a:t>
            </a:r>
            <a:r>
              <a:rPr lang="en-US" sz="2800" i="1" dirty="0" smtClean="0"/>
              <a:t>complex</a:t>
            </a:r>
          </a:p>
          <a:p>
            <a:pPr lvl="1"/>
            <a:r>
              <a:rPr lang="en-US" sz="2000" dirty="0" smtClean="0"/>
              <a:t>Captured in IFVM2022</a:t>
            </a:r>
          </a:p>
          <a:p>
            <a:pPr lvl="1"/>
            <a:r>
              <a:rPr lang="en-US" sz="2000" i="1" u="sng" dirty="0" smtClean="0"/>
              <a:t>Residual</a:t>
            </a:r>
            <a:r>
              <a:rPr lang="en-US" sz="2000" dirty="0" smtClean="0"/>
              <a:t> horizontal motion</a:t>
            </a:r>
          </a:p>
          <a:p>
            <a:pPr lvl="1"/>
            <a:r>
              <a:rPr lang="en-US" sz="2000" i="1" u="sng" dirty="0" smtClean="0"/>
              <a:t>All</a:t>
            </a:r>
            <a:r>
              <a:rPr lang="en-US" sz="2000" dirty="0" smtClean="0"/>
              <a:t> vertical motion</a:t>
            </a:r>
          </a:p>
          <a:p>
            <a:pPr lvl="1"/>
            <a:r>
              <a:rPr lang="en-US" sz="2000" dirty="0" smtClean="0"/>
              <a:t>Changes the </a:t>
            </a:r>
            <a:r>
              <a:rPr lang="en-US" sz="2000" i="1" dirty="0" smtClean="0">
                <a:solidFill>
                  <a:srgbClr val="FF0000"/>
                </a:solidFill>
              </a:rPr>
              <a:t>epoch</a:t>
            </a:r>
          </a:p>
          <a:p>
            <a:pPr lvl="1"/>
            <a:r>
              <a:rPr lang="en-US" sz="2000" dirty="0" smtClean="0"/>
              <a:t>Doesn’t change the </a:t>
            </a:r>
            <a:r>
              <a:rPr lang="en-US" sz="2000" i="1" dirty="0" smtClean="0">
                <a:solidFill>
                  <a:srgbClr val="FF0000"/>
                </a:solidFill>
              </a:rPr>
              <a:t>frame</a:t>
            </a:r>
            <a:endParaRPr lang="en-US" sz="2000" dirty="0">
              <a:solidFill>
                <a:srgbClr val="FF0000"/>
              </a:solidFill>
            </a:endParaRPr>
          </a:p>
          <a:p>
            <a:pPr lvl="2"/>
            <a:r>
              <a:rPr lang="en-US" sz="1600" dirty="0" smtClean="0"/>
              <a:t>IFVM = “Intra-frame” velocity model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25,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Blueprint for 2022, Part 3: Webinar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0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756150"/>
          </a:xfrm>
        </p:spPr>
        <p:txBody>
          <a:bodyPr/>
          <a:lstStyle/>
          <a:p>
            <a:r>
              <a:rPr lang="en-US" sz="2400" dirty="0"/>
              <a:t>It’s 2039 and you are working in San Diego using NATRF2022 </a:t>
            </a:r>
          </a:p>
          <a:p>
            <a:r>
              <a:rPr lang="en-US" sz="2400" dirty="0"/>
              <a:t>You need to compare your work against a competitor’s survey</a:t>
            </a:r>
          </a:p>
          <a:p>
            <a:pPr lvl="1"/>
            <a:r>
              <a:rPr lang="en-US" sz="2000" dirty="0"/>
              <a:t>Done in 2028, using PATRF2022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25,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Blueprint for 2022, Part 3: Webinar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530219" y="3415152"/>
            <a:ext cx="1665962" cy="6012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NATRF2022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ep. 2028.048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5819" y="3415152"/>
            <a:ext cx="1665962" cy="6012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PATRF2022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ep. 2028.048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63019" y="3415152"/>
            <a:ext cx="1665962" cy="6012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ITRF2014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ep. 2028.048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530219" y="5408596"/>
            <a:ext cx="1665962" cy="6012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NATRF2022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ep. 2039.704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63019" y="5408598"/>
            <a:ext cx="1665962" cy="6012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ITRF2014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ep. 2039.704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5819" y="5408597"/>
            <a:ext cx="1665962" cy="6012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PATRF2022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ep. 2039.704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Flowchart: Data 12"/>
          <p:cNvSpPr/>
          <p:nvPr/>
        </p:nvSpPr>
        <p:spPr>
          <a:xfrm>
            <a:off x="3246329" y="3403753"/>
            <a:ext cx="1432142" cy="612648"/>
          </a:xfrm>
          <a:prstGeom prst="flowChartInputOutp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EPP2022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lowchart: Data 13"/>
          <p:cNvSpPr/>
          <p:nvPr/>
        </p:nvSpPr>
        <p:spPr>
          <a:xfrm>
            <a:off x="7551108" y="3415152"/>
            <a:ext cx="1432142" cy="612648"/>
          </a:xfrm>
          <a:prstGeom prst="flowChartInputOutp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EPP2022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Flowchart: Data 14"/>
          <p:cNvSpPr/>
          <p:nvPr/>
        </p:nvSpPr>
        <p:spPr>
          <a:xfrm>
            <a:off x="7551108" y="5397197"/>
            <a:ext cx="1432142" cy="612648"/>
          </a:xfrm>
          <a:prstGeom prst="flowChartInputOutp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EPP2022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lowchart: Data 15"/>
          <p:cNvSpPr/>
          <p:nvPr/>
        </p:nvSpPr>
        <p:spPr>
          <a:xfrm>
            <a:off x="3246329" y="5397197"/>
            <a:ext cx="1432142" cy="612648"/>
          </a:xfrm>
          <a:prstGeom prst="flowChartInputOutp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EPP2022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995819" y="4409763"/>
            <a:ext cx="1665963" cy="526093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IFVM2022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9530218" y="4410364"/>
            <a:ext cx="1665963" cy="526093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IFVM2022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8" idx="3"/>
            <a:endCxn id="13" idx="2"/>
          </p:cNvCxnSpPr>
          <p:nvPr/>
        </p:nvCxnSpPr>
        <p:spPr>
          <a:xfrm flipV="1">
            <a:off x="2661781" y="3710077"/>
            <a:ext cx="727762" cy="57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3" idx="5"/>
            <a:endCxn id="9" idx="1"/>
          </p:cNvCxnSpPr>
          <p:nvPr/>
        </p:nvCxnSpPr>
        <p:spPr>
          <a:xfrm>
            <a:off x="4535257" y="3710077"/>
            <a:ext cx="727762" cy="57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4" idx="2"/>
            <a:endCxn id="9" idx="3"/>
          </p:cNvCxnSpPr>
          <p:nvPr/>
        </p:nvCxnSpPr>
        <p:spPr>
          <a:xfrm flipH="1" flipV="1">
            <a:off x="6928981" y="3715777"/>
            <a:ext cx="765341" cy="56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7" idx="1"/>
            <a:endCxn id="14" idx="5"/>
          </p:cNvCxnSpPr>
          <p:nvPr/>
        </p:nvCxnSpPr>
        <p:spPr>
          <a:xfrm flipH="1">
            <a:off x="8840036" y="3715777"/>
            <a:ext cx="690183" cy="56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0"/>
            <a:endCxn id="7" idx="2"/>
          </p:cNvCxnSpPr>
          <p:nvPr/>
        </p:nvCxnSpPr>
        <p:spPr>
          <a:xfrm flipV="1">
            <a:off x="10363200" y="4016401"/>
            <a:ext cx="0" cy="3939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8" idx="4"/>
            <a:endCxn id="10" idx="0"/>
          </p:cNvCxnSpPr>
          <p:nvPr/>
        </p:nvCxnSpPr>
        <p:spPr>
          <a:xfrm>
            <a:off x="10363200" y="4936457"/>
            <a:ext cx="0" cy="4721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7" idx="0"/>
            <a:endCxn id="8" idx="2"/>
          </p:cNvCxnSpPr>
          <p:nvPr/>
        </p:nvCxnSpPr>
        <p:spPr>
          <a:xfrm flipH="1" flipV="1">
            <a:off x="1828800" y="4016401"/>
            <a:ext cx="1" cy="3933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7" idx="4"/>
            <a:endCxn id="12" idx="0"/>
          </p:cNvCxnSpPr>
          <p:nvPr/>
        </p:nvCxnSpPr>
        <p:spPr>
          <a:xfrm flipH="1">
            <a:off x="1828800" y="4935856"/>
            <a:ext cx="1" cy="47274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2" idx="3"/>
            <a:endCxn id="16" idx="2"/>
          </p:cNvCxnSpPr>
          <p:nvPr/>
        </p:nvCxnSpPr>
        <p:spPr>
          <a:xfrm flipV="1">
            <a:off x="2661781" y="5703521"/>
            <a:ext cx="727762" cy="57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6" idx="5"/>
            <a:endCxn id="11" idx="1"/>
          </p:cNvCxnSpPr>
          <p:nvPr/>
        </p:nvCxnSpPr>
        <p:spPr>
          <a:xfrm>
            <a:off x="4535257" y="5703521"/>
            <a:ext cx="727762" cy="570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1" idx="3"/>
            <a:endCxn id="15" idx="2"/>
          </p:cNvCxnSpPr>
          <p:nvPr/>
        </p:nvCxnSpPr>
        <p:spPr>
          <a:xfrm flipV="1">
            <a:off x="6928981" y="5703521"/>
            <a:ext cx="765341" cy="570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0" idx="1"/>
            <a:endCxn id="15" idx="5"/>
          </p:cNvCxnSpPr>
          <p:nvPr/>
        </p:nvCxnSpPr>
        <p:spPr>
          <a:xfrm flipH="1" flipV="1">
            <a:off x="8840036" y="5703521"/>
            <a:ext cx="690183" cy="57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loud 18"/>
          <p:cNvSpPr/>
          <p:nvPr/>
        </p:nvSpPr>
        <p:spPr>
          <a:xfrm>
            <a:off x="9107883" y="1217729"/>
            <a:ext cx="2935267" cy="1440261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Important:  This slide only covers </a:t>
            </a:r>
            <a:r>
              <a:rPr lang="en-US" i="1" dirty="0" smtClean="0"/>
              <a:t>geometric</a:t>
            </a:r>
            <a:r>
              <a:rPr lang="en-US" dirty="0" smtClean="0"/>
              <a:t> coordinates.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53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Epochs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756150"/>
          </a:xfrm>
        </p:spPr>
        <p:txBody>
          <a:bodyPr/>
          <a:lstStyle/>
          <a:p>
            <a:r>
              <a:rPr lang="en-US" sz="2800" dirty="0" smtClean="0"/>
              <a:t>It seems highly unlikely that surveyors will embrace coordinates with such diversity of epochs</a:t>
            </a:r>
          </a:p>
          <a:p>
            <a:r>
              <a:rPr lang="en-US" sz="2800" dirty="0" smtClean="0"/>
              <a:t>To mitigate that, NGS will issue “snapshots” of the NSRS every five years (called “Reference Epochs”)</a:t>
            </a:r>
          </a:p>
          <a:p>
            <a:pPr lvl="1"/>
            <a:r>
              <a:rPr lang="en-US" sz="2400" dirty="0" smtClean="0"/>
              <a:t>Estimates of coordinates</a:t>
            </a:r>
            <a:r>
              <a:rPr lang="en-US" sz="2400" dirty="0"/>
              <a:t> at specific 5 year intervals</a:t>
            </a:r>
            <a:r>
              <a:rPr lang="en-US" sz="2400" dirty="0" smtClean="0"/>
              <a:t>, based on historic time-dependent coordinates and the IFVM2022</a:t>
            </a:r>
          </a:p>
          <a:p>
            <a:pPr lvl="2"/>
            <a:r>
              <a:rPr lang="en-US" sz="2000" dirty="0" smtClean="0"/>
              <a:t>…and the Geoid Monitoring Service (</a:t>
            </a:r>
            <a:r>
              <a:rPr lang="en-US" sz="2000" dirty="0" err="1" smtClean="0"/>
              <a:t>GeMS</a:t>
            </a:r>
            <a:r>
              <a:rPr lang="en-US" sz="2000" dirty="0" smtClean="0"/>
              <a:t>), for non-geometric quantities</a:t>
            </a:r>
          </a:p>
          <a:p>
            <a:r>
              <a:rPr lang="en-US" sz="2800" dirty="0" smtClean="0"/>
              <a:t>Beginning with 2020.00</a:t>
            </a:r>
          </a:p>
          <a:p>
            <a:pPr lvl="1"/>
            <a:r>
              <a:rPr lang="en-US" sz="2400" dirty="0" smtClean="0"/>
              <a:t>Each “snapshot” will be published 2-3 years after the reference epoch</a:t>
            </a:r>
          </a:p>
          <a:p>
            <a:pPr lvl="2"/>
            <a:r>
              <a:rPr lang="en-US" sz="2000" dirty="0" smtClean="0"/>
              <a:t>Thus the 2020.00 Reference Epoch Coordinates get published by the end of calendar year 2022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25,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Blueprint for 2022, Part 3: Webinar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7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25, 2019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Blueprint for 2022, Part 3: Webinar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57400" y="27241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 Epoch Coordinates</a:t>
            </a:r>
            <a:br>
              <a:rPr lang="en-US" dirty="0" smtClean="0"/>
            </a:br>
            <a:r>
              <a:rPr lang="en-US" dirty="0" smtClean="0"/>
              <a:t>from</a:t>
            </a:r>
            <a:br>
              <a:rPr lang="en-US" dirty="0" smtClean="0"/>
            </a:br>
            <a:r>
              <a:rPr lang="en-US" dirty="0" smtClean="0"/>
              <a:t>Time-Dependent Coordinates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5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V="1">
            <a:off x="2468728" y="1111625"/>
            <a:ext cx="0" cy="429631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468728" y="5372459"/>
            <a:ext cx="9173220" cy="1793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174055" y="5237609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754709" y="557826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1990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3918665" y="5237609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2442891" y="1797412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>
            <a:off x="2433930" y="2442871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2424960" y="3088329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2415999" y="3733788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>
            <a:off x="2424966" y="4379247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>
            <a:off x="2416005" y="5024706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156050" y="4946273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2.000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156050" y="4318743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2.050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156050" y="3655355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2.100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56050" y="3000931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2.150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156050" y="2373401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2.200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156050" y="1710013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2.250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16566" y="2906977"/>
            <a:ext cx="5870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4400" b="1" dirty="0" smtClean="0">
                <a:solidFill>
                  <a:prstClr val="black"/>
                </a:solidFill>
                <a:latin typeface="Verdana" pitchFamily="34" charset="0"/>
              </a:rPr>
              <a:t>h</a:t>
            </a:r>
            <a:endParaRPr lang="en-US" sz="44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158754" y="6273226"/>
            <a:ext cx="1220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3200" b="1" dirty="0">
                <a:solidFill>
                  <a:prstClr val="black"/>
                </a:solidFill>
                <a:latin typeface="Verdana" pitchFamily="34" charset="0"/>
              </a:rPr>
              <a:t>time</a:t>
            </a:r>
          </a:p>
        </p:txBody>
      </p:sp>
      <p:sp>
        <p:nvSpPr>
          <p:cNvPr id="110" name="Oval 109"/>
          <p:cNvSpPr/>
          <p:nvPr/>
        </p:nvSpPr>
        <p:spPr>
          <a:xfrm>
            <a:off x="3097855" y="3836882"/>
            <a:ext cx="152400" cy="13447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3742511" y="3630722"/>
            <a:ext cx="152400" cy="13447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4703705" y="2681157"/>
            <a:ext cx="152400" cy="13447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6006354" y="2766698"/>
            <a:ext cx="152400" cy="13447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64739" y="574655"/>
            <a:ext cx="543405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000" b="1" dirty="0">
                <a:solidFill>
                  <a:prstClr val="black"/>
                </a:solidFill>
                <a:latin typeface="+mj-lt"/>
              </a:rPr>
              <a:t>Assume </a:t>
            </a:r>
            <a:r>
              <a:rPr lang="en-US" sz="2000" b="1" dirty="0" smtClean="0">
                <a:solidFill>
                  <a:prstClr val="black"/>
                </a:solidFill>
                <a:latin typeface="+mj-lt"/>
              </a:rPr>
              <a:t>“h” </a:t>
            </a:r>
            <a:r>
              <a:rPr lang="en-US" sz="2000" b="1" dirty="0">
                <a:solidFill>
                  <a:prstClr val="black"/>
                </a:solidFill>
                <a:latin typeface="+mj-lt"/>
              </a:rPr>
              <a:t>was determined four different times:</a:t>
            </a:r>
          </a:p>
          <a:p>
            <a:pPr eaLnBrk="0" hangingPunct="0"/>
            <a:r>
              <a:rPr lang="en-US" sz="2000" b="1" dirty="0">
                <a:solidFill>
                  <a:prstClr val="black"/>
                </a:solidFill>
                <a:latin typeface="+mj-lt"/>
              </a:rPr>
              <a:t>	1990:  2.100</a:t>
            </a:r>
          </a:p>
          <a:p>
            <a:pPr eaLnBrk="0" hangingPunct="0"/>
            <a:r>
              <a:rPr lang="en-US" sz="2000" b="1" dirty="0">
                <a:solidFill>
                  <a:prstClr val="black"/>
                </a:solidFill>
                <a:latin typeface="+mj-lt"/>
              </a:rPr>
              <a:t>	1994:  2.110</a:t>
            </a:r>
          </a:p>
          <a:p>
            <a:pPr eaLnBrk="0" hangingPunct="0"/>
            <a:r>
              <a:rPr lang="en-US" sz="2000" b="1" dirty="0">
                <a:solidFill>
                  <a:prstClr val="black"/>
                </a:solidFill>
                <a:latin typeface="+mj-lt"/>
              </a:rPr>
              <a:t>	2002:  2.190</a:t>
            </a:r>
          </a:p>
          <a:p>
            <a:pPr eaLnBrk="0" hangingPunct="0"/>
            <a:r>
              <a:rPr lang="en-US" sz="2000" b="1" dirty="0">
                <a:solidFill>
                  <a:prstClr val="black"/>
                </a:solidFill>
                <a:latin typeface="+mj-lt"/>
              </a:rPr>
              <a:t>	2009:  2.180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4663275" y="5232001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404431" y="5248291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149041" y="5242683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894396" y="5248626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639006" y="5243018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8380162" y="5259308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9124772" y="5253700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3607898" y="5572659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‘95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334555" y="556071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‘00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093663" y="5572659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‘05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820320" y="5569877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‘10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573337" y="556071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‘15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331640" y="556071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‘20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093373" y="556071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‘25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809893" y="5578267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‘30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962944" y="1014165"/>
            <a:ext cx="804825" cy="2698519"/>
          </a:xfrm>
          <a:custGeom>
            <a:avLst/>
            <a:gdLst>
              <a:gd name="connsiteX0" fmla="*/ 804825 w 804825"/>
              <a:gd name="connsiteY0" fmla="*/ 76505 h 2698519"/>
              <a:gd name="connsiteX1" fmla="*/ 44661 w 804825"/>
              <a:gd name="connsiteY1" fmla="*/ 329893 h 2698519"/>
              <a:gd name="connsiteX2" fmla="*/ 154829 w 804825"/>
              <a:gd name="connsiteY2" fmla="*/ 2698519 h 269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4825" h="2698519">
                <a:moveTo>
                  <a:pt x="804825" y="76505"/>
                </a:moveTo>
                <a:cubicBezTo>
                  <a:pt x="478909" y="-15302"/>
                  <a:pt x="152994" y="-107109"/>
                  <a:pt x="44661" y="329893"/>
                </a:cubicBezTo>
                <a:cubicBezTo>
                  <a:pt x="-63672" y="766895"/>
                  <a:pt x="45578" y="1732707"/>
                  <a:pt x="154829" y="2698519"/>
                </a:cubicBezTo>
              </a:path>
            </a:pathLst>
          </a:custGeom>
          <a:noFill/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415012" y="1245939"/>
            <a:ext cx="396824" cy="2290475"/>
          </a:xfrm>
          <a:custGeom>
            <a:avLst/>
            <a:gdLst>
              <a:gd name="connsiteX0" fmla="*/ 396824 w 396824"/>
              <a:gd name="connsiteY0" fmla="*/ 120153 h 2290475"/>
              <a:gd name="connsiteX1" fmla="*/ 217 w 396824"/>
              <a:gd name="connsiteY1" fmla="*/ 241338 h 2290475"/>
              <a:gd name="connsiteX2" fmla="*/ 352757 w 396824"/>
              <a:gd name="connsiteY2" fmla="*/ 2290475 h 229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824" h="2290475">
                <a:moveTo>
                  <a:pt x="396824" y="120153"/>
                </a:moveTo>
                <a:cubicBezTo>
                  <a:pt x="202192" y="-115"/>
                  <a:pt x="7561" y="-120382"/>
                  <a:pt x="217" y="241338"/>
                </a:cubicBezTo>
                <a:cubicBezTo>
                  <a:pt x="-7127" y="603058"/>
                  <a:pt x="172815" y="1446766"/>
                  <a:pt x="352757" y="2290475"/>
                </a:cubicBezTo>
              </a:path>
            </a:pathLst>
          </a:custGeom>
          <a:noFill/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655313" y="1658761"/>
            <a:ext cx="927704" cy="1018338"/>
          </a:xfrm>
          <a:custGeom>
            <a:avLst/>
            <a:gdLst>
              <a:gd name="connsiteX0" fmla="*/ 200591 w 927704"/>
              <a:gd name="connsiteY0" fmla="*/ 15803 h 1018338"/>
              <a:gd name="connsiteX1" fmla="*/ 35338 w 927704"/>
              <a:gd name="connsiteY1" fmla="*/ 59870 h 1018338"/>
              <a:gd name="connsiteX2" fmla="*/ 90422 w 927704"/>
              <a:gd name="connsiteY2" fmla="*/ 500545 h 1018338"/>
              <a:gd name="connsiteX3" fmla="*/ 927704 w 927704"/>
              <a:gd name="connsiteY3" fmla="*/ 1018338 h 101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704" h="1018338">
                <a:moveTo>
                  <a:pt x="200591" y="15803"/>
                </a:moveTo>
                <a:cubicBezTo>
                  <a:pt x="127145" y="-2559"/>
                  <a:pt x="53699" y="-20920"/>
                  <a:pt x="35338" y="59870"/>
                </a:cubicBezTo>
                <a:cubicBezTo>
                  <a:pt x="16977" y="140660"/>
                  <a:pt x="-58306" y="340800"/>
                  <a:pt x="90422" y="500545"/>
                </a:cubicBezTo>
                <a:cubicBezTo>
                  <a:pt x="239150" y="660290"/>
                  <a:pt x="583427" y="839314"/>
                  <a:pt x="927704" y="1018338"/>
                </a:cubicBezTo>
              </a:path>
            </a:pathLst>
          </a:custGeom>
          <a:noFill/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241956" y="1975629"/>
            <a:ext cx="1012292" cy="679436"/>
          </a:xfrm>
          <a:custGeom>
            <a:avLst/>
            <a:gdLst>
              <a:gd name="connsiteX0" fmla="*/ 0 w 492426"/>
              <a:gd name="connsiteY0" fmla="*/ 7407 h 679436"/>
              <a:gd name="connsiteX1" fmla="*/ 462708 w 492426"/>
              <a:gd name="connsiteY1" fmla="*/ 95542 h 679436"/>
              <a:gd name="connsiteX2" fmla="*/ 407624 w 492426"/>
              <a:gd name="connsiteY2" fmla="*/ 679436 h 679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2426" h="679436">
                <a:moveTo>
                  <a:pt x="0" y="7407"/>
                </a:moveTo>
                <a:cubicBezTo>
                  <a:pt x="197385" y="-4528"/>
                  <a:pt x="394771" y="-16463"/>
                  <a:pt x="462708" y="95542"/>
                </a:cubicBezTo>
                <a:cubicBezTo>
                  <a:pt x="530645" y="207547"/>
                  <a:pt x="469134" y="443491"/>
                  <a:pt x="407624" y="679436"/>
                </a:cubicBezTo>
              </a:path>
            </a:pathLst>
          </a:custGeom>
          <a:noFill/>
          <a:ln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2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V="1">
            <a:off x="2468728" y="1111625"/>
            <a:ext cx="0" cy="429631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468728" y="5372459"/>
            <a:ext cx="9173220" cy="1793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174055" y="5237609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754709" y="557826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1990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3918665" y="5237609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2442891" y="1797412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>
            <a:off x="2433930" y="2442871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2424960" y="3088329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2415999" y="3733788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>
            <a:off x="2424966" y="4379247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>
            <a:off x="2416005" y="5024706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156050" y="4946273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2.000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156050" y="4318743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2.050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156050" y="3655355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2.100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56050" y="3000931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2.150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156050" y="2373401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2.200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156050" y="1710013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2.250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16566" y="2906977"/>
            <a:ext cx="5870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4400" b="1" dirty="0" smtClean="0">
                <a:solidFill>
                  <a:prstClr val="black"/>
                </a:solidFill>
                <a:latin typeface="Verdana" pitchFamily="34" charset="0"/>
              </a:rPr>
              <a:t>h</a:t>
            </a:r>
            <a:endParaRPr lang="en-US" sz="44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158754" y="6273226"/>
            <a:ext cx="1220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3200" b="1" dirty="0">
                <a:solidFill>
                  <a:prstClr val="black"/>
                </a:solidFill>
                <a:latin typeface="Verdana" pitchFamily="34" charset="0"/>
              </a:rPr>
              <a:t>time</a:t>
            </a:r>
          </a:p>
        </p:txBody>
      </p:sp>
      <p:sp>
        <p:nvSpPr>
          <p:cNvPr id="110" name="Oval 109"/>
          <p:cNvSpPr/>
          <p:nvPr/>
        </p:nvSpPr>
        <p:spPr>
          <a:xfrm>
            <a:off x="3097855" y="3836882"/>
            <a:ext cx="152400" cy="13447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3742511" y="3630722"/>
            <a:ext cx="152400" cy="13447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4703705" y="2681157"/>
            <a:ext cx="152400" cy="13447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6006354" y="2766698"/>
            <a:ext cx="152400" cy="13447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4663275" y="5232001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404431" y="5248291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149041" y="5242683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894396" y="5248626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639006" y="5243018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8380162" y="5259308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9124772" y="5253700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3607898" y="5572659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‘95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334555" y="556071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‘00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093663" y="5572659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‘05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820320" y="5569877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‘10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573337" y="556071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‘15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331640" y="556071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‘20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093373" y="556071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‘25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809893" y="5578267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‘30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695889" y="3394433"/>
            <a:ext cx="251010" cy="645458"/>
            <a:chOff x="2492188" y="1990165"/>
            <a:chExt cx="349623" cy="1004048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2653554" y="1990165"/>
              <a:ext cx="8964" cy="1004047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492188" y="1990165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492188" y="2994213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5957049" y="2529133"/>
            <a:ext cx="251010" cy="609599"/>
            <a:chOff x="2492188" y="1990165"/>
            <a:chExt cx="349623" cy="1004048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2653554" y="1990165"/>
              <a:ext cx="8964" cy="1004047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492188" y="1990165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2492188" y="2994213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3061053" y="3412358"/>
            <a:ext cx="251010" cy="959223"/>
            <a:chOff x="2492188" y="1990165"/>
            <a:chExt cx="349623" cy="1004048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2653554" y="1990165"/>
              <a:ext cx="8964" cy="1004047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492188" y="1990165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492188" y="2994213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662925" y="2495145"/>
            <a:ext cx="251010" cy="510992"/>
            <a:chOff x="2492188" y="1990165"/>
            <a:chExt cx="349623" cy="1004048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2653554" y="1990165"/>
              <a:ext cx="8964" cy="1004047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492188" y="1990165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492188" y="2994213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5273157" y="3387729"/>
            <a:ext cx="52030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In the modernized NSRS these time-dependent</a:t>
            </a:r>
          </a:p>
          <a:p>
            <a:r>
              <a:rPr lang="en-US" sz="2000" b="1" dirty="0" smtClean="0"/>
              <a:t>coordinates, estimated at the actual date when</a:t>
            </a:r>
          </a:p>
          <a:p>
            <a:r>
              <a:rPr lang="en-US" sz="2000" b="1" dirty="0" smtClean="0"/>
              <a:t>the surveys took place, will be called </a:t>
            </a:r>
          </a:p>
          <a:p>
            <a:r>
              <a:rPr lang="en-US" sz="2000" b="1" dirty="0" smtClean="0"/>
              <a:t>“</a:t>
            </a:r>
            <a:r>
              <a:rPr lang="en-US" sz="2000" b="1" i="1" u="sng" dirty="0" smtClean="0"/>
              <a:t>Final Discrete Coordinates</a:t>
            </a:r>
            <a:r>
              <a:rPr lang="en-US" sz="2000" b="1" dirty="0" smtClean="0"/>
              <a:t>”</a:t>
            </a:r>
            <a:endParaRPr lang="en-US" sz="20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2864739" y="266879"/>
            <a:ext cx="614783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prstClr val="black"/>
                </a:solidFill>
                <a:latin typeface="+mj-lt"/>
              </a:rPr>
              <a:t>All measurements have error.  Shown here are the same</a:t>
            </a:r>
          </a:p>
          <a:p>
            <a:pPr eaLnBrk="0" hangingPunct="0"/>
            <a:r>
              <a:rPr lang="en-US" sz="2000" b="1" dirty="0" smtClean="0">
                <a:solidFill>
                  <a:prstClr val="black"/>
                </a:solidFill>
                <a:latin typeface="+mj-lt"/>
              </a:rPr>
              <a:t>Values of “h”, but with their error estimates.</a:t>
            </a:r>
            <a:endParaRPr lang="en-US" sz="2000" b="1" dirty="0">
              <a:solidFill>
                <a:prstClr val="black"/>
              </a:solidFill>
              <a:latin typeface="+mj-lt"/>
            </a:endParaRPr>
          </a:p>
          <a:p>
            <a:pPr eaLnBrk="0" hangingPunct="0"/>
            <a:r>
              <a:rPr lang="en-US" sz="2000" b="1" dirty="0">
                <a:solidFill>
                  <a:prstClr val="black"/>
                </a:solidFill>
                <a:latin typeface="+mj-lt"/>
              </a:rPr>
              <a:t>	1990:  </a:t>
            </a:r>
            <a:r>
              <a:rPr lang="en-US" sz="2000" b="1" dirty="0" smtClean="0">
                <a:solidFill>
                  <a:prstClr val="black"/>
                </a:solidFill>
                <a:latin typeface="+mj-lt"/>
              </a:rPr>
              <a:t>2.100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+/- 0.0375 (3.75 cm)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  <a:p>
            <a:pPr eaLnBrk="0" hangingPunct="0"/>
            <a:r>
              <a:rPr lang="en-US" sz="2000" b="1" dirty="0">
                <a:solidFill>
                  <a:prstClr val="black"/>
                </a:solidFill>
                <a:latin typeface="+mj-lt"/>
              </a:rPr>
              <a:t>	1994:  </a:t>
            </a:r>
            <a:r>
              <a:rPr lang="en-US" sz="2000" b="1" dirty="0" smtClean="0">
                <a:solidFill>
                  <a:prstClr val="black"/>
                </a:solidFill>
                <a:latin typeface="+mj-lt"/>
              </a:rPr>
              <a:t>2.110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+/- 0.0250 (2.50 cm)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  <a:p>
            <a:pPr eaLnBrk="0" hangingPunct="0"/>
            <a:r>
              <a:rPr lang="en-US" sz="2000" b="1" dirty="0">
                <a:solidFill>
                  <a:prstClr val="black"/>
                </a:solidFill>
                <a:latin typeface="+mj-lt"/>
              </a:rPr>
              <a:t>	2002:  </a:t>
            </a:r>
            <a:r>
              <a:rPr lang="en-US" sz="2000" b="1" dirty="0" smtClean="0">
                <a:solidFill>
                  <a:prstClr val="black"/>
                </a:solidFill>
                <a:latin typeface="+mj-lt"/>
              </a:rPr>
              <a:t>2.190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+/- 0.0200 (2.00 cm)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  <a:p>
            <a:pPr eaLnBrk="0" hangingPunct="0"/>
            <a:r>
              <a:rPr lang="en-US" sz="2000" b="1" dirty="0">
                <a:solidFill>
                  <a:prstClr val="black"/>
                </a:solidFill>
                <a:latin typeface="+mj-lt"/>
              </a:rPr>
              <a:t>	2009:  </a:t>
            </a:r>
            <a:r>
              <a:rPr lang="en-US" sz="2000" b="1" dirty="0" smtClean="0">
                <a:solidFill>
                  <a:prstClr val="black"/>
                </a:solidFill>
                <a:latin typeface="+mj-lt"/>
              </a:rPr>
              <a:t>2.180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+/- 0.0250 (2.50 cm)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67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Blueprint for 2022, Part 3 is the result of significant TEAM efforts </a:t>
            </a:r>
            <a:r>
              <a:rPr lang="en-US" sz="2800" i="1" dirty="0">
                <a:solidFill>
                  <a:srgbClr val="FF0000"/>
                </a:solidFill>
              </a:rPr>
              <a:t>over 18 months</a:t>
            </a:r>
          </a:p>
          <a:p>
            <a:pPr lvl="1"/>
            <a:r>
              <a:rPr lang="en-US" sz="2400" dirty="0"/>
              <a:t>GNSS </a:t>
            </a:r>
            <a:r>
              <a:rPr lang="en-US" sz="2400" dirty="0" smtClean="0"/>
              <a:t>Standard Operating Procedure (SOP) </a:t>
            </a:r>
            <a:r>
              <a:rPr lang="en-US" sz="2400" dirty="0"/>
              <a:t>Team</a:t>
            </a:r>
          </a:p>
          <a:p>
            <a:pPr lvl="2"/>
            <a:r>
              <a:rPr lang="en-US" sz="1200" dirty="0"/>
              <a:t>Choi, Roman, </a:t>
            </a:r>
            <a:r>
              <a:rPr lang="en-US" sz="1200" dirty="0" err="1"/>
              <a:t>Jalbrzikowski</a:t>
            </a:r>
            <a:r>
              <a:rPr lang="en-US" sz="1200" dirty="0"/>
              <a:t>, Sun, Dennis, </a:t>
            </a:r>
            <a:r>
              <a:rPr lang="en-US" sz="1200" dirty="0" err="1"/>
              <a:t>Prusky</a:t>
            </a:r>
            <a:r>
              <a:rPr lang="en-US" sz="1200" dirty="0"/>
              <a:t>, </a:t>
            </a:r>
            <a:r>
              <a:rPr lang="en-US" sz="1200" dirty="0" err="1"/>
              <a:t>Gillins</a:t>
            </a:r>
            <a:r>
              <a:rPr lang="en-US" sz="1200" dirty="0"/>
              <a:t>, W. Wang, Saleh, Yoon, </a:t>
            </a:r>
            <a:r>
              <a:rPr lang="en-US" sz="1200" dirty="0" err="1"/>
              <a:t>Damiani</a:t>
            </a:r>
            <a:r>
              <a:rPr lang="en-US" sz="1200" dirty="0"/>
              <a:t>, </a:t>
            </a:r>
            <a:r>
              <a:rPr lang="en-US" sz="1200" dirty="0" err="1"/>
              <a:t>Kanazir</a:t>
            </a:r>
            <a:r>
              <a:rPr lang="en-US" sz="1200" dirty="0"/>
              <a:t>, </a:t>
            </a:r>
            <a:r>
              <a:rPr lang="en-US" sz="1200" dirty="0" err="1"/>
              <a:t>Evjen</a:t>
            </a:r>
            <a:r>
              <a:rPr lang="en-US" sz="1200" dirty="0"/>
              <a:t>, </a:t>
            </a:r>
            <a:r>
              <a:rPr lang="en-US" sz="1200" dirty="0" err="1"/>
              <a:t>Sellars</a:t>
            </a:r>
            <a:r>
              <a:rPr lang="en-US" sz="1200" dirty="0"/>
              <a:t>, </a:t>
            </a:r>
            <a:r>
              <a:rPr lang="en-US" sz="1200" dirty="0" err="1"/>
              <a:t>Schenewerk</a:t>
            </a:r>
            <a:r>
              <a:rPr lang="en-US" sz="1200" dirty="0"/>
              <a:t>, </a:t>
            </a:r>
            <a:r>
              <a:rPr lang="en-US" sz="1200" dirty="0" err="1"/>
              <a:t>Caccamise</a:t>
            </a:r>
            <a:r>
              <a:rPr lang="en-US" sz="1200" dirty="0"/>
              <a:t>, Heck, </a:t>
            </a:r>
            <a:r>
              <a:rPr lang="en-US" sz="1200" dirty="0" err="1"/>
              <a:t>Hilla</a:t>
            </a:r>
            <a:r>
              <a:rPr lang="en-US" sz="1200" dirty="0"/>
              <a:t>, </a:t>
            </a:r>
            <a:r>
              <a:rPr lang="en-US" sz="1200" dirty="0" err="1"/>
              <a:t>Bilich</a:t>
            </a:r>
            <a:r>
              <a:rPr lang="en-US" sz="1200" dirty="0"/>
              <a:t>, McFarland</a:t>
            </a:r>
            <a:endParaRPr lang="en-US" sz="1800" dirty="0"/>
          </a:p>
          <a:p>
            <a:pPr lvl="1"/>
            <a:r>
              <a:rPr lang="en-US" sz="2400" dirty="0"/>
              <a:t>Leveling Standard Operating Procedure (SOP) Team</a:t>
            </a:r>
          </a:p>
          <a:p>
            <a:pPr lvl="2"/>
            <a:r>
              <a:rPr lang="en-US" sz="1200" dirty="0" err="1"/>
              <a:t>Zenk</a:t>
            </a:r>
            <a:r>
              <a:rPr lang="en-US" sz="1200" dirty="0"/>
              <a:t>, </a:t>
            </a:r>
            <a:r>
              <a:rPr lang="en-US" sz="1200" dirty="0" err="1"/>
              <a:t>Kanazir</a:t>
            </a:r>
            <a:r>
              <a:rPr lang="en-US" sz="1200" dirty="0"/>
              <a:t>, Dennis, </a:t>
            </a:r>
            <a:r>
              <a:rPr lang="en-US" sz="1200" dirty="0" err="1"/>
              <a:t>Breidenbach</a:t>
            </a:r>
            <a:r>
              <a:rPr lang="en-US" sz="1200" dirty="0"/>
              <a:t>, </a:t>
            </a:r>
            <a:r>
              <a:rPr lang="en-US" sz="1200" dirty="0" err="1"/>
              <a:t>Fancher</a:t>
            </a:r>
            <a:r>
              <a:rPr lang="en-US" sz="1200" dirty="0"/>
              <a:t>, Hanson, Hensel, </a:t>
            </a:r>
            <a:r>
              <a:rPr lang="en-US" sz="1200" dirty="0" err="1"/>
              <a:t>Paudel</a:t>
            </a:r>
            <a:r>
              <a:rPr lang="en-US" sz="1200" dirty="0"/>
              <a:t>, Ward, </a:t>
            </a:r>
            <a:r>
              <a:rPr lang="en-US" sz="1200" dirty="0" err="1"/>
              <a:t>Zilkoski</a:t>
            </a:r>
            <a:r>
              <a:rPr lang="en-US" sz="1200" dirty="0"/>
              <a:t>, </a:t>
            </a:r>
            <a:r>
              <a:rPr lang="en-US" sz="1200" dirty="0" err="1"/>
              <a:t>Gillins</a:t>
            </a:r>
            <a:r>
              <a:rPr lang="en-US" sz="1200" dirty="0"/>
              <a:t>, </a:t>
            </a:r>
            <a:r>
              <a:rPr lang="en-US" sz="1200" dirty="0" err="1"/>
              <a:t>Geoghegan</a:t>
            </a:r>
            <a:endParaRPr lang="en-US" sz="1200" dirty="0"/>
          </a:p>
          <a:p>
            <a:pPr lvl="1"/>
            <a:r>
              <a:rPr lang="en-US" sz="2400" dirty="0"/>
              <a:t>BP3 Writing Team</a:t>
            </a:r>
          </a:p>
          <a:p>
            <a:pPr lvl="2"/>
            <a:r>
              <a:rPr lang="en-US" sz="1200" dirty="0"/>
              <a:t>Kinsman, </a:t>
            </a:r>
            <a:r>
              <a:rPr lang="en-US" sz="1200" dirty="0" err="1"/>
              <a:t>Kanazir</a:t>
            </a:r>
            <a:r>
              <a:rPr lang="en-US" sz="1200" dirty="0"/>
              <a:t>, Hensel, Jordan, Stone, Vogel, Heck, Dennis, </a:t>
            </a:r>
            <a:r>
              <a:rPr lang="en-US" sz="1200" dirty="0" err="1"/>
              <a:t>Fromhertz</a:t>
            </a:r>
            <a:r>
              <a:rPr lang="en-US" sz="1200" dirty="0"/>
              <a:t>, </a:t>
            </a:r>
            <a:r>
              <a:rPr lang="en-US" sz="1200" dirty="0" err="1"/>
              <a:t>Winester</a:t>
            </a:r>
            <a:r>
              <a:rPr lang="en-US" sz="1200" dirty="0"/>
              <a:t>, </a:t>
            </a:r>
            <a:r>
              <a:rPr lang="en-US" sz="1200" dirty="0" err="1"/>
              <a:t>Zenk</a:t>
            </a:r>
            <a:r>
              <a:rPr lang="en-US" sz="1200" dirty="0"/>
              <a:t>, </a:t>
            </a:r>
            <a:r>
              <a:rPr lang="en-US" sz="1200" dirty="0" err="1"/>
              <a:t>Silagi</a:t>
            </a:r>
            <a:r>
              <a:rPr lang="en-US" sz="1200" dirty="0"/>
              <a:t>, Roman, </a:t>
            </a:r>
            <a:r>
              <a:rPr lang="en-US" sz="1200" dirty="0" err="1"/>
              <a:t>Grosh</a:t>
            </a:r>
            <a:r>
              <a:rPr lang="en-US" sz="1200" dirty="0"/>
              <a:t>, </a:t>
            </a:r>
            <a:r>
              <a:rPr lang="en-US" sz="1200" dirty="0" err="1"/>
              <a:t>Ahlgren</a:t>
            </a:r>
            <a:endParaRPr lang="en-US" sz="1200" dirty="0"/>
          </a:p>
          <a:p>
            <a:r>
              <a:rPr lang="en-US" sz="2800" dirty="0"/>
              <a:t>It is a team document, with input from dozens of individuals around NGS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25,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Blueprint for 2022, Part 3: Webinar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0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V="1">
            <a:off x="2468728" y="1111625"/>
            <a:ext cx="0" cy="429631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468728" y="5372459"/>
            <a:ext cx="9173220" cy="1793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174055" y="5237609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754709" y="557826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1990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3918665" y="5237609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2442891" y="1797412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>
            <a:off x="2433930" y="2442871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2424960" y="3088329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2415999" y="3733788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>
            <a:off x="2424966" y="4379247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>
            <a:off x="2416005" y="5024706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156050" y="4946273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2.000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156050" y="4318743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2.050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156050" y="3655355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2.100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56050" y="3000931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2.150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156050" y="2373401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2.200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156050" y="1710013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2.250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16566" y="2906977"/>
            <a:ext cx="5870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4400" b="1" dirty="0" smtClean="0">
                <a:solidFill>
                  <a:prstClr val="black"/>
                </a:solidFill>
                <a:latin typeface="Verdana" pitchFamily="34" charset="0"/>
              </a:rPr>
              <a:t>h</a:t>
            </a:r>
            <a:endParaRPr lang="en-US" sz="44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158754" y="6273226"/>
            <a:ext cx="1220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3200" b="1" dirty="0">
                <a:solidFill>
                  <a:prstClr val="black"/>
                </a:solidFill>
                <a:latin typeface="Verdana" pitchFamily="34" charset="0"/>
              </a:rPr>
              <a:t>time</a:t>
            </a:r>
          </a:p>
        </p:txBody>
      </p:sp>
      <p:sp>
        <p:nvSpPr>
          <p:cNvPr id="110" name="Oval 109"/>
          <p:cNvSpPr/>
          <p:nvPr/>
        </p:nvSpPr>
        <p:spPr>
          <a:xfrm>
            <a:off x="3097855" y="3836882"/>
            <a:ext cx="152400" cy="13447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3742511" y="3630722"/>
            <a:ext cx="152400" cy="13447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4703705" y="2681157"/>
            <a:ext cx="152400" cy="13447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6006354" y="2766698"/>
            <a:ext cx="152400" cy="13447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4663275" y="5232001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404431" y="5248291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149041" y="5242683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894396" y="5248626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639006" y="5243018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8380162" y="5259308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9124772" y="5253700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3607898" y="5572659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‘95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334555" y="556071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‘00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093663" y="5572659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‘05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820320" y="5569877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‘10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573337" y="556071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‘15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331640" y="556071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‘20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093373" y="556071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‘25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809893" y="5578267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‘30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62" name="TextBox 1"/>
          <p:cNvSpPr txBox="1">
            <a:spLocks noChangeArrowheads="1"/>
          </p:cNvSpPr>
          <p:nvPr/>
        </p:nvSpPr>
        <p:spPr bwMode="auto">
          <a:xfrm>
            <a:off x="2937864" y="904535"/>
            <a:ext cx="6068841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+mn-lt"/>
              </a:rPr>
              <a:t>In </a:t>
            </a:r>
            <a:r>
              <a:rPr lang="en-US" altLang="en-US" sz="2000" i="1" u="sng" dirty="0" smtClean="0">
                <a:latin typeface="+mn-lt"/>
              </a:rPr>
              <a:t>today’s</a:t>
            </a:r>
            <a:r>
              <a:rPr lang="en-US" altLang="en-US" sz="2000" i="1" dirty="0" smtClean="0">
                <a:latin typeface="+mn-lt"/>
              </a:rPr>
              <a:t> </a:t>
            </a:r>
            <a:r>
              <a:rPr lang="en-US" altLang="en-US" sz="2000" dirty="0" smtClean="0">
                <a:latin typeface="+mn-lt"/>
              </a:rPr>
              <a:t>NSRS, </a:t>
            </a:r>
            <a:r>
              <a:rPr lang="en-US" altLang="en-US" sz="2000" dirty="0">
                <a:latin typeface="+mn-lt"/>
              </a:rPr>
              <a:t>a height is held fixed until</a:t>
            </a:r>
          </a:p>
          <a:p>
            <a:pPr eaLnBrk="1" hangingPunct="1"/>
            <a:r>
              <a:rPr lang="en-US" altLang="en-US" sz="2000" dirty="0">
                <a:latin typeface="+mn-lt"/>
              </a:rPr>
              <a:t>replaced.  So plotting the height as seen on a datasheet</a:t>
            </a:r>
          </a:p>
          <a:p>
            <a:pPr eaLnBrk="1" hangingPunct="1"/>
            <a:r>
              <a:rPr lang="en-US" altLang="en-US" sz="2000" dirty="0">
                <a:latin typeface="+mn-lt"/>
              </a:rPr>
              <a:t>over time would look like this:</a:t>
            </a:r>
          </a:p>
          <a:p>
            <a:pPr eaLnBrk="1" hangingPunct="1"/>
            <a:r>
              <a:rPr lang="en-US" altLang="en-US" dirty="0"/>
              <a:t>	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3250255" y="3898900"/>
            <a:ext cx="5508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819977" y="3686463"/>
            <a:ext cx="979487" cy="79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4780891" y="2715890"/>
            <a:ext cx="1297930" cy="190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6078821" y="2833933"/>
            <a:ext cx="2489200" cy="6350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86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V="1">
            <a:off x="2468728" y="1111625"/>
            <a:ext cx="0" cy="429631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468728" y="5372459"/>
            <a:ext cx="9173220" cy="1793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174055" y="5237609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754709" y="557826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1990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3918665" y="5237609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2442891" y="1797412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>
            <a:off x="2433930" y="2442871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2424960" y="3088329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2415999" y="3733788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>
            <a:off x="2424966" y="4379247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>
            <a:off x="2416005" y="5024706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156050" y="4946273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2.000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156050" y="4318743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2.050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156050" y="3655355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2.100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56050" y="3000931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2.150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156050" y="2373401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2.200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156050" y="1710013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2.250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16566" y="2906977"/>
            <a:ext cx="5870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4400" b="1" dirty="0" smtClean="0">
                <a:solidFill>
                  <a:prstClr val="black"/>
                </a:solidFill>
                <a:latin typeface="Verdana" pitchFamily="34" charset="0"/>
              </a:rPr>
              <a:t>h</a:t>
            </a:r>
            <a:endParaRPr lang="en-US" sz="44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158754" y="6273226"/>
            <a:ext cx="1220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3200" b="1" dirty="0">
                <a:solidFill>
                  <a:prstClr val="black"/>
                </a:solidFill>
                <a:latin typeface="Verdana" pitchFamily="34" charset="0"/>
              </a:rPr>
              <a:t>time</a:t>
            </a:r>
          </a:p>
        </p:txBody>
      </p:sp>
      <p:sp>
        <p:nvSpPr>
          <p:cNvPr id="110" name="Oval 109"/>
          <p:cNvSpPr/>
          <p:nvPr/>
        </p:nvSpPr>
        <p:spPr>
          <a:xfrm>
            <a:off x="3097855" y="3836882"/>
            <a:ext cx="152400" cy="13447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3742511" y="3630722"/>
            <a:ext cx="152400" cy="13447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4703705" y="2681157"/>
            <a:ext cx="152400" cy="13447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6006354" y="2766698"/>
            <a:ext cx="152400" cy="13447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4663275" y="5232001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404431" y="5248291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149041" y="5242683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894396" y="5248626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639006" y="5243018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8380162" y="5259308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9124772" y="5253700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3607898" y="5572659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‘95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334555" y="556071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‘00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093663" y="5572659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‘05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820320" y="5569877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‘10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573337" y="556071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‘15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331640" y="556071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‘20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093373" y="556071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‘25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809893" y="5578267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‘30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695889" y="3394433"/>
            <a:ext cx="251010" cy="645458"/>
            <a:chOff x="2492188" y="1990165"/>
            <a:chExt cx="349623" cy="1004048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2653554" y="1990165"/>
              <a:ext cx="8964" cy="1004047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492188" y="1990165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492188" y="2994213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5957049" y="2529133"/>
            <a:ext cx="251010" cy="609599"/>
            <a:chOff x="2492188" y="1990165"/>
            <a:chExt cx="349623" cy="1004048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2653554" y="1990165"/>
              <a:ext cx="8964" cy="1004047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492188" y="1990165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2492188" y="2994213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3061053" y="3412358"/>
            <a:ext cx="251010" cy="959223"/>
            <a:chOff x="2492188" y="1990165"/>
            <a:chExt cx="349623" cy="1004048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2653554" y="1990165"/>
              <a:ext cx="8964" cy="1004047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492188" y="1990165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492188" y="2994213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662925" y="2495145"/>
            <a:ext cx="251010" cy="510992"/>
            <a:chOff x="2492188" y="1990165"/>
            <a:chExt cx="349623" cy="1004048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2653554" y="1990165"/>
              <a:ext cx="8964" cy="1004047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492188" y="1990165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492188" y="2994213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2713315" y="396152"/>
            <a:ext cx="61774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In the </a:t>
            </a:r>
            <a:r>
              <a:rPr lang="en-US" sz="2000" b="1" i="1" dirty="0" smtClean="0"/>
              <a:t>modernized</a:t>
            </a:r>
            <a:r>
              <a:rPr lang="en-US" sz="2000" b="1" dirty="0" smtClean="0"/>
              <a:t> NSRS we will also have an estimate of</a:t>
            </a:r>
          </a:p>
          <a:p>
            <a:r>
              <a:rPr lang="en-US" sz="2000" b="1" dirty="0" smtClean="0"/>
              <a:t>crustal motion from </a:t>
            </a:r>
            <a:r>
              <a:rPr lang="en-US" sz="2000" b="1" dirty="0" smtClean="0">
                <a:solidFill>
                  <a:srgbClr val="FF0000"/>
                </a:solidFill>
              </a:rPr>
              <a:t>IFVM2022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528046" y="2549564"/>
            <a:ext cx="4356847" cy="1699709"/>
          </a:xfrm>
          <a:custGeom>
            <a:avLst/>
            <a:gdLst>
              <a:gd name="connsiteX0" fmla="*/ 0 w 6981713"/>
              <a:gd name="connsiteY0" fmla="*/ 2796989 h 2796989"/>
              <a:gd name="connsiteX1" fmla="*/ 666974 w 6981713"/>
              <a:gd name="connsiteY1" fmla="*/ 2710927 h 2796989"/>
              <a:gd name="connsiteX2" fmla="*/ 1968649 w 6981713"/>
              <a:gd name="connsiteY2" fmla="*/ 2323652 h 2796989"/>
              <a:gd name="connsiteX3" fmla="*/ 2452744 w 6981713"/>
              <a:gd name="connsiteY3" fmla="*/ 2140772 h 2796989"/>
              <a:gd name="connsiteX4" fmla="*/ 3431689 w 6981713"/>
              <a:gd name="connsiteY4" fmla="*/ 1635163 h 2796989"/>
              <a:gd name="connsiteX5" fmla="*/ 4120179 w 6981713"/>
              <a:gd name="connsiteY5" fmla="*/ 1204857 h 2796989"/>
              <a:gd name="connsiteX6" fmla="*/ 4356847 w 6981713"/>
              <a:gd name="connsiteY6" fmla="*/ 1097280 h 2796989"/>
              <a:gd name="connsiteX7" fmla="*/ 4959275 w 6981713"/>
              <a:gd name="connsiteY7" fmla="*/ 699247 h 2796989"/>
              <a:gd name="connsiteX8" fmla="*/ 5529431 w 6981713"/>
              <a:gd name="connsiteY8" fmla="*/ 419549 h 2796989"/>
              <a:gd name="connsiteX9" fmla="*/ 6099586 w 6981713"/>
              <a:gd name="connsiteY9" fmla="*/ 182880 h 2796989"/>
              <a:gd name="connsiteX10" fmla="*/ 6691257 w 6981713"/>
              <a:gd name="connsiteY10" fmla="*/ 53789 h 2796989"/>
              <a:gd name="connsiteX11" fmla="*/ 6981713 w 6981713"/>
              <a:gd name="connsiteY11" fmla="*/ 0 h 2796989"/>
              <a:gd name="connsiteX0" fmla="*/ 0 w 6691257"/>
              <a:gd name="connsiteY0" fmla="*/ 2743200 h 2743200"/>
              <a:gd name="connsiteX1" fmla="*/ 666974 w 6691257"/>
              <a:gd name="connsiteY1" fmla="*/ 2657138 h 2743200"/>
              <a:gd name="connsiteX2" fmla="*/ 1968649 w 6691257"/>
              <a:gd name="connsiteY2" fmla="*/ 2269863 h 2743200"/>
              <a:gd name="connsiteX3" fmla="*/ 2452744 w 6691257"/>
              <a:gd name="connsiteY3" fmla="*/ 2086983 h 2743200"/>
              <a:gd name="connsiteX4" fmla="*/ 3431689 w 6691257"/>
              <a:gd name="connsiteY4" fmla="*/ 1581374 h 2743200"/>
              <a:gd name="connsiteX5" fmla="*/ 4120179 w 6691257"/>
              <a:gd name="connsiteY5" fmla="*/ 1151068 h 2743200"/>
              <a:gd name="connsiteX6" fmla="*/ 4356847 w 6691257"/>
              <a:gd name="connsiteY6" fmla="*/ 1043491 h 2743200"/>
              <a:gd name="connsiteX7" fmla="*/ 4959275 w 6691257"/>
              <a:gd name="connsiteY7" fmla="*/ 645458 h 2743200"/>
              <a:gd name="connsiteX8" fmla="*/ 5529431 w 6691257"/>
              <a:gd name="connsiteY8" fmla="*/ 365760 h 2743200"/>
              <a:gd name="connsiteX9" fmla="*/ 6099586 w 6691257"/>
              <a:gd name="connsiteY9" fmla="*/ 129091 h 2743200"/>
              <a:gd name="connsiteX10" fmla="*/ 6691257 w 6691257"/>
              <a:gd name="connsiteY10" fmla="*/ 0 h 2743200"/>
              <a:gd name="connsiteX0" fmla="*/ 0 w 6099586"/>
              <a:gd name="connsiteY0" fmla="*/ 2614109 h 2614109"/>
              <a:gd name="connsiteX1" fmla="*/ 666974 w 6099586"/>
              <a:gd name="connsiteY1" fmla="*/ 2528047 h 2614109"/>
              <a:gd name="connsiteX2" fmla="*/ 1968649 w 6099586"/>
              <a:gd name="connsiteY2" fmla="*/ 2140772 h 2614109"/>
              <a:gd name="connsiteX3" fmla="*/ 2452744 w 6099586"/>
              <a:gd name="connsiteY3" fmla="*/ 1957892 h 2614109"/>
              <a:gd name="connsiteX4" fmla="*/ 3431689 w 6099586"/>
              <a:gd name="connsiteY4" fmla="*/ 1452283 h 2614109"/>
              <a:gd name="connsiteX5" fmla="*/ 4120179 w 6099586"/>
              <a:gd name="connsiteY5" fmla="*/ 1021977 h 2614109"/>
              <a:gd name="connsiteX6" fmla="*/ 4356847 w 6099586"/>
              <a:gd name="connsiteY6" fmla="*/ 914400 h 2614109"/>
              <a:gd name="connsiteX7" fmla="*/ 4959275 w 6099586"/>
              <a:gd name="connsiteY7" fmla="*/ 516367 h 2614109"/>
              <a:gd name="connsiteX8" fmla="*/ 5529431 w 6099586"/>
              <a:gd name="connsiteY8" fmla="*/ 236669 h 2614109"/>
              <a:gd name="connsiteX9" fmla="*/ 6099586 w 6099586"/>
              <a:gd name="connsiteY9" fmla="*/ 0 h 2614109"/>
              <a:gd name="connsiteX0" fmla="*/ 0 w 5529431"/>
              <a:gd name="connsiteY0" fmla="*/ 2377440 h 2377440"/>
              <a:gd name="connsiteX1" fmla="*/ 666974 w 5529431"/>
              <a:gd name="connsiteY1" fmla="*/ 2291378 h 2377440"/>
              <a:gd name="connsiteX2" fmla="*/ 1968649 w 5529431"/>
              <a:gd name="connsiteY2" fmla="*/ 1904103 h 2377440"/>
              <a:gd name="connsiteX3" fmla="*/ 2452744 w 5529431"/>
              <a:gd name="connsiteY3" fmla="*/ 1721223 h 2377440"/>
              <a:gd name="connsiteX4" fmla="*/ 3431689 w 5529431"/>
              <a:gd name="connsiteY4" fmla="*/ 1215614 h 2377440"/>
              <a:gd name="connsiteX5" fmla="*/ 4120179 w 5529431"/>
              <a:gd name="connsiteY5" fmla="*/ 785308 h 2377440"/>
              <a:gd name="connsiteX6" fmla="*/ 4356847 w 5529431"/>
              <a:gd name="connsiteY6" fmla="*/ 677731 h 2377440"/>
              <a:gd name="connsiteX7" fmla="*/ 4959275 w 5529431"/>
              <a:gd name="connsiteY7" fmla="*/ 279698 h 2377440"/>
              <a:gd name="connsiteX8" fmla="*/ 5529431 w 5529431"/>
              <a:gd name="connsiteY8" fmla="*/ 0 h 2377440"/>
              <a:gd name="connsiteX0" fmla="*/ 0 w 4959275"/>
              <a:gd name="connsiteY0" fmla="*/ 2097742 h 2097742"/>
              <a:gd name="connsiteX1" fmla="*/ 666974 w 4959275"/>
              <a:gd name="connsiteY1" fmla="*/ 2011680 h 2097742"/>
              <a:gd name="connsiteX2" fmla="*/ 1968649 w 4959275"/>
              <a:gd name="connsiteY2" fmla="*/ 1624405 h 2097742"/>
              <a:gd name="connsiteX3" fmla="*/ 2452744 w 4959275"/>
              <a:gd name="connsiteY3" fmla="*/ 1441525 h 2097742"/>
              <a:gd name="connsiteX4" fmla="*/ 3431689 w 4959275"/>
              <a:gd name="connsiteY4" fmla="*/ 935916 h 2097742"/>
              <a:gd name="connsiteX5" fmla="*/ 4120179 w 4959275"/>
              <a:gd name="connsiteY5" fmla="*/ 505610 h 2097742"/>
              <a:gd name="connsiteX6" fmla="*/ 4356847 w 4959275"/>
              <a:gd name="connsiteY6" fmla="*/ 398033 h 2097742"/>
              <a:gd name="connsiteX7" fmla="*/ 4959275 w 4959275"/>
              <a:gd name="connsiteY7" fmla="*/ 0 h 2097742"/>
              <a:gd name="connsiteX0" fmla="*/ 0 w 4356847"/>
              <a:gd name="connsiteY0" fmla="*/ 1699709 h 1699709"/>
              <a:gd name="connsiteX1" fmla="*/ 666974 w 4356847"/>
              <a:gd name="connsiteY1" fmla="*/ 1613647 h 1699709"/>
              <a:gd name="connsiteX2" fmla="*/ 1968649 w 4356847"/>
              <a:gd name="connsiteY2" fmla="*/ 1226372 h 1699709"/>
              <a:gd name="connsiteX3" fmla="*/ 2452744 w 4356847"/>
              <a:gd name="connsiteY3" fmla="*/ 1043492 h 1699709"/>
              <a:gd name="connsiteX4" fmla="*/ 3431689 w 4356847"/>
              <a:gd name="connsiteY4" fmla="*/ 537883 h 1699709"/>
              <a:gd name="connsiteX5" fmla="*/ 4120179 w 4356847"/>
              <a:gd name="connsiteY5" fmla="*/ 107577 h 1699709"/>
              <a:gd name="connsiteX6" fmla="*/ 4356847 w 4356847"/>
              <a:gd name="connsiteY6" fmla="*/ 0 h 169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6847" h="1699709">
                <a:moveTo>
                  <a:pt x="0" y="1699709"/>
                </a:moveTo>
                <a:cubicBezTo>
                  <a:pt x="169433" y="1696122"/>
                  <a:pt x="338866" y="1692536"/>
                  <a:pt x="666974" y="1613647"/>
                </a:cubicBezTo>
                <a:cubicBezTo>
                  <a:pt x="995082" y="1534757"/>
                  <a:pt x="1671021" y="1321398"/>
                  <a:pt x="1968649" y="1226372"/>
                </a:cubicBezTo>
                <a:cubicBezTo>
                  <a:pt x="2266277" y="1131346"/>
                  <a:pt x="2208904" y="1158240"/>
                  <a:pt x="2452744" y="1043492"/>
                </a:cubicBezTo>
                <a:cubicBezTo>
                  <a:pt x="2696584" y="928744"/>
                  <a:pt x="3153783" y="693869"/>
                  <a:pt x="3431689" y="537883"/>
                </a:cubicBezTo>
                <a:cubicBezTo>
                  <a:pt x="3709595" y="381897"/>
                  <a:pt x="3965986" y="197224"/>
                  <a:pt x="4120179" y="107577"/>
                </a:cubicBezTo>
                <a:cubicBezTo>
                  <a:pt x="4274372" y="17930"/>
                  <a:pt x="4216998" y="84268"/>
                  <a:pt x="4356847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5820320" y="3807493"/>
            <a:ext cx="50733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Combining Final Discrete Coordinates </a:t>
            </a:r>
          </a:p>
          <a:p>
            <a:r>
              <a:rPr lang="en-US" sz="2000" b="1" dirty="0" smtClean="0"/>
              <a:t>with IFVM2022 allows</a:t>
            </a:r>
          </a:p>
          <a:p>
            <a:r>
              <a:rPr lang="en-US" sz="2000" b="1" dirty="0" smtClean="0"/>
              <a:t>NGS to estimate </a:t>
            </a:r>
            <a:r>
              <a:rPr lang="en-US" sz="2000" b="1" dirty="0" smtClean="0">
                <a:solidFill>
                  <a:srgbClr val="FF0000"/>
                </a:solidFill>
              </a:rPr>
              <a:t>Reference Epoch Coordinates</a:t>
            </a:r>
          </a:p>
        </p:txBody>
      </p:sp>
      <p:sp>
        <p:nvSpPr>
          <p:cNvPr id="70" name="Oval 69"/>
          <p:cNvSpPr/>
          <p:nvPr/>
        </p:nvSpPr>
        <p:spPr>
          <a:xfrm>
            <a:off x="7566428" y="2037208"/>
            <a:ext cx="152400" cy="13447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8270794" y="1710050"/>
            <a:ext cx="152400" cy="13447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9028004" y="1466861"/>
            <a:ext cx="152400" cy="13447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121877" y="386862"/>
            <a:ext cx="7596554" cy="3669323"/>
          </a:xfrm>
          <a:custGeom>
            <a:avLst/>
            <a:gdLst>
              <a:gd name="connsiteX0" fmla="*/ 0 w 7596554"/>
              <a:gd name="connsiteY0" fmla="*/ 3669323 h 3669323"/>
              <a:gd name="connsiteX1" fmla="*/ 644769 w 7596554"/>
              <a:gd name="connsiteY1" fmla="*/ 3622430 h 3669323"/>
              <a:gd name="connsiteX2" fmla="*/ 1336431 w 7596554"/>
              <a:gd name="connsiteY2" fmla="*/ 3446584 h 3669323"/>
              <a:gd name="connsiteX3" fmla="*/ 1922585 w 7596554"/>
              <a:gd name="connsiteY3" fmla="*/ 3235569 h 3669323"/>
              <a:gd name="connsiteX4" fmla="*/ 2743200 w 7596554"/>
              <a:gd name="connsiteY4" fmla="*/ 2930769 h 3669323"/>
              <a:gd name="connsiteX5" fmla="*/ 3305908 w 7596554"/>
              <a:gd name="connsiteY5" fmla="*/ 2684584 h 3669323"/>
              <a:gd name="connsiteX6" fmla="*/ 3868615 w 7596554"/>
              <a:gd name="connsiteY6" fmla="*/ 2344615 h 3669323"/>
              <a:gd name="connsiteX7" fmla="*/ 4196861 w 7596554"/>
              <a:gd name="connsiteY7" fmla="*/ 2157046 h 3669323"/>
              <a:gd name="connsiteX8" fmla="*/ 4560277 w 7596554"/>
              <a:gd name="connsiteY8" fmla="*/ 2004646 h 3669323"/>
              <a:gd name="connsiteX9" fmla="*/ 4712677 w 7596554"/>
              <a:gd name="connsiteY9" fmla="*/ 1910861 h 3669323"/>
              <a:gd name="connsiteX10" fmla="*/ 5615354 w 7596554"/>
              <a:gd name="connsiteY10" fmla="*/ 1184030 h 3669323"/>
              <a:gd name="connsiteX11" fmla="*/ 6283569 w 7596554"/>
              <a:gd name="connsiteY11" fmla="*/ 762000 h 3669323"/>
              <a:gd name="connsiteX12" fmla="*/ 7092461 w 7596554"/>
              <a:gd name="connsiteY12" fmla="*/ 269630 h 3669323"/>
              <a:gd name="connsiteX13" fmla="*/ 7596554 w 7596554"/>
              <a:gd name="connsiteY13" fmla="*/ 0 h 366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596554" h="3669323">
                <a:moveTo>
                  <a:pt x="0" y="3669323"/>
                </a:moveTo>
                <a:cubicBezTo>
                  <a:pt x="211015" y="3664438"/>
                  <a:pt x="422031" y="3659553"/>
                  <a:pt x="644769" y="3622430"/>
                </a:cubicBezTo>
                <a:cubicBezTo>
                  <a:pt x="867507" y="3585307"/>
                  <a:pt x="1123462" y="3511061"/>
                  <a:pt x="1336431" y="3446584"/>
                </a:cubicBezTo>
                <a:cubicBezTo>
                  <a:pt x="1549400" y="3382107"/>
                  <a:pt x="1922585" y="3235569"/>
                  <a:pt x="1922585" y="3235569"/>
                </a:cubicBezTo>
                <a:cubicBezTo>
                  <a:pt x="2157046" y="3149600"/>
                  <a:pt x="2512646" y="3022600"/>
                  <a:pt x="2743200" y="2930769"/>
                </a:cubicBezTo>
                <a:cubicBezTo>
                  <a:pt x="2973754" y="2838938"/>
                  <a:pt x="3118339" y="2782276"/>
                  <a:pt x="3305908" y="2684584"/>
                </a:cubicBezTo>
                <a:cubicBezTo>
                  <a:pt x="3493477" y="2586892"/>
                  <a:pt x="3720123" y="2432538"/>
                  <a:pt x="3868615" y="2344615"/>
                </a:cubicBezTo>
                <a:cubicBezTo>
                  <a:pt x="4017107" y="2256692"/>
                  <a:pt x="4081584" y="2213707"/>
                  <a:pt x="4196861" y="2157046"/>
                </a:cubicBezTo>
                <a:cubicBezTo>
                  <a:pt x="4312138" y="2100385"/>
                  <a:pt x="4474308" y="2045677"/>
                  <a:pt x="4560277" y="2004646"/>
                </a:cubicBezTo>
                <a:cubicBezTo>
                  <a:pt x="4646246" y="1963615"/>
                  <a:pt x="4536831" y="2047630"/>
                  <a:pt x="4712677" y="1910861"/>
                </a:cubicBezTo>
                <a:cubicBezTo>
                  <a:pt x="4888523" y="1774092"/>
                  <a:pt x="5353539" y="1375507"/>
                  <a:pt x="5615354" y="1184030"/>
                </a:cubicBezTo>
                <a:cubicBezTo>
                  <a:pt x="5877169" y="992553"/>
                  <a:pt x="6037385" y="914400"/>
                  <a:pt x="6283569" y="762000"/>
                </a:cubicBezTo>
                <a:cubicBezTo>
                  <a:pt x="6529754" y="609600"/>
                  <a:pt x="6873630" y="396630"/>
                  <a:pt x="7092461" y="269630"/>
                </a:cubicBezTo>
                <a:cubicBezTo>
                  <a:pt x="7311292" y="142630"/>
                  <a:pt x="7453923" y="71315"/>
                  <a:pt x="7596554" y="0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2649415" y="2192215"/>
            <a:ext cx="7760677" cy="2321170"/>
          </a:xfrm>
          <a:custGeom>
            <a:avLst/>
            <a:gdLst>
              <a:gd name="connsiteX0" fmla="*/ 0 w 7760677"/>
              <a:gd name="connsiteY0" fmla="*/ 2321170 h 2321170"/>
              <a:gd name="connsiteX1" fmla="*/ 679939 w 7760677"/>
              <a:gd name="connsiteY1" fmla="*/ 2215662 h 2321170"/>
              <a:gd name="connsiteX2" fmla="*/ 1336431 w 7760677"/>
              <a:gd name="connsiteY2" fmla="*/ 2028093 h 2321170"/>
              <a:gd name="connsiteX3" fmla="*/ 2074985 w 7760677"/>
              <a:gd name="connsiteY3" fmla="*/ 1770185 h 2321170"/>
              <a:gd name="connsiteX4" fmla="*/ 2661139 w 7760677"/>
              <a:gd name="connsiteY4" fmla="*/ 1535723 h 2321170"/>
              <a:gd name="connsiteX5" fmla="*/ 3341077 w 7760677"/>
              <a:gd name="connsiteY5" fmla="*/ 1172308 h 2321170"/>
              <a:gd name="connsiteX6" fmla="*/ 3962400 w 7760677"/>
              <a:gd name="connsiteY6" fmla="*/ 785447 h 2321170"/>
              <a:gd name="connsiteX7" fmla="*/ 4314093 w 7760677"/>
              <a:gd name="connsiteY7" fmla="*/ 574431 h 2321170"/>
              <a:gd name="connsiteX8" fmla="*/ 4818185 w 7760677"/>
              <a:gd name="connsiteY8" fmla="*/ 445477 h 2321170"/>
              <a:gd name="connsiteX9" fmla="*/ 5791200 w 7760677"/>
              <a:gd name="connsiteY9" fmla="*/ 257908 h 2321170"/>
              <a:gd name="connsiteX10" fmla="*/ 6541477 w 7760677"/>
              <a:gd name="connsiteY10" fmla="*/ 128954 h 2321170"/>
              <a:gd name="connsiteX11" fmla="*/ 7760677 w 7760677"/>
              <a:gd name="connsiteY11" fmla="*/ 0 h 2321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60677" h="2321170">
                <a:moveTo>
                  <a:pt x="0" y="2321170"/>
                </a:moveTo>
                <a:cubicBezTo>
                  <a:pt x="228600" y="2292839"/>
                  <a:pt x="457201" y="2264508"/>
                  <a:pt x="679939" y="2215662"/>
                </a:cubicBezTo>
                <a:cubicBezTo>
                  <a:pt x="902678" y="2166816"/>
                  <a:pt x="1103923" y="2102339"/>
                  <a:pt x="1336431" y="2028093"/>
                </a:cubicBezTo>
                <a:cubicBezTo>
                  <a:pt x="1568939" y="1953847"/>
                  <a:pt x="1854200" y="1852247"/>
                  <a:pt x="2074985" y="1770185"/>
                </a:cubicBezTo>
                <a:cubicBezTo>
                  <a:pt x="2295770" y="1688123"/>
                  <a:pt x="2450124" y="1635369"/>
                  <a:pt x="2661139" y="1535723"/>
                </a:cubicBezTo>
                <a:cubicBezTo>
                  <a:pt x="2872154" y="1436077"/>
                  <a:pt x="3124200" y="1297354"/>
                  <a:pt x="3341077" y="1172308"/>
                </a:cubicBezTo>
                <a:cubicBezTo>
                  <a:pt x="3557954" y="1047262"/>
                  <a:pt x="3800231" y="885093"/>
                  <a:pt x="3962400" y="785447"/>
                </a:cubicBezTo>
                <a:cubicBezTo>
                  <a:pt x="4124569" y="685801"/>
                  <a:pt x="4171462" y="631093"/>
                  <a:pt x="4314093" y="574431"/>
                </a:cubicBezTo>
                <a:cubicBezTo>
                  <a:pt x="4456724" y="517769"/>
                  <a:pt x="4572001" y="498231"/>
                  <a:pt x="4818185" y="445477"/>
                </a:cubicBezTo>
                <a:cubicBezTo>
                  <a:pt x="5064369" y="392723"/>
                  <a:pt x="5503985" y="310662"/>
                  <a:pt x="5791200" y="257908"/>
                </a:cubicBezTo>
                <a:cubicBezTo>
                  <a:pt x="6078415" y="205154"/>
                  <a:pt x="6213231" y="171939"/>
                  <a:pt x="6541477" y="128954"/>
                </a:cubicBezTo>
                <a:cubicBezTo>
                  <a:pt x="6869723" y="85969"/>
                  <a:pt x="7315200" y="42984"/>
                  <a:pt x="7760677" y="0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5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4" grpId="0" animBg="1"/>
      <p:bldP spid="63" grpId="0"/>
      <p:bldP spid="70" grpId="0" animBg="1"/>
      <p:bldP spid="72" grpId="0" animBg="1"/>
      <p:bldP spid="81" grpId="0" animBg="1"/>
      <p:bldP spid="2" grpId="0" animBg="1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V="1">
            <a:off x="2468728" y="1111625"/>
            <a:ext cx="0" cy="429631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468728" y="5372459"/>
            <a:ext cx="9173220" cy="1793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174055" y="5237609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754709" y="557826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1990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3918665" y="5237609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2442891" y="1797412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>
            <a:off x="2433930" y="2442871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2424960" y="3088329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2415999" y="3733788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>
            <a:off x="2424966" y="4379247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>
            <a:off x="2416005" y="5024706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156050" y="4946273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2.000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156050" y="4318743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2.050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156050" y="3655355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2.100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56050" y="3000931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2.150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156050" y="2373401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2.200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156050" y="1710013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2.250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16566" y="2906977"/>
            <a:ext cx="5870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4400" b="1" dirty="0" smtClean="0">
                <a:solidFill>
                  <a:prstClr val="black"/>
                </a:solidFill>
                <a:latin typeface="Verdana" pitchFamily="34" charset="0"/>
              </a:rPr>
              <a:t>h</a:t>
            </a:r>
            <a:endParaRPr lang="en-US" sz="44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158754" y="6273226"/>
            <a:ext cx="1220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3200" b="1" dirty="0">
                <a:solidFill>
                  <a:prstClr val="black"/>
                </a:solidFill>
                <a:latin typeface="Verdana" pitchFamily="34" charset="0"/>
              </a:rPr>
              <a:t>time</a:t>
            </a:r>
          </a:p>
        </p:txBody>
      </p:sp>
      <p:sp>
        <p:nvSpPr>
          <p:cNvPr id="110" name="Oval 109"/>
          <p:cNvSpPr/>
          <p:nvPr/>
        </p:nvSpPr>
        <p:spPr>
          <a:xfrm>
            <a:off x="3097855" y="3836882"/>
            <a:ext cx="152400" cy="13447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3742511" y="3630722"/>
            <a:ext cx="152400" cy="13447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4703705" y="2681157"/>
            <a:ext cx="152400" cy="13447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6006354" y="2766698"/>
            <a:ext cx="152400" cy="13447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4663275" y="5232001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404431" y="5248291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149041" y="5242683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894396" y="5248626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639006" y="5243018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8380162" y="5259308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9124772" y="5253700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3607898" y="5572659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‘95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334555" y="556071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‘00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093663" y="5572659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‘05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820320" y="5569877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‘10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573337" y="556071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‘15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331640" y="556071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‘20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093373" y="556071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‘25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809893" y="5578267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‘30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695889" y="3394433"/>
            <a:ext cx="251010" cy="645458"/>
            <a:chOff x="2492188" y="1990165"/>
            <a:chExt cx="349623" cy="1004048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2653554" y="1990165"/>
              <a:ext cx="8964" cy="1004047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492188" y="1990165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492188" y="2994213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5957049" y="2529133"/>
            <a:ext cx="251010" cy="609599"/>
            <a:chOff x="2492188" y="1990165"/>
            <a:chExt cx="349623" cy="1004048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2653554" y="1990165"/>
              <a:ext cx="8964" cy="1004047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492188" y="1990165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2492188" y="2994213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3061053" y="3412358"/>
            <a:ext cx="251010" cy="959223"/>
            <a:chOff x="2492188" y="1990165"/>
            <a:chExt cx="349623" cy="1004048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2653554" y="1990165"/>
              <a:ext cx="8964" cy="1004047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492188" y="1990165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492188" y="2994213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662925" y="2495145"/>
            <a:ext cx="251010" cy="510992"/>
            <a:chOff x="2492188" y="1990165"/>
            <a:chExt cx="349623" cy="1004048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2653554" y="1990165"/>
              <a:ext cx="8964" cy="1004047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492188" y="1990165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492188" y="2994213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Oval 62"/>
          <p:cNvSpPr/>
          <p:nvPr/>
        </p:nvSpPr>
        <p:spPr>
          <a:xfrm>
            <a:off x="7566428" y="2037208"/>
            <a:ext cx="152400" cy="13447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8270794" y="1710050"/>
            <a:ext cx="152400" cy="13447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9028004" y="1466861"/>
            <a:ext cx="152400" cy="13447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795109" y="2747551"/>
            <a:ext cx="506741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The IFVM2022 model will (statistically) </a:t>
            </a:r>
          </a:p>
          <a:p>
            <a:r>
              <a:rPr lang="en-US" sz="2000" b="1" dirty="0" smtClean="0"/>
              <a:t>match reference epoch coordinates.</a:t>
            </a:r>
          </a:p>
          <a:p>
            <a:endParaRPr lang="en-US" sz="2000" b="1" dirty="0"/>
          </a:p>
          <a:p>
            <a:r>
              <a:rPr lang="en-US" sz="2000" b="1" dirty="0" smtClean="0"/>
              <a:t>This will allow for the elimination of a </a:t>
            </a:r>
          </a:p>
          <a:p>
            <a:r>
              <a:rPr lang="en-US" sz="2000" b="1" dirty="0" smtClean="0"/>
              <a:t>stand-alone “NADCON” product for </a:t>
            </a:r>
          </a:p>
          <a:p>
            <a:r>
              <a:rPr lang="en-US" sz="2000" b="1" dirty="0" smtClean="0"/>
              <a:t>coordinates after 2020.0, instead relying</a:t>
            </a:r>
          </a:p>
          <a:p>
            <a:r>
              <a:rPr lang="en-US" sz="2000" b="1" dirty="0" smtClean="0"/>
              <a:t>entirely upon IFVM2022</a:t>
            </a:r>
          </a:p>
        </p:txBody>
      </p:sp>
      <p:sp>
        <p:nvSpPr>
          <p:cNvPr id="121" name="Freeform 120"/>
          <p:cNvSpPr/>
          <p:nvPr/>
        </p:nvSpPr>
        <p:spPr>
          <a:xfrm>
            <a:off x="2528046" y="2549564"/>
            <a:ext cx="4356847" cy="1699709"/>
          </a:xfrm>
          <a:custGeom>
            <a:avLst/>
            <a:gdLst>
              <a:gd name="connsiteX0" fmla="*/ 0 w 6981713"/>
              <a:gd name="connsiteY0" fmla="*/ 2796989 h 2796989"/>
              <a:gd name="connsiteX1" fmla="*/ 666974 w 6981713"/>
              <a:gd name="connsiteY1" fmla="*/ 2710927 h 2796989"/>
              <a:gd name="connsiteX2" fmla="*/ 1968649 w 6981713"/>
              <a:gd name="connsiteY2" fmla="*/ 2323652 h 2796989"/>
              <a:gd name="connsiteX3" fmla="*/ 2452744 w 6981713"/>
              <a:gd name="connsiteY3" fmla="*/ 2140772 h 2796989"/>
              <a:gd name="connsiteX4" fmla="*/ 3431689 w 6981713"/>
              <a:gd name="connsiteY4" fmla="*/ 1635163 h 2796989"/>
              <a:gd name="connsiteX5" fmla="*/ 4120179 w 6981713"/>
              <a:gd name="connsiteY5" fmla="*/ 1204857 h 2796989"/>
              <a:gd name="connsiteX6" fmla="*/ 4356847 w 6981713"/>
              <a:gd name="connsiteY6" fmla="*/ 1097280 h 2796989"/>
              <a:gd name="connsiteX7" fmla="*/ 4959275 w 6981713"/>
              <a:gd name="connsiteY7" fmla="*/ 699247 h 2796989"/>
              <a:gd name="connsiteX8" fmla="*/ 5529431 w 6981713"/>
              <a:gd name="connsiteY8" fmla="*/ 419549 h 2796989"/>
              <a:gd name="connsiteX9" fmla="*/ 6099586 w 6981713"/>
              <a:gd name="connsiteY9" fmla="*/ 182880 h 2796989"/>
              <a:gd name="connsiteX10" fmla="*/ 6691257 w 6981713"/>
              <a:gd name="connsiteY10" fmla="*/ 53789 h 2796989"/>
              <a:gd name="connsiteX11" fmla="*/ 6981713 w 6981713"/>
              <a:gd name="connsiteY11" fmla="*/ 0 h 2796989"/>
              <a:gd name="connsiteX0" fmla="*/ 0 w 6691257"/>
              <a:gd name="connsiteY0" fmla="*/ 2743200 h 2743200"/>
              <a:gd name="connsiteX1" fmla="*/ 666974 w 6691257"/>
              <a:gd name="connsiteY1" fmla="*/ 2657138 h 2743200"/>
              <a:gd name="connsiteX2" fmla="*/ 1968649 w 6691257"/>
              <a:gd name="connsiteY2" fmla="*/ 2269863 h 2743200"/>
              <a:gd name="connsiteX3" fmla="*/ 2452744 w 6691257"/>
              <a:gd name="connsiteY3" fmla="*/ 2086983 h 2743200"/>
              <a:gd name="connsiteX4" fmla="*/ 3431689 w 6691257"/>
              <a:gd name="connsiteY4" fmla="*/ 1581374 h 2743200"/>
              <a:gd name="connsiteX5" fmla="*/ 4120179 w 6691257"/>
              <a:gd name="connsiteY5" fmla="*/ 1151068 h 2743200"/>
              <a:gd name="connsiteX6" fmla="*/ 4356847 w 6691257"/>
              <a:gd name="connsiteY6" fmla="*/ 1043491 h 2743200"/>
              <a:gd name="connsiteX7" fmla="*/ 4959275 w 6691257"/>
              <a:gd name="connsiteY7" fmla="*/ 645458 h 2743200"/>
              <a:gd name="connsiteX8" fmla="*/ 5529431 w 6691257"/>
              <a:gd name="connsiteY8" fmla="*/ 365760 h 2743200"/>
              <a:gd name="connsiteX9" fmla="*/ 6099586 w 6691257"/>
              <a:gd name="connsiteY9" fmla="*/ 129091 h 2743200"/>
              <a:gd name="connsiteX10" fmla="*/ 6691257 w 6691257"/>
              <a:gd name="connsiteY10" fmla="*/ 0 h 2743200"/>
              <a:gd name="connsiteX0" fmla="*/ 0 w 6099586"/>
              <a:gd name="connsiteY0" fmla="*/ 2614109 h 2614109"/>
              <a:gd name="connsiteX1" fmla="*/ 666974 w 6099586"/>
              <a:gd name="connsiteY1" fmla="*/ 2528047 h 2614109"/>
              <a:gd name="connsiteX2" fmla="*/ 1968649 w 6099586"/>
              <a:gd name="connsiteY2" fmla="*/ 2140772 h 2614109"/>
              <a:gd name="connsiteX3" fmla="*/ 2452744 w 6099586"/>
              <a:gd name="connsiteY3" fmla="*/ 1957892 h 2614109"/>
              <a:gd name="connsiteX4" fmla="*/ 3431689 w 6099586"/>
              <a:gd name="connsiteY4" fmla="*/ 1452283 h 2614109"/>
              <a:gd name="connsiteX5" fmla="*/ 4120179 w 6099586"/>
              <a:gd name="connsiteY5" fmla="*/ 1021977 h 2614109"/>
              <a:gd name="connsiteX6" fmla="*/ 4356847 w 6099586"/>
              <a:gd name="connsiteY6" fmla="*/ 914400 h 2614109"/>
              <a:gd name="connsiteX7" fmla="*/ 4959275 w 6099586"/>
              <a:gd name="connsiteY7" fmla="*/ 516367 h 2614109"/>
              <a:gd name="connsiteX8" fmla="*/ 5529431 w 6099586"/>
              <a:gd name="connsiteY8" fmla="*/ 236669 h 2614109"/>
              <a:gd name="connsiteX9" fmla="*/ 6099586 w 6099586"/>
              <a:gd name="connsiteY9" fmla="*/ 0 h 2614109"/>
              <a:gd name="connsiteX0" fmla="*/ 0 w 5529431"/>
              <a:gd name="connsiteY0" fmla="*/ 2377440 h 2377440"/>
              <a:gd name="connsiteX1" fmla="*/ 666974 w 5529431"/>
              <a:gd name="connsiteY1" fmla="*/ 2291378 h 2377440"/>
              <a:gd name="connsiteX2" fmla="*/ 1968649 w 5529431"/>
              <a:gd name="connsiteY2" fmla="*/ 1904103 h 2377440"/>
              <a:gd name="connsiteX3" fmla="*/ 2452744 w 5529431"/>
              <a:gd name="connsiteY3" fmla="*/ 1721223 h 2377440"/>
              <a:gd name="connsiteX4" fmla="*/ 3431689 w 5529431"/>
              <a:gd name="connsiteY4" fmla="*/ 1215614 h 2377440"/>
              <a:gd name="connsiteX5" fmla="*/ 4120179 w 5529431"/>
              <a:gd name="connsiteY5" fmla="*/ 785308 h 2377440"/>
              <a:gd name="connsiteX6" fmla="*/ 4356847 w 5529431"/>
              <a:gd name="connsiteY6" fmla="*/ 677731 h 2377440"/>
              <a:gd name="connsiteX7" fmla="*/ 4959275 w 5529431"/>
              <a:gd name="connsiteY7" fmla="*/ 279698 h 2377440"/>
              <a:gd name="connsiteX8" fmla="*/ 5529431 w 5529431"/>
              <a:gd name="connsiteY8" fmla="*/ 0 h 2377440"/>
              <a:gd name="connsiteX0" fmla="*/ 0 w 4959275"/>
              <a:gd name="connsiteY0" fmla="*/ 2097742 h 2097742"/>
              <a:gd name="connsiteX1" fmla="*/ 666974 w 4959275"/>
              <a:gd name="connsiteY1" fmla="*/ 2011680 h 2097742"/>
              <a:gd name="connsiteX2" fmla="*/ 1968649 w 4959275"/>
              <a:gd name="connsiteY2" fmla="*/ 1624405 h 2097742"/>
              <a:gd name="connsiteX3" fmla="*/ 2452744 w 4959275"/>
              <a:gd name="connsiteY3" fmla="*/ 1441525 h 2097742"/>
              <a:gd name="connsiteX4" fmla="*/ 3431689 w 4959275"/>
              <a:gd name="connsiteY4" fmla="*/ 935916 h 2097742"/>
              <a:gd name="connsiteX5" fmla="*/ 4120179 w 4959275"/>
              <a:gd name="connsiteY5" fmla="*/ 505610 h 2097742"/>
              <a:gd name="connsiteX6" fmla="*/ 4356847 w 4959275"/>
              <a:gd name="connsiteY6" fmla="*/ 398033 h 2097742"/>
              <a:gd name="connsiteX7" fmla="*/ 4959275 w 4959275"/>
              <a:gd name="connsiteY7" fmla="*/ 0 h 2097742"/>
              <a:gd name="connsiteX0" fmla="*/ 0 w 4356847"/>
              <a:gd name="connsiteY0" fmla="*/ 1699709 h 1699709"/>
              <a:gd name="connsiteX1" fmla="*/ 666974 w 4356847"/>
              <a:gd name="connsiteY1" fmla="*/ 1613647 h 1699709"/>
              <a:gd name="connsiteX2" fmla="*/ 1968649 w 4356847"/>
              <a:gd name="connsiteY2" fmla="*/ 1226372 h 1699709"/>
              <a:gd name="connsiteX3" fmla="*/ 2452744 w 4356847"/>
              <a:gd name="connsiteY3" fmla="*/ 1043492 h 1699709"/>
              <a:gd name="connsiteX4" fmla="*/ 3431689 w 4356847"/>
              <a:gd name="connsiteY4" fmla="*/ 537883 h 1699709"/>
              <a:gd name="connsiteX5" fmla="*/ 4120179 w 4356847"/>
              <a:gd name="connsiteY5" fmla="*/ 107577 h 1699709"/>
              <a:gd name="connsiteX6" fmla="*/ 4356847 w 4356847"/>
              <a:gd name="connsiteY6" fmla="*/ 0 h 169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6847" h="1699709">
                <a:moveTo>
                  <a:pt x="0" y="1699709"/>
                </a:moveTo>
                <a:cubicBezTo>
                  <a:pt x="169433" y="1696122"/>
                  <a:pt x="338866" y="1692536"/>
                  <a:pt x="666974" y="1613647"/>
                </a:cubicBezTo>
                <a:cubicBezTo>
                  <a:pt x="995082" y="1534757"/>
                  <a:pt x="1671021" y="1321398"/>
                  <a:pt x="1968649" y="1226372"/>
                </a:cubicBezTo>
                <a:cubicBezTo>
                  <a:pt x="2266277" y="1131346"/>
                  <a:pt x="2208904" y="1158240"/>
                  <a:pt x="2452744" y="1043492"/>
                </a:cubicBezTo>
                <a:cubicBezTo>
                  <a:pt x="2696584" y="928744"/>
                  <a:pt x="3153783" y="693869"/>
                  <a:pt x="3431689" y="537883"/>
                </a:cubicBezTo>
                <a:cubicBezTo>
                  <a:pt x="3709595" y="381897"/>
                  <a:pt x="3965986" y="197224"/>
                  <a:pt x="4120179" y="107577"/>
                </a:cubicBezTo>
                <a:cubicBezTo>
                  <a:pt x="4274372" y="17930"/>
                  <a:pt x="4216998" y="84268"/>
                  <a:pt x="4356847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2121877" y="386862"/>
            <a:ext cx="7596554" cy="3669323"/>
          </a:xfrm>
          <a:custGeom>
            <a:avLst/>
            <a:gdLst>
              <a:gd name="connsiteX0" fmla="*/ 0 w 7596554"/>
              <a:gd name="connsiteY0" fmla="*/ 3669323 h 3669323"/>
              <a:gd name="connsiteX1" fmla="*/ 644769 w 7596554"/>
              <a:gd name="connsiteY1" fmla="*/ 3622430 h 3669323"/>
              <a:gd name="connsiteX2" fmla="*/ 1336431 w 7596554"/>
              <a:gd name="connsiteY2" fmla="*/ 3446584 h 3669323"/>
              <a:gd name="connsiteX3" fmla="*/ 1922585 w 7596554"/>
              <a:gd name="connsiteY3" fmla="*/ 3235569 h 3669323"/>
              <a:gd name="connsiteX4" fmla="*/ 2743200 w 7596554"/>
              <a:gd name="connsiteY4" fmla="*/ 2930769 h 3669323"/>
              <a:gd name="connsiteX5" fmla="*/ 3305908 w 7596554"/>
              <a:gd name="connsiteY5" fmla="*/ 2684584 h 3669323"/>
              <a:gd name="connsiteX6" fmla="*/ 3868615 w 7596554"/>
              <a:gd name="connsiteY6" fmla="*/ 2344615 h 3669323"/>
              <a:gd name="connsiteX7" fmla="*/ 4196861 w 7596554"/>
              <a:gd name="connsiteY7" fmla="*/ 2157046 h 3669323"/>
              <a:gd name="connsiteX8" fmla="*/ 4560277 w 7596554"/>
              <a:gd name="connsiteY8" fmla="*/ 2004646 h 3669323"/>
              <a:gd name="connsiteX9" fmla="*/ 4712677 w 7596554"/>
              <a:gd name="connsiteY9" fmla="*/ 1910861 h 3669323"/>
              <a:gd name="connsiteX10" fmla="*/ 5615354 w 7596554"/>
              <a:gd name="connsiteY10" fmla="*/ 1184030 h 3669323"/>
              <a:gd name="connsiteX11" fmla="*/ 6283569 w 7596554"/>
              <a:gd name="connsiteY11" fmla="*/ 762000 h 3669323"/>
              <a:gd name="connsiteX12" fmla="*/ 7092461 w 7596554"/>
              <a:gd name="connsiteY12" fmla="*/ 269630 h 3669323"/>
              <a:gd name="connsiteX13" fmla="*/ 7596554 w 7596554"/>
              <a:gd name="connsiteY13" fmla="*/ 0 h 366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596554" h="3669323">
                <a:moveTo>
                  <a:pt x="0" y="3669323"/>
                </a:moveTo>
                <a:cubicBezTo>
                  <a:pt x="211015" y="3664438"/>
                  <a:pt x="422031" y="3659553"/>
                  <a:pt x="644769" y="3622430"/>
                </a:cubicBezTo>
                <a:cubicBezTo>
                  <a:pt x="867507" y="3585307"/>
                  <a:pt x="1123462" y="3511061"/>
                  <a:pt x="1336431" y="3446584"/>
                </a:cubicBezTo>
                <a:cubicBezTo>
                  <a:pt x="1549400" y="3382107"/>
                  <a:pt x="1922585" y="3235569"/>
                  <a:pt x="1922585" y="3235569"/>
                </a:cubicBezTo>
                <a:cubicBezTo>
                  <a:pt x="2157046" y="3149600"/>
                  <a:pt x="2512646" y="3022600"/>
                  <a:pt x="2743200" y="2930769"/>
                </a:cubicBezTo>
                <a:cubicBezTo>
                  <a:pt x="2973754" y="2838938"/>
                  <a:pt x="3118339" y="2782276"/>
                  <a:pt x="3305908" y="2684584"/>
                </a:cubicBezTo>
                <a:cubicBezTo>
                  <a:pt x="3493477" y="2586892"/>
                  <a:pt x="3720123" y="2432538"/>
                  <a:pt x="3868615" y="2344615"/>
                </a:cubicBezTo>
                <a:cubicBezTo>
                  <a:pt x="4017107" y="2256692"/>
                  <a:pt x="4081584" y="2213707"/>
                  <a:pt x="4196861" y="2157046"/>
                </a:cubicBezTo>
                <a:cubicBezTo>
                  <a:pt x="4312138" y="2100385"/>
                  <a:pt x="4474308" y="2045677"/>
                  <a:pt x="4560277" y="2004646"/>
                </a:cubicBezTo>
                <a:cubicBezTo>
                  <a:pt x="4646246" y="1963615"/>
                  <a:pt x="4536831" y="2047630"/>
                  <a:pt x="4712677" y="1910861"/>
                </a:cubicBezTo>
                <a:cubicBezTo>
                  <a:pt x="4888523" y="1774092"/>
                  <a:pt x="5353539" y="1375507"/>
                  <a:pt x="5615354" y="1184030"/>
                </a:cubicBezTo>
                <a:cubicBezTo>
                  <a:pt x="5877169" y="992553"/>
                  <a:pt x="6037385" y="914400"/>
                  <a:pt x="6283569" y="762000"/>
                </a:cubicBezTo>
                <a:cubicBezTo>
                  <a:pt x="6529754" y="609600"/>
                  <a:pt x="6873630" y="396630"/>
                  <a:pt x="7092461" y="269630"/>
                </a:cubicBezTo>
                <a:cubicBezTo>
                  <a:pt x="7311292" y="142630"/>
                  <a:pt x="7453923" y="71315"/>
                  <a:pt x="7596554" y="0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2649415" y="2192215"/>
            <a:ext cx="7760677" cy="2321170"/>
          </a:xfrm>
          <a:custGeom>
            <a:avLst/>
            <a:gdLst>
              <a:gd name="connsiteX0" fmla="*/ 0 w 7760677"/>
              <a:gd name="connsiteY0" fmla="*/ 2321170 h 2321170"/>
              <a:gd name="connsiteX1" fmla="*/ 679939 w 7760677"/>
              <a:gd name="connsiteY1" fmla="*/ 2215662 h 2321170"/>
              <a:gd name="connsiteX2" fmla="*/ 1336431 w 7760677"/>
              <a:gd name="connsiteY2" fmla="*/ 2028093 h 2321170"/>
              <a:gd name="connsiteX3" fmla="*/ 2074985 w 7760677"/>
              <a:gd name="connsiteY3" fmla="*/ 1770185 h 2321170"/>
              <a:gd name="connsiteX4" fmla="*/ 2661139 w 7760677"/>
              <a:gd name="connsiteY4" fmla="*/ 1535723 h 2321170"/>
              <a:gd name="connsiteX5" fmla="*/ 3341077 w 7760677"/>
              <a:gd name="connsiteY5" fmla="*/ 1172308 h 2321170"/>
              <a:gd name="connsiteX6" fmla="*/ 3962400 w 7760677"/>
              <a:gd name="connsiteY6" fmla="*/ 785447 h 2321170"/>
              <a:gd name="connsiteX7" fmla="*/ 4314093 w 7760677"/>
              <a:gd name="connsiteY7" fmla="*/ 574431 h 2321170"/>
              <a:gd name="connsiteX8" fmla="*/ 4818185 w 7760677"/>
              <a:gd name="connsiteY8" fmla="*/ 445477 h 2321170"/>
              <a:gd name="connsiteX9" fmla="*/ 5791200 w 7760677"/>
              <a:gd name="connsiteY9" fmla="*/ 257908 h 2321170"/>
              <a:gd name="connsiteX10" fmla="*/ 6541477 w 7760677"/>
              <a:gd name="connsiteY10" fmla="*/ 128954 h 2321170"/>
              <a:gd name="connsiteX11" fmla="*/ 7760677 w 7760677"/>
              <a:gd name="connsiteY11" fmla="*/ 0 h 2321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60677" h="2321170">
                <a:moveTo>
                  <a:pt x="0" y="2321170"/>
                </a:moveTo>
                <a:cubicBezTo>
                  <a:pt x="228600" y="2292839"/>
                  <a:pt x="457201" y="2264508"/>
                  <a:pt x="679939" y="2215662"/>
                </a:cubicBezTo>
                <a:cubicBezTo>
                  <a:pt x="902678" y="2166816"/>
                  <a:pt x="1103923" y="2102339"/>
                  <a:pt x="1336431" y="2028093"/>
                </a:cubicBezTo>
                <a:cubicBezTo>
                  <a:pt x="1568939" y="1953847"/>
                  <a:pt x="1854200" y="1852247"/>
                  <a:pt x="2074985" y="1770185"/>
                </a:cubicBezTo>
                <a:cubicBezTo>
                  <a:pt x="2295770" y="1688123"/>
                  <a:pt x="2450124" y="1635369"/>
                  <a:pt x="2661139" y="1535723"/>
                </a:cubicBezTo>
                <a:cubicBezTo>
                  <a:pt x="2872154" y="1436077"/>
                  <a:pt x="3124200" y="1297354"/>
                  <a:pt x="3341077" y="1172308"/>
                </a:cubicBezTo>
                <a:cubicBezTo>
                  <a:pt x="3557954" y="1047262"/>
                  <a:pt x="3800231" y="885093"/>
                  <a:pt x="3962400" y="785447"/>
                </a:cubicBezTo>
                <a:cubicBezTo>
                  <a:pt x="4124569" y="685801"/>
                  <a:pt x="4171462" y="631093"/>
                  <a:pt x="4314093" y="574431"/>
                </a:cubicBezTo>
                <a:cubicBezTo>
                  <a:pt x="4456724" y="517769"/>
                  <a:pt x="4572001" y="498231"/>
                  <a:pt x="4818185" y="445477"/>
                </a:cubicBezTo>
                <a:cubicBezTo>
                  <a:pt x="5064369" y="392723"/>
                  <a:pt x="5503985" y="310662"/>
                  <a:pt x="5791200" y="257908"/>
                </a:cubicBezTo>
                <a:cubicBezTo>
                  <a:pt x="6078415" y="205154"/>
                  <a:pt x="6213231" y="171939"/>
                  <a:pt x="6541477" y="128954"/>
                </a:cubicBezTo>
                <a:cubicBezTo>
                  <a:pt x="6869723" y="85969"/>
                  <a:pt x="7315200" y="42984"/>
                  <a:pt x="7760677" y="0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3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V="1">
            <a:off x="2468728" y="1111625"/>
            <a:ext cx="0" cy="429631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468728" y="5372459"/>
            <a:ext cx="9173220" cy="1793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174055" y="5237609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754709" y="557826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1990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3918665" y="5237609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2442891" y="1797412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>
            <a:off x="2433930" y="2442871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2424960" y="3088329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2415999" y="3733788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>
            <a:off x="2424966" y="4379247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>
            <a:off x="2416005" y="5024706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156050" y="4946273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2.000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156050" y="4318743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2.050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156050" y="3655355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2.100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56050" y="3000931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2.150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156050" y="2373401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2.200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156050" y="1710013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2.250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16566" y="2906977"/>
            <a:ext cx="5870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4400" b="1" dirty="0" smtClean="0">
                <a:solidFill>
                  <a:prstClr val="black"/>
                </a:solidFill>
                <a:latin typeface="Verdana" pitchFamily="34" charset="0"/>
              </a:rPr>
              <a:t>h</a:t>
            </a:r>
            <a:endParaRPr lang="en-US" sz="44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158754" y="6273226"/>
            <a:ext cx="1220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3200" b="1" dirty="0">
                <a:solidFill>
                  <a:prstClr val="black"/>
                </a:solidFill>
                <a:latin typeface="Verdana" pitchFamily="34" charset="0"/>
              </a:rPr>
              <a:t>time</a:t>
            </a:r>
          </a:p>
        </p:txBody>
      </p:sp>
      <p:sp>
        <p:nvSpPr>
          <p:cNvPr id="110" name="Oval 109"/>
          <p:cNvSpPr/>
          <p:nvPr/>
        </p:nvSpPr>
        <p:spPr>
          <a:xfrm>
            <a:off x="3097855" y="3836882"/>
            <a:ext cx="152400" cy="13447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3742511" y="3630722"/>
            <a:ext cx="152400" cy="13447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4703705" y="2681157"/>
            <a:ext cx="152400" cy="13447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6006354" y="2766698"/>
            <a:ext cx="152400" cy="13447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4663275" y="5232001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404431" y="5248291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149041" y="5242683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894396" y="5248626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639006" y="5243018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8380162" y="5259308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9124772" y="5253700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3607898" y="5572659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‘95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334555" y="556071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‘00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093663" y="5572659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‘05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820320" y="5569877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‘10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573337" y="556071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‘15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331640" y="556071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‘20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093373" y="556071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‘25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809893" y="5578267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‘30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695889" y="3394433"/>
            <a:ext cx="251010" cy="645458"/>
            <a:chOff x="2492188" y="1990165"/>
            <a:chExt cx="349623" cy="1004048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2653554" y="1990165"/>
              <a:ext cx="8964" cy="1004047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492188" y="1990165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492188" y="2994213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5957049" y="2529133"/>
            <a:ext cx="251010" cy="609599"/>
            <a:chOff x="2492188" y="1990165"/>
            <a:chExt cx="349623" cy="1004048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2653554" y="1990165"/>
              <a:ext cx="8964" cy="1004047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492188" y="1990165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2492188" y="2994213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3061053" y="3412358"/>
            <a:ext cx="251010" cy="959223"/>
            <a:chOff x="2492188" y="1990165"/>
            <a:chExt cx="349623" cy="1004048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2653554" y="1990165"/>
              <a:ext cx="8964" cy="1004047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492188" y="1990165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492188" y="2994213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662925" y="2495145"/>
            <a:ext cx="251010" cy="510992"/>
            <a:chOff x="2492188" y="1990165"/>
            <a:chExt cx="349623" cy="1004048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2653554" y="1990165"/>
              <a:ext cx="8964" cy="1004047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492188" y="1990165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492188" y="2994213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Oval 62"/>
          <p:cNvSpPr/>
          <p:nvPr/>
        </p:nvSpPr>
        <p:spPr>
          <a:xfrm>
            <a:off x="7566428" y="2037208"/>
            <a:ext cx="152400" cy="13447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8270794" y="1710050"/>
            <a:ext cx="152400" cy="13447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9028004" y="1466861"/>
            <a:ext cx="152400" cy="13447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8986068" y="654499"/>
            <a:ext cx="251010" cy="1685362"/>
            <a:chOff x="2492188" y="1990165"/>
            <a:chExt cx="349623" cy="1004048"/>
          </a:xfrm>
        </p:grpSpPr>
        <p:cxnSp>
          <p:nvCxnSpPr>
            <p:cNvPr id="94" name="Straight Connector 93"/>
            <p:cNvCxnSpPr/>
            <p:nvPr/>
          </p:nvCxnSpPr>
          <p:spPr>
            <a:xfrm>
              <a:off x="2653554" y="1990165"/>
              <a:ext cx="8964" cy="100404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2492188" y="1990165"/>
              <a:ext cx="349623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2492188" y="2994213"/>
              <a:ext cx="349623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7535051" y="1514142"/>
            <a:ext cx="251010" cy="1147481"/>
            <a:chOff x="2492188" y="1990165"/>
            <a:chExt cx="349623" cy="1004048"/>
          </a:xfrm>
        </p:grpSpPr>
        <p:cxnSp>
          <p:nvCxnSpPr>
            <p:cNvPr id="106" name="Straight Connector 105"/>
            <p:cNvCxnSpPr/>
            <p:nvPr/>
          </p:nvCxnSpPr>
          <p:spPr>
            <a:xfrm>
              <a:off x="2653554" y="1990165"/>
              <a:ext cx="8964" cy="100404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492188" y="1990165"/>
              <a:ext cx="349623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2492188" y="2994213"/>
              <a:ext cx="349623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/>
          <p:cNvGrpSpPr/>
          <p:nvPr/>
        </p:nvGrpSpPr>
        <p:grpSpPr>
          <a:xfrm>
            <a:off x="8233140" y="1102244"/>
            <a:ext cx="251010" cy="1371598"/>
            <a:chOff x="2492188" y="1990165"/>
            <a:chExt cx="349623" cy="1004048"/>
          </a:xfrm>
        </p:grpSpPr>
        <p:cxnSp>
          <p:nvCxnSpPr>
            <p:cNvPr id="114" name="Straight Connector 113"/>
            <p:cNvCxnSpPr/>
            <p:nvPr/>
          </p:nvCxnSpPr>
          <p:spPr>
            <a:xfrm>
              <a:off x="2653554" y="1990165"/>
              <a:ext cx="8964" cy="100404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2492188" y="1990165"/>
              <a:ext cx="349623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2492188" y="2994213"/>
              <a:ext cx="349623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Freeform 80"/>
          <p:cNvSpPr/>
          <p:nvPr/>
        </p:nvSpPr>
        <p:spPr>
          <a:xfrm>
            <a:off x="2528047" y="1452282"/>
            <a:ext cx="6981713" cy="2796989"/>
          </a:xfrm>
          <a:custGeom>
            <a:avLst/>
            <a:gdLst>
              <a:gd name="connsiteX0" fmla="*/ 0 w 6981713"/>
              <a:gd name="connsiteY0" fmla="*/ 2796989 h 2796989"/>
              <a:gd name="connsiteX1" fmla="*/ 666974 w 6981713"/>
              <a:gd name="connsiteY1" fmla="*/ 2710927 h 2796989"/>
              <a:gd name="connsiteX2" fmla="*/ 1968649 w 6981713"/>
              <a:gd name="connsiteY2" fmla="*/ 2323652 h 2796989"/>
              <a:gd name="connsiteX3" fmla="*/ 2452744 w 6981713"/>
              <a:gd name="connsiteY3" fmla="*/ 2140772 h 2796989"/>
              <a:gd name="connsiteX4" fmla="*/ 3431689 w 6981713"/>
              <a:gd name="connsiteY4" fmla="*/ 1635163 h 2796989"/>
              <a:gd name="connsiteX5" fmla="*/ 4120179 w 6981713"/>
              <a:gd name="connsiteY5" fmla="*/ 1204857 h 2796989"/>
              <a:gd name="connsiteX6" fmla="*/ 4356847 w 6981713"/>
              <a:gd name="connsiteY6" fmla="*/ 1097280 h 2796989"/>
              <a:gd name="connsiteX7" fmla="*/ 4959275 w 6981713"/>
              <a:gd name="connsiteY7" fmla="*/ 699247 h 2796989"/>
              <a:gd name="connsiteX8" fmla="*/ 5529431 w 6981713"/>
              <a:gd name="connsiteY8" fmla="*/ 419549 h 2796989"/>
              <a:gd name="connsiteX9" fmla="*/ 6099586 w 6981713"/>
              <a:gd name="connsiteY9" fmla="*/ 182880 h 2796989"/>
              <a:gd name="connsiteX10" fmla="*/ 6691257 w 6981713"/>
              <a:gd name="connsiteY10" fmla="*/ 53789 h 2796989"/>
              <a:gd name="connsiteX11" fmla="*/ 6981713 w 6981713"/>
              <a:gd name="connsiteY11" fmla="*/ 0 h 279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81713" h="2796989">
                <a:moveTo>
                  <a:pt x="0" y="2796989"/>
                </a:moveTo>
                <a:cubicBezTo>
                  <a:pt x="169433" y="2793402"/>
                  <a:pt x="338866" y="2789816"/>
                  <a:pt x="666974" y="2710927"/>
                </a:cubicBezTo>
                <a:cubicBezTo>
                  <a:pt x="995082" y="2632037"/>
                  <a:pt x="1671021" y="2418678"/>
                  <a:pt x="1968649" y="2323652"/>
                </a:cubicBezTo>
                <a:cubicBezTo>
                  <a:pt x="2266277" y="2228626"/>
                  <a:pt x="2208904" y="2255520"/>
                  <a:pt x="2452744" y="2140772"/>
                </a:cubicBezTo>
                <a:cubicBezTo>
                  <a:pt x="2696584" y="2026024"/>
                  <a:pt x="3153783" y="1791149"/>
                  <a:pt x="3431689" y="1635163"/>
                </a:cubicBezTo>
                <a:cubicBezTo>
                  <a:pt x="3709595" y="1479177"/>
                  <a:pt x="3965986" y="1294504"/>
                  <a:pt x="4120179" y="1204857"/>
                </a:cubicBezTo>
                <a:cubicBezTo>
                  <a:pt x="4274372" y="1115210"/>
                  <a:pt x="4216998" y="1181548"/>
                  <a:pt x="4356847" y="1097280"/>
                </a:cubicBezTo>
                <a:cubicBezTo>
                  <a:pt x="4496696" y="1013012"/>
                  <a:pt x="4763844" y="812202"/>
                  <a:pt x="4959275" y="699247"/>
                </a:cubicBezTo>
                <a:cubicBezTo>
                  <a:pt x="5154706" y="586292"/>
                  <a:pt x="5339379" y="505610"/>
                  <a:pt x="5529431" y="419549"/>
                </a:cubicBezTo>
                <a:cubicBezTo>
                  <a:pt x="5719483" y="333488"/>
                  <a:pt x="5905948" y="243840"/>
                  <a:pt x="6099586" y="182880"/>
                </a:cubicBezTo>
                <a:cubicBezTo>
                  <a:pt x="6293224" y="121920"/>
                  <a:pt x="6544236" y="84269"/>
                  <a:pt x="6691257" y="53789"/>
                </a:cubicBezTo>
                <a:cubicBezTo>
                  <a:pt x="6838278" y="23309"/>
                  <a:pt x="6909995" y="11654"/>
                  <a:pt x="6981713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5093663" y="4104196"/>
            <a:ext cx="60045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In the absence of new survey data, error estimates will</a:t>
            </a:r>
          </a:p>
          <a:p>
            <a:r>
              <a:rPr lang="en-US" sz="2000" b="1" dirty="0" smtClean="0"/>
              <a:t>grow through time.</a:t>
            </a:r>
          </a:p>
        </p:txBody>
      </p:sp>
      <p:sp>
        <p:nvSpPr>
          <p:cNvPr id="82" name="Freeform 81"/>
          <p:cNvSpPr/>
          <p:nvPr/>
        </p:nvSpPr>
        <p:spPr>
          <a:xfrm>
            <a:off x="2121877" y="386862"/>
            <a:ext cx="7596554" cy="3669323"/>
          </a:xfrm>
          <a:custGeom>
            <a:avLst/>
            <a:gdLst>
              <a:gd name="connsiteX0" fmla="*/ 0 w 7596554"/>
              <a:gd name="connsiteY0" fmla="*/ 3669323 h 3669323"/>
              <a:gd name="connsiteX1" fmla="*/ 644769 w 7596554"/>
              <a:gd name="connsiteY1" fmla="*/ 3622430 h 3669323"/>
              <a:gd name="connsiteX2" fmla="*/ 1336431 w 7596554"/>
              <a:gd name="connsiteY2" fmla="*/ 3446584 h 3669323"/>
              <a:gd name="connsiteX3" fmla="*/ 1922585 w 7596554"/>
              <a:gd name="connsiteY3" fmla="*/ 3235569 h 3669323"/>
              <a:gd name="connsiteX4" fmla="*/ 2743200 w 7596554"/>
              <a:gd name="connsiteY4" fmla="*/ 2930769 h 3669323"/>
              <a:gd name="connsiteX5" fmla="*/ 3305908 w 7596554"/>
              <a:gd name="connsiteY5" fmla="*/ 2684584 h 3669323"/>
              <a:gd name="connsiteX6" fmla="*/ 3868615 w 7596554"/>
              <a:gd name="connsiteY6" fmla="*/ 2344615 h 3669323"/>
              <a:gd name="connsiteX7" fmla="*/ 4196861 w 7596554"/>
              <a:gd name="connsiteY7" fmla="*/ 2157046 h 3669323"/>
              <a:gd name="connsiteX8" fmla="*/ 4560277 w 7596554"/>
              <a:gd name="connsiteY8" fmla="*/ 2004646 h 3669323"/>
              <a:gd name="connsiteX9" fmla="*/ 4712677 w 7596554"/>
              <a:gd name="connsiteY9" fmla="*/ 1910861 h 3669323"/>
              <a:gd name="connsiteX10" fmla="*/ 5615354 w 7596554"/>
              <a:gd name="connsiteY10" fmla="*/ 1184030 h 3669323"/>
              <a:gd name="connsiteX11" fmla="*/ 6283569 w 7596554"/>
              <a:gd name="connsiteY11" fmla="*/ 762000 h 3669323"/>
              <a:gd name="connsiteX12" fmla="*/ 7092461 w 7596554"/>
              <a:gd name="connsiteY12" fmla="*/ 269630 h 3669323"/>
              <a:gd name="connsiteX13" fmla="*/ 7596554 w 7596554"/>
              <a:gd name="connsiteY13" fmla="*/ 0 h 366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596554" h="3669323">
                <a:moveTo>
                  <a:pt x="0" y="3669323"/>
                </a:moveTo>
                <a:cubicBezTo>
                  <a:pt x="211015" y="3664438"/>
                  <a:pt x="422031" y="3659553"/>
                  <a:pt x="644769" y="3622430"/>
                </a:cubicBezTo>
                <a:cubicBezTo>
                  <a:pt x="867507" y="3585307"/>
                  <a:pt x="1123462" y="3511061"/>
                  <a:pt x="1336431" y="3446584"/>
                </a:cubicBezTo>
                <a:cubicBezTo>
                  <a:pt x="1549400" y="3382107"/>
                  <a:pt x="1922585" y="3235569"/>
                  <a:pt x="1922585" y="3235569"/>
                </a:cubicBezTo>
                <a:cubicBezTo>
                  <a:pt x="2157046" y="3149600"/>
                  <a:pt x="2512646" y="3022600"/>
                  <a:pt x="2743200" y="2930769"/>
                </a:cubicBezTo>
                <a:cubicBezTo>
                  <a:pt x="2973754" y="2838938"/>
                  <a:pt x="3118339" y="2782276"/>
                  <a:pt x="3305908" y="2684584"/>
                </a:cubicBezTo>
                <a:cubicBezTo>
                  <a:pt x="3493477" y="2586892"/>
                  <a:pt x="3720123" y="2432538"/>
                  <a:pt x="3868615" y="2344615"/>
                </a:cubicBezTo>
                <a:cubicBezTo>
                  <a:pt x="4017107" y="2256692"/>
                  <a:pt x="4081584" y="2213707"/>
                  <a:pt x="4196861" y="2157046"/>
                </a:cubicBezTo>
                <a:cubicBezTo>
                  <a:pt x="4312138" y="2100385"/>
                  <a:pt x="4474308" y="2045677"/>
                  <a:pt x="4560277" y="2004646"/>
                </a:cubicBezTo>
                <a:cubicBezTo>
                  <a:pt x="4646246" y="1963615"/>
                  <a:pt x="4536831" y="2047630"/>
                  <a:pt x="4712677" y="1910861"/>
                </a:cubicBezTo>
                <a:cubicBezTo>
                  <a:pt x="4888523" y="1774092"/>
                  <a:pt x="5353539" y="1375507"/>
                  <a:pt x="5615354" y="1184030"/>
                </a:cubicBezTo>
                <a:cubicBezTo>
                  <a:pt x="5877169" y="992553"/>
                  <a:pt x="6037385" y="914400"/>
                  <a:pt x="6283569" y="762000"/>
                </a:cubicBezTo>
                <a:cubicBezTo>
                  <a:pt x="6529754" y="609600"/>
                  <a:pt x="6873630" y="396630"/>
                  <a:pt x="7092461" y="269630"/>
                </a:cubicBezTo>
                <a:cubicBezTo>
                  <a:pt x="7311292" y="142630"/>
                  <a:pt x="7453923" y="71315"/>
                  <a:pt x="7596554" y="0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2649415" y="2192215"/>
            <a:ext cx="7760677" cy="2321170"/>
          </a:xfrm>
          <a:custGeom>
            <a:avLst/>
            <a:gdLst>
              <a:gd name="connsiteX0" fmla="*/ 0 w 7760677"/>
              <a:gd name="connsiteY0" fmla="*/ 2321170 h 2321170"/>
              <a:gd name="connsiteX1" fmla="*/ 679939 w 7760677"/>
              <a:gd name="connsiteY1" fmla="*/ 2215662 h 2321170"/>
              <a:gd name="connsiteX2" fmla="*/ 1336431 w 7760677"/>
              <a:gd name="connsiteY2" fmla="*/ 2028093 h 2321170"/>
              <a:gd name="connsiteX3" fmla="*/ 2074985 w 7760677"/>
              <a:gd name="connsiteY3" fmla="*/ 1770185 h 2321170"/>
              <a:gd name="connsiteX4" fmla="*/ 2661139 w 7760677"/>
              <a:gd name="connsiteY4" fmla="*/ 1535723 h 2321170"/>
              <a:gd name="connsiteX5" fmla="*/ 3341077 w 7760677"/>
              <a:gd name="connsiteY5" fmla="*/ 1172308 h 2321170"/>
              <a:gd name="connsiteX6" fmla="*/ 3962400 w 7760677"/>
              <a:gd name="connsiteY6" fmla="*/ 785447 h 2321170"/>
              <a:gd name="connsiteX7" fmla="*/ 4314093 w 7760677"/>
              <a:gd name="connsiteY7" fmla="*/ 574431 h 2321170"/>
              <a:gd name="connsiteX8" fmla="*/ 4818185 w 7760677"/>
              <a:gd name="connsiteY8" fmla="*/ 445477 h 2321170"/>
              <a:gd name="connsiteX9" fmla="*/ 5791200 w 7760677"/>
              <a:gd name="connsiteY9" fmla="*/ 257908 h 2321170"/>
              <a:gd name="connsiteX10" fmla="*/ 6541477 w 7760677"/>
              <a:gd name="connsiteY10" fmla="*/ 128954 h 2321170"/>
              <a:gd name="connsiteX11" fmla="*/ 7760677 w 7760677"/>
              <a:gd name="connsiteY11" fmla="*/ 0 h 2321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60677" h="2321170">
                <a:moveTo>
                  <a:pt x="0" y="2321170"/>
                </a:moveTo>
                <a:cubicBezTo>
                  <a:pt x="228600" y="2292839"/>
                  <a:pt x="457201" y="2264508"/>
                  <a:pt x="679939" y="2215662"/>
                </a:cubicBezTo>
                <a:cubicBezTo>
                  <a:pt x="902678" y="2166816"/>
                  <a:pt x="1103923" y="2102339"/>
                  <a:pt x="1336431" y="2028093"/>
                </a:cubicBezTo>
                <a:cubicBezTo>
                  <a:pt x="1568939" y="1953847"/>
                  <a:pt x="1854200" y="1852247"/>
                  <a:pt x="2074985" y="1770185"/>
                </a:cubicBezTo>
                <a:cubicBezTo>
                  <a:pt x="2295770" y="1688123"/>
                  <a:pt x="2450124" y="1635369"/>
                  <a:pt x="2661139" y="1535723"/>
                </a:cubicBezTo>
                <a:cubicBezTo>
                  <a:pt x="2872154" y="1436077"/>
                  <a:pt x="3124200" y="1297354"/>
                  <a:pt x="3341077" y="1172308"/>
                </a:cubicBezTo>
                <a:cubicBezTo>
                  <a:pt x="3557954" y="1047262"/>
                  <a:pt x="3800231" y="885093"/>
                  <a:pt x="3962400" y="785447"/>
                </a:cubicBezTo>
                <a:cubicBezTo>
                  <a:pt x="4124569" y="685801"/>
                  <a:pt x="4171462" y="631093"/>
                  <a:pt x="4314093" y="574431"/>
                </a:cubicBezTo>
                <a:cubicBezTo>
                  <a:pt x="4456724" y="517769"/>
                  <a:pt x="4572001" y="498231"/>
                  <a:pt x="4818185" y="445477"/>
                </a:cubicBezTo>
                <a:cubicBezTo>
                  <a:pt x="5064369" y="392723"/>
                  <a:pt x="5503985" y="310662"/>
                  <a:pt x="5791200" y="257908"/>
                </a:cubicBezTo>
                <a:cubicBezTo>
                  <a:pt x="6078415" y="205154"/>
                  <a:pt x="6213231" y="171939"/>
                  <a:pt x="6541477" y="128954"/>
                </a:cubicBezTo>
                <a:cubicBezTo>
                  <a:pt x="6869723" y="85969"/>
                  <a:pt x="7315200" y="42984"/>
                  <a:pt x="7760677" y="0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V="1">
            <a:off x="2468728" y="1111625"/>
            <a:ext cx="0" cy="429631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468728" y="5372459"/>
            <a:ext cx="9173220" cy="1793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174055" y="5237609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754709" y="557826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1990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3918665" y="5237609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2442891" y="1797412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>
            <a:off x="2433930" y="2442871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2424960" y="3088329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2415999" y="3733788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>
            <a:off x="2424966" y="4379247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>
            <a:off x="2416005" y="5024706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156050" y="4946273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2.000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156050" y="4318743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2.050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156050" y="3655355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2.100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56050" y="3000931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2.150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156050" y="2373401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2.200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156050" y="1710013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2.250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16566" y="2906977"/>
            <a:ext cx="5870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4400" b="1" dirty="0" smtClean="0">
                <a:solidFill>
                  <a:prstClr val="black"/>
                </a:solidFill>
                <a:latin typeface="Verdana" pitchFamily="34" charset="0"/>
              </a:rPr>
              <a:t>h</a:t>
            </a:r>
            <a:endParaRPr lang="en-US" sz="44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158754" y="6273226"/>
            <a:ext cx="1220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3200" b="1" dirty="0">
                <a:solidFill>
                  <a:prstClr val="black"/>
                </a:solidFill>
                <a:latin typeface="Verdana" pitchFamily="34" charset="0"/>
              </a:rPr>
              <a:t>time</a:t>
            </a:r>
          </a:p>
        </p:txBody>
      </p:sp>
      <p:sp>
        <p:nvSpPr>
          <p:cNvPr id="110" name="Oval 109"/>
          <p:cNvSpPr/>
          <p:nvPr/>
        </p:nvSpPr>
        <p:spPr>
          <a:xfrm>
            <a:off x="3097855" y="3836882"/>
            <a:ext cx="152400" cy="13447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3742511" y="3630722"/>
            <a:ext cx="152400" cy="13447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4703705" y="2681157"/>
            <a:ext cx="152400" cy="13447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6006354" y="2766698"/>
            <a:ext cx="152400" cy="13447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4663275" y="5232001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404431" y="5248291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149041" y="5242683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894396" y="5248626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639006" y="5243018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8380162" y="5259308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9124772" y="5253700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3607898" y="5572659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‘95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334555" y="556071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‘00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093663" y="5572659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‘05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820320" y="5569877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‘10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573337" y="556071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‘15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331640" y="556071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‘20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093373" y="556071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‘25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809893" y="5578267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‘30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695889" y="3394433"/>
            <a:ext cx="251010" cy="645458"/>
            <a:chOff x="2492188" y="1990165"/>
            <a:chExt cx="349623" cy="1004048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2653554" y="1990165"/>
              <a:ext cx="8964" cy="1004047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492188" y="1990165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492188" y="2994213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5957049" y="2529133"/>
            <a:ext cx="251010" cy="609599"/>
            <a:chOff x="2492188" y="1990165"/>
            <a:chExt cx="349623" cy="1004048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2653554" y="1990165"/>
              <a:ext cx="8964" cy="1004047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492188" y="1990165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2492188" y="2994213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3061053" y="3412358"/>
            <a:ext cx="251010" cy="959223"/>
            <a:chOff x="2492188" y="1990165"/>
            <a:chExt cx="349623" cy="1004048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2653554" y="1990165"/>
              <a:ext cx="8964" cy="1004047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492188" y="1990165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492188" y="2994213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662925" y="2495145"/>
            <a:ext cx="251010" cy="510992"/>
            <a:chOff x="2492188" y="1990165"/>
            <a:chExt cx="349623" cy="1004048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2653554" y="1990165"/>
              <a:ext cx="8964" cy="1004047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492188" y="1990165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492188" y="2994213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Oval 62"/>
          <p:cNvSpPr/>
          <p:nvPr/>
        </p:nvSpPr>
        <p:spPr>
          <a:xfrm>
            <a:off x="7566428" y="2037208"/>
            <a:ext cx="152400" cy="13447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8270794" y="1710050"/>
            <a:ext cx="152400" cy="13447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9028004" y="1466861"/>
            <a:ext cx="152400" cy="13447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8986068" y="654499"/>
            <a:ext cx="251010" cy="1685362"/>
            <a:chOff x="2492188" y="1990165"/>
            <a:chExt cx="349623" cy="1004048"/>
          </a:xfrm>
        </p:grpSpPr>
        <p:cxnSp>
          <p:nvCxnSpPr>
            <p:cNvPr id="94" name="Straight Connector 93"/>
            <p:cNvCxnSpPr/>
            <p:nvPr/>
          </p:nvCxnSpPr>
          <p:spPr>
            <a:xfrm>
              <a:off x="2653554" y="1990165"/>
              <a:ext cx="8964" cy="100404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2492188" y="1990165"/>
              <a:ext cx="349623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2492188" y="2994213"/>
              <a:ext cx="349623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7535051" y="1514142"/>
            <a:ext cx="251010" cy="1147481"/>
            <a:chOff x="2492188" y="1990165"/>
            <a:chExt cx="349623" cy="1004048"/>
          </a:xfrm>
        </p:grpSpPr>
        <p:cxnSp>
          <p:nvCxnSpPr>
            <p:cNvPr id="106" name="Straight Connector 105"/>
            <p:cNvCxnSpPr/>
            <p:nvPr/>
          </p:nvCxnSpPr>
          <p:spPr>
            <a:xfrm>
              <a:off x="2653554" y="1990165"/>
              <a:ext cx="8964" cy="100404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492188" y="1990165"/>
              <a:ext cx="349623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2492188" y="2994213"/>
              <a:ext cx="349623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/>
          <p:cNvGrpSpPr/>
          <p:nvPr/>
        </p:nvGrpSpPr>
        <p:grpSpPr>
          <a:xfrm>
            <a:off x="8233140" y="1102244"/>
            <a:ext cx="251010" cy="1371598"/>
            <a:chOff x="2492188" y="1990165"/>
            <a:chExt cx="349623" cy="1004048"/>
          </a:xfrm>
        </p:grpSpPr>
        <p:cxnSp>
          <p:nvCxnSpPr>
            <p:cNvPr id="114" name="Straight Connector 113"/>
            <p:cNvCxnSpPr/>
            <p:nvPr/>
          </p:nvCxnSpPr>
          <p:spPr>
            <a:xfrm>
              <a:off x="2653554" y="1990165"/>
              <a:ext cx="8964" cy="100404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2492188" y="1990165"/>
              <a:ext cx="349623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2492188" y="2994213"/>
              <a:ext cx="349623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Freeform 80"/>
          <p:cNvSpPr/>
          <p:nvPr/>
        </p:nvSpPr>
        <p:spPr>
          <a:xfrm>
            <a:off x="2528047" y="1452282"/>
            <a:ext cx="6981713" cy="2796989"/>
          </a:xfrm>
          <a:custGeom>
            <a:avLst/>
            <a:gdLst>
              <a:gd name="connsiteX0" fmla="*/ 0 w 6981713"/>
              <a:gd name="connsiteY0" fmla="*/ 2796989 h 2796989"/>
              <a:gd name="connsiteX1" fmla="*/ 666974 w 6981713"/>
              <a:gd name="connsiteY1" fmla="*/ 2710927 h 2796989"/>
              <a:gd name="connsiteX2" fmla="*/ 1968649 w 6981713"/>
              <a:gd name="connsiteY2" fmla="*/ 2323652 h 2796989"/>
              <a:gd name="connsiteX3" fmla="*/ 2452744 w 6981713"/>
              <a:gd name="connsiteY3" fmla="*/ 2140772 h 2796989"/>
              <a:gd name="connsiteX4" fmla="*/ 3431689 w 6981713"/>
              <a:gd name="connsiteY4" fmla="*/ 1635163 h 2796989"/>
              <a:gd name="connsiteX5" fmla="*/ 4120179 w 6981713"/>
              <a:gd name="connsiteY5" fmla="*/ 1204857 h 2796989"/>
              <a:gd name="connsiteX6" fmla="*/ 4356847 w 6981713"/>
              <a:gd name="connsiteY6" fmla="*/ 1097280 h 2796989"/>
              <a:gd name="connsiteX7" fmla="*/ 4959275 w 6981713"/>
              <a:gd name="connsiteY7" fmla="*/ 699247 h 2796989"/>
              <a:gd name="connsiteX8" fmla="*/ 5529431 w 6981713"/>
              <a:gd name="connsiteY8" fmla="*/ 419549 h 2796989"/>
              <a:gd name="connsiteX9" fmla="*/ 6099586 w 6981713"/>
              <a:gd name="connsiteY9" fmla="*/ 182880 h 2796989"/>
              <a:gd name="connsiteX10" fmla="*/ 6691257 w 6981713"/>
              <a:gd name="connsiteY10" fmla="*/ 53789 h 2796989"/>
              <a:gd name="connsiteX11" fmla="*/ 6981713 w 6981713"/>
              <a:gd name="connsiteY11" fmla="*/ 0 h 279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81713" h="2796989">
                <a:moveTo>
                  <a:pt x="0" y="2796989"/>
                </a:moveTo>
                <a:cubicBezTo>
                  <a:pt x="169433" y="2793402"/>
                  <a:pt x="338866" y="2789816"/>
                  <a:pt x="666974" y="2710927"/>
                </a:cubicBezTo>
                <a:cubicBezTo>
                  <a:pt x="995082" y="2632037"/>
                  <a:pt x="1671021" y="2418678"/>
                  <a:pt x="1968649" y="2323652"/>
                </a:cubicBezTo>
                <a:cubicBezTo>
                  <a:pt x="2266277" y="2228626"/>
                  <a:pt x="2208904" y="2255520"/>
                  <a:pt x="2452744" y="2140772"/>
                </a:cubicBezTo>
                <a:cubicBezTo>
                  <a:pt x="2696584" y="2026024"/>
                  <a:pt x="3153783" y="1791149"/>
                  <a:pt x="3431689" y="1635163"/>
                </a:cubicBezTo>
                <a:cubicBezTo>
                  <a:pt x="3709595" y="1479177"/>
                  <a:pt x="3965986" y="1294504"/>
                  <a:pt x="4120179" y="1204857"/>
                </a:cubicBezTo>
                <a:cubicBezTo>
                  <a:pt x="4274372" y="1115210"/>
                  <a:pt x="4216998" y="1181548"/>
                  <a:pt x="4356847" y="1097280"/>
                </a:cubicBezTo>
                <a:cubicBezTo>
                  <a:pt x="4496696" y="1013012"/>
                  <a:pt x="4763844" y="812202"/>
                  <a:pt x="4959275" y="699247"/>
                </a:cubicBezTo>
                <a:cubicBezTo>
                  <a:pt x="5154706" y="586292"/>
                  <a:pt x="5339379" y="505610"/>
                  <a:pt x="5529431" y="419549"/>
                </a:cubicBezTo>
                <a:cubicBezTo>
                  <a:pt x="5719483" y="333488"/>
                  <a:pt x="5905948" y="243840"/>
                  <a:pt x="6099586" y="182880"/>
                </a:cubicBezTo>
                <a:cubicBezTo>
                  <a:pt x="6293224" y="121920"/>
                  <a:pt x="6544236" y="84269"/>
                  <a:pt x="6691257" y="53789"/>
                </a:cubicBezTo>
                <a:cubicBezTo>
                  <a:pt x="6838278" y="23309"/>
                  <a:pt x="6909995" y="11654"/>
                  <a:pt x="6981713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Connector 81"/>
          <p:cNvCxnSpPr/>
          <p:nvPr/>
        </p:nvCxnSpPr>
        <p:spPr>
          <a:xfrm>
            <a:off x="3250255" y="3898900"/>
            <a:ext cx="5508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819977" y="3686463"/>
            <a:ext cx="979487" cy="79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4780891" y="2715890"/>
            <a:ext cx="1297930" cy="190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6078821" y="2820378"/>
            <a:ext cx="3710638" cy="13555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613220" y="39572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en-US" b="1" dirty="0">
                <a:solidFill>
                  <a:prstClr val="black"/>
                </a:solidFill>
                <a:latin typeface="Verdana" pitchFamily="34" charset="0"/>
              </a:rPr>
              <a:t>The (in)ability of current approach to </a:t>
            </a:r>
          </a:p>
          <a:p>
            <a:pPr eaLnBrk="0" hangingPunct="0"/>
            <a:r>
              <a:rPr lang="en-US" b="1" dirty="0">
                <a:solidFill>
                  <a:prstClr val="black"/>
                </a:solidFill>
                <a:latin typeface="Verdana" pitchFamily="34" charset="0"/>
              </a:rPr>
              <a:t>properly inform users of the height of</a:t>
            </a:r>
          </a:p>
          <a:p>
            <a:pPr eaLnBrk="0" hangingPunct="0"/>
            <a:r>
              <a:rPr lang="en-US" b="1" dirty="0">
                <a:solidFill>
                  <a:prstClr val="black"/>
                </a:solidFill>
                <a:latin typeface="Verdana" pitchFamily="34" charset="0"/>
              </a:rPr>
              <a:t>this mark can be seen in green below.</a:t>
            </a:r>
          </a:p>
        </p:txBody>
      </p:sp>
      <p:cxnSp>
        <p:nvCxnSpPr>
          <p:cNvPr id="92" name="Straight Connector 91"/>
          <p:cNvCxnSpPr/>
          <p:nvPr/>
        </p:nvCxnSpPr>
        <p:spPr>
          <a:xfrm flipH="1">
            <a:off x="7657339" y="2106876"/>
            <a:ext cx="1" cy="74390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8355428" y="1763472"/>
            <a:ext cx="1" cy="107046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>
            <a:off x="9111573" y="1513024"/>
            <a:ext cx="4535" cy="1322042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4789134" y="2734752"/>
            <a:ext cx="10330" cy="951709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6080019" y="2811823"/>
            <a:ext cx="5238" cy="211564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>
            <a:off x="3819977" y="3670581"/>
            <a:ext cx="6805" cy="324884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endCxn id="81" idx="1"/>
          </p:cNvCxnSpPr>
          <p:nvPr/>
        </p:nvCxnSpPr>
        <p:spPr>
          <a:xfrm flipH="1">
            <a:off x="3195021" y="3877321"/>
            <a:ext cx="767" cy="285888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(v2)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756150"/>
          </a:xfrm>
        </p:spPr>
        <p:txBody>
          <a:bodyPr/>
          <a:lstStyle/>
          <a:p>
            <a:r>
              <a:rPr lang="en-US" sz="2400" dirty="0" smtClean="0"/>
              <a:t>It’s 2039 and you are working in San Diego using NATRF2022 (</a:t>
            </a:r>
            <a:r>
              <a:rPr lang="en-US" sz="2400" b="1" u="sng" dirty="0" smtClean="0"/>
              <a:t>epoch 2035.00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You need to compare your work against a competitor’s survey</a:t>
            </a:r>
          </a:p>
          <a:p>
            <a:pPr lvl="1"/>
            <a:r>
              <a:rPr lang="en-US" sz="2000" dirty="0" smtClean="0"/>
              <a:t>Done in 2028, using PATRF2022 (</a:t>
            </a:r>
            <a:r>
              <a:rPr lang="en-US" sz="2000" b="1" u="sng" dirty="0" smtClean="0"/>
              <a:t>epoch 2025.00</a:t>
            </a:r>
            <a:r>
              <a:rPr lang="en-US" sz="2000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25,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Blueprint for 2022, Part 3: Webinar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530219" y="3415152"/>
            <a:ext cx="1665962" cy="6012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NATRF2022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ep. 2025.00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5819" y="3415152"/>
            <a:ext cx="1665962" cy="6012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PATRF2022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ep. 2025.00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63019" y="3415152"/>
            <a:ext cx="1665962" cy="6012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ITRF2014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ep. 2025.00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530219" y="5408596"/>
            <a:ext cx="1665962" cy="6012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NATRF2022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ep. 2035.00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63019" y="5408598"/>
            <a:ext cx="1665962" cy="6012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ITRF2014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ep. 2035.00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5819" y="5408597"/>
            <a:ext cx="1665962" cy="6012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PATRF2022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ep. 2035.00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Flowchart: Data 12"/>
          <p:cNvSpPr/>
          <p:nvPr/>
        </p:nvSpPr>
        <p:spPr>
          <a:xfrm>
            <a:off x="3246329" y="3403753"/>
            <a:ext cx="1432142" cy="612648"/>
          </a:xfrm>
          <a:prstGeom prst="flowChartInputOutp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EPP2022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lowchart: Data 13"/>
          <p:cNvSpPr/>
          <p:nvPr/>
        </p:nvSpPr>
        <p:spPr>
          <a:xfrm>
            <a:off x="7551108" y="3415152"/>
            <a:ext cx="1432142" cy="612648"/>
          </a:xfrm>
          <a:prstGeom prst="flowChartInputOutp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EPP2022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Flowchart: Data 14"/>
          <p:cNvSpPr/>
          <p:nvPr/>
        </p:nvSpPr>
        <p:spPr>
          <a:xfrm>
            <a:off x="7551108" y="5397197"/>
            <a:ext cx="1432142" cy="612648"/>
          </a:xfrm>
          <a:prstGeom prst="flowChartInputOutp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EPP2022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lowchart: Data 15"/>
          <p:cNvSpPr/>
          <p:nvPr/>
        </p:nvSpPr>
        <p:spPr>
          <a:xfrm>
            <a:off x="3246329" y="5397197"/>
            <a:ext cx="1432142" cy="612648"/>
          </a:xfrm>
          <a:prstGeom prst="flowChartInputOutp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EPP2022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995819" y="4409763"/>
            <a:ext cx="1665963" cy="526093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IFVM2022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9530218" y="4410364"/>
            <a:ext cx="1665963" cy="526093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IFVM2022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8" idx="3"/>
            <a:endCxn id="13" idx="2"/>
          </p:cNvCxnSpPr>
          <p:nvPr/>
        </p:nvCxnSpPr>
        <p:spPr>
          <a:xfrm flipV="1">
            <a:off x="2661781" y="3710077"/>
            <a:ext cx="727762" cy="57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3" idx="5"/>
            <a:endCxn id="9" idx="1"/>
          </p:cNvCxnSpPr>
          <p:nvPr/>
        </p:nvCxnSpPr>
        <p:spPr>
          <a:xfrm>
            <a:off x="4535257" y="3710077"/>
            <a:ext cx="727762" cy="57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4" idx="2"/>
            <a:endCxn id="9" idx="3"/>
          </p:cNvCxnSpPr>
          <p:nvPr/>
        </p:nvCxnSpPr>
        <p:spPr>
          <a:xfrm flipH="1" flipV="1">
            <a:off x="6928981" y="3715777"/>
            <a:ext cx="765341" cy="56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7" idx="1"/>
            <a:endCxn id="14" idx="5"/>
          </p:cNvCxnSpPr>
          <p:nvPr/>
        </p:nvCxnSpPr>
        <p:spPr>
          <a:xfrm flipH="1">
            <a:off x="8840036" y="3715777"/>
            <a:ext cx="690183" cy="56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0"/>
            <a:endCxn id="7" idx="2"/>
          </p:cNvCxnSpPr>
          <p:nvPr/>
        </p:nvCxnSpPr>
        <p:spPr>
          <a:xfrm flipV="1">
            <a:off x="10363200" y="4016401"/>
            <a:ext cx="0" cy="3939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8" idx="4"/>
            <a:endCxn id="10" idx="0"/>
          </p:cNvCxnSpPr>
          <p:nvPr/>
        </p:nvCxnSpPr>
        <p:spPr>
          <a:xfrm>
            <a:off x="10363200" y="4936457"/>
            <a:ext cx="0" cy="4721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7" idx="0"/>
            <a:endCxn id="8" idx="2"/>
          </p:cNvCxnSpPr>
          <p:nvPr/>
        </p:nvCxnSpPr>
        <p:spPr>
          <a:xfrm flipH="1" flipV="1">
            <a:off x="1828800" y="4016401"/>
            <a:ext cx="1" cy="3933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7" idx="4"/>
            <a:endCxn id="12" idx="0"/>
          </p:cNvCxnSpPr>
          <p:nvPr/>
        </p:nvCxnSpPr>
        <p:spPr>
          <a:xfrm flipH="1">
            <a:off x="1828800" y="4935856"/>
            <a:ext cx="1" cy="47274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2" idx="3"/>
            <a:endCxn id="16" idx="2"/>
          </p:cNvCxnSpPr>
          <p:nvPr/>
        </p:nvCxnSpPr>
        <p:spPr>
          <a:xfrm flipV="1">
            <a:off x="2661781" y="5703521"/>
            <a:ext cx="727762" cy="57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6" idx="5"/>
            <a:endCxn id="11" idx="1"/>
          </p:cNvCxnSpPr>
          <p:nvPr/>
        </p:nvCxnSpPr>
        <p:spPr>
          <a:xfrm>
            <a:off x="4535257" y="5703521"/>
            <a:ext cx="727762" cy="570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1" idx="3"/>
            <a:endCxn id="15" idx="2"/>
          </p:cNvCxnSpPr>
          <p:nvPr/>
        </p:nvCxnSpPr>
        <p:spPr>
          <a:xfrm flipV="1">
            <a:off x="6928981" y="5703521"/>
            <a:ext cx="765341" cy="570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0" idx="1"/>
            <a:endCxn id="15" idx="5"/>
          </p:cNvCxnSpPr>
          <p:nvPr/>
        </p:nvCxnSpPr>
        <p:spPr>
          <a:xfrm flipH="1" flipV="1">
            <a:off x="8840036" y="5703521"/>
            <a:ext cx="690183" cy="57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310622" y="4487779"/>
            <a:ext cx="5570756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This would’ve been a “NADCON” function in the past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19" idx="3"/>
            <a:endCxn id="18" idx="2"/>
          </p:cNvCxnSpPr>
          <p:nvPr/>
        </p:nvCxnSpPr>
        <p:spPr>
          <a:xfrm>
            <a:off x="8881378" y="4672445"/>
            <a:ext cx="648840" cy="966"/>
          </a:xfrm>
          <a:prstGeom prst="straightConnector1">
            <a:avLst/>
          </a:prstGeom>
          <a:ln>
            <a:solidFill>
              <a:srgbClr val="00B0F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9" idx="1"/>
            <a:endCxn id="17" idx="6"/>
          </p:cNvCxnSpPr>
          <p:nvPr/>
        </p:nvCxnSpPr>
        <p:spPr>
          <a:xfrm flipH="1">
            <a:off x="2661782" y="4672445"/>
            <a:ext cx="648840" cy="365"/>
          </a:xfrm>
          <a:prstGeom prst="straightConnector1">
            <a:avLst/>
          </a:prstGeom>
          <a:ln>
            <a:solidFill>
              <a:srgbClr val="00B0F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19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499364"/>
            <a:ext cx="8229600" cy="1143000"/>
          </a:xfrm>
        </p:spPr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25,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Blueprint for 2022, Part 3: Webinar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1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NOAA CORS Network (NCN)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of 2019, this is the official </a:t>
            </a:r>
            <a:r>
              <a:rPr lang="en-US" u="sng" dirty="0" smtClean="0"/>
              <a:t>name of the network </a:t>
            </a:r>
            <a:r>
              <a:rPr lang="en-US" dirty="0" smtClean="0"/>
              <a:t>managed at NGS</a:t>
            </a:r>
          </a:p>
          <a:p>
            <a:pPr lvl="1"/>
            <a:r>
              <a:rPr lang="en-US" dirty="0" smtClean="0"/>
              <a:t>Historically referred to as “CORS” or “the CORS”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25,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Blueprint for 2022, Part 3: Webinar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6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ARP vs GRP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purpose of a CORS can be debated</a:t>
            </a:r>
          </a:p>
          <a:p>
            <a:pPr lvl="1"/>
            <a:r>
              <a:rPr lang="en-US" dirty="0" smtClean="0"/>
              <a:t>But at NGS:  the continuous collection of GNSS data for the express purpose of determining the continuous coordinates of </a:t>
            </a:r>
            <a:r>
              <a:rPr lang="en-US" b="1" i="1" u="sng" dirty="0" smtClean="0"/>
              <a:t>a unique, permanent, physical point on each CORS</a:t>
            </a:r>
            <a:endParaRPr lang="en-US" dirty="0"/>
          </a:p>
          <a:p>
            <a:pPr lvl="2"/>
            <a:r>
              <a:rPr lang="en-US" dirty="0" smtClean="0"/>
              <a:t>Such a point is called the Geometric Reference Point, or GRP</a:t>
            </a:r>
          </a:p>
          <a:p>
            <a:pPr lvl="2"/>
            <a:r>
              <a:rPr lang="en-US" dirty="0" smtClean="0"/>
              <a:t>Not to be confused with the Antenna Reference Point, or ARP</a:t>
            </a:r>
          </a:p>
          <a:p>
            <a:pPr lvl="3"/>
            <a:r>
              <a:rPr lang="en-US" dirty="0" smtClean="0"/>
              <a:t>Which is part of each </a:t>
            </a:r>
            <a:r>
              <a:rPr lang="en-US" b="1" i="1" dirty="0" smtClean="0"/>
              <a:t>antenna</a:t>
            </a:r>
            <a:r>
              <a:rPr lang="en-US" dirty="0" smtClean="0"/>
              <a:t>, not a permanent, unique physical part of a CORS</a:t>
            </a:r>
          </a:p>
          <a:p>
            <a:pPr lvl="1"/>
            <a:r>
              <a:rPr lang="en-US" dirty="0" smtClean="0"/>
              <a:t>Identification of GRPs has begun</a:t>
            </a:r>
          </a:p>
          <a:p>
            <a:pPr lvl="2"/>
            <a:r>
              <a:rPr lang="en-US" dirty="0" smtClean="0"/>
              <a:t>Coordinates on a CORS will eventually be fully transitioned to be “coordinates of the GRP of the CORS”.  Right now they are…unclear.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25,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Blueprint for 2022, Part 3: Webinar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 Month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span of four consecutive GPS weeks, where the first GPS week in the GPS month is an integer multiple of 4</a:t>
            </a:r>
          </a:p>
          <a:p>
            <a:pPr lvl="1"/>
            <a:r>
              <a:rPr lang="en-US" dirty="0" smtClean="0"/>
              <a:t>GPS Month 0 = GPS weeks 0, 1, 2 and 3</a:t>
            </a:r>
          </a:p>
          <a:p>
            <a:pPr lvl="1"/>
            <a:r>
              <a:rPr lang="en-US" dirty="0" smtClean="0"/>
              <a:t>GPS Month 1 = GPS weeks 4, 5, 6 and 7</a:t>
            </a:r>
          </a:p>
          <a:p>
            <a:pPr lvl="1"/>
            <a:r>
              <a:rPr lang="en-US" dirty="0" smtClean="0"/>
              <a:t>Etc.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25,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Blueprint for 2022, Part 3: Webinar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Line, Up Front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If you do geospatial work in the USA…</a:t>
            </a:r>
          </a:p>
          <a:p>
            <a:r>
              <a:rPr lang="en-US" sz="2400" dirty="0"/>
              <a:t>and you work in the National Spatial Reference System..</a:t>
            </a:r>
          </a:p>
          <a:p>
            <a:r>
              <a:rPr lang="en-US" sz="2400" dirty="0"/>
              <a:t>every product you’ve ever made…</a:t>
            </a:r>
          </a:p>
          <a:p>
            <a:pPr lvl="1"/>
            <a:r>
              <a:rPr lang="en-US" sz="2000" dirty="0"/>
              <a:t>every survey…</a:t>
            </a:r>
          </a:p>
          <a:p>
            <a:pPr lvl="1"/>
            <a:r>
              <a:rPr lang="en-US" sz="2000" dirty="0"/>
              <a:t>every map…</a:t>
            </a:r>
          </a:p>
          <a:p>
            <a:pPr lvl="1"/>
            <a:r>
              <a:rPr lang="en-US" sz="2000" dirty="0"/>
              <a:t>every </a:t>
            </a:r>
            <a:r>
              <a:rPr lang="en-US" sz="2000" dirty="0" err="1"/>
              <a:t>lidar</a:t>
            </a:r>
            <a:r>
              <a:rPr lang="en-US" sz="2000" dirty="0"/>
              <a:t> point cloud…</a:t>
            </a:r>
          </a:p>
          <a:p>
            <a:pPr lvl="1"/>
            <a:r>
              <a:rPr lang="en-US" sz="2000" dirty="0"/>
              <a:t>every image…</a:t>
            </a:r>
          </a:p>
          <a:p>
            <a:pPr lvl="1"/>
            <a:r>
              <a:rPr lang="en-US" sz="2000" dirty="0"/>
              <a:t>every DEM…</a:t>
            </a:r>
          </a:p>
          <a:p>
            <a:pPr lvl="1"/>
            <a:r>
              <a:rPr lang="en-US" sz="2000" dirty="0"/>
              <a:t>WILL have the </a:t>
            </a:r>
            <a:r>
              <a:rPr lang="en-US" sz="2000" b="1" i="1" dirty="0">
                <a:solidFill>
                  <a:srgbClr val="FF0000"/>
                </a:solidFill>
              </a:rPr>
              <a:t>wrong</a:t>
            </a:r>
            <a:r>
              <a:rPr lang="en-US" sz="2000" dirty="0"/>
              <a:t> coordinates on it in </a:t>
            </a:r>
            <a:r>
              <a:rPr lang="en-US" sz="2000" dirty="0" smtClean="0"/>
              <a:t>3 years</a:t>
            </a:r>
            <a:r>
              <a:rPr lang="en-US" sz="2000" dirty="0"/>
              <a:t>.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Let’s talk about what this means, why it is happening, and how it will affect things going forward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25,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Blueprint for 2022, Part 3: Webinar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7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499364"/>
            <a:ext cx="8229600" cy="1143000"/>
          </a:xfrm>
        </p:spPr>
        <p:txBody>
          <a:bodyPr/>
          <a:lstStyle/>
          <a:p>
            <a:r>
              <a:rPr lang="en-US" dirty="0" smtClean="0"/>
              <a:t>New Types of Coordinates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25,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Blueprint for 2022, Part 3: Webinar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9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0299929"/>
              </p:ext>
            </p:extLst>
          </p:nvPr>
        </p:nvGraphicFramePr>
        <p:xfrm>
          <a:off x="419878" y="1600200"/>
          <a:ext cx="11162522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2816">
                  <a:extLst>
                    <a:ext uri="{9D8B030D-6E8A-4147-A177-3AD203B41FA5}">
                      <a16:colId xmlns:a16="http://schemas.microsoft.com/office/drawing/2014/main" val="3072164736"/>
                    </a:ext>
                  </a:extLst>
                </a:gridCol>
                <a:gridCol w="1847461">
                  <a:extLst>
                    <a:ext uri="{9D8B030D-6E8A-4147-A177-3AD203B41FA5}">
                      <a16:colId xmlns:a16="http://schemas.microsoft.com/office/drawing/2014/main" val="2891838301"/>
                    </a:ext>
                  </a:extLst>
                </a:gridCol>
                <a:gridCol w="7542245">
                  <a:extLst>
                    <a:ext uri="{9D8B030D-6E8A-4147-A177-3AD203B41FA5}">
                      <a16:colId xmlns:a16="http://schemas.microsoft.com/office/drawing/2014/main" val="39376704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Generally </a:t>
                      </a:r>
                      <a:r>
                        <a:rPr lang="en-US" baseline="0" dirty="0" smtClean="0"/>
                        <a:t>on…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128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Reported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Passive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“Quick and Dirty”.  Smartphone</a:t>
                      </a:r>
                      <a:r>
                        <a:rPr lang="en-US" baseline="0" dirty="0" smtClean="0"/>
                        <a:t> accuracy.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401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Preliminary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Passive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Computed by you with OPUS </a:t>
                      </a:r>
                      <a:r>
                        <a:rPr lang="en-US" dirty="0" smtClean="0"/>
                        <a:t>using your data.  Unchecked by NGS.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725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Final Discrete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Passive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Most</a:t>
                      </a:r>
                      <a:r>
                        <a:rPr lang="en-US" baseline="0" dirty="0" smtClean="0"/>
                        <a:t> accurate.  Time-dependent.  Computed by NGS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every four weeks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5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Final Running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Continuous</a:t>
                      </a:r>
                      <a:r>
                        <a:rPr lang="en-US" baseline="0" dirty="0" smtClean="0"/>
                        <a:t> time-dependent CORS coordinates.  Checked by NGS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every day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036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Reference Epoch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Passive and CORS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Modeled</a:t>
                      </a:r>
                      <a:r>
                        <a:rPr lang="en-US" baseline="0" dirty="0" smtClean="0"/>
                        <a:t> from Final Discrete, Final Running, IFVM2022 and </a:t>
                      </a:r>
                      <a:r>
                        <a:rPr lang="en-US" baseline="0" dirty="0" err="1" smtClean="0"/>
                        <a:t>GeMS</a:t>
                      </a:r>
                      <a:r>
                        <a:rPr lang="en-US" baseline="0" dirty="0" smtClean="0"/>
                        <a:t>.</a:t>
                      </a:r>
                    </a:p>
                    <a:p>
                      <a:r>
                        <a:rPr lang="en-US" baseline="0" dirty="0" smtClean="0"/>
                        <a:t>Computed by NGS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every five years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6356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types of coordinates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25,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Blueprint for 2022, Part 3: Webinar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9878" y="1947456"/>
            <a:ext cx="11162522" cy="4271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9878" y="2374639"/>
            <a:ext cx="11162522" cy="3315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9878" y="2706186"/>
            <a:ext cx="11162522" cy="387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9878" y="3093406"/>
            <a:ext cx="11162522" cy="3915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9878" y="3480626"/>
            <a:ext cx="11162522" cy="6138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5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Types of Coordinates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Reported</a:t>
            </a:r>
            <a:endParaRPr lang="en-US" dirty="0" smtClean="0"/>
          </a:p>
          <a:p>
            <a:pPr lvl="1"/>
            <a:r>
              <a:rPr lang="en-US" i="1" dirty="0" smtClean="0"/>
              <a:t>“These </a:t>
            </a:r>
            <a:r>
              <a:rPr lang="en-US" i="1" dirty="0"/>
              <a:t>are from any source where the coordinate is directly reported to NGS </a:t>
            </a:r>
            <a:r>
              <a:rPr lang="en-US" i="1" u="sng" dirty="0"/>
              <a:t>without the data necessary for NGS to replicate the coordinate</a:t>
            </a:r>
            <a:r>
              <a:rPr lang="en-US" i="1" dirty="0" smtClean="0"/>
              <a:t>.”</a:t>
            </a:r>
          </a:p>
          <a:p>
            <a:pPr lvl="2"/>
            <a:r>
              <a:rPr lang="en-US" dirty="0" smtClean="0"/>
              <a:t>Scaled</a:t>
            </a:r>
          </a:p>
          <a:p>
            <a:pPr lvl="2"/>
            <a:r>
              <a:rPr lang="en-US" dirty="0" smtClean="0"/>
              <a:t>From NCAT or </a:t>
            </a:r>
            <a:r>
              <a:rPr lang="en-US" dirty="0" err="1" smtClean="0"/>
              <a:t>Vdatum</a:t>
            </a:r>
            <a:endParaRPr lang="en-US" dirty="0" smtClean="0"/>
          </a:p>
          <a:p>
            <a:pPr lvl="3"/>
            <a:r>
              <a:rPr lang="en-US" dirty="0" smtClean="0"/>
              <a:t>NGS Coordinate Conversion and Transformation Tool (NCAT)</a:t>
            </a:r>
          </a:p>
          <a:p>
            <a:pPr lvl="2"/>
            <a:r>
              <a:rPr lang="en-US" dirty="0" smtClean="0"/>
              <a:t>Hand Held / Smartphone</a:t>
            </a:r>
          </a:p>
          <a:p>
            <a:pPr lvl="2"/>
            <a:r>
              <a:rPr lang="en-US" dirty="0" smtClean="0"/>
              <a:t>Reported directly from an RTK rover without data files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25,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Blueprint for 2022, Part 3: Webinar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3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Reported Coordinates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9370" y="1339817"/>
            <a:ext cx="3636832" cy="452596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25,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Blueprint for 2022, Part 3: Webinar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033" y="1417639"/>
            <a:ext cx="4712811" cy="431707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557099" y="3576178"/>
            <a:ext cx="1449421" cy="37325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0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Types of Coordinates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Preliminary</a:t>
            </a:r>
            <a:endParaRPr lang="en-US" dirty="0" smtClean="0"/>
          </a:p>
          <a:p>
            <a:pPr lvl="1"/>
            <a:r>
              <a:rPr lang="en-US" i="1" dirty="0" smtClean="0"/>
              <a:t>“</a:t>
            </a:r>
            <a:r>
              <a:rPr lang="en-US" i="1" dirty="0"/>
              <a:t>These are coordinates </a:t>
            </a:r>
            <a:r>
              <a:rPr lang="en-US" i="1" u="sng" dirty="0"/>
              <a:t>at survey epoch</a:t>
            </a:r>
            <a:r>
              <a:rPr lang="en-US" i="1" dirty="0"/>
              <a:t> that have been computed from OPUS, but </a:t>
            </a:r>
            <a:r>
              <a:rPr lang="en-US" i="1" u="sng" dirty="0"/>
              <a:t>not yet quality checked</a:t>
            </a:r>
            <a:r>
              <a:rPr lang="en-US" i="1" dirty="0"/>
              <a:t> and loaded into the </a:t>
            </a:r>
            <a:r>
              <a:rPr lang="en-US" i="1" dirty="0" smtClean="0"/>
              <a:t>National Spatial Referenc</a:t>
            </a:r>
            <a:r>
              <a:rPr lang="en-US" i="1" dirty="0"/>
              <a:t>e</a:t>
            </a:r>
            <a:r>
              <a:rPr lang="en-US" i="1" dirty="0" smtClean="0"/>
              <a:t> System Database (NSRS DB).”</a:t>
            </a:r>
          </a:p>
          <a:p>
            <a:pPr lvl="2"/>
            <a:r>
              <a:rPr lang="en-US" i="1" dirty="0" smtClean="0"/>
              <a:t>User-computed</a:t>
            </a:r>
            <a:r>
              <a:rPr lang="en-US" dirty="0" smtClean="0"/>
              <a:t> values, such as they might get today from either OPUS-S or OPUS-Projects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“Preliminary” coordinates are the </a:t>
            </a:r>
            <a:r>
              <a:rPr lang="en-US" b="1" i="1" u="sng" dirty="0" smtClean="0">
                <a:solidFill>
                  <a:srgbClr val="FF0000"/>
                </a:solidFill>
              </a:rPr>
              <a:t>only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coordinates a user </a:t>
            </a:r>
            <a:r>
              <a:rPr lang="en-US" dirty="0" smtClean="0">
                <a:solidFill>
                  <a:srgbClr val="FF0000"/>
                </a:solidFill>
              </a:rPr>
              <a:t>will </a:t>
            </a:r>
            <a:r>
              <a:rPr lang="en-US" dirty="0">
                <a:solidFill>
                  <a:srgbClr val="FF0000"/>
                </a:solidFill>
              </a:rPr>
              <a:t>get </a:t>
            </a:r>
            <a:r>
              <a:rPr lang="en-US" dirty="0" smtClean="0">
                <a:solidFill>
                  <a:srgbClr val="FF0000"/>
                </a:solidFill>
              </a:rPr>
              <a:t>directly from </a:t>
            </a:r>
            <a:r>
              <a:rPr lang="en-US" dirty="0">
                <a:solidFill>
                  <a:srgbClr val="FF0000"/>
                </a:solidFill>
              </a:rPr>
              <a:t>OPUS</a:t>
            </a:r>
          </a:p>
          <a:p>
            <a:pPr lvl="3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25,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Blueprint for 2022, Part 3: Webinar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2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Types of Coordinates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Reference Epoch</a:t>
            </a:r>
            <a:endParaRPr lang="en-US" dirty="0" smtClean="0"/>
          </a:p>
          <a:p>
            <a:pPr lvl="1"/>
            <a:r>
              <a:rPr lang="en-US" i="1" dirty="0"/>
              <a:t>“These are coordinates which have been </a:t>
            </a:r>
            <a:r>
              <a:rPr lang="en-US" i="1" u="sng" dirty="0" smtClean="0"/>
              <a:t>estimated by NGS</a:t>
            </a:r>
            <a:r>
              <a:rPr lang="en-US" i="1" dirty="0" smtClean="0"/>
              <a:t>, from time-dependent (final discrete and final running) coordinates, </a:t>
            </a:r>
            <a:r>
              <a:rPr lang="en-US" i="1" u="sng" dirty="0" smtClean="0"/>
              <a:t>at an Official NSRS Reference Epoch (ONRE)</a:t>
            </a:r>
            <a:r>
              <a:rPr lang="en-US" i="1" dirty="0" smtClean="0"/>
              <a:t>”</a:t>
            </a:r>
          </a:p>
          <a:p>
            <a:pPr lvl="2"/>
            <a:r>
              <a:rPr lang="en-US" dirty="0" smtClean="0"/>
              <a:t>NAD 83(2011) epoch 2010.00 (sort of) would’ve fallen under this category</a:t>
            </a:r>
          </a:p>
          <a:p>
            <a:pPr lvl="2"/>
            <a:r>
              <a:rPr lang="en-US" dirty="0" smtClean="0"/>
              <a:t>These will be computed by NGS every 5 years</a:t>
            </a:r>
          </a:p>
          <a:p>
            <a:pPr lvl="3"/>
            <a:r>
              <a:rPr lang="en-US" dirty="0" smtClean="0"/>
              <a:t>On a schedule 2-3 years past ONRE</a:t>
            </a:r>
          </a:p>
          <a:p>
            <a:pPr lvl="4"/>
            <a:r>
              <a:rPr lang="en-US" dirty="0" smtClean="0"/>
              <a:t>2020.00 coordinates will be computed in CY 2022</a:t>
            </a:r>
          </a:p>
          <a:p>
            <a:pPr lvl="4"/>
            <a:r>
              <a:rPr lang="en-US" dirty="0" smtClean="0"/>
              <a:t>2025.00 coordinates will be computed in CY 2027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25,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Blueprint for 2022, Part 3: Webinar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1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Types of Coordinates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Final Discrete</a:t>
            </a:r>
            <a:endParaRPr lang="en-US" dirty="0" smtClean="0"/>
          </a:p>
          <a:p>
            <a:pPr lvl="1"/>
            <a:r>
              <a:rPr lang="en-US" i="1" dirty="0" smtClean="0"/>
              <a:t>“</a:t>
            </a:r>
            <a:r>
              <a:rPr lang="en-US" i="1" dirty="0"/>
              <a:t>These are coordinates </a:t>
            </a:r>
            <a:r>
              <a:rPr lang="en-US" i="1" u="sng" dirty="0"/>
              <a:t>computed </a:t>
            </a:r>
            <a:r>
              <a:rPr lang="en-US" i="1" u="sng" dirty="0" smtClean="0"/>
              <a:t>by </a:t>
            </a:r>
            <a:r>
              <a:rPr lang="en-US" i="1" u="sng" dirty="0"/>
              <a:t>NGS</a:t>
            </a:r>
            <a:r>
              <a:rPr lang="en-US" i="1" dirty="0"/>
              <a:t> using submitted data and metadata, checked and adjusted and </a:t>
            </a:r>
            <a:r>
              <a:rPr lang="en-US" i="1" u="sng" dirty="0"/>
              <a:t>referenced to </a:t>
            </a:r>
            <a:r>
              <a:rPr lang="en-US" i="1" u="sng" dirty="0" smtClean="0"/>
              <a:t>a single survey epoch</a:t>
            </a:r>
            <a:r>
              <a:rPr lang="en-US" i="1" dirty="0" smtClean="0"/>
              <a:t>.” </a:t>
            </a:r>
          </a:p>
          <a:p>
            <a:pPr lvl="2"/>
            <a:r>
              <a:rPr lang="en-US" dirty="0" smtClean="0"/>
              <a:t>These </a:t>
            </a:r>
            <a:r>
              <a:rPr lang="en-US" dirty="0"/>
              <a:t>represent the best estimates NGS has of the </a:t>
            </a:r>
            <a:r>
              <a:rPr lang="en-US" dirty="0" smtClean="0"/>
              <a:t>time-dependent coordinates </a:t>
            </a:r>
            <a:r>
              <a:rPr lang="en-US" dirty="0"/>
              <a:t>at any </a:t>
            </a:r>
            <a:r>
              <a:rPr lang="en-US" dirty="0" smtClean="0"/>
              <a:t>mark</a:t>
            </a:r>
          </a:p>
          <a:p>
            <a:pPr lvl="2"/>
            <a:r>
              <a:rPr lang="en-US" dirty="0" smtClean="0"/>
              <a:t>Survey epochs:</a:t>
            </a:r>
          </a:p>
          <a:p>
            <a:pPr lvl="3"/>
            <a:r>
              <a:rPr lang="en-US" dirty="0" smtClean="0"/>
              <a:t>GNSS:  Each GPS Month</a:t>
            </a:r>
          </a:p>
          <a:p>
            <a:pPr lvl="4"/>
            <a:r>
              <a:rPr lang="en-US" dirty="0"/>
              <a:t>Stand-alone occupations, RTK/RTN, Campaigns,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3"/>
            <a:r>
              <a:rPr lang="en-US" dirty="0" smtClean="0"/>
              <a:t>Leveling:  Annually</a:t>
            </a:r>
          </a:p>
          <a:p>
            <a:pPr lvl="4"/>
            <a:r>
              <a:rPr lang="en-US" dirty="0" err="1" smtClean="0"/>
              <a:t>Orthometric</a:t>
            </a:r>
            <a:r>
              <a:rPr lang="en-US" dirty="0" smtClean="0"/>
              <a:t> heights:  Leveling adjusted to GNSS-based </a:t>
            </a:r>
            <a:r>
              <a:rPr lang="en-US" dirty="0" err="1" smtClean="0"/>
              <a:t>orthometric</a:t>
            </a:r>
            <a:r>
              <a:rPr lang="en-US" dirty="0" smtClean="0"/>
              <a:t> heights</a:t>
            </a:r>
            <a:endParaRPr lang="en-US" b="1" u="sng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25,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Blueprint for 2022, Part 3: Webinar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94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Types of Coordinates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Final Running</a:t>
            </a:r>
            <a:endParaRPr lang="en-US" dirty="0" smtClean="0"/>
          </a:p>
          <a:p>
            <a:pPr lvl="1"/>
            <a:r>
              <a:rPr lang="en-US" i="1" dirty="0"/>
              <a:t>“Of all types of coordinates on a mark, these are the only ones which will have a coordinate at any </a:t>
            </a:r>
            <a:r>
              <a:rPr lang="en-US" i="1" dirty="0" smtClean="0"/>
              <a:t>time.”</a:t>
            </a:r>
          </a:p>
          <a:p>
            <a:pPr lvl="2"/>
            <a:r>
              <a:rPr lang="en-US" dirty="0" smtClean="0"/>
              <a:t>Generally will only be available at each CORS</a:t>
            </a:r>
          </a:p>
          <a:p>
            <a:pPr lvl="3"/>
            <a:r>
              <a:rPr lang="en-US" dirty="0" smtClean="0"/>
              <a:t>Also being called the </a:t>
            </a:r>
            <a:r>
              <a:rPr lang="en-US" u="sng" dirty="0" smtClean="0"/>
              <a:t>coordinate function</a:t>
            </a:r>
          </a:p>
          <a:p>
            <a:pPr lvl="3"/>
            <a:r>
              <a:rPr lang="en-US" dirty="0" smtClean="0"/>
              <a:t>Which </a:t>
            </a:r>
            <a:r>
              <a:rPr lang="en-US" dirty="0"/>
              <a:t>will be generated by a </a:t>
            </a:r>
            <a:r>
              <a:rPr lang="en-US" dirty="0" smtClean="0"/>
              <a:t>“fit” to daily processed data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25,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Blueprint for 2022, Part 3: Webinar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modernized NSRS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OPUS</a:t>
            </a:r>
          </a:p>
          <a:p>
            <a:pPr lvl="1"/>
            <a:r>
              <a:rPr lang="en-US" dirty="0" smtClean="0"/>
              <a:t>Will include stand-alone GNSS (like “OPUS-S” and “OPUS-RS”)</a:t>
            </a:r>
          </a:p>
          <a:p>
            <a:pPr lvl="1"/>
            <a:r>
              <a:rPr lang="en-US" dirty="0" smtClean="0"/>
              <a:t>Will include mark discovery, recovery and reporting</a:t>
            </a:r>
          </a:p>
          <a:p>
            <a:pPr lvl="1"/>
            <a:r>
              <a:rPr lang="en-US" dirty="0" smtClean="0"/>
              <a:t>Will include project management and analysis for:</a:t>
            </a:r>
          </a:p>
          <a:p>
            <a:pPr lvl="2"/>
            <a:r>
              <a:rPr lang="en-US" dirty="0" smtClean="0"/>
              <a:t>GNSS (including RTK and RTN!)</a:t>
            </a:r>
          </a:p>
          <a:p>
            <a:pPr lvl="2"/>
            <a:r>
              <a:rPr lang="en-US" dirty="0" smtClean="0"/>
              <a:t>Leveling</a:t>
            </a:r>
          </a:p>
          <a:p>
            <a:pPr lvl="2"/>
            <a:r>
              <a:rPr lang="en-US" dirty="0" smtClean="0"/>
              <a:t>Classical</a:t>
            </a:r>
          </a:p>
          <a:p>
            <a:pPr lvl="2"/>
            <a:r>
              <a:rPr lang="en-US" dirty="0" smtClean="0"/>
              <a:t>Gravity</a:t>
            </a:r>
          </a:p>
          <a:p>
            <a:pPr lvl="2"/>
            <a:r>
              <a:rPr lang="en-US" dirty="0" smtClean="0"/>
              <a:t>All in one project!</a:t>
            </a:r>
          </a:p>
          <a:p>
            <a:pPr lvl="1"/>
            <a:r>
              <a:rPr lang="en-US" dirty="0" smtClean="0"/>
              <a:t>Will have a “submit to NGS” button which replaces “</a:t>
            </a:r>
            <a:r>
              <a:rPr lang="en-US" dirty="0" err="1" smtClean="0"/>
              <a:t>bluebooking</a:t>
            </a:r>
            <a:r>
              <a:rPr lang="en-US" dirty="0" smtClean="0"/>
              <a:t>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25,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Blueprint for 2022, Part 3: Webinar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7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modernized NSRS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OPUS</a:t>
            </a:r>
          </a:p>
          <a:p>
            <a:pPr lvl="1"/>
            <a:r>
              <a:rPr lang="en-US" b="1" i="1" dirty="0" smtClean="0"/>
              <a:t>Guidance</a:t>
            </a:r>
            <a:r>
              <a:rPr lang="en-US" dirty="0" smtClean="0"/>
              <a:t> (such as pre-selected CORSs and assistance in locating marks in project areas)</a:t>
            </a:r>
          </a:p>
          <a:p>
            <a:pPr lvl="1"/>
            <a:r>
              <a:rPr lang="en-US" b="1" i="1" dirty="0" smtClean="0"/>
              <a:t>Users will decide </a:t>
            </a:r>
            <a:r>
              <a:rPr lang="en-US" dirty="0" smtClean="0"/>
              <a:t>what control to hold fixed and what epochs they wish to set for the adjustment</a:t>
            </a:r>
          </a:p>
          <a:p>
            <a:pPr lvl="2"/>
            <a:r>
              <a:rPr lang="en-US" dirty="0" smtClean="0"/>
              <a:t>“Preliminary coordinates”</a:t>
            </a:r>
          </a:p>
          <a:p>
            <a:pPr lvl="1"/>
            <a:r>
              <a:rPr lang="en-US" dirty="0" smtClean="0"/>
              <a:t>If submitted to NGS, we will harvest your raw data and use it to compute Final Discrete coordinates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25,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Blueprint for 2022, Part 3: Webinar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BP3?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BP3 is a companion to BP1 (geometric) and BP2 (geopotential), both released in 2017</a:t>
            </a:r>
          </a:p>
          <a:p>
            <a:pPr lvl="1"/>
            <a:r>
              <a:rPr lang="en-US" dirty="0" smtClean="0"/>
              <a:t>It is about “re-inventing </a:t>
            </a:r>
            <a:r>
              <a:rPr lang="en-US" dirty="0" err="1" smtClean="0"/>
              <a:t>bluebooking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It’s about how </a:t>
            </a:r>
            <a:r>
              <a:rPr lang="en-US" u="sng" dirty="0" smtClean="0"/>
              <a:t>NGS</a:t>
            </a:r>
            <a:r>
              <a:rPr lang="en-US" dirty="0" smtClean="0"/>
              <a:t> will </a:t>
            </a:r>
            <a:r>
              <a:rPr lang="en-US" u="sng" dirty="0" smtClean="0"/>
              <a:t>provide</a:t>
            </a:r>
            <a:r>
              <a:rPr lang="en-US" dirty="0" smtClean="0"/>
              <a:t> the frames/datum in the future</a:t>
            </a:r>
          </a:p>
          <a:p>
            <a:pPr lvl="1"/>
            <a:r>
              <a:rPr lang="en-US" dirty="0"/>
              <a:t>It’s about how </a:t>
            </a:r>
            <a:r>
              <a:rPr lang="en-US" u="sng" dirty="0"/>
              <a:t>YOU</a:t>
            </a:r>
            <a:r>
              <a:rPr lang="en-US" dirty="0"/>
              <a:t> will </a:t>
            </a:r>
            <a:r>
              <a:rPr lang="en-US" u="sng" dirty="0"/>
              <a:t>use</a:t>
            </a:r>
            <a:r>
              <a:rPr lang="en-US" dirty="0"/>
              <a:t> the frames/datum in BP1 and BP2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25,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Blueprint for 2022, Part 3: Webinar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6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modernized NSRS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GNSS is your only entry (for now)</a:t>
            </a:r>
          </a:p>
          <a:p>
            <a:pPr lvl="1"/>
            <a:r>
              <a:rPr lang="en-US" dirty="0" smtClean="0"/>
              <a:t>Leveling and Classical surveys will need some GNSS if you wish to submit your survey to NGS for inclusion in the NSRS database</a:t>
            </a:r>
          </a:p>
          <a:p>
            <a:pPr lvl="2"/>
            <a:r>
              <a:rPr lang="en-US" dirty="0" smtClean="0"/>
              <a:t>Some GNSS = RTK or RTN is fine</a:t>
            </a:r>
          </a:p>
          <a:p>
            <a:pPr lvl="2"/>
            <a:r>
              <a:rPr lang="en-US" dirty="0" smtClean="0"/>
              <a:t>No decision yet on whether OPUS will operate if projects have no GNSS</a:t>
            </a:r>
          </a:p>
          <a:p>
            <a:pPr lvl="3"/>
            <a:r>
              <a:rPr lang="en-US" dirty="0" smtClean="0"/>
              <a:t>If it does, this tends to encourage reliance upon passive control </a:t>
            </a:r>
          </a:p>
          <a:p>
            <a:pPr lvl="4"/>
            <a:r>
              <a:rPr lang="en-US" dirty="0" smtClean="0"/>
              <a:t>which is “so 90’s” </a:t>
            </a:r>
          </a:p>
          <a:p>
            <a:pPr lvl="5"/>
            <a:r>
              <a:rPr lang="en-US" dirty="0" smtClean="0"/>
              <a:t>(1890s!)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25,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Blueprint for 2022, Part 3: Webinar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3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much more…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New version of PAGES</a:t>
            </a:r>
          </a:p>
          <a:p>
            <a:pPr lvl="1"/>
            <a:r>
              <a:rPr lang="en-US" sz="2000" dirty="0" smtClean="0"/>
              <a:t>GPS, Galileo, GLONASS, </a:t>
            </a:r>
            <a:r>
              <a:rPr lang="en-US" sz="2000" dirty="0" err="1" smtClean="0"/>
              <a:t>Beidou</a:t>
            </a:r>
            <a:r>
              <a:rPr lang="en-US" sz="2000" dirty="0" smtClean="0"/>
              <a:t>, QZSS, etc.</a:t>
            </a:r>
          </a:p>
          <a:p>
            <a:pPr lvl="1"/>
            <a:r>
              <a:rPr lang="en-US" sz="2000" dirty="0" smtClean="0"/>
              <a:t>Target: 15 minute occupations</a:t>
            </a:r>
          </a:p>
          <a:p>
            <a:r>
              <a:rPr lang="en-US" sz="2400" dirty="0" smtClean="0"/>
              <a:t>OPUS expansion plan</a:t>
            </a:r>
          </a:p>
          <a:p>
            <a:pPr lvl="1"/>
            <a:r>
              <a:rPr lang="en-US" sz="2000" dirty="0" smtClean="0"/>
              <a:t>RTK/RTN:  2019</a:t>
            </a:r>
          </a:p>
          <a:p>
            <a:pPr lvl="1"/>
            <a:r>
              <a:rPr lang="en-US" sz="2000" dirty="0" smtClean="0"/>
              <a:t>Leveling, Classical, Gravity: 2020-2025</a:t>
            </a:r>
          </a:p>
          <a:p>
            <a:pPr lvl="1"/>
            <a:r>
              <a:rPr lang="en-US" sz="2000" dirty="0" smtClean="0"/>
              <a:t>Fully integrated (GPS projects with leveling and gravity?  No problem!)</a:t>
            </a:r>
          </a:p>
          <a:p>
            <a:pPr lvl="1"/>
            <a:r>
              <a:rPr lang="en-US" sz="2000" dirty="0" smtClean="0"/>
              <a:t>Ease of submission to NGS for inclusion in the NSRS</a:t>
            </a:r>
          </a:p>
          <a:p>
            <a:r>
              <a:rPr lang="en-US" sz="2400" dirty="0" smtClean="0"/>
              <a:t>New Mark Recovery Tool</a:t>
            </a:r>
          </a:p>
          <a:p>
            <a:pPr lvl="1"/>
            <a:r>
              <a:rPr lang="en-US" sz="2000" dirty="0" smtClean="0"/>
              <a:t>Smart-phone enabled.  In beta now!  </a:t>
            </a:r>
            <a:r>
              <a:rPr lang="en-US" sz="2000" u="sng" dirty="0" smtClean="0"/>
              <a:t>beta.ngs.noaa.gov/</a:t>
            </a:r>
            <a:r>
              <a:rPr lang="en-US" sz="2000" u="sng" dirty="0" err="1" smtClean="0"/>
              <a:t>cgi</a:t>
            </a:r>
            <a:r>
              <a:rPr lang="en-US" sz="2000" u="sng" dirty="0" smtClean="0"/>
              <a:t>-bin/</a:t>
            </a:r>
            <a:r>
              <a:rPr lang="en-US" sz="2000" u="sng" dirty="0" err="1" smtClean="0"/>
              <a:t>recvy_entry_www.prl</a:t>
            </a:r>
            <a:endParaRPr lang="en-US" sz="2000" u="sng" dirty="0" smtClean="0"/>
          </a:p>
          <a:p>
            <a:r>
              <a:rPr lang="en-US" sz="2400" dirty="0" smtClean="0"/>
              <a:t>Fully integrated toolkit</a:t>
            </a:r>
          </a:p>
          <a:p>
            <a:pPr lvl="1"/>
            <a:r>
              <a:rPr lang="en-US" sz="2000" dirty="0" smtClean="0"/>
              <a:t>NCAT and </a:t>
            </a:r>
            <a:r>
              <a:rPr lang="en-US" sz="2000" dirty="0" err="1" smtClean="0"/>
              <a:t>VDatum</a:t>
            </a:r>
            <a:endParaRPr lang="en-US" sz="2000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13,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HxGN LIVE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6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25, 2019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Blueprint for 2022, Part 3: Webinar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52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206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25, 2019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Blueprint for 2022, Part 3: Webinar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53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009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I’ll be skipping…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Blueprint for 2022, Part 3 will take 1-1.5 hours to cover</a:t>
            </a:r>
          </a:p>
          <a:p>
            <a:r>
              <a:rPr lang="en-US" sz="2800" dirty="0" smtClean="0"/>
              <a:t>Not included today:</a:t>
            </a:r>
          </a:p>
          <a:p>
            <a:pPr lvl="1"/>
            <a:r>
              <a:rPr lang="en-US" sz="2400" dirty="0" smtClean="0"/>
              <a:t>What is…</a:t>
            </a:r>
          </a:p>
          <a:p>
            <a:pPr lvl="2"/>
            <a:r>
              <a:rPr lang="en-US" sz="1800" dirty="0" smtClean="0"/>
              <a:t>NGS and its mission</a:t>
            </a:r>
          </a:p>
          <a:p>
            <a:pPr lvl="2"/>
            <a:r>
              <a:rPr lang="en-US" sz="1800" dirty="0" smtClean="0"/>
              <a:t>The NSRS</a:t>
            </a:r>
          </a:p>
          <a:p>
            <a:pPr lvl="2"/>
            <a:r>
              <a:rPr lang="en-US" sz="1800" dirty="0" err="1" smtClean="0"/>
              <a:t>Bluebooking</a:t>
            </a:r>
            <a:endParaRPr lang="en-US" sz="1800" dirty="0" smtClean="0"/>
          </a:p>
          <a:p>
            <a:pPr lvl="2"/>
            <a:r>
              <a:rPr lang="en-US" sz="1800" dirty="0" smtClean="0"/>
              <a:t>GRAV-D</a:t>
            </a:r>
          </a:p>
          <a:p>
            <a:pPr lvl="2"/>
            <a:r>
              <a:rPr lang="en-US" sz="1800" dirty="0" smtClean="0"/>
              <a:t>ITRF</a:t>
            </a:r>
          </a:p>
          <a:p>
            <a:pPr lvl="1"/>
            <a:r>
              <a:rPr lang="en-US" sz="2400" dirty="0" smtClean="0"/>
              <a:t>Why we are modernizing in 2022</a:t>
            </a:r>
          </a:p>
          <a:p>
            <a:r>
              <a:rPr lang="en-US" sz="2800" dirty="0" smtClean="0"/>
              <a:t>All of these topics have been covered extensively in multiple forums in the last few years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25,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Blueprint for 2022, Part 3: Webinar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7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84205"/>
            <a:ext cx="8229600" cy="1143000"/>
          </a:xfrm>
        </p:spPr>
        <p:txBody>
          <a:bodyPr/>
          <a:lstStyle/>
          <a:p>
            <a:r>
              <a:rPr lang="en-US" dirty="0" smtClean="0"/>
              <a:t>Refresher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Calibri"/>
              </a:rPr>
              <a:t>July 25, 2019</a:t>
            </a:r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Calibri"/>
              </a:rPr>
              <a:t>Blueprint for 2022, Part 3: Webinar</a:t>
            </a: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>
                <a:latin typeface="Calibri"/>
              </a:rPr>
              <a:pPr>
                <a:defRPr/>
              </a:pPr>
              <a:t>7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885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9"/>
          <p:cNvSpPr>
            <a:spLocks noGrp="1"/>
          </p:cNvSpPr>
          <p:nvPr>
            <p:ph type="title"/>
          </p:nvPr>
        </p:nvSpPr>
        <p:spPr>
          <a:xfrm>
            <a:off x="1949450" y="425450"/>
            <a:ext cx="8261350" cy="1174750"/>
          </a:xfrm>
        </p:spPr>
        <p:txBody>
          <a:bodyPr/>
          <a:lstStyle/>
          <a:p>
            <a:r>
              <a:rPr lang="en-US" altLang="en-US" dirty="0" smtClean="0"/>
              <a:t>“Modernizing the NSRS” means…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828800" y="1828800"/>
            <a:ext cx="8686800" cy="4419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Replacing NAD 83</a:t>
            </a:r>
          </a:p>
          <a:p>
            <a:pPr>
              <a:defRPr/>
            </a:pPr>
            <a:r>
              <a:rPr lang="en-US" dirty="0" smtClean="0"/>
              <a:t>Replacing NAVD 88</a:t>
            </a:r>
          </a:p>
          <a:p>
            <a:pPr>
              <a:defRPr/>
            </a:pPr>
            <a:r>
              <a:rPr lang="en-US" dirty="0" smtClean="0"/>
              <a:t>Re-inventing </a:t>
            </a:r>
            <a:r>
              <a:rPr lang="en-US" dirty="0" err="1" smtClean="0"/>
              <a:t>Bluebooking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Improving the Geodetic Toolkit</a:t>
            </a:r>
          </a:p>
          <a:p>
            <a:pPr>
              <a:defRPr/>
            </a:pPr>
            <a:r>
              <a:rPr lang="en-US" dirty="0" smtClean="0"/>
              <a:t>Better Surveying Methodologies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25,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Blueprint for 2022, Part 3: Webinar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Left Brace 4"/>
          <p:cNvSpPr/>
          <p:nvPr/>
        </p:nvSpPr>
        <p:spPr>
          <a:xfrm flipH="1">
            <a:off x="7519538" y="3106757"/>
            <a:ext cx="692227" cy="150699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11764" y="3690975"/>
            <a:ext cx="206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Blueprint for 2022, Part 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67619" y="1932829"/>
            <a:ext cx="206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Blueprint for 2022, Part 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91882" y="2530793"/>
            <a:ext cx="206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Blueprint for 2022, Part 2</a:t>
            </a:r>
          </a:p>
        </p:txBody>
      </p:sp>
    </p:spTree>
    <p:extLst>
      <p:ext uri="{BB962C8B-B14F-4D97-AF65-F5344CB8AC3E}">
        <p14:creationId xmlns:p14="http://schemas.microsoft.com/office/powerpoint/2010/main" val="173256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25,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Blueprint for 2022, Part 3: Webinar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80CB3-0FF6-4D07-A0F6-C78040BEDDE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81" y="1660912"/>
            <a:ext cx="2743200" cy="3642611"/>
          </a:xfrm>
          <a:prstGeom prst="rect">
            <a:avLst/>
          </a:prstGeom>
        </p:spPr>
      </p:pic>
      <p:sp>
        <p:nvSpPr>
          <p:cNvPr id="8" name="Title 9"/>
          <p:cNvSpPr txBox="1">
            <a:spLocks/>
          </p:cNvSpPr>
          <p:nvPr/>
        </p:nvSpPr>
        <p:spPr>
          <a:xfrm>
            <a:off x="1949450" y="425450"/>
            <a:ext cx="8261350" cy="117475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dirty="0"/>
              <a:t>Modernizing the NSRS</a:t>
            </a:r>
          </a:p>
          <a:p>
            <a:r>
              <a:rPr lang="en-US" altLang="en-US" sz="2400" dirty="0"/>
              <a:t>The “blueprint” documents:  Your best source for information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6932" y="5303523"/>
            <a:ext cx="227665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Geometric</a:t>
            </a:r>
            <a:r>
              <a:rPr lang="en-US" dirty="0" smtClean="0"/>
              <a:t>:</a:t>
            </a:r>
          </a:p>
          <a:p>
            <a:pPr algn="ctr"/>
            <a:r>
              <a:rPr lang="en-US" dirty="0" smtClean="0"/>
              <a:t>Sep 2017</a:t>
            </a:r>
          </a:p>
          <a:p>
            <a:pPr algn="ctr"/>
            <a:r>
              <a:rPr lang="en-US" b="1" i="1" dirty="0" smtClean="0"/>
              <a:t>NOAA TR NOS NGS </a:t>
            </a:r>
            <a:r>
              <a:rPr lang="en-US" b="1" i="1" dirty="0" smtClean="0">
                <a:solidFill>
                  <a:srgbClr val="FF0000"/>
                </a:solidFill>
              </a:rPr>
              <a:t>62</a:t>
            </a:r>
          </a:p>
          <a:p>
            <a:pPr algn="ctr"/>
            <a:r>
              <a:rPr lang="en-US" sz="1400" dirty="0" smtClean="0"/>
              <a:t>32 pages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41800" y="5303522"/>
            <a:ext cx="227665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Geopotential</a:t>
            </a:r>
            <a:r>
              <a:rPr lang="en-US" dirty="0" smtClean="0"/>
              <a:t>:</a:t>
            </a:r>
          </a:p>
          <a:p>
            <a:pPr algn="ctr"/>
            <a:r>
              <a:rPr lang="en-US" dirty="0" smtClean="0"/>
              <a:t>Nov 2017</a:t>
            </a:r>
          </a:p>
          <a:p>
            <a:pPr algn="ctr"/>
            <a:r>
              <a:rPr lang="en-US" b="1" i="1" dirty="0"/>
              <a:t>NOAA TR NOS NGS </a:t>
            </a:r>
            <a:r>
              <a:rPr lang="en-US" b="1" i="1" dirty="0" smtClean="0">
                <a:solidFill>
                  <a:srgbClr val="FF0000"/>
                </a:solidFill>
              </a:rPr>
              <a:t>64</a:t>
            </a:r>
          </a:p>
          <a:p>
            <a:pPr algn="ctr"/>
            <a:r>
              <a:rPr lang="en-US" sz="1400" dirty="0" smtClean="0"/>
              <a:t>41 pages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986304" y="5303522"/>
            <a:ext cx="39531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Working in the modernized NSRS:</a:t>
            </a:r>
          </a:p>
          <a:p>
            <a:pPr algn="ctr"/>
            <a:r>
              <a:rPr lang="en-US" dirty="0" smtClean="0"/>
              <a:t>April 2019</a:t>
            </a:r>
          </a:p>
          <a:p>
            <a:pPr algn="ctr"/>
            <a:r>
              <a:rPr lang="en-US" b="1" i="1" dirty="0"/>
              <a:t>NOAA TR NOS NGS </a:t>
            </a:r>
            <a:r>
              <a:rPr lang="en-US" b="1" i="1" dirty="0" smtClean="0">
                <a:solidFill>
                  <a:srgbClr val="FF0000"/>
                </a:solidFill>
              </a:rPr>
              <a:t>67</a:t>
            </a:r>
          </a:p>
          <a:p>
            <a:pPr algn="ctr"/>
            <a:r>
              <a:rPr lang="en-US" sz="1400" dirty="0" smtClean="0"/>
              <a:t>77 pages</a:t>
            </a:r>
            <a:endParaRPr lang="en-US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575" y="1660913"/>
            <a:ext cx="2754590" cy="36426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3559" y="1680369"/>
            <a:ext cx="2758647" cy="364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4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87703</TotalTime>
  <Words>3232</Words>
  <Application>Microsoft Office PowerPoint</Application>
  <PresentationFormat>Widescreen</PresentationFormat>
  <Paragraphs>701</Paragraphs>
  <Slides>53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53</vt:i4>
      </vt:variant>
    </vt:vector>
  </HeadingPairs>
  <TitlesOfParts>
    <vt:vector size="64" baseType="lpstr">
      <vt:lpstr>ＭＳ Ｐゴシック</vt:lpstr>
      <vt:lpstr>ＭＳ Ｐゴシック</vt:lpstr>
      <vt:lpstr>Arial</vt:lpstr>
      <vt:lpstr>Calibri</vt:lpstr>
      <vt:lpstr>Gill Sans MT</vt:lpstr>
      <vt:lpstr>Times New Roman</vt:lpstr>
      <vt:lpstr>Verdana</vt:lpstr>
      <vt:lpstr>Wingdings</vt:lpstr>
      <vt:lpstr>Office Theme</vt:lpstr>
      <vt:lpstr>1_Office Theme</vt:lpstr>
      <vt:lpstr>2_Office Theme</vt:lpstr>
      <vt:lpstr>PowerPoint Presentation</vt:lpstr>
      <vt:lpstr>Outline</vt:lpstr>
      <vt:lpstr>Acknowledgments</vt:lpstr>
      <vt:lpstr>Bottom Line, Up Front</vt:lpstr>
      <vt:lpstr>What is BP3?</vt:lpstr>
      <vt:lpstr>What I’ll be skipping…</vt:lpstr>
      <vt:lpstr>Refresher</vt:lpstr>
      <vt:lpstr>“Modernizing the NSRS” means…</vt:lpstr>
      <vt:lpstr>PowerPoint Presentation</vt:lpstr>
      <vt:lpstr>Replacing NAD 83</vt:lpstr>
      <vt:lpstr>Replacing NAVD 88</vt:lpstr>
      <vt:lpstr>The preeminence of ITRF</vt:lpstr>
      <vt:lpstr>Shift and Drift</vt:lpstr>
      <vt:lpstr>Shift</vt:lpstr>
      <vt:lpstr>NAD 83(2011) epoch 2010.0 to NATRF2022 epoch 2020.00 (estimate)</vt:lpstr>
      <vt:lpstr>NAVD 88 to NAPGD2022 epoch 2020.00 (estimate)</vt:lpstr>
      <vt:lpstr>Drift</vt:lpstr>
      <vt:lpstr>The wrong question, circa 2022:</vt:lpstr>
      <vt:lpstr>Drift</vt:lpstr>
      <vt:lpstr>PowerPoint Presentation</vt:lpstr>
      <vt:lpstr>CORS Velocities – ITRF2014</vt:lpstr>
      <vt:lpstr>CORS Velocities – NATRF2022</vt:lpstr>
      <vt:lpstr>EPP2022 and IFVM2022:  The two tools that make time dependent geodetic control useable</vt:lpstr>
      <vt:lpstr>There’s really two drifts</vt:lpstr>
      <vt:lpstr>Example</vt:lpstr>
      <vt:lpstr>Reference Epochs</vt:lpstr>
      <vt:lpstr>Reference Epoch Coordinates from Time-Dependent Coordinates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(v2)</vt:lpstr>
      <vt:lpstr>Terminology</vt:lpstr>
      <vt:lpstr>The NOAA CORS Network (NCN)</vt:lpstr>
      <vt:lpstr>ARP vs GRP</vt:lpstr>
      <vt:lpstr>GPS Month</vt:lpstr>
      <vt:lpstr>New Types of Coordinates</vt:lpstr>
      <vt:lpstr>Five types of coordinates</vt:lpstr>
      <vt:lpstr>New Types of Coordinates</vt:lpstr>
      <vt:lpstr>Reported Coordinates</vt:lpstr>
      <vt:lpstr>New Types of Coordinates</vt:lpstr>
      <vt:lpstr>New Types of Coordinates</vt:lpstr>
      <vt:lpstr>New Types of Coordinates</vt:lpstr>
      <vt:lpstr>New Types of Coordinates</vt:lpstr>
      <vt:lpstr>Using the modernized NSRS</vt:lpstr>
      <vt:lpstr>Using the modernized NSRS</vt:lpstr>
      <vt:lpstr>Using the modernized NSRS</vt:lpstr>
      <vt:lpstr>So much more…</vt:lpstr>
      <vt:lpstr>Thank you!</vt:lpstr>
      <vt:lpstr>Questions?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NGS All Hands 2.5.2010</dc:title>
  <dc:creator>Chris.Harm</dc:creator>
  <cp:lastModifiedBy>Dru Smith</cp:lastModifiedBy>
  <cp:revision>2845</cp:revision>
  <cp:lastPrinted>2017-02-02T17:15:29Z</cp:lastPrinted>
  <dcterms:created xsi:type="dcterms:W3CDTF">2009-09-30T12:20:38Z</dcterms:created>
  <dcterms:modified xsi:type="dcterms:W3CDTF">2019-08-02T15:04:33Z</dcterms:modified>
</cp:coreProperties>
</file>