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8" r:id="rId3"/>
    <p:sldId id="256" r:id="rId4"/>
    <p:sldId id="298" r:id="rId5"/>
    <p:sldId id="257" r:id="rId6"/>
    <p:sldId id="263" r:id="rId7"/>
    <p:sldId id="261" r:id="rId8"/>
    <p:sldId id="262" r:id="rId9"/>
    <p:sldId id="266" r:id="rId10"/>
    <p:sldId id="310" r:id="rId11"/>
    <p:sldId id="307" r:id="rId12"/>
    <p:sldId id="264" r:id="rId13"/>
    <p:sldId id="265" r:id="rId14"/>
    <p:sldId id="291" r:id="rId15"/>
    <p:sldId id="308" r:id="rId16"/>
    <p:sldId id="290" r:id="rId17"/>
    <p:sldId id="309" r:id="rId18"/>
    <p:sldId id="292" r:id="rId19"/>
    <p:sldId id="267" r:id="rId20"/>
    <p:sldId id="268" r:id="rId21"/>
    <p:sldId id="269" r:id="rId22"/>
    <p:sldId id="270"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302" r:id="rId37"/>
    <p:sldId id="286" r:id="rId38"/>
    <p:sldId id="304" r:id="rId39"/>
    <p:sldId id="288" r:id="rId40"/>
    <p:sldId id="303" r:id="rId41"/>
    <p:sldId id="295" r:id="rId42"/>
    <p:sldId id="305" r:id="rId43"/>
    <p:sldId id="294" r:id="rId44"/>
    <p:sldId id="293" r:id="rId45"/>
    <p:sldId id="29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3" autoAdjust="0"/>
    <p:restoredTop sz="49270" autoAdjust="0"/>
  </p:normalViewPr>
  <p:slideViewPr>
    <p:cSldViewPr snapToGrid="0">
      <p:cViewPr varScale="1">
        <p:scale>
          <a:sx n="45" d="100"/>
          <a:sy n="45" d="100"/>
        </p:scale>
        <p:origin x="178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4C684-DA0B-45F3-9AAE-5EF9EA602AB6}" type="datetimeFigureOut">
              <a:rPr lang="en-US" smtClean="0"/>
              <a:t>11/28/2018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A6246-21F9-416C-BD6D-2D5049A04672}" type="slidenum">
              <a:rPr lang="en-US" smtClean="0"/>
              <a:t>‹#›</a:t>
            </a:fld>
            <a:endParaRPr lang="en-US"/>
          </a:p>
        </p:txBody>
      </p:sp>
    </p:spTree>
    <p:extLst>
      <p:ext uri="{BB962C8B-B14F-4D97-AF65-F5344CB8AC3E}">
        <p14:creationId xmlns:p14="http://schemas.microsoft.com/office/powerpoint/2010/main" val="4910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pubs.er.usgs.gov/pubs/index.jsp?jboEventVo=PubResultView&amp;jboEvent=Search&amp;view=adv&amp;pxfield_series=PP&amp;pxfield_rpt_year=&amp;pxfield_rpt_seq=543&amp;pxorderby=0&amp;performSearch=Search+No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ema.gov/media-library-data/1482961817559-4474b885572f17920a22b2f6fd063bff/FIS_Report_Template_Nov_2016.doc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We’ve reached out and invited members</a:t>
            </a:r>
            <a:r>
              <a:rPr lang="en-US" baseline="0" dirty="0" smtClean="0"/>
              <a:t> of the </a:t>
            </a:r>
            <a:r>
              <a:rPr lang="en-US" dirty="0" smtClean="0"/>
              <a:t>Association of State Floodplain Managers</a:t>
            </a:r>
            <a:r>
              <a:rPr lang="en-US" baseline="0" dirty="0" smtClean="0"/>
              <a:t> </a:t>
            </a:r>
            <a:r>
              <a:rPr lang="en-US" dirty="0" smtClean="0"/>
              <a:t>to today’s</a:t>
            </a:r>
            <a:r>
              <a:rPr lang="en-US" baseline="0" dirty="0" smtClean="0"/>
              <a:t> webinar.</a:t>
            </a:r>
            <a:r>
              <a:rPr lang="en-US" dirty="0" smtClean="0"/>
              <a:t> Special thanks to ASFPM’s Coastal Committee,</a:t>
            </a:r>
            <a:r>
              <a:rPr lang="en-US" baseline="0" dirty="0" smtClean="0"/>
              <a:t> to STARR II (Strategic Alliance for Risk Reduction) and to everyone else who helped us spread the word. I know that for many of you on the line today this may be your very first National Geodetic Survey webinar, so welcome! W</a:t>
            </a:r>
            <a:r>
              <a:rPr lang="en-US" dirty="0" smtClean="0"/>
              <a:t>e</a:t>
            </a:r>
            <a:r>
              <a:rPr lang="en-US" baseline="0" dirty="0" smtClean="0"/>
              <a:t> are very excited to have so many people interested in today’s presentation topic.</a:t>
            </a:r>
          </a:p>
          <a:p>
            <a:endParaRPr lang="en-US" baseline="0" dirty="0" smtClean="0"/>
          </a:p>
          <a:p>
            <a:r>
              <a:rPr lang="en-US" baseline="0" dirty="0" smtClean="0"/>
              <a:t>For awareness, this is part of a monthly webinar that focuses on</a:t>
            </a:r>
            <a:r>
              <a:rPr lang="en-US" dirty="0" smtClean="0"/>
              <a:t> National Geodetic Survey products and services. </a:t>
            </a:r>
          </a:p>
          <a:p>
            <a:pPr marL="171450" indent="-171450">
              <a:buFontTx/>
              <a:buChar char="-"/>
            </a:pPr>
            <a:r>
              <a:rPr lang="en-US" dirty="0" smtClean="0"/>
              <a:t>We use these</a:t>
            </a:r>
            <a:r>
              <a:rPr lang="en-US" baseline="0" dirty="0" smtClean="0"/>
              <a:t> webinars as an opportunity to share information w/ stakeholders, but also to </a:t>
            </a:r>
            <a:r>
              <a:rPr lang="en-US" dirty="0" smtClean="0"/>
              <a:t>gather feedback from users.</a:t>
            </a:r>
            <a:r>
              <a:rPr lang="en-US" baseline="0" dirty="0" smtClean="0"/>
              <a:t> </a:t>
            </a:r>
          </a:p>
          <a:p>
            <a:pPr marL="171450" indent="-171450">
              <a:buFontTx/>
              <a:buChar char="-"/>
            </a:pPr>
            <a:r>
              <a:rPr lang="en-US" baseline="0" dirty="0" smtClean="0"/>
              <a:t>If there is time for questions at the end we will take questions, but if we run out of time please still submit questions in the text box or email them to us as we like to ensure we are able to respond to all requests for additional information associated with today's presentation.</a:t>
            </a:r>
          </a:p>
          <a:p>
            <a:pPr marL="171450" indent="-171450">
              <a:buFontTx/>
              <a:buChar char="-"/>
            </a:pPr>
            <a:r>
              <a:rPr lang="en-US" baseline="0" dirty="0" smtClean="0"/>
              <a:t>V</a:t>
            </a:r>
            <a:r>
              <a:rPr lang="en-US" dirty="0" smtClean="0"/>
              <a:t>ideo recordings are made of all webinars for later viewing. </a:t>
            </a:r>
          </a:p>
          <a:p>
            <a:pPr marL="0" indent="0">
              <a:buFontTx/>
              <a:buNone/>
            </a:pPr>
            <a:endParaRPr lang="en-US" dirty="0" smtClean="0"/>
          </a:p>
          <a:p>
            <a:pPr marL="228600" indent="-228600">
              <a:buFont typeface="+mj-lt"/>
              <a:buAutoNum type="arabicPeriod"/>
            </a:pPr>
            <a:r>
              <a:rPr lang="en-US" dirty="0" smtClean="0"/>
              <a:t>Due to the nature of today’s topic </a:t>
            </a:r>
            <a:r>
              <a:rPr lang="en-US" baseline="0" dirty="0" smtClean="0"/>
              <a:t>ASFPM members can get CECs for participating if you stay on for the duration of the webinar (certificate by email).</a:t>
            </a:r>
          </a:p>
          <a:p>
            <a:pPr marL="228600" indent="-228600">
              <a:buFont typeface="+mj-lt"/>
              <a:buAutoNum type="arabicPeriod"/>
            </a:pPr>
            <a:r>
              <a:rPr lang="en-US" baseline="0" dirty="0" smtClean="0"/>
              <a:t>No way that I can cover everything in today’s presentation, especially given the diverse backgrounds of our audience today, therefore I like to highlight opportunity for speakers and the upcoming Geospatial Summit.</a:t>
            </a:r>
          </a:p>
          <a:p>
            <a:pPr marL="228600" indent="-228600">
              <a:buFont typeface="+mj-lt"/>
              <a:buAutoNum type="arabicPeriod"/>
            </a:pPr>
            <a:r>
              <a:rPr lang="en-US" baseline="0" dirty="0" smtClean="0"/>
              <a:t>Will highlight more opportunities like this at the end of the webinar today.</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a:t>
            </a:fld>
            <a:endParaRPr lang="en-US" altLang="en-US"/>
          </a:p>
        </p:txBody>
      </p:sp>
    </p:spTree>
    <p:extLst>
      <p:ext uri="{BB962C8B-B14F-4D97-AF65-F5344CB8AC3E}">
        <p14:creationId xmlns:p14="http://schemas.microsoft.com/office/powerpoint/2010/main" val="291889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anose="020B0604020202020204" pitchFamily="34" charset="0"/>
                <a:cs typeface="Arial" panose="020B0604020202020204" pitchFamily="34" charset="0"/>
              </a:rPr>
              <a:t>simplify the NSRS </a:t>
            </a:r>
            <a:r>
              <a:rPr lang="en-US" dirty="0" smtClean="0">
                <a:latin typeface="Arial" panose="020B0604020202020204" pitchFamily="34" charset="0"/>
                <a:cs typeface="Arial" panose="020B0604020202020204" pitchFamily="34" charset="0"/>
              </a:rPr>
              <a:t>down to its primary elements: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horizontal</a:t>
            </a:r>
            <a:r>
              <a:rPr lang="en-US" dirty="0" smtClean="0">
                <a:latin typeface="Arial" panose="020B0604020202020204" pitchFamily="34" charset="0"/>
                <a:cs typeface="Arial" panose="020B0604020202020204" pitchFamily="34" charset="0"/>
              </a:rPr>
              <a:t> component is the North American Datum of 1983 - NAD 83(2011).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vertical</a:t>
            </a:r>
            <a:r>
              <a:rPr lang="en-US" dirty="0" smtClean="0">
                <a:latin typeface="Arial" panose="020B0604020202020204" pitchFamily="34" charset="0"/>
                <a:cs typeface="Arial" panose="020B0604020202020204" pitchFamily="34" charset="0"/>
              </a:rPr>
              <a:t> component is the North American Vertical Datum of 1988, from which we get NAVD88 orthometric heights.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This system was defined on and based on connections to published </a:t>
            </a:r>
            <a:r>
              <a:rPr lang="en-US" b="1" dirty="0" smtClean="0">
                <a:latin typeface="Arial" panose="020B0604020202020204" pitchFamily="34" charset="0"/>
                <a:cs typeface="Arial" panose="020B0604020202020204" pitchFamily="34" charset="0"/>
              </a:rPr>
              <a:t>passive control</a:t>
            </a:r>
            <a:r>
              <a:rPr lang="en-US" dirty="0" smtClean="0">
                <a:latin typeface="Arial" panose="020B0604020202020204" pitchFamily="34" charset="0"/>
                <a:cs typeface="Arial" panose="020B0604020202020204" pitchFamily="34" charset="0"/>
              </a:rPr>
              <a:t> or physical survey markers you can find in the ground.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11</a:t>
            </a:fld>
            <a:endParaRPr lang="en-US" altLang="en-US"/>
          </a:p>
        </p:txBody>
      </p:sp>
    </p:spTree>
    <p:extLst>
      <p:ext uri="{BB962C8B-B14F-4D97-AF65-F5344CB8AC3E}">
        <p14:creationId xmlns:p14="http://schemas.microsoft.com/office/powerpoint/2010/main" val="348581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latin typeface="Times New Roman" pitchFamily="18" charset="0"/>
                <a:sym typeface="Wingdings" panose="05000000000000000000" pitchFamily="2" charset="2"/>
              </a:rPr>
              <a:t>As I</a:t>
            </a:r>
            <a:r>
              <a:rPr lang="en-US" altLang="en-US" baseline="0" dirty="0" smtClean="0">
                <a:latin typeface="Times New Roman" pitchFamily="18" charset="0"/>
                <a:sym typeface="Wingdings" panose="05000000000000000000" pitchFamily="2" charset="2"/>
              </a:rPr>
              <a:t> mentioned before, an important part of the </a:t>
            </a:r>
            <a:r>
              <a:rPr lang="en-US" altLang="en-US" dirty="0" smtClean="0">
                <a:latin typeface="Times New Roman" pitchFamily="18" charset="0"/>
                <a:sym typeface="Wingdings" panose="05000000000000000000" pitchFamily="2" charset="2"/>
              </a:rPr>
              <a:t>NGS mission is to </a:t>
            </a:r>
            <a:r>
              <a:rPr lang="en-US" altLang="en-US" u="sng" baseline="0" dirty="0" smtClean="0">
                <a:latin typeface="Times New Roman" pitchFamily="18" charset="0"/>
                <a:sym typeface="Wingdings" panose="05000000000000000000" pitchFamily="2" charset="2"/>
              </a:rPr>
              <a:t>provides access</a:t>
            </a:r>
            <a:r>
              <a:rPr lang="en-US" altLang="en-US" u="none" baseline="0" dirty="0" smtClean="0">
                <a:latin typeface="Times New Roman" pitchFamily="18" charset="0"/>
                <a:sym typeface="Wingdings" panose="05000000000000000000" pitchFamily="2" charset="2"/>
              </a:rPr>
              <a:t> </a:t>
            </a:r>
            <a:r>
              <a:rPr lang="en-US" altLang="en-US" baseline="0" dirty="0" smtClean="0">
                <a:latin typeface="Times New Roman" pitchFamily="18" charset="0"/>
                <a:sym typeface="Wingdings" panose="05000000000000000000" pitchFamily="2" charset="2"/>
              </a:rPr>
              <a:t>to the NSRS.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smtClean="0">
                <a:latin typeface="Arial" panose="020B0604020202020204" pitchFamily="34" charset="0"/>
                <a:cs typeface="Arial" panose="020B0604020202020204" pitchFamily="34" charset="0"/>
                <a:sym typeface="Wingdings" panose="05000000000000000000" pitchFamily="2" charset="2"/>
              </a:rPr>
              <a:t>Accessing NSRS today - </a:t>
            </a:r>
            <a:r>
              <a:rPr lang="en-US" altLang="en-US" dirty="0" smtClean="0">
                <a:latin typeface="Arial" panose="020B0604020202020204" pitchFamily="34" charset="0"/>
                <a:cs typeface="Arial" panose="020B0604020202020204" pitchFamily="34" charset="0"/>
                <a:sym typeface="Wingdings" panose="05000000000000000000" pitchFamily="2" charset="2"/>
              </a:rPr>
              <a:t>Over time, and with advances in technology, there are now two paths to access NSRS or NAVD 88 heights.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Path (1) </a:t>
            </a:r>
            <a:r>
              <a:rPr lang="en-US" baseline="0" dirty="0" smtClean="0"/>
              <a:t>Since the NSRS is presently defined by a network of passive control, NGS provides primary access to the NSRS at published passive control (in IDB), at preset this remains the ‘official’ gateway to NSRS position.</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baseline="0" dirty="0" smtClean="0"/>
              <a:t>Path (2) </a:t>
            </a:r>
            <a:r>
              <a:rPr lang="en-US" baseline="0" dirty="0" smtClean="0"/>
              <a:t>NGS also supports GPS/GNSS-enabled access to the NSRS (via OPUS). </a:t>
            </a:r>
            <a:r>
              <a:rPr lang="en-US" altLang="en-US" dirty="0" smtClean="0">
                <a:latin typeface="Times New Roman" pitchFamily="18" charset="0"/>
                <a:sym typeface="Wingdings" panose="05000000000000000000" pitchFamily="2" charset="2"/>
              </a:rPr>
              <a:t>For GPS/GNSS-enabled access to NSRS heights, NGS maintains</a:t>
            </a:r>
            <a:r>
              <a:rPr lang="en-US" altLang="en-US" baseline="0" dirty="0" smtClean="0">
                <a:latin typeface="Times New Roman" pitchFamily="18" charset="0"/>
                <a:sym typeface="Wingdings" panose="05000000000000000000" pitchFamily="2" charset="2"/>
              </a:rPr>
              <a:t> g</a:t>
            </a:r>
            <a:r>
              <a:rPr lang="en-US" altLang="en-US" dirty="0" smtClean="0">
                <a:latin typeface="Times New Roman" pitchFamily="18" charset="0"/>
                <a:sym typeface="Wingdings" panose="05000000000000000000" pitchFamily="2" charset="2"/>
              </a:rPr>
              <a:t>eoid models,</a:t>
            </a:r>
            <a:r>
              <a:rPr lang="en-US" altLang="en-US" baseline="0" dirty="0" smtClean="0">
                <a:latin typeface="Times New Roman" pitchFamily="18" charset="0"/>
                <a:sym typeface="Wingdings" panose="05000000000000000000" pitchFamily="2" charset="2"/>
              </a:rPr>
              <a:t> which</a:t>
            </a:r>
            <a:r>
              <a:rPr lang="en-US" altLang="en-US" dirty="0" smtClean="0">
                <a:latin typeface="Times New Roman" pitchFamily="18" charset="0"/>
              </a:rPr>
              <a:t> are necessary to convert GPS measurements (ellipsoid-based) into real-world elevations.</a:t>
            </a:r>
            <a:r>
              <a:rPr lang="en-US" altLang="en-US" baseline="0" dirty="0" smtClean="0">
                <a:latin typeface="Times New Roman" pitchFamily="18" charset="0"/>
                <a:sym typeface="Wingdings" panose="05000000000000000000" pitchFamily="2" charset="2"/>
              </a:rPr>
              <a:t> The current geoid model (GEOID12B) that is used to access NSRS orthometric heights (NAVD88) is a hybrid geoid, a surface of constant gravity potential that has been warped to align with published values on bench marks.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baseline="0" dirty="0" smtClean="0">
                <a:latin typeface="Times New Roman" pitchFamily="18" charset="0"/>
                <a:sym typeface="Wingdings" panose="05000000000000000000" pitchFamily="2" charset="2"/>
              </a:rPr>
              <a:t> Because of this warping, in an ideal (static) world, these two pathways lead you to the same coordinates.</a:t>
            </a:r>
            <a:endParaRPr lang="en-US" altLang="en-US" i="1" dirty="0" smtClean="0">
              <a:latin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latin typeface="Times New Roman" pitchFamily="18" charset="0"/>
              <a:sym typeface="Wingdings" panose="05000000000000000000" pitchFamily="2" charset="2"/>
            </a:endParaRPr>
          </a:p>
          <a:p>
            <a:pPr marL="685800" lvl="1" indent="-228600" eaLnBrk="1" fontAlgn="auto" hangingPunct="1">
              <a:spcBef>
                <a:spcPct val="0"/>
              </a:spcBef>
              <a:spcAft>
                <a:spcPts val="0"/>
              </a:spcAft>
              <a:buFont typeface="+mj-lt"/>
              <a:buAutoNum type="arabicPeriod"/>
              <a:defRPr/>
            </a:pPr>
            <a:endParaRPr lang="en-US" altLang="en-US" dirty="0" smtClean="0">
              <a:latin typeface="Arial" panose="020B0604020202020204" pitchFamily="34" charset="0"/>
              <a:cs typeface="Arial" panose="020B0604020202020204" pitchFamily="34" charset="0"/>
              <a:sym typeface="Wingdings" panose="05000000000000000000" pitchFamily="2" charset="2"/>
            </a:endParaRPr>
          </a:p>
          <a:p>
            <a:pPr eaLnBrk="1" hangingPunct="1">
              <a:spcBef>
                <a:spcPct val="0"/>
              </a:spcBef>
            </a:pPr>
            <a:endParaRPr lang="en-US" altLang="en-US" baseline="0" dirty="0" smtClean="0">
              <a:latin typeface="Times New Roman" pitchFamily="18" charset="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a:t>
            </a:fld>
            <a:endParaRPr lang="en-US" altLang="en-US"/>
          </a:p>
        </p:txBody>
      </p:sp>
    </p:spTree>
    <p:extLst>
      <p:ext uri="{BB962C8B-B14F-4D97-AF65-F5344CB8AC3E}">
        <p14:creationId xmlns:p14="http://schemas.microsoft.com/office/powerpoint/2010/main" val="10525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rtl="0">
              <a:lnSpc>
                <a:spcPct val="100000"/>
              </a:lnSpc>
              <a:spcBef>
                <a:spcPts val="0"/>
              </a:spcBef>
              <a:spcAft>
                <a:spcPts val="0"/>
              </a:spcAft>
              <a:buClr>
                <a:schemeClr val="dk1"/>
              </a:buClr>
              <a:buSzPct val="100000"/>
              <a:buFont typeface="Noto Sans Symbols"/>
              <a:buNone/>
            </a:pPr>
            <a:r>
              <a:rPr lang="en-US" sz="2000" b="0" i="0" u="none" strike="noStrike" cap="none" dirty="0" smtClean="0">
                <a:solidFill>
                  <a:schemeClr val="dk1"/>
                </a:solidFill>
                <a:latin typeface="Rokkitt"/>
                <a:ea typeface="Rokkitt"/>
                <a:cs typeface="Rokkitt"/>
                <a:sym typeface="Rokkitt"/>
              </a:rPr>
              <a:t>In 2022</a:t>
            </a:r>
            <a:r>
              <a:rPr lang="en-US" sz="2000" b="0" i="0" u="none" strike="noStrike" cap="none" baseline="0" dirty="0" smtClean="0">
                <a:solidFill>
                  <a:schemeClr val="dk1"/>
                </a:solidFill>
                <a:latin typeface="Rokkitt"/>
                <a:ea typeface="Rokkitt"/>
                <a:cs typeface="Rokkitt"/>
                <a:sym typeface="Rokkitt"/>
              </a:rPr>
              <a:t> we are switching the official access path to NSRS coordinates</a:t>
            </a:r>
            <a:endParaRPr lang="en-US" sz="2000" b="0" i="0" u="none" strike="noStrike" cap="none" dirty="0" smtClean="0">
              <a:solidFill>
                <a:schemeClr val="dk1"/>
              </a:solidFill>
              <a:latin typeface="Rokkitt"/>
              <a:ea typeface="Rokkitt"/>
              <a:cs typeface="Rokkitt"/>
              <a:sym typeface="Rokkitt"/>
            </a:endParaRP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Active </a:t>
            </a:r>
            <a:r>
              <a:rPr lang="en-US" sz="2000" b="0" i="0" u="none" strike="noStrike" cap="none" dirty="0" smtClean="0">
                <a:solidFill>
                  <a:schemeClr val="dk1"/>
                </a:solidFill>
                <a:latin typeface="Rokkitt"/>
                <a:ea typeface="Rokkitt"/>
                <a:cs typeface="Rokkitt"/>
                <a:sym typeface="Rokkitt"/>
              </a:rPr>
              <a:t>geodetic control (CORS) and a</a:t>
            </a:r>
            <a:r>
              <a:rPr lang="en-US" sz="2000" b="0" i="0" u="none" strike="noStrike" cap="none" baseline="0" dirty="0" smtClean="0">
                <a:solidFill>
                  <a:schemeClr val="dk1"/>
                </a:solidFill>
                <a:latin typeface="Rokkitt"/>
                <a:ea typeface="Rokkitt"/>
                <a:cs typeface="Rokkitt"/>
                <a:sym typeface="Rokkitt"/>
              </a:rPr>
              <a:t> ‘pure’ or  un-warped geoid model</a:t>
            </a:r>
            <a:r>
              <a:rPr lang="en-US" sz="2000" b="0" i="0" u="none" strike="noStrike" cap="none" dirty="0" smtClean="0">
                <a:solidFill>
                  <a:schemeClr val="dk1"/>
                </a:solidFill>
                <a:latin typeface="Rokkitt"/>
                <a:ea typeface="Rokkitt"/>
                <a:cs typeface="Rokkitt"/>
                <a:sym typeface="Rokkitt"/>
              </a:rPr>
              <a:t> will replace </a:t>
            </a:r>
            <a:r>
              <a:rPr lang="en-US" sz="2000" b="0" i="0" u="none" strike="noStrike" cap="none" dirty="0" smtClean="0">
                <a:solidFill>
                  <a:srgbClr val="C00000"/>
                </a:solidFill>
                <a:latin typeface="Rokkitt"/>
                <a:ea typeface="Rokkitt"/>
                <a:cs typeface="Rokkitt"/>
                <a:sym typeface="Rokkitt"/>
              </a:rPr>
              <a:t>passive </a:t>
            </a:r>
            <a:r>
              <a:rPr lang="en-US" sz="2000" b="0" i="0" u="none" strike="noStrike" cap="none" dirty="0" smtClean="0">
                <a:solidFill>
                  <a:schemeClr val="dk1"/>
                </a:solidFill>
                <a:latin typeface="Rokkitt"/>
                <a:ea typeface="Rokkitt"/>
                <a:cs typeface="Rokkitt"/>
                <a:sym typeface="Rokkitt"/>
              </a:rPr>
              <a:t>geodetic control (bench marks) </a:t>
            </a: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GPS/GNSS</a:t>
            </a:r>
            <a:r>
              <a:rPr lang="en-US" sz="2000" b="0" i="0" u="none" strike="noStrike" cap="none" dirty="0" smtClean="0">
                <a:solidFill>
                  <a:schemeClr val="dk1"/>
                </a:solidFill>
                <a:latin typeface="Rokkitt"/>
                <a:ea typeface="Rokkitt"/>
                <a:cs typeface="Rokkitt"/>
                <a:sym typeface="Rokkitt"/>
              </a:rPr>
              <a:t> will be the official gateway to the NSRS</a:t>
            </a:r>
          </a:p>
          <a:p>
            <a:pPr marL="742950" marR="0" lvl="1" indent="-285750" algn="l" rtl="0">
              <a:lnSpc>
                <a:spcPct val="100000"/>
              </a:lnSpc>
              <a:spcBef>
                <a:spcPts val="400"/>
              </a:spcBef>
              <a:spcAft>
                <a:spcPts val="0"/>
              </a:spcAft>
              <a:buClr>
                <a:schemeClr val="dk1"/>
              </a:buClr>
              <a:buSzPct val="100000"/>
              <a:buFont typeface="Noto Sans Symbols"/>
              <a:buChar char="▪"/>
            </a:pPr>
            <a:r>
              <a:rPr lang="en-US" sz="2000" b="0" i="0" u="none" strike="noStrike" cap="none" dirty="0" smtClean="0">
                <a:solidFill>
                  <a:schemeClr val="dk1"/>
                </a:solidFill>
                <a:latin typeface="Rokkitt"/>
                <a:ea typeface="Rokkitt"/>
                <a:cs typeface="Rokkitt"/>
                <a:sym typeface="Rokkitt"/>
              </a:rPr>
              <a:t>GRAV-D project for a refined </a:t>
            </a:r>
            <a:r>
              <a:rPr lang="en-US" sz="2000" b="0" i="1" u="none" strike="noStrike" cap="none" dirty="0" smtClean="0">
                <a:solidFill>
                  <a:schemeClr val="dk1"/>
                </a:solidFill>
                <a:latin typeface="Rokkitt"/>
                <a:ea typeface="Rokkitt"/>
                <a:cs typeface="Rokkitt"/>
                <a:sym typeface="Rokkitt"/>
              </a:rPr>
              <a:t>gravimetric</a:t>
            </a:r>
            <a:r>
              <a:rPr lang="en-US" sz="2000" b="0" i="0" u="none" strike="noStrike" cap="none" dirty="0" smtClean="0">
                <a:solidFill>
                  <a:schemeClr val="dk1"/>
                </a:solidFill>
                <a:latin typeface="Rokkitt"/>
                <a:ea typeface="Rokkitt"/>
                <a:cs typeface="Rokkitt"/>
                <a:sym typeface="Rokkitt"/>
              </a:rPr>
              <a:t> geoid for the US that will enable access to </a:t>
            </a:r>
            <a:r>
              <a:rPr lang="en-US" sz="2000" b="0" i="0" u="none" strike="noStrike" cap="none" dirty="0" err="1" smtClean="0">
                <a:solidFill>
                  <a:schemeClr val="dk1"/>
                </a:solidFill>
                <a:latin typeface="Rokkitt"/>
                <a:ea typeface="Rokkitt"/>
                <a:cs typeface="Rokkitt"/>
                <a:sym typeface="Rokkitt"/>
              </a:rPr>
              <a:t>orthometric</a:t>
            </a:r>
            <a:r>
              <a:rPr lang="en-US" sz="2000" b="0" i="0" u="none" strike="noStrike" cap="none" dirty="0" smtClean="0">
                <a:solidFill>
                  <a:schemeClr val="dk1"/>
                </a:solidFill>
                <a:latin typeface="Rokkitt"/>
                <a:ea typeface="Rokkitt"/>
                <a:cs typeface="Rokkitt"/>
                <a:sym typeface="Rokkitt"/>
              </a:rPr>
              <a:t> heights w/in 2 cm accuracy using GPS/GNSS (no warp to published heights)</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0" marR="0" lvl="0" indent="0" algn="l" rtl="0">
              <a:lnSpc>
                <a:spcPct val="100000"/>
              </a:lnSpc>
              <a:spcBef>
                <a:spcPts val="0"/>
              </a:spcBef>
              <a:spcAft>
                <a:spcPts val="0"/>
              </a:spcAft>
              <a:buClr>
                <a:schemeClr val="dk1"/>
              </a:buClr>
              <a:buSzPct val="100000"/>
              <a:buFont typeface="Noto Sans Symbols"/>
              <a:buNone/>
            </a:pPr>
            <a:r>
              <a:rPr lang="en-US" sz="2000" b="0" i="1" u="none" strike="noStrike" cap="none" dirty="0" smtClean="0">
                <a:solidFill>
                  <a:schemeClr val="dk1"/>
                </a:solidFill>
                <a:latin typeface="Arial" panose="020B0604020202020204" pitchFamily="34" charset="0"/>
                <a:ea typeface="Rokkitt"/>
                <a:cs typeface="Arial" panose="020B0604020202020204" pitchFamily="34" charset="0"/>
                <a:sym typeface="Rokkitt"/>
              </a:rPr>
              <a:t>Transition: While the prevalence of active control will reduce our reliance of passive control, it will still have its place.</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0" marR="0" lvl="0" indent="0" algn="l" rtl="0">
              <a:lnSpc>
                <a:spcPct val="100000"/>
              </a:lnSpc>
              <a:spcBef>
                <a:spcPts val="0"/>
              </a:spcBef>
              <a:spcAft>
                <a:spcPts val="0"/>
              </a:spcAft>
              <a:buClr>
                <a:schemeClr val="dk1"/>
              </a:buClr>
              <a:buSzPct val="100000"/>
              <a:buFont typeface="Noto Sans Symbols"/>
              <a:buNone/>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(next slide)</a:t>
            </a: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628650" lvl="1"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a:t>
            </a:fld>
            <a:endParaRPr lang="en-US" altLang="en-US"/>
          </a:p>
        </p:txBody>
      </p:sp>
    </p:spTree>
    <p:extLst>
      <p:ext uri="{BB962C8B-B14F-4D97-AF65-F5344CB8AC3E}">
        <p14:creationId xmlns:p14="http://schemas.microsoft.com/office/powerpoint/2010/main" val="103129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GNSS technologies simplify and improve access to and accuracy of our spatial reference system.</a:t>
            </a:r>
          </a:p>
          <a:p>
            <a:endParaRPr lang="en-US" dirty="0" smtClean="0"/>
          </a:p>
          <a:p>
            <a:r>
              <a:rPr lang="en-US" dirty="0" smtClean="0">
                <a:sym typeface="Wingdings" panose="05000000000000000000" pitchFamily="2" charset="2"/>
              </a:rPr>
              <a:t> By adding a 4</a:t>
            </a:r>
            <a:r>
              <a:rPr lang="en-US" baseline="30000" dirty="0" smtClean="0">
                <a:sym typeface="Wingdings" panose="05000000000000000000" pitchFamily="2" charset="2"/>
              </a:rPr>
              <a:t>th</a:t>
            </a:r>
            <a:r>
              <a:rPr lang="en-US" dirty="0" smtClean="0">
                <a:sym typeface="Wingdings" panose="05000000000000000000" pitchFamily="2" charset="2"/>
              </a:rPr>
              <a:t> dimension to all coordinates (time) =</a:t>
            </a:r>
            <a:r>
              <a:rPr lang="en-US" baseline="0" dirty="0" smtClean="0">
                <a:sym typeface="Wingdings" panose="05000000000000000000" pitchFamily="2" charset="2"/>
              </a:rPr>
              <a:t> marks can serve as more faithful access points </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14</a:t>
            </a:fld>
            <a:endParaRPr lang="en-US"/>
          </a:p>
        </p:txBody>
      </p:sp>
    </p:spTree>
    <p:extLst>
      <p:ext uri="{BB962C8B-B14F-4D97-AF65-F5344CB8AC3E}">
        <p14:creationId xmlns:p14="http://schemas.microsoft.com/office/powerpoint/2010/main" val="361162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lvl="0">
              <a:spcBef>
                <a:spcPts val="0"/>
              </a:spcBef>
              <a:buNone/>
            </a:pPr>
            <a:r>
              <a:rPr lang="en-US" b="1" dirty="0" smtClean="0">
                <a:latin typeface="Arial" panose="020B0604020202020204" pitchFamily="34" charset="0"/>
                <a:cs typeface="Arial" panose="020B0604020202020204" pitchFamily="34" charset="0"/>
              </a:rPr>
              <a:t>What is replacing NAVD 88? (NAPGD 2022) </a:t>
            </a:r>
          </a:p>
          <a:p>
            <a:pPr lvl="0">
              <a:spcBef>
                <a:spcPts val="0"/>
              </a:spcBef>
              <a:buNone/>
            </a:pPr>
            <a:r>
              <a:rPr lang="en-US" dirty="0" smtClean="0">
                <a:latin typeface="Arial" panose="020B0604020202020204" pitchFamily="34" charset="0"/>
                <a:cs typeface="Arial" panose="020B0604020202020204" pitchFamily="34" charset="0"/>
              </a:rPr>
              <a:t>While the focus today is on NAVD 88, I’m going to talk about the effort to replace both NAD 83 and NAVD 88 because in many ways they are </a:t>
            </a:r>
            <a:r>
              <a:rPr lang="en-US" b="1" dirty="0" smtClean="0">
                <a:latin typeface="Arial" panose="020B0604020202020204" pitchFamily="34" charset="0"/>
                <a:cs typeface="Arial" panose="020B0604020202020204" pitchFamily="34" charset="0"/>
              </a:rPr>
              <a:t>connected.</a:t>
            </a:r>
          </a:p>
          <a:p>
            <a:pPr lvl="0">
              <a:spcBef>
                <a:spcPts val="0"/>
              </a:spcBef>
              <a:buNone/>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smtClean="0">
                <a:latin typeface="Arial" panose="020B0604020202020204" pitchFamily="34" charset="0"/>
                <a:cs typeface="Arial" panose="020B0604020202020204" pitchFamily="34" charset="0"/>
              </a:rPr>
              <a:t>First, we are replacing the horizontal datum - NAD 83 - with </a:t>
            </a:r>
            <a:r>
              <a:rPr lang="en-US" b="1" dirty="0" smtClean="0">
                <a:latin typeface="Arial" panose="020B0604020202020204" pitchFamily="34" charset="0"/>
                <a:cs typeface="Arial" panose="020B0604020202020204" pitchFamily="34" charset="0"/>
              </a:rPr>
              <a:t>four new reference frames</a:t>
            </a:r>
            <a:r>
              <a:rPr lang="en-US" dirty="0" smtClean="0">
                <a:latin typeface="Arial" panose="020B0604020202020204" pitchFamily="34" charset="0"/>
                <a:cs typeface="Arial" panose="020B0604020202020204" pitchFamily="34" charset="0"/>
              </a:rPr>
              <a:t>:</a:t>
            </a:r>
          </a:p>
          <a:p>
            <a:pPr marL="228600" lvl="0"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North American Terrestrial Reference Frame of 2022 (NATRF2022); </a:t>
            </a: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Caribbean Terrestrial Reference Frame of 2022 (CATRF2022); </a:t>
            </a: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Pacific Terrestrial Reference Frame of 2022 (PATRF2022); and </a:t>
            </a: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Mariana Terrestrial Reference Frame of 2022 (MATRF2022) </a:t>
            </a:r>
          </a:p>
          <a:p>
            <a:pPr marL="685800" lvl="1"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smtClean="0">
                <a:latin typeface="Arial" panose="020B0604020202020204" pitchFamily="34" charset="0"/>
                <a:cs typeface="Arial" panose="020B0604020202020204" pitchFamily="34" charset="0"/>
              </a:rPr>
              <a:t>NSRS Modernization - Second, we are replacing the </a:t>
            </a:r>
            <a:r>
              <a:rPr lang="en-US" b="1" dirty="0" smtClean="0">
                <a:latin typeface="Arial" panose="020B0604020202020204" pitchFamily="34" charset="0"/>
                <a:cs typeface="Arial" panose="020B0604020202020204" pitchFamily="34" charset="0"/>
              </a:rPr>
              <a:t>vertical datum </a:t>
            </a:r>
            <a:r>
              <a:rPr lang="en-US" dirty="0" smtClean="0">
                <a:latin typeface="Arial" panose="020B0604020202020204" pitchFamily="34" charset="0"/>
                <a:cs typeface="Arial" panose="020B0604020202020204" pitchFamily="34" charset="0"/>
              </a:rPr>
              <a:t>- NAVD 88 - with a new geopotential datum.</a:t>
            </a: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It will be called the North American-Pacific Geopotential Datum of 2022 or </a:t>
            </a:r>
            <a:r>
              <a:rPr lang="en-US" b="1" dirty="0" smtClean="0">
                <a:latin typeface="Arial" panose="020B0604020202020204" pitchFamily="34" charset="0"/>
                <a:cs typeface="Arial" panose="020B0604020202020204" pitchFamily="34" charset="0"/>
              </a:rPr>
              <a:t>NAPGD2022</a:t>
            </a:r>
            <a:r>
              <a:rPr lang="en-US" dirty="0" smtClean="0">
                <a:latin typeface="Arial" panose="020B0604020202020204" pitchFamily="34" charset="0"/>
                <a:cs typeface="Arial" panose="020B0604020202020204" pitchFamily="34" charset="0"/>
              </a:rPr>
              <a:t>.</a:t>
            </a:r>
          </a:p>
          <a:p>
            <a:pPr marL="685800" lvl="1"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It will include a new geoid model -  </a:t>
            </a:r>
            <a:r>
              <a:rPr lang="en-US" b="1" dirty="0" smtClean="0">
                <a:latin typeface="Arial" panose="020B0604020202020204" pitchFamily="34" charset="0"/>
                <a:cs typeface="Arial" panose="020B0604020202020204" pitchFamily="34" charset="0"/>
              </a:rPr>
              <a:t>GEOID2022</a:t>
            </a:r>
            <a:r>
              <a:rPr lang="en-US" dirty="0" smtClean="0">
                <a:latin typeface="Arial" panose="020B0604020202020204" pitchFamily="34" charset="0"/>
                <a:cs typeface="Arial" panose="020B0604020202020204" pitchFamily="34" charset="0"/>
              </a:rPr>
              <a:t> along with a few other products.</a:t>
            </a:r>
          </a:p>
          <a:p>
            <a:pPr marL="685800" lvl="1"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685800" lvl="1" indent="-228600">
              <a:spcBef>
                <a:spcPts val="0"/>
              </a:spcBef>
              <a:buFont typeface="+mj-lt"/>
              <a:buAutoNum type="arabicPeriod"/>
            </a:pPr>
            <a:r>
              <a:rPr lang="en-US" dirty="0" smtClean="0">
                <a:latin typeface="Arial" panose="020B0604020202020204" pitchFamily="34" charset="0"/>
                <a:cs typeface="Arial" panose="020B0604020202020204" pitchFamily="34" charset="0"/>
              </a:rPr>
              <a:t>Again, to get more technical details: there is a technical publication called </a:t>
            </a:r>
            <a:r>
              <a:rPr lang="en-US" b="1" dirty="0" smtClean="0">
                <a:latin typeface="Arial" panose="020B0604020202020204" pitchFamily="34" charset="0"/>
                <a:cs typeface="Arial" panose="020B0604020202020204" pitchFamily="34" charset="0"/>
              </a:rPr>
              <a:t>Blueprint 2</a:t>
            </a:r>
            <a:r>
              <a:rPr lang="en-US" dirty="0" smtClean="0">
                <a:latin typeface="Arial" panose="020B0604020202020204" pitchFamily="34" charset="0"/>
                <a:cs typeface="Arial" panose="020B0604020202020204" pitchFamily="34" charset="0"/>
              </a:rPr>
              <a:t> and an accompanying recorded webinar.</a:t>
            </a:r>
          </a:p>
          <a:p>
            <a:endParaRPr lang="en-US" sz="2000" b="0" i="0" u="none" strike="noStrike" cap="none" dirty="0" smtClean="0">
              <a:solidFill>
                <a:schemeClr val="dk1"/>
              </a:solidFill>
              <a:latin typeface="Rokkitt"/>
              <a:ea typeface="Rokkitt"/>
              <a:cs typeface="Rokkitt"/>
              <a:sym typeface="Rokkitt"/>
            </a:endParaRPr>
          </a:p>
          <a:p>
            <a:endParaRPr lang="en-US" sz="1200" i="1" kern="1200" dirty="0" smtClean="0">
              <a:solidFill>
                <a:schemeClr val="tx1"/>
              </a:solidFill>
              <a:effectLst/>
              <a:latin typeface="Gill Sans MT" pitchFamily="34"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In addition to its new names and new primary elements, the modernized NSRS has </a:t>
            </a:r>
            <a:r>
              <a:rPr lang="en-US" b="1" dirty="0" smtClean="0">
                <a:latin typeface="Arial" panose="020B0604020202020204" pitchFamily="34" charset="0"/>
                <a:cs typeface="Arial" panose="020B0604020202020204" pitchFamily="34" charset="0"/>
              </a:rPr>
              <a:t>other significant changes.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It is </a:t>
            </a:r>
            <a:r>
              <a:rPr lang="en-US" b="1" dirty="0" smtClean="0">
                <a:latin typeface="Arial" panose="020B0604020202020204" pitchFamily="34" charset="0"/>
                <a:cs typeface="Arial" panose="020B0604020202020204" pitchFamily="34" charset="0"/>
              </a:rPr>
              <a:t>geocentric</a:t>
            </a:r>
            <a:r>
              <a:rPr lang="en-US" dirty="0" smtClean="0">
                <a:latin typeface="Arial" panose="020B0604020202020204" pitchFamily="34" charset="0"/>
                <a:cs typeface="Arial" panose="020B0604020202020204" pitchFamily="34" charset="0"/>
              </a:rPr>
              <a:t> and defined by relationships to a </a:t>
            </a:r>
            <a:r>
              <a:rPr lang="en-US" b="1" dirty="0" smtClean="0">
                <a:latin typeface="Arial" panose="020B0604020202020204" pitchFamily="34" charset="0"/>
                <a:cs typeface="Arial" panose="020B0604020202020204" pitchFamily="34" charset="0"/>
              </a:rPr>
              <a:t>global/international </a:t>
            </a:r>
            <a:r>
              <a:rPr lang="en-US" dirty="0" smtClean="0">
                <a:latin typeface="Arial" panose="020B0604020202020204" pitchFamily="34" charset="0"/>
                <a:cs typeface="Arial" panose="020B0604020202020204" pitchFamily="34" charset="0"/>
              </a:rPr>
              <a:t>ideal frame;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This direct relationship to ITRF/IGS will improve the spatial framework for GNSS-based technology, such as UAS/UAVs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It is </a:t>
            </a:r>
            <a:r>
              <a:rPr lang="en-US" b="1" dirty="0" smtClean="0">
                <a:latin typeface="Arial" panose="020B0604020202020204" pitchFamily="34" charset="0"/>
                <a:cs typeface="Arial" panose="020B0604020202020204" pitchFamily="34" charset="0"/>
              </a:rPr>
              <a:t>time-dependent,</a:t>
            </a:r>
            <a:r>
              <a:rPr lang="en-US" dirty="0" smtClean="0">
                <a:latin typeface="Arial" panose="020B0604020202020204" pitchFamily="34" charset="0"/>
                <a:cs typeface="Arial" panose="020B0604020202020204" pitchFamily="34" charset="0"/>
              </a:rPr>
              <a:t> meaning coordinates in the new system will reflect where that position is at a specific epoch in time.</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This introduction of time-dependency provides </a:t>
            </a:r>
            <a:r>
              <a:rPr lang="en-US" b="1" dirty="0" smtClean="0">
                <a:latin typeface="Arial" panose="020B0604020202020204" pitchFamily="34" charset="0"/>
                <a:cs typeface="Arial" panose="020B0604020202020204" pitchFamily="34" charset="0"/>
              </a:rPr>
              <a:t>better</a:t>
            </a:r>
            <a:r>
              <a:rPr lang="en-US" dirty="0" smtClean="0">
                <a:latin typeface="Arial" panose="020B0604020202020204" pitchFamily="34" charset="0"/>
                <a:cs typeface="Arial" panose="020B0604020202020204" pitchFamily="34" charset="0"/>
              </a:rPr>
              <a:t> ways to assess to mark stability and use the NSRS to monitor gradual change such as subsidence or uplift.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Primarily </a:t>
            </a:r>
            <a:r>
              <a:rPr lang="en-US" b="1" dirty="0" smtClean="0">
                <a:latin typeface="Arial" panose="020B0604020202020204" pitchFamily="34" charset="0"/>
                <a:cs typeface="Arial" panose="020B0604020202020204" pitchFamily="34" charset="0"/>
              </a:rPr>
              <a:t>accessed via GPS technology </a:t>
            </a:r>
            <a:r>
              <a:rPr lang="en-US" dirty="0" smtClean="0">
                <a:latin typeface="Arial" panose="020B0604020202020204" pitchFamily="34" charset="0"/>
                <a:cs typeface="Arial" panose="020B0604020202020204" pitchFamily="34" charset="0"/>
              </a:rPr>
              <a:t>and a newly </a:t>
            </a:r>
            <a:r>
              <a:rPr lang="en-US" b="1" dirty="0" smtClean="0">
                <a:latin typeface="Arial" panose="020B0604020202020204" pitchFamily="34" charset="0"/>
                <a:cs typeface="Arial" panose="020B0604020202020204" pitchFamily="34" charset="0"/>
              </a:rPr>
              <a:t>refined semi-dynamic geoid model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Accessing the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via GPS </a:t>
            </a:r>
            <a:r>
              <a:rPr lang="en-US" dirty="0" smtClean="0">
                <a:latin typeface="Arial" panose="020B0604020202020204" pitchFamily="34" charset="0"/>
                <a:cs typeface="Arial" panose="020B0604020202020204" pitchFamily="34" charset="0"/>
              </a:rPr>
              <a:t>will take advantage of advances in technology and increase convenience of access to NSRS while simultaneously reducing our dependence on physical marks in the ground that were deteriorating over time.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Again, the </a:t>
            </a:r>
            <a:r>
              <a:rPr lang="en-US" b="1" dirty="0" smtClean="0">
                <a:latin typeface="Arial" panose="020B0604020202020204" pitchFamily="34" charset="0"/>
                <a:cs typeface="Arial" panose="020B0604020202020204" pitchFamily="34" charset="0"/>
              </a:rPr>
              <a:t>semi-dynamic geoid model </a:t>
            </a:r>
            <a:r>
              <a:rPr lang="en-US" dirty="0" smtClean="0">
                <a:latin typeface="Arial" panose="020B0604020202020204" pitchFamily="34" charset="0"/>
                <a:cs typeface="Arial" panose="020B0604020202020204" pitchFamily="34" charset="0"/>
              </a:rPr>
              <a:t>will allow us to account for gradual change in the earth’s surface caused by things like subsidence or uplift.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endParaRPr lang="en-US" sz="1200" i="1" kern="1200" dirty="0" smtClean="0">
              <a:solidFill>
                <a:schemeClr val="tx1"/>
              </a:solidFill>
              <a:effectLst/>
              <a:latin typeface="Gill Sans MT" pitchFamily="34" charset="0"/>
              <a:ea typeface="MS PGothic" pitchFamily="34" charset="-128"/>
              <a:cs typeface="ＭＳ Ｐゴシック" charset="0"/>
            </a:endParaRPr>
          </a:p>
          <a:p>
            <a:r>
              <a:rPr lang="en-US" sz="2000" b="1" i="0" u="none" strike="noStrike" cap="none" dirty="0" smtClean="0">
                <a:solidFill>
                  <a:schemeClr val="dk1"/>
                </a:solidFill>
                <a:latin typeface="Rokkitt"/>
                <a:sym typeface="Rokkitt"/>
              </a:rPr>
              <a:t>Notable</a:t>
            </a:r>
            <a:r>
              <a:rPr lang="en-US" sz="2000" b="1" i="0" u="none" strike="noStrike" cap="none" baseline="0" dirty="0" smtClean="0">
                <a:solidFill>
                  <a:schemeClr val="dk1"/>
                </a:solidFill>
                <a:latin typeface="Rokkitt"/>
                <a:sym typeface="Rokkitt"/>
              </a:rPr>
              <a:t> Improvements (in no order):</a:t>
            </a:r>
          </a:p>
          <a:p>
            <a:pPr marL="171450" indent="-171450">
              <a:buFont typeface="Arial" panose="020B0604020202020204" pitchFamily="34" charset="0"/>
              <a:buChar char="•"/>
            </a:pPr>
            <a:r>
              <a:rPr lang="en-US" sz="2000" b="0" i="0" u="none" strike="noStrike" cap="none" baseline="0" dirty="0" smtClean="0">
                <a:solidFill>
                  <a:schemeClr val="dk1"/>
                </a:solidFill>
                <a:latin typeface="Rokkitt"/>
                <a:sym typeface="Rokkitt"/>
              </a:rPr>
              <a:t>Removes nation-wide tilt and bias in the present vertical datum</a:t>
            </a:r>
          </a:p>
          <a:p>
            <a:pPr marL="171450" indent="-171450">
              <a:buFont typeface="Arial" panose="020B0604020202020204" pitchFamily="34" charset="0"/>
              <a:buChar char="•"/>
            </a:pPr>
            <a:r>
              <a:rPr lang="en-US" b="0" dirty="0" smtClean="0"/>
              <a:t>Time-dependency provides</a:t>
            </a:r>
            <a:r>
              <a:rPr lang="en-US" b="0" baseline="0" dirty="0" smtClean="0"/>
              <a:t> better ways to access to mark stability and use the NSRS to monitor gradual change such as subsidence or uplift</a:t>
            </a:r>
            <a:endParaRPr lang="en-US" b="0" dirty="0" smtClean="0"/>
          </a:p>
          <a:p>
            <a:pPr marL="171450" indent="-171450">
              <a:buFont typeface="Arial" panose="020B0604020202020204" pitchFamily="34" charset="0"/>
              <a:buChar char="•"/>
            </a:pPr>
            <a:r>
              <a:rPr lang="en-US" b="0" dirty="0" smtClean="0"/>
              <a:t>New</a:t>
            </a:r>
            <a:r>
              <a:rPr lang="en-US" b="0" baseline="0" dirty="0" smtClean="0"/>
              <a:t> vertical datum aligns with international neighbors such as Canada, facilitating precise positioning in border areas</a:t>
            </a:r>
          </a:p>
          <a:p>
            <a:pPr marL="171450" indent="-171450">
              <a:buFont typeface="Arial" panose="020B0604020202020204" pitchFamily="34" charset="0"/>
              <a:buChar char="•"/>
            </a:pPr>
            <a:r>
              <a:rPr lang="en-US" b="0" baseline="0" dirty="0" smtClean="0"/>
              <a:t>GPS gateway opens consistent NSRS access to remote and isolated parts of the United States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More systematic ties between NAPGD2022 and tidal </a:t>
            </a:r>
            <a:r>
              <a:rPr lang="en-US" sz="1200" kern="1200" dirty="0" err="1" smtClean="0">
                <a:solidFill>
                  <a:schemeClr val="tx1"/>
                </a:solidFill>
                <a:effectLst/>
                <a:latin typeface="Gill Sans MT" pitchFamily="34" charset="0"/>
                <a:ea typeface="MS PGothic" pitchFamily="34" charset="-128"/>
                <a:cs typeface="ＭＳ Ｐゴシック" charset="0"/>
              </a:rPr>
              <a:t>datums</a:t>
            </a:r>
            <a:r>
              <a:rPr lang="en-US" sz="1200" kern="1200" dirty="0" smtClean="0">
                <a:solidFill>
                  <a:schemeClr val="tx1"/>
                </a:solidFill>
                <a:effectLst/>
                <a:latin typeface="Gill Sans MT" pitchFamily="34" charset="0"/>
                <a:ea typeface="MS PGothic" pitchFamily="34" charset="-128"/>
                <a:cs typeface="ＭＳ Ｐゴシック" charset="0"/>
              </a:rPr>
              <a:t> will significantly improve the quality of geospatial data in coastal environments with sea level trends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Direct</a:t>
            </a:r>
            <a:r>
              <a:rPr lang="en-US" sz="1200" kern="1200" baseline="0" dirty="0" smtClean="0">
                <a:solidFill>
                  <a:schemeClr val="tx1"/>
                </a:solidFill>
                <a:effectLst/>
                <a:latin typeface="Gill Sans MT" pitchFamily="34" charset="0"/>
                <a:ea typeface="MS PGothic" pitchFamily="34" charset="-128"/>
                <a:cs typeface="ＭＳ Ｐゴシック" charset="0"/>
              </a:rPr>
              <a:t> relationships to ITRF/IGS improve the </a:t>
            </a:r>
            <a:r>
              <a:rPr lang="en-US" sz="1200" kern="1200" dirty="0" smtClean="0">
                <a:solidFill>
                  <a:schemeClr val="tx1"/>
                </a:solidFill>
                <a:effectLst/>
                <a:latin typeface="Gill Sans MT" pitchFamily="34" charset="0"/>
                <a:ea typeface="MS PGothic" pitchFamily="34" charset="-128"/>
                <a:cs typeface="ＭＳ Ｐゴシック" charset="0"/>
              </a:rPr>
              <a:t>spatial framework for GNSS-based technology, such as UAS/UAVs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15</a:t>
            </a:fld>
            <a:endParaRPr lang="en-US" altLang="en-US"/>
          </a:p>
        </p:txBody>
      </p:sp>
    </p:spTree>
    <p:extLst>
      <p:ext uri="{BB962C8B-B14F-4D97-AF65-F5344CB8AC3E}">
        <p14:creationId xmlns:p14="http://schemas.microsoft.com/office/powerpoint/2010/main" val="397545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are still 4 years away, but users can get a sneak peak at the future in the Blueprints for 2022 Technical Report Series.</a:t>
            </a:r>
          </a:p>
          <a:p>
            <a:r>
              <a:rPr lang="en-US" dirty="0" smtClean="0"/>
              <a:t>Part</a:t>
            </a:r>
            <a:r>
              <a:rPr lang="en-US" baseline="0" dirty="0" smtClean="0"/>
              <a:t> 2 = vertical focus. An informal summary of the contents is provided here to pique further interest.</a:t>
            </a:r>
          </a:p>
          <a:p>
            <a:r>
              <a:rPr lang="en-US" baseline="0" dirty="0" smtClean="0"/>
              <a:t>Crack it open! Let NGS know what you think.</a:t>
            </a:r>
            <a:endParaRPr lang="en-US" dirty="0" smtClean="0"/>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16</a:t>
            </a:fld>
            <a:endParaRPr lang="en-US"/>
          </a:p>
        </p:txBody>
      </p:sp>
    </p:spTree>
    <p:extLst>
      <p:ext uri="{BB962C8B-B14F-4D97-AF65-F5344CB8AC3E}">
        <p14:creationId xmlns:p14="http://schemas.microsoft.com/office/powerpoint/2010/main" val="295080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Coordinates will change</a:t>
            </a:r>
          </a:p>
          <a:p>
            <a:pPr marL="228600" indent="-228600">
              <a:buFont typeface="+mj-lt"/>
              <a:buAutoNum type="arabicPeriod"/>
            </a:pPr>
            <a:r>
              <a:rPr lang="en-US" dirty="0" smtClean="0">
                <a:latin typeface="Arial" panose="020B0604020202020204" pitchFamily="34" charset="0"/>
                <a:cs typeface="Arial" panose="020B0604020202020204" pitchFamily="34" charset="0"/>
              </a:rPr>
              <a:t>There will be a 0 to 1.5 meter </a:t>
            </a:r>
            <a:r>
              <a:rPr lang="en-US" b="1" dirty="0" smtClean="0">
                <a:latin typeface="Arial" panose="020B0604020202020204" pitchFamily="34" charset="0"/>
                <a:cs typeface="Arial" panose="020B0604020202020204" pitchFamily="34" charset="0"/>
              </a:rPr>
              <a:t>shift</a:t>
            </a:r>
            <a:r>
              <a:rPr lang="en-US" dirty="0" smtClean="0">
                <a:latin typeface="Arial" panose="020B0604020202020204" pitchFamily="34" charset="0"/>
                <a:cs typeface="Arial" panose="020B0604020202020204" pitchFamily="34" charset="0"/>
              </a:rPr>
              <a:t> in your vertical coordinates depending on where you are in the country (corrects a tilt</a:t>
            </a:r>
            <a:r>
              <a:rPr lang="en-US" baseline="0" dirty="0" smtClean="0">
                <a:latin typeface="Arial" panose="020B0604020202020204" pitchFamily="34" charset="0"/>
                <a:cs typeface="Arial" panose="020B0604020202020204" pitchFamily="34" charset="0"/>
              </a:rPr>
              <a:t> and bias present in NAVD 88)</a:t>
            </a:r>
            <a:r>
              <a:rPr lang="en-US" dirty="0" smtClean="0">
                <a:latin typeface="Arial" panose="020B0604020202020204" pitchFamily="34" charset="0"/>
                <a:cs typeface="Arial" panose="020B0604020202020204" pitchFamily="34" charset="0"/>
              </a:rPr>
              <a:t>.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This </a:t>
            </a:r>
            <a:r>
              <a:rPr lang="en-US" b="1" dirty="0" smtClean="0">
                <a:latin typeface="Arial" panose="020B0604020202020204" pitchFamily="34" charset="0"/>
                <a:cs typeface="Arial" panose="020B0604020202020204" pitchFamily="34" charset="0"/>
              </a:rPr>
              <a:t>offset</a:t>
            </a:r>
            <a:r>
              <a:rPr lang="en-US" dirty="0" smtClean="0">
                <a:latin typeface="Arial" panose="020B0604020202020204" pitchFamily="34" charset="0"/>
                <a:cs typeface="Arial" panose="020B0604020202020204" pitchFamily="34" charset="0"/>
              </a:rPr>
              <a:t> could have implications if you try and mix data from sources in the old and new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See the offset with the DEM</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See the offset in the </a:t>
            </a:r>
            <a:r>
              <a:rPr lang="en-US" dirty="0" err="1" smtClean="0">
                <a:latin typeface="Arial" panose="020B0604020202020204" pitchFamily="34" charset="0"/>
                <a:cs typeface="Arial" panose="020B0604020202020204" pitchFamily="34" charset="0"/>
              </a:rPr>
              <a:t>orthophotography</a:t>
            </a: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Do you want to see what the offset is </a:t>
            </a:r>
            <a:r>
              <a:rPr lang="en-US" b="1" dirty="0" smtClean="0">
                <a:latin typeface="Arial" panose="020B0604020202020204" pitchFamily="34" charset="0"/>
                <a:cs typeface="Arial" panose="020B0604020202020204" pitchFamily="34" charset="0"/>
              </a:rPr>
              <a:t>for your area</a:t>
            </a:r>
            <a:r>
              <a:rPr lang="en-US" dirty="0" smtClean="0">
                <a:latin typeface="Arial" panose="020B0604020202020204" pitchFamily="34" charset="0"/>
                <a:cs typeface="Arial" panose="020B0604020202020204" pitchFamily="34" charset="0"/>
              </a:rPr>
              <a:t>?</a:t>
            </a:r>
          </a:p>
          <a:p>
            <a:pPr marL="685800" lvl="1" indent="-228600">
              <a:buFont typeface="+mj-lt"/>
              <a:buAutoNum type="arabicPeriod"/>
            </a:pPr>
            <a:r>
              <a:rPr lang="en-US" b="1" dirty="0" smtClean="0">
                <a:latin typeface="Arial" panose="020B0604020202020204" pitchFamily="34" charset="0"/>
                <a:cs typeface="Arial" panose="020B0604020202020204" pitchFamily="34" charset="0"/>
              </a:rPr>
              <a:t>Maps</a:t>
            </a:r>
            <a:r>
              <a:rPr lang="en-US" dirty="0" smtClean="0">
                <a:latin typeface="Arial" panose="020B0604020202020204" pitchFamily="34" charset="0"/>
                <a:cs typeface="Arial" panose="020B0604020202020204" pitchFamily="34" charset="0"/>
              </a:rPr>
              <a:t> and materials are online</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You can also use our </a:t>
            </a:r>
            <a:r>
              <a:rPr lang="en-US" b="1" dirty="0" smtClean="0">
                <a:latin typeface="Arial" panose="020B0604020202020204" pitchFamily="34" charset="0"/>
                <a:cs typeface="Arial" panose="020B0604020202020204" pitchFamily="34" charset="0"/>
              </a:rPr>
              <a:t>experimental geoid tool</a:t>
            </a:r>
            <a:r>
              <a:rPr lang="en-US" dirty="0" smtClean="0">
                <a:latin typeface="Arial" panose="020B0604020202020204" pitchFamily="34" charset="0"/>
                <a:cs typeface="Arial" panose="020B0604020202020204" pitchFamily="34" charset="0"/>
              </a:rPr>
              <a:t>. Every year, we come out with our latest experimental geoid that incorporates new gravity data that is improving our geoid model from the one we use today.</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17</a:t>
            </a:fld>
            <a:endParaRPr lang="en-US" altLang="en-US"/>
          </a:p>
        </p:txBody>
      </p:sp>
    </p:spTree>
    <p:extLst>
      <p:ext uri="{BB962C8B-B14F-4D97-AF65-F5344CB8AC3E}">
        <p14:creationId xmlns:p14="http://schemas.microsoft.com/office/powerpoint/2010/main" val="428115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I just explained to you how we are modernizing NSRS and told you that it</a:t>
            </a:r>
            <a:r>
              <a:rPr lang="en-US" baseline="0" dirty="0" smtClean="0"/>
              <a:t> is a good thing for floodplain mapping, but now I am going to show you why with some case studies***</a:t>
            </a:r>
            <a:endParaRPr lang="en-US" dirty="0" smtClean="0"/>
          </a:p>
          <a:p>
            <a:endParaRPr lang="en-US" dirty="0" smtClean="0"/>
          </a:p>
          <a:p>
            <a:r>
              <a:rPr lang="en-US" dirty="0" smtClean="0"/>
              <a:t>Alaska is</a:t>
            </a:r>
            <a:r>
              <a:rPr lang="en-US" baseline="0" dirty="0" smtClean="0"/>
              <a:t> a great illustrative end-member.  </a:t>
            </a:r>
          </a:p>
          <a:p>
            <a:r>
              <a:rPr lang="en-US" baseline="0" dirty="0" smtClean="0"/>
              <a:t>The issues posed by </a:t>
            </a:r>
            <a:r>
              <a:rPr lang="en-US" baseline="0" dirty="0" err="1" smtClean="0"/>
              <a:t>datums</a:t>
            </a:r>
            <a:r>
              <a:rPr lang="en-US" baseline="0" dirty="0" smtClean="0"/>
              <a:t> with limited time-dependency shown in the following examples are measurable and apparent, but they are relevant to areas nationwide because these changes are happening everywhere (at slower and less-apparent rates) and they reinforce why NSRS modernization is critical for improved flood mapping, particularly in areas experiencing changes in local relative sea level.</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18</a:t>
            </a:fld>
            <a:endParaRPr lang="en-US" altLang="en-US"/>
          </a:p>
        </p:txBody>
      </p:sp>
    </p:spTree>
    <p:extLst>
      <p:ext uri="{BB962C8B-B14F-4D97-AF65-F5344CB8AC3E}">
        <p14:creationId xmlns:p14="http://schemas.microsoft.com/office/powerpoint/2010/main" val="136500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Juneau:</a:t>
            </a:r>
          </a:p>
          <a:p>
            <a:r>
              <a:rPr lang="en-US" dirty="0" smtClean="0"/>
              <a:t>Bottom plot is the Negative</a:t>
            </a:r>
            <a:r>
              <a:rPr lang="en-US" baseline="0" dirty="0" smtClean="0"/>
              <a:t> RSL trend in Juneau, sea is falling relative to the land b/c even though the sea is rising globally, the land is rising even faster and outpacing the ocean</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144873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a:t>
            </a:r>
            <a:r>
              <a:rPr lang="en-US" baseline="0" dirty="0" smtClean="0"/>
              <a:t> component due to isostatic rebound of the crust as terrestrial glaciers melt.</a:t>
            </a:r>
          </a:p>
          <a:p>
            <a:r>
              <a:rPr lang="en-US" baseline="0" dirty="0" smtClean="0"/>
              <a:t>Rapid uplift monitored with continuous GNSS site at Mendenhall Glacier.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153786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85000" lnSpcReduction="20000"/>
          </a:bodyPr>
          <a:lstStyle/>
          <a:p>
            <a:r>
              <a:rPr lang="en-US" dirty="0" smtClean="0"/>
              <a:t>Our</a:t>
            </a:r>
            <a:r>
              <a:rPr lang="en-US" baseline="0" dirty="0" smtClean="0"/>
              <a:t> talk title today is a bit clunky, but captures what we will be talking about</a:t>
            </a:r>
          </a:p>
          <a:p>
            <a:pPr marL="171450" indent="-171450">
              <a:buFont typeface="Arial" panose="020B0604020202020204" pitchFamily="34" charset="0"/>
              <a:buChar char="•"/>
            </a:pPr>
            <a:r>
              <a:rPr lang="en-US" dirty="0" smtClean="0"/>
              <a:t>and vs. for </a:t>
            </a:r>
            <a:r>
              <a:rPr lang="en-US" dirty="0" smtClean="0">
                <a:sym typeface="Wingdings" panose="05000000000000000000" pitchFamily="2" charset="2"/>
              </a:rPr>
              <a:t> value of these changes to flood plain community was </a:t>
            </a:r>
            <a:r>
              <a:rPr lang="en-US" baseline="0" dirty="0" smtClean="0">
                <a:sym typeface="Wingdings" panose="05000000000000000000" pitchFamily="2" charset="2"/>
              </a:rPr>
              <a:t>prime motivation</a:t>
            </a:r>
          </a:p>
          <a:p>
            <a:pPr marL="171450" indent="-171450">
              <a:buFont typeface="Arial" panose="020B0604020202020204" pitchFamily="34" charset="0"/>
              <a:buChar char="•"/>
            </a:pPr>
            <a:r>
              <a:rPr lang="en-US" baseline="0" dirty="0" smtClean="0">
                <a:sym typeface="Wingdings" panose="05000000000000000000" pitchFamily="2" charset="2"/>
              </a:rPr>
              <a:t>Alternate title = NAVD 88 no more</a:t>
            </a:r>
          </a:p>
          <a:p>
            <a:pPr marL="628650" lvl="1" indent="-171450">
              <a:buFont typeface="Arial" panose="020B0604020202020204" pitchFamily="34" charset="0"/>
              <a:buChar char="•"/>
            </a:pPr>
            <a:r>
              <a:rPr lang="en-US" baseline="0" dirty="0" smtClean="0">
                <a:sym typeface="Wingdings" panose="05000000000000000000" pitchFamily="2" charset="2"/>
              </a:rPr>
              <a:t>Describe why NAVD88 is going away,</a:t>
            </a:r>
          </a:p>
          <a:p>
            <a:pPr marL="628650" lvl="1" indent="-171450">
              <a:buFont typeface="Arial" panose="020B0604020202020204" pitchFamily="34" charset="0"/>
              <a:buChar char="•"/>
            </a:pPr>
            <a:r>
              <a:rPr lang="en-US" baseline="0" dirty="0" smtClean="0">
                <a:sym typeface="Wingdings" panose="05000000000000000000" pitchFamily="2" charset="2"/>
              </a:rPr>
              <a:t>Preview what is to replace it,</a:t>
            </a:r>
          </a:p>
          <a:p>
            <a:pPr marL="628650" lvl="1" indent="-171450">
              <a:buFont typeface="Arial" panose="020B0604020202020204" pitchFamily="34" charset="0"/>
              <a:buChar char="•"/>
            </a:pPr>
            <a:r>
              <a:rPr lang="en-US" baseline="0" dirty="0" smtClean="0">
                <a:sym typeface="Wingdings" panose="05000000000000000000" pitchFamily="2" charset="2"/>
              </a:rPr>
              <a:t>Provide resources for learning more.</a:t>
            </a:r>
          </a:p>
          <a:p>
            <a:endParaRPr lang="en-US" baseline="0" dirty="0" smtClean="0"/>
          </a:p>
          <a:p>
            <a:r>
              <a:rPr lang="en-US" baseline="0" dirty="0" smtClean="0">
                <a:sym typeface="Wingdings" panose="05000000000000000000" pitchFamily="2" charset="2"/>
              </a:rPr>
              <a:t>Two ways I’d like to set the stage:</a:t>
            </a:r>
          </a:p>
          <a:p>
            <a:pPr marL="228600" indent="-228600">
              <a:buAutoNum type="arabicPeriod"/>
            </a:pPr>
            <a:r>
              <a:rPr lang="en-US" baseline="0" dirty="0" smtClean="0">
                <a:sym typeface="Wingdings" panose="05000000000000000000" pitchFamily="2" charset="2"/>
              </a:rPr>
              <a:t>Me. </a:t>
            </a:r>
          </a:p>
          <a:p>
            <a:pPr marL="685800" lvl="1" indent="-228600">
              <a:buFont typeface="Arial" panose="020B0604020202020204" pitchFamily="34" charset="0"/>
              <a:buChar char="•"/>
            </a:pPr>
            <a:r>
              <a:rPr lang="en-US" dirty="0" smtClean="0"/>
              <a:t>Background in coastal processes and hazard mapping</a:t>
            </a:r>
          </a:p>
          <a:p>
            <a:pPr marL="685800" lvl="1" indent="-228600">
              <a:buFont typeface="Arial" panose="020B0604020202020204" pitchFamily="34" charset="0"/>
              <a:buChar char="•"/>
            </a:pPr>
            <a:r>
              <a:rPr lang="en-US" dirty="0" smtClean="0"/>
              <a:t>Became a geodesist</a:t>
            </a:r>
            <a:r>
              <a:rPr lang="en-US" baseline="0" dirty="0" smtClean="0"/>
              <a:t> by necessity </a:t>
            </a:r>
            <a:r>
              <a:rPr lang="en-US" baseline="0" dirty="0" smtClean="0">
                <a:sym typeface="Wingdings" panose="05000000000000000000" pitchFamily="2" charset="2"/>
              </a:rPr>
              <a:t>  work developing things like inundation products for a State agency highlighted the need for improved reference frames. </a:t>
            </a:r>
          </a:p>
          <a:p>
            <a:pPr marL="685800" lvl="1" indent="-228600">
              <a:buFont typeface="Arial" panose="020B0604020202020204" pitchFamily="34" charset="0"/>
              <a:buChar char="•"/>
            </a:pPr>
            <a:r>
              <a:rPr lang="en-US" baseline="0" dirty="0" smtClean="0">
                <a:sym typeface="Wingdings" panose="05000000000000000000" pitchFamily="2" charset="2"/>
              </a:rPr>
              <a:t>What does geodesy have to do with flood mapping? </a:t>
            </a:r>
          </a:p>
          <a:p>
            <a:pPr marL="1143000" lvl="2" indent="-228600">
              <a:buFont typeface="Arial" panose="020B0604020202020204" pitchFamily="34" charset="0"/>
              <a:buChar char="•"/>
            </a:pPr>
            <a:r>
              <a:rPr lang="en-US" baseline="0" dirty="0" smtClean="0">
                <a:sym typeface="Wingdings" panose="05000000000000000000" pitchFamily="2" charset="2"/>
              </a:rPr>
              <a:t>Geodesy is the science of determining where the heck things are in space and time; during a flood you need to know where the water is relative to the land and relative to critical infrastructure  all this is requires a sounds positional framework if you are going to set insurance rates or make critical evacuation calls that could save human lives.</a:t>
            </a:r>
          </a:p>
          <a:p>
            <a:pPr marL="228600" indent="-228600">
              <a:buAutoNum type="arabicPeriod" startAt="2"/>
            </a:pPr>
            <a:r>
              <a:rPr lang="en-US" baseline="0" dirty="0" smtClean="0">
                <a:sym typeface="Wingdings" panose="05000000000000000000" pitchFamily="2" charset="2"/>
              </a:rPr>
              <a:t>On the title slide I have shown a bench mark to highlight how our understanding and ability to provide accurate and consistent heights has evolved. While this mark is still a useful tool, it reveals itself to be an artifact of the past in three ways:</a:t>
            </a:r>
          </a:p>
          <a:p>
            <a:pPr marL="685800" lvl="1" indent="-228600">
              <a:buAutoNum type="arabicPeriod"/>
            </a:pPr>
            <a:r>
              <a:rPr lang="en-US" baseline="0" dirty="0" smtClean="0">
                <a:sym typeface="Wingdings" panose="05000000000000000000" pitchFamily="2" charset="2"/>
              </a:rPr>
              <a:t>Says “above mean sea level” -&gt; but local MSL is not the same everywhere</a:t>
            </a:r>
          </a:p>
          <a:p>
            <a:pPr marL="685800" lvl="1" indent="-228600">
              <a:buAutoNum type="arabicPeriod"/>
            </a:pPr>
            <a:r>
              <a:rPr lang="en-US" baseline="0" dirty="0" smtClean="0">
                <a:sym typeface="Wingdings" panose="05000000000000000000" pitchFamily="2" charset="2"/>
              </a:rPr>
              <a:t>Stamped height assumes fixed position -&gt; but we know the earth is in motion and the land moves up and down on human and engineering scales</a:t>
            </a:r>
          </a:p>
          <a:p>
            <a:pPr marL="685800" lvl="1" indent="-228600">
              <a:buAutoNum type="arabicPeriod"/>
            </a:pPr>
            <a:r>
              <a:rPr lang="en-US" baseline="0" dirty="0" smtClean="0">
                <a:sym typeface="Wingdings" panose="05000000000000000000" pitchFamily="2" charset="2"/>
              </a:rPr>
              <a:t>agency has changed names</a:t>
            </a:r>
          </a:p>
          <a:p>
            <a:pPr marL="457200" lvl="1" indent="0">
              <a:buNone/>
            </a:pPr>
            <a:r>
              <a:rPr lang="en-US" baseline="0" dirty="0" smtClean="0">
                <a:sym typeface="Wingdings" panose="05000000000000000000" pitchFamily="2" charset="2"/>
              </a:rPr>
              <a:t> Because of these things, we now recognize this bench mark to be an reliable narrator when it comes to elevation.</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682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**Juneau rates have been generalized for illustrative purposes in this figure**</a:t>
            </a:r>
          </a:p>
          <a:p>
            <a:r>
              <a:rPr lang="en-US" dirty="0" smtClean="0"/>
              <a:t>Note</a:t>
            </a:r>
            <a:r>
              <a:rPr lang="en-US" baseline="0" dirty="0" smtClean="0"/>
              <a:t> on transforming between tidal and orthometric heights:</a:t>
            </a:r>
            <a:endParaRPr lang="en-US" dirty="0" smtClean="0"/>
          </a:p>
          <a:p>
            <a:pPr marL="171450" indent="-171450">
              <a:buFont typeface="Arial" panose="020B0604020202020204" pitchFamily="34" charset="0"/>
              <a:buChar char="•"/>
            </a:pPr>
            <a:r>
              <a:rPr lang="en-US" dirty="0" smtClean="0"/>
              <a:t>Local sea level is rising (in blue)</a:t>
            </a:r>
          </a:p>
          <a:p>
            <a:pPr marL="171450" indent="-171450">
              <a:buFont typeface="Arial" panose="020B0604020202020204" pitchFamily="34" charset="0"/>
              <a:buChar char="•"/>
            </a:pPr>
            <a:r>
              <a:rPr lang="en-US" dirty="0" smtClean="0"/>
              <a:t>Land is rising faster (in red)</a:t>
            </a:r>
          </a:p>
          <a:p>
            <a:pPr marL="171450" indent="-171450">
              <a:buFont typeface="Arial" panose="020B0604020202020204" pitchFamily="34" charset="0"/>
              <a:buChar char="•"/>
            </a:pPr>
            <a:r>
              <a:rPr lang="en-US" dirty="0" smtClean="0"/>
              <a:t>Vertical</a:t>
            </a:r>
            <a:r>
              <a:rPr lang="en-US" baseline="0" dirty="0" smtClean="0"/>
              <a:t> r</a:t>
            </a:r>
            <a:r>
              <a:rPr lang="en-US" dirty="0" smtClean="0"/>
              <a:t>elationship between tidal and ‘terrestrial’ </a:t>
            </a:r>
            <a:r>
              <a:rPr lang="en-US" dirty="0" err="1" smtClean="0"/>
              <a:t>datums</a:t>
            </a:r>
            <a:r>
              <a:rPr lang="en-US" dirty="0" smtClean="0"/>
              <a:t> changes</a:t>
            </a:r>
            <a:r>
              <a:rPr lang="en-US" baseline="0" dirty="0" smtClean="0"/>
              <a:t> (increasing here as shown in green) through time such that if you applied the 2004 relationship 10 years later, the expected position of local MLLW would be significantly off (shown with red x)</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Thought experiment in the creation of a new FIRM: </a:t>
            </a:r>
          </a:p>
          <a:p>
            <a:pPr marL="0" indent="0">
              <a:buFont typeface="Arial" panose="020B0604020202020204" pitchFamily="34" charset="0"/>
              <a:buNone/>
            </a:pPr>
            <a:r>
              <a:rPr lang="en-US" baseline="0" dirty="0" smtClean="0"/>
              <a:t>Mark shown has an official NAVD88 height published in IDB in 2004. </a:t>
            </a:r>
          </a:p>
          <a:p>
            <a:pPr marL="0" indent="0">
              <a:buFont typeface="Arial" panose="020B0604020202020204" pitchFamily="34" charset="0"/>
              <a:buNone/>
            </a:pPr>
            <a:r>
              <a:rPr lang="en-US" baseline="0" dirty="0" smtClean="0">
                <a:sym typeface="Wingdings" panose="05000000000000000000" pitchFamily="2" charset="2"/>
              </a:rPr>
              <a:t></a:t>
            </a:r>
            <a:r>
              <a:rPr lang="en-US" baseline="0" dirty="0" smtClean="0"/>
              <a:t> Just 10 years later, a surveyor uses this published height value to complete a NAVD88 elevation certificate. </a:t>
            </a:r>
          </a:p>
          <a:p>
            <a:pPr marL="0" indent="0">
              <a:buFont typeface="Arial" panose="020B0604020202020204" pitchFamily="34" charset="0"/>
              <a:buNone/>
            </a:pPr>
            <a:r>
              <a:rPr lang="en-US" baseline="0" dirty="0" smtClean="0">
                <a:sym typeface="Wingdings" panose="05000000000000000000" pitchFamily="2" charset="2"/>
              </a:rPr>
              <a:t> </a:t>
            </a:r>
            <a:r>
              <a:rPr lang="en-US" baseline="0" dirty="0" smtClean="0"/>
              <a:t>A </a:t>
            </a:r>
            <a:r>
              <a:rPr lang="en-US" baseline="0" dirty="0" err="1" smtClean="0"/>
              <a:t>lidar</a:t>
            </a:r>
            <a:r>
              <a:rPr lang="en-US" baseline="0" dirty="0" smtClean="0"/>
              <a:t> contractor delivers a new 2014 DEM for Juneau and uses the same mark for control with a NAVD88 height value based on a GPS occupation of the mark (processed with OPUS).  Are the surveyor and the </a:t>
            </a:r>
            <a:r>
              <a:rPr lang="en-US" baseline="0" dirty="0" err="1" smtClean="0"/>
              <a:t>lidar</a:t>
            </a:r>
            <a:r>
              <a:rPr lang="en-US" baseline="0" dirty="0" smtClean="0"/>
              <a:t> contractor working in a consistent vertical datum?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2407736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Cordova: </a:t>
            </a:r>
          </a:p>
          <a:p>
            <a:r>
              <a:rPr lang="en-US" dirty="0" smtClean="0"/>
              <a:t>Complex</a:t>
            </a:r>
            <a:r>
              <a:rPr lang="en-US" baseline="0" dirty="0" smtClean="0"/>
              <a:t> RSL trend, positive to steady… why?</a:t>
            </a:r>
          </a:p>
          <a:p>
            <a:endParaRPr lang="en-US" baseline="0" dirty="0" smtClean="0"/>
          </a:p>
          <a:p>
            <a:r>
              <a:rPr lang="en-US" baseline="0" dirty="0" smtClean="0"/>
              <a:t>Note: record starts in 1964 (see next slide for answer).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a:p>
        </p:txBody>
      </p:sp>
    </p:spTree>
    <p:extLst>
      <p:ext uri="{BB962C8B-B14F-4D97-AF65-F5344CB8AC3E}">
        <p14:creationId xmlns:p14="http://schemas.microsoft.com/office/powerpoint/2010/main" val="145090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Alaska Earthquake March 27, 1964. Barnacle line clearly marked by upper limit of light-gray barnacles and desiccated rockweed in dark patches and by the lower growth limit of dark-gray encrusting lichens of the splash zone. Uplift of 3.2 feet in Whale Bay in western Prince William Sound (not far from Cordova).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Photo was taken at 3-foot tide stage. June 22, 1964. Figure 6, U.S. Geological Survey </a:t>
            </a:r>
            <a:r>
              <a:rPr lang="en-US" sz="1200" b="0" i="0" kern="1200" dirty="0" smtClean="0">
                <a:solidFill>
                  <a:schemeClr val="tx1"/>
                </a:solidFill>
                <a:effectLst/>
                <a:latin typeface="Gill Sans MT" pitchFamily="34" charset="0"/>
                <a:ea typeface="MS PGothic" pitchFamily="34" charset="-128"/>
                <a:cs typeface="ＭＳ Ｐゴシック" charset="0"/>
                <a:hlinkClick r:id="rId3"/>
              </a:rPr>
              <a:t>Professional paper 543</a:t>
            </a:r>
            <a:r>
              <a:rPr lang="en-US" sz="1200" b="0" i="0" kern="1200" dirty="0" smtClean="0">
                <a:solidFill>
                  <a:schemeClr val="tx1"/>
                </a:solidFill>
                <a:effectLst/>
                <a:latin typeface="Gill Sans MT" pitchFamily="34" charset="0"/>
                <a:ea typeface="MS PGothic" pitchFamily="34" charset="-128"/>
                <a:cs typeface="ＭＳ Ｐゴシック" charset="0"/>
              </a:rPr>
              <a:t>-I.</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smtClean="0"/>
          </a:p>
          <a:p>
            <a:r>
              <a:rPr lang="en-US" dirty="0" smtClean="0"/>
              <a:t>=</a:t>
            </a:r>
            <a:r>
              <a:rPr lang="en-US" baseline="0" dirty="0" smtClean="0"/>
              <a:t> Cordova experienced post-seismic adjustment following the 1964 quake = accelerated RSL rise (unfortunately coinciding with a period of major development in Cordova).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2002164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Experiment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Gill Sans MT" pitchFamily="34" charset="0"/>
                <a:ea typeface="MS PGothic" pitchFamily="34" charset="-128"/>
                <a:cs typeface="Times New Roman" panose="02020603050405020304" pitchFamily="18" charset="0"/>
              </a:rPr>
              <a:t>*******NOTE: BFE in</a:t>
            </a:r>
            <a:r>
              <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rPr>
              <a:t> Cordova is relative to local MLLW, not NAVD88***********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1949807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Experiment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Gill Sans MT" pitchFamily="34"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Talk about Susan, 10 years later (water up and land down in this time</a:t>
            </a:r>
            <a:r>
              <a:rPr lang="en-US" sz="1200" b="0" i="0" kern="1200" baseline="0" dirty="0" smtClean="0">
                <a:solidFill>
                  <a:schemeClr val="tx1"/>
                </a:solidFill>
                <a:effectLst/>
                <a:latin typeface="Gill Sans MT" pitchFamily="34" charset="0"/>
                <a:ea typeface="MS PGothic" pitchFamily="34" charset="-128"/>
                <a:cs typeface="ＭＳ Ｐゴシック" charset="0"/>
              </a:rPr>
              <a:t> </a:t>
            </a:r>
            <a:r>
              <a:rPr lang="en-US" sz="1200" b="0" i="0" kern="1200" baseline="0" dirty="0" smtClean="0">
                <a:solidFill>
                  <a:schemeClr val="tx1"/>
                </a:solidFill>
                <a:effectLst/>
                <a:latin typeface="Gill Sans MT" pitchFamily="34" charset="0"/>
                <a:ea typeface="MS PGothic" pitchFamily="34" charset="-128"/>
                <a:cs typeface="ＭＳ Ｐゴシック" charset="0"/>
                <a:sym typeface="Wingdings" panose="05000000000000000000" pitchFamily="2" charset="2"/>
              </a:rPr>
              <a:t> risk of flood is increasing for both houses)</a:t>
            </a:r>
            <a:endParaRPr lang="en-US" sz="1200" b="0" i="0" kern="1200" dirty="0" smtClean="0">
              <a:solidFill>
                <a:schemeClr val="tx1"/>
              </a:solidFill>
              <a:effectLst/>
              <a:latin typeface="Gill Sans MT" pitchFamily="34"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rPr>
              <a:t>Note: Susan’s house is actually up</a:t>
            </a: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 small hill from Fred’s</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3821157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Experiment:</a:t>
            </a:r>
            <a:endParaRPr lang="en-US" dirty="0" smtClean="0"/>
          </a:p>
          <a:p>
            <a:r>
              <a:rPr lang="en-US" dirty="0" smtClean="0"/>
              <a:t>Fred</a:t>
            </a:r>
            <a:r>
              <a:rPr lang="en-US" baseline="0" dirty="0" smtClean="0"/>
              <a:t> is “out” of flood zone due to his grandfathered elevation, but Susan in “in” (she is not really, because these elevations are not relative to the same FIS datum)</a:t>
            </a:r>
          </a:p>
          <a:p>
            <a:r>
              <a:rPr lang="en-US" baseline="0" dirty="0" smtClean="0">
                <a:sym typeface="Wingdings" panose="05000000000000000000" pitchFamily="2" charset="2"/>
              </a:rPr>
              <a:t> No one in this scenario paid attention to the tidal epoch of the MLLW datum</a:t>
            </a:r>
            <a:endParaRPr lang="en-US" dirty="0" smtClean="0"/>
          </a:p>
          <a:p>
            <a:endParaRPr lang="en-US" dirty="0" smtClean="0"/>
          </a:p>
          <a:p>
            <a:r>
              <a:rPr lang="en-US" dirty="0" smtClean="0"/>
              <a:t>FEMA guidance says that “BFE stays fixed</a:t>
            </a:r>
            <a:r>
              <a:rPr lang="en-US" baseline="0" dirty="0" smtClean="0"/>
              <a:t> even if there is subsidence.” (a bit ambiguous if BEF is relative to a non-fixed datum)</a:t>
            </a:r>
            <a:endParaRPr lang="en-US" dirty="0" smtClean="0"/>
          </a:p>
          <a:p>
            <a:r>
              <a:rPr lang="en-US" dirty="0" smtClean="0"/>
              <a:t>Susan’s EC is NOT to the same datum as the BFE,</a:t>
            </a:r>
            <a:r>
              <a:rPr lang="en-US" baseline="0" dirty="0" smtClean="0"/>
              <a:t> but p</a:t>
            </a:r>
            <a:r>
              <a:rPr lang="en-US" dirty="0" smtClean="0"/>
              <a:t>erhaps </a:t>
            </a:r>
            <a:r>
              <a:rPr lang="en-US" baseline="0" dirty="0" smtClean="0"/>
              <a:t>Susan’s EC reflects her true risk, and Fred just got lucky with timing?</a:t>
            </a:r>
          </a:p>
          <a:p>
            <a:r>
              <a:rPr lang="en-US" baseline="0" dirty="0" smtClean="0">
                <a:sym typeface="Wingdings" panose="05000000000000000000" pitchFamily="2" charset="2"/>
              </a:rPr>
              <a:t> This is not how we want to be calculating elevations for the purposes of informed flood preparedness.</a:t>
            </a:r>
            <a:endParaRPr lang="en-US"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a:p>
        </p:txBody>
      </p:sp>
    </p:spTree>
    <p:extLst>
      <p:ext uri="{BB962C8B-B14F-4D97-AF65-F5344CB8AC3E}">
        <p14:creationId xmlns:p14="http://schemas.microsoft.com/office/powerpoint/2010/main" val="199281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The Cordova 1979 FIS was updated in 2015.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Gill Sans MT" pitchFamily="34" charset="0"/>
                <a:ea typeface="MS PGothic" pitchFamily="34" charset="-128"/>
                <a:cs typeface="Times New Roman" panose="02020603050405020304" pitchFamily="18" charset="0"/>
              </a:rPr>
              <a:t>The</a:t>
            </a:r>
            <a:r>
              <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rPr>
              <a:t> FIS was updated for BFEs relative to NAVD88</a:t>
            </a: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 and a conversion value was provided that does not specify tidal epoch.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If this equation is used on Susan’s EC, her elevation is now ‘correct’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If this equation is applied to Fred’s EC, does he have a NAVD88 EC compliant with the new FIS?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How would the local Flood Plain Manager know the difference when going through process of Elevation Certificate updates?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 </a:t>
            </a:r>
            <a:r>
              <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rPr>
              <a:t>---- REINFORCES THE IMPORTANCE OF METADATA ----</a:t>
            </a:r>
            <a:endParaRPr lang="en-US" b="1"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p14="http://schemas.microsoft.com/office/powerpoint/2010/main" val="315903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METADATA</a:t>
            </a:r>
            <a:r>
              <a:rPr lang="en-US" dirty="0" smtClean="0">
                <a:latin typeface="Arial" panose="020B0604020202020204" pitchFamily="34" charset="0"/>
                <a:cs typeface="Arial" panose="020B0604020202020204" pitchFamily="34" charset="0"/>
              </a:rPr>
              <a:t> - you must document the datum you are referencing, but the datum itself is not enough. </a:t>
            </a:r>
          </a:p>
          <a:p>
            <a:endParaRPr lang="en-US" dirty="0" smtClean="0"/>
          </a:p>
          <a:p>
            <a:r>
              <a:rPr lang="en-US" dirty="0" smtClean="0"/>
              <a:t>Particularly in time leading up</a:t>
            </a:r>
            <a:r>
              <a:rPr lang="en-US" baseline="0" dirty="0" smtClean="0"/>
              <a:t> to 2022!</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29</a:t>
            </a:fld>
            <a:endParaRPr lang="en-US"/>
          </a:p>
        </p:txBody>
      </p:sp>
    </p:spTree>
    <p:extLst>
      <p:ext uri="{BB962C8B-B14F-4D97-AF65-F5344CB8AC3E}">
        <p14:creationId xmlns:p14="http://schemas.microsoft.com/office/powerpoint/2010/main" val="1630005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exact content and format may vary; these general recommendations are specific to projects with a vertical emphasis.</a:t>
            </a:r>
          </a:p>
          <a:p>
            <a:r>
              <a:rPr lang="en-US" i="1" baseline="0" dirty="0" smtClean="0"/>
              <a:t>Also keep a record of source/date of survey whenever possible, even before 2022.</a:t>
            </a:r>
          </a:p>
          <a:p>
            <a:pPr marL="0" indent="0">
              <a:buFont typeface="+mj-lt"/>
              <a:buNone/>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Start now: </a:t>
            </a:r>
            <a:r>
              <a:rPr lang="en-US" dirty="0" smtClean="0">
                <a:latin typeface="Arial" panose="020B0604020202020204" pitchFamily="34" charset="0"/>
                <a:cs typeface="Arial" panose="020B0604020202020204" pitchFamily="34" charset="0"/>
              </a:rPr>
              <a:t>Also keep a record of source/date of survey whenever possible, even before 2022.</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i="1"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368019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that we have made improvements over time, as seen in old Elevation Certificate Forms (this one from Juneau)</a:t>
            </a:r>
            <a:endParaRPr lang="en-US" dirty="0" smtClean="0"/>
          </a:p>
          <a:p>
            <a:pPr marL="171450" indent="-171450">
              <a:buFont typeface="Arial" panose="020B0604020202020204" pitchFamily="34" charset="0"/>
              <a:buChar char="•"/>
            </a:pPr>
            <a:r>
              <a:rPr lang="en-US" dirty="0" smtClean="0"/>
              <a:t>Old</a:t>
            </a:r>
            <a:r>
              <a:rPr lang="en-US" baseline="0" dirty="0" smtClean="0"/>
              <a:t> form issue w/o enough metadata</a:t>
            </a:r>
          </a:p>
          <a:p>
            <a:pPr marL="171450" indent="-171450">
              <a:buFont typeface="Arial" panose="020B0604020202020204" pitchFamily="34" charset="0"/>
              <a:buChar char="•"/>
            </a:pPr>
            <a:r>
              <a:rPr lang="en-US" baseline="0" dirty="0" smtClean="0"/>
              <a:t>This is very common issue in Alaska</a:t>
            </a:r>
          </a:p>
          <a:p>
            <a:pPr marL="171450" indent="-171450">
              <a:buFont typeface="Arial" panose="020B0604020202020204" pitchFamily="34" charset="0"/>
              <a:buChar char="•"/>
            </a:pPr>
            <a:r>
              <a:rPr lang="en-US" baseline="0" dirty="0" smtClean="0"/>
              <a:t>Insurer takes datum label on EC at face value</a:t>
            </a:r>
          </a:p>
          <a:p>
            <a:pPr marL="171450" indent="-171450">
              <a:buFont typeface="Arial" panose="020B0604020202020204" pitchFamily="34" charset="0"/>
              <a:buChar char="•"/>
            </a:pPr>
            <a:r>
              <a:rPr lang="en-US" baseline="0" dirty="0" smtClean="0"/>
              <a:t>Conversion value may not exist OR may demonstrate that datum is </a:t>
            </a:r>
            <a:r>
              <a:rPr lang="en-US" baseline="0" dirty="0" err="1" smtClean="0"/>
              <a:t>mis</a:t>
            </a:r>
            <a:r>
              <a:rPr lang="en-US" baseline="0" dirty="0" smtClean="0"/>
              <a:t>-labeled by resulting in an unreasonable elevation</a:t>
            </a:r>
          </a:p>
          <a:p>
            <a:pPr marL="171450" indent="-171450">
              <a:buFont typeface="Arial" panose="020B0604020202020204" pitchFamily="34" charset="0"/>
              <a:buChar char="•"/>
            </a:pPr>
            <a:r>
              <a:rPr lang="en-US" baseline="0" dirty="0" smtClean="0"/>
              <a:t>Defer to licensed surveyor for interpretation or property requires a re-survey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99014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latin typeface="Arial" panose="020B0604020202020204" pitchFamily="34" charset="0"/>
                <a:cs typeface="Arial" panose="020B0604020202020204" pitchFamily="34" charset="0"/>
              </a:rPr>
              <a:t>What NGS is doing to remedy the situation</a:t>
            </a:r>
            <a:r>
              <a:rPr lang="en-US" baseline="0" dirty="0" smtClean="0">
                <a:latin typeface="Arial" panose="020B0604020202020204" pitchFamily="34" charset="0"/>
                <a:cs typeface="Arial" panose="020B0604020202020204" pitchFamily="34" charset="0"/>
              </a:rPr>
              <a:t> in our ongoing mission to maintain the very best possible height system for the nation.</a:t>
            </a:r>
          </a:p>
          <a:p>
            <a:pPr marL="0" indent="0">
              <a:buFont typeface="+mj-lt"/>
              <a:buNone/>
            </a:pPr>
            <a:endParaRPr lang="en-US" dirty="0" smtClean="0">
              <a:latin typeface="Arial" panose="020B0604020202020204" pitchFamily="34" charset="0"/>
              <a:cs typeface="Arial" panose="020B0604020202020204" pitchFamily="34" charset="0"/>
            </a:endParaRPr>
          </a:p>
          <a:p>
            <a:pPr marL="0" indent="0">
              <a:buFont typeface="+mj-lt"/>
              <a:buAutoNum type="arabicPeriod"/>
            </a:pPr>
            <a:r>
              <a:rPr lang="en-US" dirty="0" smtClean="0">
                <a:latin typeface="Arial" panose="020B0604020202020204" pitchFamily="34" charset="0"/>
                <a:cs typeface="Arial" panose="020B0604020202020204" pitchFamily="34" charset="0"/>
              </a:rPr>
              <a:t> I’ll start with a basic intro to the National Geodetic Survey,</a:t>
            </a:r>
            <a:r>
              <a:rPr lang="en-US" baseline="0" dirty="0" smtClean="0">
                <a:latin typeface="Arial" panose="020B0604020202020204" pitchFamily="34" charset="0"/>
                <a:cs typeface="Arial" panose="020B0604020202020204" pitchFamily="34" charset="0"/>
              </a:rPr>
              <a:t> vertical </a:t>
            </a:r>
            <a:r>
              <a:rPr lang="en-US" baseline="0" dirty="0" err="1" smtClean="0">
                <a:latin typeface="Arial" panose="020B0604020202020204" pitchFamily="34" charset="0"/>
                <a:cs typeface="Arial" panose="020B0604020202020204" pitchFamily="34" charset="0"/>
              </a:rPr>
              <a:t>datums</a:t>
            </a:r>
            <a:r>
              <a:rPr lang="en-US" baseline="0" dirty="0" smtClean="0">
                <a:latin typeface="Arial" panose="020B0604020202020204" pitchFamily="34" charset="0"/>
                <a:cs typeface="Arial" panose="020B0604020202020204" pitchFamily="34" charset="0"/>
              </a:rPr>
              <a:t> in general, and explain why NAVD 88 heights </a:t>
            </a:r>
            <a:r>
              <a:rPr lang="en-US" dirty="0" smtClean="0">
                <a:latin typeface="Arial" panose="020B0604020202020204" pitchFamily="34" charset="0"/>
                <a:cs typeface="Arial" panose="020B0604020202020204" pitchFamily="34" charset="0"/>
              </a:rPr>
              <a:t>matter to the floodplain management community.</a:t>
            </a:r>
          </a:p>
          <a:p>
            <a:pPr marL="0" indent="0">
              <a:buFont typeface="+mj-lt"/>
              <a:buAutoNum type="arabicPeriod"/>
            </a:pPr>
            <a:endParaRPr lang="en-US" dirty="0" smtClean="0">
              <a:latin typeface="Arial" panose="020B0604020202020204" pitchFamily="34" charset="0"/>
              <a:cs typeface="Arial" panose="020B0604020202020204" pitchFamily="34" charset="0"/>
            </a:endParaRPr>
          </a:p>
          <a:p>
            <a:pPr marL="0" indent="0">
              <a:buFont typeface="+mj-lt"/>
              <a:buAutoNum type="arabicPeriod"/>
            </a:pPr>
            <a:r>
              <a:rPr lang="en-US" dirty="0" smtClean="0">
                <a:latin typeface="Arial" panose="020B0604020202020204" pitchFamily="34" charset="0"/>
                <a:cs typeface="Arial" panose="020B0604020202020204" pitchFamily="34" charset="0"/>
              </a:rPr>
              <a:t> Then, I’ll explain the upcoming</a:t>
            </a:r>
            <a:r>
              <a:rPr lang="en-US" baseline="0" dirty="0" smtClean="0">
                <a:latin typeface="Arial" panose="020B0604020202020204" pitchFamily="34" charset="0"/>
                <a:cs typeface="Arial" panose="020B0604020202020204" pitchFamily="34" charset="0"/>
              </a:rPr>
              <a:t> changes to the National Spatial Reference System, with emphasis on the vertical component and what will replace NAVD 88</a:t>
            </a:r>
            <a:endParaRPr lang="en-US" dirty="0" smtClean="0">
              <a:latin typeface="Arial" panose="020B0604020202020204" pitchFamily="34" charset="0"/>
              <a:cs typeface="Arial" panose="020B0604020202020204" pitchFamily="34" charset="0"/>
            </a:endParaRPr>
          </a:p>
          <a:p>
            <a:pPr marL="0" indent="0">
              <a:buFont typeface="+mj-lt"/>
              <a:buAutoNum type="arabicPeriod"/>
            </a:pPr>
            <a:endParaRPr lang="en-US" dirty="0" smtClean="0">
              <a:latin typeface="Arial" panose="020B0604020202020204" pitchFamily="34" charset="0"/>
              <a:cs typeface="Arial" panose="020B0604020202020204" pitchFamily="34" charset="0"/>
            </a:endParaRPr>
          </a:p>
          <a:p>
            <a:pPr marL="0" indent="0">
              <a:buFont typeface="+mj-lt"/>
              <a:buAutoNum type="arabicPeriod"/>
            </a:pPr>
            <a:r>
              <a:rPr lang="en-US" dirty="0" smtClean="0">
                <a:latin typeface="Arial" panose="020B0604020202020204" pitchFamily="34" charset="0"/>
                <a:cs typeface="Arial" panose="020B0604020202020204" pitchFamily="34" charset="0"/>
              </a:rPr>
              <a:t> Beyond</a:t>
            </a:r>
            <a:r>
              <a:rPr lang="en-US" baseline="0" dirty="0" smtClean="0">
                <a:latin typeface="Arial" panose="020B0604020202020204" pitchFamily="34" charset="0"/>
                <a:cs typeface="Arial" panose="020B0604020202020204" pitchFamily="34" charset="0"/>
              </a:rPr>
              <a:t> just telling you that these changes will enhance floodplain mapping, I will walk you through a few case studies from Alaska that will show the direct benefits of the coming changes</a:t>
            </a:r>
          </a:p>
          <a:p>
            <a:pPr marL="0" indent="0">
              <a:buFont typeface="+mj-lt"/>
              <a:buAutoNum type="arabicPeriod"/>
            </a:pPr>
            <a:endParaRPr lang="en-US" baseline="0" dirty="0" smtClean="0">
              <a:latin typeface="Arial" panose="020B0604020202020204" pitchFamily="34" charset="0"/>
              <a:cs typeface="Arial" panose="020B0604020202020204" pitchFamily="34" charset="0"/>
            </a:endParaRPr>
          </a:p>
          <a:p>
            <a:pPr marL="0" indent="0">
              <a:buFont typeface="+mj-lt"/>
              <a:buAutoNum type="arabicPeriod"/>
            </a:pP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 will present you with some practical guidance specific</a:t>
            </a:r>
            <a:r>
              <a:rPr lang="en-US" baseline="0" dirty="0" smtClean="0">
                <a:latin typeface="Arial" panose="020B0604020202020204" pitchFamily="34" charset="0"/>
                <a:cs typeface="Arial" panose="020B0604020202020204" pitchFamily="34" charset="0"/>
              </a:rPr>
              <a:t> to things like BFEs </a:t>
            </a:r>
            <a:r>
              <a:rPr lang="en-US" dirty="0" smtClean="0">
                <a:latin typeface="Arial" panose="020B0604020202020204" pitchFamily="34" charset="0"/>
                <a:cs typeface="Arial" panose="020B0604020202020204" pitchFamily="34" charset="0"/>
              </a:rPr>
              <a:t>which will be increasingly</a:t>
            </a:r>
            <a:r>
              <a:rPr lang="en-US" baseline="0" dirty="0" smtClean="0">
                <a:latin typeface="Arial" panose="020B0604020202020204" pitchFamily="34" charset="0"/>
                <a:cs typeface="Arial" panose="020B0604020202020204" pitchFamily="34" charset="0"/>
              </a:rPr>
              <a:t> useful as we approach </a:t>
            </a:r>
            <a:r>
              <a:rPr lang="en-US" dirty="0" smtClean="0">
                <a:latin typeface="Arial" panose="020B0604020202020204" pitchFamily="34" charset="0"/>
                <a:cs typeface="Arial" panose="020B0604020202020204" pitchFamily="34" charset="0"/>
              </a:rPr>
              <a:t>NAVD 88 replacement.</a:t>
            </a:r>
          </a:p>
          <a:p>
            <a:pPr marL="0" indent="0">
              <a:buFont typeface="+mj-lt"/>
              <a:buAutoNum type="arabicPeriod"/>
            </a:pPr>
            <a:endParaRPr lang="en-US" dirty="0" smtClean="0">
              <a:latin typeface="Arial" panose="020B0604020202020204" pitchFamily="34" charset="0"/>
              <a:cs typeface="Arial" panose="020B0604020202020204" pitchFamily="34" charset="0"/>
            </a:endParaRPr>
          </a:p>
          <a:p>
            <a:pPr marL="0" indent="0">
              <a:buFont typeface="+mj-lt"/>
              <a:buAutoNum type="arabicPeriod"/>
            </a:pPr>
            <a:r>
              <a:rPr lang="en-US" dirty="0" smtClean="0">
                <a:latin typeface="Arial" panose="020B0604020202020204" pitchFamily="34" charset="0"/>
                <a:cs typeface="Arial" panose="020B0604020202020204" pitchFamily="34" charset="0"/>
              </a:rPr>
              <a:t> Finally, I’ll</a:t>
            </a:r>
            <a:r>
              <a:rPr lang="en-US" baseline="0" dirty="0" smtClean="0">
                <a:latin typeface="Arial" panose="020B0604020202020204" pitchFamily="34" charset="0"/>
                <a:cs typeface="Arial" panose="020B0604020202020204" pitchFamily="34" charset="0"/>
              </a:rPr>
              <a:t> show you were you can find extra resources to learn about how </a:t>
            </a:r>
            <a:r>
              <a:rPr lang="en-US" dirty="0" smtClean="0">
                <a:latin typeface="Arial" panose="020B0604020202020204" pitchFamily="34" charset="0"/>
                <a:cs typeface="Arial" panose="020B0604020202020204" pitchFamily="34" charset="0"/>
              </a:rPr>
              <a:t>coordination, education and preparation will help make the transition away from NAVD 88 as smooth as possible.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a:t>
            </a:fld>
            <a:endParaRPr lang="en-US" altLang="en-US"/>
          </a:p>
        </p:txBody>
      </p:sp>
    </p:spTree>
    <p:extLst>
      <p:ext uri="{BB962C8B-B14F-4D97-AF65-F5344CB8AC3E}">
        <p14:creationId xmlns:p14="http://schemas.microsoft.com/office/powerpoint/2010/main" val="4205833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noGrp="1" noChangeArrowheads="1"/>
          </p:cNvSpPr>
          <p:nvPr>
            <p:ph type="dt" sz="quarter" idx="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t>December 18, 2009</a:t>
            </a:r>
          </a:p>
        </p:txBody>
      </p:sp>
      <p:sp>
        <p:nvSpPr>
          <p:cNvPr id="3758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436DC6-0B13-48FB-AC36-6CE22D9CC57C}"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endParaRPr>
          </a:p>
        </p:txBody>
      </p:sp>
      <p:sp>
        <p:nvSpPr>
          <p:cNvPr id="375811" name="Rectangle 2"/>
          <p:cNvSpPr>
            <a:spLocks noGrp="1" noRot="1" noChangeAspect="1" noChangeArrowheads="1" noTextEdit="1"/>
          </p:cNvSpPr>
          <p:nvPr>
            <p:ph type="sldImg"/>
          </p:nvPr>
        </p:nvSpPr>
        <p:spPr>
          <a:xfrm>
            <a:off x="1266825" y="720725"/>
            <a:ext cx="4778375" cy="3584575"/>
          </a:xfrm>
          <a:ln/>
        </p:spPr>
      </p:sp>
      <p:sp>
        <p:nvSpPr>
          <p:cNvPr id="375812" name="Rectangle 3"/>
          <p:cNvSpPr>
            <a:spLocks noGrp="1" noChangeArrowheads="1"/>
          </p:cNvSpPr>
          <p:nvPr>
            <p:ph type="body" idx="1"/>
          </p:nvPr>
        </p:nvSpPr>
        <p:spPr>
          <a:xfrm>
            <a:off x="976023" y="4546731"/>
            <a:ext cx="5363157" cy="4304325"/>
          </a:xfrm>
          <a:noFill/>
          <a:ln/>
        </p:spPr>
        <p:txBody>
          <a:bodyPr>
            <a:normAutofit/>
          </a:bodyPr>
          <a:lstStyle/>
          <a:p>
            <a:pPr lvl="1" eaLnBrk="1" hangingPunct="1">
              <a:buFont typeface="Wingdings" pitchFamily="2" charset="2"/>
              <a:buNone/>
            </a:pPr>
            <a:r>
              <a:rPr lang="en-US" sz="1100" dirty="0" smtClean="0">
                <a:solidFill>
                  <a:srgbClr val="333333"/>
                </a:solidFill>
                <a:latin typeface="Arial" charset="0"/>
              </a:rPr>
              <a:t>New EC</a:t>
            </a:r>
          </a:p>
          <a:p>
            <a:pPr lvl="1" eaLnBrk="1" hangingPunct="1">
              <a:buFont typeface="Wingdings" pitchFamily="2" charset="2"/>
              <a:buNone/>
            </a:pPr>
            <a:r>
              <a:rPr lang="en-US" sz="1100" dirty="0" smtClean="0">
                <a:solidFill>
                  <a:srgbClr val="333333"/>
                </a:solidFill>
                <a:latin typeface="Arial" charset="0"/>
              </a:rPr>
              <a:t>Note</a:t>
            </a:r>
            <a:r>
              <a:rPr lang="en-US" sz="1100" baseline="0" dirty="0" smtClean="0">
                <a:solidFill>
                  <a:srgbClr val="333333"/>
                </a:solidFill>
                <a:latin typeface="Arial" charset="0"/>
              </a:rPr>
              <a:t> extra space to add information about source; if you look in the instructions, licensed professionals completing this form are not restricted to just this space and they may provide attachments if extra explanation is necessary.</a:t>
            </a:r>
            <a:endParaRPr lang="en-US" sz="1100" dirty="0" smtClean="0">
              <a:solidFill>
                <a:srgbClr val="333333"/>
              </a:solidFill>
              <a:latin typeface="Arial" charset="0"/>
            </a:endParaRPr>
          </a:p>
        </p:txBody>
      </p:sp>
    </p:spTree>
    <p:extLst>
      <p:ext uri="{BB962C8B-B14F-4D97-AF65-F5344CB8AC3E}">
        <p14:creationId xmlns:p14="http://schemas.microsoft.com/office/powerpoint/2010/main" val="35385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33</a:t>
            </a:fld>
            <a:endParaRPr lang="en-US"/>
          </a:p>
        </p:txBody>
      </p:sp>
    </p:spTree>
    <p:extLst>
      <p:ext uri="{BB962C8B-B14F-4D97-AF65-F5344CB8AC3E}">
        <p14:creationId xmlns:p14="http://schemas.microsoft.com/office/powerpoint/2010/main" val="2166065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is</a:t>
            </a:r>
            <a:r>
              <a:rPr lang="en-US" baseline="0" dirty="0" smtClean="0"/>
              <a:t> intended to raise awareness about the upcoming changes and what they mean for floodplain mapping, but you probably have lots of remaining questions and w</a:t>
            </a:r>
            <a:r>
              <a:rPr lang="en-US" dirty="0" smtClean="0">
                <a:latin typeface="Arial" panose="020B0604020202020204" pitchFamily="34" charset="0"/>
                <a:cs typeface="Arial" panose="020B0604020202020204" pitchFamily="34" charset="0"/>
              </a:rPr>
              <a:t>e have a lot of </a:t>
            </a:r>
            <a:r>
              <a:rPr lang="en-US" b="1" dirty="0" smtClean="0">
                <a:latin typeface="Arial" panose="020B0604020202020204" pitchFamily="34" charset="0"/>
                <a:cs typeface="Arial" panose="020B0604020202020204" pitchFamily="34" charset="0"/>
              </a:rPr>
              <a:t>resources online </a:t>
            </a:r>
            <a:r>
              <a:rPr lang="en-US" dirty="0" smtClean="0">
                <a:latin typeface="Arial" panose="020B0604020202020204" pitchFamily="34" charset="0"/>
                <a:cs typeface="Arial" panose="020B0604020202020204" pitchFamily="34" charset="0"/>
              </a:rPr>
              <a:t>at our website</a:t>
            </a:r>
          </a:p>
          <a:p>
            <a:endParaRPr lang="en-US" b="1"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Please spread the word, and </a:t>
            </a:r>
          </a:p>
          <a:p>
            <a:pPr marL="228600" indent="-228600">
              <a:buFont typeface="+mj-lt"/>
              <a:buAutoNum type="arabicPeriod"/>
            </a:pPr>
            <a:r>
              <a:rPr lang="en-US" dirty="0" smtClean="0">
                <a:latin typeface="Arial" panose="020B0604020202020204" pitchFamily="34" charset="0"/>
                <a:cs typeface="Arial" panose="020B0604020202020204" pitchFamily="34" charset="0"/>
              </a:rPr>
              <a:t>make an effort to keep yourself and your colleagues informed. </a:t>
            </a:r>
          </a:p>
          <a:p>
            <a:pPr marL="228600" indent="-228600">
              <a:buFont typeface="+mj-lt"/>
              <a:buAutoNum type="arabicPeriod"/>
            </a:pPr>
            <a:r>
              <a:rPr lang="en-US" dirty="0" smtClean="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34</a:t>
            </a:fld>
            <a:endParaRPr lang="en-US"/>
          </a:p>
        </p:txBody>
      </p:sp>
    </p:spTree>
    <p:extLst>
      <p:ext uri="{BB962C8B-B14F-4D97-AF65-F5344CB8AC3E}">
        <p14:creationId xmlns:p14="http://schemas.microsoft.com/office/powerpoint/2010/main" val="381437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panose="020B0604020202020204" pitchFamily="34" charset="0"/>
                <a:cs typeface="Arial" panose="020B0604020202020204" pitchFamily="34" charset="0"/>
              </a:rPr>
              <a:t>I’m</a:t>
            </a:r>
            <a:r>
              <a:rPr lang="en-US" i="1" baseline="0" dirty="0" smtClean="0">
                <a:latin typeface="Arial" panose="020B0604020202020204" pitchFamily="34" charset="0"/>
                <a:cs typeface="Arial" panose="020B0604020202020204" pitchFamily="34" charset="0"/>
              </a:rPr>
              <a:t> going to highlight a few</a:t>
            </a:r>
            <a:r>
              <a:rPr lang="en-US" i="1" dirty="0" smtClean="0">
                <a:latin typeface="Arial" panose="020B0604020202020204" pitchFamily="34" charset="0"/>
                <a:cs typeface="Arial" panose="020B0604020202020204" pitchFamily="34" charset="0"/>
              </a:rPr>
              <a:t> online resources, beginning with our </a:t>
            </a:r>
            <a:r>
              <a:rPr lang="en-US" b="1" i="1" dirty="0" smtClean="0">
                <a:latin typeface="Arial" panose="020B0604020202020204" pitchFamily="34" charset="0"/>
                <a:cs typeface="Arial" panose="020B0604020202020204" pitchFamily="34" charset="0"/>
              </a:rPr>
              <a:t>new </a:t>
            </a:r>
            <a:r>
              <a:rPr lang="en-US" b="1" i="1" dirty="0" err="1" smtClean="0">
                <a:latin typeface="Arial" panose="020B0604020202020204" pitchFamily="34" charset="0"/>
                <a:cs typeface="Arial" panose="020B0604020202020204" pitchFamily="34" charset="0"/>
              </a:rPr>
              <a:t>datums</a:t>
            </a:r>
            <a:r>
              <a:rPr lang="en-US" b="1" i="1"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web site.</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Visit our site. It has information today, and we’ll continue to update it.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2114546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You can also access our science and education resources from the drop</a:t>
            </a:r>
            <a:r>
              <a:rPr lang="en-US" b="1" baseline="0" dirty="0" smtClean="0">
                <a:latin typeface="Arial" panose="020B0604020202020204" pitchFamily="34" charset="0"/>
                <a:cs typeface="Arial" panose="020B0604020202020204" pitchFamily="34" charset="0"/>
              </a:rPr>
              <a:t> down menu on our main page</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36</a:t>
            </a:fld>
            <a:endParaRPr lang="en-US"/>
          </a:p>
        </p:txBody>
      </p:sp>
    </p:spTree>
    <p:extLst>
      <p:ext uri="{BB962C8B-B14F-4D97-AF65-F5344CB8AC3E}">
        <p14:creationId xmlns:p14="http://schemas.microsoft.com/office/powerpoint/2010/main" val="2865481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Educational videos and online tutorials –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videos are just 3-5 minutes long, and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lesson is a deeper dive but still only takes an hour.</a:t>
            </a:r>
          </a:p>
          <a:p>
            <a:pPr marL="228600" indent="-228600">
              <a:buFont typeface="+mj-lt"/>
              <a:buAutoNum type="arabicPeriod"/>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a:p>
        </p:txBody>
      </p:sp>
    </p:spTree>
    <p:extLst>
      <p:ext uri="{BB962C8B-B14F-4D97-AF65-F5344CB8AC3E}">
        <p14:creationId xmlns:p14="http://schemas.microsoft.com/office/powerpoint/2010/main" val="3764635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 with</a:t>
            </a:r>
            <a:r>
              <a:rPr lang="en-US" baseline="0" dirty="0" smtClean="0"/>
              <a:t> your local NGS life-line.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Regional geodetic advisors </a:t>
            </a:r>
            <a:r>
              <a:rPr lang="en-US" dirty="0" smtClean="0">
                <a:latin typeface="Arial" panose="020B0604020202020204" pitchFamily="34" charset="0"/>
                <a:cs typeface="Arial" panose="020B0604020202020204" pitchFamily="34" charset="0"/>
              </a:rPr>
              <a:t>are located around the country for questions /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We also have State Coordinators.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38</a:t>
            </a:fld>
            <a:endParaRPr lang="en-US" altLang="en-US"/>
          </a:p>
        </p:txBody>
      </p:sp>
    </p:spTree>
    <p:extLst>
      <p:ext uri="{BB962C8B-B14F-4D97-AF65-F5344CB8AC3E}">
        <p14:creationId xmlns:p14="http://schemas.microsoft.com/office/powerpoint/2010/main" val="210214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latin typeface="Arial" panose="020B0604020202020204" pitchFamily="34" charset="0"/>
                <a:cs typeface="Arial" panose="020B0604020202020204" pitchFamily="34" charset="0"/>
              </a:rPr>
              <a:t>Email Subscription – </a:t>
            </a:r>
          </a:p>
          <a:p>
            <a:pPr eaLnBrk="1" hangingPunct="1">
              <a:spcBef>
                <a:spcPct val="0"/>
              </a:spcBef>
            </a:pPr>
            <a:endParaRPr lang="en-US" altLang="en-US"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a:latin typeface="Arial" panose="020B0604020202020204" pitchFamily="34" charset="0"/>
                <a:cs typeface="Arial" panose="020B0604020202020204" pitchFamily="34" charset="0"/>
              </a:rPr>
              <a:t>S</a:t>
            </a:r>
            <a:r>
              <a:rPr lang="en-US" altLang="en-US" dirty="0" smtClean="0">
                <a:latin typeface="Arial" panose="020B0604020202020204" pitchFamily="34" charset="0"/>
                <a:cs typeface="Arial" panose="020B0604020202020204" pitchFamily="34" charset="0"/>
              </a:rPr>
              <a:t>ign up for notifications about News, webinars, and training opportunities with NGS. </a:t>
            </a:r>
          </a:p>
          <a:p>
            <a:pPr marL="228600" indent="-228600" eaLnBrk="1" hangingPunct="1">
              <a:spcBef>
                <a:spcPct val="0"/>
              </a:spcBef>
              <a:buFont typeface="+mj-lt"/>
              <a:buAutoNum type="arabicPeriod"/>
            </a:pPr>
            <a:endParaRPr lang="en-US" altLang="en-US" dirty="0" smtClean="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smtClean="0">
                <a:latin typeface="Arial" panose="020B0604020202020204" pitchFamily="34" charset="0"/>
                <a:cs typeface="Arial" panose="020B0604020202020204" pitchFamily="34" charset="0"/>
              </a:rPr>
              <a:t>We use our News subscription list to send out our quarterly NSRS Modernization Newsletter, too.</a:t>
            </a:r>
          </a:p>
          <a:p>
            <a:pPr marL="228600" indent="-228600" eaLnBrk="1" hangingPunct="1">
              <a:spcBef>
                <a:spcPct val="0"/>
              </a:spcBef>
              <a:buFont typeface="+mj-lt"/>
              <a:buAutoNum type="arabicPeriod"/>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smtClean="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508" indent="-284709" eaLnBrk="0" hangingPunct="0">
              <a:spcBef>
                <a:spcPct val="30000"/>
              </a:spcBef>
              <a:defRPr sz="1200">
                <a:solidFill>
                  <a:schemeClr val="tx1"/>
                </a:solidFill>
                <a:latin typeface="Calibri" pitchFamily="34" charset="0"/>
              </a:defRPr>
            </a:lvl2pPr>
            <a:lvl3pPr marL="1143688" indent="-228091" eaLnBrk="0" hangingPunct="0">
              <a:spcBef>
                <a:spcPct val="30000"/>
              </a:spcBef>
              <a:defRPr sz="1200">
                <a:solidFill>
                  <a:schemeClr val="tx1"/>
                </a:solidFill>
                <a:latin typeface="Calibri" pitchFamily="34" charset="0"/>
              </a:defRPr>
            </a:lvl3pPr>
            <a:lvl4pPr marL="1601486" indent="-228091" eaLnBrk="0" hangingPunct="0">
              <a:spcBef>
                <a:spcPct val="30000"/>
              </a:spcBef>
              <a:defRPr sz="1200">
                <a:solidFill>
                  <a:schemeClr val="tx1"/>
                </a:solidFill>
                <a:latin typeface="Calibri" pitchFamily="34" charset="0"/>
              </a:defRPr>
            </a:lvl4pPr>
            <a:lvl5pPr marL="2059285" indent="-228091" eaLnBrk="0" hangingPunct="0">
              <a:spcBef>
                <a:spcPct val="30000"/>
              </a:spcBef>
              <a:defRPr sz="1200">
                <a:solidFill>
                  <a:schemeClr val="tx1"/>
                </a:solidFill>
                <a:latin typeface="Calibri" pitchFamily="34" charset="0"/>
              </a:defRPr>
            </a:lvl5pPr>
            <a:lvl6pPr marL="2525172" indent="-228091" defTabSz="465887" eaLnBrk="0" fontAlgn="base" hangingPunct="0">
              <a:spcBef>
                <a:spcPct val="30000"/>
              </a:spcBef>
              <a:spcAft>
                <a:spcPct val="0"/>
              </a:spcAft>
              <a:defRPr sz="1200">
                <a:solidFill>
                  <a:schemeClr val="tx1"/>
                </a:solidFill>
                <a:latin typeface="Calibri" pitchFamily="34" charset="0"/>
              </a:defRPr>
            </a:lvl6pPr>
            <a:lvl7pPr marL="2991058" indent="-228091" defTabSz="465887" eaLnBrk="0" fontAlgn="base" hangingPunct="0">
              <a:spcBef>
                <a:spcPct val="30000"/>
              </a:spcBef>
              <a:spcAft>
                <a:spcPct val="0"/>
              </a:spcAft>
              <a:defRPr sz="1200">
                <a:solidFill>
                  <a:schemeClr val="tx1"/>
                </a:solidFill>
                <a:latin typeface="Calibri" pitchFamily="34" charset="0"/>
              </a:defRPr>
            </a:lvl7pPr>
            <a:lvl8pPr marL="3456945" indent="-228091" defTabSz="465887" eaLnBrk="0" fontAlgn="base" hangingPunct="0">
              <a:spcBef>
                <a:spcPct val="30000"/>
              </a:spcBef>
              <a:spcAft>
                <a:spcPct val="0"/>
              </a:spcAft>
              <a:defRPr sz="1200">
                <a:solidFill>
                  <a:schemeClr val="tx1"/>
                </a:solidFill>
                <a:latin typeface="Calibri" pitchFamily="34" charset="0"/>
              </a:defRPr>
            </a:lvl8pPr>
            <a:lvl9pPr marL="3922832" indent="-228091"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39</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2301138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200" kern="0" dirty="0" smtClean="0">
                <a:solidFill>
                  <a:sysClr val="windowText" lastClr="000000"/>
                </a:solidFill>
                <a:latin typeface="Arial Black" panose="020B0A04020102020204" pitchFamily="34" charset="0"/>
                <a:cs typeface="Arial" panose="020B0604020202020204" pitchFamily="34" charset="0"/>
              </a:rPr>
              <a:t>Coordinate</a:t>
            </a:r>
          </a:p>
          <a:p>
            <a:pPr>
              <a:spcBef>
                <a:spcPts val="1200"/>
              </a:spcBef>
            </a:pPr>
            <a:r>
              <a:rPr lang="en-US" sz="1200" i="1" kern="0" dirty="0" smtClean="0">
                <a:solidFill>
                  <a:sysClr val="windowText" lastClr="000000"/>
                </a:solidFill>
                <a:latin typeface="Arial" panose="020B0604020202020204" pitchFamily="34" charset="0"/>
                <a:cs typeface="Arial" panose="020B0604020202020204" pitchFamily="34" charset="0"/>
              </a:rPr>
              <a:t>Spread the word and tell others about NSRS Modernization</a:t>
            </a:r>
          </a:p>
          <a:p>
            <a:pPr>
              <a:spcBef>
                <a:spcPts val="1200"/>
              </a:spcBef>
            </a:pPr>
            <a:endParaRPr lang="en-US" sz="1200" i="1" kern="0" dirty="0" smtClean="0">
              <a:solidFill>
                <a:sysClr val="windowText" lastClr="000000"/>
              </a:solidFill>
              <a:latin typeface="Arial" panose="020B0604020202020204" pitchFamily="34" charset="0"/>
              <a:cs typeface="Arial" panose="020B0604020202020204" pitchFamily="34" charset="0"/>
            </a:endParaRPr>
          </a:p>
          <a:p>
            <a:pPr>
              <a:spcBef>
                <a:spcPts val="1200"/>
              </a:spcBef>
            </a:pPr>
            <a:r>
              <a:rPr lang="en-US" sz="1200" kern="0" dirty="0" smtClean="0">
                <a:solidFill>
                  <a:sysClr val="windowText" lastClr="000000"/>
                </a:solidFill>
                <a:latin typeface="Arial Black" panose="020B0A04020102020204" pitchFamily="34" charset="0"/>
                <a:cs typeface="Arial" panose="020B0604020202020204" pitchFamily="34" charset="0"/>
              </a:rPr>
              <a:t>Educate</a:t>
            </a:r>
          </a:p>
          <a:p>
            <a:pPr>
              <a:spcBef>
                <a:spcPts val="1200"/>
              </a:spcBef>
            </a:pPr>
            <a:r>
              <a:rPr lang="en-US" sz="1200" i="1" kern="0" dirty="0" smtClean="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00"/>
              </a:spcBef>
            </a:pPr>
            <a:endParaRPr lang="en-US" sz="1200" kern="0" dirty="0" smtClean="0">
              <a:solidFill>
                <a:sysClr val="windowText" lastClr="000000"/>
              </a:solidFill>
              <a:latin typeface="Arial Black" panose="020B0A04020102020204" pitchFamily="34" charset="0"/>
              <a:cs typeface="Arial" panose="020B0604020202020204" pitchFamily="34" charset="0"/>
            </a:endParaRPr>
          </a:p>
          <a:p>
            <a:pPr>
              <a:spcBef>
                <a:spcPts val="1200"/>
              </a:spcBef>
            </a:pPr>
            <a:r>
              <a:rPr lang="en-US" sz="1200" kern="0" dirty="0" smtClean="0">
                <a:solidFill>
                  <a:sysClr val="windowText" lastClr="000000"/>
                </a:solidFill>
                <a:latin typeface="Arial Black" panose="020B0A04020102020204" pitchFamily="34" charset="0"/>
                <a:cs typeface="Arial" panose="020B0604020202020204" pitchFamily="34" charset="0"/>
              </a:rPr>
              <a:t>Prepare</a:t>
            </a:r>
          </a:p>
          <a:p>
            <a:pPr>
              <a:spcBef>
                <a:spcPts val="1200"/>
              </a:spcBef>
            </a:pPr>
            <a:r>
              <a:rPr lang="en-US" sz="1200" i="1" kern="0" dirty="0" smtClean="0">
                <a:solidFill>
                  <a:sysClr val="windowText" lastClr="000000"/>
                </a:solidFill>
                <a:latin typeface="Arial" panose="020B0604020202020204" pitchFamily="34" charset="0"/>
                <a:cs typeface="Arial" panose="020B0604020202020204" pitchFamily="34" charset="0"/>
              </a:rPr>
              <a:t>Lead by example and use best metadata practices</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40</a:t>
            </a:fld>
            <a:endParaRPr lang="en-US"/>
          </a:p>
        </p:txBody>
      </p:sp>
    </p:spTree>
    <p:extLst>
      <p:ext uri="{BB962C8B-B14F-4D97-AF65-F5344CB8AC3E}">
        <p14:creationId xmlns:p14="http://schemas.microsoft.com/office/powerpoint/2010/main" val="2071514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0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0179" name="Shape 1038"/>
          <p:cNvSpPr>
            <a:spLocks noGrp="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fontScale="92500" lnSpcReduction="20000"/>
          </a:bodyPr>
          <a:lstStyle/>
          <a:p>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More active NSRS users</a:t>
            </a:r>
          </a:p>
          <a:p>
            <a:endPar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Metadata</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metadata, metadata..</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Require/provide complete metadata for all mapping contracts.</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How did they get the positions/heights? Document it!</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Lead by example and use best metadata practices</a:t>
            </a:r>
          </a:p>
          <a:p>
            <a:pPr marL="800100" lvl="1" indent="-342900">
              <a:buFont typeface="+mj-lt"/>
              <a:buAutoNum type="arabicPeriod"/>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Use </a:t>
            </a: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current</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sz="1800" dirty="0" err="1" smtClean="0">
                <a:latin typeface="Arial" panose="020B0604020202020204" pitchFamily="34" charset="0"/>
                <a:ea typeface="ＭＳ Ｐゴシック" panose="020B0600070205080204" pitchFamily="34" charset="-128"/>
                <a:cs typeface="Arial" panose="020B0604020202020204" pitchFamily="34" charset="0"/>
              </a:rPr>
              <a:t>datums</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 realizations.</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NAD 83(2011) epoch 2010.00</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USGG12 (gravimetric geoid) / GEOID12B(hybrid geoid)</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NAVD 88 (get off of NGVD 29)</a:t>
            </a:r>
          </a:p>
          <a:p>
            <a:pPr marL="800100" lvl="1" indent="-342900">
              <a:buFont typeface="+mj-lt"/>
              <a:buAutoNum type="arabicPeriod"/>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Keep </a:t>
            </a: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original</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(“raw”) GNSS observation files. This will improve quality of future transformations.</a:t>
            </a:r>
          </a:p>
          <a:p>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hape 1039"/>
          <p:cNvSpPr>
            <a:spLocks noGrp="1"/>
          </p:cNvSpPr>
          <p:nvPr>
            <p:ph type="sldNum" sz="quarter" idx="5"/>
          </p:nvPr>
        </p:nvSpPr>
        <p:spPr bwMode="auto">
          <a:xfrm>
            <a:off x="3883025" y="8683625"/>
            <a:ext cx="2973388" cy="45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28663" indent="-279400" eaLnBrk="0" hangingPunct="0">
              <a:defRPr>
                <a:solidFill>
                  <a:schemeClr val="tx1"/>
                </a:solidFill>
                <a:latin typeface="Calibri" panose="020F0502020204030204" pitchFamily="34" charset="0"/>
                <a:ea typeface="ＭＳ Ｐゴシック" panose="020B0600070205080204" pitchFamily="34" charset="-128"/>
              </a:defRPr>
            </a:lvl2pPr>
            <a:lvl3pPr marL="1122363" indent="-223838" eaLnBrk="0" hangingPunct="0">
              <a:defRPr>
                <a:solidFill>
                  <a:schemeClr val="tx1"/>
                </a:solidFill>
                <a:latin typeface="Calibri" panose="020F0502020204030204" pitchFamily="34" charset="0"/>
                <a:ea typeface="ＭＳ Ｐゴシック" panose="020B0600070205080204" pitchFamily="34" charset="-128"/>
              </a:defRPr>
            </a:lvl3pPr>
            <a:lvl4pPr marL="1571625" indent="-223838" eaLnBrk="0" hangingPunct="0">
              <a:defRPr>
                <a:solidFill>
                  <a:schemeClr val="tx1"/>
                </a:solidFill>
                <a:latin typeface="Calibri" panose="020F0502020204030204" pitchFamily="34" charset="0"/>
                <a:ea typeface="ＭＳ Ｐゴシック" panose="020B0600070205080204" pitchFamily="34" charset="-128"/>
              </a:defRPr>
            </a:lvl4pPr>
            <a:lvl5pPr marL="2020888" indent="-223838" eaLnBrk="0" hangingPunct="0">
              <a:defRPr>
                <a:solidFill>
                  <a:schemeClr val="tx1"/>
                </a:solidFill>
                <a:latin typeface="Calibri" panose="020F0502020204030204" pitchFamily="34" charset="0"/>
                <a:ea typeface="ＭＳ Ｐゴシック" panose="020B0600070205080204" pitchFamily="34" charset="-128"/>
              </a:defRPr>
            </a:lvl5pPr>
            <a:lvl6pPr marL="24780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352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3924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496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SzPct val="25000"/>
            </a:pPr>
            <a:r>
              <a:rPr lang="en-US" altLang="en-US">
                <a:solidFill>
                  <a:srgbClr val="000000"/>
                </a:solidFill>
                <a:latin typeface="Gill Sans MT" panose="020B0502020104020203" pitchFamily="34" charset="0"/>
              </a:rPr>
              <a:t> </a:t>
            </a:r>
          </a:p>
        </p:txBody>
      </p:sp>
    </p:spTree>
    <p:extLst>
      <p:ext uri="{BB962C8B-B14F-4D97-AF65-F5344CB8AC3E}">
        <p14:creationId xmlns:p14="http://schemas.microsoft.com/office/powerpoint/2010/main" val="120435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You may recognize NGS from</a:t>
            </a:r>
            <a:r>
              <a:rPr lang="en-US" baseline="0" dirty="0" smtClean="0"/>
              <a:t> such illustrious appearances as </a:t>
            </a:r>
            <a:r>
              <a:rPr lang="en-US" b="1" baseline="0" dirty="0" smtClean="0"/>
              <a:t>section 6.1 of </a:t>
            </a:r>
            <a:r>
              <a:rPr lang="en-US" b="1" dirty="0" smtClean="0">
                <a:hlinkClick r:id="rId3" tooltip="Download file: FIS_Report_Template_Nov_2016.docx"/>
              </a:rPr>
              <a:t>Template: Flood Insurance Study (FIS) Report (Nov 2016</a:t>
            </a:r>
            <a:r>
              <a:rPr lang="en-US" dirty="0" smtClean="0">
                <a:hlinkClick r:id="rId3" tooltip="Download file: FIS_Report_Template_Nov_2016.docx"/>
              </a:rPr>
              <a:t>)</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or the </a:t>
            </a:r>
            <a:r>
              <a:rPr lang="en-US" b="1" dirty="0" smtClean="0"/>
              <a:t>“NOTE THE USERS” </a:t>
            </a:r>
            <a:r>
              <a:rPr lang="en-US" b="0" dirty="0" smtClean="0"/>
              <a:t>section of your favorite FIRM </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a:t>
            </a:fld>
            <a:endParaRPr lang="en-US" altLang="en-US"/>
          </a:p>
        </p:txBody>
      </p:sp>
    </p:spTree>
    <p:extLst>
      <p:ext uri="{BB962C8B-B14F-4D97-AF65-F5344CB8AC3E}">
        <p14:creationId xmlns:p14="http://schemas.microsoft.com/office/powerpoint/2010/main" val="344872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are coordinating with other Federal Agencies - since Federal mapping agencies </a:t>
            </a:r>
            <a:r>
              <a:rPr lang="en-US" b="1" dirty="0" smtClean="0">
                <a:latin typeface="Arial" panose="020B0604020202020204" pitchFamily="34" charset="0"/>
                <a:cs typeface="Arial" panose="020B0604020202020204" pitchFamily="34" charset="0"/>
              </a:rPr>
              <a:t>must use </a:t>
            </a:r>
            <a:r>
              <a:rPr lang="en-US" dirty="0" smtClean="0">
                <a:latin typeface="Arial" panose="020B0604020202020204" pitchFamily="34" charset="0"/>
                <a:cs typeface="Arial" panose="020B0604020202020204" pitchFamily="34" charset="0"/>
              </a:rPr>
              <a:t>the NSRS, we’ve made a particular effort to engage federal agencies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Our director chairs the Federal Geodetic Control subcommittee (</a:t>
            </a:r>
            <a:r>
              <a:rPr lang="en-US" b="1" dirty="0" smtClean="0">
                <a:latin typeface="Arial" panose="020B0604020202020204" pitchFamily="34" charset="0"/>
                <a:cs typeface="Arial" panose="020B0604020202020204" pitchFamily="34" charset="0"/>
              </a:rPr>
              <a:t>FGCS</a:t>
            </a:r>
            <a:r>
              <a:rPr lang="en-US" dirty="0" smtClean="0">
                <a:latin typeface="Arial" panose="020B0604020202020204" pitchFamily="34" charset="0"/>
                <a:cs typeface="Arial" panose="020B0604020202020204" pitchFamily="34" charset="0"/>
              </a:rPr>
              <a:t>), and they will adopt the new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in 2022</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hosted Geospatial </a:t>
            </a:r>
            <a:r>
              <a:rPr lang="en-US" b="1" dirty="0" smtClean="0">
                <a:latin typeface="Arial" panose="020B0604020202020204" pitchFamily="34" charset="0"/>
                <a:cs typeface="Arial" panose="020B0604020202020204" pitchFamily="34" charset="0"/>
              </a:rPr>
              <a:t>summits</a:t>
            </a:r>
            <a:r>
              <a:rPr lang="en-US" dirty="0" smtClean="0">
                <a:latin typeface="Arial" panose="020B0604020202020204" pitchFamily="34" charset="0"/>
                <a:cs typeface="Arial" panose="020B0604020202020204" pitchFamily="34" charset="0"/>
              </a:rPr>
              <a:t> in 2010, 2015 and most recently in 2017.</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We asked federal agencies to </a:t>
            </a:r>
            <a:r>
              <a:rPr lang="en-US" b="1" dirty="0" smtClean="0">
                <a:latin typeface="Arial" panose="020B0604020202020204" pitchFamily="34" charset="0"/>
                <a:cs typeface="Arial" panose="020B0604020202020204" pitchFamily="34" charset="0"/>
              </a:rPr>
              <a:t>share</a:t>
            </a:r>
            <a:r>
              <a:rPr lang="en-US" dirty="0" smtClean="0">
                <a:latin typeface="Arial" panose="020B0604020202020204" pitchFamily="34" charset="0"/>
                <a:cs typeface="Arial" panose="020B0604020202020204" pitchFamily="34" charset="0"/>
              </a:rPr>
              <a:t> their requirements and concerns.</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Check out what </a:t>
            </a:r>
            <a:r>
              <a:rPr lang="en-US" b="1" dirty="0" smtClean="0">
                <a:latin typeface="Arial" panose="020B0604020202020204" pitchFamily="34" charset="0"/>
                <a:cs typeface="Arial" panose="020B0604020202020204" pitchFamily="34" charset="0"/>
              </a:rPr>
              <a:t>FEMA share </a:t>
            </a:r>
            <a:r>
              <a:rPr lang="en-US" dirty="0" smtClean="0">
                <a:latin typeface="Arial" panose="020B0604020202020204" pitchFamily="34" charset="0"/>
                <a:cs typeface="Arial" panose="020B0604020202020204" pitchFamily="34" charset="0"/>
              </a:rPr>
              <a:t>by visiting our website.</a:t>
            </a:r>
          </a:p>
          <a:p>
            <a:pPr marL="685800" lvl="1" indent="-228600">
              <a:buFont typeface="+mj-lt"/>
              <a:buAutoNum type="arabicPeriod"/>
            </a:pPr>
            <a:endParaRPr lang="en-US" dirty="0" smtClean="0">
              <a:latin typeface="Arial" panose="020B0604020202020204" pitchFamily="34" charset="0"/>
              <a:cs typeface="Arial" panose="020B0604020202020204" pitchFamily="34" charset="0"/>
            </a:endParaRPr>
          </a:p>
          <a:p>
            <a:pPr marL="228600" lvl="0" indent="-228600">
              <a:buFont typeface="+mj-lt"/>
              <a:buAutoNum type="arabicPeriod"/>
            </a:pPr>
            <a:r>
              <a:rPr lang="en-US" dirty="0" smtClean="0">
                <a:latin typeface="Arial" panose="020B0604020202020204" pitchFamily="34" charset="0"/>
                <a:cs typeface="Arial" panose="020B0604020202020204" pitchFamily="34" charset="0"/>
              </a:rPr>
              <a:t>Anticipate involvement by FEMA at upcoming Summit in 2019</a:t>
            </a:r>
          </a:p>
          <a:p>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42</a:t>
            </a:fld>
            <a:endParaRPr lang="en-US"/>
          </a:p>
        </p:txBody>
      </p:sp>
    </p:spTree>
    <p:extLst>
      <p:ext uri="{BB962C8B-B14F-4D97-AF65-F5344CB8AC3E}">
        <p14:creationId xmlns:p14="http://schemas.microsoft.com/office/powerpoint/2010/main" val="530630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NOAA/FEMA </a:t>
            </a:r>
            <a:r>
              <a:rPr lang="en-US" dirty="0" smtClean="0">
                <a:latin typeface="Arial" panose="020B0604020202020204" pitchFamily="34" charset="0"/>
                <a:cs typeface="Arial" panose="020B0604020202020204" pitchFamily="34" charset="0"/>
              </a:rPr>
              <a:t>– Working</a:t>
            </a:r>
            <a:r>
              <a:rPr lang="en-US" baseline="0" dirty="0" smtClean="0">
                <a:latin typeface="Arial" panose="020B0604020202020204" pitchFamily="34" charset="0"/>
                <a:cs typeface="Arial" panose="020B0604020202020204" pitchFamily="34" charset="0"/>
              </a:rPr>
              <a:t> with</a:t>
            </a:r>
            <a:r>
              <a:rPr lang="en-US" dirty="0" smtClean="0">
                <a:latin typeface="Arial" panose="020B0604020202020204" pitchFamily="34" charset="0"/>
                <a:cs typeface="Arial" panose="020B0604020202020204" pitchFamily="34" charset="0"/>
              </a:rPr>
              <a:t> FEMA to implement the new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is incredibly important.</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2011 we</a:t>
            </a:r>
            <a:r>
              <a:rPr lang="en-US" dirty="0" smtClean="0">
                <a:latin typeface="Arial" panose="020B0604020202020204" pitchFamily="34" charset="0"/>
                <a:cs typeface="Arial" panose="020B0604020202020204" pitchFamily="34" charset="0"/>
              </a:rPr>
              <a:t> commissioned an socio-economic benefit study that found improved floodplain maps are</a:t>
            </a:r>
            <a:r>
              <a:rPr lang="en-US" baseline="0" dirty="0" smtClean="0">
                <a:latin typeface="Arial" panose="020B0604020202020204" pitchFamily="34" charset="0"/>
                <a:cs typeface="Arial" panose="020B0604020202020204" pitchFamily="34" charset="0"/>
              </a:rPr>
              <a:t> of</a:t>
            </a:r>
            <a:r>
              <a:rPr lang="en-US" dirty="0" smtClean="0">
                <a:latin typeface="Arial" panose="020B0604020202020204" pitchFamily="34" charset="0"/>
                <a:cs typeface="Arial" panose="020B0604020202020204" pitchFamily="34" charset="0"/>
              </a:rPr>
              <a:t> tremendous value to the nation. </a:t>
            </a:r>
          </a:p>
          <a:p>
            <a:pPr marL="0" indent="0">
              <a:buFont typeface="+mj-lt"/>
              <a:buNone/>
            </a:pPr>
            <a:r>
              <a:rPr lang="en-US" dirty="0" smtClean="0">
                <a:latin typeface="Arial" panose="020B0604020202020204" pitchFamily="34" charset="0"/>
                <a:cs typeface="Arial" panose="020B0604020202020204" pitchFamily="34" charset="0"/>
              </a:rPr>
              <a:t>This study was a huge driver in getting funding for our </a:t>
            </a:r>
            <a:r>
              <a:rPr lang="en-US" b="1" dirty="0" smtClean="0">
                <a:latin typeface="Arial" panose="020B0604020202020204" pitchFamily="34" charset="0"/>
                <a:cs typeface="Arial" panose="020B0604020202020204" pitchFamily="34" charset="0"/>
              </a:rPr>
              <a:t>GRAVD project.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completed a pilot study in 2010 in North Carolina</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Made recommendation that FEMA create an </a:t>
            </a:r>
            <a:r>
              <a:rPr lang="en-US" b="1" dirty="0" smtClean="0">
                <a:latin typeface="Arial" panose="020B0604020202020204" pitchFamily="34" charset="0"/>
                <a:cs typeface="Arial" panose="020B0604020202020204" pitchFamily="34" charset="0"/>
              </a:rPr>
              <a:t>implementation plan </a:t>
            </a:r>
            <a:r>
              <a:rPr lang="en-US" dirty="0" smtClean="0">
                <a:latin typeface="Arial" panose="020B0604020202020204" pitchFamily="34" charset="0"/>
                <a:cs typeface="Arial" panose="020B0604020202020204" pitchFamily="34" charset="0"/>
              </a:rPr>
              <a:t>to account for coordinate and height shifts.</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Found that </a:t>
            </a:r>
            <a:r>
              <a:rPr lang="en-US" b="1" dirty="0" smtClean="0">
                <a:latin typeface="Arial" panose="020B0604020202020204" pitchFamily="34" charset="0"/>
                <a:cs typeface="Arial" panose="020B0604020202020204" pitchFamily="34" charset="0"/>
              </a:rPr>
              <a:t>improved</a:t>
            </a:r>
            <a:r>
              <a:rPr lang="en-US" dirty="0" smtClean="0">
                <a:latin typeface="Arial" panose="020B0604020202020204" pitchFamily="34" charset="0"/>
                <a:cs typeface="Arial" panose="020B0604020202020204" pitchFamily="34" charset="0"/>
              </a:rPr>
              <a:t> relative positional </a:t>
            </a:r>
            <a:r>
              <a:rPr lang="en-US" b="1" dirty="0" smtClean="0">
                <a:latin typeface="Arial" panose="020B0604020202020204" pitchFamily="34" charset="0"/>
                <a:cs typeface="Arial" panose="020B0604020202020204" pitchFamily="34" charset="0"/>
              </a:rPr>
              <a:t>accuracies</a:t>
            </a:r>
            <a:r>
              <a:rPr lang="en-US" dirty="0" smtClean="0">
                <a:latin typeface="Arial" panose="020B0604020202020204" pitchFamily="34" charset="0"/>
                <a:cs typeface="Arial" panose="020B0604020202020204" pitchFamily="34" charset="0"/>
              </a:rPr>
              <a:t> and greater understanding of height uncertainties will </a:t>
            </a:r>
            <a:r>
              <a:rPr lang="en-US" b="1" dirty="0" smtClean="0">
                <a:latin typeface="Arial" panose="020B0604020202020204" pitchFamily="34" charset="0"/>
                <a:cs typeface="Arial" panose="020B0604020202020204" pitchFamily="34" charset="0"/>
              </a:rPr>
              <a:t>enhance quality </a:t>
            </a:r>
            <a:r>
              <a:rPr lang="en-US" dirty="0" smtClean="0">
                <a:latin typeface="Arial" panose="020B0604020202020204" pitchFamily="34" charset="0"/>
                <a:cs typeface="Arial" panose="020B0604020202020204" pitchFamily="34" charset="0"/>
              </a:rPr>
              <a:t>of flood mapping.</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recognize there will be </a:t>
            </a:r>
            <a:r>
              <a:rPr lang="en-US" b="1" dirty="0" smtClean="0">
                <a:latin typeface="Arial" panose="020B0604020202020204" pitchFamily="34" charset="0"/>
                <a:cs typeface="Arial" panose="020B0604020202020204" pitchFamily="34" charset="0"/>
              </a:rPr>
              <a:t>challenges</a:t>
            </a:r>
            <a:r>
              <a:rPr lang="en-US" dirty="0" smtClean="0">
                <a:latin typeface="Arial" panose="020B0604020202020204" pitchFamily="34" charset="0"/>
                <a:cs typeface="Arial" panose="020B0604020202020204" pitchFamily="34" charset="0"/>
              </a:rPr>
              <a:t>, but we really are looking to work with FEMA and all of you to make the transition work as well as possible.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a:p>
        </p:txBody>
      </p:sp>
    </p:spTree>
    <p:extLst>
      <p:ext uri="{BB962C8B-B14F-4D97-AF65-F5344CB8AC3E}">
        <p14:creationId xmlns:p14="http://schemas.microsoft.com/office/powerpoint/2010/main" val="1714345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is not pulling the rug out from under you, we are re-leveling and bracing</a:t>
            </a:r>
            <a:r>
              <a:rPr lang="en-US" baseline="0" dirty="0" smtClean="0"/>
              <a:t> the subfloor for longevity.</a:t>
            </a:r>
            <a:endParaRPr lang="en-US" dirty="0" smtClean="0"/>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Geodesy</a:t>
            </a:r>
            <a:r>
              <a:rPr lang="en-US" b="1" baseline="0" dirty="0" smtClean="0">
                <a:latin typeface="Arial" panose="020B0604020202020204" pitchFamily="34" charset="0"/>
                <a:cs typeface="Arial" panose="020B0604020202020204" pitchFamily="34" charset="0"/>
              </a:rPr>
              <a:t> and the NSRS </a:t>
            </a:r>
            <a:r>
              <a:rPr lang="en-US" dirty="0" smtClean="0">
                <a:latin typeface="Arial" panose="020B0604020202020204" pitchFamily="34" charset="0"/>
                <a:cs typeface="Arial" panose="020B0604020202020204" pitchFamily="34" charset="0"/>
              </a:rPr>
              <a:t>critical to floodplain mapping</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Ellipsoidal, orthometric, and tidal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each have a role…</a:t>
            </a:r>
          </a:p>
          <a:p>
            <a:pPr lvl="1"/>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NAVD 88 is going to be </a:t>
            </a:r>
            <a:r>
              <a:rPr lang="en-US" b="1" dirty="0" smtClean="0">
                <a:latin typeface="Arial" panose="020B0604020202020204" pitchFamily="34" charset="0"/>
                <a:cs typeface="Arial" panose="020B0604020202020204" pitchFamily="34" charset="0"/>
              </a:rPr>
              <a:t>replaced in 2022</a:t>
            </a:r>
            <a:r>
              <a:rPr lang="en-US" dirty="0" smtClean="0">
                <a:latin typeface="Arial" panose="020B0604020202020204" pitchFamily="34" charset="0"/>
                <a:cs typeface="Arial" panose="020B0604020202020204" pitchFamily="34" charset="0"/>
              </a:rPr>
              <a:t>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By NAPGD 2022, part of larger NSRS Modernization effort (2022).</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Replacement is in 2022, but the time to prepare is now.</a:t>
            </a:r>
          </a:p>
          <a:p>
            <a:pPr marL="685800" lvl="1"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tools</a:t>
            </a:r>
            <a:r>
              <a:rPr lang="en-US" dirty="0" smtClean="0">
                <a:latin typeface="Arial" panose="020B0604020202020204" pitchFamily="34" charset="0"/>
                <a:cs typeface="Arial" panose="020B0604020202020204" pitchFamily="34" charset="0"/>
              </a:rPr>
              <a:t> you use today will be expanded for 2022</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Tools for accessing NSRS (OPUS, CORS, Data Explorer)</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Tools for transformations (NCAT and VDATUM), and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they all require good metadata (lead by example!)</a:t>
            </a:r>
          </a:p>
          <a:p>
            <a:pPr marL="685800" lvl="1" indent="-228600">
              <a:buFont typeface="+mj-lt"/>
              <a:buAutoNum type="arabicPeriod"/>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44</a:t>
            </a:fld>
            <a:endParaRPr lang="en-US"/>
          </a:p>
        </p:txBody>
      </p:sp>
    </p:spTree>
    <p:extLst>
      <p:ext uri="{BB962C8B-B14F-4D97-AF65-F5344CB8AC3E}">
        <p14:creationId xmlns:p14="http://schemas.microsoft.com/office/powerpoint/2010/main" val="233302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 primary mission </a:t>
            </a:r>
            <a:r>
              <a:rPr lang="en-US" dirty="0" err="1" smtClean="0"/>
              <a:t>og</a:t>
            </a:r>
            <a:r>
              <a:rPr lang="en-US" baseline="0" dirty="0" smtClean="0"/>
              <a:t> NGS is to define, maintain, and provide access to the NSRS</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indent="-171450" eaLnBrk="1" hangingPunct="1">
              <a:buFont typeface="Arial" panose="020B0604020202020204" pitchFamily="34" charset="0"/>
              <a:buChar char="•"/>
            </a:pPr>
            <a:r>
              <a:rPr lang="en-US" dirty="0" smtClean="0"/>
              <a:t>NSRS is a consistent geospatial framework, common to all Federal</a:t>
            </a:r>
            <a:r>
              <a:rPr lang="en-US" baseline="0" dirty="0" smtClean="0"/>
              <a:t> agencies and other users</a:t>
            </a:r>
          </a:p>
          <a:p>
            <a:pPr marL="171450" indent="-171450" eaLnBrk="1" hangingPunct="1">
              <a:buFont typeface="Arial" panose="020B0604020202020204" pitchFamily="34" charset="0"/>
              <a:buChar char="•"/>
            </a:pPr>
            <a:r>
              <a:rPr lang="en-US" dirty="0" smtClean="0"/>
              <a:t>NSRS supports </a:t>
            </a:r>
            <a:r>
              <a:rPr lang="en-US" altLang="en-US" sz="1200" dirty="0" smtClean="0">
                <a:cs typeface="Arial" panose="020B0604020202020204" pitchFamily="34" charset="0"/>
              </a:rPr>
              <a:t>informed decision-making for</a:t>
            </a:r>
            <a:r>
              <a:rPr lang="en-US" altLang="en-US" sz="1200" baseline="0" dirty="0" smtClean="0">
                <a:cs typeface="Arial" panose="020B0604020202020204" pitchFamily="34" charset="0"/>
              </a:rPr>
              <a:t> </a:t>
            </a:r>
            <a:r>
              <a:rPr lang="en-US" altLang="en-US" sz="1200" dirty="0" smtClean="0">
                <a:cs typeface="Arial" panose="020B0604020202020204" pitchFamily="34" charset="0"/>
              </a:rPr>
              <a:t>mapping and charting, navigation,</a:t>
            </a:r>
            <a:r>
              <a:rPr lang="en-US" altLang="en-US" sz="1200" baseline="0" dirty="0" smtClean="0">
                <a:cs typeface="Arial" panose="020B0604020202020204" pitchFamily="34" charset="0"/>
              </a:rPr>
              <a:t> </a:t>
            </a:r>
            <a:r>
              <a:rPr lang="en-US" altLang="en-US" sz="1200" dirty="0" smtClean="0">
                <a:cs typeface="Arial" panose="020B0604020202020204" pitchFamily="34" charset="0"/>
              </a:rPr>
              <a:t>flood risk determination, transportation, land management, and more</a:t>
            </a:r>
          </a:p>
          <a:p>
            <a:pPr marL="171450" indent="-171450" eaLnBrk="1" hangingPunct="1">
              <a:buFont typeface="Arial" panose="020B0604020202020204" pitchFamily="34" charset="0"/>
              <a:buChar char="•"/>
            </a:pPr>
            <a:r>
              <a:rPr lang="en-US" altLang="en-US" sz="1200" dirty="0" smtClean="0">
                <a:cs typeface="Arial" panose="020B0604020202020204" pitchFamily="34" charset="0"/>
              </a:rPr>
              <a:t>Elements of NSRS include (but are not limited to):</a:t>
            </a:r>
            <a:r>
              <a:rPr lang="en-US" altLang="en-US" sz="1200" baseline="0" dirty="0" smtClean="0">
                <a:cs typeface="Arial" panose="020B0604020202020204" pitchFamily="34" charset="0"/>
              </a:rPr>
              <a:t>  latitude, longitude, elevation, gravity, shoreline position + changes over time</a:t>
            </a:r>
          </a:p>
          <a:p>
            <a:pPr marL="171450" indent="-171450" eaLnBrk="1" hangingPunct="1">
              <a:buFont typeface="Arial" panose="020B0604020202020204" pitchFamily="34" charset="0"/>
              <a:buChar char="•"/>
            </a:pPr>
            <a:r>
              <a:rPr lang="en-US" altLang="en-US" sz="1200" baseline="0" dirty="0" smtClean="0">
                <a:cs typeface="Arial" panose="020B0604020202020204" pitchFamily="34" charset="0"/>
                <a:sym typeface="Wingdings" panose="05000000000000000000" pitchFamily="2" charset="2"/>
              </a:rPr>
              <a:t>includes North American vertical datum of 1988</a:t>
            </a:r>
            <a:endParaRPr lang="en-US" altLang="en-US" sz="1200" baseline="0" dirty="0" smtClean="0">
              <a:cs typeface="Arial" panose="020B0604020202020204" pitchFamily="34" charset="0"/>
            </a:endParaRPr>
          </a:p>
          <a:p>
            <a:pPr eaLnBrk="1" hangingPunct="1">
              <a:buFont typeface="Arial" panose="020B0604020202020204" pitchFamily="34" charset="0"/>
              <a:buNone/>
            </a:pPr>
            <a:endParaRPr lang="en-US" altLang="en-US" sz="1200" baseline="0" dirty="0" smtClean="0">
              <a:cs typeface="Arial" panose="020B0604020202020204" pitchFamily="34" charset="0"/>
            </a:endParaRPr>
          </a:p>
          <a:p>
            <a:pPr eaLnBrk="1" hangingPunct="1">
              <a:buFont typeface="Arial" panose="020B0604020202020204" pitchFamily="34" charset="0"/>
              <a:buNone/>
            </a:pPr>
            <a:r>
              <a:rPr lang="en-US" altLang="en-US" sz="1200" u="sng" baseline="0" dirty="0" smtClean="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sz="1200" baseline="0" dirty="0" smtClean="0">
                <a:cs typeface="Arial" panose="020B0604020202020204" pitchFamily="34" charset="0"/>
              </a:rPr>
              <a:t>Just in the making of a single FIRM, data collected at different points in time using different methods (aerial </a:t>
            </a:r>
            <a:r>
              <a:rPr lang="en-US" altLang="en-US" sz="1200" baseline="0" dirty="0" err="1" smtClean="0">
                <a:cs typeface="Arial" panose="020B0604020202020204" pitchFamily="34" charset="0"/>
              </a:rPr>
              <a:t>lidar</a:t>
            </a:r>
            <a:r>
              <a:rPr lang="en-US" altLang="en-US" sz="1200" baseline="0" dirty="0" smtClean="0">
                <a:cs typeface="Arial" panose="020B0604020202020204" pitchFamily="34" charset="0"/>
              </a:rPr>
              <a:t>, stream hydrograph, elevation certificates) must be reliably aligned and combined with historical data (in both horizontal and vertical) to produce a final product in which all of this information is available in one place to assist the planner in appropriate flood mitigation.</a:t>
            </a:r>
          </a:p>
          <a:p>
            <a:pPr eaLnBrk="1" hangingPunct="1">
              <a:buFont typeface="Arial" panose="020B0604020202020204" pitchFamily="34" charset="0"/>
              <a:buNone/>
            </a:pPr>
            <a:r>
              <a:rPr lang="en-US" altLang="en-US" sz="1200" baseline="0" dirty="0" smtClean="0">
                <a:cs typeface="Arial" panose="020B0604020202020204" pitchFamily="34" charset="0"/>
                <a:sym typeface="Wingdings" panose="05000000000000000000" pitchFamily="2" charset="2"/>
              </a:rPr>
              <a:t>Reliable Flood Rate Insurance products rely on the NSRS</a:t>
            </a:r>
            <a:endParaRPr lang="en-US" altLang="en-US" sz="1200" baseline="0" dirty="0" smtClean="0">
              <a:cs typeface="Arial" panose="020B0604020202020204" pitchFamily="34" charset="0"/>
            </a:endParaRPr>
          </a:p>
          <a:p>
            <a:pPr eaLnBrk="1" hangingPunct="1">
              <a:buFont typeface="Arial" panose="020B0604020202020204" pitchFamily="34" charset="0"/>
              <a:buNone/>
            </a:pPr>
            <a:endParaRPr lang="en-US" altLang="en-US" sz="1200" baseline="0" dirty="0" smtClean="0">
              <a:cs typeface="Arial" panose="020B0604020202020204" pitchFamily="34" charset="0"/>
            </a:endParaRPr>
          </a:p>
          <a:p>
            <a:pPr marL="0" indent="0" eaLnBrk="1" hangingPunct="1">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200" dirty="0" smtClean="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5</a:t>
            </a:fld>
            <a:endParaRPr lang="en-US" altLang="en-US"/>
          </a:p>
        </p:txBody>
      </p:sp>
    </p:spTree>
    <p:extLst>
      <p:ext uri="{BB962C8B-B14F-4D97-AF65-F5344CB8AC3E}">
        <p14:creationId xmlns:p14="http://schemas.microsoft.com/office/powerpoint/2010/main" val="1579672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replace Sally and Jane with an example more related to floodplains:</a:t>
            </a:r>
          </a:p>
          <a:p>
            <a:r>
              <a:rPr lang="en-US" baseline="0" dirty="0" smtClean="0"/>
              <a:t> if we want to compare a BFE height in 1990 and a BFE height 2010</a:t>
            </a:r>
          </a:p>
          <a:p>
            <a:pPr marL="171450" indent="-171450">
              <a:buFont typeface="Wingdings" panose="05000000000000000000" pitchFamily="2" charset="2"/>
              <a:buChar char="à"/>
            </a:pPr>
            <a:r>
              <a:rPr lang="en-US" baseline="0" dirty="0" smtClean="0">
                <a:sym typeface="Wingdings" panose="05000000000000000000" pitchFamily="2" charset="2"/>
              </a:rPr>
              <a:t>what if the land has subsided under that base flood elevation over time?</a:t>
            </a:r>
          </a:p>
          <a:p>
            <a:pPr marL="0" indent="0">
              <a:buFont typeface="Wingdings" panose="05000000000000000000" pitchFamily="2" charset="2"/>
              <a:buNone/>
            </a:pPr>
            <a:r>
              <a:rPr lang="en-US" baseline="0" dirty="0" smtClean="0">
                <a:sym typeface="Wingdings" panose="05000000000000000000" pitchFamily="2" charset="2"/>
              </a:rPr>
              <a:t>	…hold that thought.</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7</a:t>
            </a:fld>
            <a:endParaRPr lang="en-US"/>
          </a:p>
        </p:txBody>
      </p:sp>
    </p:spTree>
    <p:extLst>
      <p:ext uri="{BB962C8B-B14F-4D97-AF65-F5344CB8AC3E}">
        <p14:creationId xmlns:p14="http://schemas.microsoft.com/office/powerpoint/2010/main" val="193462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smtClean="0">
                <a:latin typeface="Times New Roman" pitchFamily="18" charset="0"/>
              </a:rPr>
              <a:t>Slide illustrates 3 categories and examples of where each is directly used (project and application dependent).</a:t>
            </a:r>
          </a:p>
          <a:p>
            <a:pPr marL="0" indent="0">
              <a:buFont typeface="+mj-lt"/>
              <a:buNone/>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First, we have </a:t>
            </a:r>
            <a:r>
              <a:rPr lang="en-US" b="1" dirty="0" smtClean="0">
                <a:latin typeface="Arial" panose="020B0604020202020204" pitchFamily="34" charset="0"/>
                <a:cs typeface="Arial" panose="020B0604020202020204" pitchFamily="34" charset="0"/>
              </a:rPr>
              <a:t>ellipsoidal</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Examples include WGS84 or the North American Datum of 1983. You will encounter these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smtClean="0">
                <a:latin typeface="Arial" panose="020B0604020202020204" pitchFamily="34" charset="0"/>
                <a:cs typeface="Arial" panose="020B0604020202020204" pitchFamily="34" charset="0"/>
              </a:rPr>
              <a:t>lidar</a:t>
            </a:r>
            <a:r>
              <a:rPr lang="en-US" dirty="0" smtClean="0">
                <a:latin typeface="Arial" panose="020B0604020202020204" pitchFamily="34" charset="0"/>
                <a:cs typeface="Arial" panose="020B0604020202020204" pitchFamily="34" charset="0"/>
              </a:rPr>
              <a:t> datasets.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Next, we have </a:t>
            </a:r>
            <a:r>
              <a:rPr lang="en-US" b="1" dirty="0"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These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are very important because height differences referenced to orthometric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will allow us to know the direction water will flow (have been “gravity-corrected”). The North American Vertical Datum of 1988 (or NAVD 88) is an orthometric datum, which you will see on USGS topographic maps, engineering and development site surveys, and FEMA Flood Insurance Rate Maps.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Finally, we have </a:t>
            </a:r>
            <a:r>
              <a:rPr lang="en-US" b="1" dirty="0" smtClean="0">
                <a:latin typeface="Arial" panose="020B0604020202020204" pitchFamily="34" charset="0"/>
                <a:cs typeface="Arial" panose="020B0604020202020204" pitchFamily="34" charset="0"/>
              </a:rPr>
              <a:t>Tidal</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baseline="0" dirty="0" smtClean="0">
                <a:latin typeface="Times New Roman" pitchFamily="18" charset="0"/>
              </a:rPr>
              <a:t>NOAA provides tools (like NCAT and </a:t>
            </a:r>
            <a:r>
              <a:rPr lang="en-US" altLang="en-US" baseline="0" dirty="0" err="1" smtClean="0">
                <a:latin typeface="Times New Roman" pitchFamily="18" charset="0"/>
              </a:rPr>
              <a:t>Vdatum</a:t>
            </a:r>
            <a:r>
              <a:rPr lang="en-US" altLang="en-US" baseline="0" dirty="0" smtClean="0">
                <a:latin typeface="Times New Roman" pitchFamily="18" charset="0"/>
              </a:rPr>
              <a:t>) to transform between these different height systems.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8</a:t>
            </a:fld>
            <a:endParaRPr lang="en-US" altLang="en-US"/>
          </a:p>
        </p:txBody>
      </p:sp>
    </p:spTree>
    <p:extLst>
      <p:ext uri="{BB962C8B-B14F-4D97-AF65-F5344CB8AC3E}">
        <p14:creationId xmlns:p14="http://schemas.microsoft.com/office/powerpoint/2010/main" val="284467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a:t>
            </a:fld>
            <a:endParaRPr lang="en-US" altLang="en-US"/>
          </a:p>
        </p:txBody>
      </p:sp>
    </p:spTree>
    <p:extLst>
      <p:ext uri="{BB962C8B-B14F-4D97-AF65-F5344CB8AC3E}">
        <p14:creationId xmlns:p14="http://schemas.microsoft.com/office/powerpoint/2010/main" val="364304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reference system to be useful to the public it </a:t>
            </a:r>
            <a:r>
              <a:rPr lang="en-US" b="1" i="1" u="sng" baseline="0" dirty="0" smtClean="0"/>
              <a:t>must be </a:t>
            </a:r>
            <a:r>
              <a:rPr lang="en-US" baseline="0" dirty="0" smtClean="0"/>
              <a:t>CONSISTENT (possess </a:t>
            </a:r>
            <a:r>
              <a:rPr lang="en-US" baseline="0" dirty="0" err="1" smtClean="0"/>
              <a:t>spaciotemporal</a:t>
            </a:r>
            <a:r>
              <a:rPr lang="en-US" baseline="0" dirty="0" smtClean="0"/>
              <a:t> reliability and repeatability) and CONVENIENT (readily accessible by users).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Additionally, as a society we have also adopted an expectation that our spatial reference system is defined in a manner that provides some level of CONSTANCY (that objects considered to be stationary have fixed coordinates and/or heights). We have also come to expect that heights and depths are relative to some definition of sea level, and this COHERENCE with a natural equipotential surface also ensures that water will flow from higher to lower height values.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NGS continues to fulfil our primary mission of defining, maintaining, and providing access to the NSRS, we have recognized the need to modernize the current NSRS in tandem with advances in geodesy, geophysics, and technology (especially GPS/GNSS);</a:t>
            </a:r>
            <a:r>
              <a:rPr lang="en-US" baseline="0" dirty="0" smtClean="0"/>
              <a:t> to meet evolving requirements and expectations of the NSRS.</a:t>
            </a:r>
            <a:r>
              <a:rPr lang="en-US" dirty="0" smtClean="0"/>
              <a:t> Decisions</a:t>
            </a:r>
            <a:r>
              <a:rPr lang="en-US" baseline="0" dirty="0" smtClean="0"/>
              <a:t> about how to best modernize the NSRS must achieve improved consistency (especially between passive and active control) and convenience while not fully departing from expected characteristics that are part of the fabric of how our Nation uses precise positions.</a:t>
            </a:r>
          </a:p>
          <a:p>
            <a:endParaRPr lang="en-US" i="1" dirty="0" smtClean="0"/>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10</a:t>
            </a:fld>
            <a:endParaRPr lang="en-US"/>
          </a:p>
        </p:txBody>
      </p:sp>
    </p:spTree>
    <p:extLst>
      <p:ext uri="{BB962C8B-B14F-4D97-AF65-F5344CB8AC3E}">
        <p14:creationId xmlns:p14="http://schemas.microsoft.com/office/powerpoint/2010/main" val="192245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B5DA06-A41B-4546-B9CF-1D4104AFCCBB}" type="datetimeFigureOut">
              <a:rPr lang="en-US" smtClean="0"/>
              <a:t>11/28/2018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3105196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5DA06-A41B-4546-B9CF-1D4104AFCCBB}" type="datetimeFigureOut">
              <a:rPr lang="en-US" smtClean="0"/>
              <a:t>11/28/2018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276316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5DA06-A41B-4546-B9CF-1D4104AFCCBB}" type="datetimeFigureOut">
              <a:rPr lang="en-US" smtClean="0"/>
              <a:t>11/28/2018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37537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7860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614949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4230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383373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6950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22827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568177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133063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5DA06-A41B-4546-B9CF-1D4104AFCCBB}" type="datetimeFigureOut">
              <a:rPr lang="en-US" smtClean="0"/>
              <a:t>11/28/2018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2981235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285375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391766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1260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B5DA06-A41B-4546-B9CF-1D4104AFCCBB}" type="datetimeFigureOut">
              <a:rPr lang="en-US" smtClean="0"/>
              <a:t>11/28/2018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122531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B5DA06-A41B-4546-B9CF-1D4104AFCCBB}" type="datetimeFigureOut">
              <a:rPr lang="en-US" smtClean="0"/>
              <a:t>11/28/2018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50640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B5DA06-A41B-4546-B9CF-1D4104AFCCBB}" type="datetimeFigureOut">
              <a:rPr lang="en-US" smtClean="0"/>
              <a:t>11/28/2018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46644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B5DA06-A41B-4546-B9CF-1D4104AFCCBB}" type="datetimeFigureOut">
              <a:rPr lang="en-US" smtClean="0"/>
              <a:t>11/28/2018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231338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5DA06-A41B-4546-B9CF-1D4104AFCCBB}" type="datetimeFigureOut">
              <a:rPr lang="en-US" smtClean="0"/>
              <a:t>11/28/2018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21462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B5DA06-A41B-4546-B9CF-1D4104AFCCBB}" type="datetimeFigureOut">
              <a:rPr lang="en-US" smtClean="0"/>
              <a:t>11/28/2018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418860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B5DA06-A41B-4546-B9CF-1D4104AFCCBB}" type="datetimeFigureOut">
              <a:rPr lang="en-US" smtClean="0"/>
              <a:t>11/28/2018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C5F4C-685D-4856-A91D-1F50D07A5320}" type="slidenum">
              <a:rPr lang="en-US" smtClean="0"/>
              <a:t>‹#›</a:t>
            </a:fld>
            <a:endParaRPr lang="en-US"/>
          </a:p>
        </p:txBody>
      </p:sp>
    </p:spTree>
    <p:extLst>
      <p:ext uri="{BB962C8B-B14F-4D97-AF65-F5344CB8AC3E}">
        <p14:creationId xmlns:p14="http://schemas.microsoft.com/office/powerpoint/2010/main" val="134798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5DA06-A41B-4546-B9CF-1D4104AFCCBB}" type="datetimeFigureOut">
              <a:rPr lang="en-US" smtClean="0"/>
              <a:t>11/28/2018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C5F4C-685D-4856-A91D-1F50D07A5320}" type="slidenum">
              <a:rPr lang="en-US" smtClean="0"/>
              <a:t>‹#›</a:t>
            </a:fld>
            <a:endParaRPr lang="en-US"/>
          </a:p>
        </p:txBody>
      </p:sp>
    </p:spTree>
    <p:extLst>
      <p:ext uri="{BB962C8B-B14F-4D97-AF65-F5344CB8AC3E}">
        <p14:creationId xmlns:p14="http://schemas.microsoft.com/office/powerpoint/2010/main" val="234097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July 13, 2017</a:t>
            </a: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203229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2.png"/><Relationship Id="rId10" Type="http://schemas.openxmlformats.org/officeDocument/2006/relationships/image" Target="../media/image43.png"/><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geodesy.noaa.gov/datums/newdatums/index.shtml"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9.jp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3.jp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hyperlink" Target="https://www.ngs.noaa.gov/geospatial-summit/presentations/fema.shtml" TargetMode="Externa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40349"/>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smtClean="0">
                <a:solidFill>
                  <a:sysClr val="windowText" lastClr="000000"/>
                </a:solidFill>
                <a:latin typeface="Calibri Light" panose="020F0302020204030204"/>
              </a:rPr>
              <a:t>Welcome!</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9" name="Content Placeholder 2"/>
          <p:cNvSpPr txBox="1">
            <a:spLocks/>
          </p:cNvSpPr>
          <p:nvPr/>
        </p:nvSpPr>
        <p:spPr>
          <a:xfrm>
            <a:off x="3243944" y="1437186"/>
            <a:ext cx="5900056" cy="556436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200" b="1" i="0" u="none" strike="noStrike" kern="1200" cap="none" spc="0" normalizeH="0" baseline="0" noProof="0" dirty="0" smtClean="0">
                <a:ln>
                  <a:noFill/>
                </a:ln>
                <a:solidFill>
                  <a:sysClr val="windowText" lastClr="000000"/>
                </a:solidFill>
                <a:effectLst/>
                <a:uLnTx/>
                <a:uFillTx/>
                <a:latin typeface="Calibri" panose="020F0502020204030204"/>
                <a:cs typeface="Arial" panose="020B0604020202020204" pitchFamily="34" charset="0"/>
              </a:rPr>
              <a:t>A few</a:t>
            </a:r>
            <a:r>
              <a:rPr kumimoji="0" lang="en-US" altLang="en-US" sz="4200" b="1" i="0" u="none" strike="noStrike" kern="1200" cap="none" spc="0" normalizeH="0" noProof="0" dirty="0" smtClean="0">
                <a:ln>
                  <a:noFill/>
                </a:ln>
                <a:solidFill>
                  <a:sysClr val="windowText" lastClr="000000"/>
                </a:solidFill>
                <a:effectLst/>
                <a:uLnTx/>
                <a:uFillTx/>
                <a:latin typeface="Calibri" panose="020F0502020204030204"/>
                <a:cs typeface="Arial" panose="020B0604020202020204" pitchFamily="34" charset="0"/>
              </a:rPr>
              <a:t> things before we get started…</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4200" b="0" i="0" u="none" strike="noStrike" kern="1200" cap="none" spc="0" normalizeH="0" noProof="0" dirty="0" smtClean="0">
              <a:ln>
                <a:noFill/>
              </a:ln>
              <a:solidFill>
                <a:sysClr val="windowText" lastClr="000000"/>
              </a:solidFill>
              <a:effectLst/>
              <a:uLnTx/>
              <a:uFillTx/>
              <a:latin typeface="Calibri" panose="020F0502020204030204"/>
              <a:cs typeface="Arial" panose="020B0604020202020204" pitchFamily="34" charset="0"/>
            </a:endParaRPr>
          </a:p>
          <a:p>
            <a:pPr marL="0" lvl="0" indent="0">
              <a:buNone/>
              <a:defRPr/>
            </a:pPr>
            <a:r>
              <a:rPr lang="en-US" sz="4200" dirty="0" smtClean="0"/>
              <a:t>Assn. of State Floodplain Managers (ASFPM) </a:t>
            </a:r>
            <a:r>
              <a:rPr lang="en-US" sz="4200" dirty="0"/>
              <a:t>members can </a:t>
            </a:r>
            <a:r>
              <a:rPr lang="en-US" sz="4200" dirty="0" smtClean="0"/>
              <a:t>get </a:t>
            </a:r>
            <a:r>
              <a:rPr lang="en-US" sz="4200" b="1" dirty="0" smtClean="0">
                <a:solidFill>
                  <a:srgbClr val="C00000"/>
                </a:solidFill>
              </a:rPr>
              <a:t>Continuing Education Credits </a:t>
            </a:r>
            <a:r>
              <a:rPr lang="en-US" sz="4200" dirty="0"/>
              <a:t>for attending this </a:t>
            </a:r>
            <a:r>
              <a:rPr lang="en-US" sz="4200" dirty="0" smtClean="0"/>
              <a:t>webinar</a:t>
            </a:r>
          </a:p>
          <a:p>
            <a:pPr marL="0" lvl="0" indent="0">
              <a:buNone/>
              <a:defRPr/>
            </a:pPr>
            <a:endParaRPr lang="en-US" sz="4200" dirty="0" smtClean="0"/>
          </a:p>
          <a:p>
            <a:pPr marL="0" lvl="0" indent="0">
              <a:buNone/>
              <a:defRPr/>
            </a:pPr>
            <a:endParaRPr lang="en-US" sz="4200" dirty="0" smtClean="0"/>
          </a:p>
          <a:p>
            <a:pPr marL="0" lvl="0" indent="0">
              <a:buNone/>
              <a:defRPr/>
            </a:pPr>
            <a:r>
              <a:rPr lang="en-US" sz="4200" dirty="0" smtClean="0"/>
              <a:t>Consider inviting a </a:t>
            </a:r>
            <a:r>
              <a:rPr lang="en-US" sz="4200" b="1" dirty="0" smtClean="0">
                <a:solidFill>
                  <a:srgbClr val="C00000"/>
                </a:solidFill>
              </a:rPr>
              <a:t>National Geodetic Survey Speaker</a:t>
            </a:r>
            <a:r>
              <a:rPr lang="en-US" sz="4200" dirty="0" smtClean="0"/>
              <a:t> to upcoming meetings or conferences with attendees that would be interested in learning more about this topic</a:t>
            </a:r>
          </a:p>
          <a:p>
            <a:pPr marL="0" lvl="0" indent="0">
              <a:buNone/>
              <a:defRPr/>
            </a:pPr>
            <a:endParaRPr lang="en-US" sz="4200" dirty="0" smtClean="0"/>
          </a:p>
          <a:p>
            <a:pPr marL="0" lvl="0" indent="0">
              <a:buNone/>
              <a:defRPr/>
            </a:pPr>
            <a:endParaRPr lang="en-US" sz="4200" dirty="0"/>
          </a:p>
          <a:p>
            <a:pPr marL="0" lvl="0" indent="0">
              <a:buNone/>
              <a:defRPr/>
            </a:pPr>
            <a:r>
              <a:rPr lang="en-US" sz="4200" dirty="0" smtClean="0"/>
              <a:t>On </a:t>
            </a:r>
            <a:r>
              <a:rPr lang="en-US" sz="4200" dirty="0"/>
              <a:t>May 6-7, 2019 NGS will host the </a:t>
            </a:r>
            <a:r>
              <a:rPr lang="en-US" sz="4200" b="1" dirty="0">
                <a:solidFill>
                  <a:srgbClr val="C00000"/>
                </a:solidFill>
              </a:rPr>
              <a:t>2019 Geospatial Summit</a:t>
            </a:r>
            <a:r>
              <a:rPr lang="en-US" sz="4200" dirty="0"/>
              <a:t> </a:t>
            </a:r>
            <a:r>
              <a:rPr lang="en-US" sz="4200" dirty="0" smtClean="0"/>
              <a:t>in Silver Spring, Maryland</a:t>
            </a:r>
          </a:p>
          <a:p>
            <a:pPr marL="0" lvl="0" indent="0">
              <a:buNone/>
              <a:defRPr/>
            </a:pPr>
            <a:r>
              <a:rPr lang="en-US" sz="4200" dirty="0"/>
              <a:t>	</a:t>
            </a:r>
            <a:r>
              <a:rPr lang="en-US" sz="4200" dirty="0" smtClean="0"/>
              <a:t> – </a:t>
            </a:r>
            <a:r>
              <a:rPr lang="en-US" sz="4200" i="1" dirty="0" smtClean="0"/>
              <a:t>In person or by webinar</a:t>
            </a:r>
            <a:r>
              <a:rPr lang="en-US" sz="4200" dirty="0"/>
              <a:t> – </a:t>
            </a:r>
            <a:endParaRPr lang="en-US" sz="4200" i="1" dirty="0" smtClean="0"/>
          </a:p>
          <a:p>
            <a:pPr marL="514350" lvl="0" indent="-514350">
              <a:buFont typeface="+mj-lt"/>
              <a:buAutoNum type="arabicPeriod"/>
              <a:defRPr/>
            </a:pPr>
            <a:endParaRPr lang="en-US" dirty="0" smtClean="0"/>
          </a:p>
          <a:p>
            <a:pPr marL="514350" lvl="0" indent="-514350">
              <a:buFont typeface="+mj-lt"/>
              <a:buAutoNum type="arabicPeriod"/>
              <a:defRPr/>
            </a:pPr>
            <a:endParaRPr lang="en-US" dirty="0" smtClean="0"/>
          </a:p>
          <a:p>
            <a:pPr marL="514350" lvl="0" indent="-514350">
              <a:buFont typeface="+mj-lt"/>
              <a:buAutoNum type="arabicPeriod"/>
              <a:defRPr/>
            </a:pPr>
            <a:endParaRPr lang="en-US" dirty="0" smtClean="0"/>
          </a:p>
          <a:p>
            <a:pPr marL="514350" lvl="0" indent="-514350">
              <a:buFont typeface="+mj-lt"/>
              <a:buAutoNum type="arabicPeriod"/>
              <a:defRPr/>
            </a:pPr>
            <a:endPar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4603" r="31667"/>
          <a:stretch/>
        </p:blipFill>
        <p:spPr>
          <a:xfrm>
            <a:off x="549898" y="3517662"/>
            <a:ext cx="2144148" cy="13809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47298" y="1975348"/>
            <a:ext cx="2949348" cy="116350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35" y="5103132"/>
            <a:ext cx="1593183" cy="1593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525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0" y="936171"/>
            <a:ext cx="406441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srgbClr val="C00000"/>
                </a:solidFill>
                <a:effectLst/>
                <a:uLnTx/>
                <a:uFillTx/>
                <a:latin typeface="Calibri" panose="020F0502020204030204"/>
                <a:ea typeface="+mn-ea"/>
                <a:cs typeface="+mn-cs"/>
              </a:rPr>
              <a:t>Requirements</a:t>
            </a:r>
            <a:endPar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Content Placeholder 5"/>
          <p:cNvSpPr txBox="1">
            <a:spLocks/>
          </p:cNvSpPr>
          <p:nvPr/>
        </p:nvSpPr>
        <p:spPr>
          <a:xfrm>
            <a:off x="100013" y="1768908"/>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CONSISTENCY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CONVENIENCE</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 Placeholder 6"/>
          <p:cNvSpPr txBox="1">
            <a:spLocks/>
          </p:cNvSpPr>
          <p:nvPr/>
        </p:nvSpPr>
        <p:spPr>
          <a:xfrm>
            <a:off x="4321580" y="936171"/>
            <a:ext cx="464422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srgbClr val="C00000"/>
                </a:solidFill>
                <a:effectLst/>
                <a:uLnTx/>
                <a:uFillTx/>
                <a:latin typeface="Calibri" panose="020F0502020204030204"/>
                <a:ea typeface="+mn-ea"/>
                <a:cs typeface="+mn-cs"/>
              </a:rPr>
              <a:t>Expectations</a:t>
            </a:r>
            <a:endPar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Content Placeholder 7"/>
          <p:cNvSpPr txBox="1">
            <a:spLocks/>
          </p:cNvSpPr>
          <p:nvPr/>
        </p:nvSpPr>
        <p:spPr>
          <a:xfrm>
            <a:off x="4321580" y="1764046"/>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Semi-CONSTANT Coordinates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COHERENCE with Sea Level</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600" t="4388" r="2743" b="12912"/>
          <a:stretch/>
        </p:blipFill>
        <p:spPr>
          <a:xfrm>
            <a:off x="4433523" y="4812046"/>
            <a:ext cx="2640739" cy="1767708"/>
          </a:xfrm>
          <a:prstGeom prst="rect">
            <a:avLst/>
          </a:prstGeom>
          <a:ln>
            <a:solidFill>
              <a:sysClr val="windowText" lastClr="000000"/>
            </a:solidFill>
          </a:ln>
          <a:effectLst>
            <a:outerShdw blurRad="292100" dist="139700" dir="2700000" algn="tl" rotWithShape="0">
              <a:srgbClr val="333333">
                <a:alpha val="65000"/>
              </a:srgbClr>
            </a:outerShdw>
          </a:effectLst>
        </p:spPr>
      </p:pic>
      <p:pic>
        <p:nvPicPr>
          <p:cNvPr id="13" name="Picture 2" descr="http://images-01.delcampe-static.net/img_large/auction/000/285/759/177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1" t="3071" r="2032" b="5131"/>
          <a:stretch/>
        </p:blipFill>
        <p:spPr bwMode="auto">
          <a:xfrm rot="20917087">
            <a:off x="7017745" y="5214311"/>
            <a:ext cx="1851360" cy="1164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20894753">
            <a:off x="7025363" y="5172090"/>
            <a:ext cx="1935076" cy="122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Up-Down Arrow 14"/>
          <p:cNvSpPr/>
          <p:nvPr/>
        </p:nvSpPr>
        <p:spPr bwMode="auto">
          <a:xfrm rot="7347938">
            <a:off x="7120144" y="4688175"/>
            <a:ext cx="154924" cy="965929"/>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320" t="12321" r="19071" b="11393"/>
          <a:stretch/>
        </p:blipFill>
        <p:spPr>
          <a:xfrm>
            <a:off x="6795930" y="2380008"/>
            <a:ext cx="1930359" cy="1876176"/>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18" name="Block Arc 17"/>
          <p:cNvSpPr/>
          <p:nvPr/>
        </p:nvSpPr>
        <p:spPr>
          <a:xfrm>
            <a:off x="7018721" y="2627602"/>
            <a:ext cx="1467005" cy="1320889"/>
          </a:xfrm>
          <a:prstGeom prst="blockArc">
            <a:avLst>
              <a:gd name="adj1" fmla="val 11190172"/>
              <a:gd name="adj2" fmla="val 3"/>
              <a:gd name="adj3" fmla="val 16400"/>
            </a:avLst>
          </a:prstGeom>
          <a:no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p:cNvCxnSpPr/>
          <p:nvPr/>
        </p:nvCxnSpPr>
        <p:spPr>
          <a:xfrm flipV="1">
            <a:off x="6247046" y="3288046"/>
            <a:ext cx="771675" cy="2220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4688182" y="3464684"/>
            <a:ext cx="1718372" cy="646331"/>
          </a:xfrm>
          <a:prstGeom prst="rect">
            <a:avLst/>
          </a:prstGeom>
          <a:noFill/>
        </p:spPr>
        <p:txBody>
          <a:bodyPr wrap="square" rtlCol="0">
            <a:spAutoFit/>
          </a:bodyPr>
          <a:lstStyle/>
          <a:p>
            <a:pPr algn="ctr" eaLnBrk="1" fontAlgn="auto" hangingPunct="1">
              <a:spcBef>
                <a:spcPts val="0"/>
              </a:spcBef>
              <a:spcAft>
                <a:spcPts val="0"/>
              </a:spcAft>
            </a:pPr>
            <a:r>
              <a:rPr lang="en-US" b="1" i="1" dirty="0">
                <a:solidFill>
                  <a:prstClr val="black"/>
                </a:solidFill>
                <a:latin typeface="Calibri" panose="020F0502020204030204"/>
                <a:cs typeface="+mn-cs"/>
              </a:rPr>
              <a:t>stamped with elevation</a:t>
            </a:r>
          </a:p>
        </p:txBody>
      </p:sp>
      <p:sp>
        <p:nvSpPr>
          <p:cNvPr id="22" name="Rectangle 21"/>
          <p:cNvSpPr/>
          <p:nvPr/>
        </p:nvSpPr>
        <p:spPr bwMode="auto">
          <a:xfrm>
            <a:off x="1042733" y="2225448"/>
            <a:ext cx="2344295" cy="1821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3" name="Down Arrow 22"/>
          <p:cNvSpPr/>
          <p:nvPr/>
        </p:nvSpPr>
        <p:spPr>
          <a:xfrm>
            <a:off x="1977287" y="3587287"/>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705" r="28801"/>
          <a:stretch/>
        </p:blipFill>
        <p:spPr>
          <a:xfrm>
            <a:off x="1110772" y="2423094"/>
            <a:ext cx="2213758" cy="1297471"/>
          </a:xfrm>
          <a:prstGeom prst="rect">
            <a:avLst/>
          </a:prstGeom>
          <a:ln>
            <a:noFill/>
          </a:ln>
          <a:effectLst>
            <a:outerShdw blurRad="292100" dist="139700" dir="2700000" algn="tl" rotWithShape="0">
              <a:srgbClr val="333333">
                <a:alpha val="65000"/>
              </a:srgbClr>
            </a:outerShdw>
          </a:effectLst>
        </p:spPr>
      </p:pic>
      <p:sp>
        <p:nvSpPr>
          <p:cNvPr id="25" name="Down Arrow 24"/>
          <p:cNvSpPr/>
          <p:nvPr/>
        </p:nvSpPr>
        <p:spPr>
          <a:xfrm rot="10800000">
            <a:off x="1977286" y="2299155"/>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t="18628" b="19807"/>
          <a:stretch/>
        </p:blipFill>
        <p:spPr>
          <a:xfrm>
            <a:off x="152400" y="4816908"/>
            <a:ext cx="3835400" cy="1770927"/>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7" name="Title 1"/>
          <p:cNvSpPr txBox="1">
            <a:spLocks/>
          </p:cNvSpPr>
          <p:nvPr/>
        </p:nvSpPr>
        <p:spPr>
          <a:xfrm>
            <a:off x="0" y="321108"/>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mn-lt"/>
                <a:ea typeface="+mj-ea"/>
                <a:cs typeface="+mj-cs"/>
              </a:rPr>
              <a:t>NSRS Considerations – The 4 C’s</a:t>
            </a:r>
            <a:endParaRPr kumimoji="0" lang="en-US" sz="4400" b="1" i="0" u="none" strike="noStrike" kern="1200" cap="none" spc="0" normalizeH="0" baseline="0" noProof="0" dirty="0">
              <a:ln>
                <a:noFill/>
              </a:ln>
              <a:solidFill>
                <a:sysClr val="windowText" lastClr="000000"/>
              </a:solidFill>
              <a:effectLst/>
              <a:uLnTx/>
              <a:uFillTx/>
              <a:latin typeface="+mn-lt"/>
              <a:ea typeface="+mj-ea"/>
              <a:cs typeface="+mj-cs"/>
            </a:endParaRPr>
          </a:p>
        </p:txBody>
      </p:sp>
    </p:spTree>
    <p:extLst>
      <p:ext uri="{BB962C8B-B14F-4D97-AF65-F5344CB8AC3E}">
        <p14:creationId xmlns:p14="http://schemas.microsoft.com/office/powerpoint/2010/main" val="3680017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Calibri Light" panose="020F0302020204030204"/>
                <a:ea typeface="+mj-ea"/>
                <a:cs typeface="+mj-cs"/>
              </a:rPr>
              <a:t>The NSRS of Today </a:t>
            </a:r>
            <a:r>
              <a:rPr kumimoji="0" lang="en-US" sz="4400" b="1" i="1" u="none" strike="noStrike" kern="1200" cap="none" spc="0" normalizeH="0" baseline="0" noProof="0" dirty="0" smtClean="0">
                <a:ln>
                  <a:noFill/>
                </a:ln>
                <a:effectLst/>
                <a:uLnTx/>
                <a:uFillTx/>
                <a:latin typeface="Calibri Light" panose="020F0302020204030204"/>
                <a:ea typeface="+mj-ea"/>
                <a:cs typeface="+mj-cs"/>
              </a:rPr>
              <a:t>(simplified)</a:t>
            </a:r>
            <a:endParaRPr kumimoji="0" lang="en-US" sz="4400" b="1" i="1" u="none" strike="noStrike" kern="1200" cap="none" spc="0" normalizeH="0" baseline="0" noProof="0" dirty="0">
              <a:ln>
                <a:noFill/>
              </a:ln>
              <a:effectLst/>
              <a:uLnTx/>
              <a:uFillTx/>
              <a:latin typeface="Calibri Light" panose="020F0302020204030204"/>
              <a:ea typeface="+mj-ea"/>
              <a:cs typeface="+mj-cs"/>
            </a:endParaRPr>
          </a:p>
        </p:txBody>
      </p:sp>
      <p:grpSp>
        <p:nvGrpSpPr>
          <p:cNvPr id="26" name="Group 25"/>
          <p:cNvGrpSpPr>
            <a:grpSpLocks noChangeAspect="1"/>
          </p:cNvGrpSpPr>
          <p:nvPr/>
        </p:nvGrpSpPr>
        <p:grpSpPr>
          <a:xfrm>
            <a:off x="0" y="1649360"/>
            <a:ext cx="9143999" cy="4874810"/>
            <a:chOff x="1286400" y="1068790"/>
            <a:chExt cx="7857599" cy="4189010"/>
          </a:xfrm>
        </p:grpSpPr>
        <p:pic>
          <p:nvPicPr>
            <p:cNvPr id="16" name="Picture 15"/>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76110"/>
            <a:stretch/>
          </p:blipFill>
          <p:spPr>
            <a:xfrm flipH="1">
              <a:off x="2191862" y="1068790"/>
              <a:ext cx="1500388" cy="4189010"/>
            </a:xfrm>
            <a:prstGeom prst="rect">
              <a:avLst/>
            </a:prstGeom>
          </p:spPr>
        </p:pic>
        <p:pic>
          <p:nvPicPr>
            <p:cNvPr id="17" name="Picture 16"/>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l="8830" r="76110"/>
            <a:stretch/>
          </p:blipFill>
          <p:spPr>
            <a:xfrm>
              <a:off x="1286400" y="1068790"/>
              <a:ext cx="945844" cy="4189010"/>
            </a:xfrm>
            <a:prstGeom prst="rect">
              <a:avLst/>
            </a:prstGeom>
          </p:spPr>
        </p:pic>
        <p:pic>
          <p:nvPicPr>
            <p:cNvPr id="18" name="Picture 17"/>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13170"/>
            <a:stretch/>
          </p:blipFill>
          <p:spPr>
            <a:xfrm>
              <a:off x="3690684" y="1068790"/>
              <a:ext cx="5453315" cy="4189010"/>
            </a:xfrm>
            <a:prstGeom prst="rect">
              <a:avLst/>
            </a:prstGeom>
          </p:spPr>
        </p:pic>
      </p:grpSp>
      <p:sp>
        <p:nvSpPr>
          <p:cNvPr id="22" name="Content Placeholder 2"/>
          <p:cNvSpPr txBox="1">
            <a:spLocks/>
          </p:cNvSpPr>
          <p:nvPr/>
        </p:nvSpPr>
        <p:spPr>
          <a:xfrm>
            <a:off x="416908" y="1905346"/>
            <a:ext cx="4547570" cy="38304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Primary elements: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Horizontal North American Datum of 1983 - </a:t>
            </a:r>
            <a:r>
              <a:rPr kumimoji="0" lang="en-US" sz="28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NAD 83(2011) </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coordinates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Vertical North American Vertical Datum of 1988  - </a:t>
            </a:r>
            <a:r>
              <a:rPr kumimoji="0" lang="en-US" sz="28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NAVD88</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a:t>
            </a:r>
            <a:r>
              <a:rPr kumimoji="0" lang="en-US" sz="2800" b="0" i="0" u="none" strike="noStrike" kern="0" cap="none" spc="0" normalizeH="0" baseline="0" noProof="0" dirty="0" err="1" smtClean="0">
                <a:ln>
                  <a:noFill/>
                </a:ln>
                <a:solidFill>
                  <a:srgbClr val="000000"/>
                </a:solidFill>
                <a:effectLst/>
                <a:uLnTx/>
                <a:uFillTx/>
                <a:latin typeface="Calibri" panose="020F0502020204030204"/>
                <a:ea typeface="Cabin"/>
                <a:cs typeface="Cabin"/>
                <a:sym typeface="Cabin"/>
              </a:rPr>
              <a:t>orthometric</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heights</a:t>
            </a:r>
          </a:p>
          <a:p>
            <a:pPr marL="0" marR="0" lvl="0" indent="0" algn="l" defTabSz="914400" rtl="0" eaLnBrk="1" fontAlgn="auto" latinLnBrk="0" hangingPunct="1">
              <a:lnSpc>
                <a:spcPct val="90000"/>
              </a:lnSpc>
              <a:spcBef>
                <a:spcPts val="1000"/>
              </a:spcBef>
              <a:spcAft>
                <a:spcPts val="0"/>
              </a:spcAft>
              <a:buClrTx/>
              <a:buSzTx/>
              <a:buNone/>
              <a:tabLst/>
              <a:defRPr/>
            </a:pPr>
            <a:endParaRPr lang="en-US" kern="0" noProof="0" dirty="0" smtClean="0">
              <a:solidFill>
                <a:srgbClr val="000000"/>
              </a:solidFill>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0" cap="none" spc="0" normalizeH="0" baseline="0" dirty="0" smtClean="0">
                <a:ln>
                  <a:noFill/>
                </a:ln>
                <a:solidFill>
                  <a:srgbClr val="000000"/>
                </a:solidFill>
                <a:effectLst/>
                <a:uLnTx/>
                <a:uFillTx/>
                <a:latin typeface="Calibri" panose="020F0502020204030204"/>
                <a:ea typeface="Cabin"/>
                <a:cs typeface="Cabin"/>
                <a:sym typeface="Cabin"/>
              </a:rPr>
              <a:t>These</a:t>
            </a:r>
            <a:r>
              <a:rPr kumimoji="0" lang="en-US" sz="2800" b="0" i="0" u="none" strike="noStrike" kern="0" cap="none" spc="0" normalizeH="0" dirty="0" smtClean="0">
                <a:ln>
                  <a:noFill/>
                </a:ln>
                <a:solidFill>
                  <a:srgbClr val="000000"/>
                </a:solidFill>
                <a:effectLst/>
                <a:uLnTx/>
                <a:uFillTx/>
                <a:latin typeface="Calibri" panose="020F0502020204030204"/>
                <a:ea typeface="Cabin"/>
                <a:cs typeface="Cabin"/>
                <a:sym typeface="Cabin"/>
              </a:rPr>
              <a:t> elements are </a:t>
            </a:r>
            <a:r>
              <a:rPr kumimoji="0" lang="en-US" sz="2800" b="1" i="0" u="none" strike="noStrike" kern="0" cap="none" spc="0" normalizeH="0" dirty="0" smtClean="0">
                <a:ln>
                  <a:noFill/>
                </a:ln>
                <a:solidFill>
                  <a:srgbClr val="C00000"/>
                </a:solidFill>
                <a:effectLst/>
                <a:uLnTx/>
                <a:uFillTx/>
                <a:latin typeface="Calibri" panose="020F0502020204030204"/>
                <a:ea typeface="Cabin"/>
                <a:cs typeface="Cabin"/>
                <a:sym typeface="Cabin"/>
              </a:rPr>
              <a:t>geodetic </a:t>
            </a:r>
            <a:r>
              <a:rPr kumimoji="0" lang="en-US" sz="2800" b="1" i="0" u="none" strike="noStrike" kern="0" cap="none" spc="0" normalizeH="0" dirty="0" err="1" smtClean="0">
                <a:ln>
                  <a:noFill/>
                </a:ln>
                <a:solidFill>
                  <a:srgbClr val="C00000"/>
                </a:solidFill>
                <a:effectLst/>
                <a:uLnTx/>
                <a:uFillTx/>
                <a:latin typeface="Calibri" panose="020F0502020204030204"/>
                <a:ea typeface="Cabin"/>
                <a:cs typeface="Cabin"/>
                <a:sym typeface="Cabin"/>
              </a:rPr>
              <a:t>datums</a:t>
            </a:r>
            <a:r>
              <a:rPr kumimoji="0" lang="en-US" sz="2800" b="0" i="0" u="none" strike="noStrike" kern="0" cap="none" spc="0" normalizeH="0" dirty="0" smtClean="0">
                <a:ln>
                  <a:noFill/>
                </a:ln>
                <a:solidFill>
                  <a:srgbClr val="C00000"/>
                </a:solidFill>
                <a:effectLst/>
                <a:uLnTx/>
                <a:uFillTx/>
                <a:latin typeface="Calibri" panose="020F0502020204030204"/>
                <a:ea typeface="Cabin"/>
                <a:cs typeface="Cabin"/>
                <a:sym typeface="Cabin"/>
              </a:rPr>
              <a:t> </a:t>
            </a:r>
            <a:r>
              <a:rPr kumimoji="0" lang="en-US" sz="2800" b="0" i="0" u="none" strike="noStrike" kern="0" cap="none" spc="0" normalizeH="0" dirty="0" smtClean="0">
                <a:ln>
                  <a:noFill/>
                </a:ln>
                <a:solidFill>
                  <a:srgbClr val="000000"/>
                </a:solidFill>
                <a:effectLst/>
                <a:uLnTx/>
                <a:uFillTx/>
                <a:latin typeface="Calibri" panose="020F0502020204030204"/>
                <a:ea typeface="Cabin"/>
                <a:cs typeface="Cabin"/>
                <a:sym typeface="Cabin"/>
              </a:rPr>
              <a:t>that define the shape and size of the earth to enable precise positioning  </a:t>
            </a:r>
            <a:endPar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System based on connections to published passive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 name="Freeform 22"/>
          <p:cNvSpPr/>
          <p:nvPr/>
        </p:nvSpPr>
        <p:spPr>
          <a:xfrm>
            <a:off x="2286001" y="5076370"/>
            <a:ext cx="3200400" cy="381000"/>
          </a:xfrm>
          <a:custGeom>
            <a:avLst/>
            <a:gdLst>
              <a:gd name="connsiteX0" fmla="*/ 0 w 4475181"/>
              <a:gd name="connsiteY0" fmla="*/ 473336 h 473336"/>
              <a:gd name="connsiteX1" fmla="*/ 3829723 w 4475181"/>
              <a:gd name="connsiteY1" fmla="*/ 473336 h 473336"/>
              <a:gd name="connsiteX2" fmla="*/ 4475181 w 4475181"/>
              <a:gd name="connsiteY2" fmla="*/ 0 h 473336"/>
            </a:gdLst>
            <a:ahLst/>
            <a:cxnLst>
              <a:cxn ang="0">
                <a:pos x="connsiteX0" y="connsiteY0"/>
              </a:cxn>
              <a:cxn ang="0">
                <a:pos x="connsiteX1" y="connsiteY1"/>
              </a:cxn>
              <a:cxn ang="0">
                <a:pos x="connsiteX2" y="connsiteY2"/>
              </a:cxn>
            </a:cxnLst>
            <a:rect l="l" t="t" r="r" b="b"/>
            <a:pathLst>
              <a:path w="4475181" h="473336">
                <a:moveTo>
                  <a:pt x="0" y="473336"/>
                </a:moveTo>
                <a:lnTo>
                  <a:pt x="3829723" y="473336"/>
                </a:lnTo>
                <a:lnTo>
                  <a:pt x="4475181" y="0"/>
                </a:lnTo>
              </a:path>
            </a:pathLst>
          </a:custGeom>
          <a:noFill/>
          <a:ln w="5715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524170"/>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sp>
        <p:nvSpPr>
          <p:cNvPr id="55" name="Freeform 54"/>
          <p:cNvSpPr/>
          <p:nvPr/>
        </p:nvSpPr>
        <p:spPr>
          <a:xfrm>
            <a:off x="0" y="1992696"/>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NGS Supports Access to NAVD88 Heights</a:t>
            </a:r>
            <a:endParaRPr lang="en-US" dirty="0"/>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06436" y="1215460"/>
            <a:ext cx="1757378" cy="1129743"/>
          </a:xfrm>
          <a:prstGeom prst="rect">
            <a:avLst/>
          </a:prstGeom>
        </p:spPr>
      </p:pic>
      <p:pic>
        <p:nvPicPr>
          <p:cNvPr id="11" name="Picture 10"/>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6541505" y="5118993"/>
            <a:ext cx="1122059" cy="1054672"/>
          </a:xfrm>
          <a:prstGeom prst="rect">
            <a:avLst/>
          </a:prstGeom>
        </p:spPr>
      </p:pic>
      <p:sp>
        <p:nvSpPr>
          <p:cNvPr id="12" name="Freeform 11"/>
          <p:cNvSpPr/>
          <p:nvPr/>
        </p:nvSpPr>
        <p:spPr>
          <a:xfrm>
            <a:off x="5559831" y="5155924"/>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02805" y="5069759"/>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flipV="1">
            <a:off x="6209765" y="4990508"/>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7226578" y="5649137"/>
            <a:ext cx="82533" cy="77577"/>
          </a:xfrm>
          <a:prstGeom prst="rect">
            <a:avLst/>
          </a:prstGeom>
        </p:spPr>
      </p:pic>
      <p:pic>
        <p:nvPicPr>
          <p:cNvPr id="16" name="Picture 15"/>
          <p:cNvPicPr>
            <a:picLocks noChangeAspect="1"/>
          </p:cNvPicPr>
          <p:nvPr/>
        </p:nvPicPr>
        <p:blipFill>
          <a:blip r:embed="rId9"/>
          <a:stretch>
            <a:fillRect/>
          </a:stretch>
        </p:blipFill>
        <p:spPr>
          <a:xfrm>
            <a:off x="7309111" y="5642459"/>
            <a:ext cx="82533" cy="77577"/>
          </a:xfrm>
          <a:prstGeom prst="rect">
            <a:avLst/>
          </a:prstGeom>
        </p:spPr>
      </p:pic>
      <p:pic>
        <p:nvPicPr>
          <p:cNvPr id="17" name="Picture 16"/>
          <p:cNvPicPr>
            <a:picLocks noChangeAspect="1"/>
          </p:cNvPicPr>
          <p:nvPr/>
        </p:nvPicPr>
        <p:blipFill>
          <a:blip r:embed="rId9"/>
          <a:stretch>
            <a:fillRect/>
          </a:stretch>
        </p:blipFill>
        <p:spPr>
          <a:xfrm>
            <a:off x="7110471" y="5712630"/>
            <a:ext cx="82533" cy="77577"/>
          </a:xfrm>
          <a:prstGeom prst="rect">
            <a:avLst/>
          </a:prstGeom>
        </p:spPr>
      </p:pic>
      <p:pic>
        <p:nvPicPr>
          <p:cNvPr id="18" name="Picture 17"/>
          <p:cNvPicPr>
            <a:picLocks noChangeAspect="1"/>
          </p:cNvPicPr>
          <p:nvPr/>
        </p:nvPicPr>
        <p:blipFill>
          <a:blip r:embed="rId9"/>
          <a:stretch>
            <a:fillRect/>
          </a:stretch>
        </p:blipFill>
        <p:spPr>
          <a:xfrm>
            <a:off x="7039459" y="5718818"/>
            <a:ext cx="82533" cy="77577"/>
          </a:xfrm>
          <a:prstGeom prst="rect">
            <a:avLst/>
          </a:prstGeom>
        </p:spPr>
      </p:pic>
      <p:pic>
        <p:nvPicPr>
          <p:cNvPr id="19" name="Picture 18"/>
          <p:cNvPicPr>
            <a:picLocks noChangeAspect="1"/>
          </p:cNvPicPr>
          <p:nvPr/>
        </p:nvPicPr>
        <p:blipFill>
          <a:blip r:embed="rId9"/>
          <a:stretch>
            <a:fillRect/>
          </a:stretch>
        </p:blipFill>
        <p:spPr>
          <a:xfrm>
            <a:off x="7049992" y="5666878"/>
            <a:ext cx="82533" cy="77577"/>
          </a:xfrm>
          <a:prstGeom prst="rect">
            <a:avLst/>
          </a:prstGeom>
        </p:spPr>
      </p:pic>
      <p:pic>
        <p:nvPicPr>
          <p:cNvPr id="20" name="Picture 19"/>
          <p:cNvPicPr>
            <a:picLocks noChangeAspect="1"/>
          </p:cNvPicPr>
          <p:nvPr/>
        </p:nvPicPr>
        <p:blipFill>
          <a:blip r:embed="rId9"/>
          <a:stretch>
            <a:fillRect/>
          </a:stretch>
        </p:blipFill>
        <p:spPr>
          <a:xfrm>
            <a:off x="6976195" y="5705665"/>
            <a:ext cx="82533" cy="77577"/>
          </a:xfrm>
          <a:prstGeom prst="rect">
            <a:avLst/>
          </a:prstGeom>
        </p:spPr>
      </p:pic>
      <p:pic>
        <p:nvPicPr>
          <p:cNvPr id="21" name="Picture 20"/>
          <p:cNvPicPr>
            <a:picLocks noChangeAspect="1"/>
          </p:cNvPicPr>
          <p:nvPr/>
        </p:nvPicPr>
        <p:blipFill>
          <a:blip r:embed="rId9"/>
          <a:stretch>
            <a:fillRect/>
          </a:stretch>
        </p:blipFill>
        <p:spPr>
          <a:xfrm>
            <a:off x="6920272" y="5686216"/>
            <a:ext cx="82533" cy="77577"/>
          </a:xfrm>
          <a:prstGeom prst="rect">
            <a:avLst/>
          </a:prstGeom>
        </p:spPr>
      </p:pic>
      <p:pic>
        <p:nvPicPr>
          <p:cNvPr id="22" name="Picture 21"/>
          <p:cNvPicPr>
            <a:picLocks noChangeAspect="1"/>
          </p:cNvPicPr>
          <p:nvPr/>
        </p:nvPicPr>
        <p:blipFill>
          <a:blip r:embed="rId9"/>
          <a:stretch>
            <a:fillRect/>
          </a:stretch>
        </p:blipFill>
        <p:spPr>
          <a:xfrm>
            <a:off x="6851352" y="5666248"/>
            <a:ext cx="82533" cy="77577"/>
          </a:xfrm>
          <a:prstGeom prst="rect">
            <a:avLst/>
          </a:prstGeom>
        </p:spPr>
      </p:pic>
      <p:pic>
        <p:nvPicPr>
          <p:cNvPr id="23" name="Picture 22"/>
          <p:cNvPicPr>
            <a:picLocks noChangeAspect="1"/>
          </p:cNvPicPr>
          <p:nvPr/>
        </p:nvPicPr>
        <p:blipFill>
          <a:blip r:embed="rId9"/>
          <a:stretch>
            <a:fillRect/>
          </a:stretch>
        </p:blipFill>
        <p:spPr>
          <a:xfrm>
            <a:off x="6763060" y="5647427"/>
            <a:ext cx="82533" cy="77577"/>
          </a:xfrm>
          <a:prstGeom prst="rect">
            <a:avLst/>
          </a:prstGeom>
        </p:spPr>
      </p:pic>
      <p:pic>
        <p:nvPicPr>
          <p:cNvPr id="24" name="Picture 23"/>
          <p:cNvPicPr>
            <a:picLocks noChangeAspect="1"/>
          </p:cNvPicPr>
          <p:nvPr/>
        </p:nvPicPr>
        <p:blipFill>
          <a:blip r:embed="rId9"/>
          <a:stretch>
            <a:fillRect/>
          </a:stretch>
        </p:blipFill>
        <p:spPr>
          <a:xfrm>
            <a:off x="6823992" y="5642459"/>
            <a:ext cx="82533" cy="77577"/>
          </a:xfrm>
          <a:prstGeom prst="rect">
            <a:avLst/>
          </a:prstGeom>
        </p:spPr>
      </p:pic>
      <p:pic>
        <p:nvPicPr>
          <p:cNvPr id="25" name="Picture 24"/>
          <p:cNvPicPr>
            <a:picLocks noChangeAspect="1"/>
          </p:cNvPicPr>
          <p:nvPr/>
        </p:nvPicPr>
        <p:blipFill>
          <a:blip r:embed="rId9"/>
          <a:stretch>
            <a:fillRect/>
          </a:stretch>
        </p:blipFill>
        <p:spPr>
          <a:xfrm>
            <a:off x="6699114" y="5589816"/>
            <a:ext cx="82533" cy="77577"/>
          </a:xfrm>
          <a:prstGeom prst="rect">
            <a:avLst/>
          </a:prstGeom>
        </p:spPr>
      </p:pic>
      <p:pic>
        <p:nvPicPr>
          <p:cNvPr id="26" name="Picture 25"/>
          <p:cNvPicPr>
            <a:picLocks noChangeAspect="1"/>
          </p:cNvPicPr>
          <p:nvPr/>
        </p:nvPicPr>
        <p:blipFill>
          <a:blip r:embed="rId9"/>
          <a:stretch>
            <a:fillRect/>
          </a:stretch>
        </p:blipFill>
        <p:spPr>
          <a:xfrm>
            <a:off x="6741458" y="5608639"/>
            <a:ext cx="82533" cy="77577"/>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7773" y="3042264"/>
            <a:ext cx="2858430" cy="1741005"/>
          </a:xfrm>
          <a:prstGeom prst="rect">
            <a:avLst/>
          </a:prstGeom>
        </p:spPr>
      </p:pic>
      <p:sp>
        <p:nvSpPr>
          <p:cNvPr id="10" name="TextBox 9"/>
          <p:cNvSpPr txBox="1"/>
          <p:nvPr/>
        </p:nvSpPr>
        <p:spPr>
          <a:xfrm>
            <a:off x="6207096" y="2626112"/>
            <a:ext cx="1657057"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GEOID12B</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pic>
        <p:nvPicPr>
          <p:cNvPr id="30" name="Picture 29"/>
          <p:cNvPicPr>
            <a:picLocks noChangeAspect="1"/>
          </p:cNvPicPr>
          <p:nvPr/>
        </p:nvPicPr>
        <p:blipFill>
          <a:blip r:embed="rId11"/>
          <a:stretch>
            <a:fillRect/>
          </a:stretch>
        </p:blipFill>
        <p:spPr>
          <a:xfrm rot="21168474">
            <a:off x="1490540" y="3690751"/>
            <a:ext cx="2339002" cy="2555679"/>
          </a:xfrm>
          <a:prstGeom prst="rect">
            <a:avLst/>
          </a:prstGeom>
          <a:ln>
            <a:noFill/>
          </a:ln>
          <a:effectLst>
            <a:outerShdw blurRad="292100" dist="139700" dir="2700000" algn="tl" rotWithShape="0">
              <a:srgbClr val="333333">
                <a:alpha val="65000"/>
              </a:srgbClr>
            </a:outerShdw>
          </a:effectLst>
        </p:spPr>
      </p:pic>
      <p:grpSp>
        <p:nvGrpSpPr>
          <p:cNvPr id="51" name="Group 50"/>
          <p:cNvGrpSpPr/>
          <p:nvPr/>
        </p:nvGrpSpPr>
        <p:grpSpPr>
          <a:xfrm>
            <a:off x="4914069" y="4993010"/>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19623933">
            <a:off x="3551544" y="3087804"/>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spTree>
    <p:extLst>
      <p:ext uri="{BB962C8B-B14F-4D97-AF65-F5344CB8AC3E}">
        <p14:creationId xmlns:p14="http://schemas.microsoft.com/office/powerpoint/2010/main" val="1151160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pic>
        <p:nvPicPr>
          <p:cNvPr id="3" name="Picture 2"/>
          <p:cNvPicPr>
            <a:picLocks noChangeAspect="1"/>
          </p:cNvPicPr>
          <p:nvPr/>
        </p:nvPicPr>
        <p:blipFill>
          <a:blip r:embed="rId5"/>
          <a:stretch>
            <a:fillRect/>
          </a:stretch>
        </p:blipFill>
        <p:spPr>
          <a:xfrm rot="21204713">
            <a:off x="1475835" y="3657731"/>
            <a:ext cx="2357165" cy="2823836"/>
          </a:xfrm>
          <a:prstGeom prst="rect">
            <a:avLst/>
          </a:prstGeom>
          <a:ln>
            <a:noFill/>
          </a:ln>
          <a:effectLst>
            <a:outerShdw blurRad="292100" dist="139700" dir="2700000" algn="tl" rotWithShape="0">
              <a:srgbClr val="333333">
                <a:alpha val="65000"/>
              </a:srgbClr>
            </a:outerShdw>
          </a:effectLst>
        </p:spPr>
      </p:pic>
      <p:sp>
        <p:nvSpPr>
          <p:cNvPr id="55" name="Freeform 54"/>
          <p:cNvSpPr/>
          <p:nvPr/>
        </p:nvSpPr>
        <p:spPr>
          <a:xfrm>
            <a:off x="4576618" y="1992696"/>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NGS Will Support Access to </a:t>
            </a:r>
            <a:br>
              <a:rPr lang="en-US" dirty="0" smtClean="0"/>
            </a:br>
            <a:r>
              <a:rPr lang="en-US" dirty="0" smtClean="0"/>
              <a:t>NAPGD 2022 Heights</a:t>
            </a:r>
            <a:endParaRPr lang="en-US" dirty="0"/>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06436" y="1215460"/>
            <a:ext cx="1757378" cy="1129743"/>
          </a:xfrm>
          <a:prstGeom prst="rect">
            <a:avLst/>
          </a:prstGeom>
        </p:spPr>
      </p:pic>
      <p:sp>
        <p:nvSpPr>
          <p:cNvPr id="10" name="TextBox 9"/>
          <p:cNvSpPr txBox="1"/>
          <p:nvPr/>
        </p:nvSpPr>
        <p:spPr>
          <a:xfrm>
            <a:off x="6128651" y="2846241"/>
            <a:ext cx="1896673"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 2022</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grpSp>
        <p:nvGrpSpPr>
          <p:cNvPr id="51" name="Group 50"/>
          <p:cNvGrpSpPr/>
          <p:nvPr/>
        </p:nvGrpSpPr>
        <p:grpSpPr>
          <a:xfrm>
            <a:off x="6385436" y="5010208"/>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2019703">
            <a:off x="7807342" y="5389388"/>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273" t="5155" r="2363" b="24641"/>
          <a:stretch/>
        </p:blipFill>
        <p:spPr>
          <a:xfrm>
            <a:off x="5487488" y="3284285"/>
            <a:ext cx="3199312" cy="1565752"/>
          </a:xfrm>
          <a:prstGeom prst="rect">
            <a:avLst/>
          </a:prstGeom>
        </p:spPr>
      </p:pic>
    </p:spTree>
    <p:extLst>
      <p:ext uri="{BB962C8B-B14F-4D97-AF65-F5344CB8AC3E}">
        <p14:creationId xmlns:p14="http://schemas.microsoft.com/office/powerpoint/2010/main" val="2989245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4093"/>
            <a:ext cx="9144001" cy="857250"/>
          </a:xfrm>
          <a:prstGeom prst="rect">
            <a:avLst/>
          </a:prstGeom>
        </p:spPr>
        <p:txBody>
          <a:bodyPr/>
          <a:lstStyle>
            <a:lvl1pPr>
              <a:defRPr>
                <a:latin typeface="+mj-lt"/>
                <a:ea typeface="+mj-ea"/>
                <a:cs typeface="+mj-cs"/>
              </a:defRPr>
            </a:lvl1pPr>
          </a:lstStyle>
          <a:p>
            <a:pPr algn="ctr"/>
            <a:r>
              <a:rPr lang="en-US" sz="4800" b="1" kern="0" dirty="0" smtClean="0">
                <a:solidFill>
                  <a:sysClr val="windowText" lastClr="000000"/>
                </a:solidFill>
                <a:latin typeface="+mn-lt"/>
                <a:cs typeface="Arial" panose="020B0604020202020204" pitchFamily="34" charset="0"/>
              </a:rPr>
              <a:t>Continued Role of Passive Control</a:t>
            </a:r>
            <a:endParaRPr lang="en-US" sz="4800" b="1" kern="0" dirty="0">
              <a:solidFill>
                <a:sysClr val="windowText" lastClr="000000"/>
              </a:solidFill>
              <a:latin typeface="+mn-lt"/>
              <a:cs typeface="Arial" panose="020B0604020202020204" pitchFamily="34" charset="0"/>
            </a:endParaRPr>
          </a:p>
        </p:txBody>
      </p:sp>
      <p:sp>
        <p:nvSpPr>
          <p:cNvPr id="7" name="Content Placeholder 2"/>
          <p:cNvSpPr txBox="1">
            <a:spLocks/>
          </p:cNvSpPr>
          <p:nvPr/>
        </p:nvSpPr>
        <p:spPr>
          <a:xfrm>
            <a:off x="4114801" y="2118941"/>
            <a:ext cx="4876799" cy="4407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kern="0" dirty="0" smtClean="0">
                <a:solidFill>
                  <a:sysClr val="windowText" lastClr="000000"/>
                </a:solidFill>
                <a:latin typeface="Arial" panose="020B0604020202020204" pitchFamily="34" charset="0"/>
                <a:cs typeface="Arial" panose="020B0604020202020204" pitchFamily="34" charset="0"/>
              </a:rPr>
              <a:t>Calibration</a:t>
            </a:r>
            <a:r>
              <a:rPr lang="en-US" sz="2000" kern="0" dirty="0" smtClean="0">
                <a:solidFill>
                  <a:sysClr val="windowText" lastClr="000000"/>
                </a:solidFill>
                <a:latin typeface="Arial" panose="020B0604020202020204" pitchFamily="34" charset="0"/>
                <a:cs typeface="Arial" panose="020B0604020202020204" pitchFamily="34" charset="0"/>
              </a:rPr>
              <a:t> sites for GNSS technology, Real Time Network validation, and verification of datum transformation tool results.</a:t>
            </a:r>
          </a:p>
          <a:p>
            <a:endParaRPr lang="en-US" sz="2000" kern="0" dirty="0" smtClean="0">
              <a:solidFill>
                <a:sysClr val="windowText" lastClr="000000"/>
              </a:solidFill>
              <a:latin typeface="Arial" panose="020B0604020202020204" pitchFamily="34" charset="0"/>
              <a:cs typeface="Arial" panose="020B0604020202020204" pitchFamily="34" charset="0"/>
            </a:endParaRPr>
          </a:p>
          <a:p>
            <a:r>
              <a:rPr lang="en-US" sz="2000" kern="0" dirty="0" smtClean="0">
                <a:solidFill>
                  <a:sysClr val="windowText" lastClr="000000"/>
                </a:solidFill>
                <a:latin typeface="Arial" panose="020B0604020202020204" pitchFamily="34" charset="0"/>
                <a:cs typeface="Arial" panose="020B0604020202020204" pitchFamily="34" charset="0"/>
              </a:rPr>
              <a:t>Sites for </a:t>
            </a:r>
            <a:r>
              <a:rPr lang="en-US" sz="2000" b="1" kern="0" dirty="0" smtClean="0">
                <a:solidFill>
                  <a:sysClr val="windowText" lastClr="000000"/>
                </a:solidFill>
                <a:latin typeface="Arial" panose="020B0604020202020204" pitchFamily="34" charset="0"/>
                <a:cs typeface="Arial" panose="020B0604020202020204" pitchFamily="34" charset="0"/>
              </a:rPr>
              <a:t>monitoring</a:t>
            </a:r>
            <a:r>
              <a:rPr lang="en-US" sz="2000" kern="0" dirty="0" smtClean="0">
                <a:solidFill>
                  <a:sysClr val="windowText" lastClr="000000"/>
                </a:solidFill>
                <a:latin typeface="Arial" panose="020B0604020202020204" pitchFamily="34" charset="0"/>
                <a:cs typeface="Arial" panose="020B0604020202020204" pitchFamily="34" charset="0"/>
              </a:rPr>
              <a:t> motion to enhance velocity models (via repeat/campaign GNSS occupations)</a:t>
            </a:r>
          </a:p>
          <a:p>
            <a:endParaRPr lang="en-US" sz="2000" kern="0" dirty="0" smtClean="0">
              <a:solidFill>
                <a:sysClr val="windowText" lastClr="000000"/>
              </a:solidFill>
              <a:latin typeface="Arial" panose="020B0604020202020204" pitchFamily="34" charset="0"/>
              <a:cs typeface="Arial" panose="020B0604020202020204" pitchFamily="34" charset="0"/>
            </a:endParaRPr>
          </a:p>
          <a:p>
            <a:r>
              <a:rPr lang="en-US" sz="2000" b="1" kern="0" dirty="0" smtClean="0">
                <a:solidFill>
                  <a:sysClr val="windowText" lastClr="000000"/>
                </a:solidFill>
                <a:latin typeface="Arial" panose="020B0604020202020204" pitchFamily="34" charset="0"/>
                <a:cs typeface="Arial" panose="020B0604020202020204" pitchFamily="34" charset="0"/>
              </a:rPr>
              <a:t>Convenience</a:t>
            </a:r>
            <a:r>
              <a:rPr lang="en-US" sz="2000" kern="0" dirty="0" smtClean="0">
                <a:solidFill>
                  <a:sysClr val="windowText" lastClr="000000"/>
                </a:solidFill>
                <a:latin typeface="Arial" panose="020B0604020202020204" pitchFamily="34" charset="0"/>
                <a:cs typeface="Arial" panose="020B0604020202020204" pitchFamily="34" charset="0"/>
              </a:rPr>
              <a:t> for local project control, in areas with limited GNSS coverage (e.g. cities, forests), or in the event of GNSS failure (e.g. geomagnetic storms)</a:t>
            </a:r>
            <a:endParaRPr lang="en-US" sz="2000" kern="0" dirty="0">
              <a:solidFill>
                <a:sysClr val="windowText" lastClr="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4" y="2345669"/>
            <a:ext cx="3573263" cy="3474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508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Grp="1" noChangeAspect="1"/>
          </p:cNvPicPr>
          <p:nvPr>
            <p:ph sz="half" idx="1"/>
          </p:nvPr>
        </p:nvPicPr>
        <p:blipFill rotWithShape="1">
          <a:blip r:embed="rId3">
            <a:lum bright="70000" contrast="-70000"/>
            <a:extLst>
              <a:ext uri="{28A0092B-C50C-407E-A947-70E740481C1C}">
                <a14:useLocalDpi xmlns:a14="http://schemas.microsoft.com/office/drawing/2010/main" val="0"/>
              </a:ext>
            </a:extLst>
          </a:blip>
          <a:srcRect l="13796" t="9991" b="3831"/>
          <a:stretch/>
        </p:blipFill>
        <p:spPr>
          <a:xfrm>
            <a:off x="0" y="1654119"/>
            <a:ext cx="9139252" cy="5040386"/>
          </a:xfrm>
        </p:spPr>
      </p:pic>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defRPr/>
            </a:pPr>
            <a:r>
              <a:rPr lang="en-US" b="1" dirty="0">
                <a:latin typeface="Calibri Light" panose="020F0302020204030204"/>
              </a:rPr>
              <a:t>The NSRS of Tomorrow (2022)</a:t>
            </a:r>
            <a:endParaRPr lang="en-US" b="1" i="1" dirty="0">
              <a:latin typeface="Calibri Light" panose="020F0302020204030204"/>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640545"/>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txBox="1">
            <a:spLocks/>
          </p:cNvSpPr>
          <p:nvPr/>
        </p:nvSpPr>
        <p:spPr>
          <a:xfrm>
            <a:off x="152400" y="1785881"/>
            <a:ext cx="8160657" cy="53457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000" kern="0" dirty="0" smtClean="0">
                <a:solidFill>
                  <a:srgbClr val="000000"/>
                </a:solidFill>
                <a:latin typeface="Calibri" panose="020F0502020204030204"/>
                <a:ea typeface="Cabin"/>
                <a:cs typeface="Cabin"/>
                <a:sym typeface="Cabin"/>
              </a:rPr>
              <a:t>Primary elements:</a:t>
            </a:r>
          </a:p>
          <a:p>
            <a:pPr fontAlgn="auto">
              <a:spcAft>
                <a:spcPts val="0"/>
              </a:spcAft>
            </a:pPr>
            <a:r>
              <a:rPr lang="en-US" sz="3000" kern="0" dirty="0">
                <a:solidFill>
                  <a:srgbClr val="000000"/>
                </a:solidFill>
                <a:latin typeface="Calibri" panose="020F0502020204030204"/>
                <a:ea typeface="Cabin"/>
                <a:cs typeface="Cabin"/>
                <a:sym typeface="Cabin"/>
              </a:rPr>
              <a:t>The </a:t>
            </a:r>
            <a:r>
              <a:rPr lang="en-US" sz="3000" kern="0" dirty="0" smtClean="0">
                <a:solidFill>
                  <a:srgbClr val="000000"/>
                </a:solidFill>
                <a:latin typeface="Calibri" panose="020F0502020204030204"/>
                <a:ea typeface="Cabin"/>
                <a:cs typeface="Cabin"/>
                <a:sym typeface="Cabin"/>
              </a:rPr>
              <a:t>geometric North </a:t>
            </a:r>
            <a:r>
              <a:rPr lang="en-US" sz="3000" kern="0" dirty="0">
                <a:solidFill>
                  <a:srgbClr val="000000"/>
                </a:solidFill>
                <a:latin typeface="Calibri" panose="020F0502020204030204"/>
                <a:ea typeface="Cabin"/>
                <a:cs typeface="Cabin"/>
                <a:sym typeface="Cabin"/>
              </a:rPr>
              <a:t>American Terrestrial Reference Frame of 2022 (</a:t>
            </a:r>
            <a:r>
              <a:rPr lang="en-US" sz="3000" b="1" kern="0" dirty="0">
                <a:solidFill>
                  <a:srgbClr val="C00000"/>
                </a:solidFill>
                <a:latin typeface="Calibri" panose="020F0502020204030204"/>
                <a:ea typeface="Cabin"/>
                <a:cs typeface="Cabin"/>
                <a:sym typeface="Cabin"/>
              </a:rPr>
              <a:t>NATRF2022</a:t>
            </a:r>
            <a:r>
              <a:rPr lang="en-US" sz="3000" kern="0" dirty="0" smtClean="0">
                <a:solidFill>
                  <a:srgbClr val="000000"/>
                </a:solidFill>
                <a:latin typeface="Calibri" panose="020F0502020204030204"/>
                <a:ea typeface="Cabin"/>
                <a:cs typeface="Cabin"/>
                <a:sym typeface="Cabin"/>
              </a:rPr>
              <a:t>)  </a:t>
            </a:r>
            <a:r>
              <a:rPr lang="en-US" sz="3000" kern="0" dirty="0">
                <a:solidFill>
                  <a:srgbClr val="000000"/>
                </a:solidFill>
                <a:latin typeface="Calibri" panose="020F0502020204030204"/>
                <a:ea typeface="Cabin"/>
                <a:cs typeface="Cabin"/>
                <a:sym typeface="Cabin"/>
              </a:rPr>
              <a:t> </a:t>
            </a:r>
            <a:r>
              <a:rPr lang="en-US" sz="3000" kern="0" dirty="0" smtClean="0">
                <a:solidFill>
                  <a:srgbClr val="000000"/>
                </a:solidFill>
                <a:latin typeface="Calibri" panose="020F0502020204030204"/>
                <a:ea typeface="Cabin"/>
                <a:cs typeface="Cabin"/>
                <a:sym typeface="Cabin"/>
              </a:rPr>
              <a:t>    	          	                                                      </a:t>
            </a:r>
            <a:r>
              <a:rPr lang="en-US" sz="2600" i="1" kern="0" dirty="0" smtClean="0">
                <a:solidFill>
                  <a:srgbClr val="000000"/>
                </a:solidFill>
                <a:latin typeface="Calibri" panose="020F0502020204030204"/>
                <a:ea typeface="Cabin"/>
                <a:cs typeface="Cabin"/>
                <a:sym typeface="Cabin"/>
              </a:rPr>
              <a:t>plus the Caribbean, Pacific, and Mariana plates</a:t>
            </a:r>
          </a:p>
          <a:p>
            <a:pPr fontAlgn="auto">
              <a:spcAft>
                <a:spcPts val="0"/>
              </a:spcAft>
            </a:pPr>
            <a:r>
              <a:rPr lang="en-US" sz="3000" kern="0" dirty="0" smtClean="0">
                <a:solidFill>
                  <a:srgbClr val="000000"/>
                </a:solidFill>
                <a:latin typeface="Calibri" panose="020F0502020204030204"/>
                <a:ea typeface="Cabin"/>
                <a:cs typeface="Cabin"/>
                <a:sym typeface="Cabin"/>
              </a:rPr>
              <a:t>The </a:t>
            </a:r>
            <a:r>
              <a:rPr lang="en-US" sz="3000" kern="0" dirty="0">
                <a:solidFill>
                  <a:srgbClr val="000000"/>
                </a:solidFill>
                <a:latin typeface="Calibri" panose="020F0502020204030204"/>
                <a:ea typeface="Cabin"/>
                <a:cs typeface="Cabin"/>
                <a:sym typeface="Cabin"/>
              </a:rPr>
              <a:t>North American-Pacific Geopotential Datum of 2022 (</a:t>
            </a:r>
            <a:r>
              <a:rPr lang="en-US" sz="3000" b="1" kern="0" dirty="0">
                <a:solidFill>
                  <a:srgbClr val="C00000"/>
                </a:solidFill>
                <a:latin typeface="Calibri" panose="020F0502020204030204"/>
                <a:ea typeface="Cabin"/>
                <a:cs typeface="Cabin"/>
                <a:sym typeface="Cabin"/>
              </a:rPr>
              <a:t>NAPGD2022</a:t>
            </a:r>
            <a:r>
              <a:rPr lang="en-US" sz="3000" kern="0" dirty="0">
                <a:solidFill>
                  <a:srgbClr val="000000"/>
                </a:solidFill>
                <a:latin typeface="Calibri" panose="020F0502020204030204"/>
                <a:ea typeface="Cabin"/>
                <a:cs typeface="Cabin"/>
                <a:sym typeface="Cabin"/>
              </a:rPr>
              <a:t>)</a:t>
            </a:r>
          </a:p>
          <a:p>
            <a:pPr marL="0" indent="0" fontAlgn="auto">
              <a:spcAft>
                <a:spcPts val="0"/>
              </a:spcAft>
              <a:buFont typeface="Arial" panose="020B0604020202020204" pitchFamily="34" charset="0"/>
              <a:buNone/>
            </a:pPr>
            <a:endParaRPr lang="en-US" sz="3000" kern="0" dirty="0" smtClean="0">
              <a:solidFill>
                <a:srgbClr val="000000"/>
              </a:solidFill>
              <a:latin typeface="Calibri" panose="020F0502020204030204"/>
              <a:ea typeface="Cabin"/>
              <a:cs typeface="Cabin"/>
              <a:sym typeface="Cabin"/>
            </a:endParaRPr>
          </a:p>
          <a:p>
            <a:pPr marL="0" indent="0" fontAlgn="auto">
              <a:spcAft>
                <a:spcPts val="0"/>
              </a:spcAft>
              <a:buFont typeface="Arial" panose="020B0604020202020204" pitchFamily="34" charset="0"/>
              <a:buNone/>
            </a:pPr>
            <a:r>
              <a:rPr lang="en-US" sz="3000" kern="0" dirty="0">
                <a:solidFill>
                  <a:srgbClr val="000000"/>
                </a:solidFill>
                <a:latin typeface="Calibri" panose="020F0502020204030204"/>
                <a:ea typeface="Cabin"/>
                <a:cs typeface="Cabin"/>
                <a:sym typeface="Cabin"/>
              </a:rPr>
              <a:t>N</a:t>
            </a:r>
            <a:r>
              <a:rPr lang="en-US" sz="3000" kern="0" dirty="0" smtClean="0">
                <a:solidFill>
                  <a:srgbClr val="000000"/>
                </a:solidFill>
                <a:latin typeface="Calibri" panose="020F0502020204030204"/>
                <a:ea typeface="Cabin"/>
                <a:cs typeface="Cabin"/>
                <a:sym typeface="Cabin"/>
              </a:rPr>
              <a:t>ew reference system is:</a:t>
            </a:r>
          </a:p>
          <a:p>
            <a:pPr fontAlgn="auto">
              <a:spcAft>
                <a:spcPts val="0"/>
              </a:spcAft>
            </a:pPr>
            <a:r>
              <a:rPr lang="en-US" sz="3000" kern="0" dirty="0" smtClean="0">
                <a:solidFill>
                  <a:srgbClr val="000000"/>
                </a:solidFill>
                <a:latin typeface="Calibri" panose="020F0502020204030204"/>
                <a:ea typeface="Cabin"/>
                <a:cs typeface="Cabin"/>
                <a:sym typeface="Cabin"/>
              </a:rPr>
              <a:t>Time-dependent and geocentric</a:t>
            </a:r>
            <a:endParaRPr lang="en-US" sz="3000" kern="0" dirty="0">
              <a:solidFill>
                <a:srgbClr val="000000"/>
              </a:solidFill>
              <a:latin typeface="Calibri" panose="020F0502020204030204"/>
              <a:ea typeface="Cabin"/>
              <a:cs typeface="Cabin"/>
              <a:sym typeface="Cabin"/>
            </a:endParaRPr>
          </a:p>
          <a:p>
            <a:pPr fontAlgn="auto">
              <a:spcAft>
                <a:spcPts val="0"/>
              </a:spcAft>
            </a:pPr>
            <a:r>
              <a:rPr lang="en-US" sz="3000" kern="0" dirty="0">
                <a:solidFill>
                  <a:srgbClr val="000000"/>
                </a:solidFill>
                <a:latin typeface="Calibri" panose="020F0502020204030204"/>
                <a:ea typeface="Cabin"/>
                <a:cs typeface="Cabin"/>
                <a:sym typeface="Cabin"/>
              </a:rPr>
              <a:t>D</a:t>
            </a:r>
            <a:r>
              <a:rPr lang="en-US" sz="3000" kern="0" dirty="0" smtClean="0">
                <a:solidFill>
                  <a:srgbClr val="000000"/>
                </a:solidFill>
                <a:latin typeface="Calibri" panose="020F0502020204030204"/>
                <a:ea typeface="Cabin"/>
                <a:cs typeface="Cabin"/>
                <a:sym typeface="Cabin"/>
              </a:rPr>
              <a:t>efined by relationships to a global/international ideal frame</a:t>
            </a:r>
          </a:p>
          <a:p>
            <a:pPr fontAlgn="auto">
              <a:spcAft>
                <a:spcPts val="0"/>
              </a:spcAft>
            </a:pPr>
            <a:r>
              <a:rPr lang="en-US" sz="3000" kern="0" dirty="0">
                <a:solidFill>
                  <a:srgbClr val="000000"/>
                </a:solidFill>
                <a:latin typeface="Calibri" panose="020F0502020204030204"/>
                <a:ea typeface="Cabin"/>
                <a:cs typeface="Cabin"/>
                <a:sym typeface="Cabin"/>
              </a:rPr>
              <a:t>P</a:t>
            </a:r>
            <a:r>
              <a:rPr lang="en-US" sz="3000" kern="0" dirty="0" smtClean="0">
                <a:solidFill>
                  <a:srgbClr val="000000"/>
                </a:solidFill>
                <a:latin typeface="Calibri" panose="020F0502020204030204"/>
                <a:ea typeface="Cabin"/>
                <a:cs typeface="Cabin"/>
                <a:sym typeface="Cabin"/>
              </a:rPr>
              <a:t>rimarily accessed via GPS technology and a newly refined semi-dynamic geoid model </a:t>
            </a:r>
          </a:p>
          <a:p>
            <a:pPr fontAlgn="auto">
              <a:spcAft>
                <a:spcPts val="0"/>
              </a:spcAft>
            </a:pP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4016178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358309">
            <a:off x="294719" y="506776"/>
            <a:ext cx="2952460" cy="3886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21298007">
            <a:off x="2199646" y="2113349"/>
            <a:ext cx="2945767" cy="38862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440838" y="2576532"/>
            <a:ext cx="3659350" cy="2831544"/>
          </a:xfrm>
          <a:prstGeom prst="rect">
            <a:avLst/>
          </a:prstGeom>
        </p:spPr>
        <p:txBody>
          <a:bodyPr wrap="square">
            <a:spAutoFit/>
          </a:bodyPr>
          <a:lstStyle/>
          <a:p>
            <a:r>
              <a:rPr lang="en-US" sz="2000" dirty="0" smtClean="0"/>
              <a:t>Part 1: </a:t>
            </a:r>
          </a:p>
          <a:p>
            <a:r>
              <a:rPr lang="en-US" sz="2000" dirty="0" smtClean="0"/>
              <a:t>Geometric Coordinates</a:t>
            </a:r>
          </a:p>
          <a:p>
            <a:endParaRPr lang="en-US" sz="2000" dirty="0" smtClean="0"/>
          </a:p>
          <a:p>
            <a:r>
              <a:rPr lang="en-US" sz="2000" dirty="0" smtClean="0"/>
              <a:t>Part 2: </a:t>
            </a:r>
          </a:p>
          <a:p>
            <a:r>
              <a:rPr lang="en-US" sz="2000" dirty="0" smtClean="0"/>
              <a:t>Geopotential Coordinates</a:t>
            </a:r>
          </a:p>
          <a:p>
            <a:endParaRPr lang="en-US" sz="2000" i="1" dirty="0" smtClean="0"/>
          </a:p>
          <a:p>
            <a:r>
              <a:rPr lang="en-US" sz="2000" i="1" dirty="0" smtClean="0"/>
              <a:t>(In preparation) Part 3: </a:t>
            </a:r>
          </a:p>
          <a:p>
            <a:r>
              <a:rPr lang="en-US" sz="2000" i="1" dirty="0" smtClean="0"/>
              <a:t>Working in the Modernized NSRS</a:t>
            </a:r>
          </a:p>
          <a:p>
            <a:endParaRPr lang="en-US" dirty="0"/>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rot="21243496">
            <a:off x="926269" y="4132522"/>
            <a:ext cx="2910748" cy="38862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310209" y="6324180"/>
            <a:ext cx="3757503" cy="369332"/>
          </a:xfrm>
          <a:prstGeom prst="rect">
            <a:avLst/>
          </a:prstGeom>
        </p:spPr>
        <p:txBody>
          <a:bodyPr wrap="none">
            <a:spAutoFit/>
          </a:bodyPr>
          <a:lstStyle/>
          <a:p>
            <a:pPr algn="r"/>
            <a:r>
              <a:rPr lang="en-US" b="1" dirty="0"/>
              <a:t>… </a:t>
            </a:r>
            <a:r>
              <a:rPr lang="en-US" b="1" dirty="0" smtClean="0"/>
              <a:t>or check out related past webinars.</a:t>
            </a:r>
            <a:endParaRPr lang="en-US" b="1" dirty="0"/>
          </a:p>
        </p:txBody>
      </p:sp>
      <p:sp>
        <p:nvSpPr>
          <p:cNvPr id="12" name="Rectangle 11"/>
          <p:cNvSpPr/>
          <p:nvPr/>
        </p:nvSpPr>
        <p:spPr>
          <a:xfrm>
            <a:off x="4467436" y="591896"/>
            <a:ext cx="3886449" cy="1200329"/>
          </a:xfrm>
          <a:prstGeom prst="rect">
            <a:avLst/>
          </a:prstGeom>
        </p:spPr>
        <p:txBody>
          <a:bodyPr wrap="square">
            <a:spAutoFit/>
          </a:bodyPr>
          <a:lstStyle/>
          <a:p>
            <a:r>
              <a:rPr lang="en-US" sz="3600" dirty="0" smtClean="0"/>
              <a:t>Details Available in Blueprints for 2022 </a:t>
            </a:r>
            <a:endParaRPr lang="en-US" sz="3600" dirty="0"/>
          </a:p>
        </p:txBody>
      </p:sp>
    </p:spTree>
    <p:extLst>
      <p:ext uri="{BB962C8B-B14F-4D97-AF65-F5344CB8AC3E}">
        <p14:creationId xmlns:p14="http://schemas.microsoft.com/office/powerpoint/2010/main" val="2377517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NSRS Modernization: Vertical Change</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26" name="Picture 25"/>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86199" y="1509234"/>
            <a:ext cx="5260343" cy="3410336"/>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0" y="2569523"/>
            <a:ext cx="4419600" cy="4076491"/>
            <a:chOff x="0" y="1333709"/>
            <a:chExt cx="5055114" cy="4914691"/>
          </a:xfrm>
        </p:grpSpPr>
        <p:pic>
          <p:nvPicPr>
            <p:cNvPr id="4" name="Picture 3"/>
            <p:cNvPicPr>
              <a:picLocks noChangeAspect="1"/>
            </p:cNvPicPr>
            <p:nvPr/>
          </p:nvPicPr>
          <p:blipFill rotWithShape="1">
            <a:blip r:embed="rId4">
              <a:clrChange>
                <a:clrFrom>
                  <a:srgbClr val="408080"/>
                </a:clrFrom>
                <a:clrTo>
                  <a:srgbClr val="408080">
                    <a:alpha val="0"/>
                  </a:srgbClr>
                </a:clrTo>
              </a:clrChange>
            </a:blip>
            <a:srcRect l="15998" t="10245" r="24723" b="3346"/>
            <a:stretch/>
          </p:blipFill>
          <p:spPr>
            <a:xfrm>
              <a:off x="0" y="1333709"/>
              <a:ext cx="4879194" cy="3852461"/>
            </a:xfrm>
            <a:prstGeom prst="rect">
              <a:avLst/>
            </a:prstGeom>
            <a:ln>
              <a:noFill/>
            </a:ln>
            <a:effectLst>
              <a:outerShdw blurRad="292100" dist="139700" dir="2700000" algn="tl" rotWithShape="0">
                <a:srgbClr val="333333">
                  <a:alpha val="65000"/>
                </a:srgbClr>
              </a:outerShdw>
            </a:effectLst>
          </p:spPr>
        </p:pic>
        <p:sp>
          <p:nvSpPr>
            <p:cNvPr id="5" name="Freeform 4"/>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5"/>
            <a:srcRect l="33217" t="9231" r="2881" b="3077"/>
            <a:stretch/>
          </p:blipFill>
          <p:spPr>
            <a:xfrm>
              <a:off x="164832" y="4192254"/>
              <a:ext cx="2732709" cy="2031261"/>
            </a:xfrm>
            <a:prstGeom prst="rect">
              <a:avLst/>
            </a:prstGeom>
            <a:ln w="19050">
              <a:solidFill>
                <a:sysClr val="windowText" lastClr="000000"/>
              </a:solidFill>
            </a:ln>
          </p:spPr>
        </p:pic>
        <p:sp>
          <p:nvSpPr>
            <p:cNvPr id="9" name="Up-Down Arrow 8"/>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sp>
          <p:nvSpPr>
            <p:cNvPr id="10" name="TextBox 9"/>
            <p:cNvSpPr txBox="1"/>
            <p:nvPr/>
          </p:nvSpPr>
          <p:spPr>
            <a:xfrm>
              <a:off x="2877398" y="5355900"/>
              <a:ext cx="1985995" cy="556592"/>
            </a:xfrm>
            <a:prstGeom prst="rect">
              <a:avLst/>
            </a:prstGeom>
            <a:noFill/>
          </p:spPr>
          <p:txBody>
            <a:bodyPr wrap="square" rtlCol="0">
              <a:spAutoFit/>
            </a:bodyPr>
            <a:lstStyle/>
            <a:p>
              <a:pPr eaLnBrk="1" fontAlgn="auto" hangingPunct="1">
                <a:spcBef>
                  <a:spcPts val="0"/>
                </a:spcBef>
                <a:spcAft>
                  <a:spcPts val="0"/>
                </a:spcAft>
              </a:pPr>
              <a:r>
                <a:rPr lang="en-US" sz="1200" b="1" i="1" dirty="0">
                  <a:solidFill>
                    <a:srgbClr val="E00000"/>
                  </a:solidFill>
                  <a:latin typeface="Calibri" panose="020F0502020204030204"/>
                  <a:cs typeface="+mn-cs"/>
                </a:rPr>
                <a:t>Vertical offset of more than 1 meter</a:t>
              </a:r>
              <a:endParaRPr lang="en-US" sz="1200" i="1" dirty="0">
                <a:solidFill>
                  <a:srgbClr val="E00000"/>
                </a:solidFill>
                <a:latin typeface="Calibri" panose="020F0502020204030204"/>
                <a:cs typeface="+mn-cs"/>
              </a:endParaRPr>
            </a:p>
          </p:txBody>
        </p:sp>
        <p:sp>
          <p:nvSpPr>
            <p:cNvPr id="11" name="TextBox 10"/>
            <p:cNvSpPr txBox="1"/>
            <p:nvPr/>
          </p:nvSpPr>
          <p:spPr>
            <a:xfrm>
              <a:off x="3011555" y="3812371"/>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GEOID12B (NAVD88)</a:t>
              </a:r>
              <a:endParaRPr lang="en-US" sz="1200" i="1" dirty="0">
                <a:solidFill>
                  <a:prstClr val="black"/>
                </a:solidFill>
                <a:latin typeface="Calibri" panose="020F0502020204030204"/>
                <a:cs typeface="+mn-cs"/>
              </a:endParaRPr>
            </a:p>
          </p:txBody>
        </p:sp>
        <p:sp>
          <p:nvSpPr>
            <p:cNvPr id="12" name="TextBox 11"/>
            <p:cNvSpPr txBox="1"/>
            <p:nvPr/>
          </p:nvSpPr>
          <p:spPr>
            <a:xfrm>
              <a:off x="3069119" y="4751063"/>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xGEOID17</a:t>
              </a:r>
              <a:endParaRPr lang="en-US" sz="1200" i="1" dirty="0">
                <a:solidFill>
                  <a:prstClr val="black"/>
                </a:solidFill>
                <a:latin typeface="Calibri" panose="020F0502020204030204"/>
                <a:cs typeface="+mn-cs"/>
              </a:endParaRPr>
            </a:p>
          </p:txBody>
        </p:sp>
        <p:sp>
          <p:nvSpPr>
            <p:cNvPr id="13" name="Up-Down Arrow 12"/>
            <p:cNvSpPr/>
            <p:nvPr/>
          </p:nvSpPr>
          <p:spPr bwMode="auto">
            <a:xfrm rot="1858838" flipH="1">
              <a:off x="3481732" y="4084712"/>
              <a:ext cx="205147" cy="635763"/>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grpSp>
      <p:cxnSp>
        <p:nvCxnSpPr>
          <p:cNvPr id="29" name="Curved Connector 28"/>
          <p:cNvCxnSpPr/>
          <p:nvPr/>
        </p:nvCxnSpPr>
        <p:spPr bwMode="auto">
          <a:xfrm rot="10800000" flipV="1">
            <a:off x="3048001" y="1837264"/>
            <a:ext cx="1213269" cy="1143000"/>
          </a:xfrm>
          <a:prstGeom prst="curvedConnector3">
            <a:avLst>
              <a:gd name="adj1" fmla="val 99198"/>
            </a:avLst>
          </a:prstGeom>
          <a:solidFill>
            <a:schemeClr val="accent1"/>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801169" y="5266264"/>
            <a:ext cx="3810000" cy="923330"/>
          </a:xfrm>
          <a:prstGeom prst="rect">
            <a:avLst/>
          </a:prstGeom>
          <a:noFill/>
        </p:spPr>
        <p:txBody>
          <a:bodyPr wrap="square" rtlCol="0">
            <a:spAutoFit/>
          </a:bodyPr>
          <a:lstStyle/>
          <a:p>
            <a:pPr algn="ctr"/>
            <a:r>
              <a:rPr lang="en-US" dirty="0" smtClean="0"/>
              <a:t>Updates available online from the </a:t>
            </a:r>
            <a:r>
              <a:rPr lang="en-US" b="1" dirty="0" smtClean="0">
                <a:solidFill>
                  <a:srgbClr val="C00000"/>
                </a:solidFill>
              </a:rPr>
              <a:t>New </a:t>
            </a:r>
            <a:r>
              <a:rPr lang="en-US" b="1" dirty="0" err="1" smtClean="0">
                <a:solidFill>
                  <a:srgbClr val="C00000"/>
                </a:solidFill>
              </a:rPr>
              <a:t>Datums</a:t>
            </a:r>
            <a:r>
              <a:rPr lang="en-US" b="1" dirty="0" smtClean="0">
                <a:solidFill>
                  <a:srgbClr val="C00000"/>
                </a:solidFill>
              </a:rPr>
              <a:t> </a:t>
            </a:r>
            <a:r>
              <a:rPr lang="en-US" dirty="0" smtClean="0"/>
              <a:t>website and </a:t>
            </a:r>
            <a:r>
              <a:rPr lang="en-US" b="1" dirty="0" smtClean="0">
                <a:solidFill>
                  <a:srgbClr val="C00000"/>
                </a:solidFill>
              </a:rPr>
              <a:t>Modernization News</a:t>
            </a:r>
            <a:endParaRPr lang="en-US" b="1" dirty="0">
              <a:solidFill>
                <a:srgbClr val="C00000"/>
              </a:solidFill>
            </a:endParaRPr>
          </a:p>
        </p:txBody>
      </p:sp>
      <p:sp>
        <p:nvSpPr>
          <p:cNvPr id="32" name="Rectangle 31"/>
          <p:cNvSpPr/>
          <p:nvPr/>
        </p:nvSpPr>
        <p:spPr>
          <a:xfrm>
            <a:off x="3009900" y="6333064"/>
            <a:ext cx="7162800" cy="646331"/>
          </a:xfrm>
          <a:prstGeom prst="rect">
            <a:avLst/>
          </a:prstGeom>
        </p:spPr>
        <p:txBody>
          <a:bodyPr wrap="square">
            <a:spAutoFit/>
          </a:bodyPr>
          <a:lstStyle/>
          <a:p>
            <a:r>
              <a:rPr lang="en-US" dirty="0" smtClean="0">
                <a:hlinkClick r:id="rId6"/>
              </a:rPr>
              <a:t>https://geodesy.noaa.gov/datums/newdatums/index.shtml</a:t>
            </a:r>
            <a:endParaRPr lang="en-US" dirty="0" smtClean="0"/>
          </a:p>
          <a:p>
            <a:endParaRPr lang="en-US" dirty="0"/>
          </a:p>
        </p:txBody>
      </p:sp>
    </p:spTree>
    <p:extLst>
      <p:ext uri="{BB962C8B-B14F-4D97-AF65-F5344CB8AC3E}">
        <p14:creationId xmlns:p14="http://schemas.microsoft.com/office/powerpoint/2010/main" val="3630117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smtClean="0">
                <a:solidFill>
                  <a:schemeClr val="bg1"/>
                </a:solidFill>
              </a:rPr>
              <a:t>ALASKA Case Studies </a:t>
            </a:r>
            <a:endParaRPr lang="en-US" sz="3200" dirty="0">
              <a:solidFill>
                <a:schemeClr val="bg1"/>
              </a:solidFill>
            </a:endParaRPr>
          </a:p>
        </p:txBody>
      </p:sp>
      <p:sp>
        <p:nvSpPr>
          <p:cNvPr id="6" name="Text Placeholder 5"/>
          <p:cNvSpPr>
            <a:spLocks noGrp="1"/>
          </p:cNvSpPr>
          <p:nvPr>
            <p:ph type="body" idx="1"/>
          </p:nvPr>
        </p:nvSpPr>
        <p:spPr/>
        <p:txBody>
          <a:bodyPr/>
          <a:lstStyle/>
          <a:p>
            <a:r>
              <a:rPr lang="en-US" dirty="0">
                <a:solidFill>
                  <a:schemeClr val="bg1"/>
                </a:solidFill>
              </a:rPr>
              <a:t>I</a:t>
            </a:r>
            <a:r>
              <a:rPr lang="en-US" dirty="0" smtClean="0">
                <a:solidFill>
                  <a:schemeClr val="bg1"/>
                </a:solidFill>
              </a:rPr>
              <a:t>llustrative	</a:t>
            </a:r>
            <a:endParaRPr lang="en-US" dirty="0">
              <a:solidFill>
                <a:schemeClr val="bg1"/>
              </a:solidFill>
            </a:endParaRPr>
          </a:p>
        </p:txBody>
      </p:sp>
    </p:spTree>
    <p:extLst>
      <p:ext uri="{BB962C8B-B14F-4D97-AF65-F5344CB8AC3E}">
        <p14:creationId xmlns:p14="http://schemas.microsoft.com/office/powerpoint/2010/main" val="2837546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9" name="5-Point Star 8"/>
          <p:cNvSpPr/>
          <p:nvPr/>
        </p:nvSpPr>
        <p:spPr>
          <a:xfrm>
            <a:off x="8080287" y="222005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13"/>
          <p:cNvPicPr>
            <a:picLocks noChangeAspect="1"/>
          </p:cNvPicPr>
          <p:nvPr/>
        </p:nvPicPr>
        <p:blipFill>
          <a:blip r:embed="rId5"/>
          <a:stretch>
            <a:fillRect/>
          </a:stretch>
        </p:blipFill>
        <p:spPr>
          <a:xfrm>
            <a:off x="363336" y="3220128"/>
            <a:ext cx="8452331" cy="34119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439" y="1475859"/>
            <a:ext cx="2463078" cy="163384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1584" y="1605701"/>
            <a:ext cx="3156155" cy="1446550"/>
          </a:xfrm>
          <a:prstGeom prst="rect">
            <a:avLst/>
          </a:prstGeom>
          <a:noFill/>
        </p:spPr>
        <p:txBody>
          <a:bodyPr wrap="square" rtlCol="0">
            <a:spAutoFit/>
          </a:bodyPr>
          <a:lstStyle/>
          <a:p>
            <a:r>
              <a:rPr lang="en-US" dirty="0" smtClean="0"/>
              <a:t>2015 Population: </a:t>
            </a:r>
          </a:p>
          <a:p>
            <a:r>
              <a:rPr lang="en-US" dirty="0" smtClean="0"/>
              <a:t>32,756</a:t>
            </a:r>
          </a:p>
          <a:p>
            <a:endParaRPr lang="en-US" dirty="0"/>
          </a:p>
          <a:p>
            <a:endParaRPr lang="en-US" dirty="0" smtClean="0"/>
          </a:p>
          <a:p>
            <a:endParaRPr lang="en-US" sz="800" dirty="0" smtClean="0"/>
          </a:p>
          <a:p>
            <a:endParaRPr lang="en-US" sz="800" dirty="0"/>
          </a:p>
        </p:txBody>
      </p:sp>
    </p:spTree>
    <p:extLst>
      <p:ext uri="{BB962C8B-B14F-4D97-AF65-F5344CB8AC3E}">
        <p14:creationId xmlns:p14="http://schemas.microsoft.com/office/powerpoint/2010/main" val="2700951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899887" y="1297409"/>
            <a:ext cx="7699827" cy="1892758"/>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5400" b="1" dirty="0"/>
              <a:t>Vertical Datum Changes for Floodplain </a:t>
            </a:r>
            <a:r>
              <a:rPr lang="en-US" sz="5400" b="1" dirty="0" smtClean="0"/>
              <a:t>Mapping</a:t>
            </a:r>
          </a:p>
          <a:p>
            <a:pPr algn="ctr" fontAlgn="base">
              <a:spcBef>
                <a:spcPct val="0"/>
              </a:spcBef>
              <a:spcAft>
                <a:spcPct val="0"/>
              </a:spcAft>
              <a:defRPr/>
            </a:pPr>
            <a:r>
              <a:rPr lang="en-US" sz="2400" i="1" dirty="0" smtClean="0">
                <a:solidFill>
                  <a:prstClr val="black"/>
                </a:solidFill>
                <a:latin typeface="Verdana" pitchFamily="34" charset="0"/>
                <a:ea typeface="MS PGothic" pitchFamily="34" charset="-128"/>
              </a:rPr>
              <a:t>NAVD </a:t>
            </a:r>
            <a:r>
              <a:rPr lang="en-US" sz="2400" i="1" dirty="0">
                <a:solidFill>
                  <a:prstClr val="black"/>
                </a:solidFill>
                <a:latin typeface="Verdana" pitchFamily="34" charset="0"/>
                <a:ea typeface="MS PGothic" pitchFamily="34" charset="-128"/>
              </a:rPr>
              <a:t>88 No More: </a:t>
            </a:r>
          </a:p>
          <a:p>
            <a:pPr algn="ctr" fontAlgn="base">
              <a:spcBef>
                <a:spcPct val="0"/>
              </a:spcBef>
              <a:spcAft>
                <a:spcPct val="0"/>
              </a:spcAft>
              <a:defRPr/>
            </a:pPr>
            <a:r>
              <a:rPr lang="en-US" sz="2400" i="1" dirty="0">
                <a:solidFill>
                  <a:prstClr val="black"/>
                </a:solidFill>
                <a:latin typeface="Verdana" pitchFamily="34" charset="0"/>
                <a:ea typeface="MS PGothic" pitchFamily="34" charset="-128"/>
              </a:rPr>
              <a:t>A Modernized Vertical Datum for the Future</a:t>
            </a:r>
          </a:p>
          <a:p>
            <a:pPr algn="ctr" fontAlgn="base">
              <a:spcBef>
                <a:spcPct val="0"/>
              </a:spcBef>
              <a:spcAft>
                <a:spcPct val="0"/>
              </a:spcAft>
              <a:defRPr/>
            </a:pPr>
            <a:endParaRPr lang="en-US" sz="2400" i="1" dirty="0">
              <a:solidFill>
                <a:prstClr val="black"/>
              </a:solidFill>
              <a:latin typeface="Verdana" pitchFamily="34" charset="0"/>
              <a:ea typeface="MS PGothic" pitchFamily="34" charset="-128"/>
            </a:endParaRPr>
          </a:p>
        </p:txBody>
      </p:sp>
      <p:pic>
        <p:nvPicPr>
          <p:cNvPr id="3" name="Picture 3"/>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899887" y="3546852"/>
            <a:ext cx="3098801" cy="3131535"/>
          </a:xfrm>
          <a:prstGeom prst="rect">
            <a:avLst/>
          </a:prstGeom>
        </p:spPr>
      </p:pic>
      <p:sp>
        <p:nvSpPr>
          <p:cNvPr id="2" name="Rectangle 1"/>
          <p:cNvSpPr/>
          <p:nvPr/>
        </p:nvSpPr>
        <p:spPr>
          <a:xfrm>
            <a:off x="4201885" y="4096956"/>
            <a:ext cx="4572000" cy="2031325"/>
          </a:xfrm>
          <a:prstGeom prst="rect">
            <a:avLst/>
          </a:prstGeom>
        </p:spPr>
        <p:txBody>
          <a:bodyPr>
            <a:spAutoFit/>
          </a:bodyPr>
          <a:lstStyle/>
          <a:p>
            <a:pPr algn="ctr" fontAlgn="base">
              <a:spcBef>
                <a:spcPct val="0"/>
              </a:spcBef>
              <a:spcAft>
                <a:spcPct val="0"/>
              </a:spcAft>
              <a:defRPr/>
            </a:pPr>
            <a:r>
              <a:rPr lang="en-US" i="1" dirty="0" smtClean="0">
                <a:solidFill>
                  <a:prstClr val="black"/>
                </a:solidFill>
                <a:latin typeface="Verdana" pitchFamily="34" charset="0"/>
                <a:ea typeface="MS PGothic" pitchFamily="34" charset="-128"/>
              </a:rPr>
              <a:t>NGS Webinar</a:t>
            </a:r>
            <a:endParaRPr lang="en-US" i="1" dirty="0">
              <a:solidFill>
                <a:prstClr val="black"/>
              </a:solidFill>
              <a:latin typeface="Verdana" pitchFamily="34" charset="0"/>
              <a:ea typeface="MS PGothic" pitchFamily="34" charset="-128"/>
            </a:endParaRPr>
          </a:p>
          <a:p>
            <a:pPr algn="ctr" fontAlgn="base">
              <a:spcBef>
                <a:spcPct val="0"/>
              </a:spcBef>
              <a:spcAft>
                <a:spcPct val="0"/>
              </a:spcAft>
              <a:defRPr/>
            </a:pPr>
            <a:r>
              <a:rPr lang="en-US" i="1" dirty="0" smtClean="0">
                <a:solidFill>
                  <a:prstClr val="black"/>
                </a:solidFill>
                <a:latin typeface="Verdana" pitchFamily="34" charset="0"/>
                <a:ea typeface="MS PGothic" pitchFamily="34" charset="-128"/>
              </a:rPr>
              <a:t>November 15, 2018</a:t>
            </a:r>
            <a:endParaRPr lang="en-US" i="1" dirty="0">
              <a:solidFill>
                <a:prstClr val="black"/>
              </a:solidFill>
              <a:latin typeface="Verdana" pitchFamily="34" charset="0"/>
              <a:ea typeface="MS PGothic" pitchFamily="34" charset="-128"/>
            </a:endParaRPr>
          </a:p>
          <a:p>
            <a:pPr algn="ctr" fontAlgn="base">
              <a:spcBef>
                <a:spcPct val="0"/>
              </a:spcBef>
              <a:spcAft>
                <a:spcPct val="0"/>
              </a:spcAft>
              <a:defRPr/>
            </a:pPr>
            <a:endParaRPr lang="en-US" b="1" dirty="0">
              <a:solidFill>
                <a:prstClr val="black"/>
              </a:solidFill>
              <a:latin typeface="Verdana" pitchFamily="34" charset="0"/>
              <a:ea typeface="MS PGothic" pitchFamily="34" charset="-128"/>
            </a:endParaRPr>
          </a:p>
          <a:p>
            <a:pPr algn="ctr" fontAlgn="base">
              <a:spcBef>
                <a:spcPct val="0"/>
              </a:spcBef>
              <a:spcAft>
                <a:spcPct val="0"/>
              </a:spcAft>
              <a:defRPr/>
            </a:pPr>
            <a:r>
              <a:rPr lang="en-US" b="1" dirty="0" smtClean="0">
                <a:solidFill>
                  <a:prstClr val="black"/>
                </a:solidFill>
                <a:latin typeface="Verdana" pitchFamily="34" charset="0"/>
                <a:ea typeface="MS PGothic" pitchFamily="34" charset="-128"/>
              </a:rPr>
              <a:t>Nicole Kinsman, Ph.D.</a:t>
            </a:r>
            <a:endParaRPr lang="en-US" b="1" dirty="0">
              <a:solidFill>
                <a:prstClr val="black"/>
              </a:solidFill>
              <a:latin typeface="Verdana" pitchFamily="34" charset="0"/>
              <a:ea typeface="MS PGothic" pitchFamily="34" charset="-128"/>
            </a:endParaRPr>
          </a:p>
          <a:p>
            <a:pPr algn="ctr" fontAlgn="base">
              <a:spcBef>
                <a:spcPct val="0"/>
              </a:spcBef>
              <a:spcAft>
                <a:spcPct val="0"/>
              </a:spcAft>
              <a:defRPr/>
            </a:pPr>
            <a:r>
              <a:rPr lang="en-US" dirty="0" smtClean="0">
                <a:solidFill>
                  <a:prstClr val="black"/>
                </a:solidFill>
                <a:latin typeface="Verdana" pitchFamily="34" charset="0"/>
                <a:ea typeface="MS PGothic" pitchFamily="34" charset="-128"/>
              </a:rPr>
              <a:t>NGS Regional Geodetic Advisor</a:t>
            </a:r>
            <a:endParaRPr lang="en-US" dirty="0">
              <a:solidFill>
                <a:prstClr val="black"/>
              </a:solidFill>
              <a:latin typeface="Verdana" pitchFamily="34" charset="0"/>
              <a:ea typeface="MS PGothic" pitchFamily="34" charset="-128"/>
            </a:endParaRPr>
          </a:p>
          <a:p>
            <a:pPr algn="ctr" fontAlgn="base">
              <a:spcBef>
                <a:spcPct val="0"/>
              </a:spcBef>
              <a:spcAft>
                <a:spcPct val="0"/>
              </a:spcAft>
              <a:defRPr/>
            </a:pPr>
            <a:r>
              <a:rPr lang="en-US" dirty="0" smtClean="0">
                <a:solidFill>
                  <a:prstClr val="black"/>
                </a:solidFill>
                <a:latin typeface="Verdana" pitchFamily="34" charset="0"/>
                <a:ea typeface="MS PGothic" pitchFamily="34" charset="-128"/>
              </a:rPr>
              <a:t>Alaska and US Arctic</a:t>
            </a:r>
            <a:endParaRPr lang="en-US" dirty="0">
              <a:solidFill>
                <a:prstClr val="black"/>
              </a:solidFill>
              <a:latin typeface="Verdana" pitchFamily="34" charset="0"/>
              <a:ea typeface="MS PGothic" pitchFamily="34" charset="-128"/>
            </a:endParaRPr>
          </a:p>
          <a:p>
            <a:pPr algn="ctr" fontAlgn="base">
              <a:spcBef>
                <a:spcPct val="0"/>
              </a:spcBef>
              <a:spcAft>
                <a:spcPct val="0"/>
              </a:spcAft>
              <a:defRPr/>
            </a:pPr>
            <a:endParaRPr lang="en-US" dirty="0">
              <a:solidFill>
                <a:prstClr val="black"/>
              </a:solidFill>
              <a:latin typeface="Verdana" pitchFamily="34" charset="0"/>
              <a:ea typeface="MS PGothic" pitchFamily="34" charset="-128"/>
            </a:endParaRPr>
          </a:p>
        </p:txBody>
      </p:sp>
    </p:spTree>
    <p:extLst>
      <p:ext uri="{BB962C8B-B14F-4D97-AF65-F5344CB8AC3E}">
        <p14:creationId xmlns:p14="http://schemas.microsoft.com/office/powerpoint/2010/main" val="613249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78" r="857"/>
          <a:stretch/>
        </p:blipFill>
        <p:spPr>
          <a:xfrm>
            <a:off x="722485" y="918874"/>
            <a:ext cx="7590239" cy="5703523"/>
          </a:xfrm>
          <a:prstGeom prst="rect">
            <a:avLst/>
          </a:prstGeom>
        </p:spPr>
      </p:pic>
    </p:spTree>
    <p:extLst>
      <p:ext uri="{BB962C8B-B14F-4D97-AF65-F5344CB8AC3E}">
        <p14:creationId xmlns:p14="http://schemas.microsoft.com/office/powerpoint/2010/main" val="2818698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12" name="Picture 11"/>
          <p:cNvPicPr>
            <a:picLocks/>
          </p:cNvPicPr>
          <p:nvPr/>
        </p:nvPicPr>
        <p:blipFill rotWithShape="1">
          <a:blip r:embed="rId4"/>
          <a:srcRect l="2322" r="2619"/>
          <a:stretch/>
        </p:blipFill>
        <p:spPr>
          <a:xfrm>
            <a:off x="382386" y="1988626"/>
            <a:ext cx="8406014" cy="44751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404" y="5013192"/>
            <a:ext cx="1346868" cy="101284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247743" y="1500763"/>
            <a:ext cx="7361824" cy="369332"/>
          </a:xfrm>
          <a:prstGeom prst="rect">
            <a:avLst/>
          </a:prstGeom>
          <a:noFill/>
        </p:spPr>
        <p:txBody>
          <a:bodyPr wrap="none" rtlCol="0">
            <a:spAutoFit/>
          </a:bodyPr>
          <a:lstStyle/>
          <a:p>
            <a:r>
              <a:rPr lang="en-US" b="1" dirty="0" smtClean="0"/>
              <a:t>*** When and how you access or transform to NAVD88 matters ***</a:t>
            </a:r>
            <a:endParaRPr lang="en-US" b="1" dirty="0"/>
          </a:p>
        </p:txBody>
      </p:sp>
    </p:spTree>
    <p:extLst>
      <p:ext uri="{BB962C8B-B14F-4D97-AF65-F5344CB8AC3E}">
        <p14:creationId xmlns:p14="http://schemas.microsoft.com/office/powerpoint/2010/main" val="948831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12" name="5-Point Star 11"/>
          <p:cNvSpPr/>
          <p:nvPr/>
        </p:nvSpPr>
        <p:spPr>
          <a:xfrm>
            <a:off x="7546887" y="209813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5761" y="3233932"/>
            <a:ext cx="8449626" cy="3402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804" y="1198220"/>
            <a:ext cx="2032382" cy="191856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81585" y="1605701"/>
            <a:ext cx="2594146" cy="1569660"/>
          </a:xfrm>
          <a:prstGeom prst="rect">
            <a:avLst/>
          </a:prstGeom>
          <a:noFill/>
        </p:spPr>
        <p:txBody>
          <a:bodyPr wrap="square" rtlCol="0">
            <a:spAutoFit/>
          </a:bodyPr>
          <a:lstStyle/>
          <a:p>
            <a:r>
              <a:rPr lang="en-US" dirty="0" smtClean="0"/>
              <a:t>2010 Population: 2,239</a:t>
            </a:r>
          </a:p>
          <a:p>
            <a:endParaRPr lang="en-US" sz="800" dirty="0" smtClean="0"/>
          </a:p>
          <a:p>
            <a:r>
              <a:rPr lang="en-US" dirty="0" smtClean="0"/>
              <a:t>Prior FIS: 1979-2015</a:t>
            </a:r>
          </a:p>
          <a:p>
            <a:endParaRPr lang="en-US" sz="800" dirty="0"/>
          </a:p>
          <a:p>
            <a:r>
              <a:rPr lang="en-US" dirty="0" smtClean="0"/>
              <a:t>New FIS </a:t>
            </a:r>
            <a:r>
              <a:rPr lang="en-US" dirty="0"/>
              <a:t>Effective: </a:t>
            </a:r>
            <a:r>
              <a:rPr lang="en-US" dirty="0" smtClean="0"/>
              <a:t>12/16/2015</a:t>
            </a:r>
          </a:p>
          <a:p>
            <a:endParaRPr lang="en-US" sz="800" dirty="0"/>
          </a:p>
        </p:txBody>
      </p:sp>
    </p:spTree>
    <p:extLst>
      <p:ext uri="{BB962C8B-B14F-4D97-AF65-F5344CB8AC3E}">
        <p14:creationId xmlns:p14="http://schemas.microsoft.com/office/powerpoint/2010/main" val="4273316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5" name="Picture 4"/>
          <p:cNvPicPr>
            <a:picLocks noChangeAspect="1"/>
          </p:cNvPicPr>
          <p:nvPr/>
        </p:nvPicPr>
        <p:blipFill>
          <a:blip r:embed="rId4"/>
          <a:stretch>
            <a:fillRect/>
          </a:stretch>
        </p:blipFill>
        <p:spPr>
          <a:xfrm>
            <a:off x="532013" y="985375"/>
            <a:ext cx="8079972" cy="5575798"/>
          </a:xfrm>
          <a:prstGeom prst="rect">
            <a:avLst/>
          </a:prstGeom>
        </p:spPr>
      </p:pic>
      <p:sp>
        <p:nvSpPr>
          <p:cNvPr id="6" name="TextBox 5"/>
          <p:cNvSpPr txBox="1"/>
          <p:nvPr/>
        </p:nvSpPr>
        <p:spPr>
          <a:xfrm>
            <a:off x="5928038" y="6298916"/>
            <a:ext cx="3016456" cy="307777"/>
          </a:xfrm>
          <a:prstGeom prst="rect">
            <a:avLst/>
          </a:prstGeom>
          <a:noFill/>
        </p:spPr>
        <p:txBody>
          <a:bodyPr wrap="square" rtlCol="0">
            <a:spAutoFit/>
          </a:bodyPr>
          <a:lstStyle/>
          <a:p>
            <a:r>
              <a:rPr lang="en-US" sz="1400" i="1" dirty="0" smtClean="0">
                <a:solidFill>
                  <a:srgbClr val="000000"/>
                </a:solidFill>
              </a:rPr>
              <a:t>USGS Professional Paper 531-I</a:t>
            </a:r>
            <a:endParaRPr lang="en-US" sz="1400" i="1" dirty="0">
              <a:solidFill>
                <a:srgbClr val="000000"/>
              </a:solidFill>
            </a:endParaRPr>
          </a:p>
        </p:txBody>
      </p:sp>
    </p:spTree>
    <p:extLst>
      <p:ext uri="{BB962C8B-B14F-4D97-AF65-F5344CB8AC3E}">
        <p14:creationId xmlns:p14="http://schemas.microsoft.com/office/powerpoint/2010/main" val="2233341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a:stCxn id="12" idx="0"/>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923330"/>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p:txBody>
      </p:sp>
      <p:sp>
        <p:nvSpPr>
          <p:cNvPr id="23" name="TextBox 22"/>
          <p:cNvSpPr txBox="1"/>
          <p:nvPr/>
        </p:nvSpPr>
        <p:spPr>
          <a:xfrm>
            <a:off x="193385" y="3692213"/>
            <a:ext cx="2978701"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1994 (1960-78 NTDE)</a:t>
            </a:r>
            <a:endParaRPr lang="en-US" b="1" dirty="0">
              <a:solidFill>
                <a:srgbClr val="00B0F0"/>
              </a:solidFill>
              <a:latin typeface="Agency FB" panose="020B0503020202020204" pitchFamily="34" charset="0"/>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pic>
        <p:nvPicPr>
          <p:cNvPr id="24"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142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p:cNvCxnSpPr>
          <p:nvPr/>
        </p:nvCxnSpPr>
        <p:spPr bwMode="auto">
          <a:xfrm flipV="1">
            <a:off x="4281128" y="3571807"/>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a:p>
            <a:r>
              <a:rPr lang="en-US" dirty="0" smtClean="0">
                <a:latin typeface="+mj-lt"/>
              </a:rPr>
              <a:t>A </a:t>
            </a:r>
            <a:r>
              <a:rPr lang="en-US" dirty="0">
                <a:latin typeface="+mj-lt"/>
              </a:rPr>
              <a:t>decade later (2004), his next door neighbor Susan </a:t>
            </a:r>
            <a:r>
              <a:rPr lang="en-US" dirty="0" smtClean="0">
                <a:latin typeface="+mj-lt"/>
              </a:rPr>
              <a:t>hires a surveyor to get an </a:t>
            </a:r>
            <a:r>
              <a:rPr lang="en-US" dirty="0">
                <a:latin typeface="+mj-lt"/>
              </a:rPr>
              <a:t>Elevation </a:t>
            </a:r>
            <a:r>
              <a:rPr lang="en-US" dirty="0" smtClean="0">
                <a:latin typeface="+mj-lt"/>
              </a:rPr>
              <a:t>Certificate:</a:t>
            </a:r>
          </a:p>
          <a:p>
            <a:r>
              <a:rPr lang="en-US" dirty="0">
                <a:latin typeface="+mj-lt"/>
              </a:rPr>
              <a:t>	</a:t>
            </a:r>
            <a:r>
              <a:rPr lang="en-US" b="1" dirty="0" smtClean="0">
                <a:latin typeface="+mj-lt"/>
              </a:rPr>
              <a:t>17.9’</a:t>
            </a:r>
            <a:r>
              <a:rPr lang="en-US" b="1" dirty="0">
                <a:latin typeface="+mj-lt"/>
              </a:rPr>
              <a:t> </a:t>
            </a:r>
            <a:r>
              <a:rPr lang="en-US" b="1" dirty="0" smtClean="0">
                <a:latin typeface="+mj-lt"/>
              </a:rPr>
              <a:t>MLLW (1983-2001 tidal epoch)		</a:t>
            </a:r>
            <a:r>
              <a:rPr lang="en-US" b="1" dirty="0" smtClean="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smtClean="0"/>
              <a:t>Susan</a:t>
            </a:r>
            <a:endParaRPr lang="en-US" dirty="0"/>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2004 (1983-2001 NTDE)</a:t>
            </a:r>
            <a:endParaRPr lang="en-US" b="1" dirty="0">
              <a:solidFill>
                <a:srgbClr val="00B0F0"/>
              </a:solidFill>
              <a:latin typeface="Agency FB" panose="020B0503020202020204" pitchFamily="34" charset="0"/>
            </a:endParaRPr>
          </a:p>
        </p:txBody>
      </p:sp>
      <p:cxnSp>
        <p:nvCxnSpPr>
          <p:cNvPr id="39" name="Straight Arrow Connector 38"/>
          <p:cNvCxnSpPr>
            <a:cxnSpLocks noChangeShapeType="1"/>
          </p:cNvCxnSpPr>
          <p:nvPr/>
        </p:nvCxnSpPr>
        <p:spPr bwMode="auto">
          <a:xfrm flipH="1">
            <a:off x="8229599" y="2659737"/>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3491346" y="3479118"/>
            <a:ext cx="0" cy="26517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Rectangle 44"/>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321259" y="6225766"/>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861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a:p>
            <a:r>
              <a:rPr lang="en-US" dirty="0" smtClean="0">
                <a:latin typeface="+mj-lt"/>
              </a:rPr>
              <a:t>A </a:t>
            </a:r>
            <a:r>
              <a:rPr lang="en-US" dirty="0">
                <a:latin typeface="+mj-lt"/>
              </a:rPr>
              <a:t>decade later (2004), his next door neighbor Susan </a:t>
            </a:r>
            <a:r>
              <a:rPr lang="en-US" dirty="0" smtClean="0">
                <a:latin typeface="+mj-lt"/>
              </a:rPr>
              <a:t>hires a surveyor to get an </a:t>
            </a:r>
            <a:r>
              <a:rPr lang="en-US" dirty="0">
                <a:latin typeface="+mj-lt"/>
              </a:rPr>
              <a:t>Elevation </a:t>
            </a:r>
            <a:r>
              <a:rPr lang="en-US" dirty="0" smtClean="0">
                <a:latin typeface="+mj-lt"/>
              </a:rPr>
              <a:t>Certificate:</a:t>
            </a:r>
          </a:p>
          <a:p>
            <a:r>
              <a:rPr lang="en-US" dirty="0">
                <a:latin typeface="+mj-lt"/>
              </a:rPr>
              <a:t>	</a:t>
            </a:r>
            <a:r>
              <a:rPr lang="en-US" b="1" dirty="0" smtClean="0">
                <a:latin typeface="+mj-lt"/>
              </a:rPr>
              <a:t>17.9’</a:t>
            </a:r>
            <a:r>
              <a:rPr lang="en-US" b="1" dirty="0">
                <a:latin typeface="+mj-lt"/>
              </a:rPr>
              <a:t> </a:t>
            </a:r>
            <a:r>
              <a:rPr lang="en-US" b="1" dirty="0" smtClean="0">
                <a:latin typeface="+mj-lt"/>
              </a:rPr>
              <a:t>MLLW (1983-2001 tidal epoch)		</a:t>
            </a:r>
            <a:r>
              <a:rPr lang="en-US" b="1" dirty="0" smtClean="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smtClean="0"/>
              <a:t>Susan</a:t>
            </a:r>
            <a:endParaRPr lang="en-US" dirty="0"/>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2004 (1983-2001 NTDE)</a:t>
            </a:r>
            <a:endParaRPr lang="en-US" b="1" dirty="0">
              <a:solidFill>
                <a:srgbClr val="00B0F0"/>
              </a:solidFill>
              <a:latin typeface="Agency FB" panose="020B0503020202020204" pitchFamily="34" charset="0"/>
            </a:endParaRPr>
          </a:p>
        </p:txBody>
      </p:sp>
      <p:cxnSp>
        <p:nvCxnSpPr>
          <p:cNvPr id="24" name="Straight Connector 23"/>
          <p:cNvCxnSpPr>
            <a:cxnSpLocks noChangeShapeType="1"/>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a:xfrm>
            <a:off x="7339345" y="3571807"/>
            <a:ext cx="0" cy="137339"/>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48076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9"/>
          <a:stretch/>
        </p:blipFill>
        <p:spPr>
          <a:xfrm>
            <a:off x="558800" y="1628774"/>
            <a:ext cx="6139215" cy="4501093"/>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928223" y="1444108"/>
            <a:ext cx="840295" cy="369332"/>
          </a:xfrm>
          <a:prstGeom prst="rect">
            <a:avLst/>
          </a:prstGeom>
          <a:noFill/>
        </p:spPr>
        <p:txBody>
          <a:bodyPr wrap="none" rtlCol="0">
            <a:spAutoFit/>
          </a:bodyPr>
          <a:lstStyle/>
          <a:p>
            <a:r>
              <a:rPr lang="en-US" b="1" dirty="0" smtClean="0">
                <a:latin typeface="Agency FB" panose="020B0503020202020204" pitchFamily="34" charset="0"/>
              </a:rPr>
              <a:t>2015 FIS</a:t>
            </a:r>
            <a:endParaRPr lang="en-US" b="1" dirty="0">
              <a:latin typeface="Agency FB" panose="020B0503020202020204" pitchFamily="34" charset="0"/>
            </a:endParaRPr>
          </a:p>
        </p:txBody>
      </p:sp>
      <p:sp>
        <p:nvSpPr>
          <p:cNvPr id="5" name="Rectangle 4"/>
          <p:cNvSpPr/>
          <p:nvPr/>
        </p:nvSpPr>
        <p:spPr>
          <a:xfrm>
            <a:off x="2912533" y="3640667"/>
            <a:ext cx="1811867" cy="3894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04791" y="2286670"/>
            <a:ext cx="2252946" cy="1754326"/>
          </a:xfrm>
          <a:prstGeom prst="rect">
            <a:avLst/>
          </a:prstGeom>
          <a:noFill/>
        </p:spPr>
        <p:txBody>
          <a:bodyPr wrap="square" rtlCol="0">
            <a:spAutoFit/>
          </a:bodyPr>
          <a:lstStyle/>
          <a:p>
            <a:pPr algn="ctr"/>
            <a:r>
              <a:rPr lang="en-US" dirty="0" smtClean="0"/>
              <a:t>Based on NOAA tidal BM records; this conversion value is for NAVD88 to Local MLLW (1983-2001)</a:t>
            </a:r>
            <a:endParaRPr lang="en-US" dirty="0"/>
          </a:p>
        </p:txBody>
      </p:sp>
      <p:cxnSp>
        <p:nvCxnSpPr>
          <p:cNvPr id="15" name="Straight Arrow Connector 14"/>
          <p:cNvCxnSpPr/>
          <p:nvPr/>
        </p:nvCxnSpPr>
        <p:spPr>
          <a:xfrm flipH="1">
            <a:off x="5012267" y="3835400"/>
            <a:ext cx="20267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04791" y="4980198"/>
            <a:ext cx="2259722" cy="1754326"/>
          </a:xfrm>
          <a:prstGeom prst="rect">
            <a:avLst/>
          </a:prstGeom>
          <a:noFill/>
        </p:spPr>
        <p:txBody>
          <a:bodyPr wrap="square" rtlCol="0">
            <a:spAutoFit/>
          </a:bodyPr>
          <a:lstStyle/>
          <a:p>
            <a:pPr algn="ctr"/>
            <a:r>
              <a:rPr lang="en-US" i="1" dirty="0" smtClean="0"/>
              <a:t>Can this equation be used to update all Cordova MLLW Elevation Certificates to NAVD88?</a:t>
            </a:r>
            <a:endParaRPr lang="en-US" i="1" dirty="0"/>
          </a:p>
        </p:txBody>
      </p:sp>
    </p:spTree>
    <p:extLst>
      <p:ext uri="{BB962C8B-B14F-4D97-AF65-F5344CB8AC3E}">
        <p14:creationId xmlns:p14="http://schemas.microsoft.com/office/powerpoint/2010/main" val="1383379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ggs.alaska.gov/file_transfer/for_CO-OPS/2014_aerial_test/UNK_FishDock_ortho_screengrab.JPG"/>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6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10253F">
              <a:alpha val="69804"/>
            </a:srgbClr>
          </a:solidFill>
        </p:spPr>
        <p:txBody>
          <a:bodyPr/>
          <a:lstStyle/>
          <a:p>
            <a:r>
              <a:rPr lang="en-US" dirty="0" smtClean="0">
                <a:solidFill>
                  <a:schemeClr val="bg1"/>
                </a:solidFill>
              </a:rPr>
              <a:t>DOCUMENTATION OF DATUMS (metadata)</a:t>
            </a:r>
            <a:endParaRPr lang="en-US" dirty="0">
              <a:solidFill>
                <a:schemeClr val="bg1"/>
              </a:solidFill>
            </a:endParaRPr>
          </a:p>
        </p:txBody>
      </p:sp>
      <p:sp>
        <p:nvSpPr>
          <p:cNvPr id="6" name="Text Placeholder 5"/>
          <p:cNvSpPr>
            <a:spLocks noGrp="1"/>
          </p:cNvSpPr>
          <p:nvPr>
            <p:ph type="body" idx="1"/>
          </p:nvPr>
        </p:nvSpPr>
        <p:spPr>
          <a:xfrm>
            <a:off x="722313" y="3846286"/>
            <a:ext cx="7772400" cy="560614"/>
          </a:xfrm>
          <a:solidFill>
            <a:srgbClr val="10253F">
              <a:alpha val="69804"/>
            </a:srgbClr>
          </a:solidFill>
        </p:spPr>
        <p:txBody>
          <a:bodyPr/>
          <a:lstStyle/>
          <a:p>
            <a:r>
              <a:rPr lang="en-US" dirty="0" smtClean="0">
                <a:solidFill>
                  <a:schemeClr val="bg1"/>
                </a:solidFill>
              </a:rPr>
              <a:t>Practical Guidance on</a:t>
            </a:r>
            <a:endParaRPr lang="en-US" dirty="0">
              <a:solidFill>
                <a:schemeClr val="bg1"/>
              </a:solidFill>
            </a:endParaRPr>
          </a:p>
        </p:txBody>
      </p:sp>
    </p:spTree>
    <p:extLst>
      <p:ext uri="{BB962C8B-B14F-4D97-AF65-F5344CB8AC3E}">
        <p14:creationId xmlns:p14="http://schemas.microsoft.com/office/powerpoint/2010/main" val="2030490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1240093"/>
            <a:ext cx="9143999" cy="923330"/>
          </a:xfrm>
          <a:prstGeom prst="rect">
            <a:avLst/>
          </a:prstGeom>
          <a:noFill/>
        </p:spPr>
        <p:txBody>
          <a:bodyPr wrap="square" rtlCol="0">
            <a:spAutoFit/>
          </a:bodyPr>
          <a:lstStyle/>
          <a:p>
            <a:r>
              <a:rPr lang="en-US" sz="5400" dirty="0" smtClean="0"/>
              <a:t>NAD83</a:t>
            </a:r>
            <a:endParaRPr lang="en-US" sz="5400" dirty="0"/>
          </a:p>
        </p:txBody>
      </p:sp>
      <p:sp>
        <p:nvSpPr>
          <p:cNvPr id="14" name="TextBox 13"/>
          <p:cNvSpPr txBox="1"/>
          <p:nvPr/>
        </p:nvSpPr>
        <p:spPr>
          <a:xfrm>
            <a:off x="7784" y="4866975"/>
            <a:ext cx="9143999" cy="830997"/>
          </a:xfrm>
          <a:prstGeom prst="rect">
            <a:avLst/>
          </a:prstGeom>
          <a:noFill/>
        </p:spPr>
        <p:txBody>
          <a:bodyPr wrap="square" rtlCol="0">
            <a:spAutoFit/>
          </a:bodyPr>
          <a:lstStyle/>
          <a:p>
            <a:r>
              <a:rPr lang="en-US" sz="4800" dirty="0" smtClean="0"/>
              <a:t>MLLW </a:t>
            </a:r>
            <a:endParaRPr lang="en-US" sz="4800" dirty="0"/>
          </a:p>
        </p:txBody>
      </p:sp>
      <p:sp>
        <p:nvSpPr>
          <p:cNvPr id="21" name="TextBox 20"/>
          <p:cNvSpPr txBox="1"/>
          <p:nvPr/>
        </p:nvSpPr>
        <p:spPr>
          <a:xfrm>
            <a:off x="16796" y="3075260"/>
            <a:ext cx="9143999" cy="923330"/>
          </a:xfrm>
          <a:prstGeom prst="rect">
            <a:avLst/>
          </a:prstGeom>
          <a:noFill/>
        </p:spPr>
        <p:txBody>
          <a:bodyPr wrap="square" rtlCol="0">
            <a:spAutoFit/>
          </a:bodyPr>
          <a:lstStyle/>
          <a:p>
            <a:r>
              <a:rPr lang="en-US" sz="5400" dirty="0" smtClean="0"/>
              <a:t>NAVD88</a:t>
            </a:r>
            <a:endParaRPr lang="en-US" sz="5400" i="1" dirty="0"/>
          </a:p>
        </p:txBody>
      </p:sp>
    </p:spTree>
    <p:extLst>
      <p:ext uri="{BB962C8B-B14F-4D97-AF65-F5344CB8AC3E}">
        <p14:creationId xmlns:p14="http://schemas.microsoft.com/office/powerpoint/2010/main" val="3900412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1143000"/>
          </a:xfrm>
        </p:spPr>
        <p:txBody>
          <a:bodyPr/>
          <a:lstStyle/>
          <a:p>
            <a:r>
              <a:rPr lang="en-US" sz="2400" dirty="0" smtClean="0"/>
              <a:t>Today’s Topic: </a:t>
            </a:r>
            <a:r>
              <a:rPr lang="en-US" dirty="0" smtClean="0"/>
              <a:t/>
            </a:r>
            <a:br>
              <a:rPr lang="en-US" dirty="0" smtClean="0"/>
            </a:br>
            <a:r>
              <a:rPr lang="en-US" dirty="0" smtClean="0"/>
              <a:t>When Vertical </a:t>
            </a:r>
            <a:r>
              <a:rPr lang="en-US" dirty="0" err="1" smtClean="0"/>
              <a:t>Datums</a:t>
            </a:r>
            <a:r>
              <a:rPr lang="en-US" dirty="0" smtClean="0"/>
              <a:t> let us Down</a:t>
            </a:r>
            <a:endParaRPr lang="en-US" dirty="0"/>
          </a:p>
        </p:txBody>
      </p:sp>
      <p:sp>
        <p:nvSpPr>
          <p:cNvPr id="5" name="Content Placeholder 4"/>
          <p:cNvSpPr>
            <a:spLocks noGrp="1"/>
          </p:cNvSpPr>
          <p:nvPr>
            <p:ph sz="half" idx="1"/>
          </p:nvPr>
        </p:nvSpPr>
        <p:spPr>
          <a:xfrm>
            <a:off x="3305654" y="4105974"/>
            <a:ext cx="4038600" cy="2555648"/>
          </a:xfrm>
          <a:solidFill>
            <a:srgbClr val="C3D3E9"/>
          </a:solidFill>
        </p:spPr>
        <p:txBody>
          <a:bodyPr/>
          <a:lstStyle/>
          <a:p>
            <a:pPr marL="0" indent="0" algn="ctr">
              <a:buNone/>
            </a:pPr>
            <a:r>
              <a:rPr lang="en-US" dirty="0" smtClean="0"/>
              <a:t>Vertical </a:t>
            </a:r>
            <a:r>
              <a:rPr lang="en-US" dirty="0" err="1" smtClean="0"/>
              <a:t>Datums</a:t>
            </a:r>
            <a:endParaRPr lang="en-US" dirty="0" smtClean="0"/>
          </a:p>
          <a:p>
            <a:pPr marL="0" indent="0" algn="ctr">
              <a:buNone/>
            </a:pPr>
            <a:r>
              <a:rPr lang="en-US" dirty="0" smtClean="0"/>
              <a:t>Outline of Changes</a:t>
            </a:r>
          </a:p>
          <a:p>
            <a:pPr marL="0" indent="0" algn="ctr">
              <a:buNone/>
            </a:pPr>
            <a:r>
              <a:rPr lang="en-US" dirty="0" smtClean="0"/>
              <a:t>Case Studies</a:t>
            </a:r>
          </a:p>
          <a:p>
            <a:pPr marL="0" indent="0" algn="ctr">
              <a:buNone/>
            </a:pPr>
            <a:r>
              <a:rPr lang="en-US" dirty="0" smtClean="0"/>
              <a:t>Practical Guidance</a:t>
            </a:r>
          </a:p>
          <a:p>
            <a:pPr marL="0" indent="0" algn="ctr">
              <a:buNone/>
            </a:pPr>
            <a:r>
              <a:rPr lang="en-US" dirty="0" smtClean="0"/>
              <a:t>Extra Resources</a:t>
            </a:r>
          </a:p>
          <a:p>
            <a:pPr marL="0" indent="0" algn="ctr">
              <a:buNone/>
            </a:pPr>
            <a:endParaRPr lang="en-US" dirty="0" smtClean="0"/>
          </a:p>
          <a:p>
            <a:pPr marL="0" indent="0" algn="ctr">
              <a:buNone/>
            </a:pPr>
            <a:endParaRPr lang="en-US" dirty="0"/>
          </a:p>
        </p:txBody>
      </p:sp>
      <p:sp>
        <p:nvSpPr>
          <p:cNvPr id="9" name="Rectangle 8"/>
          <p:cNvSpPr/>
          <p:nvPr/>
        </p:nvSpPr>
        <p:spPr>
          <a:xfrm>
            <a:off x="0" y="3095977"/>
            <a:ext cx="9144000" cy="769441"/>
          </a:xfrm>
          <a:prstGeom prst="rect">
            <a:avLst/>
          </a:prstGeom>
        </p:spPr>
        <p:txBody>
          <a:bodyPr wrap="square">
            <a:spAutoFit/>
          </a:bodyPr>
          <a:lstStyle/>
          <a:p>
            <a:pPr lvl="0" algn="r" defTabSz="457200" eaLnBrk="0" hangingPunct="0">
              <a:spcBef>
                <a:spcPct val="20000"/>
              </a:spcBef>
            </a:pPr>
            <a:r>
              <a:rPr lang="en-US" sz="4400" dirty="0">
                <a:solidFill>
                  <a:prstClr val="black"/>
                </a:solidFill>
                <a:latin typeface="Calibri"/>
              </a:rPr>
              <a:t>… and what NGS is doing </a:t>
            </a:r>
            <a:r>
              <a:rPr lang="en-US" sz="4400" dirty="0" smtClean="0">
                <a:solidFill>
                  <a:prstClr val="black"/>
                </a:solidFill>
                <a:latin typeface="Calibri"/>
              </a:rPr>
              <a:t>about </a:t>
            </a:r>
            <a:r>
              <a:rPr lang="en-US" sz="4400" dirty="0">
                <a:solidFill>
                  <a:prstClr val="black"/>
                </a:solidFill>
                <a:latin typeface="Calibri"/>
              </a:rPr>
              <a:t>it.</a:t>
            </a:r>
            <a:endParaRPr lang="en-US" sz="2800" dirty="0">
              <a:solidFill>
                <a:prstClr val="black"/>
              </a:solidFill>
              <a:latin typeface="Calibri"/>
            </a:endParaRPr>
          </a:p>
        </p:txBody>
      </p:sp>
      <p:sp>
        <p:nvSpPr>
          <p:cNvPr id="10" name="Cloud 9"/>
          <p:cNvSpPr/>
          <p:nvPr/>
        </p:nvSpPr>
        <p:spPr>
          <a:xfrm>
            <a:off x="432263" y="1812178"/>
            <a:ext cx="231093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Insufficient Metadata</a:t>
            </a:r>
            <a:endParaRPr lang="en-US" b="1" dirty="0"/>
          </a:p>
        </p:txBody>
      </p:sp>
      <p:sp>
        <p:nvSpPr>
          <p:cNvPr id="11" name="Cloud 10"/>
          <p:cNvSpPr/>
          <p:nvPr/>
        </p:nvSpPr>
        <p:spPr>
          <a:xfrm>
            <a:off x="3279371" y="1898948"/>
            <a:ext cx="258525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Inconsistent Access/Heights</a:t>
            </a:r>
            <a:endParaRPr lang="en-US" b="1" dirty="0"/>
          </a:p>
        </p:txBody>
      </p:sp>
      <p:sp>
        <p:nvSpPr>
          <p:cNvPr id="12" name="Cloud 11"/>
          <p:cNvSpPr/>
          <p:nvPr/>
        </p:nvSpPr>
        <p:spPr>
          <a:xfrm flipH="1">
            <a:off x="6245627" y="1789715"/>
            <a:ext cx="2416234"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‘Stale’ Elevations</a:t>
            </a:r>
            <a:endParaRPr lang="en-US" b="1" dirty="0"/>
          </a:p>
        </p:txBody>
      </p:sp>
      <p:sp>
        <p:nvSpPr>
          <p:cNvPr id="13" name="TextBox 12"/>
          <p:cNvSpPr txBox="1"/>
          <p:nvPr/>
        </p:nvSpPr>
        <p:spPr>
          <a:xfrm rot="16200000">
            <a:off x="1966613" y="4026351"/>
            <a:ext cx="2261062" cy="707886"/>
          </a:xfrm>
          <a:prstGeom prst="rect">
            <a:avLst/>
          </a:prstGeom>
          <a:noFill/>
        </p:spPr>
        <p:txBody>
          <a:bodyPr wrap="square" rtlCol="0">
            <a:spAutoFit/>
          </a:bodyPr>
          <a:lstStyle/>
          <a:p>
            <a:r>
              <a:rPr lang="en-US" sz="4000" dirty="0" smtClean="0">
                <a:latin typeface="Tw Cen MT Condensed" panose="020B0606020104020203" pitchFamily="34" charset="0"/>
              </a:rPr>
              <a:t>OUTLINE</a:t>
            </a:r>
            <a:endParaRPr lang="en-US" sz="4000" dirty="0">
              <a:latin typeface="Tw Cen MT Condensed" panose="020B0606020104020203" pitchFamily="34" charset="0"/>
            </a:endParaRPr>
          </a:p>
        </p:txBody>
      </p:sp>
    </p:spTree>
    <p:extLst>
      <p:ext uri="{BB962C8B-B14F-4D97-AF65-F5344CB8AC3E}">
        <p14:creationId xmlns:p14="http://schemas.microsoft.com/office/powerpoint/2010/main" val="2911102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1240093"/>
            <a:ext cx="9143999" cy="923330"/>
          </a:xfrm>
          <a:prstGeom prst="rect">
            <a:avLst/>
          </a:prstGeom>
          <a:noFill/>
        </p:spPr>
        <p:txBody>
          <a:bodyPr wrap="square" rtlCol="0">
            <a:spAutoFit/>
          </a:bodyPr>
          <a:lstStyle/>
          <a:p>
            <a:r>
              <a:rPr lang="en-US" sz="5400" dirty="0" smtClean="0"/>
              <a:t>NAD83(2011) epoch 2010.00</a:t>
            </a:r>
            <a:endParaRPr lang="en-US" sz="5400" dirty="0"/>
          </a:p>
        </p:txBody>
      </p:sp>
      <p:sp>
        <p:nvSpPr>
          <p:cNvPr id="5" name="Right Brace 4"/>
          <p:cNvSpPr/>
          <p:nvPr/>
        </p:nvSpPr>
        <p:spPr>
          <a:xfrm rot="5400000">
            <a:off x="1046537" y="1248875"/>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3022934" y="1355277"/>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510629" y="-15943"/>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253999" y="2484930"/>
            <a:ext cx="2070100" cy="369332"/>
          </a:xfrm>
          <a:prstGeom prst="rect">
            <a:avLst/>
          </a:prstGeom>
          <a:noFill/>
        </p:spPr>
        <p:txBody>
          <a:bodyPr wrap="square" rtlCol="0">
            <a:spAutoFit/>
          </a:bodyPr>
          <a:lstStyle/>
          <a:p>
            <a:pPr algn="ctr"/>
            <a:r>
              <a:rPr lang="en-US" dirty="0" smtClean="0"/>
              <a:t>H. Datum</a:t>
            </a:r>
            <a:endParaRPr lang="en-US" dirty="0"/>
          </a:p>
        </p:txBody>
      </p:sp>
      <p:sp>
        <p:nvSpPr>
          <p:cNvPr id="11" name="TextBox 10"/>
          <p:cNvSpPr txBox="1"/>
          <p:nvPr/>
        </p:nvSpPr>
        <p:spPr>
          <a:xfrm>
            <a:off x="1845801" y="2488454"/>
            <a:ext cx="2749550" cy="369332"/>
          </a:xfrm>
          <a:prstGeom prst="rect">
            <a:avLst/>
          </a:prstGeom>
          <a:noFill/>
        </p:spPr>
        <p:txBody>
          <a:bodyPr wrap="square" rtlCol="0">
            <a:spAutoFit/>
          </a:bodyPr>
          <a:lstStyle/>
          <a:p>
            <a:pPr algn="ctr"/>
            <a:r>
              <a:rPr lang="en-US" dirty="0" smtClean="0"/>
              <a:t>Realization</a:t>
            </a:r>
            <a:r>
              <a:rPr lang="en-US" dirty="0"/>
              <a:t>/</a:t>
            </a:r>
            <a:r>
              <a:rPr lang="en-US" dirty="0" smtClean="0"/>
              <a:t>Adjustment</a:t>
            </a:r>
            <a:endParaRPr lang="en-US" dirty="0"/>
          </a:p>
        </p:txBody>
      </p:sp>
      <p:sp>
        <p:nvSpPr>
          <p:cNvPr id="12" name="TextBox 11"/>
          <p:cNvSpPr txBox="1"/>
          <p:nvPr/>
        </p:nvSpPr>
        <p:spPr>
          <a:xfrm>
            <a:off x="5670549" y="2506912"/>
            <a:ext cx="2070100" cy="369332"/>
          </a:xfrm>
          <a:prstGeom prst="rect">
            <a:avLst/>
          </a:prstGeom>
          <a:noFill/>
        </p:spPr>
        <p:txBody>
          <a:bodyPr wrap="square" rtlCol="0">
            <a:spAutoFit/>
          </a:bodyPr>
          <a:lstStyle/>
          <a:p>
            <a:pPr algn="ctr"/>
            <a:r>
              <a:rPr lang="en-US" dirty="0" smtClean="0"/>
              <a:t>Reference Epoch</a:t>
            </a:r>
            <a:endParaRPr lang="en-US" dirty="0"/>
          </a:p>
        </p:txBody>
      </p:sp>
      <p:sp>
        <p:nvSpPr>
          <p:cNvPr id="14" name="TextBox 13"/>
          <p:cNvSpPr txBox="1"/>
          <p:nvPr/>
        </p:nvSpPr>
        <p:spPr>
          <a:xfrm>
            <a:off x="7784" y="4866975"/>
            <a:ext cx="9143999" cy="830997"/>
          </a:xfrm>
          <a:prstGeom prst="rect">
            <a:avLst/>
          </a:prstGeom>
          <a:noFill/>
        </p:spPr>
        <p:txBody>
          <a:bodyPr wrap="square" rtlCol="0">
            <a:spAutoFit/>
          </a:bodyPr>
          <a:lstStyle/>
          <a:p>
            <a:r>
              <a:rPr lang="en-US" sz="4800" dirty="0" smtClean="0"/>
              <a:t>MLLW(9452210; 1960-78 #2128)  </a:t>
            </a:r>
            <a:endParaRPr lang="en-US" sz="4800" dirty="0"/>
          </a:p>
        </p:txBody>
      </p:sp>
      <p:sp>
        <p:nvSpPr>
          <p:cNvPr id="15" name="Right Brace 14"/>
          <p:cNvSpPr/>
          <p:nvPr/>
        </p:nvSpPr>
        <p:spPr>
          <a:xfrm rot="5400000">
            <a:off x="787893" y="5112690"/>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p:cNvSpPr/>
          <p:nvPr/>
        </p:nvSpPr>
        <p:spPr>
          <a:xfrm rot="5400000">
            <a:off x="3077986" y="4725096"/>
            <a:ext cx="349295" cy="2235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p:cNvSpPr/>
          <p:nvPr/>
        </p:nvSpPr>
        <p:spPr>
          <a:xfrm rot="5400000">
            <a:off x="6684786" y="3821469"/>
            <a:ext cx="349295"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p:cNvSpPr txBox="1"/>
          <p:nvPr/>
        </p:nvSpPr>
        <p:spPr>
          <a:xfrm>
            <a:off x="-81117" y="6192281"/>
            <a:ext cx="2070100" cy="369332"/>
          </a:xfrm>
          <a:prstGeom prst="rect">
            <a:avLst/>
          </a:prstGeom>
          <a:noFill/>
        </p:spPr>
        <p:txBody>
          <a:bodyPr wrap="square" rtlCol="0">
            <a:spAutoFit/>
          </a:bodyPr>
          <a:lstStyle/>
          <a:p>
            <a:pPr algn="ctr"/>
            <a:r>
              <a:rPr lang="en-US" dirty="0" smtClean="0"/>
              <a:t>Tidal Datum</a:t>
            </a:r>
            <a:endParaRPr lang="en-US" dirty="0"/>
          </a:p>
        </p:txBody>
      </p:sp>
      <p:sp>
        <p:nvSpPr>
          <p:cNvPr id="19" name="TextBox 18"/>
          <p:cNvSpPr txBox="1"/>
          <p:nvPr/>
        </p:nvSpPr>
        <p:spPr>
          <a:xfrm>
            <a:off x="2300134" y="6170538"/>
            <a:ext cx="2070100" cy="369332"/>
          </a:xfrm>
          <a:prstGeom prst="rect">
            <a:avLst/>
          </a:prstGeom>
          <a:noFill/>
        </p:spPr>
        <p:txBody>
          <a:bodyPr wrap="square" rtlCol="0">
            <a:spAutoFit/>
          </a:bodyPr>
          <a:lstStyle/>
          <a:p>
            <a:pPr algn="ctr"/>
            <a:r>
              <a:rPr lang="en-US" dirty="0" smtClean="0"/>
              <a:t>NOAA Tide Station</a:t>
            </a:r>
            <a:endParaRPr lang="en-US" dirty="0"/>
          </a:p>
        </p:txBody>
      </p:sp>
      <p:sp>
        <p:nvSpPr>
          <p:cNvPr id="20" name="TextBox 19"/>
          <p:cNvSpPr txBox="1"/>
          <p:nvPr/>
        </p:nvSpPr>
        <p:spPr>
          <a:xfrm>
            <a:off x="4988641" y="6139001"/>
            <a:ext cx="3741583" cy="646331"/>
          </a:xfrm>
          <a:prstGeom prst="rect">
            <a:avLst/>
          </a:prstGeom>
          <a:noFill/>
        </p:spPr>
        <p:txBody>
          <a:bodyPr wrap="square" rtlCol="0">
            <a:spAutoFit/>
          </a:bodyPr>
          <a:lstStyle/>
          <a:p>
            <a:pPr algn="ctr"/>
            <a:r>
              <a:rPr lang="en-US" dirty="0" smtClean="0"/>
              <a:t>National Tidal Datum Epoch &amp;  Published Sheet Number (if available)</a:t>
            </a:r>
          </a:p>
        </p:txBody>
      </p:sp>
      <p:sp>
        <p:nvSpPr>
          <p:cNvPr id="21" name="TextBox 20"/>
          <p:cNvSpPr txBox="1"/>
          <p:nvPr/>
        </p:nvSpPr>
        <p:spPr>
          <a:xfrm>
            <a:off x="16796" y="3075260"/>
            <a:ext cx="9143999" cy="923330"/>
          </a:xfrm>
          <a:prstGeom prst="rect">
            <a:avLst/>
          </a:prstGeom>
          <a:noFill/>
        </p:spPr>
        <p:txBody>
          <a:bodyPr wrap="square" rtlCol="0">
            <a:spAutoFit/>
          </a:bodyPr>
          <a:lstStyle/>
          <a:p>
            <a:r>
              <a:rPr lang="en-US" sz="5400" dirty="0" smtClean="0"/>
              <a:t>NAVD88 </a:t>
            </a:r>
            <a:r>
              <a:rPr lang="en-US" sz="5400" i="1" dirty="0" smtClean="0">
                <a:solidFill>
                  <a:schemeClr val="bg1">
                    <a:lumMod val="65000"/>
                  </a:schemeClr>
                </a:solidFill>
              </a:rPr>
              <a:t>(GRS80, Geoid12B)</a:t>
            </a:r>
            <a:endParaRPr lang="en-US" sz="5400" i="1" dirty="0">
              <a:solidFill>
                <a:schemeClr val="bg1">
                  <a:lumMod val="65000"/>
                </a:schemeClr>
              </a:solidFill>
            </a:endParaRPr>
          </a:p>
        </p:txBody>
      </p:sp>
      <p:sp>
        <p:nvSpPr>
          <p:cNvPr id="22" name="Right Brace 21"/>
          <p:cNvSpPr/>
          <p:nvPr/>
        </p:nvSpPr>
        <p:spPr>
          <a:xfrm rot="5400000">
            <a:off x="1328077" y="2819298"/>
            <a:ext cx="235347" cy="247691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p:cNvSpPr/>
          <p:nvPr/>
        </p:nvSpPr>
        <p:spPr>
          <a:xfrm rot="5400000">
            <a:off x="4102652" y="2781637"/>
            <a:ext cx="214793" cy="2670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p:cNvSpPr/>
          <p:nvPr/>
        </p:nvSpPr>
        <p:spPr>
          <a:xfrm rot="5400000">
            <a:off x="7214649" y="2493724"/>
            <a:ext cx="359851" cy="3219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p:cNvSpPr txBox="1"/>
          <p:nvPr/>
        </p:nvSpPr>
        <p:spPr>
          <a:xfrm>
            <a:off x="388783" y="4320097"/>
            <a:ext cx="2070100" cy="369332"/>
          </a:xfrm>
          <a:prstGeom prst="rect">
            <a:avLst/>
          </a:prstGeom>
          <a:noFill/>
        </p:spPr>
        <p:txBody>
          <a:bodyPr wrap="square" rtlCol="0">
            <a:spAutoFit/>
          </a:bodyPr>
          <a:lstStyle/>
          <a:p>
            <a:pPr algn="ctr"/>
            <a:r>
              <a:rPr lang="en-US" dirty="0" smtClean="0"/>
              <a:t>V. Datum</a:t>
            </a:r>
            <a:endParaRPr lang="en-US" dirty="0"/>
          </a:p>
        </p:txBody>
      </p:sp>
      <p:sp>
        <p:nvSpPr>
          <p:cNvPr id="26" name="TextBox 25"/>
          <p:cNvSpPr txBox="1"/>
          <p:nvPr/>
        </p:nvSpPr>
        <p:spPr>
          <a:xfrm>
            <a:off x="2953978" y="4323621"/>
            <a:ext cx="2749550" cy="369332"/>
          </a:xfrm>
          <a:prstGeom prst="rect">
            <a:avLst/>
          </a:prstGeom>
          <a:noFill/>
        </p:spPr>
        <p:txBody>
          <a:bodyPr wrap="square" rtlCol="0">
            <a:spAutoFit/>
          </a:bodyPr>
          <a:lstStyle/>
          <a:p>
            <a:pPr algn="ctr"/>
            <a:r>
              <a:rPr lang="en-US" dirty="0" smtClean="0"/>
              <a:t>Reference Ellipsoid</a:t>
            </a:r>
            <a:endParaRPr lang="en-US" dirty="0"/>
          </a:p>
        </p:txBody>
      </p:sp>
      <p:sp>
        <p:nvSpPr>
          <p:cNvPr id="27" name="TextBox 26"/>
          <p:cNvSpPr txBox="1"/>
          <p:nvPr/>
        </p:nvSpPr>
        <p:spPr>
          <a:xfrm>
            <a:off x="6336278" y="4342079"/>
            <a:ext cx="2070100" cy="369332"/>
          </a:xfrm>
          <a:prstGeom prst="rect">
            <a:avLst/>
          </a:prstGeom>
          <a:noFill/>
        </p:spPr>
        <p:txBody>
          <a:bodyPr wrap="square" rtlCol="0">
            <a:spAutoFit/>
          </a:bodyPr>
          <a:lstStyle/>
          <a:p>
            <a:pPr algn="ctr"/>
            <a:r>
              <a:rPr lang="en-US" dirty="0" smtClean="0"/>
              <a:t>Geoid Model</a:t>
            </a:r>
            <a:endParaRPr lang="en-US" dirty="0"/>
          </a:p>
        </p:txBody>
      </p:sp>
    </p:spTree>
    <p:extLst>
      <p:ext uri="{BB962C8B-B14F-4D97-AF65-F5344CB8AC3E}">
        <p14:creationId xmlns:p14="http://schemas.microsoft.com/office/powerpoint/2010/main" val="1360101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281712" y="448886"/>
            <a:ext cx="2975956" cy="369332"/>
          </a:xfrm>
          <a:prstGeom prst="rect">
            <a:avLst/>
          </a:prstGeom>
          <a:noFill/>
        </p:spPr>
        <p:txBody>
          <a:bodyPr wrap="square" rtlCol="0">
            <a:spAutoFit/>
          </a:bodyPr>
          <a:lstStyle/>
          <a:p>
            <a:pPr algn="ctr"/>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METADATA</a:t>
            </a:r>
            <a:endParaRPr lang="en-US" dirty="0">
              <a:solidFill>
                <a:srgbClr val="C00000"/>
              </a:solidFill>
              <a:latin typeface="Stencil" panose="040409050D0802020404" pitchFamily="82" charset="0"/>
            </a:endParaRPr>
          </a:p>
        </p:txBody>
      </p:sp>
      <p:pic>
        <p:nvPicPr>
          <p:cNvPr id="18" name="Pictur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22402" y="3454101"/>
            <a:ext cx="3372679" cy="3101635"/>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9921" y="3448733"/>
            <a:ext cx="3175682" cy="3123936"/>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248" y="2386957"/>
            <a:ext cx="8340531" cy="910893"/>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248" y="1811476"/>
            <a:ext cx="8340531" cy="508000"/>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7248" y="1540933"/>
            <a:ext cx="8340531" cy="203200"/>
          </a:xfrm>
          <a:prstGeom prst="rect">
            <a:avLst/>
          </a:prstGeom>
        </p:spPr>
      </p:pic>
      <p:sp>
        <p:nvSpPr>
          <p:cNvPr id="23" name="TextBox 22"/>
          <p:cNvSpPr txBox="1"/>
          <p:nvPr/>
        </p:nvSpPr>
        <p:spPr>
          <a:xfrm>
            <a:off x="7536317" y="1376390"/>
            <a:ext cx="1260281" cy="369332"/>
          </a:xfrm>
          <a:prstGeom prst="rect">
            <a:avLst/>
          </a:prstGeom>
          <a:noFill/>
        </p:spPr>
        <p:txBody>
          <a:bodyPr wrap="none" rtlCol="0">
            <a:spAutoFit/>
          </a:bodyPr>
          <a:lstStyle/>
          <a:p>
            <a:r>
              <a:rPr lang="en-US" b="1" dirty="0" smtClean="0">
                <a:latin typeface="Agency FB" panose="020B0503020202020204" pitchFamily="34" charset="0"/>
              </a:rPr>
              <a:t>1995 EC Form</a:t>
            </a:r>
            <a:endParaRPr lang="en-US" b="1" dirty="0">
              <a:latin typeface="Agency FB" panose="020B0503020202020204" pitchFamily="34" charset="0"/>
            </a:endParaRPr>
          </a:p>
        </p:txBody>
      </p:sp>
      <p:sp>
        <p:nvSpPr>
          <p:cNvPr id="24" name="TextBox 23"/>
          <p:cNvSpPr txBox="1"/>
          <p:nvPr/>
        </p:nvSpPr>
        <p:spPr>
          <a:xfrm rot="16200000">
            <a:off x="521594" y="4069060"/>
            <a:ext cx="1717137" cy="369332"/>
          </a:xfrm>
          <a:prstGeom prst="rect">
            <a:avLst/>
          </a:prstGeom>
          <a:noFill/>
        </p:spPr>
        <p:txBody>
          <a:bodyPr wrap="none" rtlCol="0">
            <a:spAutoFit/>
          </a:bodyPr>
          <a:lstStyle/>
          <a:p>
            <a:r>
              <a:rPr lang="en-US" b="1" dirty="0" smtClean="0">
                <a:latin typeface="Agency FB" panose="020B0503020202020204" pitchFamily="34" charset="0"/>
              </a:rPr>
              <a:t>1981 FIRM - JUNEAU</a:t>
            </a:r>
            <a:endParaRPr lang="en-US" b="1" dirty="0">
              <a:latin typeface="Agency FB" panose="020B0503020202020204" pitchFamily="34" charset="0"/>
            </a:endParaRPr>
          </a:p>
        </p:txBody>
      </p:sp>
    </p:spTree>
    <p:extLst>
      <p:ext uri="{BB962C8B-B14F-4D97-AF65-F5344CB8AC3E}">
        <p14:creationId xmlns:p14="http://schemas.microsoft.com/office/powerpoint/2010/main" val="3255889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6" y="1238402"/>
            <a:ext cx="9032615" cy="2943484"/>
          </a:xfrm>
          <a:prstGeom prst="rect">
            <a:avLst/>
          </a:prstGeom>
        </p:spPr>
      </p:pic>
      <p:sp>
        <p:nvSpPr>
          <p:cNvPr id="374787" name="Rectangle 2"/>
          <p:cNvSpPr>
            <a:spLocks noGrp="1" noChangeArrowheads="1"/>
          </p:cNvSpPr>
          <p:nvPr>
            <p:ph type="title"/>
          </p:nvPr>
        </p:nvSpPr>
        <p:spPr>
          <a:xfrm>
            <a:off x="304800" y="381000"/>
            <a:ext cx="8839200" cy="838200"/>
          </a:xfrm>
        </p:spPr>
        <p:txBody>
          <a:bodyPr/>
          <a:lstStyle/>
          <a:p>
            <a:pPr eaLnBrk="1" hangingPunct="1"/>
            <a:r>
              <a:rPr lang="en-US" dirty="0" smtClean="0"/>
              <a:t>Section B &amp; C – FIRM Information</a:t>
            </a:r>
          </a:p>
        </p:txBody>
      </p:sp>
      <p:cxnSp>
        <p:nvCxnSpPr>
          <p:cNvPr id="16" name="Straight Arrow Connector 15"/>
          <p:cNvCxnSpPr/>
          <p:nvPr/>
        </p:nvCxnSpPr>
        <p:spPr bwMode="auto">
          <a:xfrm flipH="1" flipV="1">
            <a:off x="7874758" y="3985146"/>
            <a:ext cx="204717" cy="24566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3" name="Rounded Rectangle 12"/>
          <p:cNvSpPr/>
          <p:nvPr/>
        </p:nvSpPr>
        <p:spPr bwMode="auto">
          <a:xfrm>
            <a:off x="477672" y="3275463"/>
            <a:ext cx="7083188" cy="259307"/>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pic>
        <p:nvPicPr>
          <p:cNvPr id="3" name="Picture 2"/>
          <p:cNvPicPr>
            <a:picLocks noChangeAspect="1"/>
          </p:cNvPicPr>
          <p:nvPr/>
        </p:nvPicPr>
        <p:blipFill>
          <a:blip r:embed="rId4"/>
          <a:stretch>
            <a:fillRect/>
          </a:stretch>
        </p:blipFill>
        <p:spPr>
          <a:xfrm>
            <a:off x="221973" y="3985146"/>
            <a:ext cx="8825158" cy="1945604"/>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7672" y="2721307"/>
            <a:ext cx="6113628" cy="269543"/>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Tree>
    <p:extLst>
      <p:ext uri="{BB962C8B-B14F-4D97-AF65-F5344CB8AC3E}">
        <p14:creationId xmlns:p14="http://schemas.microsoft.com/office/powerpoint/2010/main" val="373217954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pro tips:</a:t>
            </a:r>
            <a:endParaRPr lang="en-US" dirty="0"/>
          </a:p>
        </p:txBody>
      </p:sp>
      <p:sp>
        <p:nvSpPr>
          <p:cNvPr id="3" name="TextBox 2"/>
          <p:cNvSpPr txBox="1"/>
          <p:nvPr/>
        </p:nvSpPr>
        <p:spPr>
          <a:xfrm>
            <a:off x="457200" y="1417638"/>
            <a:ext cx="8032750" cy="526297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If </a:t>
            </a:r>
            <a:r>
              <a:rPr lang="en-US" sz="2000" b="1" dirty="0" smtClean="0">
                <a:solidFill>
                  <a:srgbClr val="C00000"/>
                </a:solidFill>
              </a:rPr>
              <a:t>local passive control </a:t>
            </a:r>
            <a:r>
              <a:rPr lang="en-US" sz="2000" dirty="0" smtClean="0"/>
              <a:t>are used in the FIS, retain a record of:</a:t>
            </a:r>
          </a:p>
          <a:p>
            <a:pPr marL="742950" lvl="1" indent="-285750">
              <a:buFont typeface="Arial" panose="020B0604020202020204" pitchFamily="34" charset="0"/>
              <a:buChar char="•"/>
            </a:pPr>
            <a:r>
              <a:rPr lang="en-US" sz="2000" dirty="0" smtClean="0"/>
              <a:t>Monument stampings/locations</a:t>
            </a:r>
          </a:p>
          <a:p>
            <a:pPr marL="742950" lvl="1" indent="-285750">
              <a:buFont typeface="Arial" panose="020B0604020202020204" pitchFamily="34" charset="0"/>
              <a:buChar char="•"/>
            </a:pPr>
            <a:r>
              <a:rPr lang="en-US" sz="2000" dirty="0" smtClean="0"/>
              <a:t>PIDs or other unique IDs</a:t>
            </a:r>
          </a:p>
          <a:p>
            <a:pPr marL="742950" lvl="1" indent="-285750">
              <a:buFont typeface="Arial" panose="020B0604020202020204" pitchFamily="34" charset="0"/>
              <a:buChar char="•"/>
            </a:pPr>
            <a:r>
              <a:rPr lang="en-US" sz="2000" dirty="0" smtClean="0"/>
              <a:t>Position at time of FIS survey (with complete metadata)</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If you do any transformations, keep a record of the </a:t>
            </a:r>
            <a:r>
              <a:rPr lang="en-US" sz="2000" b="1" dirty="0" smtClean="0">
                <a:solidFill>
                  <a:srgbClr val="C00000"/>
                </a:solidFill>
              </a:rPr>
              <a:t>parameters </a:t>
            </a:r>
            <a:r>
              <a:rPr lang="en-US" sz="2000" dirty="0" smtClean="0"/>
              <a:t>and the </a:t>
            </a:r>
            <a:r>
              <a:rPr lang="en-US" sz="2000" b="1" dirty="0" smtClean="0">
                <a:solidFill>
                  <a:srgbClr val="C00000"/>
                </a:solidFill>
              </a:rPr>
              <a:t>name and version number</a:t>
            </a:r>
            <a:r>
              <a:rPr lang="en-US" sz="2000" dirty="0" smtClean="0"/>
              <a:t> if a tool was used (like </a:t>
            </a:r>
            <a:r>
              <a:rPr lang="en-US" sz="2000" dirty="0" err="1" smtClean="0"/>
              <a:t>VDatum</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In areas of uplift/subsidence, inquire about </a:t>
            </a:r>
            <a:r>
              <a:rPr lang="en-US" sz="2000" b="1" dirty="0" smtClean="0">
                <a:solidFill>
                  <a:srgbClr val="C00000"/>
                </a:solidFill>
              </a:rPr>
              <a:t>source/”</a:t>
            </a:r>
            <a:r>
              <a:rPr lang="en-US" sz="2000" b="1" i="1" dirty="0" smtClean="0">
                <a:solidFill>
                  <a:srgbClr val="C00000"/>
                </a:solidFill>
              </a:rPr>
              <a:t>vintage”</a:t>
            </a:r>
            <a:r>
              <a:rPr lang="en-US" sz="2000" b="1" dirty="0" smtClean="0">
                <a:solidFill>
                  <a:srgbClr val="C00000"/>
                </a:solidFill>
              </a:rPr>
              <a:t> of heights</a:t>
            </a:r>
          </a:p>
          <a:p>
            <a:pPr marL="742950" lvl="1" indent="-285750">
              <a:buFont typeface="Arial" panose="020B0604020202020204" pitchFamily="34" charset="0"/>
              <a:buChar char="•"/>
            </a:pPr>
            <a:r>
              <a:rPr lang="en-US" sz="2000" dirty="0" smtClean="0"/>
              <a:t>For NAVD88, which realization?</a:t>
            </a:r>
          </a:p>
          <a:p>
            <a:pPr marL="742950" lvl="1" indent="-285750">
              <a:buFont typeface="Arial" panose="020B0604020202020204" pitchFamily="34" charset="0"/>
              <a:buChar char="•"/>
            </a:pPr>
            <a:r>
              <a:rPr lang="en-US" sz="2000" dirty="0" smtClean="0"/>
              <a:t>For Tidal </a:t>
            </a:r>
            <a:r>
              <a:rPr lang="en-US" sz="2000" dirty="0" err="1" smtClean="0"/>
              <a:t>Datums</a:t>
            </a:r>
            <a:r>
              <a:rPr lang="en-US" sz="2000" dirty="0" smtClean="0"/>
              <a:t>, what tidal epoch?</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dirty="0" smtClean="0"/>
              <a:t>FEMA EC guidance provides for the use of OPUS reports; OPUS solutions of 4+ hours in duration on marks of significance can be archived w/ NGS as an ‘</a:t>
            </a:r>
            <a:r>
              <a:rPr lang="en-US" sz="2000" b="1" dirty="0" smtClean="0">
                <a:solidFill>
                  <a:srgbClr val="C00000"/>
                </a:solidFill>
              </a:rPr>
              <a:t>OPUS Shared Solution</a:t>
            </a:r>
            <a:r>
              <a:rPr lang="en-US" sz="2000" dirty="0" smtClean="0"/>
              <a:t>’ with minimal extra effort.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69787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4573" t="385" r="9811" b="1643"/>
          <a:stretch/>
        </p:blipFill>
        <p:spPr>
          <a:xfrm>
            <a:off x="-43543" y="0"/>
            <a:ext cx="9187543" cy="6858000"/>
          </a:xfrm>
          <a:prstGeom prst="rect">
            <a:avLst/>
          </a:prstGeom>
        </p:spPr>
      </p:pic>
      <p:sp>
        <p:nvSpPr>
          <p:cNvPr id="5" name="Title 4"/>
          <p:cNvSpPr>
            <a:spLocks noGrp="1"/>
          </p:cNvSpPr>
          <p:nvPr>
            <p:ph type="title"/>
          </p:nvPr>
        </p:nvSpPr>
        <p:spPr/>
        <p:txBody>
          <a:bodyPr/>
          <a:lstStyle/>
          <a:p>
            <a:r>
              <a:rPr lang="en-US" dirty="0" smtClean="0"/>
              <a:t>Training and Resources</a:t>
            </a:r>
            <a:endParaRPr lang="en-US" dirty="0"/>
          </a:p>
        </p:txBody>
      </p:sp>
      <p:sp>
        <p:nvSpPr>
          <p:cNvPr id="6" name="Text Placeholder 5"/>
          <p:cNvSpPr>
            <a:spLocks noGrp="1"/>
          </p:cNvSpPr>
          <p:nvPr>
            <p:ph type="body" idx="1"/>
          </p:nvPr>
        </p:nvSpPr>
        <p:spPr/>
        <p:txBody>
          <a:bodyPr/>
          <a:lstStyle/>
          <a:p>
            <a:r>
              <a:rPr lang="en-US" dirty="0" smtClean="0">
                <a:solidFill>
                  <a:schemeClr val="tx1"/>
                </a:solidFill>
              </a:rPr>
              <a:t>Additional</a:t>
            </a:r>
            <a:endParaRPr lang="en-US" dirty="0">
              <a:solidFill>
                <a:schemeClr val="tx1"/>
              </a:solidFill>
            </a:endParaRPr>
          </a:p>
        </p:txBody>
      </p:sp>
    </p:spTree>
    <p:extLst>
      <p:ext uri="{BB962C8B-B14F-4D97-AF65-F5344CB8AC3E}">
        <p14:creationId xmlns:p14="http://schemas.microsoft.com/office/powerpoint/2010/main" val="4188018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dirty="0" smtClean="0">
                <a:latin typeface="Arial Black" pitchFamily="34" charset="0"/>
                <a:cs typeface="Arial" pitchFamily="34" charset="0"/>
              </a:rPr>
              <a:t>Resources from geodesy.noaa.gov </a:t>
            </a:r>
          </a:p>
        </p:txBody>
      </p:sp>
      <p:pic>
        <p:nvPicPr>
          <p:cNvPr id="9" name="Picture 8"/>
          <p:cNvPicPr>
            <a:picLocks noChangeAspect="1"/>
          </p:cNvPicPr>
          <p:nvPr/>
        </p:nvPicPr>
        <p:blipFill rotWithShape="1">
          <a:blip r:embed="rId3"/>
          <a:srcRect l="10428" r="10429" b="31143"/>
          <a:stretch/>
        </p:blipFill>
        <p:spPr>
          <a:xfrm>
            <a:off x="0" y="1062039"/>
            <a:ext cx="9144000" cy="5738812"/>
          </a:xfrm>
          <a:prstGeom prst="rect">
            <a:avLst/>
          </a:prstGeom>
        </p:spPr>
      </p:pic>
      <p:grpSp>
        <p:nvGrpSpPr>
          <p:cNvPr id="15" name="Group 14"/>
          <p:cNvGrpSpPr/>
          <p:nvPr/>
        </p:nvGrpSpPr>
        <p:grpSpPr>
          <a:xfrm>
            <a:off x="6638017" y="2758047"/>
            <a:ext cx="2141948" cy="3934568"/>
            <a:chOff x="6638017" y="2758047"/>
            <a:chExt cx="2141948" cy="3934568"/>
          </a:xfrm>
        </p:grpSpPr>
        <p:sp>
          <p:nvSpPr>
            <p:cNvPr id="10" name="Rectangle 9"/>
            <p:cNvSpPr/>
            <p:nvPr/>
          </p:nvSpPr>
          <p:spPr>
            <a:xfrm rot="377769">
              <a:off x="6638017" y="2758047"/>
              <a:ext cx="2060864" cy="393456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ming in 2022 New Datums Learn 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769">
              <a:off x="6858222" y="4677833"/>
              <a:ext cx="1428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377769">
              <a:off x="6795363" y="2880298"/>
              <a:ext cx="1984602" cy="646331"/>
            </a:xfrm>
            <a:prstGeom prst="rect">
              <a:avLst/>
            </a:prstGeom>
            <a:noFill/>
          </p:spPr>
          <p:txBody>
            <a:bodyPr wrap="square" rtlCol="0">
              <a:spAutoFit/>
            </a:bodyPr>
            <a:lstStyle/>
            <a:p>
              <a:pPr algn="ctr"/>
              <a:r>
                <a:rPr lang="en-US" i="1" dirty="0" smtClean="0"/>
                <a:t>Click icon on home-page</a:t>
              </a:r>
              <a:endParaRPr lang="en-US" i="1" dirty="0"/>
            </a:p>
          </p:txBody>
        </p:sp>
        <p:sp>
          <p:nvSpPr>
            <p:cNvPr id="14" name="Right Arrow 13"/>
            <p:cNvSpPr/>
            <p:nvPr/>
          </p:nvSpPr>
          <p:spPr>
            <a:xfrm rot="5835021">
              <a:off x="7199216" y="3720598"/>
              <a:ext cx="938464"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3343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13, 2017</a:t>
            </a:r>
            <a:endParaRPr lang="en-US"/>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36</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1037770"/>
            <a:ext cx="9187544" cy="5849258"/>
          </a:xfrm>
          <a:prstGeom prst="rect">
            <a:avLst/>
          </a:prstGeom>
        </p:spPr>
      </p:pic>
      <p:sp>
        <p:nvSpPr>
          <p:cNvPr id="5" name="Rectangle 4"/>
          <p:cNvSpPr/>
          <p:nvPr/>
        </p:nvSpPr>
        <p:spPr>
          <a:xfrm>
            <a:off x="4521201" y="1631495"/>
            <a:ext cx="1458685" cy="29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Online Resources from ngs.noaa.gov </a:t>
            </a:r>
          </a:p>
        </p:txBody>
      </p:sp>
    </p:spTree>
    <p:extLst>
      <p:ext uri="{BB962C8B-B14F-4D97-AF65-F5344CB8AC3E}">
        <p14:creationId xmlns:p14="http://schemas.microsoft.com/office/powerpoint/2010/main" val="4974447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159" y="1263327"/>
            <a:ext cx="4410777" cy="5546548"/>
            <a:chOff x="60159" y="12041"/>
            <a:chExt cx="4410777" cy="5546548"/>
          </a:xfrm>
        </p:grpSpPr>
        <p:pic>
          <p:nvPicPr>
            <p:cNvPr id="6" name="Picture 5"/>
            <p:cNvPicPr>
              <a:picLocks noChangeAspect="1"/>
            </p:cNvPicPr>
            <p:nvPr/>
          </p:nvPicPr>
          <p:blipFill rotWithShape="1">
            <a:blip r:embed="rId3"/>
            <a:srcRect l="26914" b="18598"/>
            <a:stretch/>
          </p:blipFill>
          <p:spPr>
            <a:xfrm>
              <a:off x="60159" y="12041"/>
              <a:ext cx="4410777" cy="5546548"/>
            </a:xfrm>
            <a:prstGeom prst="rect">
              <a:avLst/>
            </a:prstGeom>
            <a:effectLst>
              <a:outerShdw blurRad="50800" dist="38100" dir="2700000" algn="tl" rotWithShape="0">
                <a:prstClr val="black">
                  <a:alpha val="40000"/>
                </a:prstClr>
              </a:outerShdw>
            </a:effectLst>
          </p:spPr>
        </p:pic>
        <p:sp>
          <p:nvSpPr>
            <p:cNvPr id="10" name="Rectangle 9"/>
            <p:cNvSpPr/>
            <p:nvPr/>
          </p:nvSpPr>
          <p:spPr>
            <a:xfrm>
              <a:off x="1341322" y="931912"/>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ight Arrow 10"/>
            <p:cNvSpPr/>
            <p:nvPr/>
          </p:nvSpPr>
          <p:spPr>
            <a:xfrm rot="6585725">
              <a:off x="2337684" y="185746"/>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4482791" y="1287384"/>
            <a:ext cx="4661210" cy="3909193"/>
          </a:xfrm>
          <a:prstGeom prst="rect">
            <a:avLst/>
          </a:prstGeom>
        </p:spPr>
      </p:pic>
      <p:sp>
        <p:nvSpPr>
          <p:cNvPr id="8" name="Title 1"/>
          <p:cNvSpPr txBox="1">
            <a:spLocks/>
          </p:cNvSpPr>
          <p:nvPr/>
        </p:nvSpPr>
        <p:spPr>
          <a:xfrm>
            <a:off x="-1" y="460492"/>
            <a:ext cx="9144001"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Educational Videos &amp; Online Tutorials</a:t>
            </a:r>
          </a:p>
        </p:txBody>
      </p:sp>
      <p:grpSp>
        <p:nvGrpSpPr>
          <p:cNvPr id="15" name="Group 14"/>
          <p:cNvGrpSpPr/>
          <p:nvPr/>
        </p:nvGrpSpPr>
        <p:grpSpPr>
          <a:xfrm>
            <a:off x="4461315" y="5281860"/>
            <a:ext cx="4586432" cy="1399549"/>
            <a:chOff x="4461315" y="5378115"/>
            <a:chExt cx="4586432" cy="1399549"/>
          </a:xfrm>
        </p:grpSpPr>
        <p:sp>
          <p:nvSpPr>
            <p:cNvPr id="12" name="Rectangle 11"/>
            <p:cNvSpPr/>
            <p:nvPr/>
          </p:nvSpPr>
          <p:spPr>
            <a:xfrm>
              <a:off x="4461315" y="5378115"/>
              <a:ext cx="4586432" cy="1399549"/>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8151" y="5692131"/>
              <a:ext cx="1647191" cy="646331"/>
            </a:xfrm>
            <a:prstGeom prst="rect">
              <a:avLst/>
            </a:prstGeom>
            <a:noFill/>
          </p:spPr>
          <p:txBody>
            <a:bodyPr wrap="square" rtlCol="0">
              <a:spAutoFit/>
            </a:bodyPr>
            <a:lstStyle/>
            <a:p>
              <a:pPr algn="ctr"/>
              <a:r>
                <a:rPr lang="en-US" b="1" dirty="0" smtClean="0">
                  <a:solidFill>
                    <a:srgbClr val="781D22"/>
                  </a:solidFill>
                </a:rPr>
                <a:t>Videos are ~3-5 minutes</a:t>
              </a:r>
              <a:endParaRPr lang="en-US" b="1" dirty="0">
                <a:solidFill>
                  <a:srgbClr val="781D22"/>
                </a:solidFill>
              </a:endParaRPr>
            </a:p>
          </p:txBody>
        </p:sp>
        <p:sp>
          <p:nvSpPr>
            <p:cNvPr id="9" name="TextBox 8"/>
            <p:cNvSpPr txBox="1"/>
            <p:nvPr/>
          </p:nvSpPr>
          <p:spPr>
            <a:xfrm>
              <a:off x="6608810" y="5692131"/>
              <a:ext cx="2291134" cy="646331"/>
            </a:xfrm>
            <a:prstGeom prst="rect">
              <a:avLst/>
            </a:prstGeom>
            <a:noFill/>
          </p:spPr>
          <p:txBody>
            <a:bodyPr wrap="square" rtlCol="0">
              <a:spAutoFit/>
            </a:bodyPr>
            <a:lstStyle/>
            <a:p>
              <a:pPr algn="ctr"/>
              <a:r>
                <a:rPr lang="en-US" b="1" dirty="0" smtClean="0">
                  <a:solidFill>
                    <a:srgbClr val="781D22"/>
                  </a:solidFill>
                </a:rPr>
                <a:t>Vertical </a:t>
              </a:r>
              <a:r>
                <a:rPr lang="en-US" b="1" dirty="0" err="1" smtClean="0">
                  <a:solidFill>
                    <a:srgbClr val="781D22"/>
                  </a:solidFill>
                </a:rPr>
                <a:t>Datums</a:t>
              </a:r>
              <a:r>
                <a:rPr lang="en-US" b="1" dirty="0" smtClean="0">
                  <a:solidFill>
                    <a:srgbClr val="781D22"/>
                  </a:solidFill>
                </a:rPr>
                <a:t> Tutorial is ~1 hour</a:t>
              </a:r>
              <a:endParaRPr lang="en-US" b="1" dirty="0">
                <a:solidFill>
                  <a:srgbClr val="781D22"/>
                </a:solidFill>
              </a:endParaRPr>
            </a:p>
          </p:txBody>
        </p:sp>
      </p:grpSp>
    </p:spTree>
    <p:extLst>
      <p:ext uri="{BB962C8B-B14F-4D97-AF65-F5344CB8AC3E}">
        <p14:creationId xmlns:p14="http://schemas.microsoft.com/office/powerpoint/2010/main" val="727924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July 13, 2017</a:t>
            </a:r>
            <a:endParaRPr lang="en-US" dirty="0"/>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38</a:t>
            </a:fld>
            <a:endParaRPr lang="en-US" dirty="0"/>
          </a:p>
        </p:txBody>
      </p:sp>
      <p:sp>
        <p:nvSpPr>
          <p:cNvPr id="5" name="TextBox 4"/>
          <p:cNvSpPr txBox="1"/>
          <p:nvPr/>
        </p:nvSpPr>
        <p:spPr>
          <a:xfrm>
            <a:off x="2728687" y="519771"/>
            <a:ext cx="5579861" cy="523220"/>
          </a:xfrm>
          <a:prstGeom prst="rect">
            <a:avLst/>
          </a:prstGeom>
          <a:noFill/>
        </p:spPr>
        <p:txBody>
          <a:bodyPr wrap="none" rtlCol="0">
            <a:spAutoFit/>
          </a:bodyPr>
          <a:lstStyle/>
          <a:p>
            <a:r>
              <a:rPr lang="en-US" sz="2800" b="1" dirty="0" smtClean="0"/>
              <a:t>NGS Regional Advisor Program</a:t>
            </a: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55" y="44873"/>
            <a:ext cx="8888889" cy="6768254"/>
          </a:xfrm>
          <a:prstGeom prst="rect">
            <a:avLst/>
          </a:prstGeom>
        </p:spPr>
      </p:pic>
      <p:sp>
        <p:nvSpPr>
          <p:cNvPr id="7" name="TextBox 6"/>
          <p:cNvSpPr txBox="1"/>
          <p:nvPr/>
        </p:nvSpPr>
        <p:spPr>
          <a:xfrm>
            <a:off x="3436583" y="166511"/>
            <a:ext cx="5579861" cy="523220"/>
          </a:xfrm>
          <a:prstGeom prst="rect">
            <a:avLst/>
          </a:prstGeom>
          <a:noFill/>
        </p:spPr>
        <p:txBody>
          <a:bodyPr wrap="none" rtlCol="0">
            <a:spAutoFit/>
          </a:bodyPr>
          <a:lstStyle/>
          <a:p>
            <a:r>
              <a:rPr lang="en-US" sz="2800" b="1" dirty="0" smtClean="0"/>
              <a:t>NGS Regional Advisor Program</a:t>
            </a:r>
            <a:endParaRPr lang="en-US" sz="2800" b="1" dirty="0"/>
          </a:p>
        </p:txBody>
      </p:sp>
    </p:spTree>
    <p:extLst>
      <p:ext uri="{BB962C8B-B14F-4D97-AF65-F5344CB8AC3E}">
        <p14:creationId xmlns:p14="http://schemas.microsoft.com/office/powerpoint/2010/main" val="1910396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5940" b="7332"/>
          <a:stretch/>
        </p:blipFill>
        <p:spPr>
          <a:xfrm>
            <a:off x="4295274" y="409075"/>
            <a:ext cx="4740442" cy="6344651"/>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rot="1039653">
            <a:off x="6717518" y="3696040"/>
            <a:ext cx="2060864" cy="2065341"/>
            <a:chOff x="446495" y="2637298"/>
            <a:chExt cx="2060864" cy="2065341"/>
          </a:xfrm>
        </p:grpSpPr>
        <p:grpSp>
          <p:nvGrpSpPr>
            <p:cNvPr id="14" name="Group 13"/>
            <p:cNvGrpSpPr/>
            <p:nvPr/>
          </p:nvGrpSpPr>
          <p:grpSpPr>
            <a:xfrm rot="20656215">
              <a:off x="446495" y="2637298"/>
              <a:ext cx="2060864" cy="2065341"/>
              <a:chOff x="6740514" y="2763684"/>
              <a:chExt cx="2060864" cy="2065341"/>
            </a:xfrm>
          </p:grpSpPr>
          <p:sp>
            <p:nvSpPr>
              <p:cNvPr id="15" name="Rectangle 14"/>
              <p:cNvSpPr/>
              <p:nvPr/>
            </p:nvSpPr>
            <p:spPr>
              <a:xfrm rot="377769">
                <a:off x="6740514" y="2763684"/>
                <a:ext cx="206086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377769">
                <a:off x="6795363" y="2911076"/>
                <a:ext cx="1984602" cy="584775"/>
              </a:xfrm>
              <a:prstGeom prst="rect">
                <a:avLst/>
              </a:prstGeom>
              <a:noFill/>
            </p:spPr>
            <p:txBody>
              <a:bodyPr wrap="square" rtlCol="0">
                <a:spAutoFit/>
              </a:bodyPr>
              <a:lstStyle/>
              <a:p>
                <a:pPr algn="ctr"/>
                <a:r>
                  <a:rPr lang="en-US" sz="1600" i="1" dirty="0" smtClean="0"/>
                  <a:t>Click icon </a:t>
                </a:r>
              </a:p>
              <a:p>
                <a:pPr algn="ctr"/>
                <a:r>
                  <a:rPr lang="en-US" sz="1600" i="1" dirty="0" smtClean="0"/>
                  <a:t>on home-page</a:t>
                </a:r>
                <a:endParaRPr lang="en-US" sz="1600" i="1" dirty="0"/>
              </a:p>
            </p:txBody>
          </p:sp>
          <p:sp>
            <p:nvSpPr>
              <p:cNvPr id="18" name="Right Arrow 17"/>
              <p:cNvSpPr/>
              <p:nvPr/>
            </p:nvSpPr>
            <p:spPr>
              <a:xfrm rot="5835021">
                <a:off x="7475216" y="3477487"/>
                <a:ext cx="448322"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stretch>
              <a:fillRect/>
            </a:stretch>
          </p:blipFill>
          <p:spPr>
            <a:xfrm rot="20986419">
              <a:off x="854526" y="4062246"/>
              <a:ext cx="1485900" cy="400050"/>
            </a:xfrm>
            <a:prstGeom prst="rect">
              <a:avLst/>
            </a:prstGeom>
          </p:spPr>
        </p:pic>
      </p:grpSp>
      <p:sp>
        <p:nvSpPr>
          <p:cNvPr id="26" name="Title 1"/>
          <p:cNvSpPr txBox="1">
            <a:spLocks/>
          </p:cNvSpPr>
          <p:nvPr/>
        </p:nvSpPr>
        <p:spPr>
          <a:xfrm>
            <a:off x="-110778" y="518205"/>
            <a:ext cx="4389120"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smtClean="0">
                <a:latin typeface="Arial Black" pitchFamily="34" charset="0"/>
                <a:cs typeface="Arial" pitchFamily="34" charset="0"/>
              </a:rPr>
              <a:t>Email Subscriptions</a:t>
            </a:r>
            <a:endParaRPr lang="en-US" altLang="en-US" sz="3600" b="1" dirty="0" smtClean="0">
              <a:latin typeface="Arial Black" pitchFamily="34" charset="0"/>
              <a:cs typeface="Arial" pitchFamily="34" charset="0"/>
            </a:endParaRPr>
          </a:p>
        </p:txBody>
      </p:sp>
      <p:sp>
        <p:nvSpPr>
          <p:cNvPr id="27" name="TextBox 26"/>
          <p:cNvSpPr txBox="1"/>
          <p:nvPr/>
        </p:nvSpPr>
        <p:spPr>
          <a:xfrm>
            <a:off x="304689" y="1870097"/>
            <a:ext cx="3558185" cy="4185761"/>
          </a:xfrm>
          <a:prstGeom prst="rect">
            <a:avLst/>
          </a:prstGeom>
          <a:noFill/>
        </p:spPr>
        <p:txBody>
          <a:bodyPr wrap="square" rtlCol="0">
            <a:spAutoFit/>
          </a:bodyPr>
          <a:lstStyle/>
          <a:p>
            <a:pPr>
              <a:spcBef>
                <a:spcPts val="600"/>
              </a:spcBef>
            </a:pPr>
            <a:endParaRPr lang="en-US" b="1" dirty="0" smtClean="0"/>
          </a:p>
          <a:p>
            <a:pPr>
              <a:spcBef>
                <a:spcPts val="600"/>
              </a:spcBef>
            </a:pPr>
            <a:r>
              <a:rPr lang="en-US" b="1" dirty="0" smtClean="0">
                <a:latin typeface="Arial Black" panose="020B0A04020102020204" pitchFamily="34" charset="0"/>
              </a:rPr>
              <a:t>Stay informed!</a:t>
            </a:r>
          </a:p>
          <a:p>
            <a:pPr>
              <a:spcBef>
                <a:spcPts val="600"/>
              </a:spcBef>
            </a:pPr>
            <a:endParaRPr lang="en-US" b="1" dirty="0" smtClean="0"/>
          </a:p>
          <a:p>
            <a:pPr marL="285750" indent="-285750">
              <a:spcBef>
                <a:spcPts val="600"/>
              </a:spcBef>
              <a:buFont typeface="Arial" panose="020B0604020202020204" pitchFamily="34" charset="0"/>
              <a:buChar char="•"/>
            </a:pPr>
            <a:r>
              <a:rPr lang="en-US" b="1" dirty="0" smtClean="0"/>
              <a:t>NGS News</a:t>
            </a:r>
          </a:p>
          <a:p>
            <a:pPr lvl="1">
              <a:spcBef>
                <a:spcPts val="600"/>
              </a:spcBef>
            </a:pPr>
            <a:r>
              <a:rPr lang="en-US" i="1" dirty="0" smtClean="0"/>
              <a:t>Includes quarterly NSRS Modernization newsletter</a:t>
            </a:r>
          </a:p>
          <a:p>
            <a:pPr>
              <a:spcBef>
                <a:spcPts val="600"/>
              </a:spcBef>
            </a:pPr>
            <a:endParaRPr lang="en-US" dirty="0" smtClean="0"/>
          </a:p>
          <a:p>
            <a:pPr marL="285750" indent="-285750">
              <a:spcBef>
                <a:spcPts val="600"/>
              </a:spcBef>
              <a:buFont typeface="Arial" panose="020B0604020202020204" pitchFamily="34" charset="0"/>
              <a:buChar char="•"/>
            </a:pPr>
            <a:r>
              <a:rPr lang="en-US" b="1" dirty="0" smtClean="0"/>
              <a:t>NGS Webinar</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r>
              <a:rPr lang="en-US" b="1" dirty="0" smtClean="0"/>
              <a:t>NGS Training</a:t>
            </a:r>
          </a:p>
          <a:p>
            <a:pPr marL="285750" indent="-285750">
              <a:spcBef>
                <a:spcPts val="600"/>
              </a:spcBef>
              <a:buFont typeface="Arial" panose="020B0604020202020204" pitchFamily="34" charset="0"/>
              <a:buChar char="•"/>
            </a:pPr>
            <a:endParaRPr lang="en-US" dirty="0" smtClean="0"/>
          </a:p>
          <a:p>
            <a:pPr>
              <a:spcBef>
                <a:spcPts val="600"/>
              </a:spcBef>
            </a:pPr>
            <a:r>
              <a:rPr lang="en-US" i="1" dirty="0" smtClean="0"/>
              <a:t>Only 1-2 messages / month</a:t>
            </a:r>
          </a:p>
        </p:txBody>
      </p:sp>
    </p:spTree>
    <p:extLst>
      <p:ext uri="{BB962C8B-B14F-4D97-AF65-F5344CB8AC3E}">
        <p14:creationId xmlns:p14="http://schemas.microsoft.com/office/powerpoint/2010/main" val="607753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91480" y="3096382"/>
            <a:ext cx="5243014" cy="3767655"/>
          </a:xfrm>
          <a:prstGeom prst="rect">
            <a:avLst/>
          </a:prstGeom>
        </p:spPr>
      </p:pic>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654" y="4740729"/>
            <a:ext cx="3676650" cy="21172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6304" y="192315"/>
            <a:ext cx="2606914" cy="1731736"/>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3886200" y="3962400"/>
            <a:ext cx="903514" cy="6676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stCxn id="18" idx="0"/>
            <a:endCxn id="17" idx="0"/>
          </p:cNvCxnSpPr>
          <p:nvPr/>
        </p:nvCxnSpPr>
        <p:spPr>
          <a:xfrm flipV="1">
            <a:off x="4337957" y="2205718"/>
            <a:ext cx="2169965" cy="175668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stretch>
            <a:fillRect/>
          </a:stretch>
        </p:blipFill>
        <p:spPr>
          <a:xfrm>
            <a:off x="4898803" y="2205718"/>
            <a:ext cx="3218238" cy="2556782"/>
          </a:xfrm>
          <a:prstGeom prst="rect">
            <a:avLst/>
          </a:prstGeom>
          <a:ln w="12700">
            <a:solidFill>
              <a:schemeClr val="tx1"/>
            </a:solidFill>
          </a:ln>
          <a:effectLst>
            <a:outerShdw blurRad="292100" dist="139700" dir="2700000" algn="tl" rotWithShape="0">
              <a:srgbClr val="333333">
                <a:alpha val="65000"/>
              </a:srgbClr>
            </a:outerShdw>
          </a:effectLst>
        </p:spPr>
      </p:pic>
      <p:sp>
        <p:nvSpPr>
          <p:cNvPr id="30" name="TextBox 29"/>
          <p:cNvSpPr txBox="1"/>
          <p:nvPr/>
        </p:nvSpPr>
        <p:spPr>
          <a:xfrm>
            <a:off x="6830326" y="429912"/>
            <a:ext cx="1914982" cy="1569660"/>
          </a:xfrm>
          <a:prstGeom prst="rect">
            <a:avLst/>
          </a:prstGeom>
          <a:noFill/>
        </p:spPr>
        <p:txBody>
          <a:bodyPr wrap="square" rtlCol="0">
            <a:spAutoFit/>
          </a:bodyPr>
          <a:lstStyle/>
          <a:p>
            <a:pPr algn="ctr"/>
            <a:r>
              <a:rPr lang="en-US" sz="3200" b="1" dirty="0" smtClean="0">
                <a:solidFill>
                  <a:srgbClr val="C00000"/>
                </a:solidFill>
              </a:rPr>
              <a:t>National Geodetic Survey</a:t>
            </a:r>
            <a:endParaRPr lang="en-US" sz="3200" b="1" dirty="0">
              <a:solidFill>
                <a:srgbClr val="C00000"/>
              </a:solidFill>
            </a:endParaRPr>
          </a:p>
        </p:txBody>
      </p:sp>
      <p:pic>
        <p:nvPicPr>
          <p:cNvPr id="2" name="Picture 1"/>
          <p:cNvPicPr>
            <a:picLocks noChangeAspect="1"/>
          </p:cNvPicPr>
          <p:nvPr/>
        </p:nvPicPr>
        <p:blipFill>
          <a:blip r:embed="rId7"/>
          <a:stretch>
            <a:fillRect/>
          </a:stretch>
        </p:blipFill>
        <p:spPr>
          <a:xfrm>
            <a:off x="0" y="1111"/>
            <a:ext cx="3889585" cy="4761389"/>
          </a:xfrm>
          <a:prstGeom prst="rect">
            <a:avLst/>
          </a:prstGeom>
        </p:spPr>
      </p:pic>
    </p:spTree>
    <p:extLst>
      <p:ext uri="{BB962C8B-B14F-4D97-AF65-F5344CB8AC3E}">
        <p14:creationId xmlns:p14="http://schemas.microsoft.com/office/powerpoint/2010/main" val="3008145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everyone do?</a:t>
            </a:r>
            <a:endParaRPr lang="en-US" dirty="0"/>
          </a:p>
        </p:txBody>
      </p:sp>
      <p:sp>
        <p:nvSpPr>
          <p:cNvPr id="5" name="Content Placeholder 4"/>
          <p:cNvSpPr>
            <a:spLocks noGrp="1"/>
          </p:cNvSpPr>
          <p:nvPr>
            <p:ph idx="1"/>
          </p:nvPr>
        </p:nvSpPr>
        <p:spPr/>
        <p:txBody>
          <a:bodyPr/>
          <a:lstStyle/>
          <a:p>
            <a:r>
              <a:rPr lang="en-US" dirty="0" smtClean="0"/>
              <a:t>Be aware and help spread the word about upcoming </a:t>
            </a:r>
            <a:r>
              <a:rPr lang="en-US" b="1" dirty="0" smtClean="0">
                <a:solidFill>
                  <a:srgbClr val="C00000"/>
                </a:solidFill>
              </a:rPr>
              <a:t>NSRS modernization</a:t>
            </a:r>
            <a:r>
              <a:rPr lang="en-US" dirty="0" smtClean="0"/>
              <a:t>:</a:t>
            </a:r>
          </a:p>
          <a:p>
            <a:pPr lvl="1"/>
            <a:r>
              <a:rPr lang="en-US" dirty="0" smtClean="0"/>
              <a:t>Proactively ask agencies, surveyors, and engineers about what preparations they are taking to learn about and prepare for the upcoming changes</a:t>
            </a:r>
          </a:p>
          <a:p>
            <a:r>
              <a:rPr lang="en-US" b="1" dirty="0" smtClean="0">
                <a:solidFill>
                  <a:srgbClr val="C00000"/>
                </a:solidFill>
              </a:rPr>
              <a:t>Reach out </a:t>
            </a:r>
            <a:r>
              <a:rPr lang="en-US" dirty="0" smtClean="0"/>
              <a:t>to NGS for support as needed</a:t>
            </a:r>
          </a:p>
          <a:p>
            <a:r>
              <a:rPr lang="en-US" dirty="0" smtClean="0"/>
              <a:t>Lead by example and exercise </a:t>
            </a:r>
            <a:r>
              <a:rPr lang="en-US" b="1" dirty="0" smtClean="0">
                <a:solidFill>
                  <a:srgbClr val="C00000"/>
                </a:solidFill>
              </a:rPr>
              <a:t>best metadata practices</a:t>
            </a:r>
            <a:endParaRPr lang="en-US" b="1" dirty="0">
              <a:solidFill>
                <a:srgbClr val="C00000"/>
              </a:solidFill>
            </a:endParaRPr>
          </a:p>
        </p:txBody>
      </p:sp>
    </p:spTree>
    <p:extLst>
      <p:ext uri="{BB962C8B-B14F-4D97-AF65-F5344CB8AC3E}">
        <p14:creationId xmlns:p14="http://schemas.microsoft.com/office/powerpoint/2010/main" val="3567854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031"/>
          <p:cNvSpPr>
            <a:spLocks noGrp="1"/>
          </p:cNvSpPr>
          <p:nvPr>
            <p:ph type="title"/>
          </p:nvPr>
        </p:nvSpPr>
        <p:spPr>
          <a:xfrm>
            <a:off x="361950" y="430213"/>
            <a:ext cx="8324850" cy="977900"/>
          </a:xfrm>
        </p:spPr>
        <p:txBody>
          <a:bodyPr lIns="91425" tIns="45700" rIns="91425" bIns="45700"/>
          <a:lstStyle/>
          <a:p>
            <a:pPr eaLnBrk="1" hangingPunct="1">
              <a:buSzPct val="25000"/>
            </a:pPr>
            <a:r>
              <a:rPr lang="en-US" altLang="en-US" sz="3600" b="1" dirty="0" smtClean="0">
                <a:solidFill>
                  <a:schemeClr val="tx1"/>
                </a:solidFill>
                <a:latin typeface="Arial Black" panose="020B0A04020102020204" pitchFamily="34" charset="0"/>
                <a:ea typeface="ＭＳ Ｐゴシック" panose="020B0600070205080204" pitchFamily="34" charset="-128"/>
                <a:sym typeface="Calibri" panose="020F0502020204030204" pitchFamily="34" charset="0"/>
              </a:rPr>
              <a:t>Get Prepared</a:t>
            </a:r>
            <a:endParaRPr lang="en-US" altLang="en-US" sz="3600" b="1" dirty="0" smtClean="0">
              <a:solidFill>
                <a:schemeClr val="tx1"/>
              </a:solidFill>
              <a:latin typeface="Arial" panose="020B0604020202020204" pitchFamily="34" charset="0"/>
              <a:ea typeface="ＭＳ Ｐゴシック" panose="020B0600070205080204" pitchFamily="34" charset="-128"/>
              <a:sym typeface="Calibri" panose="020F0502020204030204" pitchFamily="34" charset="0"/>
            </a:endParaRPr>
          </a:p>
        </p:txBody>
      </p:sp>
      <p:sp>
        <p:nvSpPr>
          <p:cNvPr id="55299" name="Shape 1032"/>
          <p:cNvSpPr>
            <a:spLocks noGrp="1"/>
          </p:cNvSpPr>
          <p:nvPr>
            <p:ph type="body" idx="1"/>
          </p:nvPr>
        </p:nvSpPr>
        <p:spPr>
          <a:xfrm>
            <a:off x="349250" y="1408113"/>
            <a:ext cx="4691982" cy="5106987"/>
          </a:xfrm>
        </p:spPr>
        <p:txBody>
          <a:bodyPr lIns="91425" tIns="45700" rIns="91425" bIns="45700"/>
          <a:lstStyle/>
          <a:p>
            <a:pPr marL="0" indent="0" eaLnBrk="1" hangingPunct="1">
              <a:spcBef>
                <a:spcPts val="600"/>
              </a:spcBef>
              <a:buClr>
                <a:srgbClr val="000000"/>
              </a:buClr>
              <a:buNone/>
              <a:defRPr/>
            </a:pPr>
            <a:endParaRPr lang="en-US" altLang="en-US" sz="2000" b="1"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endPar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marL="0" indent="0" eaLnBrk="1" hangingPunct="1">
              <a:spcBef>
                <a:spcPts val="600"/>
              </a:spcBef>
              <a:buClr>
                <a:srgbClr val="000000"/>
              </a:buClr>
              <a:buNone/>
              <a:defRPr/>
            </a:pPr>
            <a:r>
              <a:rPr lang="en-US" altLang="en-US" sz="2000" b="1"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More active NSRS users</a:t>
            </a: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Metadata, metadata, metadata..</a:t>
            </a:r>
          </a:p>
          <a:p>
            <a:pPr eaLnBrk="1" hangingPunct="1">
              <a:spcBef>
                <a:spcPts val="600"/>
              </a:spcBef>
              <a:buClr>
                <a:srgbClr val="000000"/>
              </a:buClr>
              <a:buFont typeface="Wingdings" pitchFamily="2" charset="2"/>
              <a:buChar char="§"/>
              <a:defRPr/>
            </a:pPr>
            <a:endPar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Use current </a:t>
            </a:r>
            <a:r>
              <a:rPr lang="en-US" altLang="en-US" sz="2000" dirty="0" err="1"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datums</a:t>
            </a: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 realizations</a:t>
            </a:r>
            <a:endPar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lvl="1" eaLnBrk="1" hangingPunct="1">
              <a:spcBef>
                <a:spcPts val="600"/>
              </a:spcBef>
              <a:buClr>
                <a:srgbClr val="000000"/>
              </a:buClr>
              <a:defRPr/>
            </a:pPr>
            <a:r>
              <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a:r>
            <a:br>
              <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br>
            <a:endPar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Keep original (“raw”) GNSS observation files</a:t>
            </a:r>
          </a:p>
          <a:p>
            <a:pPr marL="0" indent="0" eaLnBrk="1" hangingPunct="1">
              <a:spcBef>
                <a:spcPts val="600"/>
              </a:spcBef>
              <a:buClr>
                <a:srgbClr val="000000"/>
              </a:buClr>
              <a:buFont typeface="Arial" charset="0"/>
              <a:buNone/>
              <a:tabLst>
                <a:tab pos="349250" algn="l"/>
              </a:tabLst>
              <a:defRPr/>
            </a:pPr>
            <a:r>
              <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a:t>
            </a:r>
          </a:p>
        </p:txBody>
      </p:sp>
      <p:sp>
        <p:nvSpPr>
          <p:cNvPr id="20484" name="Shape 10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SzPct val="25000"/>
              <a:buFontTx/>
              <a:buNone/>
            </a:pPr>
            <a:r>
              <a:rPr lang="en-US" altLang="en-US" sz="1200">
                <a:solidFill>
                  <a:srgbClr val="898989"/>
                </a:solidFill>
                <a:latin typeface="Gill Sans MT" panose="020B0502020104020203" pitchFamily="34" charset="0"/>
              </a:rPr>
              <a:t> </a:t>
            </a:r>
          </a:p>
        </p:txBody>
      </p:sp>
      <p:grpSp>
        <p:nvGrpSpPr>
          <p:cNvPr id="4" name="Group 3"/>
          <p:cNvGrpSpPr/>
          <p:nvPr/>
        </p:nvGrpSpPr>
        <p:grpSpPr>
          <a:xfrm rot="203843">
            <a:off x="5115168" y="2021305"/>
            <a:ext cx="3595409" cy="3441282"/>
            <a:chOff x="5115168" y="2021305"/>
            <a:chExt cx="3595409" cy="3441282"/>
          </a:xfrm>
          <a:effectLst>
            <a:outerShdw blurRad="292100" dist="139700" dir="5400000" algn="ctr" rotWithShape="0">
              <a:srgbClr val="000000">
                <a:alpha val="65000"/>
              </a:srgbClr>
            </a:outerShdw>
          </a:effectLst>
        </p:grpSpPr>
        <p:pic>
          <p:nvPicPr>
            <p:cNvPr id="2" name="Picture 1"/>
            <p:cNvPicPr>
              <a:picLocks noChangeAspect="1"/>
            </p:cNvPicPr>
            <p:nvPr/>
          </p:nvPicPr>
          <p:blipFill>
            <a:blip r:embed="rId3"/>
            <a:stretch>
              <a:fillRect/>
            </a:stretch>
          </p:blipFill>
          <p:spPr>
            <a:xfrm>
              <a:off x="5115168" y="2021305"/>
              <a:ext cx="3497696" cy="3441282"/>
            </a:xfrm>
            <a:prstGeom prst="rect">
              <a:avLst/>
            </a:prstGeom>
          </p:spPr>
        </p:pic>
        <p:sp>
          <p:nvSpPr>
            <p:cNvPr id="3" name="Oval 2"/>
            <p:cNvSpPr/>
            <p:nvPr/>
          </p:nvSpPr>
          <p:spPr>
            <a:xfrm>
              <a:off x="6779510" y="2791326"/>
              <a:ext cx="1931067" cy="745958"/>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6467237"/>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2876020" y="1697273"/>
            <a:ext cx="74469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600" b="1" dirty="0" smtClean="0">
                <a:solidFill>
                  <a:schemeClr val="accent2">
                    <a:lumMod val="75000"/>
                  </a:schemeClr>
                </a:solidFill>
                <a:latin typeface="Times New Roman" charset="0"/>
                <a:cs typeface="Times New Roman" charset="0"/>
              </a:rPr>
              <a:t>Feedback on the New </a:t>
            </a:r>
            <a:r>
              <a:rPr lang="en-US" sz="3600" b="1" dirty="0" err="1" smtClean="0">
                <a:solidFill>
                  <a:schemeClr val="accent2">
                    <a:lumMod val="75000"/>
                  </a:schemeClr>
                </a:solidFill>
                <a:latin typeface="Times New Roman" charset="0"/>
                <a:cs typeface="Times New Roman" charset="0"/>
              </a:rPr>
              <a:t>Datums</a:t>
            </a:r>
            <a:endParaRPr lang="en-US" sz="3600" i="1" dirty="0">
              <a:solidFill>
                <a:schemeClr val="accent2">
                  <a:lumMod val="75000"/>
                </a:schemeClr>
              </a:solidFill>
              <a:latin typeface="Times New Roman" charset="0"/>
              <a:cs typeface="Times New Roman" charset="0"/>
            </a:endParaRPr>
          </a:p>
        </p:txBody>
      </p:sp>
      <p:sp>
        <p:nvSpPr>
          <p:cNvPr id="3075" name="Content Placeholder 2"/>
          <p:cNvSpPr txBox="1">
            <a:spLocks/>
          </p:cNvSpPr>
          <p:nvPr/>
        </p:nvSpPr>
        <p:spPr bwMode="auto">
          <a:xfrm>
            <a:off x="5698066" y="3154752"/>
            <a:ext cx="38322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2017 Geospatial Summit</a:t>
            </a: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April 24 to 25, 2017</a:t>
            </a:r>
          </a:p>
        </p:txBody>
      </p:sp>
      <p:sp>
        <p:nvSpPr>
          <p:cNvPr id="3076" name="Title 1"/>
          <p:cNvSpPr txBox="1">
            <a:spLocks/>
          </p:cNvSpPr>
          <p:nvPr/>
        </p:nvSpPr>
        <p:spPr bwMode="auto">
          <a:xfrm>
            <a:off x="2638954" y="2173084"/>
            <a:ext cx="68913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smtClean="0">
                <a:latin typeface="Times New Roman" panose="02020603050405020304" pitchFamily="18" charset="0"/>
                <a:cs typeface="Times New Roman" panose="02020603050405020304" pitchFamily="18" charset="0"/>
              </a:rPr>
              <a:t>Kimberly Pettit, FEMA GIS Coordinator</a:t>
            </a:r>
          </a:p>
          <a:p>
            <a:pPr algn="ctr" eaLnBrk="1" hangingPunct="1">
              <a:spcBef>
                <a:spcPct val="0"/>
              </a:spcBef>
              <a:buFontTx/>
              <a:buNone/>
            </a:pPr>
            <a:r>
              <a:rPr lang="en-US" altLang="en-US" sz="2800" b="1" dirty="0" smtClean="0">
                <a:latin typeface="Times New Roman" panose="02020603050405020304" pitchFamily="18" charset="0"/>
                <a:cs typeface="Times New Roman" panose="02020603050405020304" pitchFamily="18" charset="0"/>
              </a:rPr>
              <a:t>Prepared </a:t>
            </a:r>
            <a:r>
              <a:rPr lang="en-US" altLang="en-US" sz="2800" b="1" dirty="0">
                <a:latin typeface="Times New Roman" panose="02020603050405020304" pitchFamily="18" charset="0"/>
                <a:cs typeface="Times New Roman" panose="02020603050405020304" pitchFamily="18" charset="0"/>
              </a:rPr>
              <a:t>with Paul Rooney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966" b="-7634"/>
          <a:stretch/>
        </p:blipFill>
        <p:spPr>
          <a:xfrm>
            <a:off x="202160" y="1582024"/>
            <a:ext cx="2128157" cy="23537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088" y="3021977"/>
            <a:ext cx="3089804" cy="1095336"/>
          </a:xfrm>
          <a:prstGeom prst="rect">
            <a:avLst/>
          </a:prstGeom>
        </p:spPr>
      </p:pic>
      <p:sp>
        <p:nvSpPr>
          <p:cNvPr id="8"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Ongoing</a:t>
            </a:r>
            <a:r>
              <a:rPr kumimoji="0" lang="en-US" b="1"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Rectangle 2"/>
          <p:cNvSpPr/>
          <p:nvPr/>
        </p:nvSpPr>
        <p:spPr>
          <a:xfrm>
            <a:off x="880533" y="4198101"/>
            <a:ext cx="7382933" cy="646331"/>
          </a:xfrm>
          <a:prstGeom prst="rect">
            <a:avLst/>
          </a:prstGeom>
        </p:spPr>
        <p:txBody>
          <a:bodyPr wrap="square">
            <a:spAutoFit/>
          </a:bodyPr>
          <a:lstStyle/>
          <a:p>
            <a:r>
              <a:rPr lang="en-US" dirty="0">
                <a:hlinkClick r:id="rId5"/>
              </a:rPr>
              <a:t>https://</a:t>
            </a:r>
            <a:r>
              <a:rPr lang="en-US" dirty="0" smtClean="0">
                <a:hlinkClick r:id="rId5"/>
              </a:rPr>
              <a:t>www.ngs.noaa.gov/geospatial-summit/presentations/fema.shtml</a:t>
            </a:r>
            <a:endParaRPr lang="en-US" dirty="0" smtClean="0"/>
          </a:p>
          <a:p>
            <a:endParaRPr lang="en-US" dirty="0"/>
          </a:p>
        </p:txBody>
      </p:sp>
      <p:pic>
        <p:nvPicPr>
          <p:cNvPr id="5" name="Picture 4"/>
          <p:cNvPicPr>
            <a:picLocks noChangeAspect="1"/>
          </p:cNvPicPr>
          <p:nvPr/>
        </p:nvPicPr>
        <p:blipFill>
          <a:blip r:embed="rId6"/>
          <a:stretch>
            <a:fillRect/>
          </a:stretch>
        </p:blipFill>
        <p:spPr>
          <a:xfrm>
            <a:off x="371494" y="4737806"/>
            <a:ext cx="2998240" cy="1733358"/>
          </a:xfrm>
          <a:prstGeom prst="rect">
            <a:avLst/>
          </a:prstGeom>
        </p:spPr>
      </p:pic>
      <p:sp>
        <p:nvSpPr>
          <p:cNvPr id="7" name="TextBox 6"/>
          <p:cNvSpPr txBox="1"/>
          <p:nvPr/>
        </p:nvSpPr>
        <p:spPr>
          <a:xfrm>
            <a:off x="1095316" y="6427762"/>
            <a:ext cx="1509772" cy="369332"/>
          </a:xfrm>
          <a:prstGeom prst="rect">
            <a:avLst/>
          </a:prstGeom>
          <a:noFill/>
        </p:spPr>
        <p:txBody>
          <a:bodyPr wrap="none" rtlCol="0">
            <a:spAutoFit/>
          </a:bodyPr>
          <a:lstStyle/>
          <a:p>
            <a:r>
              <a:rPr lang="en-US" i="1" dirty="0" smtClean="0"/>
              <a:t>watch online</a:t>
            </a:r>
            <a:endParaRPr lang="en-US" i="1" dirty="0"/>
          </a:p>
        </p:txBody>
      </p:sp>
      <p:sp>
        <p:nvSpPr>
          <p:cNvPr id="9" name="TextBox 8"/>
          <p:cNvSpPr txBox="1"/>
          <p:nvPr/>
        </p:nvSpPr>
        <p:spPr>
          <a:xfrm>
            <a:off x="3369734" y="4737806"/>
            <a:ext cx="560493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Assessment</a:t>
            </a:r>
          </a:p>
          <a:p>
            <a:pPr marL="285750" indent="-285750">
              <a:buFont typeface="Arial" panose="020B0604020202020204" pitchFamily="34" charset="0"/>
              <a:buChar char="•"/>
            </a:pPr>
            <a:r>
              <a:rPr lang="en-US" dirty="0" smtClean="0"/>
              <a:t>Preparations to-date</a:t>
            </a:r>
            <a:endParaRPr lang="en-US" dirty="0"/>
          </a:p>
          <a:p>
            <a:pPr marL="285750" indent="-285750">
              <a:buFont typeface="Arial" panose="020B0604020202020204" pitchFamily="34" charset="0"/>
              <a:buChar char="•"/>
            </a:pPr>
            <a:r>
              <a:rPr lang="en-US" dirty="0" smtClean="0"/>
              <a:t>Advantages and challenges</a:t>
            </a:r>
          </a:p>
          <a:p>
            <a:pPr marL="285750" indent="-285750">
              <a:buFont typeface="Arial" panose="020B0604020202020204" pitchFamily="34" charset="0"/>
              <a:buChar char="•"/>
            </a:pPr>
            <a:r>
              <a:rPr lang="en-US" dirty="0" smtClean="0"/>
              <a:t>Concerns</a:t>
            </a:r>
          </a:p>
          <a:p>
            <a:pPr marL="285750" indent="-285750">
              <a:buFont typeface="Arial" panose="020B0604020202020204" pitchFamily="34" charset="0"/>
              <a:buChar char="•"/>
            </a:pPr>
            <a:r>
              <a:rPr lang="en-US" dirty="0" smtClean="0"/>
              <a:t>Necessary transition tools, products, and services</a:t>
            </a:r>
          </a:p>
          <a:p>
            <a:pPr marL="285750" indent="-285750">
              <a:buFont typeface="Arial" panose="020B0604020202020204" pitchFamily="34" charset="0"/>
              <a:buChar char="•"/>
            </a:pPr>
            <a:r>
              <a:rPr lang="en-US" dirty="0" smtClean="0"/>
              <a:t>Outreach priorities</a:t>
            </a:r>
            <a:endParaRPr lang="en-US" dirty="0"/>
          </a:p>
        </p:txBody>
      </p:sp>
    </p:spTree>
    <p:extLst>
      <p:ext uri="{BB962C8B-B14F-4D97-AF65-F5344CB8AC3E}">
        <p14:creationId xmlns:p14="http://schemas.microsoft.com/office/powerpoint/2010/main" val="3847559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02958">
            <a:off x="541867" y="539023"/>
            <a:ext cx="4543954" cy="6016822"/>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62303" y="619352"/>
            <a:ext cx="402302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 name="TextBox 5"/>
          <p:cNvSpPr txBox="1"/>
          <p:nvPr/>
        </p:nvSpPr>
        <p:spPr>
          <a:xfrm>
            <a:off x="5389894" y="1660396"/>
            <a:ext cx="3567839" cy="5355312"/>
          </a:xfrm>
          <a:prstGeom prst="rect">
            <a:avLst/>
          </a:prstGeom>
          <a:noFill/>
        </p:spPr>
        <p:txBody>
          <a:bodyPr wrap="square" rtlCol="0">
            <a:spAutoFit/>
          </a:bodyPr>
          <a:lstStyle/>
          <a:p>
            <a:r>
              <a:rPr lang="en-US" dirty="0" smtClean="0"/>
              <a:t>Cooperative </a:t>
            </a:r>
            <a:r>
              <a:rPr lang="en-US" dirty="0"/>
              <a:t>Pilot </a:t>
            </a:r>
            <a:r>
              <a:rPr lang="en-US" dirty="0" smtClean="0"/>
              <a:t>Study (2011):</a:t>
            </a:r>
          </a:p>
          <a:p>
            <a:pPr marL="742950" lvl="1" indent="-285750">
              <a:buFont typeface="Arial" panose="020B0604020202020204" pitchFamily="34" charset="0"/>
              <a:buChar char="•"/>
            </a:pPr>
            <a:r>
              <a:rPr lang="en-US" dirty="0" smtClean="0"/>
              <a:t>National Geodetic Survey,</a:t>
            </a:r>
          </a:p>
          <a:p>
            <a:pPr marL="742950" lvl="1" indent="-285750">
              <a:buFont typeface="Arial" panose="020B0604020202020204" pitchFamily="34" charset="0"/>
              <a:buChar char="•"/>
            </a:pPr>
            <a:r>
              <a:rPr lang="en-US" dirty="0" smtClean="0"/>
              <a:t>North </a:t>
            </a:r>
            <a:r>
              <a:rPr lang="en-US" dirty="0"/>
              <a:t>Carolina Floodplain Mapping </a:t>
            </a:r>
            <a:r>
              <a:rPr lang="en-US" dirty="0" smtClean="0"/>
              <a:t>Program,</a:t>
            </a:r>
          </a:p>
          <a:p>
            <a:pPr marL="742950" lvl="1" indent="-285750">
              <a:buFont typeface="Arial" panose="020B0604020202020204" pitchFamily="34" charset="0"/>
              <a:buChar char="•"/>
            </a:pPr>
            <a:r>
              <a:rPr lang="en-US" dirty="0" smtClean="0"/>
              <a:t>North </a:t>
            </a:r>
            <a:r>
              <a:rPr lang="en-US" dirty="0"/>
              <a:t>Carolina Geodetic Survey, and </a:t>
            </a:r>
          </a:p>
          <a:p>
            <a:pPr marL="742950" lvl="1" indent="-285750">
              <a:buFont typeface="Arial" panose="020B0604020202020204" pitchFamily="34" charset="0"/>
              <a:buChar char="•"/>
            </a:pPr>
            <a:r>
              <a:rPr lang="en-US" dirty="0" smtClean="0"/>
              <a:t>Federal Emergency Management Agency</a:t>
            </a:r>
          </a:p>
          <a:p>
            <a:pPr marL="742950" lvl="1" indent="-285750">
              <a:buFont typeface="Arial" panose="020B0604020202020204" pitchFamily="34" charset="0"/>
              <a:buChar char="•"/>
            </a:pPr>
            <a:endParaRPr lang="en-US" sz="800" dirty="0" smtClean="0"/>
          </a:p>
          <a:p>
            <a:r>
              <a:rPr lang="en-US" dirty="0" smtClean="0"/>
              <a:t>Key Outcomes:</a:t>
            </a:r>
          </a:p>
          <a:p>
            <a:pPr marL="285750" indent="-285750">
              <a:buFont typeface="Arial" panose="020B0604020202020204" pitchFamily="34" charset="0"/>
              <a:buChar char="•"/>
            </a:pPr>
            <a:r>
              <a:rPr lang="en-US" dirty="0" smtClean="0"/>
              <a:t>Recommendation of FEMA </a:t>
            </a:r>
            <a:r>
              <a:rPr lang="en-US" b="1" dirty="0" smtClean="0">
                <a:solidFill>
                  <a:srgbClr val="C00000"/>
                </a:solidFill>
              </a:rPr>
              <a:t>implementation plan </a:t>
            </a:r>
            <a:r>
              <a:rPr lang="en-US" dirty="0" smtClean="0"/>
              <a:t>to account for coordinate and height shifts.</a:t>
            </a:r>
          </a:p>
          <a:p>
            <a:pPr marL="285750" indent="-285750">
              <a:buFont typeface="Arial" panose="020B0604020202020204" pitchFamily="34" charset="0"/>
              <a:buChar char="•"/>
            </a:pPr>
            <a:r>
              <a:rPr lang="en-US" dirty="0" smtClean="0"/>
              <a:t>Improved relative positional accuracies and greater understanding of height uncertainties </a:t>
            </a:r>
            <a:r>
              <a:rPr lang="en-US" b="1" dirty="0" smtClean="0">
                <a:solidFill>
                  <a:srgbClr val="C00000"/>
                </a:solidFill>
              </a:rPr>
              <a:t>will enhance quality of flood mapping</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755722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pics for talk\IMG_4063.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1158338"/>
            <a:ext cx="9144000" cy="5062109"/>
          </a:xfrm>
          <a:prstGeom prst="rect">
            <a:avLst/>
          </a:prstGeom>
          <a:noFill/>
        </p:spPr>
      </p:pic>
      <p:sp>
        <p:nvSpPr>
          <p:cNvPr id="5" name="Rectangle 4"/>
          <p:cNvSpPr/>
          <p:nvPr/>
        </p:nvSpPr>
        <p:spPr>
          <a:xfrm>
            <a:off x="5688309" y="1431966"/>
            <a:ext cx="3455691" cy="923330"/>
          </a:xfrm>
          <a:prstGeom prst="rect">
            <a:avLst/>
          </a:prstGeom>
          <a:noFill/>
        </p:spPr>
        <p:txBody>
          <a:bodyPr wrap="none" lIns="91440" tIns="45720" rIns="91440" bIns="45720">
            <a:spAutoFit/>
          </a:bodyPr>
          <a:lstStyle/>
          <a:p>
            <a:pPr algn="ctr"/>
            <a:r>
              <a:rPr lang="en-US" sz="5400" b="0" cap="none" spc="0" dirty="0" smtClean="0">
                <a:ln w="0"/>
                <a:solidFill>
                  <a:srgbClr val="356893"/>
                </a:solidFill>
                <a:effectLst>
                  <a:reflection blurRad="6350" stA="53000" endA="300" endPos="35500" dir="5400000" sy="-90000" algn="bl" rotWithShape="0"/>
                </a:effectLst>
              </a:rPr>
              <a:t>Thank You</a:t>
            </a:r>
            <a:endParaRPr lang="en-US" sz="5400" b="0" cap="none" spc="0" dirty="0">
              <a:ln w="0"/>
              <a:solidFill>
                <a:srgbClr val="356893"/>
              </a:solidFill>
              <a:effectLst>
                <a:reflection blurRad="6350" stA="53000" endA="300" endPos="35500" dir="5400000" sy="-90000" algn="bl" rotWithShape="0"/>
              </a:effectLst>
            </a:endParaRPr>
          </a:p>
        </p:txBody>
      </p:sp>
      <p:sp>
        <p:nvSpPr>
          <p:cNvPr id="2" name="Rectangle 1"/>
          <p:cNvSpPr/>
          <p:nvPr/>
        </p:nvSpPr>
        <p:spPr>
          <a:xfrm>
            <a:off x="-1" y="1005591"/>
            <a:ext cx="9144001" cy="152747"/>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utoShape 2" descr="Image result for starr 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2" y="6220447"/>
            <a:ext cx="9144001" cy="152748"/>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804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8398" y="4880855"/>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42907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The National Spatial Reference System (NSRS)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7" name="Content Placeholder 2"/>
          <p:cNvSpPr txBox="1">
            <a:spLocks/>
          </p:cNvSpPr>
          <p:nvPr/>
        </p:nvSpPr>
        <p:spPr>
          <a:xfrm>
            <a:off x="0" y="1765121"/>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common</a:t>
            </a:r>
            <a:r>
              <a:rPr kumimoji="0" lang="en-US" altLang="en-US" sz="2800" b="0" i="0" u="none" strike="noStrike" kern="1200" cap="none" spc="0" normalizeH="0" noProof="0" dirty="0" smtClean="0">
                <a:ln>
                  <a:noFill/>
                </a:ln>
                <a:solidFill>
                  <a:sysClr val="windowText" lastClr="000000"/>
                </a:solidFill>
                <a:effectLst/>
                <a:uLnTx/>
                <a:uFillTx/>
                <a:latin typeface="Calibri" panose="020F0502020204030204"/>
                <a:ea typeface="+mn-ea"/>
                <a:cs typeface="Arial" panose="020B0604020202020204" pitchFamily="34" charset="0"/>
              </a:rPr>
              <a:t> and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consistent</a:t>
            </a:r>
            <a:r>
              <a:rPr kumimoji="0" lang="en-US" altLang="en-US" sz="2800" b="0"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 </a:t>
            </a: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 name="Rectangle 17"/>
          <p:cNvSpPr/>
          <p:nvPr/>
        </p:nvSpPr>
        <p:spPr>
          <a:xfrm>
            <a:off x="5316998" y="2649929"/>
            <a:ext cx="3346304" cy="1200329"/>
          </a:xfrm>
          <a:prstGeom prst="rect">
            <a:avLst/>
          </a:prstGeom>
          <a:ln w="19050">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Latitude • Longitude • Elevation • Gravity • Shoreline </a:t>
            </a: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Position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      + </a:t>
            </a: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changes over time </a:t>
            </a:r>
          </a:p>
        </p:txBody>
      </p:sp>
      <p:sp>
        <p:nvSpPr>
          <p:cNvPr id="23" name="TextBox 22"/>
          <p:cNvSpPr txBox="1"/>
          <p:nvPr/>
        </p:nvSpPr>
        <p:spPr>
          <a:xfrm>
            <a:off x="1785068" y="5017145"/>
            <a:ext cx="873197"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4" name="TextBox 23"/>
          <p:cNvSpPr txBox="1"/>
          <p:nvPr/>
        </p:nvSpPr>
        <p:spPr>
          <a:xfrm>
            <a:off x="4114800" y="5014680"/>
            <a:ext cx="25391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5" name="TextBox 24"/>
          <p:cNvSpPr txBox="1"/>
          <p:nvPr/>
        </p:nvSpPr>
        <p:spPr>
          <a:xfrm>
            <a:off x="6444588" y="5014680"/>
            <a:ext cx="106512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6" name="TextBox 25"/>
          <p:cNvSpPr txBox="1"/>
          <p:nvPr/>
        </p:nvSpPr>
        <p:spPr>
          <a:xfrm>
            <a:off x="0" y="6393639"/>
            <a:ext cx="9144000" cy="369332"/>
          </a:xfrm>
          <a:prstGeom prst="rect">
            <a:avLst/>
          </a:prstGeom>
          <a:noFill/>
        </p:spPr>
        <p:txBody>
          <a:bodyPr wrap="square" rtlCol="0">
            <a:spAutoFit/>
          </a:bodyPr>
          <a:lstStyle/>
          <a:p>
            <a:pPr algn="ctr" eaLnBrk="1" fontAlgn="auto" hangingPunct="1">
              <a:spcBef>
                <a:spcPts val="0"/>
              </a:spcBef>
              <a:spcAft>
                <a:spcPts val="0"/>
              </a:spcAft>
            </a:pPr>
            <a:r>
              <a:rPr lang="en-US" dirty="0">
                <a:solidFill>
                  <a:prstClr val="black"/>
                </a:solidFill>
                <a:latin typeface="Calibri" panose="020F0502020204030204"/>
                <a:cs typeface="+mn-cs"/>
              </a:rPr>
              <a:t>Reliable </a:t>
            </a:r>
            <a:r>
              <a:rPr lang="en-US" dirty="0" smtClean="0">
                <a:solidFill>
                  <a:prstClr val="black"/>
                </a:solidFill>
                <a:latin typeface="Calibri" panose="020F0502020204030204"/>
                <a:cs typeface="+mn-cs"/>
              </a:rPr>
              <a:t>FIRMs require </a:t>
            </a:r>
            <a:r>
              <a:rPr lang="en-US" dirty="0">
                <a:solidFill>
                  <a:prstClr val="black"/>
                </a:solidFill>
                <a:latin typeface="Calibri" panose="020F0502020204030204"/>
                <a:cs typeface="+mn-cs"/>
              </a:rPr>
              <a:t>data from disparate sources and dates </a:t>
            </a:r>
            <a:r>
              <a:rPr lang="en-US" dirty="0" smtClean="0">
                <a:solidFill>
                  <a:prstClr val="black"/>
                </a:solidFill>
                <a:latin typeface="Calibri" panose="020F0502020204030204"/>
                <a:cs typeface="+mn-cs"/>
              </a:rPr>
              <a:t>be </a:t>
            </a:r>
            <a:r>
              <a:rPr lang="en-US" dirty="0" smtClean="0">
                <a:solidFill>
                  <a:prstClr val="black"/>
                </a:solidFill>
                <a:latin typeface="Calibri" panose="020F0502020204030204"/>
              </a:rPr>
              <a:t>consistently </a:t>
            </a:r>
            <a:r>
              <a:rPr lang="en-US" dirty="0" smtClean="0">
                <a:solidFill>
                  <a:prstClr val="black"/>
                </a:solidFill>
                <a:latin typeface="Calibri" panose="020F0502020204030204"/>
                <a:cs typeface="+mn-cs"/>
              </a:rPr>
              <a:t>aligned</a:t>
            </a:r>
            <a:endParaRPr lang="en-US" dirty="0">
              <a:solidFill>
                <a:prstClr val="black"/>
              </a:solidFill>
              <a:latin typeface="Calibri" panose="020F0502020204030204"/>
              <a:cs typeface="+mn-cs"/>
            </a:endParaRPr>
          </a:p>
        </p:txBody>
      </p:sp>
      <p:pic>
        <p:nvPicPr>
          <p:cNvPr id="2" name="Picture 1"/>
          <p:cNvPicPr>
            <a:picLocks noChangeAspect="1"/>
          </p:cNvPicPr>
          <p:nvPr/>
        </p:nvPicPr>
        <p:blipFill rotWithShape="1">
          <a:blip r:embed="rId4"/>
          <a:srcRect l="19012" r="418"/>
          <a:stretch/>
        </p:blipFill>
        <p:spPr>
          <a:xfrm>
            <a:off x="205523" y="4606149"/>
            <a:ext cx="1470877" cy="145600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0800000">
            <a:off x="4140116" y="4321689"/>
            <a:ext cx="2388736" cy="568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6200" y="4174173"/>
            <a:ext cx="1346211" cy="11176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32081"/>
          <a:stretch/>
        </p:blipFill>
        <p:spPr>
          <a:xfrm>
            <a:off x="6934503" y="4416822"/>
            <a:ext cx="1980897" cy="17499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2221667" y="4321689"/>
            <a:ext cx="1616327" cy="1723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08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2"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2"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219200" y="4038600"/>
            <a:ext cx="3276600" cy="1905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smtClean="0">
                <a:solidFill>
                  <a:schemeClr val="accent5">
                    <a:lumMod val="75000"/>
                  </a:schemeClr>
                </a:solidFill>
              </a:rPr>
              <a:t>Sally</a:t>
            </a:r>
            <a:endParaRPr lang="en-US" dirty="0">
              <a:solidFill>
                <a:schemeClr val="accent5">
                  <a:lumMod val="75000"/>
                </a:schemeClr>
              </a:solidFill>
            </a:endParaRP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smtClean="0">
                <a:solidFill>
                  <a:schemeClr val="accent6"/>
                </a:solidFill>
              </a:rPr>
              <a:t>Jane</a:t>
            </a:r>
            <a:endParaRPr lang="en-US" dirty="0">
              <a:solidFill>
                <a:schemeClr val="accent6"/>
              </a:solidFill>
            </a:endParaRPr>
          </a:p>
        </p:txBody>
      </p:sp>
      <p:sp>
        <p:nvSpPr>
          <p:cNvPr id="32" name="TextBox 31"/>
          <p:cNvSpPr txBox="1"/>
          <p:nvPr/>
        </p:nvSpPr>
        <p:spPr>
          <a:xfrm>
            <a:off x="5257800" y="2971800"/>
            <a:ext cx="2582758" cy="369332"/>
          </a:xfrm>
          <a:prstGeom prst="rect">
            <a:avLst/>
          </a:prstGeom>
          <a:noFill/>
        </p:spPr>
        <p:txBody>
          <a:bodyPr wrap="none" rtlCol="0">
            <a:spAutoFit/>
          </a:bodyPr>
          <a:lstStyle/>
          <a:p>
            <a:r>
              <a:rPr lang="en-US" dirty="0" smtClean="0">
                <a:latin typeface="Times New Roman" pitchFamily="18" charset="0"/>
                <a:cs typeface="Times New Roman" pitchFamily="18" charset="0"/>
              </a:rPr>
              <a:t>How much taller is Sally?</a:t>
            </a:r>
            <a:endParaRPr lang="en-US" dirty="0">
              <a:latin typeface="Times New Roman" pitchFamily="18" charset="0"/>
              <a:cs typeface="Times New Roman" pitchFamily="18" charset="0"/>
            </a:endParaRP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524000" y="2948499"/>
            <a:ext cx="2286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26590159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smtClean="0">
                <a:solidFill>
                  <a:schemeClr val="accent5">
                    <a:lumMod val="75000"/>
                  </a:schemeClr>
                </a:solidFill>
              </a:rPr>
              <a:t>Sally</a:t>
            </a:r>
            <a:endParaRPr lang="en-US" dirty="0">
              <a:solidFill>
                <a:schemeClr val="accent5">
                  <a:lumMod val="75000"/>
                </a:schemeClr>
              </a:solidFill>
            </a:endParaRP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smtClean="0">
                <a:solidFill>
                  <a:schemeClr val="accent6"/>
                </a:solidFill>
              </a:rPr>
              <a:t>Jane</a:t>
            </a:r>
            <a:endParaRPr lang="en-US" dirty="0">
              <a:solidFill>
                <a:schemeClr val="accent6"/>
              </a:solidFill>
            </a:endParaRPr>
          </a:p>
        </p:txBody>
      </p:sp>
      <p:sp>
        <p:nvSpPr>
          <p:cNvPr id="32" name="TextBox 31"/>
          <p:cNvSpPr txBox="1"/>
          <p:nvPr/>
        </p:nvSpPr>
        <p:spPr>
          <a:xfrm>
            <a:off x="5257800" y="2971800"/>
            <a:ext cx="2582758" cy="369332"/>
          </a:xfrm>
          <a:prstGeom prst="rect">
            <a:avLst/>
          </a:prstGeom>
          <a:noFill/>
        </p:spPr>
        <p:txBody>
          <a:bodyPr wrap="none" rtlCol="0">
            <a:spAutoFit/>
          </a:bodyPr>
          <a:lstStyle/>
          <a:p>
            <a:r>
              <a:rPr lang="en-US" dirty="0" smtClean="0">
                <a:latin typeface="Times New Roman" pitchFamily="18" charset="0"/>
                <a:cs typeface="Times New Roman" pitchFamily="18" charset="0"/>
              </a:rPr>
              <a:t>How much taller is Sally?</a:t>
            </a:r>
            <a:endParaRPr lang="en-US" dirty="0">
              <a:latin typeface="Times New Roman" pitchFamily="18" charset="0"/>
              <a:cs typeface="Times New Roman" pitchFamily="18" charset="0"/>
            </a:endParaRP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524000" y="2948499"/>
            <a:ext cx="228600" cy="369332"/>
          </a:xfrm>
          <a:prstGeom prst="rect">
            <a:avLst/>
          </a:prstGeom>
          <a:noFill/>
        </p:spPr>
        <p:txBody>
          <a:bodyPr wrap="square" rtlCol="0">
            <a:spAutoFit/>
          </a:bodyPr>
          <a:lstStyle/>
          <a:p>
            <a:r>
              <a:rPr lang="en-US" dirty="0" smtClean="0"/>
              <a:t>?</a:t>
            </a:r>
            <a:endParaRPr lang="en-US" dirty="0"/>
          </a:p>
        </p:txBody>
      </p:sp>
      <p:sp>
        <p:nvSpPr>
          <p:cNvPr id="36" name="TextBox 35"/>
          <p:cNvSpPr txBox="1"/>
          <p:nvPr/>
        </p:nvSpPr>
        <p:spPr>
          <a:xfrm>
            <a:off x="5257800" y="4038600"/>
            <a:ext cx="3352800"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Need to know how tall the hill is!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you cannot compare heights that are measured from different planes of reference.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700093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4"/>
          <p:cNvSpPr txBox="1">
            <a:spLocks/>
          </p:cNvSpPr>
          <p:nvPr/>
        </p:nvSpPr>
        <p:spPr>
          <a:xfrm>
            <a:off x="4584380" y="556318"/>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err="1" smtClean="0">
                <a:solidFill>
                  <a:prstClr val="black"/>
                </a:solidFill>
                <a:latin typeface="Calibri" panose="020F0502020204030204"/>
              </a:rPr>
              <a:t>Orthometric</a:t>
            </a:r>
            <a:endParaRPr lang="en-US" sz="2400" b="1" u="sng" dirty="0">
              <a:solidFill>
                <a:prstClr val="black"/>
              </a:solidFill>
              <a:latin typeface="Calibri" panose="020F0502020204030204"/>
            </a:endParaRPr>
          </a:p>
        </p:txBody>
      </p:sp>
      <p:sp>
        <p:nvSpPr>
          <p:cNvPr id="53" name="Title 1"/>
          <p:cNvSpPr txBox="1">
            <a:spLocks/>
          </p:cNvSpPr>
          <p:nvPr/>
        </p:nvSpPr>
        <p:spPr>
          <a:xfrm>
            <a:off x="101598" y="50791"/>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3 Categories of Vertical </a:t>
            </a:r>
            <a:r>
              <a:rPr kumimoji="0" lang="en-US" sz="4400" b="1"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Datums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4" name="Text Placeholder 4"/>
          <p:cNvSpPr txBox="1">
            <a:spLocks/>
          </p:cNvSpPr>
          <p:nvPr/>
        </p:nvSpPr>
        <p:spPr>
          <a:xfrm>
            <a:off x="308444" y="718451"/>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Ellipsoidal</a:t>
            </a:r>
            <a:endParaRPr lang="en-US" sz="2400" b="1" u="sng" dirty="0">
              <a:solidFill>
                <a:prstClr val="black"/>
              </a:solidFill>
              <a:latin typeface="Calibri" panose="020F0502020204030204"/>
            </a:endParaRPr>
          </a:p>
        </p:txBody>
      </p:sp>
      <p:sp>
        <p:nvSpPr>
          <p:cNvPr id="55" name="Text Placeholder 4"/>
          <p:cNvSpPr txBox="1">
            <a:spLocks/>
          </p:cNvSpPr>
          <p:nvPr/>
        </p:nvSpPr>
        <p:spPr>
          <a:xfrm>
            <a:off x="4370951" y="4351796"/>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Tidal</a:t>
            </a:r>
            <a:endParaRPr lang="en-US" sz="2400" b="1" u="sng" dirty="0">
              <a:solidFill>
                <a:prstClr val="black"/>
              </a:solidFill>
              <a:latin typeface="Calibri" panose="020F0502020204030204"/>
            </a:endParaRPr>
          </a:p>
        </p:txBody>
      </p:sp>
      <p:pic>
        <p:nvPicPr>
          <p:cNvPr id="56" name="Shape 104" descr="C:\Vicki\Work\Presentations\GRAV-D images\MN12\BaseStation.JPG"/>
          <p:cNvPicPr preferRelativeResize="0"/>
          <p:nvPr/>
        </p:nvPicPr>
        <p:blipFill rotWithShape="1">
          <a:blip r:embed="rId3">
            <a:alphaModFix/>
          </a:blip>
          <a:srcRect l="13724" r="11664"/>
          <a:stretch/>
        </p:blipFill>
        <p:spPr>
          <a:xfrm>
            <a:off x="297539" y="29939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57" name="Shape 105"/>
          <p:cNvSpPr txBox="1"/>
          <p:nvPr/>
        </p:nvSpPr>
        <p:spPr>
          <a:xfrm>
            <a:off x="217710" y="4481263"/>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Native GPS measurements</a:t>
            </a:r>
          </a:p>
        </p:txBody>
      </p:sp>
      <p:pic>
        <p:nvPicPr>
          <p:cNvPr id="58" name="Shape 106" descr="GPShydro"/>
          <p:cNvPicPr preferRelativeResize="0"/>
          <p:nvPr/>
        </p:nvPicPr>
        <p:blipFill rotWithShape="1">
          <a:blip r:embed="rId4">
            <a:alphaModFix/>
          </a:blip>
          <a:srcRect/>
          <a:stretch/>
        </p:blipFill>
        <p:spPr>
          <a:xfrm>
            <a:off x="297539" y="16442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59" name="Shape 107"/>
          <p:cNvSpPr txBox="1"/>
          <p:nvPr/>
        </p:nvSpPr>
        <p:spPr>
          <a:xfrm>
            <a:off x="1895454" y="1558111"/>
            <a:ext cx="1828800"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Hydrographic Surveys vertically referenced with RTK-GPS</a:t>
            </a:r>
          </a:p>
        </p:txBody>
      </p:sp>
      <p:pic>
        <p:nvPicPr>
          <p:cNvPr id="60" name="Shape 109" descr="bathgrid"/>
          <p:cNvPicPr preferRelativeResize="0"/>
          <p:nvPr/>
        </p:nvPicPr>
        <p:blipFill rotWithShape="1">
          <a:blip r:embed="rId5">
            <a:alphaModFix/>
          </a:blip>
          <a:srcRect l="2213" t="613" b="3962"/>
          <a:stretch/>
        </p:blipFill>
        <p:spPr>
          <a:xfrm>
            <a:off x="3625554" y="5253498"/>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61" name="Shape 110"/>
          <p:cNvSpPr/>
          <p:nvPr/>
        </p:nvSpPr>
        <p:spPr>
          <a:xfrm>
            <a:off x="4709625" y="5290914"/>
            <a:ext cx="1463675" cy="228600"/>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NOAA Bathymetry (MLLW)</a:t>
            </a:r>
          </a:p>
        </p:txBody>
      </p:sp>
      <p:sp>
        <p:nvSpPr>
          <p:cNvPr id="62" name="Shape 111"/>
          <p:cNvSpPr/>
          <p:nvPr/>
        </p:nvSpPr>
        <p:spPr>
          <a:xfrm>
            <a:off x="6467523" y="1428790"/>
            <a:ext cx="929639"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6">
            <a:alphaModFix/>
          </a:blip>
          <a:srcRect l="28124" t="16406" r="28125" b="10155"/>
          <a:stretch/>
        </p:blipFill>
        <p:spPr>
          <a:xfrm>
            <a:off x="7833535" y="1425744"/>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64" name="Shape 118" descr="plane fig reduced1"/>
          <p:cNvPicPr preferRelativeResize="0"/>
          <p:nvPr/>
        </p:nvPicPr>
        <p:blipFill rotWithShape="1">
          <a:blip r:embed="rId7">
            <a:alphaModFix/>
          </a:blip>
          <a:srcRect/>
          <a:stretch/>
        </p:blipFill>
        <p:spPr>
          <a:xfrm>
            <a:off x="2044888" y="2506656"/>
            <a:ext cx="1563621" cy="1932864"/>
          </a:xfrm>
          <a:prstGeom prst="rect">
            <a:avLst/>
          </a:prstGeom>
          <a:noFill/>
          <a:ln w="25400" cap="flat" cmpd="sng">
            <a:solidFill>
              <a:sysClr val="window" lastClr="FFFFFF"/>
            </a:solidFill>
            <a:prstDash val="solid"/>
            <a:round/>
            <a:headEnd type="none" w="med" len="med"/>
            <a:tailEnd type="none" w="med" len="med"/>
          </a:ln>
        </p:spPr>
      </p:pic>
      <p:pic>
        <p:nvPicPr>
          <p:cNvPr id="65" name="Shape 119" descr="8723970b"/>
          <p:cNvPicPr preferRelativeResize="0"/>
          <p:nvPr/>
        </p:nvPicPr>
        <p:blipFill rotWithShape="1">
          <a:blip r:embed="rId8">
            <a:alphaModFix/>
          </a:blip>
          <a:srcRect/>
          <a:stretch/>
        </p:blipFill>
        <p:spPr>
          <a:xfrm>
            <a:off x="1701234" y="5258227"/>
            <a:ext cx="1798398" cy="1524797"/>
          </a:xfrm>
          <a:prstGeom prst="rect">
            <a:avLst/>
          </a:prstGeom>
          <a:noFill/>
          <a:ln w="25400" cap="flat" cmpd="sng">
            <a:solidFill>
              <a:sysClr val="window" lastClr="FFFFFF"/>
            </a:solidFill>
            <a:prstDash val="solid"/>
            <a:miter lim="800000"/>
            <a:headEnd type="none" w="med" len="med"/>
            <a:tailEnd type="none" w="med" len="med"/>
          </a:ln>
        </p:spPr>
      </p:pic>
      <p:sp>
        <p:nvSpPr>
          <p:cNvPr id="66" name="Shape 121"/>
          <p:cNvSpPr/>
          <p:nvPr/>
        </p:nvSpPr>
        <p:spPr>
          <a:xfrm>
            <a:off x="1795492" y="4465265"/>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Lidar</a:t>
            </a:r>
          </a:p>
        </p:txBody>
      </p:sp>
      <p:pic>
        <p:nvPicPr>
          <p:cNvPr id="67" name="Shape 123" descr="using digital level"/>
          <p:cNvPicPr preferRelativeResize="0"/>
          <p:nvPr/>
        </p:nvPicPr>
        <p:blipFill rotWithShape="1">
          <a:blip r:embed="rId9">
            <a:alphaModFix/>
          </a:blip>
          <a:srcRect/>
          <a:stretch/>
        </p:blipFill>
        <p:spPr>
          <a:xfrm>
            <a:off x="6630470" y="2426405"/>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334" y="1473407"/>
            <a:ext cx="2124189" cy="2124189"/>
          </a:xfrm>
          <a:prstGeom prst="rect">
            <a:avLst/>
          </a:prstGeom>
        </p:spPr>
      </p:pic>
      <p:sp>
        <p:nvSpPr>
          <p:cNvPr id="70" name="Shape 111"/>
          <p:cNvSpPr/>
          <p:nvPr/>
        </p:nvSpPr>
        <p:spPr>
          <a:xfrm>
            <a:off x="7730333" y="3431629"/>
            <a:ext cx="1084214"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FEMA Flood Insurance Rate Maps</a:t>
            </a:r>
          </a:p>
        </p:txBody>
      </p:sp>
      <p:sp>
        <p:nvSpPr>
          <p:cNvPr id="71" name="Shape 111"/>
          <p:cNvSpPr/>
          <p:nvPr/>
        </p:nvSpPr>
        <p:spPr>
          <a:xfrm>
            <a:off x="4801643" y="3689311"/>
            <a:ext cx="1828827" cy="39645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Engineering and Development Site Surveys</a:t>
            </a:r>
          </a:p>
        </p:txBody>
      </p:sp>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038" y="4698990"/>
            <a:ext cx="2304046" cy="1943080"/>
          </a:xfrm>
          <a:prstGeom prst="rect">
            <a:avLst/>
          </a:prstGeom>
        </p:spPr>
      </p:pic>
      <p:sp>
        <p:nvSpPr>
          <p:cNvPr id="74" name="Shape 110"/>
          <p:cNvSpPr/>
          <p:nvPr/>
        </p:nvSpPr>
        <p:spPr>
          <a:xfrm>
            <a:off x="227917" y="6475880"/>
            <a:ext cx="1463675"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Daily and Extreme Water Levels</a:t>
            </a:r>
          </a:p>
        </p:txBody>
      </p:sp>
      <p:sp>
        <p:nvSpPr>
          <p:cNvPr id="75" name="Shape 110"/>
          <p:cNvSpPr/>
          <p:nvPr/>
        </p:nvSpPr>
        <p:spPr>
          <a:xfrm>
            <a:off x="4580733" y="6162422"/>
            <a:ext cx="1994766" cy="386752"/>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Shoreline Mapping (MHW) and Regulatory Boundaries at the Coast</a:t>
            </a:r>
          </a:p>
        </p:txBody>
      </p:sp>
    </p:spTree>
    <p:extLst>
      <p:ext uri="{BB962C8B-B14F-4D97-AF65-F5344CB8AC3E}">
        <p14:creationId xmlns:p14="http://schemas.microsoft.com/office/powerpoint/2010/main" val="22651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sz="2400" dirty="0" smtClean="0">
                <a:solidFill>
                  <a:schemeClr val="bg1"/>
                </a:solidFill>
              </a:rPr>
              <a:t>From</a:t>
            </a:r>
            <a:r>
              <a:rPr lang="en-US" dirty="0" smtClean="0">
                <a:solidFill>
                  <a:schemeClr val="bg1"/>
                </a:solidFill>
              </a:rPr>
              <a:t> NAVD 88 </a:t>
            </a:r>
            <a:r>
              <a:rPr lang="en-US" sz="2400" dirty="0" smtClean="0">
                <a:solidFill>
                  <a:schemeClr val="bg1"/>
                </a:solidFill>
              </a:rPr>
              <a:t>to</a:t>
            </a:r>
            <a:r>
              <a:rPr lang="en-US" dirty="0" smtClean="0">
                <a:solidFill>
                  <a:schemeClr val="bg1"/>
                </a:solidFill>
              </a:rPr>
              <a:t> NAPGD 2022</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Modernization of the National Spatial Reference System</a:t>
            </a:r>
            <a:endParaRPr lang="en-US" dirty="0">
              <a:solidFill>
                <a:schemeClr val="bg1"/>
              </a:solidFill>
            </a:endParaRPr>
          </a:p>
        </p:txBody>
      </p:sp>
    </p:spTree>
    <p:extLst>
      <p:ext uri="{BB962C8B-B14F-4D97-AF65-F5344CB8AC3E}">
        <p14:creationId xmlns:p14="http://schemas.microsoft.com/office/powerpoint/2010/main" val="2341344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5419</Words>
  <Application>Microsoft Office PowerPoint</Application>
  <PresentationFormat>On-screen Show (4:3)</PresentationFormat>
  <Paragraphs>675</Paragraphs>
  <Slides>44</Slides>
  <Notes>42</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MS PGothic</vt:lpstr>
      <vt:lpstr>MS PGothic</vt:lpstr>
      <vt:lpstr>Agency FB</vt:lpstr>
      <vt:lpstr>Arial</vt:lpstr>
      <vt:lpstr>Arial Black</vt:lpstr>
      <vt:lpstr>Cabin</vt:lpstr>
      <vt:lpstr>Calibri</vt:lpstr>
      <vt:lpstr>Calibri Light</vt:lpstr>
      <vt:lpstr>Franklin Gothic Heavy</vt:lpstr>
      <vt:lpstr>Gill Sans MT</vt:lpstr>
      <vt:lpstr>Noto Sans Symbols</vt:lpstr>
      <vt:lpstr>Rokkitt</vt:lpstr>
      <vt:lpstr>Stencil</vt:lpstr>
      <vt:lpstr>Times</vt:lpstr>
      <vt:lpstr>Times New Roman</vt:lpstr>
      <vt:lpstr>Tw Cen MT Condensed</vt:lpstr>
      <vt:lpstr>Verdana</vt:lpstr>
      <vt:lpstr>Wingdings</vt:lpstr>
      <vt:lpstr>Office Theme</vt:lpstr>
      <vt:lpstr>1_Office Theme</vt:lpstr>
      <vt:lpstr>PowerPoint Presentation</vt:lpstr>
      <vt:lpstr>PowerPoint Presentation</vt:lpstr>
      <vt:lpstr>Today’s Topic:  When Vertical Datums let us Down</vt:lpstr>
      <vt:lpstr>PowerPoint Presentation</vt:lpstr>
      <vt:lpstr>PowerPoint Presentation</vt:lpstr>
      <vt:lpstr>PowerPoint Presentation</vt:lpstr>
      <vt:lpstr>PowerPoint Presentation</vt:lpstr>
      <vt:lpstr>PowerPoint Presentation</vt:lpstr>
      <vt:lpstr>From NAVD 88 to NAPGD 2022</vt:lpstr>
      <vt:lpstr>PowerPoint Presentation</vt:lpstr>
      <vt:lpstr>PowerPoint Presentation</vt:lpstr>
      <vt:lpstr>NGS Supports Access to NAVD88 Heights</vt:lpstr>
      <vt:lpstr>NGS Will Support Access to  NAPGD 2022 Heights</vt:lpstr>
      <vt:lpstr>PowerPoint Presentation</vt:lpstr>
      <vt:lpstr>PowerPoint Presentation</vt:lpstr>
      <vt:lpstr>PowerPoint Presentation</vt:lpstr>
      <vt:lpstr>PowerPoint Presentation</vt:lpstr>
      <vt:lpstr>ALASKA Case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OF DATUMS (metadata)</vt:lpstr>
      <vt:lpstr>Use Complete Nomenclature</vt:lpstr>
      <vt:lpstr>Use Complete Nomenclature</vt:lpstr>
      <vt:lpstr>PowerPoint Presentation</vt:lpstr>
      <vt:lpstr>Section B &amp; C – FIRM Information</vt:lpstr>
      <vt:lpstr>Some pro tips:</vt:lpstr>
      <vt:lpstr>Training and Resources</vt:lpstr>
      <vt:lpstr>PowerPoint Presentation</vt:lpstr>
      <vt:lpstr>PowerPoint Presentation</vt:lpstr>
      <vt:lpstr>PowerPoint Presentation</vt:lpstr>
      <vt:lpstr>PowerPoint Presentation</vt:lpstr>
      <vt:lpstr>PowerPoint Presentation</vt:lpstr>
      <vt:lpstr>What can everyone do?</vt:lpstr>
      <vt:lpstr>Get Prepared</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Kinsman</dc:creator>
  <cp:lastModifiedBy>Debria Hayes</cp:lastModifiedBy>
  <cp:revision>49</cp:revision>
  <dcterms:created xsi:type="dcterms:W3CDTF">2018-11-15T01:51:21Z</dcterms:created>
  <dcterms:modified xsi:type="dcterms:W3CDTF">2018-11-28T19:45:59Z</dcterms:modified>
</cp:coreProperties>
</file>