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1" r:id="rId2"/>
    <p:sldId id="266" r:id="rId3"/>
    <p:sldId id="315" r:id="rId4"/>
    <p:sldId id="319" r:id="rId5"/>
    <p:sldId id="280" r:id="rId6"/>
    <p:sldId id="378" r:id="rId7"/>
    <p:sldId id="399" r:id="rId8"/>
    <p:sldId id="400" r:id="rId9"/>
    <p:sldId id="407" r:id="rId10"/>
    <p:sldId id="408" r:id="rId11"/>
    <p:sldId id="419" r:id="rId12"/>
    <p:sldId id="414" r:id="rId13"/>
    <p:sldId id="415" r:id="rId14"/>
    <p:sldId id="416" r:id="rId15"/>
    <p:sldId id="405" r:id="rId16"/>
    <p:sldId id="406" r:id="rId17"/>
    <p:sldId id="418" r:id="rId18"/>
    <p:sldId id="420" r:id="rId19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C1CDE1"/>
    <a:srgbClr val="FF99FF"/>
    <a:srgbClr val="96AF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86" autoAdjust="0"/>
  </p:normalViewPr>
  <p:slideViewPr>
    <p:cSldViewPr snapToGrid="0" snapToObjects="1">
      <p:cViewPr varScale="1">
        <p:scale>
          <a:sx n="105" d="100"/>
          <a:sy n="105" d="100"/>
        </p:scale>
        <p:origin x="1158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73" d="100"/>
          <a:sy n="73" d="100"/>
        </p:scale>
        <p:origin x="-2166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r">
              <a:defRPr sz="1200"/>
            </a:lvl1pPr>
          </a:lstStyle>
          <a:p>
            <a:fld id="{A1AB0F20-3C8E-44BC-9441-3380B1C7B398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r">
              <a:defRPr sz="1200"/>
            </a:lvl1pPr>
          </a:lstStyle>
          <a:p>
            <a:fld id="{6C3DAE3C-6C47-4259-86AB-1948C9657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61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r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73E97D4-412C-4A9E-8E31-60CCDD613773}" type="datetimeFigureOut">
              <a:rPr lang="en-US"/>
              <a:pPr>
                <a:defRPr/>
              </a:pPr>
              <a:t>9/14/2018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1" tIns="46586" rIns="93171" bIns="46586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1" tIns="46586" rIns="93171" bIns="46586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r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EF27572-4C5E-479C-89BD-F22F29234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527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C5BAA7-026B-4099-9E2B-F058EC3114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Weather is a problem</a:t>
            </a:r>
            <a:r>
              <a:rPr lang="en-US" baseline="0" dirty="0" smtClean="0"/>
              <a:t> because, as the final area to be covered gets smaller, the flexibility to “move away from the weather” is removed.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27572-4C5E-479C-89BD-F22F29234D6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18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979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7011" indent="-291158" defTabSz="93979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4632" indent="-232927" defTabSz="93979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30485" indent="-232927" defTabSz="93979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6339" indent="-232927" defTabSz="93979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62192" indent="-232927" defTabSz="9397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28044" indent="-232927" defTabSz="9397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93898" indent="-232927" defTabSz="9397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59751" indent="-232927" defTabSz="9397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24E7CDD-CF05-4F5A-8084-3EE16CCCD36D}" type="slidenum">
              <a:rPr lang="en-US" altLang="en-US" smtClean="0">
                <a:latin typeface="Times New Roman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4</a:t>
            </a:fld>
            <a:endParaRPr lang="en-US" altLang="en-US" smtClean="0">
              <a:latin typeface="Times New Roman" pitchFamily="18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dirty="0" smtClean="0"/>
              <a:t>Target is to be able to achieve 2 cm accuracy orthometric heights (where possible) using a GNSS receiver and a geoid model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dirty="0" smtClean="0"/>
              <a:t>Roughly 1 cm uncertainty from GNSS and 1 cm from the geoid model</a:t>
            </a:r>
          </a:p>
          <a:p>
            <a:pPr marL="171450" indent="-171450">
              <a:buFontTx/>
              <a:buChar char="-"/>
              <a:defRPr/>
            </a:pPr>
            <a:endParaRPr lang="en-US" altLang="en-US" dirty="0" smtClean="0"/>
          </a:p>
          <a:p>
            <a:pPr>
              <a:defRPr/>
            </a:pPr>
            <a:r>
              <a:rPr lang="en-US" altLang="en-US" dirty="0" smtClean="0"/>
              <a:t>GRAV-D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dirty="0" smtClean="0"/>
              <a:t>Phase 1: snapshot of the entire country to provide a consistent data set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dirty="0" smtClean="0"/>
              <a:t>Phase 2: long term monitoring of geoid change – in development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dirty="0" smtClean="0"/>
              <a:t>Work with partners to incorporate additional gravity data, particularly surface gravity data, validate existing data, and monitor change</a:t>
            </a:r>
          </a:p>
          <a:p>
            <a:pPr>
              <a:defRPr/>
            </a:pP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737A64-DDBC-4550-853A-4F8746BEFA7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TAGS at top</a:t>
            </a:r>
          </a:p>
          <a:p>
            <a:r>
              <a:rPr lang="en-US" dirty="0" smtClean="0"/>
              <a:t>TAGS 7 at bottom (installed</a:t>
            </a:r>
            <a:r>
              <a:rPr lang="en-US" baseline="0" dirty="0" smtClean="0"/>
              <a:t> on Centaur – optionally piloted)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27572-4C5E-479C-89BD-F22F29234D6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3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0775" indent="-2238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0038" indent="-2238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17713" indent="-2238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4913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2113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89313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6513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0FB79F0-6EBF-4AE1-ACE5-33498283148B}" type="slidenum">
              <a:rPr lang="en-US" altLang="en-US">
                <a:ea typeface="MS PGothic" panose="020B0600070205080204" pitchFamily="34" charset="-128"/>
              </a:rPr>
              <a:pPr eaLnBrk="1" hangingPunct="1"/>
              <a:t>8</a:t>
            </a:fld>
            <a:endParaRPr lang="en-US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8227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27572-4C5E-479C-89BD-F22F29234D6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44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27572-4C5E-479C-89BD-F22F29234D6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0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27572-4C5E-479C-89BD-F22F29234D6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18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27572-4C5E-479C-89BD-F22F29234D6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7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FFD9C-B850-4F38-8999-062072F54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24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01A2E-1654-437D-BB98-D57D319E1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00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B4BF5-AE70-4504-93CD-C7AF4AE38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9AAF0-771A-4457-B36D-6C76FDADB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98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77160-7163-4204-BC9A-1A17DDC29E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22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207F5-9C40-4438-9AC0-4CEA82F74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14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622C1-51DA-4A4A-9DAF-99F7B8B1A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65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E86B7-16A4-47FE-88B6-E369E800E0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98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95DB8-FB5B-4287-92F6-59917864B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82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706E2-AE58-43E3-9741-86FBEE58F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30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129E5-1B89-4E0F-B91B-17A9A9DF0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76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067C04-95FA-46A0-9E06-0115CA49E2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13" r:id="rId7"/>
    <p:sldLayoutId id="2147483720" r:id="rId8"/>
    <p:sldLayoutId id="2147483721" r:id="rId9"/>
    <p:sldLayoutId id="2147483722" r:id="rId10"/>
    <p:sldLayoutId id="2147483723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2.jp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 txBox="1">
            <a:spLocks/>
          </p:cNvSpPr>
          <p:nvPr/>
        </p:nvSpPr>
        <p:spPr bwMode="auto">
          <a:xfrm>
            <a:off x="457200" y="1679575"/>
            <a:ext cx="82296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b="1" dirty="0" smtClean="0"/>
              <a:t>Past, Present, and Future of the U.S. Gravity for the Redefinition of the American Vertical Datum (GRAV-D) Project</a:t>
            </a:r>
            <a:endParaRPr lang="en-US" sz="3600" dirty="0">
              <a:latin typeface="+mj-lt"/>
              <a:cs typeface="Times New Roman" charset="0"/>
            </a:endParaRPr>
          </a:p>
        </p:txBody>
      </p:sp>
      <p:sp>
        <p:nvSpPr>
          <p:cNvPr id="13315" name="Content Placeholder 2"/>
          <p:cNvSpPr txBox="1">
            <a:spLocks/>
          </p:cNvSpPr>
          <p:nvPr/>
        </p:nvSpPr>
        <p:spPr bwMode="auto">
          <a:xfrm>
            <a:off x="634180" y="4016699"/>
            <a:ext cx="8229600" cy="129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dirty="0" err="1" smtClean="0">
                <a:latin typeface="+mj-lt"/>
                <a:cs typeface="Times New Roman" charset="0"/>
              </a:rPr>
              <a:t>Dru</a:t>
            </a:r>
            <a:r>
              <a:rPr lang="en-US" dirty="0" smtClean="0">
                <a:latin typeface="+mj-lt"/>
                <a:cs typeface="Times New Roman" charset="0"/>
              </a:rPr>
              <a:t> Smith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dirty="0" smtClean="0">
                <a:latin typeface="+mj-lt"/>
                <a:cs typeface="Times New Roman" charset="0"/>
              </a:rPr>
              <a:t>NSRS Modernization Manager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70934" y="5568593"/>
            <a:ext cx="4202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Gravity, Geoid and Height Systems 2</a:t>
            </a:r>
            <a:endParaRPr lang="en-US" dirty="0"/>
          </a:p>
          <a:p>
            <a:pPr algn="ctr"/>
            <a:r>
              <a:rPr lang="en-US" dirty="0" smtClean="0"/>
              <a:t>Copenhagen, Denmark</a:t>
            </a:r>
          </a:p>
          <a:p>
            <a:pPr algn="ctr"/>
            <a:r>
              <a:rPr lang="en-US" dirty="0" smtClean="0"/>
              <a:t>September 17-21 2018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595DB8-FB5B-4287-92F6-59917864B75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TAGS &amp; TAGS 7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1968" r="7964" b="4029"/>
          <a:stretch/>
        </p:blipFill>
        <p:spPr>
          <a:xfrm>
            <a:off x="174171" y="1417639"/>
            <a:ext cx="5942506" cy="361156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116677" y="4474540"/>
            <a:ext cx="3027324" cy="1420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>
                <a:solidFill>
                  <a:schemeClr val="tx1"/>
                </a:solidFill>
                <a:latin typeface="+mn-lt"/>
              </a:rPr>
              <a:t>Conclusion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TAGS 7 handles turbulent/mountainous conditions better than the TAGS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8" t="1639" r="12562" b="12671"/>
          <a:stretch/>
        </p:blipFill>
        <p:spPr>
          <a:xfrm>
            <a:off x="174171" y="5174809"/>
            <a:ext cx="1512919" cy="1545811"/>
          </a:xfrm>
          <a:prstGeom prst="rect">
            <a:avLst/>
          </a:prstGeom>
          <a:ln w="12700">
            <a:solidFill>
              <a:schemeClr val="accent1">
                <a:shade val="95000"/>
                <a:satMod val="105000"/>
              </a:schemeClr>
            </a:solidFill>
          </a:ln>
        </p:spPr>
      </p:pic>
      <p:cxnSp>
        <p:nvCxnSpPr>
          <p:cNvPr id="12" name="Straight Arrow Connector 11"/>
          <p:cNvCxnSpPr/>
          <p:nvPr/>
        </p:nvCxnSpPr>
        <p:spPr>
          <a:xfrm flipV="1">
            <a:off x="762000" y="6324601"/>
            <a:ext cx="228600" cy="2939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Content Placeholder 2"/>
          <p:cNvSpPr txBox="1">
            <a:spLocks/>
          </p:cNvSpPr>
          <p:nvPr/>
        </p:nvSpPr>
        <p:spPr>
          <a:xfrm>
            <a:off x="6116677" y="1347958"/>
            <a:ext cx="3027324" cy="3017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>
                <a:solidFill>
                  <a:schemeClr val="tx1"/>
                </a:solidFill>
                <a:latin typeface="+mn-lt"/>
              </a:rPr>
              <a:t>Results</a:t>
            </a:r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For PN03139 the standard deviation decreased 1.23 </a:t>
            </a:r>
            <a:r>
              <a:rPr lang="en-US" sz="1600" dirty="0" err="1" smtClean="0">
                <a:solidFill>
                  <a:schemeClr val="tx1"/>
                </a:solidFill>
                <a:latin typeface="+mn-lt"/>
              </a:rPr>
              <a:t>mGals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 with the TAGS 7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Average decrease in standard deviation (8 lines) of 0.462 </a:t>
            </a:r>
            <a:r>
              <a:rPr lang="en-US" sz="1600" dirty="0" err="1" smtClean="0">
                <a:solidFill>
                  <a:schemeClr val="tx1"/>
                </a:solidFill>
                <a:latin typeface="+mn-lt"/>
              </a:rPr>
              <a:t>mGals</a:t>
            </a:r>
            <a:endParaRPr lang="en-US" sz="1600" dirty="0" smtClean="0">
              <a:solidFill>
                <a:schemeClr val="tx1"/>
              </a:solidFill>
              <a:latin typeface="+mn-lt"/>
            </a:endParaRPr>
          </a:p>
          <a:p>
            <a:pPr lvl="1">
              <a:buFontTx/>
              <a:buChar char="-"/>
            </a:pPr>
            <a:r>
              <a:rPr lang="en-US" sz="1400" dirty="0" smtClean="0">
                <a:solidFill>
                  <a:schemeClr val="tx1"/>
                </a:solidFill>
              </a:rPr>
              <a:t>No difference in smooth, flat location</a:t>
            </a:r>
          </a:p>
          <a:p>
            <a:pPr lvl="1">
              <a:buFontTx/>
              <a:buChar char="-"/>
            </a:pPr>
            <a:r>
              <a:rPr lang="en-US" sz="1400" dirty="0" smtClean="0">
                <a:solidFill>
                  <a:schemeClr val="tx1"/>
                </a:solidFill>
              </a:rPr>
              <a:t>0.927 </a:t>
            </a:r>
            <a:r>
              <a:rPr lang="en-US" sz="1400" dirty="0" err="1" smtClean="0">
                <a:solidFill>
                  <a:schemeClr val="tx1"/>
                </a:solidFill>
              </a:rPr>
              <a:t>mGals</a:t>
            </a:r>
            <a:r>
              <a:rPr lang="en-US" sz="1400" dirty="0" smtClean="0">
                <a:solidFill>
                  <a:schemeClr val="tx1"/>
                </a:solidFill>
              </a:rPr>
              <a:t> in mountainous location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687090" y="5098882"/>
            <a:ext cx="4429587" cy="16217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>
                <a:solidFill>
                  <a:schemeClr val="tx1"/>
                </a:solidFill>
                <a:latin typeface="+mn-lt"/>
              </a:rPr>
              <a:t>Survey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Pilatus PC-12 aircraft with both gravimeters installed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Total of 8 lines, split between mountains and plains</a:t>
            </a:r>
          </a:p>
          <a:p>
            <a:pPr lvl="1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Northwestern US (4 lines) November 2017</a:t>
            </a:r>
          </a:p>
          <a:p>
            <a:pPr lvl="1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Central US (4 lines) January 2018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9AAF0-771A-4457-B36D-6C76FDADB3E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9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45561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2400" dirty="0" smtClean="0"/>
              <a:t>GRAV-D Status 8-31-18: ~72%</a:t>
            </a: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2547257" y="5556250"/>
            <a:ext cx="5040086" cy="1295400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75314" y="5186918"/>
            <a:ext cx="229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Target 2019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4413250"/>
            <a:ext cx="2645229" cy="243840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4171" y="4060122"/>
            <a:ext cx="229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660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1"/>
                  </a:outerShdw>
                </a:effectLst>
              </a:rPr>
              <a:t>Completed 2018</a:t>
            </a:r>
            <a:endParaRPr lang="en-US" b="1" dirty="0">
              <a:ln w="660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1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26572" y="6482318"/>
            <a:ext cx="229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66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3">
                      <a:lumMod val="50000"/>
                    </a:schemeClr>
                  </a:outerShdw>
                </a:effectLst>
              </a:rPr>
              <a:t>Target 2020</a:t>
            </a:r>
            <a:endParaRPr lang="en-US" b="1" dirty="0">
              <a:ln w="66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3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96786" y="1704663"/>
            <a:ext cx="229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Target 2018-2022</a:t>
            </a:r>
            <a:endParaRPr lang="en-US" b="1" dirty="0">
              <a:ln w="66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tx1"/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9AAF0-771A-4457-B36D-6C76FDADB3E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3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49238" y="168275"/>
            <a:ext cx="4166898" cy="1143000"/>
          </a:xfrm>
        </p:spPr>
        <p:txBody>
          <a:bodyPr/>
          <a:lstStyle/>
          <a:p>
            <a:r>
              <a:rPr lang="en-US" altLang="en-US" dirty="0" smtClean="0"/>
              <a:t>Hawaii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495800" y="438150"/>
            <a:ext cx="5486400" cy="817563"/>
          </a:xfrm>
        </p:spPr>
        <p:txBody>
          <a:bodyPr/>
          <a:lstStyle/>
          <a:p>
            <a:r>
              <a:rPr lang="en-US" altLang="en-US" sz="2400" dirty="0" smtClean="0"/>
              <a:t>23 flights </a:t>
            </a:r>
            <a:br>
              <a:rPr lang="en-US" altLang="en-US" sz="2400" dirty="0" smtClean="0"/>
            </a:br>
            <a:r>
              <a:rPr lang="en-US" altLang="en-US" sz="2400" dirty="0" smtClean="0"/>
              <a:t>(22 required, 1 planned re-flight)</a:t>
            </a:r>
          </a:p>
          <a:p>
            <a:r>
              <a:rPr lang="en-US" altLang="en-US" sz="2400" dirty="0" smtClean="0"/>
              <a:t>156 flight hours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49238" y="1147907"/>
          <a:ext cx="2606675" cy="55145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0655">
                  <a:extLst>
                    <a:ext uri="{9D8B030D-6E8A-4147-A177-3AD203B41FA5}">
                      <a16:colId xmlns:a16="http://schemas.microsoft.com/office/drawing/2014/main" val="3073474910"/>
                    </a:ext>
                  </a:extLst>
                </a:gridCol>
                <a:gridCol w="709903">
                  <a:extLst>
                    <a:ext uri="{9D8B030D-6E8A-4147-A177-3AD203B41FA5}">
                      <a16:colId xmlns:a16="http://schemas.microsoft.com/office/drawing/2014/main" val="1177399232"/>
                    </a:ext>
                  </a:extLst>
                </a:gridCol>
                <a:gridCol w="976117">
                  <a:extLst>
                    <a:ext uri="{9D8B030D-6E8A-4147-A177-3AD203B41FA5}">
                      <a16:colId xmlns:a16="http://schemas.microsoft.com/office/drawing/2014/main" val="2564189441"/>
                    </a:ext>
                  </a:extLst>
                </a:gridCol>
              </a:tblGrid>
              <a:tr h="21600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Hawaii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72098"/>
                  </a:ext>
                </a:extLst>
              </a:tr>
              <a:tr h="2155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Flight Plan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Dist (NM)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Total </a:t>
                      </a:r>
                      <a:r>
                        <a:rPr lang="en-US" sz="1200" u="none" strike="noStrike" dirty="0" smtClean="0">
                          <a:effectLst/>
                        </a:rPr>
                        <a:t>Time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8275" marB="0" anchor="ctr"/>
                </a:tc>
                <a:extLst>
                  <a:ext uri="{0D108BD9-81ED-4DB2-BD59-A6C34878D82A}">
                    <a16:rowId xmlns:a16="http://schemas.microsoft.com/office/drawing/2014/main" val="3324011326"/>
                  </a:ext>
                </a:extLst>
              </a:tr>
              <a:tr h="216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2555.0</a:t>
                      </a:r>
                      <a:endParaRPr 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7.30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578304659"/>
                  </a:ext>
                </a:extLst>
              </a:tr>
              <a:tr h="216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2552.7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7.29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4278425114"/>
                  </a:ext>
                </a:extLst>
              </a:tr>
              <a:tr h="216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2550.0</a:t>
                      </a:r>
                      <a:endParaRPr 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7.29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711200444"/>
                  </a:ext>
                </a:extLst>
              </a:tr>
              <a:tr h="216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2548.2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7.28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4189358226"/>
                  </a:ext>
                </a:extLst>
              </a:tr>
              <a:tr h="216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2545.5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7.27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578582436"/>
                  </a:ext>
                </a:extLst>
              </a:tr>
              <a:tr h="216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2535.3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7.24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683565312"/>
                  </a:ext>
                </a:extLst>
              </a:tr>
              <a:tr h="216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2535.2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7.24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691487434"/>
                  </a:ext>
                </a:extLst>
              </a:tr>
              <a:tr h="216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2535.3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7.24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710976886"/>
                  </a:ext>
                </a:extLst>
              </a:tr>
              <a:tr h="216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2536.7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7.25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483377573"/>
                  </a:ext>
                </a:extLst>
              </a:tr>
              <a:tr h="216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2536.4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7.25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008938035"/>
                  </a:ext>
                </a:extLst>
              </a:tr>
              <a:tr h="216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2555.5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7.30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92267906"/>
                  </a:ext>
                </a:extLst>
              </a:tr>
              <a:tr h="216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2558.5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7.31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460072713"/>
                  </a:ext>
                </a:extLst>
              </a:tr>
              <a:tr h="216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2561.3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7.32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934787698"/>
                  </a:ext>
                </a:extLst>
              </a:tr>
              <a:tr h="216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2564.3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7.33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222742209"/>
                  </a:ext>
                </a:extLst>
              </a:tr>
              <a:tr h="216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2567.4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7.34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563305518"/>
                  </a:ext>
                </a:extLst>
              </a:tr>
              <a:tr h="216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2415.2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6.90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16924112"/>
                  </a:ext>
                </a:extLst>
              </a:tr>
              <a:tr h="216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2411.2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6.89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872614840"/>
                  </a:ext>
                </a:extLst>
              </a:tr>
              <a:tr h="216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2414.8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6.90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583803556"/>
                  </a:ext>
                </a:extLst>
              </a:tr>
              <a:tr h="216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2425.5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6.93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280666425"/>
                  </a:ext>
                </a:extLst>
              </a:tr>
              <a:tr h="216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2441.7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6.98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783745273"/>
                  </a:ext>
                </a:extLst>
              </a:tr>
              <a:tr h="216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2185.1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6.24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573549752"/>
                  </a:ext>
                </a:extLst>
              </a:tr>
              <a:tr h="216002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endParaRPr 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2064.7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5.89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550759692"/>
                  </a:ext>
                </a:extLst>
              </a:tr>
              <a:tr h="216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Totals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4" marR="8274" marT="16550" marB="165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54595.5</a:t>
                      </a:r>
                      <a:endParaRPr 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155.98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257803211"/>
                  </a:ext>
                </a:extLst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008313" y="1812493"/>
          <a:ext cx="6005044" cy="4640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Acrobat Document" r:id="rId4" imgW="7543542" imgH="5829185" progId="Acrobat.Document.2017">
                  <p:embed/>
                </p:oleObj>
              </mc:Choice>
              <mc:Fallback>
                <p:oleObj name="Acrobat Document" r:id="rId4" imgW="7543542" imgH="5829185" progId="Acrobat.Document.2017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08313" y="1812493"/>
                        <a:ext cx="6005044" cy="4640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9AAF0-771A-4457-B36D-6C76FDADB3E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9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1143000"/>
          </a:xfrm>
        </p:spPr>
        <p:txBody>
          <a:bodyPr/>
          <a:lstStyle/>
          <a:p>
            <a:r>
              <a:rPr lang="en-US" altLang="en-US" smtClean="0"/>
              <a:t>Guam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6899275" cy="1447800"/>
          </a:xfrm>
        </p:spPr>
        <p:txBody>
          <a:bodyPr/>
          <a:lstStyle/>
          <a:p>
            <a:r>
              <a:rPr lang="en-US" altLang="en-US" sz="2400" dirty="0" smtClean="0"/>
              <a:t>18 flights (17 required, 1 planned re-flight)</a:t>
            </a:r>
          </a:p>
          <a:p>
            <a:r>
              <a:rPr lang="en-US" altLang="en-US" sz="2400" dirty="0" smtClean="0"/>
              <a:t>110 flight hours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050277" y="1767529"/>
          <a:ext cx="2590799" cy="48592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2128">
                  <a:extLst>
                    <a:ext uri="{9D8B030D-6E8A-4147-A177-3AD203B41FA5}">
                      <a16:colId xmlns:a16="http://schemas.microsoft.com/office/drawing/2014/main" val="705657761"/>
                    </a:ext>
                  </a:extLst>
                </a:gridCol>
                <a:gridCol w="782128">
                  <a:extLst>
                    <a:ext uri="{9D8B030D-6E8A-4147-A177-3AD203B41FA5}">
                      <a16:colId xmlns:a16="http://schemas.microsoft.com/office/drawing/2014/main" val="1552029857"/>
                    </a:ext>
                  </a:extLst>
                </a:gridCol>
                <a:gridCol w="1026543">
                  <a:extLst>
                    <a:ext uri="{9D8B030D-6E8A-4147-A177-3AD203B41FA5}">
                      <a16:colId xmlns:a16="http://schemas.microsoft.com/office/drawing/2014/main" val="419117662"/>
                    </a:ext>
                  </a:extLst>
                </a:gridCol>
              </a:tblGrid>
              <a:tr h="24412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Guam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889938"/>
                  </a:ext>
                </a:extLst>
              </a:tr>
              <a:tr h="1541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Flight Plan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</a:rPr>
                        <a:t>Dist</a:t>
                      </a:r>
                      <a:r>
                        <a:rPr lang="en-US" sz="1200" u="none" strike="noStrike" dirty="0">
                          <a:effectLst/>
                        </a:rPr>
                        <a:t> (NM)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Total </a:t>
                      </a:r>
                      <a:r>
                        <a:rPr lang="en-US" sz="1200" u="none" strike="noStrike" dirty="0" smtClean="0">
                          <a:effectLst/>
                        </a:rPr>
                        <a:t>Time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ctr"/>
                </a:tc>
                <a:extLst>
                  <a:ext uri="{0D108BD9-81ED-4DB2-BD59-A6C34878D82A}">
                    <a16:rowId xmlns:a16="http://schemas.microsoft.com/office/drawing/2014/main" val="4024338730"/>
                  </a:ext>
                </a:extLst>
              </a:tr>
              <a:tr h="244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2265.2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6.47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831005040"/>
                  </a:ext>
                </a:extLst>
              </a:tr>
              <a:tr h="244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2262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6.46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140567225"/>
                  </a:ext>
                </a:extLst>
              </a:tr>
              <a:tr h="244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2257.4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6.45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368693588"/>
                  </a:ext>
                </a:extLst>
              </a:tr>
              <a:tr h="244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2254.5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6.44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626575017"/>
                  </a:ext>
                </a:extLst>
              </a:tr>
              <a:tr h="244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2251.7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6.43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482069535"/>
                  </a:ext>
                </a:extLst>
              </a:tr>
              <a:tr h="244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2242.4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6.41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606258250"/>
                  </a:ext>
                </a:extLst>
              </a:tr>
              <a:tr h="244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2245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6.41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44575549"/>
                  </a:ext>
                </a:extLst>
              </a:tr>
              <a:tr h="244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2448.9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6.42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31129079"/>
                  </a:ext>
                </a:extLst>
              </a:tr>
              <a:tr h="244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2249.1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6.43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724882859"/>
                  </a:ext>
                </a:extLst>
              </a:tr>
              <a:tr h="244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2251.5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6.43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863246861"/>
                  </a:ext>
                </a:extLst>
              </a:tr>
              <a:tr h="244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2323.6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6.64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139857159"/>
                  </a:ext>
                </a:extLst>
              </a:tr>
              <a:tr h="244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2106.3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6.65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962766362"/>
                  </a:ext>
                </a:extLst>
              </a:tr>
              <a:tr h="244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2468.3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6.67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293938918"/>
                  </a:ext>
                </a:extLst>
              </a:tr>
              <a:tr h="244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2342.4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6.69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650266115"/>
                  </a:ext>
                </a:extLst>
              </a:tr>
              <a:tr h="244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2265.2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6.65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875024519"/>
                  </a:ext>
                </a:extLst>
              </a:tr>
              <a:tr h="244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2078.5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5.94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696397555"/>
                  </a:ext>
                </a:extLst>
              </a:tr>
              <a:tr h="244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2091.2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5.97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325355549"/>
                  </a:ext>
                </a:extLst>
              </a:tr>
              <a:tr h="244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Totals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38403.2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109.58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379346576"/>
                  </a:ext>
                </a:extLst>
              </a:tr>
            </a:tbl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462752" y="1375064"/>
          <a:ext cx="4057793" cy="5251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Acrobat Document" r:id="rId3" imgW="5829085" imgH="7543571" progId="Acrobat.Document.2017">
                  <p:embed/>
                </p:oleObj>
              </mc:Choice>
              <mc:Fallback>
                <p:oleObj name="Acrobat Document" r:id="rId3" imgW="5829085" imgH="7543571" progId="Acrobat.Document.2017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2752" y="1375064"/>
                        <a:ext cx="4057793" cy="52517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9AAF0-771A-4457-B36D-6C76FDADB3E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8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American Samoa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3200400" cy="1447800"/>
          </a:xfrm>
        </p:spPr>
        <p:txBody>
          <a:bodyPr/>
          <a:lstStyle/>
          <a:p>
            <a:r>
              <a:rPr lang="en-US" altLang="en-US" sz="2400" dirty="0" smtClean="0"/>
              <a:t>10 flights (9 required, 1 planned re-flight)</a:t>
            </a:r>
          </a:p>
          <a:p>
            <a:r>
              <a:rPr lang="en-US" altLang="en-US" sz="2400" dirty="0" smtClean="0"/>
              <a:t>57 flight hours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85800" y="2925762"/>
          <a:ext cx="2667000" cy="28567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3440597948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87047904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395558573"/>
                    </a:ext>
                  </a:extLst>
                </a:gridCol>
              </a:tblGrid>
              <a:tr h="23961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American Samoa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5263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Flight Plan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Dist (NM)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Total </a:t>
                      </a:r>
                      <a:r>
                        <a:rPr lang="en-US" sz="1200" u="none" strike="noStrike" dirty="0" smtClean="0">
                          <a:effectLst/>
                        </a:rPr>
                        <a:t>Time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ctr"/>
                </a:tc>
                <a:extLst>
                  <a:ext uri="{0D108BD9-81ED-4DB2-BD59-A6C34878D82A}">
                    <a16:rowId xmlns:a16="http://schemas.microsoft.com/office/drawing/2014/main" val="1340822367"/>
                  </a:ext>
                </a:extLst>
              </a:tr>
              <a:tr h="2396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2349.2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683537408"/>
                  </a:ext>
                </a:extLst>
              </a:tr>
              <a:tr h="2396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2349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462702987"/>
                  </a:ext>
                </a:extLst>
              </a:tr>
              <a:tr h="2396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2348.3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770106564"/>
                  </a:ext>
                </a:extLst>
              </a:tr>
              <a:tr h="2396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2348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811105238"/>
                  </a:ext>
                </a:extLst>
              </a:tr>
              <a:tr h="2396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2348.5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26137509"/>
                  </a:ext>
                </a:extLst>
              </a:tr>
              <a:tr h="2396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1915.9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5.47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652605760"/>
                  </a:ext>
                </a:extLst>
              </a:tr>
              <a:tr h="2396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1924.8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5.50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874101707"/>
                  </a:ext>
                </a:extLst>
              </a:tr>
              <a:tr h="2396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2248.1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6.42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965504376"/>
                  </a:ext>
                </a:extLst>
              </a:tr>
              <a:tr h="2396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2158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6.17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242021798"/>
                  </a:ext>
                </a:extLst>
              </a:tr>
              <a:tr h="2396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Totals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19989.8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57.11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403398797"/>
                  </a:ext>
                </a:extLst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224337" y="1261629"/>
          <a:ext cx="4109172" cy="5318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Acrobat Document" r:id="rId4" imgW="5829085" imgH="7543571" progId="Acrobat.Document.2017">
                  <p:embed/>
                </p:oleObj>
              </mc:Choice>
              <mc:Fallback>
                <p:oleObj name="Acrobat Document" r:id="rId4" imgW="5829085" imgH="7543571" progId="Acrobat.Document.2017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24337" y="1261629"/>
                        <a:ext cx="4109172" cy="53182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9AAF0-771A-4457-B36D-6C76FDADB3E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4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Completion in 2022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600199"/>
            <a:ext cx="5334000" cy="5007429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b="1" dirty="0" smtClean="0"/>
              <a:t>FY19</a:t>
            </a:r>
            <a:r>
              <a:rPr lang="en-US" dirty="0" smtClean="0"/>
              <a:t> – Pacific Island Survey </a:t>
            </a:r>
          </a:p>
          <a:p>
            <a:r>
              <a:rPr lang="en-US" dirty="0" smtClean="0"/>
              <a:t>This is our most risky survey of the project due to the expense, travel distance, and remoteness</a:t>
            </a:r>
          </a:p>
          <a:p>
            <a:r>
              <a:rPr lang="en-US" dirty="0" smtClean="0"/>
              <a:t>Building in flexibility into the survey – significant communication and </a:t>
            </a:r>
          </a:p>
          <a:p>
            <a:r>
              <a:rPr lang="en-US" dirty="0" smtClean="0"/>
              <a:t>Using the NOAA G-IV aircraft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FY20</a:t>
            </a:r>
            <a:r>
              <a:rPr lang="en-US" dirty="0" smtClean="0"/>
              <a:t> – Aleutian Islands Survey</a:t>
            </a:r>
          </a:p>
          <a:p>
            <a:r>
              <a:rPr lang="en-US" dirty="0" smtClean="0"/>
              <a:t>Also a challenging area being remote, but not as large an area as the Pacific Islands</a:t>
            </a:r>
          </a:p>
          <a:p>
            <a:r>
              <a:rPr lang="en-US" dirty="0" smtClean="0"/>
              <a:t>May also be done with the NOAA G-IV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FY21-FY22</a:t>
            </a:r>
          </a:p>
          <a:p>
            <a:r>
              <a:rPr lang="en-US" dirty="0" smtClean="0"/>
              <a:t>Weather is going to be the biggest challenge</a:t>
            </a:r>
          </a:p>
          <a:p>
            <a:r>
              <a:rPr lang="en-US" dirty="0" smtClean="0"/>
              <a:t>Finding unique ways to be flexible with scheduling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08674"/>
            <a:ext cx="2699837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9AAF0-771A-4457-B36D-6C76FDADB3E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0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Post-2022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600199"/>
            <a:ext cx="5334000" cy="500742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b="1" dirty="0" smtClean="0"/>
              <a:t>Monitoring and Validation</a:t>
            </a:r>
            <a:endParaRPr lang="en-US" dirty="0" smtClean="0"/>
          </a:p>
          <a:p>
            <a:r>
              <a:rPr lang="en-US" dirty="0" smtClean="0"/>
              <a:t>Target specific areas of interest with different survey designs (ex. Lower altitude)</a:t>
            </a:r>
          </a:p>
          <a:p>
            <a:r>
              <a:rPr lang="en-US" dirty="0" smtClean="0"/>
              <a:t>Resurvey areas of uncertainty or change</a:t>
            </a:r>
          </a:p>
          <a:p>
            <a:r>
              <a:rPr lang="en-US" dirty="0" smtClean="0"/>
              <a:t>Address any marginally acceptable areas identified as a priority for geoid modeling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Outside the United States</a:t>
            </a:r>
            <a:endParaRPr lang="en-US" dirty="0" smtClean="0"/>
          </a:p>
          <a:p>
            <a:r>
              <a:rPr lang="en-US" dirty="0" smtClean="0"/>
              <a:t>Target areas of interest that affect the U.S. geoid and support interests of NGA and neighbors</a:t>
            </a:r>
          </a:p>
          <a:p>
            <a:pPr lvl="1"/>
            <a:r>
              <a:rPr lang="en-US" dirty="0" smtClean="0"/>
              <a:t>Mexican mountains</a:t>
            </a:r>
          </a:p>
          <a:p>
            <a:pPr lvl="1"/>
            <a:r>
              <a:rPr lang="en-US" dirty="0" smtClean="0"/>
              <a:t>Canadian mountains</a:t>
            </a:r>
          </a:p>
          <a:p>
            <a:pPr lvl="1"/>
            <a:r>
              <a:rPr lang="en-US" dirty="0" smtClean="0"/>
              <a:t>Caribbean</a:t>
            </a:r>
          </a:p>
          <a:p>
            <a:pPr lvl="1"/>
            <a:r>
              <a:rPr lang="en-US" dirty="0" smtClean="0"/>
              <a:t>Extended areas in the Pacific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136" y="1763486"/>
            <a:ext cx="3042716" cy="4179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9AAF0-771A-4457-B36D-6C76FDADB3E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7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GRAV-D is currently at ~72% complete and on track to finish data collection in 2022</a:t>
            </a:r>
          </a:p>
          <a:p>
            <a:r>
              <a:rPr lang="en-US" dirty="0" smtClean="0"/>
              <a:t>The addition of the TAGS 7 will improve data quality in mountainous areas and allow for potential UAS data collection</a:t>
            </a:r>
          </a:p>
          <a:p>
            <a:r>
              <a:rPr lang="en-US" dirty="0" smtClean="0"/>
              <a:t>Future surveying includes a large survey in the Pacific Islands and after 2022 areas adjacent to the U.S.</a:t>
            </a:r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Thank you for your attention!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9AAF0-771A-4457-B36D-6C76FDADB3E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6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1494"/>
            <a:ext cx="8229600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9AAF0-771A-4457-B36D-6C76FDADB3E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Outline</a:t>
            </a:r>
          </a:p>
        </p:txBody>
      </p:sp>
      <p:sp>
        <p:nvSpPr>
          <p:cNvPr id="13315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1184"/>
          </a:xfrm>
        </p:spPr>
        <p:txBody>
          <a:bodyPr/>
          <a:lstStyle/>
          <a:p>
            <a:pPr lvl="1" eaLnBrk="1" hangingPunct="1"/>
            <a:r>
              <a:rPr lang="en-US" altLang="en-US" dirty="0" smtClean="0"/>
              <a:t>History and Background of GRAV-D</a:t>
            </a:r>
          </a:p>
          <a:p>
            <a:pPr marL="1371600" lvl="2" indent="-395288" eaLnBrk="1" hangingPunct="1"/>
            <a:r>
              <a:rPr lang="en-US" altLang="en-US" dirty="0" smtClean="0"/>
              <a:t>Purpose</a:t>
            </a:r>
          </a:p>
          <a:p>
            <a:pPr marL="1371600" lvl="2" indent="-395288" eaLnBrk="1" hangingPunct="1"/>
            <a:r>
              <a:rPr lang="en-US" altLang="en-US" dirty="0" smtClean="0"/>
              <a:t>Methods</a:t>
            </a:r>
            <a:endParaRPr lang="en-US" altLang="en-US" dirty="0"/>
          </a:p>
          <a:p>
            <a:pPr lvl="1" eaLnBrk="1" hangingPunct="1"/>
            <a:r>
              <a:rPr lang="en-US" altLang="en-US" dirty="0" smtClean="0"/>
              <a:t>Current GRAV-D Operations</a:t>
            </a:r>
          </a:p>
          <a:p>
            <a:pPr marL="1371600" lvl="2" indent="-395288" eaLnBrk="1" hangingPunct="1"/>
            <a:r>
              <a:rPr lang="en-US" altLang="en-US" dirty="0" smtClean="0"/>
              <a:t>Project Status</a:t>
            </a:r>
          </a:p>
          <a:p>
            <a:pPr marL="1371600" lvl="2" indent="-395288" eaLnBrk="1" hangingPunct="1"/>
            <a:r>
              <a:rPr lang="en-US" altLang="en-US" dirty="0" smtClean="0"/>
              <a:t>Target Areas for 2018-2019</a:t>
            </a:r>
          </a:p>
          <a:p>
            <a:pPr lvl="1" eaLnBrk="1" hangingPunct="1"/>
            <a:r>
              <a:rPr lang="en-US" altLang="en-US" dirty="0" smtClean="0"/>
              <a:t>Future of GRAV-D</a:t>
            </a:r>
          </a:p>
          <a:p>
            <a:pPr marL="1371600" lvl="2" indent="-395288" eaLnBrk="1" hangingPunct="1"/>
            <a:r>
              <a:rPr lang="en-US" altLang="en-US" dirty="0" smtClean="0"/>
              <a:t>Completion of the Initial Phase (2022)</a:t>
            </a:r>
          </a:p>
          <a:p>
            <a:pPr marL="1371600" lvl="2" indent="-395288" eaLnBrk="1" hangingPunct="1"/>
            <a:r>
              <a:rPr lang="en-US" altLang="en-US" dirty="0" smtClean="0"/>
              <a:t>Post-2022</a:t>
            </a:r>
            <a:r>
              <a:rPr lang="en-US" altLang="en-US" dirty="0"/>
              <a:t> </a:t>
            </a:r>
            <a:r>
              <a:rPr lang="en-US" altLang="en-US" dirty="0" smtClean="0"/>
              <a:t>Plans</a:t>
            </a:r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9AAF0-771A-4457-B36D-6C76FDADB3E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696200" cy="12192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cs typeface="Arial" pitchFamily="34" charset="0"/>
              </a:rPr>
              <a:t>NGS Mission Statement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2895600" y="1905000"/>
            <a:ext cx="5943600" cy="1905000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tabLst>
                <a:tab pos="0" algn="l"/>
              </a:tabLst>
              <a:defRPr/>
            </a:pPr>
            <a:r>
              <a:rPr lang="en-US" altLang="zh-CN" sz="2800" dirty="0" smtClean="0">
                <a:cs typeface="Arial" pitchFamily="34" charset="0"/>
              </a:rPr>
              <a:t>To define, maintain and provide access to the </a:t>
            </a:r>
            <a:r>
              <a:rPr lang="en-US" altLang="zh-CN" sz="2800" b="1" dirty="0" smtClean="0">
                <a:cs typeface="Arial" pitchFamily="34" charset="0"/>
              </a:rPr>
              <a:t>National Spatial Reference System</a:t>
            </a:r>
            <a:r>
              <a:rPr lang="en-US" altLang="zh-CN" sz="2800" dirty="0" smtClean="0">
                <a:cs typeface="Arial" pitchFamily="34" charset="0"/>
              </a:rPr>
              <a:t> (</a:t>
            </a:r>
            <a:r>
              <a:rPr lang="en-US" altLang="zh-CN" sz="2800" b="1" dirty="0" smtClean="0">
                <a:solidFill>
                  <a:srgbClr val="0033CC"/>
                </a:solidFill>
                <a:cs typeface="Arial" pitchFamily="34" charset="0"/>
              </a:rPr>
              <a:t>NSRS</a:t>
            </a:r>
            <a:r>
              <a:rPr lang="en-US" altLang="zh-CN" sz="2800" dirty="0" smtClean="0">
                <a:cs typeface="Arial" pitchFamily="34" charset="0"/>
              </a:rPr>
              <a:t>) to meet our nation’s economic, social, and environmental needs.  </a:t>
            </a:r>
          </a:p>
        </p:txBody>
      </p:sp>
      <p:sp>
        <p:nvSpPr>
          <p:cNvPr id="4" name="Oval 3"/>
          <p:cNvSpPr/>
          <p:nvPr/>
        </p:nvSpPr>
        <p:spPr>
          <a:xfrm>
            <a:off x="304800" y="1752600"/>
            <a:ext cx="2286000" cy="22860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33400" y="4800600"/>
            <a:ext cx="8153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400" dirty="0"/>
              <a:t>The </a:t>
            </a:r>
            <a:r>
              <a:rPr lang="en-US" altLang="en-US" sz="2400" b="1" dirty="0"/>
              <a:t>NSRS</a:t>
            </a:r>
            <a:r>
              <a:rPr lang="en-US" altLang="en-US" sz="2400" dirty="0"/>
              <a:t> is a consistent coordinate system that defines latitude, longitude, height, scale, gravity, and orientation throughout the United States.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9AAF0-771A-4457-B36D-6C76FDADB3E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6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089025" y="5926667"/>
            <a:ext cx="7162800" cy="918633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  <a:defRPr/>
            </a:pPr>
            <a:r>
              <a:rPr lang="en-US" sz="1200" b="1" dirty="0" smtClean="0">
                <a:latin typeface="+mj-lt"/>
                <a:cs typeface="Times New Roman" pitchFamily="18" charset="0"/>
              </a:rPr>
              <a:t>Approximate mismatch between NAVD 88 (zero surface) and the global geoid (i.e. sea level)</a:t>
            </a:r>
          </a:p>
          <a:p>
            <a:pPr algn="ctr" eaLnBrk="1" hangingPunct="1">
              <a:defRPr/>
            </a:pPr>
            <a:endParaRPr lang="en-US" sz="1200" dirty="0" smtClean="0">
              <a:latin typeface="+mj-lt"/>
            </a:endParaRPr>
          </a:p>
          <a:p>
            <a:pPr algn="ctr" eaLnBrk="1" hangingPunct="1">
              <a:defRPr/>
            </a:pPr>
            <a:endParaRPr lang="en-US" sz="1200" dirty="0" smtClean="0">
              <a:latin typeface="+mj-lt"/>
            </a:endParaRPr>
          </a:p>
          <a:p>
            <a:pPr algn="ctr" eaLnBrk="1" hangingPunct="1">
              <a:buFontTx/>
              <a:buNone/>
              <a:defRPr/>
            </a:pPr>
            <a:endParaRPr lang="en-US" sz="1200" dirty="0" smtClean="0">
              <a:latin typeface="+mj-lt"/>
            </a:endParaRPr>
          </a:p>
          <a:p>
            <a:pPr lvl="1" algn="ctr" eaLnBrk="1" hangingPunct="1">
              <a:defRPr/>
            </a:pPr>
            <a:endParaRPr lang="en-US" sz="1200" dirty="0" smtClean="0">
              <a:latin typeface="+mj-lt"/>
            </a:endParaRPr>
          </a:p>
          <a:p>
            <a:pPr lvl="1" algn="ctr" eaLnBrk="1" hangingPunct="1">
              <a:defRPr/>
            </a:pPr>
            <a:endParaRPr lang="en-US" sz="1200" dirty="0" smtClean="0">
              <a:latin typeface="+mj-lt"/>
            </a:endParaRPr>
          </a:p>
          <a:p>
            <a:pPr algn="ctr" eaLnBrk="1" hangingPunct="1">
              <a:defRPr/>
            </a:pPr>
            <a:endParaRPr lang="en-US" sz="1200" dirty="0" smtClean="0">
              <a:latin typeface="+mj-lt"/>
            </a:endParaRPr>
          </a:p>
          <a:p>
            <a:pPr algn="ctr" eaLnBrk="1" hangingPunct="1">
              <a:defRPr/>
            </a:pPr>
            <a:endParaRPr lang="en-US" sz="1200" dirty="0" smtClean="0">
              <a:latin typeface="+mj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38100"/>
            <a:ext cx="9067800" cy="1143000"/>
          </a:xfrm>
          <a:prstGeom prst="rect">
            <a:avLst/>
          </a:prstGeom>
          <a:solidFill>
            <a:srgbClr val="C1CDE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dirty="0">
                <a:latin typeface="+mj-lt"/>
                <a:cs typeface="Times New Roman" pitchFamily="18" charset="0"/>
              </a:rPr>
              <a:t>NAVD</a:t>
            </a:r>
            <a:r>
              <a:rPr lang="en-US" sz="4400" kern="0" dirty="0" smtClean="0">
                <a:latin typeface="+mj-lt"/>
                <a:ea typeface="+mj-ea"/>
                <a:cs typeface="Times New Roman" pitchFamily="18" charset="0"/>
              </a:rPr>
              <a:t> </a:t>
            </a:r>
            <a:r>
              <a:rPr lang="en-US" sz="4400" kern="0" dirty="0">
                <a:latin typeface="+mj-lt"/>
                <a:ea typeface="+mj-ea"/>
                <a:cs typeface="Times New Roman" pitchFamily="18" charset="0"/>
              </a:rPr>
              <a:t>88 </a:t>
            </a:r>
            <a:r>
              <a:rPr lang="en-US" sz="4400" kern="0" dirty="0" smtClean="0">
                <a:latin typeface="+mj-lt"/>
                <a:ea typeface="+mj-ea"/>
                <a:cs typeface="Times New Roman" pitchFamily="18" charset="0"/>
              </a:rPr>
              <a:t>Problems</a:t>
            </a:r>
            <a:endParaRPr lang="en-US" sz="4400" kern="0" dirty="0"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181100"/>
            <a:ext cx="909637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9AAF0-771A-4457-B36D-6C76FDADB3E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5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8150" y="304800"/>
            <a:ext cx="8267700" cy="803275"/>
          </a:xfrm>
          <a:prstGeom prst="rect">
            <a:avLst/>
          </a:prstGeom>
        </p:spPr>
        <p:txBody>
          <a:bodyPr lIns="64232" tIns="32114" rIns="64232" bIns="32114"/>
          <a:lstStyle/>
          <a:p>
            <a:pPr algn="ctr" defTabSz="642321" eaLnBrk="0">
              <a:defRPr/>
            </a:pPr>
            <a:r>
              <a:rPr lang="en-US" sz="4600" dirty="0">
                <a:latin typeface="+mj-lt"/>
                <a:ea typeface="+mj-ea"/>
                <a:cs typeface="Times New Roman" pitchFamily="18" charset="0"/>
              </a:rPr>
              <a:t>Building a Gravity Field</a:t>
            </a:r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343324" y="1189038"/>
            <a:ext cx="8038676" cy="1770498"/>
            <a:chOff x="343324" y="1189299"/>
            <a:chExt cx="8038676" cy="1770814"/>
          </a:xfrm>
        </p:grpSpPr>
        <p:pic>
          <p:nvPicPr>
            <p:cNvPr id="29718" name="Picture 2" descr="C:\Work\Presentations\Graphics\grace_satellite-600x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398" y="1206027"/>
              <a:ext cx="1787202" cy="1435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63" t="26244" r="42294" b="9790"/>
            <a:stretch>
              <a:fillRect/>
            </a:stretch>
          </p:blipFill>
          <p:spPr bwMode="auto">
            <a:xfrm>
              <a:off x="6814998" y="1189299"/>
              <a:ext cx="1567002" cy="1553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0" name="TextBox 10"/>
            <p:cNvSpPr txBox="1">
              <a:spLocks noChangeArrowheads="1"/>
            </p:cNvSpPr>
            <p:nvPr/>
          </p:nvSpPr>
          <p:spPr bwMode="auto">
            <a:xfrm>
              <a:off x="3722190" y="1524000"/>
              <a:ext cx="2267691" cy="769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4" tIns="45678" rIns="91354" bIns="4567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 dirty="0">
                  <a:latin typeface="+mj-lt"/>
                  <a:cs typeface="Times New Roman" pitchFamily="18" charset="0"/>
                </a:rPr>
                <a:t>Long Wavelengths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 dirty="0">
                  <a:latin typeface="+mj-lt"/>
                  <a:cs typeface="Times New Roman" pitchFamily="18" charset="0"/>
                </a:rPr>
                <a:t>(≥ 250 km)</a:t>
              </a:r>
            </a:p>
          </p:txBody>
        </p:sp>
        <p:sp>
          <p:nvSpPr>
            <p:cNvPr id="29721" name="TextBox 11"/>
            <p:cNvSpPr txBox="1">
              <a:spLocks noChangeArrowheads="1"/>
            </p:cNvSpPr>
            <p:nvPr/>
          </p:nvSpPr>
          <p:spPr bwMode="auto">
            <a:xfrm>
              <a:off x="343324" y="2590800"/>
              <a:ext cx="3218143" cy="369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4" tIns="45678" rIns="91354" bIns="4567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+mj-lt"/>
                  <a:cs typeface="Times New Roman" pitchFamily="18" charset="0"/>
                </a:rPr>
                <a:t>GRACE/GOCE/Satellite Altimetry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717494" y="2948219"/>
            <a:ext cx="7830604" cy="1743648"/>
            <a:chOff x="717032" y="3031201"/>
            <a:chExt cx="7831408" cy="1742898"/>
          </a:xfrm>
        </p:grpSpPr>
        <p:pic>
          <p:nvPicPr>
            <p:cNvPr id="29714" name="Picture 3" descr="C:\Work\Presentations\Graphics\Citation\NOAA Jet CU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4" t="10252" b="31152"/>
            <a:stretch>
              <a:fillRect/>
            </a:stretch>
          </p:blipFill>
          <p:spPr bwMode="auto">
            <a:xfrm>
              <a:off x="1030785" y="3284942"/>
              <a:ext cx="1850678" cy="914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5" name="TextBox 13"/>
            <p:cNvSpPr txBox="1">
              <a:spLocks noChangeArrowheads="1"/>
            </p:cNvSpPr>
            <p:nvPr/>
          </p:nvSpPr>
          <p:spPr bwMode="auto">
            <a:xfrm>
              <a:off x="3548398" y="3624713"/>
              <a:ext cx="2940998" cy="707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4" tIns="45678" rIns="91354" bIns="4567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latin typeface="+mj-lt"/>
                  <a:cs typeface="Times New Roman" pitchFamily="18" charset="0"/>
                </a:rPr>
                <a:t>Intermediate Wavelengths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latin typeface="+mj-lt"/>
                  <a:cs typeface="Times New Roman" pitchFamily="18" charset="0"/>
                </a:rPr>
                <a:t>(500 km to 20 km)</a:t>
              </a:r>
            </a:p>
          </p:txBody>
        </p:sp>
        <p:pic>
          <p:nvPicPr>
            <p:cNvPr id="29716" name="Picture 4" descr="ak08_grav_preli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25" b="14104"/>
            <a:stretch>
              <a:fillRect/>
            </a:stretch>
          </p:blipFill>
          <p:spPr bwMode="auto">
            <a:xfrm>
              <a:off x="6625125" y="3031201"/>
              <a:ext cx="1923315" cy="1742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7" name="TextBox 20"/>
            <p:cNvSpPr txBox="1">
              <a:spLocks noChangeArrowheads="1"/>
            </p:cNvSpPr>
            <p:nvPr/>
          </p:nvSpPr>
          <p:spPr bwMode="auto">
            <a:xfrm>
              <a:off x="717032" y="4221432"/>
              <a:ext cx="2399768" cy="430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4" tIns="45678" rIns="91354" bIns="4567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+mj-lt"/>
                  <a:cs typeface="Times New Roman" pitchFamily="18" charset="0"/>
                </a:rPr>
                <a:t>Airborne</a:t>
              </a:r>
              <a:r>
                <a:rPr lang="en-US" altLang="en-US" sz="2200" dirty="0">
                  <a:latin typeface="+mj-lt"/>
                  <a:cs typeface="Times New Roman" pitchFamily="18" charset="0"/>
                </a:rPr>
                <a:t> </a:t>
              </a:r>
              <a:r>
                <a:rPr lang="en-US" altLang="en-US" sz="1800" dirty="0">
                  <a:latin typeface="+mj-lt"/>
                  <a:cs typeface="Times New Roman" pitchFamily="18" charset="0"/>
                </a:rPr>
                <a:t>Measurement</a:t>
              </a:r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292391" y="4782629"/>
            <a:ext cx="8089609" cy="1676299"/>
            <a:chOff x="291742" y="5029200"/>
            <a:chExt cx="8090258" cy="1676400"/>
          </a:xfrm>
        </p:grpSpPr>
        <p:pic>
          <p:nvPicPr>
            <p:cNvPr id="29710" name="Picture 4" descr="C:\Work\GRAV-D\Images-graphics\NEW ORLEANS AP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5" t="24883" r="20724" b="32260"/>
            <a:stretch>
              <a:fillRect/>
            </a:stretch>
          </p:blipFill>
          <p:spPr bwMode="auto">
            <a:xfrm>
              <a:off x="980554" y="5029200"/>
              <a:ext cx="1951137" cy="1045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1" name="TextBox 21"/>
            <p:cNvSpPr txBox="1">
              <a:spLocks noChangeArrowheads="1"/>
            </p:cNvSpPr>
            <p:nvPr/>
          </p:nvSpPr>
          <p:spPr bwMode="auto">
            <a:xfrm>
              <a:off x="291742" y="6052509"/>
              <a:ext cx="3453997" cy="646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4" tIns="45678" rIns="91354" bIns="4567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+mj-lt"/>
                  <a:cs typeface="Times New Roman" pitchFamily="18" charset="0"/>
                </a:rPr>
                <a:t>Surface Measurement and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+mj-lt"/>
                  <a:cs typeface="Times New Roman" pitchFamily="18" charset="0"/>
                </a:rPr>
                <a:t>Predicted Gravity from Topography</a:t>
              </a:r>
            </a:p>
          </p:txBody>
        </p:sp>
        <p:sp>
          <p:nvSpPr>
            <p:cNvPr id="29712" name="TextBox 22"/>
            <p:cNvSpPr txBox="1">
              <a:spLocks noChangeArrowheads="1"/>
            </p:cNvSpPr>
            <p:nvPr/>
          </p:nvSpPr>
          <p:spPr bwMode="auto">
            <a:xfrm>
              <a:off x="3886200" y="5311999"/>
              <a:ext cx="2146420" cy="707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4" tIns="45678" rIns="91354" bIns="4567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latin typeface="+mj-lt"/>
                  <a:cs typeface="Times New Roman" pitchFamily="18" charset="0"/>
                </a:rPr>
                <a:t>Short Wavelengths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latin typeface="+mj-lt"/>
                  <a:cs typeface="Times New Roman" pitchFamily="18" charset="0"/>
                </a:rPr>
                <a:t>(&lt; 100 km)</a:t>
              </a:r>
            </a:p>
          </p:txBody>
        </p:sp>
        <p:pic>
          <p:nvPicPr>
            <p:cNvPr id="29713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73" r="73679" b="38123"/>
            <a:stretch>
              <a:fillRect/>
            </a:stretch>
          </p:blipFill>
          <p:spPr bwMode="auto">
            <a:xfrm>
              <a:off x="6756836" y="5081663"/>
              <a:ext cx="1625164" cy="1623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03" name="TextBox 25"/>
          <p:cNvSpPr txBox="1">
            <a:spLocks noChangeArrowheads="1"/>
          </p:cNvSpPr>
          <p:nvPr/>
        </p:nvSpPr>
        <p:spPr bwMode="auto">
          <a:xfrm>
            <a:off x="4495800" y="2595082"/>
            <a:ext cx="363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8" rIns="91354" bIns="4567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838200" y="2976082"/>
            <a:ext cx="7772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38200" y="4685876"/>
            <a:ext cx="7772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7" name="TextBox 25"/>
          <p:cNvSpPr txBox="1">
            <a:spLocks noChangeArrowheads="1"/>
          </p:cNvSpPr>
          <p:nvPr/>
        </p:nvSpPr>
        <p:spPr bwMode="auto">
          <a:xfrm>
            <a:off x="4513263" y="4609676"/>
            <a:ext cx="363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8" rIns="91354" bIns="4567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595DB8-FB5B-4287-92F6-59917864B75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 sz="4000" dirty="0" smtClean="0"/>
              <a:t>GRAV-D Project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1295400"/>
            <a:ext cx="4876800" cy="54102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b="1" dirty="0" smtClean="0"/>
              <a:t>Overall Target</a:t>
            </a:r>
            <a:r>
              <a:rPr lang="en-US" dirty="0" smtClean="0"/>
              <a:t>: 2 cm accuracy </a:t>
            </a:r>
            <a:r>
              <a:rPr lang="en-US" dirty="0" err="1" smtClean="0"/>
              <a:t>orthometric</a:t>
            </a:r>
            <a:r>
              <a:rPr lang="en-US" dirty="0" smtClean="0"/>
              <a:t> heights from GNSS and a geoid model</a:t>
            </a:r>
          </a:p>
          <a:p>
            <a:pPr>
              <a:defRPr/>
            </a:pPr>
            <a:r>
              <a:rPr lang="en-US" b="1" dirty="0" smtClean="0"/>
              <a:t>GRAV-D Goal</a:t>
            </a:r>
            <a:r>
              <a:rPr lang="en-US" dirty="0" smtClean="0"/>
              <a:t>: Create gravimetric geoid accurate to 1 cm where possible using airborne gravity data</a:t>
            </a:r>
          </a:p>
          <a:p>
            <a:pPr>
              <a:defRPr/>
            </a:pPr>
            <a:r>
              <a:rPr lang="en-US" b="1" dirty="0" smtClean="0"/>
              <a:t>GRAV-D</a:t>
            </a:r>
            <a:r>
              <a:rPr lang="en-US" dirty="0" smtClean="0"/>
              <a:t>: Two thrusts of the project</a:t>
            </a:r>
          </a:p>
          <a:p>
            <a:pPr lvl="1">
              <a:defRPr/>
            </a:pPr>
            <a:r>
              <a:rPr lang="en-US" dirty="0" smtClean="0"/>
              <a:t>Airborne gravity survey of entire country and its holdings</a:t>
            </a:r>
          </a:p>
          <a:p>
            <a:pPr lvl="1">
              <a:defRPr/>
            </a:pPr>
            <a:r>
              <a:rPr lang="en-US" dirty="0" smtClean="0"/>
              <a:t>Long-term monitoring of geoid change</a:t>
            </a:r>
          </a:p>
          <a:p>
            <a:pPr>
              <a:defRPr/>
            </a:pPr>
            <a:r>
              <a:rPr lang="en-US" dirty="0" smtClean="0"/>
              <a:t>Leveraging partnerships to improve and validate gravity data</a:t>
            </a:r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447800"/>
            <a:ext cx="3417887" cy="447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9AAF0-771A-4457-B36D-6C76FDADB3E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8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8284" y="488155"/>
            <a:ext cx="8610600" cy="59083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4000" dirty="0">
                <a:latin typeface="+mj-lt"/>
              </a:rPr>
              <a:t>GRAV-D Methods</a:t>
            </a:r>
          </a:p>
        </p:txBody>
      </p:sp>
      <p:pic>
        <p:nvPicPr>
          <p:cNvPr id="8" name="gravimeter 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1370155"/>
            <a:ext cx="5280660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1" t="25676" r="16406" b="22973"/>
          <a:stretch/>
        </p:blipFill>
        <p:spPr>
          <a:xfrm>
            <a:off x="6051884" y="1370155"/>
            <a:ext cx="2595339" cy="2817797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209624" y="4908983"/>
            <a:ext cx="2842260" cy="183628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>
                <a:solidFill>
                  <a:schemeClr val="tx1"/>
                </a:solidFill>
                <a:latin typeface="+mn-lt"/>
              </a:rPr>
              <a:t>Equipment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</a:t>
            </a: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Micro-g Lacoste TAGS (2) &amp; TAGS 7 (1)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+mn-lt"/>
              </a:rPr>
              <a:t>NovAtel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IMU</a:t>
            </a: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Ground base stations for immediate quality control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" r="20324"/>
          <a:stretch/>
        </p:blipFill>
        <p:spPr>
          <a:xfrm>
            <a:off x="6051884" y="4343400"/>
            <a:ext cx="2538079" cy="2246417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81000" y="4941404"/>
            <a:ext cx="2842260" cy="14044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b="1" dirty="0" smtClean="0">
                <a:solidFill>
                  <a:schemeClr val="tx1"/>
                </a:solidFill>
                <a:latin typeface="+mn-lt"/>
              </a:rPr>
              <a:t>Survey Design 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Altitude: ~20,000 feet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Spacing: 10 km line /</a:t>
            </a:r>
            <a:br>
              <a:rPr lang="en-US" sz="1800" dirty="0" smtClean="0">
                <a:solidFill>
                  <a:schemeClr val="tx1"/>
                </a:solidFill>
                <a:latin typeface="+mn-lt"/>
              </a:rPr>
            </a:b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80 km cross line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Speed: variable</a:t>
            </a:r>
          </a:p>
          <a:p>
            <a:endParaRPr lang="en-US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9AAF0-771A-4457-B36D-6C76FDADB3E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8787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026555" y="100973"/>
            <a:ext cx="3834401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cs typeface="Times New Roman" panose="02020603050405020304" pitchFamily="18" charset="0"/>
              </a:rPr>
              <a:t>GRAV-D</a:t>
            </a:r>
            <a:r>
              <a:rPr lang="en-US" altLang="en-US" dirty="0" smtClean="0">
                <a:solidFill>
                  <a:srgbClr val="0000FF"/>
                </a:solidFill>
              </a:rPr>
              <a:t> </a:t>
            </a:r>
            <a:r>
              <a:rPr lang="en-US" altLang="en-US" dirty="0" smtClean="0">
                <a:cs typeface="Times New Roman" panose="02020603050405020304" pitchFamily="18" charset="0"/>
              </a:rPr>
              <a:t>Aircraft</a:t>
            </a:r>
          </a:p>
        </p:txBody>
      </p:sp>
      <p:pic>
        <p:nvPicPr>
          <p:cNvPr id="11268" name="Picture 3" descr="C:\Work\GRAV-D\Images-graphics\Turbo Commander\IMG_1009_c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7" t="20213" r="930" b="9967"/>
          <a:stretch/>
        </p:blipFill>
        <p:spPr bwMode="auto">
          <a:xfrm>
            <a:off x="224325" y="4698151"/>
            <a:ext cx="4203002" cy="162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10"/>
          <p:cNvSpPr txBox="1">
            <a:spLocks noChangeArrowheads="1"/>
          </p:cNvSpPr>
          <p:nvPr/>
        </p:nvSpPr>
        <p:spPr bwMode="auto">
          <a:xfrm>
            <a:off x="177889" y="1951413"/>
            <a:ext cx="2697889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ea typeface="MS PGothic" panose="020B0600070205080204" pitchFamily="34" charset="-128"/>
              </a:rPr>
              <a:t>Bureau of Land Management Pilatus </a:t>
            </a:r>
            <a:r>
              <a:rPr lang="en-US" altLang="en-US" sz="1400" dirty="0">
                <a:ea typeface="MS PGothic" panose="020B0600070205080204" pitchFamily="34" charset="-128"/>
              </a:rPr>
              <a:t>PC-12</a:t>
            </a:r>
          </a:p>
        </p:txBody>
      </p:sp>
      <p:sp>
        <p:nvSpPr>
          <p:cNvPr id="11271" name="TextBox 11"/>
          <p:cNvSpPr txBox="1">
            <a:spLocks noChangeArrowheads="1"/>
          </p:cNvSpPr>
          <p:nvPr/>
        </p:nvSpPr>
        <p:spPr bwMode="auto">
          <a:xfrm>
            <a:off x="6356096" y="6516174"/>
            <a:ext cx="1951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err="1" smtClean="0">
                <a:ea typeface="MS PGothic" panose="020B0600070205080204" pitchFamily="34" charset="-128"/>
              </a:rPr>
              <a:t>Fugro</a:t>
            </a:r>
            <a:r>
              <a:rPr lang="en-US" altLang="en-US" sz="1400" dirty="0" smtClean="0">
                <a:ea typeface="MS PGothic" panose="020B0600070205080204" pitchFamily="34" charset="-128"/>
              </a:rPr>
              <a:t> Cessna Conquest</a:t>
            </a:r>
            <a:endParaRPr lang="en-US" altLang="en-US" sz="1400" dirty="0">
              <a:ea typeface="MS PGothic" panose="020B0600070205080204" pitchFamily="34" charset="-128"/>
            </a:endParaRPr>
          </a:p>
        </p:txBody>
      </p:sp>
      <p:pic>
        <p:nvPicPr>
          <p:cNvPr id="112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6" b="21805"/>
          <a:stretch>
            <a:fillRect/>
          </a:stretch>
        </p:blipFill>
        <p:spPr bwMode="auto">
          <a:xfrm>
            <a:off x="142383" y="533149"/>
            <a:ext cx="2884172" cy="141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Box 12"/>
          <p:cNvSpPr txBox="1">
            <a:spLocks noChangeArrowheads="1"/>
          </p:cNvSpPr>
          <p:nvPr/>
        </p:nvSpPr>
        <p:spPr bwMode="auto">
          <a:xfrm>
            <a:off x="6682154" y="4324560"/>
            <a:ext cx="2461846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ea typeface="MS PGothic" panose="020B0600070205080204" pitchFamily="34" charset="-128"/>
              </a:rPr>
              <a:t>Aurora Flight Sciences Centaur Optionally Piloted Aircraft</a:t>
            </a:r>
            <a:endParaRPr lang="en-US" altLang="en-US" sz="1400" dirty="0">
              <a:ea typeface="MS PGothic" panose="020B0600070205080204" pitchFamily="34" charset="-128"/>
            </a:endParaRPr>
          </a:p>
        </p:txBody>
      </p:sp>
      <p:sp>
        <p:nvSpPr>
          <p:cNvPr id="11275" name="TextBox 12"/>
          <p:cNvSpPr txBox="1">
            <a:spLocks noChangeArrowheads="1"/>
          </p:cNvSpPr>
          <p:nvPr/>
        </p:nvSpPr>
        <p:spPr bwMode="auto">
          <a:xfrm>
            <a:off x="582727" y="6323072"/>
            <a:ext cx="35655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ea typeface="MS PGothic" panose="020B0600070205080204" pitchFamily="34" charset="-128"/>
              </a:rPr>
              <a:t>NOAA P-3 (background)</a:t>
            </a:r>
            <a:br>
              <a:rPr lang="en-US" altLang="en-US" sz="1400" dirty="0">
                <a:ea typeface="MS PGothic" panose="020B0600070205080204" pitchFamily="34" charset="-128"/>
              </a:rPr>
            </a:br>
            <a:r>
              <a:rPr lang="en-US" altLang="en-US" sz="1400" dirty="0">
                <a:ea typeface="MS PGothic" panose="020B0600070205080204" pitchFamily="34" charset="-128"/>
              </a:rPr>
              <a:t>NOAA Turbo Commander (foreground)</a:t>
            </a:r>
          </a:p>
        </p:txBody>
      </p:sp>
      <p:pic>
        <p:nvPicPr>
          <p:cNvPr id="12" name="Picture 2" descr="http://www.aurora.aero/wp-content/uploads/2015/08/Centaur_opted-e1481825380602-1024x67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130" y="2871550"/>
            <a:ext cx="2228049" cy="146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5043053"/>
            <a:ext cx="3732775" cy="1488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561" y="993336"/>
            <a:ext cx="2150663" cy="1174784"/>
          </a:xfrm>
          <a:prstGeom prst="rect">
            <a:avLst/>
          </a:prstGeom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3887019" y="2200830"/>
            <a:ext cx="254574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ea typeface="MS PGothic" panose="020B0600070205080204" pitchFamily="34" charset="-128"/>
              </a:rPr>
              <a:t>Dynamic Aviation King Air 200T</a:t>
            </a:r>
            <a:endParaRPr lang="en-US" altLang="en-US" sz="1400" dirty="0">
              <a:ea typeface="MS PGothic" panose="020B0600070205080204" pitchFamily="34" charset="-128"/>
            </a:endParaRPr>
          </a:p>
        </p:txBody>
      </p:sp>
      <p:pic>
        <p:nvPicPr>
          <p:cNvPr id="15" name="Picture 11" descr="P92100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7" b="11572"/>
          <a:stretch>
            <a:fillRect/>
          </a:stretch>
        </p:blipFill>
        <p:spPr bwMode="auto">
          <a:xfrm>
            <a:off x="224325" y="2537484"/>
            <a:ext cx="28829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582727" y="4126269"/>
            <a:ext cx="2166096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/>
              <a:t>Naval Research Laboratory </a:t>
            </a:r>
            <a:br>
              <a:rPr lang="en-US" altLang="en-US" sz="1400" dirty="0" smtClean="0"/>
            </a:br>
            <a:r>
              <a:rPr lang="en-US" altLang="en-US" sz="1400" dirty="0" smtClean="0"/>
              <a:t>King </a:t>
            </a:r>
            <a:r>
              <a:rPr lang="en-US" altLang="en-US" sz="1400" dirty="0"/>
              <a:t>Air RC-12</a:t>
            </a:r>
          </a:p>
        </p:txBody>
      </p:sp>
      <p:pic>
        <p:nvPicPr>
          <p:cNvPr id="17" name="Picture 3" descr="C:\Documents and Settings\vicki.childers\Desktop\KingAi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006" y="608789"/>
            <a:ext cx="1408133" cy="187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7331615" y="2554989"/>
            <a:ext cx="1672564" cy="30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err="1" smtClean="0"/>
              <a:t>Fugro</a:t>
            </a:r>
            <a:r>
              <a:rPr lang="en-US" altLang="en-US" sz="1400" dirty="0" smtClean="0"/>
              <a:t> King </a:t>
            </a:r>
            <a:r>
              <a:rPr lang="en-US" altLang="en-US" sz="1400" dirty="0"/>
              <a:t>Air E-90A</a:t>
            </a:r>
          </a:p>
        </p:txBody>
      </p:sp>
      <p:pic>
        <p:nvPicPr>
          <p:cNvPr id="19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5" t="8769" r="3846" b="17365"/>
          <a:stretch/>
        </p:blipFill>
        <p:spPr>
          <a:xfrm>
            <a:off x="3465627" y="2871550"/>
            <a:ext cx="2998178" cy="1018583"/>
          </a:xfrm>
        </p:spPr>
      </p:pic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3991216" y="3903664"/>
            <a:ext cx="1892752" cy="30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/>
              <a:t>NOAA Gulfstream IV-SP</a:t>
            </a:r>
            <a:endParaRPr lang="en-US" alt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9AAF0-771A-4457-B36D-6C76FDADB3E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5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408130" y="1498085"/>
            <a:ext cx="5495285" cy="3115339"/>
          </a:xfrm>
          <a:prstGeom prst="rect">
            <a:avLst/>
          </a:prstGeom>
          <a:solidFill>
            <a:srgbClr val="FFFFFF">
              <a:alpha val="76000"/>
            </a:srgbClr>
          </a:solidFill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1800" u="sng" dirty="0"/>
              <a:t>General Processing Steps</a:t>
            </a:r>
            <a:r>
              <a:rPr lang="en-US" altLang="en-US" sz="1800" dirty="0"/>
              <a:t>:</a:t>
            </a:r>
          </a:p>
          <a:p>
            <a:pPr>
              <a:defRPr/>
            </a:pPr>
            <a:r>
              <a:rPr lang="en-US" altLang="en-US" sz="1800" dirty="0"/>
              <a:t>Calculate positions at every gravity measurement</a:t>
            </a:r>
          </a:p>
          <a:p>
            <a:pPr lvl="1">
              <a:defRPr/>
            </a:pPr>
            <a:r>
              <a:rPr lang="en-US" altLang="en-US" sz="1500" dirty="0"/>
              <a:t>Calculate </a:t>
            </a:r>
            <a:r>
              <a:rPr lang="en-US" altLang="en-US" sz="1500" dirty="0" smtClean="0"/>
              <a:t>tightly-coupled </a:t>
            </a:r>
            <a:r>
              <a:rPr lang="en-US" altLang="en-US" sz="1500" dirty="0"/>
              <a:t>Kinematic positions using GPS and </a:t>
            </a:r>
            <a:r>
              <a:rPr lang="en-US" altLang="en-US" sz="1500" dirty="0" smtClean="0"/>
              <a:t>IMU</a:t>
            </a:r>
          </a:p>
          <a:p>
            <a:pPr lvl="1">
              <a:defRPr/>
            </a:pPr>
            <a:r>
              <a:rPr lang="en-US" altLang="en-US" sz="1500" dirty="0" smtClean="0"/>
              <a:t>Recalculate </a:t>
            </a:r>
            <a:r>
              <a:rPr lang="en-US" altLang="en-US" sz="1500" dirty="0"/>
              <a:t>the GPS solution to the location of the gravity meter</a:t>
            </a:r>
          </a:p>
          <a:p>
            <a:pPr lvl="1">
              <a:defRPr/>
            </a:pPr>
            <a:r>
              <a:rPr lang="en-US" altLang="en-US" sz="1500" dirty="0"/>
              <a:t>Match times between gravimeter and GPS to pair positions and gravity measurements</a:t>
            </a:r>
          </a:p>
          <a:p>
            <a:pPr>
              <a:defRPr/>
            </a:pPr>
            <a:r>
              <a:rPr lang="en-US" altLang="en-US" sz="1800" dirty="0"/>
              <a:t>Apply the ground absolute gravity tie to convert relative measurements to full field gravity</a:t>
            </a:r>
          </a:p>
          <a:p>
            <a:pPr>
              <a:defRPr/>
            </a:pPr>
            <a:r>
              <a:rPr lang="en-US" altLang="en-US" sz="1800" dirty="0"/>
              <a:t>Apply corrections:</a:t>
            </a:r>
          </a:p>
          <a:p>
            <a:pPr lvl="1">
              <a:defRPr/>
            </a:pPr>
            <a:r>
              <a:rPr lang="en-US" altLang="en-US" sz="1500" dirty="0" err="1"/>
              <a:t>Eotvos</a:t>
            </a:r>
            <a:endParaRPr lang="en-US" altLang="en-US" sz="1500" dirty="0"/>
          </a:p>
          <a:p>
            <a:pPr lvl="1">
              <a:defRPr/>
            </a:pPr>
            <a:r>
              <a:rPr lang="en-US" altLang="en-US" sz="1500" dirty="0"/>
              <a:t>Off-level</a:t>
            </a:r>
          </a:p>
          <a:p>
            <a:pPr>
              <a:defRPr/>
            </a:pPr>
            <a:r>
              <a:rPr lang="en-US" altLang="en-US" sz="1800" dirty="0"/>
              <a:t>Filter the data to remove high frequency noise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3408130" y="1498085"/>
            <a:ext cx="5495285" cy="3115339"/>
          </a:xfrm>
          <a:prstGeom prst="rect">
            <a:avLst/>
          </a:prstGeom>
          <a:solidFill>
            <a:srgbClr val="FFFFFF">
              <a:alpha val="76000"/>
            </a:srgbClr>
          </a:solidFill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1800" u="sng" dirty="0"/>
              <a:t>General Processing Steps</a:t>
            </a:r>
            <a:r>
              <a:rPr lang="en-US" altLang="en-US" sz="1800" dirty="0"/>
              <a:t>:</a:t>
            </a:r>
          </a:p>
          <a:p>
            <a:pPr>
              <a:defRPr/>
            </a:pPr>
            <a:r>
              <a:rPr lang="en-US" altLang="en-US" sz="1800" dirty="0"/>
              <a:t>Calculate positions at every gravity measurement</a:t>
            </a:r>
          </a:p>
          <a:p>
            <a:pPr lvl="1">
              <a:defRPr/>
            </a:pPr>
            <a:r>
              <a:rPr lang="en-US" altLang="en-US" sz="1500" dirty="0">
                <a:solidFill>
                  <a:srgbClr val="00B050"/>
                </a:solidFill>
              </a:rPr>
              <a:t>Calculate </a:t>
            </a:r>
            <a:r>
              <a:rPr lang="en-US" altLang="en-US" sz="1500" dirty="0" smtClean="0">
                <a:solidFill>
                  <a:srgbClr val="00B050"/>
                </a:solidFill>
              </a:rPr>
              <a:t>tightly-coupled </a:t>
            </a:r>
            <a:r>
              <a:rPr lang="en-US" altLang="en-US" sz="1500" dirty="0">
                <a:solidFill>
                  <a:srgbClr val="00B050"/>
                </a:solidFill>
              </a:rPr>
              <a:t>Kinematic positions using GPS and </a:t>
            </a:r>
            <a:r>
              <a:rPr lang="en-US" altLang="en-US" sz="1500" dirty="0" smtClean="0">
                <a:solidFill>
                  <a:srgbClr val="00B050"/>
                </a:solidFill>
              </a:rPr>
              <a:t>IMU</a:t>
            </a:r>
          </a:p>
          <a:p>
            <a:pPr lvl="1">
              <a:defRPr/>
            </a:pPr>
            <a:r>
              <a:rPr lang="en-US" altLang="en-US" sz="1500" dirty="0" smtClean="0">
                <a:solidFill>
                  <a:srgbClr val="00B050"/>
                </a:solidFill>
              </a:rPr>
              <a:t>Recalculate </a:t>
            </a:r>
            <a:r>
              <a:rPr lang="en-US" altLang="en-US" sz="1500" dirty="0">
                <a:solidFill>
                  <a:srgbClr val="00B050"/>
                </a:solidFill>
              </a:rPr>
              <a:t>the GPS solution to the location of the gravity meter</a:t>
            </a:r>
          </a:p>
          <a:p>
            <a:pPr lvl="1">
              <a:defRPr/>
            </a:pPr>
            <a:r>
              <a:rPr lang="en-US" altLang="en-US" sz="1500" dirty="0">
                <a:solidFill>
                  <a:srgbClr val="00B0F0"/>
                </a:solidFill>
              </a:rPr>
              <a:t>Match times between gravimeter and GPS to pair positions and gravity measurements</a:t>
            </a:r>
          </a:p>
          <a:p>
            <a:pPr>
              <a:defRPr/>
            </a:pPr>
            <a:r>
              <a:rPr lang="en-US" altLang="en-US" sz="1800" dirty="0">
                <a:solidFill>
                  <a:srgbClr val="00B0F0"/>
                </a:solidFill>
              </a:rPr>
              <a:t>Apply the ground absolute gravity tie to convert relative measurements to full field gravity</a:t>
            </a:r>
          </a:p>
          <a:p>
            <a:pPr>
              <a:defRPr/>
            </a:pPr>
            <a:r>
              <a:rPr lang="en-US" altLang="en-US" sz="1800" dirty="0">
                <a:solidFill>
                  <a:srgbClr val="00B0F0"/>
                </a:solidFill>
              </a:rPr>
              <a:t>Apply corrections:</a:t>
            </a:r>
          </a:p>
          <a:p>
            <a:pPr lvl="1">
              <a:defRPr/>
            </a:pPr>
            <a:r>
              <a:rPr lang="en-US" altLang="en-US" sz="1500" dirty="0" err="1">
                <a:solidFill>
                  <a:srgbClr val="00B0F0"/>
                </a:solidFill>
              </a:rPr>
              <a:t>Eotvos</a:t>
            </a:r>
            <a:endParaRPr lang="en-US" altLang="en-US" sz="1500" dirty="0">
              <a:solidFill>
                <a:srgbClr val="00B0F0"/>
              </a:solidFill>
            </a:endParaRPr>
          </a:p>
          <a:p>
            <a:pPr lvl="1">
              <a:defRPr/>
            </a:pPr>
            <a:r>
              <a:rPr lang="en-US" altLang="en-US" sz="1500" dirty="0">
                <a:solidFill>
                  <a:srgbClr val="00B0F0"/>
                </a:solidFill>
              </a:rPr>
              <a:t>Off-level</a:t>
            </a:r>
          </a:p>
          <a:p>
            <a:pPr>
              <a:defRPr/>
            </a:pPr>
            <a:r>
              <a:rPr lang="en-US" altLang="en-US" sz="1800" dirty="0">
                <a:solidFill>
                  <a:srgbClr val="00B0F0"/>
                </a:solidFill>
              </a:rPr>
              <a:t>Filter the data to remove high frequency noise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Gravity Processing Method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8034" y="1498085"/>
            <a:ext cx="1357313" cy="11204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800" dirty="0">
                <a:solidFill>
                  <a:schemeClr val="tx1"/>
                </a:solidFill>
              </a:rPr>
              <a:t>Aircraft and Gravimeter Position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640726" y="1498085"/>
            <a:ext cx="1612033" cy="1120488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1800" dirty="0"/>
              <a:t>Gravity Measurements </a:t>
            </a: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806691" y="2618576"/>
            <a:ext cx="528080" cy="72611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8" idx="2"/>
          </p:cNvCxnSpPr>
          <p:nvPr/>
        </p:nvCxnSpPr>
        <p:spPr>
          <a:xfrm flipH="1">
            <a:off x="2013430" y="2618576"/>
            <a:ext cx="433313" cy="72611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043886" y="4107992"/>
            <a:ext cx="1357313" cy="1120488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1800" dirty="0"/>
              <a:t>Gravity Values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806691" y="3330893"/>
            <a:ext cx="1848446" cy="394422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1800" dirty="0"/>
              <a:t>Processing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722542" y="3739117"/>
            <a:ext cx="0" cy="37964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655136" y="3528107"/>
            <a:ext cx="752994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Content Placeholder 2"/>
          <p:cNvSpPr txBox="1">
            <a:spLocks/>
          </p:cNvSpPr>
          <p:nvPr/>
        </p:nvSpPr>
        <p:spPr>
          <a:xfrm>
            <a:off x="3329939" y="4865267"/>
            <a:ext cx="5573475" cy="15466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00B050"/>
                </a:solidFill>
                <a:latin typeface="+mn-lt"/>
              </a:rPr>
              <a:t>Green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– </a:t>
            </a:r>
            <a:r>
              <a:rPr lang="en-US" dirty="0" err="1" smtClean="0">
                <a:solidFill>
                  <a:schemeClr val="tx1"/>
                </a:solidFill>
                <a:latin typeface="+mn-lt"/>
              </a:rPr>
              <a:t>NovAtel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Inertial Explorer</a:t>
            </a:r>
          </a:p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00B0F0"/>
                </a:solidFill>
                <a:latin typeface="+mn-lt"/>
              </a:rPr>
              <a:t>Blue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– NGS’ Newton Software</a:t>
            </a:r>
          </a:p>
          <a:p>
            <a:pPr marL="0" indent="0">
              <a:buFont typeface="Arial"/>
              <a:buNone/>
            </a:pPr>
            <a:r>
              <a:rPr lang="en-US" i="1" dirty="0" smtClean="0">
                <a:solidFill>
                  <a:schemeClr val="tx1"/>
                </a:solidFill>
                <a:latin typeface="+mn-lt"/>
              </a:rPr>
              <a:t>Newton is in the process of being updated to be more robust and flexible with documentation for public release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19,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GGHS, Copenhagen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9AAF0-771A-4457-B36D-6C76FDADB3E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</p:bldLst>
  </p:timing>
</p:sld>
</file>

<file path=ppt/theme/theme1.xml><?xml version="1.0" encoding="utf-8"?>
<a:theme xmlns:a="http://schemas.openxmlformats.org/drawingml/2006/main" name="NG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NGS Template</Template>
  <TotalTime>6975</TotalTime>
  <Words>1324</Words>
  <Application>Microsoft Office PowerPoint</Application>
  <PresentationFormat>On-screen Show (4:3)</PresentationFormat>
  <Paragraphs>390</Paragraphs>
  <Slides>18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MS PGothic</vt:lpstr>
      <vt:lpstr>MS PGothic</vt:lpstr>
      <vt:lpstr>Arial</vt:lpstr>
      <vt:lpstr>Calibri</vt:lpstr>
      <vt:lpstr>Times New Roman</vt:lpstr>
      <vt:lpstr>Wingdings</vt:lpstr>
      <vt:lpstr>Wingdings 2</vt:lpstr>
      <vt:lpstr>NGS Template</vt:lpstr>
      <vt:lpstr>Acrobat Document</vt:lpstr>
      <vt:lpstr>PowerPoint Presentation</vt:lpstr>
      <vt:lpstr>Outline</vt:lpstr>
      <vt:lpstr>NGS Mission Statement</vt:lpstr>
      <vt:lpstr>PowerPoint Presentation</vt:lpstr>
      <vt:lpstr>PowerPoint Presentation</vt:lpstr>
      <vt:lpstr>GRAV-D Project Overview</vt:lpstr>
      <vt:lpstr>PowerPoint Presentation</vt:lpstr>
      <vt:lpstr>GRAV-D Aircraft</vt:lpstr>
      <vt:lpstr>Gravity Processing Method</vt:lpstr>
      <vt:lpstr>Comparison of TAGS &amp; TAGS 7</vt:lpstr>
      <vt:lpstr>GRAV-D Status 8-31-18: ~72%</vt:lpstr>
      <vt:lpstr>Hawaii</vt:lpstr>
      <vt:lpstr>Guam</vt:lpstr>
      <vt:lpstr>American Samoa</vt:lpstr>
      <vt:lpstr>Completion in 2022</vt:lpstr>
      <vt:lpstr>Post-2022</vt:lpstr>
      <vt:lpstr>Summary</vt:lpstr>
      <vt:lpstr>Questions?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Childers</dc:creator>
  <cp:lastModifiedBy>Dru Smith</cp:lastModifiedBy>
  <cp:revision>129</cp:revision>
  <cp:lastPrinted>2014-03-12T21:05:06Z</cp:lastPrinted>
  <dcterms:created xsi:type="dcterms:W3CDTF">2014-03-07T16:45:03Z</dcterms:created>
  <dcterms:modified xsi:type="dcterms:W3CDTF">2018-09-14T12:35:05Z</dcterms:modified>
</cp:coreProperties>
</file>