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84"/>
  </p:notesMasterIdLst>
  <p:handoutMasterIdLst>
    <p:handoutMasterId r:id="rId85"/>
  </p:handoutMasterIdLst>
  <p:sldIdLst>
    <p:sldId id="362" r:id="rId4"/>
    <p:sldId id="1146" r:id="rId5"/>
    <p:sldId id="1147" r:id="rId6"/>
    <p:sldId id="1148" r:id="rId7"/>
    <p:sldId id="1149" r:id="rId8"/>
    <p:sldId id="1150" r:id="rId9"/>
    <p:sldId id="1242" r:id="rId10"/>
    <p:sldId id="1154" r:id="rId11"/>
    <p:sldId id="1155" r:id="rId12"/>
    <p:sldId id="1156" r:id="rId13"/>
    <p:sldId id="1243" r:id="rId14"/>
    <p:sldId id="1244" r:id="rId15"/>
    <p:sldId id="1245" r:id="rId16"/>
    <p:sldId id="1230" r:id="rId17"/>
    <p:sldId id="1231" r:id="rId18"/>
    <p:sldId id="1232" r:id="rId19"/>
    <p:sldId id="1233" r:id="rId20"/>
    <p:sldId id="1237" r:id="rId21"/>
    <p:sldId id="1238" r:id="rId22"/>
    <p:sldId id="1153" r:id="rId23"/>
    <p:sldId id="1239" r:id="rId24"/>
    <p:sldId id="1157" r:id="rId25"/>
    <p:sldId id="1240" r:id="rId26"/>
    <p:sldId id="1241" r:id="rId27"/>
    <p:sldId id="1247" r:id="rId28"/>
    <p:sldId id="1246" r:id="rId29"/>
    <p:sldId id="1165" r:id="rId30"/>
    <p:sldId id="1166" r:id="rId31"/>
    <p:sldId id="1168" r:id="rId32"/>
    <p:sldId id="1169" r:id="rId33"/>
    <p:sldId id="1170" r:id="rId34"/>
    <p:sldId id="1171" r:id="rId35"/>
    <p:sldId id="1172" r:id="rId36"/>
    <p:sldId id="1173" r:id="rId37"/>
    <p:sldId id="1174" r:id="rId38"/>
    <p:sldId id="1175" r:id="rId39"/>
    <p:sldId id="1176" r:id="rId40"/>
    <p:sldId id="1177" r:id="rId41"/>
    <p:sldId id="1178" r:id="rId42"/>
    <p:sldId id="1179" r:id="rId43"/>
    <p:sldId id="1180" r:id="rId44"/>
    <p:sldId id="1181" r:id="rId45"/>
    <p:sldId id="1186" r:id="rId46"/>
    <p:sldId id="1187" r:id="rId47"/>
    <p:sldId id="1188" r:id="rId48"/>
    <p:sldId id="1189" r:id="rId49"/>
    <p:sldId id="1190" r:id="rId50"/>
    <p:sldId id="1191" r:id="rId51"/>
    <p:sldId id="1195" r:id="rId52"/>
    <p:sldId id="1196" r:id="rId53"/>
    <p:sldId id="1197" r:id="rId54"/>
    <p:sldId id="1198" r:id="rId55"/>
    <p:sldId id="1199" r:id="rId56"/>
    <p:sldId id="1200" r:id="rId57"/>
    <p:sldId id="1201" r:id="rId58"/>
    <p:sldId id="1202" r:id="rId59"/>
    <p:sldId id="1203" r:id="rId60"/>
    <p:sldId id="1204" r:id="rId61"/>
    <p:sldId id="1205" r:id="rId62"/>
    <p:sldId id="1206" r:id="rId63"/>
    <p:sldId id="1207" r:id="rId64"/>
    <p:sldId id="1208" r:id="rId65"/>
    <p:sldId id="1209" r:id="rId66"/>
    <p:sldId id="1210" r:id="rId67"/>
    <p:sldId id="1211" r:id="rId68"/>
    <p:sldId id="1212" r:id="rId69"/>
    <p:sldId id="1213" r:id="rId70"/>
    <p:sldId id="1214" r:id="rId71"/>
    <p:sldId id="1215" r:id="rId72"/>
    <p:sldId id="1216" r:id="rId73"/>
    <p:sldId id="1217" r:id="rId74"/>
    <p:sldId id="1218" r:id="rId75"/>
    <p:sldId id="1219" r:id="rId76"/>
    <p:sldId id="1220" r:id="rId77"/>
    <p:sldId id="1221" r:id="rId78"/>
    <p:sldId id="1222" r:id="rId79"/>
    <p:sldId id="1223" r:id="rId80"/>
    <p:sldId id="1224" r:id="rId81"/>
    <p:sldId id="1225" r:id="rId82"/>
    <p:sldId id="1226" r:id="rId8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8A628-72DE-4096-A056-B4556D9A6753}">
          <p14:sldIdLst>
            <p14:sldId id="362"/>
            <p14:sldId id="1146"/>
            <p14:sldId id="1147"/>
            <p14:sldId id="1148"/>
            <p14:sldId id="1149"/>
            <p14:sldId id="1150"/>
            <p14:sldId id="1242"/>
            <p14:sldId id="1154"/>
            <p14:sldId id="1155"/>
            <p14:sldId id="1156"/>
            <p14:sldId id="1243"/>
            <p14:sldId id="1244"/>
            <p14:sldId id="1245"/>
            <p14:sldId id="1230"/>
            <p14:sldId id="1231"/>
            <p14:sldId id="1232"/>
            <p14:sldId id="1233"/>
            <p14:sldId id="1237"/>
            <p14:sldId id="1238"/>
            <p14:sldId id="1153"/>
            <p14:sldId id="1239"/>
            <p14:sldId id="1157"/>
            <p14:sldId id="1240"/>
            <p14:sldId id="1241"/>
            <p14:sldId id="1247"/>
            <p14:sldId id="1246"/>
            <p14:sldId id="1165"/>
            <p14:sldId id="1166"/>
            <p14:sldId id="1168"/>
            <p14:sldId id="1169"/>
            <p14:sldId id="1170"/>
            <p14:sldId id="1171"/>
            <p14:sldId id="1172"/>
            <p14:sldId id="1173"/>
            <p14:sldId id="1174"/>
            <p14:sldId id="1175"/>
            <p14:sldId id="1176"/>
            <p14:sldId id="1177"/>
            <p14:sldId id="1178"/>
            <p14:sldId id="1179"/>
            <p14:sldId id="1180"/>
            <p14:sldId id="1181"/>
            <p14:sldId id="1186"/>
            <p14:sldId id="1187"/>
            <p14:sldId id="1188"/>
            <p14:sldId id="1189"/>
            <p14:sldId id="1190"/>
            <p14:sldId id="1191"/>
            <p14:sldId id="1195"/>
            <p14:sldId id="1196"/>
            <p14:sldId id="1197"/>
            <p14:sldId id="1198"/>
            <p14:sldId id="1199"/>
            <p14:sldId id="1200"/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  <p14:sldId id="1216"/>
            <p14:sldId id="1217"/>
            <p14:sldId id="1218"/>
            <p14:sldId id="1219"/>
            <p14:sldId id="1220"/>
            <p14:sldId id="1221"/>
            <p14:sldId id="1222"/>
            <p14:sldId id="1223"/>
            <p14:sldId id="1224"/>
            <p14:sldId id="1225"/>
            <p14:sldId id="12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2635" userDrawn="1">
          <p15:clr>
            <a:srgbClr val="A4A3A4"/>
          </p15:clr>
        </p15:guide>
        <p15:guide id="11" pos="556" userDrawn="1">
          <p15:clr>
            <a:srgbClr val="A4A3A4"/>
          </p15:clr>
        </p15:guide>
        <p15:guide id="12" pos="6627" userDrawn="1">
          <p15:clr>
            <a:srgbClr val="A4A3A4"/>
          </p15:clr>
        </p15:guide>
        <p15:guide id="13" pos="1719" userDrawn="1">
          <p15:clr>
            <a:srgbClr val="A4A3A4"/>
          </p15:clr>
        </p15:guide>
        <p15:guide id="14" pos="7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u Smith" initials="DS" lastIdx="1" clrIdx="0">
    <p:extLst>
      <p:ext uri="{19B8F6BF-5375-455C-9EA6-DF929625EA0E}">
        <p15:presenceInfo xmlns:p15="http://schemas.microsoft.com/office/powerpoint/2012/main" userId="Dru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C00000"/>
    <a:srgbClr val="0099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74070" autoAdjust="0"/>
  </p:normalViewPr>
  <p:slideViewPr>
    <p:cSldViewPr snapToGrid="0">
      <p:cViewPr varScale="1">
        <p:scale>
          <a:sx n="54" d="100"/>
          <a:sy n="54" d="100"/>
        </p:scale>
        <p:origin x="1110" y="72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708"/>
        <p:guide pos="4464"/>
        <p:guide pos="2635"/>
        <p:guide pos="556"/>
        <p:guide pos="6627"/>
        <p:guide pos="1719"/>
        <p:guide pos="7172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ableStyles" Target="tableStyle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4/23/2018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4/23/2018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728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velocities were arrived at by taking IGS08 velocities and removing the 3 parameter Euler Pole</a:t>
            </a:r>
            <a:r>
              <a:rPr lang="en-US" baseline="0" dirty="0" smtClean="0"/>
              <a:t> rotation of the North American plate as currently known (ITRF08 plate motion model).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residual velocities will then be modeled into the IFVM for NATRF2022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4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0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28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21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23,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ASCE/UESI 2018 Surveying &amp; Geomatics Conference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23,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23,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23, 2018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23, 2018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23,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23,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April 23,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April 23, 2018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ASCE/UESI 2018 Surveying &amp; Geomatics Conference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April 23, 2018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ASCE/UESI 2018 Surveying &amp; Geomatics Conference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87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Modernizing the National Spatial Reference System in 2022:  </a:t>
            </a:r>
            <a:r>
              <a:rPr lang="en-US" sz="3600" b="1" i="1" dirty="0" smtClean="0">
                <a:solidFill>
                  <a:srgbClr val="FF0000"/>
                </a:solidFill>
                <a:latin typeface="Verdana" pitchFamily="34" charset="0"/>
                <a:ea typeface="+mn-ea"/>
              </a:rPr>
              <a:t>Replacing </a:t>
            </a:r>
            <a:r>
              <a:rPr lang="en-US" sz="3600" b="1" i="1" dirty="0">
                <a:solidFill>
                  <a:srgbClr val="FF0000"/>
                </a:solidFill>
                <a:latin typeface="Verdana" pitchFamily="34" charset="0"/>
                <a:ea typeface="+mn-ea"/>
              </a:rPr>
              <a:t>NAD </a:t>
            </a:r>
            <a:r>
              <a:rPr lang="en-US" sz="3600" b="1" i="1" dirty="0" smtClean="0">
                <a:solidFill>
                  <a:srgbClr val="FF0000"/>
                </a:solidFill>
                <a:latin typeface="Verdana" pitchFamily="34" charset="0"/>
                <a:ea typeface="+mn-ea"/>
              </a:rPr>
              <a:t>83</a:t>
            </a:r>
          </a:p>
          <a:p>
            <a:pPr algn="ctr">
              <a:defRPr/>
            </a:pPr>
            <a:endParaRPr lang="en-US" b="1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23,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98" y="1417636"/>
            <a:ext cx="7997602" cy="4763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Velocities – PATRF2022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Velocities – IGS08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11" y="1235076"/>
            <a:ext cx="3513777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10" y="1235076"/>
            <a:ext cx="3513777" cy="5121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Velocities – NATRF2022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10" y="1235076"/>
            <a:ext cx="3513777" cy="5121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Velocities </a:t>
            </a:r>
            <a:r>
              <a:rPr lang="en-US" smtClean="0"/>
              <a:t>– PATRF2022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2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66838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BSMK (North Dakota)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5742709" y="2645829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BSMK (North Dakota)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337" y="1600200"/>
            <a:ext cx="8845326" cy="4525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26647" y="1264957"/>
            <a:ext cx="269748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the time-dependent coordinate in latitude in </a:t>
            </a:r>
            <a:r>
              <a:rPr lang="en-US" sz="1200" u="sng" dirty="0" smtClean="0"/>
              <a:t>NATRF2022</a:t>
            </a:r>
            <a:r>
              <a:rPr lang="en-US" sz="1200" dirty="0" smtClean="0"/>
              <a:t> is stable!  That means the NATRF2022 IFVM for latitude will be ZERO for this point.</a:t>
            </a:r>
            <a:endParaRPr lang="en-US" sz="1200" dirty="0"/>
          </a:p>
        </p:txBody>
      </p:sp>
      <p:sp>
        <p:nvSpPr>
          <p:cNvPr id="10" name="Bent Arrow 9"/>
          <p:cNvSpPr/>
          <p:nvPr/>
        </p:nvSpPr>
        <p:spPr>
          <a:xfrm rot="10800000">
            <a:off x="8341829" y="2280620"/>
            <a:ext cx="1243234" cy="393745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4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BSMK (North Dakota)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426" y="1600200"/>
            <a:ext cx="8831147" cy="4525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95042" y="1196992"/>
            <a:ext cx="2529841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Similarly, the time-dependent coordinate in longitude in </a:t>
            </a:r>
            <a:r>
              <a:rPr lang="en-US" sz="1400" u="sng" dirty="0" smtClean="0"/>
              <a:t>NATRF2022</a:t>
            </a:r>
            <a:r>
              <a:rPr lang="en-US" sz="1400" dirty="0" smtClean="0"/>
              <a:t> is stable!  That means the NATRF2022 IFVM for longitude will be ZERO for this point.</a:t>
            </a:r>
            <a:endParaRPr lang="en-US" sz="1400" dirty="0"/>
          </a:p>
        </p:txBody>
      </p:sp>
      <p:sp>
        <p:nvSpPr>
          <p:cNvPr id="10" name="Bent Arrow 9"/>
          <p:cNvSpPr/>
          <p:nvPr/>
        </p:nvSpPr>
        <p:spPr>
          <a:xfrm rot="10800000">
            <a:off x="8295042" y="2581987"/>
            <a:ext cx="1181099" cy="887353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BSMK (North Dakota)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426" y="1600200"/>
            <a:ext cx="8831147" cy="4525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05928" y="1416050"/>
            <a:ext cx="2432401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However, in every frame, this point is subsiding!  That will be captured in the ellipsoid height component of the IFVM for each frame.</a:t>
            </a:r>
            <a:endParaRPr lang="en-US" sz="1400" dirty="0"/>
          </a:p>
        </p:txBody>
      </p:sp>
      <p:sp>
        <p:nvSpPr>
          <p:cNvPr id="10" name="Bent Arrow 9"/>
          <p:cNvSpPr/>
          <p:nvPr/>
        </p:nvSpPr>
        <p:spPr>
          <a:xfrm rot="10800000">
            <a:off x="8262769" y="2585601"/>
            <a:ext cx="792480" cy="1954154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So…4 IFVMs?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Yes.  An IFVM for each frame.  </a:t>
            </a:r>
          </a:p>
          <a:p>
            <a:r>
              <a:rPr lang="en-US" dirty="0" smtClean="0"/>
              <a:t>But here’s the trick:  The same exact data will go into creating all 4 of them.</a:t>
            </a:r>
          </a:p>
          <a:p>
            <a:pPr lvl="1"/>
            <a:r>
              <a:rPr lang="en-US" dirty="0" smtClean="0"/>
              <a:t>It’s just that each one will be relative to the Euler Pole rotation of a particular plate.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Thus the absolute motion of a point (within the IGS frame) </a:t>
            </a:r>
            <a:r>
              <a:rPr lang="en-US" sz="2800" dirty="0" smtClean="0"/>
              <a:t>at any location </a:t>
            </a:r>
            <a:r>
              <a:rPr lang="en-US" sz="2800" dirty="0" smtClean="0"/>
              <a:t>can </a:t>
            </a:r>
            <a:r>
              <a:rPr lang="en-US" sz="2800" dirty="0"/>
              <a:t>be represented </a:t>
            </a:r>
            <a:r>
              <a:rPr lang="en-US" sz="2800" u="sng" dirty="0"/>
              <a:t>identically</a:t>
            </a:r>
            <a:r>
              <a:rPr lang="en-US" sz="2800" dirty="0"/>
              <a:t> by:</a:t>
            </a:r>
          </a:p>
          <a:p>
            <a:pPr lvl="1"/>
            <a:r>
              <a:rPr lang="en-US" sz="2400" dirty="0"/>
              <a:t>The EP rotation of the NA plate + the NA IFVM</a:t>
            </a:r>
          </a:p>
          <a:p>
            <a:pPr lvl="1"/>
            <a:r>
              <a:rPr lang="en-US" sz="2400" dirty="0"/>
              <a:t>The EP rotation of the PA plate + the PA IFVM</a:t>
            </a:r>
          </a:p>
          <a:p>
            <a:pPr lvl="1"/>
            <a:r>
              <a:rPr lang="en-US" sz="2400" dirty="0"/>
              <a:t>The EP rotation of the CA plate + the CA IFVM</a:t>
            </a:r>
          </a:p>
          <a:p>
            <a:pPr lvl="1"/>
            <a:r>
              <a:rPr lang="en-US" sz="2400" dirty="0"/>
              <a:t>The EP rotation of the MA plate + the MA IFVM</a:t>
            </a:r>
          </a:p>
          <a:p>
            <a:r>
              <a:rPr lang="en-US" sz="2800" dirty="0" err="1"/>
              <a:t>Etc</a:t>
            </a:r>
            <a:r>
              <a:rPr lang="en-US" sz="2800" dirty="0"/>
              <a:t> ad </a:t>
            </a:r>
            <a:r>
              <a:rPr lang="en-US" sz="2800" dirty="0" err="1"/>
              <a:t>nauseum</a:t>
            </a:r>
            <a:endParaRPr lang="en-US" sz="2800" dirty="0"/>
          </a:p>
          <a:p>
            <a:pPr lvl="1"/>
            <a:r>
              <a:rPr lang="en-US" sz="2400" dirty="0"/>
              <a:t>As the old saying goes, there are two kinds of people in this world:</a:t>
            </a:r>
          </a:p>
          <a:p>
            <a:pPr lvl="2"/>
            <a:r>
              <a:rPr lang="en-US" sz="1800" dirty="0"/>
              <a:t>Those who can extrapolate from incomplete data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82613"/>
            <a:ext cx="4178228" cy="556880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38354" y="2101041"/>
            <a:ext cx="5840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remember nothing else from this talk, remember</a:t>
            </a:r>
          </a:p>
          <a:p>
            <a:r>
              <a:rPr lang="en-US" dirty="0" smtClean="0"/>
              <a:t>to just search for “</a:t>
            </a:r>
            <a:r>
              <a:rPr lang="en-US" b="1" dirty="0" smtClean="0">
                <a:solidFill>
                  <a:srgbClr val="FF0000"/>
                </a:solidFill>
              </a:rPr>
              <a:t>Blueprint 2022</a:t>
            </a:r>
            <a:r>
              <a:rPr lang="en-US" dirty="0" smtClean="0"/>
              <a:t>” in any 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8920"/>
            <a:ext cx="10972800" cy="1143000"/>
          </a:xfrm>
        </p:spPr>
        <p:txBody>
          <a:bodyPr/>
          <a:lstStyle/>
          <a:p>
            <a:r>
              <a:rPr lang="en-US" dirty="0" smtClean="0"/>
              <a:t>Can CORS alone serve as an IFVM?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Eastern CONUS will largely be resolved</a:t>
            </a:r>
          </a:p>
          <a:p>
            <a:r>
              <a:rPr lang="en-US" dirty="0" smtClean="0"/>
              <a:t>Western CONUS has some anomalies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40" y="2103638"/>
            <a:ext cx="4616360" cy="402252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3CB1C-6E9B-46EC-AE82-4CCAD02047A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Blueprint for 2022, Part 3:  Using the Modernized NSRS</a:t>
            </a:r>
          </a:p>
          <a:p>
            <a:pPr lvl="1"/>
            <a:r>
              <a:rPr lang="en-US" dirty="0" smtClean="0"/>
              <a:t>Should address questions about how to work in a system that uses </a:t>
            </a:r>
            <a:r>
              <a:rPr lang="en-US" i="1" dirty="0" smtClean="0"/>
              <a:t>time-dependent</a:t>
            </a:r>
            <a:r>
              <a:rPr lang="en-US" dirty="0" smtClean="0"/>
              <a:t> geodetic control</a:t>
            </a:r>
            <a:endParaRPr lang="en-US" dirty="0"/>
          </a:p>
          <a:p>
            <a:pPr lvl="1"/>
            <a:endParaRPr lang="en-US" sz="4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0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5" y="2678203"/>
            <a:ext cx="109728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5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5" y="2678203"/>
            <a:ext cx="109728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5" y="2678203"/>
            <a:ext cx="10972800" cy="11430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7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Intra-Frame Velocity Models (IFVMs)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“Intra-Frame” and not “Intra-Plate”?</a:t>
            </a:r>
          </a:p>
          <a:p>
            <a:pPr lvl="1"/>
            <a:r>
              <a:rPr lang="en-US" dirty="0" smtClean="0"/>
              <a:t>Because each motion model will represent all velocities occurring inside one frame which are not due to the Euler Pole rotation of the plate for which the frame is named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0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Intra-Frame </a:t>
            </a:r>
            <a:r>
              <a:rPr lang="en-US" dirty="0" smtClean="0"/>
              <a:t>Velocity Models (IFVMs)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Consider “</a:t>
            </a:r>
            <a:r>
              <a:rPr lang="en-US" sz="2000" dirty="0">
                <a:solidFill>
                  <a:srgbClr val="FF0000"/>
                </a:solidFill>
              </a:rPr>
              <a:t>NA</a:t>
            </a:r>
            <a:r>
              <a:rPr lang="en-US" sz="2000" dirty="0"/>
              <a:t>TRF2022”</a:t>
            </a:r>
          </a:p>
          <a:p>
            <a:pPr lvl="1"/>
            <a:r>
              <a:rPr lang="en-US" sz="1800" dirty="0"/>
              <a:t>It will be a </a:t>
            </a:r>
            <a:r>
              <a:rPr lang="en-US" sz="1800" b="1" i="1" dirty="0"/>
              <a:t>global</a:t>
            </a:r>
            <a:r>
              <a:rPr lang="en-US" sz="1800" dirty="0"/>
              <a:t> reference </a:t>
            </a:r>
            <a:r>
              <a:rPr lang="en-US" sz="1800" u="sng" dirty="0"/>
              <a:t>frame</a:t>
            </a:r>
          </a:p>
          <a:p>
            <a:pPr lvl="2"/>
            <a:r>
              <a:rPr lang="en-US" sz="1600" b="1" i="1" u="sng" dirty="0"/>
              <a:t>(In practice </a:t>
            </a:r>
            <a:r>
              <a:rPr lang="en-US" sz="1600" dirty="0"/>
              <a:t>it can be applied anywhere, since it is a simple 3 parameter transformation from the global IGS frame)</a:t>
            </a:r>
          </a:p>
          <a:p>
            <a:pPr lvl="1"/>
            <a:r>
              <a:rPr lang="en-US" sz="1800" dirty="0"/>
              <a:t>It is named after the </a:t>
            </a:r>
            <a:r>
              <a:rPr lang="en-US" sz="1800" dirty="0">
                <a:solidFill>
                  <a:srgbClr val="FF0000"/>
                </a:solidFill>
              </a:rPr>
              <a:t>North American </a:t>
            </a:r>
            <a:r>
              <a:rPr lang="en-US" sz="1800" u="sng" dirty="0"/>
              <a:t>plate</a:t>
            </a:r>
          </a:p>
          <a:p>
            <a:pPr lvl="1"/>
            <a:r>
              <a:rPr lang="en-US" sz="1800" dirty="0"/>
              <a:t>The IFVM for </a:t>
            </a:r>
            <a:r>
              <a:rPr lang="en-US" sz="1800" dirty="0">
                <a:solidFill>
                  <a:srgbClr val="FF0000"/>
                </a:solidFill>
              </a:rPr>
              <a:t>NA</a:t>
            </a:r>
            <a:r>
              <a:rPr lang="en-US" sz="1800" dirty="0"/>
              <a:t>TRF2022 will be a </a:t>
            </a:r>
            <a:r>
              <a:rPr lang="en-US" sz="1800" b="1" i="1" dirty="0"/>
              <a:t>global</a:t>
            </a:r>
            <a:r>
              <a:rPr lang="en-US" sz="1800" dirty="0"/>
              <a:t> velocity model</a:t>
            </a:r>
          </a:p>
          <a:p>
            <a:pPr lvl="2"/>
            <a:r>
              <a:rPr lang="en-US" sz="1600" dirty="0"/>
              <a:t>(Though, </a:t>
            </a:r>
            <a:r>
              <a:rPr lang="en-US" sz="1600" b="1" i="1" u="sng" dirty="0"/>
              <a:t>in practice</a:t>
            </a:r>
            <a:r>
              <a:rPr lang="en-US" sz="1600" dirty="0"/>
              <a:t>, it will likely only have data in USA territories)</a:t>
            </a:r>
          </a:p>
          <a:p>
            <a:pPr lvl="1"/>
            <a:r>
              <a:rPr lang="en-US" sz="1800" dirty="0"/>
              <a:t>It will reflect all motions on all points (globally) which are </a:t>
            </a:r>
            <a:r>
              <a:rPr lang="en-US" sz="1800" i="1" dirty="0"/>
              <a:t>not</a:t>
            </a:r>
            <a:r>
              <a:rPr lang="en-US" sz="1800" dirty="0"/>
              <a:t> due to the Euler Pole Rotation of the </a:t>
            </a:r>
            <a:r>
              <a:rPr lang="en-US" sz="1800" dirty="0">
                <a:solidFill>
                  <a:srgbClr val="FF0000"/>
                </a:solidFill>
              </a:rPr>
              <a:t>North American </a:t>
            </a:r>
            <a:r>
              <a:rPr lang="en-US" sz="1800" dirty="0"/>
              <a:t>plate.  Thus:</a:t>
            </a:r>
          </a:p>
          <a:p>
            <a:pPr lvl="2"/>
            <a:r>
              <a:rPr lang="en-US" sz="1600" dirty="0"/>
              <a:t>All vertical motions, anywhere</a:t>
            </a:r>
          </a:p>
          <a:p>
            <a:pPr lvl="2"/>
            <a:r>
              <a:rPr lang="en-US" sz="1600" dirty="0"/>
              <a:t>All horizontal motions not due to </a:t>
            </a:r>
            <a:r>
              <a:rPr lang="en-US" sz="1600" dirty="0">
                <a:solidFill>
                  <a:srgbClr val="FF0000"/>
                </a:solidFill>
              </a:rPr>
              <a:t>NA</a:t>
            </a:r>
            <a:r>
              <a:rPr lang="en-US" sz="1600" dirty="0"/>
              <a:t> Euler Pole rotation</a:t>
            </a:r>
          </a:p>
          <a:p>
            <a:pPr lvl="3"/>
            <a:r>
              <a:rPr lang="en-US" sz="1200" dirty="0"/>
              <a:t>Such as the small motion of points in Kansas relative to the stable </a:t>
            </a:r>
            <a:r>
              <a:rPr lang="en-US" sz="1200" dirty="0">
                <a:solidFill>
                  <a:srgbClr val="FF0000"/>
                </a:solidFill>
              </a:rPr>
              <a:t>North American </a:t>
            </a:r>
            <a:r>
              <a:rPr lang="en-US" sz="1200" dirty="0"/>
              <a:t>plate</a:t>
            </a:r>
          </a:p>
          <a:p>
            <a:pPr lvl="3"/>
            <a:r>
              <a:rPr lang="en-US" sz="1200" dirty="0"/>
              <a:t>Such as the horizontal manifestation of GIA relative to the stable </a:t>
            </a:r>
            <a:r>
              <a:rPr lang="en-US" sz="1200" dirty="0">
                <a:solidFill>
                  <a:srgbClr val="FF0000"/>
                </a:solidFill>
              </a:rPr>
              <a:t>North American </a:t>
            </a:r>
            <a:r>
              <a:rPr lang="en-US" sz="1200" dirty="0"/>
              <a:t>plate</a:t>
            </a:r>
          </a:p>
          <a:p>
            <a:pPr lvl="3"/>
            <a:r>
              <a:rPr lang="en-US" sz="1200" dirty="0"/>
              <a:t>Such as the motion of Hawaii points relative to the stable </a:t>
            </a:r>
            <a:r>
              <a:rPr lang="en-US" sz="1200" dirty="0">
                <a:solidFill>
                  <a:srgbClr val="FF0000"/>
                </a:solidFill>
              </a:rPr>
              <a:t>North American </a:t>
            </a:r>
            <a:r>
              <a:rPr lang="en-US" sz="1200" dirty="0"/>
              <a:t>plate</a:t>
            </a:r>
          </a:p>
          <a:p>
            <a:pPr lvl="3"/>
            <a:r>
              <a:rPr lang="en-US" sz="1200" dirty="0"/>
              <a:t>Such as the motion of S. California points relative to the stable </a:t>
            </a:r>
            <a:r>
              <a:rPr lang="en-US" sz="1200" dirty="0">
                <a:solidFill>
                  <a:srgbClr val="FF0000"/>
                </a:solidFill>
              </a:rPr>
              <a:t>North American </a:t>
            </a:r>
            <a:r>
              <a:rPr lang="en-US" sz="1200" dirty="0"/>
              <a:t>plate</a:t>
            </a:r>
          </a:p>
          <a:p>
            <a:pPr marL="457200" lvl="1" indent="0">
              <a:buNone/>
            </a:pPr>
            <a:endParaRPr lang="en-US" u="sn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 Reference Frames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5029" y="1362426"/>
                <a:ext cx="10537371" cy="4766595"/>
              </a:xfrm>
            </p:spPr>
            <p:txBody>
              <a:bodyPr/>
              <a:lstStyle/>
              <a:p>
                <a:r>
                  <a:rPr lang="en-US" sz="2800" u="sng" dirty="0" smtClean="0"/>
                  <a:t>All points </a:t>
                </a:r>
                <a:r>
                  <a:rPr lang="en-US" sz="2800" dirty="0"/>
                  <a:t>will be assumed to have residual (“non-Eulerian”) motions, besides plate rotation</a:t>
                </a:r>
              </a:p>
              <a:p>
                <a:pPr lvl="1"/>
                <a:r>
                  <a:rPr lang="en-US" sz="2400" dirty="0"/>
                  <a:t>Even so-called “stable” points</a:t>
                </a:r>
              </a:p>
              <a:p>
                <a:pPr lvl="1"/>
                <a:r>
                  <a:rPr lang="en-US" sz="2400" dirty="0"/>
                  <a:t>As such, the primary relationship between coordinates in IGS and one of the four TRFs is a time-dependent one: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				</a:t>
                </a: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5029" y="1362426"/>
                <a:ext cx="10537371" cy="4766595"/>
              </a:xfrm>
              <a:blipFill>
                <a:blip r:embed="rId2"/>
                <a:stretch>
                  <a:fillRect l="-1041" t="-1151" r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48698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26690" y="5774234"/>
            <a:ext cx="2940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IGS coordinates</a:t>
            </a:r>
          </a:p>
        </p:txBody>
      </p:sp>
      <p:sp>
        <p:nvSpPr>
          <p:cNvPr id="9" name="Freeform 8"/>
          <p:cNvSpPr/>
          <p:nvPr/>
        </p:nvSpPr>
        <p:spPr>
          <a:xfrm>
            <a:off x="6707312" y="5295230"/>
            <a:ext cx="819379" cy="791571"/>
          </a:xfrm>
          <a:custGeom>
            <a:avLst/>
            <a:gdLst>
              <a:gd name="connsiteX0" fmla="*/ 819379 w 819379"/>
              <a:gd name="connsiteY0" fmla="*/ 791571 h 791571"/>
              <a:gd name="connsiteX1" fmla="*/ 14161 w 819379"/>
              <a:gd name="connsiteY1" fmla="*/ 559559 h 791571"/>
              <a:gd name="connsiteX2" fmla="*/ 382651 w 819379"/>
              <a:gd name="connsiteY2" fmla="*/ 0 h 79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379" h="791571">
                <a:moveTo>
                  <a:pt x="819379" y="791571"/>
                </a:moveTo>
                <a:cubicBezTo>
                  <a:pt x="453164" y="741529"/>
                  <a:pt x="86949" y="691487"/>
                  <a:pt x="14161" y="559559"/>
                </a:cubicBezTo>
                <a:cubicBezTo>
                  <a:pt x="-58627" y="427630"/>
                  <a:pt x="162012" y="213815"/>
                  <a:pt x="382651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53943" y="3992487"/>
            <a:ext cx="2223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*</a:t>
            </a:r>
            <a:r>
              <a:rPr lang="en-US" sz="2800" b="1" dirty="0" smtClean="0"/>
              <a:t>TRF2022 </a:t>
            </a:r>
            <a:endParaRPr lang="en-US" sz="2800" b="1" dirty="0"/>
          </a:p>
          <a:p>
            <a:r>
              <a:rPr lang="en-US" sz="2800" b="1" dirty="0"/>
              <a:t>coordinates</a:t>
            </a:r>
          </a:p>
        </p:txBody>
      </p:sp>
      <p:cxnSp>
        <p:nvCxnSpPr>
          <p:cNvPr id="14" name="Straight Arrow Connector 13"/>
          <p:cNvCxnSpPr>
            <a:stCxn id="11" idx="3"/>
            <a:endCxn id="18" idx="1"/>
          </p:cNvCxnSpPr>
          <p:nvPr/>
        </p:nvCxnSpPr>
        <p:spPr>
          <a:xfrm flipV="1">
            <a:off x="3777629" y="4452398"/>
            <a:ext cx="760678" cy="171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83965" y="5597087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Plate rotation model</a:t>
            </a:r>
          </a:p>
          <a:p>
            <a:r>
              <a:rPr lang="en-US" sz="2400" b="1" dirty="0"/>
              <a:t>for plate </a:t>
            </a:r>
            <a:r>
              <a:rPr lang="en-US" sz="2400" b="1" i="1" dirty="0"/>
              <a:t>*</a:t>
            </a:r>
          </a:p>
        </p:txBody>
      </p:sp>
      <p:sp>
        <p:nvSpPr>
          <p:cNvPr id="17" name="Freeform 16"/>
          <p:cNvSpPr/>
          <p:nvPr/>
        </p:nvSpPr>
        <p:spPr>
          <a:xfrm>
            <a:off x="4749539" y="4823731"/>
            <a:ext cx="1637732" cy="1009934"/>
          </a:xfrm>
          <a:custGeom>
            <a:avLst/>
            <a:gdLst>
              <a:gd name="connsiteX0" fmla="*/ 0 w 1637732"/>
              <a:gd name="connsiteY0" fmla="*/ 1009934 h 1009934"/>
              <a:gd name="connsiteX1" fmla="*/ 1241947 w 1637732"/>
              <a:gd name="connsiteY1" fmla="*/ 764274 h 1009934"/>
              <a:gd name="connsiteX2" fmla="*/ 1637732 w 1637732"/>
              <a:gd name="connsiteY2" fmla="*/ 0 h 10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32" h="1009934">
                <a:moveTo>
                  <a:pt x="0" y="1009934"/>
                </a:moveTo>
                <a:cubicBezTo>
                  <a:pt x="484496" y="971265"/>
                  <a:pt x="968992" y="932596"/>
                  <a:pt x="1241947" y="764274"/>
                </a:cubicBezTo>
                <a:cubicBezTo>
                  <a:pt x="1514902" y="595952"/>
                  <a:pt x="1576317" y="297976"/>
                  <a:pt x="1637732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7311" y="3550136"/>
            <a:ext cx="932284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02235" y="3992487"/>
            <a:ext cx="805076" cy="831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38307" y="3576098"/>
            <a:ext cx="932284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  <p:bldP spid="16" grpId="0"/>
      <p:bldP spid="17" grpId="0" animBg="1"/>
      <p:bldP spid="8" grpId="0" animBg="1"/>
      <p:bldP spid="15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981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ea typeface="Times New Roman"/>
                <a:cs typeface="Times New Roman"/>
                <a:sym typeface="Times New Roman"/>
              </a:rPr>
              <a:t>Content: Reference Frames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6993"/>
            <a:ext cx="5709920" cy="25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54" y="2777501"/>
            <a:ext cx="3958046" cy="3471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0" y="4420235"/>
            <a:ext cx="5368834" cy="788523"/>
          </a:xfrm>
        </p:spPr>
        <p:txBody>
          <a:bodyPr/>
          <a:lstStyle/>
          <a:p>
            <a:r>
              <a:rPr lang="en-US" sz="2000" dirty="0"/>
              <a:t>Non-Eulerian motions at CORS</a:t>
            </a:r>
          </a:p>
          <a:p>
            <a:r>
              <a:rPr lang="en-US" sz="2000" dirty="0"/>
              <a:t>Note the obvious impact of the plate boundary in western CONUS</a:t>
            </a:r>
          </a:p>
          <a:p>
            <a:r>
              <a:rPr lang="en-US" sz="2000" dirty="0"/>
              <a:t>Note the non-zero nature of all vectors even in “stable North America”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682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 at CORS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the expression of coordinates at select CORS</a:t>
            </a:r>
          </a:p>
          <a:p>
            <a:r>
              <a:rPr lang="en-US" dirty="0" smtClean="0"/>
              <a:t>Five frames (IGS + 4 TRFs)</a:t>
            </a:r>
          </a:p>
          <a:p>
            <a:r>
              <a:rPr lang="en-US" dirty="0" smtClean="0"/>
              <a:t>Using IGS08 for now</a:t>
            </a:r>
          </a:p>
          <a:p>
            <a:r>
              <a:rPr lang="en-US" dirty="0" smtClean="0"/>
              <a:t>Using the best known plate rotation models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Why replace NAD 83?</a:t>
            </a:r>
            <a:endParaRPr lang="en-US" sz="4000" dirty="0"/>
          </a:p>
          <a:p>
            <a:r>
              <a:rPr lang="en-US" sz="4000" dirty="0" smtClean="0"/>
              <a:t>What’s being replaced?</a:t>
            </a:r>
            <a:endParaRPr lang="en-US" sz="4000" dirty="0"/>
          </a:p>
          <a:p>
            <a:r>
              <a:rPr lang="en-US" sz="4000" dirty="0" smtClean="0"/>
              <a:t>Four Terrestrial Reference Frames</a:t>
            </a:r>
            <a:endParaRPr lang="en-US" sz="4000" dirty="0"/>
          </a:p>
          <a:p>
            <a:r>
              <a:rPr lang="en-US" sz="4000" dirty="0" smtClean="0"/>
              <a:t>Intra-Frame Velocity Model</a:t>
            </a:r>
            <a:endParaRPr lang="en-US" sz="4000" dirty="0"/>
          </a:p>
          <a:p>
            <a:r>
              <a:rPr lang="en-US" sz="4000" dirty="0" smtClean="0"/>
              <a:t>Summary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66838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CORS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5742709" y="2645829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51516" y="2920149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13762" y="3169531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33849" y="1798942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67099" y="2272767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46568" y="3100648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55128" y="3703955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65419" y="3188566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48793" y="3205192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5732"/>
          <a:stretch/>
        </p:blipFill>
        <p:spPr>
          <a:xfrm>
            <a:off x="1529717" y="1743177"/>
            <a:ext cx="6195579" cy="4086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CORS coordinates…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981201" y="4256117"/>
            <a:ext cx="1562793" cy="465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1" y="5115101"/>
            <a:ext cx="1562793" cy="465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05725" y="1746987"/>
            <a:ext cx="299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typical “CORS coordinate</a:t>
            </a:r>
          </a:p>
          <a:p>
            <a:r>
              <a:rPr lang="en-US" dirty="0" smtClean="0"/>
              <a:t>file” available from 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05726" y="2536511"/>
            <a:ext cx="301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Just one </a:t>
            </a:r>
            <a:r>
              <a:rPr lang="en-US" dirty="0" smtClean="0"/>
              <a:t>set of coordinates</a:t>
            </a:r>
          </a:p>
          <a:p>
            <a:r>
              <a:rPr lang="en-US" dirty="0" smtClean="0"/>
              <a:t>and </a:t>
            </a:r>
            <a:r>
              <a:rPr lang="en-US" b="1" u="sng" dirty="0" smtClean="0"/>
              <a:t>just one</a:t>
            </a:r>
            <a:r>
              <a:rPr lang="en-US" dirty="0" smtClean="0"/>
              <a:t> set of</a:t>
            </a:r>
          </a:p>
          <a:p>
            <a:r>
              <a:rPr lang="en-US" dirty="0" smtClean="0"/>
              <a:t>velocities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Coordinates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591367"/>
            <a:ext cx="8229600" cy="27722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Coordinates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582444"/>
            <a:ext cx="8229600" cy="2773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0705" y="5602779"/>
            <a:ext cx="736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CORS have complicated histories.  This full history will be available on</a:t>
            </a:r>
          </a:p>
          <a:p>
            <a:r>
              <a:rPr lang="en-US" dirty="0" smtClean="0"/>
              <a:t>CORS “datasheets” when the new NSRS database is up and running.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50975" y="2643448"/>
            <a:ext cx="490450" cy="216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3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66838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BSMK (North Dakota)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5742709" y="2645829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BSMK (North Dakota)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72027"/>
            <a:ext cx="8229600" cy="42109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BSMK (North Dakota)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68648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BSMK (North Dakota)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68648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66838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PIN1 (S. California)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5551516" y="2920149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PIN1 (S. California)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70884"/>
            <a:ext cx="8229600" cy="42131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3848100" cy="4297363"/>
          </a:xfrm>
        </p:spPr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Geocentricity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734300" y="1828800"/>
            <a:ext cx="38481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Dynamism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" y="2484941"/>
            <a:ext cx="5262418" cy="3946813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66625" y="2484941"/>
            <a:ext cx="6425375" cy="352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0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PIN1 (S. California)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68648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PIN1 (S. California)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68648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examples will be presented at the end if time allows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IFVM –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Intra-Frame Velocity Models must:</a:t>
            </a:r>
          </a:p>
          <a:p>
            <a:pPr lvl="1"/>
            <a:r>
              <a:rPr lang="en-US" dirty="0" smtClean="0"/>
              <a:t>Estimate non-Eulerian motions at any location </a:t>
            </a:r>
          </a:p>
          <a:p>
            <a:r>
              <a:rPr lang="en-US" sz="2400" dirty="0"/>
              <a:t>Three primary methods being investigated</a:t>
            </a:r>
          </a:p>
          <a:p>
            <a:pPr lvl="1"/>
            <a:r>
              <a:rPr lang="en-US" sz="1800" dirty="0"/>
              <a:t>Interpolation from CORS</a:t>
            </a:r>
          </a:p>
          <a:p>
            <a:pPr lvl="2"/>
            <a:r>
              <a:rPr lang="en-US" sz="1600" dirty="0"/>
              <a:t>Pro: Easy</a:t>
            </a:r>
          </a:p>
          <a:p>
            <a:pPr lvl="2"/>
            <a:r>
              <a:rPr lang="en-US" sz="1600" dirty="0"/>
              <a:t>Con: Gets worse as CORS gets coarse</a:t>
            </a:r>
          </a:p>
          <a:p>
            <a:pPr lvl="1"/>
            <a:r>
              <a:rPr lang="en-US" sz="1800" dirty="0"/>
              <a:t>Satellite </a:t>
            </a:r>
            <a:r>
              <a:rPr lang="en-US" sz="1800" dirty="0" err="1"/>
              <a:t>IfSAR</a:t>
            </a:r>
            <a:endParaRPr lang="en-US" sz="1800" dirty="0"/>
          </a:p>
          <a:p>
            <a:pPr lvl="2"/>
            <a:r>
              <a:rPr lang="en-US" sz="1600" dirty="0"/>
              <a:t>Pro: Covers vast areas</a:t>
            </a:r>
          </a:p>
          <a:p>
            <a:pPr lvl="2"/>
            <a:r>
              <a:rPr lang="en-US" sz="1600" dirty="0"/>
              <a:t>Con: No </a:t>
            </a:r>
            <a:r>
              <a:rPr lang="en-US" sz="1600" dirty="0" err="1"/>
              <a:t>IfSAR</a:t>
            </a:r>
            <a:r>
              <a:rPr lang="en-US" sz="1600" dirty="0"/>
              <a:t> experts in NGS; data availability issues</a:t>
            </a:r>
          </a:p>
          <a:p>
            <a:pPr lvl="1"/>
            <a:r>
              <a:rPr lang="en-US" sz="1800" dirty="0"/>
              <a:t>Geodynamic</a:t>
            </a:r>
          </a:p>
          <a:p>
            <a:pPr lvl="2"/>
            <a:r>
              <a:rPr lang="en-US" sz="1600" dirty="0"/>
              <a:t>Pro: Like HTDP, so NGS has experience </a:t>
            </a:r>
          </a:p>
          <a:p>
            <a:pPr lvl="2"/>
            <a:r>
              <a:rPr lang="en-US" sz="1600" dirty="0"/>
              <a:t>Con: Requires knowing </a:t>
            </a:r>
            <a:r>
              <a:rPr lang="en-US" sz="1600" i="1" dirty="0"/>
              <a:t>why</a:t>
            </a:r>
            <a:r>
              <a:rPr lang="en-US" sz="1600" dirty="0"/>
              <a:t> things move, rather than just measuring </a:t>
            </a:r>
            <a:r>
              <a:rPr lang="en-US" sz="1600" i="1" dirty="0"/>
              <a:t>that</a:t>
            </a:r>
            <a:r>
              <a:rPr lang="en-US" sz="1600" dirty="0"/>
              <a:t> they move (and requires “keeping up” with every event.)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Passive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529953"/>
            <a:ext cx="8229600" cy="3303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IGS08 vs NATRF2022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 rot="20446968">
            <a:off x="4187972" y="2117569"/>
            <a:ext cx="5590903" cy="1802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32227" y="4795781"/>
            <a:ext cx="3322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IGS08 coordinates are dominated by the primary motion associated with the North American Plate rotation, as manifest at this </a:t>
            </a:r>
            <a:r>
              <a:rPr lang="en-US" sz="1600" dirty="0" err="1"/>
              <a:t>lat</a:t>
            </a:r>
            <a:r>
              <a:rPr lang="en-US" sz="1600" dirty="0"/>
              <a:t>/</a:t>
            </a:r>
            <a:r>
              <a:rPr lang="en-US" sz="1600" dirty="0" err="1"/>
              <a:t>lon</a:t>
            </a:r>
            <a:r>
              <a:rPr lang="en-US" sz="1600" dirty="0"/>
              <a:t>:</a:t>
            </a:r>
          </a:p>
          <a:p>
            <a:r>
              <a:rPr lang="en-US" sz="1600" dirty="0"/>
              <a:t>    12.9 mm/y West</a:t>
            </a:r>
          </a:p>
          <a:p>
            <a:r>
              <a:rPr lang="en-US" sz="1600" dirty="0"/>
              <a:t>      1.1 mm/y South</a:t>
            </a:r>
          </a:p>
        </p:txBody>
      </p:sp>
      <p:sp>
        <p:nvSpPr>
          <p:cNvPr id="9" name="Oval 8"/>
          <p:cNvSpPr/>
          <p:nvPr/>
        </p:nvSpPr>
        <p:spPr>
          <a:xfrm>
            <a:off x="3166034" y="2552577"/>
            <a:ext cx="762498" cy="1797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642" y="4786412"/>
            <a:ext cx="5226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NATRF2022 coordinates will have the plate rotation removed, but still</a:t>
            </a:r>
          </a:p>
          <a:p>
            <a:r>
              <a:rPr lang="en-US" dirty="0" smtClean="0"/>
              <a:t>exhibit their time-dependency, until</a:t>
            </a:r>
          </a:p>
          <a:p>
            <a:r>
              <a:rPr lang="en-US" dirty="0" smtClean="0"/>
              <a:t>the Intra-frame velocity model is used to estimate a coordinate at some convenient reference epoch.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28532" y="3848793"/>
            <a:ext cx="297104" cy="3906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TRFs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Historically:</a:t>
            </a:r>
          </a:p>
          <a:p>
            <a:pPr lvl="1"/>
            <a:r>
              <a:rPr lang="en-US" sz="2400" dirty="0"/>
              <a:t>Surveys at multiple epochs were “moved through time” using HTDP (skipping vertical in most cases) to adjust them all together at one common epoch</a:t>
            </a:r>
          </a:p>
          <a:p>
            <a:pPr lvl="1"/>
            <a:endParaRPr lang="en-US" sz="2400" dirty="0"/>
          </a:p>
          <a:p>
            <a:r>
              <a:rPr lang="en-US" sz="2800" dirty="0"/>
              <a:t>Future:</a:t>
            </a:r>
          </a:p>
          <a:p>
            <a:pPr lvl="1"/>
            <a:r>
              <a:rPr lang="en-US" sz="2400" dirty="0"/>
              <a:t>Surveys will be adjusted to CORS at their own epoch and stand thus</a:t>
            </a:r>
          </a:p>
          <a:p>
            <a:pPr lvl="1"/>
            <a:r>
              <a:rPr lang="en-US" sz="2400" dirty="0"/>
              <a:t>The IFVM will allow for comparisons across epochs, but will not “move surveys through time” to adjust things and get “one coordinate” on a point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TRFs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696265" y="1444271"/>
            <a:ext cx="1665515" cy="2155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GNSS Receiver File(t)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0387" y="1857331"/>
            <a:ext cx="826226" cy="21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OPUS</a:t>
            </a:r>
          </a:p>
        </p:txBody>
      </p:sp>
      <p:cxnSp>
        <p:nvCxnSpPr>
          <p:cNvPr id="7" name="Elbow Connector 6"/>
          <p:cNvCxnSpPr>
            <a:stCxn id="5" idx="2"/>
            <a:endCxn id="6" idx="0"/>
          </p:cNvCxnSpPr>
          <p:nvPr/>
        </p:nvCxnSpPr>
        <p:spPr>
          <a:xfrm rot="5400000">
            <a:off x="2382499" y="1710809"/>
            <a:ext cx="197522" cy="955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26077" y="2314589"/>
            <a:ext cx="1020536" cy="16470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IGS)</a:t>
            </a:r>
          </a:p>
        </p:txBody>
      </p:sp>
      <p:sp>
        <p:nvSpPr>
          <p:cNvPr id="9" name="Rectangle 8"/>
          <p:cNvSpPr/>
          <p:nvPr/>
        </p:nvSpPr>
        <p:spPr>
          <a:xfrm>
            <a:off x="3689289" y="1437461"/>
            <a:ext cx="1665515" cy="21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CORS data (t)</a:t>
            </a:r>
          </a:p>
        </p:txBody>
      </p:sp>
      <p:cxnSp>
        <p:nvCxnSpPr>
          <p:cNvPr id="10" name="Elbow Connector 9"/>
          <p:cNvCxnSpPr>
            <a:stCxn id="9" idx="2"/>
            <a:endCxn id="6" idx="3"/>
          </p:cNvCxnSpPr>
          <p:nvPr/>
        </p:nvCxnSpPr>
        <p:spPr>
          <a:xfrm rot="5400000">
            <a:off x="3528281" y="971334"/>
            <a:ext cx="312101" cy="16754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60939" y="2694835"/>
            <a:ext cx="1976889" cy="539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4 Euler Poles, by </a:t>
            </a:r>
            <a:r>
              <a:rPr lang="en-US" sz="1350" i="1" dirty="0">
                <a:solidFill>
                  <a:prstClr val="white"/>
                </a:solidFill>
                <a:latin typeface="Calibri" panose="020F0502020204030204"/>
              </a:rPr>
              <a:t>plate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: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NA, PA, CA, MA</a:t>
            </a:r>
          </a:p>
        </p:txBody>
      </p:sp>
      <p:cxnSp>
        <p:nvCxnSpPr>
          <p:cNvPr id="12" name="Elbow Connector 11"/>
          <p:cNvCxnSpPr>
            <a:stCxn id="8" idx="2"/>
            <a:endCxn id="11" idx="0"/>
          </p:cNvCxnSpPr>
          <p:nvPr/>
        </p:nvCxnSpPr>
        <p:spPr>
          <a:xfrm rot="16200000" flipH="1">
            <a:off x="2385095" y="2430545"/>
            <a:ext cx="215538" cy="3130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  <a:endCxn id="8" idx="0"/>
          </p:cNvCxnSpPr>
          <p:nvPr/>
        </p:nvCxnSpPr>
        <p:spPr>
          <a:xfrm rot="5400000">
            <a:off x="2264063" y="2145153"/>
            <a:ext cx="241721" cy="971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00728" y="3425532"/>
            <a:ext cx="1760847" cy="9265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NATRF2022)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PATRF2022)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CATRF2022)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XYZ (t, MATRF2022)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82636" y="2322056"/>
            <a:ext cx="1214846" cy="205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GRS-80</a:t>
            </a:r>
          </a:p>
        </p:txBody>
      </p:sp>
      <p:cxnSp>
        <p:nvCxnSpPr>
          <p:cNvPr id="16" name="Elbow Connector 15"/>
          <p:cNvCxnSpPr>
            <a:stCxn id="11" idx="2"/>
            <a:endCxn id="14" idx="0"/>
          </p:cNvCxnSpPr>
          <p:nvPr/>
        </p:nvCxnSpPr>
        <p:spPr>
          <a:xfrm rot="5400000">
            <a:off x="2457167" y="3233315"/>
            <a:ext cx="191477" cy="1929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83438" y="2322057"/>
            <a:ext cx="972031" cy="1982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IGS)</a:t>
            </a:r>
          </a:p>
        </p:txBody>
      </p:sp>
      <p:cxnSp>
        <p:nvCxnSpPr>
          <p:cNvPr id="18" name="Elbow Connector 17"/>
          <p:cNvCxnSpPr>
            <a:stCxn id="8" idx="3"/>
            <a:endCxn id="15" idx="1"/>
          </p:cNvCxnSpPr>
          <p:nvPr/>
        </p:nvCxnSpPr>
        <p:spPr>
          <a:xfrm>
            <a:off x="2846612" y="2396944"/>
            <a:ext cx="836024" cy="279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5" idx="3"/>
            <a:endCxn id="17" idx="1"/>
          </p:cNvCxnSpPr>
          <p:nvPr/>
        </p:nvCxnSpPr>
        <p:spPr>
          <a:xfrm flipV="1">
            <a:off x="4897482" y="2421192"/>
            <a:ext cx="485956" cy="37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46729" y="4561361"/>
            <a:ext cx="1214846" cy="205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GRS-80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94985" y="4380036"/>
            <a:ext cx="1859582" cy="113144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Latest estimate of: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(t0, NATRF2022)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(t0, PATRF2022)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(t0, CATRF2022)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(t0, MATRF2022)</a:t>
            </a:r>
          </a:p>
        </p:txBody>
      </p:sp>
      <p:cxnSp>
        <p:nvCxnSpPr>
          <p:cNvPr id="22" name="Elbow Connector 21"/>
          <p:cNvCxnSpPr>
            <a:stCxn id="14" idx="2"/>
            <a:endCxn id="20" idx="0"/>
          </p:cNvCxnSpPr>
          <p:nvPr/>
        </p:nvCxnSpPr>
        <p:spPr>
          <a:xfrm rot="16200000" flipH="1">
            <a:off x="2550661" y="4257869"/>
            <a:ext cx="209258" cy="3977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14081" y="4244350"/>
            <a:ext cx="3148532" cy="566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4 Intra-Frame Velocity Models, by </a:t>
            </a:r>
            <a:r>
              <a:rPr lang="en-US" sz="1350" i="1" dirty="0">
                <a:solidFill>
                  <a:prstClr val="white"/>
                </a:solidFill>
                <a:latin typeface="Calibri" panose="020F0502020204030204"/>
              </a:rPr>
              <a:t>frame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: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NA, PA, CA, MA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46730" y="4922472"/>
            <a:ext cx="1642887" cy="9265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NATRF2022)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PATRF2022)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CATRF2022)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white"/>
                </a:solidFill>
                <a:latin typeface="Symbol" panose="05050102010706020507" pitchFamily="18" charset="2"/>
              </a:rPr>
              <a:t>fl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(t, MATRF2022)</a:t>
            </a:r>
          </a:p>
        </p:txBody>
      </p:sp>
      <p:cxnSp>
        <p:nvCxnSpPr>
          <p:cNvPr id="25" name="Elbow Connector 24"/>
          <p:cNvCxnSpPr>
            <a:stCxn id="20" idx="2"/>
            <a:endCxn id="24" idx="0"/>
          </p:cNvCxnSpPr>
          <p:nvPr/>
        </p:nvCxnSpPr>
        <p:spPr>
          <a:xfrm rot="16200000" flipH="1">
            <a:off x="2883477" y="4737777"/>
            <a:ext cx="155370" cy="2140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386321" y="5177580"/>
            <a:ext cx="1211963" cy="667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Most recent past reference epoch “t0”</a:t>
            </a:r>
          </a:p>
        </p:txBody>
      </p:sp>
      <p:cxnSp>
        <p:nvCxnSpPr>
          <p:cNvPr id="27" name="Elbow Connector 26"/>
          <p:cNvCxnSpPr>
            <a:stCxn id="24" idx="3"/>
            <a:endCxn id="23" idx="1"/>
          </p:cNvCxnSpPr>
          <p:nvPr/>
        </p:nvCxnSpPr>
        <p:spPr>
          <a:xfrm flipV="1">
            <a:off x="3889617" y="4527428"/>
            <a:ext cx="524465" cy="8583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4" idx="3"/>
            <a:endCxn id="26" idx="1"/>
          </p:cNvCxnSpPr>
          <p:nvPr/>
        </p:nvCxnSpPr>
        <p:spPr>
          <a:xfrm>
            <a:off x="3889617" y="5385759"/>
            <a:ext cx="1496703" cy="1257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3" idx="3"/>
            <a:endCxn id="21" idx="1"/>
          </p:cNvCxnSpPr>
          <p:nvPr/>
        </p:nvCxnSpPr>
        <p:spPr>
          <a:xfrm>
            <a:off x="7562614" y="4527429"/>
            <a:ext cx="532373" cy="4183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6" idx="3"/>
            <a:endCxn id="21" idx="1"/>
          </p:cNvCxnSpPr>
          <p:nvPr/>
        </p:nvCxnSpPr>
        <p:spPr>
          <a:xfrm flipV="1">
            <a:off x="6598284" y="4945759"/>
            <a:ext cx="1496703" cy="5657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779664" y="974814"/>
            <a:ext cx="1665515" cy="2155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User Supplied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79664" y="1321113"/>
            <a:ext cx="1665515" cy="21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NGS Supplied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779664" y="1677211"/>
            <a:ext cx="1665515" cy="205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IAG Supplied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79664" y="2035293"/>
            <a:ext cx="1665515" cy="6595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Geodetic Control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High Accuracy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Fixed at true epoch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779664" y="2829615"/>
            <a:ext cx="1675311" cy="59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Estimated cords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Medium Accuracy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Subject to updates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603566" y="857250"/>
            <a:ext cx="2064434" cy="2848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5538" y="5929813"/>
            <a:ext cx="496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Blueprint for 2022, Part 1:  Geometric Coordinates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TRFs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details on this change in the use of the reference frames will come in 2018</a:t>
            </a:r>
          </a:p>
          <a:p>
            <a:endParaRPr lang="en-US" dirty="0"/>
          </a:p>
          <a:p>
            <a:r>
              <a:rPr lang="en-US" i="1" dirty="0" smtClean="0"/>
              <a:t>Blueprint for 2022, Part 3:  Re-inventing </a:t>
            </a:r>
            <a:r>
              <a:rPr lang="en-US" i="1" dirty="0" err="1" smtClean="0"/>
              <a:t>Bluebooking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66838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PRMI (Puerto Rico)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6213762" y="3169531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NSRS Modernization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1524001" y="1736623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4114800" y="1611057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Pacific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Mariana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76626" y="2314576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76625" y="2314575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76625" y="3028952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76625" y="3786164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PRMI (Puerto Rico)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70884"/>
            <a:ext cx="8229600" cy="42131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PRMI (Puerto Rico)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68648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PRMI (Puerto Rico)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68648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66838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BRW1 (N. Alaska)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4833849" y="1798942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BRW1 (N.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70884"/>
            <a:ext cx="8229600" cy="42131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BRW1 (N.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68648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55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BRW1 (N.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68648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66838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KOD6 (S. Alaska)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4867099" y="2272767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KOD6 (S.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70884"/>
            <a:ext cx="8229600" cy="42131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KOD6 (S.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68648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NSRS in 2022 will contain four </a:t>
            </a:r>
            <a:r>
              <a:rPr lang="en-US" u="sng" dirty="0" smtClean="0"/>
              <a:t>terrestrial reference frames</a:t>
            </a:r>
          </a:p>
          <a:p>
            <a:pPr lvl="1"/>
            <a:r>
              <a:rPr lang="en-US" dirty="0" smtClean="0"/>
              <a:t>Each one related to the IGS frame by a </a:t>
            </a:r>
            <a:r>
              <a:rPr lang="en-US" dirty="0" smtClean="0">
                <a:solidFill>
                  <a:srgbClr val="FF0000"/>
                </a:solidFill>
              </a:rPr>
              <a:t>plate rotation model </a:t>
            </a:r>
            <a:r>
              <a:rPr lang="en-US" i="1" dirty="0" smtClean="0"/>
              <a:t>only</a:t>
            </a:r>
          </a:p>
          <a:p>
            <a:pPr lvl="2"/>
            <a:r>
              <a:rPr lang="en-US" dirty="0" smtClean="0"/>
              <a:t>This will leave </a:t>
            </a:r>
            <a:r>
              <a:rPr lang="en-US" i="1" dirty="0" smtClean="0">
                <a:solidFill>
                  <a:srgbClr val="FF0000"/>
                </a:solidFill>
              </a:rPr>
              <a:t>residual</a:t>
            </a:r>
            <a:r>
              <a:rPr lang="en-US" dirty="0" smtClean="0"/>
              <a:t> velocities.  </a:t>
            </a:r>
          </a:p>
          <a:p>
            <a:pPr lvl="3"/>
            <a:r>
              <a:rPr lang="en-US" dirty="0" smtClean="0"/>
              <a:t>Why?  </a:t>
            </a:r>
          </a:p>
          <a:p>
            <a:pPr lvl="4"/>
            <a:r>
              <a:rPr lang="en-US" dirty="0" smtClean="0"/>
              <a:t>Because every point on Earth is moving for many reasons, and plate rotation, while large, is not the only thing happening to points.</a:t>
            </a:r>
          </a:p>
          <a:p>
            <a:pPr lvl="2"/>
            <a:r>
              <a:rPr lang="en-US" dirty="0" smtClean="0"/>
              <a:t>NGS will model those residual velocities in an Intra-Frame Velocity Model (IFVM)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9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KOD6 (S. Alaska)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68648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66838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KOK5 (Hawaii)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4746568" y="3100648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KOK5 (Hawaii)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70884"/>
            <a:ext cx="8229600" cy="42131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KOK5 (Hawaii)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68648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63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KOK5 (Hawaii)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68648"/>
            <a:ext cx="8229600" cy="42176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64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66838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ASPA (Am. Samoa)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4655128" y="3703955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65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ASPA (Am. Samoa)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8" y="1828801"/>
            <a:ext cx="3901444" cy="42973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Oval 5"/>
          <p:cNvSpPr/>
          <p:nvPr/>
        </p:nvSpPr>
        <p:spPr>
          <a:xfrm>
            <a:off x="7390015" y="2074660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66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ASPA (Am. Samoa)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914608"/>
            <a:ext cx="8229600" cy="41257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67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ASPA (Am. Samoa)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912417"/>
            <a:ext cx="8229600" cy="41301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68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ASPA (Am. Samoa)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912417"/>
            <a:ext cx="8229600" cy="41301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69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03323" y="2310506"/>
            <a:ext cx="736429" cy="914399"/>
            <a:chOff x="1121342" y="1414914"/>
            <a:chExt cx="1155032" cy="1434164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861065" y="2310506"/>
            <a:ext cx="736429" cy="914399"/>
            <a:chOff x="1121342" y="1414914"/>
            <a:chExt cx="1155032" cy="1434164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345581" y="2310506"/>
            <a:ext cx="736429" cy="914399"/>
            <a:chOff x="1121342" y="1414914"/>
            <a:chExt cx="1155032" cy="1434164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8833157" y="406382"/>
            <a:ext cx="742945" cy="914399"/>
            <a:chOff x="7371248" y="706156"/>
            <a:chExt cx="742945" cy="914399"/>
          </a:xfrm>
        </p:grpSpPr>
        <p:sp>
          <p:nvSpPr>
            <p:cNvPr id="58" name="Arc 57"/>
            <p:cNvSpPr/>
            <p:nvPr/>
          </p:nvSpPr>
          <p:spPr>
            <a:xfrm rot="11572551">
              <a:off x="7502988" y="146082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Arc 56"/>
            <p:cNvSpPr/>
            <p:nvPr/>
          </p:nvSpPr>
          <p:spPr>
            <a:xfrm rot="3677880">
              <a:off x="7789245" y="11681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Arc 53"/>
            <p:cNvSpPr/>
            <p:nvPr/>
          </p:nvSpPr>
          <p:spPr>
            <a:xfrm rot="19861229">
              <a:off x="7371248" y="91941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 rot="20128352">
              <a:off x="7377764" y="706156"/>
              <a:ext cx="736429" cy="914399"/>
              <a:chOff x="1121342" y="1414914"/>
              <a:chExt cx="1155032" cy="1434164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Group 131"/>
          <p:cNvGrpSpPr/>
          <p:nvPr/>
        </p:nvGrpSpPr>
        <p:grpSpPr>
          <a:xfrm>
            <a:off x="8883246" y="1381681"/>
            <a:ext cx="815945" cy="914399"/>
            <a:chOff x="7393429" y="1766248"/>
            <a:chExt cx="815945" cy="914399"/>
          </a:xfrm>
        </p:grpSpPr>
        <p:grpSp>
          <p:nvGrpSpPr>
            <p:cNvPr id="131" name="Group 130"/>
            <p:cNvGrpSpPr/>
            <p:nvPr/>
          </p:nvGrpSpPr>
          <p:grpSpPr>
            <a:xfrm>
              <a:off x="7393429" y="1898757"/>
              <a:ext cx="702510" cy="731334"/>
              <a:chOff x="7393429" y="1898757"/>
              <a:chExt cx="702510" cy="731334"/>
            </a:xfrm>
          </p:grpSpPr>
          <p:sp>
            <p:nvSpPr>
              <p:cNvPr id="70" name="Arc 69"/>
              <p:cNvSpPr/>
              <p:nvPr/>
            </p:nvSpPr>
            <p:spPr>
              <a:xfrm rot="15646121">
                <a:off x="7294893" y="222456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Arc 70"/>
              <p:cNvSpPr/>
              <p:nvPr/>
            </p:nvSpPr>
            <p:spPr>
              <a:xfrm rot="7751450">
                <a:off x="7673829" y="2379616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Arc 71"/>
              <p:cNvSpPr/>
              <p:nvPr/>
            </p:nvSpPr>
            <p:spPr>
              <a:xfrm rot="2334799">
                <a:off x="7746928" y="1898757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rot="2601922">
              <a:off x="7472945" y="1766248"/>
              <a:ext cx="736429" cy="914399"/>
              <a:chOff x="1121342" y="1414914"/>
              <a:chExt cx="1155032" cy="1434164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0" name="Group 129"/>
          <p:cNvGrpSpPr/>
          <p:nvPr/>
        </p:nvGrpSpPr>
        <p:grpSpPr>
          <a:xfrm>
            <a:off x="8878873" y="3541521"/>
            <a:ext cx="736429" cy="914399"/>
            <a:chOff x="7411905" y="3894222"/>
            <a:chExt cx="736429" cy="914399"/>
          </a:xfrm>
        </p:grpSpPr>
        <p:sp>
          <p:nvSpPr>
            <p:cNvPr id="78" name="Arc 77"/>
            <p:cNvSpPr/>
            <p:nvPr/>
          </p:nvSpPr>
          <p:spPr>
            <a:xfrm rot="12598319">
              <a:off x="7430372" y="4612259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Arc 78"/>
            <p:cNvSpPr/>
            <p:nvPr/>
          </p:nvSpPr>
          <p:spPr>
            <a:xfrm rot="4703648">
              <a:off x="7790035" y="441662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Arc 79"/>
            <p:cNvSpPr/>
            <p:nvPr/>
          </p:nvSpPr>
          <p:spPr>
            <a:xfrm rot="20886997">
              <a:off x="7463617" y="4056037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1" name="Group 80"/>
            <p:cNvGrpSpPr/>
            <p:nvPr/>
          </p:nvGrpSpPr>
          <p:grpSpPr>
            <a:xfrm rot="21154120">
              <a:off x="7411905" y="3894222"/>
              <a:ext cx="736429" cy="914399"/>
              <a:chOff x="1121342" y="1414914"/>
              <a:chExt cx="1155032" cy="1434164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/>
          <p:cNvGrpSpPr/>
          <p:nvPr/>
        </p:nvGrpSpPr>
        <p:grpSpPr>
          <a:xfrm>
            <a:off x="8968459" y="4890333"/>
            <a:ext cx="914399" cy="762607"/>
            <a:chOff x="7410197" y="5159828"/>
            <a:chExt cx="914399" cy="762607"/>
          </a:xfrm>
        </p:grpSpPr>
        <p:sp>
          <p:nvSpPr>
            <p:cNvPr id="86" name="Arc 85"/>
            <p:cNvSpPr/>
            <p:nvPr/>
          </p:nvSpPr>
          <p:spPr>
            <a:xfrm rot="16535990">
              <a:off x="7313782" y="5457613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Arc 86"/>
            <p:cNvSpPr/>
            <p:nvPr/>
          </p:nvSpPr>
          <p:spPr>
            <a:xfrm rot="8641319">
              <a:off x="7640406" y="570449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Arc 87"/>
            <p:cNvSpPr/>
            <p:nvPr/>
          </p:nvSpPr>
          <p:spPr>
            <a:xfrm rot="3224668">
              <a:off x="7834155" y="5258364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9" name="Group 88"/>
            <p:cNvGrpSpPr/>
            <p:nvPr/>
          </p:nvGrpSpPr>
          <p:grpSpPr>
            <a:xfrm rot="3491791">
              <a:off x="7499182" y="5097021"/>
              <a:ext cx="736429" cy="914399"/>
              <a:chOff x="1121342" y="1414914"/>
              <a:chExt cx="1155032" cy="1434164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Group 127"/>
          <p:cNvGrpSpPr/>
          <p:nvPr/>
        </p:nvGrpSpPr>
        <p:grpSpPr>
          <a:xfrm>
            <a:off x="2192267" y="347056"/>
            <a:ext cx="914399" cy="796477"/>
            <a:chOff x="496895" y="563162"/>
            <a:chExt cx="914399" cy="796477"/>
          </a:xfrm>
        </p:grpSpPr>
        <p:grpSp>
          <p:nvGrpSpPr>
            <p:cNvPr id="127" name="Group 126"/>
            <p:cNvGrpSpPr/>
            <p:nvPr/>
          </p:nvGrpSpPr>
          <p:grpSpPr>
            <a:xfrm>
              <a:off x="619135" y="721803"/>
              <a:ext cx="736684" cy="637836"/>
              <a:chOff x="619135" y="721803"/>
              <a:chExt cx="736684" cy="637836"/>
            </a:xfrm>
          </p:grpSpPr>
          <p:sp>
            <p:nvSpPr>
              <p:cNvPr id="94" name="Arc 93"/>
              <p:cNvSpPr/>
              <p:nvPr/>
            </p:nvSpPr>
            <p:spPr>
              <a:xfrm rot="9635543">
                <a:off x="921150" y="120769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Arc 94"/>
              <p:cNvSpPr/>
              <p:nvPr/>
            </p:nvSpPr>
            <p:spPr>
              <a:xfrm rot="1740872">
                <a:off x="1006808" y="807331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Arc 95"/>
              <p:cNvSpPr/>
              <p:nvPr/>
            </p:nvSpPr>
            <p:spPr>
              <a:xfrm rot="17924221">
                <a:off x="520599" y="82033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 rot="18191344">
              <a:off x="585880" y="474177"/>
              <a:ext cx="736429" cy="914399"/>
              <a:chOff x="1121342" y="1414914"/>
              <a:chExt cx="1155032" cy="1434164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Group 125"/>
          <p:cNvGrpSpPr/>
          <p:nvPr/>
        </p:nvGrpSpPr>
        <p:grpSpPr>
          <a:xfrm>
            <a:off x="2365975" y="1415701"/>
            <a:ext cx="753111" cy="914399"/>
            <a:chOff x="859822" y="1688520"/>
            <a:chExt cx="753111" cy="914399"/>
          </a:xfrm>
        </p:grpSpPr>
        <p:sp>
          <p:nvSpPr>
            <p:cNvPr id="102" name="Arc 101"/>
            <p:cNvSpPr/>
            <p:nvPr/>
          </p:nvSpPr>
          <p:spPr>
            <a:xfrm rot="14216412">
              <a:off x="761286" y="229046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Arc 102"/>
            <p:cNvSpPr/>
            <p:nvPr/>
          </p:nvSpPr>
          <p:spPr>
            <a:xfrm rot="6321741">
              <a:off x="1170560" y="22792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Arc 103"/>
            <p:cNvSpPr/>
            <p:nvPr/>
          </p:nvSpPr>
          <p:spPr>
            <a:xfrm rot="905090">
              <a:off x="1043161" y="1809799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5" name="Group 104"/>
            <p:cNvGrpSpPr/>
            <p:nvPr/>
          </p:nvGrpSpPr>
          <p:grpSpPr>
            <a:xfrm rot="1172213">
              <a:off x="876504" y="1688520"/>
              <a:ext cx="736429" cy="914399"/>
              <a:chOff x="1121342" y="1414914"/>
              <a:chExt cx="1155032" cy="1434164"/>
            </a:xfrm>
          </p:grpSpPr>
          <p:cxnSp>
            <p:nvCxnSpPr>
              <p:cNvPr id="106" name="Straight Arrow Connector 105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2292345" y="3210548"/>
            <a:ext cx="753580" cy="914399"/>
            <a:chOff x="903375" y="4077823"/>
            <a:chExt cx="753580" cy="914399"/>
          </a:xfrm>
        </p:grpSpPr>
        <p:sp>
          <p:nvSpPr>
            <p:cNvPr id="110" name="Arc 109"/>
            <p:cNvSpPr/>
            <p:nvPr/>
          </p:nvSpPr>
          <p:spPr>
            <a:xfrm rot="11345834">
              <a:off x="1070509" y="4836197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Arc 110"/>
            <p:cNvSpPr/>
            <p:nvPr/>
          </p:nvSpPr>
          <p:spPr>
            <a:xfrm rot="3451163">
              <a:off x="1336853" y="452524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Arc 111"/>
            <p:cNvSpPr/>
            <p:nvPr/>
          </p:nvSpPr>
          <p:spPr>
            <a:xfrm rot="19634512">
              <a:off x="903375" y="430463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3" name="Group 112"/>
            <p:cNvGrpSpPr/>
            <p:nvPr/>
          </p:nvGrpSpPr>
          <p:grpSpPr>
            <a:xfrm rot="19901635">
              <a:off x="920526" y="4077823"/>
              <a:ext cx="736429" cy="914399"/>
              <a:chOff x="1121342" y="1414914"/>
              <a:chExt cx="1155032" cy="1434164"/>
            </a:xfrm>
          </p:grpSpPr>
          <p:cxnSp>
            <p:nvCxnSpPr>
              <p:cNvPr id="114" name="Straight Arrow Connector 113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/>
          <p:cNvGrpSpPr/>
          <p:nvPr/>
        </p:nvGrpSpPr>
        <p:grpSpPr>
          <a:xfrm rot="3666327">
            <a:off x="2442932" y="4184087"/>
            <a:ext cx="742945" cy="914399"/>
            <a:chOff x="7371248" y="706156"/>
            <a:chExt cx="742945" cy="914399"/>
          </a:xfrm>
        </p:grpSpPr>
        <p:sp>
          <p:nvSpPr>
            <p:cNvPr id="118" name="Arc 117"/>
            <p:cNvSpPr/>
            <p:nvPr/>
          </p:nvSpPr>
          <p:spPr>
            <a:xfrm rot="11572551">
              <a:off x="7502988" y="146082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Arc 118"/>
            <p:cNvSpPr/>
            <p:nvPr/>
          </p:nvSpPr>
          <p:spPr>
            <a:xfrm rot="3677880">
              <a:off x="7789245" y="11681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Arc 119"/>
            <p:cNvSpPr/>
            <p:nvPr/>
          </p:nvSpPr>
          <p:spPr>
            <a:xfrm rot="19861229">
              <a:off x="7371248" y="91941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1" name="Group 120"/>
            <p:cNvGrpSpPr/>
            <p:nvPr/>
          </p:nvGrpSpPr>
          <p:grpSpPr>
            <a:xfrm rot="20128352">
              <a:off x="7377764" y="706156"/>
              <a:ext cx="736429" cy="914399"/>
              <a:chOff x="1121342" y="1414914"/>
              <a:chExt cx="1155032" cy="1434164"/>
            </a:xfrm>
          </p:grpSpPr>
          <p:cxnSp>
            <p:nvCxnSpPr>
              <p:cNvPr id="122" name="Straight Arrow Connector 121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Group 134"/>
          <p:cNvGrpSpPr/>
          <p:nvPr/>
        </p:nvGrpSpPr>
        <p:grpSpPr>
          <a:xfrm>
            <a:off x="4839340" y="5166673"/>
            <a:ext cx="2334935" cy="1200329"/>
            <a:chOff x="3461047" y="3596271"/>
            <a:chExt cx="2334935" cy="1200329"/>
          </a:xfrm>
        </p:grpSpPr>
        <p:sp>
          <p:nvSpPr>
            <p:cNvPr id="133" name="TextBox 132"/>
            <p:cNvSpPr txBox="1"/>
            <p:nvPr/>
          </p:nvSpPr>
          <p:spPr>
            <a:xfrm>
              <a:off x="3461047" y="3596271"/>
              <a:ext cx="233493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“t  ” when</a:t>
              </a:r>
            </a:p>
            <a:p>
              <a:r>
                <a:rPr lang="en-US" dirty="0" smtClean="0"/>
                <a:t>all four TRFs and the</a:t>
              </a:r>
            </a:p>
            <a:p>
              <a:r>
                <a:rPr lang="en-US" dirty="0" smtClean="0"/>
                <a:t>IGS are identical.</a:t>
              </a:r>
            </a:p>
            <a:p>
              <a:r>
                <a:rPr lang="en-US" dirty="0" smtClean="0"/>
                <a:t>(2020.00)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182369" y="373181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37" name="Straight Arrow Connector 136"/>
          <p:cNvCxnSpPr/>
          <p:nvPr/>
        </p:nvCxnSpPr>
        <p:spPr>
          <a:xfrm>
            <a:off x="3268824" y="1054338"/>
            <a:ext cx="5572480" cy="4007509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9557914" y="5275144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MATRF2022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566115" y="797931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MATRF2022</a:t>
            </a:r>
          </a:p>
        </p:txBody>
      </p:sp>
      <p:sp>
        <p:nvSpPr>
          <p:cNvPr id="141" name="TextBox 140"/>
          <p:cNvSpPr txBox="1"/>
          <p:nvPr/>
        </p:nvSpPr>
        <p:spPr>
          <a:xfrm rot="2083102">
            <a:off x="6967466" y="4106710"/>
            <a:ext cx="1874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Rotation of Mariana Plate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8664033" y="5696845"/>
            <a:ext cx="1467068" cy="646331"/>
            <a:chOff x="7140033" y="5696844"/>
            <a:chExt cx="1467068" cy="646331"/>
          </a:xfrm>
        </p:grpSpPr>
        <p:sp>
          <p:nvSpPr>
            <p:cNvPr id="146" name="TextBox 145"/>
            <p:cNvSpPr txBox="1"/>
            <p:nvPr/>
          </p:nvSpPr>
          <p:spPr>
            <a:xfrm>
              <a:off x="7140033" y="5696844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t=t  + </a:t>
              </a:r>
              <a:r>
                <a:rPr lang="en-US" dirty="0" smtClean="0">
                  <a:latin typeface="Symbol" panose="05050102010706020507" pitchFamily="18" charset="2"/>
                </a:rPr>
                <a:t>D</a:t>
              </a:r>
              <a:r>
                <a:rPr lang="en-US" dirty="0" smtClean="0"/>
                <a:t>t</a:t>
              </a:r>
            </a:p>
            <a:p>
              <a:r>
                <a:rPr lang="en-US" dirty="0" smtClean="0"/>
                <a:t>(“the future”)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415477" y="584108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085940" y="5700217"/>
            <a:ext cx="1313180" cy="646331"/>
            <a:chOff x="7134814" y="5826277"/>
            <a:chExt cx="1313180" cy="646331"/>
          </a:xfrm>
        </p:grpSpPr>
        <p:sp>
          <p:nvSpPr>
            <p:cNvPr id="150" name="TextBox 149"/>
            <p:cNvSpPr txBox="1"/>
            <p:nvPr/>
          </p:nvSpPr>
          <p:spPr>
            <a:xfrm>
              <a:off x="7134814" y="5826277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t=t  - </a:t>
              </a:r>
              <a:r>
                <a:rPr lang="en-US" dirty="0" smtClean="0">
                  <a:latin typeface="Symbol" panose="05050102010706020507" pitchFamily="18" charset="2"/>
                </a:rPr>
                <a:t>D</a:t>
              </a:r>
              <a:r>
                <a:rPr lang="en-US" dirty="0" smtClean="0"/>
                <a:t>t</a:t>
              </a:r>
            </a:p>
            <a:p>
              <a:r>
                <a:rPr lang="en-US" dirty="0" smtClean="0"/>
                <a:t>(“the past”)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415477" y="596622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9641225" y="3943056"/>
            <a:ext cx="979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CATRF2022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527953" y="1632388"/>
            <a:ext cx="979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CATRF2022</a:t>
            </a:r>
          </a:p>
        </p:txBody>
      </p:sp>
      <p:sp>
        <p:nvSpPr>
          <p:cNvPr id="154" name="Up Arrow 153"/>
          <p:cNvSpPr/>
          <p:nvPr/>
        </p:nvSpPr>
        <p:spPr>
          <a:xfrm>
            <a:off x="5683305" y="4183322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1535974" y="4936858"/>
            <a:ext cx="979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NATRF2022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540289" y="3771822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PATRF2022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9720923" y="547435"/>
            <a:ext cx="979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NATRF2022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9688863" y="1724536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PATRF2022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3174708" y="1887762"/>
            <a:ext cx="5702550" cy="2232946"/>
          </a:xfrm>
          <a:prstGeom prst="straightConnector1">
            <a:avLst/>
          </a:prstGeom>
          <a:ln>
            <a:solidFill>
              <a:srgbClr val="7030A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 rot="1178512">
            <a:off x="6649881" y="3382526"/>
            <a:ext cx="2085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Rotation of Caribbean Plate</a:t>
            </a: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3291232" y="2888658"/>
            <a:ext cx="5550072" cy="75182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6884099" y="2689189"/>
            <a:ext cx="2085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IGS frame through time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645231" y="2770832"/>
            <a:ext cx="848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IGS frame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1633807" y="2774220"/>
            <a:ext cx="848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IGS frame</a:t>
            </a:r>
          </a:p>
        </p:txBody>
      </p:sp>
      <p:cxnSp>
        <p:nvCxnSpPr>
          <p:cNvPr id="171" name="Straight Arrow Connector 170"/>
          <p:cNvCxnSpPr/>
          <p:nvPr/>
        </p:nvCxnSpPr>
        <p:spPr>
          <a:xfrm flipV="1">
            <a:off x="3150175" y="2011564"/>
            <a:ext cx="5518798" cy="1748167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 rot="20468182">
            <a:off x="6703172" y="2045274"/>
            <a:ext cx="2085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Rotation of Pacific Plate</a:t>
            </a:r>
          </a:p>
        </p:txBody>
      </p:sp>
      <p:cxnSp>
        <p:nvCxnSpPr>
          <p:cNvPr id="174" name="Straight Arrow Connector 173"/>
          <p:cNvCxnSpPr/>
          <p:nvPr/>
        </p:nvCxnSpPr>
        <p:spPr>
          <a:xfrm flipV="1">
            <a:off x="2998321" y="1079697"/>
            <a:ext cx="5876218" cy="358196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 rot="19628250">
            <a:off x="5978985" y="1683542"/>
            <a:ext cx="2756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Rotation of North American Plate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4106286" y="452333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relation of five global reference</a:t>
            </a:r>
          </a:p>
          <a:p>
            <a:r>
              <a:rPr lang="en-US" dirty="0" smtClean="0"/>
              <a:t>frames through time.</a:t>
            </a:r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4809508" y="1000912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Rotations are not to scale</a:t>
            </a:r>
          </a:p>
        </p:txBody>
      </p:sp>
    </p:spTree>
    <p:extLst>
      <p:ext uri="{BB962C8B-B14F-4D97-AF65-F5344CB8AC3E}">
        <p14:creationId xmlns:p14="http://schemas.microsoft.com/office/powerpoint/2010/main" val="24686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52" grpId="0"/>
      <p:bldP spid="153" grpId="0"/>
      <p:bldP spid="154" grpId="0" animBg="1"/>
      <p:bldP spid="155" grpId="0"/>
      <p:bldP spid="156" grpId="0"/>
      <p:bldP spid="157" grpId="0"/>
      <p:bldP spid="158" grpId="0"/>
      <p:bldP spid="160" grpId="0"/>
      <p:bldP spid="172" grpId="0"/>
      <p:bldP spid="17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Mariana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Snay</a:t>
            </a:r>
            <a:r>
              <a:rPr lang="en-US" dirty="0" smtClean="0"/>
              <a:t> (2003) used only one CORS (“GUAM”) to determine the Mariana rotation</a:t>
            </a:r>
          </a:p>
          <a:p>
            <a:pPr lvl="1"/>
            <a:r>
              <a:rPr lang="en-US" dirty="0" smtClean="0"/>
              <a:t>But 2 sites at a minimum are needed to uniquely determine a plate’s rotation</a:t>
            </a:r>
          </a:p>
          <a:p>
            <a:pPr lvl="2"/>
            <a:r>
              <a:rPr lang="en-US" dirty="0" smtClean="0"/>
              <a:t>“CNMI” (since decommissioned) was forced to equal “GUAM” to solve the problem</a:t>
            </a:r>
          </a:p>
          <a:p>
            <a:pPr lvl="2"/>
            <a:r>
              <a:rPr lang="en-US" dirty="0" smtClean="0"/>
              <a:t>Ill-posed, yet the values behave reasonably for GUAM. </a:t>
            </a:r>
          </a:p>
          <a:p>
            <a:pPr lvl="2"/>
            <a:r>
              <a:rPr lang="en-US" dirty="0" smtClean="0"/>
              <a:t>Less reasonable for newer CORS “CNMR”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66838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GUAM (Guam)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3848793" y="3205192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GUAM (Guam)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56" y="2134222"/>
            <a:ext cx="4727345" cy="35433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2134221"/>
            <a:ext cx="3400425" cy="35433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3494116" y="2136371"/>
            <a:ext cx="1164392" cy="3541222"/>
          </a:xfrm>
          <a:custGeom>
            <a:avLst/>
            <a:gdLst>
              <a:gd name="connsiteX0" fmla="*/ 739833 w 1164392"/>
              <a:gd name="connsiteY0" fmla="*/ 0 h 3541222"/>
              <a:gd name="connsiteX1" fmla="*/ 831273 w 1164392"/>
              <a:gd name="connsiteY1" fmla="*/ 224444 h 3541222"/>
              <a:gd name="connsiteX2" fmla="*/ 997528 w 1164392"/>
              <a:gd name="connsiteY2" fmla="*/ 739833 h 3541222"/>
              <a:gd name="connsiteX3" fmla="*/ 1113906 w 1164392"/>
              <a:gd name="connsiteY3" fmla="*/ 1022465 h 3541222"/>
              <a:gd name="connsiteX4" fmla="*/ 1163782 w 1164392"/>
              <a:gd name="connsiteY4" fmla="*/ 1280160 h 3541222"/>
              <a:gd name="connsiteX5" fmla="*/ 1138844 w 1164392"/>
              <a:gd name="connsiteY5" fmla="*/ 1770611 h 3541222"/>
              <a:gd name="connsiteX6" fmla="*/ 1097280 w 1164392"/>
              <a:gd name="connsiteY6" fmla="*/ 2111433 h 3541222"/>
              <a:gd name="connsiteX7" fmla="*/ 1005840 w 1164392"/>
              <a:gd name="connsiteY7" fmla="*/ 2443942 h 3541222"/>
              <a:gd name="connsiteX8" fmla="*/ 731520 w 1164392"/>
              <a:gd name="connsiteY8" fmla="*/ 2926080 h 3541222"/>
              <a:gd name="connsiteX9" fmla="*/ 365760 w 1164392"/>
              <a:gd name="connsiteY9" fmla="*/ 3258589 h 3541222"/>
              <a:gd name="connsiteX10" fmla="*/ 0 w 1164392"/>
              <a:gd name="connsiteY10" fmla="*/ 3541222 h 35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4392" h="3541222">
                <a:moveTo>
                  <a:pt x="739833" y="0"/>
                </a:moveTo>
                <a:cubicBezTo>
                  <a:pt x="764078" y="50569"/>
                  <a:pt x="788324" y="101138"/>
                  <a:pt x="831273" y="224444"/>
                </a:cubicBezTo>
                <a:cubicBezTo>
                  <a:pt x="874222" y="347750"/>
                  <a:pt x="950423" y="606830"/>
                  <a:pt x="997528" y="739833"/>
                </a:cubicBezTo>
                <a:cubicBezTo>
                  <a:pt x="1044633" y="872836"/>
                  <a:pt x="1086197" y="932411"/>
                  <a:pt x="1113906" y="1022465"/>
                </a:cubicBezTo>
                <a:cubicBezTo>
                  <a:pt x="1141615" y="1112519"/>
                  <a:pt x="1159626" y="1155469"/>
                  <a:pt x="1163782" y="1280160"/>
                </a:cubicBezTo>
                <a:cubicBezTo>
                  <a:pt x="1167938" y="1404851"/>
                  <a:pt x="1149928" y="1632066"/>
                  <a:pt x="1138844" y="1770611"/>
                </a:cubicBezTo>
                <a:cubicBezTo>
                  <a:pt x="1127760" y="1909156"/>
                  <a:pt x="1119447" y="1999211"/>
                  <a:pt x="1097280" y="2111433"/>
                </a:cubicBezTo>
                <a:cubicBezTo>
                  <a:pt x="1075113" y="2223655"/>
                  <a:pt x="1066800" y="2308168"/>
                  <a:pt x="1005840" y="2443942"/>
                </a:cubicBezTo>
                <a:cubicBezTo>
                  <a:pt x="944880" y="2579716"/>
                  <a:pt x="838200" y="2790306"/>
                  <a:pt x="731520" y="2926080"/>
                </a:cubicBezTo>
                <a:cubicBezTo>
                  <a:pt x="624840" y="3061855"/>
                  <a:pt x="487680" y="3156065"/>
                  <a:pt x="365760" y="3258589"/>
                </a:cubicBezTo>
                <a:cubicBezTo>
                  <a:pt x="243840" y="3361113"/>
                  <a:pt x="121920" y="3451167"/>
                  <a:pt x="0" y="35412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936958" y="2128059"/>
            <a:ext cx="268910" cy="3549535"/>
          </a:xfrm>
          <a:custGeom>
            <a:avLst/>
            <a:gdLst>
              <a:gd name="connsiteX0" fmla="*/ 124897 w 268910"/>
              <a:gd name="connsiteY0" fmla="*/ 0 h 3549535"/>
              <a:gd name="connsiteX1" fmla="*/ 206 w 268910"/>
              <a:gd name="connsiteY1" fmla="*/ 465513 h 3549535"/>
              <a:gd name="connsiteX2" fmla="*/ 99958 w 268910"/>
              <a:gd name="connsiteY2" fmla="*/ 964277 h 3549535"/>
              <a:gd name="connsiteX3" fmla="*/ 266213 w 268910"/>
              <a:gd name="connsiteY3" fmla="*/ 1587731 h 3549535"/>
              <a:gd name="connsiteX4" fmla="*/ 191398 w 268910"/>
              <a:gd name="connsiteY4" fmla="*/ 2169622 h 3549535"/>
              <a:gd name="connsiteX5" fmla="*/ 41769 w 268910"/>
              <a:gd name="connsiteY5" fmla="*/ 2776451 h 3549535"/>
              <a:gd name="connsiteX6" fmla="*/ 25144 w 268910"/>
              <a:gd name="connsiteY6" fmla="*/ 3383280 h 3549535"/>
              <a:gd name="connsiteX7" fmla="*/ 241275 w 268910"/>
              <a:gd name="connsiteY7" fmla="*/ 3549535 h 354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910" h="3549535">
                <a:moveTo>
                  <a:pt x="124897" y="0"/>
                </a:moveTo>
                <a:cubicBezTo>
                  <a:pt x="64629" y="152400"/>
                  <a:pt x="4362" y="304800"/>
                  <a:pt x="206" y="465513"/>
                </a:cubicBezTo>
                <a:cubicBezTo>
                  <a:pt x="-3950" y="626226"/>
                  <a:pt x="55624" y="777241"/>
                  <a:pt x="99958" y="964277"/>
                </a:cubicBezTo>
                <a:cubicBezTo>
                  <a:pt x="144292" y="1151313"/>
                  <a:pt x="250973" y="1386840"/>
                  <a:pt x="266213" y="1587731"/>
                </a:cubicBezTo>
                <a:cubicBezTo>
                  <a:pt x="281453" y="1788622"/>
                  <a:pt x="228805" y="1971502"/>
                  <a:pt x="191398" y="2169622"/>
                </a:cubicBezTo>
                <a:cubicBezTo>
                  <a:pt x="153991" y="2367742"/>
                  <a:pt x="69478" y="2574175"/>
                  <a:pt x="41769" y="2776451"/>
                </a:cubicBezTo>
                <a:cubicBezTo>
                  <a:pt x="14060" y="2978727"/>
                  <a:pt x="-8107" y="3254433"/>
                  <a:pt x="25144" y="3383280"/>
                </a:cubicBezTo>
                <a:cubicBezTo>
                  <a:pt x="58395" y="3512127"/>
                  <a:pt x="149835" y="3530831"/>
                  <a:pt x="241275" y="354953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48677" y="5033991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922030" y="4186093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GUAM </a:t>
            </a:r>
            <a:r>
              <a:rPr lang="en-US" dirty="0"/>
              <a:t>(Guam)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914608"/>
            <a:ext cx="8229600" cy="41257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73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GUAM </a:t>
            </a:r>
            <a:r>
              <a:rPr lang="en-US" dirty="0"/>
              <a:t>(Guam)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912417"/>
            <a:ext cx="8229600" cy="41301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74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GUAM </a:t>
            </a:r>
            <a:r>
              <a:rPr lang="en-US" dirty="0"/>
              <a:t>(Guam)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912417"/>
            <a:ext cx="8229600" cy="41301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75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66838"/>
            <a:ext cx="6096000" cy="412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CNMR (CNMI)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Oval 2"/>
          <p:cNvSpPr/>
          <p:nvPr/>
        </p:nvSpPr>
        <p:spPr>
          <a:xfrm>
            <a:off x="3865419" y="3188566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CNMR (CNMI)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56" y="2134222"/>
            <a:ext cx="4727345" cy="35433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2134221"/>
            <a:ext cx="3400425" cy="35433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3494116" y="2136371"/>
            <a:ext cx="1164392" cy="3541222"/>
          </a:xfrm>
          <a:custGeom>
            <a:avLst/>
            <a:gdLst>
              <a:gd name="connsiteX0" fmla="*/ 739833 w 1164392"/>
              <a:gd name="connsiteY0" fmla="*/ 0 h 3541222"/>
              <a:gd name="connsiteX1" fmla="*/ 831273 w 1164392"/>
              <a:gd name="connsiteY1" fmla="*/ 224444 h 3541222"/>
              <a:gd name="connsiteX2" fmla="*/ 997528 w 1164392"/>
              <a:gd name="connsiteY2" fmla="*/ 739833 h 3541222"/>
              <a:gd name="connsiteX3" fmla="*/ 1113906 w 1164392"/>
              <a:gd name="connsiteY3" fmla="*/ 1022465 h 3541222"/>
              <a:gd name="connsiteX4" fmla="*/ 1163782 w 1164392"/>
              <a:gd name="connsiteY4" fmla="*/ 1280160 h 3541222"/>
              <a:gd name="connsiteX5" fmla="*/ 1138844 w 1164392"/>
              <a:gd name="connsiteY5" fmla="*/ 1770611 h 3541222"/>
              <a:gd name="connsiteX6" fmla="*/ 1097280 w 1164392"/>
              <a:gd name="connsiteY6" fmla="*/ 2111433 h 3541222"/>
              <a:gd name="connsiteX7" fmla="*/ 1005840 w 1164392"/>
              <a:gd name="connsiteY7" fmla="*/ 2443942 h 3541222"/>
              <a:gd name="connsiteX8" fmla="*/ 731520 w 1164392"/>
              <a:gd name="connsiteY8" fmla="*/ 2926080 h 3541222"/>
              <a:gd name="connsiteX9" fmla="*/ 365760 w 1164392"/>
              <a:gd name="connsiteY9" fmla="*/ 3258589 h 3541222"/>
              <a:gd name="connsiteX10" fmla="*/ 0 w 1164392"/>
              <a:gd name="connsiteY10" fmla="*/ 3541222 h 35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4392" h="3541222">
                <a:moveTo>
                  <a:pt x="739833" y="0"/>
                </a:moveTo>
                <a:cubicBezTo>
                  <a:pt x="764078" y="50569"/>
                  <a:pt x="788324" y="101138"/>
                  <a:pt x="831273" y="224444"/>
                </a:cubicBezTo>
                <a:cubicBezTo>
                  <a:pt x="874222" y="347750"/>
                  <a:pt x="950423" y="606830"/>
                  <a:pt x="997528" y="739833"/>
                </a:cubicBezTo>
                <a:cubicBezTo>
                  <a:pt x="1044633" y="872836"/>
                  <a:pt x="1086197" y="932411"/>
                  <a:pt x="1113906" y="1022465"/>
                </a:cubicBezTo>
                <a:cubicBezTo>
                  <a:pt x="1141615" y="1112519"/>
                  <a:pt x="1159626" y="1155469"/>
                  <a:pt x="1163782" y="1280160"/>
                </a:cubicBezTo>
                <a:cubicBezTo>
                  <a:pt x="1167938" y="1404851"/>
                  <a:pt x="1149928" y="1632066"/>
                  <a:pt x="1138844" y="1770611"/>
                </a:cubicBezTo>
                <a:cubicBezTo>
                  <a:pt x="1127760" y="1909156"/>
                  <a:pt x="1119447" y="1999211"/>
                  <a:pt x="1097280" y="2111433"/>
                </a:cubicBezTo>
                <a:cubicBezTo>
                  <a:pt x="1075113" y="2223655"/>
                  <a:pt x="1066800" y="2308168"/>
                  <a:pt x="1005840" y="2443942"/>
                </a:cubicBezTo>
                <a:cubicBezTo>
                  <a:pt x="944880" y="2579716"/>
                  <a:pt x="838200" y="2790306"/>
                  <a:pt x="731520" y="2926080"/>
                </a:cubicBezTo>
                <a:cubicBezTo>
                  <a:pt x="624840" y="3061855"/>
                  <a:pt x="487680" y="3156065"/>
                  <a:pt x="365760" y="3258589"/>
                </a:cubicBezTo>
                <a:cubicBezTo>
                  <a:pt x="243840" y="3361113"/>
                  <a:pt x="121920" y="3451167"/>
                  <a:pt x="0" y="35412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936958" y="2128059"/>
            <a:ext cx="268910" cy="3549535"/>
          </a:xfrm>
          <a:custGeom>
            <a:avLst/>
            <a:gdLst>
              <a:gd name="connsiteX0" fmla="*/ 124897 w 268910"/>
              <a:gd name="connsiteY0" fmla="*/ 0 h 3549535"/>
              <a:gd name="connsiteX1" fmla="*/ 206 w 268910"/>
              <a:gd name="connsiteY1" fmla="*/ 465513 h 3549535"/>
              <a:gd name="connsiteX2" fmla="*/ 99958 w 268910"/>
              <a:gd name="connsiteY2" fmla="*/ 964277 h 3549535"/>
              <a:gd name="connsiteX3" fmla="*/ 266213 w 268910"/>
              <a:gd name="connsiteY3" fmla="*/ 1587731 h 3549535"/>
              <a:gd name="connsiteX4" fmla="*/ 191398 w 268910"/>
              <a:gd name="connsiteY4" fmla="*/ 2169622 h 3549535"/>
              <a:gd name="connsiteX5" fmla="*/ 41769 w 268910"/>
              <a:gd name="connsiteY5" fmla="*/ 2776451 h 3549535"/>
              <a:gd name="connsiteX6" fmla="*/ 25144 w 268910"/>
              <a:gd name="connsiteY6" fmla="*/ 3383280 h 3549535"/>
              <a:gd name="connsiteX7" fmla="*/ 241275 w 268910"/>
              <a:gd name="connsiteY7" fmla="*/ 3549535 h 354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910" h="3549535">
                <a:moveTo>
                  <a:pt x="124897" y="0"/>
                </a:moveTo>
                <a:cubicBezTo>
                  <a:pt x="64629" y="152400"/>
                  <a:pt x="4362" y="304800"/>
                  <a:pt x="206" y="465513"/>
                </a:cubicBezTo>
                <a:cubicBezTo>
                  <a:pt x="-3950" y="626226"/>
                  <a:pt x="55624" y="777241"/>
                  <a:pt x="99958" y="964277"/>
                </a:cubicBezTo>
                <a:cubicBezTo>
                  <a:pt x="144292" y="1151313"/>
                  <a:pt x="250973" y="1386840"/>
                  <a:pt x="266213" y="1587731"/>
                </a:cubicBezTo>
                <a:cubicBezTo>
                  <a:pt x="281453" y="1788622"/>
                  <a:pt x="228805" y="1971502"/>
                  <a:pt x="191398" y="2169622"/>
                </a:cubicBezTo>
                <a:cubicBezTo>
                  <a:pt x="153991" y="2367742"/>
                  <a:pt x="69478" y="2574175"/>
                  <a:pt x="41769" y="2776451"/>
                </a:cubicBezTo>
                <a:cubicBezTo>
                  <a:pt x="14060" y="2978727"/>
                  <a:pt x="-8107" y="3254433"/>
                  <a:pt x="25144" y="3383280"/>
                </a:cubicBezTo>
                <a:cubicBezTo>
                  <a:pt x="58395" y="3512127"/>
                  <a:pt x="149835" y="3530831"/>
                  <a:pt x="241275" y="354953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06125" y="4393911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980219" y="4044777"/>
            <a:ext cx="124691" cy="1246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CNMR (CNMI)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914608"/>
            <a:ext cx="8229600" cy="41257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CNMR (CNMI)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912417"/>
            <a:ext cx="8229600" cy="41301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79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Velocities – IGS08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99" y="1417638"/>
            <a:ext cx="7997601" cy="47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CNMR (CNMI)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912417"/>
            <a:ext cx="8229600" cy="41301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80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98" y="1417637"/>
            <a:ext cx="7997601" cy="4763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Velocities – NATRF2022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23, 2018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ASCE/UESI 2018 Surveying &amp; Geomatics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85998</TotalTime>
  <Words>2619</Words>
  <Application>Microsoft Office PowerPoint</Application>
  <PresentationFormat>Widescreen</PresentationFormat>
  <Paragraphs>522</Paragraphs>
  <Slides>80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80</vt:i4>
      </vt:variant>
    </vt:vector>
  </HeadingPairs>
  <TitlesOfParts>
    <vt:vector size="93" baseType="lpstr">
      <vt:lpstr>MS PGothic</vt:lpstr>
      <vt:lpstr>MS PGothic</vt:lpstr>
      <vt:lpstr>Arial</vt:lpstr>
      <vt:lpstr>Calibri</vt:lpstr>
      <vt:lpstr>Cambria Math</vt:lpstr>
      <vt:lpstr>Gill Sans MT</vt:lpstr>
      <vt:lpstr>Symbol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Overview</vt:lpstr>
      <vt:lpstr>Why?  </vt:lpstr>
      <vt:lpstr>NSRS Modernization</vt:lpstr>
      <vt:lpstr>Reference Frames</vt:lpstr>
      <vt:lpstr>PowerPoint Presentation</vt:lpstr>
      <vt:lpstr>CORS Velocities – IGS08</vt:lpstr>
      <vt:lpstr>CORS Velocities – NATRF2022</vt:lpstr>
      <vt:lpstr>CORS Velocities – PATRF2022</vt:lpstr>
      <vt:lpstr>CORS Velocities – IGS08</vt:lpstr>
      <vt:lpstr>CORS Velocities – NATRF2022</vt:lpstr>
      <vt:lpstr>CORS Velocities – PATRF2022</vt:lpstr>
      <vt:lpstr>BSMK (North Dakota)</vt:lpstr>
      <vt:lpstr>BSMK (North Dakota)</vt:lpstr>
      <vt:lpstr>BSMK (North Dakota)</vt:lpstr>
      <vt:lpstr>BSMK (North Dakota)</vt:lpstr>
      <vt:lpstr>So…4 IFVMs?</vt:lpstr>
      <vt:lpstr>Absolute motion</vt:lpstr>
      <vt:lpstr>Can CORS alone serve as an IFVM?</vt:lpstr>
      <vt:lpstr>Coming Soon</vt:lpstr>
      <vt:lpstr>Thank you!</vt:lpstr>
      <vt:lpstr>Questions?</vt:lpstr>
      <vt:lpstr>Extra Slides</vt:lpstr>
      <vt:lpstr>Intra-Frame Velocity Models (IFVMs)</vt:lpstr>
      <vt:lpstr>Intra-Frame Velocity Models (IFVMs)</vt:lpstr>
      <vt:lpstr>Content: Reference Frames</vt:lpstr>
      <vt:lpstr>Content: Reference Frames</vt:lpstr>
      <vt:lpstr>Some examples at CORS</vt:lpstr>
      <vt:lpstr>Select CORS</vt:lpstr>
      <vt:lpstr>A word about CORS coordinates…</vt:lpstr>
      <vt:lpstr>CORS Coordinates</vt:lpstr>
      <vt:lpstr>CORS Coordinates</vt:lpstr>
      <vt:lpstr>BSMK (North Dakota)</vt:lpstr>
      <vt:lpstr>BSMK (North Dakota)</vt:lpstr>
      <vt:lpstr>BSMK (North Dakota)</vt:lpstr>
      <vt:lpstr>BSMK (North Dakota)</vt:lpstr>
      <vt:lpstr>PIN1 (S. California)</vt:lpstr>
      <vt:lpstr>PIN1 (S. California)</vt:lpstr>
      <vt:lpstr>PIN1 (S. California)</vt:lpstr>
      <vt:lpstr>PIN1 (S. California)</vt:lpstr>
      <vt:lpstr>PowerPoint Presentation</vt:lpstr>
      <vt:lpstr>IFVM – How?</vt:lpstr>
      <vt:lpstr>Application to Passive Control</vt:lpstr>
      <vt:lpstr>IGS08 vs NATRF2022</vt:lpstr>
      <vt:lpstr>Using the TRFs</vt:lpstr>
      <vt:lpstr>Using the TRFs</vt:lpstr>
      <vt:lpstr>Using the TRFs</vt:lpstr>
      <vt:lpstr>PRMI (Puerto Rico)</vt:lpstr>
      <vt:lpstr>PRMI (Puerto Rico)</vt:lpstr>
      <vt:lpstr>PRMI (Puerto Rico)</vt:lpstr>
      <vt:lpstr>PRMI (Puerto Rico)</vt:lpstr>
      <vt:lpstr>BRW1 (N. Alaska)</vt:lpstr>
      <vt:lpstr>BRW1 (N. Alaska)</vt:lpstr>
      <vt:lpstr>BRW1 (N. Alaska)</vt:lpstr>
      <vt:lpstr>BRW1 (N. Alaska)</vt:lpstr>
      <vt:lpstr>KOD6 (S. Alaska)</vt:lpstr>
      <vt:lpstr>KOD6 (S. Alaska)</vt:lpstr>
      <vt:lpstr>KOD6 (S. Alaska)</vt:lpstr>
      <vt:lpstr>KOD6 (S. Alaska)</vt:lpstr>
      <vt:lpstr>KOK5 (Hawaii)</vt:lpstr>
      <vt:lpstr>KOK5 (Hawaii)</vt:lpstr>
      <vt:lpstr>KOK5 (Hawaii)</vt:lpstr>
      <vt:lpstr>KOK5 (Hawaii)</vt:lpstr>
      <vt:lpstr>ASPA (Am. Samoa)</vt:lpstr>
      <vt:lpstr>ASPA (Am. Samoa)</vt:lpstr>
      <vt:lpstr>ASPA (Am. Samoa)</vt:lpstr>
      <vt:lpstr>ASPA (Am. Samoa)</vt:lpstr>
      <vt:lpstr>ASPA (Am. Samoa)</vt:lpstr>
      <vt:lpstr>Mariana rotation</vt:lpstr>
      <vt:lpstr>GUAM (Guam)</vt:lpstr>
      <vt:lpstr>GUAM (Guam)</vt:lpstr>
      <vt:lpstr>GUAM (Guam)</vt:lpstr>
      <vt:lpstr>GUAM (Guam)</vt:lpstr>
      <vt:lpstr>GUAM (Guam)</vt:lpstr>
      <vt:lpstr>CNMR (CNMI)</vt:lpstr>
      <vt:lpstr>CNMR (CNMI)</vt:lpstr>
      <vt:lpstr>CNMR (CNMI)</vt:lpstr>
      <vt:lpstr>CNMR (CNMI)</vt:lpstr>
      <vt:lpstr>CNMR (CNMI)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2791</cp:revision>
  <cp:lastPrinted>2017-02-02T17:15:29Z</cp:lastPrinted>
  <dcterms:created xsi:type="dcterms:W3CDTF">2009-09-30T12:20:38Z</dcterms:created>
  <dcterms:modified xsi:type="dcterms:W3CDTF">2018-04-23T20:07:36Z</dcterms:modified>
</cp:coreProperties>
</file>