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568" r:id="rId1"/>
    <p:sldMasterId id="2147487879" r:id="rId2"/>
    <p:sldMasterId id="2147487891" r:id="rId3"/>
  </p:sldMasterIdLst>
  <p:notesMasterIdLst>
    <p:notesMasterId r:id="rId26"/>
  </p:notesMasterIdLst>
  <p:handoutMasterIdLst>
    <p:handoutMasterId r:id="rId27"/>
  </p:handoutMasterIdLst>
  <p:sldIdLst>
    <p:sldId id="362" r:id="rId4"/>
    <p:sldId id="576" r:id="rId5"/>
    <p:sldId id="582" r:id="rId6"/>
    <p:sldId id="580" r:id="rId7"/>
    <p:sldId id="457" r:id="rId8"/>
    <p:sldId id="561" r:id="rId9"/>
    <p:sldId id="562" r:id="rId10"/>
    <p:sldId id="459" r:id="rId11"/>
    <p:sldId id="557" r:id="rId12"/>
    <p:sldId id="584" r:id="rId13"/>
    <p:sldId id="588" r:id="rId14"/>
    <p:sldId id="585" r:id="rId15"/>
    <p:sldId id="587" r:id="rId16"/>
    <p:sldId id="564" r:id="rId17"/>
    <p:sldId id="583" r:id="rId18"/>
    <p:sldId id="581" r:id="rId19"/>
    <p:sldId id="590" r:id="rId20"/>
    <p:sldId id="577" r:id="rId21"/>
    <p:sldId id="458" r:id="rId22"/>
    <p:sldId id="591" r:id="rId23"/>
    <p:sldId id="592" r:id="rId24"/>
    <p:sldId id="571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531" userDrawn="1">
          <p15:clr>
            <a:srgbClr val="A4A3A4"/>
          </p15:clr>
        </p15:guide>
        <p15:guide id="9" pos="3348" userDrawn="1">
          <p15:clr>
            <a:srgbClr val="A4A3A4"/>
          </p15:clr>
        </p15:guide>
        <p15:guide id="10" pos="1976" userDrawn="1">
          <p15:clr>
            <a:srgbClr val="A4A3A4"/>
          </p15:clr>
        </p15:guide>
        <p15:guide id="11" pos="417" userDrawn="1">
          <p15:clr>
            <a:srgbClr val="A4A3A4"/>
          </p15:clr>
        </p15:guide>
        <p15:guide id="12" pos="4970" userDrawn="1">
          <p15:clr>
            <a:srgbClr val="A4A3A4"/>
          </p15:clr>
        </p15:guide>
        <p15:guide id="13" pos="1289" userDrawn="1">
          <p15:clr>
            <a:srgbClr val="A4A3A4"/>
          </p15:clr>
        </p15:guide>
        <p15:guide id="14" pos="53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E1"/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6" autoAdjust="0"/>
    <p:restoredTop sz="75930" autoAdjust="0"/>
  </p:normalViewPr>
  <p:slideViewPr>
    <p:cSldViewPr snapToGrid="0">
      <p:cViewPr varScale="1">
        <p:scale>
          <a:sx n="55" d="100"/>
          <a:sy n="55" d="100"/>
        </p:scale>
        <p:origin x="1614" y="78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9/25/2018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9/25/2018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499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7DBC7-DD68-4742-90F0-E950567A63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588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853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275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7EA60-5114-48D1-B2E3-6DD6EA99FC9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93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31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354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023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fee9e95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g3fee9e95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908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539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48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8725" y="711200"/>
            <a:ext cx="4740275" cy="3554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9138" y="4503738"/>
            <a:ext cx="5757862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E17E66-F503-4D3E-9069-C1154B4D8EF3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414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8725" y="711200"/>
            <a:ext cx="4740275" cy="3554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9138" y="4503738"/>
            <a:ext cx="5757862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E17E66-F503-4D3E-9069-C1154B4D8EF3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547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8725" y="711200"/>
            <a:ext cx="4740275" cy="3554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9138" y="4503738"/>
            <a:ext cx="5757862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E17E66-F503-4D3E-9069-C1154B4D8EF3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109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2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30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37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7DBC7-DD68-4742-90F0-E950567A63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12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26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August 31,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GeoBytes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August 31,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GeoBytes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August 31,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GeoBytes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August 31,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GeoBytes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August 31,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GeoBytes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August 31,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GeoBytes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August 31,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GeoBytes Webinar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August 31,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GeoBytes Webinar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August 31, 2018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GeoBytes Webinar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August 31, 2018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GeoBytes Webinar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August 31,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GeoBytes Webinar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August 31,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GeoBytes Webinar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August 31,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GeoBytes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August 31, 2018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GeoBytes Webinar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August 31, 2018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GeoBytes Webinar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eodesy.noaa.gov/datums/newdatum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ta.ngs.noaa.gov/GEOID/xGEOID18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eodesy.noaa.gov/NCA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vdatum.noaa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Modernizing the National Spatial Reference System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Juliana Blackwell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Director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3" name="Picture 3" descr="D:\GIS\NGS\NA2011\All_NA2011\Export\All_NA2011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 rot="1084467">
            <a:off x="2803079" y="438973"/>
            <a:ext cx="6274576" cy="277982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 rot="18365453">
            <a:off x="30956" y="3126582"/>
            <a:ext cx="1443037" cy="69215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 rot="20257565">
            <a:off x="979488" y="2408238"/>
            <a:ext cx="3797300" cy="29591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946" y="2209800"/>
            <a:ext cx="11592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NAD 83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(MA11)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0473" y="4000108"/>
            <a:ext cx="21627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NAD 83 (PA11)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7882" y="1125401"/>
            <a:ext cx="21403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NAD 83 (2011)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7B018-C8EB-487B-92FF-79B8C0C98C96}"/>
              </a:ext>
            </a:extLst>
          </p:cNvPr>
          <p:cNvSpPr txBox="1"/>
          <p:nvPr/>
        </p:nvSpPr>
        <p:spPr>
          <a:xfrm>
            <a:off x="4411744" y="4694546"/>
            <a:ext cx="4524866" cy="1923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 American Datum of 1983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Three frames: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 83 (2011):  North America and  Caribbean plates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 83 (PA11):  Pacific plate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 83 (MA11):  Mariana plate</a:t>
            </a:r>
          </a:p>
        </p:txBody>
      </p:sp>
    </p:spTree>
    <p:extLst>
      <p:ext uri="{BB962C8B-B14F-4D97-AF65-F5344CB8AC3E}">
        <p14:creationId xmlns:p14="http://schemas.microsoft.com/office/powerpoint/2010/main" val="68112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3600" b="1" i="1" dirty="0"/>
              <a:t>Geometric: </a:t>
            </a:r>
            <a:r>
              <a:rPr lang="en-US" altLang="en-US" sz="3600" b="1" i="1" dirty="0" smtClean="0"/>
              <a:t> </a:t>
            </a:r>
            <a:r>
              <a:rPr lang="en-US" altLang="en-US" sz="3600" dirty="0" smtClean="0"/>
              <a:t>Out </a:t>
            </a:r>
            <a:r>
              <a:rPr lang="en-US" altLang="en-US" sz="3600" dirty="0"/>
              <a:t>with the old, in with the new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409575" y="1736623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b="1" i="1" kern="0" dirty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>
                <a:latin typeface="Gill Sans MT" panose="020B0502020104020203" pitchFamily="34" charset="0"/>
              </a:rPr>
              <a:t>NAD 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3124200" y="1611057"/>
            <a:ext cx="5791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b="1" i="1" kern="0" dirty="0">
                <a:solidFill>
                  <a:srgbClr val="C00000"/>
                </a:solidFill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C00000"/>
                </a:solidFill>
                <a:latin typeface="Gill Sans MT" panose="020B0502020104020203" pitchFamily="34" charset="0"/>
              </a:rPr>
              <a:t>North American Terrestrial Reference Frame of 2022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C00000"/>
                </a:solidFill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solidFill>
                  <a:srgbClr val="C00000"/>
                </a:solidFill>
                <a:latin typeface="Gill Sans MT" panose="020B0502020104020203" pitchFamily="34" charset="0"/>
              </a:rPr>
              <a:t>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solidFill>
                  <a:srgbClr val="C00000"/>
                </a:solidFill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solidFill>
                  <a:srgbClr val="C00000"/>
                </a:solidFill>
                <a:latin typeface="Gill Sans MT" panose="020B0502020104020203" pitchFamily="34" charset="0"/>
              </a:rPr>
              <a:t>Pacific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solidFill>
                  <a:srgbClr val="C00000"/>
                </a:solidFill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solidFill>
                  <a:srgbClr val="C00000"/>
                </a:solidFill>
                <a:latin typeface="Gill Sans MT" panose="020B0502020104020203" pitchFamily="34" charset="0"/>
              </a:rPr>
              <a:t>Mariana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solidFill>
                  <a:srgbClr val="C00000"/>
                </a:solidFill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solidFill>
                  <a:srgbClr val="C00000"/>
                </a:solidFill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2362200" y="2228850"/>
            <a:ext cx="762000" cy="85727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2200" y="2314575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62199" y="3028952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62199" y="3786163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0DF65D-28CD-4451-840D-2656F7A9A26A}"/>
              </a:ext>
            </a:extLst>
          </p:cNvPr>
          <p:cNvSpPr txBox="1"/>
          <p:nvPr/>
        </p:nvSpPr>
        <p:spPr>
          <a:xfrm>
            <a:off x="464632" y="1472200"/>
            <a:ext cx="8214736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Four (4) </a:t>
            </a:r>
            <a:r>
              <a:rPr lang="en-US" sz="4000" b="1" dirty="0">
                <a:solidFill>
                  <a:srgbClr val="C00000"/>
                </a:solidFill>
              </a:rPr>
              <a:t>plate-fixed </a:t>
            </a:r>
            <a:r>
              <a:rPr lang="en-US" sz="4000" b="1" dirty="0" smtClean="0">
                <a:solidFill>
                  <a:srgbClr val="C00000"/>
                </a:solidFill>
              </a:rPr>
              <a:t>frames:</a:t>
            </a:r>
          </a:p>
          <a:p>
            <a:pPr algn="ctr"/>
            <a:endParaRPr lang="en-US" sz="4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North American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Caribbean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Pacific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Mariana</a:t>
            </a:r>
          </a:p>
          <a:p>
            <a:pPr algn="ctr"/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3993580-C25B-4E21-A2BA-F212A78D5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7266" y="3059668"/>
            <a:ext cx="129394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NMVD03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0942" y="5046483"/>
            <a:ext cx="12234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ASVD02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6052" y="1815335"/>
            <a:ext cx="17203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NAVD 88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7B018-C8EB-487B-92FF-79B8C0C98C96}"/>
              </a:ext>
            </a:extLst>
          </p:cNvPr>
          <p:cNvSpPr txBox="1"/>
          <p:nvPr/>
        </p:nvSpPr>
        <p:spPr>
          <a:xfrm>
            <a:off x="4411744" y="5135088"/>
            <a:ext cx="4524866" cy="1482528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and Caribbean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NAVD 88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IGLD 85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PRVD02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VIVD09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Pacific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GUVD04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NMVD03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ASVD02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C3F0C-55B3-42A1-9EDB-6ABF3E81DFBB}"/>
              </a:ext>
            </a:extLst>
          </p:cNvPr>
          <p:cNvSpPr txBox="1"/>
          <p:nvPr/>
        </p:nvSpPr>
        <p:spPr>
          <a:xfrm>
            <a:off x="4411744" y="4694547"/>
            <a:ext cx="4524866" cy="440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vertical datums of the NSRS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C660BD-3D64-4143-A5D5-260929564036}"/>
              </a:ext>
            </a:extLst>
          </p:cNvPr>
          <p:cNvSpPr txBox="1"/>
          <p:nvPr/>
        </p:nvSpPr>
        <p:spPr>
          <a:xfrm>
            <a:off x="874408" y="3440170"/>
            <a:ext cx="12554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GUVD04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6601F-5E28-46BF-BE12-6E4FE083D76D}"/>
              </a:ext>
            </a:extLst>
          </p:cNvPr>
          <p:cNvSpPr txBox="1"/>
          <p:nvPr/>
        </p:nvSpPr>
        <p:spPr>
          <a:xfrm>
            <a:off x="7729227" y="2775447"/>
            <a:ext cx="12314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PRVD02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411005-375C-4372-A990-7BF8DAA7322C}"/>
              </a:ext>
            </a:extLst>
          </p:cNvPr>
          <p:cNvSpPr txBox="1"/>
          <p:nvPr/>
        </p:nvSpPr>
        <p:spPr>
          <a:xfrm>
            <a:off x="7753273" y="3200497"/>
            <a:ext cx="11833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VIVD02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04D915-2386-4B3D-B5D8-A9B3975D46E6}"/>
              </a:ext>
            </a:extLst>
          </p:cNvPr>
          <p:cNvSpPr txBox="1"/>
          <p:nvPr/>
        </p:nvSpPr>
        <p:spPr>
          <a:xfrm>
            <a:off x="6284795" y="1398378"/>
            <a:ext cx="12442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IGLD 85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D84127-302E-49A4-ADBE-95EFF2348970}"/>
              </a:ext>
            </a:extLst>
          </p:cNvPr>
          <p:cNvSpPr txBox="1"/>
          <p:nvPr/>
        </p:nvSpPr>
        <p:spPr>
          <a:xfrm>
            <a:off x="3592648" y="535512"/>
            <a:ext cx="14622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NAVD 88</a:t>
            </a:r>
          </a:p>
        </p:txBody>
      </p:sp>
    </p:spTree>
    <p:extLst>
      <p:ext uri="{BB962C8B-B14F-4D97-AF65-F5344CB8AC3E}">
        <p14:creationId xmlns:p14="http://schemas.microsoft.com/office/powerpoint/2010/main" val="28580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3600" b="1" i="1" dirty="0" smtClean="0"/>
              <a:t>Vertical: </a:t>
            </a:r>
            <a:r>
              <a:rPr lang="en-US" altLang="en-US" sz="3600" dirty="0"/>
              <a:t>Out with the old, in with the new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1536700" y="1390651"/>
            <a:ext cx="2359025" cy="487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b="1" i="1" dirty="0">
                <a:cs typeface="Times New Roman" panose="02020603050405020304" pitchFamily="18" charset="0"/>
              </a:rPr>
              <a:t>The Old: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NAVD 88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85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IGSN71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GEOID12B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DEFLEC12B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84553" y="1417638"/>
            <a:ext cx="4067175" cy="288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lvl="1" eaLnBrk="1" hangingPunct="1">
              <a:buNone/>
            </a:pPr>
            <a:r>
              <a:rPr lang="en-US" altLang="en-US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The New:</a:t>
            </a:r>
          </a:p>
          <a:p>
            <a:pPr marL="0" lvl="1" indent="0" eaLnBrk="1" hangingPunct="1">
              <a:buNone/>
              <a:tabLst>
                <a:tab pos="0" algn="l"/>
              </a:tabLst>
            </a:pPr>
            <a:r>
              <a:rPr lang="en-US" alt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The North American-Pacific Geopotential Datum of 2022 (NAPGD2022)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Will include	</a:t>
            </a:r>
            <a:r>
              <a:rPr lang="en-US" altLang="en-US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GEOID2022</a:t>
            </a:r>
            <a:br>
              <a:rPr lang="en-US" altLang="en-US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US" altLang="en-US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		DEFLEC2022</a:t>
            </a:r>
            <a:br>
              <a:rPr lang="en-US" altLang="en-US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US" altLang="en-US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		SGRAV2022</a:t>
            </a:r>
          </a:p>
          <a:p>
            <a:pPr marL="457200" lvl="1" indent="0" eaLnBrk="1" hangingPunct="1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</a:p>
          <a:p>
            <a:pPr marL="457200" lvl="1" indent="0" eaLnBrk="1" hangingPunct="1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275" y="1834865"/>
            <a:ext cx="989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C00000"/>
                </a:solidFill>
              </a:rPr>
              <a:t>Heights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275" y="3105104"/>
            <a:ext cx="9893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Normal</a:t>
            </a:r>
          </a:p>
          <a:p>
            <a:r>
              <a:rPr lang="en-US" sz="1100" b="1" dirty="0">
                <a:solidFill>
                  <a:srgbClr val="C0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C00000"/>
                </a:solidFill>
              </a:rPr>
              <a:t>Heights</a:t>
            </a:r>
          </a:p>
        </p:txBody>
      </p:sp>
      <p:sp>
        <p:nvSpPr>
          <p:cNvPr id="5" name="Left Brace 4"/>
          <p:cNvSpPr/>
          <p:nvPr/>
        </p:nvSpPr>
        <p:spPr>
          <a:xfrm>
            <a:off x="1665648" y="2381249"/>
            <a:ext cx="258403" cy="20478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8788" y="4468745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Dynamic</a:t>
            </a:r>
          </a:p>
          <a:p>
            <a:r>
              <a:rPr lang="en-US" sz="1100" b="1" dirty="0">
                <a:solidFill>
                  <a:srgbClr val="C00000"/>
                </a:solidFill>
              </a:rPr>
              <a:t>Heights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38" y="501976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38" y="5401498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Geoid Heights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053" y="5832385"/>
            <a:ext cx="1148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Deflections of</a:t>
            </a:r>
          </a:p>
          <a:p>
            <a:r>
              <a:rPr lang="en-US" sz="1100" b="1" dirty="0">
                <a:solidFill>
                  <a:srgbClr val="C00000"/>
                </a:solidFill>
              </a:rPr>
              <a:t>the Vertical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332443-45A6-46A7-A85B-D3424A78D2A6}"/>
              </a:ext>
            </a:extLst>
          </p:cNvPr>
          <p:cNvSpPr txBox="1"/>
          <p:nvPr/>
        </p:nvSpPr>
        <p:spPr>
          <a:xfrm>
            <a:off x="632438" y="1924024"/>
            <a:ext cx="7686675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rgbClr val="C000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One </a:t>
            </a:r>
            <a:r>
              <a:rPr lang="en-US" sz="4800" b="1" dirty="0">
                <a:solidFill>
                  <a:srgbClr val="C00000"/>
                </a:solidFill>
              </a:rPr>
              <a:t>vertical </a:t>
            </a:r>
            <a:r>
              <a:rPr lang="en-US" sz="4800" b="1" dirty="0" smtClean="0">
                <a:solidFill>
                  <a:srgbClr val="C00000"/>
                </a:solidFill>
              </a:rPr>
              <a:t>datum from pole to equator</a:t>
            </a:r>
          </a:p>
          <a:p>
            <a:pPr algn="ctr"/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Expected changes to orthometric heights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7" name="Shape 930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33500"/>
            <a:ext cx="7974074" cy="514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What life will be like in the future</a:t>
            </a:r>
          </a:p>
        </p:txBody>
      </p:sp>
      <p:sp>
        <p:nvSpPr>
          <p:cNvPr id="33795" name="Rectangle 5"/>
          <p:cNvSpPr>
            <a:spLocks noGrp="1"/>
          </p:cNvSpPr>
          <p:nvPr>
            <p:ph type="subTitle" idx="1"/>
          </p:nvPr>
        </p:nvSpPr>
        <p:spPr>
          <a:xfrm>
            <a:off x="1000125" y="2925762"/>
            <a:ext cx="5905500" cy="40703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Vastly </a:t>
            </a:r>
            <a:r>
              <a:rPr lang="en-US" altLang="en-US" sz="2400" b="1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improved flood plain </a:t>
            </a:r>
            <a:r>
              <a:rPr lang="en-US" altLang="en-US" sz="2400" b="1" dirty="0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mapping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Water flows due to differences </a:t>
            </a:r>
            <a:r>
              <a:rPr lang="en-US" altLang="en-US" sz="180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in </a:t>
            </a:r>
            <a:r>
              <a:rPr lang="en-US" altLang="en-US" sz="1800" dirty="0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gravity </a:t>
            </a:r>
            <a:endParaRPr lang="en-US" altLang="en-US" sz="1800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Critically important in low-lying, flat communities</a:t>
            </a:r>
          </a:p>
          <a:p>
            <a:pPr lvl="1" algn="l" eaLnBrk="1" hangingPunct="1">
              <a:defRPr/>
            </a:pPr>
            <a:endParaRPr lang="en-US" altLang="en-US" sz="1800" dirty="0" smtClean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lvl="1" algn="l" eaLnBrk="1" hangingPunct="1">
              <a:buFont typeface="Arial" charset="0"/>
              <a:buChar char="•"/>
              <a:defRPr/>
            </a:pPr>
            <a:endParaRPr lang="en-US" altLang="en-US" sz="1800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lvl="1" algn="l" eaLnBrk="1" hangingPunct="1">
              <a:buFont typeface="Arial" charset="0"/>
              <a:buChar char="•"/>
              <a:defRPr/>
            </a:pPr>
            <a:endParaRPr lang="en-US" altLang="en-US" sz="1800" dirty="0" smtClean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lvl="1" algn="l" eaLnBrk="1" hangingPunct="1">
              <a:buFont typeface="Arial" charset="0"/>
              <a:buChar char="•"/>
              <a:defRPr/>
            </a:pPr>
            <a:endParaRPr lang="en-US" altLang="en-US" sz="1800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algn="l" eaLnBrk="1" hangingPunct="1">
              <a:defRPr/>
            </a:pPr>
            <a:endParaRPr lang="en-US" altLang="en-US" sz="2400" dirty="0" smtClean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algn="l" eaLnBrk="1" hangingPunct="1"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Fundamental support for new technologies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“Smart Highways” for autonomous vehicles</a:t>
            </a:r>
          </a:p>
          <a:p>
            <a:pPr algn="l" eaLnBrk="1" hangingPunct="1">
              <a:buFont typeface="Arial" charset="0"/>
              <a:buChar char="•"/>
              <a:defRPr/>
            </a:pPr>
            <a:endParaRPr lang="en-US" altLang="en-US" dirty="0" smtClean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algn="l"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 </a:t>
            </a:r>
            <a:endParaRPr lang="en-US" altLang="en-US" sz="2800" dirty="0" smtClean="0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643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4C6FC6-40C7-4D80-9763-CEDB9F4CF48B}" type="slidenum">
              <a:rPr lang="en-US" altLang="en-US" sz="1200" smtClean="0">
                <a:latin typeface="+mn-lt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45" name="Picture 12" descr="Image result for smart highw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89550"/>
            <a:ext cx="1943100" cy="1295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5"/>
          <p:cNvSpPr txBox="1">
            <a:spLocks/>
          </p:cNvSpPr>
          <p:nvPr/>
        </p:nvSpPr>
        <p:spPr bwMode="auto">
          <a:xfrm>
            <a:off x="2878137" y="961231"/>
            <a:ext cx="609441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 smtClean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 smtClean="0">
                <a:latin typeface="+mn-lt"/>
              </a:rPr>
              <a:t>Revolutionize </a:t>
            </a:r>
            <a:r>
              <a:rPr lang="en-US" altLang="en-US" sz="2400" b="1" dirty="0">
                <a:latin typeface="+mn-lt"/>
              </a:rPr>
              <a:t>professional </a:t>
            </a:r>
            <a:r>
              <a:rPr lang="en-US" altLang="en-US" sz="2400" b="1" dirty="0" smtClean="0">
                <a:latin typeface="+mn-lt"/>
              </a:rPr>
              <a:t>surveying</a:t>
            </a:r>
          </a:p>
          <a:p>
            <a:pPr marL="285750" indent="-285750"/>
            <a:r>
              <a:rPr lang="en-US" altLang="en-US" sz="1800" dirty="0" smtClean="0">
                <a:latin typeface="+mn-lt"/>
              </a:rPr>
              <a:t>No </a:t>
            </a:r>
            <a:r>
              <a:rPr lang="en-US" altLang="en-US" sz="1800" dirty="0">
                <a:latin typeface="+mn-lt"/>
              </a:rPr>
              <a:t>more need for installing and locating bench </a:t>
            </a:r>
            <a:r>
              <a:rPr lang="en-US" altLang="en-US" sz="1800" dirty="0" smtClean="0">
                <a:latin typeface="+mn-lt"/>
              </a:rPr>
              <a:t>marks</a:t>
            </a:r>
          </a:p>
          <a:p>
            <a:pPr marL="285750" indent="-285750"/>
            <a:r>
              <a:rPr lang="en-US" altLang="en-US" sz="1800" dirty="0" smtClean="0">
                <a:latin typeface="+mn-lt"/>
              </a:rPr>
              <a:t>Absolute</a:t>
            </a:r>
            <a:r>
              <a:rPr lang="en-US" altLang="en-US" sz="1800" dirty="0">
                <a:latin typeface="+mn-lt"/>
              </a:rPr>
              <a:t>, consistent positioning autonomously, </a:t>
            </a:r>
            <a:r>
              <a:rPr lang="en-US" altLang="en-US" sz="1800" dirty="0" smtClean="0">
                <a:latin typeface="+mn-lt"/>
              </a:rPr>
              <a:t>anywhere</a:t>
            </a:r>
          </a:p>
          <a:p>
            <a:pPr lvl="1" eaLnBrk="1" hangingPunct="1">
              <a:buNone/>
            </a:pPr>
            <a:endParaRPr lang="en-US" altLang="en-US" sz="1800" dirty="0" smtClean="0">
              <a:latin typeface="+mn-lt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1800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 smtClean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dirty="0" smtClean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 smtClean="0">
                <a:latin typeface="+mn-lt"/>
              </a:rPr>
              <a:t>Impacts </a:t>
            </a:r>
            <a:r>
              <a:rPr lang="en-US" altLang="en-US" sz="2400" b="1" dirty="0">
                <a:latin typeface="+mn-lt"/>
              </a:rPr>
              <a:t>on </a:t>
            </a:r>
            <a:r>
              <a:rPr lang="en-US" altLang="en-US" sz="2400" b="1" dirty="0" smtClean="0">
                <a:latin typeface="+mn-lt"/>
              </a:rPr>
              <a:t>infrastructure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+mn-lt"/>
              </a:rPr>
              <a:t>Any </a:t>
            </a:r>
            <a:r>
              <a:rPr lang="en-US" altLang="en-US" sz="1800" dirty="0">
                <a:latin typeface="+mn-lt"/>
              </a:rPr>
              <a:t>application requiring precise </a:t>
            </a:r>
            <a:r>
              <a:rPr lang="en-US" altLang="en-US" sz="1800" dirty="0" smtClean="0">
                <a:latin typeface="+mn-lt"/>
              </a:rPr>
              <a:t>positioning -- bridges</a:t>
            </a:r>
            <a:r>
              <a:rPr lang="en-US" altLang="en-US" sz="1800" dirty="0">
                <a:latin typeface="+mn-lt"/>
              </a:rPr>
              <a:t>, tunnels, </a:t>
            </a:r>
            <a:r>
              <a:rPr lang="en-US" altLang="en-US" sz="1800" dirty="0" smtClean="0">
                <a:latin typeface="+mn-lt"/>
              </a:rPr>
              <a:t>railways, agriculture, navigation -- will </a:t>
            </a:r>
            <a:r>
              <a:rPr lang="en-US" altLang="en-US" sz="1800" dirty="0">
                <a:latin typeface="+mn-lt"/>
              </a:rPr>
              <a:t>be easier and more accurate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+mn-lt"/>
              </a:rPr>
              <a:t> </a:t>
            </a:r>
            <a:endParaRPr lang="en-US" altLang="en-US" sz="2800" dirty="0">
              <a:latin typeface="+mn-lt"/>
            </a:endParaRPr>
          </a:p>
        </p:txBody>
      </p:sp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93" y="2696369"/>
            <a:ext cx="1938338" cy="1517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Bridge_split_crop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348162"/>
            <a:ext cx="2208212" cy="1366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1" y="1228328"/>
            <a:ext cx="1979613" cy="13827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050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sz="2800" dirty="0" smtClean="0"/>
              <a:t>Every historic position (on a map, chart, survey, etc.) with an assumed accuracy of better than 1 meter will become obsolete. </a:t>
            </a:r>
          </a:p>
          <a:p>
            <a:pPr marL="57150" indent="0">
              <a:buNone/>
            </a:pPr>
            <a:endParaRPr lang="en-US" sz="2800" dirty="0" smtClean="0"/>
          </a:p>
          <a:p>
            <a:pPr marL="57150" indent="0">
              <a:buNone/>
            </a:pPr>
            <a:r>
              <a:rPr lang="en-US" sz="2800" dirty="0" smtClean="0"/>
              <a:t>This includes:</a:t>
            </a:r>
          </a:p>
          <a:p>
            <a:pPr marL="400050"/>
            <a:r>
              <a:rPr lang="en-US" sz="2800" dirty="0"/>
              <a:t>3</a:t>
            </a:r>
            <a:r>
              <a:rPr lang="en-US" sz="2800" dirty="0" smtClean="0"/>
              <a:t>DEP Elevation Datasets</a:t>
            </a:r>
          </a:p>
          <a:p>
            <a:pPr marL="400050"/>
            <a:r>
              <a:rPr lang="en-US" sz="2800" dirty="0" smtClean="0"/>
              <a:t>National </a:t>
            </a:r>
            <a:r>
              <a:rPr lang="en-US" sz="2800" dirty="0"/>
              <a:t>H</a:t>
            </a:r>
            <a:r>
              <a:rPr lang="en-US" sz="2800" dirty="0" smtClean="0"/>
              <a:t>ydrography Datasets</a:t>
            </a:r>
          </a:p>
          <a:p>
            <a:pPr marL="400050"/>
            <a:r>
              <a:rPr lang="en-US" sz="2800" dirty="0" smtClean="0"/>
              <a:t>Flood Insurance Rate Maps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8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to prepare?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551"/>
            <a:ext cx="8582025" cy="4622802"/>
          </a:xfrm>
        </p:spPr>
        <p:txBody>
          <a:bodyPr/>
          <a:lstStyle/>
          <a:p>
            <a:r>
              <a:rPr lang="en-US" sz="3000" dirty="0" smtClean="0"/>
              <a:t>Learn more</a:t>
            </a:r>
          </a:p>
          <a:p>
            <a:r>
              <a:rPr lang="en-US" sz="3000" dirty="0" smtClean="0"/>
              <a:t>Become familiar with NGS models and tools </a:t>
            </a:r>
          </a:p>
          <a:p>
            <a:r>
              <a:rPr lang="en-US" sz="3000" dirty="0" smtClean="0"/>
              <a:t>Assess data workflows in collaboration with NGS</a:t>
            </a:r>
          </a:p>
          <a:p>
            <a:r>
              <a:rPr lang="en-US" sz="3000" dirty="0" smtClean="0"/>
              <a:t>Provide feedback</a:t>
            </a:r>
          </a:p>
          <a:p>
            <a:r>
              <a:rPr lang="en-US" sz="3000" dirty="0" smtClean="0"/>
              <a:t>Save original data (</a:t>
            </a:r>
            <a:r>
              <a:rPr lang="en-US" sz="3000" dirty="0" err="1" smtClean="0"/>
              <a:t>lidar</a:t>
            </a:r>
            <a:r>
              <a:rPr lang="en-US" sz="3000" dirty="0" smtClean="0"/>
              <a:t> point clouds)!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826293" y="460397"/>
            <a:ext cx="760095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i="0" u="none" strike="noStrike" cap="none" dirty="0">
                <a:ea typeface="Times New Roman"/>
                <a:cs typeface="Times New Roman"/>
                <a:sym typeface="Times New Roman"/>
              </a:rPr>
              <a:t>Information on “New </a:t>
            </a:r>
            <a:r>
              <a:rPr lang="en-US" i="0" u="none" strike="noStrike" cap="none" dirty="0" err="1">
                <a:ea typeface="Times New Roman"/>
                <a:cs typeface="Times New Roman"/>
                <a:sym typeface="Times New Roman"/>
              </a:rPr>
              <a:t>Datums</a:t>
            </a:r>
            <a:r>
              <a:rPr lang="en-US" i="0" u="none" strike="noStrike" cap="none" dirty="0">
                <a:ea typeface="Times New Roman"/>
                <a:cs typeface="Times New Roman"/>
                <a:sym typeface="Times New Roman"/>
              </a:rPr>
              <a:t>” </a:t>
            </a:r>
            <a:endParaRPr dirty="0"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1"/>
          </p:nvPr>
        </p:nvSpPr>
        <p:spPr>
          <a:xfrm>
            <a:off x="693737" y="2097087"/>
            <a:ext cx="3035300" cy="401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b="0" i="0" u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What </a:t>
            </a:r>
            <a:r>
              <a:rPr lang="en-US" sz="22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to </a:t>
            </a:r>
            <a:r>
              <a:rPr lang="en-US" sz="2200" b="0" i="0" u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expect</a:t>
            </a:r>
            <a:endParaRPr lang="en-US" dirty="0">
              <a:latin typeface="+mj-lt"/>
              <a:cs typeface="Arial"/>
              <a:sym typeface="Arial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b="0" i="0" u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How </a:t>
            </a:r>
            <a:r>
              <a:rPr lang="en-US" sz="22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to </a:t>
            </a:r>
            <a:r>
              <a:rPr lang="en-US" sz="2200" b="0" i="0" u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prepare</a:t>
            </a:r>
            <a:endParaRPr lang="en-US" dirty="0">
              <a:latin typeface="+mj-lt"/>
              <a:cs typeface="Arial"/>
              <a:sym typeface="Arial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b="0" i="0" u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Track </a:t>
            </a:r>
            <a:r>
              <a:rPr lang="en-US" sz="22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our </a:t>
            </a:r>
            <a:r>
              <a:rPr lang="en-US" sz="2200" b="0" i="0" u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progress</a:t>
            </a:r>
            <a:endParaRPr lang="en-US" dirty="0">
              <a:latin typeface="+mj-lt"/>
              <a:cs typeface="Arial"/>
              <a:sym typeface="Arial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b="0" i="0" u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Related projects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b="0" i="0" u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Educational videos</a:t>
            </a:r>
            <a:endParaRPr lang="en-US" dirty="0">
              <a:latin typeface="+mj-lt"/>
              <a:cs typeface="Arial"/>
              <a:sym typeface="Arial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b="0" i="0" u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Learn more</a:t>
            </a:r>
            <a:endParaRPr lang="en-US" dirty="0">
              <a:latin typeface="+mj-lt"/>
              <a:cs typeface="Arial"/>
              <a:sym typeface="Arial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b="0" i="0" u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FAQs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b="0" i="0" u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Contact us</a:t>
            </a:r>
            <a:endParaRPr lang="en-US" sz="22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b="0" i="0" u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Sign </a:t>
            </a:r>
            <a:r>
              <a:rPr lang="en-US" sz="22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up for updates</a:t>
            </a:r>
            <a:endParaRPr sz="2200" b="0" i="0" u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rPr lang="en-US" sz="19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en-US" sz="19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endParaRPr dirty="0">
              <a:latin typeface="+mj-lt"/>
            </a:endParaRPr>
          </a:p>
          <a:p>
            <a:pPr marL="228600" marR="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endParaRPr sz="1900" b="0" i="0" u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8"/>
          <p:cNvSpPr txBox="1"/>
          <p:nvPr/>
        </p:nvSpPr>
        <p:spPr>
          <a:xfrm>
            <a:off x="892175" y="1195387"/>
            <a:ext cx="746918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ts val="1400"/>
              <a:buFont typeface="Calibri"/>
              <a:buNone/>
            </a:pPr>
            <a:r>
              <a:rPr lang="en-US" sz="2000" b="1" i="0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geodesy.noaa.gov/</a:t>
            </a:r>
            <a:r>
              <a:rPr lang="en-US" sz="2000" b="1" i="0" u="sng" dirty="0" err="1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datums</a:t>
            </a:r>
            <a:r>
              <a:rPr lang="en-US" sz="2000" b="1" i="0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/</a:t>
            </a:r>
            <a:r>
              <a:rPr lang="en-US" sz="2000" b="1" i="0" u="sng" dirty="0" err="1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newdatums</a:t>
            </a:r>
            <a:r>
              <a:rPr lang="en-US" sz="2000" b="1" i="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/</a:t>
            </a:r>
            <a:endParaRPr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243" y="1881164"/>
            <a:ext cx="4267570" cy="46577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38925" y="6356349"/>
            <a:ext cx="2133600" cy="365125"/>
          </a:xfrm>
        </p:spPr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440" y="1955165"/>
            <a:ext cx="2771335" cy="3650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40" y="1813311"/>
            <a:ext cx="2743200" cy="36426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425450" y="425450"/>
            <a:ext cx="8261350" cy="11747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dirty="0" smtClean="0"/>
              <a:t>Modernizing </a:t>
            </a:r>
            <a:r>
              <a:rPr lang="en-US" altLang="en-US" dirty="0"/>
              <a:t>the NSRS</a:t>
            </a:r>
          </a:p>
          <a:p>
            <a:r>
              <a:rPr lang="en-US" altLang="en-US" sz="2400" dirty="0"/>
              <a:t>The “blueprint” documents:  Your best source for information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58776"/>
            <a:ext cx="2754590" cy="36426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29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679"/>
            <a:ext cx="8229600" cy="5019673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2400" dirty="0" smtClean="0"/>
              <a:t>If you do geospatial work in the United States and its territories,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400" dirty="0" smtClean="0"/>
              <a:t>and you work in the National Spatial Reference System,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400" dirty="0"/>
              <a:t>t</a:t>
            </a:r>
            <a:r>
              <a:rPr lang="en-US" sz="2400" dirty="0" smtClean="0"/>
              <a:t>hen every product you’ve ever made…</a:t>
            </a:r>
          </a:p>
          <a:p>
            <a:pPr lvl="1"/>
            <a:r>
              <a:rPr lang="en-US" sz="2000" dirty="0" smtClean="0"/>
              <a:t>every survey</a:t>
            </a:r>
          </a:p>
          <a:p>
            <a:pPr lvl="1"/>
            <a:r>
              <a:rPr lang="en-US" sz="2000" dirty="0" smtClean="0"/>
              <a:t>every map</a:t>
            </a:r>
          </a:p>
          <a:p>
            <a:pPr lvl="1"/>
            <a:r>
              <a:rPr lang="en-US" sz="2000" dirty="0" smtClean="0"/>
              <a:t>every </a:t>
            </a:r>
            <a:r>
              <a:rPr lang="en-US" sz="2000" dirty="0" err="1" smtClean="0"/>
              <a:t>lidar</a:t>
            </a:r>
            <a:r>
              <a:rPr lang="en-US" sz="2000" dirty="0" smtClean="0"/>
              <a:t> point cloud</a:t>
            </a:r>
          </a:p>
          <a:p>
            <a:pPr lvl="1"/>
            <a:r>
              <a:rPr lang="en-US" sz="2000" dirty="0" smtClean="0"/>
              <a:t>every image</a:t>
            </a:r>
          </a:p>
          <a:p>
            <a:pPr lvl="1"/>
            <a:r>
              <a:rPr lang="en-US" sz="2000" dirty="0" smtClean="0"/>
              <a:t>every DEM</a:t>
            </a:r>
            <a:endParaRPr lang="en-US" sz="2000" dirty="0"/>
          </a:p>
          <a:p>
            <a:pPr marL="0" indent="0">
              <a:buNone/>
            </a:pPr>
            <a:r>
              <a:rPr lang="en-US" sz="2800" dirty="0" smtClean="0"/>
              <a:t>… WILL have </a:t>
            </a:r>
            <a:r>
              <a:rPr lang="en-US" sz="2800" b="1" i="1" dirty="0" smtClean="0">
                <a:solidFill>
                  <a:srgbClr val="C00000"/>
                </a:solidFill>
              </a:rPr>
              <a:t>NEW</a:t>
            </a:r>
            <a:r>
              <a:rPr lang="en-US" sz="2800" dirty="0" smtClean="0"/>
              <a:t> coordinates in 4 years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Let’s talk about what this means, why it is happening, and how you can prepare.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/>
        </p:nvSpPr>
        <p:spPr>
          <a:xfrm>
            <a:off x="457200" y="38807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44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2019 Geospatial </a:t>
            </a:r>
            <a:r>
              <a:rPr lang="en-US" sz="44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Summit</a:t>
            </a:r>
            <a:endParaRPr sz="4400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886650" y="1873500"/>
            <a:ext cx="7188228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Geospatial Summit</a:t>
            </a:r>
            <a:endParaRPr sz="2400" b="1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Dates:  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May 6 - May 7, </a:t>
            </a:r>
            <a:r>
              <a:rPr lang="en-US" sz="24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2019</a:t>
            </a:r>
            <a:endParaRPr sz="2400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Location:  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Silver Spring Civic Center</a:t>
            </a:r>
            <a:endParaRPr sz="2400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Invitees:  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NSRS users plus NGS Subject Matter Experts</a:t>
            </a:r>
            <a:endParaRPr sz="2400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/>
                <a:cs typeface="Times New Roman"/>
                <a:sym typeface="Times New Roman"/>
              </a:rPr>
              <a:t>Public 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Times New Roman"/>
                <a:cs typeface="Times New Roman"/>
                <a:sym typeface="Times New Roman"/>
              </a:rPr>
              <a:t>announcement coming soon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/>
                <a:cs typeface="Times New Roman"/>
                <a:sym typeface="Times New Roman"/>
              </a:rPr>
              <a:t>!</a:t>
            </a:r>
            <a:endParaRPr sz="2400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6" name="Google Shape;236;p33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650" y="4551597"/>
            <a:ext cx="7188228" cy="205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/>
        </p:nvSpPr>
        <p:spPr>
          <a:xfrm>
            <a:off x="96000" y="1283274"/>
            <a:ext cx="89520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SAVE THE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DATE!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7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2018 Experimental Geoid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11" y="1648628"/>
            <a:ext cx="579957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33650" y="1171575"/>
            <a:ext cx="438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  <a:hlinkClick r:id="rId4"/>
              </a:rPr>
              <a:t>beta.ngs.noaa.gov/GEOID/xGEOID18/</a:t>
            </a:r>
            <a:endParaRPr lang="en-US" sz="2000" b="1" dirty="0" smtClean="0">
              <a:latin typeface="+mj-lt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8" y="236089"/>
            <a:ext cx="9144000" cy="1143000"/>
          </a:xfrm>
        </p:spPr>
        <p:txBody>
          <a:bodyPr/>
          <a:lstStyle/>
          <a:p>
            <a:r>
              <a:rPr lang="en-US" sz="3500" dirty="0" smtClean="0"/>
              <a:t>Coordinate Conversion and Transformation Tools</a:t>
            </a:r>
            <a:endParaRPr lang="en-US" sz="3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5094"/>
            <a:ext cx="2133600" cy="365125"/>
          </a:xfrm>
        </p:spPr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36" y="1889131"/>
            <a:ext cx="5438775" cy="4525963"/>
          </a:xfrm>
        </p:spPr>
        <p:txBody>
          <a:bodyPr/>
          <a:lstStyle/>
          <a:p>
            <a:r>
              <a:rPr lang="en-US" sz="2400" dirty="0"/>
              <a:t>NGS Coordinate Conversion and Transformation Tool (NCAT) </a:t>
            </a:r>
            <a:r>
              <a:rPr lang="en-US" sz="2000" b="1" dirty="0" smtClean="0">
                <a:hlinkClick r:id="rId3"/>
              </a:rPr>
              <a:t>geodesy.noaa.gov/NCAT/</a:t>
            </a:r>
            <a:endParaRPr lang="en-US" sz="20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400" dirty="0" err="1" smtClean="0"/>
              <a:t>VDatum</a:t>
            </a:r>
            <a:r>
              <a:rPr lang="en-US" sz="2400" dirty="0" smtClean="0"/>
              <a:t> Tool (NCAT plus tidal </a:t>
            </a:r>
            <a:r>
              <a:rPr lang="en-US" sz="2400" dirty="0" err="1" smtClean="0"/>
              <a:t>datums</a:t>
            </a:r>
            <a:r>
              <a:rPr lang="en-US" sz="2400" dirty="0" smtClean="0"/>
              <a:t>) </a:t>
            </a:r>
            <a:r>
              <a:rPr lang="en-US" sz="2000" b="1" dirty="0" smtClean="0">
                <a:hlinkClick r:id="rId4"/>
              </a:rPr>
              <a:t>vdatum.noaa.gov</a:t>
            </a:r>
            <a:endParaRPr lang="en-US" sz="2400" dirty="0" smtClean="0"/>
          </a:p>
          <a:p>
            <a:r>
              <a:rPr lang="en-US" sz="2400" dirty="0" smtClean="0"/>
              <a:t>Both will run in three modes:</a:t>
            </a:r>
          </a:p>
          <a:p>
            <a:pPr lvl="1"/>
            <a:r>
              <a:rPr lang="en-US" sz="2000" dirty="0" smtClean="0"/>
              <a:t>Web services</a:t>
            </a:r>
          </a:p>
          <a:p>
            <a:pPr lvl="1"/>
            <a:r>
              <a:rPr lang="en-US" sz="2000" dirty="0" smtClean="0"/>
              <a:t>Browser interactive</a:t>
            </a:r>
          </a:p>
          <a:p>
            <a:pPr lvl="1"/>
            <a:r>
              <a:rPr lang="en-US" sz="2000" dirty="0" smtClean="0"/>
              <a:t>Downloadable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423" y="4495372"/>
            <a:ext cx="4178377" cy="20351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8" name="Google Shape;97;p10"/>
          <p:cNvPicPr preferRelativeResize="0"/>
          <p:nvPr/>
        </p:nvPicPr>
        <p:blipFill rotWithShape="1">
          <a:blip r:embed="rId6">
            <a:alphaModFix/>
          </a:blip>
          <a:srcRect t="6410" r="56022" b="38797"/>
          <a:stretch/>
        </p:blipFill>
        <p:spPr>
          <a:xfrm>
            <a:off x="4782644" y="1379089"/>
            <a:ext cx="4123596" cy="219542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587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>
          <a:xfrm>
            <a:off x="425450" y="425450"/>
            <a:ext cx="8261350" cy="1174750"/>
          </a:xfrm>
        </p:spPr>
        <p:txBody>
          <a:bodyPr/>
          <a:lstStyle/>
          <a:p>
            <a:r>
              <a:rPr lang="en-US" altLang="en-US" dirty="0" smtClean="0"/>
              <a:t>Who and What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17500" y="1709739"/>
            <a:ext cx="8477250" cy="48291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National Geodetic Survey, </a:t>
            </a:r>
            <a:r>
              <a:rPr lang="en-US" dirty="0" smtClean="0"/>
              <a:t>the federal agency responsible for establishing and maintain the positioning framework to support all federal civilian mapping and charting in the United States, is modernizing the </a:t>
            </a:r>
            <a:r>
              <a:rPr lang="en-US" b="1" dirty="0" smtClean="0">
                <a:solidFill>
                  <a:srgbClr val="C00000"/>
                </a:solidFill>
              </a:rPr>
              <a:t>National Spatial Reference System (NSRS). </a:t>
            </a:r>
          </a:p>
          <a:p>
            <a:pPr>
              <a:defRPr/>
            </a:pPr>
            <a:endParaRPr lang="en-US" sz="7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 smtClean="0"/>
              <a:t>What does this mean? </a:t>
            </a:r>
          </a:p>
          <a:p>
            <a:pPr lvl="1">
              <a:defRPr/>
            </a:pPr>
            <a:r>
              <a:rPr lang="en-US" dirty="0" smtClean="0"/>
              <a:t>All </a:t>
            </a:r>
            <a:r>
              <a:rPr lang="en-US" dirty="0"/>
              <a:t>horizontal and vertical </a:t>
            </a:r>
            <a:r>
              <a:rPr lang="en-US" dirty="0" err="1"/>
              <a:t>datums</a:t>
            </a:r>
            <a:r>
              <a:rPr lang="en-US" dirty="0"/>
              <a:t> in the </a:t>
            </a:r>
            <a:r>
              <a:rPr lang="en-US" dirty="0" smtClean="0"/>
              <a:t>NSRS (NAD 83, </a:t>
            </a:r>
            <a:r>
              <a:rPr lang="en-US" dirty="0"/>
              <a:t>NAVD </a:t>
            </a:r>
            <a:r>
              <a:rPr lang="en-US" dirty="0" smtClean="0"/>
              <a:t>88, </a:t>
            </a:r>
            <a:r>
              <a:rPr lang="en-US" dirty="0"/>
              <a:t>etc</a:t>
            </a:r>
            <a:r>
              <a:rPr lang="en-US" dirty="0" smtClean="0"/>
              <a:t>.) will be updated with: </a:t>
            </a:r>
          </a:p>
          <a:p>
            <a:pPr lvl="2">
              <a:defRPr/>
            </a:pPr>
            <a:r>
              <a:rPr lang="en-US" dirty="0"/>
              <a:t>Four (4) new Terrestrial Reference Frames of 2022</a:t>
            </a:r>
          </a:p>
          <a:p>
            <a:pPr lvl="2">
              <a:defRPr/>
            </a:pPr>
            <a:r>
              <a:rPr lang="en-US" dirty="0"/>
              <a:t>North American-Pacific Geopotential Datum of </a:t>
            </a:r>
            <a:r>
              <a:rPr lang="en-US" dirty="0" smtClean="0"/>
              <a:t>2022</a:t>
            </a:r>
          </a:p>
          <a:p>
            <a:pPr lvl="1">
              <a:defRPr/>
            </a:pPr>
            <a:r>
              <a:rPr lang="en-US" dirty="0" smtClean="0"/>
              <a:t>New tools, products, services, and methodologies will be developed jointly to support the transition and access to an improved, modernized NSRS.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>
          <a:xfrm>
            <a:off x="425450" y="425450"/>
            <a:ext cx="8261350" cy="1174750"/>
          </a:xfrm>
        </p:spPr>
        <p:txBody>
          <a:bodyPr/>
          <a:lstStyle/>
          <a:p>
            <a:r>
              <a:rPr lang="en-US" altLang="en-US" dirty="0" smtClean="0"/>
              <a:t>Why and When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600200"/>
            <a:ext cx="8239125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Why? </a:t>
            </a:r>
          </a:p>
          <a:p>
            <a:pPr lvl="1">
              <a:defRPr/>
            </a:pPr>
            <a:r>
              <a:rPr lang="en-US" sz="2400" dirty="0" smtClean="0"/>
              <a:t>The current national </a:t>
            </a:r>
            <a:r>
              <a:rPr lang="en-US" sz="2400" dirty="0" err="1" smtClean="0"/>
              <a:t>datums</a:t>
            </a:r>
            <a:r>
              <a:rPr lang="en-US" sz="2400" dirty="0" smtClean="0"/>
              <a:t> (NAD 83 and NAVD 88) were established in the 1980s, before GPS technology revolutionized surveying and positioning. </a:t>
            </a:r>
          </a:p>
          <a:p>
            <a:pPr lvl="1">
              <a:defRPr/>
            </a:pPr>
            <a:r>
              <a:rPr lang="en-US" sz="2400" dirty="0" smtClean="0"/>
              <a:t>The current </a:t>
            </a:r>
            <a:r>
              <a:rPr lang="en-US" sz="2400" dirty="0" err="1" smtClean="0"/>
              <a:t>datums</a:t>
            </a:r>
            <a:r>
              <a:rPr lang="en-US" sz="2400" dirty="0" smtClean="0"/>
              <a:t> have errors exceeding 1 meter. </a:t>
            </a:r>
          </a:p>
          <a:p>
            <a:pPr lvl="1">
              <a:defRPr/>
            </a:pPr>
            <a:r>
              <a:rPr lang="en-US" sz="2400" dirty="0" smtClean="0"/>
              <a:t>Modernization of the NSRS is driven by advancements in technology </a:t>
            </a:r>
            <a:r>
              <a:rPr lang="en-US" sz="2400" i="1" u="sng" dirty="0" smtClean="0"/>
              <a:t>and</a:t>
            </a:r>
            <a:r>
              <a:rPr lang="en-US" sz="2400" dirty="0" smtClean="0"/>
              <a:t> is designed to support future growth. 				</a:t>
            </a:r>
            <a:r>
              <a:rPr lang="en-US" sz="2400" b="1" dirty="0" smtClean="0">
                <a:solidFill>
                  <a:srgbClr val="C00000"/>
                </a:solidFill>
              </a:rPr>
              <a:t>“Positioning America for the Future” 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400" dirty="0" smtClean="0"/>
              <a:t>When?</a:t>
            </a:r>
            <a:r>
              <a:rPr lang="en-US" sz="2400" dirty="0"/>
              <a:t> </a:t>
            </a:r>
            <a:r>
              <a:rPr lang="en-US" sz="2400" dirty="0" smtClean="0"/>
              <a:t>By December 31, 2022</a:t>
            </a:r>
          </a:p>
          <a:p>
            <a:pPr>
              <a:defRPr/>
            </a:pPr>
            <a:r>
              <a:rPr lang="en-US" sz="2400" dirty="0" smtClean="0"/>
              <a:t>Will </a:t>
            </a:r>
            <a:r>
              <a:rPr lang="en-US" sz="2400" dirty="0"/>
              <a:t>it be an immediate or gradual change? </a:t>
            </a:r>
            <a:r>
              <a:rPr lang="en-US" sz="2400" dirty="0" smtClean="0"/>
              <a:t>Immediate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>
          <a:xfrm>
            <a:off x="425450" y="425450"/>
            <a:ext cx="8261350" cy="1174750"/>
          </a:xfrm>
        </p:spPr>
        <p:txBody>
          <a:bodyPr/>
          <a:lstStyle/>
          <a:p>
            <a:r>
              <a:rPr lang="en-US" altLang="en-US" dirty="0" smtClean="0"/>
              <a:t>“Modernizing the NSRS” means…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/>
              <a:t>Replacing the current horizontal </a:t>
            </a:r>
            <a:r>
              <a:rPr lang="en-US" sz="3000" dirty="0" err="1" smtClean="0"/>
              <a:t>datums</a:t>
            </a:r>
            <a:r>
              <a:rPr lang="en-US" sz="3000" dirty="0" smtClean="0"/>
              <a:t> (NAD 83)</a:t>
            </a:r>
          </a:p>
          <a:p>
            <a:pPr>
              <a:defRPr/>
            </a:pPr>
            <a:r>
              <a:rPr lang="en-US" sz="3000" dirty="0" smtClean="0"/>
              <a:t>Replacing the current vertical </a:t>
            </a:r>
            <a:r>
              <a:rPr lang="en-US" sz="3000" dirty="0" err="1" smtClean="0"/>
              <a:t>datums</a:t>
            </a:r>
            <a:r>
              <a:rPr lang="en-US" sz="3000" dirty="0" smtClean="0"/>
              <a:t> (NAVD 88)</a:t>
            </a:r>
          </a:p>
          <a:p>
            <a:pPr>
              <a:defRPr/>
            </a:pPr>
            <a:r>
              <a:rPr lang="en-US" sz="3000" dirty="0" smtClean="0"/>
              <a:t>Improving data submission and data access</a:t>
            </a:r>
          </a:p>
          <a:p>
            <a:pPr>
              <a:defRPr/>
            </a:pPr>
            <a:r>
              <a:rPr lang="en-US" sz="3000" dirty="0" smtClean="0"/>
              <a:t>Improving online tools</a:t>
            </a:r>
          </a:p>
          <a:p>
            <a:pPr>
              <a:defRPr/>
            </a:pPr>
            <a:r>
              <a:rPr lang="en-US" sz="3000" dirty="0" smtClean="0"/>
              <a:t>Updating survey methodologies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i="1" dirty="0" smtClean="0">
                <a:solidFill>
                  <a:srgbClr val="C00000"/>
                </a:solidFill>
              </a:rPr>
              <a:t>are</a:t>
            </a:r>
            <a:r>
              <a:rPr lang="en-US" dirty="0" smtClean="0"/>
              <a:t> part of the NSRS*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893128"/>
              </p:ext>
            </p:extLst>
          </p:nvPr>
        </p:nvGraphicFramePr>
        <p:xfrm>
          <a:off x="457200" y="1270000"/>
          <a:ext cx="790956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2202110323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1277430874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56673496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46313234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38166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 </a:t>
                      </a:r>
                      <a:r>
                        <a:rPr lang="en-US" dirty="0" err="1" smtClean="0"/>
                        <a:t>Datums</a:t>
                      </a:r>
                      <a:r>
                        <a:rPr lang="en-US" dirty="0" smtClean="0"/>
                        <a:t>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Geometric Reference Frames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</a:t>
                      </a:r>
                    </a:p>
                    <a:p>
                      <a:r>
                        <a:rPr lang="en-US" dirty="0" smtClean="0"/>
                        <a:t>Datums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 Lakes Datums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Geoid Models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Transformations and Conversions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8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NGVD</a:t>
                      </a:r>
                      <a:r>
                        <a:rPr lang="en-US" baseline="0" dirty="0" smtClean="0"/>
                        <a:t> 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IGLD55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GEOID90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NADCON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4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NAD 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NAVD 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IGLD85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GEOID93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VERTCON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NAD</a:t>
                      </a:r>
                      <a:r>
                        <a:rPr lang="en-US" baseline="0" dirty="0" smtClean="0"/>
                        <a:t> 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PRVD02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ALASKA94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58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ASVD02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GEOID96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SPCS 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107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NMVD03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GEOID99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SPCS 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99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GUVD04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GEOID03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3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VIVD09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GEOID06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2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GEOID09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84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GEOID12(A,B)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71278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52196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*This not a complete list.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are </a:t>
            </a:r>
            <a:r>
              <a:rPr lang="en-US" i="1" dirty="0" smtClean="0">
                <a:solidFill>
                  <a:srgbClr val="C00000"/>
                </a:solidFill>
              </a:rPr>
              <a:t>not</a:t>
            </a:r>
            <a:r>
              <a:rPr lang="en-US" dirty="0" smtClean="0"/>
              <a:t> part of the NSRS*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03958"/>
              </p:ext>
            </p:extLst>
          </p:nvPr>
        </p:nvGraphicFramePr>
        <p:xfrm>
          <a:off x="457200" y="1270000"/>
          <a:ext cx="790956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2202110323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1277430874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56673496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46313234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38166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 </a:t>
                      </a:r>
                      <a:r>
                        <a:rPr lang="en-US" dirty="0" err="1" smtClean="0"/>
                        <a:t>Datums</a:t>
                      </a:r>
                      <a:r>
                        <a:rPr lang="en-US" dirty="0" smtClean="0"/>
                        <a:t> and Geometric Reference Frames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</a:t>
                      </a:r>
                    </a:p>
                    <a:p>
                      <a:r>
                        <a:rPr lang="en-US" dirty="0" smtClean="0"/>
                        <a:t>Datums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 Lakes Datums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Geoid Models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Transformations and Conversions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8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WGS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OSU91A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CORPSCON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4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EGM96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Appendix B.6</a:t>
                      </a:r>
                      <a:r>
                        <a:rPr lang="en-US" baseline="0" dirty="0" smtClean="0"/>
                        <a:t> of DMA TR 8350.2 (WGS 84)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EGM2008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Oregon Coordinate Reference System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58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Kansas Regional Coordinate 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1076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84708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*This is not a complete list.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9463" y="2679124"/>
            <a:ext cx="6260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All coordinates and heights will change!</a:t>
            </a:r>
          </a:p>
        </p:txBody>
      </p:sp>
    </p:spTree>
    <p:extLst>
      <p:ext uri="{BB962C8B-B14F-4D97-AF65-F5344CB8AC3E}">
        <p14:creationId xmlns:p14="http://schemas.microsoft.com/office/powerpoint/2010/main" val="9924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latitude and longitude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6"/>
          <a:stretch/>
        </p:blipFill>
        <p:spPr>
          <a:xfrm>
            <a:off x="742013" y="1353448"/>
            <a:ext cx="7659974" cy="500290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82470</TotalTime>
  <Words>929</Words>
  <Application>Microsoft Office PowerPoint</Application>
  <PresentationFormat>On-screen Show (4:3)</PresentationFormat>
  <Paragraphs>289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Gill Sans MT</vt:lpstr>
      <vt:lpstr>Noto Sans Symbols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The bottom line</vt:lpstr>
      <vt:lpstr>Who and What</vt:lpstr>
      <vt:lpstr>Why and When</vt:lpstr>
      <vt:lpstr>“Modernizing the NSRS” means…</vt:lpstr>
      <vt:lpstr>These are part of the NSRS*</vt:lpstr>
      <vt:lpstr>These are not part of the NSRS*</vt:lpstr>
      <vt:lpstr>PowerPoint Presentation</vt:lpstr>
      <vt:lpstr>Effect on latitude and longitude</vt:lpstr>
      <vt:lpstr>PowerPoint Presentation</vt:lpstr>
      <vt:lpstr>Geometric:  Out with the old, in with the new</vt:lpstr>
      <vt:lpstr>PowerPoint Presentation</vt:lpstr>
      <vt:lpstr>Vertical: Out with the old, in with the new</vt:lpstr>
      <vt:lpstr>Expected changes to orthometric heights</vt:lpstr>
      <vt:lpstr>What life will be like in the future</vt:lpstr>
      <vt:lpstr>Impact</vt:lpstr>
      <vt:lpstr>What can you do to prepare?</vt:lpstr>
      <vt:lpstr>Information on “New Datums” </vt:lpstr>
      <vt:lpstr>PowerPoint Presentation</vt:lpstr>
      <vt:lpstr>PowerPoint Presentation</vt:lpstr>
      <vt:lpstr>2018 Experimental Geoid Model</vt:lpstr>
      <vt:lpstr>Coordinate Conversion and Transformation Tools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3DEP 2018.09.19</dc:title>
  <cp:lastModifiedBy>Juliana Blackwell</cp:lastModifiedBy>
  <cp:revision>2695</cp:revision>
  <cp:lastPrinted>2017-02-02T17:15:29Z</cp:lastPrinted>
  <dcterms:created xsi:type="dcterms:W3CDTF">2009-09-30T12:20:38Z</dcterms:created>
  <dcterms:modified xsi:type="dcterms:W3CDTF">2018-09-25T19:03:54Z</dcterms:modified>
</cp:coreProperties>
</file>