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24"/>
  </p:notesMasterIdLst>
  <p:handoutMasterIdLst>
    <p:handoutMasterId r:id="rId25"/>
  </p:handoutMasterIdLst>
  <p:sldIdLst>
    <p:sldId id="362" r:id="rId4"/>
    <p:sldId id="451" r:id="rId5"/>
    <p:sldId id="452" r:id="rId6"/>
    <p:sldId id="453" r:id="rId7"/>
    <p:sldId id="549" r:id="rId8"/>
    <p:sldId id="454" r:id="rId9"/>
    <p:sldId id="455" r:id="rId10"/>
    <p:sldId id="456" r:id="rId11"/>
    <p:sldId id="457" r:id="rId12"/>
    <p:sldId id="458" r:id="rId13"/>
    <p:sldId id="459" r:id="rId14"/>
    <p:sldId id="544" r:id="rId15"/>
    <p:sldId id="547" r:id="rId16"/>
    <p:sldId id="548" r:id="rId17"/>
    <p:sldId id="545" r:id="rId18"/>
    <p:sldId id="546" r:id="rId19"/>
    <p:sldId id="551" r:id="rId20"/>
    <p:sldId id="552" r:id="rId21"/>
    <p:sldId id="460" r:id="rId22"/>
    <p:sldId id="550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314" autoAdjust="0"/>
  </p:normalViewPr>
  <p:slideViewPr>
    <p:cSldViewPr snapToGrid="0">
      <p:cViewPr varScale="1">
        <p:scale>
          <a:sx n="99" d="100"/>
          <a:sy n="99" d="100"/>
        </p:scale>
        <p:origin x="1950" y="90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10/11/2017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10/11/2017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296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16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550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99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05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06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26,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NGS/USGS meeting, Rolla MO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September 26,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NGS/USGS meeting, Rolla MO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September 26,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NGS/USGS meeting, Rolla MO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Modernizing the National Spatial Reference System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historic charts?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2622">
            <a:off x="520131" y="1276511"/>
            <a:ext cx="1632598" cy="1943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38" y="1963576"/>
            <a:ext cx="2332762" cy="2198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58" y="4021153"/>
            <a:ext cx="2000226" cy="10201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89229" y="1232193"/>
            <a:ext cx="1981201" cy="12142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the accuracy expected to be better than a few meters?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86953" y="2148363"/>
            <a:ext cx="1946031" cy="9144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Stop.  You won’t likely gain much by transforming</a:t>
            </a:r>
            <a:endParaRPr lang="en-US" dirty="0"/>
          </a:p>
        </p:txBody>
      </p:sp>
      <p:cxnSp>
        <p:nvCxnSpPr>
          <p:cNvPr id="14" name="Elbow Connector 13"/>
          <p:cNvCxnSpPr>
            <a:stCxn id="11" idx="3"/>
            <a:endCxn id="12" idx="0"/>
          </p:cNvCxnSpPr>
          <p:nvPr/>
        </p:nvCxnSpPr>
        <p:spPr>
          <a:xfrm>
            <a:off x="6670430" y="1839310"/>
            <a:ext cx="1289539" cy="30905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79629" y="3263920"/>
            <a:ext cx="2907324" cy="12864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you have trusted metadata which puts the chart in the NSRS?  (Note, WGS 84 is not part of the NSRS)</a:t>
            </a:r>
            <a:endParaRPr lang="en-US" dirty="0"/>
          </a:p>
        </p:txBody>
      </p:sp>
      <p:cxnSp>
        <p:nvCxnSpPr>
          <p:cNvPr id="18" name="Elbow Connector 17"/>
          <p:cNvCxnSpPr>
            <a:stCxn id="11" idx="1"/>
            <a:endCxn id="16" idx="0"/>
          </p:cNvCxnSpPr>
          <p:nvPr/>
        </p:nvCxnSpPr>
        <p:spPr>
          <a:xfrm rot="10800000" flipH="1" flipV="1">
            <a:off x="4689229" y="1839310"/>
            <a:ext cx="844062" cy="1424610"/>
          </a:xfrm>
          <a:prstGeom prst="bentConnector4">
            <a:avLst>
              <a:gd name="adj1" fmla="val -27083"/>
              <a:gd name="adj2" fmla="val 7130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98997" y="146997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92576" y="1610970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166338" y="4810394"/>
            <a:ext cx="2907324" cy="1286499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Stop.  Transformation tools only work in the NSRS and only if you trust the metadata</a:t>
            </a:r>
            <a:endParaRPr lang="en-US" dirty="0"/>
          </a:p>
        </p:txBody>
      </p:sp>
      <p:cxnSp>
        <p:nvCxnSpPr>
          <p:cNvPr id="25" name="Elbow Connector 24"/>
          <p:cNvCxnSpPr>
            <a:stCxn id="16" idx="3"/>
            <a:endCxn id="23" idx="0"/>
          </p:cNvCxnSpPr>
          <p:nvPr/>
        </p:nvCxnSpPr>
        <p:spPr>
          <a:xfrm>
            <a:off x="6986953" y="3907170"/>
            <a:ext cx="633047" cy="9032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78615" y="38959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321169" y="4979445"/>
            <a:ext cx="2907324" cy="1286499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NADCON and VERTCON to update the datums in 2022</a:t>
            </a:r>
            <a:endParaRPr lang="en-US" dirty="0"/>
          </a:p>
        </p:txBody>
      </p:sp>
      <p:cxnSp>
        <p:nvCxnSpPr>
          <p:cNvPr id="31" name="Elbow Connector 30"/>
          <p:cNvCxnSpPr>
            <a:stCxn id="16" idx="1"/>
            <a:endCxn id="29" idx="0"/>
          </p:cNvCxnSpPr>
          <p:nvPr/>
        </p:nvCxnSpPr>
        <p:spPr>
          <a:xfrm rot="10800000" flipV="1">
            <a:off x="3774831" y="3907169"/>
            <a:ext cx="304798" cy="107227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45663" y="3537837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0" grpId="0"/>
      <p:bldP spid="21" grpId="0"/>
      <p:bldP spid="23" grpId="0" animBg="1"/>
      <p:bldP spid="28" grpId="0"/>
      <p:bldP spid="29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26,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 smtClean="0"/>
              <a:t>NADCON</a:t>
            </a:r>
          </a:p>
          <a:p>
            <a:pPr lvl="1"/>
            <a:r>
              <a:rPr lang="en-US" sz="2400" dirty="0" smtClean="0"/>
              <a:t>Latitudes, longitudes, ellipsoid heights</a:t>
            </a:r>
          </a:p>
          <a:p>
            <a:pPr lvl="1"/>
            <a:r>
              <a:rPr lang="en-US" sz="2400" dirty="0" smtClean="0"/>
              <a:t>NAD 83 to the 2022 NSRS (IGS, NATRF2022, PATRF2022, MATRF2022, CATRF2022)</a:t>
            </a:r>
          </a:p>
          <a:p>
            <a:r>
              <a:rPr lang="en-US" sz="2800" b="1" u="sng" dirty="0" smtClean="0"/>
              <a:t>VERTCON</a:t>
            </a:r>
          </a:p>
          <a:p>
            <a:pPr lvl="1"/>
            <a:r>
              <a:rPr lang="en-US" sz="2400" dirty="0" smtClean="0"/>
              <a:t>Orthometric (“MSL”) heights</a:t>
            </a:r>
          </a:p>
          <a:p>
            <a:pPr lvl="1"/>
            <a:r>
              <a:rPr lang="en-US" sz="2400" dirty="0" smtClean="0"/>
              <a:t>NAVD 88 to the 2022 NSRS (NAPGD2022)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Fixed-Epoch Transformation </a:t>
            </a:r>
            <a:br>
              <a:rPr lang="en-US" dirty="0" smtClean="0"/>
            </a:br>
            <a:r>
              <a:rPr lang="en-US" dirty="0" smtClean="0"/>
              <a:t>NAD 83 to “2022”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3619500" cy="2586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Coastal GeoTools, North Charleston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6" y="1628775"/>
            <a:ext cx="3718454" cy="265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4530809"/>
            <a:ext cx="2089785" cy="1519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5" y="4516828"/>
            <a:ext cx="2108835" cy="1533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09"/>
            <a:ext cx="2089607" cy="15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Expected changes to orthometric heights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26,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698" r="10897" b="6523"/>
          <a:stretch/>
        </p:blipFill>
        <p:spPr bwMode="auto">
          <a:xfrm>
            <a:off x="1634490" y="1804987"/>
            <a:ext cx="5875020" cy="3248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7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Expected changes to orthometric heights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26,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3026" r="17949" b="6859"/>
          <a:stretch/>
        </p:blipFill>
        <p:spPr bwMode="auto">
          <a:xfrm>
            <a:off x="1614170" y="1703520"/>
            <a:ext cx="5915660" cy="4086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must shift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Coastal GeoTools, North Charleston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09" y="1600200"/>
            <a:ext cx="6906982" cy="4297363"/>
          </a:xfrm>
        </p:spPr>
      </p:pic>
    </p:spTree>
    <p:extLst>
      <p:ext uri="{BB962C8B-B14F-4D97-AF65-F5344CB8AC3E}">
        <p14:creationId xmlns:p14="http://schemas.microsoft.com/office/powerpoint/2010/main" val="16828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must shift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February 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Coastal GeoTools, North Charleston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2235"/>
            <a:ext cx="8311047" cy="4563870"/>
          </a:xfrm>
        </p:spPr>
      </p:pic>
      <p:sp>
        <p:nvSpPr>
          <p:cNvPr id="8" name="TextBox 7"/>
          <p:cNvSpPr txBox="1"/>
          <p:nvPr/>
        </p:nvSpPr>
        <p:spPr>
          <a:xfrm>
            <a:off x="719528" y="1696340"/>
            <a:ext cx="5348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RED:  NAD 83 coastline against NAD 83 imagery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GREEN:  Coastline shifted into NATRF2022 but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the imagery remains on NAD 83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4015" y="144309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Shifts ~1 meter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22" y="1835769"/>
            <a:ext cx="4765678" cy="2711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837"/>
            <a:ext cx="9211377" cy="1143000"/>
          </a:xfrm>
        </p:spPr>
        <p:txBody>
          <a:bodyPr/>
          <a:lstStyle/>
          <a:p>
            <a:r>
              <a:rPr lang="en-US" dirty="0" smtClean="0"/>
              <a:t>The new Geodetic Toolkit</a:t>
            </a:r>
            <a:br>
              <a:rPr lang="en-US" dirty="0" smtClean="0"/>
            </a:br>
            <a:r>
              <a:rPr lang="en-US" dirty="0" smtClean="0"/>
              <a:t>with NADCON 5.0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26,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381" y="2348469"/>
            <a:ext cx="39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https://</a:t>
            </a:r>
            <a:r>
              <a:rPr lang="en-US" dirty="0" smtClean="0">
                <a:solidFill>
                  <a:srgbClr val="FF0000"/>
                </a:solidFill>
              </a:rPr>
              <a:t>beta</a:t>
            </a:r>
            <a:r>
              <a:rPr lang="en-US" dirty="0" smtClean="0">
                <a:solidFill>
                  <a:schemeClr val="accent1"/>
                </a:solidFill>
              </a:rPr>
              <a:t>.ngs.noaa.gov/gtkweb/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3836" y="3517486"/>
            <a:ext cx="1304223" cy="91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829091" y="3517486"/>
            <a:ext cx="3550408" cy="8997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60154" y="4417270"/>
            <a:ext cx="2567906" cy="1809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433" y="4364465"/>
            <a:ext cx="2601028" cy="19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9510649">
            <a:off x="6510800" y="4158173"/>
            <a:ext cx="1924135" cy="1614641"/>
            <a:chOff x="1352465" y="1688796"/>
            <a:chExt cx="1924135" cy="1614641"/>
          </a:xfrm>
        </p:grpSpPr>
        <p:sp>
          <p:nvSpPr>
            <p:cNvPr id="36" name="Oval 35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7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3"/>
              <a:endCxn id="36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39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4"/>
              <a:endCxn id="38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6"/>
              <a:endCxn id="38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69120" y="4990624"/>
            <a:ext cx="1924135" cy="1614641"/>
            <a:chOff x="1352465" y="1688796"/>
            <a:chExt cx="1924135" cy="1614641"/>
          </a:xfrm>
        </p:grpSpPr>
        <p:sp>
          <p:nvSpPr>
            <p:cNvPr id="4" name="Oval 3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4"/>
              <a:endCxn id="5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3"/>
              <a:endCxn id="4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5"/>
              <a:endCxn id="7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6"/>
              <a:endCxn id="6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69471" y="4836712"/>
            <a:ext cx="1924135" cy="1614641"/>
            <a:chOff x="1352465" y="1688796"/>
            <a:chExt cx="1924135" cy="1614641"/>
          </a:xfrm>
        </p:grpSpPr>
        <p:sp>
          <p:nvSpPr>
            <p:cNvPr id="47" name="Oval 46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4"/>
              <a:endCxn id="48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3"/>
              <a:endCxn id="47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5"/>
              <a:endCxn id="50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4"/>
              <a:endCxn id="49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49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3669868">
            <a:off x="583945" y="4267851"/>
            <a:ext cx="1924135" cy="1614641"/>
            <a:chOff x="1352465" y="1688796"/>
            <a:chExt cx="1924135" cy="1614641"/>
          </a:xfrm>
        </p:grpSpPr>
        <p:sp>
          <p:nvSpPr>
            <p:cNvPr id="58" name="Oval 57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>
              <a:stCxn id="62" idx="4"/>
              <a:endCxn id="59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3"/>
              <a:endCxn id="58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5"/>
              <a:endCxn id="61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4"/>
              <a:endCxn id="60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6"/>
              <a:endCxn id="60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16200000">
            <a:off x="7172927" y="245695"/>
            <a:ext cx="1924135" cy="1614641"/>
            <a:chOff x="1352465" y="1688796"/>
            <a:chExt cx="1924135" cy="1614641"/>
          </a:xfrm>
        </p:grpSpPr>
        <p:sp>
          <p:nvSpPr>
            <p:cNvPr id="69" name="Oval 6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73" idx="4"/>
              <a:endCxn id="7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3"/>
              <a:endCxn id="6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5"/>
              <a:endCxn id="7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4"/>
              <a:endCxn id="7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6"/>
              <a:endCxn id="7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4598599">
            <a:off x="217362" y="2314326"/>
            <a:ext cx="1924135" cy="1614641"/>
            <a:chOff x="1352465" y="1688796"/>
            <a:chExt cx="1924135" cy="1614641"/>
          </a:xfrm>
        </p:grpSpPr>
        <p:sp>
          <p:nvSpPr>
            <p:cNvPr id="80" name="Oval 79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>
              <a:stCxn id="84" idx="4"/>
              <a:endCxn id="81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3"/>
              <a:endCxn id="80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5"/>
              <a:endCxn id="83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4"/>
              <a:endCxn id="82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6"/>
              <a:endCxn id="82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/>
          <p:cNvSpPr/>
          <p:nvPr/>
        </p:nvSpPr>
        <p:spPr>
          <a:xfrm rot="6262407">
            <a:off x="1136324" y="101072"/>
            <a:ext cx="467170" cy="467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X, Y, 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 rot="6262407">
            <a:off x="391789" y="1045427"/>
            <a:ext cx="484881" cy="484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UTM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262407">
            <a:off x="1614231" y="94981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900" b="1" dirty="0" smtClean="0">
                <a:solidFill>
                  <a:schemeClr val="tx1"/>
                </a:solidFill>
              </a:rPr>
              <a:t>, 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>
            <a:stCxn id="95" idx="3"/>
            <a:endCxn id="91" idx="7"/>
          </p:cNvCxnSpPr>
          <p:nvPr/>
        </p:nvCxnSpPr>
        <p:spPr>
          <a:xfrm rot="6262407" flipH="1">
            <a:off x="1421072" y="588302"/>
            <a:ext cx="373135" cy="340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4"/>
            <a:endCxn id="93" idx="0"/>
          </p:cNvCxnSpPr>
          <p:nvPr/>
        </p:nvCxnSpPr>
        <p:spPr>
          <a:xfrm rot="6262407">
            <a:off x="1042209" y="898580"/>
            <a:ext cx="406049" cy="672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82011" y="858324"/>
            <a:ext cx="305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Region:  CONUS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NADCON 5 connections in RED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 rot="17285526">
            <a:off x="7041719" y="2372974"/>
            <a:ext cx="1924135" cy="1614641"/>
            <a:chOff x="1352465" y="1688796"/>
            <a:chExt cx="1924135" cy="1614641"/>
          </a:xfrm>
        </p:grpSpPr>
        <p:sp>
          <p:nvSpPr>
            <p:cNvPr id="103" name="Oval 102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/>
            <p:cNvCxnSpPr>
              <a:stCxn id="107" idx="4"/>
              <a:endCxn id="104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3"/>
              <a:endCxn id="103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5"/>
              <a:endCxn id="106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4"/>
              <a:endCxn id="105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6"/>
              <a:endCxn id="105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2025962" y="1026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USSD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92244" y="27650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27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69358" y="423174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(1986)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61239" y="2842975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(2011)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8224" y="4008700"/>
            <a:ext cx="165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(NSRS2007)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36028" y="453592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(FBN)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67875" y="47222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(HARN)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82942" y="93541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2022 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2" name="Straight Connector 121"/>
          <p:cNvCxnSpPr>
            <a:stCxn id="95" idx="6"/>
            <a:endCxn id="84" idx="2"/>
          </p:cNvCxnSpPr>
          <p:nvPr/>
        </p:nvCxnSpPr>
        <p:spPr>
          <a:xfrm flipH="1">
            <a:off x="1683096" y="1399861"/>
            <a:ext cx="102987" cy="1337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62" idx="2"/>
            <a:endCxn id="84" idx="6"/>
          </p:cNvCxnSpPr>
          <p:nvPr/>
        </p:nvCxnSpPr>
        <p:spPr>
          <a:xfrm flipH="1" flipV="1">
            <a:off x="1788714" y="3182611"/>
            <a:ext cx="140248" cy="138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" idx="2"/>
            <a:endCxn id="62" idx="7"/>
          </p:cNvCxnSpPr>
          <p:nvPr/>
        </p:nvCxnSpPr>
        <p:spPr>
          <a:xfrm flipH="1" flipV="1">
            <a:off x="2258778" y="4834703"/>
            <a:ext cx="815277" cy="38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1" idx="2"/>
            <a:endCxn id="8" idx="6"/>
          </p:cNvCxnSpPr>
          <p:nvPr/>
        </p:nvCxnSpPr>
        <p:spPr>
          <a:xfrm flipH="1">
            <a:off x="3531255" y="5065312"/>
            <a:ext cx="1743151" cy="153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0" idx="2"/>
            <a:endCxn id="51" idx="6"/>
          </p:cNvCxnSpPr>
          <p:nvPr/>
        </p:nvCxnSpPr>
        <p:spPr>
          <a:xfrm flipH="1">
            <a:off x="5731606" y="4637240"/>
            <a:ext cx="1199705" cy="42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2"/>
            <a:endCxn id="40" idx="7"/>
          </p:cNvCxnSpPr>
          <p:nvPr/>
        </p:nvCxnSpPr>
        <p:spPr>
          <a:xfrm flipH="1">
            <a:off x="7159367" y="3244995"/>
            <a:ext cx="214460" cy="10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73" idx="2"/>
            <a:endCxn id="107" idx="6"/>
          </p:cNvCxnSpPr>
          <p:nvPr/>
        </p:nvCxnSpPr>
        <p:spPr>
          <a:xfrm flipH="1">
            <a:off x="7515809" y="1310148"/>
            <a:ext cx="40465" cy="15002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radical idea…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26,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FAA should consider abandoning the plate fixed components of the </a:t>
            </a:r>
            <a:r>
              <a:rPr lang="en-US" sz="2800" dirty="0" smtClean="0"/>
              <a:t>NSRS</a:t>
            </a:r>
          </a:p>
          <a:p>
            <a:pPr lvl="1"/>
            <a:r>
              <a:rPr lang="en-US" sz="2400" dirty="0" smtClean="0"/>
              <a:t>This obviously means updating OMB A-16…(see earlier)</a:t>
            </a:r>
            <a:endParaRPr lang="en-US" sz="2400" dirty="0" smtClean="0"/>
          </a:p>
          <a:p>
            <a:pPr lvl="1"/>
            <a:r>
              <a:rPr lang="en-US" sz="2000" dirty="0" smtClean="0"/>
              <a:t>In favor of the global, plate-independent “IGS” frame</a:t>
            </a:r>
          </a:p>
          <a:p>
            <a:pPr lvl="1"/>
            <a:r>
              <a:rPr lang="en-US" sz="2000" dirty="0" smtClean="0"/>
              <a:t>NGS will support IGS positioning as well as four “plate fixed” frames in 2022</a:t>
            </a:r>
          </a:p>
          <a:p>
            <a:pPr lvl="1"/>
            <a:r>
              <a:rPr lang="en-US" sz="2000" dirty="0" smtClean="0"/>
              <a:t>The IGS and WGS-84 are actually closely aligned to each other</a:t>
            </a:r>
            <a:endParaRPr lang="en-US" sz="1600" dirty="0"/>
          </a:p>
          <a:p>
            <a:r>
              <a:rPr lang="en-US" sz="2400" dirty="0" smtClean="0"/>
              <a:t>Why?  </a:t>
            </a:r>
          </a:p>
          <a:p>
            <a:pPr lvl="1"/>
            <a:r>
              <a:rPr lang="en-US" sz="2000" dirty="0" smtClean="0"/>
              <a:t>Consider flying from Denver to Honolulu</a:t>
            </a:r>
          </a:p>
          <a:p>
            <a:pPr lvl="2"/>
            <a:r>
              <a:rPr lang="en-US" sz="1800" dirty="0" smtClean="0"/>
              <a:t>In Denver, the </a:t>
            </a:r>
            <a:r>
              <a:rPr lang="en-US" sz="1800" b="1" i="1" dirty="0" smtClean="0">
                <a:solidFill>
                  <a:srgbClr val="FF0000"/>
                </a:solidFill>
              </a:rPr>
              <a:t>NA</a:t>
            </a:r>
            <a:r>
              <a:rPr lang="en-US" sz="1800" dirty="0" smtClean="0"/>
              <a:t>TRF2022 latitude/longitude will look constant in time</a:t>
            </a:r>
          </a:p>
          <a:p>
            <a:pPr lvl="2"/>
            <a:r>
              <a:rPr lang="en-US" sz="1800" dirty="0" smtClean="0"/>
              <a:t>In Honolulu, the </a:t>
            </a:r>
            <a:r>
              <a:rPr lang="en-US" sz="1800" b="1" i="1" dirty="0" smtClean="0">
                <a:solidFill>
                  <a:srgbClr val="FF0000"/>
                </a:solidFill>
              </a:rPr>
              <a:t>PA</a:t>
            </a:r>
            <a:r>
              <a:rPr lang="en-US" sz="1800" dirty="0" smtClean="0"/>
              <a:t>TRF2022 latitude/longitude will look constant in time</a:t>
            </a:r>
          </a:p>
          <a:p>
            <a:pPr lvl="3"/>
            <a:r>
              <a:rPr lang="en-US" sz="1400" dirty="0" smtClean="0"/>
              <a:t>But they don’t look constant when </a:t>
            </a:r>
            <a:r>
              <a:rPr lang="en-US" sz="1400" u="sng" dirty="0" smtClean="0"/>
              <a:t>compared to each other</a:t>
            </a:r>
          </a:p>
          <a:p>
            <a:pPr lvl="3"/>
            <a:r>
              <a:rPr lang="en-US" sz="1400" dirty="0" smtClean="0"/>
              <a:t>Why not just switch to a system which accepts and embraces the dynamic earth?  :  IGS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425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Answers 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What is </a:t>
            </a:r>
            <a:r>
              <a:rPr lang="en-US" dirty="0" smtClean="0"/>
              <a:t>changing?</a:t>
            </a:r>
          </a:p>
          <a:p>
            <a:pPr lvl="1">
              <a:defRPr/>
            </a:pPr>
            <a:r>
              <a:rPr lang="en-US" dirty="0" smtClean="0"/>
              <a:t>All horizontal datums and vertical datums in the NSRS</a:t>
            </a:r>
          </a:p>
          <a:p>
            <a:pPr lvl="2">
              <a:defRPr/>
            </a:pPr>
            <a:r>
              <a:rPr lang="en-US" dirty="0" smtClean="0"/>
              <a:t>NAD 83 , NAVD 88 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Why? </a:t>
            </a:r>
          </a:p>
          <a:p>
            <a:pPr lvl="1">
              <a:defRPr/>
            </a:pPr>
            <a:r>
              <a:rPr lang="en-US" dirty="0" smtClean="0"/>
              <a:t>Predominantly to keep up with technology.  </a:t>
            </a:r>
          </a:p>
          <a:p>
            <a:pPr lvl="2">
              <a:defRPr/>
            </a:pPr>
            <a:r>
              <a:rPr lang="en-US" dirty="0" smtClean="0"/>
              <a:t>Global proliferation of real time cm-accuracy positioning (in the hands of people who have no understanding of geodesy, datums, plate tectonics, error sources or other subtleties) is </a:t>
            </a:r>
            <a:r>
              <a:rPr lang="en-US" i="1" dirty="0" smtClean="0"/>
              <a:t>rapidly</a:t>
            </a:r>
            <a:r>
              <a:rPr lang="en-US" dirty="0" smtClean="0"/>
              <a:t> approaching.</a:t>
            </a:r>
          </a:p>
          <a:p>
            <a:pPr lvl="3">
              <a:defRPr/>
            </a:pPr>
            <a:r>
              <a:rPr lang="en-US" dirty="0" smtClean="0"/>
              <a:t>Many surveying, mapping and navigation professionals already enjoy this accuracy.</a:t>
            </a:r>
          </a:p>
          <a:p>
            <a:pPr lvl="2">
              <a:defRPr/>
            </a:pPr>
            <a:r>
              <a:rPr lang="en-US" dirty="0" smtClean="0"/>
              <a:t>The current datums have systematic errors exceeding 1 meter.</a:t>
            </a:r>
          </a:p>
          <a:p>
            <a:pPr>
              <a:defRPr/>
            </a:pPr>
            <a:r>
              <a:rPr lang="en-US" dirty="0" smtClean="0"/>
              <a:t>When </a:t>
            </a:r>
            <a:r>
              <a:rPr lang="en-US" dirty="0"/>
              <a:t>is it changing? 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No later than December 31, 2022</a:t>
            </a:r>
          </a:p>
          <a:p>
            <a:pPr>
              <a:defRPr/>
            </a:pPr>
            <a:r>
              <a:rPr lang="en-US" dirty="0" smtClean="0"/>
              <a:t>Will </a:t>
            </a:r>
            <a:r>
              <a:rPr lang="en-US" dirty="0"/>
              <a:t>it be an immediate or gradual change? 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Immediate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Possible </a:t>
            </a:r>
            <a:r>
              <a:rPr lang="en-US" sz="2400" dirty="0" smtClean="0"/>
              <a:t>impacts?</a:t>
            </a:r>
          </a:p>
          <a:p>
            <a:pPr lvl="1"/>
            <a:r>
              <a:rPr lang="en-US" sz="2000" dirty="0" smtClean="0"/>
              <a:t>Every historic position (on a map, chart, survey, </a:t>
            </a:r>
            <a:r>
              <a:rPr lang="en-US" sz="2000" dirty="0" err="1" smtClean="0"/>
              <a:t>etc</a:t>
            </a:r>
            <a:r>
              <a:rPr lang="en-US" sz="2000" dirty="0" smtClean="0"/>
              <a:t>) with an assumed accuracy of better than 1 meter will become obsolete</a:t>
            </a:r>
          </a:p>
          <a:p>
            <a:pPr lvl="2"/>
            <a:r>
              <a:rPr lang="en-US" sz="1800" dirty="0" smtClean="0"/>
              <a:t>Transformations will exist before 2022 to help</a:t>
            </a:r>
          </a:p>
          <a:p>
            <a:pPr lvl="1"/>
            <a:r>
              <a:rPr lang="en-US" sz="2000" dirty="0" smtClean="0"/>
              <a:t>Every piece of navigating, mapping and surveying software will become obsolete</a:t>
            </a:r>
          </a:p>
          <a:p>
            <a:pPr lvl="2"/>
            <a:r>
              <a:rPr lang="en-US" sz="1800" dirty="0" smtClean="0"/>
              <a:t>NGS is working with industry to get ahead of this</a:t>
            </a:r>
          </a:p>
          <a:p>
            <a:r>
              <a:rPr lang="en-US" sz="2400" dirty="0" smtClean="0"/>
              <a:t>Will </a:t>
            </a:r>
            <a:r>
              <a:rPr lang="en-US" sz="2400" dirty="0"/>
              <a:t>there be conversion tables from the old datum?  </a:t>
            </a:r>
            <a:endParaRPr lang="en-US" sz="2400" dirty="0" smtClean="0"/>
          </a:p>
          <a:p>
            <a:pPr lvl="1"/>
            <a:r>
              <a:rPr lang="en-US" sz="2000" dirty="0" smtClean="0"/>
              <a:t>Not in the sense of “a book with pages and pages of numbers”.  But there will be digital products available to transform from old to new.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Is WGS 84 updated </a:t>
            </a:r>
            <a:r>
              <a:rPr lang="en-US" sz="2800" dirty="0" smtClean="0"/>
              <a:t>too?</a:t>
            </a:r>
          </a:p>
          <a:p>
            <a:pPr lvl="1"/>
            <a:r>
              <a:rPr lang="en-US" sz="2400" dirty="0" smtClean="0"/>
              <a:t>Not necessarily</a:t>
            </a:r>
          </a:p>
          <a:p>
            <a:pPr lvl="1"/>
            <a:r>
              <a:rPr lang="en-US" sz="2400" dirty="0" smtClean="0"/>
              <a:t>WGS-84 is a military system.  The military is not beholden to the civilian spatial reference system.</a:t>
            </a:r>
          </a:p>
          <a:p>
            <a:pPr lvl="2"/>
            <a:r>
              <a:rPr lang="en-US" sz="2000" dirty="0" smtClean="0"/>
              <a:t>But NGS is in contact with NGA about co-defining the new system with the latest update to </a:t>
            </a:r>
            <a:r>
              <a:rPr lang="en-US" sz="2000" dirty="0" smtClean="0"/>
              <a:t>WGS-84</a:t>
            </a:r>
            <a:endParaRPr lang="en-US" sz="20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involvement do you need from AJV-5 to make transition smooth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Communication first.</a:t>
            </a:r>
          </a:p>
          <a:p>
            <a:pPr lvl="1"/>
            <a:r>
              <a:rPr lang="en-US" sz="2400" dirty="0" smtClean="0"/>
              <a:t>Possible tests of prototype tools as we roll them out.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WGS-84 is not part of the NSRS</a:t>
            </a:r>
          </a:p>
          <a:p>
            <a:pPr lvl="1"/>
            <a:r>
              <a:rPr lang="en-US" dirty="0" smtClean="0"/>
              <a:t>It is a military-controlled system</a:t>
            </a:r>
          </a:p>
          <a:p>
            <a:pPr lvl="1"/>
            <a:endParaRPr lang="en-US" dirty="0" smtClean="0"/>
          </a:p>
          <a:p>
            <a:r>
              <a:rPr lang="en-US" dirty="0"/>
              <a:t>All civilian federal agencies are required to work in the NSRS (as per OMB A-16)</a:t>
            </a:r>
          </a:p>
          <a:p>
            <a:pPr lvl="1"/>
            <a:r>
              <a:rPr lang="en-US" dirty="0" smtClean="0"/>
              <a:t>NAD 83 is part of the NSRS</a:t>
            </a:r>
          </a:p>
          <a:p>
            <a:pPr lvl="2"/>
            <a:r>
              <a:rPr lang="en-US" dirty="0" smtClean="0"/>
              <a:t>The FAA should be using NAD 83 and never WGS-84</a:t>
            </a:r>
          </a:p>
          <a:p>
            <a:pPr lvl="3"/>
            <a:r>
              <a:rPr lang="en-US" dirty="0" smtClean="0"/>
              <a:t>Replacing NAD 83 should impact the FAA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26,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910"/>
            <a:ext cx="2743200" cy="3642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12" y="1660910"/>
            <a:ext cx="2748188" cy="3642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582" y="1660910"/>
            <a:ext cx="2763107" cy="3642611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425450" y="425450"/>
            <a:ext cx="8261350" cy="117475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dirty="0" smtClean="0"/>
              <a:t>Modernizing the NSRS</a:t>
            </a:r>
          </a:p>
          <a:p>
            <a:r>
              <a:rPr lang="en-US" altLang="en-US" sz="2400" dirty="0" smtClean="0"/>
              <a:t>The “blueprint” documents:  Your best source for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676" y="5453390"/>
            <a:ext cx="2736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Geometric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May 2017</a:t>
            </a:r>
          </a:p>
          <a:p>
            <a:r>
              <a:rPr lang="en-US" dirty="0" smtClean="0"/>
              <a:t>(minor update Sep 2017)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67288" y="5506770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Geopotential</a:t>
            </a:r>
            <a:r>
              <a:rPr lang="en-US" dirty="0" smtClean="0"/>
              <a:t>:</a:t>
            </a:r>
          </a:p>
          <a:p>
            <a:r>
              <a:rPr lang="en-US" dirty="0" smtClean="0"/>
              <a:t>Planned: Oct 2017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2717" y="550677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Bluebooking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Apr(?)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the NAD 83’s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</a:t>
            </a:r>
            <a:r>
              <a:rPr lang="en-US" sz="2000" kern="0" dirty="0" smtClean="0">
                <a:latin typeface="Gill Sans MT" panose="020B0502020104020203" pitchFamily="34" charset="0"/>
              </a:rPr>
              <a:t>CATRF2022)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26,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Replacing NAVD 88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860425" y="1524000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NAVD </a:t>
            </a:r>
            <a:r>
              <a:rPr lang="en-US" altLang="en-US" sz="2400" dirty="0">
                <a:cs typeface="Times New Roman" panose="02020603050405020304" pitchFamily="18" charset="0"/>
              </a:rPr>
              <a:t>88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85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IGSN71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GEOID12B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DEFLEC12B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19400" y="2514600"/>
            <a:ext cx="6324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Will include GEOID2022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26,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90725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38454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989373" y="2514599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7487" y="4602095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837" y="515311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837" y="5534848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22" y="5965735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</a:t>
            </a:r>
            <a:r>
              <a:rPr lang="en-US" sz="1100" b="1" dirty="0" smtClean="0">
                <a:solidFill>
                  <a:srgbClr val="FF0000"/>
                </a:solidFill>
              </a:rPr>
              <a:t>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Q: When should I care?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26,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NGS/USGS meeting, Rolla MO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u="sng" dirty="0" smtClean="0"/>
              <a:t>A:  When your accuracy needs are smaller than about 4 meters</a:t>
            </a:r>
            <a:endParaRPr lang="en-US" sz="2800" u="sng" dirty="0"/>
          </a:p>
          <a:p>
            <a:r>
              <a:rPr lang="en-US" sz="2800" u="sng" dirty="0" smtClean="0"/>
              <a:t>Expected latitude/longitude changes: </a:t>
            </a:r>
          </a:p>
          <a:p>
            <a:pPr lvl="1"/>
            <a:r>
              <a:rPr lang="en-US" sz="2000" u="sng" dirty="0" smtClean="0"/>
              <a:t>1-2 meters CONUS</a:t>
            </a:r>
          </a:p>
          <a:p>
            <a:pPr lvl="1"/>
            <a:r>
              <a:rPr lang="en-US" sz="2000" u="sng" dirty="0" smtClean="0"/>
              <a:t>2+ meters Alaska</a:t>
            </a:r>
          </a:p>
          <a:p>
            <a:pPr lvl="1"/>
            <a:r>
              <a:rPr lang="en-US" sz="2000" u="sng" dirty="0" smtClean="0"/>
              <a:t>4+ meters Hawaii</a:t>
            </a:r>
          </a:p>
          <a:p>
            <a:r>
              <a:rPr lang="en-US" sz="2400" u="sng" dirty="0" smtClean="0"/>
              <a:t>Expected (“MSL”) height changes:</a:t>
            </a:r>
          </a:p>
          <a:p>
            <a:pPr lvl="1"/>
            <a:r>
              <a:rPr lang="en-US" sz="2000" u="sng" dirty="0" smtClean="0"/>
              <a:t>1-2 meters CONUS</a:t>
            </a:r>
          </a:p>
          <a:p>
            <a:pPr lvl="1"/>
            <a:r>
              <a:rPr lang="en-US" sz="2000" u="sng" dirty="0" smtClean="0"/>
              <a:t>2+ meters Alaska</a:t>
            </a:r>
          </a:p>
          <a:p>
            <a:pPr lvl="1"/>
            <a:r>
              <a:rPr lang="en-US" sz="2000" u="sng" dirty="0" smtClean="0"/>
              <a:t>Unclear Hawaii</a:t>
            </a:r>
          </a:p>
          <a:p>
            <a:r>
              <a:rPr lang="en-US" sz="2400" u="sng" dirty="0" smtClean="0"/>
              <a:t>Plus, time-dependent changes to all of these at ~few cm/year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81169</TotalTime>
  <Words>1116</Words>
  <Application>Microsoft Office PowerPoint</Application>
  <PresentationFormat>On-screen Show (4:3)</PresentationFormat>
  <Paragraphs>267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Answers …</vt:lpstr>
      <vt:lpstr>Answers…</vt:lpstr>
      <vt:lpstr>Answers</vt:lpstr>
      <vt:lpstr>Reminder…</vt:lpstr>
      <vt:lpstr>PowerPoint Presentation</vt:lpstr>
      <vt:lpstr>Replacing the NAD 83’s</vt:lpstr>
      <vt:lpstr>Replacing NAVD 88</vt:lpstr>
      <vt:lpstr>Q: When should I care?</vt:lpstr>
      <vt:lpstr>What to do with historic charts?</vt:lpstr>
      <vt:lpstr>Transformation tools</vt:lpstr>
      <vt:lpstr>Fixed-Epoch Transformation  NAD 83 to “2022”</vt:lpstr>
      <vt:lpstr>Expected changes to orthometric heights</vt:lpstr>
      <vt:lpstr>Expected changes to orthometric heights</vt:lpstr>
      <vt:lpstr>Everything must shift</vt:lpstr>
      <vt:lpstr>Everything must shift</vt:lpstr>
      <vt:lpstr>The new Geodetic Toolkit with NADCON 5.0</vt:lpstr>
      <vt:lpstr>PowerPoint Presentation</vt:lpstr>
      <vt:lpstr>A radical idea…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2642</cp:revision>
  <cp:lastPrinted>2017-02-02T17:15:29Z</cp:lastPrinted>
  <dcterms:created xsi:type="dcterms:W3CDTF">2009-09-30T12:20:38Z</dcterms:created>
  <dcterms:modified xsi:type="dcterms:W3CDTF">2017-10-11T18:36:56Z</dcterms:modified>
</cp:coreProperties>
</file>