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80" r:id="rId1"/>
    <p:sldMasterId id="2147487568" r:id="rId2"/>
    <p:sldMasterId id="2147487879" r:id="rId3"/>
    <p:sldMasterId id="2147487891" r:id="rId4"/>
  </p:sldMasterIdLst>
  <p:notesMasterIdLst>
    <p:notesMasterId r:id="rId25"/>
  </p:notesMasterIdLst>
  <p:handoutMasterIdLst>
    <p:handoutMasterId r:id="rId26"/>
  </p:handoutMasterIdLst>
  <p:sldIdLst>
    <p:sldId id="362" r:id="rId5"/>
    <p:sldId id="647" r:id="rId6"/>
    <p:sldId id="788" r:id="rId7"/>
    <p:sldId id="745" r:id="rId8"/>
    <p:sldId id="797" r:id="rId9"/>
    <p:sldId id="798" r:id="rId10"/>
    <p:sldId id="792" r:id="rId11"/>
    <p:sldId id="795" r:id="rId12"/>
    <p:sldId id="799" r:id="rId13"/>
    <p:sldId id="800" r:id="rId14"/>
    <p:sldId id="801" r:id="rId15"/>
    <p:sldId id="806" r:id="rId16"/>
    <p:sldId id="802" r:id="rId17"/>
    <p:sldId id="803" r:id="rId18"/>
    <p:sldId id="804" r:id="rId19"/>
    <p:sldId id="805" r:id="rId20"/>
    <p:sldId id="807" r:id="rId21"/>
    <p:sldId id="791" r:id="rId22"/>
    <p:sldId id="808" r:id="rId23"/>
    <p:sldId id="809" r:id="rId2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p15:clr>
            <a:srgbClr val="A4A3A4"/>
          </p15:clr>
        </p15:guide>
        <p15:guide id="2" orient="horz" pos="1892">
          <p15:clr>
            <a:srgbClr val="A4A3A4"/>
          </p15:clr>
        </p15:guide>
        <p15:guide id="3" orient="horz" pos="2304">
          <p15:clr>
            <a:srgbClr val="A4A3A4"/>
          </p15:clr>
        </p15:guide>
        <p15:guide id="4" orient="horz" pos="1709">
          <p15:clr>
            <a:srgbClr val="A4A3A4"/>
          </p15:clr>
        </p15:guide>
        <p15:guide id="5" orient="horz" pos="3157">
          <p15:clr>
            <a:srgbClr val="A4A3A4"/>
          </p15:clr>
        </p15:guide>
        <p15:guide id="6" orient="horz" pos="4170">
          <p15:clr>
            <a:srgbClr val="A4A3A4"/>
          </p15:clr>
        </p15:guide>
        <p15:guide id="7" orient="horz" pos="2886">
          <p15:clr>
            <a:srgbClr val="A4A3A4"/>
          </p15:clr>
        </p15:guide>
        <p15:guide id="8" pos="531">
          <p15:clr>
            <a:srgbClr val="A4A3A4"/>
          </p15:clr>
        </p15:guide>
        <p15:guide id="9" pos="3348">
          <p15:clr>
            <a:srgbClr val="A4A3A4"/>
          </p15:clr>
        </p15:guide>
        <p15:guide id="10" pos="1976">
          <p15:clr>
            <a:srgbClr val="A4A3A4"/>
          </p15:clr>
        </p15:guide>
        <p15:guide id="11" pos="417">
          <p15:clr>
            <a:srgbClr val="A4A3A4"/>
          </p15:clr>
        </p15:guide>
        <p15:guide id="12" pos="4970">
          <p15:clr>
            <a:srgbClr val="A4A3A4"/>
          </p15:clr>
        </p15:guide>
        <p15:guide id="13" pos="1289">
          <p15:clr>
            <a:srgbClr val="A4A3A4"/>
          </p15:clr>
        </p15:guide>
        <p15:guide id="14" pos="5379">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099" autoAdjust="0"/>
  </p:normalViewPr>
  <p:slideViewPr>
    <p:cSldViewPr snapToGrid="0">
      <p:cViewPr varScale="1">
        <p:scale>
          <a:sx n="101" d="100"/>
          <a:sy n="101" d="100"/>
        </p:scale>
        <p:origin x="1194" y="114"/>
      </p:cViewPr>
      <p:guideLst>
        <p:guide orient="horz" pos="2110"/>
        <p:guide orient="horz" pos="1892"/>
        <p:guide orient="horz" pos="2304"/>
        <p:guide orient="horz" pos="1709"/>
        <p:guide orient="horz" pos="3157"/>
        <p:guide orient="horz" pos="4170"/>
        <p:guide orient="horz" pos="2886"/>
        <p:guide pos="531"/>
        <p:guide pos="3348"/>
        <p:guide pos="1976"/>
        <p:guide pos="417"/>
        <p:guide pos="4970"/>
        <p:guide pos="1289"/>
        <p:guide pos="5379"/>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4"/>
        <p:guide pos="2204"/>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3713" cy="465138"/>
          </a:xfrm>
          <a:prstGeom prst="rect">
            <a:avLst/>
          </a:prstGeom>
        </p:spPr>
        <p:txBody>
          <a:bodyPr vert="horz" lIns="91281" tIns="45641" rIns="91281" bIns="45641"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2400" y="0"/>
            <a:ext cx="3033713" cy="465138"/>
          </a:xfrm>
          <a:prstGeom prst="rect">
            <a:avLst/>
          </a:prstGeom>
        </p:spPr>
        <p:txBody>
          <a:bodyPr vert="horz" wrap="square" lIns="91281" tIns="45641" rIns="91281" bIns="45641"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12/8/2016</a:t>
            </a:fld>
            <a:endParaRPr lang="en-US" altLang="en-US"/>
          </a:p>
        </p:txBody>
      </p:sp>
      <p:sp>
        <p:nvSpPr>
          <p:cNvPr id="4" name="Footer Placeholder 3"/>
          <p:cNvSpPr>
            <a:spLocks noGrp="1"/>
          </p:cNvSpPr>
          <p:nvPr>
            <p:ph type="ftr" sz="quarter" idx="2"/>
          </p:nvPr>
        </p:nvSpPr>
        <p:spPr>
          <a:xfrm>
            <a:off x="0" y="8816975"/>
            <a:ext cx="3033713" cy="465138"/>
          </a:xfrm>
          <a:prstGeom prst="rect">
            <a:avLst/>
          </a:prstGeom>
        </p:spPr>
        <p:txBody>
          <a:bodyPr vert="horz" lIns="91281" tIns="45641" rIns="91281" bIns="45641"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2400" y="8816975"/>
            <a:ext cx="3033713" cy="465138"/>
          </a:xfrm>
          <a:prstGeom prst="rect">
            <a:avLst/>
          </a:prstGeom>
        </p:spPr>
        <p:txBody>
          <a:bodyPr vert="horz" wrap="square" lIns="91281" tIns="45641" rIns="91281" bIns="45641"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2998" tIns="46498" rIns="92998" bIns="4649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63988" y="0"/>
            <a:ext cx="3032125" cy="465138"/>
          </a:xfrm>
          <a:prstGeom prst="rect">
            <a:avLst/>
          </a:prstGeom>
        </p:spPr>
        <p:txBody>
          <a:bodyPr vert="horz" wrap="square" lIns="92998" tIns="46498" rIns="92998" bIns="4649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12/8/2016</a:t>
            </a:fld>
            <a:endParaRPr lang="en-US" altLang="en-US"/>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2998" tIns="46498" rIns="92998" bIns="46498" rtlCol="0" anchor="ctr"/>
          <a:lstStyle/>
          <a:p>
            <a:pPr lvl="0"/>
            <a:endParaRPr lang="en-US" noProof="0" dirty="0"/>
          </a:p>
        </p:txBody>
      </p:sp>
      <p:sp>
        <p:nvSpPr>
          <p:cNvPr id="5" name="Notes Placeholder 4"/>
          <p:cNvSpPr>
            <a:spLocks noGrp="1"/>
          </p:cNvSpPr>
          <p:nvPr>
            <p:ph type="body" sz="quarter" idx="3"/>
          </p:nvPr>
        </p:nvSpPr>
        <p:spPr>
          <a:xfrm>
            <a:off x="700088" y="4408488"/>
            <a:ext cx="5597525" cy="4181475"/>
          </a:xfrm>
          <a:prstGeom prst="rect">
            <a:avLst/>
          </a:prstGeom>
        </p:spPr>
        <p:txBody>
          <a:bodyPr vert="horz" lIns="92998" tIns="46498" rIns="92998" bIns="4649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16975"/>
            <a:ext cx="3032125" cy="465138"/>
          </a:xfrm>
          <a:prstGeom prst="rect">
            <a:avLst/>
          </a:prstGeom>
        </p:spPr>
        <p:txBody>
          <a:bodyPr vert="horz" lIns="92998" tIns="46498" rIns="92998" bIns="4649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63988" y="8816975"/>
            <a:ext cx="3032125" cy="465138"/>
          </a:xfrm>
          <a:prstGeom prst="rect">
            <a:avLst/>
          </a:prstGeom>
        </p:spPr>
        <p:txBody>
          <a:bodyPr vert="horz" wrap="square" lIns="92998" tIns="46498" rIns="92998" bIns="4649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7792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700087" y="4410075"/>
            <a:ext cx="5597524" cy="4176712"/>
          </a:xfrm>
          <a:prstGeom prst="rect">
            <a:avLst/>
          </a:prstGeom>
          <a:noFill/>
          <a:ln>
            <a:noFill/>
          </a:ln>
        </p:spPr>
        <p:txBody>
          <a:bodyPr lIns="93025" tIns="46500" rIns="93025" bIns="46500" anchor="t" anchorCtr="0">
            <a:noAutofit/>
          </a:bodyPr>
          <a:lstStyle/>
          <a:p>
            <a:pPr marL="0" marR="0" lvl="0" indent="0" algn="l" rtl="0">
              <a:spcBef>
                <a:spcPts val="0"/>
              </a:spcBef>
              <a:spcAft>
                <a:spcPts val="0"/>
              </a:spcAft>
              <a:buSzPct val="25000"/>
              <a:buNone/>
            </a:pPr>
            <a:r>
              <a:rPr lang="en-US" sz="1200">
                <a:solidFill>
                  <a:schemeClr val="dk1"/>
                </a:solidFill>
                <a:latin typeface="Calibri"/>
                <a:ea typeface="Calibri"/>
                <a:cs typeface="Calibri"/>
                <a:sym typeface="Calibri"/>
              </a:rPr>
              <a:t>Potential outline and speaker assignments; can be adjusted as needed.</a:t>
            </a:r>
          </a:p>
        </p:txBody>
      </p:sp>
      <p:sp>
        <p:nvSpPr>
          <p:cNvPr id="108" name="Shape 108"/>
          <p:cNvSpPr txBox="1">
            <a:spLocks noGrp="1"/>
          </p:cNvSpPr>
          <p:nvPr>
            <p:ph type="sldNum" idx="12"/>
          </p:nvPr>
        </p:nvSpPr>
        <p:spPr>
          <a:xfrm>
            <a:off x="3963987" y="8818563"/>
            <a:ext cx="3032124" cy="463550"/>
          </a:xfrm>
          <a:prstGeom prst="rect">
            <a:avLst/>
          </a:prstGeom>
          <a:noFill/>
          <a:ln>
            <a:noFill/>
          </a:ln>
        </p:spPr>
        <p:txBody>
          <a:bodyPr lIns="93025" tIns="46500" rIns="93025" bIns="465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4</a:t>
            </a:fld>
            <a:endParaRPr lang="en-US" altLang="en-US"/>
          </a:p>
        </p:txBody>
      </p:sp>
    </p:spTree>
    <p:extLst>
      <p:ext uri="{BB962C8B-B14F-4D97-AF65-F5344CB8AC3E}">
        <p14:creationId xmlns:p14="http://schemas.microsoft.com/office/powerpoint/2010/main" val="96460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BD6FD3-5A5D-4805-BD37-F08A6BE45B67}" type="slidenum">
              <a:rPr lang="en-US" smtClean="0"/>
              <a:pPr/>
              <a:t>13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This slide shows what NGS now knows about the error in NAVD 88 itself.  Using a continental geoid computed from the GRACE satellite, a bias and tilt in NAVD 88 has been computed using GPS derived ellipsoid heights on NAVD 88 bench marks.  These are now known errors that exist in all NAVD 88 bench marks.  This datum realization error, relative to the geoid, is over and above the errors from marks moving.</a:t>
            </a:r>
          </a:p>
        </p:txBody>
      </p:sp>
    </p:spTree>
    <p:extLst>
      <p:ext uri="{BB962C8B-B14F-4D97-AF65-F5344CB8AC3E}">
        <p14:creationId xmlns:p14="http://schemas.microsoft.com/office/powerpoint/2010/main" val="354404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reflects the sort of height changes</a:t>
            </a:r>
            <a:r>
              <a:rPr lang="en-US" baseline="0" dirty="0" smtClean="0"/>
              <a:t> that users could expect if NAVD 88 were replaced with a geoid-based vertical datum.  </a:t>
            </a:r>
          </a:p>
          <a:p>
            <a:r>
              <a:rPr lang="en-US" baseline="0" dirty="0" smtClean="0"/>
              <a:t>This is only a large scale approximation and should not be used as an absolute guide.  Each benchmark might have its own level</a:t>
            </a:r>
          </a:p>
          <a:p>
            <a:r>
              <a:rPr lang="en-US" baseline="0" dirty="0" smtClean="0"/>
              <a:t>Of mismatch, say from uplift or subsidence, not captured by this broad brush.</a:t>
            </a:r>
          </a:p>
          <a:p>
            <a:endParaRPr lang="en-US" baseline="0" dirty="0" smtClean="0"/>
          </a:p>
          <a:p>
            <a:r>
              <a:rPr lang="en-US" baseline="0" dirty="0" smtClean="0"/>
              <a:t>Also, this is the difference between the zero level of NAVD 88 and the actual geoid.  The difference between NAD 83 ellipsoid heights and</a:t>
            </a:r>
          </a:p>
          <a:p>
            <a:r>
              <a:rPr lang="en-US" baseline="0" dirty="0" smtClean="0"/>
              <a:t>ITRF/GRS-80 ellipsoid heights has NO influence on this graph and should not be part of the story.</a:t>
            </a:r>
          </a:p>
          <a:p>
            <a:endParaRPr lang="en-US" baseline="0" dirty="0" smtClean="0"/>
          </a:p>
          <a:p>
            <a:r>
              <a:rPr lang="en-US" baseline="0" dirty="0" smtClean="0"/>
              <a:t>Updated October 2010</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14</a:t>
            </a:fld>
            <a:endParaRPr lang="en-US"/>
          </a:p>
        </p:txBody>
      </p:sp>
    </p:spTree>
    <p:extLst>
      <p:ext uri="{BB962C8B-B14F-4D97-AF65-F5344CB8AC3E}">
        <p14:creationId xmlns:p14="http://schemas.microsoft.com/office/powerpoint/2010/main" val="288681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latin typeface="Arial" charset="0"/>
            </a:endParaRPr>
          </a:p>
        </p:txBody>
      </p:sp>
    </p:spTree>
    <p:extLst>
      <p:ext uri="{BB962C8B-B14F-4D97-AF65-F5344CB8AC3E}">
        <p14:creationId xmlns:p14="http://schemas.microsoft.com/office/powerpoint/2010/main" val="217435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a:p>
        </p:txBody>
      </p:sp>
    </p:spTree>
    <p:extLst>
      <p:ext uri="{BB962C8B-B14F-4D97-AF65-F5344CB8AC3E}">
        <p14:creationId xmlns:p14="http://schemas.microsoft.com/office/powerpoint/2010/main" val="264564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a:p>
        </p:txBody>
      </p:sp>
    </p:spTree>
    <p:extLst>
      <p:ext uri="{BB962C8B-B14F-4D97-AF65-F5344CB8AC3E}">
        <p14:creationId xmlns:p14="http://schemas.microsoft.com/office/powerpoint/2010/main" val="308539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a:p>
        </p:txBody>
      </p:sp>
    </p:spTree>
    <p:extLst>
      <p:ext uri="{BB962C8B-B14F-4D97-AF65-F5344CB8AC3E}">
        <p14:creationId xmlns:p14="http://schemas.microsoft.com/office/powerpoint/2010/main" val="50679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124047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December 14, 2016</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AGU Fall Meeting, San Francisco</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a:p>
        </p:txBody>
      </p:sp>
    </p:spTree>
    <p:extLst>
      <p:ext uri="{BB962C8B-B14F-4D97-AF65-F5344CB8AC3E}">
        <p14:creationId xmlns:p14="http://schemas.microsoft.com/office/powerpoint/2010/main" val="2148942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a:p>
        </p:txBody>
      </p:sp>
    </p:spTree>
    <p:extLst>
      <p:ext uri="{BB962C8B-B14F-4D97-AF65-F5344CB8AC3E}">
        <p14:creationId xmlns:p14="http://schemas.microsoft.com/office/powerpoint/2010/main" val="1382204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December 14,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AGU Fall Meeting, San Francisco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a:p>
        </p:txBody>
      </p:sp>
    </p:spTree>
    <p:extLst>
      <p:ext uri="{BB962C8B-B14F-4D97-AF65-F5344CB8AC3E}">
        <p14:creationId xmlns:p14="http://schemas.microsoft.com/office/powerpoint/2010/main" val="391322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a:p>
        </p:txBody>
      </p:sp>
    </p:spTree>
    <p:extLst>
      <p:ext uri="{BB962C8B-B14F-4D97-AF65-F5344CB8AC3E}">
        <p14:creationId xmlns:p14="http://schemas.microsoft.com/office/powerpoint/2010/main" val="114876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a:p>
        </p:txBody>
      </p:sp>
    </p:spTree>
    <p:extLst>
      <p:ext uri="{BB962C8B-B14F-4D97-AF65-F5344CB8AC3E}">
        <p14:creationId xmlns:p14="http://schemas.microsoft.com/office/powerpoint/2010/main" val="313475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a:p>
        </p:txBody>
      </p:sp>
    </p:spTree>
    <p:extLst>
      <p:ext uri="{BB962C8B-B14F-4D97-AF65-F5344CB8AC3E}">
        <p14:creationId xmlns:p14="http://schemas.microsoft.com/office/powerpoint/2010/main" val="427353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December 14, 2016</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AGU Fall Meeting, San Francisco</a:t>
            </a:r>
            <a:endParaRPr lang="en-US"/>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a:p>
        </p:txBody>
      </p:sp>
    </p:spTree>
    <p:extLst>
      <p:ext uri="{BB962C8B-B14F-4D97-AF65-F5344CB8AC3E}">
        <p14:creationId xmlns:p14="http://schemas.microsoft.com/office/powerpoint/2010/main" val="234781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ill Sans MT" pitchFamily="34" charset="0"/>
                <a:ea typeface="ＭＳ Ｐゴシック" pitchFamily="34" charset="-128"/>
                <a:cs typeface="Arial" pitchFamily="34" charset="0"/>
              </a:defRPr>
            </a:lvl1pPr>
          </a:lstStyle>
          <a:p>
            <a:pPr>
              <a:defRPr/>
            </a:pPr>
            <a:r>
              <a:rPr lang="en-US" altLang="en-US" smtClean="0"/>
              <a:t>December 14, 2016</a:t>
            </a: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ill Sans MT" pitchFamily="34" charset="0"/>
                <a:ea typeface="+mn-ea"/>
                <a:cs typeface="+mn-cs"/>
              </a:defRPr>
            </a:lvl1pPr>
          </a:lstStyle>
          <a:p>
            <a:pPr>
              <a:defRPr/>
            </a:pPr>
            <a:r>
              <a:rPr lang="en-US" smtClean="0"/>
              <a:t>AGU Fall Meeting, San Francisco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66" r:id="rId1"/>
    <p:sldLayoutId id="2147487867" r:id="rId2"/>
    <p:sldLayoutId id="2147487857" r:id="rId3"/>
    <p:sldLayoutId id="2147487858" r:id="rId4"/>
    <p:sldLayoutId id="2147487859" r:id="rId5"/>
    <p:sldLayoutId id="2147487860" r:id="rId6"/>
    <p:sldLayoutId id="2147487861" r:id="rId7"/>
    <p:sldLayoutId id="2147487862" r:id="rId8"/>
    <p:sldLayoutId id="2147487863" r:id="rId9"/>
    <p:sldLayoutId id="2147487864" r:id="rId10"/>
    <p:sldLayoutId id="2147487865"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Gill Sans MT" pitchFamily="34" charset="0"/>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ill Sans MT" pitchFamily="34"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ill Sans MT" pitchFamily="34"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December 14, 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AGU Fall Meeting, San Francisco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sldNum="0"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December 14, 2016</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AGU Fall Meeting, San Francisco</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sldNum="0"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December 14, 2016</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AGU Fall Meeting, San Francisco</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sldNum="0"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463550" y="1913660"/>
            <a:ext cx="8204200" cy="3632118"/>
          </a:xfrm>
          <a:prstGeom prst="rect">
            <a:avLst/>
          </a:prstGeom>
          <a:noFill/>
          <a:ln w="9525">
            <a:noFill/>
            <a:miter lim="800000"/>
            <a:headEnd/>
            <a:tailEnd/>
          </a:ln>
          <a:effectLst/>
        </p:spPr>
        <p:txBody>
          <a:bodyPr anchor="ctr"/>
          <a:lstStyle/>
          <a:p>
            <a:pPr algn="ctr">
              <a:defRPr/>
            </a:pPr>
            <a:r>
              <a:rPr lang="en-US" sz="3600" b="1" dirty="0" smtClean="0">
                <a:solidFill>
                  <a:prstClr val="black"/>
                </a:solidFill>
                <a:latin typeface="Verdana" pitchFamily="34" charset="0"/>
                <a:ea typeface="+mn-ea"/>
              </a:rPr>
              <a:t>Modernizing the National Spatial Reference System</a:t>
            </a: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December 14, 2016</a:t>
            </a:r>
            <a:endParaRPr lang="en-US" dirty="0"/>
          </a:p>
        </p:txBody>
      </p:sp>
      <p:sp>
        <p:nvSpPr>
          <p:cNvPr id="3" name="Footer Placeholder 2"/>
          <p:cNvSpPr>
            <a:spLocks noGrp="1"/>
          </p:cNvSpPr>
          <p:nvPr>
            <p:ph type="ftr" sz="quarter" idx="11"/>
          </p:nvPr>
        </p:nvSpPr>
        <p:spPr/>
        <p:txBody>
          <a:bodyPr/>
          <a:lstStyle/>
          <a:p>
            <a:pPr>
              <a:defRPr/>
            </a:pPr>
            <a:r>
              <a:rPr lang="en-US" dirty="0" smtClean="0"/>
              <a:t>AGU Fall Meeting, San Francisco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Coordinates over time</a:t>
            </a:r>
            <a:endParaRPr lang="en-US" dirty="0"/>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cxnSp>
        <p:nvCxnSpPr>
          <p:cNvPr id="7" name="Straight Arrow Connector 6"/>
          <p:cNvCxnSpPr/>
          <p:nvPr/>
        </p:nvCxnSpPr>
        <p:spPr>
          <a:xfrm flipV="1">
            <a:off x="766916" y="1998173"/>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66916" y="3534461"/>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107850" y="1998173"/>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07850" y="3534461"/>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bwMode="auto">
          <a:xfrm>
            <a:off x="470194" y="1614948"/>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5" name="5-Point Star 14"/>
          <p:cNvSpPr/>
          <p:nvPr/>
        </p:nvSpPr>
        <p:spPr bwMode="auto">
          <a:xfrm>
            <a:off x="4983860" y="1600200"/>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736894" y="1563632"/>
            <a:ext cx="3103735" cy="400110"/>
          </a:xfrm>
          <a:prstGeom prst="rect">
            <a:avLst/>
          </a:prstGeom>
          <a:noFill/>
        </p:spPr>
        <p:txBody>
          <a:bodyPr wrap="none" rtlCol="0">
            <a:spAutoFit/>
          </a:bodyPr>
          <a:lstStyle/>
          <a:p>
            <a:r>
              <a:rPr lang="en-US" sz="2000" dirty="0" smtClean="0"/>
              <a:t>Point on rigid part of plate</a:t>
            </a:r>
            <a:endParaRPr lang="en-US" sz="2000" dirty="0"/>
          </a:p>
        </p:txBody>
      </p:sp>
      <p:sp>
        <p:nvSpPr>
          <p:cNvPr id="19" name="TextBox 18"/>
          <p:cNvSpPr txBox="1"/>
          <p:nvPr/>
        </p:nvSpPr>
        <p:spPr>
          <a:xfrm>
            <a:off x="5249627" y="1548884"/>
            <a:ext cx="3757760" cy="400110"/>
          </a:xfrm>
          <a:prstGeom prst="rect">
            <a:avLst/>
          </a:prstGeom>
          <a:noFill/>
        </p:spPr>
        <p:txBody>
          <a:bodyPr wrap="none" rtlCol="0">
            <a:spAutoFit/>
          </a:bodyPr>
          <a:lstStyle/>
          <a:p>
            <a:r>
              <a:rPr lang="en-US" sz="2000" dirty="0" smtClean="0"/>
              <a:t>Point on deforming part of plate</a:t>
            </a:r>
            <a:endParaRPr lang="en-US" sz="2000" dirty="0"/>
          </a:p>
        </p:txBody>
      </p:sp>
      <p:graphicFrame>
        <p:nvGraphicFramePr>
          <p:cNvPr id="20" name="Table 19"/>
          <p:cNvGraphicFramePr>
            <a:graphicFrameLocks noGrp="1"/>
          </p:cNvGraphicFramePr>
          <p:nvPr/>
        </p:nvGraphicFramePr>
        <p:xfrm>
          <a:off x="584260" y="4290572"/>
          <a:ext cx="2539940" cy="1585836"/>
        </p:xfrm>
        <a:graphic>
          <a:graphicData uri="http://schemas.openxmlformats.org/drawingml/2006/table">
            <a:tbl>
              <a:tblPr/>
              <a:tblGrid>
                <a:gridCol w="507988">
                  <a:extLst>
                    <a:ext uri="{9D8B030D-6E8A-4147-A177-3AD203B41FA5}">
                      <a16:colId xmlns:a16="http://schemas.microsoft.com/office/drawing/2014/main" val="20000"/>
                    </a:ext>
                  </a:extLst>
                </a:gridCol>
                <a:gridCol w="507988">
                  <a:extLst>
                    <a:ext uri="{9D8B030D-6E8A-4147-A177-3AD203B41FA5}">
                      <a16:colId xmlns:a16="http://schemas.microsoft.com/office/drawing/2014/main" val="20001"/>
                    </a:ext>
                  </a:extLst>
                </a:gridCol>
                <a:gridCol w="507988">
                  <a:extLst>
                    <a:ext uri="{9D8B030D-6E8A-4147-A177-3AD203B41FA5}">
                      <a16:colId xmlns:a16="http://schemas.microsoft.com/office/drawing/2014/main" val="20002"/>
                    </a:ext>
                  </a:extLst>
                </a:gridCol>
                <a:gridCol w="507988">
                  <a:extLst>
                    <a:ext uri="{9D8B030D-6E8A-4147-A177-3AD203B41FA5}">
                      <a16:colId xmlns:a16="http://schemas.microsoft.com/office/drawing/2014/main" val="20003"/>
                    </a:ext>
                  </a:extLst>
                </a:gridCol>
                <a:gridCol w="507988">
                  <a:extLst>
                    <a:ext uri="{9D8B030D-6E8A-4147-A177-3AD203B41FA5}">
                      <a16:colId xmlns:a16="http://schemas.microsoft.com/office/drawing/2014/main" val="20004"/>
                    </a:ext>
                  </a:extLst>
                </a:gridCol>
              </a:tblGrid>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a:noFill/>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val="10003"/>
                  </a:ext>
                </a:extLst>
              </a:tr>
            </a:tbl>
          </a:graphicData>
        </a:graphic>
      </p:graphicFrame>
      <p:graphicFrame>
        <p:nvGraphicFramePr>
          <p:cNvPr id="21" name="Table 20"/>
          <p:cNvGraphicFramePr>
            <a:graphicFrameLocks noGrp="1"/>
          </p:cNvGraphicFramePr>
          <p:nvPr/>
        </p:nvGraphicFramePr>
        <p:xfrm>
          <a:off x="5099717" y="4162437"/>
          <a:ext cx="2539940" cy="1585836"/>
        </p:xfrm>
        <a:graphic>
          <a:graphicData uri="http://schemas.openxmlformats.org/drawingml/2006/table">
            <a:tbl>
              <a:tblPr/>
              <a:tblGrid>
                <a:gridCol w="507988">
                  <a:extLst>
                    <a:ext uri="{9D8B030D-6E8A-4147-A177-3AD203B41FA5}">
                      <a16:colId xmlns:a16="http://schemas.microsoft.com/office/drawing/2014/main" val="20000"/>
                    </a:ext>
                  </a:extLst>
                </a:gridCol>
                <a:gridCol w="507988">
                  <a:extLst>
                    <a:ext uri="{9D8B030D-6E8A-4147-A177-3AD203B41FA5}">
                      <a16:colId xmlns:a16="http://schemas.microsoft.com/office/drawing/2014/main" val="20001"/>
                    </a:ext>
                  </a:extLst>
                </a:gridCol>
                <a:gridCol w="507988">
                  <a:extLst>
                    <a:ext uri="{9D8B030D-6E8A-4147-A177-3AD203B41FA5}">
                      <a16:colId xmlns:a16="http://schemas.microsoft.com/office/drawing/2014/main" val="20002"/>
                    </a:ext>
                  </a:extLst>
                </a:gridCol>
                <a:gridCol w="507988">
                  <a:extLst>
                    <a:ext uri="{9D8B030D-6E8A-4147-A177-3AD203B41FA5}">
                      <a16:colId xmlns:a16="http://schemas.microsoft.com/office/drawing/2014/main" val="20003"/>
                    </a:ext>
                  </a:extLst>
                </a:gridCol>
                <a:gridCol w="507988">
                  <a:extLst>
                    <a:ext uri="{9D8B030D-6E8A-4147-A177-3AD203B41FA5}">
                      <a16:colId xmlns:a16="http://schemas.microsoft.com/office/drawing/2014/main" val="20004"/>
                    </a:ext>
                  </a:extLst>
                </a:gridCol>
              </a:tblGrid>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a:noFill/>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val="10003"/>
                  </a:ext>
                </a:extLst>
              </a:tr>
            </a:tbl>
          </a:graphicData>
        </a:graphic>
      </p:graphicFrame>
      <p:sp>
        <p:nvSpPr>
          <p:cNvPr id="22" name="5-Point Star 21"/>
          <p:cNvSpPr/>
          <p:nvPr/>
        </p:nvSpPr>
        <p:spPr bwMode="auto">
          <a:xfrm>
            <a:off x="1587530" y="5062596"/>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3" name="5-Point Star 22"/>
          <p:cNvSpPr/>
          <p:nvPr/>
        </p:nvSpPr>
        <p:spPr bwMode="auto">
          <a:xfrm>
            <a:off x="6191593" y="4607375"/>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223803" y="2414833"/>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6" name="TextBox 25"/>
          <p:cNvSpPr txBox="1"/>
          <p:nvPr/>
        </p:nvSpPr>
        <p:spPr>
          <a:xfrm>
            <a:off x="4447074" y="2414833"/>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7" name="TextBox 26"/>
          <p:cNvSpPr txBox="1"/>
          <p:nvPr/>
        </p:nvSpPr>
        <p:spPr>
          <a:xfrm>
            <a:off x="1587530" y="3454551"/>
            <a:ext cx="356188" cy="707886"/>
          </a:xfrm>
          <a:prstGeom prst="rect">
            <a:avLst/>
          </a:prstGeom>
          <a:noFill/>
        </p:spPr>
        <p:txBody>
          <a:bodyPr wrap="none" rtlCol="0">
            <a:spAutoFit/>
          </a:bodyPr>
          <a:lstStyle/>
          <a:p>
            <a:r>
              <a:rPr lang="en-US" sz="4000" b="1" dirty="0" smtClean="0"/>
              <a:t>t</a:t>
            </a:r>
            <a:endParaRPr lang="en-US" sz="4000" b="1" dirty="0"/>
          </a:p>
        </p:txBody>
      </p:sp>
      <p:sp>
        <p:nvSpPr>
          <p:cNvPr id="28" name="TextBox 27"/>
          <p:cNvSpPr txBox="1"/>
          <p:nvPr/>
        </p:nvSpPr>
        <p:spPr>
          <a:xfrm>
            <a:off x="6191593" y="3454551"/>
            <a:ext cx="356188" cy="707886"/>
          </a:xfrm>
          <a:prstGeom prst="rect">
            <a:avLst/>
          </a:prstGeom>
          <a:noFill/>
        </p:spPr>
        <p:txBody>
          <a:bodyPr wrap="none" rtlCol="0">
            <a:spAutoFit/>
          </a:bodyPr>
          <a:lstStyle/>
          <a:p>
            <a:r>
              <a:rPr lang="en-US" sz="4000" b="1" dirty="0" smtClean="0"/>
              <a:t>t</a:t>
            </a:r>
            <a:endParaRPr lang="en-US" sz="4000" b="1" dirty="0"/>
          </a:p>
        </p:txBody>
      </p:sp>
      <p:sp>
        <p:nvSpPr>
          <p:cNvPr id="29" name="Oval 28"/>
          <p:cNvSpPr/>
          <p:nvPr/>
        </p:nvSpPr>
        <p:spPr>
          <a:xfrm>
            <a:off x="911070" y="2550982"/>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1833" y="2115507"/>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816192" y="230815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21159" y="25566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925717" y="25566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90530" y="2522880"/>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234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Coordinates over time</a:t>
            </a:r>
            <a:endParaRPr lang="en-US" dirty="0"/>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cxnSp>
        <p:nvCxnSpPr>
          <p:cNvPr id="7" name="Straight Arrow Connector 6"/>
          <p:cNvCxnSpPr/>
          <p:nvPr/>
        </p:nvCxnSpPr>
        <p:spPr>
          <a:xfrm flipV="1">
            <a:off x="766916" y="1998173"/>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66916" y="3534461"/>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107850" y="1998173"/>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07850" y="3534461"/>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bwMode="auto">
          <a:xfrm>
            <a:off x="470194" y="1614948"/>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5" name="5-Point Star 14"/>
          <p:cNvSpPr/>
          <p:nvPr/>
        </p:nvSpPr>
        <p:spPr bwMode="auto">
          <a:xfrm>
            <a:off x="4983860" y="1600200"/>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736894" y="1563632"/>
            <a:ext cx="3103735" cy="400110"/>
          </a:xfrm>
          <a:prstGeom prst="rect">
            <a:avLst/>
          </a:prstGeom>
          <a:noFill/>
        </p:spPr>
        <p:txBody>
          <a:bodyPr wrap="none" rtlCol="0">
            <a:spAutoFit/>
          </a:bodyPr>
          <a:lstStyle/>
          <a:p>
            <a:r>
              <a:rPr lang="en-US" sz="2000" dirty="0" smtClean="0"/>
              <a:t>Point on rigid part of plate</a:t>
            </a:r>
            <a:endParaRPr lang="en-US" sz="2000" dirty="0"/>
          </a:p>
        </p:txBody>
      </p:sp>
      <p:sp>
        <p:nvSpPr>
          <p:cNvPr id="19" name="TextBox 18"/>
          <p:cNvSpPr txBox="1"/>
          <p:nvPr/>
        </p:nvSpPr>
        <p:spPr>
          <a:xfrm>
            <a:off x="5249627" y="1548884"/>
            <a:ext cx="3757760" cy="400110"/>
          </a:xfrm>
          <a:prstGeom prst="rect">
            <a:avLst/>
          </a:prstGeom>
          <a:noFill/>
        </p:spPr>
        <p:txBody>
          <a:bodyPr wrap="none" rtlCol="0">
            <a:spAutoFit/>
          </a:bodyPr>
          <a:lstStyle/>
          <a:p>
            <a:r>
              <a:rPr lang="en-US" sz="2000" dirty="0" smtClean="0"/>
              <a:t>Point on deforming part of plate</a:t>
            </a:r>
            <a:endParaRPr lang="en-US" sz="2000" dirty="0"/>
          </a:p>
        </p:txBody>
      </p:sp>
      <p:graphicFrame>
        <p:nvGraphicFramePr>
          <p:cNvPr id="20" name="Table 19"/>
          <p:cNvGraphicFramePr>
            <a:graphicFrameLocks noGrp="1"/>
          </p:cNvGraphicFramePr>
          <p:nvPr/>
        </p:nvGraphicFramePr>
        <p:xfrm>
          <a:off x="584260" y="4290572"/>
          <a:ext cx="2539940" cy="1585836"/>
        </p:xfrm>
        <a:graphic>
          <a:graphicData uri="http://schemas.openxmlformats.org/drawingml/2006/table">
            <a:tbl>
              <a:tblPr/>
              <a:tblGrid>
                <a:gridCol w="507988">
                  <a:extLst>
                    <a:ext uri="{9D8B030D-6E8A-4147-A177-3AD203B41FA5}">
                      <a16:colId xmlns:a16="http://schemas.microsoft.com/office/drawing/2014/main" val="20000"/>
                    </a:ext>
                  </a:extLst>
                </a:gridCol>
                <a:gridCol w="507988">
                  <a:extLst>
                    <a:ext uri="{9D8B030D-6E8A-4147-A177-3AD203B41FA5}">
                      <a16:colId xmlns:a16="http://schemas.microsoft.com/office/drawing/2014/main" val="20001"/>
                    </a:ext>
                  </a:extLst>
                </a:gridCol>
                <a:gridCol w="507988">
                  <a:extLst>
                    <a:ext uri="{9D8B030D-6E8A-4147-A177-3AD203B41FA5}">
                      <a16:colId xmlns:a16="http://schemas.microsoft.com/office/drawing/2014/main" val="20002"/>
                    </a:ext>
                  </a:extLst>
                </a:gridCol>
                <a:gridCol w="507988">
                  <a:extLst>
                    <a:ext uri="{9D8B030D-6E8A-4147-A177-3AD203B41FA5}">
                      <a16:colId xmlns:a16="http://schemas.microsoft.com/office/drawing/2014/main" val="20003"/>
                    </a:ext>
                  </a:extLst>
                </a:gridCol>
                <a:gridCol w="507988">
                  <a:extLst>
                    <a:ext uri="{9D8B030D-6E8A-4147-A177-3AD203B41FA5}">
                      <a16:colId xmlns:a16="http://schemas.microsoft.com/office/drawing/2014/main" val="20004"/>
                    </a:ext>
                  </a:extLst>
                </a:gridCol>
              </a:tblGrid>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a:noFill/>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val="10003"/>
                  </a:ext>
                </a:extLst>
              </a:tr>
            </a:tbl>
          </a:graphicData>
        </a:graphic>
      </p:graphicFrame>
      <p:graphicFrame>
        <p:nvGraphicFramePr>
          <p:cNvPr id="21" name="Table 20"/>
          <p:cNvGraphicFramePr>
            <a:graphicFrameLocks noGrp="1"/>
          </p:cNvGraphicFramePr>
          <p:nvPr/>
        </p:nvGraphicFramePr>
        <p:xfrm>
          <a:off x="5099717" y="4162437"/>
          <a:ext cx="2539940" cy="1585836"/>
        </p:xfrm>
        <a:graphic>
          <a:graphicData uri="http://schemas.openxmlformats.org/drawingml/2006/table">
            <a:tbl>
              <a:tblPr/>
              <a:tblGrid>
                <a:gridCol w="507988">
                  <a:extLst>
                    <a:ext uri="{9D8B030D-6E8A-4147-A177-3AD203B41FA5}">
                      <a16:colId xmlns:a16="http://schemas.microsoft.com/office/drawing/2014/main" val="20000"/>
                    </a:ext>
                  </a:extLst>
                </a:gridCol>
                <a:gridCol w="507988">
                  <a:extLst>
                    <a:ext uri="{9D8B030D-6E8A-4147-A177-3AD203B41FA5}">
                      <a16:colId xmlns:a16="http://schemas.microsoft.com/office/drawing/2014/main" val="20001"/>
                    </a:ext>
                  </a:extLst>
                </a:gridCol>
                <a:gridCol w="507988">
                  <a:extLst>
                    <a:ext uri="{9D8B030D-6E8A-4147-A177-3AD203B41FA5}">
                      <a16:colId xmlns:a16="http://schemas.microsoft.com/office/drawing/2014/main" val="20002"/>
                    </a:ext>
                  </a:extLst>
                </a:gridCol>
                <a:gridCol w="507988">
                  <a:extLst>
                    <a:ext uri="{9D8B030D-6E8A-4147-A177-3AD203B41FA5}">
                      <a16:colId xmlns:a16="http://schemas.microsoft.com/office/drawing/2014/main" val="20003"/>
                    </a:ext>
                  </a:extLst>
                </a:gridCol>
                <a:gridCol w="507988">
                  <a:extLst>
                    <a:ext uri="{9D8B030D-6E8A-4147-A177-3AD203B41FA5}">
                      <a16:colId xmlns:a16="http://schemas.microsoft.com/office/drawing/2014/main" val="20004"/>
                    </a:ext>
                  </a:extLst>
                </a:gridCol>
              </a:tblGrid>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a:noFill/>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val="10003"/>
                  </a:ext>
                </a:extLst>
              </a:tr>
            </a:tbl>
          </a:graphicData>
        </a:graphic>
      </p:graphicFrame>
      <p:sp>
        <p:nvSpPr>
          <p:cNvPr id="22" name="5-Point Star 21"/>
          <p:cNvSpPr/>
          <p:nvPr/>
        </p:nvSpPr>
        <p:spPr bwMode="auto">
          <a:xfrm>
            <a:off x="1587530" y="5062596"/>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3" name="5-Point Star 22"/>
          <p:cNvSpPr/>
          <p:nvPr/>
        </p:nvSpPr>
        <p:spPr bwMode="auto">
          <a:xfrm>
            <a:off x="5974332" y="424238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223803" y="2414833"/>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6" name="TextBox 25"/>
          <p:cNvSpPr txBox="1"/>
          <p:nvPr/>
        </p:nvSpPr>
        <p:spPr>
          <a:xfrm>
            <a:off x="4447074" y="2414833"/>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7" name="TextBox 26"/>
          <p:cNvSpPr txBox="1"/>
          <p:nvPr/>
        </p:nvSpPr>
        <p:spPr>
          <a:xfrm>
            <a:off x="1587530" y="3454551"/>
            <a:ext cx="356188" cy="707886"/>
          </a:xfrm>
          <a:prstGeom prst="rect">
            <a:avLst/>
          </a:prstGeom>
          <a:noFill/>
        </p:spPr>
        <p:txBody>
          <a:bodyPr wrap="none" rtlCol="0">
            <a:spAutoFit/>
          </a:bodyPr>
          <a:lstStyle/>
          <a:p>
            <a:r>
              <a:rPr lang="en-US" sz="4000" b="1" dirty="0" smtClean="0"/>
              <a:t>t</a:t>
            </a:r>
            <a:endParaRPr lang="en-US" sz="4000" b="1" dirty="0"/>
          </a:p>
        </p:txBody>
      </p:sp>
      <p:sp>
        <p:nvSpPr>
          <p:cNvPr id="28" name="TextBox 27"/>
          <p:cNvSpPr txBox="1"/>
          <p:nvPr/>
        </p:nvSpPr>
        <p:spPr>
          <a:xfrm>
            <a:off x="6191593" y="3454551"/>
            <a:ext cx="356188" cy="707886"/>
          </a:xfrm>
          <a:prstGeom prst="rect">
            <a:avLst/>
          </a:prstGeom>
          <a:noFill/>
        </p:spPr>
        <p:txBody>
          <a:bodyPr wrap="none" rtlCol="0">
            <a:spAutoFit/>
          </a:bodyPr>
          <a:lstStyle/>
          <a:p>
            <a:r>
              <a:rPr lang="en-US" sz="4000" b="1" dirty="0" smtClean="0"/>
              <a:t>t</a:t>
            </a:r>
            <a:endParaRPr lang="en-US" sz="4000" b="1" dirty="0"/>
          </a:p>
        </p:txBody>
      </p:sp>
      <p:sp>
        <p:nvSpPr>
          <p:cNvPr id="29" name="Oval 28"/>
          <p:cNvSpPr/>
          <p:nvPr/>
        </p:nvSpPr>
        <p:spPr>
          <a:xfrm>
            <a:off x="911070" y="2550982"/>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1833" y="2115507"/>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816192" y="230815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21159" y="25566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925717" y="25566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90530" y="2522880"/>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789067" y="2781683"/>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32486" y="25566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606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NAVD 88 (et al)</a:t>
            </a:r>
            <a:endParaRPr lang="en-US" dirty="0"/>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spTree>
    <p:extLst>
      <p:ext uri="{BB962C8B-B14F-4D97-AF65-F5344CB8AC3E}">
        <p14:creationId xmlns:p14="http://schemas.microsoft.com/office/powerpoint/2010/main" val="2586001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4"/>
          <p:cNvSpPr>
            <a:spLocks/>
          </p:cNvSpPr>
          <p:nvPr/>
        </p:nvSpPr>
        <p:spPr bwMode="auto">
          <a:xfrm>
            <a:off x="1289050" y="4297248"/>
            <a:ext cx="7324725" cy="50800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p:spPr>
        <p:txBody>
          <a:bodyPr/>
          <a:lstStyle/>
          <a:p>
            <a:endParaRPr lang="en-US"/>
          </a:p>
        </p:txBody>
      </p:sp>
      <p:sp>
        <p:nvSpPr>
          <p:cNvPr id="19459" name="Freeform 5"/>
          <p:cNvSpPr>
            <a:spLocks/>
          </p:cNvSpPr>
          <p:nvPr/>
        </p:nvSpPr>
        <p:spPr bwMode="auto">
          <a:xfrm>
            <a:off x="1374775" y="1939810"/>
            <a:ext cx="7229475" cy="1171575"/>
          </a:xfrm>
          <a:custGeom>
            <a:avLst/>
            <a:gdLst>
              <a:gd name="T0" fmla="*/ 2147483647 w 4554"/>
              <a:gd name="T1" fmla="*/ 2147483647 h 738"/>
              <a:gd name="T2" fmla="*/ 2147483647 w 4554"/>
              <a:gd name="T3" fmla="*/ 2147483647 h 738"/>
              <a:gd name="T4" fmla="*/ 2147483647 w 4554"/>
              <a:gd name="T5" fmla="*/ 2147483647 h 738"/>
              <a:gd name="T6" fmla="*/ 2147483647 w 4554"/>
              <a:gd name="T7" fmla="*/ 2147483647 h 738"/>
              <a:gd name="T8" fmla="*/ 2147483647 w 4554"/>
              <a:gd name="T9" fmla="*/ 2147483647 h 738"/>
              <a:gd name="T10" fmla="*/ 2147483647 w 4554"/>
              <a:gd name="T11" fmla="*/ 2147483647 h 738"/>
              <a:gd name="T12" fmla="*/ 2147483647 w 4554"/>
              <a:gd name="T13" fmla="*/ 2147483647 h 738"/>
              <a:gd name="T14" fmla="*/ 2147483647 w 4554"/>
              <a:gd name="T15" fmla="*/ 2147483647 h 738"/>
              <a:gd name="T16" fmla="*/ 2147483647 w 4554"/>
              <a:gd name="T17" fmla="*/ 2147483647 h 738"/>
              <a:gd name="T18" fmla="*/ 2147483647 w 4554"/>
              <a:gd name="T19" fmla="*/ 2147483647 h 738"/>
              <a:gd name="T20" fmla="*/ 2147483647 w 4554"/>
              <a:gd name="T21" fmla="*/ 2147483647 h 738"/>
              <a:gd name="T22" fmla="*/ 2147483647 w 4554"/>
              <a:gd name="T23" fmla="*/ 2147483647 h 738"/>
              <a:gd name="T24" fmla="*/ 2147483647 w 4554"/>
              <a:gd name="T25" fmla="*/ 2147483647 h 738"/>
              <a:gd name="T26" fmla="*/ 2147483647 w 4554"/>
              <a:gd name="T27" fmla="*/ 2147483647 h 738"/>
              <a:gd name="T28" fmla="*/ 2147483647 w 4554"/>
              <a:gd name="T29" fmla="*/ 2147483647 h 738"/>
              <a:gd name="T30" fmla="*/ 2147483647 w 4554"/>
              <a:gd name="T31" fmla="*/ 2147483647 h 738"/>
              <a:gd name="T32" fmla="*/ 2147483647 w 4554"/>
              <a:gd name="T33" fmla="*/ 2147483647 h 738"/>
              <a:gd name="T34" fmla="*/ 2147483647 w 4554"/>
              <a:gd name="T35" fmla="*/ 2147483647 h 738"/>
              <a:gd name="T36" fmla="*/ 2147483647 w 4554"/>
              <a:gd name="T37" fmla="*/ 2147483647 h 738"/>
              <a:gd name="T38" fmla="*/ 2147483647 w 4554"/>
              <a:gd name="T39" fmla="*/ 2147483647 h 738"/>
              <a:gd name="T40" fmla="*/ 2147483647 w 4554"/>
              <a:gd name="T41" fmla="*/ 2147483647 h 738"/>
              <a:gd name="T42" fmla="*/ 2147483647 w 4554"/>
              <a:gd name="T43" fmla="*/ 2147483647 h 738"/>
              <a:gd name="T44" fmla="*/ 2147483647 w 4554"/>
              <a:gd name="T45" fmla="*/ 2147483647 h 738"/>
              <a:gd name="T46" fmla="*/ 2147483647 w 4554"/>
              <a:gd name="T47" fmla="*/ 2147483647 h 738"/>
              <a:gd name="T48" fmla="*/ 2147483647 w 4554"/>
              <a:gd name="T49" fmla="*/ 2147483647 h 738"/>
              <a:gd name="T50" fmla="*/ 2147483647 w 4554"/>
              <a:gd name="T51" fmla="*/ 2147483647 h 738"/>
              <a:gd name="T52" fmla="*/ 2147483647 w 4554"/>
              <a:gd name="T53" fmla="*/ 2147483647 h 738"/>
              <a:gd name="T54" fmla="*/ 2147483647 w 4554"/>
              <a:gd name="T55" fmla="*/ 2147483647 h 738"/>
              <a:gd name="T56" fmla="*/ 2147483647 w 4554"/>
              <a:gd name="T57" fmla="*/ 2147483647 h 738"/>
              <a:gd name="T58" fmla="*/ 2147483647 w 4554"/>
              <a:gd name="T59" fmla="*/ 2147483647 h 738"/>
              <a:gd name="T60" fmla="*/ 2147483647 w 4554"/>
              <a:gd name="T61" fmla="*/ 2147483647 h 738"/>
              <a:gd name="T62" fmla="*/ 2147483647 w 4554"/>
              <a:gd name="T63" fmla="*/ 2147483647 h 738"/>
              <a:gd name="T64" fmla="*/ 2147483647 w 4554"/>
              <a:gd name="T65" fmla="*/ 2147483647 h 738"/>
              <a:gd name="T66" fmla="*/ 2147483647 w 4554"/>
              <a:gd name="T67" fmla="*/ 2147483647 h 738"/>
              <a:gd name="T68" fmla="*/ 2147483647 w 4554"/>
              <a:gd name="T69" fmla="*/ 2147483647 h 738"/>
              <a:gd name="T70" fmla="*/ 2147483647 w 4554"/>
              <a:gd name="T71" fmla="*/ 2147483647 h 738"/>
              <a:gd name="T72" fmla="*/ 2147483647 w 4554"/>
              <a:gd name="T73" fmla="*/ 2147483647 h 738"/>
              <a:gd name="T74" fmla="*/ 2147483647 w 4554"/>
              <a:gd name="T75" fmla="*/ 2147483647 h 738"/>
              <a:gd name="T76" fmla="*/ 2147483647 w 4554"/>
              <a:gd name="T77" fmla="*/ 2147483647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54"/>
              <a:gd name="T118" fmla="*/ 0 h 738"/>
              <a:gd name="T119" fmla="*/ 4554 w 4554"/>
              <a:gd name="T120" fmla="*/ 738 h 7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p:spPr>
        <p:txBody>
          <a:bodyPr/>
          <a:lstStyle/>
          <a:p>
            <a:endParaRPr lang="en-US"/>
          </a:p>
        </p:txBody>
      </p:sp>
      <p:sp>
        <p:nvSpPr>
          <p:cNvPr id="19460" name="Freeform 6"/>
          <p:cNvSpPr>
            <a:spLocks/>
          </p:cNvSpPr>
          <p:nvPr/>
        </p:nvSpPr>
        <p:spPr bwMode="auto">
          <a:xfrm>
            <a:off x="4357688" y="2401773"/>
            <a:ext cx="355600" cy="2162175"/>
          </a:xfrm>
          <a:custGeom>
            <a:avLst/>
            <a:gdLst>
              <a:gd name="T0" fmla="*/ 0 w 224"/>
              <a:gd name="T1" fmla="*/ 2147483647 h 1362"/>
              <a:gd name="T2" fmla="*/ 2147483647 w 224"/>
              <a:gd name="T3" fmla="*/ 2147483647 h 1362"/>
              <a:gd name="T4" fmla="*/ 2147483647 w 224"/>
              <a:gd name="T5" fmla="*/ 0 h 1362"/>
              <a:gd name="T6" fmla="*/ 0 60000 65536"/>
              <a:gd name="T7" fmla="*/ 0 60000 65536"/>
              <a:gd name="T8" fmla="*/ 0 60000 65536"/>
              <a:gd name="T9" fmla="*/ 0 w 224"/>
              <a:gd name="T10" fmla="*/ 0 h 1362"/>
              <a:gd name="T11" fmla="*/ 224 w 224"/>
              <a:gd name="T12" fmla="*/ 1362 h 1362"/>
            </a:gdLst>
            <a:ahLst/>
            <a:cxnLst>
              <a:cxn ang="T6">
                <a:pos x="T0" y="T1"/>
              </a:cxn>
              <a:cxn ang="T7">
                <a:pos x="T2" y="T3"/>
              </a:cxn>
              <a:cxn ang="T8">
                <a:pos x="T4" y="T5"/>
              </a:cxn>
            </a:cxnLst>
            <a:rect l="T9" t="T10" r="T11" b="T12"/>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p:spPr>
        <p:txBody>
          <a:bodyPr/>
          <a:lstStyle/>
          <a:p>
            <a:endParaRPr lang="en-US"/>
          </a:p>
        </p:txBody>
      </p:sp>
      <p:sp>
        <p:nvSpPr>
          <p:cNvPr id="19461" name="Text Box 7"/>
          <p:cNvSpPr txBox="1">
            <a:spLocks noChangeArrowheads="1"/>
          </p:cNvSpPr>
          <p:nvPr/>
        </p:nvSpPr>
        <p:spPr bwMode="auto">
          <a:xfrm>
            <a:off x="4760913" y="3366973"/>
            <a:ext cx="333375" cy="304800"/>
          </a:xfrm>
          <a:prstGeom prst="rect">
            <a:avLst/>
          </a:prstGeom>
          <a:noFill/>
          <a:ln w="9525">
            <a:noFill/>
            <a:miter lim="800000"/>
            <a:headEnd/>
            <a:tailEnd/>
          </a:ln>
        </p:spPr>
        <p:txBody>
          <a:bodyPr wrap="none">
            <a:spAutoFit/>
          </a:bodyPr>
          <a:lstStyle/>
          <a:p>
            <a:r>
              <a:rPr lang="en-US"/>
              <a:t>H</a:t>
            </a:r>
          </a:p>
        </p:txBody>
      </p:sp>
      <p:sp>
        <p:nvSpPr>
          <p:cNvPr id="19462" name="Oval 8"/>
          <p:cNvSpPr>
            <a:spLocks noChangeArrowheads="1"/>
          </p:cNvSpPr>
          <p:nvPr/>
        </p:nvSpPr>
        <p:spPr bwMode="auto">
          <a:xfrm>
            <a:off x="4546600" y="2349385"/>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63" name="Text Box 9"/>
          <p:cNvSpPr txBox="1">
            <a:spLocks noChangeArrowheads="1"/>
          </p:cNvSpPr>
          <p:nvPr/>
        </p:nvSpPr>
        <p:spPr bwMode="auto">
          <a:xfrm>
            <a:off x="463550" y="2820873"/>
            <a:ext cx="942975" cy="517525"/>
          </a:xfrm>
          <a:prstGeom prst="rect">
            <a:avLst/>
          </a:prstGeom>
          <a:noFill/>
          <a:ln w="9525">
            <a:noFill/>
            <a:miter lim="800000"/>
            <a:headEnd/>
            <a:tailEnd/>
          </a:ln>
        </p:spPr>
        <p:txBody>
          <a:bodyPr wrap="none">
            <a:spAutoFit/>
          </a:bodyPr>
          <a:lstStyle/>
          <a:p>
            <a:r>
              <a:rPr lang="en-US"/>
              <a:t>Earth’s</a:t>
            </a:r>
          </a:p>
          <a:p>
            <a:r>
              <a:rPr lang="en-US"/>
              <a:t>Surface</a:t>
            </a:r>
          </a:p>
        </p:txBody>
      </p:sp>
      <p:sp>
        <p:nvSpPr>
          <p:cNvPr id="19464" name="Text Box 10"/>
          <p:cNvSpPr txBox="1">
            <a:spLocks noChangeArrowheads="1"/>
          </p:cNvSpPr>
          <p:nvPr/>
        </p:nvSpPr>
        <p:spPr bwMode="auto">
          <a:xfrm>
            <a:off x="274638" y="4751273"/>
            <a:ext cx="1177925" cy="304800"/>
          </a:xfrm>
          <a:prstGeom prst="rect">
            <a:avLst/>
          </a:prstGeom>
          <a:noFill/>
          <a:ln w="9525">
            <a:noFill/>
            <a:miter lim="800000"/>
            <a:headEnd/>
            <a:tailEnd/>
          </a:ln>
        </p:spPr>
        <p:txBody>
          <a:bodyPr wrap="none">
            <a:spAutoFit/>
          </a:bodyPr>
          <a:lstStyle/>
          <a:p>
            <a:r>
              <a:rPr lang="en-US"/>
              <a:t>The Geoid</a:t>
            </a:r>
          </a:p>
        </p:txBody>
      </p:sp>
      <p:sp>
        <p:nvSpPr>
          <p:cNvPr id="165899" name="Freeform 11"/>
          <p:cNvSpPr>
            <a:spLocks/>
          </p:cNvSpPr>
          <p:nvPr/>
        </p:nvSpPr>
        <p:spPr bwMode="auto">
          <a:xfrm>
            <a:off x="1039813" y="3833698"/>
            <a:ext cx="7324725" cy="26035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rgbClr val="0000FF"/>
            </a:solidFill>
            <a:prstDash val="sysDot"/>
            <a:round/>
            <a:headEnd/>
            <a:tailEnd/>
          </a:ln>
        </p:spPr>
        <p:txBody>
          <a:bodyPr/>
          <a:lstStyle/>
          <a:p>
            <a:endParaRPr lang="en-US"/>
          </a:p>
        </p:txBody>
      </p:sp>
      <p:sp>
        <p:nvSpPr>
          <p:cNvPr id="165900" name="Text Box 12"/>
          <p:cNvSpPr txBox="1">
            <a:spLocks noChangeArrowheads="1"/>
          </p:cNvSpPr>
          <p:nvPr/>
        </p:nvSpPr>
        <p:spPr bwMode="auto">
          <a:xfrm rot="-395121">
            <a:off x="6210300" y="3533660"/>
            <a:ext cx="2617788" cy="304800"/>
          </a:xfrm>
          <a:prstGeom prst="rect">
            <a:avLst/>
          </a:prstGeom>
          <a:noFill/>
          <a:ln w="9525">
            <a:noFill/>
            <a:miter lim="800000"/>
            <a:headEnd/>
            <a:tailEnd/>
          </a:ln>
        </p:spPr>
        <p:txBody>
          <a:bodyPr wrap="none">
            <a:spAutoFit/>
          </a:bodyPr>
          <a:lstStyle/>
          <a:p>
            <a:r>
              <a:rPr lang="en-US">
                <a:solidFill>
                  <a:srgbClr val="3333CC"/>
                </a:solidFill>
              </a:rPr>
              <a:t>NAVD 88 reference level</a:t>
            </a:r>
          </a:p>
        </p:txBody>
      </p:sp>
      <p:sp>
        <p:nvSpPr>
          <p:cNvPr id="165901" name="Freeform 13"/>
          <p:cNvSpPr>
            <a:spLocks/>
          </p:cNvSpPr>
          <p:nvPr/>
        </p:nvSpPr>
        <p:spPr bwMode="auto">
          <a:xfrm>
            <a:off x="4579938" y="2409710"/>
            <a:ext cx="50800" cy="1616075"/>
          </a:xfrm>
          <a:custGeom>
            <a:avLst/>
            <a:gdLst>
              <a:gd name="T0" fmla="*/ 0 w 32"/>
              <a:gd name="T1" fmla="*/ 2147483647 h 1018"/>
              <a:gd name="T2" fmla="*/ 2147483647 w 32"/>
              <a:gd name="T3" fmla="*/ 2147483647 h 1018"/>
              <a:gd name="T4" fmla="*/ 0 w 32"/>
              <a:gd name="T5" fmla="*/ 0 h 1018"/>
              <a:gd name="T6" fmla="*/ 0 60000 65536"/>
              <a:gd name="T7" fmla="*/ 0 60000 65536"/>
              <a:gd name="T8" fmla="*/ 0 60000 65536"/>
              <a:gd name="T9" fmla="*/ 0 w 32"/>
              <a:gd name="T10" fmla="*/ 0 h 1018"/>
              <a:gd name="T11" fmla="*/ 32 w 32"/>
              <a:gd name="T12" fmla="*/ 1018 h 1018"/>
            </a:gdLst>
            <a:ahLst/>
            <a:cxnLst>
              <a:cxn ang="T6">
                <a:pos x="T0" y="T1"/>
              </a:cxn>
              <a:cxn ang="T7">
                <a:pos x="T2" y="T3"/>
              </a:cxn>
              <a:cxn ang="T8">
                <a:pos x="T4" y="T5"/>
              </a:cxn>
            </a:cxnLst>
            <a:rect l="T9" t="T10" r="T11" b="T12"/>
            <a:pathLst>
              <a:path w="32" h="1018">
                <a:moveTo>
                  <a:pt x="0" y="1018"/>
                </a:moveTo>
                <a:cubicBezTo>
                  <a:pt x="16" y="836"/>
                  <a:pt x="32" y="655"/>
                  <a:pt x="32" y="485"/>
                </a:cubicBezTo>
                <a:cubicBezTo>
                  <a:pt x="32" y="315"/>
                  <a:pt x="16" y="157"/>
                  <a:pt x="0" y="0"/>
                </a:cubicBezTo>
              </a:path>
            </a:pathLst>
          </a:custGeom>
          <a:noFill/>
          <a:ln w="38100">
            <a:solidFill>
              <a:srgbClr val="0000FF"/>
            </a:solidFill>
            <a:round/>
            <a:headEnd/>
            <a:tailEnd type="triangle" w="med" len="med"/>
          </a:ln>
        </p:spPr>
        <p:txBody>
          <a:bodyPr/>
          <a:lstStyle/>
          <a:p>
            <a:endParaRPr lang="en-US"/>
          </a:p>
        </p:txBody>
      </p:sp>
      <p:sp>
        <p:nvSpPr>
          <p:cNvPr id="165902" name="Text Box 14"/>
          <p:cNvSpPr txBox="1">
            <a:spLocks noChangeArrowheads="1"/>
          </p:cNvSpPr>
          <p:nvPr/>
        </p:nvSpPr>
        <p:spPr bwMode="auto">
          <a:xfrm>
            <a:off x="3135313" y="3074873"/>
            <a:ext cx="1474787" cy="304800"/>
          </a:xfrm>
          <a:prstGeom prst="rect">
            <a:avLst/>
          </a:prstGeom>
          <a:noFill/>
          <a:ln w="9525">
            <a:noFill/>
            <a:miter lim="800000"/>
            <a:headEnd/>
            <a:tailEnd/>
          </a:ln>
        </p:spPr>
        <p:txBody>
          <a:bodyPr wrap="none">
            <a:spAutoFit/>
          </a:bodyPr>
          <a:lstStyle/>
          <a:p>
            <a:r>
              <a:rPr lang="en-US">
                <a:solidFill>
                  <a:srgbClr val="3333CC"/>
                </a:solidFill>
              </a:rPr>
              <a:t>H (NAVD 88)</a:t>
            </a:r>
          </a:p>
        </p:txBody>
      </p:sp>
      <p:sp>
        <p:nvSpPr>
          <p:cNvPr id="165903" name="Line 15"/>
          <p:cNvSpPr>
            <a:spLocks noChangeShapeType="1"/>
          </p:cNvSpPr>
          <p:nvPr/>
        </p:nvSpPr>
        <p:spPr bwMode="auto">
          <a:xfrm>
            <a:off x="1631950" y="3897198"/>
            <a:ext cx="136525" cy="581025"/>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5" name="Line 17"/>
          <p:cNvSpPr>
            <a:spLocks noChangeShapeType="1"/>
          </p:cNvSpPr>
          <p:nvPr/>
        </p:nvSpPr>
        <p:spPr bwMode="auto">
          <a:xfrm flipH="1">
            <a:off x="5165725" y="4055948"/>
            <a:ext cx="128588" cy="633412"/>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6" name="Line 18"/>
          <p:cNvSpPr>
            <a:spLocks noChangeShapeType="1"/>
          </p:cNvSpPr>
          <p:nvPr/>
        </p:nvSpPr>
        <p:spPr bwMode="auto">
          <a:xfrm flipH="1">
            <a:off x="3687763" y="3935298"/>
            <a:ext cx="42862" cy="485775"/>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7" name="Line 19"/>
          <p:cNvSpPr>
            <a:spLocks noChangeShapeType="1"/>
          </p:cNvSpPr>
          <p:nvPr/>
        </p:nvSpPr>
        <p:spPr bwMode="auto">
          <a:xfrm>
            <a:off x="2344738" y="3865448"/>
            <a:ext cx="58737" cy="469900"/>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8" name="Line 20"/>
          <p:cNvSpPr>
            <a:spLocks noChangeShapeType="1"/>
          </p:cNvSpPr>
          <p:nvPr/>
        </p:nvSpPr>
        <p:spPr bwMode="auto">
          <a:xfrm>
            <a:off x="6419850" y="4078173"/>
            <a:ext cx="25400" cy="658812"/>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9" name="Line 21"/>
          <p:cNvSpPr>
            <a:spLocks noChangeShapeType="1"/>
          </p:cNvSpPr>
          <p:nvPr/>
        </p:nvSpPr>
        <p:spPr bwMode="auto">
          <a:xfrm>
            <a:off x="8032750" y="3906723"/>
            <a:ext cx="68263" cy="598487"/>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10" name="Freeform 22"/>
          <p:cNvSpPr>
            <a:spLocks/>
          </p:cNvSpPr>
          <p:nvPr/>
        </p:nvSpPr>
        <p:spPr bwMode="auto">
          <a:xfrm>
            <a:off x="1725613" y="4255973"/>
            <a:ext cx="2170112" cy="1308100"/>
          </a:xfrm>
          <a:custGeom>
            <a:avLst/>
            <a:gdLst>
              <a:gd name="T0" fmla="*/ 0 w 1362"/>
              <a:gd name="T1" fmla="*/ 0 h 915"/>
              <a:gd name="T2" fmla="*/ 2147483647 w 1362"/>
              <a:gd name="T3" fmla="*/ 2147483647 h 915"/>
              <a:gd name="T4" fmla="*/ 2147483647 w 1362"/>
              <a:gd name="T5" fmla="*/ 2147483647 h 915"/>
              <a:gd name="T6" fmla="*/ 2147483647 w 1362"/>
              <a:gd name="T7" fmla="*/ 2147483647 h 915"/>
              <a:gd name="T8" fmla="*/ 0 60000 65536"/>
              <a:gd name="T9" fmla="*/ 0 60000 65536"/>
              <a:gd name="T10" fmla="*/ 0 60000 65536"/>
              <a:gd name="T11" fmla="*/ 0 60000 65536"/>
              <a:gd name="T12" fmla="*/ 0 w 1362"/>
              <a:gd name="T13" fmla="*/ 0 h 915"/>
              <a:gd name="T14" fmla="*/ 1362 w 1362"/>
              <a:gd name="T15" fmla="*/ 915 h 915"/>
            </a:gdLst>
            <a:ahLst/>
            <a:cxnLst>
              <a:cxn ang="T8">
                <a:pos x="T0" y="T1"/>
              </a:cxn>
              <a:cxn ang="T9">
                <a:pos x="T2" y="T3"/>
              </a:cxn>
              <a:cxn ang="T10">
                <a:pos x="T4" y="T5"/>
              </a:cxn>
              <a:cxn ang="T11">
                <a:pos x="T6" y="T7"/>
              </a:cxn>
            </a:cxnLst>
            <a:rect l="T12" t="T13" r="T14" b="T15"/>
            <a:pathLst>
              <a:path w="1362" h="915">
                <a:moveTo>
                  <a:pt x="0" y="0"/>
                </a:moveTo>
                <a:cubicBezTo>
                  <a:pt x="153" y="59"/>
                  <a:pt x="307" y="119"/>
                  <a:pt x="350" y="210"/>
                </a:cubicBezTo>
                <a:cubicBezTo>
                  <a:pt x="393" y="301"/>
                  <a:pt x="89" y="432"/>
                  <a:pt x="258" y="549"/>
                </a:cubicBezTo>
                <a:cubicBezTo>
                  <a:pt x="427" y="666"/>
                  <a:pt x="894" y="790"/>
                  <a:pt x="1362" y="915"/>
                </a:cubicBezTo>
              </a:path>
            </a:pathLst>
          </a:custGeom>
          <a:noFill/>
          <a:ln w="9525">
            <a:solidFill>
              <a:schemeClr val="tx1"/>
            </a:solidFill>
            <a:round/>
            <a:headEnd type="arrow" w="med" len="med"/>
            <a:tailEnd/>
          </a:ln>
        </p:spPr>
        <p:txBody>
          <a:bodyPr/>
          <a:lstStyle/>
          <a:p>
            <a:endParaRPr lang="en-US"/>
          </a:p>
        </p:txBody>
      </p:sp>
      <p:sp>
        <p:nvSpPr>
          <p:cNvPr id="165911" name="Text Box 23"/>
          <p:cNvSpPr txBox="1">
            <a:spLocks noChangeArrowheads="1"/>
          </p:cNvSpPr>
          <p:nvPr/>
        </p:nvSpPr>
        <p:spPr bwMode="auto">
          <a:xfrm>
            <a:off x="1922463" y="5468823"/>
            <a:ext cx="6324600" cy="954107"/>
          </a:xfrm>
          <a:prstGeom prst="rect">
            <a:avLst/>
          </a:prstGeom>
          <a:noFill/>
          <a:ln w="9525">
            <a:noFill/>
            <a:miter lim="800000"/>
            <a:headEnd/>
            <a:tailEnd/>
          </a:ln>
        </p:spPr>
        <p:txBody>
          <a:bodyPr>
            <a:spAutoFit/>
          </a:bodyPr>
          <a:lstStyle/>
          <a:p>
            <a:r>
              <a:rPr lang="en-US" sz="1400" b="1" dirty="0"/>
              <a:t>Errors in NAVD 88 </a:t>
            </a:r>
            <a:r>
              <a:rPr lang="en-US" sz="1100" b="1" dirty="0"/>
              <a:t>:  </a:t>
            </a:r>
            <a:r>
              <a:rPr lang="en-US" sz="1400" b="1" dirty="0"/>
              <a:t>~50 cm </a:t>
            </a:r>
            <a:r>
              <a:rPr lang="en-US" sz="1400" b="1" dirty="0" smtClean="0"/>
              <a:t>average, </a:t>
            </a:r>
            <a:endParaRPr lang="en-US" sz="1400" b="1" dirty="0"/>
          </a:p>
          <a:p>
            <a:r>
              <a:rPr lang="en-US" sz="1400" b="1" dirty="0"/>
              <a:t>                                  100 cm CONUS tilt, </a:t>
            </a:r>
          </a:p>
          <a:p>
            <a:r>
              <a:rPr lang="en-US" sz="1400" b="1" dirty="0"/>
              <a:t>                                  1-2 meters </a:t>
            </a:r>
            <a:r>
              <a:rPr lang="en-US" sz="1400" b="1" dirty="0" smtClean="0"/>
              <a:t>average </a:t>
            </a:r>
            <a:r>
              <a:rPr lang="en-US" sz="1400" b="1" dirty="0"/>
              <a:t>in Alaska</a:t>
            </a:r>
          </a:p>
          <a:p>
            <a:r>
              <a:rPr lang="en-US" sz="1400" b="1" dirty="0"/>
              <a:t>                                   NO tracking</a:t>
            </a:r>
          </a:p>
        </p:txBody>
      </p:sp>
      <p:sp>
        <p:nvSpPr>
          <p:cNvPr id="165912" name="Freeform 24"/>
          <p:cNvSpPr>
            <a:spLocks/>
          </p:cNvSpPr>
          <p:nvPr/>
        </p:nvSpPr>
        <p:spPr bwMode="auto">
          <a:xfrm>
            <a:off x="2314575" y="3998798"/>
            <a:ext cx="1666875" cy="1504950"/>
          </a:xfrm>
          <a:custGeom>
            <a:avLst/>
            <a:gdLst>
              <a:gd name="T0" fmla="*/ 2147483647 w 1050"/>
              <a:gd name="T1" fmla="*/ 2147483647 h 948"/>
              <a:gd name="T2" fmla="*/ 2147483647 w 1050"/>
              <a:gd name="T3" fmla="*/ 2147483647 h 948"/>
              <a:gd name="T4" fmla="*/ 2147483647 w 1050"/>
              <a:gd name="T5" fmla="*/ 2147483647 h 948"/>
              <a:gd name="T6" fmla="*/ 2147483647 w 1050"/>
              <a:gd name="T7" fmla="*/ 2147483647 h 948"/>
              <a:gd name="T8" fmla="*/ 2147483647 w 1050"/>
              <a:gd name="T9" fmla="*/ 2147483647 h 948"/>
              <a:gd name="T10" fmla="*/ 0 60000 65536"/>
              <a:gd name="T11" fmla="*/ 0 60000 65536"/>
              <a:gd name="T12" fmla="*/ 0 60000 65536"/>
              <a:gd name="T13" fmla="*/ 0 60000 65536"/>
              <a:gd name="T14" fmla="*/ 0 60000 65536"/>
              <a:gd name="T15" fmla="*/ 0 w 1050"/>
              <a:gd name="T16" fmla="*/ 0 h 948"/>
              <a:gd name="T17" fmla="*/ 1050 w 1050"/>
              <a:gd name="T18" fmla="*/ 948 h 948"/>
            </a:gdLst>
            <a:ahLst/>
            <a:cxnLst>
              <a:cxn ang="T10">
                <a:pos x="T0" y="T1"/>
              </a:cxn>
              <a:cxn ang="T11">
                <a:pos x="T2" y="T3"/>
              </a:cxn>
              <a:cxn ang="T12">
                <a:pos x="T4" y="T5"/>
              </a:cxn>
              <a:cxn ang="T13">
                <a:pos x="T6" y="T7"/>
              </a:cxn>
              <a:cxn ang="T14">
                <a:pos x="T8" y="T9"/>
              </a:cxn>
            </a:cxnLst>
            <a:rect l="T15" t="T16" r="T17" b="T18"/>
            <a:pathLst>
              <a:path w="1050" h="948">
                <a:moveTo>
                  <a:pt x="38" y="81"/>
                </a:moveTo>
                <a:cubicBezTo>
                  <a:pt x="19" y="70"/>
                  <a:pt x="0" y="60"/>
                  <a:pt x="70" y="60"/>
                </a:cubicBezTo>
                <a:cubicBezTo>
                  <a:pt x="140" y="60"/>
                  <a:pt x="421" y="0"/>
                  <a:pt x="458" y="81"/>
                </a:cubicBezTo>
                <a:cubicBezTo>
                  <a:pt x="495" y="162"/>
                  <a:pt x="192" y="399"/>
                  <a:pt x="291" y="544"/>
                </a:cubicBezTo>
                <a:cubicBezTo>
                  <a:pt x="390" y="689"/>
                  <a:pt x="720" y="818"/>
                  <a:pt x="1050" y="948"/>
                </a:cubicBezTo>
              </a:path>
            </a:pathLst>
          </a:custGeom>
          <a:noFill/>
          <a:ln w="9525">
            <a:solidFill>
              <a:schemeClr val="tx1"/>
            </a:solidFill>
            <a:round/>
            <a:headEnd type="arrow" w="med" len="med"/>
            <a:tailEnd/>
          </a:ln>
        </p:spPr>
        <p:txBody>
          <a:bodyPr/>
          <a:lstStyle/>
          <a:p>
            <a:endParaRPr lang="en-US"/>
          </a:p>
        </p:txBody>
      </p:sp>
      <p:sp>
        <p:nvSpPr>
          <p:cNvPr id="165913" name="Freeform 25"/>
          <p:cNvSpPr>
            <a:spLocks/>
          </p:cNvSpPr>
          <p:nvPr/>
        </p:nvSpPr>
        <p:spPr bwMode="auto">
          <a:xfrm>
            <a:off x="3668713" y="4190885"/>
            <a:ext cx="406400" cy="1235075"/>
          </a:xfrm>
          <a:custGeom>
            <a:avLst/>
            <a:gdLst>
              <a:gd name="T0" fmla="*/ 2147483647 w 256"/>
              <a:gd name="T1" fmla="*/ 2147483647 h 778"/>
              <a:gd name="T2" fmla="*/ 2147483647 w 256"/>
              <a:gd name="T3" fmla="*/ 2147483647 h 778"/>
              <a:gd name="T4" fmla="*/ 2147483647 w 256"/>
              <a:gd name="T5" fmla="*/ 2147483647 h 778"/>
              <a:gd name="T6" fmla="*/ 2147483647 w 256"/>
              <a:gd name="T7" fmla="*/ 2147483647 h 778"/>
              <a:gd name="T8" fmla="*/ 0 60000 65536"/>
              <a:gd name="T9" fmla="*/ 0 60000 65536"/>
              <a:gd name="T10" fmla="*/ 0 60000 65536"/>
              <a:gd name="T11" fmla="*/ 0 60000 65536"/>
              <a:gd name="T12" fmla="*/ 0 w 256"/>
              <a:gd name="T13" fmla="*/ 0 h 778"/>
              <a:gd name="T14" fmla="*/ 256 w 256"/>
              <a:gd name="T15" fmla="*/ 778 h 778"/>
            </a:gdLst>
            <a:ahLst/>
            <a:cxnLst>
              <a:cxn ang="T8">
                <a:pos x="T0" y="T1"/>
              </a:cxn>
              <a:cxn ang="T9">
                <a:pos x="T2" y="T3"/>
              </a:cxn>
              <a:cxn ang="T10">
                <a:pos x="T4" y="T5"/>
              </a:cxn>
              <a:cxn ang="T11">
                <a:pos x="T6" y="T7"/>
              </a:cxn>
            </a:cxnLst>
            <a:rect l="T12" t="T13" r="T14" b="T15"/>
            <a:pathLst>
              <a:path w="256" h="778">
                <a:moveTo>
                  <a:pt x="19" y="25"/>
                </a:moveTo>
                <a:cubicBezTo>
                  <a:pt x="111" y="12"/>
                  <a:pt x="204" y="0"/>
                  <a:pt x="202" y="73"/>
                </a:cubicBezTo>
                <a:cubicBezTo>
                  <a:pt x="200" y="146"/>
                  <a:pt x="0" y="344"/>
                  <a:pt x="9" y="461"/>
                </a:cubicBezTo>
                <a:cubicBezTo>
                  <a:pt x="18" y="578"/>
                  <a:pt x="137" y="678"/>
                  <a:pt x="256" y="778"/>
                </a:cubicBezTo>
              </a:path>
            </a:pathLst>
          </a:custGeom>
          <a:noFill/>
          <a:ln w="9525">
            <a:solidFill>
              <a:schemeClr val="tx1"/>
            </a:solidFill>
            <a:round/>
            <a:headEnd type="arrow" w="med" len="med"/>
            <a:tailEnd/>
          </a:ln>
        </p:spPr>
        <p:txBody>
          <a:bodyPr/>
          <a:lstStyle/>
          <a:p>
            <a:endParaRPr lang="en-US"/>
          </a:p>
        </p:txBody>
      </p:sp>
      <p:sp>
        <p:nvSpPr>
          <p:cNvPr id="165915" name="Freeform 27"/>
          <p:cNvSpPr>
            <a:spLocks/>
          </p:cNvSpPr>
          <p:nvPr/>
        </p:nvSpPr>
        <p:spPr bwMode="auto">
          <a:xfrm>
            <a:off x="4579938" y="4351223"/>
            <a:ext cx="1328737" cy="1135062"/>
          </a:xfrm>
          <a:custGeom>
            <a:avLst/>
            <a:gdLst>
              <a:gd name="T0" fmla="*/ 2147483647 w 837"/>
              <a:gd name="T1" fmla="*/ 2147483647 h 715"/>
              <a:gd name="T2" fmla="*/ 2147483647 w 837"/>
              <a:gd name="T3" fmla="*/ 2147483647 h 715"/>
              <a:gd name="T4" fmla="*/ 0 w 837"/>
              <a:gd name="T5" fmla="*/ 2147483647 h 715"/>
              <a:gd name="T6" fmla="*/ 0 60000 65536"/>
              <a:gd name="T7" fmla="*/ 0 60000 65536"/>
              <a:gd name="T8" fmla="*/ 0 60000 65536"/>
              <a:gd name="T9" fmla="*/ 0 w 837"/>
              <a:gd name="T10" fmla="*/ 0 h 715"/>
              <a:gd name="T11" fmla="*/ 837 w 837"/>
              <a:gd name="T12" fmla="*/ 715 h 715"/>
            </a:gdLst>
            <a:ahLst/>
            <a:cxnLst>
              <a:cxn ang="T6">
                <a:pos x="T0" y="T1"/>
              </a:cxn>
              <a:cxn ang="T7">
                <a:pos x="T2" y="T3"/>
              </a:cxn>
              <a:cxn ang="T8">
                <a:pos x="T4" y="T5"/>
              </a:cxn>
            </a:cxnLst>
            <a:rect l="T9" t="T10" r="T11" b="T12"/>
            <a:pathLst>
              <a:path w="837" h="715">
                <a:moveTo>
                  <a:pt x="404" y="5"/>
                </a:moveTo>
                <a:cubicBezTo>
                  <a:pt x="620" y="2"/>
                  <a:pt x="837" y="0"/>
                  <a:pt x="770" y="118"/>
                </a:cubicBezTo>
                <a:cubicBezTo>
                  <a:pt x="703" y="236"/>
                  <a:pt x="351" y="475"/>
                  <a:pt x="0" y="715"/>
                </a:cubicBezTo>
              </a:path>
            </a:pathLst>
          </a:custGeom>
          <a:noFill/>
          <a:ln w="9525">
            <a:solidFill>
              <a:schemeClr val="tx1"/>
            </a:solidFill>
            <a:round/>
            <a:headEnd type="arrow" w="med" len="med"/>
            <a:tailEnd/>
          </a:ln>
        </p:spPr>
        <p:txBody>
          <a:bodyPr/>
          <a:lstStyle/>
          <a:p>
            <a:endParaRPr lang="en-US"/>
          </a:p>
        </p:txBody>
      </p:sp>
      <p:sp>
        <p:nvSpPr>
          <p:cNvPr id="165917" name="Freeform 29"/>
          <p:cNvSpPr>
            <a:spLocks/>
          </p:cNvSpPr>
          <p:nvPr/>
        </p:nvSpPr>
        <p:spPr bwMode="auto">
          <a:xfrm>
            <a:off x="5468938" y="4368685"/>
            <a:ext cx="979487" cy="1100138"/>
          </a:xfrm>
          <a:custGeom>
            <a:avLst/>
            <a:gdLst>
              <a:gd name="T0" fmla="*/ 2147483647 w 617"/>
              <a:gd name="T1" fmla="*/ 2147483647 h 693"/>
              <a:gd name="T2" fmla="*/ 2147483647 w 617"/>
              <a:gd name="T3" fmla="*/ 2147483647 h 693"/>
              <a:gd name="T4" fmla="*/ 2147483647 w 617"/>
              <a:gd name="T5" fmla="*/ 2147483647 h 693"/>
              <a:gd name="T6" fmla="*/ 0 w 617"/>
              <a:gd name="T7" fmla="*/ 2147483647 h 693"/>
              <a:gd name="T8" fmla="*/ 0 60000 65536"/>
              <a:gd name="T9" fmla="*/ 0 60000 65536"/>
              <a:gd name="T10" fmla="*/ 0 60000 65536"/>
              <a:gd name="T11" fmla="*/ 0 60000 65536"/>
              <a:gd name="T12" fmla="*/ 0 w 617"/>
              <a:gd name="T13" fmla="*/ 0 h 693"/>
              <a:gd name="T14" fmla="*/ 617 w 617"/>
              <a:gd name="T15" fmla="*/ 693 h 693"/>
            </a:gdLst>
            <a:ahLst/>
            <a:cxnLst>
              <a:cxn ang="T8">
                <a:pos x="T0" y="T1"/>
              </a:cxn>
              <a:cxn ang="T9">
                <a:pos x="T2" y="T3"/>
              </a:cxn>
              <a:cxn ang="T10">
                <a:pos x="T4" y="T5"/>
              </a:cxn>
              <a:cxn ang="T11">
                <a:pos x="T6" y="T7"/>
              </a:cxn>
            </a:cxnLst>
            <a:rect l="T12" t="T13" r="T14" b="T15"/>
            <a:pathLst>
              <a:path w="617" h="693">
                <a:moveTo>
                  <a:pt x="603" y="15"/>
                </a:moveTo>
                <a:cubicBezTo>
                  <a:pt x="610" y="7"/>
                  <a:pt x="617" y="0"/>
                  <a:pt x="576" y="31"/>
                </a:cubicBezTo>
                <a:cubicBezTo>
                  <a:pt x="535" y="62"/>
                  <a:pt x="451" y="93"/>
                  <a:pt x="355" y="203"/>
                </a:cubicBezTo>
                <a:cubicBezTo>
                  <a:pt x="259" y="313"/>
                  <a:pt x="59" y="610"/>
                  <a:pt x="0" y="693"/>
                </a:cubicBezTo>
              </a:path>
            </a:pathLst>
          </a:custGeom>
          <a:noFill/>
          <a:ln w="9525">
            <a:solidFill>
              <a:schemeClr val="tx1"/>
            </a:solidFill>
            <a:round/>
            <a:headEnd type="arrow" w="med" len="med"/>
            <a:tailEnd/>
          </a:ln>
        </p:spPr>
        <p:txBody>
          <a:bodyPr/>
          <a:lstStyle/>
          <a:p>
            <a:endParaRPr lang="en-US"/>
          </a:p>
        </p:txBody>
      </p:sp>
      <p:sp>
        <p:nvSpPr>
          <p:cNvPr id="165918" name="Freeform 30"/>
          <p:cNvSpPr>
            <a:spLocks/>
          </p:cNvSpPr>
          <p:nvPr/>
        </p:nvSpPr>
        <p:spPr bwMode="auto">
          <a:xfrm>
            <a:off x="6211888" y="4213110"/>
            <a:ext cx="1854200" cy="1247775"/>
          </a:xfrm>
          <a:custGeom>
            <a:avLst/>
            <a:gdLst>
              <a:gd name="T0" fmla="*/ 2147483647 w 1168"/>
              <a:gd name="T1" fmla="*/ 0 h 786"/>
              <a:gd name="T2" fmla="*/ 2147483647 w 1168"/>
              <a:gd name="T3" fmla="*/ 2147483647 h 786"/>
              <a:gd name="T4" fmla="*/ 0 w 1168"/>
              <a:gd name="T5" fmla="*/ 2147483647 h 786"/>
              <a:gd name="T6" fmla="*/ 0 60000 65536"/>
              <a:gd name="T7" fmla="*/ 0 60000 65536"/>
              <a:gd name="T8" fmla="*/ 0 60000 65536"/>
              <a:gd name="T9" fmla="*/ 0 w 1168"/>
              <a:gd name="T10" fmla="*/ 0 h 786"/>
              <a:gd name="T11" fmla="*/ 1168 w 1168"/>
              <a:gd name="T12" fmla="*/ 786 h 786"/>
            </a:gdLst>
            <a:ahLst/>
            <a:cxnLst>
              <a:cxn ang="T6">
                <a:pos x="T0" y="T1"/>
              </a:cxn>
              <a:cxn ang="T7">
                <a:pos x="T2" y="T3"/>
              </a:cxn>
              <a:cxn ang="T8">
                <a:pos x="T4" y="T5"/>
              </a:cxn>
            </a:cxnLst>
            <a:rect l="T9" t="T10" r="T11" b="T12"/>
            <a:pathLst>
              <a:path w="1168" h="786">
                <a:moveTo>
                  <a:pt x="1168" y="0"/>
                </a:moveTo>
                <a:cubicBezTo>
                  <a:pt x="999" y="15"/>
                  <a:pt x="830" y="31"/>
                  <a:pt x="635" y="162"/>
                </a:cubicBezTo>
                <a:cubicBezTo>
                  <a:pt x="440" y="293"/>
                  <a:pt x="106" y="681"/>
                  <a:pt x="0" y="786"/>
                </a:cubicBezTo>
              </a:path>
            </a:pathLst>
          </a:custGeom>
          <a:noFill/>
          <a:ln w="9525">
            <a:solidFill>
              <a:schemeClr val="tx1"/>
            </a:solidFill>
            <a:round/>
            <a:headEnd type="arrow" w="med" len="med"/>
            <a:tailEnd/>
          </a:ln>
        </p:spPr>
        <p:txBody>
          <a:bodyPr/>
          <a:lstStyle/>
          <a:p>
            <a:endParaRPr lang="en-US"/>
          </a:p>
        </p:txBody>
      </p:sp>
      <p:sp>
        <p:nvSpPr>
          <p:cNvPr id="27" name="Footer Placeholder 26"/>
          <p:cNvSpPr>
            <a:spLocks noGrp="1"/>
          </p:cNvSpPr>
          <p:nvPr>
            <p:ph type="ftr" sz="quarter" idx="11"/>
          </p:nvPr>
        </p:nvSpPr>
        <p:spPr/>
        <p:txBody>
          <a:bodyPr/>
          <a:lstStyle/>
          <a:p>
            <a:r>
              <a:rPr lang="en-US" smtClean="0"/>
              <a:t>AGU Fall Meeting, San Francisco</a:t>
            </a:r>
            <a:endParaRPr lang="en-US" dirty="0"/>
          </a:p>
        </p:txBody>
      </p:sp>
      <p:sp>
        <p:nvSpPr>
          <p:cNvPr id="30"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000" b="0" kern="0" dirty="0">
                <a:solidFill>
                  <a:schemeClr val="tx2"/>
                </a:solidFill>
                <a:latin typeface="Gill Sans MT" panose="020B0502020104020203" pitchFamily="34" charset="0"/>
                <a:ea typeface="+mj-ea"/>
                <a:cs typeface="Times New Roman" pitchFamily="18" charset="0"/>
              </a:rPr>
              <a:t>Why isn’t NAVD 88 good</a:t>
            </a:r>
          </a:p>
          <a:p>
            <a:pPr algn="ctr">
              <a:defRPr/>
            </a:pPr>
            <a:r>
              <a:rPr lang="en-US" sz="4000" b="0" kern="0" dirty="0">
                <a:solidFill>
                  <a:schemeClr val="tx2"/>
                </a:solidFill>
                <a:latin typeface="Gill Sans MT" panose="020B0502020104020203" pitchFamily="34" charset="0"/>
                <a:ea typeface="+mj-ea"/>
                <a:cs typeface="Times New Roman" pitchFamily="18" charset="0"/>
              </a:rPr>
              <a:t>enough anymore? </a:t>
            </a:r>
          </a:p>
        </p:txBody>
      </p:sp>
      <p:sp>
        <p:nvSpPr>
          <p:cNvPr id="2" name="Date Placeholder 1"/>
          <p:cNvSpPr>
            <a:spLocks noGrp="1"/>
          </p:cNvSpPr>
          <p:nvPr>
            <p:ph type="dt" sz="half" idx="10"/>
          </p:nvPr>
        </p:nvSpPr>
        <p:spPr/>
        <p:txBody>
          <a:bodyPr/>
          <a:lstStyle/>
          <a:p>
            <a:pPr>
              <a:defRPr/>
            </a:pPr>
            <a:r>
              <a:rPr lang="en-US" altLang="en-US" smtClean="0"/>
              <a:t>December 14, 2016</a:t>
            </a:r>
            <a:endParaRPr lang="en-US" altLang="en-US"/>
          </a:p>
        </p:txBody>
      </p:sp>
    </p:spTree>
    <p:extLst>
      <p:ext uri="{BB962C8B-B14F-4D97-AF65-F5344CB8AC3E}">
        <p14:creationId xmlns:p14="http://schemas.microsoft.com/office/powerpoint/2010/main" val="216003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9"/>
                                        </p:tgtEl>
                                        <p:attrNameLst>
                                          <p:attrName>style.visibility</p:attrName>
                                        </p:attrNameLst>
                                      </p:cBhvr>
                                      <p:to>
                                        <p:strVal val="visible"/>
                                      </p:to>
                                    </p:set>
                                    <p:anim calcmode="lin" valueType="num">
                                      <p:cBhvr additive="base">
                                        <p:cTn id="7" dur="500" fill="hold"/>
                                        <p:tgtEl>
                                          <p:spTgt spid="165899"/>
                                        </p:tgtEl>
                                        <p:attrNameLst>
                                          <p:attrName>ppt_x</p:attrName>
                                        </p:attrNameLst>
                                      </p:cBhvr>
                                      <p:tavLst>
                                        <p:tav tm="0">
                                          <p:val>
                                            <p:strVal val="#ppt_x"/>
                                          </p:val>
                                        </p:tav>
                                        <p:tav tm="100000">
                                          <p:val>
                                            <p:strVal val="#ppt_x"/>
                                          </p:val>
                                        </p:tav>
                                      </p:tavLst>
                                    </p:anim>
                                    <p:anim calcmode="lin" valueType="num">
                                      <p:cBhvr additive="base">
                                        <p:cTn id="8" dur="500" fill="hold"/>
                                        <p:tgtEl>
                                          <p:spTgt spid="1658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900"/>
                                        </p:tgtEl>
                                        <p:attrNameLst>
                                          <p:attrName>style.visibility</p:attrName>
                                        </p:attrNameLst>
                                      </p:cBhvr>
                                      <p:to>
                                        <p:strVal val="visible"/>
                                      </p:to>
                                    </p:set>
                                    <p:anim calcmode="lin" valueType="num">
                                      <p:cBhvr additive="base">
                                        <p:cTn id="11" dur="500" fill="hold"/>
                                        <p:tgtEl>
                                          <p:spTgt spid="165900"/>
                                        </p:tgtEl>
                                        <p:attrNameLst>
                                          <p:attrName>ppt_x</p:attrName>
                                        </p:attrNameLst>
                                      </p:cBhvr>
                                      <p:tavLst>
                                        <p:tav tm="0">
                                          <p:val>
                                            <p:strVal val="#ppt_x"/>
                                          </p:val>
                                        </p:tav>
                                        <p:tav tm="100000">
                                          <p:val>
                                            <p:strVal val="#ppt_x"/>
                                          </p:val>
                                        </p:tav>
                                      </p:tavLst>
                                    </p:anim>
                                    <p:anim calcmode="lin" valueType="num">
                                      <p:cBhvr additive="base">
                                        <p:cTn id="12" dur="500" fill="hold"/>
                                        <p:tgtEl>
                                          <p:spTgt spid="1659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9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9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9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9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9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9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9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9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59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59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59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59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9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59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9" grpId="0" animBg="1"/>
      <p:bldP spid="165900" grpId="0"/>
      <p:bldP spid="165901" grpId="0" animBg="1"/>
      <p:bldP spid="165902" grpId="0"/>
      <p:bldP spid="165903" grpId="0" animBg="1"/>
      <p:bldP spid="165905" grpId="0" animBg="1"/>
      <p:bldP spid="165906" grpId="0" animBg="1"/>
      <p:bldP spid="165907" grpId="0" animBg="1"/>
      <p:bldP spid="165908" grpId="0" animBg="1"/>
      <p:bldP spid="165909" grpId="0" animBg="1"/>
      <p:bldP spid="165910" grpId="0" animBg="1"/>
      <p:bldP spid="165911" grpId="0"/>
      <p:bldP spid="165912" grpId="0" animBg="1"/>
      <p:bldP spid="165913" grpId="0" animBg="1"/>
      <p:bldP spid="165915" grpId="0" animBg="1"/>
      <p:bldP spid="165917" grpId="0" animBg="1"/>
      <p:bldP spid="1659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219200" y="2115200"/>
            <a:ext cx="7162800" cy="3933825"/>
          </a:xfrm>
        </p:spPr>
        <p:txBody>
          <a:bodyPr/>
          <a:lstStyle/>
          <a:p>
            <a:r>
              <a:rPr lang="en-US" sz="2400" b="1" dirty="0" smtClean="0"/>
              <a:t>Approximate level of geoid mismatch known to exist in the NAVD 88 zero surface:</a:t>
            </a:r>
          </a:p>
          <a:p>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AGU Fall Meeting, San Francisco</a:t>
            </a:r>
            <a:endParaRPr lang="en-US" dirty="0"/>
          </a:p>
        </p:txBody>
      </p:sp>
      <p:sp>
        <p:nvSpPr>
          <p:cNvPr id="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kern="0" dirty="0">
                <a:solidFill>
                  <a:schemeClr val="tx2"/>
                </a:solidFill>
                <a:latin typeface="Gill Sans MT" panose="020B0502020104020203" pitchFamily="34" charset="0"/>
                <a:cs typeface="Times New Roman" pitchFamily="18" charset="0"/>
              </a:rPr>
              <a:t>Why isn’t NAVD 88 good</a:t>
            </a:r>
          </a:p>
          <a:p>
            <a:pPr algn="ctr">
              <a:defRPr/>
            </a:pPr>
            <a:r>
              <a:rPr lang="en-US" sz="4400" kern="0" dirty="0">
                <a:solidFill>
                  <a:schemeClr val="tx2"/>
                </a:solidFill>
                <a:latin typeface="Gill Sans MT" panose="020B0502020104020203" pitchFamily="34" charset="0"/>
                <a:cs typeface="Times New Roman" pitchFamily="18" charset="0"/>
              </a:rPr>
              <a:t>enough anymore? </a:t>
            </a:r>
          </a:p>
        </p:txBody>
      </p:sp>
      <p:pic>
        <p:nvPicPr>
          <p:cNvPr id="1027" name="Picture 3"/>
          <p:cNvPicPr>
            <a:picLocks noChangeAspect="1" noChangeArrowheads="1"/>
          </p:cNvPicPr>
          <p:nvPr/>
        </p:nvPicPr>
        <p:blipFill>
          <a:blip r:embed="rId3" cstate="print"/>
          <a:srcRect/>
          <a:stretch>
            <a:fillRect/>
          </a:stretch>
        </p:blipFill>
        <p:spPr bwMode="auto">
          <a:xfrm>
            <a:off x="1088571" y="2938370"/>
            <a:ext cx="7125155" cy="3206843"/>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altLang="en-US" smtClean="0"/>
              <a:t>December 14, 2016</a:t>
            </a:r>
            <a:endParaRPr lang="en-US" altLang="en-US"/>
          </a:p>
        </p:txBody>
      </p:sp>
    </p:spTree>
    <p:extLst>
      <p:ext uri="{BB962C8B-B14F-4D97-AF65-F5344CB8AC3E}">
        <p14:creationId xmlns:p14="http://schemas.microsoft.com/office/powerpoint/2010/main" val="1320161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sp>
        <p:nvSpPr>
          <p:cNvPr id="9" name="Title 1"/>
          <p:cNvSpPr>
            <a:spLocks noGrp="1"/>
          </p:cNvSpPr>
          <p:nvPr>
            <p:ph type="title"/>
          </p:nvPr>
        </p:nvSpPr>
        <p:spPr>
          <a:xfrm>
            <a:off x="38100" y="457200"/>
            <a:ext cx="8458200" cy="1143000"/>
          </a:xfrm>
        </p:spPr>
        <p:txBody>
          <a:bodyPr/>
          <a:lstStyle/>
          <a:p>
            <a:r>
              <a:rPr lang="en-US" sz="4000" dirty="0" smtClean="0"/>
              <a:t>Replacing NAVD 88 (et al)</a:t>
            </a:r>
            <a:endParaRPr lang="en-US" sz="4000" dirty="0"/>
          </a:p>
        </p:txBody>
      </p:sp>
      <p:sp>
        <p:nvSpPr>
          <p:cNvPr id="11" name="Content Placeholder 5"/>
          <p:cNvSpPr>
            <a:spLocks noGrp="1"/>
          </p:cNvSpPr>
          <p:nvPr>
            <p:ph idx="1"/>
          </p:nvPr>
        </p:nvSpPr>
        <p:spPr>
          <a:xfrm>
            <a:off x="457200" y="1828800"/>
            <a:ext cx="8229600" cy="4297363"/>
          </a:xfrm>
        </p:spPr>
        <p:txBody>
          <a:bodyPr/>
          <a:lstStyle/>
          <a:p>
            <a:r>
              <a:rPr lang="en-US" sz="2800" dirty="0" smtClean="0"/>
              <a:t>Replacing leveling based datums with a </a:t>
            </a:r>
            <a:r>
              <a:rPr lang="en-US" sz="2800" u="sng" dirty="0" smtClean="0"/>
              <a:t>gravimetric geoid model</a:t>
            </a:r>
          </a:p>
          <a:p>
            <a:pPr lvl="1"/>
            <a:r>
              <a:rPr lang="en-US" sz="2000" dirty="0" smtClean="0"/>
              <a:t>NAVD 88 (orthometric heights) and IGLD 85 (dynamic heights) are co-defined based on the same leveling-based geopotential numbers</a:t>
            </a:r>
          </a:p>
          <a:p>
            <a:r>
              <a:rPr lang="en-US" sz="2800" dirty="0" smtClean="0"/>
              <a:t>Based on an improved gravity field model from airborne surveys (GRAV-D)</a:t>
            </a:r>
          </a:p>
          <a:p>
            <a:r>
              <a:rPr lang="en-US" sz="2800" dirty="0" smtClean="0"/>
              <a:t>Foundation:  New SHM of geopotential</a:t>
            </a:r>
          </a:p>
          <a:p>
            <a:pPr lvl="1"/>
            <a:r>
              <a:rPr lang="en-US" sz="2000" dirty="0" smtClean="0"/>
              <a:t>Spin off geoid, </a:t>
            </a:r>
            <a:r>
              <a:rPr lang="en-US" sz="2000" dirty="0" err="1" smtClean="0"/>
              <a:t>DoV</a:t>
            </a:r>
            <a:r>
              <a:rPr lang="en-US" sz="2000" dirty="0" smtClean="0"/>
              <a:t>, gravity, </a:t>
            </a:r>
            <a:r>
              <a:rPr lang="en-US" sz="2000" dirty="0" err="1" smtClean="0"/>
              <a:t>etc</a:t>
            </a:r>
            <a:r>
              <a:rPr lang="en-US" sz="2000" dirty="0" smtClean="0"/>
              <a:t> information to GNSS receiver surveys</a:t>
            </a:r>
          </a:p>
          <a:p>
            <a:r>
              <a:rPr lang="en-US" sz="2400" dirty="0" smtClean="0"/>
              <a:t>Geoid will be </a:t>
            </a:r>
            <a:r>
              <a:rPr lang="en-US" sz="2400" i="1" dirty="0" smtClean="0"/>
              <a:t>time-dependent</a:t>
            </a:r>
          </a:p>
          <a:p>
            <a:endParaRPr lang="en-US" sz="2400" dirty="0" smtClean="0"/>
          </a:p>
          <a:p>
            <a:endParaRPr lang="en-US" sz="2400" dirty="0" smtClean="0"/>
          </a:p>
        </p:txBody>
      </p:sp>
    </p:spTree>
    <p:extLst>
      <p:ext uri="{BB962C8B-B14F-4D97-AF65-F5344CB8AC3E}">
        <p14:creationId xmlns:p14="http://schemas.microsoft.com/office/powerpoint/2010/main" val="165665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Gravimetric Geoid Span</a:t>
            </a:r>
            <a:endParaRPr lang="en-US" dirty="0"/>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pic>
        <p:nvPicPr>
          <p:cNvPr id="1026" name="Picture 2" descr="Image result for xgeoid1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7398" y="1828800"/>
            <a:ext cx="6729203" cy="42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4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533400" y="672326"/>
            <a:ext cx="822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algn="ctr" eaLnBrk="1" hangingPunct="1">
              <a:spcBef>
                <a:spcPct val="0"/>
              </a:spcBef>
              <a:buFontTx/>
              <a:buNone/>
            </a:pPr>
            <a:r>
              <a:rPr lang="en-US" altLang="en-US" sz="3600" dirty="0" smtClean="0">
                <a:solidFill>
                  <a:srgbClr val="1F497D"/>
                </a:solidFill>
                <a:cs typeface="Arial" charset="0"/>
              </a:rPr>
              <a:t>Time Dependency of Geoid </a:t>
            </a:r>
            <a:endParaRPr lang="en-CA" altLang="en-US" sz="2800" b="1" dirty="0">
              <a:solidFill>
                <a:srgbClr val="003366"/>
              </a:solidFill>
              <a:latin typeface="Times New Roman" pitchFamily="18" charset="0"/>
              <a:cs typeface="Arial" charset="0"/>
            </a:endParaRPr>
          </a:p>
        </p:txBody>
      </p:sp>
      <p:pic>
        <p:nvPicPr>
          <p:cNvPr id="54275"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178" r="6686" b="11624"/>
          <a:stretch>
            <a:fillRect/>
          </a:stretch>
        </p:blipFill>
        <p:spPr bwMode="auto">
          <a:xfrm>
            <a:off x="0" y="1809750"/>
            <a:ext cx="69342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7"/>
          <p:cNvSpPr txBox="1">
            <a:spLocks noChangeArrowheads="1"/>
          </p:cNvSpPr>
          <p:nvPr/>
        </p:nvSpPr>
        <p:spPr bwMode="auto">
          <a:xfrm>
            <a:off x="7010400" y="2514600"/>
            <a:ext cx="19050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eaLnBrk="1" hangingPunct="1">
              <a:spcBef>
                <a:spcPct val="0"/>
              </a:spcBef>
              <a:buFontTx/>
              <a:buNone/>
            </a:pPr>
            <a:r>
              <a:rPr lang="en-CA" altLang="en-US" sz="1800" dirty="0">
                <a:latin typeface="Arial" charset="0"/>
                <a:cs typeface="Arial" charset="0"/>
              </a:rPr>
              <a:t>The solution represents the effect due to total mass changes.  </a:t>
            </a:r>
          </a:p>
          <a:p>
            <a:pPr eaLnBrk="1" hangingPunct="1">
              <a:spcBef>
                <a:spcPct val="0"/>
              </a:spcBef>
              <a:buFontTx/>
              <a:buNone/>
            </a:pPr>
            <a:endParaRPr lang="en-CA" altLang="en-US" sz="1800" dirty="0">
              <a:latin typeface="Arial" charset="0"/>
              <a:cs typeface="Arial" charset="0"/>
            </a:endParaRPr>
          </a:p>
          <a:p>
            <a:pPr eaLnBrk="1" hangingPunct="1">
              <a:spcBef>
                <a:spcPct val="0"/>
              </a:spcBef>
              <a:buFontTx/>
              <a:buNone/>
            </a:pPr>
            <a:r>
              <a:rPr lang="en-CA" altLang="en-US" sz="1800" dirty="0">
                <a:latin typeface="Arial" charset="0"/>
                <a:cs typeface="Arial" charset="0"/>
              </a:rPr>
              <a:t>The solution uses a 400-km Gaussian filter.</a:t>
            </a:r>
          </a:p>
        </p:txBody>
      </p:sp>
      <p:sp>
        <p:nvSpPr>
          <p:cNvPr id="315400" name="Text Box 8"/>
          <p:cNvSpPr txBox="1">
            <a:spLocks noChangeArrowheads="1"/>
          </p:cNvSpPr>
          <p:nvPr/>
        </p:nvSpPr>
        <p:spPr bwMode="auto">
          <a:xfrm>
            <a:off x="974725" y="1490663"/>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a:spcBef>
                <a:spcPct val="0"/>
              </a:spcBef>
              <a:buFontTx/>
              <a:buNone/>
            </a:pPr>
            <a:r>
              <a:rPr lang="en-CA" altLang="en-US" sz="1800">
                <a:latin typeface="Arial" charset="0"/>
                <a:cs typeface="Arial" charset="0"/>
              </a:rPr>
              <a:t>Deglaciation</a:t>
            </a:r>
            <a:endParaRPr lang="en-US" altLang="en-US" sz="1800">
              <a:latin typeface="Arial" charset="0"/>
              <a:cs typeface="Arial" charset="0"/>
            </a:endParaRPr>
          </a:p>
        </p:txBody>
      </p:sp>
      <p:sp>
        <p:nvSpPr>
          <p:cNvPr id="315401" name="Line 9"/>
          <p:cNvSpPr>
            <a:spLocks noChangeShapeType="1"/>
          </p:cNvSpPr>
          <p:nvPr/>
        </p:nvSpPr>
        <p:spPr bwMode="auto">
          <a:xfrm>
            <a:off x="1905000" y="18288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5402" name="Text Box 10"/>
          <p:cNvSpPr txBox="1">
            <a:spLocks noChangeArrowheads="1"/>
          </p:cNvSpPr>
          <p:nvPr/>
        </p:nvSpPr>
        <p:spPr bwMode="auto">
          <a:xfrm>
            <a:off x="76200" y="4921250"/>
            <a:ext cx="1663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a:spcBef>
                <a:spcPct val="0"/>
              </a:spcBef>
              <a:buFontTx/>
              <a:buNone/>
            </a:pPr>
            <a:r>
              <a:rPr lang="en-CA" altLang="en-US" sz="1800">
                <a:latin typeface="Arial" charset="0"/>
                <a:cs typeface="Arial" charset="0"/>
              </a:rPr>
              <a:t>Glacial Isostatic</a:t>
            </a:r>
          </a:p>
          <a:p>
            <a:pPr>
              <a:spcBef>
                <a:spcPct val="0"/>
              </a:spcBef>
              <a:buFontTx/>
              <a:buNone/>
            </a:pPr>
            <a:r>
              <a:rPr lang="en-CA" altLang="en-US" sz="1800">
                <a:latin typeface="Arial" charset="0"/>
                <a:cs typeface="Arial" charset="0"/>
              </a:rPr>
              <a:t>Adjustment</a:t>
            </a:r>
            <a:endParaRPr lang="en-US" altLang="en-US" sz="1800">
              <a:latin typeface="Arial" charset="0"/>
              <a:cs typeface="Arial" charset="0"/>
            </a:endParaRPr>
          </a:p>
        </p:txBody>
      </p:sp>
      <p:sp>
        <p:nvSpPr>
          <p:cNvPr id="315403" name="Line 11"/>
          <p:cNvSpPr>
            <a:spLocks noChangeShapeType="1"/>
          </p:cNvSpPr>
          <p:nvPr/>
        </p:nvSpPr>
        <p:spPr bwMode="auto">
          <a:xfrm flipV="1">
            <a:off x="990600" y="3733800"/>
            <a:ext cx="2057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5404" name="Text Box 12"/>
          <p:cNvSpPr txBox="1">
            <a:spLocks noChangeArrowheads="1"/>
          </p:cNvSpPr>
          <p:nvPr/>
        </p:nvSpPr>
        <p:spPr bwMode="auto">
          <a:xfrm>
            <a:off x="5791200" y="49530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a:spcBef>
                <a:spcPct val="0"/>
              </a:spcBef>
              <a:buFontTx/>
              <a:buNone/>
            </a:pPr>
            <a:r>
              <a:rPr lang="en-CA" altLang="en-US" sz="1800">
                <a:latin typeface="Arial" charset="0"/>
                <a:cs typeface="Arial" charset="0"/>
              </a:rPr>
              <a:t>Drought</a:t>
            </a:r>
            <a:endParaRPr lang="en-US" altLang="en-US" sz="1800">
              <a:latin typeface="Arial" charset="0"/>
              <a:cs typeface="Arial" charset="0"/>
            </a:endParaRPr>
          </a:p>
        </p:txBody>
      </p:sp>
      <p:sp>
        <p:nvSpPr>
          <p:cNvPr id="315405" name="Line 13"/>
          <p:cNvSpPr>
            <a:spLocks noChangeShapeType="1"/>
          </p:cNvSpPr>
          <p:nvPr/>
        </p:nvSpPr>
        <p:spPr bwMode="auto">
          <a:xfrm flipH="1" flipV="1">
            <a:off x="3810000" y="4572000"/>
            <a:ext cx="1905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3"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eaLnBrk="1" hangingPunct="1">
              <a:spcBef>
                <a:spcPct val="0"/>
              </a:spcBef>
              <a:buFontTx/>
              <a:buNone/>
            </a:pPr>
            <a:r>
              <a:rPr lang="en-US" altLang="en-US" sz="1200" smtClean="0">
                <a:solidFill>
                  <a:srgbClr val="898989"/>
                </a:solidFill>
                <a:cs typeface="Arial" charset="0"/>
              </a:rPr>
              <a:t>December 14, 2016</a:t>
            </a:r>
            <a:endParaRPr lang="en-US" altLang="en-US" sz="1200" smtClean="0">
              <a:solidFill>
                <a:srgbClr val="898989"/>
              </a:solidFill>
              <a:cs typeface="Arial" charset="0"/>
            </a:endParaRPr>
          </a:p>
        </p:txBody>
      </p:sp>
      <p:sp>
        <p:nvSpPr>
          <p:cNvPr id="3" name="Footer Placeholder 2"/>
          <p:cNvSpPr>
            <a:spLocks noGrp="1"/>
          </p:cNvSpPr>
          <p:nvPr>
            <p:ph type="ftr" sz="quarter" idx="11"/>
          </p:nvPr>
        </p:nvSpPr>
        <p:spPr/>
        <p:txBody>
          <a:bodyPr/>
          <a:lstStyle/>
          <a:p>
            <a:pPr>
              <a:defRPr/>
            </a:pPr>
            <a:r>
              <a:rPr lang="en-US" smtClean="0"/>
              <a:t>AGU Fall Meeting, San Francisco</a:t>
            </a:r>
            <a:endParaRPr lang="en-US"/>
          </a:p>
        </p:txBody>
      </p:sp>
    </p:spTree>
    <p:extLst>
      <p:ext uri="{BB962C8B-B14F-4D97-AF65-F5344CB8AC3E}">
        <p14:creationId xmlns:p14="http://schemas.microsoft.com/office/powerpoint/2010/main" val="3205167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4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4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5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54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54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5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p:bldP spid="315401" grpId="0" animBg="1"/>
      <p:bldP spid="315403" grpId="0" animBg="1"/>
      <p:bldP spid="315404" grpId="0"/>
      <p:bldP spid="3154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The NSRS in 2022…</a:t>
            </a:r>
            <a:endParaRPr lang="en-US" dirty="0"/>
          </a:p>
        </p:txBody>
      </p:sp>
      <p:sp>
        <p:nvSpPr>
          <p:cNvPr id="3" name="Content Placeholder 2"/>
          <p:cNvSpPr>
            <a:spLocks noGrp="1"/>
          </p:cNvSpPr>
          <p:nvPr>
            <p:ph idx="1"/>
          </p:nvPr>
        </p:nvSpPr>
        <p:spPr/>
        <p:txBody>
          <a:bodyPr/>
          <a:lstStyle/>
          <a:p>
            <a:r>
              <a:rPr lang="en-US" dirty="0" smtClean="0"/>
              <a:t>Four semi-dynamic reference frames</a:t>
            </a:r>
          </a:p>
          <a:p>
            <a:endParaRPr lang="en-US" dirty="0" smtClean="0"/>
          </a:p>
          <a:p>
            <a:r>
              <a:rPr lang="en-US" dirty="0" smtClean="0"/>
              <a:t>Geoid/GPS based vertical datum</a:t>
            </a:r>
          </a:p>
          <a:p>
            <a:endParaRPr lang="en-US" dirty="0" smtClean="0"/>
          </a:p>
          <a:p>
            <a:r>
              <a:rPr lang="en-US" dirty="0" smtClean="0"/>
              <a:t>All data will be time tagged</a:t>
            </a:r>
          </a:p>
          <a:p>
            <a:endParaRPr lang="en-US" dirty="0" smtClean="0"/>
          </a:p>
          <a:p>
            <a:r>
              <a:rPr lang="en-US" dirty="0" smtClean="0"/>
              <a:t>All coordinates will come from GNSS surveys</a:t>
            </a:r>
            <a:endParaRPr lang="en-US" dirty="0"/>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spTree>
    <p:extLst>
      <p:ext uri="{BB962C8B-B14F-4D97-AF65-F5344CB8AC3E}">
        <p14:creationId xmlns:p14="http://schemas.microsoft.com/office/powerpoint/2010/main" val="4097018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spTree>
    <p:extLst>
      <p:ext uri="{BB962C8B-B14F-4D97-AF65-F5344CB8AC3E}">
        <p14:creationId xmlns:p14="http://schemas.microsoft.com/office/powerpoint/2010/main" val="1346919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3508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smtClean="0">
                <a:ea typeface="Times New Roman"/>
                <a:cs typeface="Times New Roman"/>
                <a:sym typeface="Times New Roman"/>
              </a:rPr>
              <a:t>NGS Ten Year Plan 2013-2023</a:t>
            </a:r>
            <a:endParaRPr lang="en-US" sz="4400" dirty="0">
              <a:ea typeface="Times New Roman"/>
              <a:cs typeface="Times New Roman"/>
              <a:sym typeface="Times New Roman"/>
            </a:endParaRPr>
          </a:p>
        </p:txBody>
      </p:sp>
      <p:sp>
        <p:nvSpPr>
          <p:cNvPr id="104" name="Shape 104"/>
          <p:cNvSpPr txBox="1">
            <a:spLocks noGrp="1"/>
          </p:cNvSpPr>
          <p:nvPr>
            <p:ph type="body" idx="1"/>
          </p:nvPr>
        </p:nvSpPr>
        <p:spPr>
          <a:xfrm>
            <a:off x="457200" y="1599150"/>
            <a:ext cx="8229600" cy="5103299"/>
          </a:xfrm>
          <a:prstGeom prst="rect">
            <a:avLst/>
          </a:prstGeom>
          <a:noFill/>
          <a:ln>
            <a:noFill/>
          </a:ln>
        </p:spPr>
        <p:txBody>
          <a:bodyPr lIns="91425" tIns="45700" rIns="91425" bIns="45700" anchor="t" anchorCtr="0">
            <a:noAutofit/>
          </a:bodyPr>
          <a:lstStyle/>
          <a:p>
            <a:pPr marL="203200" indent="0">
              <a:buNone/>
            </a:pPr>
            <a:r>
              <a:rPr lang="en-US" sz="2800" b="1" dirty="0">
                <a:solidFill>
                  <a:srgbClr val="0072BC"/>
                </a:solidFill>
              </a:rPr>
              <a:t>Goal 2: Modernize and Improve </a:t>
            </a:r>
            <a:r>
              <a:rPr lang="en-US" sz="2800" b="1" dirty="0" smtClean="0">
                <a:solidFill>
                  <a:srgbClr val="0072BC"/>
                </a:solidFill>
              </a:rPr>
              <a:t>the National </a:t>
            </a:r>
            <a:r>
              <a:rPr lang="en-US" sz="2800" b="1" dirty="0">
                <a:solidFill>
                  <a:srgbClr val="0072BC"/>
                </a:solidFill>
              </a:rPr>
              <a:t>Spatial Reference System</a:t>
            </a:r>
            <a:r>
              <a:rPr lang="en-US" sz="2800" b="1" dirty="0" smtClean="0">
                <a:solidFill>
                  <a:srgbClr val="0072BC"/>
                </a:solidFill>
              </a:rPr>
              <a:t>.</a:t>
            </a:r>
          </a:p>
          <a:p>
            <a:pPr marL="203200" indent="0">
              <a:buNone/>
            </a:pPr>
            <a:endParaRPr lang="en-US" sz="2000" b="1" dirty="0" smtClean="0">
              <a:solidFill>
                <a:srgbClr val="0072BC"/>
              </a:solidFill>
            </a:endParaRPr>
          </a:p>
          <a:p>
            <a:r>
              <a:rPr lang="en-US" sz="2800" b="1" dirty="0" smtClean="0">
                <a:solidFill>
                  <a:schemeClr val="tx1"/>
                </a:solidFill>
                <a:latin typeface="Cambria" panose="02040503050406030204" pitchFamily="18" charset="0"/>
              </a:rPr>
              <a:t>Objective 1:	Replace NAD 83</a:t>
            </a:r>
            <a:endParaRPr lang="en-US" sz="2800" b="1" dirty="0">
              <a:solidFill>
                <a:schemeClr val="tx1"/>
              </a:solidFill>
              <a:latin typeface="Cambria" panose="02040503050406030204" pitchFamily="18" charset="0"/>
            </a:endParaRPr>
          </a:p>
          <a:p>
            <a:r>
              <a:rPr lang="en-US" sz="2800" b="1" dirty="0" smtClean="0">
                <a:solidFill>
                  <a:schemeClr val="tx1"/>
                </a:solidFill>
                <a:latin typeface="Cambria" panose="02040503050406030204" pitchFamily="18" charset="0"/>
              </a:rPr>
              <a:t>Objective 2:	Replace NAVD 88</a:t>
            </a:r>
          </a:p>
          <a:p>
            <a:r>
              <a:rPr lang="en-US" sz="2800" b="1" dirty="0" smtClean="0">
                <a:solidFill>
                  <a:schemeClr val="tx1"/>
                </a:solidFill>
                <a:latin typeface="Cambria" panose="02040503050406030204" pitchFamily="18" charset="0"/>
              </a:rPr>
              <a:t>Objective 3:	Re-invent Bluebooking</a:t>
            </a:r>
          </a:p>
          <a:p>
            <a:r>
              <a:rPr lang="en-US" sz="2800" b="1" dirty="0" smtClean="0">
                <a:solidFill>
                  <a:schemeClr val="tx1"/>
                </a:solidFill>
                <a:latin typeface="Cambria" panose="02040503050406030204" pitchFamily="18" charset="0"/>
              </a:rPr>
              <a:t>Objective 4:	Fix the Toolkit</a:t>
            </a:r>
          </a:p>
          <a:p>
            <a:r>
              <a:rPr lang="en-US" sz="2800" b="1" dirty="0" smtClean="0">
                <a:solidFill>
                  <a:schemeClr val="tx1"/>
                </a:solidFill>
                <a:latin typeface="Cambria" panose="02040503050406030204" pitchFamily="18" charset="0"/>
              </a:rPr>
              <a:t>Objective 5:	Better Surveying</a:t>
            </a:r>
            <a:endParaRPr lang="en-US" sz="2800" dirty="0">
              <a:solidFill>
                <a:schemeClr val="tx1"/>
              </a:solidFill>
              <a:latin typeface="Cambria" panose="02040503050406030204" pitchFamily="18" charset="0"/>
            </a:endParaRPr>
          </a:p>
        </p:txBody>
      </p:sp>
      <p:sp>
        <p:nvSpPr>
          <p:cNvPr id="2" name="Date Placeholder 1"/>
          <p:cNvSpPr>
            <a:spLocks noGrp="1"/>
          </p:cNvSpPr>
          <p:nvPr>
            <p:ph type="dt" sz="half" idx="10"/>
          </p:nvPr>
        </p:nvSpPr>
        <p:spPr/>
        <p:txBody>
          <a:bodyPr/>
          <a:lstStyle/>
          <a:p>
            <a:pPr>
              <a:defRPr/>
            </a:pPr>
            <a:r>
              <a:rPr lang="en-US" altLang="en-US" smtClean="0"/>
              <a:t>December 14, 2016</a:t>
            </a:r>
            <a:endParaRPr lang="en-US" altLang="en-US"/>
          </a:p>
        </p:txBody>
      </p:sp>
      <p:sp>
        <p:nvSpPr>
          <p:cNvPr id="3" name="Footer Placeholder 2"/>
          <p:cNvSpPr>
            <a:spLocks noGrp="1"/>
          </p:cNvSpPr>
          <p:nvPr>
            <p:ph type="ftr" sz="quarter" idx="11"/>
          </p:nvPr>
        </p:nvSpPr>
        <p:spPr/>
        <p:txBody>
          <a:bodyPr/>
          <a:lstStyle/>
          <a:p>
            <a:pPr>
              <a:defRPr/>
            </a:pPr>
            <a:r>
              <a:rPr lang="en-US" smtClean="0"/>
              <a:t>AGU Fall Meeting, San Francisco</a:t>
            </a:r>
            <a:endParaRPr lang="en-US"/>
          </a:p>
        </p:txBody>
      </p:sp>
      <p:sp>
        <p:nvSpPr>
          <p:cNvPr id="4" name="Rectangle 3"/>
          <p:cNvSpPr/>
          <p:nvPr/>
        </p:nvSpPr>
        <p:spPr>
          <a:xfrm>
            <a:off x="457200" y="2949677"/>
            <a:ext cx="5751871" cy="106188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3733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spTree>
    <p:extLst>
      <p:ext uri="{BB962C8B-B14F-4D97-AF65-F5344CB8AC3E}">
        <p14:creationId xmlns:p14="http://schemas.microsoft.com/office/powerpoint/2010/main" val="774796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be replaced in 2022</a:t>
            </a:r>
            <a:endParaRPr lang="en-US" dirty="0"/>
          </a:p>
        </p:txBody>
      </p:sp>
      <p:sp>
        <p:nvSpPr>
          <p:cNvPr id="3" name="Content Placeholder 2"/>
          <p:cNvSpPr>
            <a:spLocks noGrp="1"/>
          </p:cNvSpPr>
          <p:nvPr>
            <p:ph idx="1"/>
          </p:nvPr>
        </p:nvSpPr>
        <p:spPr>
          <a:xfrm>
            <a:off x="457200" y="1600200"/>
            <a:ext cx="6868633" cy="4525963"/>
          </a:xfrm>
        </p:spPr>
        <p:txBody>
          <a:bodyPr/>
          <a:lstStyle/>
          <a:p>
            <a:r>
              <a:rPr lang="en-US" sz="2800" dirty="0" smtClean="0"/>
              <a:t>What’s being replaced:</a:t>
            </a:r>
          </a:p>
          <a:p>
            <a:pPr marL="0" indent="0">
              <a:buNone/>
            </a:pPr>
            <a:r>
              <a:rPr lang="en-US" sz="2800" dirty="0"/>
              <a:t>	</a:t>
            </a:r>
            <a:r>
              <a:rPr lang="en-US" sz="2800" u="sng" dirty="0" smtClean="0"/>
              <a:t>Horizontal</a:t>
            </a:r>
            <a:r>
              <a:rPr lang="en-US" sz="2800" dirty="0" smtClean="0"/>
              <a:t>			</a:t>
            </a:r>
            <a:r>
              <a:rPr lang="en-US" sz="2800" u="sng" dirty="0" smtClean="0"/>
              <a:t>Vertical</a:t>
            </a:r>
          </a:p>
          <a:p>
            <a:pPr lvl="1"/>
            <a:r>
              <a:rPr lang="en-US" sz="2400" dirty="0" smtClean="0"/>
              <a:t>NAD 83(2011)</a:t>
            </a:r>
          </a:p>
          <a:p>
            <a:pPr lvl="1"/>
            <a:r>
              <a:rPr lang="en-US" sz="2400" dirty="0" smtClean="0"/>
              <a:t>NAD 83(PA11) </a:t>
            </a:r>
          </a:p>
          <a:p>
            <a:pPr lvl="1"/>
            <a:r>
              <a:rPr lang="en-US" sz="2400" dirty="0" smtClean="0"/>
              <a:t>NAD 83(MA11)</a:t>
            </a:r>
          </a:p>
          <a:p>
            <a:pPr lvl="1"/>
            <a:endParaRPr lang="en-US" sz="2400" dirty="0" smtClean="0"/>
          </a:p>
          <a:p>
            <a:pPr marL="0" indent="0">
              <a:buNone/>
            </a:pPr>
            <a:endParaRPr lang="en-US" sz="2400" b="1"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December 14, 2016</a:t>
            </a:r>
            <a:endParaRPr lang="en-US" dirty="0"/>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sp>
        <p:nvSpPr>
          <p:cNvPr id="7" name="Content Placeholder 2"/>
          <p:cNvSpPr txBox="1">
            <a:spLocks/>
          </p:cNvSpPr>
          <p:nvPr/>
        </p:nvSpPr>
        <p:spPr bwMode="auto">
          <a:xfrm>
            <a:off x="4320363" y="1656903"/>
            <a:ext cx="37107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2400" b="0" dirty="0" smtClean="0"/>
          </a:p>
          <a:p>
            <a:pPr lvl="1"/>
            <a:endParaRPr lang="en-US" sz="2400" b="0" dirty="0"/>
          </a:p>
          <a:p>
            <a:pPr lvl="1"/>
            <a:r>
              <a:rPr lang="en-US" sz="2400" b="0" dirty="0" smtClean="0"/>
              <a:t>NAVD 88</a:t>
            </a:r>
          </a:p>
          <a:p>
            <a:pPr lvl="1"/>
            <a:r>
              <a:rPr lang="en-US" sz="2400" b="0" dirty="0" smtClean="0"/>
              <a:t>PRVD 02</a:t>
            </a:r>
          </a:p>
          <a:p>
            <a:pPr lvl="1"/>
            <a:r>
              <a:rPr lang="en-US" sz="2400" b="0" dirty="0" smtClean="0"/>
              <a:t>VIVD09</a:t>
            </a:r>
          </a:p>
          <a:p>
            <a:pPr lvl="1"/>
            <a:r>
              <a:rPr lang="en-US" sz="2400" b="0" dirty="0" smtClean="0"/>
              <a:t>ASVD02</a:t>
            </a:r>
          </a:p>
          <a:p>
            <a:pPr lvl="1"/>
            <a:r>
              <a:rPr lang="en-US" sz="2400" b="0" dirty="0" smtClean="0"/>
              <a:t>NMVD03</a:t>
            </a:r>
          </a:p>
          <a:p>
            <a:pPr lvl="1"/>
            <a:r>
              <a:rPr lang="en-US" sz="2400" b="0" dirty="0" smtClean="0"/>
              <a:t>GUVD04</a:t>
            </a:r>
          </a:p>
          <a:p>
            <a:pPr lvl="1"/>
            <a:r>
              <a:rPr lang="en-US" sz="2400" b="0" dirty="0" smtClean="0"/>
              <a:t>IGLD 85</a:t>
            </a:r>
            <a:endParaRPr lang="en-US" b="0" dirty="0" smtClean="0"/>
          </a:p>
          <a:p>
            <a:pPr lvl="1"/>
            <a:endParaRPr lang="en-US" sz="2400" b="0" dirty="0" smtClean="0"/>
          </a:p>
          <a:p>
            <a:pPr marL="0" indent="0">
              <a:buFont typeface="Arial" charset="0"/>
              <a:buNone/>
            </a:pPr>
            <a:endParaRPr lang="en-US" sz="2400" b="1" dirty="0">
              <a:solidFill>
                <a:srgbClr val="FF0000"/>
              </a:solidFill>
            </a:endParaRPr>
          </a:p>
        </p:txBody>
      </p:sp>
      <p:sp>
        <p:nvSpPr>
          <p:cNvPr id="8" name="Oval 7"/>
          <p:cNvSpPr/>
          <p:nvPr/>
        </p:nvSpPr>
        <p:spPr>
          <a:xfrm>
            <a:off x="669852" y="2541180"/>
            <a:ext cx="3062176" cy="1658175"/>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3916" y="4603898"/>
            <a:ext cx="2603598" cy="954107"/>
          </a:xfrm>
          <a:prstGeom prst="rect">
            <a:avLst/>
          </a:prstGeom>
          <a:noFill/>
        </p:spPr>
        <p:txBody>
          <a:bodyPr wrap="none" rtlCol="0">
            <a:spAutoFit/>
          </a:bodyPr>
          <a:lstStyle/>
          <a:p>
            <a:r>
              <a:rPr lang="en-US" dirty="0" smtClean="0"/>
              <a:t>Latitude</a:t>
            </a:r>
          </a:p>
          <a:p>
            <a:r>
              <a:rPr lang="en-US" dirty="0" smtClean="0"/>
              <a:t>Longitude</a:t>
            </a:r>
          </a:p>
          <a:p>
            <a:r>
              <a:rPr lang="en-US" dirty="0" smtClean="0"/>
              <a:t>Ellipsoid Height</a:t>
            </a:r>
          </a:p>
          <a:p>
            <a:r>
              <a:rPr lang="en-US" dirty="0" smtClean="0"/>
              <a:t>State Plane Coordinates</a:t>
            </a:r>
            <a:endParaRPr lang="en-US" dirty="0"/>
          </a:p>
        </p:txBody>
      </p:sp>
      <p:sp>
        <p:nvSpPr>
          <p:cNvPr id="10" name="Freeform 9"/>
          <p:cNvSpPr/>
          <p:nvPr/>
        </p:nvSpPr>
        <p:spPr>
          <a:xfrm>
            <a:off x="382704" y="3349256"/>
            <a:ext cx="287147" cy="1244009"/>
          </a:xfrm>
          <a:custGeom>
            <a:avLst/>
            <a:gdLst>
              <a:gd name="connsiteX0" fmla="*/ 265882 w 287147"/>
              <a:gd name="connsiteY0" fmla="*/ 1244009 h 1244009"/>
              <a:gd name="connsiteX1" fmla="*/ 68 w 287147"/>
              <a:gd name="connsiteY1" fmla="*/ 489097 h 1244009"/>
              <a:gd name="connsiteX2" fmla="*/ 287147 w 287147"/>
              <a:gd name="connsiteY2" fmla="*/ 0 h 1244009"/>
            </a:gdLst>
            <a:ahLst/>
            <a:cxnLst>
              <a:cxn ang="0">
                <a:pos x="connsiteX0" y="connsiteY0"/>
              </a:cxn>
              <a:cxn ang="0">
                <a:pos x="connsiteX1" y="connsiteY1"/>
              </a:cxn>
              <a:cxn ang="0">
                <a:pos x="connsiteX2" y="connsiteY2"/>
              </a:cxn>
            </a:cxnLst>
            <a:rect l="l" t="t" r="r" b="b"/>
            <a:pathLst>
              <a:path w="287147" h="1244009">
                <a:moveTo>
                  <a:pt x="265882" y="1244009"/>
                </a:moveTo>
                <a:cubicBezTo>
                  <a:pt x="131203" y="970220"/>
                  <a:pt x="-3476" y="696432"/>
                  <a:pt x="68" y="489097"/>
                </a:cubicBezTo>
                <a:cubicBezTo>
                  <a:pt x="3612" y="281762"/>
                  <a:pt x="145379" y="140881"/>
                  <a:pt x="287147"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805916" y="2573078"/>
            <a:ext cx="1679944" cy="30728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flipH="1">
            <a:off x="7240154" y="3970756"/>
            <a:ext cx="1573984" cy="307777"/>
          </a:xfrm>
          <a:prstGeom prst="rect">
            <a:avLst/>
          </a:prstGeom>
          <a:noFill/>
        </p:spPr>
        <p:txBody>
          <a:bodyPr wrap="square" rtlCol="0">
            <a:spAutoFit/>
          </a:bodyPr>
          <a:lstStyle/>
          <a:p>
            <a:r>
              <a:rPr lang="en-US" dirty="0" smtClean="0"/>
              <a:t>Heights</a:t>
            </a:r>
          </a:p>
        </p:txBody>
      </p:sp>
      <p:cxnSp>
        <p:nvCxnSpPr>
          <p:cNvPr id="16" name="Straight Arrow Connector 15"/>
          <p:cNvCxnSpPr>
            <a:stCxn id="13" idx="3"/>
            <a:endCxn id="12" idx="3"/>
          </p:cNvCxnSpPr>
          <p:nvPr/>
        </p:nvCxnSpPr>
        <p:spPr>
          <a:xfrm flipH="1" flipV="1">
            <a:off x="6485860" y="4109483"/>
            <a:ext cx="754294" cy="151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66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the NAD 83’s</a:t>
            </a:r>
            <a:endParaRPr lang="en-US" dirty="0"/>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sp>
        <p:nvSpPr>
          <p:cNvPr id="6" name="Content Placeholder 5"/>
          <p:cNvSpPr>
            <a:spLocks noGrp="1"/>
          </p:cNvSpPr>
          <p:nvPr>
            <p:ph idx="1"/>
          </p:nvPr>
        </p:nvSpPr>
        <p:spPr/>
        <p:txBody>
          <a:bodyPr/>
          <a:lstStyle/>
          <a:p>
            <a:r>
              <a:rPr lang="en-US" sz="2800" u="sng" dirty="0" smtClean="0"/>
              <a:t>Three</a:t>
            </a:r>
            <a:r>
              <a:rPr lang="en-US" sz="2800" dirty="0" smtClean="0"/>
              <a:t> plate-(</a:t>
            </a:r>
            <a:r>
              <a:rPr lang="en-US" sz="2800" i="1" dirty="0" smtClean="0">
                <a:solidFill>
                  <a:srgbClr val="FF0000"/>
                </a:solidFill>
              </a:rPr>
              <a:t>pseudo</a:t>
            </a:r>
            <a:r>
              <a:rPr lang="en-US" sz="2800" dirty="0" smtClean="0"/>
              <a:t>)fixed frames will be replaced with </a:t>
            </a:r>
            <a:r>
              <a:rPr lang="en-US" sz="2800" u="sng" dirty="0" smtClean="0"/>
              <a:t>four</a:t>
            </a:r>
            <a:r>
              <a:rPr lang="en-US" sz="2800" dirty="0" smtClean="0"/>
              <a:t> </a:t>
            </a:r>
            <a:r>
              <a:rPr lang="en-US" sz="2800" i="1" dirty="0" smtClean="0"/>
              <a:t>plate-fixed</a:t>
            </a:r>
            <a:r>
              <a:rPr lang="en-US" sz="2800" dirty="0" smtClean="0"/>
              <a:t> reference frames</a:t>
            </a:r>
          </a:p>
          <a:p>
            <a:pPr lvl="1"/>
            <a:r>
              <a:rPr lang="en-US" sz="2400" dirty="0" smtClean="0"/>
              <a:t>N. Amer., Pacific, Mariana, Caribbean(new!)</a:t>
            </a:r>
          </a:p>
          <a:p>
            <a:r>
              <a:rPr lang="en-US" sz="2800" dirty="0"/>
              <a:t>Remove long-standing non-</a:t>
            </a:r>
            <a:r>
              <a:rPr lang="en-US" sz="2800" dirty="0" err="1"/>
              <a:t>geocentricity</a:t>
            </a:r>
            <a:r>
              <a:rPr lang="en-US" sz="2800" dirty="0"/>
              <a:t> of NAD 83 </a:t>
            </a:r>
            <a:r>
              <a:rPr lang="en-US" sz="2800" dirty="0" smtClean="0"/>
              <a:t>frames</a:t>
            </a:r>
            <a:endParaRPr lang="en-US" sz="2400" dirty="0"/>
          </a:p>
          <a:p>
            <a:r>
              <a:rPr lang="en-US" sz="2800" dirty="0" smtClean="0"/>
              <a:t>All four : identical to </a:t>
            </a:r>
            <a:r>
              <a:rPr lang="en-US" sz="2800" dirty="0" err="1" smtClean="0"/>
              <a:t>IGSxx</a:t>
            </a:r>
            <a:r>
              <a:rPr lang="en-US" sz="2800" dirty="0" smtClean="0"/>
              <a:t> at a TBD epoch</a:t>
            </a:r>
          </a:p>
          <a:p>
            <a:pPr lvl="1"/>
            <a:r>
              <a:rPr lang="en-US" sz="2400" dirty="0" smtClean="0"/>
              <a:t>2020.00?</a:t>
            </a:r>
          </a:p>
          <a:p>
            <a:r>
              <a:rPr lang="en-US" sz="2800" dirty="0" smtClean="0"/>
              <a:t>All four : differ from </a:t>
            </a:r>
            <a:r>
              <a:rPr lang="en-US" sz="2800" dirty="0" err="1" smtClean="0"/>
              <a:t>IGSxx</a:t>
            </a:r>
            <a:r>
              <a:rPr lang="en-US" sz="2800" dirty="0" smtClean="0"/>
              <a:t> by plate rotation only</a:t>
            </a:r>
          </a:p>
          <a:p>
            <a:pPr lvl="1"/>
            <a:r>
              <a:rPr lang="en-US" sz="2400" dirty="0" smtClean="0"/>
              <a:t>Updated Euler Pole determination for rigid plate only</a:t>
            </a:r>
          </a:p>
        </p:txBody>
      </p:sp>
    </p:spTree>
    <p:extLst>
      <p:ext uri="{BB962C8B-B14F-4D97-AF65-F5344CB8AC3E}">
        <p14:creationId xmlns:p14="http://schemas.microsoft.com/office/powerpoint/2010/main" val="29186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grpSp>
        <p:nvGrpSpPr>
          <p:cNvPr id="7" name="Group 19"/>
          <p:cNvGrpSpPr>
            <a:grpSpLocks/>
          </p:cNvGrpSpPr>
          <p:nvPr/>
        </p:nvGrpSpPr>
        <p:grpSpPr bwMode="auto">
          <a:xfrm>
            <a:off x="152400" y="1998663"/>
            <a:ext cx="7467600" cy="4038600"/>
            <a:chOff x="528" y="864"/>
            <a:chExt cx="4704" cy="2544"/>
          </a:xfrm>
        </p:grpSpPr>
        <p:sp>
          <p:nvSpPr>
            <p:cNvPr id="8" name="Arc 13"/>
            <p:cNvSpPr>
              <a:spLocks/>
            </p:cNvSpPr>
            <p:nvPr/>
          </p:nvSpPr>
          <p:spPr bwMode="auto">
            <a:xfrm>
              <a:off x="672" y="1056"/>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US"/>
            </a:p>
          </p:txBody>
        </p:sp>
        <p:sp>
          <p:nvSpPr>
            <p:cNvPr id="9" name="Line 14"/>
            <p:cNvSpPr>
              <a:spLocks noChangeShapeType="1"/>
            </p:cNvSpPr>
            <p:nvPr/>
          </p:nvSpPr>
          <p:spPr bwMode="auto">
            <a:xfrm>
              <a:off x="672" y="864"/>
              <a:ext cx="0" cy="2544"/>
            </a:xfrm>
            <a:prstGeom prst="line">
              <a:avLst/>
            </a:prstGeom>
            <a:noFill/>
            <a:ln w="25400">
              <a:solidFill>
                <a:srgbClr val="FF0000"/>
              </a:solidFill>
              <a:round/>
              <a:headEnd type="triangle" w="med" len="med"/>
              <a:tailEnd/>
            </a:ln>
            <a:effectLst/>
          </p:spPr>
          <p:txBody>
            <a:bodyPr wrap="none" anchor="ctr"/>
            <a:lstStyle/>
            <a:p>
              <a:endParaRPr lang="en-US"/>
            </a:p>
          </p:txBody>
        </p:sp>
        <p:sp>
          <p:nvSpPr>
            <p:cNvPr id="10" name="Line 15"/>
            <p:cNvSpPr>
              <a:spLocks noChangeShapeType="1"/>
            </p:cNvSpPr>
            <p:nvPr/>
          </p:nvSpPr>
          <p:spPr bwMode="auto">
            <a:xfrm flipH="1">
              <a:off x="528" y="3264"/>
              <a:ext cx="4704" cy="0"/>
            </a:xfrm>
            <a:prstGeom prst="line">
              <a:avLst/>
            </a:prstGeom>
            <a:noFill/>
            <a:ln w="25400">
              <a:solidFill>
                <a:srgbClr val="FF0000"/>
              </a:solidFill>
              <a:round/>
              <a:headEnd type="triangle" w="med" len="med"/>
              <a:tailEnd/>
            </a:ln>
            <a:effectLst/>
          </p:spPr>
          <p:txBody>
            <a:bodyPr wrap="none" anchor="ctr"/>
            <a:lstStyle/>
            <a:p>
              <a:endParaRPr lang="en-US"/>
            </a:p>
          </p:txBody>
        </p:sp>
      </p:grpSp>
      <p:grpSp>
        <p:nvGrpSpPr>
          <p:cNvPr id="11" name="Group 20"/>
          <p:cNvGrpSpPr>
            <a:grpSpLocks/>
          </p:cNvGrpSpPr>
          <p:nvPr/>
        </p:nvGrpSpPr>
        <p:grpSpPr bwMode="auto">
          <a:xfrm>
            <a:off x="1524000" y="1571625"/>
            <a:ext cx="7467600" cy="4038600"/>
            <a:chOff x="960" y="672"/>
            <a:chExt cx="4704" cy="2544"/>
          </a:xfrm>
        </p:grpSpPr>
        <p:sp>
          <p:nvSpPr>
            <p:cNvPr id="12" name="Arc 16"/>
            <p:cNvSpPr>
              <a:spLocks/>
            </p:cNvSpPr>
            <p:nvPr/>
          </p:nvSpPr>
          <p:spPr bwMode="auto">
            <a:xfrm>
              <a:off x="1104" y="864"/>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lstStyle/>
            <a:p>
              <a:endParaRPr lang="en-US"/>
            </a:p>
          </p:txBody>
        </p:sp>
        <p:sp>
          <p:nvSpPr>
            <p:cNvPr id="13" name="Line 17"/>
            <p:cNvSpPr>
              <a:spLocks noChangeShapeType="1"/>
            </p:cNvSpPr>
            <p:nvPr/>
          </p:nvSpPr>
          <p:spPr bwMode="auto">
            <a:xfrm>
              <a:off x="1104" y="672"/>
              <a:ext cx="0" cy="2544"/>
            </a:xfrm>
            <a:prstGeom prst="line">
              <a:avLst/>
            </a:prstGeom>
            <a:noFill/>
            <a:ln w="25400">
              <a:solidFill>
                <a:schemeClr val="tx1"/>
              </a:solidFill>
              <a:round/>
              <a:headEnd type="triangle" w="med" len="med"/>
              <a:tailEnd/>
            </a:ln>
            <a:effectLst/>
          </p:spPr>
          <p:txBody>
            <a:bodyPr wrap="none" anchor="ctr"/>
            <a:lstStyle/>
            <a:p>
              <a:endParaRPr lang="en-US"/>
            </a:p>
          </p:txBody>
        </p:sp>
        <p:sp>
          <p:nvSpPr>
            <p:cNvPr id="14" name="Line 18"/>
            <p:cNvSpPr>
              <a:spLocks noChangeShapeType="1"/>
            </p:cNvSpPr>
            <p:nvPr/>
          </p:nvSpPr>
          <p:spPr bwMode="auto">
            <a:xfrm flipH="1">
              <a:off x="960" y="3072"/>
              <a:ext cx="4704" cy="0"/>
            </a:xfrm>
            <a:prstGeom prst="line">
              <a:avLst/>
            </a:prstGeom>
            <a:noFill/>
            <a:ln w="25400">
              <a:solidFill>
                <a:schemeClr val="tx1"/>
              </a:solidFill>
              <a:round/>
              <a:headEnd type="triangle" w="med" len="med"/>
              <a:tailEnd/>
            </a:ln>
            <a:effectLst/>
          </p:spPr>
          <p:txBody>
            <a:bodyPr wrap="none" anchor="ctr"/>
            <a:lstStyle/>
            <a:p>
              <a:endParaRPr lang="en-US"/>
            </a:p>
          </p:txBody>
        </p:sp>
      </p:grpSp>
      <p:sp>
        <p:nvSpPr>
          <p:cNvPr id="15" name="Line 21"/>
          <p:cNvSpPr>
            <a:spLocks noChangeShapeType="1"/>
          </p:cNvSpPr>
          <p:nvPr/>
        </p:nvSpPr>
        <p:spPr bwMode="auto">
          <a:xfrm flipV="1">
            <a:off x="390525" y="5381625"/>
            <a:ext cx="1362075" cy="409575"/>
          </a:xfrm>
          <a:prstGeom prst="line">
            <a:avLst/>
          </a:prstGeom>
          <a:noFill/>
          <a:ln w="9525">
            <a:solidFill>
              <a:schemeClr val="tx1"/>
            </a:solidFill>
            <a:prstDash val="dash"/>
            <a:round/>
            <a:headEnd type="triangle" w="med" len="med"/>
            <a:tailEnd type="triangle" w="med" len="med"/>
          </a:ln>
          <a:effectLst/>
        </p:spPr>
        <p:txBody>
          <a:bodyPr wrap="none" anchor="ctr"/>
          <a:lstStyle/>
          <a:p>
            <a:endParaRPr lang="en-US"/>
          </a:p>
        </p:txBody>
      </p:sp>
      <p:sp>
        <p:nvSpPr>
          <p:cNvPr id="16" name="Freeform 22"/>
          <p:cNvSpPr>
            <a:spLocks/>
          </p:cNvSpPr>
          <p:nvPr/>
        </p:nvSpPr>
        <p:spPr bwMode="auto">
          <a:xfrm rot="21195126">
            <a:off x="4491038" y="993775"/>
            <a:ext cx="2406650" cy="835025"/>
          </a:xfrm>
          <a:custGeom>
            <a:avLst/>
            <a:gdLst/>
            <a:ahLst/>
            <a:cxnLst>
              <a:cxn ang="0">
                <a:pos x="0" y="0"/>
              </a:cxn>
              <a:cxn ang="0">
                <a:pos x="91" y="36"/>
              </a:cxn>
              <a:cxn ang="0">
                <a:pos x="203" y="51"/>
              </a:cxn>
              <a:cxn ang="0">
                <a:pos x="602" y="86"/>
              </a:cxn>
              <a:cxn ang="0">
                <a:pos x="657" y="101"/>
              </a:cxn>
              <a:cxn ang="0">
                <a:pos x="814" y="192"/>
              </a:cxn>
              <a:cxn ang="0">
                <a:pos x="971" y="207"/>
              </a:cxn>
              <a:cxn ang="0">
                <a:pos x="1092" y="238"/>
              </a:cxn>
              <a:cxn ang="0">
                <a:pos x="1158" y="258"/>
              </a:cxn>
              <a:cxn ang="0">
                <a:pos x="1238" y="303"/>
              </a:cxn>
              <a:cxn ang="0">
                <a:pos x="1274" y="349"/>
              </a:cxn>
              <a:cxn ang="0">
                <a:pos x="1471" y="500"/>
              </a:cxn>
              <a:cxn ang="0">
                <a:pos x="1516" y="526"/>
              </a:cxn>
            </a:cxnLst>
            <a:rect l="0" t="0" r="r" b="b"/>
            <a:pathLst>
              <a:path w="1516" h="526">
                <a:moveTo>
                  <a:pt x="0" y="0"/>
                </a:moveTo>
                <a:cubicBezTo>
                  <a:pt x="31" y="10"/>
                  <a:pt x="59" y="28"/>
                  <a:pt x="91" y="36"/>
                </a:cubicBezTo>
                <a:cubicBezTo>
                  <a:pt x="147" y="51"/>
                  <a:pt x="131" y="46"/>
                  <a:pt x="203" y="51"/>
                </a:cubicBezTo>
                <a:cubicBezTo>
                  <a:pt x="338" y="28"/>
                  <a:pt x="470" y="70"/>
                  <a:pt x="602" y="86"/>
                </a:cubicBezTo>
                <a:cubicBezTo>
                  <a:pt x="621" y="91"/>
                  <a:pt x="638" y="96"/>
                  <a:pt x="657" y="101"/>
                </a:cubicBezTo>
                <a:cubicBezTo>
                  <a:pt x="704" y="135"/>
                  <a:pt x="758" y="178"/>
                  <a:pt x="814" y="192"/>
                </a:cubicBezTo>
                <a:cubicBezTo>
                  <a:pt x="863" y="204"/>
                  <a:pt x="921" y="203"/>
                  <a:pt x="971" y="207"/>
                </a:cubicBezTo>
                <a:cubicBezTo>
                  <a:pt x="1014" y="214"/>
                  <a:pt x="1050" y="232"/>
                  <a:pt x="1092" y="238"/>
                </a:cubicBezTo>
                <a:cubicBezTo>
                  <a:pt x="1114" y="247"/>
                  <a:pt x="1136" y="251"/>
                  <a:pt x="1158" y="258"/>
                </a:cubicBezTo>
                <a:cubicBezTo>
                  <a:pt x="1184" y="275"/>
                  <a:pt x="1212" y="286"/>
                  <a:pt x="1238" y="303"/>
                </a:cubicBezTo>
                <a:cubicBezTo>
                  <a:pt x="1261" y="318"/>
                  <a:pt x="1253" y="328"/>
                  <a:pt x="1274" y="349"/>
                </a:cubicBezTo>
                <a:cubicBezTo>
                  <a:pt x="1331" y="406"/>
                  <a:pt x="1393" y="474"/>
                  <a:pt x="1471" y="500"/>
                </a:cubicBezTo>
                <a:cubicBezTo>
                  <a:pt x="1480" y="510"/>
                  <a:pt x="1502" y="526"/>
                  <a:pt x="1516" y="526"/>
                </a:cubicBezTo>
              </a:path>
            </a:pathLst>
          </a:custGeom>
          <a:noFill/>
          <a:ln w="50800" cap="flat" cmpd="sng">
            <a:solidFill>
              <a:srgbClr val="339966"/>
            </a:solidFill>
            <a:prstDash val="solid"/>
            <a:round/>
            <a:headEnd/>
            <a:tailEnd/>
          </a:ln>
          <a:effectLst/>
        </p:spPr>
        <p:txBody>
          <a:bodyPr wrap="none" anchor="ctr"/>
          <a:lstStyle/>
          <a:p>
            <a:endParaRPr lang="en-US"/>
          </a:p>
        </p:txBody>
      </p:sp>
      <p:sp>
        <p:nvSpPr>
          <p:cNvPr id="17" name="Oval 23"/>
          <p:cNvSpPr>
            <a:spLocks noChangeArrowheads="1"/>
          </p:cNvSpPr>
          <p:nvPr/>
        </p:nvSpPr>
        <p:spPr bwMode="auto">
          <a:xfrm>
            <a:off x="5791200" y="1266825"/>
            <a:ext cx="76200" cy="76200"/>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8" name="Line 25"/>
          <p:cNvSpPr>
            <a:spLocks noChangeShapeType="1"/>
          </p:cNvSpPr>
          <p:nvPr/>
        </p:nvSpPr>
        <p:spPr bwMode="auto">
          <a:xfrm flipH="1">
            <a:off x="4840288" y="1301750"/>
            <a:ext cx="981075" cy="1881188"/>
          </a:xfrm>
          <a:prstGeom prst="line">
            <a:avLst/>
          </a:prstGeom>
          <a:noFill/>
          <a:ln w="25400" cap="rnd">
            <a:solidFill>
              <a:srgbClr val="FF0000"/>
            </a:solidFill>
            <a:prstDash val="sysDot"/>
            <a:round/>
            <a:headEnd type="stealth" w="med" len="med"/>
            <a:tailEnd/>
          </a:ln>
          <a:effectLst/>
        </p:spPr>
        <p:txBody>
          <a:bodyPr wrap="none" anchor="ctr"/>
          <a:lstStyle/>
          <a:p>
            <a:endParaRPr lang="en-US"/>
          </a:p>
        </p:txBody>
      </p:sp>
      <p:sp>
        <p:nvSpPr>
          <p:cNvPr id="19" name="Text Box 26"/>
          <p:cNvSpPr txBox="1">
            <a:spLocks noChangeArrowheads="1"/>
          </p:cNvSpPr>
          <p:nvPr/>
        </p:nvSpPr>
        <p:spPr bwMode="auto">
          <a:xfrm rot="20455494">
            <a:off x="447150" y="5278716"/>
            <a:ext cx="896399" cy="369332"/>
          </a:xfrm>
          <a:prstGeom prst="rect">
            <a:avLst/>
          </a:prstGeom>
          <a:noFill/>
          <a:ln w="9525" algn="ctr">
            <a:noFill/>
            <a:miter lim="800000"/>
            <a:headEnd/>
            <a:tailEnd/>
          </a:ln>
          <a:effectLst/>
        </p:spPr>
        <p:txBody>
          <a:bodyPr wrap="none">
            <a:spAutoFit/>
          </a:bodyPr>
          <a:lstStyle/>
          <a:p>
            <a:r>
              <a:rPr lang="en-US" dirty="0"/>
              <a:t>~</a:t>
            </a:r>
            <a:r>
              <a:rPr lang="en-US" dirty="0" smtClean="0"/>
              <a:t>2.2 </a:t>
            </a:r>
            <a:r>
              <a:rPr lang="en-US" dirty="0"/>
              <a:t>m</a:t>
            </a:r>
          </a:p>
        </p:txBody>
      </p:sp>
      <p:sp>
        <p:nvSpPr>
          <p:cNvPr id="20" name="Text Box 27"/>
          <p:cNvSpPr txBox="1">
            <a:spLocks noChangeArrowheads="1"/>
          </p:cNvSpPr>
          <p:nvPr/>
        </p:nvSpPr>
        <p:spPr bwMode="auto">
          <a:xfrm>
            <a:off x="1017588" y="5942569"/>
            <a:ext cx="1606550" cy="366713"/>
          </a:xfrm>
          <a:prstGeom prst="rect">
            <a:avLst/>
          </a:prstGeom>
          <a:noFill/>
          <a:ln w="9525" algn="ctr">
            <a:noFill/>
            <a:miter lim="800000"/>
            <a:headEnd/>
            <a:tailEnd/>
          </a:ln>
          <a:effectLst/>
        </p:spPr>
        <p:txBody>
          <a:bodyPr wrap="none">
            <a:spAutoFit/>
          </a:bodyPr>
          <a:lstStyle/>
          <a:p>
            <a:r>
              <a:rPr lang="en-US" dirty="0"/>
              <a:t>NAD 83 origin</a:t>
            </a:r>
          </a:p>
        </p:txBody>
      </p:sp>
      <p:sp>
        <p:nvSpPr>
          <p:cNvPr id="21" name="Line 28"/>
          <p:cNvSpPr>
            <a:spLocks noChangeShapeType="1"/>
          </p:cNvSpPr>
          <p:nvPr/>
        </p:nvSpPr>
        <p:spPr bwMode="auto">
          <a:xfrm flipH="1" flipV="1">
            <a:off x="466724" y="5895974"/>
            <a:ext cx="550863" cy="151934"/>
          </a:xfrm>
          <a:prstGeom prst="line">
            <a:avLst/>
          </a:prstGeom>
          <a:noFill/>
          <a:ln w="9525">
            <a:solidFill>
              <a:schemeClr val="tx1"/>
            </a:solidFill>
            <a:round/>
            <a:headEnd/>
            <a:tailEnd type="triangle" w="med" len="med"/>
          </a:ln>
          <a:effectLst/>
        </p:spPr>
        <p:txBody>
          <a:bodyPr wrap="none" anchor="ctr"/>
          <a:lstStyle/>
          <a:p>
            <a:endParaRPr lang="en-US"/>
          </a:p>
        </p:txBody>
      </p:sp>
      <p:sp>
        <p:nvSpPr>
          <p:cNvPr id="22" name="Text Box 29"/>
          <p:cNvSpPr txBox="1">
            <a:spLocks noChangeArrowheads="1"/>
          </p:cNvSpPr>
          <p:nvPr/>
        </p:nvSpPr>
        <p:spPr bwMode="auto">
          <a:xfrm>
            <a:off x="1908175" y="4278313"/>
            <a:ext cx="1441420" cy="369332"/>
          </a:xfrm>
          <a:prstGeom prst="rect">
            <a:avLst/>
          </a:prstGeom>
          <a:noFill/>
          <a:ln w="9525" algn="ctr">
            <a:noFill/>
            <a:miter lim="800000"/>
            <a:headEnd/>
            <a:tailEnd/>
          </a:ln>
          <a:effectLst/>
        </p:spPr>
        <p:txBody>
          <a:bodyPr wrap="none">
            <a:spAutoFit/>
          </a:bodyPr>
          <a:lstStyle/>
          <a:p>
            <a:r>
              <a:rPr lang="en-US" dirty="0" err="1" smtClean="0"/>
              <a:t>IGSxx</a:t>
            </a:r>
            <a:r>
              <a:rPr lang="en-US" dirty="0" smtClean="0"/>
              <a:t> </a:t>
            </a:r>
            <a:r>
              <a:rPr lang="en-US" dirty="0"/>
              <a:t>origin</a:t>
            </a:r>
          </a:p>
        </p:txBody>
      </p:sp>
      <p:sp>
        <p:nvSpPr>
          <p:cNvPr id="23" name="Line 30"/>
          <p:cNvSpPr>
            <a:spLocks noChangeShapeType="1"/>
          </p:cNvSpPr>
          <p:nvPr/>
        </p:nvSpPr>
        <p:spPr bwMode="auto">
          <a:xfrm flipH="1">
            <a:off x="1820863" y="4616450"/>
            <a:ext cx="311150" cy="708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4" name="Line 31"/>
          <p:cNvSpPr>
            <a:spLocks noChangeShapeType="1"/>
          </p:cNvSpPr>
          <p:nvPr/>
        </p:nvSpPr>
        <p:spPr bwMode="auto">
          <a:xfrm>
            <a:off x="4937125" y="2997200"/>
            <a:ext cx="168275" cy="90488"/>
          </a:xfrm>
          <a:prstGeom prst="line">
            <a:avLst/>
          </a:prstGeom>
          <a:noFill/>
          <a:ln w="9525">
            <a:solidFill>
              <a:schemeClr val="tx1"/>
            </a:solidFill>
            <a:round/>
            <a:headEnd/>
            <a:tailEnd/>
          </a:ln>
          <a:effectLst/>
        </p:spPr>
        <p:txBody>
          <a:bodyPr wrap="none" anchor="ctr"/>
          <a:lstStyle/>
          <a:p>
            <a:endParaRPr lang="en-US"/>
          </a:p>
        </p:txBody>
      </p:sp>
      <p:sp>
        <p:nvSpPr>
          <p:cNvPr id="25" name="Line 32"/>
          <p:cNvSpPr>
            <a:spLocks noChangeShapeType="1"/>
          </p:cNvSpPr>
          <p:nvPr/>
        </p:nvSpPr>
        <p:spPr bwMode="auto">
          <a:xfrm flipV="1">
            <a:off x="5029200" y="3087688"/>
            <a:ext cx="80963" cy="157162"/>
          </a:xfrm>
          <a:prstGeom prst="line">
            <a:avLst/>
          </a:prstGeom>
          <a:noFill/>
          <a:ln w="9525">
            <a:solidFill>
              <a:schemeClr val="tx1"/>
            </a:solidFill>
            <a:round/>
            <a:headEnd/>
            <a:tailEnd/>
          </a:ln>
          <a:effectLst/>
        </p:spPr>
        <p:txBody>
          <a:bodyPr wrap="none" anchor="ctr"/>
          <a:lstStyle/>
          <a:p>
            <a:endParaRPr lang="en-US"/>
          </a:p>
        </p:txBody>
      </p:sp>
      <p:sp>
        <p:nvSpPr>
          <p:cNvPr id="26" name="Line 33"/>
          <p:cNvSpPr>
            <a:spLocks noChangeShapeType="1"/>
          </p:cNvSpPr>
          <p:nvPr/>
        </p:nvSpPr>
        <p:spPr bwMode="auto">
          <a:xfrm>
            <a:off x="5484813" y="2281238"/>
            <a:ext cx="195262" cy="60325"/>
          </a:xfrm>
          <a:prstGeom prst="line">
            <a:avLst/>
          </a:prstGeom>
          <a:noFill/>
          <a:ln w="9525">
            <a:solidFill>
              <a:schemeClr val="tx1"/>
            </a:solidFill>
            <a:round/>
            <a:headEnd/>
            <a:tailEnd/>
          </a:ln>
          <a:effectLst/>
        </p:spPr>
        <p:txBody>
          <a:bodyPr wrap="none" anchor="ctr"/>
          <a:lstStyle/>
          <a:p>
            <a:endParaRPr lang="en-US"/>
          </a:p>
        </p:txBody>
      </p:sp>
      <p:sp>
        <p:nvSpPr>
          <p:cNvPr id="27" name="Line 34"/>
          <p:cNvSpPr>
            <a:spLocks noChangeShapeType="1"/>
          </p:cNvSpPr>
          <p:nvPr/>
        </p:nvSpPr>
        <p:spPr bwMode="auto">
          <a:xfrm flipV="1">
            <a:off x="5634038" y="2341563"/>
            <a:ext cx="50800" cy="157162"/>
          </a:xfrm>
          <a:prstGeom prst="line">
            <a:avLst/>
          </a:prstGeom>
          <a:noFill/>
          <a:ln w="9525">
            <a:solidFill>
              <a:schemeClr val="tx1"/>
            </a:solidFill>
            <a:round/>
            <a:headEnd/>
            <a:tailEnd/>
          </a:ln>
          <a:effectLst/>
        </p:spPr>
        <p:txBody>
          <a:bodyPr wrap="none" anchor="ctr"/>
          <a:lstStyle/>
          <a:p>
            <a:endParaRPr lang="en-US"/>
          </a:p>
        </p:txBody>
      </p:sp>
      <p:sp>
        <p:nvSpPr>
          <p:cNvPr id="28" name="Line 24"/>
          <p:cNvSpPr>
            <a:spLocks noChangeShapeType="1"/>
          </p:cNvSpPr>
          <p:nvPr/>
        </p:nvSpPr>
        <p:spPr bwMode="auto">
          <a:xfrm flipH="1">
            <a:off x="5432425" y="1312863"/>
            <a:ext cx="392113" cy="1130300"/>
          </a:xfrm>
          <a:prstGeom prst="line">
            <a:avLst/>
          </a:prstGeom>
          <a:noFill/>
          <a:ln w="25400" cap="rnd">
            <a:solidFill>
              <a:schemeClr val="tx1"/>
            </a:solidFill>
            <a:prstDash val="sysDot"/>
            <a:round/>
            <a:headEnd type="stealth" w="med" len="med"/>
            <a:tailEnd/>
          </a:ln>
          <a:effectLst/>
        </p:spPr>
        <p:txBody>
          <a:bodyPr wrap="none" anchor="ctr"/>
          <a:lstStyle/>
          <a:p>
            <a:endParaRPr lang="en-US"/>
          </a:p>
        </p:txBody>
      </p:sp>
      <p:sp>
        <p:nvSpPr>
          <p:cNvPr id="29" name="Text Box 35"/>
          <p:cNvSpPr txBox="1">
            <a:spLocks noChangeArrowheads="1"/>
          </p:cNvSpPr>
          <p:nvPr/>
        </p:nvSpPr>
        <p:spPr bwMode="auto">
          <a:xfrm>
            <a:off x="6591300" y="1274763"/>
            <a:ext cx="1746250" cy="366712"/>
          </a:xfrm>
          <a:prstGeom prst="rect">
            <a:avLst/>
          </a:prstGeom>
          <a:noFill/>
          <a:ln w="9525" algn="ctr">
            <a:noFill/>
            <a:miter lim="800000"/>
            <a:headEnd/>
            <a:tailEnd/>
          </a:ln>
          <a:effectLst/>
        </p:spPr>
        <p:txBody>
          <a:bodyPr wrap="none">
            <a:spAutoFit/>
          </a:bodyPr>
          <a:lstStyle/>
          <a:p>
            <a:r>
              <a:rPr lang="en-US"/>
              <a:t>Earth’s Surface</a:t>
            </a:r>
          </a:p>
        </p:txBody>
      </p:sp>
      <p:sp>
        <p:nvSpPr>
          <p:cNvPr id="30" name="Text Box 36"/>
          <p:cNvSpPr txBox="1">
            <a:spLocks noChangeArrowheads="1"/>
          </p:cNvSpPr>
          <p:nvPr/>
        </p:nvSpPr>
        <p:spPr bwMode="auto">
          <a:xfrm>
            <a:off x="4608513" y="1647825"/>
            <a:ext cx="800100" cy="366713"/>
          </a:xfrm>
          <a:prstGeom prst="rect">
            <a:avLst/>
          </a:prstGeom>
          <a:noFill/>
          <a:ln w="9525" algn="ctr">
            <a:noFill/>
            <a:miter lim="800000"/>
            <a:headEnd/>
            <a:tailEnd/>
          </a:ln>
          <a:effectLst/>
        </p:spPr>
        <p:txBody>
          <a:bodyPr wrap="none">
            <a:spAutoFit/>
          </a:bodyPr>
          <a:lstStyle/>
          <a:p>
            <a:r>
              <a:rPr lang="en-US">
                <a:solidFill>
                  <a:srgbClr val="FF3300"/>
                </a:solidFill>
              </a:rPr>
              <a:t>h</a:t>
            </a:r>
            <a:r>
              <a:rPr lang="en-US" baseline="-25000">
                <a:solidFill>
                  <a:srgbClr val="FF3300"/>
                </a:solidFill>
              </a:rPr>
              <a:t>NAD83</a:t>
            </a:r>
          </a:p>
        </p:txBody>
      </p:sp>
      <p:sp>
        <p:nvSpPr>
          <p:cNvPr id="31" name="Text Box 37"/>
          <p:cNvSpPr txBox="1">
            <a:spLocks noChangeArrowheads="1"/>
          </p:cNvSpPr>
          <p:nvPr/>
        </p:nvSpPr>
        <p:spPr bwMode="auto">
          <a:xfrm>
            <a:off x="5597525" y="1800225"/>
            <a:ext cx="732893" cy="369332"/>
          </a:xfrm>
          <a:prstGeom prst="rect">
            <a:avLst/>
          </a:prstGeom>
          <a:noFill/>
          <a:ln w="9525" algn="ctr">
            <a:noFill/>
            <a:miter lim="800000"/>
            <a:headEnd/>
            <a:tailEnd/>
          </a:ln>
          <a:effectLst/>
        </p:spPr>
        <p:txBody>
          <a:bodyPr wrap="none">
            <a:spAutoFit/>
          </a:bodyPr>
          <a:lstStyle/>
          <a:p>
            <a:r>
              <a:rPr lang="en-US" dirty="0" err="1" smtClean="0"/>
              <a:t>h</a:t>
            </a:r>
            <a:r>
              <a:rPr lang="en-US" baseline="-25000" dirty="0" err="1" smtClean="0"/>
              <a:t>IGSxx</a:t>
            </a:r>
            <a:endParaRPr lang="en-US" baseline="-25000" dirty="0"/>
          </a:p>
        </p:txBody>
      </p:sp>
      <p:sp>
        <p:nvSpPr>
          <p:cNvPr id="34" name="Text Box 39"/>
          <p:cNvSpPr txBox="1">
            <a:spLocks noChangeArrowheads="1"/>
          </p:cNvSpPr>
          <p:nvPr/>
        </p:nvSpPr>
        <p:spPr bwMode="auto">
          <a:xfrm>
            <a:off x="7010620" y="1566000"/>
            <a:ext cx="2223350" cy="1754326"/>
          </a:xfrm>
          <a:prstGeom prst="rect">
            <a:avLst/>
          </a:prstGeom>
          <a:noFill/>
          <a:ln w="9525" algn="ctr">
            <a:noFill/>
            <a:miter lim="800000"/>
            <a:headEnd/>
            <a:tailEnd/>
          </a:ln>
          <a:effectLst/>
        </p:spPr>
        <p:txBody>
          <a:bodyPr wrap="square">
            <a:spAutoFit/>
          </a:bodyPr>
          <a:lstStyle/>
          <a:p>
            <a:r>
              <a:rPr lang="en-US" dirty="0" smtClean="0">
                <a:latin typeface="Symbol" panose="05050102010706020507" pitchFamily="18" charset="2"/>
              </a:rPr>
              <a:t>f</a:t>
            </a:r>
            <a:r>
              <a:rPr lang="en-US" baseline="-25000" dirty="0" smtClean="0"/>
              <a:t>NAD83</a:t>
            </a:r>
            <a:r>
              <a:rPr lang="en-US" dirty="0" smtClean="0"/>
              <a:t> – </a:t>
            </a:r>
            <a:r>
              <a:rPr lang="en-US" dirty="0" err="1" smtClean="0">
                <a:latin typeface="Symbol" panose="05050102010706020507" pitchFamily="18" charset="2"/>
              </a:rPr>
              <a:t>f</a:t>
            </a:r>
            <a:r>
              <a:rPr lang="en-US" baseline="-25000" dirty="0" err="1" smtClean="0"/>
              <a:t>IGSxx</a:t>
            </a:r>
            <a:r>
              <a:rPr lang="en-US" baseline="-25000" dirty="0" smtClean="0"/>
              <a:t> </a:t>
            </a:r>
          </a:p>
          <a:p>
            <a:r>
              <a:rPr lang="en-US" dirty="0" smtClean="0">
                <a:latin typeface="Symbol" panose="05050102010706020507" pitchFamily="18" charset="2"/>
              </a:rPr>
              <a:t>l</a:t>
            </a:r>
            <a:r>
              <a:rPr lang="en-US" baseline="-25000" dirty="0" smtClean="0"/>
              <a:t>NAD83</a:t>
            </a:r>
            <a:r>
              <a:rPr lang="en-US" dirty="0" smtClean="0"/>
              <a:t> </a:t>
            </a:r>
            <a:r>
              <a:rPr lang="en-US" dirty="0"/>
              <a:t>– </a:t>
            </a:r>
            <a:r>
              <a:rPr lang="en-US" dirty="0" err="1" smtClean="0">
                <a:latin typeface="Symbol" panose="05050102010706020507" pitchFamily="18" charset="2"/>
              </a:rPr>
              <a:t>l</a:t>
            </a:r>
            <a:r>
              <a:rPr lang="en-US" baseline="-25000" dirty="0" err="1" smtClean="0"/>
              <a:t>IGSxx</a:t>
            </a:r>
            <a:r>
              <a:rPr lang="en-US" baseline="-25000" dirty="0" smtClean="0"/>
              <a:t> </a:t>
            </a:r>
            <a:endParaRPr lang="en-US" baseline="-25000" dirty="0"/>
          </a:p>
          <a:p>
            <a:r>
              <a:rPr lang="en-US" dirty="0"/>
              <a:t>h</a:t>
            </a:r>
            <a:r>
              <a:rPr lang="en-US" baseline="-25000" dirty="0"/>
              <a:t>NAD83</a:t>
            </a:r>
            <a:r>
              <a:rPr lang="en-US" dirty="0"/>
              <a:t> – </a:t>
            </a:r>
            <a:r>
              <a:rPr lang="en-US" dirty="0" err="1" smtClean="0"/>
              <a:t>h</a:t>
            </a:r>
            <a:r>
              <a:rPr lang="en-US" baseline="-25000" dirty="0" err="1" smtClean="0"/>
              <a:t>IGSxx</a:t>
            </a:r>
            <a:r>
              <a:rPr lang="en-US" baseline="-25000" dirty="0" smtClean="0"/>
              <a:t> </a:t>
            </a:r>
            <a:endParaRPr lang="en-US" baseline="-25000" dirty="0"/>
          </a:p>
          <a:p>
            <a:r>
              <a:rPr lang="en-US" dirty="0" smtClean="0"/>
              <a:t>      all vary </a:t>
            </a:r>
            <a:endParaRPr lang="en-US" dirty="0"/>
          </a:p>
          <a:p>
            <a:r>
              <a:rPr lang="en-US" dirty="0"/>
              <a:t>smoothly by latitude </a:t>
            </a:r>
          </a:p>
          <a:p>
            <a:r>
              <a:rPr lang="en-US" dirty="0"/>
              <a:t>and </a:t>
            </a:r>
            <a:r>
              <a:rPr lang="en-US" dirty="0" smtClean="0"/>
              <a:t>longitude</a:t>
            </a:r>
          </a:p>
        </p:txBody>
      </p:sp>
      <p:sp>
        <p:nvSpPr>
          <p:cNvPr id="2" name="TextBox 1"/>
          <p:cNvSpPr txBox="1"/>
          <p:nvPr/>
        </p:nvSpPr>
        <p:spPr>
          <a:xfrm>
            <a:off x="7170572" y="4200824"/>
            <a:ext cx="1018227" cy="923330"/>
          </a:xfrm>
          <a:prstGeom prst="rect">
            <a:avLst/>
          </a:prstGeom>
          <a:noFill/>
        </p:spPr>
        <p:txBody>
          <a:bodyPr wrap="none" rtlCol="0">
            <a:spAutoFit/>
          </a:bodyPr>
          <a:lstStyle/>
          <a:p>
            <a:r>
              <a:rPr lang="en-US" dirty="0" smtClean="0">
                <a:solidFill>
                  <a:schemeClr val="accent1"/>
                </a:solidFill>
              </a:rPr>
              <a:t>same</a:t>
            </a:r>
          </a:p>
          <a:p>
            <a:r>
              <a:rPr lang="en-US" dirty="0" smtClean="0">
                <a:solidFill>
                  <a:schemeClr val="accent1"/>
                </a:solidFill>
              </a:rPr>
              <a:t>GRS-80</a:t>
            </a:r>
          </a:p>
          <a:p>
            <a:r>
              <a:rPr lang="en-US" dirty="0" smtClean="0">
                <a:solidFill>
                  <a:schemeClr val="accent1"/>
                </a:solidFill>
              </a:rPr>
              <a:t>ellipsoid</a:t>
            </a:r>
            <a:endParaRPr lang="en-US" dirty="0">
              <a:solidFill>
                <a:schemeClr val="accent1"/>
              </a:solidFill>
            </a:endParaRPr>
          </a:p>
        </p:txBody>
      </p:sp>
      <p:cxnSp>
        <p:nvCxnSpPr>
          <p:cNvPr id="6" name="Straight Arrow Connector 5"/>
          <p:cNvCxnSpPr>
            <a:stCxn id="2" idx="0"/>
          </p:cNvCxnSpPr>
          <p:nvPr/>
        </p:nvCxnSpPr>
        <p:spPr>
          <a:xfrm flipV="1">
            <a:off x="7679686" y="3883888"/>
            <a:ext cx="207014" cy="3169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 idx="1"/>
          </p:cNvCxnSpPr>
          <p:nvPr/>
        </p:nvCxnSpPr>
        <p:spPr>
          <a:xfrm flipH="1">
            <a:off x="6840359" y="4662489"/>
            <a:ext cx="330213" cy="571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title"/>
          </p:nvPr>
        </p:nvSpPr>
        <p:spPr>
          <a:xfrm>
            <a:off x="38100" y="0"/>
            <a:ext cx="8458200" cy="1143000"/>
          </a:xfrm>
        </p:spPr>
        <p:txBody>
          <a:bodyPr/>
          <a:lstStyle/>
          <a:p>
            <a:r>
              <a:rPr lang="en-US" sz="4000" dirty="0" smtClean="0"/>
              <a:t>NAD 83’s non-</a:t>
            </a:r>
            <a:r>
              <a:rPr lang="en-US" sz="4000" dirty="0" err="1" smtClean="0"/>
              <a:t>geocentricity</a:t>
            </a:r>
            <a:endParaRPr lang="en-US" sz="4000" dirty="0"/>
          </a:p>
        </p:txBody>
      </p:sp>
      <p:sp>
        <p:nvSpPr>
          <p:cNvPr id="43" name="Rectangle 42"/>
          <p:cNvSpPr/>
          <p:nvPr/>
        </p:nvSpPr>
        <p:spPr>
          <a:xfrm>
            <a:off x="6938411" y="1641475"/>
            <a:ext cx="2205589" cy="1603375"/>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27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Fixed-Epoch Transformation </a:t>
            </a:r>
            <a:br>
              <a:rPr lang="en-US" dirty="0" smtClean="0"/>
            </a:br>
            <a:r>
              <a:rPr lang="en-US" dirty="0" smtClean="0"/>
              <a:t>NAD 83 to “2022”</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38300"/>
            <a:ext cx="3619500" cy="2586397"/>
          </a:xfrm>
        </p:spPr>
      </p:pic>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546" y="1628775"/>
            <a:ext cx="3718454" cy="26571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7924" y="4530809"/>
            <a:ext cx="2089785" cy="151955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355" y="4516828"/>
            <a:ext cx="2108835" cy="153340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530809"/>
            <a:ext cx="2089607" cy="1519428"/>
          </a:xfrm>
          <a:prstGeom prst="rect">
            <a:avLst/>
          </a:prstGeom>
        </p:spPr>
      </p:pic>
    </p:spTree>
    <p:extLst>
      <p:ext uri="{BB962C8B-B14F-4D97-AF65-F5344CB8AC3E}">
        <p14:creationId xmlns:p14="http://schemas.microsoft.com/office/powerpoint/2010/main" val="269428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pic>
        <p:nvPicPr>
          <p:cNvPr id="7" name="Picture 6" descr="CONUS unlabeled 3 .jpg"/>
          <p:cNvPicPr>
            <a:picLocks noChangeAspect="1"/>
          </p:cNvPicPr>
          <p:nvPr/>
        </p:nvPicPr>
        <p:blipFill>
          <a:blip r:embed="rId2" cstate="print"/>
          <a:stretch>
            <a:fillRect/>
          </a:stretch>
        </p:blipFill>
        <p:spPr>
          <a:xfrm>
            <a:off x="425450" y="1727094"/>
            <a:ext cx="7340600" cy="43053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84170973"/>
              </p:ext>
            </p:extLst>
          </p:nvPr>
        </p:nvGraphicFramePr>
        <p:xfrm>
          <a:off x="400050" y="1652846"/>
          <a:ext cx="6785630" cy="4236672"/>
        </p:xfrm>
        <a:graphic>
          <a:graphicData uri="http://schemas.openxmlformats.org/drawingml/2006/table">
            <a:tbl>
              <a:tblPr/>
              <a:tblGrid>
                <a:gridCol w="1357126">
                  <a:extLst>
                    <a:ext uri="{9D8B030D-6E8A-4147-A177-3AD203B41FA5}">
                      <a16:colId xmlns:a16="http://schemas.microsoft.com/office/drawing/2014/main" val="20000"/>
                    </a:ext>
                  </a:extLst>
                </a:gridCol>
                <a:gridCol w="1357126">
                  <a:extLst>
                    <a:ext uri="{9D8B030D-6E8A-4147-A177-3AD203B41FA5}">
                      <a16:colId xmlns:a16="http://schemas.microsoft.com/office/drawing/2014/main" val="20001"/>
                    </a:ext>
                  </a:extLst>
                </a:gridCol>
                <a:gridCol w="1357126">
                  <a:extLst>
                    <a:ext uri="{9D8B030D-6E8A-4147-A177-3AD203B41FA5}">
                      <a16:colId xmlns:a16="http://schemas.microsoft.com/office/drawing/2014/main" val="20002"/>
                    </a:ext>
                  </a:extLst>
                </a:gridCol>
                <a:gridCol w="1357126">
                  <a:extLst>
                    <a:ext uri="{9D8B030D-6E8A-4147-A177-3AD203B41FA5}">
                      <a16:colId xmlns:a16="http://schemas.microsoft.com/office/drawing/2014/main" val="20003"/>
                    </a:ext>
                  </a:extLst>
                </a:gridCol>
                <a:gridCol w="1357126">
                  <a:extLst>
                    <a:ext uri="{9D8B030D-6E8A-4147-A177-3AD203B41FA5}">
                      <a16:colId xmlns:a16="http://schemas.microsoft.com/office/drawing/2014/main" val="20004"/>
                    </a:ext>
                  </a:extLst>
                </a:gridCol>
              </a:tblGrid>
              <a:tr h="1059168">
                <a:tc>
                  <a:txBody>
                    <a:bodyPr/>
                    <a:lstStyle/>
                    <a:p>
                      <a:pPr marL="0" marR="0">
                        <a:spcBef>
                          <a:spcPts val="0"/>
                        </a:spcBef>
                        <a:spcAft>
                          <a:spcPts val="0"/>
                        </a:spcAft>
                      </a:pPr>
                      <a:endParaRPr lang="en-US" sz="1000" dirty="0">
                        <a:latin typeface="Times New Roman"/>
                        <a:ea typeface="Calibri"/>
                      </a:endParaRPr>
                    </a:p>
                  </a:txBody>
                  <a:tcPr marL="57772" marR="57772" marT="0" marB="0">
                    <a:lnL>
                      <a:noFill/>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a:noFill/>
                    </a:lnR>
                    <a:lnT>
                      <a:noFill/>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1059168">
                <a:tc>
                  <a:txBody>
                    <a:bodyPr/>
                    <a:lstStyle/>
                    <a:p>
                      <a:pPr marL="0" marR="0">
                        <a:spcBef>
                          <a:spcPts val="0"/>
                        </a:spcBef>
                        <a:spcAft>
                          <a:spcPts val="0"/>
                        </a:spcAft>
                      </a:pPr>
                      <a:endParaRPr lang="en-US" sz="1000">
                        <a:latin typeface="Times New Roman"/>
                        <a:ea typeface="Calibri"/>
                      </a:endParaRPr>
                    </a:p>
                  </a:txBody>
                  <a:tcPr marL="57772" marR="57772"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1059168">
                <a:tc>
                  <a:txBody>
                    <a:bodyPr/>
                    <a:lstStyle/>
                    <a:p>
                      <a:pPr marL="0" marR="0">
                        <a:spcBef>
                          <a:spcPts val="0"/>
                        </a:spcBef>
                        <a:spcAft>
                          <a:spcPts val="0"/>
                        </a:spcAft>
                      </a:pPr>
                      <a:endParaRPr lang="en-US" sz="1000" dirty="0">
                        <a:latin typeface="Times New Roman"/>
                        <a:ea typeface="Calibri"/>
                      </a:endParaRPr>
                    </a:p>
                  </a:txBody>
                  <a:tcPr marL="57772" marR="57772"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1059168">
                <a:tc>
                  <a:txBody>
                    <a:bodyPr/>
                    <a:lstStyle/>
                    <a:p>
                      <a:pPr marL="0" marR="0">
                        <a:spcBef>
                          <a:spcPts val="0"/>
                        </a:spcBef>
                        <a:spcAft>
                          <a:spcPts val="0"/>
                        </a:spcAft>
                      </a:pPr>
                      <a:endParaRPr lang="en-US" sz="1000">
                        <a:latin typeface="Times New Roman"/>
                        <a:ea typeface="Calibri"/>
                      </a:endParaRPr>
                    </a:p>
                  </a:txBody>
                  <a:tcPr marL="57772" marR="57772"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100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1000" dirty="0">
                        <a:latin typeface="Times New Roman"/>
                        <a:ea typeface="Calibri"/>
                      </a:endParaRPr>
                    </a:p>
                  </a:txBody>
                  <a:tcPr marL="57772" marR="57772"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val="10003"/>
                  </a:ext>
                </a:extLst>
              </a:tr>
            </a:tbl>
          </a:graphicData>
        </a:graphic>
      </p:graphicFrame>
      <p:sp>
        <p:nvSpPr>
          <p:cNvPr id="9" name="Title 1"/>
          <p:cNvSpPr>
            <a:spLocks noGrp="1"/>
          </p:cNvSpPr>
          <p:nvPr>
            <p:ph type="title"/>
          </p:nvPr>
        </p:nvSpPr>
        <p:spPr>
          <a:xfrm>
            <a:off x="38100" y="457200"/>
            <a:ext cx="8458200" cy="1143000"/>
          </a:xfrm>
        </p:spPr>
        <p:txBody>
          <a:bodyPr/>
          <a:lstStyle/>
          <a:p>
            <a:r>
              <a:rPr lang="en-US" sz="4000" dirty="0" smtClean="0"/>
              <a:t>Frame is rigid and </a:t>
            </a:r>
            <a:br>
              <a:rPr lang="en-US" sz="4000" dirty="0" smtClean="0"/>
            </a:br>
            <a:r>
              <a:rPr lang="en-US" sz="4000" dirty="0" smtClean="0"/>
              <a:t>fixed to rigid part of plate</a:t>
            </a:r>
            <a:endParaRPr lang="en-US" sz="4000" dirty="0"/>
          </a:p>
        </p:txBody>
      </p:sp>
      <p:sp>
        <p:nvSpPr>
          <p:cNvPr id="23" name="5-Point Star 22"/>
          <p:cNvSpPr/>
          <p:nvPr/>
        </p:nvSpPr>
        <p:spPr bwMode="auto">
          <a:xfrm>
            <a:off x="3659515" y="3365397"/>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6" name="Freeform 5"/>
          <p:cNvSpPr/>
          <p:nvPr/>
        </p:nvSpPr>
        <p:spPr>
          <a:xfrm>
            <a:off x="266178" y="1871358"/>
            <a:ext cx="2451772" cy="3122633"/>
          </a:xfrm>
          <a:custGeom>
            <a:avLst/>
            <a:gdLst>
              <a:gd name="connsiteX0" fmla="*/ 220519 w 2451772"/>
              <a:gd name="connsiteY0" fmla="*/ 60681 h 3122633"/>
              <a:gd name="connsiteX1" fmla="*/ 1444635 w 2451772"/>
              <a:gd name="connsiteY1" fmla="*/ 193416 h 3122633"/>
              <a:gd name="connsiteX2" fmla="*/ 1813345 w 2451772"/>
              <a:gd name="connsiteY2" fmla="*/ 1181558 h 3122633"/>
              <a:gd name="connsiteX3" fmla="*/ 2447525 w 2451772"/>
              <a:gd name="connsiteY3" fmla="*/ 2361429 h 3122633"/>
              <a:gd name="connsiteX4" fmla="*/ 1474132 w 2451772"/>
              <a:gd name="connsiteY4" fmla="*/ 3069352 h 3122633"/>
              <a:gd name="connsiteX5" fmla="*/ 530235 w 2451772"/>
              <a:gd name="connsiteY5" fmla="*/ 2951365 h 3122633"/>
              <a:gd name="connsiteX6" fmla="*/ 43538 w 2451772"/>
              <a:gd name="connsiteY6" fmla="*/ 1992719 h 3122633"/>
              <a:gd name="connsiteX7" fmla="*/ 43538 w 2451772"/>
              <a:gd name="connsiteY7" fmla="*/ 916087 h 3122633"/>
              <a:gd name="connsiteX8" fmla="*/ 220519 w 2451772"/>
              <a:gd name="connsiteY8" fmla="*/ 60681 h 312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772" h="3122633">
                <a:moveTo>
                  <a:pt x="220519" y="60681"/>
                </a:moveTo>
                <a:cubicBezTo>
                  <a:pt x="454035" y="-59764"/>
                  <a:pt x="1179164" y="6603"/>
                  <a:pt x="1444635" y="193416"/>
                </a:cubicBezTo>
                <a:cubicBezTo>
                  <a:pt x="1710106" y="380229"/>
                  <a:pt x="1646197" y="820223"/>
                  <a:pt x="1813345" y="1181558"/>
                </a:cubicBezTo>
                <a:cubicBezTo>
                  <a:pt x="1980493" y="1542893"/>
                  <a:pt x="2504061" y="2046797"/>
                  <a:pt x="2447525" y="2361429"/>
                </a:cubicBezTo>
                <a:cubicBezTo>
                  <a:pt x="2390990" y="2676061"/>
                  <a:pt x="1793680" y="2971029"/>
                  <a:pt x="1474132" y="3069352"/>
                </a:cubicBezTo>
                <a:cubicBezTo>
                  <a:pt x="1154584" y="3167675"/>
                  <a:pt x="768667" y="3130804"/>
                  <a:pt x="530235" y="2951365"/>
                </a:cubicBezTo>
                <a:cubicBezTo>
                  <a:pt x="291803" y="2771926"/>
                  <a:pt x="124654" y="2331932"/>
                  <a:pt x="43538" y="1992719"/>
                </a:cubicBezTo>
                <a:cubicBezTo>
                  <a:pt x="-37578" y="1653506"/>
                  <a:pt x="14041" y="1240551"/>
                  <a:pt x="43538" y="916087"/>
                </a:cubicBezTo>
                <a:cubicBezTo>
                  <a:pt x="73035" y="591623"/>
                  <a:pt x="-12997" y="181126"/>
                  <a:pt x="220519" y="60681"/>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24" name="TextBox 23"/>
          <p:cNvSpPr txBox="1"/>
          <p:nvPr/>
        </p:nvSpPr>
        <p:spPr>
          <a:xfrm>
            <a:off x="266178" y="5287889"/>
            <a:ext cx="1926416" cy="1015663"/>
          </a:xfrm>
          <a:prstGeom prst="rect">
            <a:avLst/>
          </a:prstGeom>
          <a:solidFill>
            <a:schemeClr val="bg1"/>
          </a:solidFill>
        </p:spPr>
        <p:txBody>
          <a:bodyPr wrap="square" rtlCol="0">
            <a:spAutoFit/>
          </a:bodyPr>
          <a:lstStyle/>
          <a:p>
            <a:pPr algn="ctr"/>
            <a:r>
              <a:rPr lang="en-US" sz="2000" b="1" dirty="0">
                <a:solidFill>
                  <a:srgbClr val="FF0000"/>
                </a:solidFill>
              </a:rPr>
              <a:t>Non-rigid </a:t>
            </a:r>
          </a:p>
          <a:p>
            <a:pPr algn="ctr"/>
            <a:r>
              <a:rPr lang="en-US" sz="2000" b="1" dirty="0">
                <a:solidFill>
                  <a:srgbClr val="FF0000"/>
                </a:solidFill>
              </a:rPr>
              <a:t>(deformation) </a:t>
            </a:r>
          </a:p>
          <a:p>
            <a:pPr algn="ctr"/>
            <a:r>
              <a:rPr lang="en-US" sz="2000" b="1" dirty="0" smtClean="0">
                <a:solidFill>
                  <a:srgbClr val="FF0000"/>
                </a:solidFill>
              </a:rPr>
              <a:t>area</a:t>
            </a:r>
            <a:endParaRPr lang="en-US" sz="2000" dirty="0"/>
          </a:p>
        </p:txBody>
      </p:sp>
      <p:sp>
        <p:nvSpPr>
          <p:cNvPr id="25" name="5-Point Star 24"/>
          <p:cNvSpPr/>
          <p:nvPr/>
        </p:nvSpPr>
        <p:spPr bwMode="auto">
          <a:xfrm>
            <a:off x="1225364" y="4063488"/>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915280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Coordinates over time</a:t>
            </a:r>
            <a:endParaRPr lang="en-US" dirty="0"/>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cxnSp>
        <p:nvCxnSpPr>
          <p:cNvPr id="7" name="Straight Arrow Connector 6"/>
          <p:cNvCxnSpPr/>
          <p:nvPr/>
        </p:nvCxnSpPr>
        <p:spPr>
          <a:xfrm flipV="1">
            <a:off x="766916" y="1998173"/>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66916" y="3534461"/>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107850" y="1998173"/>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07850" y="3534461"/>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bwMode="auto">
          <a:xfrm>
            <a:off x="470194" y="1614948"/>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5" name="5-Point Star 14"/>
          <p:cNvSpPr/>
          <p:nvPr/>
        </p:nvSpPr>
        <p:spPr bwMode="auto">
          <a:xfrm>
            <a:off x="4983860" y="1600200"/>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736894" y="1563632"/>
            <a:ext cx="3103735" cy="400110"/>
          </a:xfrm>
          <a:prstGeom prst="rect">
            <a:avLst/>
          </a:prstGeom>
          <a:noFill/>
        </p:spPr>
        <p:txBody>
          <a:bodyPr wrap="none" rtlCol="0">
            <a:spAutoFit/>
          </a:bodyPr>
          <a:lstStyle/>
          <a:p>
            <a:r>
              <a:rPr lang="en-US" sz="2000" dirty="0" smtClean="0"/>
              <a:t>Point on rigid part of plate</a:t>
            </a:r>
            <a:endParaRPr lang="en-US" sz="2000" dirty="0"/>
          </a:p>
        </p:txBody>
      </p:sp>
      <p:sp>
        <p:nvSpPr>
          <p:cNvPr id="19" name="TextBox 18"/>
          <p:cNvSpPr txBox="1"/>
          <p:nvPr/>
        </p:nvSpPr>
        <p:spPr>
          <a:xfrm>
            <a:off x="5249627" y="1548884"/>
            <a:ext cx="3757760" cy="400110"/>
          </a:xfrm>
          <a:prstGeom prst="rect">
            <a:avLst/>
          </a:prstGeom>
          <a:noFill/>
        </p:spPr>
        <p:txBody>
          <a:bodyPr wrap="none" rtlCol="0">
            <a:spAutoFit/>
          </a:bodyPr>
          <a:lstStyle/>
          <a:p>
            <a:r>
              <a:rPr lang="en-US" sz="2000" dirty="0" smtClean="0"/>
              <a:t>Point on deforming part of plate</a:t>
            </a:r>
            <a:endParaRPr lang="en-US" sz="2000" dirty="0"/>
          </a:p>
        </p:txBody>
      </p:sp>
      <p:graphicFrame>
        <p:nvGraphicFramePr>
          <p:cNvPr id="20" name="Table 19"/>
          <p:cNvGraphicFramePr>
            <a:graphicFrameLocks noGrp="1"/>
          </p:cNvGraphicFramePr>
          <p:nvPr/>
        </p:nvGraphicFramePr>
        <p:xfrm>
          <a:off x="584260" y="4290572"/>
          <a:ext cx="2539940" cy="1585836"/>
        </p:xfrm>
        <a:graphic>
          <a:graphicData uri="http://schemas.openxmlformats.org/drawingml/2006/table">
            <a:tbl>
              <a:tblPr/>
              <a:tblGrid>
                <a:gridCol w="507988">
                  <a:extLst>
                    <a:ext uri="{9D8B030D-6E8A-4147-A177-3AD203B41FA5}">
                      <a16:colId xmlns:a16="http://schemas.microsoft.com/office/drawing/2014/main" val="20000"/>
                    </a:ext>
                  </a:extLst>
                </a:gridCol>
                <a:gridCol w="507988">
                  <a:extLst>
                    <a:ext uri="{9D8B030D-6E8A-4147-A177-3AD203B41FA5}">
                      <a16:colId xmlns:a16="http://schemas.microsoft.com/office/drawing/2014/main" val="20001"/>
                    </a:ext>
                  </a:extLst>
                </a:gridCol>
                <a:gridCol w="507988">
                  <a:extLst>
                    <a:ext uri="{9D8B030D-6E8A-4147-A177-3AD203B41FA5}">
                      <a16:colId xmlns:a16="http://schemas.microsoft.com/office/drawing/2014/main" val="20002"/>
                    </a:ext>
                  </a:extLst>
                </a:gridCol>
                <a:gridCol w="507988">
                  <a:extLst>
                    <a:ext uri="{9D8B030D-6E8A-4147-A177-3AD203B41FA5}">
                      <a16:colId xmlns:a16="http://schemas.microsoft.com/office/drawing/2014/main" val="20003"/>
                    </a:ext>
                  </a:extLst>
                </a:gridCol>
                <a:gridCol w="507988">
                  <a:extLst>
                    <a:ext uri="{9D8B030D-6E8A-4147-A177-3AD203B41FA5}">
                      <a16:colId xmlns:a16="http://schemas.microsoft.com/office/drawing/2014/main" val="20004"/>
                    </a:ext>
                  </a:extLst>
                </a:gridCol>
              </a:tblGrid>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a:noFill/>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val="10003"/>
                  </a:ext>
                </a:extLst>
              </a:tr>
            </a:tbl>
          </a:graphicData>
        </a:graphic>
      </p:graphicFrame>
      <p:graphicFrame>
        <p:nvGraphicFramePr>
          <p:cNvPr id="21" name="Table 20"/>
          <p:cNvGraphicFramePr>
            <a:graphicFrameLocks noGrp="1"/>
          </p:cNvGraphicFramePr>
          <p:nvPr/>
        </p:nvGraphicFramePr>
        <p:xfrm>
          <a:off x="5099717" y="4162437"/>
          <a:ext cx="2539940" cy="1585836"/>
        </p:xfrm>
        <a:graphic>
          <a:graphicData uri="http://schemas.openxmlformats.org/drawingml/2006/table">
            <a:tbl>
              <a:tblPr/>
              <a:tblGrid>
                <a:gridCol w="507988">
                  <a:extLst>
                    <a:ext uri="{9D8B030D-6E8A-4147-A177-3AD203B41FA5}">
                      <a16:colId xmlns:a16="http://schemas.microsoft.com/office/drawing/2014/main" val="20000"/>
                    </a:ext>
                  </a:extLst>
                </a:gridCol>
                <a:gridCol w="507988">
                  <a:extLst>
                    <a:ext uri="{9D8B030D-6E8A-4147-A177-3AD203B41FA5}">
                      <a16:colId xmlns:a16="http://schemas.microsoft.com/office/drawing/2014/main" val="20001"/>
                    </a:ext>
                  </a:extLst>
                </a:gridCol>
                <a:gridCol w="507988">
                  <a:extLst>
                    <a:ext uri="{9D8B030D-6E8A-4147-A177-3AD203B41FA5}">
                      <a16:colId xmlns:a16="http://schemas.microsoft.com/office/drawing/2014/main" val="20002"/>
                    </a:ext>
                  </a:extLst>
                </a:gridCol>
                <a:gridCol w="507988">
                  <a:extLst>
                    <a:ext uri="{9D8B030D-6E8A-4147-A177-3AD203B41FA5}">
                      <a16:colId xmlns:a16="http://schemas.microsoft.com/office/drawing/2014/main" val="20003"/>
                    </a:ext>
                  </a:extLst>
                </a:gridCol>
                <a:gridCol w="507988">
                  <a:extLst>
                    <a:ext uri="{9D8B030D-6E8A-4147-A177-3AD203B41FA5}">
                      <a16:colId xmlns:a16="http://schemas.microsoft.com/office/drawing/2014/main" val="20004"/>
                    </a:ext>
                  </a:extLst>
                </a:gridCol>
              </a:tblGrid>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a:noFill/>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val="10003"/>
                  </a:ext>
                </a:extLst>
              </a:tr>
            </a:tbl>
          </a:graphicData>
        </a:graphic>
      </p:graphicFrame>
      <p:sp>
        <p:nvSpPr>
          <p:cNvPr id="22" name="5-Point Star 21"/>
          <p:cNvSpPr/>
          <p:nvPr/>
        </p:nvSpPr>
        <p:spPr bwMode="auto">
          <a:xfrm>
            <a:off x="1587530" y="5062596"/>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3" name="5-Point Star 22"/>
          <p:cNvSpPr/>
          <p:nvPr/>
        </p:nvSpPr>
        <p:spPr bwMode="auto">
          <a:xfrm>
            <a:off x="6873489" y="5083490"/>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223803" y="2414833"/>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6" name="TextBox 25"/>
          <p:cNvSpPr txBox="1"/>
          <p:nvPr/>
        </p:nvSpPr>
        <p:spPr>
          <a:xfrm>
            <a:off x="4447074" y="2414833"/>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7" name="TextBox 26"/>
          <p:cNvSpPr txBox="1"/>
          <p:nvPr/>
        </p:nvSpPr>
        <p:spPr>
          <a:xfrm>
            <a:off x="1587530" y="3454551"/>
            <a:ext cx="356188" cy="707886"/>
          </a:xfrm>
          <a:prstGeom prst="rect">
            <a:avLst/>
          </a:prstGeom>
          <a:noFill/>
        </p:spPr>
        <p:txBody>
          <a:bodyPr wrap="none" rtlCol="0">
            <a:spAutoFit/>
          </a:bodyPr>
          <a:lstStyle/>
          <a:p>
            <a:r>
              <a:rPr lang="en-US" sz="4000" b="1" dirty="0" smtClean="0"/>
              <a:t>t</a:t>
            </a:r>
            <a:endParaRPr lang="en-US" sz="4000" b="1" dirty="0"/>
          </a:p>
        </p:txBody>
      </p:sp>
      <p:sp>
        <p:nvSpPr>
          <p:cNvPr id="28" name="TextBox 27"/>
          <p:cNvSpPr txBox="1"/>
          <p:nvPr/>
        </p:nvSpPr>
        <p:spPr>
          <a:xfrm>
            <a:off x="6191593" y="3454551"/>
            <a:ext cx="356188" cy="707886"/>
          </a:xfrm>
          <a:prstGeom prst="rect">
            <a:avLst/>
          </a:prstGeom>
          <a:noFill/>
        </p:spPr>
        <p:txBody>
          <a:bodyPr wrap="none" rtlCol="0">
            <a:spAutoFit/>
          </a:bodyPr>
          <a:lstStyle/>
          <a:p>
            <a:r>
              <a:rPr lang="en-US" sz="4000" b="1" dirty="0" smtClean="0"/>
              <a:t>t</a:t>
            </a:r>
            <a:endParaRPr lang="en-US" sz="4000" b="1" dirty="0"/>
          </a:p>
        </p:txBody>
      </p:sp>
      <p:sp>
        <p:nvSpPr>
          <p:cNvPr id="29" name="Oval 28"/>
          <p:cNvSpPr/>
          <p:nvPr/>
        </p:nvSpPr>
        <p:spPr>
          <a:xfrm>
            <a:off x="911070" y="2550982"/>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1833" y="2115507"/>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808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Coordinates over time</a:t>
            </a:r>
            <a:endParaRPr lang="en-US" dirty="0"/>
          </a:p>
        </p:txBody>
      </p:sp>
      <p:sp>
        <p:nvSpPr>
          <p:cNvPr id="4" name="Date Placeholder 3"/>
          <p:cNvSpPr>
            <a:spLocks noGrp="1"/>
          </p:cNvSpPr>
          <p:nvPr>
            <p:ph type="dt" sz="half" idx="10"/>
          </p:nvPr>
        </p:nvSpPr>
        <p:spPr/>
        <p:txBody>
          <a:bodyPr/>
          <a:lstStyle/>
          <a:p>
            <a:pPr>
              <a:defRPr/>
            </a:pPr>
            <a:r>
              <a:rPr lang="en-US" altLang="en-US" smtClean="0"/>
              <a:t>December 14, 2016</a:t>
            </a:r>
            <a:endParaRPr lang="en-US" altLang="en-US"/>
          </a:p>
        </p:txBody>
      </p:sp>
      <p:sp>
        <p:nvSpPr>
          <p:cNvPr id="5" name="Footer Placeholder 4"/>
          <p:cNvSpPr>
            <a:spLocks noGrp="1"/>
          </p:cNvSpPr>
          <p:nvPr>
            <p:ph type="ftr" sz="quarter" idx="11"/>
          </p:nvPr>
        </p:nvSpPr>
        <p:spPr/>
        <p:txBody>
          <a:bodyPr/>
          <a:lstStyle/>
          <a:p>
            <a:pPr>
              <a:defRPr/>
            </a:pPr>
            <a:r>
              <a:rPr lang="en-US" smtClean="0"/>
              <a:t>AGU Fall Meeting, San Francisco</a:t>
            </a:r>
            <a:endParaRPr lang="en-US"/>
          </a:p>
        </p:txBody>
      </p:sp>
      <p:cxnSp>
        <p:nvCxnSpPr>
          <p:cNvPr id="7" name="Straight Arrow Connector 6"/>
          <p:cNvCxnSpPr/>
          <p:nvPr/>
        </p:nvCxnSpPr>
        <p:spPr>
          <a:xfrm flipV="1">
            <a:off x="766916" y="1998173"/>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66916" y="3534461"/>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107850" y="1998173"/>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07850" y="3534461"/>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bwMode="auto">
          <a:xfrm>
            <a:off x="470194" y="1614948"/>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5" name="5-Point Star 14"/>
          <p:cNvSpPr/>
          <p:nvPr/>
        </p:nvSpPr>
        <p:spPr bwMode="auto">
          <a:xfrm>
            <a:off x="4983860" y="1600200"/>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736894" y="1563632"/>
            <a:ext cx="3103735" cy="400110"/>
          </a:xfrm>
          <a:prstGeom prst="rect">
            <a:avLst/>
          </a:prstGeom>
          <a:noFill/>
        </p:spPr>
        <p:txBody>
          <a:bodyPr wrap="none" rtlCol="0">
            <a:spAutoFit/>
          </a:bodyPr>
          <a:lstStyle/>
          <a:p>
            <a:r>
              <a:rPr lang="en-US" sz="2000" dirty="0" smtClean="0"/>
              <a:t>Point on rigid part of plate</a:t>
            </a:r>
            <a:endParaRPr lang="en-US" sz="2000" dirty="0"/>
          </a:p>
        </p:txBody>
      </p:sp>
      <p:sp>
        <p:nvSpPr>
          <p:cNvPr id="19" name="TextBox 18"/>
          <p:cNvSpPr txBox="1"/>
          <p:nvPr/>
        </p:nvSpPr>
        <p:spPr>
          <a:xfrm>
            <a:off x="5249627" y="1548884"/>
            <a:ext cx="3757760" cy="400110"/>
          </a:xfrm>
          <a:prstGeom prst="rect">
            <a:avLst/>
          </a:prstGeom>
          <a:noFill/>
        </p:spPr>
        <p:txBody>
          <a:bodyPr wrap="none" rtlCol="0">
            <a:spAutoFit/>
          </a:bodyPr>
          <a:lstStyle/>
          <a:p>
            <a:r>
              <a:rPr lang="en-US" sz="2000" dirty="0" smtClean="0"/>
              <a:t>Point on deforming part of plate</a:t>
            </a:r>
            <a:endParaRPr lang="en-US" sz="2000" dirty="0"/>
          </a:p>
        </p:txBody>
      </p:sp>
      <p:graphicFrame>
        <p:nvGraphicFramePr>
          <p:cNvPr id="20" name="Table 19"/>
          <p:cNvGraphicFramePr>
            <a:graphicFrameLocks noGrp="1"/>
          </p:cNvGraphicFramePr>
          <p:nvPr/>
        </p:nvGraphicFramePr>
        <p:xfrm>
          <a:off x="584260" y="4290572"/>
          <a:ext cx="2539940" cy="1585836"/>
        </p:xfrm>
        <a:graphic>
          <a:graphicData uri="http://schemas.openxmlformats.org/drawingml/2006/table">
            <a:tbl>
              <a:tblPr/>
              <a:tblGrid>
                <a:gridCol w="507988">
                  <a:extLst>
                    <a:ext uri="{9D8B030D-6E8A-4147-A177-3AD203B41FA5}">
                      <a16:colId xmlns:a16="http://schemas.microsoft.com/office/drawing/2014/main" val="20000"/>
                    </a:ext>
                  </a:extLst>
                </a:gridCol>
                <a:gridCol w="507988">
                  <a:extLst>
                    <a:ext uri="{9D8B030D-6E8A-4147-A177-3AD203B41FA5}">
                      <a16:colId xmlns:a16="http://schemas.microsoft.com/office/drawing/2014/main" val="20001"/>
                    </a:ext>
                  </a:extLst>
                </a:gridCol>
                <a:gridCol w="507988">
                  <a:extLst>
                    <a:ext uri="{9D8B030D-6E8A-4147-A177-3AD203B41FA5}">
                      <a16:colId xmlns:a16="http://schemas.microsoft.com/office/drawing/2014/main" val="20002"/>
                    </a:ext>
                  </a:extLst>
                </a:gridCol>
                <a:gridCol w="507988">
                  <a:extLst>
                    <a:ext uri="{9D8B030D-6E8A-4147-A177-3AD203B41FA5}">
                      <a16:colId xmlns:a16="http://schemas.microsoft.com/office/drawing/2014/main" val="20003"/>
                    </a:ext>
                  </a:extLst>
                </a:gridCol>
                <a:gridCol w="507988">
                  <a:extLst>
                    <a:ext uri="{9D8B030D-6E8A-4147-A177-3AD203B41FA5}">
                      <a16:colId xmlns:a16="http://schemas.microsoft.com/office/drawing/2014/main" val="20004"/>
                    </a:ext>
                  </a:extLst>
                </a:gridCol>
              </a:tblGrid>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a:noFill/>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val="10003"/>
                  </a:ext>
                </a:extLst>
              </a:tr>
            </a:tbl>
          </a:graphicData>
        </a:graphic>
      </p:graphicFrame>
      <p:graphicFrame>
        <p:nvGraphicFramePr>
          <p:cNvPr id="21" name="Table 20"/>
          <p:cNvGraphicFramePr>
            <a:graphicFrameLocks noGrp="1"/>
          </p:cNvGraphicFramePr>
          <p:nvPr/>
        </p:nvGraphicFramePr>
        <p:xfrm>
          <a:off x="5099717" y="4162437"/>
          <a:ext cx="2539940" cy="1585836"/>
        </p:xfrm>
        <a:graphic>
          <a:graphicData uri="http://schemas.openxmlformats.org/drawingml/2006/table">
            <a:tbl>
              <a:tblPr/>
              <a:tblGrid>
                <a:gridCol w="507988">
                  <a:extLst>
                    <a:ext uri="{9D8B030D-6E8A-4147-A177-3AD203B41FA5}">
                      <a16:colId xmlns:a16="http://schemas.microsoft.com/office/drawing/2014/main" val="20000"/>
                    </a:ext>
                  </a:extLst>
                </a:gridCol>
                <a:gridCol w="507988">
                  <a:extLst>
                    <a:ext uri="{9D8B030D-6E8A-4147-A177-3AD203B41FA5}">
                      <a16:colId xmlns:a16="http://schemas.microsoft.com/office/drawing/2014/main" val="20001"/>
                    </a:ext>
                  </a:extLst>
                </a:gridCol>
                <a:gridCol w="507988">
                  <a:extLst>
                    <a:ext uri="{9D8B030D-6E8A-4147-A177-3AD203B41FA5}">
                      <a16:colId xmlns:a16="http://schemas.microsoft.com/office/drawing/2014/main" val="20002"/>
                    </a:ext>
                  </a:extLst>
                </a:gridCol>
                <a:gridCol w="507988">
                  <a:extLst>
                    <a:ext uri="{9D8B030D-6E8A-4147-A177-3AD203B41FA5}">
                      <a16:colId xmlns:a16="http://schemas.microsoft.com/office/drawing/2014/main" val="20003"/>
                    </a:ext>
                  </a:extLst>
                </a:gridCol>
                <a:gridCol w="507988">
                  <a:extLst>
                    <a:ext uri="{9D8B030D-6E8A-4147-A177-3AD203B41FA5}">
                      <a16:colId xmlns:a16="http://schemas.microsoft.com/office/drawing/2014/main" val="20004"/>
                    </a:ext>
                  </a:extLst>
                </a:gridCol>
              </a:tblGrid>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a:noFill/>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a:noFill/>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396459">
                <a:tc>
                  <a:txBody>
                    <a:bodyPr/>
                    <a:lstStyle/>
                    <a:p>
                      <a:pPr marL="0" marR="0">
                        <a:spcBef>
                          <a:spcPts val="0"/>
                        </a:spcBef>
                        <a:spcAft>
                          <a:spcPts val="0"/>
                        </a:spcAft>
                      </a:pPr>
                      <a:endParaRPr lang="en-US" sz="400" dirty="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396459">
                <a:tc>
                  <a:txBody>
                    <a:bodyPr/>
                    <a:lstStyle/>
                    <a:p>
                      <a:pPr marL="0" marR="0">
                        <a:spcBef>
                          <a:spcPts val="0"/>
                        </a:spcBef>
                        <a:spcAft>
                          <a:spcPts val="0"/>
                        </a:spcAft>
                      </a:pPr>
                      <a:endParaRPr lang="en-US" sz="400">
                        <a:latin typeface="Times New Roman"/>
                        <a:ea typeface="Calibri"/>
                      </a:endParaRPr>
                    </a:p>
                  </a:txBody>
                  <a:tcPr marL="21625" marR="21625" marT="0" marB="0">
                    <a:lnL>
                      <a:noFill/>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a:noFill/>
                    </a:lnB>
                  </a:tcPr>
                </a:tc>
                <a:tc>
                  <a:txBody>
                    <a:bodyPr/>
                    <a:lstStyle/>
                    <a:p>
                      <a:pPr marL="0" marR="0">
                        <a:spcBef>
                          <a:spcPts val="0"/>
                        </a:spcBef>
                        <a:spcAft>
                          <a:spcPts val="0"/>
                        </a:spcAft>
                      </a:pPr>
                      <a:endParaRPr lang="en-US" sz="400" dirty="0">
                        <a:latin typeface="Times New Roman"/>
                        <a:ea typeface="Calibri"/>
                      </a:endParaRPr>
                    </a:p>
                  </a:txBody>
                  <a:tcPr marL="21625" marR="21625" marT="0" marB="0">
                    <a:lnL w="38100" cap="flat" cmpd="sng" algn="ctr">
                      <a:solidFill>
                        <a:srgbClr val="00B050"/>
                      </a:solidFill>
                      <a:prstDash val="solid"/>
                      <a:round/>
                      <a:headEnd type="none" w="med" len="med"/>
                      <a:tailEnd type="none" w="med" len="med"/>
                    </a:lnL>
                    <a:lnR>
                      <a:noFill/>
                    </a:lnR>
                    <a:lnT w="381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val="10003"/>
                  </a:ext>
                </a:extLst>
              </a:tr>
            </a:tbl>
          </a:graphicData>
        </a:graphic>
      </p:graphicFrame>
      <p:sp>
        <p:nvSpPr>
          <p:cNvPr id="22" name="5-Point Star 21"/>
          <p:cNvSpPr/>
          <p:nvPr/>
        </p:nvSpPr>
        <p:spPr bwMode="auto">
          <a:xfrm>
            <a:off x="1587530" y="5062596"/>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3" name="5-Point Star 22"/>
          <p:cNvSpPr/>
          <p:nvPr/>
        </p:nvSpPr>
        <p:spPr bwMode="auto">
          <a:xfrm>
            <a:off x="6547781" y="4822005"/>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223803" y="2414833"/>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6" name="TextBox 25"/>
          <p:cNvSpPr txBox="1"/>
          <p:nvPr/>
        </p:nvSpPr>
        <p:spPr>
          <a:xfrm>
            <a:off x="4447074" y="2414833"/>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7" name="TextBox 26"/>
          <p:cNvSpPr txBox="1"/>
          <p:nvPr/>
        </p:nvSpPr>
        <p:spPr>
          <a:xfrm>
            <a:off x="1587530" y="3454551"/>
            <a:ext cx="356188" cy="707886"/>
          </a:xfrm>
          <a:prstGeom prst="rect">
            <a:avLst/>
          </a:prstGeom>
          <a:noFill/>
        </p:spPr>
        <p:txBody>
          <a:bodyPr wrap="none" rtlCol="0">
            <a:spAutoFit/>
          </a:bodyPr>
          <a:lstStyle/>
          <a:p>
            <a:r>
              <a:rPr lang="en-US" sz="4000" b="1" dirty="0" smtClean="0"/>
              <a:t>t</a:t>
            </a:r>
            <a:endParaRPr lang="en-US" sz="4000" b="1" dirty="0"/>
          </a:p>
        </p:txBody>
      </p:sp>
      <p:sp>
        <p:nvSpPr>
          <p:cNvPr id="28" name="TextBox 27"/>
          <p:cNvSpPr txBox="1"/>
          <p:nvPr/>
        </p:nvSpPr>
        <p:spPr>
          <a:xfrm>
            <a:off x="6191593" y="3454551"/>
            <a:ext cx="356188" cy="707886"/>
          </a:xfrm>
          <a:prstGeom prst="rect">
            <a:avLst/>
          </a:prstGeom>
          <a:noFill/>
        </p:spPr>
        <p:txBody>
          <a:bodyPr wrap="none" rtlCol="0">
            <a:spAutoFit/>
          </a:bodyPr>
          <a:lstStyle/>
          <a:p>
            <a:r>
              <a:rPr lang="en-US" sz="4000" b="1" dirty="0" smtClean="0"/>
              <a:t>t</a:t>
            </a:r>
            <a:endParaRPr lang="en-US" sz="4000" b="1" dirty="0"/>
          </a:p>
        </p:txBody>
      </p:sp>
      <p:sp>
        <p:nvSpPr>
          <p:cNvPr id="29" name="Oval 28"/>
          <p:cNvSpPr/>
          <p:nvPr/>
        </p:nvSpPr>
        <p:spPr>
          <a:xfrm>
            <a:off x="911070" y="2550982"/>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01833" y="2115507"/>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816192" y="230815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21159" y="25566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664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80129</TotalTime>
  <Words>871</Words>
  <Application>Microsoft Office PowerPoint</Application>
  <PresentationFormat>On-screen Show (4:3)</PresentationFormat>
  <Paragraphs>195</Paragraphs>
  <Slides>20</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MS PGothic</vt:lpstr>
      <vt:lpstr>MS PGothic</vt:lpstr>
      <vt:lpstr>Arial</vt:lpstr>
      <vt:lpstr>Calibri</vt:lpstr>
      <vt:lpstr>Cambria</vt:lpstr>
      <vt:lpstr>Gill Sans MT</vt:lpstr>
      <vt:lpstr>Symbol</vt:lpstr>
      <vt:lpstr>Times New Roman</vt:lpstr>
      <vt:lpstr>Verdana</vt:lpstr>
      <vt:lpstr>Theme1</vt:lpstr>
      <vt:lpstr>Office Theme</vt:lpstr>
      <vt:lpstr>1_Office Theme</vt:lpstr>
      <vt:lpstr>2_Office Theme</vt:lpstr>
      <vt:lpstr>PowerPoint Presentation</vt:lpstr>
      <vt:lpstr>NGS Ten Year Plan 2013-2023</vt:lpstr>
      <vt:lpstr>What will be replaced in 2022</vt:lpstr>
      <vt:lpstr>Replacing the NAD 83’s</vt:lpstr>
      <vt:lpstr>NAD 83’s non-geocentricity</vt:lpstr>
      <vt:lpstr>Fixed-Epoch Transformation  NAD 83 to “2022”</vt:lpstr>
      <vt:lpstr>Frame is rigid and  fixed to rigid part of plate</vt:lpstr>
      <vt:lpstr>Coordinates over time</vt:lpstr>
      <vt:lpstr>Coordinates over time</vt:lpstr>
      <vt:lpstr>Coordinates over time</vt:lpstr>
      <vt:lpstr>Coordinates over time</vt:lpstr>
      <vt:lpstr>Replacing NAVD 88 (et al)</vt:lpstr>
      <vt:lpstr>PowerPoint Presentation</vt:lpstr>
      <vt:lpstr>PowerPoint Presentation</vt:lpstr>
      <vt:lpstr>Replacing NAVD 88 (et al)</vt:lpstr>
      <vt:lpstr>Gravimetric Geoid Span</vt:lpstr>
      <vt:lpstr>PowerPoint Presentation</vt:lpstr>
      <vt:lpstr>Summary:  The NSRS in 2022…</vt:lpstr>
      <vt:lpstr>Questions?</vt:lpstr>
      <vt:lpstr>Thank you!</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2577</cp:revision>
  <cp:lastPrinted>2014-06-26T13:13:06Z</cp:lastPrinted>
  <dcterms:created xsi:type="dcterms:W3CDTF">2009-09-30T12:20:38Z</dcterms:created>
  <dcterms:modified xsi:type="dcterms:W3CDTF">2016-12-08T16:06:12Z</dcterms:modified>
</cp:coreProperties>
</file>