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85" r:id="rId37"/>
    <p:sldId id="286" r:id="rId3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725928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74" name="Shape 2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59" name="Shape 3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80" name="Shape 3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396" name="Shape 3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08" name="Shape 4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hape 4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20" name="Shape 4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32" name="Shape 4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70" name="Shape 4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Shape 4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83" name="Shape 4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Shape 4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97" name="Shape 4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09" name="Shape 5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27" name="Shape 5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Shape 5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44" name="Shape 5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Shape 5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61" name="Shape 5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Shape 5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95" name="Shape 5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12" name="Shape 6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29" name="Shape 6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45" name="Shape 5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Shape 6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634" name="Shape 6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1284600" y="866775"/>
            <a:ext cx="7402200" cy="2117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OPUS-Projects Versus Published Coordinates Comparisons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1284600" y="2983950"/>
            <a:ext cx="7402200" cy="2608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-698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698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 Schenewerk</a:t>
            </a:r>
          </a:p>
          <a:p>
            <a:pPr marL="0" marR="0" lvl="0" indent="-698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816-994-3067</a:t>
            </a:r>
          </a:p>
          <a:p>
            <a:pPr marL="0" marR="0" lvl="0" indent="-698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mark.schenewerk@noaa.gov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37 projects in hand at this moment: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 primary projects</a:t>
            </a:r>
          </a:p>
          <a:p>
            <a:pPr marL="1371600" marR="0" lvl="2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■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FAA airport surveys.</a:t>
            </a:r>
          </a:p>
          <a:p>
            <a:pPr marL="1371600" marR="0" lvl="2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■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Several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HtMod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-like surveys.</a:t>
            </a:r>
          </a:p>
          <a:p>
            <a:pPr marL="1371600" marR="0" lvl="2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■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Urban/rural, coastal/inland, … surveys.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with occupations 1 - 2 hrs in duration.</a:t>
            </a:r>
          </a:p>
          <a:p>
            <a:pPr marL="914400" lvl="1" indent="-406400" rtl="0">
              <a:spcBef>
                <a:spcPts val="1000"/>
              </a:spcBef>
              <a:buClr>
                <a:srgbClr val="666666"/>
              </a:buClr>
              <a:buSzPct val="100000"/>
              <a:buFont typeface="Times New Roman"/>
              <a:buChar char="○"/>
            </a:pPr>
            <a:r>
              <a:rPr lang="en-US" sz="2800" dirty="0" smtClean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</a:t>
            </a:r>
            <a:r>
              <a:rPr lang="en-US" sz="28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“mimics” (CORS data windowed 2 hrs).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5394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held for testing beta with more to come(?).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survey projects were selected.</a:t>
            </a:r>
          </a:p>
        </p:txBody>
      </p:sp>
      <p:grpSp>
        <p:nvGrpSpPr>
          <p:cNvPr id="266" name="Shape 266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267" name="Shape 267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Shape 268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10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survey projects were selected (cont).</a:t>
            </a:r>
          </a:p>
        </p:txBody>
      </p:sp>
      <p:grpSp>
        <p:nvGrpSpPr>
          <p:cNvPr id="277" name="Shape 277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278" name="Shape 278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Shape 279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83" name="Shape 283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6925" y="901900"/>
            <a:ext cx="8654224" cy="1269800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284" name="Shape 284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6700" y="2221400"/>
            <a:ext cx="8654199" cy="1269800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285" name="Shape 285"/>
          <p:cNvSpPr txBox="1"/>
          <p:nvPr/>
        </p:nvSpPr>
        <p:spPr>
          <a:xfrm>
            <a:off x="976625" y="893325"/>
            <a:ext cx="55155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surveys were done in 2011 - 2013.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1045375" y="2221400"/>
            <a:ext cx="7289100" cy="30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seasons are sampled.</a:t>
            </a:r>
          </a:p>
        </p:txBody>
      </p:sp>
      <p:pic>
        <p:nvPicPr>
          <p:cNvPr id="287" name="Shape 287" title="Chart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6675" y="3540900"/>
            <a:ext cx="8654100" cy="1269800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288" name="Shape 288"/>
          <p:cNvSpPr txBox="1"/>
          <p:nvPr/>
        </p:nvSpPr>
        <p:spPr>
          <a:xfrm>
            <a:off x="1045375" y="3586100"/>
            <a:ext cx="7289100" cy="431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Number of passive marks in a survey ranged from 1 to 40.</a:t>
            </a:r>
          </a:p>
        </p:txBody>
      </p:sp>
      <p:pic>
        <p:nvPicPr>
          <p:cNvPr id="289" name="Shape 289" title="Chart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6925" y="4860400"/>
            <a:ext cx="8654100" cy="1269800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290" name="Shape 290"/>
          <p:cNvSpPr txBox="1"/>
          <p:nvPr/>
        </p:nvSpPr>
        <p:spPr>
          <a:xfrm>
            <a:off x="1045375" y="4888400"/>
            <a:ext cx="7289100" cy="30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Total survey durations ranged from 1 - 340 days with a median of 4 days.</a:t>
            </a:r>
          </a:p>
        </p:txBody>
      </p:sp>
      <p:sp>
        <p:nvSpPr>
          <p:cNvPr id="17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11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survey projects were selected (cont).</a:t>
            </a:r>
          </a:p>
        </p:txBody>
      </p:sp>
      <p:grpSp>
        <p:nvGrpSpPr>
          <p:cNvPr id="296" name="Shape 296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297" name="Shape 297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Shape 298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2" name="Shape 302"/>
          <p:cNvSpPr txBox="1"/>
          <p:nvPr/>
        </p:nvSpPr>
        <p:spPr>
          <a:xfrm>
            <a:off x="226950" y="999475"/>
            <a:ext cx="3777300" cy="5387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 Atlantic.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Great Lakes.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Midwest.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 Great Plains.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mountain West.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Southwest.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Gulf coast.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in Alaska.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in the Pacific.</a:t>
            </a:r>
          </a:p>
        </p:txBody>
      </p:sp>
      <p:grpSp>
        <p:nvGrpSpPr>
          <p:cNvPr id="303" name="Shape 303"/>
          <p:cNvGrpSpPr/>
          <p:nvPr/>
        </p:nvGrpSpPr>
        <p:grpSpPr>
          <a:xfrm>
            <a:off x="3990200" y="864550"/>
            <a:ext cx="4696600" cy="5595549"/>
            <a:chOff x="3990200" y="864550"/>
            <a:chExt cx="4696600" cy="5595549"/>
          </a:xfrm>
        </p:grpSpPr>
        <p:pic>
          <p:nvPicPr>
            <p:cNvPr id="304" name="Shape 304" descr="comparison_1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004250" y="864550"/>
              <a:ext cx="4682550" cy="5387000"/>
            </a:xfrm>
            <a:prstGeom prst="rect">
              <a:avLst/>
            </a:prstGeom>
            <a:noFill/>
            <a:ln w="9525" cap="flat" cmpd="sng">
              <a:solidFill>
                <a:srgbClr val="0B5394"/>
              </a:solidFill>
              <a:prstDash val="solid"/>
              <a:round/>
              <a:headEnd type="none" w="med" len="med"/>
              <a:tailEnd type="none" w="med" len="med"/>
            </a:ln>
          </p:spPr>
        </p:pic>
        <p:sp>
          <p:nvSpPr>
            <p:cNvPr id="305" name="Shape 305"/>
            <p:cNvSpPr txBox="1"/>
            <p:nvPr/>
          </p:nvSpPr>
          <p:spPr>
            <a:xfrm>
              <a:off x="3990200" y="6177500"/>
              <a:ext cx="4682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rPr lang="en-US" sz="800">
                  <a:solidFill>
                    <a:srgbClr val="666666"/>
                  </a:solidFill>
                </a:rPr>
                <a:t>© Google INEGI. © Copyright 2016 Ursus Software, LLC.</a:t>
              </a:r>
            </a:p>
            <a:p>
              <a:pPr lvl="0">
                <a:spcBef>
                  <a:spcPts val="0"/>
                </a:spcBef>
                <a:buNone/>
              </a:pPr>
              <a:endParaRPr sz="800">
                <a:solidFill>
                  <a:srgbClr val="666666"/>
                </a:solidFill>
              </a:endParaRPr>
            </a:p>
            <a:p>
              <a:pPr lvl="0" rtl="0">
                <a:spcBef>
                  <a:spcPts val="0"/>
                </a:spcBef>
                <a:buNone/>
              </a:pPr>
              <a:endParaRPr sz="800">
                <a:solidFill>
                  <a:srgbClr val="666666"/>
                </a:solidFill>
              </a:endParaRPr>
            </a:p>
          </p:txBody>
        </p:sp>
      </p:grpSp>
      <p:sp>
        <p:nvSpPr>
          <p:cNvPr id="13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12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Loading into OPUS-Projects was automated.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Non-CORS RINEX or converted raw data files.</a:t>
            </a:r>
          </a:p>
          <a:p>
            <a:pPr marL="1371600" lvl="2" indent="-406400" rtl="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Char char="■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Files ≪ 2 hr were excluded.</a:t>
            </a:r>
          </a:p>
          <a:p>
            <a:pPr marL="1371600" lvl="2" indent="-406400" rtl="0">
              <a:spcBef>
                <a:spcPts val="0"/>
              </a:spcBef>
              <a:buClr>
                <a:srgbClr val="0B5394"/>
              </a:buClr>
              <a:buSzPct val="100000"/>
              <a:buFont typeface="Times New Roman"/>
              <a:buChar char="■"/>
            </a:pPr>
            <a:r>
              <a:rPr lang="en-US" sz="28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an upload aborted in OPUS-S, only one attempt was made to load manually.</a:t>
            </a:r>
          </a:p>
          <a:p>
            <a:pPr marL="1371600" lvl="2" indent="-406400" rtl="0">
              <a:spcBef>
                <a:spcPts val="0"/>
              </a:spcBef>
              <a:buClr>
                <a:srgbClr val="0B5394"/>
              </a:buClr>
              <a:buSzPct val="100000"/>
              <a:buFont typeface="Times New Roman"/>
              <a:buChar char="■"/>
            </a:pPr>
            <a:r>
              <a:rPr lang="en-US" sz="28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Recall: 2 projects include 1 - 2 hr data files.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Hardware information was taken from the b-file, </a:t>
            </a:r>
            <a:r>
              <a:rPr lang="en-US" sz="28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field log or RINEX header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Serfil (directly or reconstructed from b-file).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 descriptions if a d-file was recognized.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Script warnings and errors were investigated manually.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Load the surveys into OPUS-Projects.</a:t>
            </a:r>
          </a:p>
        </p:txBody>
      </p:sp>
      <p:grpSp>
        <p:nvGrpSpPr>
          <p:cNvPr id="312" name="Shape 312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313" name="Shape 313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Shape 314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13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 survey was processed by two team members.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processing followed recommended OPUS-Projects guidelines (Mader, 2014).</a:t>
            </a:r>
          </a:p>
          <a:p>
            <a:pPr marL="914400" lvl="1" indent="-40640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nearby hub common to all session processing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914400" lvl="1" indent="-40640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distant CORS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≳ 1000 km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)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lang="en-US"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7200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s,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piecewise linear </a:t>
            </a:r>
            <a:r>
              <a:rPr lang="en-US" sz="28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tropo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correction.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° elevation cutoff.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NORMAL constraint weight.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Problematic marks were excluded at the team member’s discretion.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 the surveys in OPUS-Projects.</a:t>
            </a:r>
          </a:p>
        </p:txBody>
      </p:sp>
      <p:grpSp>
        <p:nvGrpSpPr>
          <p:cNvPr id="324" name="Shape 324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325" name="Shape 325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Shape 326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14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Identification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of published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marks, retrieval of their datasheets, and the computation of coordinate differences was automated.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Spreadsheets were created holding: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OPUS-Projects - published coordinate differences.</a:t>
            </a:r>
            <a:b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NAD 83 (2011) epoch 2010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was always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used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Passive mark occupation times.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CORS repeatabilities (OPUS-Net).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Compare OPUS-Projects results to IDB.</a:t>
            </a:r>
          </a:p>
        </p:txBody>
      </p:sp>
      <p:grpSp>
        <p:nvGrpSpPr>
          <p:cNvPr id="336" name="Shape 336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337" name="Shape 337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Shape 338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15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/>
          <p:nvPr/>
        </p:nvSpPr>
        <p:spPr>
          <a:xfrm>
            <a:off x="226950" y="852200"/>
            <a:ext cx="8662800" cy="1526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the 386 passive marks in the 30 surveys, the mean coordinate differences are: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ΔN: -0.1±1.0 cm     ΔE:  0.0±1.7 cm     ΔU: -0.4±3.4 cm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 - IDB.</a:t>
            </a:r>
          </a:p>
        </p:txBody>
      </p:sp>
      <p:grpSp>
        <p:nvGrpSpPr>
          <p:cNvPr id="348" name="Shape 348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349" name="Shape 349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Shape 350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54" name="Shape 3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8875" y="2378600"/>
            <a:ext cx="3190875" cy="1962150"/>
          </a:xfrm>
          <a:prstGeom prst="rect">
            <a:avLst/>
          </a:prstGeom>
          <a:noFill/>
          <a:ln w="25400" cap="flat" cmpd="sng">
            <a:solidFill>
              <a:srgbClr val="0B5394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355" name="Shape 35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3125" y="2759250"/>
            <a:ext cx="5226724" cy="3216450"/>
          </a:xfrm>
          <a:prstGeom prst="rect">
            <a:avLst/>
          </a:prstGeom>
          <a:noFill/>
          <a:ln w="25400" cap="flat" cmpd="sng">
            <a:solidFill>
              <a:srgbClr val="0B5394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356" name="Shape 356" title="Chart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98875" y="4391275"/>
            <a:ext cx="3190875" cy="1962150"/>
          </a:xfrm>
          <a:prstGeom prst="rect">
            <a:avLst/>
          </a:prstGeom>
          <a:noFill/>
          <a:ln w="25400" cap="flat" cmpd="sng">
            <a:solidFill>
              <a:srgbClr val="0B5394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3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16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/>
        </p:nvSpPr>
        <p:spPr>
          <a:xfrm>
            <a:off x="226950" y="852200"/>
            <a:ext cx="8662800" cy="1526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the 386 passive marks in the 30 surveys, the mean coordinate differences are: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ΔN: -0.1</a:t>
            </a:r>
            <a:r>
              <a:rPr lang="en-US" sz="2800">
                <a:solidFill>
                  <a:schemeClr val="dk1"/>
                </a:solidFill>
                <a:highlight>
                  <a:srgbClr val="F9CB9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±1.0 cm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ΔE:  0.0</a:t>
            </a:r>
            <a:r>
              <a:rPr lang="en-US" sz="2800">
                <a:highlight>
                  <a:srgbClr val="F9CB9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±1.7 cm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ΔU: -0.4</a:t>
            </a:r>
            <a:r>
              <a:rPr lang="en-US" sz="2800">
                <a:solidFill>
                  <a:schemeClr val="dk1"/>
                </a:solidFill>
                <a:highlight>
                  <a:srgbClr val="F9CB9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±3.4 cm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 - IDB (cont).</a:t>
            </a:r>
          </a:p>
        </p:txBody>
      </p:sp>
      <p:grpSp>
        <p:nvGrpSpPr>
          <p:cNvPr id="363" name="Shape 363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364" name="Shape 364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Shape 365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69" name="Shape 3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8875" y="2378600"/>
            <a:ext cx="3190875" cy="1962150"/>
          </a:xfrm>
          <a:prstGeom prst="rect">
            <a:avLst/>
          </a:prstGeom>
          <a:noFill/>
          <a:ln w="25400" cap="flat" cmpd="sng">
            <a:solidFill>
              <a:srgbClr val="0B5394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370" name="Shape 37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3125" y="2759250"/>
            <a:ext cx="5226724" cy="3216450"/>
          </a:xfrm>
          <a:prstGeom prst="rect">
            <a:avLst/>
          </a:prstGeom>
          <a:noFill/>
          <a:ln w="25400" cap="flat" cmpd="sng">
            <a:solidFill>
              <a:srgbClr val="0B5394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371" name="Shape 371" title="Chart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98875" y="4391275"/>
            <a:ext cx="3190875" cy="1962150"/>
          </a:xfrm>
          <a:prstGeom prst="rect">
            <a:avLst/>
          </a:prstGeom>
          <a:noFill/>
          <a:ln w="25400" cap="flat" cmpd="sng">
            <a:solidFill>
              <a:srgbClr val="0B5394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372" name="Shape 372"/>
          <p:cNvSpPr/>
          <p:nvPr/>
        </p:nvSpPr>
        <p:spPr>
          <a:xfrm>
            <a:off x="981075" y="5038725"/>
            <a:ext cx="1390800" cy="561900"/>
          </a:xfrm>
          <a:prstGeom prst="ellipse">
            <a:avLst/>
          </a:prstGeom>
          <a:noFill/>
          <a:ln w="38100" cap="flat" cmpd="sng">
            <a:solidFill>
              <a:srgbClr val="E6913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3" name="Shape 373"/>
          <p:cNvSpPr/>
          <p:nvPr/>
        </p:nvSpPr>
        <p:spPr>
          <a:xfrm>
            <a:off x="4010025" y="5038725"/>
            <a:ext cx="1390800" cy="561900"/>
          </a:xfrm>
          <a:prstGeom prst="ellipse">
            <a:avLst/>
          </a:prstGeom>
          <a:noFill/>
          <a:ln w="38100" cap="flat" cmpd="sng">
            <a:solidFill>
              <a:srgbClr val="E6913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4" name="Shape 374"/>
          <p:cNvSpPr/>
          <p:nvPr/>
        </p:nvSpPr>
        <p:spPr>
          <a:xfrm>
            <a:off x="6074050" y="3762375"/>
            <a:ext cx="1079100" cy="431700"/>
          </a:xfrm>
          <a:prstGeom prst="ellipse">
            <a:avLst/>
          </a:prstGeom>
          <a:noFill/>
          <a:ln w="38100" cap="flat" cmpd="sng">
            <a:solidFill>
              <a:srgbClr val="E6913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/>
          <p:nvPr/>
        </p:nvSpPr>
        <p:spPr>
          <a:xfrm>
            <a:off x="7750450" y="3762375"/>
            <a:ext cx="1079100" cy="431700"/>
          </a:xfrm>
          <a:prstGeom prst="ellipse">
            <a:avLst/>
          </a:prstGeom>
          <a:noFill/>
          <a:ln w="38100" cap="flat" cmpd="sng">
            <a:solidFill>
              <a:srgbClr val="E6913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6" name="Shape 376"/>
          <p:cNvSpPr/>
          <p:nvPr/>
        </p:nvSpPr>
        <p:spPr>
          <a:xfrm>
            <a:off x="6074050" y="5772150"/>
            <a:ext cx="1079100" cy="431700"/>
          </a:xfrm>
          <a:prstGeom prst="ellipse">
            <a:avLst/>
          </a:prstGeom>
          <a:noFill/>
          <a:ln w="38100" cap="flat" cmpd="sng">
            <a:solidFill>
              <a:srgbClr val="E6913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7" name="Shape 377"/>
          <p:cNvSpPr/>
          <p:nvPr/>
        </p:nvSpPr>
        <p:spPr>
          <a:xfrm>
            <a:off x="7750450" y="5772150"/>
            <a:ext cx="1079100" cy="431700"/>
          </a:xfrm>
          <a:prstGeom prst="ellipse">
            <a:avLst/>
          </a:prstGeom>
          <a:noFill/>
          <a:ln w="38100" cap="flat" cmpd="sng">
            <a:solidFill>
              <a:srgbClr val="E69138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17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1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 txBox="1"/>
          <p:nvPr/>
        </p:nvSpPr>
        <p:spPr>
          <a:xfrm>
            <a:off x="226950" y="852200"/>
            <a:ext cx="8662800" cy="1526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Excluding the 2 surveys with only short occupations, the means for the remaining 324 passive marks are:</a:t>
            </a:r>
          </a:p>
          <a:p>
            <a:pPr lvl="0" rtl="0">
              <a:spcBef>
                <a:spcPts val="0"/>
              </a:spcBef>
              <a:buClr>
                <a:srgbClr val="000000"/>
              </a:buClr>
              <a:buSzPct val="39285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en-US" sz="2800">
                <a:solidFill>
                  <a:srgbClr val="F9CB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ΔN: -0.1</a:t>
            </a:r>
            <a:r>
              <a:rPr lang="en-US" sz="2800" u="sng">
                <a:solidFill>
                  <a:srgbClr val="F9CB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±0.7 cm</a:t>
            </a:r>
            <a:r>
              <a:rPr lang="en-US" sz="2800">
                <a:solidFill>
                  <a:srgbClr val="F9CB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ΔE:  0.1</a:t>
            </a:r>
            <a:r>
              <a:rPr lang="en-US" sz="2800" u="sng">
                <a:solidFill>
                  <a:srgbClr val="F9CB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±1.0 cm</a:t>
            </a:r>
            <a:r>
              <a:rPr lang="en-US" sz="2800">
                <a:solidFill>
                  <a:srgbClr val="F9CB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ΔU: -0.2</a:t>
            </a:r>
            <a:r>
              <a:rPr lang="en-US" sz="2800" u="sng">
                <a:solidFill>
                  <a:srgbClr val="F9CB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±2.3 cm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226950" y="852200"/>
            <a:ext cx="8662800" cy="1526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Excluding the 2 surveys with only short occupations, the means for the remaining 324 passive marks are:</a:t>
            </a:r>
          </a:p>
          <a:p>
            <a:pPr lvl="0" rtl="0">
              <a:spcBef>
                <a:spcPts val="0"/>
              </a:spcBef>
              <a:buClr>
                <a:srgbClr val="000000"/>
              </a:buClr>
              <a:buSzPct val="39285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ΔN: -0.1±0.7 cm     ΔE:  0.1±1.0 cm     ΔU: -0.2±2.3 cm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 - IDB (cont).</a:t>
            </a:r>
          </a:p>
        </p:txBody>
      </p:sp>
      <p:grpSp>
        <p:nvGrpSpPr>
          <p:cNvPr id="385" name="Shape 385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386" name="Shape 386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Shape 387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91" name="Shape 391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3128" y="2759242"/>
            <a:ext cx="5230665" cy="3216450"/>
          </a:xfrm>
          <a:prstGeom prst="rect">
            <a:avLst/>
          </a:prstGeom>
          <a:noFill/>
          <a:ln w="25400" cap="flat" cmpd="sng">
            <a:solidFill>
              <a:srgbClr val="0B5394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392" name="Shape 392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98875" y="2377923"/>
            <a:ext cx="3190893" cy="1962150"/>
          </a:xfrm>
          <a:prstGeom prst="rect">
            <a:avLst/>
          </a:prstGeom>
          <a:noFill/>
          <a:ln w="19050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393" name="Shape 393" title="Chart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98876" y="4386877"/>
            <a:ext cx="3190900" cy="1962153"/>
          </a:xfrm>
          <a:prstGeom prst="rect">
            <a:avLst/>
          </a:prstGeom>
          <a:noFill/>
          <a:ln w="19050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14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18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6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Every mark was examined: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Antenna types and offsets from monuments were confirmed as best possible using field logs, b-file, RINEX headers and, in a few cases, processing results.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marks’ local environments were subjectively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evaluated.</a:t>
            </a:r>
            <a:b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(datasheets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Google Maps/Google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Earth™)</a:t>
            </a:r>
            <a:endParaRPr lang="en-US"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OPUS-Projects repeatabilities were examined.</a:t>
            </a:r>
          </a:p>
          <a:p>
            <a:pPr marR="0" lvl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9" name="Shape 399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Survey comparison reviews.</a:t>
            </a:r>
          </a:p>
        </p:txBody>
      </p:sp>
      <p:grpSp>
        <p:nvGrpSpPr>
          <p:cNvPr id="400" name="Shape 400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401" name="Shape 401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Shape 402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19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full project title is: “Deriving a valid path for OPUS-Projects GPS projects to be loaded to the NGS IDB”.</a:t>
            </a:r>
          </a:p>
          <a:p>
            <a:pPr marL="457200" marR="0" lvl="0" indent="-4064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 title is a mouthful so we call it “OP to IDB”.</a:t>
            </a:r>
          </a:p>
          <a:p>
            <a:pPr marL="457200" marR="0" lvl="0" indent="-4064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project plan and other documents are on GeoPro.</a:t>
            </a:r>
          </a:p>
          <a:p>
            <a:pPr marL="457200" marR="0" lvl="0" indent="-4064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also keep terse weekly reports, team meeting notes and other documents in Google Drive.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 to IDB overview.</a:t>
            </a:r>
          </a:p>
        </p:txBody>
      </p:sp>
      <p:grpSp>
        <p:nvGrpSpPr>
          <p:cNvPr id="93" name="Shape 93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94" name="Shape 94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Shape 95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333125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2466723" y="6356350"/>
            <a:ext cx="408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Marks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received detailed investigations if they exceeded pre-defined criteria: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Any mark’s coordinate difference exceeded the 1σ estimated accuracy defined by Eckl et al. (2001).</a:t>
            </a:r>
            <a:b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dirty="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Recall that Eckl et al. estimated the GPS-derived coordinate accuracies for a mark based upon its occupation duration.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Any survey displayed biases in its differences.</a:t>
            </a:r>
          </a:p>
        </p:txBody>
      </p:sp>
      <p:sp>
        <p:nvSpPr>
          <p:cNvPr id="411" name="Shape 411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Detailed investigations.</a:t>
            </a:r>
          </a:p>
        </p:txBody>
      </p:sp>
      <p:grpSp>
        <p:nvGrpSpPr>
          <p:cNvPr id="412" name="Shape 412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413" name="Shape 413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Shape 414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20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Description errors.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Out-of-date CORS information.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Processing quality control.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 fixing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Data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processing for surveys in remote locations.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Biases.</a:t>
            </a:r>
          </a:p>
        </p:txBody>
      </p:sp>
      <p:sp>
        <p:nvSpPr>
          <p:cNvPr id="423" name="Shape 423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Issues found from the detailed investigations.</a:t>
            </a:r>
          </a:p>
        </p:txBody>
      </p:sp>
      <p:grpSp>
        <p:nvGrpSpPr>
          <p:cNvPr id="424" name="Shape 424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425" name="Shape 425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Shape 426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21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434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least 5 surveys appeared to have incorrect or inconsistent information in their b-files.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submission packages contained field logs and a few included GPS data processing files.  Those were used to identify and correct problems.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Typical problems included:</a:t>
            </a:r>
          </a:p>
          <a:p>
            <a:pPr marL="1371600" lvl="2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■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Inconsistent antenna type.</a:t>
            </a:r>
          </a:p>
          <a:p>
            <a:pPr marL="1371600" lvl="2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■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Inconsistent antenna height.</a:t>
            </a:r>
          </a:p>
          <a:p>
            <a:pPr marL="1371600" lvl="2" indent="-406400" rtl="0">
              <a:spcBef>
                <a:spcPts val="1000"/>
              </a:spcBef>
              <a:buClr>
                <a:srgbClr val="0B5394"/>
              </a:buClr>
              <a:buSzPct val="100000"/>
              <a:buFont typeface="Times New Roman"/>
              <a:buChar char="■"/>
            </a:pPr>
            <a:r>
              <a:rPr lang="en-US" sz="28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Non-standard ARP to L1 phase center offset.</a:t>
            </a:r>
          </a:p>
        </p:txBody>
      </p:sp>
      <p:sp>
        <p:nvSpPr>
          <p:cNvPr id="435" name="Shape 435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Interesting surveys: description errors.</a:t>
            </a:r>
          </a:p>
        </p:txBody>
      </p:sp>
      <p:grpSp>
        <p:nvGrpSpPr>
          <p:cNvPr id="436" name="Shape 436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437" name="Shape 437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Shape 438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22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surveys used out-of-date CORS information in their GPS data processing.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both cases, the antenna had been replaced a few weeks or months prior to the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survey.</a:t>
            </a:r>
          </a:p>
          <a:p>
            <a:pPr marL="914400" lvl="1" indent="-40640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Both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were significant:</a:t>
            </a:r>
          </a:p>
          <a:p>
            <a:pPr marL="1371600" lvl="2" indent="-40640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■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Replacement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by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dissimilar antenna.</a:t>
            </a:r>
            <a:endParaRPr lang="en-US"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371600" lvl="2" indent="-40640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■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afflicted CORS was a hub implying the antenna error at the CORS affected the results for other marks.</a:t>
            </a:r>
            <a:endParaRPr lang="en-US"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7" name="Shape 447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Interesting surveys: out-of-date CORS information.</a:t>
            </a:r>
          </a:p>
        </p:txBody>
      </p:sp>
      <p:grpSp>
        <p:nvGrpSpPr>
          <p:cNvPr id="448" name="Shape 448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449" name="Shape 449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Shape 450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23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Possible issues were found in both the original submissions and our OPUS-Projects results.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Occupation of questionable marks.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Retention of questionable results.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These decisions are often subjective.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Project specs must be followed.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People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make mistakes.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Interesting surveys: processing quality control.</a:t>
            </a:r>
          </a:p>
        </p:txBody>
      </p:sp>
      <p:grpSp>
        <p:nvGrpSpPr>
          <p:cNvPr id="460" name="Shape 460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461" name="Shape 461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Shape 462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466" name="Shape 466" descr="gps2830_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94362" y="3660162"/>
            <a:ext cx="2752725" cy="2257425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467" name="Shape 467"/>
          <p:cNvSpPr txBox="1"/>
          <p:nvPr/>
        </p:nvSpPr>
        <p:spPr>
          <a:xfrm>
            <a:off x="6210150" y="5922625"/>
            <a:ext cx="2752800" cy="50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0.8 METER (2.5 FT) SOUTHWEST OF A FENCE CORNER</a:t>
            </a:r>
            <a:r>
              <a:rPr lang="en-US" sz="1200" dirty="0"/>
              <a:t>.</a:t>
            </a:r>
          </a:p>
        </p:txBody>
      </p:sp>
      <p:sp>
        <p:nvSpPr>
          <p:cNvPr id="12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24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incorrect integer pair in OPUS-Projects processing was explicitly identified; a few others are suspected.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benign conditions, the automated integer fixing is very reliable, but not perfectly reliable.  In challenging conditions, the reliability drops.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Uploading through OPUS-S “pre-filters” for success.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OPUS-Projects, most integer fixing errors are trapped and excluded by the processing software.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 with 300+ marks occupied multiple times … even assuming a 99   % reliability implies ~5 marks would suffer one incorrectly fixed integer pair.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Interesting surveys: integer fixing.</a:t>
            </a:r>
          </a:p>
        </p:txBody>
      </p:sp>
      <p:grpSp>
        <p:nvGrpSpPr>
          <p:cNvPr id="474" name="Shape 474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475" name="Shape 475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Shape 476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0" name="Shape 480"/>
          <p:cNvSpPr txBox="1"/>
          <p:nvPr/>
        </p:nvSpPr>
        <p:spPr>
          <a:xfrm>
            <a:off x="3914775" y="5181600"/>
            <a:ext cx="495600" cy="5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11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25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/>
          <p:nvPr/>
        </p:nvSpPr>
        <p:spPr>
          <a:xfrm>
            <a:off x="226950" y="852200"/>
            <a:ext cx="55113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Remote locations are inherently challenging for the recommended OPUS-Projects processing strategy - not just in the Pacific, but in any region with few CORS.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CORS are either very close or very far.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loss of a CORS is critical.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emphasizes uploading and processing ASAP, but how when connectivity “limited”?</a:t>
            </a:r>
          </a:p>
        </p:txBody>
      </p:sp>
      <p:sp>
        <p:nvSpPr>
          <p:cNvPr id="486" name="Shape 486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Interesting surveys: surveys in remote locations.</a:t>
            </a:r>
          </a:p>
        </p:txBody>
      </p:sp>
      <p:grpSp>
        <p:nvGrpSpPr>
          <p:cNvPr id="487" name="Shape 487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488" name="Shape 488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Shape 489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493" name="Shape 493" descr="gps3045_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2418" y="3574700"/>
            <a:ext cx="3097325" cy="2461874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494" name="Shape 494" descr="gps3045_2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92418" y="1114393"/>
            <a:ext cx="3097325" cy="2244116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12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26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Shape 499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found 6 surveys with non-trivial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biases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Recall that in the initial OPUS-Projects processing for these tests, we constrained to the CORS only.  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the original submissions for these 6 surveys, a mix of CORS and passive marks were constrained (e.g. </a:t>
            </a:r>
            <a:r>
              <a:rPr lang="en-US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HtMod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-like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surveys).</a:t>
            </a:r>
          </a:p>
          <a:p>
            <a:pPr marL="1371600" marR="0" lvl="2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■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However, a similar “mix” was used in some surveys that do not display biases.</a:t>
            </a:r>
          </a:p>
        </p:txBody>
      </p:sp>
      <p:sp>
        <p:nvSpPr>
          <p:cNvPr id="500" name="Shape 500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Interesting surveys: biases.</a:t>
            </a:r>
          </a:p>
        </p:txBody>
      </p:sp>
      <p:grpSp>
        <p:nvGrpSpPr>
          <p:cNvPr id="501" name="Shape 501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502" name="Shape 502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3" name="Shape 503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27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Shape 511"/>
          <p:cNvSpPr txBox="1"/>
          <p:nvPr/>
        </p:nvSpPr>
        <p:spPr>
          <a:xfrm>
            <a:off x="226950" y="852200"/>
            <a:ext cx="4240200" cy="28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Applying the mix of constraints in OPUS-Projects or the CORS-only constraints in the published surveys reduced the biases.</a:t>
            </a:r>
          </a:p>
        </p:txBody>
      </p:sp>
      <p:sp>
        <p:nvSpPr>
          <p:cNvPr id="512" name="Shape 512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Interesting surveys: biases (cont).</a:t>
            </a:r>
          </a:p>
        </p:txBody>
      </p:sp>
      <p:grpSp>
        <p:nvGrpSpPr>
          <p:cNvPr id="513" name="Shape 513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514" name="Shape 514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5" name="Shape 515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19" name="Shape 519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0749" y="4667250"/>
            <a:ext cx="4303800" cy="1590675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520" name="Shape 520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30749" y="1181100"/>
            <a:ext cx="4303800" cy="1590675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521" name="Shape 521" title="Chart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30749" y="2924175"/>
            <a:ext cx="4303800" cy="1590676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522" name="Shape 522" descr="faa2g2_2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52475" y="3695600"/>
            <a:ext cx="3505200" cy="742950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523" name="Shape 523" descr="faabrd_2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57225" y="4514850"/>
            <a:ext cx="3495675" cy="742950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524" name="Shape 524" descr="gps2870_2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38175" y="5334087"/>
            <a:ext cx="3533775" cy="771525"/>
          </a:xfrm>
          <a:prstGeom prst="rect">
            <a:avLst/>
          </a:prstGeom>
          <a:noFill/>
          <a:ln w="9525" cap="flat" cmpd="sng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16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28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Lessons learned from the detailed investigations.</a:t>
            </a:r>
          </a:p>
        </p:txBody>
      </p:sp>
      <p:grpSp>
        <p:nvGrpSpPr>
          <p:cNvPr id="530" name="Shape 530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531" name="Shape 531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Shape 532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3" name="Shape 5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29</a:t>
            </a:fld>
            <a:endParaRPr lang="en-US"/>
          </a:p>
        </p:txBody>
      </p:sp>
      <p:sp>
        <p:nvSpPr>
          <p:cNvPr id="534" name="Shape 534"/>
          <p:cNvSpPr txBox="1">
            <a:spLocks noGrp="1"/>
          </p:cNvSpPr>
          <p:nvPr>
            <p:ph type="sldNum" idx="12"/>
          </p:nvPr>
        </p:nvSpPr>
        <p:spPr>
          <a:xfrm>
            <a:off x="333125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/>
              <a:t>2016-06-30</a:t>
            </a:r>
          </a:p>
        </p:txBody>
      </p:sp>
      <p:sp>
        <p:nvSpPr>
          <p:cNvPr id="535" name="Shape 535"/>
          <p:cNvSpPr txBox="1">
            <a:spLocks noGrp="1"/>
          </p:cNvSpPr>
          <p:nvPr>
            <p:ph type="sldNum" idx="12"/>
          </p:nvPr>
        </p:nvSpPr>
        <p:spPr>
          <a:xfrm>
            <a:off x="2466723" y="6356350"/>
            <a:ext cx="408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OP to IDB : Comparisons</a:t>
            </a:r>
          </a:p>
        </p:txBody>
      </p:sp>
      <p:sp>
        <p:nvSpPr>
          <p:cNvPr id="536" name="Shape 536"/>
          <p:cNvSpPr txBox="1"/>
          <p:nvPr/>
        </p:nvSpPr>
        <p:spPr>
          <a:xfrm>
            <a:off x="226950" y="971550"/>
            <a:ext cx="8662800" cy="5526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Description errors.</a:t>
            </a:r>
          </a:p>
        </p:txBody>
      </p:sp>
      <p:sp>
        <p:nvSpPr>
          <p:cNvPr id="537" name="Shape 537"/>
          <p:cNvSpPr txBox="1"/>
          <p:nvPr/>
        </p:nvSpPr>
        <p:spPr>
          <a:xfrm>
            <a:off x="226950" y="1524150"/>
            <a:ext cx="8662800" cy="5526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Out-of-date CORS information.</a:t>
            </a:r>
          </a:p>
        </p:txBody>
      </p:sp>
      <p:sp>
        <p:nvSpPr>
          <p:cNvPr id="538" name="Shape 538"/>
          <p:cNvSpPr txBox="1"/>
          <p:nvPr/>
        </p:nvSpPr>
        <p:spPr>
          <a:xfrm>
            <a:off x="226950" y="2076750"/>
            <a:ext cx="8662800" cy="5526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Processing quality control.</a:t>
            </a:r>
          </a:p>
        </p:txBody>
      </p:sp>
      <p:sp>
        <p:nvSpPr>
          <p:cNvPr id="539" name="Shape 539"/>
          <p:cNvSpPr txBox="1"/>
          <p:nvPr/>
        </p:nvSpPr>
        <p:spPr>
          <a:xfrm>
            <a:off x="226950" y="3735125"/>
            <a:ext cx="8662800" cy="5526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Biases.</a:t>
            </a:r>
          </a:p>
        </p:txBody>
      </p:sp>
      <p:sp>
        <p:nvSpPr>
          <p:cNvPr id="540" name="Shape 540"/>
          <p:cNvSpPr txBox="1"/>
          <p:nvPr/>
        </p:nvSpPr>
        <p:spPr>
          <a:xfrm>
            <a:off x="226950" y="2629549"/>
            <a:ext cx="8662800" cy="5526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 fixing.</a:t>
            </a:r>
          </a:p>
        </p:txBody>
      </p:sp>
      <p:sp>
        <p:nvSpPr>
          <p:cNvPr id="541" name="Shape 541"/>
          <p:cNvSpPr txBox="1"/>
          <p:nvPr/>
        </p:nvSpPr>
        <p:spPr>
          <a:xfrm>
            <a:off x="226950" y="3182350"/>
            <a:ext cx="8662800" cy="5526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processing for surveys in remote locations.</a:t>
            </a:r>
          </a:p>
        </p:txBody>
      </p:sp>
    </p:spTree>
    <p:extLst>
      <p:ext uri="{BB962C8B-B14F-4D97-AF65-F5344CB8AC3E}">
        <p14:creationId xmlns:p14="http://schemas.microsoft.com/office/powerpoint/2010/main" val="158764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project’s name is largely self-explanatory: find a way to make OPUS-Projects work for submitting projects to the IDB as correctly and completely as possible.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“Clean up” any issues.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“One button” submission if possible.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Demonstrating this in a </a:t>
            </a:r>
            <a:r>
              <a:rPr lang="en-US" sz="28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beta 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version of OPUS-Projects.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We’re focused on the </a:t>
            </a:r>
            <a:r>
              <a:rPr lang="en-US" sz="28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near future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but also considering the </a:t>
            </a:r>
            <a:r>
              <a:rPr lang="en-US" sz="28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far future</a:t>
            </a: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 Read “far future” as after the release of our new database and datum.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What’s the purpose of the project?</a:t>
            </a:r>
          </a:p>
        </p:txBody>
      </p:sp>
      <p:grpSp>
        <p:nvGrpSpPr>
          <p:cNvPr id="105" name="Shape 105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106" name="Shape 106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Shape 107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3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Shape 546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Lessons learned from the detailed investigations.</a:t>
            </a:r>
          </a:p>
        </p:txBody>
      </p:sp>
      <p:grpSp>
        <p:nvGrpSpPr>
          <p:cNvPr id="547" name="Shape 547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548" name="Shape 548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9" name="Shape 549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0" name="Shape 5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30</a:t>
            </a:fld>
            <a:endParaRPr lang="en-US"/>
          </a:p>
        </p:txBody>
      </p:sp>
      <p:sp>
        <p:nvSpPr>
          <p:cNvPr id="551" name="Shape 551"/>
          <p:cNvSpPr txBox="1">
            <a:spLocks noGrp="1"/>
          </p:cNvSpPr>
          <p:nvPr>
            <p:ph type="sldNum" idx="12"/>
          </p:nvPr>
        </p:nvSpPr>
        <p:spPr>
          <a:xfrm>
            <a:off x="333125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/>
              <a:t>2016-06-30</a:t>
            </a:r>
          </a:p>
        </p:txBody>
      </p:sp>
      <p:sp>
        <p:nvSpPr>
          <p:cNvPr id="552" name="Shape 552"/>
          <p:cNvSpPr txBox="1">
            <a:spLocks noGrp="1"/>
          </p:cNvSpPr>
          <p:nvPr>
            <p:ph type="sldNum" idx="12"/>
          </p:nvPr>
        </p:nvSpPr>
        <p:spPr>
          <a:xfrm>
            <a:off x="2466723" y="6356350"/>
            <a:ext cx="408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OP to IDB : Comparisons</a:t>
            </a:r>
          </a:p>
        </p:txBody>
      </p:sp>
      <p:sp>
        <p:nvSpPr>
          <p:cNvPr id="553" name="Shape 553"/>
          <p:cNvSpPr txBox="1"/>
          <p:nvPr/>
        </p:nvSpPr>
        <p:spPr>
          <a:xfrm>
            <a:off x="226950" y="971550"/>
            <a:ext cx="8662800" cy="1860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Description errors.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Hardware, ARP height, occupation time errors will be impossible in OPUS-Projects.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Human errors!?!</a:t>
            </a:r>
          </a:p>
        </p:txBody>
      </p:sp>
      <p:sp>
        <p:nvSpPr>
          <p:cNvPr id="554" name="Shape 554"/>
          <p:cNvSpPr txBox="1"/>
          <p:nvPr/>
        </p:nvSpPr>
        <p:spPr>
          <a:xfrm>
            <a:off x="222537" y="28318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Out-of-date CORS information.</a:t>
            </a:r>
          </a:p>
        </p:txBody>
      </p:sp>
      <p:sp>
        <p:nvSpPr>
          <p:cNvPr id="555" name="Shape 555"/>
          <p:cNvSpPr txBox="1"/>
          <p:nvPr/>
        </p:nvSpPr>
        <p:spPr>
          <a:xfrm>
            <a:off x="222537" y="33844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Processing quality control.</a:t>
            </a:r>
          </a:p>
        </p:txBody>
      </p:sp>
      <p:sp>
        <p:nvSpPr>
          <p:cNvPr id="556" name="Shape 556"/>
          <p:cNvSpPr txBox="1"/>
          <p:nvPr/>
        </p:nvSpPr>
        <p:spPr>
          <a:xfrm>
            <a:off x="231350" y="50426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Biases.</a:t>
            </a:r>
          </a:p>
        </p:txBody>
      </p:sp>
      <p:sp>
        <p:nvSpPr>
          <p:cNvPr id="557" name="Shape 557"/>
          <p:cNvSpPr txBox="1"/>
          <p:nvPr/>
        </p:nvSpPr>
        <p:spPr>
          <a:xfrm>
            <a:off x="222550" y="3937249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 fixing.</a:t>
            </a:r>
          </a:p>
        </p:txBody>
      </p:sp>
      <p:sp>
        <p:nvSpPr>
          <p:cNvPr id="558" name="Shape 558"/>
          <p:cNvSpPr txBox="1"/>
          <p:nvPr/>
        </p:nvSpPr>
        <p:spPr>
          <a:xfrm>
            <a:off x="222525" y="44900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processing for surveys in remote locations.</a:t>
            </a:r>
          </a:p>
        </p:txBody>
      </p:sp>
    </p:spTree>
    <p:extLst>
      <p:ext uri="{BB962C8B-B14F-4D97-AF65-F5344CB8AC3E}">
        <p14:creationId xmlns:p14="http://schemas.microsoft.com/office/powerpoint/2010/main" val="161439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Shape 563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Lessons learned from the detailed investigations.</a:t>
            </a:r>
          </a:p>
        </p:txBody>
      </p:sp>
      <p:grpSp>
        <p:nvGrpSpPr>
          <p:cNvPr id="564" name="Shape 564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565" name="Shape 565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6" name="Shape 566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67" name="Shape 56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31</a:t>
            </a:fld>
            <a:endParaRPr lang="en-US"/>
          </a:p>
        </p:txBody>
      </p:sp>
      <p:sp>
        <p:nvSpPr>
          <p:cNvPr id="568" name="Shape 568"/>
          <p:cNvSpPr txBox="1">
            <a:spLocks noGrp="1"/>
          </p:cNvSpPr>
          <p:nvPr>
            <p:ph type="sldNum" idx="12"/>
          </p:nvPr>
        </p:nvSpPr>
        <p:spPr>
          <a:xfrm>
            <a:off x="333125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/>
              <a:t>2016-06-30</a:t>
            </a:r>
          </a:p>
        </p:txBody>
      </p:sp>
      <p:sp>
        <p:nvSpPr>
          <p:cNvPr id="569" name="Shape 569"/>
          <p:cNvSpPr txBox="1">
            <a:spLocks noGrp="1"/>
          </p:cNvSpPr>
          <p:nvPr>
            <p:ph type="sldNum" idx="12"/>
          </p:nvPr>
        </p:nvSpPr>
        <p:spPr>
          <a:xfrm>
            <a:off x="2466723" y="6356350"/>
            <a:ext cx="408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OP to IDB : Comparisons</a:t>
            </a:r>
          </a:p>
        </p:txBody>
      </p:sp>
      <p:sp>
        <p:nvSpPr>
          <p:cNvPr id="570" name="Shape 570"/>
          <p:cNvSpPr txBox="1"/>
          <p:nvPr/>
        </p:nvSpPr>
        <p:spPr>
          <a:xfrm>
            <a:off x="226950" y="9715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Description errors.</a:t>
            </a:r>
          </a:p>
        </p:txBody>
      </p:sp>
      <p:sp>
        <p:nvSpPr>
          <p:cNvPr id="571" name="Shape 571"/>
          <p:cNvSpPr txBox="1"/>
          <p:nvPr/>
        </p:nvSpPr>
        <p:spPr>
          <a:xfrm>
            <a:off x="226950" y="1524150"/>
            <a:ext cx="8662800" cy="10227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Out-of-date CORS information.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Impossible in OPUS-Projects.</a:t>
            </a:r>
          </a:p>
        </p:txBody>
      </p:sp>
      <p:sp>
        <p:nvSpPr>
          <p:cNvPr id="572" name="Shape 572"/>
          <p:cNvSpPr txBox="1"/>
          <p:nvPr/>
        </p:nvSpPr>
        <p:spPr>
          <a:xfrm>
            <a:off x="226950" y="25339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Processing quality control.</a:t>
            </a:r>
          </a:p>
        </p:txBody>
      </p:sp>
      <p:sp>
        <p:nvSpPr>
          <p:cNvPr id="573" name="Shape 573"/>
          <p:cNvSpPr txBox="1"/>
          <p:nvPr/>
        </p:nvSpPr>
        <p:spPr>
          <a:xfrm>
            <a:off x="226950" y="4192325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Biases.</a:t>
            </a:r>
          </a:p>
        </p:txBody>
      </p:sp>
      <p:sp>
        <p:nvSpPr>
          <p:cNvPr id="574" name="Shape 574"/>
          <p:cNvSpPr txBox="1"/>
          <p:nvPr/>
        </p:nvSpPr>
        <p:spPr>
          <a:xfrm>
            <a:off x="226950" y="3086749"/>
            <a:ext cx="8662800" cy="552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 fixing.</a:t>
            </a:r>
          </a:p>
        </p:txBody>
      </p:sp>
      <p:sp>
        <p:nvSpPr>
          <p:cNvPr id="575" name="Shape 575"/>
          <p:cNvSpPr txBox="1"/>
          <p:nvPr/>
        </p:nvSpPr>
        <p:spPr>
          <a:xfrm>
            <a:off x="226950" y="36395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processing for surveys in remote locations.</a:t>
            </a:r>
          </a:p>
        </p:txBody>
      </p:sp>
    </p:spTree>
    <p:extLst>
      <p:ext uri="{BB962C8B-B14F-4D97-AF65-F5344CB8AC3E}">
        <p14:creationId xmlns:p14="http://schemas.microsoft.com/office/powerpoint/2010/main" val="37865216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Lessons learned from the detailed investigations.</a:t>
            </a:r>
          </a:p>
        </p:txBody>
      </p:sp>
      <p:grpSp>
        <p:nvGrpSpPr>
          <p:cNvPr id="581" name="Shape 581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582" name="Shape 582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3" name="Shape 583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84" name="Shape 5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32</a:t>
            </a:fld>
            <a:endParaRPr lang="en-US"/>
          </a:p>
        </p:txBody>
      </p:sp>
      <p:sp>
        <p:nvSpPr>
          <p:cNvPr id="585" name="Shape 585"/>
          <p:cNvSpPr txBox="1">
            <a:spLocks noGrp="1"/>
          </p:cNvSpPr>
          <p:nvPr>
            <p:ph type="sldNum" idx="12"/>
          </p:nvPr>
        </p:nvSpPr>
        <p:spPr>
          <a:xfrm>
            <a:off x="333125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/>
              <a:t>2016-06-30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sldNum" idx="12"/>
          </p:nvPr>
        </p:nvSpPr>
        <p:spPr>
          <a:xfrm>
            <a:off x="2466723" y="6356350"/>
            <a:ext cx="408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OP to IDB : Comparisons</a:t>
            </a:r>
          </a:p>
        </p:txBody>
      </p:sp>
      <p:sp>
        <p:nvSpPr>
          <p:cNvPr id="587" name="Shape 587"/>
          <p:cNvSpPr txBox="1"/>
          <p:nvPr/>
        </p:nvSpPr>
        <p:spPr>
          <a:xfrm>
            <a:off x="226950" y="9715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Description errors.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226950" y="15241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Out-of-date CORS information.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226950" y="2076750"/>
            <a:ext cx="8662800" cy="19098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Processing quality control.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some ideas and user suggestions for tables and statistics that could help.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Still a subjective aspect.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226950" y="5091925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Biases.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226950" y="3986549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 fixing.</a:t>
            </a:r>
          </a:p>
        </p:txBody>
      </p:sp>
      <p:sp>
        <p:nvSpPr>
          <p:cNvPr id="592" name="Shape 592"/>
          <p:cNvSpPr txBox="1"/>
          <p:nvPr/>
        </p:nvSpPr>
        <p:spPr>
          <a:xfrm>
            <a:off x="226950" y="45391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processing for surveys in remote locations.</a:t>
            </a:r>
          </a:p>
        </p:txBody>
      </p:sp>
    </p:spTree>
    <p:extLst>
      <p:ext uri="{BB962C8B-B14F-4D97-AF65-F5344CB8AC3E}">
        <p14:creationId xmlns:p14="http://schemas.microsoft.com/office/powerpoint/2010/main" val="26719361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Shape 597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Lessons learned from the detailed investigations.</a:t>
            </a:r>
          </a:p>
        </p:txBody>
      </p:sp>
      <p:grpSp>
        <p:nvGrpSpPr>
          <p:cNvPr id="598" name="Shape 598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599" name="Shape 599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0" name="Shape 600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1" name="Shape 60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33</a:t>
            </a:fld>
            <a:endParaRPr lang="en-US"/>
          </a:p>
        </p:txBody>
      </p:sp>
      <p:sp>
        <p:nvSpPr>
          <p:cNvPr id="602" name="Shape 602"/>
          <p:cNvSpPr txBox="1">
            <a:spLocks noGrp="1"/>
          </p:cNvSpPr>
          <p:nvPr>
            <p:ph type="sldNum" idx="12"/>
          </p:nvPr>
        </p:nvSpPr>
        <p:spPr>
          <a:xfrm>
            <a:off x="333125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/>
              <a:t>2016-06-30</a:t>
            </a:r>
          </a:p>
        </p:txBody>
      </p:sp>
      <p:sp>
        <p:nvSpPr>
          <p:cNvPr id="603" name="Shape 603"/>
          <p:cNvSpPr txBox="1">
            <a:spLocks noGrp="1"/>
          </p:cNvSpPr>
          <p:nvPr>
            <p:ph type="sldNum" idx="12"/>
          </p:nvPr>
        </p:nvSpPr>
        <p:spPr>
          <a:xfrm>
            <a:off x="2466723" y="6356350"/>
            <a:ext cx="408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OP to IDB : Comparisons</a:t>
            </a:r>
          </a:p>
        </p:txBody>
      </p:sp>
      <p:sp>
        <p:nvSpPr>
          <p:cNvPr id="604" name="Shape 604"/>
          <p:cNvSpPr txBox="1"/>
          <p:nvPr/>
        </p:nvSpPr>
        <p:spPr>
          <a:xfrm>
            <a:off x="226950" y="9715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Description errors.</a:t>
            </a:r>
          </a:p>
        </p:txBody>
      </p:sp>
      <p:sp>
        <p:nvSpPr>
          <p:cNvPr id="605" name="Shape 605"/>
          <p:cNvSpPr txBox="1"/>
          <p:nvPr/>
        </p:nvSpPr>
        <p:spPr>
          <a:xfrm>
            <a:off x="226950" y="15241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Out-of-date CORS information.</a:t>
            </a:r>
          </a:p>
        </p:txBody>
      </p:sp>
      <p:sp>
        <p:nvSpPr>
          <p:cNvPr id="606" name="Shape 606"/>
          <p:cNvSpPr txBox="1"/>
          <p:nvPr/>
        </p:nvSpPr>
        <p:spPr>
          <a:xfrm>
            <a:off x="226950" y="20767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Processing quality control.</a:t>
            </a:r>
          </a:p>
        </p:txBody>
      </p:sp>
      <p:sp>
        <p:nvSpPr>
          <p:cNvPr id="607" name="Shape 607"/>
          <p:cNvSpPr txBox="1"/>
          <p:nvPr/>
        </p:nvSpPr>
        <p:spPr>
          <a:xfrm>
            <a:off x="216064" y="55952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Biases.</a:t>
            </a:r>
          </a:p>
        </p:txBody>
      </p:sp>
      <p:sp>
        <p:nvSpPr>
          <p:cNvPr id="608" name="Shape 608"/>
          <p:cNvSpPr txBox="1"/>
          <p:nvPr/>
        </p:nvSpPr>
        <p:spPr>
          <a:xfrm>
            <a:off x="226950" y="2629550"/>
            <a:ext cx="8662800" cy="24131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 fixing.</a:t>
            </a:r>
          </a:p>
          <a:p>
            <a:pPr marL="914400" lvl="1" indent="-406400"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a “newer” strategy proven to help on longer baselines with several hours of data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Preliminary tests suggest it will help generally including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≲ 2 hrs.</a:t>
            </a:r>
            <a:endParaRPr lang="en-US"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1" indent="-406400" rtl="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other some ideas and user suggestions.</a:t>
            </a:r>
          </a:p>
        </p:txBody>
      </p:sp>
      <p:sp>
        <p:nvSpPr>
          <p:cNvPr id="609" name="Shape 609"/>
          <p:cNvSpPr txBox="1"/>
          <p:nvPr/>
        </p:nvSpPr>
        <p:spPr>
          <a:xfrm>
            <a:off x="211239" y="50426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processing for surveys in remote locations.</a:t>
            </a:r>
          </a:p>
        </p:txBody>
      </p:sp>
    </p:spTree>
    <p:extLst>
      <p:ext uri="{BB962C8B-B14F-4D97-AF65-F5344CB8AC3E}">
        <p14:creationId xmlns:p14="http://schemas.microsoft.com/office/powerpoint/2010/main" val="10051841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Lessons learned from the detailed investigations.</a:t>
            </a:r>
          </a:p>
        </p:txBody>
      </p:sp>
      <p:grpSp>
        <p:nvGrpSpPr>
          <p:cNvPr id="615" name="Shape 615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616" name="Shape 616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7" name="Shape 617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8" name="Shape 6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34</a:t>
            </a:fld>
            <a:endParaRPr lang="en-US"/>
          </a:p>
        </p:txBody>
      </p:sp>
      <p:sp>
        <p:nvSpPr>
          <p:cNvPr id="619" name="Shape 619"/>
          <p:cNvSpPr txBox="1">
            <a:spLocks noGrp="1"/>
          </p:cNvSpPr>
          <p:nvPr>
            <p:ph type="sldNum" idx="12"/>
          </p:nvPr>
        </p:nvSpPr>
        <p:spPr>
          <a:xfrm>
            <a:off x="333125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/>
              <a:t>2016-06-30</a:t>
            </a:r>
          </a:p>
        </p:txBody>
      </p:sp>
      <p:sp>
        <p:nvSpPr>
          <p:cNvPr id="620" name="Shape 620"/>
          <p:cNvSpPr txBox="1">
            <a:spLocks noGrp="1"/>
          </p:cNvSpPr>
          <p:nvPr>
            <p:ph type="sldNum" idx="12"/>
          </p:nvPr>
        </p:nvSpPr>
        <p:spPr>
          <a:xfrm>
            <a:off x="2466723" y="6356350"/>
            <a:ext cx="408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OP to IDB : Comparisons</a:t>
            </a:r>
          </a:p>
        </p:txBody>
      </p:sp>
      <p:sp>
        <p:nvSpPr>
          <p:cNvPr id="621" name="Shape 621"/>
          <p:cNvSpPr txBox="1"/>
          <p:nvPr/>
        </p:nvSpPr>
        <p:spPr>
          <a:xfrm>
            <a:off x="226950" y="9715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Description errors.</a:t>
            </a:r>
          </a:p>
        </p:txBody>
      </p:sp>
      <p:sp>
        <p:nvSpPr>
          <p:cNvPr id="622" name="Shape 622"/>
          <p:cNvSpPr txBox="1"/>
          <p:nvPr/>
        </p:nvSpPr>
        <p:spPr>
          <a:xfrm>
            <a:off x="226950" y="15241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Out-of-date CORS information.</a:t>
            </a:r>
          </a:p>
        </p:txBody>
      </p:sp>
      <p:sp>
        <p:nvSpPr>
          <p:cNvPr id="623" name="Shape 623"/>
          <p:cNvSpPr txBox="1"/>
          <p:nvPr/>
        </p:nvSpPr>
        <p:spPr>
          <a:xfrm>
            <a:off x="226950" y="20767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Processing quality control.</a:t>
            </a:r>
          </a:p>
        </p:txBody>
      </p:sp>
      <p:sp>
        <p:nvSpPr>
          <p:cNvPr id="624" name="Shape 624"/>
          <p:cNvSpPr txBox="1"/>
          <p:nvPr/>
        </p:nvSpPr>
        <p:spPr>
          <a:xfrm>
            <a:off x="226950" y="42403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Biases.</a:t>
            </a:r>
          </a:p>
        </p:txBody>
      </p:sp>
      <p:sp>
        <p:nvSpPr>
          <p:cNvPr id="625" name="Shape 625"/>
          <p:cNvSpPr txBox="1"/>
          <p:nvPr/>
        </p:nvSpPr>
        <p:spPr>
          <a:xfrm>
            <a:off x="226950" y="2629549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 fixing.</a:t>
            </a:r>
          </a:p>
        </p:txBody>
      </p:sp>
      <p:sp>
        <p:nvSpPr>
          <p:cNvPr id="626" name="Shape 626"/>
          <p:cNvSpPr txBox="1"/>
          <p:nvPr/>
        </p:nvSpPr>
        <p:spPr>
          <a:xfrm>
            <a:off x="226950" y="3182350"/>
            <a:ext cx="8662800" cy="10608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processing for surveys in remote locations.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some ideas, but no clear way forward.</a:t>
            </a:r>
          </a:p>
        </p:txBody>
      </p:sp>
    </p:spTree>
    <p:extLst>
      <p:ext uri="{BB962C8B-B14F-4D97-AF65-F5344CB8AC3E}">
        <p14:creationId xmlns:p14="http://schemas.microsoft.com/office/powerpoint/2010/main" val="28927832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Lessons learned from the detailed investigations.</a:t>
            </a:r>
          </a:p>
        </p:txBody>
      </p:sp>
      <p:grpSp>
        <p:nvGrpSpPr>
          <p:cNvPr id="632" name="Shape 632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633" name="Shape 633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4" name="Shape 634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35" name="Shape 63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35</a:t>
            </a:fld>
            <a:endParaRPr lang="en-US"/>
          </a:p>
        </p:txBody>
      </p:sp>
      <p:sp>
        <p:nvSpPr>
          <p:cNvPr id="636" name="Shape 636"/>
          <p:cNvSpPr txBox="1">
            <a:spLocks noGrp="1"/>
          </p:cNvSpPr>
          <p:nvPr>
            <p:ph type="sldNum" idx="12"/>
          </p:nvPr>
        </p:nvSpPr>
        <p:spPr>
          <a:xfrm>
            <a:off x="333125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/>
              <a:t>2016-06-30</a:t>
            </a:r>
          </a:p>
        </p:txBody>
      </p:sp>
      <p:sp>
        <p:nvSpPr>
          <p:cNvPr id="637" name="Shape 637"/>
          <p:cNvSpPr txBox="1">
            <a:spLocks noGrp="1"/>
          </p:cNvSpPr>
          <p:nvPr>
            <p:ph type="sldNum" idx="12"/>
          </p:nvPr>
        </p:nvSpPr>
        <p:spPr>
          <a:xfrm>
            <a:off x="2466723" y="6356350"/>
            <a:ext cx="4086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OP to IDB : Comparisons</a:t>
            </a:r>
          </a:p>
        </p:txBody>
      </p:sp>
      <p:sp>
        <p:nvSpPr>
          <p:cNvPr id="638" name="Shape 638"/>
          <p:cNvSpPr txBox="1"/>
          <p:nvPr/>
        </p:nvSpPr>
        <p:spPr>
          <a:xfrm>
            <a:off x="226950" y="9715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Description errors.</a:t>
            </a:r>
          </a:p>
        </p:txBody>
      </p:sp>
      <p:sp>
        <p:nvSpPr>
          <p:cNvPr id="639" name="Shape 639"/>
          <p:cNvSpPr txBox="1"/>
          <p:nvPr/>
        </p:nvSpPr>
        <p:spPr>
          <a:xfrm>
            <a:off x="226950" y="15241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Out-of-date CORS information.</a:t>
            </a:r>
          </a:p>
        </p:txBody>
      </p:sp>
      <p:sp>
        <p:nvSpPr>
          <p:cNvPr id="640" name="Shape 640"/>
          <p:cNvSpPr txBox="1"/>
          <p:nvPr/>
        </p:nvSpPr>
        <p:spPr>
          <a:xfrm>
            <a:off x="226950" y="20767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Processing quality control.</a:t>
            </a:r>
          </a:p>
        </p:txBody>
      </p:sp>
      <p:sp>
        <p:nvSpPr>
          <p:cNvPr id="641" name="Shape 641"/>
          <p:cNvSpPr txBox="1"/>
          <p:nvPr/>
        </p:nvSpPr>
        <p:spPr>
          <a:xfrm>
            <a:off x="226950" y="3735125"/>
            <a:ext cx="8662800" cy="15000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Biases.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Match the constraints and the biases are reduced.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ADJUST and the biases are reduced.</a:t>
            </a:r>
          </a:p>
        </p:txBody>
      </p:sp>
      <p:sp>
        <p:nvSpPr>
          <p:cNvPr id="642" name="Shape 642"/>
          <p:cNvSpPr txBox="1"/>
          <p:nvPr/>
        </p:nvSpPr>
        <p:spPr>
          <a:xfrm>
            <a:off x="226950" y="2629549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 fixing.</a:t>
            </a:r>
          </a:p>
        </p:txBody>
      </p:sp>
      <p:sp>
        <p:nvSpPr>
          <p:cNvPr id="643" name="Shape 643"/>
          <p:cNvSpPr txBox="1"/>
          <p:nvPr/>
        </p:nvSpPr>
        <p:spPr>
          <a:xfrm>
            <a:off x="226950" y="3182350"/>
            <a:ext cx="8662800" cy="5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99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 processing for surveys in remote locations.</a:t>
            </a:r>
          </a:p>
        </p:txBody>
      </p:sp>
    </p:spTree>
    <p:extLst>
      <p:ext uri="{BB962C8B-B14F-4D97-AF65-F5344CB8AC3E}">
        <p14:creationId xmlns:p14="http://schemas.microsoft.com/office/powerpoint/2010/main" val="36699707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/>
          <p:nvPr/>
        </p:nvSpPr>
        <p:spPr>
          <a:xfrm>
            <a:off x="226950" y="852200"/>
            <a:ext cx="861225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  <a:tabLst>
                <a:tab pos="1371600" algn="l"/>
              </a:tabLst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Jul:	Finish the mark comparisons and report.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  <a:tabLst>
                <a:tab pos="1371600" algn="l"/>
              </a:tabLst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Sep:	Complete OPUS-Projects dev.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  <a:tabLst>
                <a:tab pos="1371600" algn="l"/>
              </a:tabLst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Oct:	OPUS-Projects dev release for NGS comment.</a:t>
            </a:r>
          </a:p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Char char="●"/>
              <a:tabLst>
                <a:tab pos="1371600" algn="l"/>
              </a:tabLst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Oct:	PSC OK to go to beta.</a:t>
            </a:r>
          </a:p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Char char="●"/>
              <a:tabLst>
                <a:tab pos="1371600" algn="l"/>
              </a:tabLst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Nov:	Catch my breath.  Work on documentation and </a:t>
            </a:r>
            <a:b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</a:t>
            </a: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materials.</a:t>
            </a:r>
          </a:p>
          <a:p>
            <a:pPr marL="457200" lvl="0" indent="-406400" rtl="0"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Char char="●"/>
              <a:tabLst>
                <a:tab pos="1371600" algn="l"/>
              </a:tabLst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Jan:	OPUS-Projects beta release for public comment.</a:t>
            </a:r>
          </a:p>
        </p:txBody>
      </p:sp>
      <p:sp>
        <p:nvSpPr>
          <p:cNvPr id="548" name="Shape 548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next?</a:t>
            </a:r>
          </a:p>
        </p:txBody>
      </p:sp>
      <p:grpSp>
        <p:nvGrpSpPr>
          <p:cNvPr id="549" name="Shape 549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550" name="Shape 550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1" name="Shape 551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55" name="Shape 555"/>
          <p:cNvGrpSpPr/>
          <p:nvPr/>
        </p:nvGrpSpPr>
        <p:grpSpPr>
          <a:xfrm>
            <a:off x="835537" y="3927879"/>
            <a:ext cx="7472924" cy="2355040"/>
            <a:chOff x="835537" y="2251479"/>
            <a:chExt cx="7472924" cy="2355040"/>
          </a:xfrm>
        </p:grpSpPr>
        <p:grpSp>
          <p:nvGrpSpPr>
            <p:cNvPr id="556" name="Shape 556"/>
            <p:cNvGrpSpPr/>
            <p:nvPr/>
          </p:nvGrpSpPr>
          <p:grpSpPr>
            <a:xfrm>
              <a:off x="835537" y="2251479"/>
              <a:ext cx="7472924" cy="2355040"/>
              <a:chOff x="519400" y="2253087"/>
              <a:chExt cx="7472924" cy="2355040"/>
            </a:xfrm>
          </p:grpSpPr>
          <p:sp>
            <p:nvSpPr>
              <p:cNvPr id="557" name="Shape 557" descr="Airborne Survey AK13 Execution Fri 5/17/13 - Fri 8/2/13"/>
              <p:cNvSpPr txBox="1"/>
              <p:nvPr/>
            </p:nvSpPr>
            <p:spPr>
              <a:xfrm>
                <a:off x="904028" y="2892917"/>
                <a:ext cx="3149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OP 2 IDB Evaluation/Comparison</a:t>
                </a:r>
              </a:p>
            </p:txBody>
          </p:sp>
          <p:sp>
            <p:nvSpPr>
              <p:cNvPr id="558" name="Shape 558" descr="Airborne Survey AK13 Execution Fri 5/17/13 - Fri 8/2/13"/>
              <p:cNvSpPr txBox="1"/>
              <p:nvPr/>
            </p:nvSpPr>
            <p:spPr>
              <a:xfrm>
                <a:off x="904028" y="2692704"/>
                <a:ext cx="2217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Load/Process Projects</a:t>
                </a:r>
              </a:p>
            </p:txBody>
          </p:sp>
          <p:sp>
            <p:nvSpPr>
              <p:cNvPr id="559" name="Shape 559"/>
              <p:cNvSpPr/>
              <p:nvPr/>
            </p:nvSpPr>
            <p:spPr>
              <a:xfrm>
                <a:off x="904339" y="2701539"/>
                <a:ext cx="4845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9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0" name="Shape 560"/>
              <p:cNvSpPr/>
              <p:nvPr/>
            </p:nvSpPr>
            <p:spPr>
              <a:xfrm>
                <a:off x="1291955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1" name="Shape 561"/>
              <p:cNvSpPr/>
              <p:nvPr/>
            </p:nvSpPr>
            <p:spPr>
              <a:xfrm>
                <a:off x="1694871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2" name="Shape 562"/>
              <p:cNvSpPr/>
              <p:nvPr/>
            </p:nvSpPr>
            <p:spPr>
              <a:xfrm>
                <a:off x="2085037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3" name="Shape 563"/>
              <p:cNvSpPr/>
              <p:nvPr/>
            </p:nvSpPr>
            <p:spPr>
              <a:xfrm>
                <a:off x="2487954" y="2701539"/>
                <a:ext cx="51002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0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4" name="Shape 564"/>
              <p:cNvSpPr/>
              <p:nvPr/>
            </p:nvSpPr>
            <p:spPr>
              <a:xfrm>
                <a:off x="2890870" y="2701539"/>
                <a:ext cx="71403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8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5" name="Shape 565"/>
              <p:cNvSpPr/>
              <p:nvPr/>
            </p:nvSpPr>
            <p:spPr>
              <a:xfrm>
                <a:off x="3278487" y="2701539"/>
                <a:ext cx="6375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5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6" name="Shape 566"/>
              <p:cNvSpPr/>
              <p:nvPr/>
            </p:nvSpPr>
            <p:spPr>
              <a:xfrm flipH="1">
                <a:off x="3640601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7" name="Shape 567"/>
              <p:cNvSpPr/>
              <p:nvPr/>
            </p:nvSpPr>
            <p:spPr>
              <a:xfrm>
                <a:off x="4079241" y="2702217"/>
                <a:ext cx="63390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70239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8" name="Shape 568"/>
              <p:cNvSpPr/>
              <p:nvPr/>
            </p:nvSpPr>
            <p:spPr>
              <a:xfrm flipH="1">
                <a:off x="4440795" y="2702217"/>
                <a:ext cx="41918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44953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9" name="Shape 569"/>
              <p:cNvSpPr/>
              <p:nvPr/>
            </p:nvSpPr>
            <p:spPr>
              <a:xfrm>
                <a:off x="4867127" y="2709314"/>
                <a:ext cx="63390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70239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0" name="Shape 570"/>
              <p:cNvSpPr/>
              <p:nvPr/>
            </p:nvSpPr>
            <p:spPr>
              <a:xfrm flipH="1">
                <a:off x="5228730" y="2357449"/>
                <a:ext cx="40794" cy="2250675"/>
              </a:xfrm>
              <a:custGeom>
                <a:avLst/>
                <a:gdLst/>
                <a:ahLst/>
                <a:cxnLst/>
                <a:rect l="0" t="0" r="0" b="0"/>
                <a:pathLst>
                  <a:path w="44953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38100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1" name="Shape 571"/>
              <p:cNvSpPr/>
              <p:nvPr/>
            </p:nvSpPr>
            <p:spPr>
              <a:xfrm flipH="1">
                <a:off x="5610606" y="2702217"/>
                <a:ext cx="41918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44953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2" name="Shape 572"/>
              <p:cNvSpPr/>
              <p:nvPr/>
            </p:nvSpPr>
            <p:spPr>
              <a:xfrm>
                <a:off x="6036938" y="2709313"/>
                <a:ext cx="63390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70239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3" name="Shape 573"/>
              <p:cNvSpPr/>
              <p:nvPr/>
            </p:nvSpPr>
            <p:spPr>
              <a:xfrm flipH="1">
                <a:off x="6398494" y="2709313"/>
                <a:ext cx="41918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44953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4" name="Shape 574" descr="October 1"/>
              <p:cNvSpPr txBox="1"/>
              <p:nvPr/>
            </p:nvSpPr>
            <p:spPr>
              <a:xfrm>
                <a:off x="4089275" y="2516775"/>
                <a:ext cx="3927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Jun</a:t>
                </a:r>
              </a:p>
            </p:txBody>
          </p:sp>
          <p:sp>
            <p:nvSpPr>
              <p:cNvPr id="575" name="Shape 575" descr="November 1"/>
              <p:cNvSpPr txBox="1"/>
              <p:nvPr/>
            </p:nvSpPr>
            <p:spPr>
              <a:xfrm>
                <a:off x="4471345" y="2516770"/>
                <a:ext cx="3933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Jul</a:t>
                </a:r>
              </a:p>
            </p:txBody>
          </p:sp>
          <p:sp>
            <p:nvSpPr>
              <p:cNvPr id="576" name="Shape 576" descr="April 1"/>
              <p:cNvSpPr txBox="1"/>
              <p:nvPr/>
            </p:nvSpPr>
            <p:spPr>
              <a:xfrm>
                <a:off x="890101" y="2516775"/>
                <a:ext cx="3993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Oct</a:t>
                </a:r>
              </a:p>
            </p:txBody>
          </p:sp>
          <p:sp>
            <p:nvSpPr>
              <p:cNvPr id="577" name="Shape 577" descr="May 1"/>
              <p:cNvSpPr txBox="1"/>
              <p:nvPr/>
            </p:nvSpPr>
            <p:spPr>
              <a:xfrm>
                <a:off x="1301799" y="2516775"/>
                <a:ext cx="3993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Nov</a:t>
                </a:r>
              </a:p>
            </p:txBody>
          </p:sp>
          <p:sp>
            <p:nvSpPr>
              <p:cNvPr id="578" name="Shape 578" descr="June 1"/>
              <p:cNvSpPr txBox="1"/>
              <p:nvPr/>
            </p:nvSpPr>
            <p:spPr>
              <a:xfrm>
                <a:off x="1704175" y="2516775"/>
                <a:ext cx="3708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Dec</a:t>
                </a:r>
              </a:p>
            </p:txBody>
          </p:sp>
          <p:sp>
            <p:nvSpPr>
              <p:cNvPr id="579" name="Shape 579" descr="July 1"/>
              <p:cNvSpPr txBox="1"/>
              <p:nvPr/>
            </p:nvSpPr>
            <p:spPr>
              <a:xfrm>
                <a:off x="2092349" y="2516775"/>
                <a:ext cx="3927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Jan</a:t>
                </a:r>
              </a:p>
            </p:txBody>
          </p:sp>
          <p:sp>
            <p:nvSpPr>
              <p:cNvPr id="580" name="Shape 580" descr="August 1"/>
              <p:cNvSpPr txBox="1"/>
              <p:nvPr/>
            </p:nvSpPr>
            <p:spPr>
              <a:xfrm>
                <a:off x="2480525" y="2516775"/>
                <a:ext cx="4335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Feb</a:t>
                </a:r>
              </a:p>
            </p:txBody>
          </p:sp>
          <p:sp>
            <p:nvSpPr>
              <p:cNvPr id="581" name="Shape 581" descr="September 1"/>
              <p:cNvSpPr txBox="1"/>
              <p:nvPr/>
            </p:nvSpPr>
            <p:spPr>
              <a:xfrm>
                <a:off x="2903849" y="2516775"/>
                <a:ext cx="3927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Mar</a:t>
                </a:r>
              </a:p>
            </p:txBody>
          </p:sp>
          <p:sp>
            <p:nvSpPr>
              <p:cNvPr id="582" name="Shape 582" descr="October 1"/>
              <p:cNvSpPr txBox="1"/>
              <p:nvPr/>
            </p:nvSpPr>
            <p:spPr>
              <a:xfrm>
                <a:off x="3278425" y="2516775"/>
                <a:ext cx="3993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Apr</a:t>
                </a:r>
              </a:p>
            </p:txBody>
          </p:sp>
          <p:sp>
            <p:nvSpPr>
              <p:cNvPr id="583" name="Shape 583" descr="November 1"/>
              <p:cNvSpPr txBox="1"/>
              <p:nvPr/>
            </p:nvSpPr>
            <p:spPr>
              <a:xfrm>
                <a:off x="3680715" y="2516770"/>
                <a:ext cx="3927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May</a:t>
                </a:r>
              </a:p>
            </p:txBody>
          </p:sp>
          <p:sp>
            <p:nvSpPr>
              <p:cNvPr id="584" name="Shape 584" descr="October 1"/>
              <p:cNvSpPr txBox="1"/>
              <p:nvPr/>
            </p:nvSpPr>
            <p:spPr>
              <a:xfrm>
                <a:off x="4858950" y="2509750"/>
                <a:ext cx="3708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Aug</a:t>
                </a:r>
              </a:p>
            </p:txBody>
          </p:sp>
          <p:sp>
            <p:nvSpPr>
              <p:cNvPr id="585" name="Shape 585" descr="November 1"/>
              <p:cNvSpPr txBox="1"/>
              <p:nvPr/>
            </p:nvSpPr>
            <p:spPr>
              <a:xfrm>
                <a:off x="5280094" y="2509752"/>
                <a:ext cx="3933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Sep</a:t>
                </a:r>
              </a:p>
            </p:txBody>
          </p:sp>
          <p:sp>
            <p:nvSpPr>
              <p:cNvPr id="586" name="Shape 586" descr="November 1"/>
              <p:cNvSpPr txBox="1"/>
              <p:nvPr/>
            </p:nvSpPr>
            <p:spPr>
              <a:xfrm>
                <a:off x="5642038" y="2516718"/>
                <a:ext cx="393600" cy="220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Oct</a:t>
                </a:r>
              </a:p>
            </p:txBody>
          </p:sp>
          <p:sp>
            <p:nvSpPr>
              <p:cNvPr id="587" name="Shape 587" descr="November 1"/>
              <p:cNvSpPr txBox="1"/>
              <p:nvPr/>
            </p:nvSpPr>
            <p:spPr>
              <a:xfrm>
                <a:off x="6038465" y="2516729"/>
                <a:ext cx="393600" cy="220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Nov</a:t>
                </a:r>
              </a:p>
            </p:txBody>
          </p:sp>
          <p:sp>
            <p:nvSpPr>
              <p:cNvPr id="588" name="Shape 588" descr="Airborne Survey AK13 Execution Fri 5/17/13 - Fri 8/2/13"/>
              <p:cNvSpPr txBox="1"/>
              <p:nvPr/>
            </p:nvSpPr>
            <p:spPr>
              <a:xfrm>
                <a:off x="674258" y="2692692"/>
                <a:ext cx="2447100" cy="123900"/>
              </a:xfrm>
              <a:prstGeom prst="rect">
                <a:avLst/>
              </a:prstGeom>
              <a:gradFill>
                <a:gsLst>
                  <a:gs pos="0">
                    <a:srgbClr val="879B5D"/>
                  </a:gs>
                  <a:gs pos="60000">
                    <a:srgbClr val="5D732F"/>
                  </a:gs>
                  <a:gs pos="70000">
                    <a:srgbClr val="5D732F"/>
                  </a:gs>
                  <a:gs pos="100000">
                    <a:srgbClr val="879B5D"/>
                  </a:gs>
                </a:gsLst>
                <a:lin ang="5400012" scaled="0"/>
              </a:gradFill>
              <a:ln w="9525" cap="flat" cmpd="sng">
                <a:solidFill>
                  <a:srgbClr val="45818E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589" name="Shape 589" descr="Airborne Survey AK13 Execution Fri 5/17/13 - Fri 8/2/13"/>
              <p:cNvSpPr txBox="1"/>
              <p:nvPr/>
            </p:nvSpPr>
            <p:spPr>
              <a:xfrm>
                <a:off x="674262" y="2892925"/>
                <a:ext cx="3238499" cy="123900"/>
              </a:xfrm>
              <a:prstGeom prst="rect">
                <a:avLst/>
              </a:prstGeom>
              <a:gradFill>
                <a:gsLst>
                  <a:gs pos="0">
                    <a:srgbClr val="879B5D"/>
                  </a:gs>
                  <a:gs pos="60000">
                    <a:srgbClr val="5D732F"/>
                  </a:gs>
                  <a:gs pos="70000">
                    <a:srgbClr val="5D732F"/>
                  </a:gs>
                  <a:gs pos="100000">
                    <a:srgbClr val="879B5D"/>
                  </a:gs>
                </a:gsLst>
                <a:lin ang="5400012" scaled="0"/>
              </a:gra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590" name="Shape 590" descr="Airborne Survey AK13 Execution Fri 5/17/13 - Fri 8/2/13"/>
              <p:cNvSpPr txBox="1"/>
              <p:nvPr/>
            </p:nvSpPr>
            <p:spPr>
              <a:xfrm>
                <a:off x="4506548" y="3265500"/>
                <a:ext cx="13419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NGS Presentation</a:t>
                </a:r>
              </a:p>
            </p:txBody>
          </p:sp>
          <p:sp>
            <p:nvSpPr>
              <p:cNvPr id="591" name="Shape 591" descr="Airborne Survey AK13 Execution Fri 5/17/13 - Fri 8/2/13"/>
              <p:cNvSpPr txBox="1"/>
              <p:nvPr/>
            </p:nvSpPr>
            <p:spPr>
              <a:xfrm>
                <a:off x="5895260" y="3950088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592" name="Shape 592" descr="Airborne Survey AK13 Execution Fri 5/17/13 - Fri 8/2/13"/>
              <p:cNvSpPr txBox="1"/>
              <p:nvPr/>
            </p:nvSpPr>
            <p:spPr>
              <a:xfrm>
                <a:off x="5555411" y="3950075"/>
                <a:ext cx="3294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PSC </a:t>
                </a:r>
              </a:p>
            </p:txBody>
          </p:sp>
          <p:sp>
            <p:nvSpPr>
              <p:cNvPr id="593" name="Shape 593" descr="Airborne Survey AK13 Execution Fri 5/17/13 - Fri 8/2/13"/>
              <p:cNvSpPr txBox="1"/>
              <p:nvPr/>
            </p:nvSpPr>
            <p:spPr>
              <a:xfrm>
                <a:off x="4790360" y="4131734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594" name="Shape 594" descr="Airborne Survey AK13 Execution Fri 5/17/13 - Fri 8/2/13"/>
              <p:cNvSpPr txBox="1"/>
              <p:nvPr/>
            </p:nvSpPr>
            <p:spPr>
              <a:xfrm>
                <a:off x="3558538" y="4131725"/>
                <a:ext cx="12153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FGCS Presentation</a:t>
                </a:r>
              </a:p>
            </p:txBody>
          </p:sp>
          <p:sp>
            <p:nvSpPr>
              <p:cNvPr id="595" name="Shape 595" descr="Airborne Survey AK13 Execution Fri 5/17/13 - Fri 8/2/13"/>
              <p:cNvSpPr txBox="1"/>
              <p:nvPr/>
            </p:nvSpPr>
            <p:spPr>
              <a:xfrm>
                <a:off x="5665998" y="3442375"/>
                <a:ext cx="3708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algn="ctr" rtl="0">
                  <a:spcBef>
                    <a:spcPts val="0"/>
                  </a:spcBef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596" name="Shape 596" descr="Airborne Survey AK13 Execution Fri 5/17/13 - Fri 8/2/13"/>
              <p:cNvSpPr txBox="1"/>
              <p:nvPr/>
            </p:nvSpPr>
            <p:spPr>
              <a:xfrm>
                <a:off x="5680381" y="3442375"/>
                <a:ext cx="8727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Comment</a:t>
                </a:r>
              </a:p>
            </p:txBody>
          </p:sp>
          <p:sp>
            <p:nvSpPr>
              <p:cNvPr id="597" name="Shape 597" descr="Airborne Survey AK13 Execution Fri 5/17/13 - Fri 8/2/13"/>
              <p:cNvSpPr txBox="1"/>
              <p:nvPr/>
            </p:nvSpPr>
            <p:spPr>
              <a:xfrm>
                <a:off x="6817473" y="4303547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598" name="Shape 598" descr="Airborne Survey AK13 Execution Fri 5/17/13 - Fri 8/2/13"/>
              <p:cNvSpPr txBox="1"/>
              <p:nvPr/>
            </p:nvSpPr>
            <p:spPr>
              <a:xfrm>
                <a:off x="5562571" y="4303547"/>
                <a:ext cx="11934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Training webinar</a:t>
                </a:r>
              </a:p>
            </p:txBody>
          </p:sp>
          <p:sp>
            <p:nvSpPr>
              <p:cNvPr id="599" name="Shape 599" descr="Airborne Survey AK13 Execution Fri 5/17/13 - Fri 8/2/13"/>
              <p:cNvSpPr txBox="1"/>
              <p:nvPr/>
            </p:nvSpPr>
            <p:spPr>
              <a:xfrm>
                <a:off x="6038475" y="3773775"/>
                <a:ext cx="941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00" name="Shape 600" descr="Airborne Survey AK13 Execution Fri 5/17/13 - Fri 8/2/13"/>
              <p:cNvSpPr txBox="1"/>
              <p:nvPr/>
            </p:nvSpPr>
            <p:spPr>
              <a:xfrm>
                <a:off x="3121377" y="3093130"/>
                <a:ext cx="968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E/C Report</a:t>
                </a:r>
              </a:p>
            </p:txBody>
          </p:sp>
          <p:sp>
            <p:nvSpPr>
              <p:cNvPr id="601" name="Shape 601" descr="Airborne Survey AK13 Execution Fri 5/17/13 - Fri 8/2/13"/>
              <p:cNvSpPr txBox="1"/>
              <p:nvPr/>
            </p:nvSpPr>
            <p:spPr>
              <a:xfrm>
                <a:off x="904028" y="3447140"/>
                <a:ext cx="399300" cy="123900"/>
              </a:xfrm>
              <a:prstGeom prst="rect">
                <a:avLst/>
              </a:prstGeom>
              <a:solidFill>
                <a:srgbClr val="38761D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02" name="Shape 602" descr="Airborne Survey AK13 Execution Fri 5/17/13 - Fri 8/2/13"/>
              <p:cNvSpPr txBox="1"/>
              <p:nvPr/>
            </p:nvSpPr>
            <p:spPr>
              <a:xfrm>
                <a:off x="674929" y="2692692"/>
                <a:ext cx="24471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Load/Process Projects</a:t>
                </a:r>
              </a:p>
            </p:txBody>
          </p:sp>
          <p:sp>
            <p:nvSpPr>
              <p:cNvPr id="603" name="Shape 603" descr="Airborne Survey AK13 Execution Fri 5/17/13 - Fri 8/2/13"/>
              <p:cNvSpPr txBox="1"/>
              <p:nvPr/>
            </p:nvSpPr>
            <p:spPr>
              <a:xfrm>
                <a:off x="674263" y="2892925"/>
                <a:ext cx="41847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OP 2 IDB Evaluation/Comparison</a:t>
                </a:r>
              </a:p>
            </p:txBody>
          </p:sp>
          <p:sp>
            <p:nvSpPr>
              <p:cNvPr id="604" name="Shape 604" descr="Airborne Survey AK13 Execution Fri 5/17/13 - Fri 8/2/13"/>
              <p:cNvSpPr txBox="1"/>
              <p:nvPr/>
            </p:nvSpPr>
            <p:spPr>
              <a:xfrm>
                <a:off x="6999455" y="3773775"/>
                <a:ext cx="7992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Comment</a:t>
                </a:r>
              </a:p>
            </p:txBody>
          </p:sp>
          <p:sp>
            <p:nvSpPr>
              <p:cNvPr id="605" name="Shape 605" descr="Airborne Survey AK13 Execution Fri 5/17/13 - Fri 8/2/13"/>
              <p:cNvSpPr txBox="1"/>
              <p:nvPr/>
            </p:nvSpPr>
            <p:spPr>
              <a:xfrm>
                <a:off x="6304170" y="3773775"/>
                <a:ext cx="6228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algn="r" rtl="0">
                  <a:spcBef>
                    <a:spcPts val="0"/>
                  </a:spcBef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Beta OP</a:t>
                </a:r>
              </a:p>
            </p:txBody>
          </p:sp>
          <p:sp>
            <p:nvSpPr>
              <p:cNvPr id="606" name="Shape 606" descr="Airborne Survey AK13 Execution Fri 5/17/13 - Fri 8/2/13"/>
              <p:cNvSpPr txBox="1"/>
              <p:nvPr/>
            </p:nvSpPr>
            <p:spPr>
              <a:xfrm>
                <a:off x="6975128" y="3773774"/>
                <a:ext cx="329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algn="ctr" rtl="0">
                  <a:spcBef>
                    <a:spcPts val="0"/>
                  </a:spcBef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07" name="Shape 607" descr="Airborne Survey AK13 Execution Fri 5/17/13 - Fri 8/2/13"/>
              <p:cNvSpPr txBox="1"/>
              <p:nvPr/>
            </p:nvSpPr>
            <p:spPr>
              <a:xfrm>
                <a:off x="6065491" y="3606383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08" name="Shape 608" descr="Airborne Survey AK13 Execution Fri 5/17/13 - Fri 8/2/13"/>
              <p:cNvSpPr txBox="1"/>
              <p:nvPr/>
            </p:nvSpPr>
            <p:spPr>
              <a:xfrm>
                <a:off x="4286537" y="3606373"/>
                <a:ext cx="17100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Public Presentation</a:t>
                </a:r>
              </a:p>
            </p:txBody>
          </p:sp>
          <p:sp>
            <p:nvSpPr>
              <p:cNvPr id="609" name="Shape 609" descr="Airborne Survey AK13 Execution Fri 5/17/13 - Fri 8/2/13"/>
              <p:cNvSpPr txBox="1"/>
              <p:nvPr/>
            </p:nvSpPr>
            <p:spPr>
              <a:xfrm>
                <a:off x="7573616" y="4454879"/>
                <a:ext cx="329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10" name="Shape 610" descr="Airborne Survey AK13 Execution Fri 5/17/13 - Fri 8/2/13"/>
              <p:cNvSpPr txBox="1"/>
              <p:nvPr/>
            </p:nvSpPr>
            <p:spPr>
              <a:xfrm>
                <a:off x="6810011" y="4454875"/>
                <a:ext cx="6849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Close out </a:t>
                </a:r>
              </a:p>
            </p:txBody>
          </p:sp>
          <p:sp>
            <p:nvSpPr>
              <p:cNvPr id="611" name="Shape 611" descr="Airborne Survey AK13 Execution Fri 5/17/13 - Fri 8/2/13"/>
              <p:cNvSpPr txBox="1"/>
              <p:nvPr/>
            </p:nvSpPr>
            <p:spPr>
              <a:xfrm>
                <a:off x="3121365" y="3093125"/>
                <a:ext cx="1341900" cy="123900"/>
              </a:xfrm>
              <a:prstGeom prst="rect">
                <a:avLst/>
              </a:prstGeom>
              <a:solidFill>
                <a:srgbClr val="F1C232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12" name="Shape 612" descr="Airborne Survey AK13 Execution Fri 5/17/13 - Fri 8/2/13"/>
              <p:cNvSpPr txBox="1"/>
              <p:nvPr/>
            </p:nvSpPr>
            <p:spPr>
              <a:xfrm>
                <a:off x="2672024" y="3950077"/>
                <a:ext cx="156300" cy="123900"/>
              </a:xfrm>
              <a:prstGeom prst="rect">
                <a:avLst/>
              </a:prstGeom>
              <a:solidFill>
                <a:srgbClr val="38761D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13" name="Shape 613" descr="Airborne Survey AK13 Execution Fri 5/17/13 - Fri 8/2/13"/>
              <p:cNvSpPr txBox="1"/>
              <p:nvPr/>
            </p:nvSpPr>
            <p:spPr>
              <a:xfrm>
                <a:off x="4867125" y="3441625"/>
                <a:ext cx="7992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Dev OP</a:t>
                </a:r>
              </a:p>
            </p:txBody>
          </p:sp>
          <p:sp>
            <p:nvSpPr>
              <p:cNvPr id="614" name="Shape 614" descr="Airborne Survey AK13 Execution Fri 5/17/13 - Fri 8/2/13"/>
              <p:cNvSpPr txBox="1"/>
              <p:nvPr/>
            </p:nvSpPr>
            <p:spPr>
              <a:xfrm>
                <a:off x="3912836" y="2892925"/>
                <a:ext cx="559500" cy="123900"/>
              </a:xfrm>
              <a:prstGeom prst="rect">
                <a:avLst/>
              </a:prstGeom>
              <a:solidFill>
                <a:srgbClr val="F1C232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15" name="Shape 615" descr="October 1"/>
              <p:cNvSpPr txBox="1"/>
              <p:nvPr/>
            </p:nvSpPr>
            <p:spPr>
              <a:xfrm>
                <a:off x="519400" y="2517925"/>
                <a:ext cx="3708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Sep</a:t>
                </a:r>
              </a:p>
            </p:txBody>
          </p:sp>
          <p:sp>
            <p:nvSpPr>
              <p:cNvPr id="616" name="Shape 616" descr="June 1"/>
              <p:cNvSpPr txBox="1"/>
              <p:nvPr/>
            </p:nvSpPr>
            <p:spPr>
              <a:xfrm>
                <a:off x="6432200" y="2513525"/>
                <a:ext cx="3708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Dec</a:t>
                </a:r>
              </a:p>
            </p:txBody>
          </p:sp>
          <p:sp>
            <p:nvSpPr>
              <p:cNvPr id="617" name="Shape 617" descr="Airborne Survey AK13 Execution Fri 5/17/13 - Fri 8/2/13"/>
              <p:cNvSpPr txBox="1"/>
              <p:nvPr/>
            </p:nvSpPr>
            <p:spPr>
              <a:xfrm>
                <a:off x="3113650" y="3083605"/>
                <a:ext cx="799200" cy="123900"/>
              </a:xfrm>
              <a:prstGeom prst="rect">
                <a:avLst/>
              </a:prstGeom>
              <a:gradFill>
                <a:gsLst>
                  <a:gs pos="0">
                    <a:srgbClr val="879B5D"/>
                  </a:gs>
                  <a:gs pos="60000">
                    <a:srgbClr val="5D732F"/>
                  </a:gs>
                  <a:gs pos="70000">
                    <a:srgbClr val="5D732F"/>
                  </a:gs>
                  <a:gs pos="100000">
                    <a:srgbClr val="879B5D"/>
                  </a:gs>
                </a:gsLst>
                <a:lin ang="5400012" scaled="0"/>
              </a:gradFill>
              <a:ln w="9525" cap="flat" cmpd="sng">
                <a:solidFill>
                  <a:srgbClr val="45818E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18" name="Shape 618" descr="Airborne Survey AK13 Execution Fri 5/17/13 - Fri 8/2/13"/>
              <p:cNvSpPr txBox="1"/>
              <p:nvPr/>
            </p:nvSpPr>
            <p:spPr>
              <a:xfrm>
                <a:off x="3121363" y="3093500"/>
                <a:ext cx="17457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E/C Report</a:t>
                </a:r>
              </a:p>
            </p:txBody>
          </p:sp>
          <p:sp>
            <p:nvSpPr>
              <p:cNvPr id="619" name="Shape 619"/>
              <p:cNvSpPr/>
              <p:nvPr/>
            </p:nvSpPr>
            <p:spPr>
              <a:xfrm>
                <a:off x="6809437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0" name="Shape 620"/>
              <p:cNvSpPr/>
              <p:nvPr/>
            </p:nvSpPr>
            <p:spPr>
              <a:xfrm>
                <a:off x="7212354" y="2701539"/>
                <a:ext cx="51002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0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1" name="Shape 621"/>
              <p:cNvSpPr/>
              <p:nvPr/>
            </p:nvSpPr>
            <p:spPr>
              <a:xfrm>
                <a:off x="7615270" y="2701539"/>
                <a:ext cx="71403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8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2" name="Shape 622" descr="July 1"/>
              <p:cNvSpPr txBox="1"/>
              <p:nvPr/>
            </p:nvSpPr>
            <p:spPr>
              <a:xfrm>
                <a:off x="6810024" y="2516775"/>
                <a:ext cx="3993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Jan</a:t>
                </a:r>
              </a:p>
            </p:txBody>
          </p:sp>
          <p:sp>
            <p:nvSpPr>
              <p:cNvPr id="623" name="Shape 623" descr="August 1"/>
              <p:cNvSpPr txBox="1"/>
              <p:nvPr/>
            </p:nvSpPr>
            <p:spPr>
              <a:xfrm>
                <a:off x="7224725" y="2516775"/>
                <a:ext cx="3936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Feb</a:t>
                </a:r>
              </a:p>
            </p:txBody>
          </p:sp>
          <p:sp>
            <p:nvSpPr>
              <p:cNvPr id="624" name="Shape 624" descr="September 1"/>
              <p:cNvSpPr txBox="1"/>
              <p:nvPr/>
            </p:nvSpPr>
            <p:spPr>
              <a:xfrm>
                <a:off x="7621524" y="2516775"/>
                <a:ext cx="3708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Mar</a:t>
                </a:r>
              </a:p>
            </p:txBody>
          </p:sp>
          <p:sp>
            <p:nvSpPr>
              <p:cNvPr id="625" name="Shape 625"/>
              <p:cNvSpPr/>
              <p:nvPr/>
            </p:nvSpPr>
            <p:spPr>
              <a:xfrm>
                <a:off x="7615270" y="2701539"/>
                <a:ext cx="71403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8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6" name="Shape 626" descr="Airborne Survey AK13 Execution Fri 5/17/13 - Fri 8/2/13"/>
              <p:cNvSpPr txBox="1"/>
              <p:nvPr/>
            </p:nvSpPr>
            <p:spPr>
              <a:xfrm>
                <a:off x="4330837" y="3269142"/>
                <a:ext cx="156300" cy="123900"/>
              </a:xfrm>
              <a:prstGeom prst="rect">
                <a:avLst/>
              </a:prstGeom>
              <a:solidFill>
                <a:srgbClr val="F1C232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27" name="Shape 627" descr="Airborne Survey AK13 Execution Fri 5/17/13 - Fri 8/2/13"/>
              <p:cNvSpPr txBox="1"/>
              <p:nvPr/>
            </p:nvSpPr>
            <p:spPr>
              <a:xfrm>
                <a:off x="4676060" y="3950088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628" name="Shape 628" descr="Airborne Survey AK13 Execution Fri 5/17/13 - Fri 8/2/13"/>
              <p:cNvSpPr txBox="1"/>
              <p:nvPr/>
            </p:nvSpPr>
            <p:spPr>
              <a:xfrm>
                <a:off x="4336211" y="3950075"/>
                <a:ext cx="3294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PSC </a:t>
                </a:r>
              </a:p>
            </p:txBody>
          </p:sp>
          <p:sp>
            <p:nvSpPr>
              <p:cNvPr id="629" name="Shape 629"/>
              <p:cNvSpPr txBox="1"/>
              <p:nvPr/>
            </p:nvSpPr>
            <p:spPr>
              <a:xfrm>
                <a:off x="2565724" y="2253087"/>
                <a:ext cx="799200" cy="296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7375E"/>
                  </a:buClr>
                  <a:buSzPct val="25000"/>
                  <a:buFont typeface="Arial"/>
                  <a:buNone/>
                </a:pPr>
                <a:r>
                  <a:rPr lang="en-US" sz="1600" b="1" i="0" u="none" strike="noStrike" cap="none">
                    <a:solidFill>
                      <a:srgbClr val="17375E"/>
                    </a:solidFill>
                    <a:latin typeface="Arial"/>
                    <a:ea typeface="Arial"/>
                    <a:cs typeface="Arial"/>
                    <a:sym typeface="Arial"/>
                  </a:rPr>
                  <a:t>FY</a:t>
                </a:r>
                <a:r>
                  <a:rPr lang="en-US" sz="1600" b="1">
                    <a:solidFill>
                      <a:srgbClr val="17375E"/>
                    </a:solidFill>
                  </a:rPr>
                  <a:t>16</a:t>
                </a:r>
              </a:p>
            </p:txBody>
          </p:sp>
          <p:sp>
            <p:nvSpPr>
              <p:cNvPr id="630" name="Shape 630"/>
              <p:cNvSpPr txBox="1"/>
              <p:nvPr/>
            </p:nvSpPr>
            <p:spPr>
              <a:xfrm>
                <a:off x="6386699" y="2253100"/>
                <a:ext cx="799200" cy="296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7375E"/>
                  </a:buClr>
                  <a:buSzPct val="25000"/>
                  <a:buFont typeface="Arial"/>
                  <a:buNone/>
                </a:pPr>
                <a:r>
                  <a:rPr lang="en-US" sz="1600" b="1" i="0" u="none" strike="noStrike" cap="none">
                    <a:solidFill>
                      <a:srgbClr val="17375E"/>
                    </a:solidFill>
                    <a:latin typeface="Arial"/>
                    <a:ea typeface="Arial"/>
                    <a:cs typeface="Arial"/>
                    <a:sym typeface="Arial"/>
                  </a:rPr>
                  <a:t>FY</a:t>
                </a:r>
                <a:r>
                  <a:rPr lang="en-US" sz="1600" b="1">
                    <a:solidFill>
                      <a:srgbClr val="17375E"/>
                    </a:solidFill>
                  </a:rPr>
                  <a:t>17</a:t>
                </a:r>
              </a:p>
            </p:txBody>
          </p:sp>
        </p:grpSp>
        <p:sp>
          <p:nvSpPr>
            <p:cNvPr id="631" name="Shape 631" descr="Airborne Survey AK13 Execution Fri 5/17/13 - Fri 8/2/13"/>
            <p:cNvSpPr txBox="1"/>
            <p:nvPr/>
          </p:nvSpPr>
          <p:spPr>
            <a:xfrm>
              <a:off x="5809024" y="3267534"/>
              <a:ext cx="156300" cy="123900"/>
            </a:xfrm>
            <a:prstGeom prst="rect">
              <a:avLst/>
            </a:prstGeom>
            <a:noFill/>
            <a:ln w="9525" cap="flat" cmpd="sng">
              <a:solidFill>
                <a:srgbClr val="38761D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Font typeface="Calibri"/>
                <a:buNone/>
              </a:pPr>
              <a:endParaRPr/>
            </a:p>
          </p:txBody>
        </p:sp>
      </p:grpSp>
      <p:sp>
        <p:nvSpPr>
          <p:cNvPr id="87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36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8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9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Shape 636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Technical issues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ADJUST for GPSCOM.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Integer fixing.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Session definition and construction.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Others (survey type; TRI network design).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Bluebooking.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“Finish” the b- and g-files.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Edit/upload a serfil.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Upload(/create?)/edit a description file.</a:t>
            </a:r>
          </a:p>
          <a:p>
            <a:pPr marL="914400" marR="0" lvl="1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Create a submission “package”.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Recommended processing strategies (documentation).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Outstanding user requests.</a:t>
            </a:r>
          </a:p>
        </p:txBody>
      </p:sp>
      <p:sp>
        <p:nvSpPr>
          <p:cNvPr id="637" name="Shape 637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will be different about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next OPUS-Projects?</a:t>
            </a:r>
            <a:endParaRPr lang="en-US"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38" name="Shape 638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639" name="Shape 639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0" name="Shape 640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37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1000"/>
              </a:spcBef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project should be thought of as a first step.  Others will follow.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approved, take the OPUS-Projects variant we produce from beta to production.</a:t>
            </a:r>
          </a:p>
          <a:p>
            <a:pPr lvl="0" rtl="0">
              <a:spcBef>
                <a:spcPts val="1000"/>
              </a:spcBef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Later: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Adapt it to redesigned bluebooking.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Adapt it to the new database.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Adapt it to the new datum.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Adapt it to the new GNSS processing software.</a:t>
            </a:r>
          </a:p>
          <a:p>
            <a:pPr marL="457200" lvl="0" indent="-406400" rtl="0">
              <a:spcBef>
                <a:spcPts val="1000"/>
              </a:spcBef>
              <a:buClr>
                <a:srgbClr val="0B5394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Generalize OPUS-Projects’ capabilities and uses.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39285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Speaking of the future ...</a:t>
            </a:r>
          </a:p>
        </p:txBody>
      </p:sp>
      <p:grpSp>
        <p:nvGrpSpPr>
          <p:cNvPr id="117" name="Shape 117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118" name="Shape 118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Shape 119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4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Approved by the PRB on July 27, 2015.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Really started working in September, 2015.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Initially scheduled to close out the project in December, 2016.  Realistically, we’re running two to three months long now.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OP to IDB schedule.</a:t>
            </a:r>
          </a:p>
        </p:txBody>
      </p:sp>
      <p:grpSp>
        <p:nvGrpSpPr>
          <p:cNvPr id="129" name="Shape 129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130" name="Shape 130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Shape 131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" name="Shape 135"/>
          <p:cNvGrpSpPr/>
          <p:nvPr/>
        </p:nvGrpSpPr>
        <p:grpSpPr>
          <a:xfrm>
            <a:off x="835537" y="3851679"/>
            <a:ext cx="7472924" cy="2355040"/>
            <a:chOff x="835537" y="2251479"/>
            <a:chExt cx="7472924" cy="2355040"/>
          </a:xfrm>
        </p:grpSpPr>
        <p:grpSp>
          <p:nvGrpSpPr>
            <p:cNvPr id="136" name="Shape 136"/>
            <p:cNvGrpSpPr/>
            <p:nvPr/>
          </p:nvGrpSpPr>
          <p:grpSpPr>
            <a:xfrm>
              <a:off x="835537" y="2251479"/>
              <a:ext cx="7472924" cy="2355040"/>
              <a:chOff x="519400" y="2253087"/>
              <a:chExt cx="7472924" cy="2355040"/>
            </a:xfrm>
          </p:grpSpPr>
          <p:sp>
            <p:nvSpPr>
              <p:cNvPr id="137" name="Shape 137" descr="Airborne Survey AK13 Execution Fri 5/17/13 - Fri 8/2/13"/>
              <p:cNvSpPr txBox="1"/>
              <p:nvPr/>
            </p:nvSpPr>
            <p:spPr>
              <a:xfrm>
                <a:off x="904028" y="2892917"/>
                <a:ext cx="3149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OP 2 IDB Evaluation/Comparison</a:t>
                </a:r>
              </a:p>
            </p:txBody>
          </p:sp>
          <p:sp>
            <p:nvSpPr>
              <p:cNvPr id="138" name="Shape 138" descr="Airborne Survey AK13 Execution Fri 5/17/13 - Fri 8/2/13"/>
              <p:cNvSpPr txBox="1"/>
              <p:nvPr/>
            </p:nvSpPr>
            <p:spPr>
              <a:xfrm>
                <a:off x="904028" y="2692704"/>
                <a:ext cx="2217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Load/Process Projects</a:t>
                </a:r>
              </a:p>
            </p:txBody>
          </p:sp>
          <p:sp>
            <p:nvSpPr>
              <p:cNvPr id="139" name="Shape 139"/>
              <p:cNvSpPr/>
              <p:nvPr/>
            </p:nvSpPr>
            <p:spPr>
              <a:xfrm>
                <a:off x="904339" y="2701539"/>
                <a:ext cx="4845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9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/>
              <p:nvPr/>
            </p:nvSpPr>
            <p:spPr>
              <a:xfrm>
                <a:off x="1291955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/>
              <p:nvPr/>
            </p:nvSpPr>
            <p:spPr>
              <a:xfrm>
                <a:off x="1694871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/>
              <p:nvPr/>
            </p:nvSpPr>
            <p:spPr>
              <a:xfrm>
                <a:off x="2085037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/>
              <p:nvPr/>
            </p:nvSpPr>
            <p:spPr>
              <a:xfrm>
                <a:off x="2487954" y="2701539"/>
                <a:ext cx="51002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0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/>
              <p:nvPr/>
            </p:nvSpPr>
            <p:spPr>
              <a:xfrm>
                <a:off x="2890870" y="2701539"/>
                <a:ext cx="71403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8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/>
              <p:nvPr/>
            </p:nvSpPr>
            <p:spPr>
              <a:xfrm>
                <a:off x="3278487" y="2701539"/>
                <a:ext cx="6375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5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/>
              <p:nvPr/>
            </p:nvSpPr>
            <p:spPr>
              <a:xfrm flipH="1">
                <a:off x="3640601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/>
              <p:nvPr/>
            </p:nvSpPr>
            <p:spPr>
              <a:xfrm>
                <a:off x="4079241" y="2702217"/>
                <a:ext cx="63390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70239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/>
              <p:nvPr/>
            </p:nvSpPr>
            <p:spPr>
              <a:xfrm flipH="1">
                <a:off x="4440795" y="2702217"/>
                <a:ext cx="41918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44953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/>
              <p:nvPr/>
            </p:nvSpPr>
            <p:spPr>
              <a:xfrm>
                <a:off x="4867127" y="2709314"/>
                <a:ext cx="63390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70239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/>
              <p:nvPr/>
            </p:nvSpPr>
            <p:spPr>
              <a:xfrm flipH="1">
                <a:off x="5228730" y="2357449"/>
                <a:ext cx="40794" cy="2250675"/>
              </a:xfrm>
              <a:custGeom>
                <a:avLst/>
                <a:gdLst/>
                <a:ahLst/>
                <a:cxnLst/>
                <a:rect l="0" t="0" r="0" b="0"/>
                <a:pathLst>
                  <a:path w="44953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38100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/>
              <p:nvPr/>
            </p:nvSpPr>
            <p:spPr>
              <a:xfrm flipH="1">
                <a:off x="5610606" y="2702217"/>
                <a:ext cx="41918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44953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/>
              <p:nvPr/>
            </p:nvSpPr>
            <p:spPr>
              <a:xfrm>
                <a:off x="6036938" y="2709313"/>
                <a:ext cx="63390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70239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/>
              <p:nvPr/>
            </p:nvSpPr>
            <p:spPr>
              <a:xfrm flipH="1">
                <a:off x="6398494" y="2709313"/>
                <a:ext cx="41918" cy="1898813"/>
              </a:xfrm>
              <a:custGeom>
                <a:avLst/>
                <a:gdLst/>
                <a:ahLst/>
                <a:cxnLst/>
                <a:rect l="0" t="0" r="0" b="0"/>
                <a:pathLst>
                  <a:path w="44953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 descr="October 1"/>
              <p:cNvSpPr txBox="1"/>
              <p:nvPr/>
            </p:nvSpPr>
            <p:spPr>
              <a:xfrm>
                <a:off x="4089275" y="2516775"/>
                <a:ext cx="3927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Jun</a:t>
                </a:r>
              </a:p>
            </p:txBody>
          </p:sp>
          <p:sp>
            <p:nvSpPr>
              <p:cNvPr id="155" name="Shape 155" descr="November 1"/>
              <p:cNvSpPr txBox="1"/>
              <p:nvPr/>
            </p:nvSpPr>
            <p:spPr>
              <a:xfrm>
                <a:off x="4471345" y="2516770"/>
                <a:ext cx="3933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Jul</a:t>
                </a:r>
              </a:p>
            </p:txBody>
          </p:sp>
          <p:sp>
            <p:nvSpPr>
              <p:cNvPr id="156" name="Shape 156" descr="April 1"/>
              <p:cNvSpPr txBox="1"/>
              <p:nvPr/>
            </p:nvSpPr>
            <p:spPr>
              <a:xfrm>
                <a:off x="890101" y="2516775"/>
                <a:ext cx="3993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Oct</a:t>
                </a:r>
              </a:p>
            </p:txBody>
          </p:sp>
          <p:sp>
            <p:nvSpPr>
              <p:cNvPr id="157" name="Shape 157" descr="May 1"/>
              <p:cNvSpPr txBox="1"/>
              <p:nvPr/>
            </p:nvSpPr>
            <p:spPr>
              <a:xfrm>
                <a:off x="1301799" y="2516775"/>
                <a:ext cx="3993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Nov</a:t>
                </a:r>
              </a:p>
            </p:txBody>
          </p:sp>
          <p:sp>
            <p:nvSpPr>
              <p:cNvPr id="158" name="Shape 158" descr="June 1"/>
              <p:cNvSpPr txBox="1"/>
              <p:nvPr/>
            </p:nvSpPr>
            <p:spPr>
              <a:xfrm>
                <a:off x="1704175" y="2516775"/>
                <a:ext cx="3708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Dec</a:t>
                </a:r>
              </a:p>
            </p:txBody>
          </p:sp>
          <p:sp>
            <p:nvSpPr>
              <p:cNvPr id="159" name="Shape 159" descr="July 1"/>
              <p:cNvSpPr txBox="1"/>
              <p:nvPr/>
            </p:nvSpPr>
            <p:spPr>
              <a:xfrm>
                <a:off x="2092349" y="2516775"/>
                <a:ext cx="3927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Jan</a:t>
                </a:r>
              </a:p>
            </p:txBody>
          </p:sp>
          <p:sp>
            <p:nvSpPr>
              <p:cNvPr id="160" name="Shape 160" descr="August 1"/>
              <p:cNvSpPr txBox="1"/>
              <p:nvPr/>
            </p:nvSpPr>
            <p:spPr>
              <a:xfrm>
                <a:off x="2480525" y="2516775"/>
                <a:ext cx="4335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Feb</a:t>
                </a:r>
              </a:p>
            </p:txBody>
          </p:sp>
          <p:sp>
            <p:nvSpPr>
              <p:cNvPr id="161" name="Shape 161" descr="September 1"/>
              <p:cNvSpPr txBox="1"/>
              <p:nvPr/>
            </p:nvSpPr>
            <p:spPr>
              <a:xfrm>
                <a:off x="2903849" y="2516775"/>
                <a:ext cx="3927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Mar</a:t>
                </a:r>
              </a:p>
            </p:txBody>
          </p:sp>
          <p:sp>
            <p:nvSpPr>
              <p:cNvPr id="162" name="Shape 162" descr="October 1"/>
              <p:cNvSpPr txBox="1"/>
              <p:nvPr/>
            </p:nvSpPr>
            <p:spPr>
              <a:xfrm>
                <a:off x="3278425" y="2516775"/>
                <a:ext cx="3993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Apr</a:t>
                </a:r>
              </a:p>
            </p:txBody>
          </p:sp>
          <p:sp>
            <p:nvSpPr>
              <p:cNvPr id="163" name="Shape 163" descr="November 1"/>
              <p:cNvSpPr txBox="1"/>
              <p:nvPr/>
            </p:nvSpPr>
            <p:spPr>
              <a:xfrm>
                <a:off x="3680715" y="2516770"/>
                <a:ext cx="3927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May</a:t>
                </a:r>
              </a:p>
            </p:txBody>
          </p:sp>
          <p:sp>
            <p:nvSpPr>
              <p:cNvPr id="164" name="Shape 164" descr="October 1"/>
              <p:cNvSpPr txBox="1"/>
              <p:nvPr/>
            </p:nvSpPr>
            <p:spPr>
              <a:xfrm>
                <a:off x="4858950" y="2509750"/>
                <a:ext cx="3708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Aug</a:t>
                </a:r>
              </a:p>
            </p:txBody>
          </p:sp>
          <p:sp>
            <p:nvSpPr>
              <p:cNvPr id="165" name="Shape 165" descr="November 1"/>
              <p:cNvSpPr txBox="1"/>
              <p:nvPr/>
            </p:nvSpPr>
            <p:spPr>
              <a:xfrm>
                <a:off x="5280094" y="2509752"/>
                <a:ext cx="3933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Sep</a:t>
                </a:r>
              </a:p>
            </p:txBody>
          </p:sp>
          <p:sp>
            <p:nvSpPr>
              <p:cNvPr id="166" name="Shape 166" descr="November 1"/>
              <p:cNvSpPr txBox="1"/>
              <p:nvPr/>
            </p:nvSpPr>
            <p:spPr>
              <a:xfrm>
                <a:off x="5642038" y="2516718"/>
                <a:ext cx="393600" cy="220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Oct</a:t>
                </a:r>
              </a:p>
            </p:txBody>
          </p:sp>
          <p:sp>
            <p:nvSpPr>
              <p:cNvPr id="167" name="Shape 167" descr="November 1"/>
              <p:cNvSpPr txBox="1"/>
              <p:nvPr/>
            </p:nvSpPr>
            <p:spPr>
              <a:xfrm>
                <a:off x="6038465" y="2516729"/>
                <a:ext cx="393600" cy="220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Nov</a:t>
                </a:r>
              </a:p>
            </p:txBody>
          </p:sp>
          <p:sp>
            <p:nvSpPr>
              <p:cNvPr id="168" name="Shape 168" descr="Airborne Survey AK13 Execution Fri 5/17/13 - Fri 8/2/13"/>
              <p:cNvSpPr txBox="1"/>
              <p:nvPr/>
            </p:nvSpPr>
            <p:spPr>
              <a:xfrm>
                <a:off x="674258" y="2692692"/>
                <a:ext cx="2447100" cy="123900"/>
              </a:xfrm>
              <a:prstGeom prst="rect">
                <a:avLst/>
              </a:prstGeom>
              <a:gradFill>
                <a:gsLst>
                  <a:gs pos="0">
                    <a:srgbClr val="879B5D"/>
                  </a:gs>
                  <a:gs pos="60000">
                    <a:srgbClr val="5D732F"/>
                  </a:gs>
                  <a:gs pos="70000">
                    <a:srgbClr val="5D732F"/>
                  </a:gs>
                  <a:gs pos="100000">
                    <a:srgbClr val="879B5D"/>
                  </a:gs>
                </a:gsLst>
                <a:lin ang="5400012" scaled="0"/>
              </a:gradFill>
              <a:ln w="9525" cap="flat" cmpd="sng">
                <a:solidFill>
                  <a:srgbClr val="45818E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69" name="Shape 169" descr="Airborne Survey AK13 Execution Fri 5/17/13 - Fri 8/2/13"/>
              <p:cNvSpPr txBox="1"/>
              <p:nvPr/>
            </p:nvSpPr>
            <p:spPr>
              <a:xfrm>
                <a:off x="674262" y="2892925"/>
                <a:ext cx="3238499" cy="123900"/>
              </a:xfrm>
              <a:prstGeom prst="rect">
                <a:avLst/>
              </a:prstGeom>
              <a:gradFill>
                <a:gsLst>
                  <a:gs pos="0">
                    <a:srgbClr val="879B5D"/>
                  </a:gs>
                  <a:gs pos="60000">
                    <a:srgbClr val="5D732F"/>
                  </a:gs>
                  <a:gs pos="70000">
                    <a:srgbClr val="5D732F"/>
                  </a:gs>
                  <a:gs pos="100000">
                    <a:srgbClr val="879B5D"/>
                  </a:gs>
                </a:gsLst>
                <a:lin ang="5400012" scaled="0"/>
              </a:gra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70" name="Shape 170" descr="Airborne Survey AK13 Execution Fri 5/17/13 - Fri 8/2/13"/>
              <p:cNvSpPr txBox="1"/>
              <p:nvPr/>
            </p:nvSpPr>
            <p:spPr>
              <a:xfrm>
                <a:off x="4506548" y="3265500"/>
                <a:ext cx="13419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NGS Presentation</a:t>
                </a:r>
              </a:p>
            </p:txBody>
          </p:sp>
          <p:sp>
            <p:nvSpPr>
              <p:cNvPr id="171" name="Shape 171" descr="Airborne Survey AK13 Execution Fri 5/17/13 - Fri 8/2/13"/>
              <p:cNvSpPr txBox="1"/>
              <p:nvPr/>
            </p:nvSpPr>
            <p:spPr>
              <a:xfrm>
                <a:off x="5895260" y="3950088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72" name="Shape 172" descr="Airborne Survey AK13 Execution Fri 5/17/13 - Fri 8/2/13"/>
              <p:cNvSpPr txBox="1"/>
              <p:nvPr/>
            </p:nvSpPr>
            <p:spPr>
              <a:xfrm>
                <a:off x="5555411" y="3950075"/>
                <a:ext cx="3294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PSC </a:t>
                </a:r>
              </a:p>
            </p:txBody>
          </p:sp>
          <p:sp>
            <p:nvSpPr>
              <p:cNvPr id="173" name="Shape 173" descr="Airborne Survey AK13 Execution Fri 5/17/13 - Fri 8/2/13"/>
              <p:cNvSpPr txBox="1"/>
              <p:nvPr/>
            </p:nvSpPr>
            <p:spPr>
              <a:xfrm>
                <a:off x="4790360" y="4131734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74" name="Shape 174" descr="Airborne Survey AK13 Execution Fri 5/17/13 - Fri 8/2/13"/>
              <p:cNvSpPr txBox="1"/>
              <p:nvPr/>
            </p:nvSpPr>
            <p:spPr>
              <a:xfrm>
                <a:off x="3558538" y="4131725"/>
                <a:ext cx="12153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FGCS Presentation</a:t>
                </a:r>
              </a:p>
            </p:txBody>
          </p:sp>
          <p:sp>
            <p:nvSpPr>
              <p:cNvPr id="175" name="Shape 175" descr="Airborne Survey AK13 Execution Fri 5/17/13 - Fri 8/2/13"/>
              <p:cNvSpPr txBox="1"/>
              <p:nvPr/>
            </p:nvSpPr>
            <p:spPr>
              <a:xfrm>
                <a:off x="5665998" y="3442375"/>
                <a:ext cx="3708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algn="ctr" rtl="0">
                  <a:spcBef>
                    <a:spcPts val="0"/>
                  </a:spcBef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76" name="Shape 176" descr="Airborne Survey AK13 Execution Fri 5/17/13 - Fri 8/2/13"/>
              <p:cNvSpPr txBox="1"/>
              <p:nvPr/>
            </p:nvSpPr>
            <p:spPr>
              <a:xfrm>
                <a:off x="5680381" y="3442375"/>
                <a:ext cx="8727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Comment</a:t>
                </a:r>
              </a:p>
            </p:txBody>
          </p:sp>
          <p:sp>
            <p:nvSpPr>
              <p:cNvPr id="177" name="Shape 177" descr="Airborne Survey AK13 Execution Fri 5/17/13 - Fri 8/2/13"/>
              <p:cNvSpPr txBox="1"/>
              <p:nvPr/>
            </p:nvSpPr>
            <p:spPr>
              <a:xfrm>
                <a:off x="6817473" y="4303547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78" name="Shape 178" descr="Airborne Survey AK13 Execution Fri 5/17/13 - Fri 8/2/13"/>
              <p:cNvSpPr txBox="1"/>
              <p:nvPr/>
            </p:nvSpPr>
            <p:spPr>
              <a:xfrm>
                <a:off x="5562571" y="4303547"/>
                <a:ext cx="11934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Training webinar</a:t>
                </a:r>
              </a:p>
            </p:txBody>
          </p:sp>
          <p:sp>
            <p:nvSpPr>
              <p:cNvPr id="179" name="Shape 179" descr="Airborne Survey AK13 Execution Fri 5/17/13 - Fri 8/2/13"/>
              <p:cNvSpPr txBox="1"/>
              <p:nvPr/>
            </p:nvSpPr>
            <p:spPr>
              <a:xfrm>
                <a:off x="6038475" y="3773775"/>
                <a:ext cx="941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80" name="Shape 180" descr="Airborne Survey AK13 Execution Fri 5/17/13 - Fri 8/2/13"/>
              <p:cNvSpPr txBox="1"/>
              <p:nvPr/>
            </p:nvSpPr>
            <p:spPr>
              <a:xfrm>
                <a:off x="3121377" y="3093130"/>
                <a:ext cx="968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E/C Report</a:t>
                </a:r>
              </a:p>
            </p:txBody>
          </p:sp>
          <p:sp>
            <p:nvSpPr>
              <p:cNvPr id="181" name="Shape 181" descr="Airborne Survey AK13 Execution Fri 5/17/13 - Fri 8/2/13"/>
              <p:cNvSpPr txBox="1"/>
              <p:nvPr/>
            </p:nvSpPr>
            <p:spPr>
              <a:xfrm>
                <a:off x="904028" y="3447140"/>
                <a:ext cx="399300" cy="123900"/>
              </a:xfrm>
              <a:prstGeom prst="rect">
                <a:avLst/>
              </a:prstGeom>
              <a:solidFill>
                <a:srgbClr val="38761D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82" name="Shape 182" descr="Airborne Survey AK13 Execution Fri 5/17/13 - Fri 8/2/13"/>
              <p:cNvSpPr txBox="1"/>
              <p:nvPr/>
            </p:nvSpPr>
            <p:spPr>
              <a:xfrm>
                <a:off x="674929" y="2692692"/>
                <a:ext cx="24471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Load/Process Projects</a:t>
                </a:r>
              </a:p>
            </p:txBody>
          </p:sp>
          <p:sp>
            <p:nvSpPr>
              <p:cNvPr id="183" name="Shape 183" descr="Airborne Survey AK13 Execution Fri 5/17/13 - Fri 8/2/13"/>
              <p:cNvSpPr txBox="1"/>
              <p:nvPr/>
            </p:nvSpPr>
            <p:spPr>
              <a:xfrm>
                <a:off x="674263" y="2892925"/>
                <a:ext cx="41847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OP 2 IDB Evaluation/Comparison</a:t>
                </a:r>
              </a:p>
            </p:txBody>
          </p:sp>
          <p:sp>
            <p:nvSpPr>
              <p:cNvPr id="184" name="Shape 184" descr="Airborne Survey AK13 Execution Fri 5/17/13 - Fri 8/2/13"/>
              <p:cNvSpPr txBox="1"/>
              <p:nvPr/>
            </p:nvSpPr>
            <p:spPr>
              <a:xfrm>
                <a:off x="6999455" y="3773775"/>
                <a:ext cx="7992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Comment</a:t>
                </a:r>
              </a:p>
            </p:txBody>
          </p:sp>
          <p:sp>
            <p:nvSpPr>
              <p:cNvPr id="185" name="Shape 185" descr="Airborne Survey AK13 Execution Fri 5/17/13 - Fri 8/2/13"/>
              <p:cNvSpPr txBox="1"/>
              <p:nvPr/>
            </p:nvSpPr>
            <p:spPr>
              <a:xfrm>
                <a:off x="6304170" y="3773775"/>
                <a:ext cx="6228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algn="r" rtl="0">
                  <a:spcBef>
                    <a:spcPts val="0"/>
                  </a:spcBef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Beta OP</a:t>
                </a:r>
              </a:p>
            </p:txBody>
          </p:sp>
          <p:sp>
            <p:nvSpPr>
              <p:cNvPr id="186" name="Shape 186" descr="Airborne Survey AK13 Execution Fri 5/17/13 - Fri 8/2/13"/>
              <p:cNvSpPr txBox="1"/>
              <p:nvPr/>
            </p:nvSpPr>
            <p:spPr>
              <a:xfrm>
                <a:off x="6975128" y="3773774"/>
                <a:ext cx="329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lvl="0" algn="ctr" rtl="0">
                  <a:spcBef>
                    <a:spcPts val="0"/>
                  </a:spcBef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87" name="Shape 187" descr="Airborne Survey AK13 Execution Fri 5/17/13 - Fri 8/2/13"/>
              <p:cNvSpPr txBox="1"/>
              <p:nvPr/>
            </p:nvSpPr>
            <p:spPr>
              <a:xfrm>
                <a:off x="6065491" y="3606383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88" name="Shape 188" descr="Airborne Survey AK13 Execution Fri 5/17/13 - Fri 8/2/13"/>
              <p:cNvSpPr txBox="1"/>
              <p:nvPr/>
            </p:nvSpPr>
            <p:spPr>
              <a:xfrm>
                <a:off x="4286537" y="3606373"/>
                <a:ext cx="17100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Public Presentation</a:t>
                </a:r>
              </a:p>
            </p:txBody>
          </p:sp>
          <p:sp>
            <p:nvSpPr>
              <p:cNvPr id="189" name="Shape 189" descr="Airborne Survey AK13 Execution Fri 5/17/13 - Fri 8/2/13"/>
              <p:cNvSpPr txBox="1"/>
              <p:nvPr/>
            </p:nvSpPr>
            <p:spPr>
              <a:xfrm>
                <a:off x="7573616" y="4454879"/>
                <a:ext cx="3294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90" name="Shape 190" descr="Airborne Survey AK13 Execution Fri 5/17/13 - Fri 8/2/13"/>
              <p:cNvSpPr txBox="1"/>
              <p:nvPr/>
            </p:nvSpPr>
            <p:spPr>
              <a:xfrm>
                <a:off x="6810011" y="4454875"/>
                <a:ext cx="6849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Close out </a:t>
                </a:r>
              </a:p>
            </p:txBody>
          </p:sp>
          <p:sp>
            <p:nvSpPr>
              <p:cNvPr id="191" name="Shape 191" descr="Airborne Survey AK13 Execution Fri 5/17/13 - Fri 8/2/13"/>
              <p:cNvSpPr txBox="1"/>
              <p:nvPr/>
            </p:nvSpPr>
            <p:spPr>
              <a:xfrm>
                <a:off x="3121365" y="3093125"/>
                <a:ext cx="1341900" cy="123900"/>
              </a:xfrm>
              <a:prstGeom prst="rect">
                <a:avLst/>
              </a:prstGeom>
              <a:solidFill>
                <a:srgbClr val="F1C232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92" name="Shape 192" descr="Airborne Survey AK13 Execution Fri 5/17/13 - Fri 8/2/13"/>
              <p:cNvSpPr txBox="1"/>
              <p:nvPr/>
            </p:nvSpPr>
            <p:spPr>
              <a:xfrm>
                <a:off x="2672024" y="3950077"/>
                <a:ext cx="156300" cy="123900"/>
              </a:xfrm>
              <a:prstGeom prst="rect">
                <a:avLst/>
              </a:prstGeom>
              <a:solidFill>
                <a:srgbClr val="38761D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93" name="Shape 193" descr="Airborne Survey AK13 Execution Fri 5/17/13 - Fri 8/2/13"/>
              <p:cNvSpPr txBox="1"/>
              <p:nvPr/>
            </p:nvSpPr>
            <p:spPr>
              <a:xfrm>
                <a:off x="4867125" y="3441625"/>
                <a:ext cx="7992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Dev OP</a:t>
                </a:r>
              </a:p>
            </p:txBody>
          </p:sp>
          <p:sp>
            <p:nvSpPr>
              <p:cNvPr id="194" name="Shape 194" descr="Airborne Survey AK13 Execution Fri 5/17/13 - Fri 8/2/13"/>
              <p:cNvSpPr txBox="1"/>
              <p:nvPr/>
            </p:nvSpPr>
            <p:spPr>
              <a:xfrm>
                <a:off x="3912836" y="2892925"/>
                <a:ext cx="559500" cy="123900"/>
              </a:xfrm>
              <a:prstGeom prst="rect">
                <a:avLst/>
              </a:prstGeom>
              <a:solidFill>
                <a:srgbClr val="F1C232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95" name="Shape 195" descr="October 1"/>
              <p:cNvSpPr txBox="1"/>
              <p:nvPr/>
            </p:nvSpPr>
            <p:spPr>
              <a:xfrm>
                <a:off x="519400" y="2517925"/>
                <a:ext cx="370800" cy="218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Sep</a:t>
                </a:r>
              </a:p>
            </p:txBody>
          </p:sp>
          <p:sp>
            <p:nvSpPr>
              <p:cNvPr id="196" name="Shape 196" descr="June 1"/>
              <p:cNvSpPr txBox="1"/>
              <p:nvPr/>
            </p:nvSpPr>
            <p:spPr>
              <a:xfrm>
                <a:off x="6432200" y="2513525"/>
                <a:ext cx="3708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Dec</a:t>
                </a:r>
              </a:p>
            </p:txBody>
          </p:sp>
          <p:sp>
            <p:nvSpPr>
              <p:cNvPr id="197" name="Shape 197" descr="Airborne Survey AK13 Execution Fri 5/17/13 - Fri 8/2/13"/>
              <p:cNvSpPr txBox="1"/>
              <p:nvPr/>
            </p:nvSpPr>
            <p:spPr>
              <a:xfrm>
                <a:off x="3113650" y="3083605"/>
                <a:ext cx="799200" cy="123900"/>
              </a:xfrm>
              <a:prstGeom prst="rect">
                <a:avLst/>
              </a:prstGeom>
              <a:gradFill>
                <a:gsLst>
                  <a:gs pos="0">
                    <a:srgbClr val="879B5D"/>
                  </a:gs>
                  <a:gs pos="60000">
                    <a:srgbClr val="5D732F"/>
                  </a:gs>
                  <a:gs pos="70000">
                    <a:srgbClr val="5D732F"/>
                  </a:gs>
                  <a:gs pos="100000">
                    <a:srgbClr val="879B5D"/>
                  </a:gs>
                </a:gsLst>
                <a:lin ang="5400012" scaled="0"/>
              </a:gradFill>
              <a:ln w="9525" cap="flat" cmpd="sng">
                <a:solidFill>
                  <a:srgbClr val="45818E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198" name="Shape 198" descr="Airborne Survey AK13 Execution Fri 5/17/13 - Fri 8/2/13"/>
              <p:cNvSpPr txBox="1"/>
              <p:nvPr/>
            </p:nvSpPr>
            <p:spPr>
              <a:xfrm>
                <a:off x="3121363" y="3093500"/>
                <a:ext cx="17457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E/C Report</a:t>
                </a:r>
              </a:p>
            </p:txBody>
          </p:sp>
          <p:sp>
            <p:nvSpPr>
              <p:cNvPr id="199" name="Shape 199"/>
              <p:cNvSpPr/>
              <p:nvPr/>
            </p:nvSpPr>
            <p:spPr>
              <a:xfrm>
                <a:off x="6809437" y="2701539"/>
                <a:ext cx="40801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16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Shape 200"/>
              <p:cNvSpPr/>
              <p:nvPr/>
            </p:nvSpPr>
            <p:spPr>
              <a:xfrm>
                <a:off x="7212354" y="2701539"/>
                <a:ext cx="51002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0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Shape 201"/>
              <p:cNvSpPr/>
              <p:nvPr/>
            </p:nvSpPr>
            <p:spPr>
              <a:xfrm>
                <a:off x="7615270" y="2701539"/>
                <a:ext cx="71403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8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Shape 202" descr="July 1"/>
              <p:cNvSpPr txBox="1"/>
              <p:nvPr/>
            </p:nvSpPr>
            <p:spPr>
              <a:xfrm>
                <a:off x="6810024" y="2516775"/>
                <a:ext cx="3993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Jan</a:t>
                </a:r>
              </a:p>
            </p:txBody>
          </p:sp>
          <p:sp>
            <p:nvSpPr>
              <p:cNvPr id="203" name="Shape 203" descr="August 1"/>
              <p:cNvSpPr txBox="1"/>
              <p:nvPr/>
            </p:nvSpPr>
            <p:spPr>
              <a:xfrm>
                <a:off x="7224725" y="2516775"/>
                <a:ext cx="3936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Feb</a:t>
                </a:r>
              </a:p>
            </p:txBody>
          </p:sp>
          <p:sp>
            <p:nvSpPr>
              <p:cNvPr id="204" name="Shape 204" descr="September 1"/>
              <p:cNvSpPr txBox="1"/>
              <p:nvPr/>
            </p:nvSpPr>
            <p:spPr>
              <a:xfrm>
                <a:off x="7621524" y="2516775"/>
                <a:ext cx="370800" cy="21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ct val="25000"/>
                  <a:buFont typeface="Calibri"/>
                  <a:buNone/>
                </a:pPr>
                <a:r>
                  <a:rPr lang="en-US" sz="10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Mar</a:t>
                </a:r>
              </a:p>
            </p:txBody>
          </p:sp>
          <p:sp>
            <p:nvSpPr>
              <p:cNvPr id="205" name="Shape 205"/>
              <p:cNvSpPr/>
              <p:nvPr/>
            </p:nvSpPr>
            <p:spPr>
              <a:xfrm>
                <a:off x="7615270" y="2701539"/>
                <a:ext cx="71403" cy="1899488"/>
              </a:xfrm>
              <a:custGeom>
                <a:avLst/>
                <a:gdLst/>
                <a:ahLst/>
                <a:cxnLst/>
                <a:rect l="0" t="0" r="0" b="0"/>
                <a:pathLst>
                  <a:path w="28" h="5" extrusionOk="0">
                    <a:moveTo>
                      <a:pt x="0" y="0"/>
                    </a:moveTo>
                    <a:lnTo>
                      <a:pt x="0" y="5"/>
                    </a:lnTo>
                  </a:path>
                </a:pathLst>
              </a:custGeom>
              <a:solidFill>
                <a:srgbClr val="FFFFFF"/>
              </a:solidFill>
              <a:ln w="9525" cap="flat" cmpd="sng">
                <a:solidFill>
                  <a:srgbClr val="8EA3BD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Shape 206" descr="Airborne Survey AK13 Execution Fri 5/17/13 - Fri 8/2/13"/>
              <p:cNvSpPr txBox="1"/>
              <p:nvPr/>
            </p:nvSpPr>
            <p:spPr>
              <a:xfrm>
                <a:off x="4330837" y="3269142"/>
                <a:ext cx="156300" cy="123900"/>
              </a:xfrm>
              <a:prstGeom prst="rect">
                <a:avLst/>
              </a:prstGeom>
              <a:solidFill>
                <a:srgbClr val="F1C232"/>
              </a:solidFill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207" name="Shape 207" descr="Airborne Survey AK13 Execution Fri 5/17/13 - Fri 8/2/13"/>
              <p:cNvSpPr txBox="1"/>
              <p:nvPr/>
            </p:nvSpPr>
            <p:spPr>
              <a:xfrm>
                <a:off x="4676060" y="3950088"/>
                <a:ext cx="156300" cy="123900"/>
              </a:xfrm>
              <a:prstGeom prst="rect">
                <a:avLst/>
              </a:prstGeom>
              <a:noFill/>
              <a:ln w="9525" cap="flat" cmpd="sng">
                <a:solidFill>
                  <a:srgbClr val="38761D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Font typeface="Calibri"/>
                  <a:buNone/>
                </a:pPr>
                <a:endParaRPr/>
              </a:p>
            </p:txBody>
          </p:sp>
          <p:sp>
            <p:nvSpPr>
              <p:cNvPr id="208" name="Shape 208" descr="Airborne Survey AK13 Execution Fri 5/17/13 - Fri 8/2/13"/>
              <p:cNvSpPr txBox="1"/>
              <p:nvPr/>
            </p:nvSpPr>
            <p:spPr>
              <a:xfrm>
                <a:off x="4336211" y="3950075"/>
                <a:ext cx="329400" cy="12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0" tIns="0" rIns="0" bIns="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ct val="25000"/>
                  <a:buFont typeface="Calibri"/>
                  <a:buNone/>
                </a:pPr>
                <a:r>
                  <a:rPr lang="en-US" sz="1000">
                    <a:latin typeface="Calibri"/>
                    <a:ea typeface="Calibri"/>
                    <a:cs typeface="Calibri"/>
                    <a:sym typeface="Calibri"/>
                  </a:rPr>
                  <a:t>PSC </a:t>
                </a:r>
              </a:p>
            </p:txBody>
          </p:sp>
          <p:sp>
            <p:nvSpPr>
              <p:cNvPr id="209" name="Shape 209"/>
              <p:cNvSpPr txBox="1"/>
              <p:nvPr/>
            </p:nvSpPr>
            <p:spPr>
              <a:xfrm>
                <a:off x="2565724" y="2253087"/>
                <a:ext cx="799200" cy="296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7375E"/>
                  </a:buClr>
                  <a:buSzPct val="25000"/>
                  <a:buFont typeface="Arial"/>
                  <a:buNone/>
                </a:pPr>
                <a:r>
                  <a:rPr lang="en-US" sz="1600" b="1" i="0" u="none" strike="noStrike" cap="none">
                    <a:solidFill>
                      <a:srgbClr val="17375E"/>
                    </a:solidFill>
                    <a:latin typeface="Arial"/>
                    <a:ea typeface="Arial"/>
                    <a:cs typeface="Arial"/>
                    <a:sym typeface="Arial"/>
                  </a:rPr>
                  <a:t>FY</a:t>
                </a:r>
                <a:r>
                  <a:rPr lang="en-US" sz="1600" b="1">
                    <a:solidFill>
                      <a:srgbClr val="17375E"/>
                    </a:solidFill>
                  </a:rPr>
                  <a:t>16</a:t>
                </a:r>
              </a:p>
            </p:txBody>
          </p:sp>
          <p:sp>
            <p:nvSpPr>
              <p:cNvPr id="210" name="Shape 210"/>
              <p:cNvSpPr txBox="1"/>
              <p:nvPr/>
            </p:nvSpPr>
            <p:spPr>
              <a:xfrm>
                <a:off x="6386699" y="2253100"/>
                <a:ext cx="799200" cy="296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17375E"/>
                  </a:buClr>
                  <a:buSzPct val="25000"/>
                  <a:buFont typeface="Arial"/>
                  <a:buNone/>
                </a:pPr>
                <a:r>
                  <a:rPr lang="en-US" sz="1600" b="1" i="0" u="none" strike="noStrike" cap="none">
                    <a:solidFill>
                      <a:srgbClr val="17375E"/>
                    </a:solidFill>
                    <a:latin typeface="Arial"/>
                    <a:ea typeface="Arial"/>
                    <a:cs typeface="Arial"/>
                    <a:sym typeface="Arial"/>
                  </a:rPr>
                  <a:t>FY</a:t>
                </a:r>
                <a:r>
                  <a:rPr lang="en-US" sz="1600" b="1">
                    <a:solidFill>
                      <a:srgbClr val="17375E"/>
                    </a:solidFill>
                  </a:rPr>
                  <a:t>17</a:t>
                </a:r>
              </a:p>
            </p:txBody>
          </p:sp>
        </p:grpSp>
        <p:sp>
          <p:nvSpPr>
            <p:cNvPr id="211" name="Shape 211" descr="Airborne Survey AK13 Execution Fri 5/17/13 - Fri 8/2/13"/>
            <p:cNvSpPr txBox="1"/>
            <p:nvPr/>
          </p:nvSpPr>
          <p:spPr>
            <a:xfrm>
              <a:off x="5809024" y="3267534"/>
              <a:ext cx="156300" cy="123900"/>
            </a:xfrm>
            <a:prstGeom prst="rect">
              <a:avLst/>
            </a:prstGeom>
            <a:noFill/>
            <a:ln w="9525" cap="flat" cmpd="sng">
              <a:solidFill>
                <a:srgbClr val="38761D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Font typeface="Calibri"/>
                <a:buNone/>
              </a:pPr>
              <a:endParaRPr/>
            </a:p>
          </p:txBody>
        </p:sp>
      </p:grpSp>
      <p:sp>
        <p:nvSpPr>
          <p:cNvPr id="87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5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8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9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 Schenewerk (NGS)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Dru Smith (NGS)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Julie Prusky (NGS)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Dave Zenk (NGS)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 Huber (USACE)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Who is on the project team?</a:t>
            </a:r>
          </a:p>
        </p:txBody>
      </p:sp>
      <p:grpSp>
        <p:nvGrpSpPr>
          <p:cNvPr id="218" name="Shape 218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219" name="Shape 219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Shape 220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6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first task in this project is a comparison of OPUS-Projects results to the corresponding published coordinates.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is the foundation for and justification of all subsequent work.</a:t>
            </a: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These comparisons will also serve as a baseline for evaluating any change made to OPUS-Projects.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first task: OP vs IDB.</a:t>
            </a:r>
          </a:p>
        </p:txBody>
      </p:sp>
      <p:grpSp>
        <p:nvGrpSpPr>
          <p:cNvPr id="230" name="Shape 230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231" name="Shape 231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Shape 232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7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task was broken down into the following steps: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Select a reasonable set of published GPS survey projects.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Load them into OPUS-Projects.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Process them in OPUS-Projects.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Compares the OPUS-Projects results to the published coordinates for the included marks.</a:t>
            </a:r>
          </a:p>
          <a:p>
            <a:pPr marL="914400" lvl="1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○"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Investigate outliers and systematic differences.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first task: OP vs IDB.</a:t>
            </a:r>
          </a:p>
        </p:txBody>
      </p:sp>
      <p:grpSp>
        <p:nvGrpSpPr>
          <p:cNvPr id="242" name="Shape 242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243" name="Shape 243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Shape 244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8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/>
        </p:nvSpPr>
        <p:spPr>
          <a:xfrm>
            <a:off x="226950" y="852200"/>
            <a:ext cx="8662800" cy="555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team decided that ~30 projects would be adequate.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Sample different types of surveys.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Sample different types of environments.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Complete original submission “packages” with </a:t>
            </a:r>
            <a:r>
              <a:rPr lang="en-US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data.</a:t>
            </a:r>
            <a:endParaRPr lang="en-US" sz="28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406400" rtl="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Satisfy the OPUS-Projects restrictions.</a:t>
            </a:r>
          </a:p>
          <a:p>
            <a:pPr marL="914400" lvl="1" indent="-406400" rtl="0">
              <a:spcBef>
                <a:spcPts val="0"/>
              </a:spcBef>
              <a:buClr>
                <a:srgbClr val="0B5394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L1+L2+C1/P1 observations.</a:t>
            </a:r>
          </a:p>
          <a:p>
            <a:pPr marL="914400" lvl="1" indent="-406400" rtl="0">
              <a:spcBef>
                <a:spcPts val="0"/>
              </a:spcBef>
              <a:buClr>
                <a:srgbClr val="0B5394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Antennas with measured patterns.</a:t>
            </a:r>
          </a:p>
          <a:p>
            <a:pPr marL="914400" lvl="1" indent="-406400" rtl="0">
              <a:spcBef>
                <a:spcPts val="0"/>
              </a:spcBef>
              <a:buClr>
                <a:srgbClr val="0B5394"/>
              </a:buClr>
              <a:buSzPct val="100000"/>
              <a:buFont typeface="Times New Roman"/>
              <a:buChar char="○"/>
            </a:pPr>
            <a:r>
              <a:rPr lang="en-US" sz="2800" dirty="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least 2 hrs of data.</a:t>
            </a:r>
          </a:p>
          <a:p>
            <a:pPr marL="457200" lvl="0" indent="-406400">
              <a:spcBef>
                <a:spcPts val="1000"/>
              </a:spcBef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Only </a:t>
            </a:r>
            <a:r>
              <a:rPr lang="en-US" sz="2800" dirty="0" smtClean="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recent surveys </a:t>
            </a:r>
            <a:r>
              <a:rPr lang="en-US" sz="2800" dirty="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(&lt; 10 year old data</a:t>
            </a:r>
            <a:r>
              <a:rPr lang="en-US" sz="2800" dirty="0" smtClean="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 lang="en-US" sz="2800" dirty="0">
              <a:solidFill>
                <a:srgbClr val="0B539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●"/>
            </a:pPr>
            <a:r>
              <a:rPr lang="en-US" sz="2800" dirty="0">
                <a:solidFill>
                  <a:srgbClr val="0B539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surveys with known issues.</a:t>
            </a:r>
          </a:p>
        </p:txBody>
      </p:sp>
      <p:sp>
        <p:nvSpPr>
          <p:cNvPr id="253" name="Shape 253"/>
          <p:cNvSpPr txBox="1"/>
          <p:nvPr/>
        </p:nvSpPr>
        <p:spPr>
          <a:xfrm>
            <a:off x="390425" y="348200"/>
            <a:ext cx="8353500" cy="504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Select a reasonable set of GPS survey projects.</a:t>
            </a:r>
          </a:p>
        </p:txBody>
      </p:sp>
      <p:grpSp>
        <p:nvGrpSpPr>
          <p:cNvPr id="254" name="Shape 254"/>
          <p:cNvGrpSpPr/>
          <p:nvPr/>
        </p:nvGrpSpPr>
        <p:grpSpPr>
          <a:xfrm>
            <a:off x="8513649" y="6403950"/>
            <a:ext cx="433440" cy="431833"/>
            <a:chOff x="5904" y="4543"/>
            <a:chExt cx="300" cy="300"/>
          </a:xfrm>
        </p:grpSpPr>
        <p:sp>
          <p:nvSpPr>
            <p:cNvPr id="255" name="Shape 255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Shape 256"/>
            <p:cNvSpPr/>
            <p:nvPr/>
          </p:nvSpPr>
          <p:spPr>
            <a:xfrm>
              <a:off x="5904" y="4543"/>
              <a:ext cx="300" cy="300"/>
            </a:xfrm>
            <a:prstGeom prst="roundRect">
              <a:avLst>
                <a:gd name="adj" fmla="val 560"/>
              </a:avLst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</p:spPr>
        <p:txBody>
          <a:bodyPr lIns="91425" tIns="45700" rIns="91425" bIns="45700" anchor="ctr" anchorCtr="0">
            <a:noAutofit/>
          </a:bodyPr>
          <a:lstStyle/>
          <a:p>
            <a:pPr lvl="0" algn="r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 lvl="0" algn="r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9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Shape 97"/>
          <p:cNvSpPr txBox="1">
            <a:spLocks/>
          </p:cNvSpPr>
          <p:nvPr/>
        </p:nvSpPr>
        <p:spPr>
          <a:xfrm>
            <a:off x="333125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2016-06-30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98"/>
          <p:cNvSpPr txBox="1">
            <a:spLocks/>
          </p:cNvSpPr>
          <p:nvPr/>
        </p:nvSpPr>
        <p:spPr>
          <a:xfrm>
            <a:off x="2466723" y="6356350"/>
            <a:ext cx="4086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OP to IDB : Comparisons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2352</Words>
  <Application>Microsoft Office PowerPoint</Application>
  <PresentationFormat>On-screen Show (4:3)</PresentationFormat>
  <Paragraphs>438</Paragraphs>
  <Slides>37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Mark Schenewerk</cp:lastModifiedBy>
  <cp:revision>16</cp:revision>
  <dcterms:modified xsi:type="dcterms:W3CDTF">2016-06-30T13:51:20Z</dcterms:modified>
</cp:coreProperties>
</file>