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702" r:id="rId3"/>
    <p:sldMasterId id="2147483714" r:id="rId4"/>
  </p:sldMasterIdLst>
  <p:notesMasterIdLst>
    <p:notesMasterId r:id="rId20"/>
  </p:notesMasterIdLst>
  <p:handoutMasterIdLst>
    <p:handoutMasterId r:id="rId21"/>
  </p:handoutMasterIdLst>
  <p:sldIdLst>
    <p:sldId id="259" r:id="rId5"/>
    <p:sldId id="273" r:id="rId6"/>
    <p:sldId id="285" r:id="rId7"/>
    <p:sldId id="274" r:id="rId8"/>
    <p:sldId id="270" r:id="rId9"/>
    <p:sldId id="272" r:id="rId10"/>
    <p:sldId id="275" r:id="rId11"/>
    <p:sldId id="279" r:id="rId12"/>
    <p:sldId id="283" r:id="rId13"/>
    <p:sldId id="282" r:id="rId14"/>
    <p:sldId id="280" r:id="rId15"/>
    <p:sldId id="281" r:id="rId16"/>
    <p:sldId id="276" r:id="rId17"/>
    <p:sldId id="277" r:id="rId18"/>
    <p:sldId id="284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200" d="100"/>
          <a:sy n="200" d="100"/>
        </p:scale>
        <p:origin x="144" y="11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joe.evjen\AppData\Local\Temp\2\wzdca4\user_list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joe.evjen\AppData\Local\Temp\2\wzdca4\user_list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OPUS-Projects</a:t>
            </a:r>
            <a:r>
              <a:rPr lang="en-US" sz="3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09407896593571"/>
          <c:y val="3.940658034039838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5138853611040552E-2"/>
          <c:y val="0.1729154539575998"/>
          <c:w val="0.74011669912228717"/>
          <c:h val="0.81371656180999696"/>
        </c:manualLayout>
      </c:layout>
      <c:pieChart>
        <c:varyColors val="1"/>
        <c:ser>
          <c:idx val="0"/>
          <c:order val="0"/>
          <c:tx>
            <c:strRef>
              <c:f>'Export Worksheet'!$BF$1</c:f>
              <c:strCache>
                <c:ptCount val="1"/>
                <c:pt idx="0">
                  <c:v>Dept</c:v>
                </c:pt>
              </c:strCache>
            </c:strRef>
          </c:tx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'Export Worksheet'!$BF$2:$BF$8</c:f>
              <c:strCache>
                <c:ptCount val="7"/>
                <c:pt idx="0">
                  <c:v>commerce (NOAA)</c:v>
                </c:pt>
                <c:pt idx="1">
                  <c:v>defense (USACE)</c:v>
                </c:pt>
                <c:pt idx="2">
                  <c:v>interior (USGS)</c:v>
                </c:pt>
                <c:pt idx="3">
                  <c:v>energy (Bonneville Power)</c:v>
                </c:pt>
                <c:pt idx="4">
                  <c:v>other (TVA)</c:v>
                </c:pt>
                <c:pt idx="5">
                  <c:v>agriculture (Forest Service)</c:v>
                </c:pt>
                <c:pt idx="6">
                  <c:v>transportation (FAA)</c:v>
                </c:pt>
              </c:strCache>
            </c:strRef>
          </c:cat>
          <c:val>
            <c:numRef>
              <c:f>'Export Worksheet'!$BE$2:$BE$8</c:f>
              <c:numCache>
                <c:formatCode>General</c:formatCode>
                <c:ptCount val="7"/>
                <c:pt idx="0">
                  <c:v>161</c:v>
                </c:pt>
                <c:pt idx="1">
                  <c:v>92</c:v>
                </c:pt>
                <c:pt idx="2">
                  <c:v>57</c:v>
                </c:pt>
                <c:pt idx="3">
                  <c:v>7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~499 Agencies &amp; Companies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rained</a:t>
            </a:r>
            <a:r>
              <a:rPr lang="en-US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use OPUS-projects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7.747222222222222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355652070313769"/>
          <c:y val="0.10110190864084669"/>
          <c:w val="0.64274915429243973"/>
          <c:h val="0.84346419943435891"/>
        </c:manualLayout>
      </c:layout>
      <c:pieChart>
        <c:varyColors val="1"/>
        <c:ser>
          <c:idx val="0"/>
          <c:order val="0"/>
          <c:tx>
            <c:strRef>
              <c:f>'Export Worksheet'!$O$1</c:f>
              <c:strCache>
                <c:ptCount val="1"/>
                <c:pt idx="0">
                  <c:v># agencies</c:v>
                </c:pt>
              </c:strCache>
            </c:strRef>
          </c:tx>
          <c:dLbls>
            <c:dLbl>
              <c:idx val="3"/>
              <c:layout>
                <c:manualLayout>
                  <c:x val="2.3660695221420336E-2"/>
                  <c:y val="0.133206265883431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'Export Worksheet'!$N$2:$N$6</c:f>
              <c:strCache>
                <c:ptCount val="5"/>
                <c:pt idx="0">
                  <c:v>Private</c:v>
                </c:pt>
                <c:pt idx="1">
                  <c:v>Federal</c:v>
                </c:pt>
                <c:pt idx="2">
                  <c:v>State</c:v>
                </c:pt>
                <c:pt idx="3">
                  <c:v>Academic</c:v>
                </c:pt>
                <c:pt idx="4">
                  <c:v>International</c:v>
                </c:pt>
              </c:strCache>
            </c:strRef>
          </c:cat>
          <c:val>
            <c:numRef>
              <c:f>'Export Worksheet'!$O$2:$O$6</c:f>
              <c:numCache>
                <c:formatCode>General</c:formatCode>
                <c:ptCount val="5"/>
                <c:pt idx="0">
                  <c:v>358</c:v>
                </c:pt>
                <c:pt idx="1">
                  <c:v>33</c:v>
                </c:pt>
                <c:pt idx="2">
                  <c:v>84</c:v>
                </c:pt>
                <c:pt idx="3">
                  <c:v>16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009328521434825"/>
          <c:y val="0.11137435081179342"/>
          <c:w val="0.24117769518876433"/>
          <c:h val="0.36713223347081614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0.69365</cdr:x>
      <cdr:y>0.20439</cdr:y>
    </cdr:from>
    <cdr:to>
      <cdr:x>0.8967</cdr:x>
      <cdr:y>0.38972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39263" y="1323865"/>
          <a:ext cx="1475119" cy="1200329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31750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/>
            <a:t>  6% NOAA</a:t>
          </a:r>
        </a:p>
        <a:p xmlns:a="http://schemas.openxmlformats.org/drawingml/2006/main">
          <a:r>
            <a:rPr lang="en-US" b="1" dirty="0" smtClean="0"/>
            <a:t>  3% USACE</a:t>
          </a:r>
        </a:p>
        <a:p xmlns:a="http://schemas.openxmlformats.org/drawingml/2006/main">
          <a:r>
            <a:rPr lang="en-US" b="1" dirty="0" smtClean="0"/>
            <a:t>  2% USGS</a:t>
          </a:r>
          <a:endParaRPr lang="en-US" b="1" dirty="0"/>
        </a:p>
        <a:p xmlns:a="http://schemas.openxmlformats.org/drawingml/2006/main">
          <a:r>
            <a:rPr lang="en-US" b="1" dirty="0" smtClean="0"/>
            <a:t>  </a:t>
          </a:r>
          <a:endParaRPr lang="en-US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0.16887</cdr:x>
      <cdr:y>0.32533</cdr:y>
    </cdr:from>
    <cdr:to>
      <cdr:x>0.41321</cdr:x>
      <cdr:y>0.37867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44128" y="2104846"/>
          <a:ext cx="2234242" cy="345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STATE (Mostly DOT)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0.19906</cdr:x>
      <cdr:y>0.49092</cdr:y>
    </cdr:from>
    <cdr:to>
      <cdr:x>0.32264</cdr:x>
      <cdr:y>0.54728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20174" y="3231220"/>
          <a:ext cx="1130060" cy="370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FEDERAL</a:t>
          </a:r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8C994A17-2D76-473B-8B1F-BA36C9396377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44DCFF99-22B6-48A8-A18C-E4D992B1B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44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80F565FB-905B-4C40-85C1-A5521800BBC2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B792155E-43AB-43AC-95A4-53F919E57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7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103F3B-5184-4C48-BEF2-135468F5F31E}" type="slidenum">
              <a:rPr lang="en-US" altLang="en-US" smtClean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/>
              <a:t>1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059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155E-43AB-43AC-95A4-53F919E57C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85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155E-43AB-43AC-95A4-53F919E57C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90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155E-43AB-43AC-95A4-53F919E57C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05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155E-43AB-43AC-95A4-53F919E57C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70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155E-43AB-43AC-95A4-53F919E57C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0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18" indent="-1618" defTabSz="930124">
              <a:spcBef>
                <a:spcPct val="50000"/>
              </a:spcBef>
            </a:pPr>
            <a:r>
              <a:rPr lang="en-US" altLang="en-US" smtClean="0">
                <a:latin typeface="Arial" panose="020B0604020202020204" pitchFamily="34" charset="0"/>
              </a:rPr>
              <a:t>The OPUS gateway page is found at http://geodesy.noaa.gov/OPUS/.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57040" indent="-291169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676" indent="-23293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548" indent="-23293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18" indent="-23293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288" indent="-232935" defTabSz="4658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159" indent="-232935" defTabSz="4658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029" indent="-232935" defTabSz="4658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59900" indent="-232935" defTabSz="4658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10B63B-8D88-4924-8F5E-5316FE81CAED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499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57040" indent="-291169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676" indent="-23293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548" indent="-23293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18" indent="-23293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288" indent="-232935" defTabSz="4658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159" indent="-232935" defTabSz="4658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029" indent="-232935" defTabSz="4658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59900" indent="-232935" defTabSz="4658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New Developments for OPUS</a:t>
            </a:r>
          </a:p>
        </p:txBody>
      </p:sp>
    </p:spTree>
    <p:extLst>
      <p:ext uri="{BB962C8B-B14F-4D97-AF65-F5344CB8AC3E}">
        <p14:creationId xmlns:p14="http://schemas.microsoft.com/office/powerpoint/2010/main" val="237068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155E-43AB-43AC-95A4-53F919E57C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155E-43AB-43AC-95A4-53F919E57C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22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155E-43AB-43AC-95A4-53F919E57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155E-43AB-43AC-95A4-53F919E57C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71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155E-43AB-43AC-95A4-53F919E57C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33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155E-43AB-43AC-95A4-53F919E57C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01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155E-43AB-43AC-95A4-53F919E57C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6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155E-43AB-43AC-95A4-53F919E57C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6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278E-A8B6-456B-8135-3556236A39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5CC89-5A22-4908-B524-F3EA368041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2833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06BEE-9874-4897-8156-9B909A9BE1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51F04-57D6-4A79-85CA-4C6E00DA8B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827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E5EF7-AAC4-4048-9DA1-57A757DB7A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CA9A-5F7C-43AB-910E-0053B5A50B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9710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458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97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2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5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08562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278E-A8B6-456B-8135-3556236A39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5CC89-5A22-4908-B524-F3EA368041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439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F93FF-ECE8-4132-B0AE-9897AD31E0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0182-C916-4BA6-9AFE-23EA9E36D6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5466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AE443-B6AF-440A-AA1E-BDE6D62964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C009B-58BB-4360-B502-424B92DC1F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9472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1925-61E5-41A2-8986-4F3A65B3B5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15A6-52C9-49CB-95AF-4F60F1EA2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0999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2F0F4-64DF-4A13-9192-B01DE96B32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04719-B978-4555-A53D-2B67B2C83E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4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F93FF-ECE8-4132-B0AE-9897AD31E0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0182-C916-4BA6-9AFE-23EA9E36D6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2462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68B0E-C466-4326-9223-E38DF71355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7218-1169-459A-9E7B-8B873EF0F5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0056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5CCD-790D-49C0-8158-A0804C851F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4615-E88B-45F1-B767-B0AF7FEDFD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9165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13CB2-9698-43E0-8EEC-FC7C37C26A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67624-E421-4FDA-91B7-74EE892FF1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7624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84A54-751D-4BEA-8833-C91DEDB511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899B3-0B00-418B-8556-3BCA424F68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9480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06BEE-9874-4897-8156-9B909A9BE1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51F04-57D6-4A79-85CA-4C6E00DA8B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6422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E5EF7-AAC4-4048-9DA1-57A757DB7A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CA9A-5F7C-43AB-910E-0053B5A50B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5331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458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13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2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1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2968"/>
      </p:ext>
    </p:extLst>
  </p:cSld>
  <p:clrMapOvr>
    <a:masterClrMapping/>
  </p:clrMapOvr>
  <p:transition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45722-46F2-46C9-98F0-4EA881461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95032-37E0-499B-96CB-5425A855D7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07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AE443-B6AF-440A-AA1E-BDE6D62964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C009B-58BB-4360-B502-424B92DC1F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5382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A85E-E896-44D9-8BC1-FB26AEC8C2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12550-56B9-445B-AF91-6FD29ED4E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227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A43AA-B3D4-4C36-9A4B-FE66685A0B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EE61A-A548-44D6-8F2A-9B80A2055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764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26EED-834C-47A1-B22E-B70B35A484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8D977-C459-48DC-A88C-A9BEB895F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248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876D-9925-46D0-B445-025382A63B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B970B-94D8-47D5-9E0D-E5BEE5405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467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EBAE0-C5DF-4C91-BA0C-9A66B4C7FA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F4C17-99CB-4423-B7A2-33116D54C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764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8925-45E1-4BCA-B87C-43E374BEAB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770DC-762D-4028-9CD6-0C3B3AC85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4301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8FF4-44C3-494F-AA15-0FDFAFD85F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4BE19-059A-4CEF-9CA3-87ACCC0BBD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4305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DEEAD-D3BE-4558-9D77-F290627D37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B7D34-902D-4D90-9C48-8843123286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97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2EB2-E47A-4CE1-9728-CFA2CF064C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40CB2-0B60-480F-AC96-E27BD0F6B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723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ECEB-A5A1-4ECC-A791-9A1E5D6BA2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FBF12-65E9-4CC0-AA0E-FBF491C51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51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1925-61E5-41A2-8986-4F3A65B3B5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15A6-52C9-49CB-95AF-4F60F1EA2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2109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2013-08-14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OPUS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4AB73E6C-C683-4704-ABCA-07BD13E7A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789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2013-08-14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OPUS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F6CA6EA0-5E02-4A50-928E-08EC0A24A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226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2013-08-14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OPUS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24A7F560-254A-4B72-AE30-E86558A64C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9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2013-08-14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OPUS Projects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5230FF2B-BFDE-462E-A7BC-E76DDFD76F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927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2013-08-14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OPUS Projects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13CC1A1-282B-45E1-B398-36131B2926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2671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2013-08-14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OPUS Projects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DE102707-7358-4217-A083-E74F29C50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798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2013-08-14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OPUS Projects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7DC9B825-3E2F-4182-A920-85E61BBAB2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464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2013-08-14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OPUS Projects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BB5821DC-FB3E-42D9-875E-13B49DA34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991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2013-08-14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OPUS Projects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59F948F1-2C51-4446-983F-24F5EC1F0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6168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2013-08-14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OPUS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E1B63D8-D684-4410-976E-E86BA3744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15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2F0F4-64DF-4A13-9192-B01DE96B32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04719-B978-4555-A53D-2B67B2C83E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7369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2013-08-14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 dirty="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OPUS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DDBECAE5-85FF-4C54-AFD5-1AC139481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85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68B0E-C466-4326-9223-E38DF71355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7218-1169-459A-9E7B-8B873EF0F5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5906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5CCD-790D-49C0-8158-A0804C851F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4615-E88B-45F1-B767-B0AF7FEDFD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5788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13CB2-9698-43E0-8EEC-FC7C37C26A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67624-E421-4FDA-91B7-74EE892FF1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505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84A54-751D-4BEA-8833-C91DEDB511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899B3-0B00-418B-8556-3BCA424F68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667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8997DD82-5A92-4965-A6B2-02F4BB81BD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020337C-C0CB-45F2-81D0-6D8E8EAB314A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>
    <p:fade/>
  </p:transition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8997DD82-5A92-4965-A6B2-02F4BB81BD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4/13/2015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020337C-C0CB-45F2-81D0-6D8E8EAB314A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1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ransition>
    <p:fade/>
  </p:transition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4EE1DD06-6FAC-4FC5-90EE-ABFDAC90FD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4/13/2015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25BC675-DD2E-4870-8307-FDDA15E97041}" type="slidenum">
              <a:rPr lang="en-US" altLang="en-US" smtClean="0">
                <a:ea typeface="ＭＳ Ｐゴシック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128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Continuation 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9525"/>
            <a:ext cx="8229600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2013-08-14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OPUS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518495-DFD1-4A1F-BF0C-859CA0119046}" type="slidenum">
              <a:rPr lang="en-US" altLang="en-US" smtClean="0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464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ark.l.armstrong@noaa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4.jpeg"/><Relationship Id="rId4" Type="http://schemas.openxmlformats.org/officeDocument/2006/relationships/hyperlink" Target="http://geodesy.noaa.gov/OPU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s.noaa.gov/corbin/calendar.s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112" y="1164586"/>
            <a:ext cx="9132888" cy="489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National Geodetic Survey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0"/>
              <a:cs typeface="ＭＳ Ｐゴシック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  <a:cs typeface="ＭＳ Ｐゴシック" charset="0"/>
              </a:rPr>
              <a:t>OPUS Projects (OP)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  <a:cs typeface="ＭＳ Ｐゴシック" charset="0"/>
              </a:rPr>
              <a:t>Users &amp; Statistics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0"/>
              <a:cs typeface="ＭＳ Ｐゴシック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0"/>
              <a:cs typeface="ＭＳ Ｐゴシック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  <a:cs typeface="ＭＳ Ｐゴシック" charset="0"/>
              </a:rPr>
              <a:t>NOAA’s National Geodetic Survey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  <a:cs typeface="ＭＳ Ｐゴシック" charset="0"/>
              </a:rPr>
              <a:t>geodesy.noaa.gov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0"/>
              <a:cs typeface="ＭＳ Ｐゴシック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  <a:cs typeface="ＭＳ Ｐゴシック" charset="0"/>
              </a:rPr>
              <a:t>Mark L. Armstrong, PLS, WRE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  <a:cs typeface="ＭＳ Ｐゴシック" charset="0"/>
              </a:rPr>
              <a:t>Oregon State Geodetic Advisor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  <a:cs typeface="ＭＳ Ｐゴシック" charset="0"/>
                <a:hlinkClick r:id="rId4"/>
              </a:rPr>
              <a:t>mark.l.armstrong@noaa.gov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0"/>
              <a:cs typeface="ＭＳ Ｐゴシック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0"/>
              <a:cs typeface="ＭＳ Ｐゴシック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0"/>
              <a:cs typeface="ＭＳ Ｐゴシック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  <a:cs typeface="ＭＳ Ｐゴシック" charset="0"/>
              </a:rPr>
              <a:t/>
            </a:r>
            <a:b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0"/>
                <a:cs typeface="ＭＳ Ｐゴシック" charset="0"/>
              </a:rPr>
            </a:b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6153" name="TextBox 1058"/>
          <p:cNvSpPr txBox="1">
            <a:spLocks noChangeArrowheads="1"/>
          </p:cNvSpPr>
          <p:nvPr/>
        </p:nvSpPr>
        <p:spPr bwMode="auto">
          <a:xfrm>
            <a:off x="182101" y="6056313"/>
            <a:ext cx="8826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ea typeface="ＭＳ Ｐゴシック" pitchFamily="34" charset="-128"/>
              </a:rPr>
              <a:t>2015 </a:t>
            </a:r>
            <a:r>
              <a:rPr lang="en-US" altLang="en-US" sz="2800" dirty="0" smtClean="0">
                <a:solidFill>
                  <a:prstClr val="black"/>
                </a:solidFill>
                <a:ea typeface="ＭＳ Ｐゴシック" pitchFamily="34" charset="-128"/>
              </a:rPr>
              <a:t>FGCS Meeting, Crystal City, VA</a:t>
            </a:r>
            <a:endParaRPr lang="en-US" altLang="en-US" sz="28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22883" name="AutoShape 1027" descr="data:image/jpeg;base64,/9j/4AAQSkZJRgABAQAAAQABAAD/2wCEAAkGBhQQEBUUEBQVFRUVFxwYGBYXFhYXFhgYGBgWGBcYGB4dHCYeFxkjGxkeHy8gJScpLC4sGCAxNTAqNSgrLSkBCQoKDgwOGg8PGiwlHyQsLCwsLCosLCwsLCwsKiwsLDAsLDQsLC0sKSwsLCwsKSwsLCwsLCwsLCwsLCwsKiwsLP/AABEIAN8A4gMBIgACEQEDEQH/xAAbAAACAwEBAQAAAAAAAAAAAAAEBQABAwYCB//EAEQQAAICAAQDBgMEBwcDAwUAAAECAxEABBIhBTFBBhMiUWFxMoGRFCNCoVJicoKxwfAVM0OSotHhB1PCstLxFiREs9P/xAAaAQADAQEBAQAAAAAAAAAAAAAAAQIDBAUG/8QALxEAAgIBAwMBBwQCAwAAAAAAAAECESEDEjEEQfBREyIyYXHR4YGRocEU8QVSsf/aAAwDAQACEQMRAD8A+rYmJiYoReJiYmACYvFYgwAXiYvFYAJiYonAOf45DBtLIqt+jzc+yi2P0wm6APxLxz0vaok1DBI36zkRr/Nv9IxX2rOSfCIk9lZyPmSB+WOeXVaUeWarSk+x0V4mrHL5jLZpd5MwwHmqxgb8vw4z+xTn/wDJm9y6L/44y/zdMr2EjrLxLxxcsGajJH2qX5iI/wAUxBxLOL/io37cQ/8AAril1mk+4vYyO0xMcjF2snQ/eQow80cqf8rCv9WGMXbCDYSloif+4KX/ADi0/wBWN460JcMzcJLlD3ExnFMGAKkEHkQbB9j1xpjUkmJiYmACYrExMAExMTEwAViYvFYAJiYmJgAmJiYvABWLxWLwAXiYmMM3m1iQvIwVV5kmgMAGxbCriXaFIiUQGWT/ALaVY/bJ2T57+hwszXEJszYj1QxefKZ//wCQ/wBX7PLBvCOFJEAEFfyPM/748/W62McQyzeOi3lghy+azP8AeP3an/Ditfkz/E3y0j0wHFPkoNtS+pRS3pZIHi9xeGvbHMtDlG0c28N71Wl2I9jp0+zY14fwJFCgKrLVNaqdZ8ztuT/wNsedKctV3Ns2SUcIw4nxeHK5RsylSIB4QDWpi2kKfLxbHqKPlhbFwjOzxrLPmWhZvEIohpAsXTb3foOXUnng3t9wLXw91y6j7shwiih4WsgAehY4e8J4jDnYEljIIIv9ljzU+RB6YpRW21zZN5yc72W4xL9okyOdIZ1XXHJQ+8j8j5kE++xu6squ1WTOZzBiUAiBC1EWC7AMR76SgHl3hwXnJkPGFdG8OUy7mZhuBrsKhPmAS1emB8hnpxrkSEN3ptizaTdsSB7E6b2+AeWHJbXuWHQRd4G2TzH2jKxyHdgNLn9Zdifn8XswxzGcaSbOGATGAaLWtjI1A0DY33ND9Q7XyYcAzn2f7QjIbbVMsQI+Pqq71RFAfsHli5clDxDLq7ABqFgHxIW3FGhsdiLG/lYxnFKEm+3/AJZrbaoEyDTxymCfVMCupJdNV+rIfXpzNjqD4RBx5ojpzkOi78cZ1Ka57Hfr536YN7PcRLrNFI2tsu4AkPNlJcUx6kFTvz3rerPiId/xEWLXLJfT420n+an9w4viTUl28/cfMcMrIFHt8hOVPNgm3+aNhTb9SPnhxk+2UkXhzcdj/uxAn5sm7D3W/YYJy3DYw7MiKpYUWAAJqzvXPrhJnOMhZZI1geVYq7yQVSlt/nQ67cj5HGml1E06jlfMznpxfPJ3eS4hHMgeJ1dTyZTYOCMfOmybxN3uVcxsd+Xhf0kXk3lfMdDh9wHtkszCKde6mPJbtJPWNuv7J3Hrzx6el1EdT6nNPTcTp8TFA4vHQZlYmLxWACYrF4rABMTExMAExMTEwAXiYmBeI8QSCNpJDSr8yTyAA6knYDC4A88T4mmXQvIaHIAbsxPJVHUn/nYAnCGBHzMgkn5A+CMbrH6/rP5t05ChdhlzNrzOYBpFLKgGrQg3IAHNjQs/wA2ZcIziTKJImtfT5WD5EeWPI6rqHNOMeDq04bcvkW8SUz505QOYo44w7lDpkkJohQa2UAi69fkXwnL5fh7uftZIcD7uWZSFPmLI3P8AV9DuI9nsvnCDOmorsGBZW86sEbYXS8L4Vl4SzJBoo7ltbH9kklifbHNCSaUVf0SNJXyx5xLLjN5cqGrUAVfmAQbUjzFj5g4Q5Hj02UAinhd9PhDLvYA235H3u9twMDdl+zzT8L7mcOqu5dVsalTUGQGwR60R1GH+a4kuTjjDiRizCOOOMa5G0qfOr2Flienru6puPORdrA+EZXM5nOHNTK0UaIY4orILajZZht+YHStl1NOJ/wDT/LajJ96ms2RFJoBv2HLHjiHa8iBJspf3UwSeF10yAOCArXZQ6itMNt+oBwXwDiqSzTIrFklqZLJtdQCSJz8Ol1+HpqxbUllYJTXc0h4PksvDLBGECotyrqJbxKWuQ/EbUE+w2xv9ny7GGJSR3qs0ardMqhSxv98Gyd7wg7VSBdUi8p4Whc+1kX5kDWPYnFdkZ2+0BGFfZIZIx15zAr7DQFAHpiXG1vb8/wBjTawb/aeHzTKFJWYEpG7JIgJsqQGICsTfK7N+uBs/2ZSQsutdSEB60gx6hquiDVgXXI4x4ZmZZYsnl5VjWKWRmVwSWJjZ5NJBFKxqtib9ORZwIrjNs4BWXMsjWOaRR6TfmK29sKXuu15n/ZUc4Bsh2dGXUCHcE2SebdL8tuWBey/CJYBK+YUCSWQk0QQV3I392bbyrA2QjTJ5MzoSrygqo1HQNTeHw/CSKJs9Ad6OHmTnnUKJGhmiK7Sq1Nqo86GhwTtYr1wm3nPiKF/Hc/MHSHLlVdxYdhqAqv5Wb9ORJwqyXDpxLLA+Z0l1LvIEHjQDZT+hzfcHkDh3xHKjMMVimCToNQIIZlB3BK2DVgH/AHsgp83w6USoubOsSlU7xaFAMNtOkAbMxs3sDy2xUHSr+iGjo/7OCIFU2BuDtve9/MnCnifA1mUhvfbmDexHkb64J7QZ8wRxxQWZJKRBzIAoXufEdwNzzI6XgFuyupLmmdpTvYNgG+l9PbT8sZxW33rou7xQXwLtQ+XcQZxtSk1HOfyWXyPk3Xrvue2Vrx87yUHfwskwsqSpvexZHPrupF+1774O7McdMEgys7EqdoXJ3HlEx6/qnry51fq9P1G73ZcnNqadZR2+JilbF47jAmKxeJgArExMTABeJiYmADy70N8cXm8z9tkMhNZeGyvkaB1SH5XXp7nBvazPlyMrGd3FyHyTovu38B64K4XF3ahQK/rnjzus1qWyJvpR7s8cDz6SqHiYMh2senP1B9DgPivZp4nOY4bQc7yQG+7lHoBybnsPlXJs+J9mnhc5jh1BjvJl+SSgG7UD4W9B8uoYdv8AqPCF8CSd/wAu5Km9fKj5i/Lf0B5cCjL4tPK7r7/c1vswqHtOZMsZcqneOH0tGT8JF3v+IcqPkwNbEY1yPZzKqwl+zxq3xfDe/wCqOQo8qHtgDheTXKwPJMCmsqz3RpiFTfSKstv1+LrzwVxkM8SSwSMDGLpTasjadyOTgV9CaOE2rqOB/UkHGpZ8wEkRoIHRtKsB3ktgg2QfuiAdWn4vMiqxnJI6xqGDSTZFwQObywlSmoebFD9U9cC5njKH7nNERPsySqdUYbmjXzQ8vC1bddxhlkspJO0UzjupIw0cg5q69QDe41gOp8ifPF/Crrz8i5F2dzUGdzYTLurDMZWRJipHhCle5Z6+FgxI33wTwngUoky2ZUd3JVZmM7BjpZGdasaiQCRyOxsUbb5ox5aMzFB8S62VVsAsBqfkSFuz5CzhLxTtZP8AfwooWWOSMxMB4XjLREg3yYhqPmLr4Ti4ty4JkkjoJ+ARyxlJCSCysK2IKkHb33B8wxx6+yQfaJCrhZZNGtQyhj3eoqdPPk2/oq4QcRyi5rMaooy75jKrJBIZCghZWYF+d2NcZ2BJqupxXEcuft8vgj0/aMoTMf72O1TTp25MV0Xf4+R6Q9PFJ+YK3O7Y0j7PIkUMaSeDLOhQkiw0RvSxqtwaYbc+mBc5wSZctJDGwLMstO1DxS6hZryBA+XrjLiGXWSCTZHKZueXuXrTKqSOrKb25MCCdgwW8ZZ2RSqrFJLHDDlxKNDsG+8BMQJ57KjeEkjxLd0MTsfr3LUxbxaVYpctHNDIcrApvSmsalXRGHUb6QPEdjz64ZRLCVU5TSIpCX8AIBJ2Yn18NH2x6/tvRKkUmklYTJKx206QB7bmz7DBNpITGrCOVotQWhrTUKDFb3IJ+ow3hKwUs2hQ2QGalaQOY1hGgSIQrFxuTq8k5fNujYLHH8u7LFKzPq0p3rxkRuxAA3rSCx5cuftgHjGTGWy8MDMVh1xxyPvencsT7sLP05HBizLmpEjy61BGQztyU6dwi3z8yeux33wn/HnlCNO0MLRzRZjSW7k+MDnoJBv05H22J2GOe7QcXE2cy7ZDU2YIIOxCd0bOmQHlvufID2rquL8eSErJLfds4QuKpLB8R3vTe211z6YU9oU+zASZaNFZ9mcKuwNEfD8VnYdLI57DDhLjH2E0a8X4rFlAfCveyUdEagvI38SLPM+fnhIZmmLQZyLuZXGuHfYr+gTfxir6ewNWe3Y8d2ZlmdsySJFnDGrG61+r618gPDjfN5Ns9lE71e5nUmj1V1Nah5K1XXrt0OHHYuP1fp9PkOTY37GdojKDBMfvoup5unIP+0Ds3rR/FjqRj5RxuObLSR5qLxNHWo1WranDejb+1+mPpXB+JpmYUljNq6gjz9QfUHY+oOPW0NTfHJyTVMOxMTEx0EFYmLxWAC8C8TzywRPI/wAKKSfM+QHqTsPfBWOW7WTd7JFlxyvvH9hsgPzs/ujGepNQi5DirdCzhKMxMsv95K2o+nkB6AUPYDDvM56OBUMzadbaQaYi6J3oHSNuZx4yeVA/hgDjMudjLdykcsZ5bG1FC9YJ33v4b6XWPnm3qTyejSjEeQT2AVaweoIIP02PywL3rvLbKABtZA1H586xyeTkllcvlZ4YwptwA7edhkND6+LyIw87RSu3dhQ4iJJlZPiC0KFDxUb3I8vWi3ptYv8ABCa9C89xJ45GWaNWhY0tHdgQNiTtq57WpHS+eFmTzhiLiIllFloyKYg82C7UejAbEkfpWM8tmCpcRK80B20l9VEAEldZvSfK+YBGxwTwyASWx2jQUpkFSpz1ISeaVR/+BVJJLPn5E7PfZvIRxRyWVESkuSQQ2gjUBJYvUosH0AwXxDiIzMH/ANv3vh0yPFpeKSaD8WgkBiCOqncjSa1DHvIyRzREhSYpVKkMK1LZWx+qw3HLY4X5r7REqxpG8zRspy2YUraqSoZJuVDRYO1MKOxG26952+TN4wgnsznYy0kTIY4ZwGhjdrVoylPoNkb8ygO1+uMf/piWUqHJUxAxd4fxiJg2Wl57nSzI3qWw7iyEcN7agZO8RGCkRsdzo28PiJPoWNVgkMzC7rEvVSeClB1bKyXCI4O7Osnuu9EY2+CVg2huZIXSKO3LF5mGJjIzLZl0a9zv3RtK32IPUYAkvmTYv3GNw3L8sc89SVm0dNVZWf4Ll5k0urDxu/hdlYmUkyCwfha915fQYBz3Ag0mpJCqHRqjABVu6+AXzAoAEdQMHg6TvY/ljPMSDXEPwsxv1pbX8/4Y0UpUQ0kchnuDtHOMxOCQDJJJp8V+JFgiHmTsK6m8L+G52ZsxLo2zMzd1qO4SqMgTz0gAFuSiO92cDH0d5gBvuOmEPEuGtGry5QAy6NKWRSjUWbSOWok3vzIGNo6vZ/Qhx7oLm4rGsiwMryqoWOSbRrRXIUIJa/Ex3O1CxdA4x4jKYAzOCIU30oLJs0qgLzJJArC6TOx5JCuVWRpXTvWjdidFKS0s1nwE9aPiIAHng7s/xAyQhJpC8zqZWobRq4tFYjwpsNgTdt6XjJwpWuClIBbLCQd/xDSqr8ELG44r2Bk/TlPKunvsCeGzCWEhMuwy4QJEZLuQG7pT4hHVUTz8sLeJ8OjilMuebXGp+7Rv7tduSqN5JSb3P8rx44cZe5BzErZbKoToViFmKX4FZ/wALtQ8XTyONNtxw/t+nr59RN0xnwSKXL96kpUwjxRE/GLvUrDlXmdt9/xGgeF56fO6pIj3cIYhSQLYDruD9K223J2BRnTO5ed4GLGnj3BU6ihqgeQNisb9np0+yRogru1CkeXOj+98V+p8jhSeG6yKs4BGllS1zJR0YkWAB4fLp4huarcDbyxfYjOHKZqTJufA9yQ3/rX6eL91sVxd1OlPiJZTXUaWBB9LYADzv3wq7ZFoHgmj/vICp96ABHsdx88a6E9s18yJxtH1hTj1gPhudWaJJENq6hgfRgCP44Lx65zF4rExMMCMccblZO+zM0l7atI9l2H8Lx1PFMz3cLv+ipPzANfnjnuBZWo0B5nc/wC+PO66dRSOjQjbsaTxsctIIiBIUbRy2ajp9OZxxfCsjlZYqkkkjzSf3haZ45g/X4jRF+nvjpeK52NszFltcqSaGkDI+lQN1p9/HdbCjhHx7huYDanjhzYBtTXdZgAbqAw2JHvjg0sKm6vJrLLs07MwrIzSSaJJEd4hMBRdRVE+Zqv6OPXC5JZ+87yZklRjaL+EdNuRA3F+nXG3F8yMrBAkZWAySKtkJ4F+J7va+hPqT64rPpls3OyBW1xBW76NwCC4NKGU3ekDntRrDk7yCQukjImZdo5aBDIPDIt6fEvK7J/OuVlrmEEcQjCLKtESR61DlSNyqnZrvkSPTAPCeGLG8krM50A6nlcu1DxeWwrf5DHrifDRONckMc6kAo8dR5hVO6jx2koro1e2Fi0u3nnJTtICjl7lu9gMmZjjQoIdTCWEsQQGRqLDYL4twOVgY6HhzSiNe+K95Xi0g6QT8+nK+tXhLwPhiq2vSPuvCjFZI3AI8SPGfCKBBsWDdisN8vmre+WKm80hQjeRhDFqO+NOKMBlpNuSN+QJ/ljw8lMPbHjOyCaGSIkjWpXUOmoEfPnjPcW05LBeUgAy0VdEX/0jCrjcoAiBZlBkpimrVQR2HIX0GPWUy0sbDVMXUCgulQPrzwNxKN2ZCiq2gsaY0CCjrzAP6WFaTyy1CVDRSndExl2s7ay2qxtW+9YWRZdp5mUuyCNV01W7vqq7B2AXkKvVzxq/EZCp1qqte2klh9SB/DGUOckEshQL96qqSWrSy2A3LxCm5bcsXFqqREoSQzgk1xo36Sg1fmAf69sbxGsCaVRUVeQAH5CsaLmRXWv65YbWMGdgPH+EieNlUrEHYGZgo1OqjkT8hub2GFyxCbLmDKqI8swIeeQf3l82Qc5GP6ZoDpeww6+1WaHLp74C4pxFwQkcLyMRe1Kg6bsdh7bnBBvgGgaZpGiRbV5Yw2mQrtrAYRvR/FRF+pOFGUyKzxJmBI75gPR77dUZWp4yg2Uddt9xvgvKz5ktHI+kKXKPEqm0+JQxY7tTAHahR649Z/MLHJpCuSxJCohN/pE9Pck+Z5DG3GEGGGGUCeSVL+8UKw6ErZVv2gCR7HCnPpCHEmrumJ5qdNnmeX8vnj3m89PoYxwqNKk/eNvYB6Dl9cBcQzC6YswRYpWIIvZwrEefxAL88ZxuymlQ1yeciiOoanbzIPlubahfrZPljDPSfagQw0gg0CGD3RrYqNtj+Xng7MSALcdBeYIrdeh9iN8K4cyZcwAvJRRPSyy0PoCfbEp9yWqOg/6W58tlDC3xQSFP3T41/iR+7jtxj5j2JzAi4pPEOUseoe6H/Zj9MfTFx7WlLdFM5JKnR6xMTExqSKO1UmnLPfUqPqy4y4WvhUeQxn20P3KDzlT+Z/lgzhS7D2x4/wDyD95HXocMRcT7JRy5qTMZllMZRVQElChXnbWPfn+I7eaPMNlkmjjyuenLF1GhXM6bsBW4oD1s1hxxPslBnZXmifU6uVcOGkiDqRa0aKjatiV50OePOQyDRZzXJGq61WMd2tRppB5fqnfyN9K5ZRkqy3xwPvwOc877aIlkSrNuAbvkAVNiut+nrjn87HlkOt4pcu/MuqkHbnuhJIHXasP+JjNFyIDGsQXY1chPW7GkD2s4RfY3jJaXLPOb3cPG7e+ltI2rmSSOmMI4f5NOwZHlBLC0LtJIrqAXNBmDC96AANGuXv1wAez+YgkMsM3eWoXTOPwqSQAy11J3r69GnGuIGARLG0Sd4xBllJEa0NR5EWzcgLHI4wbjckWgySZSZWdEqIsJCXYKCilmDVdkbbA741W5cdyXRvK7OiggKxA1KDYBrcA9cSPI6ffB00NSbdcaTRdcZ/M03UqQrdjdXyxhmuIiPYbn3oCtySegGNOKEqCV+IkD64Q5/JMF1P8Ai57j+uYwlG5cludRpI2zHG2c+AO37ICjf91j9awGO0DKaIY/tEf+0YGnlngm7tGjAfToJRTd0DZJ6Ma9mXzx6ny+dI+8+ymvXl9W2xu9OPyMVOT9T3Lx2RuQUctuf8cXDxsj41BvqNj/ALfwwsk+0RgtpyzAAk+InYAk7d55DBnAo3zSM7xxqAfCVDjU3UG2PhG3Kt/Y4JRjGO7FDUpN0P8ALZ0OBR6YYRoWHO8cfls20ZIXevzw4y/G1agbBPzxLsaaY12U1/X9bYD4pn2WJmjFsK6FqXUNTUN20r4tPpi3TqLxnKnhJ1EWDuOa7cxseXPl8sYqastwpC/MxGVD3MuZlkrwMo7uLV0s6VUr52W2vBHaLKgaJNfdPHuJNtNkFSpBNFW5VgKCKQt3jHNSQkbKJNDk/p0Cho3sDXn6YLbLMMksblWkJJHekyAAuWUSG/EQK68x6Y6U+MmInn4sJPC2ai09ViVncjy2uvzwwkMcsQOkiNQVplZPCFG4B3quvpgHI56Zp1gWXLUwbxJGxUFRen4qJ26cuuGeT1v9ojnZHKFVDIukU6E0RvveDUj54hwlkQZGQAaY5GMW9Aaj1s/Ca/K/fD7JTRQJe5PmVoi/QgV6k7+uPPCYVbJodC2LFkAk7lgSa50QPliZGSsjKjAimar2FaNO3mPD+eFJ22SlwCZI93xTLSdJCV9fEjrv86x9YQ4+PTzf/cZE+Uyf/tAx9giO2PT6b4Dm1PiNcViYrHUZiLtkPukPlMh/iP54M4TNqXn/AFvjDtgl5Vj+iUbz5OuB+BZixXtyx4/Xr3jr0MxF2T7ML30wknPel2kCxSaCIndmXWKsmyfTA3Cny7ZvTDmJHaMkkMzENYI6gBxvYr0PLG8/CZ45cx3QV0zB3YndFIVStc9wunYcgu97AxeEyfaoAoURRLZa/EztzBWthsDd9SOuOe0+5QfPwR5mLLmcxGDVIjqqCgBsNN7kXzO5wBmezjIL+1Zo+ZMorbc3a1pxXaCdnziwvmGy0Ii1llYIXYsQBqPLkTX6relcpFxCOVtOdnlnWNyFjUFlcKxCuxQeO66m/wCZCDau/wCAbR1/FOJR5d4Un0CKQOGZyKBQKVG4o3Z5+WEeQ4vtDmViyYWWXu1jjjP2gAuEbxDbUoOojTVe4w44vxox5QSpGGNr/eI1RhubutagAOYFHAuaz2dbK3l1jl1i0lg+707jnHJdg7iwevIYuCxlfyKXI9zsfjxZG2NHJKKWFEgWPI1uP5YxZ9iKxys2XBzXFsx3koCche55GhufYDA8vDWcU0lkbhSQKHWhdgeu+A5y0bnpf8L3GAcvwzUzF0dcwX1CVR4zTWpViCO7IAFcgNtt8dWlp7lzRlKVdj3xPL9/B3T/ABobjN0bG2i/UbfMeQwOk75qAtqIPJ99wwrxV62D+8RhlxdQHcryBrbz5ke13hNJmHysjyx6WWZbKsPDrXm3uCdVdQ7D1Dg3JUueUN4eQc5VppFysbEk0ZGO9L8W/wAqP+UdcdbmJRFEsOXXYCr8gPi36nzPmfPAHC8l9ly5eT+/n8TX8W/i0k9CeZ969vP28pGx/E+22wCjoPT2wpvc6XC/l+v2HF7V8wVowTS71zOM229fbb8/+MeO8JN+XTy+WCV8vPAIccMkJjo9OXtzG+NZiQrHmQCR7gEjAvA3JVhVe2GOdUJEWLqm3xP8IPQkWOvS8Z7Mmm7AFw+eeWNXVYHVgDs8gqwNvhbcYCzufWTKSyNEPCXQpqsPp8JAauRO3LBCcKJGp8pDMG31wMFJB3umoH/NiuOLEIAGjcRla7pV0v6KADQO3nyGNdsbx5/P2ItgTZgARwy5Gg7AIEeP4qJFFaKtQO9j3w24I8TLJFHDJCYyCyuBZZ9wSdTFidPMnywvk4toZXzOUlRUOoOCr6DRGohTY2J8+eGkUSDvJkfUsoU30ARSB/O75YJ8V/ff9yY8g3D5IFiEcUqFbJ3dSSTQ+mwFDAfFo2KMFKlaJ261vgnL8Nj0/dqukcqZtI9qNDAHFssY42YRnZTypuQvqDiFTkN8C+fJlZshdf3qLsKHhlXp68z6k4+zQ8sfIY5BJmuHoOjhqPMU7Nv8lx9fiG2PV6b4Tk1OTS8TExWOogC49l+8y0qjmUavejX545Xs5m7CnzAP5Y7iQbY+f8Mj7mZ4uqSFR+zepP8ASwx5/WwtWdOhLLR0XEOOxZdQZnRL5F2AsdSB1wrbtspKmFXkUmgfCgJ5UocgsdugwX2kOmNZY8r383wJSKxHM2xIsINzt1PS7HNZuPOQkSydwjtykzLjUNq0xopOkegF+Z535sIRav8As2k6Z1/aPiEEMInmiWRgQiAqpYsxsKCQaHMn2OxO2FWY4fmDE0mYzYy1b6YlASPyDEnxH0v2JwdloYs/kgmZKSrVs0RIUsv4kI3H/wAiumE8mQyAyy5tmmniFUXYvpBYJZBogA878uWHD0+foEkE8Ez2Zfh/ehNc2ltI2XWbKoxuh6nldbc8J5+HZviLESa1MUdUUaNDJZ+EFgDIaB12VUEAc7x1K8fgSRYxLGS5Coi7nfYfDYA9TQ5YZSZ4LyGH7Tbmg22Y8LybxZSOOZi8ijxEnV4udX1A5ewxi5JvBQkJBLUB/W94BeYOqOhDKRqUjcEEWDjLdfJUVTFvEuGl72BHvTA+YO4PscL5YDFSNK41GlFqLPQDfc46dBYs4VcS4ev2mEjmxIPsqSMAPLxUdudDyGFFrhlP1FudyyxRaWZVB5ajuTXMnr9OQwHHw90064xIth1O+nUORsehO3IgkVjo83HpnDFdQKFKsWpsN9COZ5+EYxzkCjJRjmpKoQpFAMRtz5aCQPcY0jJdjNiGWJpzrDq5JCnS2yljtY5167Yk/Co18Lu5K8yoGkciL+VfXfHQlhEXEyKuoJpYX8Ov4SDyK+Q226VjI5ETO/dik1eJje7aVsKPagSb35crw91fQOTkeKcIeCiN1PWuWBkzP1/5HLHdyxB4BYvn7EAkXhA3C4yb0/maw3qJdioaTnwzbgj2C13vX0xpxZopFWKSXum1K6OV8OpSaFt4Sf1bvcY8RyCMBRS70By3PvzOA+F5qeWNmYRzCyJcuAFePc+EXs5ro1X0OHpXL3itWO33Q3N8HmdlKzs82oHvC5jWNVIJ0RrsxIBFH5nGfabMQlhHmJNF7qxBAsbfFyB9CRzOMuEcKRpxNG5EMYpYyXBSU7MNDfB4SBXqehGM/wC3HkRpEyxlhLEXrUsQpIJ0Eb+140zf0/Qy4QXxB5TGpgaN6ABeRvDpCm3OnYnYem5wRl+GpDkhGzBkKsSb8LB9zR/Ro89r59cJMtw2HMJryQKEsFkRWKAAnxa0ugRz25+uHHG2VpIYQaTYDy+KNF9NtV+9YiX/AFQfM5zLZVF8Ku0a8lajsPKyLr51hv8A2TmANUWaEg/XUMCP2vFY9sM+I8JiCFQoG2xoX9ed+t/PCDgGZZJHiJ23seZ02G962Pnt5YW9yTa/kNtOjTs+e/4rHdExRlmIG2rToJHkLbbH1RMfOv8ApvlNeZzc/Qv3a/LxN/FcfRlGPY0I7YI5Ju5HrFYvExuQWccR2kyvd5wOOUyf64v90I/y47fCLthw9pcuTGLkiIkQeZTmv7yll+eMtWO6LRUXTsH4RnjoPNiNv9hhBwzOZVrmzhVpmNkOC1UNgq0eVkUBtuNt7M4DnlNFT4WAI9juPywZxcSGQLl8rEztRM0oQICb2/SZ9rr2548Hibj+DvfFmPZDLqrSvGpjjlclUoKNtrA5b+m3TpiL2DfVNH9pKZSViwhRRqGqi66iPCpO1DphRxTIxZWRJM/O+YnsNHDH+kDa6VG4APXYe+O34Xne/jVmUoxALI1a0JFgMOhrf2IwSk4Pcnd+eMVXgH4TwKDKioI1Wti1Wx9zz+WMsvnI8w0hhbX3blGFFacdLI5eovB2Z4nGjrGxp5L0imOyiyTQ8I9TWOf7RTT5crLDIrK0qL3HdqNQcqGOoeIvza/LzrdRuTzyxcC/tTxnMHLhGyzxrIyobkRmYHnGgWzZ5WL2vDPh+bmDxxzIi99YjgSvuI40JLO34jZVaGwsVvYw0lyyuzShQ00aMiE8r35XsLNAnnW3LHJcO4V9plTu2nVlj0ZqSRjqJaiY18rIuhQAo10NxlGUKrjz184FlM6UNp8QIZD1BBFXz2wMciksgkErqQdqaq5qSBy3B3wqyfE3TMPFl41kRqjgjWSliWHwu8go6EZnPi3LaaomsNIMxFNZjNHW6rdAP3Zp2UXuoNi/T2uNm3L8+ppuTww7N8IilbUSbC6TR+IeRr3P1x6zEUbxmEikPlzB2Or3vALyMg53Y2reweRB8sRM0fxA4qNCcHyB55EWaJJH16nFkivCLoHc+ftvjeXgkIYnVpW9gNO5N3vVjf1wg41MTMh+g9sFtIxAs36YG0lyVHTbeQ3N58ABY6CDbCqfMBQWY0qgkn0G52+WPD5+OnphI0dalUi1BbST60efTbcjARXvXdQe8KjWFG3eQvSyRkdHBHobKeZwex3O5fsX7ZQW2P7mWY1Tq3hIIWzl5VFstkq6Ebq3lzoijR3x64YDI0aOxMjRhoszGQWob6Zf0gaNaufodzr/AGeyNrQzTOwU5Wb4lCEAsklVW93qqxp3BFhjnMqqCQZcJHmJEJtaoMRuRtvvtdY6E9uEc7e7JjxfPuR3cUkYkFGmoBiKuxdgGqvp8sJuD5lzI32crHIxJky8tmNmHxNEw/OvmMGx8GWWPVnIYu8Yn4R0/DvZN161ywNlclM0AyxhAAe+/LKRQPxgc9dUKwQpJp+fcc3bTQ34Pw6SOaWebQhdQuhCWuvxMTzPl7nEzmTWbZiRRuxzo7EfMfQ0emJnc4WZIILZgoBZjfTYsepNEknYczzAPhWaIN37odxVfO9yB8tsZO27DHAVxudnT7vZiR8R9Rfn09Mc9m2+xwvIzBpHBAq6F86vdj60OVVhyG1prUgqb3BDD15YS8LyRz3EUQ7xQnW3l4SNI+bV8gcaaEHJ7exM5KKs+h9iODnK5ONGHjI1P+2/ib6XXyx0QxnElDGox7SVHETExMTDAvFOMXiYBHzfPZY5LNtHX3clyReQ/wC4n7rGx6MMOM9lPtmXBQnvYvElGjqAIZb6Eg7HoaOGnavgIzcBUHTIp1xt+i45X+qfhPofTHIdn+OkyaWGiRfC6HnqBog/79d8eT1ejT3xO3RnuW1jmF0ycKMsR+0yivHTSFjV2bOlQSL36gHfCfhnHjkM1LFMDO0hVi8I7x9VXRA5i2I9Pahjon7OwZmTvpjI2wGjUAgq99hq3vlfU4PfMQZSM6FSNK3ocz0Hmx9N8ce6PDzZeQXO8OeeSPMZZ0sIUp7KFSTvtuGBJ/4rf1luD6XEuYfvJB8I5Iv7I/nXQcyARzHBeIDJOSbjy07ExIbJranUAGl6E8ja8yCT165nWmqMhiQShsEE1a+lXiJ3F0NZyIc3me7zcj5WObMTMArqJFWOMKPNhV2vLfctW5bBuQ7Qd/G7WIqtSz8ketrJoH8jyurwq4TxISQpl8sSJnsysQbj3IZ25eKqHv5GrP4twjLJBH3i3HliXVNqdqI8YIpiT+e3LbGkkliXnnYnJ4iyq5LJOMtck0hVC6rbNI50qRV0q3YH1JJJKI8DkhzMEAJDSxkMBuFjYuHAPQBFc+p98EcK7UyFEavvZp2jCoBppT4mN/hUXvzO2H2W4rBJLrpWzAQp4WJtQbIX8PPqN+fTFvdG8E47M88fPdRjujoClULKLMcXIlR+qK+QPvjBRJE2XQzd6HldtZC20Oksqsa3P6womh63pPlpZUsSCJ9ZanTVGwKldLCwSN72I3AxlHkBGMsqyq6wK4dyfES6MAQN/wATHrsB1xCqqG7sWZfPR5l8srMGcs6SCgCCDItsABVHTXLpjbL+FpLtik3K9wsiiRB7bsPkMXFlVUw13atHO05rYlGklOm6+Iq425bY8w8KbvnmbMAq5FxqoCsq3oDE2SRZ3ABvFyUXavywi2nYvhUZZUSSWKTRIqRoB953MzaCri/EaYNsOcfM4Yf/AE6EfWWWNopRoer72Jl8SPyOoAst/qqfXHk5uOORdYXWFdo2KW4VBb0a2oG6vAJkmnjUtDIqT7CRJFMkYbZXIvYedch54qMnJKQSiougvO8Q7oiOOx3rvo/RLlWc3v4Qx6DmSdhjl3z5fu5JU0yBaLLZtSbtd7V1YEFfU74Mz2WaMn7TI/eR00B27slSt/hvUeXiO11ZsFmkUMbystXHOnfJ+q22uvI72f8Ane1UUTbZS58gpHPuHIEcqi1a/huuR63/AAG+NM7OFAvr0Fkn2A3OPUB7pRHqs2dN0DQN1XUAED/bGHDVWSZ+8IJF0p5GmI/IUa/Xvyxk65NQLKa2lMmXIOwBvYg1RDK1GiAK9VwbHAi+PNMC3RbofXoPQfMnliZ3h5jbXCK8wo/gOo81+Yo4yk0TDW3xKotQelmiDzIuxY8qO4wXfBNeoFksyI1zEjArEW8IOxIAG/8AEedBfIY7L/p/wA5eDXIKlmOt/NR+BPkPzJxzHZvhpz2ZBIrLwEGujON1X1A2Y/IdTj6nElDHqaGnWWcupLsewMXisXjqMyYmJisAHrExWLwCKIxw/bXsy2sZvKj71K1oP8RR6dXA+o25gY7nHl1vEyipKmNOnZyfBeLpPGrxmwRv6HreM+I5JVkM87NMq0IYAtLqYBRq56yW9OtUdhjLjnAXy0pzWUWwd5oh+Icy6D9LqR16dQSuEcdSdAyHY7eo879ceHqaEtKWODtjqKaMJkWFWmzirNmZRpWOtSqOkajfYXud+dCyfEo4fnZMiDCYzJoHeSaSx7sMATex3vxHegW2Jw7zcPdmXMX3kioTGCNkpOQA52QTfPxH3wsfNrJGJYg32ieLQypsrFgBqYb/AA8wQeR3JG4hO+SqHfDeJQzoZoVUGUAM1AOdNimI5kbjmceM3kzK8SabiT71yeRKEd2nrbW5/YHnjiuJZZ8soTLswETKCUNAzMbYV1Wgwr3vcYdcO7aFZAJIWEZITvQQV1bBrHPSCQL9R54PZtZiLcuAHgOSb7NrPh76RYIiegkJeRvn8P1w94jw2MZvJxwrpKM7Egb92I3B1HrqJrfrhrnMjBmIRACIwDqTu9KspBJDKOXMm9q3OPGW4IcsryQk5jMNQLTPVrYtQfwirNdSBv5Nz3Oyao5ybMOP7QnVqqSOBDWoLoChmC8idUh+Yx5gDxyxrHOcxFMr6XbSxDxjcWOQvaulHqNzuHwZzL5GYDLqZhMZKYq6yiR9b6QrbMF2Fny58sa5FnzOZSYwSQRQI9CRdDNJIFU0v6KqGOray2K4vivxgSOWbiL/AGVSWPeL3Pj2DMjyR6jsBtYZfYgc7wx4plCftab2GSXqa00bA6UByHVQeeBs52feTIQFVbvYtQ06SGKGWTTsd+YDexJx1WZ4e321n03G0eltxswcGiOe6sd/T2xUpJcfP+hqznZ887dzOYqRCNbEgghyoYAXZB8/X1xlxRcvlNSJPPC+gsiKzmOzdBQQQTY+G/LphxPkljyohlYaQGUsDVDUdO5FBgK8xY648ZfjUbMEja6Gx3N6aHOqJ3vbEqXoPaWuX7/LxrmV8bopcDYq5XevI7n6kGxeMP7Qgy47lG+DY/i0k+KnI2U73XT02wNxLiEhn0x76VDaSLDfGWuhfJeY5VyONoczFmQNSeIc7FMB5hhuVPRlNHC+b4BCziUIbTIhs2BsRZ32ZfVSSfKiQee20eWMo1ptMh8Y5WRYDDyOxAPoVa6234PDGJZAaLIfDdWQGYHVtbaSBz/SBxjNIz5rVliGYXruwnsWrrW9XVA88VzhD+bCspxVZLRtpF6EEX7ex5jpY6EHCmOJszOYoFAdxTyV8CA7k/PkOp9rDNpWmzHdwqC5AJbog3Fn6kDqboczjsez/Z5MqlLuTuzHmx8z/IdMdPTaN5aI1J0q7hPBOEJloljjFBR8yeZJ8yTuT64Z1igMXj00jkJisXisMCYmJiYALxeKxMAi8TFYmAZ5dLxx3aDskyuZ8lSyHd4iaSX18lf15HrXPHZ4plvESipKmCbWUfPuGcZD2rAo6mmVtmU+RGG0LKqt3CRpIwNHSFBYgkaqF1YwfxzsvHmdzayAeGRNnHp+sv6psY5LOQ5nJm5V7yMcpYwdh+uvNffceuPM1ulayjrhrJ4Ztxvhbpl8vFHRleayb5yaWNk7XXO/JSaxnx3K5eFoMvLfdxxOTo+JnNUQPMsL32+WD+Hdo1YA2CPMYLXhsEuYTMOxLIKC2NF3YaquwTtv5bbDHLv2/EauD7HOt2YoZeJy3fTOWO/iiiVd9/0qo+hWhW9+Ie2DZV82rv3ioSYSWu+gS+ZAJHn1+XS57hMk8uZksDVl+6h8XVrLk/o7+G/I45+dY8ymWyZyphl1IrkoFOlR46PNrALeXPc7HGkZKXPnnBm0xzmu000eThldFaWXQCgJRba2PmR4Qdt96w+llobm/wCv6+mOI7XcYj7+OO77qVTIAppdJFjluaPTHUJmg6hkOoHcEGwQfLGE1hOuSkYwAhpNPIEAelb19TgDhudc5mVCaHipQABsImHrelz9BgvL5jSZP2z/AOlcIRmZAWzai012a28JQICeukrRJ6FlPIHFRV2KxrneBpLIXcsdl8N0LF8uoHLkRhLnO6jzEZiICr8QUk76qNnzKuTvv4cORmY8xGym9LKVZeTCxRHpz5/PCzi0UCwGOJRYqtyxoEWB0UVewoemKi807CjRxozsXPxbfICUf+WPfFuD764PCbsryBPUj9Enr0PXzxi9u+XkNeFbcnzBUH/ywNLxlpJCkAaRvJd69T0UepIw4xk2qG+DOCETAtmI2jdTTMNkY1VgGzdc/wCJFHBuRibMfd5RQsYNGWvCPPQPxt+Qwz4b2SkmAOcawP8ACX4f3zzb2FD3x1+VySxgBQAAKAAoADoPIY79PprzL9jnlqegDwTgKZZNKDc7sx3Zj5sep/oVhsBiwMTHclRiTExMTDAmJiYmACYmJiYALxMVi8AiYmJiYAJiYmJgAmM3hBxpiYAOY4t2IgmJZQYnO+qM6bPmy/C30v1xz8/Z3O5feMrMvodD/RjpP+b5Y+j48tHjDU6eGpyjSGrOHws+aJ2qlgIE6SJ560ZR9eR+Rw6yPbVHA0tfoCKx1j5UHC7MdmcvIfHDEx8yik/Wrxyy6CD4NX1DfKEkvFYWYl0Rv2lVv4jGE/GowAE0qAAABQFDYAAcsNn7D5U/4KD2sfwOMz2Dyv8A2h/mk/8AdjNdBXcft/kcxm880kEqwlS76tO4Famom+Ww3+WCeGZ+PJ5dYiy0oAO43O5Y79LJ+QGOgTsLlR/gr8yx/icFQdk8um6wxD10Lf1rGv8Ahuqsj2ubo4INC5YRa2VgR3aKXFEEFbAJC72B0862wZkeFZkgLDCIwBQeVvFXsNTX9MfQ48ioFADGywgY0j0sVyyXqvscbluwxc3mpWk/VHgT8jqP1+WOlyHBo4VCxqqqOgAAwwxMdMdOMeEQ5N8lKlYvExMWSTExMTABMTExMAyYmKxMAF4mKxMAH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22885" name="AutoShape 1029" descr="data:image/jpeg;base64,/9j/4AAQSkZJRgABAQAAAQABAAD/2wCEAAkGBhQQEBUUEBQVFRUVFxwYGBYXFhYXFhgYGBgWGBcYGB4dHCYeFxkjGxkeHy8gJScpLC4sGCAxNTAqNSgrLSkBCQoKDgwOGg8PGiwlHyQsLCwsLCosLCwsLCwsKiwsLDAsLDQsLC0sKSwsLCwsKSwsLCwsLCwsLCwsLCwsKiwsLP/AABEIAN8A4gMBIgACEQEDEQH/xAAbAAACAwEBAQAAAAAAAAAAAAAEBQABAwYCB//EAEQQAAICAAQDBgMEBwcDAwUAAAECAxEABBIhBTFBBhMiUWFxMoGRFCNCoVJicoKxwfAVM0OSotHhB1PCstLxFiREs9P/xAAaAQADAQEBAQAAAAAAAAAAAAAAAQIDBAUG/8QALxEAAgIBAwMBBwQCAwAAAAAAAAECESEDEjEEQfBREyIyYXHR4YGRocEU8QVSsf/aAAwDAQACEQMRAD8A+rYmJiYoReJiYmACYvFYgwAXiYvFYAJiYonAOf45DBtLIqt+jzc+yi2P0wm6APxLxz0vaok1DBI36zkRr/Nv9IxX2rOSfCIk9lZyPmSB+WOeXVaUeWarSk+x0V4mrHL5jLZpd5MwwHmqxgb8vw4z+xTn/wDJm9y6L/44y/zdMr2EjrLxLxxcsGajJH2qX5iI/wAUxBxLOL/io37cQ/8AAril1mk+4vYyO0xMcjF2snQ/eQow80cqf8rCv9WGMXbCDYSloif+4KX/ADi0/wBWN460JcMzcJLlD3ExnFMGAKkEHkQbB9j1xpjUkmJiYmACYrExMAExMTEwAViYvFYAJiYmJgAmJiYvABWLxWLwAXiYmMM3m1iQvIwVV5kmgMAGxbCriXaFIiUQGWT/ALaVY/bJ2T57+hwszXEJszYj1QxefKZ//wCQ/wBX7PLBvCOFJEAEFfyPM/748/W62McQyzeOi3lghy+azP8AeP3an/Ditfkz/E3y0j0wHFPkoNtS+pRS3pZIHi9xeGvbHMtDlG0c28N71Wl2I9jp0+zY14fwJFCgKrLVNaqdZ8ztuT/wNsedKctV3Ns2SUcIw4nxeHK5RsylSIB4QDWpi2kKfLxbHqKPlhbFwjOzxrLPmWhZvEIohpAsXTb3foOXUnng3t9wLXw91y6j7shwiih4WsgAehY4e8J4jDnYEljIIIv9ljzU+RB6YpRW21zZN5yc72W4xL9okyOdIZ1XXHJQ+8j8j5kE++xu6squ1WTOZzBiUAiBC1EWC7AMR76SgHl3hwXnJkPGFdG8OUy7mZhuBrsKhPmAS1emB8hnpxrkSEN3ptizaTdsSB7E6b2+AeWHJbXuWHQRd4G2TzH2jKxyHdgNLn9Zdifn8XswxzGcaSbOGATGAaLWtjI1A0DY33ND9Q7XyYcAzn2f7QjIbbVMsQI+Pqq71RFAfsHli5clDxDLq7ABqFgHxIW3FGhsdiLG/lYxnFKEm+3/AJZrbaoEyDTxymCfVMCupJdNV+rIfXpzNjqD4RBx5ojpzkOi78cZ1Ka57Hfr536YN7PcRLrNFI2tsu4AkPNlJcUx6kFTvz3rerPiId/xEWLXLJfT420n+an9w4viTUl28/cfMcMrIFHt8hOVPNgm3+aNhTb9SPnhxk+2UkXhzcdj/uxAn5sm7D3W/YYJy3DYw7MiKpYUWAAJqzvXPrhJnOMhZZI1geVYq7yQVSlt/nQ67cj5HGml1E06jlfMznpxfPJ3eS4hHMgeJ1dTyZTYOCMfOmybxN3uVcxsd+Xhf0kXk3lfMdDh9wHtkszCKde6mPJbtJPWNuv7J3Hrzx6el1EdT6nNPTcTp8TFA4vHQZlYmLxWACYrF4rABMTExMAExMTEwAXiYmBeI8QSCNpJDSr8yTyAA6knYDC4A88T4mmXQvIaHIAbsxPJVHUn/nYAnCGBHzMgkn5A+CMbrH6/rP5t05ChdhlzNrzOYBpFLKgGrQg3IAHNjQs/wA2ZcIziTKJImtfT5WD5EeWPI6rqHNOMeDq04bcvkW8SUz505QOYo44w7lDpkkJohQa2UAi69fkXwnL5fh7uftZIcD7uWZSFPmLI3P8AV9DuI9nsvnCDOmorsGBZW86sEbYXS8L4Vl4SzJBoo7ltbH9kklifbHNCSaUVf0SNJXyx5xLLjN5cqGrUAVfmAQbUjzFj5g4Q5Hj02UAinhd9PhDLvYA235H3u9twMDdl+zzT8L7mcOqu5dVsalTUGQGwR60R1GH+a4kuTjjDiRizCOOOMa5G0qfOr2Flienru6puPORdrA+EZXM5nOHNTK0UaIY4orILajZZht+YHStl1NOJ/wDT/LajJ96ms2RFJoBv2HLHjiHa8iBJspf3UwSeF10yAOCArXZQ6itMNt+oBwXwDiqSzTIrFklqZLJtdQCSJz8Ol1+HpqxbUllYJTXc0h4PksvDLBGECotyrqJbxKWuQ/EbUE+w2xv9ny7GGJSR3qs0ardMqhSxv98Gyd7wg7VSBdUi8p4Whc+1kX5kDWPYnFdkZ2+0BGFfZIZIx15zAr7DQFAHpiXG1vb8/wBjTawb/aeHzTKFJWYEpG7JIgJsqQGICsTfK7N+uBs/2ZSQsutdSEB60gx6hquiDVgXXI4x4ZmZZYsnl5VjWKWRmVwSWJjZ5NJBFKxqtib9ORZwIrjNs4BWXMsjWOaRR6TfmK29sKXuu15n/ZUc4Bsh2dGXUCHcE2SebdL8tuWBey/CJYBK+YUCSWQk0QQV3I392bbyrA2QjTJ5MzoSrygqo1HQNTeHw/CSKJs9Ad6OHmTnnUKJGhmiK7Sq1Nqo86GhwTtYr1wm3nPiKF/Hc/MHSHLlVdxYdhqAqv5Wb9ORJwqyXDpxLLA+Z0l1LvIEHjQDZT+hzfcHkDh3xHKjMMVimCToNQIIZlB3BK2DVgH/AHsgp83w6USoubOsSlU7xaFAMNtOkAbMxs3sDy2xUHSr+iGjo/7OCIFU2BuDtve9/MnCnifA1mUhvfbmDexHkb64J7QZ8wRxxQWZJKRBzIAoXufEdwNzzI6XgFuyupLmmdpTvYNgG+l9PbT8sZxW33rou7xQXwLtQ+XcQZxtSk1HOfyWXyPk3Xrvue2Vrx87yUHfwskwsqSpvexZHPrupF+1774O7McdMEgys7EqdoXJ3HlEx6/qnry51fq9P1G73ZcnNqadZR2+JilbF47jAmKxeJgArExMTABeJiYmADy70N8cXm8z9tkMhNZeGyvkaB1SH5XXp7nBvazPlyMrGd3FyHyTovu38B64K4XF3ahQK/rnjzus1qWyJvpR7s8cDz6SqHiYMh2senP1B9DgPivZp4nOY4bQc7yQG+7lHoBybnsPlXJs+J9mnhc5jh1BjvJl+SSgG7UD4W9B8uoYdv8AqPCF8CSd/wAu5Km9fKj5i/Lf0B5cCjL4tPK7r7/c1vswqHtOZMsZcqneOH0tGT8JF3v+IcqPkwNbEY1yPZzKqwl+zxq3xfDe/wCqOQo8qHtgDheTXKwPJMCmsqz3RpiFTfSKstv1+LrzwVxkM8SSwSMDGLpTasjadyOTgV9CaOE2rqOB/UkHGpZ8wEkRoIHRtKsB3ktgg2QfuiAdWn4vMiqxnJI6xqGDSTZFwQObywlSmoebFD9U9cC5njKH7nNERPsySqdUYbmjXzQ8vC1bddxhlkspJO0UzjupIw0cg5q69QDe41gOp8ifPF/Crrz8i5F2dzUGdzYTLurDMZWRJipHhCle5Z6+FgxI33wTwngUoky2ZUd3JVZmM7BjpZGdasaiQCRyOxsUbb5ox5aMzFB8S62VVsAsBqfkSFuz5CzhLxTtZP8AfwooWWOSMxMB4XjLREg3yYhqPmLr4Ti4ty4JkkjoJ+ARyxlJCSCysK2IKkHb33B8wxx6+yQfaJCrhZZNGtQyhj3eoqdPPk2/oq4QcRyi5rMaooy75jKrJBIZCghZWYF+d2NcZ2BJqupxXEcuft8vgj0/aMoTMf72O1TTp25MV0Xf4+R6Q9PFJ+YK3O7Y0j7PIkUMaSeDLOhQkiw0RvSxqtwaYbc+mBc5wSZctJDGwLMstO1DxS6hZryBA+XrjLiGXWSCTZHKZueXuXrTKqSOrKb25MCCdgwW8ZZ2RSqrFJLHDDlxKNDsG+8BMQJ57KjeEkjxLd0MTsfr3LUxbxaVYpctHNDIcrApvSmsalXRGHUb6QPEdjz64ZRLCVU5TSIpCX8AIBJ2Yn18NH2x6/tvRKkUmklYTJKx206QB7bmz7DBNpITGrCOVotQWhrTUKDFb3IJ+ow3hKwUs2hQ2QGalaQOY1hGgSIQrFxuTq8k5fNujYLHH8u7LFKzPq0p3rxkRuxAA3rSCx5cuftgHjGTGWy8MDMVh1xxyPvencsT7sLP05HBizLmpEjy61BGQztyU6dwi3z8yeux33wn/HnlCNO0MLRzRZjSW7k+MDnoJBv05H22J2GOe7QcXE2cy7ZDU2YIIOxCd0bOmQHlvufID2rquL8eSErJLfds4QuKpLB8R3vTe211z6YU9oU+zASZaNFZ9mcKuwNEfD8VnYdLI57DDhLjH2E0a8X4rFlAfCveyUdEagvI38SLPM+fnhIZmmLQZyLuZXGuHfYr+gTfxir6ewNWe3Y8d2ZlmdsySJFnDGrG61+r618gPDjfN5Ns9lE71e5nUmj1V1Nah5K1XXrt0OHHYuP1fp9PkOTY37GdojKDBMfvoup5unIP+0Ds3rR/FjqRj5RxuObLSR5qLxNHWo1WranDejb+1+mPpXB+JpmYUljNq6gjz9QfUHY+oOPW0NTfHJyTVMOxMTEx0EFYmLxWAC8C8TzywRPI/wAKKSfM+QHqTsPfBWOW7WTd7JFlxyvvH9hsgPzs/ujGepNQi5DirdCzhKMxMsv95K2o+nkB6AUPYDDvM56OBUMzadbaQaYi6J3oHSNuZx4yeVA/hgDjMudjLdykcsZ5bG1FC9YJ33v4b6XWPnm3qTyejSjEeQT2AVaweoIIP02PywL3rvLbKABtZA1H586xyeTkllcvlZ4YwptwA7edhkND6+LyIw87RSu3dhQ4iJJlZPiC0KFDxUb3I8vWi3ptYv8ABCa9C89xJ45GWaNWhY0tHdgQNiTtq57WpHS+eFmTzhiLiIllFloyKYg82C7UejAbEkfpWM8tmCpcRK80B20l9VEAEldZvSfK+YBGxwTwyASWx2jQUpkFSpz1ISeaVR/+BVJJLPn5E7PfZvIRxRyWVESkuSQQ2gjUBJYvUosH0AwXxDiIzMH/ANv3vh0yPFpeKSaD8WgkBiCOqncjSa1DHvIyRzREhSYpVKkMK1LZWx+qw3HLY4X5r7REqxpG8zRspy2YUraqSoZJuVDRYO1MKOxG26952+TN4wgnsznYy0kTIY4ZwGhjdrVoylPoNkb8ygO1+uMf/piWUqHJUxAxd4fxiJg2Wl57nSzI3qWw7iyEcN7agZO8RGCkRsdzo28PiJPoWNVgkMzC7rEvVSeClB1bKyXCI4O7Osnuu9EY2+CVg2huZIXSKO3LF5mGJjIzLZl0a9zv3RtK32IPUYAkvmTYv3GNw3L8sc89SVm0dNVZWf4Ll5k0urDxu/hdlYmUkyCwfha915fQYBz3Ag0mpJCqHRqjABVu6+AXzAoAEdQMHg6TvY/ljPMSDXEPwsxv1pbX8/4Y0UpUQ0kchnuDtHOMxOCQDJJJp8V+JFgiHmTsK6m8L+G52ZsxLo2zMzd1qO4SqMgTz0gAFuSiO92cDH0d5gBvuOmEPEuGtGry5QAy6NKWRSjUWbSOWok3vzIGNo6vZ/Qhx7oLm4rGsiwMryqoWOSbRrRXIUIJa/Ex3O1CxdA4x4jKYAzOCIU30oLJs0qgLzJJArC6TOx5JCuVWRpXTvWjdidFKS0s1nwE9aPiIAHng7s/xAyQhJpC8zqZWobRq4tFYjwpsNgTdt6XjJwpWuClIBbLCQd/xDSqr8ELG44r2Bk/TlPKunvsCeGzCWEhMuwy4QJEZLuQG7pT4hHVUTz8sLeJ8OjilMuebXGp+7Rv7tduSqN5JSb3P8rx44cZe5BzErZbKoToViFmKX4FZ/wALtQ8XTyONNtxw/t+nr59RN0xnwSKXL96kpUwjxRE/GLvUrDlXmdt9/xGgeF56fO6pIj3cIYhSQLYDruD9K223J2BRnTO5ed4GLGnj3BU6ihqgeQNisb9np0+yRogru1CkeXOj+98V+p8jhSeG6yKs4BGllS1zJR0YkWAB4fLp4huarcDbyxfYjOHKZqTJufA9yQ3/rX6eL91sVxd1OlPiJZTXUaWBB9LYADzv3wq7ZFoHgmj/vICp96ABHsdx88a6E9s18yJxtH1hTj1gPhudWaJJENq6hgfRgCP44Lx65zF4rExMMCMccblZO+zM0l7atI9l2H8Lx1PFMz3cLv+ipPzANfnjnuBZWo0B5nc/wC+PO66dRSOjQjbsaTxsctIIiBIUbRy2ajp9OZxxfCsjlZYqkkkjzSf3haZ45g/X4jRF+nvjpeK52NszFltcqSaGkDI+lQN1p9/HdbCjhHx7huYDanjhzYBtTXdZgAbqAw2JHvjg0sKm6vJrLLs07MwrIzSSaJJEd4hMBRdRVE+Zqv6OPXC5JZ+87yZklRjaL+EdNuRA3F+nXG3F8yMrBAkZWAySKtkJ4F+J7va+hPqT64rPpls3OyBW1xBW76NwCC4NKGU3ekDntRrDk7yCQukjImZdo5aBDIPDIt6fEvK7J/OuVlrmEEcQjCLKtESR61DlSNyqnZrvkSPTAPCeGLG8krM50A6nlcu1DxeWwrf5DHrifDRONckMc6kAo8dR5hVO6jx2koro1e2Fi0u3nnJTtICjl7lu9gMmZjjQoIdTCWEsQQGRqLDYL4twOVgY6HhzSiNe+K95Xi0g6QT8+nK+tXhLwPhiq2vSPuvCjFZI3AI8SPGfCKBBsWDdisN8vmre+WKm80hQjeRhDFqO+NOKMBlpNuSN+QJ/ljw8lMPbHjOyCaGSIkjWpXUOmoEfPnjPcW05LBeUgAy0VdEX/0jCrjcoAiBZlBkpimrVQR2HIX0GPWUy0sbDVMXUCgulQPrzwNxKN2ZCiq2gsaY0CCjrzAP6WFaTyy1CVDRSndExl2s7ay2qxtW+9YWRZdp5mUuyCNV01W7vqq7B2AXkKvVzxq/EZCp1qqte2klh9SB/DGUOckEshQL96qqSWrSy2A3LxCm5bcsXFqqREoSQzgk1xo36Sg1fmAf69sbxGsCaVRUVeQAH5CsaLmRXWv65YbWMGdgPH+EieNlUrEHYGZgo1OqjkT8hub2GFyxCbLmDKqI8swIeeQf3l82Qc5GP6ZoDpeww6+1WaHLp74C4pxFwQkcLyMRe1Kg6bsdh7bnBBvgGgaZpGiRbV5Yw2mQrtrAYRvR/FRF+pOFGUyKzxJmBI75gPR77dUZWp4yg2Uddt9xvgvKz5ktHI+kKXKPEqm0+JQxY7tTAHahR649Z/MLHJpCuSxJCohN/pE9Pck+Z5DG3GEGGGGUCeSVL+8UKw6ErZVv2gCR7HCnPpCHEmrumJ5qdNnmeX8vnj3m89PoYxwqNKk/eNvYB6Dl9cBcQzC6YswRYpWIIvZwrEefxAL88ZxuymlQ1yeciiOoanbzIPlubahfrZPljDPSfagQw0gg0CGD3RrYqNtj+Xng7MSALcdBeYIrdeh9iN8K4cyZcwAvJRRPSyy0PoCfbEp9yWqOg/6W58tlDC3xQSFP3T41/iR+7jtxj5j2JzAi4pPEOUseoe6H/Zj9MfTFx7WlLdFM5JKnR6xMTExqSKO1UmnLPfUqPqy4y4WvhUeQxn20P3KDzlT+Z/lgzhS7D2x4/wDyD95HXocMRcT7JRy5qTMZllMZRVQElChXnbWPfn+I7eaPMNlkmjjyuenLF1GhXM6bsBW4oD1s1hxxPslBnZXmifU6uVcOGkiDqRa0aKjatiV50OePOQyDRZzXJGq61WMd2tRppB5fqnfyN9K5ZRkqy3xwPvwOc877aIlkSrNuAbvkAVNiut+nrjn87HlkOt4pcu/MuqkHbnuhJIHXasP+JjNFyIDGsQXY1chPW7GkD2s4RfY3jJaXLPOb3cPG7e+ltI2rmSSOmMI4f5NOwZHlBLC0LtJIrqAXNBmDC96AANGuXv1wAez+YgkMsM3eWoXTOPwqSQAy11J3r69GnGuIGARLG0Sd4xBllJEa0NR5EWzcgLHI4wbjckWgySZSZWdEqIsJCXYKCilmDVdkbbA741W5cdyXRvK7OiggKxA1KDYBrcA9cSPI6ffB00NSbdcaTRdcZ/M03UqQrdjdXyxhmuIiPYbn3oCtySegGNOKEqCV+IkD64Q5/JMF1P8Ai57j+uYwlG5cludRpI2zHG2c+AO37ICjf91j9awGO0DKaIY/tEf+0YGnlngm7tGjAfToJRTd0DZJ6Ma9mXzx6ny+dI+8+ymvXl9W2xu9OPyMVOT9T3Lx2RuQUctuf8cXDxsj41BvqNj/ALfwwsk+0RgtpyzAAk+InYAk7d55DBnAo3zSM7xxqAfCVDjU3UG2PhG3Kt/Y4JRjGO7FDUpN0P8ALZ0OBR6YYRoWHO8cfls20ZIXevzw4y/G1agbBPzxLsaaY12U1/X9bYD4pn2WJmjFsK6FqXUNTUN20r4tPpi3TqLxnKnhJ1EWDuOa7cxseXPl8sYqastwpC/MxGVD3MuZlkrwMo7uLV0s6VUr52W2vBHaLKgaJNfdPHuJNtNkFSpBNFW5VgKCKQt3jHNSQkbKJNDk/p0Cho3sDXn6YLbLMMksblWkJJHekyAAuWUSG/EQK68x6Y6U+MmInn4sJPC2ai09ViVncjy2uvzwwkMcsQOkiNQVplZPCFG4B3quvpgHI56Zp1gWXLUwbxJGxUFRen4qJ26cuuGeT1v9ojnZHKFVDIukU6E0RvveDUj54hwlkQZGQAaY5GMW9Aaj1s/Ca/K/fD7JTRQJe5PmVoi/QgV6k7+uPPCYVbJodC2LFkAk7lgSa50QPliZGSsjKjAimar2FaNO3mPD+eFJ22SlwCZI93xTLSdJCV9fEjrv86x9YQ4+PTzf/cZE+Uyf/tAx9giO2PT6b4Dm1PiNcViYrHUZiLtkPukPlMh/iP54M4TNqXn/AFvjDtgl5Vj+iUbz5OuB+BZixXtyx4/Xr3jr0MxF2T7ML30wknPel2kCxSaCIndmXWKsmyfTA3Cny7ZvTDmJHaMkkMzENYI6gBxvYr0PLG8/CZ45cx3QV0zB3YndFIVStc9wunYcgu97AxeEyfaoAoURRLZa/EztzBWthsDd9SOuOe0+5QfPwR5mLLmcxGDVIjqqCgBsNN7kXzO5wBmezjIL+1Zo+ZMorbc3a1pxXaCdnziwvmGy0Ii1llYIXYsQBqPLkTX6relcpFxCOVtOdnlnWNyFjUFlcKxCuxQeO66m/wCZCDau/wCAbR1/FOJR5d4Un0CKQOGZyKBQKVG4o3Z5+WEeQ4vtDmViyYWWXu1jjjP2gAuEbxDbUoOojTVe4w44vxox5QSpGGNr/eI1RhubutagAOYFHAuaz2dbK3l1jl1i0lg+707jnHJdg7iwevIYuCxlfyKXI9zsfjxZG2NHJKKWFEgWPI1uP5YxZ9iKxys2XBzXFsx3koCche55GhufYDA8vDWcU0lkbhSQKHWhdgeu+A5y0bnpf8L3GAcvwzUzF0dcwX1CVR4zTWpViCO7IAFcgNtt8dWlp7lzRlKVdj3xPL9/B3T/ABobjN0bG2i/UbfMeQwOk75qAtqIPJ99wwrxV62D+8RhlxdQHcryBrbz5ke13hNJmHysjyx6WWZbKsPDrXm3uCdVdQ7D1Dg3JUueUN4eQc5VppFysbEk0ZGO9L8W/wAqP+UdcdbmJRFEsOXXYCr8gPi36nzPmfPAHC8l9ly5eT+/n8TX8W/i0k9CeZ969vP28pGx/E+22wCjoPT2wpvc6XC/l+v2HF7V8wVowTS71zOM229fbb8/+MeO8JN+XTy+WCV8vPAIccMkJjo9OXtzG+NZiQrHmQCR7gEjAvA3JVhVe2GOdUJEWLqm3xP8IPQkWOvS8Z7Mmm7AFw+eeWNXVYHVgDs8gqwNvhbcYCzufWTKSyNEPCXQpqsPp8JAauRO3LBCcKJGp8pDMG31wMFJB3umoH/NiuOLEIAGjcRla7pV0v6KADQO3nyGNdsbx5/P2ItgTZgARwy5Gg7AIEeP4qJFFaKtQO9j3w24I8TLJFHDJCYyCyuBZZ9wSdTFidPMnywvk4toZXzOUlRUOoOCr6DRGohTY2J8+eGkUSDvJkfUsoU30ARSB/O75YJ8V/ff9yY8g3D5IFiEcUqFbJ3dSSTQ+mwFDAfFo2KMFKlaJ261vgnL8Nj0/dqukcqZtI9qNDAHFssY42YRnZTypuQvqDiFTkN8C+fJlZshdf3qLsKHhlXp68z6k4+zQ8sfIY5BJmuHoOjhqPMU7Nv8lx9fiG2PV6b4Tk1OTS8TExWOogC49l+8y0qjmUavejX545Xs5m7CnzAP5Y7iQbY+f8Mj7mZ4uqSFR+zepP8ASwx5/WwtWdOhLLR0XEOOxZdQZnRL5F2AsdSB1wrbtspKmFXkUmgfCgJ5UocgsdugwX2kOmNZY8r383wJSKxHM2xIsINzt1PS7HNZuPOQkSydwjtykzLjUNq0xopOkegF+Z535sIRav8As2k6Z1/aPiEEMInmiWRgQiAqpYsxsKCQaHMn2OxO2FWY4fmDE0mYzYy1b6YlASPyDEnxH0v2JwdloYs/kgmZKSrVs0RIUsv4kI3H/wAiumE8mQyAyy5tmmniFUXYvpBYJZBogA878uWHD0+foEkE8Ez2Zfh/ehNc2ltI2XWbKoxuh6nldbc8J5+HZviLESa1MUdUUaNDJZ+EFgDIaB12VUEAc7x1K8fgSRYxLGS5Coi7nfYfDYA9TQ5YZSZ4LyGH7Tbmg22Y8LybxZSOOZi8ijxEnV4udX1A5ewxi5JvBQkJBLUB/W94BeYOqOhDKRqUjcEEWDjLdfJUVTFvEuGl72BHvTA+YO4PscL5YDFSNK41GlFqLPQDfc46dBYs4VcS4ev2mEjmxIPsqSMAPLxUdudDyGFFrhlP1FudyyxRaWZVB5ajuTXMnr9OQwHHw90064xIth1O+nUORsehO3IgkVjo83HpnDFdQKFKsWpsN9COZ5+EYxzkCjJRjmpKoQpFAMRtz5aCQPcY0jJdjNiGWJpzrDq5JCnS2yljtY5167Yk/Co18Lu5K8yoGkciL+VfXfHQlhEXEyKuoJpYX8Ov4SDyK+Q226VjI5ETO/dik1eJje7aVsKPagSb35crw91fQOTkeKcIeCiN1PWuWBkzP1/5HLHdyxB4BYvn7EAkXhA3C4yb0/maw3qJdioaTnwzbgj2C13vX0xpxZopFWKSXum1K6OV8OpSaFt4Sf1bvcY8RyCMBRS70By3PvzOA+F5qeWNmYRzCyJcuAFePc+EXs5ro1X0OHpXL3itWO33Q3N8HmdlKzs82oHvC5jWNVIJ0RrsxIBFH5nGfabMQlhHmJNF7qxBAsbfFyB9CRzOMuEcKRpxNG5EMYpYyXBSU7MNDfB4SBXqehGM/wC3HkRpEyxlhLEXrUsQpIJ0Eb+140zf0/Qy4QXxB5TGpgaN6ABeRvDpCm3OnYnYem5wRl+GpDkhGzBkKsSb8LB9zR/Ro89r59cJMtw2HMJryQKEsFkRWKAAnxa0ugRz25+uHHG2VpIYQaTYDy+KNF9NtV+9YiX/AFQfM5zLZVF8Ku0a8lajsPKyLr51hv8A2TmANUWaEg/XUMCP2vFY9sM+I8JiCFQoG2xoX9ed+t/PCDgGZZJHiJ23seZ02G962Pnt5YW9yTa/kNtOjTs+e/4rHdExRlmIG2rToJHkLbbH1RMfOv8ApvlNeZzc/Qv3a/LxN/FcfRlGPY0I7YI5Ju5HrFYvExuQWccR2kyvd5wOOUyf64v90I/y47fCLthw9pcuTGLkiIkQeZTmv7yll+eMtWO6LRUXTsH4RnjoPNiNv9hhBwzOZVrmzhVpmNkOC1UNgq0eVkUBtuNt7M4DnlNFT4WAI9juPywZxcSGQLl8rEztRM0oQICb2/SZ9rr2548Hibj+DvfFmPZDLqrSvGpjjlclUoKNtrA5b+m3TpiL2DfVNH9pKZSViwhRRqGqi66iPCpO1DphRxTIxZWRJM/O+YnsNHDH+kDa6VG4APXYe+O34Xne/jVmUoxALI1a0JFgMOhrf2IwSk4Pcnd+eMVXgH4TwKDKioI1Wti1Wx9zz+WMsvnI8w0hhbX3blGFFacdLI5eovB2Z4nGjrGxp5L0imOyiyTQ8I9TWOf7RTT5crLDIrK0qL3HdqNQcqGOoeIvza/LzrdRuTzyxcC/tTxnMHLhGyzxrIyobkRmYHnGgWzZ5WL2vDPh+bmDxxzIi99YjgSvuI40JLO34jZVaGwsVvYw0lyyuzShQ00aMiE8r35XsLNAnnW3LHJcO4V9plTu2nVlj0ZqSRjqJaiY18rIuhQAo10NxlGUKrjz184FlM6UNp8QIZD1BBFXz2wMciksgkErqQdqaq5qSBy3B3wqyfE3TMPFl41kRqjgjWSliWHwu8go6EZnPi3LaaomsNIMxFNZjNHW6rdAP3Zp2UXuoNi/T2uNm3L8+ppuTww7N8IilbUSbC6TR+IeRr3P1x6zEUbxmEikPlzB2Or3vALyMg53Y2reweRB8sRM0fxA4qNCcHyB55EWaJJH16nFkivCLoHc+ftvjeXgkIYnVpW9gNO5N3vVjf1wg41MTMh+g9sFtIxAs36YG0lyVHTbeQ3N58ABY6CDbCqfMBQWY0qgkn0G52+WPD5+OnphI0dalUi1BbST60efTbcjARXvXdQe8KjWFG3eQvSyRkdHBHobKeZwex3O5fsX7ZQW2P7mWY1Tq3hIIWzl5VFstkq6Ebq3lzoijR3x64YDI0aOxMjRhoszGQWob6Zf0gaNaufodzr/AGeyNrQzTOwU5Wb4lCEAsklVW93qqxp3BFhjnMqqCQZcJHmJEJtaoMRuRtvvtdY6E9uEc7e7JjxfPuR3cUkYkFGmoBiKuxdgGqvp8sJuD5lzI32crHIxJky8tmNmHxNEw/OvmMGx8GWWPVnIYu8Yn4R0/DvZN161ywNlclM0AyxhAAe+/LKRQPxgc9dUKwQpJp+fcc3bTQ34Pw6SOaWebQhdQuhCWuvxMTzPl7nEzmTWbZiRRuxzo7EfMfQ0emJnc4WZIILZgoBZjfTYsepNEknYczzAPhWaIN37odxVfO9yB8tsZO27DHAVxudnT7vZiR8R9Rfn09Mc9m2+xwvIzBpHBAq6F86vdj60OVVhyG1prUgqb3BDD15YS8LyRz3EUQ7xQnW3l4SNI+bV8gcaaEHJ7exM5KKs+h9iODnK5ONGHjI1P+2/ib6XXyx0QxnElDGox7SVHETExMTDAvFOMXiYBHzfPZY5LNtHX3clyReQ/wC4n7rGx6MMOM9lPtmXBQnvYvElGjqAIZb6Eg7HoaOGnavgIzcBUHTIp1xt+i45X+qfhPofTHIdn+OkyaWGiRfC6HnqBog/79d8eT1ejT3xO3RnuW1jmF0ycKMsR+0yivHTSFjV2bOlQSL36gHfCfhnHjkM1LFMDO0hVi8I7x9VXRA5i2I9Pahjon7OwZmTvpjI2wGjUAgq99hq3vlfU4PfMQZSM6FSNK3ocz0Hmx9N8ce6PDzZeQXO8OeeSPMZZ0sIUp7KFSTvtuGBJ/4rf1luD6XEuYfvJB8I5Iv7I/nXQcyARzHBeIDJOSbjy07ExIbJranUAGl6E8ja8yCT165nWmqMhiQShsEE1a+lXiJ3F0NZyIc3me7zcj5WObMTMArqJFWOMKPNhV2vLfctW5bBuQ7Qd/G7WIqtSz8ketrJoH8jyurwq4TxISQpl8sSJnsysQbj3IZ25eKqHv5GrP4twjLJBH3i3HliXVNqdqI8YIpiT+e3LbGkkliXnnYnJ4iyq5LJOMtck0hVC6rbNI50qRV0q3YH1JJJKI8DkhzMEAJDSxkMBuFjYuHAPQBFc+p98EcK7UyFEavvZp2jCoBppT4mN/hUXvzO2H2W4rBJLrpWzAQp4WJtQbIX8PPqN+fTFvdG8E47M88fPdRjujoClULKLMcXIlR+qK+QPvjBRJE2XQzd6HldtZC20Oksqsa3P6womh63pPlpZUsSCJ9ZanTVGwKldLCwSN72I3AxlHkBGMsqyq6wK4dyfES6MAQN/wATHrsB1xCqqG7sWZfPR5l8srMGcs6SCgCCDItsABVHTXLpjbL+FpLtik3K9wsiiRB7bsPkMXFlVUw13atHO05rYlGklOm6+Iq425bY8w8KbvnmbMAq5FxqoCsq3oDE2SRZ3ABvFyUXavywi2nYvhUZZUSSWKTRIqRoB953MzaCri/EaYNsOcfM4Yf/AE6EfWWWNopRoer72Jl8SPyOoAst/qqfXHk5uOORdYXWFdo2KW4VBb0a2oG6vAJkmnjUtDIqT7CRJFMkYbZXIvYedch54qMnJKQSiougvO8Q7oiOOx3rvo/RLlWc3v4Qx6DmSdhjl3z5fu5JU0yBaLLZtSbtd7V1YEFfU74Mz2WaMn7TI/eR00B27slSt/hvUeXiO11ZsFmkUMbystXHOnfJ+q22uvI72f8Ane1UUTbZS58gpHPuHIEcqi1a/huuR63/AAG+NM7OFAvr0Fkn2A3OPUB7pRHqs2dN0DQN1XUAED/bGHDVWSZ+8IJF0p5GmI/IUa/Xvyxk65NQLKa2lMmXIOwBvYg1RDK1GiAK9VwbHAi+PNMC3RbofXoPQfMnliZ3h5jbXCK8wo/gOo81+Yo4yk0TDW3xKotQelmiDzIuxY8qO4wXfBNeoFksyI1zEjArEW8IOxIAG/8AEedBfIY7L/p/wA5eDXIKlmOt/NR+BPkPzJxzHZvhpz2ZBIrLwEGujON1X1A2Y/IdTj6nElDHqaGnWWcupLsewMXisXjqMyYmJisAHrExWLwCKIxw/bXsy2sZvKj71K1oP8RR6dXA+o25gY7nHl1vEyipKmNOnZyfBeLpPGrxmwRv6HreM+I5JVkM87NMq0IYAtLqYBRq56yW9OtUdhjLjnAXy0pzWUWwd5oh+Icy6D9LqR16dQSuEcdSdAyHY7eo879ceHqaEtKWODtjqKaMJkWFWmzirNmZRpWOtSqOkajfYXud+dCyfEo4fnZMiDCYzJoHeSaSx7sMATex3vxHegW2Jw7zcPdmXMX3kioTGCNkpOQA52QTfPxH3wsfNrJGJYg32ieLQypsrFgBqYb/AA8wQeR3JG4hO+SqHfDeJQzoZoVUGUAM1AOdNimI5kbjmceM3kzK8SabiT71yeRKEd2nrbW5/YHnjiuJZZ8soTLswETKCUNAzMbYV1Wgwr3vcYdcO7aFZAJIWEZITvQQV1bBrHPSCQL9R54PZtZiLcuAHgOSb7NrPh76RYIiegkJeRvn8P1w94jw2MZvJxwrpKM7Egb92I3B1HrqJrfrhrnMjBmIRACIwDqTu9KspBJDKOXMm9q3OPGW4IcsryQk5jMNQLTPVrYtQfwirNdSBv5Nz3Oyao5ybMOP7QnVqqSOBDWoLoChmC8idUh+Yx5gDxyxrHOcxFMr6XbSxDxjcWOQvaulHqNzuHwZzL5GYDLqZhMZKYq6yiR9b6QrbMF2Fny58sa5FnzOZSYwSQRQI9CRdDNJIFU0v6KqGOray2K4vivxgSOWbiL/AGVSWPeL3Pj2DMjyR6jsBtYZfYgc7wx4plCftab2GSXqa00bA6UByHVQeeBs52feTIQFVbvYtQ06SGKGWTTsd+YDexJx1WZ4e321n03G0eltxswcGiOe6sd/T2xUpJcfP+hqznZ887dzOYqRCNbEgghyoYAXZB8/X1xlxRcvlNSJPPC+gsiKzmOzdBQQQTY+G/LphxPkljyohlYaQGUsDVDUdO5FBgK8xY648ZfjUbMEja6Gx3N6aHOqJ3vbEqXoPaWuX7/LxrmV8bopcDYq5XevI7n6kGxeMP7Qgy47lG+DY/i0k+KnI2U73XT02wNxLiEhn0x76VDaSLDfGWuhfJeY5VyONoczFmQNSeIc7FMB5hhuVPRlNHC+b4BCziUIbTIhs2BsRZ32ZfVSSfKiQee20eWMo1ptMh8Y5WRYDDyOxAPoVa6234PDGJZAaLIfDdWQGYHVtbaSBz/SBxjNIz5rVliGYXruwnsWrrW9XVA88VzhD+bCspxVZLRtpF6EEX7ex5jpY6EHCmOJszOYoFAdxTyV8CA7k/PkOp9rDNpWmzHdwqC5AJbog3Fn6kDqboczjsez/Z5MqlLuTuzHmx8z/IdMdPTaN5aI1J0q7hPBOEJloljjFBR8yeZJ8yTuT64Z1igMXj00jkJisXisMCYmJiYALxeKxMAi8TFYmAZ5dLxx3aDskyuZ8lSyHd4iaSX18lf15HrXPHZ4plvESipKmCbWUfPuGcZD2rAo6mmVtmU+RGG0LKqt3CRpIwNHSFBYgkaqF1YwfxzsvHmdzayAeGRNnHp+sv6psY5LOQ5nJm5V7yMcpYwdh+uvNffceuPM1ulayjrhrJ4Ztxvhbpl8vFHRleayb5yaWNk7XXO/JSaxnx3K5eFoMvLfdxxOTo+JnNUQPMsL32+WD+Hdo1YA2CPMYLXhsEuYTMOxLIKC2NF3YaquwTtv5bbDHLv2/EauD7HOt2YoZeJy3fTOWO/iiiVd9/0qo+hWhW9+Ie2DZV82rv3ioSYSWu+gS+ZAJHn1+XS57hMk8uZksDVl+6h8XVrLk/o7+G/I45+dY8ymWyZyphl1IrkoFOlR46PNrALeXPc7HGkZKXPnnBm0xzmu000eThldFaWXQCgJRba2PmR4Qdt96w+llobm/wCv6+mOI7XcYj7+OO77qVTIAppdJFjluaPTHUJmg6hkOoHcEGwQfLGE1hOuSkYwAhpNPIEAelb19TgDhudc5mVCaHipQABsImHrelz9BgvL5jSZP2z/AOlcIRmZAWzai012a28JQICeukrRJ6FlPIHFRV2KxrneBpLIXcsdl8N0LF8uoHLkRhLnO6jzEZiICr8QUk76qNnzKuTvv4cORmY8xGym9LKVZeTCxRHpz5/PCzi0UCwGOJRYqtyxoEWB0UVewoemKi807CjRxozsXPxbfICUf+WPfFuD764PCbsryBPUj9Enr0PXzxi9u+XkNeFbcnzBUH/ywNLxlpJCkAaRvJd69T0UepIw4xk2qG+DOCETAtmI2jdTTMNkY1VgGzdc/wCJFHBuRibMfd5RQsYNGWvCPPQPxt+Qwz4b2SkmAOcawP8ACX4f3zzb2FD3x1+VySxgBQAAKAAoADoPIY79PprzL9jnlqegDwTgKZZNKDc7sx3Zj5sep/oVhsBiwMTHclRiTExMTDAmJiYmACYmJiYALxMVi8AiYmJiYAJiYmJgAmM3hBxpiYAOY4t2IgmJZQYnO+qM6bPmy/C30v1xz8/Z3O5feMrMvodD/RjpP+b5Y+j48tHjDU6eGpyjSGrOHws+aJ2qlgIE6SJ560ZR9eR+Rw6yPbVHA0tfoCKx1j5UHC7MdmcvIfHDEx8yik/Wrxyy6CD4NX1DfKEkvFYWYl0Rv2lVv4jGE/GowAE0qAAABQFDYAAcsNn7D5U/4KD2sfwOMz2Dyv8A2h/mk/8AdjNdBXcft/kcxm880kEqwlS76tO4Famom+Ww3+WCeGZ+PJ5dYiy0oAO43O5Y79LJ+QGOgTsLlR/gr8yx/icFQdk8um6wxD10Lf1rGv8Ahuqsj2ubo4INC5YRa2VgR3aKXFEEFbAJC72B0862wZkeFZkgLDCIwBQeVvFXsNTX9MfQ48ioFADGywgY0j0sVyyXqvscbluwxc3mpWk/VHgT8jqP1+WOlyHBo4VCxqqqOgAAwwxMdMdOMeEQ5N8lKlYvExMWSTExMTABMTExMAyYmKxMAF4mKxMAH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64615-E88B-45F1-B767-B0AF7FEDFD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7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767476"/>
              </p:ext>
            </p:extLst>
          </p:nvPr>
        </p:nvGraphicFramePr>
        <p:xfrm>
          <a:off x="112143" y="552091"/>
          <a:ext cx="9144000" cy="6581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8354" y="4813538"/>
            <a:ext cx="2993367" cy="1754326"/>
          </a:xfrm>
          <a:prstGeom prst="rect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72% Private Surveying Comp. </a:t>
            </a:r>
          </a:p>
          <a:p>
            <a:r>
              <a:rPr lang="en-US" b="1" dirty="0" smtClean="0"/>
              <a:t>17% State</a:t>
            </a:r>
          </a:p>
          <a:p>
            <a:r>
              <a:rPr lang="en-US" b="1" dirty="0" smtClean="0"/>
              <a:t>  7</a:t>
            </a:r>
            <a:r>
              <a:rPr lang="en-US" b="1" dirty="0"/>
              <a:t>% Federal</a:t>
            </a:r>
          </a:p>
          <a:p>
            <a:r>
              <a:rPr lang="en-US" b="1" dirty="0" smtClean="0"/>
              <a:t>  3% Academic</a:t>
            </a:r>
          </a:p>
          <a:p>
            <a:r>
              <a:rPr lang="en-US" b="1" dirty="0"/>
              <a:t> </a:t>
            </a:r>
            <a:r>
              <a:rPr lang="en-US" b="1" dirty="0" smtClean="0"/>
              <a:t> 1% International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05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99" y="268403"/>
            <a:ext cx="8229600" cy="1143000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lang="en-US" dirty="0" smtClean="0">
                <a:solidFill>
                  <a:srgbClr val="0070C0"/>
                </a:solidFill>
              </a:rPr>
              <a:t>eal-</a:t>
            </a:r>
            <a:r>
              <a:rPr lang="en-US" dirty="0" smtClean="0"/>
              <a:t>T</a:t>
            </a:r>
            <a:r>
              <a:rPr lang="en-US" dirty="0" smtClean="0">
                <a:solidFill>
                  <a:srgbClr val="0070C0"/>
                </a:solidFill>
              </a:rPr>
              <a:t>ime </a:t>
            </a:r>
            <a:r>
              <a:rPr lang="en-US" dirty="0" smtClean="0"/>
              <a:t>N</a:t>
            </a:r>
            <a:r>
              <a:rPr lang="en-US" dirty="0" smtClean="0">
                <a:solidFill>
                  <a:srgbClr val="0070C0"/>
                </a:solidFill>
              </a:rPr>
              <a:t>etworks aligned with the NSRS using OP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Oregon (ORGN) ~93 stations </a:t>
            </a:r>
          </a:p>
          <a:p>
            <a:r>
              <a:rPr lang="en-US" dirty="0" smtClean="0"/>
              <a:t>Iowa (</a:t>
            </a:r>
            <a:r>
              <a:rPr lang="en-US" dirty="0" err="1"/>
              <a:t>l</a:t>
            </a:r>
            <a:r>
              <a:rPr lang="en-US" dirty="0" err="1" smtClean="0"/>
              <a:t>aRTN</a:t>
            </a:r>
            <a:r>
              <a:rPr lang="en-US" dirty="0" smtClean="0"/>
              <a:t>) ~98 stations</a:t>
            </a:r>
          </a:p>
          <a:p>
            <a:r>
              <a:rPr lang="en-US" dirty="0" smtClean="0"/>
              <a:t>New York (</a:t>
            </a:r>
            <a:r>
              <a:rPr lang="en-US" dirty="0" err="1" smtClean="0"/>
              <a:t>NYSnet</a:t>
            </a:r>
            <a:r>
              <a:rPr lang="en-US" dirty="0" smtClean="0"/>
              <a:t>) ~63 stations</a:t>
            </a:r>
          </a:p>
          <a:p>
            <a:r>
              <a:rPr lang="en-US" dirty="0" smtClean="0"/>
              <a:t>Utah (</a:t>
            </a:r>
            <a:r>
              <a:rPr lang="en-US" dirty="0" err="1" smtClean="0"/>
              <a:t>TurnGPS</a:t>
            </a:r>
            <a:r>
              <a:rPr lang="en-US" dirty="0" smtClean="0"/>
              <a:t>) ~73 stations</a:t>
            </a:r>
          </a:p>
          <a:p>
            <a:r>
              <a:rPr lang="en-US" dirty="0" smtClean="0"/>
              <a:t>Minnesota (</a:t>
            </a:r>
            <a:r>
              <a:rPr lang="en-US" dirty="0" err="1" smtClean="0"/>
              <a:t>MnCORS</a:t>
            </a:r>
            <a:r>
              <a:rPr lang="en-US" dirty="0" smtClean="0"/>
              <a:t>) ~136 stations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and many more.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 NGS NSRS validation still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developing…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(NOS 2015 Milestone)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E0182-C916-4BA6-9AFE-23EA9E36D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540" y="5054819"/>
            <a:ext cx="2044460" cy="166665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154" y="1067385"/>
            <a:ext cx="2104845" cy="173140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153" y="3120795"/>
            <a:ext cx="2104845" cy="155257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3962" y="5054819"/>
            <a:ext cx="1344076" cy="166665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19508" y="6078437"/>
            <a:ext cx="3571336" cy="473045"/>
          </a:xfrm>
          <a:prstGeom prst="rect">
            <a:avLst/>
          </a:prstGeom>
          <a:solidFill>
            <a:srgbClr val="FFC000">
              <a:alpha val="38000"/>
            </a:srgb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12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DOT’s with trained OP Manager(s)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3696"/>
            <a:ext cx="8229600" cy="53281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OR, NY, IA, MN, MT, VT, NC, SC, FL, WI, NH, WA, AK, CA, AR, NM, AL, LA, MI, VA, MS, UT, &amp; more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GPS </a:t>
            </a:r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rgbClr val="C00000"/>
                </a:solidFill>
              </a:rPr>
              <a:t>tatic </a:t>
            </a:r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rgbClr val="C00000"/>
                </a:solidFill>
              </a:rPr>
              <a:t>urvey </a:t>
            </a:r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rgbClr val="C00000"/>
                </a:solidFill>
              </a:rPr>
              <a:t>ontrol for transportation projects…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Bridges, highway construction, rights of way, paving,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lidar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mobile scanning, terrestrial scanning, photogrammetry, roadside inventory, signing, machine control, GIS…all aligned with the 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ational </a:t>
            </a:r>
            <a:r>
              <a:rPr lang="en-US" dirty="0" smtClean="0">
                <a:solidFill>
                  <a:srgbClr val="00B050"/>
                </a:solidFill>
              </a:rPr>
              <a:t>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patial </a:t>
            </a:r>
            <a:r>
              <a:rPr lang="en-US" dirty="0" smtClean="0">
                <a:solidFill>
                  <a:srgbClr val="00B050"/>
                </a:solidFill>
              </a:rPr>
              <a:t>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eference </a:t>
            </a:r>
            <a:r>
              <a:rPr lang="en-US" dirty="0" smtClean="0">
                <a:solidFill>
                  <a:srgbClr val="00B050"/>
                </a:solidFill>
              </a:rPr>
              <a:t>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ystem.                                                               </a:t>
            </a:r>
            <a:r>
              <a:rPr lang="en-US" sz="6000" b="1" dirty="0" smtClean="0">
                <a:solidFill>
                  <a:srgbClr val="00B050"/>
                </a:solidFill>
              </a:rPr>
              <a:t>NSRS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E0182-C916-4BA6-9AFE-23EA9E36D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068" y="5559628"/>
            <a:ext cx="3127863" cy="979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3186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OPUS Projects Manager Email Domain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E0182-C916-4BA6-9AFE-23EA9E36D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964" y="851036"/>
            <a:ext cx="6233194" cy="6330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1311215"/>
            <a:ext cx="1871932" cy="224676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.com = 47%</a:t>
            </a:r>
          </a:p>
          <a:p>
            <a:r>
              <a:rPr lang="en-US" sz="2000" b="1" dirty="0" smtClean="0"/>
              <a:t>.</a:t>
            </a:r>
            <a:r>
              <a:rPr lang="en-US" sz="2000" b="1" dirty="0" err="1" smtClean="0"/>
              <a:t>gov</a:t>
            </a:r>
            <a:r>
              <a:rPr lang="en-US" sz="2000" b="1" dirty="0" smtClean="0"/>
              <a:t>  = 28%</a:t>
            </a:r>
          </a:p>
          <a:p>
            <a:r>
              <a:rPr lang="en-US" sz="2000" b="1" dirty="0" smtClean="0"/>
              <a:t>.us    = 10%</a:t>
            </a:r>
          </a:p>
          <a:p>
            <a:r>
              <a:rPr lang="en-US" sz="2000" b="1" dirty="0" err="1" smtClean="0"/>
              <a:t>.net</a:t>
            </a:r>
            <a:r>
              <a:rPr lang="en-US" sz="2000" b="1" dirty="0" smtClean="0"/>
              <a:t>  =   5%</a:t>
            </a:r>
          </a:p>
          <a:p>
            <a:r>
              <a:rPr lang="en-US" sz="2000" b="1" dirty="0" smtClean="0"/>
              <a:t>.org  =   4%</a:t>
            </a:r>
          </a:p>
          <a:p>
            <a:r>
              <a:rPr lang="en-US" sz="2000" b="1" dirty="0" smtClean="0"/>
              <a:t>.mil  =   3%</a:t>
            </a:r>
          </a:p>
          <a:p>
            <a:r>
              <a:rPr lang="en-US" sz="2000" b="1" dirty="0" smtClean="0"/>
              <a:t>.</a:t>
            </a:r>
            <a:r>
              <a:rPr lang="en-US" sz="2000" b="1" dirty="0" err="1" smtClean="0"/>
              <a:t>edu</a:t>
            </a:r>
            <a:r>
              <a:rPr lang="en-US" sz="2000" b="1" dirty="0" smtClean="0"/>
              <a:t> =   3%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34029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 Survey Projects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E0182-C916-4BA6-9AFE-23EA9E36D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7300"/>
            <a:ext cx="4581525" cy="560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1257300"/>
            <a:ext cx="4581525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8135" y="1760487"/>
            <a:ext cx="2173857" cy="2308324"/>
          </a:xfrm>
          <a:prstGeom prst="rect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36% of Managers have just one project while 5% have 5 projects.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managers have more than 20 projects.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67679" y="1747169"/>
            <a:ext cx="2476321" cy="2308324"/>
          </a:xfrm>
          <a:prstGeom prst="rect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22% of all projects contain 6 marks.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5% contain only 1 mark.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10% contain more than 15 marks.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few contain over 100 marks.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6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1"/>
          <p:cNvGrpSpPr>
            <a:grpSpLocks/>
          </p:cNvGrpSpPr>
          <p:nvPr/>
        </p:nvGrpSpPr>
        <p:grpSpPr bwMode="auto">
          <a:xfrm>
            <a:off x="822325" y="709613"/>
            <a:ext cx="7499350" cy="5438775"/>
            <a:chOff x="822960" y="709293"/>
            <a:chExt cx="7498080" cy="5439414"/>
          </a:xfrm>
        </p:grpSpPr>
        <p:pic>
          <p:nvPicPr>
            <p:cNvPr id="71689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" t="12598" r="1141" b="10315"/>
            <a:stretch>
              <a:fillRect/>
            </a:stretch>
          </p:blipFill>
          <p:spPr bwMode="auto">
            <a:xfrm>
              <a:off x="822960" y="709293"/>
              <a:ext cx="7498080" cy="543941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690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87" t="54021" r="20131" b="42918"/>
            <a:stretch>
              <a:fillRect/>
            </a:stretch>
          </p:blipFill>
          <p:spPr bwMode="auto">
            <a:xfrm>
              <a:off x="1346200" y="3632199"/>
              <a:ext cx="533400" cy="215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/>
              <a:t>OPUS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24200E-B4AB-4BB0-AE0B-D2315C5238D0}" type="slidenum">
              <a:rPr lang="en-US" altLang="en-US">
                <a:solidFill>
                  <a:srgbClr val="898989"/>
                </a:solidFill>
              </a:rPr>
              <a:pPr eaLnBrk="1" hangingPunct="1"/>
              <a:t>15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8" name="TextBox 7">
            <a:hlinkClick r:id="rId4"/>
          </p:cNvPr>
          <p:cNvSpPr txBox="1"/>
          <p:nvPr/>
        </p:nvSpPr>
        <p:spPr>
          <a:xfrm>
            <a:off x="457200" y="5303520"/>
            <a:ext cx="8229600" cy="461665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175" indent="-317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</a:rPr>
              <a:t>The OPUS upload page is the access point for all things OPUS.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9" name="Date Placeholder 9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defTabSz="457200">
              <a:defRPr/>
            </a:pPr>
            <a:r>
              <a:rPr lang="en-US" sz="1200" dirty="0">
                <a:solidFill>
                  <a:prstClr val="black">
                    <a:tint val="75000"/>
                  </a:prstClr>
                </a:solidFill>
                <a:ea typeface="ＭＳ Ｐゴシック" panose="020B0600070205080204" pitchFamily="34" charset="-128"/>
              </a:rPr>
              <a:t>2013-08-14</a:t>
            </a:r>
          </a:p>
        </p:txBody>
      </p:sp>
      <p:sp>
        <p:nvSpPr>
          <p:cNvPr id="2" name="Right Arrow 1"/>
          <p:cNvSpPr/>
          <p:nvPr/>
        </p:nvSpPr>
        <p:spPr>
          <a:xfrm rot="10800000">
            <a:off x="1524000" y="3532456"/>
            <a:ext cx="2045875" cy="4153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90763" y="3555448"/>
            <a:ext cx="235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OPUS PROJECTS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13" y="3196099"/>
            <a:ext cx="1620567" cy="16205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3073" y="4695752"/>
            <a:ext cx="245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QUESTIONS?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92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086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OPUS Projects for Managers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5350"/>
            <a:ext cx="9102436" cy="5383064"/>
          </a:xfrm>
        </p:spPr>
        <p:txBody>
          <a:bodyPr/>
          <a:lstStyle/>
          <a:p>
            <a:r>
              <a:rPr lang="en-US" sz="2800" dirty="0" smtClean="0"/>
              <a:t>OPUS Projects (OP) is part of the OPUS suite of programs. </a:t>
            </a:r>
          </a:p>
          <a:p>
            <a:endParaRPr lang="en-US" sz="2800" dirty="0"/>
          </a:p>
          <a:p>
            <a:r>
              <a:rPr lang="en-US" sz="2800" smtClean="0">
                <a:solidFill>
                  <a:srgbClr val="C00000"/>
                </a:solidFill>
              </a:rPr>
              <a:t>OP </a:t>
            </a:r>
            <a:r>
              <a:rPr lang="en-US" sz="2800" dirty="0" smtClean="0">
                <a:solidFill>
                  <a:srgbClr val="C00000"/>
                </a:solidFill>
              </a:rPr>
              <a:t>is NGS cloud software for baseline processing and adjustment of GPS observations on multiple marks in multiple sessions.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  Ideal for GPS control networks.</a:t>
            </a:r>
          </a:p>
          <a:p>
            <a:endParaRPr lang="en-US" sz="2800" dirty="0"/>
          </a:p>
          <a:p>
            <a:r>
              <a:rPr lang="en-US" sz="2800" dirty="0" smtClean="0"/>
              <a:t>OP may be used to align geodetic networks to the National </a:t>
            </a:r>
            <a:r>
              <a:rPr lang="en-US" sz="2800" dirty="0"/>
              <a:t>Spatial Reference System (NSRS</a:t>
            </a:r>
            <a:r>
              <a:rPr lang="en-US" sz="2800" dirty="0" smtClean="0"/>
              <a:t>).  This is realized using the NGS CORS network.</a:t>
            </a:r>
          </a:p>
          <a:p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The NSRS is </a:t>
            </a:r>
            <a:r>
              <a:rPr lang="en-US" sz="2800" dirty="0">
                <a:solidFill>
                  <a:srgbClr val="C00000"/>
                </a:solidFill>
              </a:rPr>
              <a:t>a </a:t>
            </a:r>
            <a:r>
              <a:rPr lang="en-US" sz="2800" b="1" dirty="0">
                <a:solidFill>
                  <a:srgbClr val="C00000"/>
                </a:solidFill>
              </a:rPr>
              <a:t>consistent coordinate system</a:t>
            </a:r>
            <a:r>
              <a:rPr lang="en-US" sz="2800" dirty="0">
                <a:solidFill>
                  <a:srgbClr val="C00000"/>
                </a:solidFill>
              </a:rPr>
              <a:t> that defines latitude, longitude, height, scale, gravity, and orientation throughout the United </a:t>
            </a:r>
            <a:r>
              <a:rPr lang="en-US" sz="2800" dirty="0" smtClean="0">
                <a:solidFill>
                  <a:srgbClr val="C00000"/>
                </a:solidFill>
              </a:rPr>
              <a:t>States.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E0182-C916-4BA6-9AFE-23EA9E36D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75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OPUS Projects for Managers Classes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6955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OP is accessed </a:t>
            </a:r>
            <a:r>
              <a:rPr lang="en-US" sz="2800" dirty="0">
                <a:solidFill>
                  <a:srgbClr val="C00000"/>
                </a:solidFill>
              </a:rPr>
              <a:t>through your Internet browser</a:t>
            </a:r>
            <a:r>
              <a:rPr lang="en-US" sz="2800" dirty="0" smtClean="0">
                <a:solidFill>
                  <a:srgbClr val="C00000"/>
                </a:solidFill>
              </a:rPr>
              <a:t>.  You must be trained as an OP Manager and then your email address will allow you to create projects. 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/>
              <a:t>OPUS Projects for Managers training is available…</a:t>
            </a:r>
          </a:p>
          <a:p>
            <a:r>
              <a:rPr lang="en-US" sz="2800" dirty="0" smtClean="0"/>
              <a:t>To sign up for a class see </a:t>
            </a:r>
            <a:r>
              <a:rPr lang="en-US" sz="2800" dirty="0"/>
              <a:t>the NGS training web page here:</a:t>
            </a:r>
          </a:p>
          <a:p>
            <a:pPr lvl="2"/>
            <a:r>
              <a:rPr lang="en-US" dirty="0" smtClean="0">
                <a:hlinkClick r:id="rId3"/>
              </a:rPr>
              <a:t>http://www.ngs.noaa.gov/corbin/calendar.shtml</a:t>
            </a:r>
            <a:endParaRPr lang="en-US" dirty="0" smtClean="0"/>
          </a:p>
          <a:p>
            <a:pPr lvl="2"/>
            <a:r>
              <a:rPr lang="en-US" dirty="0" smtClean="0"/>
              <a:t>Many </a:t>
            </a:r>
            <a:r>
              <a:rPr lang="en-US" dirty="0" smtClean="0"/>
              <a:t>OP trainers are NGS Geodetic Advisors </a:t>
            </a:r>
          </a:p>
          <a:p>
            <a:pPr lvl="3"/>
            <a:r>
              <a:rPr lang="en-US" dirty="0" smtClean="0"/>
              <a:t>(NGS Geodetic Services Division)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There maybe </a:t>
            </a:r>
            <a:r>
              <a:rPr lang="en-US" sz="2800" dirty="0">
                <a:solidFill>
                  <a:srgbClr val="C00000"/>
                </a:solidFill>
              </a:rPr>
              <a:t>other </a:t>
            </a:r>
            <a:r>
              <a:rPr lang="en-US" sz="2800" dirty="0" smtClean="0">
                <a:solidFill>
                  <a:srgbClr val="C00000"/>
                </a:solidFill>
              </a:rPr>
              <a:t>agency or private </a:t>
            </a:r>
            <a:r>
              <a:rPr lang="en-US" sz="2800" dirty="0">
                <a:solidFill>
                  <a:srgbClr val="C00000"/>
                </a:solidFill>
              </a:rPr>
              <a:t>trainers</a:t>
            </a:r>
          </a:p>
          <a:p>
            <a:r>
              <a:rPr lang="en-US" sz="2800" dirty="0">
                <a:solidFill>
                  <a:srgbClr val="C00000"/>
                </a:solidFill>
              </a:rPr>
              <a:t>You may have to travel to get training</a:t>
            </a:r>
          </a:p>
          <a:p>
            <a:r>
              <a:rPr lang="en-US" sz="2800" dirty="0"/>
              <a:t>Class is </a:t>
            </a:r>
            <a:r>
              <a:rPr lang="en-US" sz="2800" dirty="0" smtClean="0"/>
              <a:t>1.5 </a:t>
            </a:r>
            <a:r>
              <a:rPr lang="en-US" sz="2800" dirty="0"/>
              <a:t>days long </a:t>
            </a:r>
            <a:r>
              <a:rPr lang="en-US" sz="2800" dirty="0" smtClean="0"/>
              <a:t>(certificates provided - normally 12 </a:t>
            </a:r>
            <a:r>
              <a:rPr lang="en-US" sz="2800" dirty="0" err="1"/>
              <a:t>pdh</a:t>
            </a:r>
            <a:r>
              <a:rPr lang="en-US" sz="2800" dirty="0"/>
              <a:t>) 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E0182-C916-4BA6-9AFE-23EA9E36D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1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04" y="76801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of OPUS Projects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E0182-C916-4BA6-9AFE-23EA9E36D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2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14" y="1164310"/>
            <a:ext cx="7529568" cy="555716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856008" y="4468483"/>
            <a:ext cx="235501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211019" y="4477109"/>
            <a:ext cx="1581509" cy="1150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99443" y="4206873"/>
            <a:ext cx="2009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Beta Use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78454" y="4574934"/>
            <a:ext cx="2009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Operational Use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24355" y="2639683"/>
            <a:ext cx="3354099" cy="923330"/>
          </a:xfrm>
          <a:prstGeom prst="rect">
            <a:avLst/>
          </a:prstGeom>
          <a:solidFill>
            <a:srgbClr val="FFC000"/>
          </a:solidFill>
          <a:ln w="539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OP operational version was announced on the NGS website on 1-28-2014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211019" y="3563013"/>
            <a:ext cx="67435" cy="810579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065035" y="2307310"/>
            <a:ext cx="621101" cy="1690777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7522234" y="1219801"/>
            <a:ext cx="336430" cy="755648"/>
          </a:xfrm>
          <a:custGeom>
            <a:avLst/>
            <a:gdLst>
              <a:gd name="connsiteX0" fmla="*/ 0 w 147685"/>
              <a:gd name="connsiteY0" fmla="*/ 759124 h 759124"/>
              <a:gd name="connsiteX1" fmla="*/ 17253 w 147685"/>
              <a:gd name="connsiteY1" fmla="*/ 681486 h 759124"/>
              <a:gd name="connsiteX2" fmla="*/ 25879 w 147685"/>
              <a:gd name="connsiteY2" fmla="*/ 646981 h 759124"/>
              <a:gd name="connsiteX3" fmla="*/ 51758 w 147685"/>
              <a:gd name="connsiteY3" fmla="*/ 612475 h 759124"/>
              <a:gd name="connsiteX4" fmla="*/ 69011 w 147685"/>
              <a:gd name="connsiteY4" fmla="*/ 586596 h 759124"/>
              <a:gd name="connsiteX5" fmla="*/ 77638 w 147685"/>
              <a:gd name="connsiteY5" fmla="*/ 552090 h 759124"/>
              <a:gd name="connsiteX6" fmla="*/ 86264 w 147685"/>
              <a:gd name="connsiteY6" fmla="*/ 526211 h 759124"/>
              <a:gd name="connsiteX7" fmla="*/ 103517 w 147685"/>
              <a:gd name="connsiteY7" fmla="*/ 396815 h 759124"/>
              <a:gd name="connsiteX8" fmla="*/ 120770 w 147685"/>
              <a:gd name="connsiteY8" fmla="*/ 336430 h 759124"/>
              <a:gd name="connsiteX9" fmla="*/ 138023 w 147685"/>
              <a:gd name="connsiteY9" fmla="*/ 138022 h 759124"/>
              <a:gd name="connsiteX10" fmla="*/ 146649 w 147685"/>
              <a:gd name="connsiteY10" fmla="*/ 112143 h 759124"/>
              <a:gd name="connsiteX11" fmla="*/ 146649 w 147685"/>
              <a:gd name="connsiteY11" fmla="*/ 0 h 75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685" h="759124">
                <a:moveTo>
                  <a:pt x="0" y="759124"/>
                </a:moveTo>
                <a:cubicBezTo>
                  <a:pt x="15568" y="665714"/>
                  <a:pt x="263" y="740951"/>
                  <a:pt x="17253" y="681486"/>
                </a:cubicBezTo>
                <a:cubicBezTo>
                  <a:pt x="20510" y="670087"/>
                  <a:pt x="20577" y="657585"/>
                  <a:pt x="25879" y="646981"/>
                </a:cubicBezTo>
                <a:cubicBezTo>
                  <a:pt x="32309" y="634121"/>
                  <a:pt x="43401" y="624174"/>
                  <a:pt x="51758" y="612475"/>
                </a:cubicBezTo>
                <a:cubicBezTo>
                  <a:pt x="57784" y="604039"/>
                  <a:pt x="63260" y="595222"/>
                  <a:pt x="69011" y="586596"/>
                </a:cubicBezTo>
                <a:cubicBezTo>
                  <a:pt x="71887" y="575094"/>
                  <a:pt x="74381" y="563490"/>
                  <a:pt x="77638" y="552090"/>
                </a:cubicBezTo>
                <a:cubicBezTo>
                  <a:pt x="80136" y="543347"/>
                  <a:pt x="84291" y="535087"/>
                  <a:pt x="86264" y="526211"/>
                </a:cubicBezTo>
                <a:cubicBezTo>
                  <a:pt x="98358" y="471787"/>
                  <a:pt x="94171" y="457568"/>
                  <a:pt x="103517" y="396815"/>
                </a:cubicBezTo>
                <a:cubicBezTo>
                  <a:pt x="106613" y="376693"/>
                  <a:pt x="114326" y="355759"/>
                  <a:pt x="120770" y="336430"/>
                </a:cubicBezTo>
                <a:cubicBezTo>
                  <a:pt x="126521" y="270294"/>
                  <a:pt x="117031" y="201001"/>
                  <a:pt x="138023" y="138022"/>
                </a:cubicBezTo>
                <a:cubicBezTo>
                  <a:pt x="140898" y="129396"/>
                  <a:pt x="146082" y="121218"/>
                  <a:pt x="146649" y="112143"/>
                </a:cubicBezTo>
                <a:cubicBezTo>
                  <a:pt x="148981" y="74835"/>
                  <a:pt x="146649" y="37381"/>
                  <a:pt x="146649" y="0"/>
                </a:cubicBezTo>
              </a:path>
            </a:pathLst>
          </a:custGeom>
          <a:noFill/>
          <a:ln w="412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63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64615-E88B-45F1-B767-B0AF7FEDFD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025" descr="http://www.ngs.noaa.gov/IGSWorkshop2008/ngs_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6157180"/>
            <a:ext cx="571320" cy="57132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55" y="5470"/>
            <a:ext cx="8800919" cy="6862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5145" y="1477387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5592" y="842513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9302" y="2746076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9383" y="4418806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0623" y="3338423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1690" y="3065900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3729" y="4345134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4407" y="2291752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3661" y="2389518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8969" y="1805602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4925" y="2454858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63729" y="2604235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1690" y="3605734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8644" y="1597524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95646" y="1135859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5181" y="3338422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7034" y="2950078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9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7513" y="857779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26835" y="2135545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6346" y="3116904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35136" y="2239992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76590" y="1597523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62317" y="2935991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26631" y="4391300"/>
            <a:ext cx="1291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Puerto Rico -2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3939982" y="1366691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6915" y="2886071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39120" y="2573195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58320" y="1634967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05108" y="3134149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97344" y="1458498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65332" y="2620350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985639" y="1832325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34850" y="1366691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21987" y="3569254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57148" y="5530127"/>
            <a:ext cx="2569483" cy="1015663"/>
          </a:xfrm>
          <a:prstGeom prst="rect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Heat Map of OP classes given per State since Dec. 2010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4055402" y="1924100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32567" y="2027854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61636" y="3241677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4856" y="646981"/>
            <a:ext cx="125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67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64615-E88B-45F1-B767-B0AF7FEDFD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431" y="1414732"/>
            <a:ext cx="85142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OPUS Project for Managers classes </a:t>
            </a:r>
            <a:r>
              <a:rPr lang="en-US" sz="3600" b="1" dirty="0" smtClean="0">
                <a:solidFill>
                  <a:srgbClr val="00B050"/>
                </a:solidFill>
              </a:rPr>
              <a:t>~112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rgbClr val="00B05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Total OP Managers trained </a:t>
            </a:r>
            <a:r>
              <a:rPr lang="en-US" sz="3600" b="1" dirty="0" smtClean="0">
                <a:solidFill>
                  <a:srgbClr val="00B050"/>
                </a:solidFill>
              </a:rPr>
              <a:t>~2,850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rgbClr val="00B05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Total # OP Projects </a:t>
            </a:r>
            <a:r>
              <a:rPr lang="en-US" sz="3600" dirty="0" smtClean="0">
                <a:solidFill>
                  <a:srgbClr val="00B050"/>
                </a:solidFill>
              </a:rPr>
              <a:t>~</a:t>
            </a:r>
            <a:r>
              <a:rPr lang="en-US" sz="3600" b="1" dirty="0" smtClean="0">
                <a:solidFill>
                  <a:srgbClr val="00B050"/>
                </a:solidFill>
              </a:rPr>
              <a:t>5200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rgbClr val="00B05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OP Trainers </a:t>
            </a:r>
            <a:r>
              <a:rPr lang="en-US" sz="3600" b="1" dirty="0" smtClean="0">
                <a:solidFill>
                  <a:srgbClr val="00B050"/>
                </a:solidFill>
              </a:rPr>
              <a:t>~15</a:t>
            </a:r>
            <a:r>
              <a:rPr lang="en-US" sz="3600" dirty="0" smtClean="0"/>
              <a:t> </a:t>
            </a:r>
            <a:r>
              <a:rPr lang="en-US" sz="3200" dirty="0" smtClean="0"/>
              <a:t>(includes ~10 NGS Advisors)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DOC/NOAA people trained </a:t>
            </a:r>
            <a:r>
              <a:rPr lang="en-US" sz="3600" b="1" dirty="0" smtClean="0">
                <a:solidFill>
                  <a:srgbClr val="00B050"/>
                </a:solidFill>
              </a:rPr>
              <a:t>~161</a:t>
            </a: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61049" y="445698"/>
            <a:ext cx="73065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OPUS Project General Statistics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9225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OPUS Project Types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E0182-C916-4BA6-9AFE-23EA9E36D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233240"/>
            <a:ext cx="8012545" cy="5565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883" y="3424687"/>
            <a:ext cx="1673525" cy="1323439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Meta-data project type selected when created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63467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88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FED GOV OP Users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547" y="1203888"/>
            <a:ext cx="8229600" cy="4525963"/>
          </a:xfrm>
        </p:spPr>
        <p:txBody>
          <a:bodyPr/>
          <a:lstStyle/>
          <a:p>
            <a:r>
              <a:rPr lang="en-US" dirty="0" smtClean="0"/>
              <a:t>NOAA/NOS/NGS </a:t>
            </a:r>
          </a:p>
          <a:p>
            <a:r>
              <a:rPr lang="en-US" dirty="0" smtClean="0"/>
              <a:t>USACE </a:t>
            </a:r>
          </a:p>
          <a:p>
            <a:r>
              <a:rPr lang="en-US" dirty="0" smtClean="0"/>
              <a:t>USGS</a:t>
            </a:r>
          </a:p>
          <a:p>
            <a:r>
              <a:rPr lang="en-US" dirty="0" smtClean="0"/>
              <a:t>US Fish and Wildlife</a:t>
            </a:r>
          </a:p>
          <a:p>
            <a:r>
              <a:rPr lang="en-US" dirty="0" smtClean="0"/>
              <a:t>National Park Service</a:t>
            </a:r>
          </a:p>
          <a:p>
            <a:r>
              <a:rPr lang="en-US" dirty="0" smtClean="0"/>
              <a:t>Bonneville Power Administration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And ~ 26 more…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E0182-C916-4BA6-9AFE-23EA9E36D6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536" y="413633"/>
            <a:ext cx="1000719" cy="994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492" y="3647470"/>
            <a:ext cx="1219200" cy="933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990" y="4762195"/>
            <a:ext cx="1025390" cy="1148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7849" y="2051214"/>
            <a:ext cx="1218653" cy="962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920" y="1494415"/>
            <a:ext cx="917533" cy="9175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3047" y="2505062"/>
            <a:ext cx="1077277" cy="1065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5005" y="3286292"/>
            <a:ext cx="844340" cy="10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53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740433"/>
              </p:ext>
            </p:extLst>
          </p:nvPr>
        </p:nvGraphicFramePr>
        <p:xfrm>
          <a:off x="956094" y="381001"/>
          <a:ext cx="7264879" cy="647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99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cow_2013_stone_for_pos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gecow_2013_stone_for_pos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ining_d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729</Words>
  <Application>Microsoft Office PowerPoint</Application>
  <PresentationFormat>On-screen Show (4:3)</PresentationFormat>
  <Paragraphs>178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Times New Roman</vt:lpstr>
      <vt:lpstr>gecow_2013_stone_for_posting</vt:lpstr>
      <vt:lpstr>1_gecow_2013_stone_for_posting</vt:lpstr>
      <vt:lpstr>Default Theme</vt:lpstr>
      <vt:lpstr>training_draft</vt:lpstr>
      <vt:lpstr>PowerPoint Presentation</vt:lpstr>
      <vt:lpstr>OPUS Projects for Managers </vt:lpstr>
      <vt:lpstr>OPUS Projects for Managers Classes</vt:lpstr>
      <vt:lpstr>Growth of OPUS Projects</vt:lpstr>
      <vt:lpstr>PowerPoint Presentation</vt:lpstr>
      <vt:lpstr>PowerPoint Presentation</vt:lpstr>
      <vt:lpstr>OPUS Project Types</vt:lpstr>
      <vt:lpstr> FED GOV OP Users</vt:lpstr>
      <vt:lpstr>PowerPoint Presentation</vt:lpstr>
      <vt:lpstr>PowerPoint Presentation</vt:lpstr>
      <vt:lpstr>Real-Time Networks aligned with the NSRS using OP</vt:lpstr>
      <vt:lpstr>State DOT’s with trained OP Manager(s)</vt:lpstr>
      <vt:lpstr>OPUS Projects Manager Email Domain</vt:lpstr>
      <vt:lpstr>OP Survey Projects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Armstrong</dc:creator>
  <cp:lastModifiedBy>Mark Armstrong</cp:lastModifiedBy>
  <cp:revision>176</cp:revision>
  <cp:lastPrinted>2015-04-08T15:15:15Z</cp:lastPrinted>
  <dcterms:created xsi:type="dcterms:W3CDTF">2015-02-03T15:13:52Z</dcterms:created>
  <dcterms:modified xsi:type="dcterms:W3CDTF">2015-04-13T14:03:38Z</dcterms:modified>
  <cp:contentStatus/>
</cp:coreProperties>
</file>