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1"/>
  </p:notesMasterIdLst>
  <p:sldIdLst>
    <p:sldId id="256" r:id="rId3"/>
    <p:sldId id="258" r:id="rId4"/>
    <p:sldId id="259" r:id="rId5"/>
    <p:sldId id="260" r:id="rId6"/>
    <p:sldId id="261" r:id="rId7"/>
    <p:sldId id="262" r:id="rId8"/>
    <p:sldId id="263" r:id="rId9"/>
    <p:sldId id="266" r:id="rId10"/>
    <p:sldId id="264" r:id="rId11"/>
    <p:sldId id="265" r:id="rId12"/>
    <p:sldId id="267" r:id="rId13"/>
    <p:sldId id="268" r:id="rId14"/>
    <p:sldId id="270" r:id="rId15"/>
    <p:sldId id="269" r:id="rId16"/>
    <p:sldId id="271" r:id="rId17"/>
    <p:sldId id="272" r:id="rId18"/>
    <p:sldId id="273" r:id="rId19"/>
    <p:sldId id="27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48" autoAdjust="0"/>
  </p:normalViewPr>
  <p:slideViewPr>
    <p:cSldViewPr snapToGrid="0">
      <p:cViewPr varScale="1">
        <p:scale>
          <a:sx n="96" d="100"/>
          <a:sy n="96" d="100"/>
        </p:scale>
        <p:origin x="-17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1C4FA2-A3D2-496B-B668-441279D5775B}" type="doc">
      <dgm:prSet loTypeId="urn:microsoft.com/office/officeart/2005/8/layout/equation1" loCatId="relationship" qsTypeId="urn:microsoft.com/office/officeart/2005/8/quickstyle/simple1" qsCatId="simple" csTypeId="urn:microsoft.com/office/officeart/2005/8/colors/colorful1" csCatId="colorful" phldr="1"/>
      <dgm:spPr/>
    </dgm:pt>
    <dgm:pt modelId="{124AD4C7-2A78-4F18-83F8-C7678E73FBEE}">
      <dgm:prSet phldrT="[Text]" custT="1"/>
      <dgm:spPr/>
      <dgm:t>
        <a:bodyPr/>
        <a:lstStyle/>
        <a:p>
          <a:r>
            <a:rPr lang="en-US" sz="1400" b="1" dirty="0" smtClean="0"/>
            <a:t>14 parameter </a:t>
          </a:r>
          <a:r>
            <a:rPr lang="en-US" sz="1400" b="1" dirty="0" err="1" smtClean="0"/>
            <a:t>Helmert</a:t>
          </a:r>
          <a:r>
            <a:rPr lang="en-US" sz="1400" b="1" dirty="0" smtClean="0"/>
            <a:t> Transform.</a:t>
          </a:r>
          <a:endParaRPr lang="en-US" sz="1400" b="1" dirty="0"/>
        </a:p>
      </dgm:t>
    </dgm:pt>
    <dgm:pt modelId="{01D3A141-CDBD-4BB8-926C-4051F1528DCE}" type="parTrans" cxnId="{3FB3B831-3D9E-486A-8E21-8E3A42153E4F}">
      <dgm:prSet/>
      <dgm:spPr/>
      <dgm:t>
        <a:bodyPr/>
        <a:lstStyle/>
        <a:p>
          <a:endParaRPr lang="en-US"/>
        </a:p>
      </dgm:t>
    </dgm:pt>
    <dgm:pt modelId="{C556E39E-4B40-4549-8CC8-41D4CC0E4D38}" type="sibTrans" cxnId="{3FB3B831-3D9E-486A-8E21-8E3A42153E4F}">
      <dgm:prSet/>
      <dgm:spPr>
        <a:solidFill>
          <a:schemeClr val="tx1"/>
        </a:solidFill>
      </dgm:spPr>
      <dgm:t>
        <a:bodyPr/>
        <a:lstStyle/>
        <a:p>
          <a:endParaRPr lang="en-US"/>
        </a:p>
      </dgm:t>
    </dgm:pt>
    <dgm:pt modelId="{A3A25137-BAB5-4D42-947C-DE680FF0CE2F}">
      <dgm:prSet phldrT="[Text]" custT="1"/>
      <dgm:spPr/>
      <dgm:t>
        <a:bodyPr/>
        <a:lstStyle/>
        <a:p>
          <a:r>
            <a:rPr lang="en-US" sz="1800" b="1" dirty="0" smtClean="0"/>
            <a:t>ITRF 96</a:t>
          </a:r>
          <a:endParaRPr lang="en-US" sz="1800" b="1" dirty="0"/>
        </a:p>
      </dgm:t>
    </dgm:pt>
    <dgm:pt modelId="{F9E162B7-5A68-4231-9EB4-56C2AE178C88}" type="parTrans" cxnId="{A9915A11-AE59-48C7-A73A-89B6AD03BB62}">
      <dgm:prSet/>
      <dgm:spPr/>
      <dgm:t>
        <a:bodyPr/>
        <a:lstStyle/>
        <a:p>
          <a:endParaRPr lang="en-US"/>
        </a:p>
      </dgm:t>
    </dgm:pt>
    <dgm:pt modelId="{D382F2E1-0812-4F3A-B2C5-57929DAAC771}" type="sibTrans" cxnId="{A9915A11-AE59-48C7-A73A-89B6AD03BB62}">
      <dgm:prSet/>
      <dgm:spPr/>
      <dgm:t>
        <a:bodyPr/>
        <a:lstStyle/>
        <a:p>
          <a:endParaRPr lang="en-US"/>
        </a:p>
      </dgm:t>
    </dgm:pt>
    <dgm:pt modelId="{776832BE-AB02-4693-A570-AE9B63B09785}">
      <dgm:prSet/>
      <dgm:spPr/>
      <dgm:t>
        <a:bodyPr/>
        <a:lstStyle/>
        <a:p>
          <a:r>
            <a:rPr lang="en-US" b="1" dirty="0" smtClean="0"/>
            <a:t>NAD 83 (CORS96)</a:t>
          </a:r>
          <a:endParaRPr lang="en-US" b="1" dirty="0"/>
        </a:p>
      </dgm:t>
    </dgm:pt>
    <dgm:pt modelId="{90B98227-25DD-4FD6-B158-3387341DCDDB}" type="parTrans" cxnId="{01305A83-6853-4ED6-9CC1-17D555BE1CAC}">
      <dgm:prSet/>
      <dgm:spPr/>
      <dgm:t>
        <a:bodyPr/>
        <a:lstStyle/>
        <a:p>
          <a:endParaRPr lang="en-US"/>
        </a:p>
      </dgm:t>
    </dgm:pt>
    <dgm:pt modelId="{CE3EEFB5-6457-4995-97A0-BB98B3D66AE6}" type="sibTrans" cxnId="{01305A83-6853-4ED6-9CC1-17D555BE1CAC}">
      <dgm:prSet/>
      <dgm:spPr>
        <a:solidFill>
          <a:schemeClr val="tx1"/>
        </a:solidFill>
      </dgm:spPr>
      <dgm:t>
        <a:bodyPr/>
        <a:lstStyle/>
        <a:p>
          <a:endParaRPr lang="en-US"/>
        </a:p>
      </dgm:t>
    </dgm:pt>
    <dgm:pt modelId="{AA3A44C3-090A-47C8-86BF-EC24778E141B}" type="pres">
      <dgm:prSet presAssocID="{231C4FA2-A3D2-496B-B668-441279D5775B}" presName="linearFlow" presStyleCnt="0">
        <dgm:presLayoutVars>
          <dgm:dir/>
          <dgm:resizeHandles val="exact"/>
        </dgm:presLayoutVars>
      </dgm:prSet>
      <dgm:spPr/>
    </dgm:pt>
    <dgm:pt modelId="{CFDE7999-8C4A-4958-BF1C-A4EC517FCBD8}" type="pres">
      <dgm:prSet presAssocID="{776832BE-AB02-4693-A570-AE9B63B09785}" presName="node" presStyleLbl="node1" presStyleIdx="0" presStyleCnt="3">
        <dgm:presLayoutVars>
          <dgm:bulletEnabled val="1"/>
        </dgm:presLayoutVars>
      </dgm:prSet>
      <dgm:spPr/>
      <dgm:t>
        <a:bodyPr/>
        <a:lstStyle/>
        <a:p>
          <a:endParaRPr lang="en-US"/>
        </a:p>
      </dgm:t>
    </dgm:pt>
    <dgm:pt modelId="{3268C585-CCB0-48C0-8100-822307685B9C}" type="pres">
      <dgm:prSet presAssocID="{CE3EEFB5-6457-4995-97A0-BB98B3D66AE6}" presName="spacerL" presStyleCnt="0"/>
      <dgm:spPr/>
    </dgm:pt>
    <dgm:pt modelId="{EEA70E8E-2E4C-4BB1-849D-51B8E8AAE605}" type="pres">
      <dgm:prSet presAssocID="{CE3EEFB5-6457-4995-97A0-BB98B3D66AE6}" presName="sibTrans" presStyleLbl="sibTrans2D1" presStyleIdx="0" presStyleCnt="2" custFlipVert="1" custScaleX="136898" custScaleY="20270"/>
      <dgm:spPr>
        <a:prstGeom prst="leftRightArrow">
          <a:avLst/>
        </a:prstGeom>
      </dgm:spPr>
      <dgm:t>
        <a:bodyPr/>
        <a:lstStyle/>
        <a:p>
          <a:endParaRPr lang="en-US"/>
        </a:p>
      </dgm:t>
    </dgm:pt>
    <dgm:pt modelId="{CB92CF40-6476-4242-A609-0C35BDA0B44E}" type="pres">
      <dgm:prSet presAssocID="{CE3EEFB5-6457-4995-97A0-BB98B3D66AE6}" presName="spacerR" presStyleCnt="0"/>
      <dgm:spPr/>
    </dgm:pt>
    <dgm:pt modelId="{3BFCED54-71AD-4B62-9C07-82CE8B70145E}" type="pres">
      <dgm:prSet presAssocID="{124AD4C7-2A78-4F18-83F8-C7678E73FBEE}" presName="node" presStyleLbl="node1" presStyleIdx="1" presStyleCnt="3">
        <dgm:presLayoutVars>
          <dgm:bulletEnabled val="1"/>
        </dgm:presLayoutVars>
      </dgm:prSet>
      <dgm:spPr/>
      <dgm:t>
        <a:bodyPr/>
        <a:lstStyle/>
        <a:p>
          <a:endParaRPr lang="en-US"/>
        </a:p>
      </dgm:t>
    </dgm:pt>
    <dgm:pt modelId="{715480B4-4CCE-472A-8CA5-1BA3CA0A7A03}" type="pres">
      <dgm:prSet presAssocID="{C556E39E-4B40-4549-8CC8-41D4CC0E4D38}" presName="spacerL" presStyleCnt="0"/>
      <dgm:spPr/>
    </dgm:pt>
    <dgm:pt modelId="{59E1145A-EE14-4B92-AD0C-42077CE8CD15}" type="pres">
      <dgm:prSet presAssocID="{C556E39E-4B40-4549-8CC8-41D4CC0E4D38}" presName="sibTrans" presStyleLbl="sibTrans2D1" presStyleIdx="1" presStyleCnt="2" custFlipVert="1" custScaleX="136898" custScaleY="20270"/>
      <dgm:spPr>
        <a:prstGeom prst="leftRightArrow">
          <a:avLst/>
        </a:prstGeom>
      </dgm:spPr>
      <dgm:t>
        <a:bodyPr/>
        <a:lstStyle/>
        <a:p>
          <a:endParaRPr lang="en-US"/>
        </a:p>
      </dgm:t>
    </dgm:pt>
    <dgm:pt modelId="{DCED169C-CFCE-41A8-88B8-3FB762E5E434}" type="pres">
      <dgm:prSet presAssocID="{C556E39E-4B40-4549-8CC8-41D4CC0E4D38}" presName="spacerR" presStyleCnt="0"/>
      <dgm:spPr/>
    </dgm:pt>
    <dgm:pt modelId="{6FCDD5CE-D951-4CC5-AB27-40C92DE9CB89}" type="pres">
      <dgm:prSet presAssocID="{A3A25137-BAB5-4D42-947C-DE680FF0CE2F}" presName="node" presStyleLbl="node1" presStyleIdx="2" presStyleCnt="3">
        <dgm:presLayoutVars>
          <dgm:bulletEnabled val="1"/>
        </dgm:presLayoutVars>
      </dgm:prSet>
      <dgm:spPr/>
      <dgm:t>
        <a:bodyPr/>
        <a:lstStyle/>
        <a:p>
          <a:endParaRPr lang="en-US"/>
        </a:p>
      </dgm:t>
    </dgm:pt>
  </dgm:ptLst>
  <dgm:cxnLst>
    <dgm:cxn modelId="{3FB3B831-3D9E-486A-8E21-8E3A42153E4F}" srcId="{231C4FA2-A3D2-496B-B668-441279D5775B}" destId="{124AD4C7-2A78-4F18-83F8-C7678E73FBEE}" srcOrd="1" destOrd="0" parTransId="{01D3A141-CDBD-4BB8-926C-4051F1528DCE}" sibTransId="{C556E39E-4B40-4549-8CC8-41D4CC0E4D38}"/>
    <dgm:cxn modelId="{6F47616A-5CF5-4534-B2D2-6D4F2646C26B}" type="presOf" srcId="{231C4FA2-A3D2-496B-B668-441279D5775B}" destId="{AA3A44C3-090A-47C8-86BF-EC24778E141B}" srcOrd="0" destOrd="0" presId="urn:microsoft.com/office/officeart/2005/8/layout/equation1"/>
    <dgm:cxn modelId="{01305A83-6853-4ED6-9CC1-17D555BE1CAC}" srcId="{231C4FA2-A3D2-496B-B668-441279D5775B}" destId="{776832BE-AB02-4693-A570-AE9B63B09785}" srcOrd="0" destOrd="0" parTransId="{90B98227-25DD-4FD6-B158-3387341DCDDB}" sibTransId="{CE3EEFB5-6457-4995-97A0-BB98B3D66AE6}"/>
    <dgm:cxn modelId="{4FD3F183-A08E-4172-B991-72705A7406B5}" type="presOf" srcId="{C556E39E-4B40-4549-8CC8-41D4CC0E4D38}" destId="{59E1145A-EE14-4B92-AD0C-42077CE8CD15}" srcOrd="0" destOrd="0" presId="urn:microsoft.com/office/officeart/2005/8/layout/equation1"/>
    <dgm:cxn modelId="{CA026FD2-7A1A-41F7-BD75-EEA5D9126405}" type="presOf" srcId="{124AD4C7-2A78-4F18-83F8-C7678E73FBEE}" destId="{3BFCED54-71AD-4B62-9C07-82CE8B70145E}" srcOrd="0" destOrd="0" presId="urn:microsoft.com/office/officeart/2005/8/layout/equation1"/>
    <dgm:cxn modelId="{382112DC-35F5-4AEC-99D9-EBD84B180A06}" type="presOf" srcId="{A3A25137-BAB5-4D42-947C-DE680FF0CE2F}" destId="{6FCDD5CE-D951-4CC5-AB27-40C92DE9CB89}" srcOrd="0" destOrd="0" presId="urn:microsoft.com/office/officeart/2005/8/layout/equation1"/>
    <dgm:cxn modelId="{A9915A11-AE59-48C7-A73A-89B6AD03BB62}" srcId="{231C4FA2-A3D2-496B-B668-441279D5775B}" destId="{A3A25137-BAB5-4D42-947C-DE680FF0CE2F}" srcOrd="2" destOrd="0" parTransId="{F9E162B7-5A68-4231-9EB4-56C2AE178C88}" sibTransId="{D382F2E1-0812-4F3A-B2C5-57929DAAC771}"/>
    <dgm:cxn modelId="{3FB6474A-E3D3-47B2-B260-E1F22D1F8EC8}" type="presOf" srcId="{776832BE-AB02-4693-A570-AE9B63B09785}" destId="{CFDE7999-8C4A-4958-BF1C-A4EC517FCBD8}" srcOrd="0" destOrd="0" presId="urn:microsoft.com/office/officeart/2005/8/layout/equation1"/>
    <dgm:cxn modelId="{5C36A2DA-8AAD-4381-B44E-E598D82B371B}" type="presOf" srcId="{CE3EEFB5-6457-4995-97A0-BB98B3D66AE6}" destId="{EEA70E8E-2E4C-4BB1-849D-51B8E8AAE605}" srcOrd="0" destOrd="0" presId="urn:microsoft.com/office/officeart/2005/8/layout/equation1"/>
    <dgm:cxn modelId="{0B2D89C7-C4C2-4132-980A-169C8F05912E}" type="presParOf" srcId="{AA3A44C3-090A-47C8-86BF-EC24778E141B}" destId="{CFDE7999-8C4A-4958-BF1C-A4EC517FCBD8}" srcOrd="0" destOrd="0" presId="urn:microsoft.com/office/officeart/2005/8/layout/equation1"/>
    <dgm:cxn modelId="{CDE03358-29DA-4B96-98B3-E8522FD7B4A6}" type="presParOf" srcId="{AA3A44C3-090A-47C8-86BF-EC24778E141B}" destId="{3268C585-CCB0-48C0-8100-822307685B9C}" srcOrd="1" destOrd="0" presId="urn:microsoft.com/office/officeart/2005/8/layout/equation1"/>
    <dgm:cxn modelId="{47E3D113-28E4-4CA5-AA24-6228268B63AB}" type="presParOf" srcId="{AA3A44C3-090A-47C8-86BF-EC24778E141B}" destId="{EEA70E8E-2E4C-4BB1-849D-51B8E8AAE605}" srcOrd="2" destOrd="0" presId="urn:microsoft.com/office/officeart/2005/8/layout/equation1"/>
    <dgm:cxn modelId="{B125F473-8150-4B87-B617-5036CE323AF8}" type="presParOf" srcId="{AA3A44C3-090A-47C8-86BF-EC24778E141B}" destId="{CB92CF40-6476-4242-A609-0C35BDA0B44E}" srcOrd="3" destOrd="0" presId="urn:microsoft.com/office/officeart/2005/8/layout/equation1"/>
    <dgm:cxn modelId="{AD960CC5-DEC7-409D-8DF5-F079518A7AE7}" type="presParOf" srcId="{AA3A44C3-090A-47C8-86BF-EC24778E141B}" destId="{3BFCED54-71AD-4B62-9C07-82CE8B70145E}" srcOrd="4" destOrd="0" presId="urn:microsoft.com/office/officeart/2005/8/layout/equation1"/>
    <dgm:cxn modelId="{883948F0-43A2-4D55-A1E6-29821E311C87}" type="presParOf" srcId="{AA3A44C3-090A-47C8-86BF-EC24778E141B}" destId="{715480B4-4CCE-472A-8CA5-1BA3CA0A7A03}" srcOrd="5" destOrd="0" presId="urn:microsoft.com/office/officeart/2005/8/layout/equation1"/>
    <dgm:cxn modelId="{49A6C9A0-E26E-4DC2-871E-2A8117542E8A}" type="presParOf" srcId="{AA3A44C3-090A-47C8-86BF-EC24778E141B}" destId="{59E1145A-EE14-4B92-AD0C-42077CE8CD15}" srcOrd="6" destOrd="0" presId="urn:microsoft.com/office/officeart/2005/8/layout/equation1"/>
    <dgm:cxn modelId="{4DE72ED9-7605-46B6-AC50-E0A099D3B6E4}" type="presParOf" srcId="{AA3A44C3-090A-47C8-86BF-EC24778E141B}" destId="{DCED169C-CFCE-41A8-88B8-3FB762E5E434}" srcOrd="7" destOrd="0" presId="urn:microsoft.com/office/officeart/2005/8/layout/equation1"/>
    <dgm:cxn modelId="{86702BFA-854D-45CC-9C8F-CBB2279579A4}" type="presParOf" srcId="{AA3A44C3-090A-47C8-86BF-EC24778E141B}" destId="{6FCDD5CE-D951-4CC5-AB27-40C92DE9CB89}"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DE7999-8C4A-4958-BF1C-A4EC517FCBD8}">
      <dsp:nvSpPr>
        <dsp:cNvPr id="0" name=""/>
        <dsp:cNvSpPr/>
      </dsp:nvSpPr>
      <dsp:spPr>
        <a:xfrm>
          <a:off x="2696" y="510430"/>
          <a:ext cx="1239738" cy="123973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NAD 83 (CORS96)</a:t>
          </a:r>
          <a:endParaRPr lang="en-US" sz="1700" b="1" kern="1200" dirty="0"/>
        </a:p>
      </dsp:txBody>
      <dsp:txXfrm>
        <a:off x="2696" y="510430"/>
        <a:ext cx="1239738" cy="1239738"/>
      </dsp:txXfrm>
    </dsp:sp>
    <dsp:sp modelId="{EEA70E8E-2E4C-4BB1-849D-51B8E8AAE605}">
      <dsp:nvSpPr>
        <dsp:cNvPr id="0" name=""/>
        <dsp:cNvSpPr/>
      </dsp:nvSpPr>
      <dsp:spPr>
        <a:xfrm flipV="1">
          <a:off x="1343101" y="1057424"/>
          <a:ext cx="984362" cy="145751"/>
        </a:xfrm>
        <a:prstGeom prst="leftRightArrow">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flipV="1">
        <a:off x="1343101" y="1057424"/>
        <a:ext cx="984362" cy="145751"/>
      </dsp:txXfrm>
    </dsp:sp>
    <dsp:sp modelId="{3BFCED54-71AD-4B62-9C07-82CE8B70145E}">
      <dsp:nvSpPr>
        <dsp:cNvPr id="0" name=""/>
        <dsp:cNvSpPr/>
      </dsp:nvSpPr>
      <dsp:spPr>
        <a:xfrm>
          <a:off x="2428130" y="510430"/>
          <a:ext cx="1239738" cy="123973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14 parameter </a:t>
          </a:r>
          <a:r>
            <a:rPr lang="en-US" sz="1400" b="1" kern="1200" dirty="0" err="1" smtClean="0"/>
            <a:t>Helmert</a:t>
          </a:r>
          <a:r>
            <a:rPr lang="en-US" sz="1400" b="1" kern="1200" dirty="0" smtClean="0"/>
            <a:t> Transform.</a:t>
          </a:r>
          <a:endParaRPr lang="en-US" sz="1400" b="1" kern="1200" dirty="0"/>
        </a:p>
      </dsp:txBody>
      <dsp:txXfrm>
        <a:off x="2428130" y="510430"/>
        <a:ext cx="1239738" cy="1239738"/>
      </dsp:txXfrm>
    </dsp:sp>
    <dsp:sp modelId="{59E1145A-EE14-4B92-AD0C-42077CE8CD15}">
      <dsp:nvSpPr>
        <dsp:cNvPr id="0" name=""/>
        <dsp:cNvSpPr/>
      </dsp:nvSpPr>
      <dsp:spPr>
        <a:xfrm flipV="1">
          <a:off x="3768535" y="1057424"/>
          <a:ext cx="984362" cy="145751"/>
        </a:xfrm>
        <a:prstGeom prst="leftRightArrow">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flipV="1">
        <a:off x="3768535" y="1057424"/>
        <a:ext cx="984362" cy="145751"/>
      </dsp:txXfrm>
    </dsp:sp>
    <dsp:sp modelId="{6FCDD5CE-D951-4CC5-AB27-40C92DE9CB89}">
      <dsp:nvSpPr>
        <dsp:cNvPr id="0" name=""/>
        <dsp:cNvSpPr/>
      </dsp:nvSpPr>
      <dsp:spPr>
        <a:xfrm>
          <a:off x="4853565" y="510430"/>
          <a:ext cx="1239738" cy="123973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ITRF 96</a:t>
          </a:r>
          <a:endParaRPr lang="en-US" sz="1800" b="1" kern="1200" dirty="0"/>
        </a:p>
      </dsp:txBody>
      <dsp:txXfrm>
        <a:off x="4853565" y="510430"/>
        <a:ext cx="1239738" cy="123973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BB04CD0-E6DE-4A19-A5EC-9D94AD64420C}" type="datetimeFigureOut">
              <a:rPr lang="en-US"/>
              <a:pPr>
                <a:defRPr/>
              </a:pPr>
              <a:t>4/5/2010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852DE41-6A22-41DB-A68F-DF945DF9B65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F14D64-39A4-426E-A7D4-52F1C6A3ECBA}"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a-DK" sz="1200" kern="1200" dirty="0" smtClean="0">
                <a:solidFill>
                  <a:schemeClr val="tx1"/>
                </a:solidFill>
                <a:latin typeface="+mn-lt"/>
                <a:ea typeface="+mn-ea"/>
                <a:cs typeface="+mn-cs"/>
              </a:rPr>
              <a:t>Many countries have officially adopted geometric reference frames that rely (directly or indirectly) upon some realization of the International Terrestrial Reference System (ITRS).  For example, both the United States and Canada have jointly adopted a realization of the North American Datum of 1983 (NAD 83) which is defined in terms of a 14-parameter transformation from the International Terrestrial Reference Frame of 1996 (ITRF96) [Craymer et al., 2000].  In the United States, the frame is called NAD 83 (CORS96); in Canada, NAD 83 (CSRS).  Both NAD 83 (CORS96) and NAD 83 (CSRS) are related to subsequent ITRS realizations via the composition of the transformation from them to ITRF96 followed by the adopted 14-parameter transformation from ITRF96 to each subsequent ITRS realization.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852DE41-6A22-41DB-A68F-DF945DF9B652}"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sz="1200" kern="1200" dirty="0" smtClean="0">
                <a:solidFill>
                  <a:schemeClr val="tx1"/>
                </a:solidFill>
                <a:latin typeface="+mn-lt"/>
                <a:ea typeface="+mn-ea"/>
                <a:cs typeface="+mn-cs"/>
              </a:rPr>
              <a:t>The determination of the electronic-to-physical offsets is complicated and generally considered the responsibility of the particular service of the International Association of Geodesy (IAG) which pertains to that technique (being the International VLBI Service or IVS; the International Laser Ranging Service or ILRS; the International GNSS Service or IGS; and the International DORIS Service or IDS).  However, the determination of the physical-to-physical offsets can be done with terrestrial surveying techniques, though the party responsible for performing those surveys is not clear. </a:t>
            </a:r>
            <a:endParaRPr lang="en-US" dirty="0"/>
          </a:p>
        </p:txBody>
      </p:sp>
      <p:sp>
        <p:nvSpPr>
          <p:cNvPr id="4" name="Slide Number Placeholder 3"/>
          <p:cNvSpPr>
            <a:spLocks noGrp="1"/>
          </p:cNvSpPr>
          <p:nvPr>
            <p:ph type="sldNum" sz="quarter" idx="10"/>
          </p:nvPr>
        </p:nvSpPr>
        <p:spPr/>
        <p:txBody>
          <a:bodyPr/>
          <a:lstStyle/>
          <a:p>
            <a:pPr>
              <a:defRPr/>
            </a:pPr>
            <a:fld id="{6852DE41-6A22-41DB-A68F-DF945DF9B652}"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52DE41-6A22-41DB-A68F-DF945DF9B652}"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network of control points,</a:t>
            </a:r>
            <a:r>
              <a:rPr lang="en-US" baseline="0" dirty="0" smtClean="0"/>
              <a:t> already in existence at GGAO, were used to establish the PRP/PRP vector ties to each of the five observation stations.</a:t>
            </a:r>
            <a:endParaRPr lang="en-US" dirty="0"/>
          </a:p>
        </p:txBody>
      </p:sp>
      <p:sp>
        <p:nvSpPr>
          <p:cNvPr id="4" name="Slide Number Placeholder 3"/>
          <p:cNvSpPr>
            <a:spLocks noGrp="1"/>
          </p:cNvSpPr>
          <p:nvPr>
            <p:ph type="sldNum" sz="quarter" idx="10"/>
          </p:nvPr>
        </p:nvSpPr>
        <p:spPr/>
        <p:txBody>
          <a:bodyPr/>
          <a:lstStyle/>
          <a:p>
            <a:pPr>
              <a:defRPr/>
            </a:pPr>
            <a:fld id="{6852DE41-6A22-41DB-A68F-DF945DF9B65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52DE41-6A22-41DB-A68F-DF945DF9B652}"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Date Placeholder 9"/>
          <p:cNvSpPr>
            <a:spLocks noGrp="1"/>
          </p:cNvSpPr>
          <p:nvPr>
            <p:ph type="dt" sz="half" idx="10"/>
          </p:nvPr>
        </p:nvSpPr>
        <p:spPr/>
        <p:txBody>
          <a:bodyPr/>
          <a:lstStyle/>
          <a:p>
            <a:pPr>
              <a:defRPr/>
            </a:pPr>
            <a:r>
              <a:rPr lang="en-US" smtClean="0"/>
              <a:t>4/14/2010</a:t>
            </a:r>
            <a:endParaRPr lang="en-US" dirty="0"/>
          </a:p>
        </p:txBody>
      </p:sp>
      <p:sp>
        <p:nvSpPr>
          <p:cNvPr id="11" name="Slide Number Placeholder 10"/>
          <p:cNvSpPr>
            <a:spLocks noGrp="1"/>
          </p:cNvSpPr>
          <p:nvPr>
            <p:ph type="sldNum" sz="quarter" idx="11"/>
          </p:nvPr>
        </p:nvSpPr>
        <p:spPr/>
        <p:txBody>
          <a:bodyPr/>
          <a:lstStyle/>
          <a:p>
            <a:pPr>
              <a:defRPr/>
            </a:pPr>
            <a:fld id="{9BFF1EB7-48D0-4244-B994-DAA8D417C2D9}" type="slidenum">
              <a:rPr lang="en-US" smtClean="0"/>
              <a:pPr>
                <a:defRPr/>
              </a:pPr>
              <a:t>‹#›</a:t>
            </a:fld>
            <a:endParaRPr lang="en-US"/>
          </a:p>
        </p:txBody>
      </p:sp>
      <p:sp>
        <p:nvSpPr>
          <p:cNvPr id="12" name="Footer Placeholder 11"/>
          <p:cNvSpPr>
            <a:spLocks noGrp="1"/>
          </p:cNvSpPr>
          <p:nvPr>
            <p:ph type="ftr" sz="quarter" idx="12"/>
          </p:nvPr>
        </p:nvSpPr>
        <p:spPr/>
        <p:txBody>
          <a:bodyPr/>
          <a:lstStyle/>
          <a:p>
            <a:pPr>
              <a:defRPr/>
            </a:pPr>
            <a:r>
              <a:rPr lang="fr-FR" smtClean="0"/>
              <a:t>FIG 2010 General Assembly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4/14/2010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FIG 2010 General Assembly</a:t>
            </a:r>
            <a:endParaRPr lang="en-US"/>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4/14/2010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FIG 2010 General Assembly</a:t>
            </a:r>
            <a:endParaRPr lang="en-US"/>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4/14/2010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FIG 2010 General Assembly</a:t>
            </a:r>
            <a:endParaRPr lang="en-US"/>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4/14/2010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FIG 2010 General Assembly</a:t>
            </a:r>
            <a:endParaRPr lang="en-US"/>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4/14/2010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FIG 2010 General Assembly</a:t>
            </a:r>
            <a:endParaRPr lang="en-US"/>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4/14/2010</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FIG 2010 General Assembly</a:t>
            </a:r>
            <a:endParaRPr lang="en-US"/>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4/14/2010</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FIG 2010 General Assembly</a:t>
            </a:r>
            <a:endParaRPr lang="en-US"/>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4/14/2010</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FIG 2010 General Assembly</a:t>
            </a:r>
            <a:endParaRPr lang="en-US"/>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4/14/2010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FIG 2010 General Assembly</a:t>
            </a:r>
            <a:endParaRPr lang="en-US"/>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4/14/2010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FIG 2010 General Assembly</a:t>
            </a:r>
            <a:endParaRPr lang="en-US"/>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smtClean="0"/>
              <a:t>4/14/2010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FR" dirty="0" smtClean="0"/>
              <a:t>FIG 2010 General </a:t>
            </a:r>
            <a:r>
              <a:rPr lang="fr-FR" dirty="0" err="1" smtClean="0"/>
              <a:t>Assembly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3138DEA-E25C-40AF-8BEC-F9E7B072D7A0}" type="slidenum">
              <a:rPr lang="en-US"/>
              <a:pPr>
                <a:defRPr/>
              </a:pPr>
              <a:t>‹#›</a:t>
            </a:fld>
            <a:endParaRPr lang="en-US"/>
          </a:p>
        </p:txBody>
      </p:sp>
    </p:spTree>
  </p:cSld>
  <p:clrMap bg1="lt1" tx1="dk1" bg2="lt2" tx2="dk2" accent1="accent1" accent2="accent2" accent3="accent3" accent4="accent4" accent5="accent5" accent6="accent6" hlink="hlink" folHlink="folHlink"/>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smtClean="0"/>
              <a:t>4/14/2010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FR" dirty="0" smtClean="0"/>
              <a:t>FIG 2010 General </a:t>
            </a:r>
            <a:r>
              <a:rPr lang="fr-FR" dirty="0" err="1" smtClean="0"/>
              <a:t>Assembly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FF1EB7-48D0-4244-B994-DAA8D417C2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eader Slid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Title 1"/>
          <p:cNvSpPr>
            <a:spLocks noGrp="1"/>
          </p:cNvSpPr>
          <p:nvPr>
            <p:ph type="ctrTitle"/>
          </p:nvPr>
        </p:nvSpPr>
        <p:spPr>
          <a:xfrm>
            <a:off x="685800" y="2590800"/>
            <a:ext cx="7772400" cy="1470025"/>
          </a:xfrm>
        </p:spPr>
        <p:txBody>
          <a:bodyPr/>
          <a:lstStyle/>
          <a:p>
            <a:pPr eaLnBrk="1" hangingPunct="1">
              <a:defRPr/>
            </a:pPr>
            <a:r>
              <a:rPr lang="en-US" dirty="0" smtClean="0">
                <a:effectLst>
                  <a:outerShdw blurRad="38100" dist="38100" dir="2700000" algn="tl">
                    <a:srgbClr val="C0C0C0"/>
                  </a:outerShdw>
                </a:effectLst>
              </a:rPr>
              <a:t>Recent IERS Site Survey of Multiple Co-located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Geodetic Techniques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by NGS</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endParaRPr lang="en-US" dirty="0" smtClean="0">
              <a:latin typeface="Times New Roman" pitchFamily="18" charset="0"/>
              <a:cs typeface="Times New Roman" pitchFamily="18" charset="0"/>
            </a:endParaRPr>
          </a:p>
        </p:txBody>
      </p:sp>
      <p:sp>
        <p:nvSpPr>
          <p:cNvPr id="5" name="Subtitle 4"/>
          <p:cNvSpPr>
            <a:spLocks noGrp="1"/>
          </p:cNvSpPr>
          <p:nvPr>
            <p:ph type="subTitle" idx="1"/>
          </p:nvPr>
        </p:nvSpPr>
        <p:spPr>
          <a:xfrm>
            <a:off x="1371600" y="4343400"/>
            <a:ext cx="6400800" cy="1752600"/>
          </a:xfrm>
        </p:spPr>
        <p:txBody>
          <a:bodyPr/>
          <a:lstStyle/>
          <a:p>
            <a:r>
              <a:rPr lang="en-US" sz="2400" dirty="0" smtClean="0"/>
              <a:t>Kendall </a:t>
            </a:r>
            <a:r>
              <a:rPr lang="en-US" sz="2400" dirty="0" err="1" smtClean="0"/>
              <a:t>Fancher</a:t>
            </a:r>
            <a:r>
              <a:rPr lang="en-US" sz="2400" dirty="0" smtClean="0"/>
              <a:t>, </a:t>
            </a:r>
            <a:r>
              <a:rPr lang="en-US" sz="2400" u="sng" dirty="0" err="1" smtClean="0"/>
              <a:t>Dru</a:t>
            </a:r>
            <a:r>
              <a:rPr lang="en-US" sz="2400" u="sng" dirty="0" smtClean="0"/>
              <a:t> Smith</a:t>
            </a:r>
            <a:r>
              <a:rPr lang="en-US" sz="2400" dirty="0" smtClean="0"/>
              <a:t>, Steve </a:t>
            </a:r>
            <a:r>
              <a:rPr lang="en-US" sz="2400" dirty="0" err="1" smtClean="0"/>
              <a:t>Breidenbach</a:t>
            </a:r>
            <a:r>
              <a:rPr lang="en-US" sz="2400" dirty="0" smtClean="0"/>
              <a:t>, Jeff Olsen, </a:t>
            </a:r>
            <a:r>
              <a:rPr lang="en-US" sz="2400" dirty="0" err="1" smtClean="0"/>
              <a:t>Nagendra</a:t>
            </a:r>
            <a:r>
              <a:rPr lang="en-US" sz="2400" dirty="0" smtClean="0"/>
              <a:t> </a:t>
            </a:r>
            <a:r>
              <a:rPr lang="en-US" sz="2400" dirty="0" err="1" smtClean="0"/>
              <a:t>Paudel</a:t>
            </a:r>
            <a:endParaRPr lang="en-US" sz="2400" dirty="0" smtClean="0"/>
          </a:p>
          <a:p>
            <a:endParaRPr lang="en-US" sz="2400" dirty="0" smtClean="0"/>
          </a:p>
          <a:p>
            <a:r>
              <a:rPr lang="en-US" sz="2400" dirty="0" smtClean="0"/>
              <a:t>NOAA’s National Geodetic Survey, U.S.A.</a:t>
            </a:r>
            <a:endParaRPr lang="en-US" sz="2400" dirty="0"/>
          </a:p>
        </p:txBody>
      </p:sp>
      <p:sp>
        <p:nvSpPr>
          <p:cNvPr id="6" name="Date Placeholder 5"/>
          <p:cNvSpPr>
            <a:spLocks noGrp="1"/>
          </p:cNvSpPr>
          <p:nvPr>
            <p:ph type="dt" sz="half" idx="10"/>
          </p:nvPr>
        </p:nvSpPr>
        <p:spPr/>
        <p:txBody>
          <a:bodyPr/>
          <a:lstStyle/>
          <a:p>
            <a:pPr>
              <a:defRPr/>
            </a:pPr>
            <a:r>
              <a:rPr lang="en-US" smtClean="0"/>
              <a:t>4/14/2010</a:t>
            </a:r>
            <a:endParaRPr lang="en-US" dirty="0"/>
          </a:p>
        </p:txBody>
      </p:sp>
      <p:sp>
        <p:nvSpPr>
          <p:cNvPr id="7" name="Footer Placeholder 6"/>
          <p:cNvSpPr>
            <a:spLocks noGrp="1"/>
          </p:cNvSpPr>
          <p:nvPr>
            <p:ph type="ftr" sz="quarter" idx="12"/>
          </p:nvPr>
        </p:nvSpPr>
        <p:spPr/>
        <p:txBody>
          <a:bodyPr/>
          <a:lstStyle/>
          <a:p>
            <a:pPr>
              <a:defRPr/>
            </a:pPr>
            <a:r>
              <a:rPr lang="fr-FR" smtClean="0"/>
              <a:t>FIG 2010 General Assembly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GGAO</a:t>
            </a:r>
            <a:endParaRPr lang="en-US" dirty="0"/>
          </a:p>
        </p:txBody>
      </p:sp>
      <p:pic>
        <p:nvPicPr>
          <p:cNvPr id="6" name="Content Placeholder 5" descr="world.jpg"/>
          <p:cNvPicPr>
            <a:picLocks noGrp="1" noChangeAspect="1"/>
          </p:cNvPicPr>
          <p:nvPr>
            <p:ph idx="1"/>
          </p:nvPr>
        </p:nvPicPr>
        <p:blipFill>
          <a:blip r:embed="rId2" cstate="print"/>
          <a:stretch>
            <a:fillRect/>
          </a:stretch>
        </p:blipFill>
        <p:spPr>
          <a:xfrm>
            <a:off x="457200" y="1604514"/>
            <a:ext cx="8229600" cy="4517335"/>
          </a:xfrm>
        </p:spPr>
      </p:pic>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
        <p:nvSpPr>
          <p:cNvPr id="7" name="5-Point Star 6"/>
          <p:cNvSpPr/>
          <p:nvPr/>
        </p:nvSpPr>
        <p:spPr>
          <a:xfrm>
            <a:off x="2819400" y="2895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8394743">
            <a:off x="3642186" y="2730689"/>
            <a:ext cx="484632" cy="27322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GGAO</a:t>
            </a:r>
            <a:endParaRPr lang="en-US" dirty="0"/>
          </a:p>
        </p:txBody>
      </p:sp>
      <p:pic>
        <p:nvPicPr>
          <p:cNvPr id="6" name="Content Placeholder 5" descr="map of techniques at GGAO.jpg"/>
          <p:cNvPicPr>
            <a:picLocks noGrp="1" noChangeAspect="1"/>
          </p:cNvPicPr>
          <p:nvPr>
            <p:ph idx="1"/>
          </p:nvPr>
        </p:nvPicPr>
        <p:blipFill>
          <a:blip r:embed="rId2" cstate="print"/>
          <a:stretch>
            <a:fillRect/>
          </a:stretch>
        </p:blipFill>
        <p:spPr>
          <a:xfrm>
            <a:off x="1927455" y="1600200"/>
            <a:ext cx="5289089" cy="4525963"/>
          </a:xfrm>
        </p:spPr>
      </p:pic>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pic>
        <p:nvPicPr>
          <p:cNvPr id="7" name="Picture 6" descr="ggao vlbi system-1.JPG"/>
          <p:cNvPicPr>
            <a:picLocks noChangeAspect="1"/>
          </p:cNvPicPr>
          <p:nvPr/>
        </p:nvPicPr>
        <p:blipFill>
          <a:blip r:embed="rId3" cstate="print"/>
          <a:stretch>
            <a:fillRect/>
          </a:stretch>
        </p:blipFill>
        <p:spPr>
          <a:xfrm>
            <a:off x="7258877" y="536713"/>
            <a:ext cx="1736035" cy="1302026"/>
          </a:xfrm>
          <a:prstGeom prst="rect">
            <a:avLst/>
          </a:prstGeom>
        </p:spPr>
      </p:pic>
      <p:cxnSp>
        <p:nvCxnSpPr>
          <p:cNvPr id="11" name="Straight Connector 10"/>
          <p:cNvCxnSpPr/>
          <p:nvPr/>
        </p:nvCxnSpPr>
        <p:spPr>
          <a:xfrm flipV="1">
            <a:off x="5357191" y="556593"/>
            <a:ext cx="1918253" cy="13119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55365" y="1818862"/>
            <a:ext cx="3319670" cy="3478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10200" y="2299253"/>
            <a:ext cx="2292626" cy="46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70174" y="2594113"/>
            <a:ext cx="2822713" cy="14312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22" descr="Figure 02 SLR-MOBLAS-7.jpg"/>
          <p:cNvPicPr/>
          <p:nvPr/>
        </p:nvPicPr>
        <p:blipFill>
          <a:blip r:embed="rId4" cstate="print"/>
          <a:srcRect/>
          <a:stretch>
            <a:fillRect/>
          </a:stretch>
        </p:blipFill>
        <p:spPr bwMode="auto">
          <a:xfrm>
            <a:off x="318052" y="512906"/>
            <a:ext cx="1441174" cy="1917097"/>
          </a:xfrm>
          <a:prstGeom prst="rect">
            <a:avLst/>
          </a:prstGeom>
          <a:noFill/>
          <a:ln w="9525">
            <a:noFill/>
            <a:miter lim="800000"/>
            <a:headEnd/>
            <a:tailEnd/>
          </a:ln>
        </p:spPr>
      </p:pic>
      <p:cxnSp>
        <p:nvCxnSpPr>
          <p:cNvPr id="24" name="Straight Connector 23"/>
          <p:cNvCxnSpPr/>
          <p:nvPr/>
        </p:nvCxnSpPr>
        <p:spPr>
          <a:xfrm>
            <a:off x="318052" y="2405270"/>
            <a:ext cx="3134140" cy="25179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800099" y="1466022"/>
            <a:ext cx="4131366" cy="22329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Picture 27" descr="Figure 03 SLR-NGSLR.jpg"/>
          <p:cNvPicPr/>
          <p:nvPr/>
        </p:nvPicPr>
        <p:blipFill>
          <a:blip r:embed="rId5" cstate="print"/>
          <a:srcRect/>
          <a:stretch>
            <a:fillRect/>
          </a:stretch>
        </p:blipFill>
        <p:spPr bwMode="auto">
          <a:xfrm>
            <a:off x="7469698" y="4581939"/>
            <a:ext cx="1534947" cy="1378019"/>
          </a:xfrm>
          <a:prstGeom prst="rect">
            <a:avLst/>
          </a:prstGeom>
          <a:noFill/>
          <a:ln w="9525">
            <a:noFill/>
            <a:miter lim="800000"/>
            <a:headEnd/>
            <a:tailEnd/>
          </a:ln>
        </p:spPr>
      </p:pic>
      <p:cxnSp>
        <p:nvCxnSpPr>
          <p:cNvPr id="29" name="Straight Connector 28"/>
          <p:cNvCxnSpPr/>
          <p:nvPr/>
        </p:nvCxnSpPr>
        <p:spPr>
          <a:xfrm rot="10800000" flipV="1">
            <a:off x="4353340" y="4591877"/>
            <a:ext cx="3120887" cy="7653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53339" y="5635487"/>
            <a:ext cx="3130826" cy="308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5" name="Picture 34" descr="Figure 05 DORIS.jpg"/>
          <p:cNvPicPr/>
          <p:nvPr/>
        </p:nvPicPr>
        <p:blipFill>
          <a:blip r:embed="rId6" cstate="print"/>
          <a:srcRect/>
          <a:stretch>
            <a:fillRect/>
          </a:stretch>
        </p:blipFill>
        <p:spPr bwMode="auto">
          <a:xfrm>
            <a:off x="238540" y="4518992"/>
            <a:ext cx="1323768" cy="1765024"/>
          </a:xfrm>
          <a:prstGeom prst="rect">
            <a:avLst/>
          </a:prstGeom>
          <a:noFill/>
          <a:ln w="9525">
            <a:noFill/>
            <a:miter lim="800000"/>
            <a:headEnd/>
            <a:tailEnd/>
          </a:ln>
        </p:spPr>
      </p:pic>
      <p:pic>
        <p:nvPicPr>
          <p:cNvPr id="36" name="Picture 35" descr="Figure 04 GPS-GODE.jpg"/>
          <p:cNvPicPr/>
          <p:nvPr/>
        </p:nvPicPr>
        <p:blipFill>
          <a:blip r:embed="rId7" cstate="print"/>
          <a:srcRect/>
          <a:stretch>
            <a:fillRect/>
          </a:stretch>
        </p:blipFill>
        <p:spPr bwMode="auto">
          <a:xfrm>
            <a:off x="7684980" y="2335696"/>
            <a:ext cx="1391773" cy="1709530"/>
          </a:xfrm>
          <a:prstGeom prst="rect">
            <a:avLst/>
          </a:prstGeom>
          <a:noFill/>
          <a:ln w="9525">
            <a:noFill/>
            <a:miter lim="800000"/>
            <a:headEnd/>
            <a:tailEnd/>
          </a:ln>
        </p:spPr>
      </p:pic>
      <p:cxnSp>
        <p:nvCxnSpPr>
          <p:cNvPr id="37" name="Straight Connector 36"/>
          <p:cNvCxnSpPr/>
          <p:nvPr/>
        </p:nvCxnSpPr>
        <p:spPr>
          <a:xfrm flipV="1">
            <a:off x="1550504" y="6062870"/>
            <a:ext cx="1510748" cy="198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40565" y="4532243"/>
            <a:ext cx="1540565" cy="12722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GGAO Control Network</a:t>
            </a:r>
            <a:endParaRPr lang="en-US" dirty="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pic>
        <p:nvPicPr>
          <p:cNvPr id="6" name="Content Placeholder 5" descr="Figure 07 Network Diagram.jpg"/>
          <p:cNvPicPr>
            <a:picLocks noGrp="1"/>
          </p:cNvPicPr>
          <p:nvPr>
            <p:ph idx="1"/>
          </p:nvPr>
        </p:nvPicPr>
        <p:blipFill>
          <a:blip r:embed="rId3" cstate="print"/>
          <a:srcRect/>
          <a:stretch>
            <a:fillRect/>
          </a:stretch>
        </p:blipFill>
        <p:spPr bwMode="auto">
          <a:xfrm>
            <a:off x="2107096" y="1740789"/>
            <a:ext cx="5038874" cy="4316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347869"/>
            <a:ext cx="8229600" cy="1143000"/>
          </a:xfrm>
        </p:spPr>
        <p:txBody>
          <a:bodyPr/>
          <a:lstStyle/>
          <a:p>
            <a:r>
              <a:rPr lang="en-US" dirty="0" smtClean="0"/>
              <a:t>GGAO Survey Equipment</a:t>
            </a:r>
            <a:endParaRPr lang="en-US" dirty="0"/>
          </a:p>
        </p:txBody>
      </p:sp>
      <p:sp>
        <p:nvSpPr>
          <p:cNvPr id="3" name="Content Placeholder 2"/>
          <p:cNvSpPr>
            <a:spLocks noGrp="1"/>
          </p:cNvSpPr>
          <p:nvPr>
            <p:ph idx="1"/>
          </p:nvPr>
        </p:nvSpPr>
        <p:spPr>
          <a:xfrm>
            <a:off x="202551" y="1588890"/>
            <a:ext cx="8607973" cy="4525963"/>
          </a:xfrm>
        </p:spPr>
        <p:txBody>
          <a:bodyPr/>
          <a:lstStyle/>
          <a:p>
            <a:r>
              <a:rPr lang="en-US" sz="2400" dirty="0" smtClean="0"/>
              <a:t>GPS</a:t>
            </a:r>
            <a:endParaRPr lang="en-US" sz="2400" dirty="0" smtClean="0"/>
          </a:p>
          <a:p>
            <a:pPr lvl="1"/>
            <a:r>
              <a:rPr lang="en-US" sz="2400" dirty="0" smtClean="0"/>
              <a:t>Trimble R7 GNSS receivers</a:t>
            </a:r>
          </a:p>
          <a:p>
            <a:pPr lvl="1"/>
            <a:r>
              <a:rPr lang="en-US" sz="2400" dirty="0" err="1" smtClean="0"/>
              <a:t>Javad</a:t>
            </a:r>
            <a:r>
              <a:rPr lang="en-US" sz="2400" dirty="0" smtClean="0"/>
              <a:t> </a:t>
            </a:r>
            <a:r>
              <a:rPr lang="en-US" sz="2400" dirty="0" err="1" smtClean="0"/>
              <a:t>Ringant</a:t>
            </a:r>
            <a:r>
              <a:rPr lang="en-US" sz="2400" dirty="0" smtClean="0"/>
              <a:t>-DM GNSS antenna</a:t>
            </a:r>
          </a:p>
          <a:p>
            <a:r>
              <a:rPr lang="en-US" sz="2400" dirty="0" smtClean="0"/>
              <a:t>Leveling</a:t>
            </a:r>
            <a:endParaRPr lang="en-US" sz="2400" dirty="0" smtClean="0"/>
          </a:p>
          <a:p>
            <a:pPr lvl="1"/>
            <a:r>
              <a:rPr lang="en-US" sz="2400" dirty="0" err="1" smtClean="0"/>
              <a:t>Leica</a:t>
            </a:r>
            <a:r>
              <a:rPr lang="en-US" sz="2400" dirty="0" smtClean="0"/>
              <a:t> DNA03 digital level </a:t>
            </a:r>
          </a:p>
          <a:p>
            <a:pPr lvl="1"/>
            <a:r>
              <a:rPr lang="en-US" sz="2400" dirty="0" smtClean="0"/>
              <a:t>2-meter Invar staff</a:t>
            </a:r>
          </a:p>
          <a:p>
            <a:r>
              <a:rPr lang="en-US" sz="2400" dirty="0" smtClean="0"/>
              <a:t>Angles and Distances</a:t>
            </a:r>
          </a:p>
          <a:p>
            <a:pPr lvl="1"/>
            <a:r>
              <a:rPr lang="en-US" sz="2400" dirty="0" err="1" smtClean="0"/>
              <a:t>Leica</a:t>
            </a:r>
            <a:r>
              <a:rPr lang="en-US" sz="2400" dirty="0" smtClean="0"/>
              <a:t> TDMA 5005 total station</a:t>
            </a:r>
          </a:p>
          <a:p>
            <a:pPr lvl="1"/>
            <a:r>
              <a:rPr lang="en-US" sz="2400" dirty="0" err="1" smtClean="0"/>
              <a:t>Leica</a:t>
            </a:r>
            <a:r>
              <a:rPr lang="en-US" sz="2400" dirty="0" smtClean="0"/>
              <a:t> GPH1P precision </a:t>
            </a:r>
            <a:r>
              <a:rPr lang="en-US" sz="2400" dirty="0" smtClean="0"/>
              <a:t>reflectors</a:t>
            </a:r>
            <a:endParaRPr lang="en-US" sz="2400" dirty="0" smtClean="0"/>
          </a:p>
        </p:txBody>
      </p:sp>
      <p:sp>
        <p:nvSpPr>
          <p:cNvPr id="4" name="Date Placeholder 3"/>
          <p:cNvSpPr>
            <a:spLocks noGrp="1"/>
          </p:cNvSpPr>
          <p:nvPr>
            <p:ph type="dt" sz="half" idx="10"/>
          </p:nvPr>
        </p:nvSpPr>
        <p:spPr/>
        <p:txBody>
          <a:bodyPr/>
          <a:lstStyle/>
          <a:p>
            <a:pPr>
              <a:defRPr/>
            </a:pPr>
            <a:r>
              <a:rPr lang="en-US" dirty="0" smtClean="0"/>
              <a:t>4/14/2010</a:t>
            </a:r>
            <a:endParaRPr lang="en-US" dirty="0"/>
          </a:p>
        </p:txBody>
      </p:sp>
      <p:sp>
        <p:nvSpPr>
          <p:cNvPr id="5" name="Footer Placeholder 4"/>
          <p:cNvSpPr>
            <a:spLocks noGrp="1"/>
          </p:cNvSpPr>
          <p:nvPr>
            <p:ph type="ftr" sz="quarter" idx="11"/>
          </p:nvPr>
        </p:nvSpPr>
        <p:spPr/>
        <p:txBody>
          <a:bodyPr/>
          <a:lstStyle/>
          <a:p>
            <a:pPr>
              <a:defRPr/>
            </a:pPr>
            <a:r>
              <a:rPr lang="en-US" dirty="0" smtClean="0"/>
              <a:t>FIG 2010 General Assembly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791967" y="1451112"/>
            <a:ext cx="2132129" cy="285377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472527" y="3096868"/>
            <a:ext cx="1876425"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GGAO Project</a:t>
            </a:r>
            <a:endParaRPr lang="en-US" dirty="0"/>
          </a:p>
        </p:txBody>
      </p:sp>
      <p:sp>
        <p:nvSpPr>
          <p:cNvPr id="3" name="Content Placeholder 2"/>
          <p:cNvSpPr>
            <a:spLocks noGrp="1"/>
          </p:cNvSpPr>
          <p:nvPr>
            <p:ph idx="1"/>
          </p:nvPr>
        </p:nvSpPr>
        <p:spPr/>
        <p:txBody>
          <a:bodyPr/>
          <a:lstStyle/>
          <a:p>
            <a:r>
              <a:rPr lang="en-US" dirty="0" smtClean="0"/>
              <a:t>GPS data analysis completed</a:t>
            </a:r>
          </a:p>
          <a:p>
            <a:r>
              <a:rPr lang="en-US" dirty="0" smtClean="0"/>
              <a:t>Tie vector data analysis is near completion</a:t>
            </a:r>
          </a:p>
          <a:p>
            <a:r>
              <a:rPr lang="en-US" dirty="0" smtClean="0"/>
              <a:t> A project report will be delivered to the IERS in the format proposed by the </a:t>
            </a:r>
            <a:r>
              <a:rPr lang="en-US" i="1" dirty="0" smtClean="0"/>
              <a:t>IERS Site Survey and Co-location Working Group </a:t>
            </a:r>
            <a:endParaRPr lang="en-US" dirty="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 Future Work</a:t>
            </a:r>
            <a:endParaRPr lang="en-US" dirty="0"/>
          </a:p>
        </p:txBody>
      </p:sp>
      <p:sp>
        <p:nvSpPr>
          <p:cNvPr id="3" name="Content Placeholder 2"/>
          <p:cNvSpPr>
            <a:spLocks noGrp="1"/>
          </p:cNvSpPr>
          <p:nvPr>
            <p:ph idx="1"/>
          </p:nvPr>
        </p:nvSpPr>
        <p:spPr/>
        <p:txBody>
          <a:bodyPr/>
          <a:lstStyle/>
          <a:p>
            <a:r>
              <a:rPr lang="en-US" dirty="0" smtClean="0"/>
              <a:t>Planning other IERS site surveys</a:t>
            </a:r>
          </a:p>
          <a:p>
            <a:pPr lvl="1"/>
            <a:r>
              <a:rPr lang="en-US" dirty="0" smtClean="0"/>
              <a:t>Brewster (Washington State, USA, VLBI/GNSS) planned for 2010</a:t>
            </a:r>
          </a:p>
          <a:p>
            <a:pPr lvl="1"/>
            <a:endParaRPr lang="en-US" dirty="0" smtClean="0"/>
          </a:p>
          <a:p>
            <a:r>
              <a:rPr lang="en-US" dirty="0" smtClean="0"/>
              <a:t>Debating total resource allocation for future years</a:t>
            </a:r>
          </a:p>
          <a:p>
            <a:endParaRPr lang="en-US" dirty="0" smtClean="0"/>
          </a:p>
          <a:p>
            <a:r>
              <a:rPr lang="en-US" dirty="0" smtClean="0"/>
              <a:t>Engaged in </a:t>
            </a:r>
            <a:r>
              <a:rPr lang="en-US" i="1" dirty="0" smtClean="0"/>
              <a:t>IERS Site Survey and Co-location Working Group</a:t>
            </a:r>
            <a:endParaRPr lang="en-US" dirty="0" smtClean="0"/>
          </a:p>
          <a:p>
            <a:pPr lvl="1">
              <a:buNone/>
            </a:pPr>
            <a:endParaRPr lang="en-US" dirty="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 Future Work</a:t>
            </a:r>
            <a:endParaRPr lang="en-US" dirty="0"/>
          </a:p>
        </p:txBody>
      </p:sp>
      <p:sp>
        <p:nvSpPr>
          <p:cNvPr id="3" name="Content Placeholder 2"/>
          <p:cNvSpPr>
            <a:spLocks noGrp="1"/>
          </p:cNvSpPr>
          <p:nvPr>
            <p:ph idx="1"/>
          </p:nvPr>
        </p:nvSpPr>
        <p:spPr/>
        <p:txBody>
          <a:bodyPr/>
          <a:lstStyle/>
          <a:p>
            <a:r>
              <a:rPr lang="en-US" dirty="0" smtClean="0"/>
              <a:t>Evaluating external software (</a:t>
            </a:r>
            <a:r>
              <a:rPr lang="en-US" dirty="0" err="1" smtClean="0"/>
              <a:t>Sarti</a:t>
            </a:r>
            <a:r>
              <a:rPr lang="en-US" dirty="0" smtClean="0"/>
              <a:t> , Johnston) for future operational use</a:t>
            </a:r>
          </a:p>
          <a:p>
            <a:endParaRPr lang="en-US" dirty="0" smtClean="0"/>
          </a:p>
          <a:p>
            <a:r>
              <a:rPr lang="en-US" dirty="0" smtClean="0"/>
              <a:t>Training additional employees on site survey techniques</a:t>
            </a:r>
          </a:p>
          <a:p>
            <a:endParaRPr lang="en-US" dirty="0" smtClean="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 Future Work</a:t>
            </a:r>
            <a:endParaRPr lang="en-US" dirty="0"/>
          </a:p>
        </p:txBody>
      </p:sp>
      <p:sp>
        <p:nvSpPr>
          <p:cNvPr id="3" name="Content Placeholder 2"/>
          <p:cNvSpPr>
            <a:spLocks noGrp="1"/>
          </p:cNvSpPr>
          <p:nvPr>
            <p:ph idx="1"/>
          </p:nvPr>
        </p:nvSpPr>
        <p:spPr/>
        <p:txBody>
          <a:bodyPr/>
          <a:lstStyle/>
          <a:p>
            <a:r>
              <a:rPr lang="en-US" dirty="0" smtClean="0"/>
              <a:t>Efficiency is gained if the IERS has site surveys performed by local persons at local sites</a:t>
            </a:r>
          </a:p>
          <a:p>
            <a:pPr lvl="1"/>
            <a:r>
              <a:rPr lang="en-US" dirty="0" smtClean="0"/>
              <a:t>Think globally, act locally</a:t>
            </a:r>
          </a:p>
          <a:p>
            <a:pPr lvl="1"/>
            <a:endParaRPr lang="en-US" dirty="0" smtClean="0"/>
          </a:p>
          <a:p>
            <a:r>
              <a:rPr lang="en-US" dirty="0" smtClean="0"/>
              <a:t>NGS will likely work with other international agencies to develop training and workshops to encourage more international participation on IERS site surveys…we all benefit!</a:t>
            </a:r>
            <a:endParaRPr lang="en-US" dirty="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48" y="2699786"/>
            <a:ext cx="8229600" cy="1143000"/>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t>Relation between national datums and ITRF</a:t>
            </a:r>
          </a:p>
          <a:p>
            <a:endParaRPr lang="en-US" dirty="0" smtClean="0"/>
          </a:p>
          <a:p>
            <a:r>
              <a:rPr lang="en-US" dirty="0" smtClean="0"/>
              <a:t>Need for co-location site surveys</a:t>
            </a:r>
          </a:p>
          <a:p>
            <a:endParaRPr lang="en-US" dirty="0" smtClean="0"/>
          </a:p>
          <a:p>
            <a:r>
              <a:rPr lang="en-US" dirty="0" smtClean="0"/>
              <a:t>GGAO survey by NGS</a:t>
            </a:r>
          </a:p>
          <a:p>
            <a:endParaRPr lang="en-US" dirty="0" smtClean="0"/>
          </a:p>
          <a:p>
            <a:r>
              <a:rPr lang="en-US" dirty="0" smtClean="0"/>
              <a:t>Future activities</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4/14/2010</a:t>
            </a:r>
            <a:endParaRPr lang="en-US" dirty="0"/>
          </a:p>
        </p:txBody>
      </p:sp>
      <p:sp>
        <p:nvSpPr>
          <p:cNvPr id="5" name="Footer Placeholder 4"/>
          <p:cNvSpPr>
            <a:spLocks noGrp="1"/>
          </p:cNvSpPr>
          <p:nvPr>
            <p:ph type="ftr" sz="quarter" idx="11"/>
          </p:nvPr>
        </p:nvSpPr>
        <p:spPr/>
        <p:txBody>
          <a:bodyPr/>
          <a:lstStyle/>
          <a:p>
            <a:pPr>
              <a:defRPr/>
            </a:pPr>
            <a:r>
              <a:rPr lang="fr-FR" smtClean="0"/>
              <a:t>FIG 2010 General Assembly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datums and the ITRF</a:t>
            </a:r>
            <a:endParaRPr lang="en-US" dirty="0"/>
          </a:p>
        </p:txBody>
      </p:sp>
      <p:sp>
        <p:nvSpPr>
          <p:cNvPr id="3" name="Content Placeholder 2"/>
          <p:cNvSpPr>
            <a:spLocks noGrp="1"/>
          </p:cNvSpPr>
          <p:nvPr>
            <p:ph idx="1"/>
          </p:nvPr>
        </p:nvSpPr>
        <p:spPr/>
        <p:txBody>
          <a:bodyPr/>
          <a:lstStyle/>
          <a:p>
            <a:r>
              <a:rPr lang="en-US" dirty="0" smtClean="0"/>
              <a:t>2-D Horizontal datum?</a:t>
            </a:r>
          </a:p>
          <a:p>
            <a:pPr lvl="1"/>
            <a:r>
              <a:rPr lang="en-US" dirty="0" smtClean="0"/>
              <a:t>3-D Geometric Reference System!</a:t>
            </a:r>
          </a:p>
          <a:p>
            <a:pPr lvl="1"/>
            <a:endParaRPr lang="en-US" dirty="0" smtClean="0"/>
          </a:p>
          <a:p>
            <a:r>
              <a:rPr lang="en-US" dirty="0" smtClean="0"/>
              <a:t>Many countries adopt a frame tied to ITRF</a:t>
            </a:r>
          </a:p>
          <a:p>
            <a:pPr lvl="1"/>
            <a:r>
              <a:rPr lang="en-US" dirty="0" smtClean="0"/>
              <a:t>USA:	</a:t>
            </a:r>
          </a:p>
          <a:p>
            <a:pPr lvl="1"/>
            <a:endParaRPr lang="en-US" dirty="0" smtClean="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graphicFrame>
        <p:nvGraphicFramePr>
          <p:cNvPr id="6" name="Diagram 5"/>
          <p:cNvGraphicFramePr/>
          <p:nvPr/>
        </p:nvGraphicFramePr>
        <p:xfrm>
          <a:off x="1524000" y="4038600"/>
          <a:ext cx="60960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Reliance on IERS</a:t>
            </a:r>
            <a:endParaRPr lang="en-US" dirty="0"/>
          </a:p>
        </p:txBody>
      </p:sp>
      <p:sp>
        <p:nvSpPr>
          <p:cNvPr id="3" name="Content Placeholder 2"/>
          <p:cNvSpPr>
            <a:spLocks noGrp="1"/>
          </p:cNvSpPr>
          <p:nvPr>
            <p:ph idx="1"/>
          </p:nvPr>
        </p:nvSpPr>
        <p:spPr/>
        <p:txBody>
          <a:bodyPr/>
          <a:lstStyle/>
          <a:p>
            <a:r>
              <a:rPr lang="en-US" dirty="0" smtClean="0"/>
              <a:t>National Geodetic Authorities:</a:t>
            </a:r>
          </a:p>
          <a:p>
            <a:pPr lvl="1"/>
            <a:r>
              <a:rPr lang="en-US" dirty="0" smtClean="0"/>
              <a:t>Define national reference systems (datums)</a:t>
            </a:r>
          </a:p>
          <a:p>
            <a:pPr lvl="1"/>
            <a:r>
              <a:rPr lang="en-US" dirty="0" smtClean="0"/>
              <a:t>Have resources</a:t>
            </a:r>
          </a:p>
          <a:p>
            <a:pPr lvl="1"/>
            <a:r>
              <a:rPr lang="en-US" dirty="0" smtClean="0"/>
              <a:t>Rely on IERS to provide the ITRF</a:t>
            </a:r>
          </a:p>
          <a:p>
            <a:pPr lvl="1"/>
            <a:endParaRPr lang="en-US" dirty="0" smtClean="0"/>
          </a:p>
          <a:p>
            <a:r>
              <a:rPr lang="en-US" dirty="0" smtClean="0"/>
              <a:t>IERS</a:t>
            </a:r>
          </a:p>
          <a:p>
            <a:pPr lvl="1"/>
            <a:r>
              <a:rPr lang="en-US" dirty="0" smtClean="0"/>
              <a:t>Updates the ITRF</a:t>
            </a:r>
          </a:p>
          <a:p>
            <a:pPr lvl="1"/>
            <a:r>
              <a:rPr lang="en-US" dirty="0" smtClean="0"/>
              <a:t>Is a voluntary international organization</a:t>
            </a:r>
            <a:endParaRPr lang="en-US" dirty="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vs. Reliance</a:t>
            </a:r>
            <a:endParaRPr lang="en-US" dirty="0"/>
          </a:p>
        </p:txBody>
      </p:sp>
      <p:sp>
        <p:nvSpPr>
          <p:cNvPr id="3" name="Content Placeholder 2"/>
          <p:cNvSpPr>
            <a:spLocks noGrp="1"/>
          </p:cNvSpPr>
          <p:nvPr>
            <p:ph idx="1"/>
          </p:nvPr>
        </p:nvSpPr>
        <p:spPr/>
        <p:txBody>
          <a:bodyPr/>
          <a:lstStyle/>
          <a:p>
            <a:r>
              <a:rPr lang="en-US" dirty="0" smtClean="0"/>
              <a:t>My recent pitch to NGS policy makers:</a:t>
            </a:r>
          </a:p>
          <a:p>
            <a:endParaRPr lang="en-US" i="1" dirty="0" smtClean="0"/>
          </a:p>
          <a:p>
            <a:pPr>
              <a:buNone/>
            </a:pPr>
            <a:r>
              <a:rPr lang="en-US" i="1" dirty="0" smtClean="0"/>
              <a:t>	“It is the duty of those agencies with both resources and a reliance on ITRF to apply some of those resources to the improvement and maintenance of the ITRF”</a:t>
            </a:r>
          </a:p>
          <a:p>
            <a:endParaRPr lang="en-US" i="1" dirty="0" smtClean="0"/>
          </a:p>
          <a:p>
            <a:r>
              <a:rPr lang="en-US" dirty="0" smtClean="0"/>
              <a:t>Currently in NGS policy debate for 2010</a:t>
            </a:r>
            <a:endParaRPr lang="en-US" dirty="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Co-location Site Surveys</a:t>
            </a:r>
            <a:endParaRPr lang="en-US" dirty="0"/>
          </a:p>
        </p:txBody>
      </p:sp>
      <p:sp>
        <p:nvSpPr>
          <p:cNvPr id="3" name="Content Placeholder 2"/>
          <p:cNvSpPr>
            <a:spLocks noGrp="1"/>
          </p:cNvSpPr>
          <p:nvPr>
            <p:ph idx="1"/>
          </p:nvPr>
        </p:nvSpPr>
        <p:spPr/>
        <p:txBody>
          <a:bodyPr/>
          <a:lstStyle/>
          <a:p>
            <a:r>
              <a:rPr lang="en-US" dirty="0" smtClean="0"/>
              <a:t>ITRF realizations are the combination of four space geodetic techniques</a:t>
            </a:r>
          </a:p>
          <a:p>
            <a:pPr lvl="1"/>
            <a:r>
              <a:rPr lang="en-US" dirty="0" smtClean="0"/>
              <a:t>VLBI, SLR, GNSS, DORIS</a:t>
            </a:r>
          </a:p>
          <a:p>
            <a:pPr lvl="1"/>
            <a:r>
              <a:rPr lang="en-US" dirty="0" smtClean="0"/>
              <a:t>Each contributes differently to ITRF</a:t>
            </a:r>
          </a:p>
          <a:p>
            <a:pPr lvl="1"/>
            <a:r>
              <a:rPr lang="en-US" b="1" i="1" u="sng" dirty="0" smtClean="0"/>
              <a:t>Co-locating these techniques allows for their combination</a:t>
            </a:r>
            <a:r>
              <a:rPr lang="en-US" dirty="0" smtClean="0"/>
              <a:t>.  </a:t>
            </a:r>
          </a:p>
          <a:p>
            <a:pPr lvl="1"/>
            <a:r>
              <a:rPr lang="en-US" dirty="0" smtClean="0"/>
              <a:t>Examples of co-location:</a:t>
            </a:r>
          </a:p>
          <a:p>
            <a:pPr lvl="2"/>
            <a:r>
              <a:rPr lang="en-US" dirty="0" smtClean="0"/>
              <a:t>Space (SLR reflectors on GNSS satellites)</a:t>
            </a:r>
          </a:p>
          <a:p>
            <a:pPr lvl="2"/>
            <a:r>
              <a:rPr lang="en-US" dirty="0" smtClean="0"/>
              <a:t>Ground (GNSS antennas near VLBI antennas)</a:t>
            </a:r>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co-location</a:t>
            </a:r>
            <a:endParaRPr lang="en-US" dirty="0"/>
          </a:p>
        </p:txBody>
      </p:sp>
      <p:sp>
        <p:nvSpPr>
          <p:cNvPr id="3" name="Content Placeholder 2"/>
          <p:cNvSpPr>
            <a:spLocks noGrp="1"/>
          </p:cNvSpPr>
          <p:nvPr>
            <p:ph idx="1"/>
          </p:nvPr>
        </p:nvSpPr>
        <p:spPr/>
        <p:txBody>
          <a:bodyPr/>
          <a:lstStyle/>
          <a:p>
            <a:r>
              <a:rPr lang="en-US" dirty="0" smtClean="0"/>
              <a:t>Antennas “near” one another is not enough</a:t>
            </a:r>
          </a:p>
          <a:p>
            <a:endParaRPr lang="en-US" dirty="0" smtClean="0"/>
          </a:p>
          <a:p>
            <a:r>
              <a:rPr lang="en-US" dirty="0" smtClean="0"/>
              <a:t>Must know 3-D geometric vector from ERP to ERP*</a:t>
            </a:r>
          </a:p>
          <a:p>
            <a:pPr lvl="1">
              <a:buNone/>
            </a:pPr>
            <a:r>
              <a:rPr lang="en-US" dirty="0" smtClean="0"/>
              <a:t>* Electronic Reference Point</a:t>
            </a:r>
          </a:p>
          <a:p>
            <a:pPr lvl="1"/>
            <a:endParaRPr lang="en-US" dirty="0" smtClean="0"/>
          </a:p>
          <a:p>
            <a:r>
              <a:rPr lang="en-US" dirty="0" smtClean="0"/>
              <a:t>Co-location surveys only yield PRP to PRP*</a:t>
            </a:r>
          </a:p>
          <a:p>
            <a:pPr lvl="1">
              <a:buNone/>
            </a:pPr>
            <a:r>
              <a:rPr lang="en-US" dirty="0" smtClean="0"/>
              <a:t>*Physical Reference Point</a:t>
            </a:r>
            <a:endParaRPr lang="en-US" dirty="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   )   </a:t>
            </a:r>
            <a:r>
              <a:rPr lang="en-US" dirty="0" err="1" smtClean="0"/>
              <a:t>vs</a:t>
            </a:r>
            <a:r>
              <a:rPr lang="en-US" dirty="0" smtClean="0"/>
              <a:t> PRP (   )</a:t>
            </a:r>
            <a:endParaRPr lang="en-US" dirty="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
        <p:nvSpPr>
          <p:cNvPr id="6" name="Arc 5"/>
          <p:cNvSpPr/>
          <p:nvPr/>
        </p:nvSpPr>
        <p:spPr>
          <a:xfrm rot="11332383">
            <a:off x="1655478" y="-153444"/>
            <a:ext cx="3483900" cy="3483900"/>
          </a:xfrm>
          <a:prstGeom prst="arc">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hord 6"/>
          <p:cNvSpPr/>
          <p:nvPr/>
        </p:nvSpPr>
        <p:spPr>
          <a:xfrm rot="7935024">
            <a:off x="5608773" y="3259826"/>
            <a:ext cx="914400" cy="914400"/>
          </a:xfrm>
          <a:prstGeom prst="chord">
            <a:avLst>
              <a:gd name="adj1" fmla="val 2700000"/>
              <a:gd name="adj2" fmla="val 138197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5400000">
            <a:off x="450573" y="3945836"/>
            <a:ext cx="2173361" cy="13253"/>
          </a:xfrm>
          <a:prstGeom prst="line">
            <a:avLst/>
          </a:prstGeom>
          <a:ln w="228600">
            <a:solidFill>
              <a:srgbClr val="66CC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5716657" y="4073388"/>
            <a:ext cx="1295400" cy="60960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068957" y="4111488"/>
            <a:ext cx="1371600" cy="60960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sp>
        <p:nvSpPr>
          <p:cNvPr id="40" name="L-Shape 39"/>
          <p:cNvSpPr/>
          <p:nvPr/>
        </p:nvSpPr>
        <p:spPr>
          <a:xfrm rot="5400000">
            <a:off x="1431234" y="2454966"/>
            <a:ext cx="457200" cy="457200"/>
          </a:xfrm>
          <a:prstGeom prst="corner">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rot="10800000" flipV="1">
            <a:off x="1918253" y="1838738"/>
            <a:ext cx="745435" cy="725561"/>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4-Point Star 62"/>
          <p:cNvSpPr/>
          <p:nvPr/>
        </p:nvSpPr>
        <p:spPr>
          <a:xfrm>
            <a:off x="3601278" y="778565"/>
            <a:ext cx="228600" cy="2057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4-Point Star 63"/>
          <p:cNvSpPr/>
          <p:nvPr/>
        </p:nvSpPr>
        <p:spPr>
          <a:xfrm>
            <a:off x="6284843" y="765313"/>
            <a:ext cx="228600" cy="205740"/>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rot="10800000">
            <a:off x="1888437" y="2574242"/>
            <a:ext cx="4234068" cy="1152933"/>
          </a:xfrm>
          <a:prstGeom prst="straightConnector1">
            <a:avLst/>
          </a:prstGeom>
          <a:ln w="1016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69058" y="3202064"/>
            <a:ext cx="722245" cy="281606"/>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087217" y="1341783"/>
            <a:ext cx="1552669" cy="369332"/>
          </a:xfrm>
          <a:prstGeom prst="rect">
            <a:avLst/>
          </a:prstGeom>
          <a:noFill/>
        </p:spPr>
        <p:txBody>
          <a:bodyPr wrap="none" rtlCol="0">
            <a:spAutoFit/>
          </a:bodyPr>
          <a:lstStyle/>
          <a:p>
            <a:r>
              <a:rPr lang="en-US" dirty="0" smtClean="0">
                <a:solidFill>
                  <a:srgbClr val="0070C0"/>
                </a:solidFill>
              </a:rPr>
              <a:t>ERP for VLBI</a:t>
            </a:r>
            <a:endParaRPr lang="en-US" dirty="0">
              <a:solidFill>
                <a:srgbClr val="0070C0"/>
              </a:solidFill>
            </a:endParaRPr>
          </a:p>
        </p:txBody>
      </p:sp>
      <p:sp>
        <p:nvSpPr>
          <p:cNvPr id="78" name="TextBox 77"/>
          <p:cNvSpPr txBox="1"/>
          <p:nvPr/>
        </p:nvSpPr>
        <p:spPr>
          <a:xfrm>
            <a:off x="5688496" y="2199863"/>
            <a:ext cx="2518638" cy="646331"/>
          </a:xfrm>
          <a:prstGeom prst="rect">
            <a:avLst/>
          </a:prstGeom>
          <a:noFill/>
        </p:spPr>
        <p:txBody>
          <a:bodyPr wrap="none" rtlCol="0">
            <a:spAutoFit/>
          </a:bodyPr>
          <a:lstStyle/>
          <a:p>
            <a:r>
              <a:rPr lang="en-US" dirty="0" smtClean="0">
                <a:solidFill>
                  <a:srgbClr val="0070C0"/>
                </a:solidFill>
              </a:rPr>
              <a:t>ERP for GPS</a:t>
            </a:r>
          </a:p>
          <a:p>
            <a:r>
              <a:rPr lang="en-US" dirty="0" smtClean="0">
                <a:solidFill>
                  <a:srgbClr val="0070C0"/>
                </a:solidFill>
              </a:rPr>
              <a:t>(e.g. L1 Phase Center)</a:t>
            </a:r>
            <a:endParaRPr lang="en-US" dirty="0">
              <a:solidFill>
                <a:srgbClr val="0070C0"/>
              </a:solidFill>
            </a:endParaRPr>
          </a:p>
        </p:txBody>
      </p:sp>
      <p:sp>
        <p:nvSpPr>
          <p:cNvPr id="79" name="TextBox 78"/>
          <p:cNvSpPr txBox="1"/>
          <p:nvPr/>
        </p:nvSpPr>
        <p:spPr>
          <a:xfrm>
            <a:off x="725555" y="2773018"/>
            <a:ext cx="1552669" cy="369332"/>
          </a:xfrm>
          <a:prstGeom prst="rect">
            <a:avLst/>
          </a:prstGeom>
          <a:noFill/>
        </p:spPr>
        <p:txBody>
          <a:bodyPr wrap="none" rtlCol="0">
            <a:spAutoFit/>
          </a:bodyPr>
          <a:lstStyle/>
          <a:p>
            <a:r>
              <a:rPr lang="en-US" dirty="0" smtClean="0">
                <a:solidFill>
                  <a:srgbClr val="FF0000"/>
                </a:solidFill>
              </a:rPr>
              <a:t>PRP for VLBI</a:t>
            </a:r>
            <a:endParaRPr lang="en-US" dirty="0">
              <a:solidFill>
                <a:srgbClr val="FF0000"/>
              </a:solidFill>
            </a:endParaRPr>
          </a:p>
        </p:txBody>
      </p:sp>
      <p:sp>
        <p:nvSpPr>
          <p:cNvPr id="80" name="TextBox 79"/>
          <p:cNvSpPr txBox="1"/>
          <p:nvPr/>
        </p:nvSpPr>
        <p:spPr>
          <a:xfrm>
            <a:off x="6221690" y="3670854"/>
            <a:ext cx="1539845" cy="646331"/>
          </a:xfrm>
          <a:prstGeom prst="rect">
            <a:avLst/>
          </a:prstGeom>
          <a:noFill/>
        </p:spPr>
        <p:txBody>
          <a:bodyPr wrap="none" rtlCol="0">
            <a:spAutoFit/>
          </a:bodyPr>
          <a:lstStyle/>
          <a:p>
            <a:r>
              <a:rPr lang="en-US" dirty="0" smtClean="0">
                <a:solidFill>
                  <a:srgbClr val="FF0000"/>
                </a:solidFill>
              </a:rPr>
              <a:t>PRP for GPS</a:t>
            </a:r>
          </a:p>
          <a:p>
            <a:r>
              <a:rPr lang="en-US" dirty="0" smtClean="0">
                <a:solidFill>
                  <a:srgbClr val="FF0000"/>
                </a:solidFill>
              </a:rPr>
              <a:t>(e.g. ARP)</a:t>
            </a:r>
            <a:endParaRPr lang="en-US" dirty="0">
              <a:solidFill>
                <a:srgbClr val="FF0000"/>
              </a:solidFill>
            </a:endParaRPr>
          </a:p>
        </p:txBody>
      </p:sp>
      <p:sp>
        <p:nvSpPr>
          <p:cNvPr id="81" name="TextBox 80"/>
          <p:cNvSpPr txBox="1"/>
          <p:nvPr/>
        </p:nvSpPr>
        <p:spPr>
          <a:xfrm>
            <a:off x="2286000" y="2067340"/>
            <a:ext cx="2082621" cy="646331"/>
          </a:xfrm>
          <a:prstGeom prst="rect">
            <a:avLst/>
          </a:prstGeom>
          <a:noFill/>
        </p:spPr>
        <p:txBody>
          <a:bodyPr wrap="none" rtlCol="0">
            <a:spAutoFit/>
          </a:bodyPr>
          <a:lstStyle/>
          <a:p>
            <a:r>
              <a:rPr lang="en-US" i="1" dirty="0" smtClean="0"/>
              <a:t>Offset vector </a:t>
            </a:r>
          </a:p>
          <a:p>
            <a:r>
              <a:rPr lang="en-US" i="1" dirty="0" smtClean="0"/>
              <a:t>responsibility:  IVS</a:t>
            </a:r>
            <a:endParaRPr lang="en-US" i="1" dirty="0"/>
          </a:p>
        </p:txBody>
      </p:sp>
      <p:sp>
        <p:nvSpPr>
          <p:cNvPr id="82" name="TextBox 81"/>
          <p:cNvSpPr txBox="1"/>
          <p:nvPr/>
        </p:nvSpPr>
        <p:spPr>
          <a:xfrm>
            <a:off x="6359870" y="2975114"/>
            <a:ext cx="2108269" cy="646331"/>
          </a:xfrm>
          <a:prstGeom prst="rect">
            <a:avLst/>
          </a:prstGeom>
          <a:noFill/>
        </p:spPr>
        <p:txBody>
          <a:bodyPr wrap="none" rtlCol="0">
            <a:spAutoFit/>
          </a:bodyPr>
          <a:lstStyle/>
          <a:p>
            <a:r>
              <a:rPr lang="en-US" i="1" dirty="0" smtClean="0"/>
              <a:t>Offset vector </a:t>
            </a:r>
          </a:p>
          <a:p>
            <a:r>
              <a:rPr lang="en-US" i="1" dirty="0" smtClean="0"/>
              <a:t>responsibility:  IGS</a:t>
            </a:r>
            <a:endParaRPr lang="en-US" i="1" dirty="0"/>
          </a:p>
        </p:txBody>
      </p:sp>
      <p:sp>
        <p:nvSpPr>
          <p:cNvPr id="83" name="TextBox 82"/>
          <p:cNvSpPr txBox="1"/>
          <p:nvPr/>
        </p:nvSpPr>
        <p:spPr>
          <a:xfrm rot="915954">
            <a:off x="3250096" y="3289853"/>
            <a:ext cx="1877502" cy="369332"/>
          </a:xfrm>
          <a:prstGeom prst="rect">
            <a:avLst/>
          </a:prstGeom>
          <a:noFill/>
        </p:spPr>
        <p:txBody>
          <a:bodyPr wrap="none" rtlCol="0">
            <a:spAutoFit/>
          </a:bodyPr>
          <a:lstStyle/>
          <a:p>
            <a:r>
              <a:rPr lang="en-US" dirty="0" smtClean="0"/>
              <a:t>Surveyed Vector</a:t>
            </a:r>
            <a:endParaRPr lang="en-US" dirty="0"/>
          </a:p>
        </p:txBody>
      </p:sp>
      <p:sp>
        <p:nvSpPr>
          <p:cNvPr id="37" name="4-Point Star 36"/>
          <p:cNvSpPr/>
          <p:nvPr/>
        </p:nvSpPr>
        <p:spPr>
          <a:xfrm>
            <a:off x="1802295" y="2464906"/>
            <a:ext cx="228600" cy="205740"/>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4-Point Star 40"/>
          <p:cNvSpPr/>
          <p:nvPr/>
        </p:nvSpPr>
        <p:spPr>
          <a:xfrm>
            <a:off x="2534477" y="1739349"/>
            <a:ext cx="228600" cy="2057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4-Point Star 34"/>
          <p:cNvSpPr/>
          <p:nvPr/>
        </p:nvSpPr>
        <p:spPr>
          <a:xfrm>
            <a:off x="6258339" y="2918792"/>
            <a:ext cx="228600" cy="2057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5953539" y="3604592"/>
            <a:ext cx="228600" cy="205740"/>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77687" y="5476461"/>
            <a:ext cx="7079823" cy="646331"/>
          </a:xfrm>
          <a:prstGeom prst="rect">
            <a:avLst/>
          </a:prstGeom>
          <a:noFill/>
        </p:spPr>
        <p:txBody>
          <a:bodyPr wrap="none" rtlCol="0">
            <a:spAutoFit/>
          </a:bodyPr>
          <a:lstStyle/>
          <a:p>
            <a:r>
              <a:rPr lang="en-US" dirty="0" smtClean="0"/>
              <a:t>Note: PRP need not be “touchable”, just geometrically determinable</a:t>
            </a:r>
          </a:p>
          <a:p>
            <a:r>
              <a:rPr lang="en-US" dirty="0" smtClean="0"/>
              <a:t>(e.g. VLBI = intersection of two orthogonal spin axes)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GGAO Survey</a:t>
            </a:r>
            <a:endParaRPr lang="en-US" dirty="0"/>
          </a:p>
        </p:txBody>
      </p:sp>
      <p:sp>
        <p:nvSpPr>
          <p:cNvPr id="3" name="Content Placeholder 2"/>
          <p:cNvSpPr>
            <a:spLocks noGrp="1"/>
          </p:cNvSpPr>
          <p:nvPr>
            <p:ph idx="1"/>
          </p:nvPr>
        </p:nvSpPr>
        <p:spPr/>
        <p:txBody>
          <a:bodyPr/>
          <a:lstStyle/>
          <a:p>
            <a:r>
              <a:rPr lang="en-US" dirty="0" smtClean="0"/>
              <a:t>Anticipating a policy shift, NGS engaged in re-training employees in co-location survey techniques</a:t>
            </a:r>
          </a:p>
          <a:p>
            <a:endParaRPr lang="en-US" dirty="0" smtClean="0"/>
          </a:p>
          <a:p>
            <a:pPr lvl="1"/>
            <a:r>
              <a:rPr lang="en-US" dirty="0" smtClean="0"/>
              <a:t>Goddard Geophysical and Astronomical Observatory, Maryland, U.S.A.</a:t>
            </a:r>
          </a:p>
          <a:p>
            <a:pPr lvl="1"/>
            <a:endParaRPr lang="en-US" dirty="0" smtClean="0"/>
          </a:p>
          <a:p>
            <a:pPr lvl="1"/>
            <a:r>
              <a:rPr lang="en-US" dirty="0" smtClean="0"/>
              <a:t>PRP-to-PRP only</a:t>
            </a:r>
            <a:endParaRPr lang="en-US" dirty="0"/>
          </a:p>
        </p:txBody>
      </p:sp>
      <p:sp>
        <p:nvSpPr>
          <p:cNvPr id="4" name="Date Placeholder 3"/>
          <p:cNvSpPr>
            <a:spLocks noGrp="1"/>
          </p:cNvSpPr>
          <p:nvPr>
            <p:ph type="dt" sz="half" idx="10"/>
          </p:nvPr>
        </p:nvSpPr>
        <p:spPr/>
        <p:txBody>
          <a:bodyPr/>
          <a:lstStyle/>
          <a:p>
            <a:pPr>
              <a:defRPr/>
            </a:pPr>
            <a:r>
              <a:rPr lang="en-US" smtClean="0"/>
              <a:t>4/14/2010</a:t>
            </a:r>
            <a:endParaRPr lang="en-US"/>
          </a:p>
        </p:txBody>
      </p:sp>
      <p:sp>
        <p:nvSpPr>
          <p:cNvPr id="5" name="Footer Placeholder 4"/>
          <p:cNvSpPr>
            <a:spLocks noGrp="1"/>
          </p:cNvSpPr>
          <p:nvPr>
            <p:ph type="ftr" sz="quarter" idx="11"/>
          </p:nvPr>
        </p:nvSpPr>
        <p:spPr/>
        <p:txBody>
          <a:bodyPr/>
          <a:lstStyle/>
          <a:p>
            <a:pPr>
              <a:defRPr/>
            </a:pPr>
            <a:r>
              <a:rPr lang="en-US" smtClean="0"/>
              <a:t>FIG 2010 General Assembly</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TotalTime>
  <Words>737</Words>
  <Application>Microsoft Office PowerPoint</Application>
  <PresentationFormat>On-screen Show (4:3)</PresentationFormat>
  <Paragraphs>151</Paragraphs>
  <Slides>18</Slides>
  <Notes>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Custom Design</vt:lpstr>
      <vt:lpstr>Office Theme</vt:lpstr>
      <vt:lpstr>Recent IERS Site Survey of Multiple Co-located  Geodetic Techniques  by NGS  </vt:lpstr>
      <vt:lpstr>Outline</vt:lpstr>
      <vt:lpstr>National datums and the ITRF</vt:lpstr>
      <vt:lpstr>Reliance on IERS</vt:lpstr>
      <vt:lpstr>Resources vs. Reliance</vt:lpstr>
      <vt:lpstr>Co-location Site Surveys</vt:lpstr>
      <vt:lpstr>Ground co-location</vt:lpstr>
      <vt:lpstr>ERP (   )   vs PRP (   )</vt:lpstr>
      <vt:lpstr>GGAO Survey</vt:lpstr>
      <vt:lpstr>GGAO</vt:lpstr>
      <vt:lpstr>GGAO</vt:lpstr>
      <vt:lpstr>GGAO Control Network</vt:lpstr>
      <vt:lpstr>GGAO Survey Equipment</vt:lpstr>
      <vt:lpstr>Status of GGAO Project</vt:lpstr>
      <vt:lpstr>NGS Future Work</vt:lpstr>
      <vt:lpstr>NGS Future Work</vt:lpstr>
      <vt:lpstr>FIG Future Work</vt:lpstr>
      <vt:lpstr>Questions?</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Galen.Scott</dc:creator>
  <cp:lastModifiedBy>Dru Smith</cp:lastModifiedBy>
  <cp:revision>47</cp:revision>
  <dcterms:created xsi:type="dcterms:W3CDTF">2009-10-22T15:32:12Z</dcterms:created>
  <dcterms:modified xsi:type="dcterms:W3CDTF">2010-04-05T13:01:42Z</dcterms:modified>
</cp:coreProperties>
</file>