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9"/>
  </p:notesMasterIdLst>
  <p:sldIdLst>
    <p:sldId id="257" r:id="rId2"/>
    <p:sldId id="265" r:id="rId3"/>
    <p:sldId id="256" r:id="rId4"/>
    <p:sldId id="266" r:id="rId5"/>
    <p:sldId id="269" r:id="rId6"/>
    <p:sldId id="267" r:id="rId7"/>
    <p:sldId id="282" r:id="rId8"/>
    <p:sldId id="270" r:id="rId9"/>
    <p:sldId id="272" r:id="rId10"/>
    <p:sldId id="273" r:id="rId11"/>
    <p:sldId id="277" r:id="rId12"/>
    <p:sldId id="279" r:id="rId13"/>
    <p:sldId id="280" r:id="rId14"/>
    <p:sldId id="278" r:id="rId15"/>
    <p:sldId id="281" r:id="rId16"/>
    <p:sldId id="275" r:id="rId17"/>
    <p:sldId id="271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844" autoAdjust="0"/>
  </p:normalViewPr>
  <p:slideViewPr>
    <p:cSldViewPr snapToGrid="0" snapToObjects="1">
      <p:cViewPr varScale="1">
        <p:scale>
          <a:sx n="94" d="100"/>
          <a:sy n="94" d="100"/>
        </p:scale>
        <p:origin x="466" y="72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202" d="100"/>
        <a:sy n="202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06CC-0198-476D-AAFB-40F8AC8B0E88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CDE0E-0588-4364-ABD5-59A129B54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4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7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3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79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47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32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13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12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5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5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03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67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6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5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6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1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5/29/2023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yan.hippenstiel@noaa.gov" TargetMode="External"/><Relationship Id="rId5" Type="http://schemas.openxmlformats.org/officeDocument/2006/relationships/hyperlink" Target="https://www.ngs.noaa.gov/" TargetMode="Externa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JP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9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6;p27">
            <a:extLst>
              <a:ext uri="{FF2B5EF4-FFF2-40B4-BE49-F238E27FC236}">
                <a16:creationId xmlns:a16="http://schemas.microsoft.com/office/drawing/2014/main" id="{79C8B87E-486C-49C2-B7BA-88B912FB3BCD}"/>
              </a:ext>
            </a:extLst>
          </p:cNvPr>
          <p:cNvSpPr txBox="1"/>
          <p:nvPr/>
        </p:nvSpPr>
        <p:spPr>
          <a:xfrm>
            <a:off x="205740" y="2325043"/>
            <a:ext cx="3162300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NGS Field Operations Modernizing in Many Ways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FIG Working Week 2023</a:t>
            </a:r>
            <a:endParaRPr dirty="0">
              <a:solidFill>
                <a:srgbClr val="1F1F1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May 31, 2023</a:t>
            </a:r>
            <a:endParaRPr dirty="0">
              <a:solidFill>
                <a:srgbClr val="1F1F1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Ryan Hippenstiel, PLS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NGS Field Ops Branch Chief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EE2D9-F189-45A2-82D2-EB37B55DD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608" y="1369037"/>
            <a:ext cx="1981011" cy="3518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2A9AD2-5382-46B7-AF2B-D8CE42BFC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897" y="1369036"/>
            <a:ext cx="1964145" cy="3518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009416-CF0E-4E36-84F0-32BB22BE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898" y="1301422"/>
            <a:ext cx="4780822" cy="3585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34FB7F-A456-4BE3-8401-90C791C35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98" y="987097"/>
            <a:ext cx="5199922" cy="3899942"/>
          </a:xfrm>
          <a:prstGeom prst="rect">
            <a:avLst/>
          </a:prstGeom>
        </p:spPr>
      </p:pic>
      <p:pic>
        <p:nvPicPr>
          <p:cNvPr id="11" name="Picture 10" descr="Survey at Mauna Kea VLBI">
            <a:extLst>
              <a:ext uri="{FF2B5EF4-FFF2-40B4-BE49-F238E27FC236}">
                <a16:creationId xmlns:a16="http://schemas.microsoft.com/office/drawing/2014/main" id="{CCF3E9DF-8093-49EE-BF51-4935EB6A2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898" y="987427"/>
            <a:ext cx="5199922" cy="38996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54;p28">
            <a:extLst>
              <a:ext uri="{FF2B5EF4-FFF2-40B4-BE49-F238E27FC236}">
                <a16:creationId xmlns:a16="http://schemas.microsoft.com/office/drawing/2014/main" id="{7CE6242F-3B5A-4C17-ADAE-617810D16079}"/>
              </a:ext>
            </a:extLst>
          </p:cNvPr>
          <p:cNvSpPr txBox="1"/>
          <p:nvPr/>
        </p:nvSpPr>
        <p:spPr>
          <a:xfrm>
            <a:off x="6409541" y="974945"/>
            <a:ext cx="2470651" cy="397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RTK/N for control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Deflection of Vertical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Astrogeodetic azimuths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CORS/FCORS 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Tie surveys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New data exchange formats will be key to layered data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These projects inform Modernization standards, field test new tools in place, help establish new protocols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3BA680B8-7440-4BEF-9E06-230DB1FCCE73}"/>
              </a:ext>
            </a:extLst>
          </p:cNvPr>
          <p:cNvSpPr txBox="1">
            <a:spLocks/>
          </p:cNvSpPr>
          <p:nvPr/>
        </p:nvSpPr>
        <p:spPr>
          <a:xfrm>
            <a:off x="6409542" y="402245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</a:p>
        </p:txBody>
      </p:sp>
      <p:pic>
        <p:nvPicPr>
          <p:cNvPr id="11" name="Picture 10" descr="Robotic total station in Alaska">
            <a:extLst>
              <a:ext uri="{FF2B5EF4-FFF2-40B4-BE49-F238E27FC236}">
                <a16:creationId xmlns:a16="http://schemas.microsoft.com/office/drawing/2014/main" id="{548C1522-4F0C-4C59-A7DE-AE5534008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01" y="441969"/>
            <a:ext cx="3467469" cy="2601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CORS and VLBI at the same site">
            <a:extLst>
              <a:ext uri="{FF2B5EF4-FFF2-40B4-BE49-F238E27FC236}">
                <a16:creationId xmlns:a16="http://schemas.microsoft.com/office/drawing/2014/main" id="{5576B034-03B9-4A1C-9E16-BFCE5ACDE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08" y="1580622"/>
            <a:ext cx="2643007" cy="1982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Google Shape;201;p31" descr="Control diagram for observatory">
            <a:extLst>
              <a:ext uri="{FF2B5EF4-FFF2-40B4-BE49-F238E27FC236}">
                <a16:creationId xmlns:a16="http://schemas.microsoft.com/office/drawing/2014/main" id="{0C90D583-8516-423C-8F57-FBBD29C5EC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3980" y="2400300"/>
            <a:ext cx="4840178" cy="257677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95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Tie Surveys &amp; Co-location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249070" y="1086322"/>
            <a:ext cx="5016894" cy="398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cs typeface="Calibri" panose="020F0502020204030204" pitchFamily="34" charset="0"/>
                <a:sym typeface="Georgia"/>
              </a:rPr>
              <a:t>History of NGS local tie surveys:</a:t>
            </a: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cs typeface="Calibri" panose="020F0502020204030204" pitchFamily="34" charset="0"/>
                <a:sym typeface="Georgia"/>
              </a:rPr>
              <a:t>Supporting mobile VLBI and SLR programs, evolving into </a:t>
            </a: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cs typeface="Calibri" panose="020F0502020204030204" pitchFamily="34" charset="0"/>
                <a:sym typeface="Georgia"/>
              </a:rPr>
              <a:t>Supporting IERS by completing annual surveys at co-location sites</a:t>
            </a:r>
          </a:p>
          <a:p>
            <a:pPr lvl="1">
              <a:buSzPct val="100000"/>
            </a:pPr>
            <a:endParaRPr lang="en-US" sz="1600" dirty="0"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ITRF realizations are the combination of the four space geodetic techniques</a:t>
            </a: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VLBI, SLR, DORIS, GNSS</a:t>
            </a:r>
          </a:p>
          <a:p>
            <a:pPr marL="800100" lvl="1" indent="-342900">
              <a:buSzPct val="10000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Co-locating these techniques allows for their combination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Individual techniques are asking for millimeter precision</a:t>
            </a:r>
          </a:p>
          <a:p>
            <a:pPr marL="800100" lvl="1" indent="-342900">
              <a:buSzPct val="10000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3" algn="ctr"/>
            <a:r>
              <a:rPr lang="en-US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 matter how accurate the individual techniques are, a ground survey ties them together.</a:t>
            </a:r>
            <a:endParaRPr lang="en-US" sz="1600" dirty="0"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5" name="Google Shape;107;p15" descr="Field surveyor measuring SLR">
            <a:extLst>
              <a:ext uri="{FF2B5EF4-FFF2-40B4-BE49-F238E27FC236}">
                <a16:creationId xmlns:a16="http://schemas.microsoft.com/office/drawing/2014/main" id="{D55EFAB4-0427-4C41-9F21-F49C70986C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5579" y="1983543"/>
            <a:ext cx="3566336" cy="21912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087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743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IERS/ITRF Work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131174" y="1569220"/>
            <a:ext cx="4145725" cy="201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Using passive marks as our fabric, we measure ties with terrestrial observations and align with GNSS…..for now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Data goes through rigorous analysis and processing and is submitted to IERS via a SINEX file for incorporation in ITRF development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</p:txBody>
      </p:sp>
      <p:pic>
        <p:nvPicPr>
          <p:cNvPr id="13" name="Google Shape;150;p21" descr="GNSS antenna and survey prism on same survey mount">
            <a:extLst>
              <a:ext uri="{FF2B5EF4-FFF2-40B4-BE49-F238E27FC236}">
                <a16:creationId xmlns:a16="http://schemas.microsoft.com/office/drawing/2014/main" id="{AF1EC85E-7295-4C3A-ABB1-BD03281FA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3351" y="3174811"/>
            <a:ext cx="2134733" cy="16010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" name="Google Shape;156;p21" descr="GNSS antenna and survey prism on same survey pier">
            <a:extLst>
              <a:ext uri="{FF2B5EF4-FFF2-40B4-BE49-F238E27FC236}">
                <a16:creationId xmlns:a16="http://schemas.microsoft.com/office/drawing/2014/main" id="{48AFDADD-9591-4388-8F7D-60ACF04A3D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0482" b="26943"/>
          <a:stretch/>
        </p:blipFill>
        <p:spPr>
          <a:xfrm>
            <a:off x="6984122" y="1614798"/>
            <a:ext cx="2028704" cy="29552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Google Shape;157;p22" descr="Control diagram for VLBI survey">
            <a:extLst>
              <a:ext uri="{FF2B5EF4-FFF2-40B4-BE49-F238E27FC236}">
                <a16:creationId xmlns:a16="http://schemas.microsoft.com/office/drawing/2014/main" id="{CB12A372-5849-4E63-9603-218D6266CD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627" t="12229" r="26139" b="15886"/>
          <a:stretch/>
        </p:blipFill>
        <p:spPr>
          <a:xfrm>
            <a:off x="4382937" y="1126109"/>
            <a:ext cx="2495147" cy="19663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1408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9277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IERS/ITRF Work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96028" y="1157954"/>
            <a:ext cx="5166572" cy="349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Recent </a:t>
            </a:r>
            <a:r>
              <a:rPr lang="en-US" sz="1600" b="1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A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ctivit</a:t>
            </a:r>
            <a:r>
              <a:rPr lang="en-US" sz="1600" b="1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ies</a:t>
            </a:r>
            <a:endParaRPr lang="en-US" sz="1600" dirty="0">
              <a:solidFill>
                <a:schemeClr val="dk1"/>
              </a:solidFill>
              <a:ea typeface="Calibri"/>
              <a:cs typeface="Arial" panose="020B0604020202020204" pitchFamily="34" charset="0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Maui, HI (GNSS/SLR)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Westford, MA (GNSS/VLBI)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Stafford, VA (GNSS/SLR)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Table Mountain, CO (GNSS/Gravity)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Mauna Kea, HI (VLBI/GNSS)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Greenbelt/Goddard (All)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Kokee</a:t>
            </a:r>
            <a:r>
              <a:rPr lang="en-US" sz="1600" dirty="0">
                <a:solidFill>
                  <a:schemeClr val="dk1"/>
                </a:solidFill>
                <a:ea typeface="Calibri"/>
                <a:cs typeface="Arial" panose="020B0604020202020204" pitchFamily="34" charset="0"/>
                <a:sym typeface="Calibri"/>
              </a:rPr>
              <a:t> (VLBI/GNSS)</a:t>
            </a:r>
          </a:p>
          <a:p>
            <a:endParaRPr lang="en-US" sz="1600" dirty="0"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There was an increase in tie surveys vectors from GNSS to DORIS, SLR, VBLI between 2014 to 2020 (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Altamimi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2022)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Total vectors from 212 to 253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Vectors with discrepancy &lt;5mm from 64 to 96</a:t>
            </a:r>
            <a:endParaRPr lang="en-US" sz="1600" dirty="0">
              <a:cs typeface="Arial" panose="020B0604020202020204" pitchFamily="34" charset="0"/>
              <a:sym typeface="Georgia"/>
            </a:endParaRPr>
          </a:p>
        </p:txBody>
      </p:sp>
      <p:pic>
        <p:nvPicPr>
          <p:cNvPr id="8" name="Picture 7" descr="Field surveyors standing next to a CORS with VLBI in the background">
            <a:extLst>
              <a:ext uri="{FF2B5EF4-FFF2-40B4-BE49-F238E27FC236}">
                <a16:creationId xmlns:a16="http://schemas.microsoft.com/office/drawing/2014/main" id="{514023E9-DE82-4CAE-BA19-54F8C2EFB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27" y="1157954"/>
            <a:ext cx="2733945" cy="3645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4797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084" y="465205"/>
            <a:ext cx="47991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Need for Co-location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CE0FD-75BD-4CC2-9892-56E497DB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" t="2988" r="3180" b="11339"/>
          <a:stretch/>
        </p:blipFill>
        <p:spPr>
          <a:xfrm>
            <a:off x="6038489" y="1037905"/>
            <a:ext cx="2450427" cy="19299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Google Shape;106;p15">
            <a:extLst>
              <a:ext uri="{FF2B5EF4-FFF2-40B4-BE49-F238E27FC236}">
                <a16:creationId xmlns:a16="http://schemas.microsoft.com/office/drawing/2014/main" id="{E35C2F40-A8C4-41E7-ABD0-7EE12337AA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489" y="3122795"/>
            <a:ext cx="2450426" cy="18378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2FEFBA-D8CD-4A4B-9B0B-5BACF0BA71DC}"/>
              </a:ext>
            </a:extLst>
          </p:cNvPr>
          <p:cNvSpPr txBox="1"/>
          <p:nvPr/>
        </p:nvSpPr>
        <p:spPr>
          <a:xfrm>
            <a:off x="416378" y="1414635"/>
            <a:ext cx="51761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cs typeface="Calibri" panose="020F0502020204030204" pitchFamily="34" charset="0"/>
                <a:sym typeface="Georgia"/>
              </a:rPr>
              <a:t>Enhanced partnerships due to Foundation CORS development has increased need and number of partners</a:t>
            </a:r>
          </a:p>
          <a:p>
            <a:pPr marL="342900" indent="-342900">
              <a:buSzPct val="100000"/>
              <a:buChar char="•"/>
            </a:pPr>
            <a:endParaRPr lang="en-US" dirty="0"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r>
              <a:rPr lang="en-US" sz="1800" dirty="0">
                <a:cs typeface="Calibri" panose="020F0502020204030204" pitchFamily="34" charset="0"/>
                <a:sym typeface="Georgia"/>
              </a:rPr>
              <a:t>Growing interest in water levels and coastal resilience has increased the desire and need for tie surveys and layered data</a:t>
            </a:r>
          </a:p>
          <a:p>
            <a:pPr>
              <a:buSzPct val="100000"/>
            </a:pPr>
            <a:endParaRPr lang="en-US" sz="1800" dirty="0"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r>
              <a:rPr lang="en-US" dirty="0">
                <a:cs typeface="Calibri" panose="020F0502020204030204" pitchFamily="34" charset="0"/>
                <a:sym typeface="Georgia"/>
              </a:rPr>
              <a:t>Researchers and scientists are striving for (and reporting in) mm’s, so the continued need for robust field surveying protocols is only growing</a:t>
            </a:r>
            <a:endParaRPr lang="en-US" sz="1800" dirty="0">
              <a:cs typeface="Calibri" panose="020F0502020204030204" pitchFamily="34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83055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Co-location research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96028" y="1399256"/>
            <a:ext cx="4758000" cy="3985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On-going development in field protocols and research topics are development based on field discoveries, operator requests, and site-specific challenges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Current topics are VLBI antenna deformation, automated site monitoring, and the inclusion of additional sensors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InSAR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, water levels, etc.)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The value of these surveys to the overall community is immense and co-locating of sensors continues to be a growing area of expertise</a:t>
            </a:r>
          </a:p>
          <a:p>
            <a:pPr marL="342900" indent="-342900">
              <a:buSzPct val="10000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</p:txBody>
      </p:sp>
      <p:pic>
        <p:nvPicPr>
          <p:cNvPr id="6" name="Google Shape;188;p30">
            <a:extLst>
              <a:ext uri="{FF2B5EF4-FFF2-40B4-BE49-F238E27FC236}">
                <a16:creationId xmlns:a16="http://schemas.microsoft.com/office/drawing/2014/main" id="{C287065B-A24E-473E-A26E-FD78EA8F23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056" y="1584292"/>
            <a:ext cx="3590244" cy="26926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36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214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NGS Field Support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96028" y="1155556"/>
            <a:ext cx="8366972" cy="349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Surveying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Conduct or provide input on campaign surveys utilizing long-duration static GNSS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Measure local ties at co-location sites (observatories, water level stations, VLM)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Training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  <a:sym typeface="Georgia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Videos or job aids available from various projects that describe tripod calibration, receiver configuration, and best practices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Established training courses available</a:t>
            </a:r>
          </a:p>
          <a:p>
            <a:pPr marL="800100" lvl="1" indent="-342900">
              <a:buSzPct val="100000"/>
              <a:buFontTx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Lessons learned in the field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Geodetic Expertise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We will answer questions, provide feedback on survey plans, or potentially operationalize for those that have challenges requiring field work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Equipment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Georgia"/>
              </a:rPr>
              <a:t>Consistently working with CORSs, GNSS, robotic total stations, leveling procedures, etc. to determine best course forward for geodetic-quality work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36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037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Robotic total station used for deflection of the vertical observations with Big Dipper in the background">
            <a:extLst>
              <a:ext uri="{FF2B5EF4-FFF2-40B4-BE49-F238E27FC236}">
                <a16:creationId xmlns:a16="http://schemas.microsoft.com/office/drawing/2014/main" id="{498C103F-1396-4E1C-AC97-15484FFE0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80" y="1203952"/>
            <a:ext cx="4819396" cy="3614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Google Shape;154;p28">
            <a:extLst>
              <a:ext uri="{FF2B5EF4-FFF2-40B4-BE49-F238E27FC236}">
                <a16:creationId xmlns:a16="http://schemas.microsoft.com/office/drawing/2014/main" id="{3D60FEEB-ADD6-43A8-949A-35C6E9DA2A59}"/>
              </a:ext>
            </a:extLst>
          </p:cNvPr>
          <p:cNvSpPr txBox="1"/>
          <p:nvPr/>
        </p:nvSpPr>
        <p:spPr>
          <a:xfrm>
            <a:off x="5973911" y="3493770"/>
            <a:ext cx="2858389" cy="156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Ryan Hippenstiel, PLS</a:t>
            </a:r>
            <a:endParaRPr lang="en-US" sz="1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Chief, Field Operations Branch</a:t>
            </a:r>
            <a:b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NOAA's National Geodetic Survey</a:t>
            </a:r>
            <a:endParaRPr lang="en-US" sz="1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https://www.ngs.noaa.gov/</a:t>
            </a:r>
            <a:endParaRPr lang="en-US" sz="1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ryan.hippenstiel@noaa.gov</a:t>
            </a:r>
            <a:endParaRPr lang="en-US" sz="1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81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eld technicians at CORS install">
            <a:extLst>
              <a:ext uri="{FF2B5EF4-FFF2-40B4-BE49-F238E27FC236}">
                <a16:creationId xmlns:a16="http://schemas.microsoft.com/office/drawing/2014/main" id="{C3C25BDE-1024-42D9-9DCD-5E54BFF18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80" y="1605551"/>
            <a:ext cx="3601301" cy="270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Standard Work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243120" y="1263278"/>
            <a:ext cx="5083260" cy="338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Responsible for the collection and processing of surveying data for various NOAA missions.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Coastal Mapping Program ground support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GNSS observations for to support VDATUM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FAA/NGS Aeronautical Survey Program (ASP)</a:t>
            </a:r>
          </a:p>
          <a:p>
            <a:pPr marL="685800" marR="0" lvl="1" indent="-234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Campaign Surveys (GSVS, IGLD, ChesBay, GeMS)</a:t>
            </a: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Grav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-D and NOAA Vessel Support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IERS &amp; Foundation CORS local tie surveys</a:t>
            </a:r>
          </a:p>
          <a:p>
            <a:pPr marL="685800" lvl="1" indent="-234950">
              <a:lnSpc>
                <a:spcPct val="150000"/>
              </a:lnSpc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Support of technical manuals and survey protocols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lvl="1">
              <a:buClr>
                <a:schemeClr val="dk1"/>
              </a:buClr>
              <a:buSzPts val="1700"/>
            </a:pPr>
            <a:endParaRPr lang="en"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565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2050" y="455637"/>
            <a:ext cx="38602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Existing Products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Sample topobathy LiDAR dataset">
            <a:extLst>
              <a:ext uri="{FF2B5EF4-FFF2-40B4-BE49-F238E27FC236}">
                <a16:creationId xmlns:a16="http://schemas.microsoft.com/office/drawing/2014/main" id="{FD174A4B-115E-44F8-BDFB-9DB6F7304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33" y="933253"/>
            <a:ext cx="2815372" cy="2534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 descr="Real-time rover GNSS at control point">
            <a:extLst>
              <a:ext uri="{FF2B5EF4-FFF2-40B4-BE49-F238E27FC236}">
                <a16:creationId xmlns:a16="http://schemas.microsoft.com/office/drawing/2014/main" id="{03D8624D-4C0F-4DF0-B201-D0B71DDE0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912" y="2348381"/>
            <a:ext cx="3379531" cy="2534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441207-08E1-49FB-A704-865E528AB6D6}"/>
              </a:ext>
            </a:extLst>
          </p:cNvPr>
          <p:cNvSpPr/>
          <p:nvPr/>
        </p:nvSpPr>
        <p:spPr>
          <a:xfrm>
            <a:off x="5717411" y="1275776"/>
            <a:ext cx="3263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indent="-34290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NGS utilizes real-time GNSS for QA/QC on collection of remotely sensed data</a:t>
            </a:r>
          </a:p>
        </p:txBody>
      </p:sp>
    </p:spTree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DATUM webpage">
            <a:extLst>
              <a:ext uri="{FF2B5EF4-FFF2-40B4-BE49-F238E27FC236}">
                <a16:creationId xmlns:a16="http://schemas.microsoft.com/office/drawing/2014/main" id="{F61D8654-D901-4919-A52F-1874356A5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36" y="504846"/>
            <a:ext cx="4903076" cy="175336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62301" y="511452"/>
            <a:ext cx="2991891" cy="129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Transformation Tools 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DATUM Tracker Webmap">
            <a:extLst>
              <a:ext uri="{FF2B5EF4-FFF2-40B4-BE49-F238E27FC236}">
                <a16:creationId xmlns:a16="http://schemas.microsoft.com/office/drawing/2014/main" id="{2C81B130-BA76-4CFF-9243-6D9B27B16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83" y="1328173"/>
            <a:ext cx="2660104" cy="287127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20" name="Shape 87" descr="Tidal benchmark">
            <a:extLst>
              <a:ext uri="{FF2B5EF4-FFF2-40B4-BE49-F238E27FC236}">
                <a16:creationId xmlns:a16="http://schemas.microsoft.com/office/drawing/2014/main" id="{38383A22-7D91-46ED-B55A-ABBF7CAA7493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" y="3312768"/>
            <a:ext cx="1211242" cy="172333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21" name="Picture 20" descr="OPUS Shared solution example">
            <a:extLst>
              <a:ext uri="{FF2B5EF4-FFF2-40B4-BE49-F238E27FC236}">
                <a16:creationId xmlns:a16="http://schemas.microsoft.com/office/drawing/2014/main" id="{B2FB6351-52BF-4B8A-999B-1567AADD2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0808" y="1294334"/>
            <a:ext cx="2541208" cy="274038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22" name="Picture 21" descr="GNSS receiver on fixed-height tripod">
            <a:extLst>
              <a:ext uri="{FF2B5EF4-FFF2-40B4-BE49-F238E27FC236}">
                <a16:creationId xmlns:a16="http://schemas.microsoft.com/office/drawing/2014/main" id="{4D8B72DB-3796-44E1-936D-97C0065DAF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210" y="3401431"/>
            <a:ext cx="1668492" cy="163467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6" name="Picture 5" descr="VDATUM webmap with updated progress">
            <a:extLst>
              <a:ext uri="{FF2B5EF4-FFF2-40B4-BE49-F238E27FC236}">
                <a16:creationId xmlns:a16="http://schemas.microsoft.com/office/drawing/2014/main" id="{1A2C4FF0-8623-4DC0-8997-BDDFF7CED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300" y="1957870"/>
            <a:ext cx="2715709" cy="194194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sp>
        <p:nvSpPr>
          <p:cNvPr id="9" name="Google Shape;154;p28">
            <a:extLst>
              <a:ext uri="{FF2B5EF4-FFF2-40B4-BE49-F238E27FC236}">
                <a16:creationId xmlns:a16="http://schemas.microsoft.com/office/drawing/2014/main" id="{7B5448CC-2326-4813-A2C1-93DCC5D13B2B}"/>
              </a:ext>
            </a:extLst>
          </p:cNvPr>
          <p:cNvSpPr txBox="1"/>
          <p:nvPr/>
        </p:nvSpPr>
        <p:spPr>
          <a:xfrm>
            <a:off x="6846175" y="1714188"/>
            <a:ext cx="2389030" cy="181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Thousands of marks at tidal stations have been recovered and shared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4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4354" y="1489662"/>
            <a:ext cx="12724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ASP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B8823-7EE1-4B14-A4CF-EDE32190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33" y="509572"/>
            <a:ext cx="2554712" cy="22578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GNSS receiver at airport">
            <a:extLst>
              <a:ext uri="{FF2B5EF4-FFF2-40B4-BE49-F238E27FC236}">
                <a16:creationId xmlns:a16="http://schemas.microsoft.com/office/drawing/2014/main" id="{97C16CC8-FD0D-4DEF-A645-6B7F36569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74" y="978331"/>
            <a:ext cx="3658646" cy="2743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Google Shape;154;p28">
            <a:extLst>
              <a:ext uri="{FF2B5EF4-FFF2-40B4-BE49-F238E27FC236}">
                <a16:creationId xmlns:a16="http://schemas.microsoft.com/office/drawing/2014/main" id="{D48DE896-E56F-4777-ACF0-FB6A21FB0D66}"/>
              </a:ext>
            </a:extLst>
          </p:cNvPr>
          <p:cNvSpPr txBox="1"/>
          <p:nvPr/>
        </p:nvSpPr>
        <p:spPr>
          <a:xfrm>
            <a:off x="5438257" y="2062362"/>
            <a:ext cx="3604666" cy="200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Updating specs/processes with FAA</a:t>
            </a:r>
          </a:p>
          <a:p>
            <a:pPr marL="685800" lvl="1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OPUS Projects implementation</a:t>
            </a:r>
          </a:p>
          <a:p>
            <a:pPr marL="685800" lvl="1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Use of modern technology</a:t>
            </a:r>
          </a:p>
          <a:p>
            <a:pPr marL="685800" lvl="1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Reporting on database thresholds</a:t>
            </a:r>
          </a:p>
          <a:p>
            <a:pPr marL="685800" lvl="1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Advising on development of real-time protocols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 descr="Datasheet for airport control station">
            <a:extLst>
              <a:ext uri="{FF2B5EF4-FFF2-40B4-BE49-F238E27FC236}">
                <a16:creationId xmlns:a16="http://schemas.microsoft.com/office/drawing/2014/main" id="{201BB7BB-7D62-4E41-B2E4-DFE4E6CA7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22" y="3295500"/>
            <a:ext cx="3520035" cy="16870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FAA Advisory Circular">
            <a:extLst>
              <a:ext uri="{FF2B5EF4-FFF2-40B4-BE49-F238E27FC236}">
                <a16:creationId xmlns:a16="http://schemas.microsoft.com/office/drawing/2014/main" id="{2D9AE72E-FCC6-41FD-BAC4-BD12FB51B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63" y="511830"/>
            <a:ext cx="3175114" cy="22863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Field observer with RTK receiver and helicopter in background">
            <a:extLst>
              <a:ext uri="{FF2B5EF4-FFF2-40B4-BE49-F238E27FC236}">
                <a16:creationId xmlns:a16="http://schemas.microsoft.com/office/drawing/2014/main" id="{A20D67A4-7722-4B70-A098-FDFDBD709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47396" y="1739638"/>
            <a:ext cx="2866164" cy="21496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Scatter plot of survey results">
            <a:extLst>
              <a:ext uri="{FF2B5EF4-FFF2-40B4-BE49-F238E27FC236}">
                <a16:creationId xmlns:a16="http://schemas.microsoft.com/office/drawing/2014/main" id="{70CB640B-5784-4FC0-89EB-67199CEBA6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45"/>
          <a:stretch/>
        </p:blipFill>
        <p:spPr>
          <a:xfrm>
            <a:off x="2022479" y="2458592"/>
            <a:ext cx="3085079" cy="25239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4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3218" y="1754104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Website for modernized reference frames">
            <a:extLst>
              <a:ext uri="{FF2B5EF4-FFF2-40B4-BE49-F238E27FC236}">
                <a16:creationId xmlns:a16="http://schemas.microsoft.com/office/drawing/2014/main" id="{F53DCA50-9BC8-4760-AB02-1368758B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41" y="528043"/>
            <a:ext cx="3133021" cy="30074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Shape 117" descr="Rotation plot of CNMI island chain">
            <a:extLst>
              <a:ext uri="{FF2B5EF4-FFF2-40B4-BE49-F238E27FC236}">
                <a16:creationId xmlns:a16="http://schemas.microsoft.com/office/drawing/2014/main" id="{F08810B7-B9F5-4B62-880A-898DCD8FF0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9138" y="528043"/>
            <a:ext cx="1971499" cy="35975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Shape 90" descr="Vicinity map for Guam and CNMI">
            <a:extLst>
              <a:ext uri="{FF2B5EF4-FFF2-40B4-BE49-F238E27FC236}">
                <a16:creationId xmlns:a16="http://schemas.microsoft.com/office/drawing/2014/main" id="{146197E5-1263-4D5F-A0D7-5C738BC9EE2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603" y="2825291"/>
            <a:ext cx="2815802" cy="21918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Google Shape;154;p28">
            <a:extLst>
              <a:ext uri="{FF2B5EF4-FFF2-40B4-BE49-F238E27FC236}">
                <a16:creationId xmlns:a16="http://schemas.microsoft.com/office/drawing/2014/main" id="{6880D503-6A30-4D86-9E67-0023AA6F09C0}"/>
              </a:ext>
            </a:extLst>
          </p:cNvPr>
          <p:cNvSpPr txBox="1"/>
          <p:nvPr/>
        </p:nvSpPr>
        <p:spPr>
          <a:xfrm>
            <a:off x="6462002" y="2362199"/>
            <a:ext cx="2470652" cy="10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GNSS comparisons helped determine a new plate rotation model for MATRF2022</a:t>
            </a:r>
          </a:p>
        </p:txBody>
      </p:sp>
    </p:spTree>
    <p:extLst>
      <p:ext uri="{BB962C8B-B14F-4D97-AF65-F5344CB8AC3E}">
        <p14:creationId xmlns:p14="http://schemas.microsoft.com/office/powerpoint/2010/main" val="42024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3218" y="1754104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hape 98" descr="Control mark recovered in CNMI">
            <a:extLst>
              <a:ext uri="{FF2B5EF4-FFF2-40B4-BE49-F238E27FC236}">
                <a16:creationId xmlns:a16="http://schemas.microsoft.com/office/drawing/2014/main" id="{70433B11-D13F-4F2B-80AD-1D07893FB9E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368" y="2820945"/>
            <a:ext cx="2559397" cy="21114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Shape 99" descr="GNSS receiver in CNMI">
            <a:extLst>
              <a:ext uri="{FF2B5EF4-FFF2-40B4-BE49-F238E27FC236}">
                <a16:creationId xmlns:a16="http://schemas.microsoft.com/office/drawing/2014/main" id="{5E49C081-074F-4BE7-B726-456BFB7D5B9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88" y="455950"/>
            <a:ext cx="2560603" cy="19062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8" name="Shape 109" descr="GNSS receiver in CNMI">
            <a:extLst>
              <a:ext uri="{FF2B5EF4-FFF2-40B4-BE49-F238E27FC236}">
                <a16:creationId xmlns:a16="http://schemas.microsoft.com/office/drawing/2014/main" id="{8864D526-2B53-4ABE-9227-CA457350B32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965" y="455950"/>
            <a:ext cx="2333800" cy="19062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8" descr="GNSS receiver in CNMI">
            <a:extLst>
              <a:ext uri="{FF2B5EF4-FFF2-40B4-BE49-F238E27FC236}">
                <a16:creationId xmlns:a16="http://schemas.microsoft.com/office/drawing/2014/main" id="{D51B9247-379D-476D-82C7-735549BD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98" y="3256988"/>
            <a:ext cx="2233869" cy="16754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Shape 95" descr="GNSS receiver and gravimeter in CNMI with marine charter in background">
            <a:extLst>
              <a:ext uri="{FF2B5EF4-FFF2-40B4-BE49-F238E27FC236}">
                <a16:creationId xmlns:a16="http://schemas.microsoft.com/office/drawing/2014/main" id="{AC697EF3-DD6B-4E6B-848E-E8E33EC786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923" y="954867"/>
            <a:ext cx="4667531" cy="33713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Google Shape;154;p28">
            <a:extLst>
              <a:ext uri="{FF2B5EF4-FFF2-40B4-BE49-F238E27FC236}">
                <a16:creationId xmlns:a16="http://schemas.microsoft.com/office/drawing/2014/main" id="{6C99D9BB-E492-4104-BAF7-A2F2CAFA5ECB}"/>
              </a:ext>
            </a:extLst>
          </p:cNvPr>
          <p:cNvSpPr txBox="1"/>
          <p:nvPr/>
        </p:nvSpPr>
        <p:spPr>
          <a:xfrm>
            <a:off x="6462002" y="2362199"/>
            <a:ext cx="2470652" cy="127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GNSS static survey on mainland and individual islands accessed via two weeks of remote marine charter</a:t>
            </a:r>
          </a:p>
        </p:txBody>
      </p:sp>
    </p:spTree>
    <p:extLst>
      <p:ext uri="{BB962C8B-B14F-4D97-AF65-F5344CB8AC3E}">
        <p14:creationId xmlns:p14="http://schemas.microsoft.com/office/powerpoint/2010/main" val="8328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54;p28">
            <a:extLst>
              <a:ext uri="{FF2B5EF4-FFF2-40B4-BE49-F238E27FC236}">
                <a16:creationId xmlns:a16="http://schemas.microsoft.com/office/drawing/2014/main" id="{7CE6242F-3B5A-4C17-ADAE-617810D16079}"/>
              </a:ext>
            </a:extLst>
          </p:cNvPr>
          <p:cNvSpPr txBox="1"/>
          <p:nvPr/>
        </p:nvSpPr>
        <p:spPr>
          <a:xfrm>
            <a:off x="6215078" y="956371"/>
            <a:ext cx="2717576" cy="4216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Other Modernization projects include the Geoid Slope Validation Survey (GSVS) and Geoid Monitoring (</a:t>
            </a:r>
            <a:r>
              <a:rPr lang="en-US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GeMS</a:t>
            </a: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)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Projects with specific products include IGLD2022 and Chesapeake Bay VLM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Continual improvement of technology used, logistics, data collection, QA/QC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Upcoming survey in America Samoa for Foundation CORS recon and GNSS collection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3BA680B8-7440-4BEF-9E06-230DB1FCCE73}"/>
              </a:ext>
            </a:extLst>
          </p:cNvPr>
          <p:cNvSpPr txBox="1">
            <a:spLocks/>
          </p:cNvSpPr>
          <p:nvPr/>
        </p:nvSpPr>
        <p:spPr>
          <a:xfrm>
            <a:off x="6462003" y="405612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Campaigns</a:t>
            </a:r>
          </a:p>
        </p:txBody>
      </p:sp>
      <p:pic>
        <p:nvPicPr>
          <p:cNvPr id="10" name="Google Shape;160;p29" descr="GNSS receiver with lighthouses in background">
            <a:extLst>
              <a:ext uri="{FF2B5EF4-FFF2-40B4-BE49-F238E27FC236}">
                <a16:creationId xmlns:a16="http://schemas.microsoft.com/office/drawing/2014/main" id="{7EA3518D-7172-4751-BB7F-66E4857285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807" y="3605565"/>
            <a:ext cx="1913609" cy="14352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Google Shape;159;p29" descr="Equipment being prepared for GNSS survey">
            <a:extLst>
              <a:ext uri="{FF2B5EF4-FFF2-40B4-BE49-F238E27FC236}">
                <a16:creationId xmlns:a16="http://schemas.microsoft.com/office/drawing/2014/main" id="{243E7E9A-78AF-4C1F-BABD-E8DBDBEAAA0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568" b="32782"/>
          <a:stretch/>
        </p:blipFill>
        <p:spPr>
          <a:xfrm>
            <a:off x="479220" y="1977228"/>
            <a:ext cx="2923619" cy="15127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Shape 86" descr="Horizon photo of mark in GSVS17 survey">
            <a:extLst>
              <a:ext uri="{FF2B5EF4-FFF2-40B4-BE49-F238E27FC236}">
                <a16:creationId xmlns:a16="http://schemas.microsoft.com/office/drawing/2014/main" id="{F7E0D3E7-C58E-4EA6-BA08-A40E3D260C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t="8471" b="8479"/>
          <a:stretch/>
        </p:blipFill>
        <p:spPr>
          <a:xfrm>
            <a:off x="479221" y="405612"/>
            <a:ext cx="5552182" cy="14536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12" descr="Map of IGLD stations to be surveyed">
            <a:extLst>
              <a:ext uri="{FF2B5EF4-FFF2-40B4-BE49-F238E27FC236}">
                <a16:creationId xmlns:a16="http://schemas.microsoft.com/office/drawing/2014/main" id="{DAB6AEF1-BA50-4012-8A89-8CDF8520B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514" y="1986993"/>
            <a:ext cx="2444889" cy="1502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GNSS receiver on pier">
            <a:extLst>
              <a:ext uri="{FF2B5EF4-FFF2-40B4-BE49-F238E27FC236}">
                <a16:creationId xmlns:a16="http://schemas.microsoft.com/office/drawing/2014/main" id="{79795DEA-61DA-4CB4-9B95-CD3129C6F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007" y="3605565"/>
            <a:ext cx="1913609" cy="1435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484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54;p28">
            <a:extLst>
              <a:ext uri="{FF2B5EF4-FFF2-40B4-BE49-F238E27FC236}">
                <a16:creationId xmlns:a16="http://schemas.microsoft.com/office/drawing/2014/main" id="{7CE6242F-3B5A-4C17-ADAE-617810D16079}"/>
              </a:ext>
            </a:extLst>
          </p:cNvPr>
          <p:cNvSpPr txBox="1"/>
          <p:nvPr/>
        </p:nvSpPr>
        <p:spPr>
          <a:xfrm>
            <a:off x="6444955" y="1102382"/>
            <a:ext cx="2617402" cy="397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Sensor surveys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Leveling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Real-time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Leveraging GIS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Apps for Ops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These activities support Modernization products, hydrographic mapping, and scientific partners.</a:t>
            </a:r>
          </a:p>
          <a:p>
            <a:pPr>
              <a:buClr>
                <a:schemeClr val="dk1"/>
              </a:buClr>
              <a:buSzPts val="1700"/>
            </a:pPr>
            <a:endParaRPr lang="en-US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 addition they hone skills, equipment use, and protocols for high-precision work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3BA680B8-7440-4BEF-9E06-230DB1FCCE73}"/>
              </a:ext>
            </a:extLst>
          </p:cNvPr>
          <p:cNvSpPr txBox="1">
            <a:spLocks/>
          </p:cNvSpPr>
          <p:nvPr/>
        </p:nvSpPr>
        <p:spPr>
          <a:xfrm>
            <a:off x="6444955" y="496152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Tech Work</a:t>
            </a:r>
          </a:p>
        </p:txBody>
      </p:sp>
      <p:pic>
        <p:nvPicPr>
          <p:cNvPr id="15" name="Picture 14" descr="Field observer in airport hangar">
            <a:extLst>
              <a:ext uri="{FF2B5EF4-FFF2-40B4-BE49-F238E27FC236}">
                <a16:creationId xmlns:a16="http://schemas.microsoft.com/office/drawing/2014/main" id="{E517AE1B-42B7-4D8F-9FF6-A68F0DDA8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4" y="463819"/>
            <a:ext cx="2898966" cy="2174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Field observer inside NIST building lobby">
            <a:extLst>
              <a:ext uri="{FF2B5EF4-FFF2-40B4-BE49-F238E27FC236}">
                <a16:creationId xmlns:a16="http://schemas.microsoft.com/office/drawing/2014/main" id="{269D1F80-49F5-4C81-BC6C-BAFE3EB333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153" y="463822"/>
            <a:ext cx="2898962" cy="21742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NOAA NRT vessel waiting for sensor survey">
            <a:extLst>
              <a:ext uri="{FF2B5EF4-FFF2-40B4-BE49-F238E27FC236}">
                <a16:creationId xmlns:a16="http://schemas.microsoft.com/office/drawing/2014/main" id="{A5C43512-8238-42FC-A759-66C5D2072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94" y="2807928"/>
            <a:ext cx="2898966" cy="21759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NOAA Ship Picses in dry dock with total station below">
            <a:extLst>
              <a:ext uri="{FF2B5EF4-FFF2-40B4-BE49-F238E27FC236}">
                <a16:creationId xmlns:a16="http://schemas.microsoft.com/office/drawing/2014/main" id="{39F01271-E6CE-4E35-9635-64D987BD54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1436" b="3115"/>
          <a:stretch/>
        </p:blipFill>
        <p:spPr>
          <a:xfrm>
            <a:off x="3255154" y="2807929"/>
            <a:ext cx="2898962" cy="21742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0533040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14275</TotalTime>
  <Words>827</Words>
  <Application>Microsoft Office PowerPoint</Application>
  <PresentationFormat>On-screen Show (16:9)</PresentationFormat>
  <Paragraphs>139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powerpoint_template_widescreen</vt:lpstr>
      <vt:lpstr>PowerPoint Presentation</vt:lpstr>
      <vt:lpstr>Standard Work</vt:lpstr>
      <vt:lpstr>Existing Products</vt:lpstr>
      <vt:lpstr>Transformation Tools </vt:lpstr>
      <vt:lpstr>ASP</vt:lpstr>
      <vt:lpstr>Campaigns</vt:lpstr>
      <vt:lpstr>Campaigns</vt:lpstr>
      <vt:lpstr>PowerPoint Presentation</vt:lpstr>
      <vt:lpstr>PowerPoint Presentation</vt:lpstr>
      <vt:lpstr>PowerPoint Presentation</vt:lpstr>
      <vt:lpstr>Tie Surveys &amp; Co-location</vt:lpstr>
      <vt:lpstr>IERS/ITRF Work</vt:lpstr>
      <vt:lpstr>IERS/ITRF Work</vt:lpstr>
      <vt:lpstr>Need for Co-location</vt:lpstr>
      <vt:lpstr>Co-location research</vt:lpstr>
      <vt:lpstr>NGS Field Support</vt:lpstr>
      <vt:lpstr>Thank You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Field Operations Branch</dc:title>
  <dc:creator>Kevin Jordan</dc:creator>
  <cp:lastModifiedBy>Ryan Hippenstiel</cp:lastModifiedBy>
  <cp:revision>141</cp:revision>
  <dcterms:created xsi:type="dcterms:W3CDTF">2023-03-08T13:44:27Z</dcterms:created>
  <dcterms:modified xsi:type="dcterms:W3CDTF">2023-05-30T20:06:37Z</dcterms:modified>
</cp:coreProperties>
</file>