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4" autoAdjust="0"/>
    <p:restoredTop sz="94660"/>
  </p:normalViewPr>
  <p:slideViewPr>
    <p:cSldViewPr snapToGrid="0">
      <p:cViewPr varScale="1">
        <p:scale>
          <a:sx n="102" d="100"/>
          <a:sy n="102" d="100"/>
        </p:scale>
        <p:origin x="12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lvl1pPr>
            <a:lvl2pPr marL="457200" marR="0" lvl="1" indent="0" algn="l" rtl="0">
              <a:spcBef>
                <a:spcPts val="0"/>
              </a:spcBef>
              <a:buNone/>
              <a:defRPr sz="1100" b="0" i="0" u="none" strike="noStrike" cap="none"/>
            </a:lvl2pPr>
            <a:lvl3pPr marL="914400" marR="0" lvl="2" indent="0" algn="l" rtl="0">
              <a:spcBef>
                <a:spcPts val="0"/>
              </a:spcBef>
              <a:buNone/>
              <a:defRPr sz="1100" b="0" i="0" u="none" strike="noStrike" cap="none"/>
            </a:lvl3pPr>
            <a:lvl4pPr marL="1371600" marR="0" lvl="3" indent="0" algn="l" rtl="0">
              <a:spcBef>
                <a:spcPts val="0"/>
              </a:spcBef>
              <a:buNone/>
              <a:defRPr sz="1100" b="0" i="0" u="none" strike="noStrike" cap="none"/>
            </a:lvl4pPr>
            <a:lvl5pPr marL="1828800" marR="0" lvl="4" indent="0" algn="l" rtl="0">
              <a:spcBef>
                <a:spcPts val="0"/>
              </a:spcBef>
              <a:buNone/>
              <a:defRPr sz="1100" b="0" i="0" u="none" strike="noStrike" cap="none"/>
            </a:lvl5pPr>
            <a:lvl6pPr marL="2286000" marR="0" lvl="5" indent="0" algn="l" rtl="0">
              <a:spcBef>
                <a:spcPts val="0"/>
              </a:spcBef>
              <a:buNone/>
              <a:defRPr sz="1100" b="0" i="0" u="none" strike="noStrike" cap="none"/>
            </a:lvl6pPr>
            <a:lvl7pPr marL="2743200" marR="0" lvl="6" indent="0" algn="l" rtl="0">
              <a:spcBef>
                <a:spcPts val="0"/>
              </a:spcBef>
              <a:buNone/>
              <a:defRPr sz="1100" b="0" i="0" u="none" strike="noStrike" cap="none"/>
            </a:lvl7pPr>
            <a:lvl8pPr marL="3200400" marR="0" lvl="7" indent="0" algn="l" rtl="0">
              <a:spcBef>
                <a:spcPts val="0"/>
              </a:spcBef>
              <a:buNone/>
              <a:defRPr sz="1100" b="0" i="0" u="none" strike="noStrike" cap="none"/>
            </a:lvl8pPr>
            <a:lvl9pPr marL="3657600" marR="0" lvl="8" indent="0" algn="l" rtl="0">
              <a:spcBef>
                <a:spcPts val="0"/>
              </a:spcBef>
              <a:buNone/>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100" b="0" i="0" u="none" strike="noStrike" cap="none"/>
              <a:t>Submissions requires electronic copies (scanned paper or PDF forms) of the field logs.  The manager can upload a ZIP file of those copies, or load them mark-by-mark from their project web pages.</a:t>
            </a: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100" b="0" i="0" u="none" strike="noStrike" cap="none"/>
              <a:t>The most significant changes for OP2IDB occur in the Setup Adjustment form.</a:t>
            </a: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t>Five adjustment types are listed and required for a submission.  </a:t>
            </a:r>
            <a:r>
              <a:rPr lang="en-US" sz="1100" b="0" i="0" u="none" strike="noStrike" cap="none">
                <a:solidFill>
                  <a:schemeClr val="dk1"/>
                </a:solidFill>
              </a:rPr>
              <a:t>Adjustments types must be completed in the left-to-right order shown on the form.  Later adjustment types are disabled until the earlier ones are completed.</a:t>
            </a:r>
          </a:p>
          <a:p>
            <a:pPr marL="457200" marR="0" lvl="0" indent="-228600" algn="l" rtl="0">
              <a:spcBef>
                <a:spcPts val="1000"/>
              </a:spcBef>
              <a:spcAft>
                <a:spcPts val="0"/>
              </a:spcAft>
              <a:buSzPct val="100000"/>
              <a:buFont typeface="Arial"/>
              <a:buChar char="●"/>
            </a:pPr>
            <a:r>
              <a:rPr lang="en-US" sz="1100" b="0" i="0" u="none" strike="noStrike" cap="none"/>
              <a:t>Other: for backwards compatibility, a standard OPUS-Projects adjustment and creates b-file.</a:t>
            </a:r>
          </a:p>
          <a:p>
            <a:pPr marL="457200" marR="0" lvl="0" indent="-228600" algn="l" rtl="0">
              <a:spcBef>
                <a:spcPts val="1000"/>
              </a:spcBef>
              <a:spcAft>
                <a:spcPts val="0"/>
              </a:spcAft>
              <a:buSzPct val="100000"/>
              <a:buFont typeface="Arial"/>
              <a:buChar char="●"/>
            </a:pPr>
            <a:r>
              <a:rPr lang="en-US" sz="1100" b="0" i="0" u="none" strike="noStrike" cap="none"/>
              <a:t>Horizontal-free: constrain a single set of horizontal coordinates and a single ellipsoid height coordinate.</a:t>
            </a:r>
          </a:p>
          <a:p>
            <a:pPr marL="457200" marR="0" lvl="0" indent="-228600" algn="l" rtl="0">
              <a:spcBef>
                <a:spcPts val="1000"/>
              </a:spcBef>
              <a:spcAft>
                <a:spcPts val="0"/>
              </a:spcAft>
              <a:buSzPct val="100000"/>
              <a:buFont typeface="Arial"/>
              <a:buChar char="●"/>
            </a:pPr>
            <a:r>
              <a:rPr lang="en-US" sz="1100" b="0" i="0" u="none" strike="noStrike" cap="none"/>
              <a:t>Horizontal-constrained: fix all currently published positions and ellipsoid heights.</a:t>
            </a:r>
          </a:p>
          <a:p>
            <a:pPr marL="457200" marR="0" lvl="0" indent="-228600" algn="l" rtl="0">
              <a:spcBef>
                <a:spcPts val="1000"/>
              </a:spcBef>
              <a:spcAft>
                <a:spcPts val="0"/>
              </a:spcAft>
              <a:buSzPct val="100000"/>
              <a:buFont typeface="Arial"/>
              <a:buChar char="●"/>
            </a:pPr>
            <a:r>
              <a:rPr lang="en-US" sz="1100" b="0" i="0" u="none" strike="noStrike" cap="none"/>
              <a:t>Vertical-free: fix one position and one published orthometric height.</a:t>
            </a:r>
          </a:p>
          <a:p>
            <a:pPr marL="457200" marR="0" lvl="0" indent="-228600" algn="l" rtl="0">
              <a:spcBef>
                <a:spcPts val="1000"/>
              </a:spcBef>
              <a:spcAft>
                <a:spcPts val="0"/>
              </a:spcAft>
              <a:buSzPct val="100000"/>
              <a:buFont typeface="Arial"/>
              <a:buChar char="●"/>
            </a:pPr>
            <a:r>
              <a:rPr lang="en-US" sz="1100" b="0" i="0" u="none" strike="noStrike" cap="none"/>
              <a:t>Vertical-constrained: constrain all previously adjusted orthometric heights and one NAD 83 adjusted position.</a:t>
            </a:r>
          </a:p>
          <a:p>
            <a:pPr marL="0" marR="0" lvl="0" indent="0" algn="l" rtl="0">
              <a:spcBef>
                <a:spcPts val="0"/>
              </a:spcBef>
              <a:spcAft>
                <a:spcPts val="0"/>
              </a:spcAft>
              <a:buClr>
                <a:schemeClr val="dk1"/>
              </a:buClr>
              <a:buSzPct val="25000"/>
              <a:buFont typeface="Arial"/>
              <a:buNone/>
            </a:pPr>
            <a:endParaRPr sz="1100" b="0" i="0" u="none" strike="noStrike" cap="none"/>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rPr>
              <a:t>Only the appropriate “source” for an adjustment is offered as a selection.  In this case, the session solution results.</a:t>
            </a:r>
          </a:p>
          <a:p>
            <a:pPr marL="0" marR="0" lvl="0" indent="0" algn="l" rtl="0">
              <a:spcBef>
                <a:spcPts val="0"/>
              </a:spcBef>
              <a:spcAft>
                <a:spcPts val="0"/>
              </a:spcAft>
              <a:buSzPct val="25000"/>
              <a:buFont typeface="Arial"/>
              <a:buNone/>
            </a:pPr>
            <a:endParaRPr sz="1100" b="0" i="0" u="none" strike="noStrike" cap="none"/>
          </a:p>
          <a:p>
            <a:pPr marL="0" marR="0" lvl="0" indent="0" algn="l" rtl="0">
              <a:spcBef>
                <a:spcPts val="0"/>
              </a:spcBef>
              <a:buSzPct val="25000"/>
              <a:buFont typeface="Arial"/>
              <a:buNone/>
            </a:pPr>
            <a:r>
              <a:rPr lang="en-US" sz="1100" b="0" i="0" u="none" strike="noStrike" cap="none"/>
              <a:t>The constraint defaults offered are appropriate for the adjustment type based upon project information and previous processing.  These defaults can, of course, be changed, but should be quite reasonable.</a:t>
            </a: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Font typeface="Arial"/>
              <a:buNone/>
            </a:pPr>
            <a:r>
              <a:rPr lang="en-US" sz="1100" b="0" i="0" u="none" strike="noStrike" cap="none"/>
              <a:t>The horizontal-free, A.K.A. minimally constrained adjustment constrains only one set of horizontal coordinates and one ellipsoidal height.  This is a “final test” to confirm that no outliers exist in the session processing results.  It also computes the appropriate scaling for the horizontal and vertical components of the GPS vectors to be applied before beginning the subsequent adjustments.</a:t>
            </a:r>
          </a:p>
          <a:p>
            <a:pPr marL="0" marR="0" lvl="0" indent="0" algn="l" rtl="0">
              <a:spcBef>
                <a:spcPts val="0"/>
              </a:spcBef>
              <a:spcAft>
                <a:spcPts val="0"/>
              </a:spcAft>
              <a:buSzPct val="25000"/>
              <a:buFont typeface="Arial"/>
              <a:buNone/>
            </a:pPr>
            <a:endParaRPr sz="1100" b="0" i="0" u="none" strike="noStrike" cap="none"/>
          </a:p>
          <a:p>
            <a:pPr marL="0" marR="0" lvl="0" indent="0" algn="l" rtl="0">
              <a:spcBef>
                <a:spcPts val="0"/>
              </a:spcBef>
              <a:buSzPct val="25000"/>
              <a:buFont typeface="Arial"/>
              <a:buNone/>
            </a:pPr>
            <a:r>
              <a:rPr lang="en-US" sz="1100" b="0" i="0" u="none" strike="noStrike" cap="none"/>
              <a:t>Again, the constraint defaults are appropriate to the adjustment type.  In the case of a horizontal-free adjustment, the CORS hub is offered as the mark to be constrained by default.</a:t>
            </a: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100" b="0" i="0" u="none" strike="noStrike" cap="none"/>
              <a:t>Horizontal-constrained holds all marks with published coordinates.  This adjustment “creates” the NAD 83 coordinates derived from this survey.</a:t>
            </a: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Font typeface="Arial"/>
              <a:buNone/>
            </a:pPr>
            <a:r>
              <a:rPr lang="en-US" sz="1100" b="0" i="0" u="none" strike="noStrike" cap="none"/>
              <a:t>A vertical-free adjustment performs a similar function for the vertical adjustment as the horizontal-free does for the horizontal adjustment.</a:t>
            </a:r>
          </a:p>
          <a:p>
            <a:pPr marL="0" marR="0" lvl="0" indent="0" algn="l" rtl="0">
              <a:spcBef>
                <a:spcPts val="0"/>
              </a:spcBef>
              <a:spcAft>
                <a:spcPts val="0"/>
              </a:spcAft>
              <a:buSzPct val="25000"/>
              <a:buFont typeface="Arial"/>
              <a:buNone/>
            </a:pPr>
            <a:endParaRPr sz="1100" b="0" i="0" u="none" strike="noStrike" cap="none"/>
          </a:p>
          <a:p>
            <a:pPr marL="0" marR="0" lvl="0" indent="0" algn="l" rtl="0">
              <a:spcBef>
                <a:spcPts val="0"/>
              </a:spcBef>
              <a:buSzPct val="25000"/>
              <a:buFont typeface="Arial"/>
              <a:buNone/>
            </a:pPr>
            <a:r>
              <a:rPr lang="en-US" sz="1100" b="0" i="0" u="none" strike="noStrike" cap="none"/>
              <a:t>One pair of horizontal coordinates and one published orthometric height are held.  Note that, once again, reasonable defaults are suggested.</a:t>
            </a: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Font typeface="Arial"/>
              <a:buNone/>
            </a:pPr>
            <a:r>
              <a:rPr lang="en-US" sz="1100" b="0" i="0" u="none" strike="noStrike" cap="none"/>
              <a:t>The vertical-</a:t>
            </a:r>
            <a:r>
              <a:rPr lang="en-US" sz="1100" b="0" i="0" u="none" strike="noStrike" cap="none">
                <a:solidFill>
                  <a:schemeClr val="dk1"/>
                </a:solidFill>
              </a:rPr>
              <a:t>constrained</a:t>
            </a:r>
            <a:r>
              <a:rPr lang="en-US" sz="1100" b="0" i="0" u="none" strike="noStrike" cap="none"/>
              <a:t> is for the vertical what horizontal-constrained is for the horizontal.</a:t>
            </a:r>
          </a:p>
          <a:p>
            <a:pPr marL="0" marR="0" lvl="0" indent="0" algn="l" rtl="0">
              <a:spcBef>
                <a:spcPts val="0"/>
              </a:spcBef>
              <a:spcAft>
                <a:spcPts val="0"/>
              </a:spcAft>
              <a:buSzPct val="25000"/>
              <a:buFont typeface="Arial"/>
              <a:buNone/>
            </a:pPr>
            <a:endParaRPr sz="1100" b="0" i="0" u="none" strike="noStrike" cap="none"/>
          </a:p>
          <a:p>
            <a:pPr marL="0" marR="0" lvl="0" indent="0" algn="l" rtl="0">
              <a:spcBef>
                <a:spcPts val="0"/>
              </a:spcBef>
              <a:buSzPct val="25000"/>
              <a:buFont typeface="Arial"/>
              <a:buNone/>
            </a:pPr>
            <a:r>
              <a:rPr lang="en-US" sz="1100" b="0" i="0" u="none" strike="noStrike" cap="none"/>
              <a:t>In this case, all mark with published orthometric heights are offered as the defaults as needed and expected.  One pair of horizontal coordinates must be constrained and a reasonable default is offered.</a:t>
            </a: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100" b="0" i="0" u="none" strike="noStrike" cap="none"/>
              <a:t>We’ll diverge briefly to talk about changes to the adjustment reports.  The ADJUST program output file will be included in the processing attachments or available through the “Show File” control.  As always, an OPUS-like summary report is also attached to the email.  In that summary, additional tables appear to help with quality control.</a:t>
            </a: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100" b="0" i="0" u="none" strike="noStrike" cap="none"/>
              <a:t>Of course, a project report is required for publication.  An electronic copy of that report will be uploaded and stored with the project.</a:t>
            </a: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Font typeface="Arial"/>
              <a:buNone/>
            </a:pPr>
            <a:r>
              <a:rPr lang="en-US" sz="1100" b="0" i="0" u="none" strike="noStrike" cap="none"/>
              <a:t>When all processing is complete and all files are uploaded, the project manager will click the “Review and Submit to IDB” button.  A popup window appears with a table confirming that all necessary components of a submission exist in the project and the project results are complete.  If so, a button is enable that will create the submission.  An action summary report will be sent to the user and the submission package sent on to the IDB team.</a:t>
            </a:r>
          </a:p>
          <a:p>
            <a:pPr marL="0" marR="0" lvl="0" indent="0" algn="l" rtl="0">
              <a:spcBef>
                <a:spcPts val="0"/>
              </a:spcBef>
              <a:buSzPct val="25000"/>
              <a:buFont typeface="Arial"/>
              <a:buNone/>
            </a:pPr>
            <a:endParaRPr sz="1100" b="0" i="0" u="none" strike="noStrike" cap="none"/>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rPr>
              <a:t>Re-inventing bluebooking means going from users creating and NGS interpreting strongly formatted reports to users entering information in much more human-friendly ways and NGS receiving that information formatted in much more flexible formats like XML.</a:t>
            </a:r>
          </a:p>
          <a:p>
            <a:pPr marL="0" marR="0" lvl="0" indent="0" algn="l" rtl="0">
              <a:spcBef>
                <a:spcPts val="0"/>
              </a:spcBef>
              <a:buClr>
                <a:schemeClr val="dk1"/>
              </a:buClr>
              <a:buSzPct val="25000"/>
              <a:buFont typeface="Arial"/>
              <a:buNone/>
            </a:pPr>
            <a:endParaRPr sz="1100" b="0" i="0" u="none" strike="noStrike" cap="none" dirty="0">
              <a:solidFill>
                <a:schemeClr val="dk1"/>
              </a:solidFill>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Font typeface="Arial"/>
              <a:buNone/>
            </a:pPr>
            <a:r>
              <a:rPr lang="en-US" sz="1100" b="0" i="0" u="none" strike="noStrike" cap="none" dirty="0"/>
              <a:t>User’s go from columns-are-important, numeric codes stand for words text editing to entering those words and making selections from menus on a form.  All the “dusty stuff” is hidden.</a:t>
            </a:r>
          </a:p>
          <a:p>
            <a:pPr marL="0" marR="0" lvl="0" indent="0" algn="l" rtl="0">
              <a:spcBef>
                <a:spcPts val="0"/>
              </a:spcBef>
              <a:spcAft>
                <a:spcPts val="0"/>
              </a:spcAft>
              <a:buSzPct val="25000"/>
              <a:buFont typeface="Arial"/>
              <a:buNone/>
            </a:pPr>
            <a:endParaRPr sz="1100" b="0" i="0" u="none" strike="noStrike" cap="none" dirty="0"/>
          </a:p>
          <a:p>
            <a:pPr marL="0" marR="0" lvl="0" indent="0" algn="l" rtl="0">
              <a:spcBef>
                <a:spcPts val="0"/>
              </a:spcBef>
              <a:buSzPct val="25000"/>
              <a:buFont typeface="Arial"/>
              <a:buNone/>
            </a:pPr>
            <a:r>
              <a:rPr lang="en-US" sz="1100" b="0" i="0" u="none" strike="noStrike" cap="none" dirty="0"/>
              <a:t>Once the “dusty stuff” is hidden and users are comfortable with that, then the NGS can change the way results are encoded.  Those changes won’t be reflected in the GUI so users won’t care.</a:t>
            </a: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100" b="0" i="0" u="none" strike="noStrike" cap="none"/>
              <a:t>In short: demonstrate that OPUS-Projects can “feed” the IDB.</a:t>
            </a: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Font typeface="Arial"/>
              <a:buNone/>
            </a:pPr>
            <a:r>
              <a:rPr lang="en-US" sz="1100" b="0" i="0" u="none" strike="noStrike" cap="none"/>
              <a:t>The enhancements are selected from some of the most popular requests made by users.</a:t>
            </a:r>
          </a:p>
          <a:p>
            <a:pPr marL="0" marR="0" lvl="0" indent="0" algn="l" rtl="0">
              <a:spcBef>
                <a:spcPts val="0"/>
              </a:spcBef>
              <a:spcAft>
                <a:spcPts val="0"/>
              </a:spcAft>
              <a:buSzPct val="25000"/>
              <a:buFont typeface="Arial"/>
              <a:buNone/>
            </a:pPr>
            <a:endParaRPr sz="1100" b="0" i="0" u="none" strike="noStrike" cap="none"/>
          </a:p>
          <a:p>
            <a:pPr marL="0" marR="0" lvl="0" indent="0" algn="l" rtl="0">
              <a:spcBef>
                <a:spcPts val="0"/>
              </a:spcBef>
              <a:buSzPct val="25000"/>
              <a:buFont typeface="Arial"/>
              <a:buNone/>
            </a:pPr>
            <a:r>
              <a:rPr lang="en-US" sz="1100" b="0" i="0" u="none" strike="noStrike" cap="none"/>
              <a:t>You’ll see some of the enhancements in these slides.</a:t>
            </a: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100" b="0" i="0" u="none" strike="noStrike" cap="none"/>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100" b="0" i="0" u="none" strike="noStrike" cap="none"/>
              <a:t>For projects already in OPUS-Projects, manager’s will be able to enter the project tracking ID after-the-fact making it possible to submit those projects for publication in the IDB if they meet publication requirements.</a:t>
            </a: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100" b="0" i="0" u="none" strike="noStrike" cap="none"/>
              <a:t>When a project tracking ID is attached to a project, controls specific to creating a submission become available.</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Font typeface="Arial"/>
              <a:buNone/>
            </a:pPr>
            <a:r>
              <a:rPr lang="en-US" sz="1100" b="0" i="0" u="none" strike="noStrike" cap="none"/>
              <a:t>Mark description files created by WinDesc are required for publication at this time.</a:t>
            </a:r>
          </a:p>
          <a:p>
            <a:pPr marL="0" marR="0" lvl="0" indent="0" algn="l" rtl="0">
              <a:spcBef>
                <a:spcPts val="0"/>
              </a:spcBef>
              <a:spcAft>
                <a:spcPts val="0"/>
              </a:spcAft>
              <a:buSzPct val="25000"/>
              <a:buFont typeface="Arial"/>
              <a:buNone/>
            </a:pPr>
            <a:endParaRPr sz="1100" b="0" i="0" u="none" strike="noStrike" cap="none"/>
          </a:p>
          <a:p>
            <a:pPr marL="0" marR="0" lvl="0" indent="0" algn="l" rtl="0">
              <a:spcBef>
                <a:spcPts val="0"/>
              </a:spcBef>
              <a:spcAft>
                <a:spcPts val="0"/>
              </a:spcAft>
              <a:buSzPct val="25000"/>
              <a:buFont typeface="Arial"/>
              <a:buNone/>
            </a:pPr>
            <a:r>
              <a:rPr lang="en-US" sz="1100" b="0" i="0" u="none" strike="noStrike" cap="none"/>
              <a:t>WinDesc is a Microsoft Windows program.  While it could be made available through a web app, the effort required to do so are beyond the scope of this project.</a:t>
            </a:r>
          </a:p>
          <a:p>
            <a:pPr marL="0" marR="0" lvl="0" indent="0" algn="l" rtl="0">
              <a:spcBef>
                <a:spcPts val="0"/>
              </a:spcBef>
              <a:spcAft>
                <a:spcPts val="0"/>
              </a:spcAft>
              <a:buSzPct val="25000"/>
              <a:buFont typeface="Arial"/>
              <a:buNone/>
            </a:pPr>
            <a:endParaRPr sz="1100" b="0" i="0" u="none" strike="noStrike" cap="none"/>
          </a:p>
          <a:p>
            <a:pPr marL="0" marR="0" lvl="0" indent="0" algn="l" rtl="0">
              <a:spcBef>
                <a:spcPts val="0"/>
              </a:spcBef>
              <a:spcAft>
                <a:spcPts val="0"/>
              </a:spcAft>
              <a:buSzPct val="25000"/>
              <a:buFont typeface="Arial"/>
              <a:buNone/>
            </a:pPr>
            <a:r>
              <a:rPr lang="en-US" sz="1100" b="0" i="0" u="none" strike="noStrike" cap="none"/>
              <a:t>Therefore, a means to upload the WinDesc description files is provided.</a:t>
            </a:r>
          </a:p>
          <a:p>
            <a:pPr marL="0" marR="0" lvl="0" indent="0" algn="l" rtl="0">
              <a:spcBef>
                <a:spcPts val="0"/>
              </a:spcBef>
              <a:spcAft>
                <a:spcPts val="0"/>
              </a:spcAft>
              <a:buSzPct val="25000"/>
              <a:buFont typeface="Arial"/>
              <a:buNone/>
            </a:pPr>
            <a:endParaRPr sz="1100" b="0" i="0" u="none" strike="noStrike" cap="none"/>
          </a:p>
          <a:p>
            <a:pPr marL="0" marR="0" lvl="0" indent="0" algn="l" rtl="0">
              <a:spcBef>
                <a:spcPts val="0"/>
              </a:spcBef>
              <a:buSzPct val="25000"/>
              <a:buFont typeface="Arial"/>
              <a:buNone/>
            </a:pPr>
            <a:r>
              <a:rPr lang="en-US" sz="1100" b="0" i="0" u="none" strike="noStrike" cap="none"/>
              <a:t>In a future version of OPUS-Projects, online description creation should be possible.</a:t>
            </a: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k.schenewerk@noa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gs.noaa.gov/FGCS/BlueBoo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p:nvPr/>
        </p:nvSpPr>
        <p:spPr>
          <a:xfrm>
            <a:off x="457200" y="1476375"/>
            <a:ext cx="8229600" cy="1582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200" b="0" i="0" u="none" strike="noStrike" cap="none">
                <a:solidFill>
                  <a:schemeClr val="dk1"/>
                </a:solidFill>
                <a:latin typeface="Times New Roman"/>
                <a:ea typeface="Times New Roman"/>
                <a:cs typeface="Times New Roman"/>
                <a:sym typeface="Times New Roman"/>
              </a:rPr>
              <a:t>OPUS-Projects to the</a:t>
            </a:r>
            <a:br>
              <a:rPr lang="en-US" sz="4200" b="0" i="0" u="none" strike="noStrike" cap="none">
                <a:solidFill>
                  <a:schemeClr val="dk1"/>
                </a:solidFill>
                <a:latin typeface="Times New Roman"/>
                <a:ea typeface="Times New Roman"/>
                <a:cs typeface="Times New Roman"/>
                <a:sym typeface="Times New Roman"/>
              </a:rPr>
            </a:br>
            <a:r>
              <a:rPr lang="en-US" sz="4200" b="0" i="0" u="none" strike="noStrike" cap="none">
                <a:solidFill>
                  <a:schemeClr val="dk1"/>
                </a:solidFill>
                <a:latin typeface="Times New Roman"/>
                <a:ea typeface="Times New Roman"/>
                <a:cs typeface="Times New Roman"/>
                <a:sym typeface="Times New Roman"/>
              </a:rPr>
              <a:t>NGS Integrated Data Base</a:t>
            </a:r>
          </a:p>
        </p:txBody>
      </p:sp>
      <p:sp>
        <p:nvSpPr>
          <p:cNvPr id="85" name="Shape 85"/>
          <p:cNvSpPr txBox="1"/>
          <p:nvPr/>
        </p:nvSpPr>
        <p:spPr>
          <a:xfrm>
            <a:off x="457200" y="3213100"/>
            <a:ext cx="8229600" cy="29130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Times New Roman"/>
                <a:ea typeface="Times New Roman"/>
                <a:cs typeface="Times New Roman"/>
                <a:sym typeface="Times New Roman"/>
              </a:rPr>
              <a:t>Mark Schenewerk</a:t>
            </a:r>
          </a:p>
          <a:p>
            <a:pPr marL="0" marR="0" lvl="0" indent="0" algn="ctr" rtl="0">
              <a:lnSpc>
                <a:spcPct val="100000"/>
              </a:lnSpc>
              <a:spcBef>
                <a:spcPts val="0"/>
              </a:spcBef>
              <a:spcAft>
                <a:spcPts val="0"/>
              </a:spcAft>
              <a:buClr>
                <a:schemeClr val="dk1"/>
              </a:buClr>
              <a:buSzPct val="25000"/>
              <a:buFont typeface="Arial"/>
              <a:buNone/>
            </a:pPr>
            <a:r>
              <a:rPr lang="en-US" sz="3200" b="0" i="0" u="sng" strike="noStrike" cap="none">
                <a:solidFill>
                  <a:schemeClr val="hlink"/>
                </a:solidFill>
                <a:latin typeface="Times New Roman"/>
                <a:ea typeface="Times New Roman"/>
                <a:cs typeface="Times New Roman"/>
                <a:sym typeface="Times New Roman"/>
                <a:hlinkClick r:id="rId4"/>
              </a:rPr>
              <a:t>mark.schenewerk@noaa.gov</a:t>
            </a:r>
          </a:p>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Times New Roman"/>
                <a:ea typeface="Times New Roman"/>
                <a:cs typeface="Times New Roman"/>
                <a:sym typeface="Times New Roman"/>
              </a:rPr>
              <a:t>816-994-3067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Manager’s page: Upload Field Logs.</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79" name="Shape 179"/>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180" name="Shape 180"/>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10</a:t>
            </a:fld>
            <a:endParaRPr lang="en-US" sz="1400" b="0" i="0" u="none" strike="noStrike" cap="none">
              <a:solidFill>
                <a:srgbClr val="000000"/>
              </a:solidFill>
              <a:latin typeface="Times New Roman"/>
              <a:ea typeface="Times New Roman"/>
              <a:cs typeface="Times New Roman"/>
              <a:sym typeface="Times New Roman"/>
            </a:endParaRPr>
          </a:p>
        </p:txBody>
      </p:sp>
      <p:sp>
        <p:nvSpPr>
          <p:cNvPr id="181" name="Shape 181"/>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grpSp>
        <p:nvGrpSpPr>
          <p:cNvPr id="182" name="Shape 182"/>
          <p:cNvGrpSpPr/>
          <p:nvPr/>
        </p:nvGrpSpPr>
        <p:grpSpPr>
          <a:xfrm>
            <a:off x="1399475" y="1122500"/>
            <a:ext cx="6340400" cy="5233849"/>
            <a:chOff x="1399475" y="1122500"/>
            <a:chExt cx="6340400" cy="5233849"/>
          </a:xfrm>
        </p:grpSpPr>
        <p:pic>
          <p:nvPicPr>
            <p:cNvPr id="183" name="Shape 183"/>
            <p:cNvPicPr preferRelativeResize="0"/>
            <p:nvPr/>
          </p:nvPicPr>
          <p:blipFill rotWithShape="1">
            <a:blip r:embed="rId3">
              <a:alphaModFix/>
            </a:blip>
            <a:srcRect t="21132" b="2548"/>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184" name="Shape 184"/>
            <p:cNvPicPr preferRelativeResize="0"/>
            <p:nvPr/>
          </p:nvPicPr>
          <p:blipFill rotWithShape="1">
            <a:blip r:embed="rId3">
              <a:alphaModFix/>
            </a:blip>
            <a:srcRect t="52955" r="84161" b="40670"/>
            <a:stretch/>
          </p:blipFill>
          <p:spPr>
            <a:xfrm>
              <a:off x="1399475" y="3304748"/>
              <a:ext cx="1004224"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Manager’s page: Setup Adjustment.</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90" name="Shape 190"/>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191" name="Shape 191"/>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11</a:t>
            </a:fld>
            <a:endParaRPr lang="en-US" sz="1400" b="0" i="0" u="none" strike="noStrike" cap="none">
              <a:solidFill>
                <a:srgbClr val="000000"/>
              </a:solidFill>
              <a:latin typeface="Times New Roman"/>
              <a:ea typeface="Times New Roman"/>
              <a:cs typeface="Times New Roman"/>
              <a:sym typeface="Times New Roman"/>
            </a:endParaRPr>
          </a:p>
        </p:txBody>
      </p:sp>
      <p:sp>
        <p:nvSpPr>
          <p:cNvPr id="192" name="Shape 192"/>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grpSp>
        <p:nvGrpSpPr>
          <p:cNvPr id="193" name="Shape 193"/>
          <p:cNvGrpSpPr/>
          <p:nvPr/>
        </p:nvGrpSpPr>
        <p:grpSpPr>
          <a:xfrm>
            <a:off x="1399475" y="1122500"/>
            <a:ext cx="6340400" cy="5233849"/>
            <a:chOff x="1399475" y="1122500"/>
            <a:chExt cx="6340400" cy="5233849"/>
          </a:xfrm>
        </p:grpSpPr>
        <p:pic>
          <p:nvPicPr>
            <p:cNvPr id="194" name="Shape 194"/>
            <p:cNvPicPr preferRelativeResize="0"/>
            <p:nvPr/>
          </p:nvPicPr>
          <p:blipFill rotWithShape="1">
            <a:blip r:embed="rId3">
              <a:alphaModFix/>
            </a:blip>
            <a:srcRect t="21132" b="2548"/>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195" name="Shape 195"/>
            <p:cNvPicPr preferRelativeResize="0"/>
            <p:nvPr/>
          </p:nvPicPr>
          <p:blipFill rotWithShape="1">
            <a:blip r:embed="rId3">
              <a:alphaModFix/>
            </a:blip>
            <a:srcRect t="57160" r="84161" b="36464"/>
            <a:stretch/>
          </p:blipFill>
          <p:spPr>
            <a:xfrm>
              <a:off x="1399475" y="3593175"/>
              <a:ext cx="1004224"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Adjustment setup form.</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01" name="Shape 201"/>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02" name="Shape 202"/>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12</a:t>
            </a:fld>
            <a:endParaRPr lang="en-US" sz="1400" b="0" i="0" u="none" strike="noStrike" cap="none">
              <a:solidFill>
                <a:srgbClr val="000000"/>
              </a:solidFill>
              <a:latin typeface="Times New Roman"/>
              <a:ea typeface="Times New Roman"/>
              <a:cs typeface="Times New Roman"/>
              <a:sym typeface="Times New Roman"/>
            </a:endParaRPr>
          </a:p>
        </p:txBody>
      </p:sp>
      <p:sp>
        <p:nvSpPr>
          <p:cNvPr id="203" name="Shape 203"/>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grpSp>
        <p:nvGrpSpPr>
          <p:cNvPr id="204" name="Shape 204"/>
          <p:cNvGrpSpPr/>
          <p:nvPr/>
        </p:nvGrpSpPr>
        <p:grpSpPr>
          <a:xfrm>
            <a:off x="1081000" y="1122500"/>
            <a:ext cx="6977349" cy="5233849"/>
            <a:chOff x="1081000" y="1122500"/>
            <a:chExt cx="6977349" cy="5233849"/>
          </a:xfrm>
        </p:grpSpPr>
        <p:pic>
          <p:nvPicPr>
            <p:cNvPr id="205" name="Shape 205"/>
            <p:cNvPicPr preferRelativeResize="0"/>
            <p:nvPr/>
          </p:nvPicPr>
          <p:blipFill rotWithShape="1">
            <a:blip r:embed="rId3">
              <a:alphaModFix/>
            </a:blip>
            <a:srcRect t="6860" b="16820"/>
            <a:stretch/>
          </p:blipFill>
          <p:spPr>
            <a:xfrm>
              <a:off x="1081000" y="1122500"/>
              <a:ext cx="6977349" cy="5233849"/>
            </a:xfrm>
            <a:prstGeom prst="rect">
              <a:avLst/>
            </a:prstGeom>
            <a:noFill/>
            <a:ln w="28575" cap="flat" cmpd="sng">
              <a:solidFill>
                <a:srgbClr val="0B5394"/>
              </a:solidFill>
              <a:prstDash val="solid"/>
              <a:round/>
              <a:headEnd type="none" w="med" len="med"/>
              <a:tailEnd type="none" w="med" len="med"/>
            </a:ln>
          </p:spPr>
        </p:pic>
        <p:pic>
          <p:nvPicPr>
            <p:cNvPr id="206" name="Shape 206"/>
            <p:cNvPicPr preferRelativeResize="0"/>
            <p:nvPr/>
          </p:nvPicPr>
          <p:blipFill rotWithShape="1">
            <a:blip r:embed="rId3">
              <a:alphaModFix/>
            </a:blip>
            <a:srcRect t="18317" b="78791"/>
            <a:stretch/>
          </p:blipFill>
          <p:spPr>
            <a:xfrm>
              <a:off x="1081000" y="1908099"/>
              <a:ext cx="6977349" cy="19824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Adjustment setup: horizontal-free</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12" name="Shape 212"/>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13" name="Shape 213"/>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13</a:t>
            </a:fld>
            <a:endParaRPr lang="en-US" sz="1400" b="0" i="0" u="none" strike="noStrike" cap="none">
              <a:solidFill>
                <a:srgbClr val="000000"/>
              </a:solidFill>
              <a:latin typeface="Times New Roman"/>
              <a:ea typeface="Times New Roman"/>
              <a:cs typeface="Times New Roman"/>
              <a:sym typeface="Times New Roman"/>
            </a:endParaRPr>
          </a:p>
        </p:txBody>
      </p:sp>
      <p:sp>
        <p:nvSpPr>
          <p:cNvPr id="214" name="Shape 214"/>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pic>
        <p:nvPicPr>
          <p:cNvPr id="215" name="Shape 215"/>
          <p:cNvPicPr preferRelativeResize="0"/>
          <p:nvPr/>
        </p:nvPicPr>
        <p:blipFill rotWithShape="1">
          <a:blip r:embed="rId3">
            <a:alphaModFix/>
          </a:blip>
          <a:srcRect t="12951" b="10729"/>
          <a:stretch/>
        </p:blipFill>
        <p:spPr>
          <a:xfrm>
            <a:off x="1081000" y="1122500"/>
            <a:ext cx="6977349" cy="5233849"/>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Adjustment setup: horizontal-constrained</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21" name="Shape 221"/>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22" name="Shape 222"/>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14</a:t>
            </a:fld>
            <a:endParaRPr lang="en-US" sz="1400" b="0" i="0" u="none" strike="noStrike" cap="none">
              <a:solidFill>
                <a:srgbClr val="000000"/>
              </a:solidFill>
              <a:latin typeface="Times New Roman"/>
              <a:ea typeface="Times New Roman"/>
              <a:cs typeface="Times New Roman"/>
              <a:sym typeface="Times New Roman"/>
            </a:endParaRPr>
          </a:p>
        </p:txBody>
      </p:sp>
      <p:sp>
        <p:nvSpPr>
          <p:cNvPr id="223" name="Shape 223"/>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pic>
        <p:nvPicPr>
          <p:cNvPr id="224" name="Shape 224"/>
          <p:cNvPicPr preferRelativeResize="0"/>
          <p:nvPr/>
        </p:nvPicPr>
        <p:blipFill rotWithShape="1">
          <a:blip r:embed="rId3">
            <a:alphaModFix/>
          </a:blip>
          <a:srcRect t="6990" b="16690"/>
          <a:stretch/>
        </p:blipFill>
        <p:spPr>
          <a:xfrm>
            <a:off x="1081000" y="1122500"/>
            <a:ext cx="6977349" cy="5233849"/>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Adjustment setup: vertical-free</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30" name="Shape 230"/>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31" name="Shape 231"/>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15</a:t>
            </a:fld>
            <a:endParaRPr lang="en-US" sz="1400" b="0" i="0" u="none" strike="noStrike" cap="none">
              <a:solidFill>
                <a:srgbClr val="000000"/>
              </a:solidFill>
              <a:latin typeface="Times New Roman"/>
              <a:ea typeface="Times New Roman"/>
              <a:cs typeface="Times New Roman"/>
              <a:sym typeface="Times New Roman"/>
            </a:endParaRPr>
          </a:p>
        </p:txBody>
      </p:sp>
      <p:sp>
        <p:nvSpPr>
          <p:cNvPr id="232" name="Shape 232"/>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pic>
        <p:nvPicPr>
          <p:cNvPr id="233" name="Shape 233"/>
          <p:cNvPicPr preferRelativeResize="0"/>
          <p:nvPr/>
        </p:nvPicPr>
        <p:blipFill rotWithShape="1">
          <a:blip r:embed="rId3">
            <a:alphaModFix/>
          </a:blip>
          <a:srcRect t="7112" b="16567"/>
          <a:stretch/>
        </p:blipFill>
        <p:spPr>
          <a:xfrm>
            <a:off x="1083325" y="1122500"/>
            <a:ext cx="6977349" cy="5233849"/>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Adjustment setup: vertical-constrained</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39" name="Shape 239"/>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40" name="Shape 240"/>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16</a:t>
            </a:fld>
            <a:endParaRPr lang="en-US" sz="1400" b="0" i="0" u="none" strike="noStrike" cap="none">
              <a:solidFill>
                <a:srgbClr val="000000"/>
              </a:solidFill>
              <a:latin typeface="Times New Roman"/>
              <a:ea typeface="Times New Roman"/>
              <a:cs typeface="Times New Roman"/>
              <a:sym typeface="Times New Roman"/>
            </a:endParaRPr>
          </a:p>
        </p:txBody>
      </p:sp>
      <p:sp>
        <p:nvSpPr>
          <p:cNvPr id="241" name="Shape 241"/>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pic>
        <p:nvPicPr>
          <p:cNvPr id="242" name="Shape 242"/>
          <p:cNvPicPr preferRelativeResize="0"/>
          <p:nvPr/>
        </p:nvPicPr>
        <p:blipFill rotWithShape="1">
          <a:blip r:embed="rId3">
            <a:alphaModFix/>
          </a:blip>
          <a:srcRect t="6944" b="16742"/>
          <a:stretch/>
        </p:blipFill>
        <p:spPr>
          <a:xfrm>
            <a:off x="1083325" y="1122500"/>
            <a:ext cx="6977349" cy="5233849"/>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Changes to the OPUS-like adjustment report.</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48" name="Shape 248"/>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49" name="Shape 249"/>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17</a:t>
            </a:fld>
            <a:endParaRPr lang="en-US" sz="1400" b="0" i="0" u="none" strike="noStrike" cap="none">
              <a:solidFill>
                <a:srgbClr val="000000"/>
              </a:solidFill>
              <a:latin typeface="Times New Roman"/>
              <a:ea typeface="Times New Roman"/>
              <a:cs typeface="Times New Roman"/>
              <a:sym typeface="Times New Roman"/>
            </a:endParaRPr>
          </a:p>
        </p:txBody>
      </p:sp>
      <p:sp>
        <p:nvSpPr>
          <p:cNvPr id="250" name="Shape 250"/>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pic>
        <p:nvPicPr>
          <p:cNvPr id="251" name="Shape 251"/>
          <p:cNvPicPr preferRelativeResize="0"/>
          <p:nvPr/>
        </p:nvPicPr>
        <p:blipFill rotWithShape="1">
          <a:blip r:embed="rId3">
            <a:alphaModFix/>
          </a:blip>
          <a:srcRect t="21136" b="7499"/>
          <a:stretch/>
        </p:blipFill>
        <p:spPr>
          <a:xfrm>
            <a:off x="890275" y="1122500"/>
            <a:ext cx="7358799" cy="4894300"/>
          </a:xfrm>
          <a:prstGeom prst="rect">
            <a:avLst/>
          </a:prstGeom>
          <a:noFill/>
          <a:ln w="28575" cap="flat" cmpd="sng">
            <a:solidFill>
              <a:srgbClr val="0B5394"/>
            </a:solidFill>
            <a:prstDash val="solid"/>
            <a:round/>
            <a:headEnd type="none" w="med" len="med"/>
            <a:tailEnd type="none" w="med" len="med"/>
          </a:ln>
        </p:spPr>
      </p:pic>
      <p:pic>
        <p:nvPicPr>
          <p:cNvPr id="252" name="Shape 252"/>
          <p:cNvPicPr preferRelativeResize="0"/>
          <p:nvPr/>
        </p:nvPicPr>
        <p:blipFill rotWithShape="1">
          <a:blip r:embed="rId3">
            <a:alphaModFix/>
          </a:blip>
          <a:srcRect t="29881" b="65420"/>
          <a:stretch/>
        </p:blipFill>
        <p:spPr>
          <a:xfrm>
            <a:off x="890275" y="1722250"/>
            <a:ext cx="7358799" cy="322149"/>
          </a:xfrm>
          <a:prstGeom prst="rect">
            <a:avLst/>
          </a:prstGeom>
          <a:noFill/>
          <a:ln w="76200" cap="flat" cmpd="sng">
            <a:solidFill>
              <a:srgbClr val="FFFF00"/>
            </a:solidFill>
            <a:prstDash val="solid"/>
            <a:round/>
            <a:headEnd type="none" w="med" len="med"/>
            <a:tailEnd type="none" w="med" len="med"/>
          </a:ln>
        </p:spPr>
      </p:pic>
      <p:pic>
        <p:nvPicPr>
          <p:cNvPr id="253" name="Shape 253"/>
          <p:cNvPicPr preferRelativeResize="0"/>
          <p:nvPr/>
        </p:nvPicPr>
        <p:blipFill rotWithShape="1">
          <a:blip r:embed="rId3">
            <a:alphaModFix/>
          </a:blip>
          <a:srcRect t="73058" b="7500"/>
          <a:stretch/>
        </p:blipFill>
        <p:spPr>
          <a:xfrm>
            <a:off x="890275" y="4683498"/>
            <a:ext cx="7358799" cy="1333299"/>
          </a:xfrm>
          <a:prstGeom prst="rect">
            <a:avLst/>
          </a:prstGeom>
          <a:noFill/>
          <a:ln w="76200" cap="flat" cmpd="sng">
            <a:solidFill>
              <a:srgbClr val="FFFF00"/>
            </a:solidFill>
            <a:prstDash val="solid"/>
            <a:round/>
            <a:headEnd type="none" w="med" len="med"/>
            <a:tailEnd type="none" w="med" len="me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Manager’s page: Upload Project Report.</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59" name="Shape 259"/>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60" name="Shape 260"/>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18</a:t>
            </a:fld>
            <a:endParaRPr lang="en-US" sz="1400" b="0" i="0" u="none" strike="noStrike" cap="none">
              <a:solidFill>
                <a:srgbClr val="000000"/>
              </a:solidFill>
              <a:latin typeface="Times New Roman"/>
              <a:ea typeface="Times New Roman"/>
              <a:cs typeface="Times New Roman"/>
              <a:sym typeface="Times New Roman"/>
            </a:endParaRPr>
          </a:p>
        </p:txBody>
      </p:sp>
      <p:sp>
        <p:nvSpPr>
          <p:cNvPr id="261" name="Shape 261"/>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grpSp>
        <p:nvGrpSpPr>
          <p:cNvPr id="262" name="Shape 262"/>
          <p:cNvGrpSpPr/>
          <p:nvPr/>
        </p:nvGrpSpPr>
        <p:grpSpPr>
          <a:xfrm>
            <a:off x="1399475" y="1122500"/>
            <a:ext cx="6340400" cy="5233849"/>
            <a:chOff x="1399475" y="1122500"/>
            <a:chExt cx="6340400" cy="5233849"/>
          </a:xfrm>
        </p:grpSpPr>
        <p:pic>
          <p:nvPicPr>
            <p:cNvPr id="263" name="Shape 263"/>
            <p:cNvPicPr preferRelativeResize="0"/>
            <p:nvPr/>
          </p:nvPicPr>
          <p:blipFill rotWithShape="1">
            <a:blip r:embed="rId3">
              <a:alphaModFix/>
            </a:blip>
            <a:srcRect t="21132" b="2548"/>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264" name="Shape 264"/>
            <p:cNvPicPr preferRelativeResize="0"/>
            <p:nvPr/>
          </p:nvPicPr>
          <p:blipFill rotWithShape="1">
            <a:blip r:embed="rId3">
              <a:alphaModFix/>
            </a:blip>
            <a:srcRect t="61085" r="84161" b="32540"/>
            <a:stretch/>
          </p:blipFill>
          <p:spPr>
            <a:xfrm>
              <a:off x="1399475" y="3862326"/>
              <a:ext cx="1004224"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Manager’s page: Review and Submit to IDB.</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70" name="Shape 270"/>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71" name="Shape 271"/>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19</a:t>
            </a:fld>
            <a:endParaRPr lang="en-US" sz="1400" b="0" i="0" u="none" strike="noStrike" cap="none">
              <a:solidFill>
                <a:srgbClr val="000000"/>
              </a:solidFill>
              <a:latin typeface="Times New Roman"/>
              <a:ea typeface="Times New Roman"/>
              <a:cs typeface="Times New Roman"/>
              <a:sym typeface="Times New Roman"/>
            </a:endParaRPr>
          </a:p>
        </p:txBody>
      </p:sp>
      <p:sp>
        <p:nvSpPr>
          <p:cNvPr id="272" name="Shape 272"/>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grpSp>
        <p:nvGrpSpPr>
          <p:cNvPr id="273" name="Shape 273"/>
          <p:cNvGrpSpPr/>
          <p:nvPr/>
        </p:nvGrpSpPr>
        <p:grpSpPr>
          <a:xfrm>
            <a:off x="1399475" y="1122500"/>
            <a:ext cx="6340400" cy="5233849"/>
            <a:chOff x="1399475" y="1122500"/>
            <a:chExt cx="6340400" cy="5233849"/>
          </a:xfrm>
        </p:grpSpPr>
        <p:pic>
          <p:nvPicPr>
            <p:cNvPr id="274" name="Shape 274"/>
            <p:cNvPicPr preferRelativeResize="0"/>
            <p:nvPr/>
          </p:nvPicPr>
          <p:blipFill rotWithShape="1">
            <a:blip r:embed="rId3">
              <a:alphaModFix/>
            </a:blip>
            <a:srcRect t="21132" b="2548"/>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275" name="Shape 275"/>
            <p:cNvPicPr preferRelativeResize="0"/>
            <p:nvPr/>
          </p:nvPicPr>
          <p:blipFill rotWithShape="1">
            <a:blip r:embed="rId3">
              <a:alphaModFix/>
            </a:blip>
            <a:srcRect t="65059" r="84161" b="28565"/>
            <a:stretch/>
          </p:blipFill>
          <p:spPr>
            <a:xfrm>
              <a:off x="1399475" y="4134900"/>
              <a:ext cx="1004224"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Define bluebooking:</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91" name="Shape 91"/>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92" name="Shape 92"/>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2</a:t>
            </a:fld>
            <a:endParaRPr lang="en-US" sz="1400" b="0" i="0" u="none" strike="noStrike" cap="none">
              <a:solidFill>
                <a:srgbClr val="000000"/>
              </a:solidFill>
              <a:latin typeface="Times New Roman"/>
              <a:ea typeface="Times New Roman"/>
              <a:cs typeface="Times New Roman"/>
              <a:sym typeface="Times New Roman"/>
            </a:endParaRPr>
          </a:p>
        </p:txBody>
      </p:sp>
      <p:sp>
        <p:nvSpPr>
          <p:cNvPr id="93" name="Shape 93"/>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sp>
        <p:nvSpPr>
          <p:cNvPr id="94" name="Shape 94"/>
          <p:cNvSpPr txBox="1"/>
          <p:nvPr/>
        </p:nvSpPr>
        <p:spPr>
          <a:xfrm>
            <a:off x="81975" y="1122500"/>
            <a:ext cx="8975400" cy="5003999"/>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bluebook		[bloo bo͝ok] noun</a:t>
            </a:r>
            <a:br>
              <a:rPr lang="en-US" sz="2400" b="0" i="0" u="none" strike="noStrike" cap="none">
                <a:solidFill>
                  <a:schemeClr val="dk1"/>
                </a:solidFill>
                <a:latin typeface="Times New Roman"/>
                <a:ea typeface="Times New Roman"/>
                <a:cs typeface="Times New Roman"/>
                <a:sym typeface="Times New Roman"/>
              </a:rPr>
            </a:br>
            <a:r>
              <a:rPr lang="en-US" sz="2400" b="0" i="0" u="none" strike="noStrike" cap="none">
                <a:solidFill>
                  <a:schemeClr val="dk1"/>
                </a:solidFill>
                <a:latin typeface="Times New Roman"/>
                <a:ea typeface="Times New Roman"/>
                <a:cs typeface="Times New Roman"/>
                <a:sym typeface="Times New Roman"/>
              </a:rPr>
              <a:t>The NGS Bluebook is a set of </a:t>
            </a:r>
            <a:r>
              <a:rPr lang="en-US" sz="2400" b="0" i="1" u="none" strike="noStrike" cap="none">
                <a:solidFill>
                  <a:schemeClr val="dk1"/>
                </a:solidFill>
                <a:latin typeface="Times New Roman"/>
                <a:ea typeface="Times New Roman"/>
                <a:cs typeface="Times New Roman"/>
                <a:sym typeface="Times New Roman"/>
              </a:rPr>
              <a:t>strongly </a:t>
            </a:r>
            <a:r>
              <a:rPr lang="en-US" sz="2400" b="0" i="0" u="none" strike="noStrike" cap="none">
                <a:solidFill>
                  <a:schemeClr val="dk1"/>
                </a:solidFill>
                <a:latin typeface="Times New Roman"/>
                <a:ea typeface="Times New Roman"/>
                <a:cs typeface="Times New Roman"/>
                <a:sym typeface="Times New Roman"/>
              </a:rPr>
              <a:t>structured data formats.  While its origins go back to the late 1970s and early 1980s, it has been updated and adapted to changes in technology over the years.</a:t>
            </a:r>
            <a:br>
              <a:rPr lang="en-US" sz="2400" b="0" i="0" u="none" strike="noStrike" cap="none">
                <a:solidFill>
                  <a:schemeClr val="dk1"/>
                </a:solidFill>
                <a:latin typeface="Times New Roman"/>
                <a:ea typeface="Times New Roman"/>
                <a:cs typeface="Times New Roman"/>
                <a:sym typeface="Times New Roman"/>
              </a:rPr>
            </a:br>
            <a:r>
              <a:rPr lang="en-US" sz="2400" b="0" i="0" u="none" strike="noStrike" cap="none">
                <a:solidFill>
                  <a:srgbClr val="3D85C6"/>
                </a:solidFill>
                <a:latin typeface="Times New Roman"/>
                <a:ea typeface="Times New Roman"/>
                <a:cs typeface="Times New Roman"/>
                <a:sym typeface="Times New Roman"/>
              </a:rPr>
              <a:t>See also: Input Formats and Specifications of the National Geodetic Survey Data Base. </a:t>
            </a:r>
            <a:r>
              <a:rPr lang="en-US" sz="2400" b="0" i="0" u="sng" strike="noStrike" cap="none">
                <a:solidFill>
                  <a:schemeClr val="hlink"/>
                </a:solidFill>
                <a:latin typeface="Times New Roman"/>
                <a:ea typeface="Times New Roman"/>
                <a:cs typeface="Times New Roman"/>
                <a:sym typeface="Times New Roman"/>
                <a:hlinkClick r:id="rId3"/>
              </a:rPr>
              <a:t>https://www.ngs.noaa.gov/FGCS/BlueBook/</a:t>
            </a:r>
            <a:r>
              <a:rPr lang="en-US" sz="2400" b="0" i="0" u="none" strike="noStrike" cap="none">
                <a:solidFill>
                  <a:srgbClr val="3D85C6"/>
                </a:solidFill>
                <a:latin typeface="Times New Roman"/>
                <a:ea typeface="Times New Roman"/>
                <a:cs typeface="Times New Roman"/>
                <a:sym typeface="Times New Roman"/>
              </a:rPr>
              <a:t/>
            </a:r>
            <a:br>
              <a:rPr lang="en-US" sz="2400" b="0" i="0" u="none" strike="noStrike" cap="none">
                <a:solidFill>
                  <a:srgbClr val="3D85C6"/>
                </a:solidFill>
                <a:latin typeface="Times New Roman"/>
                <a:ea typeface="Times New Roman"/>
                <a:cs typeface="Times New Roman"/>
                <a:sym typeface="Times New Roman"/>
              </a:rPr>
            </a:br>
            <a:endParaRPr lang="en-US" sz="2400" b="0" i="0" u="none" strike="noStrike" cap="none">
              <a:solidFill>
                <a:srgbClr val="3D85C6"/>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bluebooking	[bloo bo͝okiNG] verb</a:t>
            </a:r>
            <a:br>
              <a:rPr lang="en-US" sz="2400" b="0" i="0" u="none" strike="noStrike" cap="none">
                <a:solidFill>
                  <a:schemeClr val="dk1"/>
                </a:solidFill>
                <a:latin typeface="Times New Roman"/>
                <a:ea typeface="Times New Roman"/>
                <a:cs typeface="Times New Roman"/>
                <a:sym typeface="Times New Roman"/>
              </a:rPr>
            </a:br>
            <a:r>
              <a:rPr lang="en-US" sz="2400" b="0" i="0" u="none" strike="noStrike" cap="none">
                <a:solidFill>
                  <a:schemeClr val="dk1"/>
                </a:solidFill>
                <a:latin typeface="Times New Roman"/>
                <a:ea typeface="Times New Roman"/>
                <a:cs typeface="Times New Roman"/>
                <a:sym typeface="Times New Roman"/>
              </a:rPr>
              <a:t>To format surveying results following the NGS Bluebook specifications for submission to the Integrated Database (IDB).</a:t>
            </a:r>
          </a:p>
          <a:p>
            <a:pPr marL="0" marR="0" lvl="0" indent="0" algn="l" rtl="0">
              <a:lnSpc>
                <a:spcPct val="100000"/>
              </a:lnSpc>
              <a:spcBef>
                <a:spcPts val="0"/>
              </a:spcBef>
              <a:spcAft>
                <a:spcPts val="0"/>
              </a:spcAft>
              <a:buClr>
                <a:schemeClr val="dk1"/>
              </a:buClr>
              <a:buFont typeface="Arial"/>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So, why “do” OP2IDB?</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81" name="Shape 281"/>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82" name="Shape 282"/>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20</a:t>
            </a:fld>
            <a:endParaRPr lang="en-US" sz="1400" b="0" i="0" u="none" strike="noStrike" cap="none">
              <a:solidFill>
                <a:srgbClr val="000000"/>
              </a:solidFill>
              <a:latin typeface="Times New Roman"/>
              <a:ea typeface="Times New Roman"/>
              <a:cs typeface="Times New Roman"/>
              <a:sym typeface="Times New Roman"/>
            </a:endParaRPr>
          </a:p>
        </p:txBody>
      </p:sp>
      <p:sp>
        <p:nvSpPr>
          <p:cNvPr id="283" name="Shape 283"/>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sp>
        <p:nvSpPr>
          <p:cNvPr id="284" name="Shape 284"/>
          <p:cNvSpPr txBox="1"/>
          <p:nvPr/>
        </p:nvSpPr>
        <p:spPr>
          <a:xfrm>
            <a:off x="81975" y="1122500"/>
            <a:ext cx="8975400" cy="5003999"/>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Times New Roman"/>
              <a:buChar char="●"/>
            </a:pPr>
            <a:r>
              <a:rPr lang="en-US" sz="2400" b="0" i="0" u="none" strike="noStrike" cap="none" dirty="0">
                <a:solidFill>
                  <a:schemeClr val="dk1"/>
                </a:solidFill>
                <a:latin typeface="Times New Roman"/>
                <a:ea typeface="Times New Roman"/>
                <a:cs typeface="Times New Roman"/>
                <a:sym typeface="Times New Roman"/>
              </a:rPr>
              <a:t>It makes your life easier now:</a:t>
            </a:r>
            <a:br>
              <a:rPr lang="en-US" sz="2400" b="0" i="0" u="none" strike="noStrike" cap="none" dirty="0">
                <a:solidFill>
                  <a:schemeClr val="dk1"/>
                </a:solidFill>
                <a:latin typeface="Times New Roman"/>
                <a:ea typeface="Times New Roman"/>
                <a:cs typeface="Times New Roman"/>
                <a:sym typeface="Times New Roman"/>
              </a:rPr>
            </a:br>
            <a:r>
              <a:rPr lang="en-US" sz="2400" b="0" i="0" u="none" strike="noStrike" cap="none" dirty="0">
                <a:solidFill>
                  <a:schemeClr val="dk1"/>
                </a:solidFill>
                <a:latin typeface="Times New Roman"/>
                <a:ea typeface="Times New Roman"/>
                <a:cs typeface="Times New Roman"/>
                <a:sym typeface="Times New Roman"/>
              </a:rPr>
              <a:t>Machines work for you rather than you work for machines.  Not once did I mention binary formats of  description file or editing b-files or transforming g-files.  All these are taken care of by </a:t>
            </a:r>
            <a:r>
              <a:rPr lang="en-US" sz="2400" b="0" i="0" u="none" strike="noStrike" cap="none" dirty="0" err="1">
                <a:solidFill>
                  <a:schemeClr val="dk1"/>
                </a:solidFill>
                <a:latin typeface="Times New Roman"/>
                <a:ea typeface="Times New Roman"/>
                <a:cs typeface="Times New Roman"/>
                <a:sym typeface="Times New Roman"/>
              </a:rPr>
              <a:t>WinDesc</a:t>
            </a:r>
            <a:r>
              <a:rPr lang="en-US" sz="2400" b="0" i="0" u="none" strike="noStrike" cap="none" dirty="0">
                <a:solidFill>
                  <a:schemeClr val="dk1"/>
                </a:solidFill>
                <a:latin typeface="Times New Roman"/>
                <a:ea typeface="Times New Roman"/>
                <a:cs typeface="Times New Roman"/>
                <a:sym typeface="Times New Roman"/>
              </a:rPr>
              <a:t> and OPUS-Projects.</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b="0" i="0" u="none" strike="noStrike" cap="none" dirty="0">
                <a:solidFill>
                  <a:schemeClr val="dk1"/>
                </a:solidFill>
                <a:latin typeface="Times New Roman"/>
                <a:ea typeface="Times New Roman"/>
                <a:cs typeface="Times New Roman"/>
                <a:sym typeface="Times New Roman"/>
              </a:rPr>
              <a:t>It makes your life easier later:</a:t>
            </a:r>
            <a:br>
              <a:rPr lang="en-US" sz="2400" b="0" i="0" u="none" strike="noStrike" cap="none" dirty="0">
                <a:solidFill>
                  <a:schemeClr val="dk1"/>
                </a:solidFill>
                <a:latin typeface="Times New Roman"/>
                <a:ea typeface="Times New Roman"/>
                <a:cs typeface="Times New Roman"/>
                <a:sym typeface="Times New Roman"/>
              </a:rPr>
            </a:br>
            <a:r>
              <a:rPr lang="en-US" sz="2400" b="0" i="0" u="none" strike="noStrike" cap="none" dirty="0">
                <a:solidFill>
                  <a:schemeClr val="dk1"/>
                </a:solidFill>
                <a:latin typeface="Times New Roman"/>
                <a:ea typeface="Times New Roman"/>
                <a:cs typeface="Times New Roman"/>
                <a:sym typeface="Times New Roman"/>
              </a:rPr>
              <a:t>Re-inventing bluebooking and many of the other changes needed for the new National Spatial Reference System (NSRS) will be “hidden” </a:t>
            </a:r>
            <a:r>
              <a:rPr lang="en-US" sz="2400" b="0" i="0" u="none" strike="noStrike" cap="none" dirty="0" smtClean="0">
                <a:solidFill>
                  <a:schemeClr val="dk1"/>
                </a:solidFill>
                <a:latin typeface="Times New Roman"/>
                <a:ea typeface="Times New Roman"/>
                <a:cs typeface="Times New Roman"/>
                <a:sym typeface="Times New Roman"/>
              </a:rPr>
              <a:t>behind the user interfaces of tools being developed to support the </a:t>
            </a:r>
            <a:r>
              <a:rPr lang="en-US" sz="2400" b="0" i="0" u="none" strike="noStrike" cap="none" smtClean="0">
                <a:solidFill>
                  <a:schemeClr val="dk1"/>
                </a:solidFill>
                <a:latin typeface="Times New Roman"/>
                <a:ea typeface="Times New Roman"/>
                <a:cs typeface="Times New Roman"/>
                <a:sym typeface="Times New Roman"/>
              </a:rPr>
              <a:t>new NSRS.</a:t>
            </a:r>
            <a:endParaRPr lang="en-US" sz="2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In other words:</a:t>
            </a: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290" name="Shape 290"/>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291" name="Shape 291"/>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21</a:t>
            </a:fld>
            <a:endParaRPr lang="en-US" sz="1400" b="0" i="0" u="none" strike="noStrike" cap="none">
              <a:solidFill>
                <a:srgbClr val="000000"/>
              </a:solidFill>
              <a:latin typeface="Times New Roman"/>
              <a:ea typeface="Times New Roman"/>
              <a:cs typeface="Times New Roman"/>
              <a:sym typeface="Times New Roman"/>
            </a:endParaRPr>
          </a:p>
        </p:txBody>
      </p:sp>
      <p:sp>
        <p:nvSpPr>
          <p:cNvPr id="292" name="Shape 292"/>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pic>
        <p:nvPicPr>
          <p:cNvPr id="293" name="Shape 293"/>
          <p:cNvPicPr preferRelativeResize="0"/>
          <p:nvPr/>
        </p:nvPicPr>
        <p:blipFill rotWithShape="1">
          <a:blip r:embed="rId3">
            <a:alphaModFix/>
          </a:blip>
          <a:srcRect l="5503" t="41932" r="10476" b="6633"/>
          <a:stretch/>
        </p:blipFill>
        <p:spPr>
          <a:xfrm>
            <a:off x="159936" y="1544425"/>
            <a:ext cx="3920824" cy="1810424"/>
          </a:xfrm>
          <a:prstGeom prst="rect">
            <a:avLst/>
          </a:prstGeom>
          <a:noFill/>
          <a:ln w="28575" cap="flat" cmpd="sng">
            <a:solidFill>
              <a:srgbClr val="0B5394"/>
            </a:solidFill>
            <a:prstDash val="solid"/>
            <a:round/>
            <a:headEnd type="none" w="med" len="med"/>
            <a:tailEnd type="none" w="med" len="med"/>
          </a:ln>
        </p:spPr>
      </p:pic>
      <p:pic>
        <p:nvPicPr>
          <p:cNvPr id="294" name="Shape 294"/>
          <p:cNvPicPr preferRelativeResize="0"/>
          <p:nvPr/>
        </p:nvPicPr>
        <p:blipFill rotWithShape="1">
          <a:blip r:embed="rId4">
            <a:alphaModFix/>
          </a:blip>
          <a:srcRect t="26264" b="37005"/>
          <a:stretch/>
        </p:blipFill>
        <p:spPr>
          <a:xfrm>
            <a:off x="5114898" y="1544400"/>
            <a:ext cx="3280525" cy="1810424"/>
          </a:xfrm>
          <a:prstGeom prst="rect">
            <a:avLst/>
          </a:prstGeom>
          <a:noFill/>
          <a:ln w="28575" cap="flat" cmpd="sng">
            <a:solidFill>
              <a:srgbClr val="0B5394"/>
            </a:solidFill>
            <a:prstDash val="solid"/>
            <a:round/>
            <a:headEnd type="none" w="med" len="med"/>
            <a:tailEnd type="none" w="med" len="med"/>
          </a:ln>
        </p:spPr>
      </p:pic>
      <p:sp>
        <p:nvSpPr>
          <p:cNvPr id="295" name="Shape 295"/>
          <p:cNvSpPr/>
          <p:nvPr/>
        </p:nvSpPr>
        <p:spPr>
          <a:xfrm>
            <a:off x="4223750" y="2326636"/>
            <a:ext cx="670199" cy="335400"/>
          </a:xfrm>
          <a:prstGeom prst="rightArrow">
            <a:avLst>
              <a:gd name="adj1" fmla="val 50000"/>
              <a:gd name="adj2" fmla="val 50000"/>
            </a:avLst>
          </a:prstGeom>
          <a:solidFill>
            <a:srgbClr val="A4C2F4"/>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96" name="Shape 296"/>
          <p:cNvPicPr preferRelativeResize="0"/>
          <p:nvPr/>
        </p:nvPicPr>
        <p:blipFill rotWithShape="1">
          <a:blip r:embed="rId5">
            <a:alphaModFix/>
          </a:blip>
          <a:srcRect l="4939" t="24106" r="46673" b="49119"/>
          <a:stretch/>
        </p:blipFill>
        <p:spPr>
          <a:xfrm>
            <a:off x="5114900" y="4309700"/>
            <a:ext cx="3811524" cy="1810424"/>
          </a:xfrm>
          <a:prstGeom prst="rect">
            <a:avLst/>
          </a:prstGeom>
          <a:noFill/>
          <a:ln w="28575" cap="flat" cmpd="sng">
            <a:solidFill>
              <a:srgbClr val="0B5394"/>
            </a:solidFill>
            <a:prstDash val="solid"/>
            <a:round/>
            <a:headEnd type="none" w="med" len="med"/>
            <a:tailEnd type="none" w="med" len="med"/>
          </a:ln>
        </p:spPr>
      </p:pic>
      <p:sp>
        <p:nvSpPr>
          <p:cNvPr id="297" name="Shape 297"/>
          <p:cNvSpPr txBox="1"/>
          <p:nvPr/>
        </p:nvSpPr>
        <p:spPr>
          <a:xfrm>
            <a:off x="89850" y="1122425"/>
            <a:ext cx="39128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800" b="0" i="0" u="none" strike="noStrike" cap="none">
                <a:solidFill>
                  <a:srgbClr val="000000"/>
                </a:solidFill>
                <a:latin typeface="Times New Roman"/>
                <a:ea typeface="Times New Roman"/>
                <a:cs typeface="Times New Roman"/>
                <a:sym typeface="Times New Roman"/>
              </a:rPr>
              <a:t>We go from you do this … </a:t>
            </a:r>
          </a:p>
        </p:txBody>
      </p:sp>
      <p:pic>
        <p:nvPicPr>
          <p:cNvPr id="298" name="Shape 298"/>
          <p:cNvPicPr preferRelativeResize="0"/>
          <p:nvPr/>
        </p:nvPicPr>
        <p:blipFill rotWithShape="1">
          <a:blip r:embed="rId3">
            <a:alphaModFix/>
          </a:blip>
          <a:srcRect l="5503" t="41932" r="10476" b="6633"/>
          <a:stretch/>
        </p:blipFill>
        <p:spPr>
          <a:xfrm>
            <a:off x="159936" y="4309687"/>
            <a:ext cx="3920824" cy="1810424"/>
          </a:xfrm>
          <a:prstGeom prst="rect">
            <a:avLst/>
          </a:prstGeom>
          <a:noFill/>
          <a:ln w="28575" cap="flat" cmpd="sng">
            <a:solidFill>
              <a:srgbClr val="0B5394"/>
            </a:solidFill>
            <a:prstDash val="solid"/>
            <a:round/>
            <a:headEnd type="none" w="med" len="med"/>
            <a:tailEnd type="none" w="med" len="med"/>
          </a:ln>
        </p:spPr>
      </p:pic>
      <p:sp>
        <p:nvSpPr>
          <p:cNvPr id="299" name="Shape 299"/>
          <p:cNvSpPr txBox="1"/>
          <p:nvPr/>
        </p:nvSpPr>
        <p:spPr>
          <a:xfrm>
            <a:off x="5114900" y="1122425"/>
            <a:ext cx="39128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800" b="0" i="0" u="none" strike="noStrike" cap="none">
                <a:solidFill>
                  <a:srgbClr val="000000"/>
                </a:solidFill>
                <a:latin typeface="Times New Roman"/>
                <a:ea typeface="Times New Roman"/>
                <a:cs typeface="Times New Roman"/>
                <a:sym typeface="Times New Roman"/>
              </a:rPr>
              <a:t>… to you do this.</a:t>
            </a:r>
          </a:p>
        </p:txBody>
      </p:sp>
      <p:sp>
        <p:nvSpPr>
          <p:cNvPr id="300" name="Shape 300"/>
          <p:cNvSpPr/>
          <p:nvPr/>
        </p:nvSpPr>
        <p:spPr>
          <a:xfrm rot="8238430">
            <a:off x="4223388" y="3660839"/>
            <a:ext cx="880000" cy="342870"/>
          </a:xfrm>
          <a:prstGeom prst="rightArrow">
            <a:avLst>
              <a:gd name="adj1" fmla="val 50000"/>
              <a:gd name="adj2" fmla="val 50000"/>
            </a:avLst>
          </a:prstGeom>
          <a:solidFill>
            <a:srgbClr val="A4C2F4"/>
          </a:solid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1" name="Shape 301"/>
          <p:cNvSpPr/>
          <p:nvPr/>
        </p:nvSpPr>
        <p:spPr>
          <a:xfrm rot="3396800">
            <a:off x="5242997" y="3660857"/>
            <a:ext cx="879905" cy="342809"/>
          </a:xfrm>
          <a:prstGeom prst="rightArrow">
            <a:avLst>
              <a:gd name="adj1" fmla="val 50000"/>
              <a:gd name="adj2" fmla="val 50000"/>
            </a:avLst>
          </a:prstGeom>
          <a:solidFill>
            <a:srgbClr val="C9DAF8"/>
          </a:solidFill>
          <a:ln w="28575" cap="flat" cmpd="sng">
            <a:solidFill>
              <a:srgbClr val="6FA8DC"/>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2" name="Shape 302"/>
          <p:cNvSpPr txBox="1"/>
          <p:nvPr/>
        </p:nvSpPr>
        <p:spPr>
          <a:xfrm>
            <a:off x="1425000" y="3872600"/>
            <a:ext cx="2770199" cy="437099"/>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rgbClr val="000000"/>
              </a:buClr>
              <a:buSzPct val="25000"/>
              <a:buFont typeface="Times New Roman"/>
              <a:buNone/>
            </a:pPr>
            <a:r>
              <a:rPr lang="en-US" sz="1800" b="0" i="0" u="none" strike="noStrike" cap="none">
                <a:solidFill>
                  <a:srgbClr val="000000"/>
                </a:solidFill>
                <a:latin typeface="Times New Roman"/>
                <a:ea typeface="Times New Roman"/>
                <a:cs typeface="Times New Roman"/>
                <a:sym typeface="Times New Roman"/>
              </a:rPr>
              <a:t>NGS still gets this now ....</a:t>
            </a:r>
          </a:p>
        </p:txBody>
      </p:sp>
      <p:sp>
        <p:nvSpPr>
          <p:cNvPr id="303" name="Shape 303"/>
          <p:cNvSpPr txBox="1"/>
          <p:nvPr/>
        </p:nvSpPr>
        <p:spPr>
          <a:xfrm>
            <a:off x="6068150" y="3872625"/>
            <a:ext cx="3075900"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D85C6"/>
              </a:buClr>
              <a:buSzPct val="25000"/>
              <a:buFont typeface="Times New Roman"/>
              <a:buNone/>
            </a:pPr>
            <a:r>
              <a:rPr lang="en-US" sz="1800" b="0" i="0" u="none" strike="noStrike" cap="none">
                <a:solidFill>
                  <a:srgbClr val="3D85C6"/>
                </a:solidFill>
                <a:latin typeface="Times New Roman"/>
                <a:ea typeface="Times New Roman"/>
                <a:cs typeface="Times New Roman"/>
                <a:sym typeface="Times New Roman"/>
              </a:rPr>
              <a:t>… but NGS will get this later.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descr="Timeline.png"/>
          <p:cNvPicPr preferRelativeResize="0"/>
          <p:nvPr/>
        </p:nvPicPr>
        <p:blipFill rotWithShape="1">
          <a:blip r:embed="rId3">
            <a:alphaModFix/>
          </a:blip>
          <a:srcRect l="7925" t="6874" r="32838" b="41711"/>
          <a:stretch/>
        </p:blipFill>
        <p:spPr>
          <a:xfrm>
            <a:off x="414900" y="3144499"/>
            <a:ext cx="8314199" cy="3157199"/>
          </a:xfrm>
          <a:prstGeom prst="rect">
            <a:avLst/>
          </a:prstGeom>
          <a:noFill/>
          <a:ln>
            <a:noFill/>
          </a:ln>
        </p:spPr>
      </p:pic>
      <p:sp>
        <p:nvSpPr>
          <p:cNvPr id="309" name="Shape 309"/>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Remaining timeline for the project.</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310" name="Shape 310"/>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311" name="Shape 311"/>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22</a:t>
            </a:fld>
            <a:endParaRPr lang="en-US" sz="1400" b="0" i="0" u="none" strike="noStrike" cap="none">
              <a:solidFill>
                <a:srgbClr val="000000"/>
              </a:solidFill>
              <a:latin typeface="Times New Roman"/>
              <a:ea typeface="Times New Roman"/>
              <a:cs typeface="Times New Roman"/>
              <a:sym typeface="Times New Roman"/>
            </a:endParaRPr>
          </a:p>
        </p:txBody>
      </p:sp>
      <p:sp>
        <p:nvSpPr>
          <p:cNvPr id="312" name="Shape 312"/>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sp>
        <p:nvSpPr>
          <p:cNvPr id="313" name="Shape 313"/>
          <p:cNvSpPr txBox="1"/>
          <p:nvPr/>
        </p:nvSpPr>
        <p:spPr>
          <a:xfrm>
            <a:off x="84300" y="1122500"/>
            <a:ext cx="8975400" cy="5003999"/>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Release for internal tests and comments (DEV) early June.</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Release for external comments (BETA) no sooner than July.</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Assuming feedback is largely positive, a follow-on project will take OP2IDB from beta to production.</a:t>
            </a:r>
          </a:p>
          <a:p>
            <a:pPr marL="0" marR="0" lvl="0" indent="0" algn="l" rtl="0">
              <a:lnSpc>
                <a:spcPct val="100000"/>
              </a:lnSpc>
              <a:spcBef>
                <a:spcPts val="0"/>
              </a:spcBef>
              <a:spcAft>
                <a:spcPts val="0"/>
              </a:spcAft>
              <a:buClr>
                <a:schemeClr val="dk1"/>
              </a:buClr>
              <a:buFont typeface="Arial"/>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319" name="Shape 319"/>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23</a:t>
            </a:fld>
            <a:endParaRPr lang="en-US" sz="1400" b="0" i="0" u="none" strike="noStrike" cap="none">
              <a:solidFill>
                <a:srgbClr val="000000"/>
              </a:solidFill>
              <a:latin typeface="Times New Roman"/>
              <a:ea typeface="Times New Roman"/>
              <a:cs typeface="Times New Roman"/>
              <a:sym typeface="Times New Roman"/>
            </a:endParaRPr>
          </a:p>
        </p:txBody>
      </p:sp>
      <p:sp>
        <p:nvSpPr>
          <p:cNvPr id="320" name="Shape 320"/>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sp>
        <p:nvSpPr>
          <p:cNvPr id="321" name="Shape 321"/>
          <p:cNvSpPr txBox="1"/>
          <p:nvPr/>
        </p:nvSpPr>
        <p:spPr>
          <a:xfrm>
            <a:off x="457200" y="1972500"/>
            <a:ext cx="8229600" cy="291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Times New Roman"/>
                <a:ea typeface="Times New Roman"/>
                <a:cs typeface="Times New Roman"/>
                <a:sym typeface="Times New Roman"/>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Bluebooking is integral to NGS tasks.</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00" name="Shape 100"/>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101" name="Shape 101"/>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3</a:t>
            </a:fld>
            <a:endParaRPr lang="en-US" sz="1400" b="0" i="0" u="none" strike="noStrike" cap="none">
              <a:solidFill>
                <a:srgbClr val="000000"/>
              </a:solidFill>
              <a:latin typeface="Times New Roman"/>
              <a:ea typeface="Times New Roman"/>
              <a:cs typeface="Times New Roman"/>
              <a:sym typeface="Times New Roman"/>
            </a:endParaRPr>
          </a:p>
        </p:txBody>
      </p:sp>
      <p:sp>
        <p:nvSpPr>
          <p:cNvPr id="102" name="Shape 102"/>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sp>
        <p:nvSpPr>
          <p:cNvPr id="103" name="Shape 103"/>
          <p:cNvSpPr txBox="1"/>
          <p:nvPr/>
        </p:nvSpPr>
        <p:spPr>
          <a:xfrm>
            <a:off x="81975" y="1122500"/>
            <a:ext cx="8975400" cy="5003999"/>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Pros</a:t>
            </a:r>
          </a:p>
          <a:p>
            <a:pPr marL="914400" marR="0" lvl="1"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It has been the standard for submissions to the IDB for decades.</a:t>
            </a:r>
          </a:p>
          <a:p>
            <a:pPr marL="914400" marR="0" lvl="1"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Many programs are tailored specifically to these formats.</a:t>
            </a:r>
          </a:p>
          <a:p>
            <a:pPr marL="914400" marR="0" lvl="1"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Folks are used to it.</a:t>
            </a:r>
          </a:p>
          <a:p>
            <a:pPr marL="914400" marR="0" lvl="1"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It has served its purposes </a:t>
            </a:r>
            <a:r>
              <a:rPr lang="en-US" sz="2400" b="0" i="0" u="sng" strike="noStrike" cap="none">
                <a:solidFill>
                  <a:schemeClr val="dk1"/>
                </a:solidFill>
                <a:latin typeface="Times New Roman"/>
                <a:ea typeface="Times New Roman"/>
                <a:cs typeface="Times New Roman"/>
                <a:sym typeface="Times New Roman"/>
              </a:rPr>
              <a:t>very</a:t>
            </a:r>
            <a:r>
              <a:rPr lang="en-US" sz="2400" b="0" i="0" u="none" strike="noStrike" cap="none">
                <a:solidFill>
                  <a:schemeClr val="dk1"/>
                </a:solidFill>
                <a:latin typeface="Times New Roman"/>
                <a:ea typeface="Times New Roman"/>
                <a:cs typeface="Times New Roman"/>
                <a:sym typeface="Times New Roman"/>
              </a:rPr>
              <a:t> well.</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Cons</a:t>
            </a:r>
          </a:p>
          <a:p>
            <a:pPr marL="914400" marR="0" lvl="1"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It uses 1960’s technology.</a:t>
            </a:r>
          </a:p>
          <a:p>
            <a:pPr marL="914400" marR="0" lvl="1"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Its detail and complexity are intimidating.</a:t>
            </a:r>
          </a:p>
          <a:p>
            <a:pPr marL="914400" marR="0" lvl="1"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It is time intensive for you.</a:t>
            </a:r>
          </a:p>
          <a:p>
            <a:pPr marL="914400" marR="0" lvl="1"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Difficult if not impossible to adapt for the future.</a:t>
            </a:r>
          </a:p>
          <a:p>
            <a:pPr marL="0" marR="0" lvl="0" indent="0" algn="l" rtl="0">
              <a:lnSpc>
                <a:spcPct val="100000"/>
              </a:lnSpc>
              <a:spcBef>
                <a:spcPts val="0"/>
              </a:spcBef>
              <a:spcAft>
                <a:spcPts val="0"/>
              </a:spcAft>
              <a:buClr>
                <a:schemeClr val="dk1"/>
              </a:buClr>
              <a:buFont typeface="Arial"/>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Arial"/>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What is OP2IDB?</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09" name="Shape 109"/>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110" name="Shape 110"/>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4</a:t>
            </a:fld>
            <a:endParaRPr lang="en-US" sz="1400" b="0" i="0" u="none" strike="noStrike" cap="none">
              <a:solidFill>
                <a:srgbClr val="000000"/>
              </a:solidFill>
              <a:latin typeface="Times New Roman"/>
              <a:ea typeface="Times New Roman"/>
              <a:cs typeface="Times New Roman"/>
              <a:sym typeface="Times New Roman"/>
            </a:endParaRPr>
          </a:p>
        </p:txBody>
      </p:sp>
      <p:sp>
        <p:nvSpPr>
          <p:cNvPr id="111" name="Shape 111"/>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sp>
        <p:nvSpPr>
          <p:cNvPr id="112" name="Shape 112"/>
          <p:cNvSpPr txBox="1"/>
          <p:nvPr/>
        </p:nvSpPr>
        <p:spPr>
          <a:xfrm>
            <a:off x="81975" y="1122500"/>
            <a:ext cx="8975400" cy="5003999"/>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Times New Roman"/>
              <a:buChar char="●"/>
            </a:pPr>
            <a:r>
              <a:rPr lang="en-US" sz="2400" b="0" i="0" u="none" strike="noStrike" cap="none" dirty="0">
                <a:solidFill>
                  <a:schemeClr val="dk1"/>
                </a:solidFill>
                <a:latin typeface="Times New Roman"/>
                <a:ea typeface="Times New Roman"/>
                <a:cs typeface="Times New Roman"/>
                <a:sym typeface="Times New Roman"/>
              </a:rPr>
              <a:t>In 2015, NGS began a project called “Deriving a valid path for OPUS-Projects GPS projects to be loaded to the NGS IDB.”</a:t>
            </a:r>
          </a:p>
          <a:p>
            <a:pPr marL="457200" marR="0" lvl="0" indent="-381000" algn="l" rtl="0">
              <a:lnSpc>
                <a:spcPct val="100000"/>
              </a:lnSpc>
              <a:spcBef>
                <a:spcPts val="1000"/>
              </a:spcBef>
              <a:spcAft>
                <a:spcPts val="0"/>
              </a:spcAft>
              <a:buClr>
                <a:srgbClr val="000000"/>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That title is a mouthful, so I call it OP2IDB.</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b="0" i="0" u="none" strike="noStrike" cap="none" dirty="0">
                <a:solidFill>
                  <a:schemeClr val="dk1"/>
                </a:solidFill>
                <a:latin typeface="Times New Roman"/>
                <a:ea typeface="Times New Roman"/>
                <a:cs typeface="Times New Roman"/>
                <a:sym typeface="Times New Roman"/>
              </a:rPr>
              <a:t>The project plan in two sentences:</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b="0" i="0" u="none" strike="noStrike" cap="none" dirty="0">
                <a:solidFill>
                  <a:schemeClr val="dk1"/>
                </a:solidFill>
                <a:latin typeface="Times New Roman"/>
                <a:ea typeface="Times New Roman"/>
                <a:cs typeface="Times New Roman"/>
                <a:sym typeface="Times New Roman"/>
              </a:rPr>
              <a:t>Bluebooking is tedious and time-consuming.</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b="0" i="0" u="none" strike="noStrike" cap="none" dirty="0">
                <a:solidFill>
                  <a:schemeClr val="dk1"/>
                </a:solidFill>
                <a:latin typeface="Times New Roman"/>
                <a:ea typeface="Times New Roman"/>
                <a:cs typeface="Times New Roman"/>
                <a:sym typeface="Times New Roman"/>
              </a:rPr>
              <a:t>Demonstrate that, with minimal changes to its web-based Graphical User Interface (GUI), OPUS-Projects can be extended to prepare in </a:t>
            </a:r>
            <a:r>
              <a:rPr lang="en-US" sz="2400" b="0" i="0" u="none" strike="noStrike" cap="none" dirty="0" err="1">
                <a:solidFill>
                  <a:schemeClr val="dk1"/>
                </a:solidFill>
                <a:latin typeface="Times New Roman"/>
                <a:ea typeface="Times New Roman"/>
                <a:cs typeface="Times New Roman"/>
                <a:sym typeface="Times New Roman"/>
              </a:rPr>
              <a:t>toto</a:t>
            </a:r>
            <a:r>
              <a:rPr lang="en-US" sz="2400" b="0" i="0" u="none" strike="noStrike" cap="none" dirty="0">
                <a:solidFill>
                  <a:schemeClr val="dk1"/>
                </a:solidFill>
                <a:latin typeface="Times New Roman"/>
                <a:ea typeface="Times New Roman"/>
                <a:cs typeface="Times New Roman"/>
                <a:sym typeface="Times New Roman"/>
              </a:rPr>
              <a:t> submissions to the IDB.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So let’s get started.</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27" name="Shape 127"/>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128" name="Shape 128"/>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5</a:t>
            </a:fld>
            <a:endParaRPr lang="en-US" sz="1400" b="0" i="0" u="none" strike="noStrike" cap="none">
              <a:solidFill>
                <a:srgbClr val="000000"/>
              </a:solidFill>
              <a:latin typeface="Times New Roman"/>
              <a:ea typeface="Times New Roman"/>
              <a:cs typeface="Times New Roman"/>
              <a:sym typeface="Times New Roman"/>
            </a:endParaRPr>
          </a:p>
        </p:txBody>
      </p:sp>
      <p:sp>
        <p:nvSpPr>
          <p:cNvPr id="129" name="Shape 129"/>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sp>
        <p:nvSpPr>
          <p:cNvPr id="130" name="Shape 130"/>
          <p:cNvSpPr txBox="1"/>
          <p:nvPr/>
        </p:nvSpPr>
        <p:spPr>
          <a:xfrm>
            <a:off x="81975" y="1122500"/>
            <a:ext cx="8975400" cy="5003999"/>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There is insufficient time to describe all changes, so I’ll focus on a handful that indicate how users will prepare a project for submission.</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But first, two quick asides.</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Some folks won’t want to submit their results for publication or their projects won’t be appropriate to submit.  For them, we’ve preserved the current OPUS-Projects appearance and functionality with two exceptions.  However, we have enhanced a few functions.</a:t>
            </a:r>
          </a:p>
          <a:p>
            <a:pPr marL="914400" marR="0" lvl="1" indent="-381000" algn="l" rtl="0">
              <a:lnSpc>
                <a:spcPct val="100000"/>
              </a:lnSpc>
              <a:spcBef>
                <a:spcPts val="100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OP2IDB doesn’t change the requirements for submissions - that’s for a future step.  It does; however, simplify meeting those requirements.</a:t>
            </a:r>
          </a:p>
          <a:p>
            <a:pPr marL="0" marR="0" lvl="0" indent="0" algn="l" rtl="0">
              <a:lnSpc>
                <a:spcPct val="100000"/>
              </a:lnSpc>
              <a:spcBef>
                <a:spcPts val="0"/>
              </a:spcBef>
              <a:spcAft>
                <a:spcPts val="0"/>
              </a:spcAft>
              <a:buClr>
                <a:schemeClr val="dk1"/>
              </a:buClr>
              <a:buFont typeface="Arial"/>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Accessing the new features.</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36" name="Shape 136"/>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137" name="Shape 137"/>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6</a:t>
            </a:fld>
            <a:endParaRPr lang="en-US" sz="1400" b="0" i="0" u="none" strike="noStrike" cap="none">
              <a:solidFill>
                <a:srgbClr val="000000"/>
              </a:solidFill>
              <a:latin typeface="Times New Roman"/>
              <a:ea typeface="Times New Roman"/>
              <a:cs typeface="Times New Roman"/>
              <a:sym typeface="Times New Roman"/>
            </a:endParaRPr>
          </a:p>
        </p:txBody>
      </p:sp>
      <p:sp>
        <p:nvSpPr>
          <p:cNvPr id="138" name="Shape 138"/>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sp>
        <p:nvSpPr>
          <p:cNvPr id="139" name="Shape 139"/>
          <p:cNvSpPr txBox="1"/>
          <p:nvPr/>
        </p:nvSpPr>
        <p:spPr>
          <a:xfrm>
            <a:off x="81975" y="1122500"/>
            <a:ext cx="8975400" cy="5003999"/>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The first step in preparing a submission to the IDB is the NGS online survey project proposal form.  After entering a brief description of the survey project, you’re provided a survey project tracking ID to facilitate communication to NGS about your project.</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OP2IDB uses that tracking ID to “tag” projects in preparation for submission to the IDB.</a:t>
            </a:r>
          </a:p>
          <a:p>
            <a:pPr marL="457200" marR="0" lvl="0" indent="-381000" algn="l" rtl="0">
              <a:lnSpc>
                <a:spcPct val="100000"/>
              </a:lnSpc>
              <a:spcBef>
                <a:spcPts val="100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Eventually, the survey project proposal and OPUS-Projects project creation will be integrated, but for this “proof of concept” stage, there are two ways to associate a project tracking ID with your OPUS-Projects project.</a:t>
            </a:r>
          </a:p>
          <a:p>
            <a:pPr marL="0" marR="0" lvl="0" indent="0" algn="l" rtl="0">
              <a:lnSpc>
                <a:spcPct val="100000"/>
              </a:lnSpc>
              <a:spcBef>
                <a:spcPts val="0"/>
              </a:spcBef>
              <a:spcAft>
                <a:spcPts val="0"/>
              </a:spcAft>
              <a:buClr>
                <a:schemeClr val="dk1"/>
              </a:buClr>
              <a:buFont typeface="Arial"/>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Manager’s page: NGS tracking ID.</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45" name="Shape 145"/>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146" name="Shape 146"/>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7</a:t>
            </a:fld>
            <a:endParaRPr lang="en-US" sz="1400" b="0" i="0" u="none" strike="noStrike" cap="none">
              <a:solidFill>
                <a:srgbClr val="000000"/>
              </a:solidFill>
              <a:latin typeface="Times New Roman"/>
              <a:ea typeface="Times New Roman"/>
              <a:cs typeface="Times New Roman"/>
              <a:sym typeface="Times New Roman"/>
            </a:endParaRPr>
          </a:p>
        </p:txBody>
      </p:sp>
      <p:sp>
        <p:nvSpPr>
          <p:cNvPr id="147" name="Shape 147"/>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grpSp>
        <p:nvGrpSpPr>
          <p:cNvPr id="148" name="Shape 148"/>
          <p:cNvGrpSpPr/>
          <p:nvPr/>
        </p:nvGrpSpPr>
        <p:grpSpPr>
          <a:xfrm>
            <a:off x="1401799" y="1122500"/>
            <a:ext cx="6340400" cy="5233849"/>
            <a:chOff x="1421650" y="1122500"/>
            <a:chExt cx="6340400" cy="5233849"/>
          </a:xfrm>
        </p:grpSpPr>
        <p:pic>
          <p:nvPicPr>
            <p:cNvPr id="149" name="Shape 149"/>
            <p:cNvPicPr preferRelativeResize="0"/>
            <p:nvPr/>
          </p:nvPicPr>
          <p:blipFill rotWithShape="1">
            <a:blip r:embed="rId3">
              <a:alphaModFix/>
            </a:blip>
            <a:srcRect t="21445" b="2235"/>
            <a:stretch/>
          </p:blipFill>
          <p:spPr>
            <a:xfrm>
              <a:off x="1421650" y="1122500"/>
              <a:ext cx="6340400" cy="5233849"/>
            </a:xfrm>
            <a:prstGeom prst="rect">
              <a:avLst/>
            </a:prstGeom>
            <a:noFill/>
            <a:ln w="28575" cap="flat" cmpd="sng">
              <a:solidFill>
                <a:srgbClr val="0B5394"/>
              </a:solidFill>
              <a:prstDash val="solid"/>
              <a:round/>
              <a:headEnd type="none" w="med" len="med"/>
              <a:tailEnd type="none" w="med" len="med"/>
            </a:ln>
          </p:spPr>
        </p:pic>
        <p:pic>
          <p:nvPicPr>
            <p:cNvPr id="150" name="Shape 150"/>
            <p:cNvPicPr preferRelativeResize="0"/>
            <p:nvPr/>
          </p:nvPicPr>
          <p:blipFill rotWithShape="1">
            <a:blip r:embed="rId3">
              <a:alphaModFix/>
            </a:blip>
            <a:srcRect t="35789" r="83866" b="56622"/>
            <a:stretch/>
          </p:blipFill>
          <p:spPr>
            <a:xfrm>
              <a:off x="1421650" y="2106350"/>
              <a:ext cx="1022949" cy="520375"/>
            </a:xfrm>
            <a:prstGeom prst="rect">
              <a:avLst/>
            </a:prstGeom>
            <a:noFill/>
            <a:ln w="76200" cap="flat" cmpd="sng">
              <a:solidFill>
                <a:srgbClr val="FFFF00"/>
              </a:solidFill>
              <a:prstDash val="solid"/>
              <a:round/>
              <a:headEnd type="none" w="med" len="med"/>
              <a:tailEnd type="none" w="med" len="med"/>
            </a:ln>
          </p:spPr>
        </p:pic>
      </p:grpSp>
      <p:pic>
        <p:nvPicPr>
          <p:cNvPr id="151" name="Shape 151"/>
          <p:cNvPicPr preferRelativeResize="0"/>
          <p:nvPr/>
        </p:nvPicPr>
        <p:blipFill rotWithShape="1">
          <a:blip r:embed="rId4">
            <a:alphaModFix/>
          </a:blip>
          <a:srcRect/>
          <a:stretch/>
        </p:blipFill>
        <p:spPr>
          <a:xfrm>
            <a:off x="2444586" y="3151550"/>
            <a:ext cx="6448425" cy="2686049"/>
          </a:xfrm>
          <a:prstGeom prst="rect">
            <a:avLst/>
          </a:prstGeom>
          <a:noFill/>
          <a:ln w="28575" cap="flat" cmpd="sng">
            <a:solidFill>
              <a:srgbClr val="0B5394"/>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Manager’s page: new controls</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57" name="Shape 157"/>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158" name="Shape 158"/>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8</a:t>
            </a:fld>
            <a:endParaRPr lang="en-US" sz="1400" b="0" i="0" u="none" strike="noStrike" cap="none">
              <a:solidFill>
                <a:srgbClr val="000000"/>
              </a:solidFill>
              <a:latin typeface="Times New Roman"/>
              <a:ea typeface="Times New Roman"/>
              <a:cs typeface="Times New Roman"/>
              <a:sym typeface="Times New Roman"/>
            </a:endParaRPr>
          </a:p>
        </p:txBody>
      </p:sp>
      <p:sp>
        <p:nvSpPr>
          <p:cNvPr id="159" name="Shape 159"/>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grpSp>
        <p:nvGrpSpPr>
          <p:cNvPr id="160" name="Shape 160"/>
          <p:cNvGrpSpPr/>
          <p:nvPr/>
        </p:nvGrpSpPr>
        <p:grpSpPr>
          <a:xfrm>
            <a:off x="1401800" y="1122499"/>
            <a:ext cx="6340400" cy="5184123"/>
            <a:chOff x="1401800" y="1122499"/>
            <a:chExt cx="6340400" cy="5184123"/>
          </a:xfrm>
        </p:grpSpPr>
        <p:pic>
          <p:nvPicPr>
            <p:cNvPr id="161" name="Shape 161"/>
            <p:cNvPicPr preferRelativeResize="0"/>
            <p:nvPr/>
          </p:nvPicPr>
          <p:blipFill rotWithShape="1">
            <a:blip r:embed="rId3">
              <a:alphaModFix/>
            </a:blip>
            <a:srcRect t="21399" b="3008"/>
            <a:stretch/>
          </p:blipFill>
          <p:spPr>
            <a:xfrm>
              <a:off x="1401800" y="1122499"/>
              <a:ext cx="6340400" cy="5184123"/>
            </a:xfrm>
            <a:prstGeom prst="rect">
              <a:avLst/>
            </a:prstGeom>
            <a:noFill/>
            <a:ln w="28575" cap="flat" cmpd="sng">
              <a:solidFill>
                <a:srgbClr val="0B5394"/>
              </a:solidFill>
              <a:prstDash val="solid"/>
              <a:round/>
              <a:headEnd type="none" w="med" len="med"/>
              <a:tailEnd type="none" w="med" len="med"/>
            </a:ln>
          </p:spPr>
        </p:pic>
        <p:pic>
          <p:nvPicPr>
            <p:cNvPr id="162" name="Shape 162"/>
            <p:cNvPicPr preferRelativeResize="0"/>
            <p:nvPr/>
          </p:nvPicPr>
          <p:blipFill rotWithShape="1">
            <a:blip r:embed="rId3">
              <a:alphaModFix/>
            </a:blip>
            <a:srcRect t="46041" r="84784" b="28484"/>
            <a:stretch/>
          </p:blipFill>
          <p:spPr>
            <a:xfrm>
              <a:off x="1401800" y="2812575"/>
              <a:ext cx="964723" cy="1747023"/>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81975" y="330200"/>
            <a:ext cx="8975400" cy="79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strike="noStrike" cap="none">
                <a:solidFill>
                  <a:schemeClr val="dk1"/>
                </a:solidFill>
                <a:latin typeface="Times New Roman"/>
                <a:ea typeface="Times New Roman"/>
                <a:cs typeface="Times New Roman"/>
                <a:sym typeface="Times New Roman"/>
              </a:rPr>
              <a:t>Manager’s page: Upload Description.</a:t>
            </a:r>
          </a:p>
          <a:p>
            <a:pPr marL="0" marR="0" lvl="0" indent="0" algn="l" rtl="0">
              <a:lnSpc>
                <a:spcPct val="100000"/>
              </a:lnSpc>
              <a:spcBef>
                <a:spcPts val="0"/>
              </a:spcBef>
              <a:spcAft>
                <a:spcPts val="0"/>
              </a:spcAft>
              <a:buClr>
                <a:schemeClr val="dk1"/>
              </a:buClr>
              <a:buFont typeface="Arial"/>
              <a:buNone/>
            </a:pP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68" name="Shape 168"/>
          <p:cNvSpPr txBox="1"/>
          <p:nvPr/>
        </p:nvSpPr>
        <p:spPr>
          <a:xfrm>
            <a:off x="81975" y="6356350"/>
            <a:ext cx="1366199" cy="437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April 25, 2017</a:t>
            </a:r>
          </a:p>
        </p:txBody>
      </p:sp>
      <p:sp>
        <p:nvSpPr>
          <p:cNvPr id="169" name="Shape 169"/>
          <p:cNvSpPr txBox="1">
            <a:spLocks noGrp="1"/>
          </p:cNvSpPr>
          <p:nvPr>
            <p:ph type="sldNum" idx="12"/>
          </p:nvPr>
        </p:nvSpPr>
        <p:spPr>
          <a:xfrm>
            <a:off x="7691175" y="6356350"/>
            <a:ext cx="1366199" cy="437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9</a:t>
            </a:fld>
            <a:endParaRPr lang="en-US" sz="1400" b="0" i="0" u="none" strike="noStrike" cap="none">
              <a:solidFill>
                <a:srgbClr val="000000"/>
              </a:solidFill>
              <a:latin typeface="Times New Roman"/>
              <a:ea typeface="Times New Roman"/>
              <a:cs typeface="Times New Roman"/>
              <a:sym typeface="Times New Roman"/>
            </a:endParaRPr>
          </a:p>
        </p:txBody>
      </p:sp>
      <p:sp>
        <p:nvSpPr>
          <p:cNvPr id="170" name="Shape 170"/>
          <p:cNvSpPr txBox="1"/>
          <p:nvPr/>
        </p:nvSpPr>
        <p:spPr>
          <a:xfrm>
            <a:off x="1448175" y="6356350"/>
            <a:ext cx="6243000" cy="43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Times New Roman"/>
              <a:buNone/>
            </a:pPr>
            <a:r>
              <a:rPr lang="en-US" sz="1200" b="0" i="0" u="none" strike="noStrike" cap="none">
                <a:solidFill>
                  <a:srgbClr val="888888"/>
                </a:solidFill>
                <a:latin typeface="Times New Roman"/>
                <a:ea typeface="Times New Roman"/>
                <a:cs typeface="Times New Roman"/>
                <a:sym typeface="Times New Roman"/>
              </a:rPr>
              <a:t>OPUS-Projects to NGS Integrated Data-Base</a:t>
            </a:r>
          </a:p>
        </p:txBody>
      </p:sp>
      <p:grpSp>
        <p:nvGrpSpPr>
          <p:cNvPr id="171" name="Shape 171"/>
          <p:cNvGrpSpPr/>
          <p:nvPr/>
        </p:nvGrpSpPr>
        <p:grpSpPr>
          <a:xfrm>
            <a:off x="1399475" y="1122500"/>
            <a:ext cx="6340400" cy="5233849"/>
            <a:chOff x="1399475" y="1122500"/>
            <a:chExt cx="6340400" cy="5233849"/>
          </a:xfrm>
        </p:grpSpPr>
        <p:pic>
          <p:nvPicPr>
            <p:cNvPr id="172" name="Shape 172"/>
            <p:cNvPicPr preferRelativeResize="0"/>
            <p:nvPr/>
          </p:nvPicPr>
          <p:blipFill rotWithShape="1">
            <a:blip r:embed="rId3">
              <a:alphaModFix/>
            </a:blip>
            <a:srcRect t="21132" b="2548"/>
            <a:stretch/>
          </p:blipFill>
          <p:spPr>
            <a:xfrm>
              <a:off x="1399475" y="1122500"/>
              <a:ext cx="6340400" cy="5233849"/>
            </a:xfrm>
            <a:prstGeom prst="rect">
              <a:avLst/>
            </a:prstGeom>
            <a:noFill/>
            <a:ln w="28575" cap="flat" cmpd="sng">
              <a:solidFill>
                <a:srgbClr val="0B5394"/>
              </a:solidFill>
              <a:prstDash val="solid"/>
              <a:round/>
              <a:headEnd type="none" w="med" len="med"/>
              <a:tailEnd type="none" w="med" len="med"/>
            </a:ln>
          </p:spPr>
        </p:pic>
        <p:pic>
          <p:nvPicPr>
            <p:cNvPr id="173" name="Shape 173"/>
            <p:cNvPicPr preferRelativeResize="0"/>
            <p:nvPr/>
          </p:nvPicPr>
          <p:blipFill rotWithShape="1">
            <a:blip r:embed="rId3">
              <a:alphaModFix/>
            </a:blip>
            <a:srcRect t="48619" r="84161" b="45006"/>
            <a:stretch/>
          </p:blipFill>
          <p:spPr>
            <a:xfrm>
              <a:off x="1399475" y="3007399"/>
              <a:ext cx="1004224" cy="437098"/>
            </a:xfrm>
            <a:prstGeom prst="rect">
              <a:avLst/>
            </a:prstGeom>
            <a:noFill/>
            <a:ln w="76200" cap="flat" cmpd="sng">
              <a:solidFill>
                <a:srgbClr val="FFFF00"/>
              </a:solidFill>
              <a:prstDash val="solid"/>
              <a:round/>
              <a:headEnd type="none" w="med" len="med"/>
              <a:tailEnd type="none" w="med" len="med"/>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1641</Words>
  <Application>Microsoft Office PowerPoint</Application>
  <PresentationFormat>On-screen Show (4:3)</PresentationFormat>
  <Paragraphs>167</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Schenewerk</cp:lastModifiedBy>
  <cp:revision>3</cp:revision>
  <dcterms:modified xsi:type="dcterms:W3CDTF">2017-04-20T16:51:28Z</dcterms:modified>
</cp:coreProperties>
</file>