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3" r:id="rId2"/>
    <p:sldId id="266" r:id="rId3"/>
    <p:sldId id="262" r:id="rId4"/>
    <p:sldId id="264" r:id="rId5"/>
    <p:sldId id="265"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28" userDrawn="1">
          <p15:clr>
            <a:srgbClr val="A4A3A4"/>
          </p15:clr>
        </p15:guide>
        <p15:guide id="2" pos="2592" userDrawn="1">
          <p15:clr>
            <a:srgbClr val="A4A3A4"/>
          </p15:clr>
        </p15:guide>
        <p15:guide id="3" orient="horz" pos="1619">
          <p15:clr>
            <a:srgbClr val="A4A3A4"/>
          </p15:clr>
        </p15:guide>
        <p15:guide id="4" pos="2766">
          <p15:clr>
            <a:srgbClr val="A4A3A4"/>
          </p15:clr>
        </p15:guide>
      </p15:sldGuideLst>
    </p:ext>
    <p:ext uri="{2D200454-40CA-4A62-9FC3-DE9A4176ACB9}">
      <p15:notesGuideLst xmlns:p15="http://schemas.microsoft.com/office/powerpoint/2012/main">
        <p15:guide id="1" orient="horz" pos="338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7" autoAdjust="0"/>
    <p:restoredTop sz="63231" autoAdjust="0"/>
  </p:normalViewPr>
  <p:slideViewPr>
    <p:cSldViewPr snapToGrid="0" snapToObjects="1">
      <p:cViewPr varScale="1">
        <p:scale>
          <a:sx n="43" d="100"/>
          <a:sy n="43" d="100"/>
        </p:scale>
        <p:origin x="1944" y="36"/>
      </p:cViewPr>
      <p:guideLst>
        <p:guide orient="horz" pos="4128"/>
        <p:guide pos="2592"/>
        <p:guide orient="horz" pos="1619"/>
        <p:guide pos="276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1" d="100"/>
          <a:sy n="131" d="100"/>
        </p:scale>
        <p:origin x="-3944" y="-120"/>
      </p:cViewPr>
      <p:guideLst>
        <p:guide orient="horz" pos="338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78F5A-E11E-497F-B253-2F86FC5CC9D6}" type="datetimeFigureOut">
              <a:rPr lang="en-US" smtClean="0"/>
              <a:t>4/20/2017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E1B56-4558-47DA-87D6-CC8BEB17C5D2}" type="slidenum">
              <a:rPr lang="en-US" smtClean="0"/>
              <a:t>‹#›</a:t>
            </a:fld>
            <a:endParaRPr lang="en-US"/>
          </a:p>
        </p:txBody>
      </p:sp>
    </p:spTree>
    <p:extLst>
      <p:ext uri="{BB962C8B-B14F-4D97-AF65-F5344CB8AC3E}">
        <p14:creationId xmlns:p14="http://schemas.microsoft.com/office/powerpoint/2010/main" val="148312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1550" y="131763"/>
            <a:ext cx="2316163" cy="1736725"/>
          </a:xfrm>
        </p:spPr>
      </p:sp>
      <p:sp>
        <p:nvSpPr>
          <p:cNvPr id="3" name="Notes Placeholder 2"/>
          <p:cNvSpPr>
            <a:spLocks noGrp="1"/>
          </p:cNvSpPr>
          <p:nvPr>
            <p:ph type="body" idx="1"/>
          </p:nvPr>
        </p:nvSpPr>
        <p:spPr>
          <a:xfrm>
            <a:off x="318053" y="1868556"/>
            <a:ext cx="6162260" cy="10907332"/>
          </a:xfrm>
        </p:spPr>
        <p:txBody>
          <a:bodyPr/>
          <a:lstStyle/>
          <a:p>
            <a:pPr>
              <a:lnSpc>
                <a:spcPct val="115000"/>
              </a:lnSpc>
              <a:spcBef>
                <a:spcPts val="0"/>
              </a:spcBef>
              <a:spcAft>
                <a:spcPts val="0"/>
              </a:spcAft>
              <a:defRPr/>
            </a:pPr>
            <a:r>
              <a:rPr lang="en-US"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2017  Geospatial Summit – Talking points</a:t>
            </a:r>
            <a:endParaRPr lang="en-U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spcAft>
                <a:spcPts val="0"/>
              </a:spcAft>
              <a:defRPr/>
            </a:pPr>
            <a:r>
              <a:rPr lang="en-US"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ts val="0"/>
              </a:spcBef>
              <a:spcAft>
                <a:spcPts val="0"/>
              </a:spcAft>
              <a:defRPr/>
            </a:pPr>
            <a:r>
              <a:rPr lang="en-US" sz="1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NGS Messages for Russell to convey:</a:t>
            </a:r>
            <a:endParaRPr lang="en-US" sz="1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NGS provides the framework for all positioning activities in the Nation. </a:t>
            </a:r>
            <a:endParaRPr lang="en-US"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endPar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foundational elements of latitude, longitude, elevation, shoreline information and their changes over time contribute to informed decision making and impact a wide range of important activities, including mapping and charting, navigation, flood risk determination, transportation, land use, and ecosystem management. </a:t>
            </a:r>
            <a:endParaRPr lang="en-US"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endPar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NGS' authoritative spatial data, models, and tools are vital for the protection and management of our resources, and support the economic prosperity and environmental health of the Nation. </a:t>
            </a:r>
            <a:endParaRPr lang="en-US"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endPar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new reference frames will rely primarily on GPS, as well as an updated and time-tracked geoid model. This paradigm will be easier and more cost-effective to maintain. </a:t>
            </a:r>
            <a:endParaRPr lang="en-US"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endPar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Although this change is some years away, the time for stakeholders to prepare is NOW.</a:t>
            </a:r>
            <a:endParaRPr lang="en-US" sz="1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endPar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spcBef>
                <a:spcPts val="0"/>
              </a:spcBef>
              <a:spcAft>
                <a:spcPts val="0"/>
              </a:spcAft>
              <a:buFont typeface="Arial" panose="020B0604020202020204" pitchFamily="34" charset="0"/>
              <a:buChar char="•"/>
              <a:defRPr/>
            </a:pP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NGS has tools to facilitate the transformation to new </a:t>
            </a:r>
            <a:r>
              <a:rPr lang="en-US" sz="1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datums</a:t>
            </a:r>
            <a:r>
              <a:rPr lang="en-US"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and we are here to help prepare.</a:t>
            </a:r>
          </a:p>
          <a:p>
            <a:pPr>
              <a:lnSpc>
                <a:spcPct val="115000"/>
              </a:lnSpc>
              <a:spcBef>
                <a:spcPts val="0"/>
              </a:spcBef>
              <a:spcAft>
                <a:spcPts val="0"/>
              </a:spcAft>
              <a:defRPr/>
            </a:pPr>
            <a:endParaRPr lang="en-US" sz="105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defRPr/>
            </a:pPr>
            <a:endParaRPr lang="en-US" sz="105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defRPr/>
            </a:pPr>
            <a:endParaRPr lang="en-US" sz="105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endParaRPr lang="en-US" sz="1600" dirty="0"/>
          </a:p>
        </p:txBody>
      </p:sp>
      <p:sp>
        <p:nvSpPr>
          <p:cNvPr id="4" name="Slide Number Placeholder 3"/>
          <p:cNvSpPr>
            <a:spLocks noGrp="1"/>
          </p:cNvSpPr>
          <p:nvPr>
            <p:ph type="sldNum" sz="quarter" idx="10"/>
          </p:nvPr>
        </p:nvSpPr>
        <p:spPr/>
        <p:txBody>
          <a:bodyPr/>
          <a:lstStyle/>
          <a:p>
            <a:fld id="{58DE1B56-4558-47DA-87D6-CC8BEB17C5D2}" type="slidenum">
              <a:rPr lang="en-US" smtClean="0"/>
              <a:t>1</a:t>
            </a:fld>
            <a:endParaRPr lang="en-US"/>
          </a:p>
        </p:txBody>
      </p:sp>
    </p:spTree>
    <p:extLst>
      <p:ext uri="{BB962C8B-B14F-4D97-AF65-F5344CB8AC3E}">
        <p14:creationId xmlns:p14="http://schemas.microsoft.com/office/powerpoint/2010/main" val="162763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68288"/>
            <a:ext cx="4114800" cy="3086100"/>
          </a:xfrm>
        </p:spPr>
      </p:sp>
      <p:sp>
        <p:nvSpPr>
          <p:cNvPr id="3" name="Notes Placeholder 2"/>
          <p:cNvSpPr>
            <a:spLocks noGrp="1"/>
          </p:cNvSpPr>
          <p:nvPr>
            <p:ph type="body" idx="1"/>
          </p:nvPr>
        </p:nvSpPr>
        <p:spPr>
          <a:xfrm>
            <a:off x="172279" y="3472898"/>
            <a:ext cx="6546574" cy="5671102"/>
          </a:xfrm>
        </p:spPr>
        <p:txBody>
          <a:bodyPr/>
          <a:lstStyle/>
          <a:p>
            <a:pPr>
              <a:lnSpc>
                <a:spcPct val="115000"/>
              </a:lnSpc>
              <a:spcBef>
                <a:spcPct val="0"/>
              </a:spcBef>
              <a:defRPr/>
            </a:pPr>
            <a:r>
              <a:rPr lang="en-US" altLang="en-US" sz="1600" dirty="0">
                <a:solidFill>
                  <a:srgbClr val="000000"/>
                </a:solidFill>
                <a:latin typeface="Times New Roman" panose="02020603050405020304" pitchFamily="18" charset="0"/>
                <a:cs typeface="Times New Roman" panose="02020603050405020304" pitchFamily="18" charset="0"/>
              </a:rPr>
              <a:t> Partnerships are critically important:</a:t>
            </a:r>
            <a:endParaRPr lang="en-US" alt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NGS will continue to work with its federal partners that have mapping responsibilities and otherwise use the NSRS to complete their missions. </a:t>
            </a:r>
          </a:p>
          <a:p>
            <a:pPr marL="742950" lvl="1"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 Federal Geodetic Control Subcommittee, which is chaired by the Director of NGS and a part of the Federal Geographic Data Committee (FGDC), is a formal venue for this coordination to occur, but there will be significant work to complete less formally as well. </a:t>
            </a:r>
            <a:endParaRPr lang="en-US" altLang="en-US" sz="1600" dirty="0">
              <a:solidFill>
                <a:srgbClr val="000000"/>
              </a:solidFill>
              <a:latin typeface="Times New Roman" panose="02020603050405020304" pitchFamily="18" charset="0"/>
              <a:cs typeface="Calibri" panose="020F0502020204030204" pitchFamily="34" charset="0"/>
            </a:endParaRPr>
          </a:p>
          <a:p>
            <a:pPr marL="742950" lvl="1"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Some of the related programs are quite large, and adopting the new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will take careful planning. </a:t>
            </a:r>
            <a:endParaRPr lang="en-US" altLang="en-US" sz="1600" dirty="0">
              <a:solidFill>
                <a:srgbClr val="000000"/>
              </a:solidFill>
              <a:latin typeface="Times New Roman" panose="02020603050405020304" pitchFamily="18" charset="0"/>
              <a:cs typeface="Calibri" panose="020F0502020204030204" pitchFamily="34" charset="0"/>
            </a:endParaRPr>
          </a:p>
          <a:p>
            <a:pPr marL="742950" lvl="1"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For example:</a:t>
            </a:r>
          </a:p>
          <a:p>
            <a:pPr marL="1200150" lvl="2" indent="-285750">
              <a:lnSpc>
                <a:spcPts val="1600"/>
              </a:lnSpc>
              <a:spcBef>
                <a:spcPct val="0"/>
              </a:spcBef>
              <a:buFont typeface="Courier New" panose="02070309020205020404" pitchFamily="49" charset="0"/>
              <a:buChar char="o"/>
              <a:defRPr/>
            </a:pPr>
            <a:r>
              <a:rPr lang="en-US" altLang="en-US" sz="1600" dirty="0">
                <a:solidFill>
                  <a:srgbClr val="000000"/>
                </a:solidFill>
                <a:latin typeface="Times New Roman" panose="02020603050405020304" pitchFamily="18" charset="0"/>
                <a:cs typeface="Times New Roman" panose="02020603050405020304" pitchFamily="18" charset="0"/>
              </a:rPr>
              <a:t>USGS topographic maps and water resource data reference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defined by the NSRS and FEMA’s Flood Insurance Rate Maps reference geodetic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a:t>
            </a:r>
          </a:p>
          <a:p>
            <a:pPr marL="1200150" lvl="2" indent="-285750">
              <a:lnSpc>
                <a:spcPts val="1600"/>
              </a:lnSpc>
              <a:spcBef>
                <a:spcPct val="0"/>
              </a:spcBef>
              <a:buFont typeface="Courier New" panose="02070309020205020404" pitchFamily="49" charset="0"/>
              <a:buChar char="o"/>
              <a:defRPr/>
            </a:pPr>
            <a:r>
              <a:rPr lang="en-US" altLang="en-US" sz="1600" dirty="0">
                <a:solidFill>
                  <a:srgbClr val="000000"/>
                </a:solidFill>
                <a:latin typeface="Times New Roman" panose="02020603050405020304" pitchFamily="18" charset="0"/>
                <a:cs typeface="Times New Roman" panose="02020603050405020304" pitchFamily="18" charset="0"/>
              </a:rPr>
              <a:t>The USACE needs accurate geospatial information referenced to the correct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to determine levee heights and positions. </a:t>
            </a:r>
            <a:endParaRPr lang="en-US" altLang="en-US" sz="1600" dirty="0">
              <a:solidFill>
                <a:srgbClr val="000000"/>
              </a:solidFill>
              <a:latin typeface="Times New Roman" panose="02020603050405020304" pitchFamily="18" charset="0"/>
              <a:cs typeface="Calibri" panose="020F0502020204030204" pitchFamily="34" charset="0"/>
            </a:endParaRPr>
          </a:p>
          <a:p>
            <a:pPr marL="742950" lvl="1"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Any new collections of data will need to be coordinated carefully across agencies [e.g. 3D Elevation Program (3DEP) and IOCM] with an understanding that the carefully georeferenced data will have to be transformed to new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in a few years.  NGS will work with it’s federal partners to make sure this happens.</a:t>
            </a:r>
            <a:endParaRPr lang="en-US" altLang="en-US" sz="1600" dirty="0">
              <a:solidFill>
                <a:srgbClr val="000000"/>
              </a:solidFill>
              <a:latin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8DE1B56-4558-47DA-87D6-CC8BEB17C5D2}" type="slidenum">
              <a:rPr lang="en-US" smtClean="0"/>
              <a:t>10</a:t>
            </a:fld>
            <a:endParaRPr lang="en-US"/>
          </a:p>
        </p:txBody>
      </p:sp>
    </p:spTree>
    <p:extLst>
      <p:ext uri="{BB962C8B-B14F-4D97-AF65-F5344CB8AC3E}">
        <p14:creationId xmlns:p14="http://schemas.microsoft.com/office/powerpoint/2010/main" val="3655419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0"/>
            <a:ext cx="3254375" cy="2439988"/>
          </a:xfrm>
        </p:spPr>
      </p:sp>
      <p:sp>
        <p:nvSpPr>
          <p:cNvPr id="3" name="Notes Placeholder 2"/>
          <p:cNvSpPr>
            <a:spLocks noGrp="1"/>
          </p:cNvSpPr>
          <p:nvPr>
            <p:ph type="body" idx="1"/>
          </p:nvPr>
        </p:nvSpPr>
        <p:spPr>
          <a:xfrm>
            <a:off x="1" y="2464490"/>
            <a:ext cx="6778626" cy="6679510"/>
          </a:xfrm>
        </p:spPr>
        <p:txBody>
          <a:bodyPr/>
          <a:lstStyle/>
          <a:p>
            <a:pPr marL="285750"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NGS will work with state/local governments and agencies as well. The state advisor program has transitioned to a regional model in which every state will have a designated POC to liaison with NGS.</a:t>
            </a:r>
            <a:endParaRPr lang="en-US" altLang="en-US" sz="1600" dirty="0">
              <a:solidFill>
                <a:srgbClr val="000000"/>
              </a:solidFill>
              <a:latin typeface="Times New Roman" panose="02020603050405020304" pitchFamily="18" charset="0"/>
              <a:cs typeface="Calibri" panose="020F0502020204030204" pitchFamily="34" charset="0"/>
            </a:endParaRPr>
          </a:p>
          <a:p>
            <a:pPr marL="285750"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In addition to coordination and planning, some states may want to revisit relevant legislation that specifically references the current horizontal datum: NAD 83. Working in partnership with the National Society of Professional Surveyors, states can adopt legislation or policies to ensure smooth transition to the new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Similar updates may need to be made in contracts and statements of work. </a:t>
            </a:r>
          </a:p>
          <a:p>
            <a:pPr marL="285750"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NGS will also need to work with the private sector. Since the NSRS is foundational data, it will be accordingly integrated into other products and services. In fact, the value added by the private sector can be of tremendous benefit to the broader surveying and mapping community. However, for a smooth transition, there needs to be coordination and open communication.</a:t>
            </a:r>
          </a:p>
          <a:p>
            <a:pPr marL="285750"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Continued dialogue is the key.</a:t>
            </a:r>
            <a:endParaRPr lang="en-US" altLang="en-US" sz="1600" dirty="0">
              <a:solidFill>
                <a:srgbClr val="000000"/>
              </a:solidFill>
              <a:latin typeface="Times New Roman" panose="02020603050405020304" pitchFamily="18" charset="0"/>
              <a:cs typeface="Calibri" panose="020F0502020204030204" pitchFamily="34" charset="0"/>
            </a:endParaRPr>
          </a:p>
          <a:p>
            <a:pPr marL="285750"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NOAA and/or its federal partners participate in various Federal Advisory Committees that include representatives from all these sectors. </a:t>
            </a:r>
          </a:p>
          <a:p>
            <a:pPr marL="285750" indent="-285750">
              <a:lnSpc>
                <a:spcPts val="16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 Hydrographic Services Review Panel, National Geospatial Advisory Committee, and Technical Mapping Advisory Council all share visions that are ultimately dependent on accurate geospatial information supported and aligned by the NSRS (don’t read list below – just for FYI).</a:t>
            </a:r>
            <a:endParaRPr lang="en-US" altLang="en-US" sz="1600" dirty="0">
              <a:solidFill>
                <a:srgbClr val="000000"/>
              </a:solidFill>
              <a:latin typeface="Times New Roman" panose="02020603050405020304" pitchFamily="18" charset="0"/>
              <a:cs typeface="Calibri" panose="020F0502020204030204" pitchFamily="34" charset="0"/>
            </a:endParaRPr>
          </a:p>
          <a:p>
            <a:pPr marL="685800" lvl="1" indent="-228600">
              <a:lnSpc>
                <a:spcPts val="16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NGAC Vision of the Desired Future State is: "The Nation and its citizens value and are empowered by geospatial resources."</a:t>
            </a:r>
            <a:endParaRPr lang="en-US" altLang="en-US" sz="1600" dirty="0">
              <a:solidFill>
                <a:srgbClr val="000000"/>
              </a:solidFill>
              <a:latin typeface="Times New Roman" panose="02020603050405020304" pitchFamily="18" charset="0"/>
              <a:cs typeface="Calibri" panose="020F0502020204030204" pitchFamily="34" charset="0"/>
            </a:endParaRPr>
          </a:p>
          <a:p>
            <a:pPr marL="685800" lvl="1" indent="-228600">
              <a:lnSpc>
                <a:spcPts val="1600"/>
              </a:lnSpc>
              <a:spcBef>
                <a:spcPct val="0"/>
              </a:spcBef>
              <a:buFontTx/>
              <a:buChar char="•"/>
              <a:defRPr/>
            </a:pPr>
            <a:r>
              <a:rPr lang="en-US" altLang="en-US" sz="1600" dirty="0">
                <a:solidFill>
                  <a:srgbClr val="222222"/>
                </a:solidFill>
                <a:latin typeface="Times New Roman" panose="02020603050405020304" pitchFamily="18" charset="0"/>
                <a:cs typeface="Calibri" panose="020F0502020204030204" pitchFamily="34" charset="0"/>
              </a:rPr>
              <a:t>TMAC Program Vision and Goals: A Nation more resilient to flood hazards through the effective identification and communication of flood hazards and risk. </a:t>
            </a:r>
            <a:endParaRPr lang="en-US" altLang="en-US" sz="1600" dirty="0">
              <a:solidFill>
                <a:srgbClr val="000000"/>
              </a:solidFill>
              <a:latin typeface="Times New Roman" panose="02020603050405020304" pitchFamily="18" charset="0"/>
              <a:cs typeface="Calibri" panose="020F0502020204030204" pitchFamily="34" charset="0"/>
            </a:endParaRPr>
          </a:p>
          <a:p>
            <a:pPr marL="342900" indent="-342900">
              <a:defRPr/>
            </a:pPr>
            <a:endParaRPr lang="en-US" altLang="en-US" dirty="0"/>
          </a:p>
        </p:txBody>
      </p:sp>
      <p:sp>
        <p:nvSpPr>
          <p:cNvPr id="4" name="Slide Number Placeholder 3"/>
          <p:cNvSpPr>
            <a:spLocks noGrp="1"/>
          </p:cNvSpPr>
          <p:nvPr>
            <p:ph type="sldNum" sz="quarter" idx="10"/>
          </p:nvPr>
        </p:nvSpPr>
        <p:spPr/>
        <p:txBody>
          <a:bodyPr/>
          <a:lstStyle/>
          <a:p>
            <a:fld id="{58DE1B56-4558-47DA-87D6-CC8BEB17C5D2}" type="slidenum">
              <a:rPr lang="en-US" smtClean="0"/>
              <a:t>11</a:t>
            </a:fld>
            <a:endParaRPr lang="en-US"/>
          </a:p>
        </p:txBody>
      </p:sp>
    </p:spTree>
    <p:extLst>
      <p:ext uri="{BB962C8B-B14F-4D97-AF65-F5344CB8AC3E}">
        <p14:creationId xmlns:p14="http://schemas.microsoft.com/office/powerpoint/2010/main" val="401362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1700" y="146050"/>
            <a:ext cx="2513013" cy="1884363"/>
          </a:xfrm>
        </p:spPr>
      </p:sp>
      <p:sp>
        <p:nvSpPr>
          <p:cNvPr id="3" name="Notes Placeholder 2"/>
          <p:cNvSpPr>
            <a:spLocks noGrp="1"/>
          </p:cNvSpPr>
          <p:nvPr>
            <p:ph type="body" idx="1"/>
          </p:nvPr>
        </p:nvSpPr>
        <p:spPr>
          <a:xfrm>
            <a:off x="106017" y="2031362"/>
            <a:ext cx="6506818" cy="7112638"/>
          </a:xfrm>
        </p:spPr>
        <p:txBody>
          <a:bodyPr/>
          <a:lstStyle/>
          <a:p>
            <a:pPr>
              <a:lnSpc>
                <a:spcPct val="115000"/>
              </a:lnSpc>
              <a:spcBef>
                <a:spcPts val="0"/>
              </a:spcBef>
              <a:spcAft>
                <a:spcPts val="0"/>
              </a:spcAft>
              <a:defRPr/>
            </a:pPr>
            <a:r>
              <a:rPr lang="en-US" altLang="en-US" sz="1600" dirty="0" smtClean="0">
                <a:solidFill>
                  <a:srgbClr val="000000"/>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6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Charge:</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Find where you fit in and can contribute to this effort:</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the amount of data that we collect, ingest, store and manage continues to increase rapidly - especially with respect to </a:t>
            </a:r>
            <a:r>
              <a:rPr lang="en-US" sz="1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lidar</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imagery, and other georeferenced data/information – we will be presented with an increasing challenge and opportunity.</a:t>
            </a: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Engage with NOAA and NGS through Summits like this and other efforts NGS provide, whether they are monthly meetings, guest columns in trade publications, or just regularly visiting the web site.</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Engage with professional societies like – NSPS and MAPPS. These societies have a tremendous national and local reach, and NGS will meet with them consistently to best take advantage of their communication networks that translate to the state and local levels.</a:t>
            </a: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Take ownership of this project of transitioning to the new </a:t>
            </a:r>
            <a:r>
              <a:rPr lang="en-US" sz="1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datums</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tackling how you manage your data today, change processes moving forward, and prepare for a smooth (as possible) transition</a:t>
            </a: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 your support and engagement, I know we’ll succeed.</a:t>
            </a:r>
          </a:p>
          <a:p>
            <a:pPr lvl="1">
              <a:lnSpc>
                <a:spcPct val="115000"/>
              </a:lnSpc>
              <a:spcBef>
                <a:spcPts val="0"/>
              </a:spcBef>
              <a:spcAft>
                <a:spcPts val="0"/>
              </a:spcAft>
              <a:defRPr/>
            </a:pPr>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Thank you again for giving me the chance to talk to you today and I look forward to your questions.</a:t>
            </a:r>
          </a:p>
        </p:txBody>
      </p:sp>
      <p:sp>
        <p:nvSpPr>
          <p:cNvPr id="4" name="Slide Number Placeholder 3"/>
          <p:cNvSpPr>
            <a:spLocks noGrp="1"/>
          </p:cNvSpPr>
          <p:nvPr>
            <p:ph type="sldNum" sz="quarter" idx="10"/>
          </p:nvPr>
        </p:nvSpPr>
        <p:spPr/>
        <p:txBody>
          <a:bodyPr/>
          <a:lstStyle/>
          <a:p>
            <a:fld id="{58DE1B56-4558-47DA-87D6-CC8BEB17C5D2}" type="slidenum">
              <a:rPr lang="en-US" smtClean="0"/>
              <a:t>12</a:t>
            </a:fld>
            <a:endParaRPr lang="en-US"/>
          </a:p>
        </p:txBody>
      </p:sp>
    </p:spTree>
    <p:extLst>
      <p:ext uri="{BB962C8B-B14F-4D97-AF65-F5344CB8AC3E}">
        <p14:creationId xmlns:p14="http://schemas.microsoft.com/office/powerpoint/2010/main" val="67185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defRPr/>
            </a:pPr>
            <a:r>
              <a:rPr lang="en-US" altLang="en-US" sz="1600" dirty="0" smtClean="0">
                <a:solidFill>
                  <a:srgbClr val="000000"/>
                </a:solidFill>
                <a:latin typeface="Times New Roman" panose="02020603050405020304" pitchFamily="18" charset="0"/>
                <a:cs typeface="Times New Roman" panose="02020603050405020304" pitchFamily="18" charset="0"/>
              </a:rPr>
              <a:t> </a:t>
            </a:r>
            <a:endParaRPr lang="en-US" altLang="en-US" sz="1600" dirty="0" smtClean="0">
              <a:solidFill>
                <a:srgbClr val="00000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8DE1B56-4558-47DA-87D6-CC8BEB17C5D2}" type="slidenum">
              <a:rPr lang="en-US" smtClean="0"/>
              <a:t>13</a:t>
            </a:fld>
            <a:endParaRPr lang="en-US"/>
          </a:p>
        </p:txBody>
      </p:sp>
    </p:spTree>
    <p:extLst>
      <p:ext uri="{BB962C8B-B14F-4D97-AF65-F5344CB8AC3E}">
        <p14:creationId xmlns:p14="http://schemas.microsoft.com/office/powerpoint/2010/main" val="274743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25" y="92075"/>
            <a:ext cx="2444750" cy="1833563"/>
          </a:xfrm>
        </p:spPr>
      </p:sp>
      <p:sp>
        <p:nvSpPr>
          <p:cNvPr id="3" name="Notes Placeholder 2"/>
          <p:cNvSpPr>
            <a:spLocks noGrp="1"/>
          </p:cNvSpPr>
          <p:nvPr>
            <p:ph type="body" idx="1"/>
          </p:nvPr>
        </p:nvSpPr>
        <p:spPr>
          <a:xfrm>
            <a:off x="0" y="1896821"/>
            <a:ext cx="6763648" cy="9173783"/>
          </a:xfrm>
        </p:spPr>
        <p:txBody>
          <a:bodyPr/>
          <a:lstStyle/>
          <a:p>
            <a:pPr marL="285750"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Last month, the Texas Land Commissioner George P. Bush announced </a:t>
            </a:r>
            <a:r>
              <a:rPr lang="en-US" sz="16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rPr>
              <a:t>that </a:t>
            </a: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his office had completed the Texas Coastal Resiliency Master Plan. </a:t>
            </a:r>
          </a:p>
          <a:p>
            <a:pPr>
              <a:lnSpc>
                <a:spcPct val="115000"/>
              </a:lnSpc>
              <a:spcBef>
                <a:spcPts val="0"/>
              </a:spcBef>
              <a:spcAft>
                <a:spcPts val="0"/>
              </a:spcAft>
              <a:defRPr/>
            </a:pPr>
            <a:endPar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285750"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They need this plan because 65 percent of the flat, gently, sloping Texas Gulf shoreline is eroding at an average rate of approximately six feet per year. So not only is this a large scale problem, but there’s a sense of urgency on the matter. Their solution is equally large in scale (at 367 miles, Texas has the 6th longest coast in US), and cost – the estimated range is from 735 million to 1.6 billion. And that’s not just because everything’s bigger in Texas.</a:t>
            </a:r>
          </a:p>
          <a:p>
            <a:pPr>
              <a:lnSpc>
                <a:spcPct val="115000"/>
              </a:lnSpc>
              <a:spcBef>
                <a:spcPts val="0"/>
              </a:spcBef>
              <a:spcAft>
                <a:spcPts val="0"/>
              </a:spcAft>
              <a:defRPr/>
            </a:pPr>
            <a:endPar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285750"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 mention this because I met Commissioner Bush when I visited the Gulf late in March. During the meeting, I hoped to connect the state with resources and partnership opportunities in NOS. </a:t>
            </a:r>
          </a:p>
          <a:p>
            <a:pPr>
              <a:lnSpc>
                <a:spcPct val="115000"/>
              </a:lnSpc>
              <a:spcBef>
                <a:spcPts val="0"/>
              </a:spcBef>
              <a:spcAft>
                <a:spcPts val="0"/>
              </a:spcAft>
              <a:defRPr/>
            </a:pPr>
            <a:endPar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285750"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So I made the point that the work NGS does is foundational to any coastal infrastructure Texas wants to build. Simply put, without knowing accurately the rates of subsidence and erosion, you don’t know where  your shoreline stabilization project is going to be in 5, 10, or 20 years. </a:t>
            </a:r>
          </a:p>
          <a:p>
            <a:pPr>
              <a:lnSpc>
                <a:spcPct val="115000"/>
              </a:lnSpc>
              <a:spcBef>
                <a:spcPts val="0"/>
              </a:spcBef>
              <a:spcAft>
                <a:spcPts val="0"/>
              </a:spcAft>
              <a:defRPr/>
            </a:pPr>
            <a:endPar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285750"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In the end, I succeeded because I could highlight how the foundational data from NGS ensured accurate positioning of sea walls, surge gates, and levees.</a:t>
            </a:r>
          </a:p>
          <a:p>
            <a:pPr>
              <a:lnSpc>
                <a:spcPct val="115000"/>
              </a:lnSpc>
              <a:spcBef>
                <a:spcPts val="0"/>
              </a:spcBef>
              <a:spcAft>
                <a:spcPts val="0"/>
              </a:spcAft>
              <a:defRPr/>
            </a:pPr>
            <a:endPar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285750"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The fact is, we’re moving towards a world where everything, not just large-scale infrastructure projects, is going to be georeferenced.  And that means the work NGS is doing is going to be invaluable for the foreseeable future.</a:t>
            </a:r>
          </a:p>
          <a:p>
            <a:pPr marL="171450" indent="-171450">
              <a:lnSpc>
                <a:spcPct val="115000"/>
              </a:lnSpc>
              <a:spcBef>
                <a:spcPts val="0"/>
              </a:spcBef>
              <a:spcAft>
                <a:spcPts val="0"/>
              </a:spcAft>
              <a:buFont typeface="Arial" panose="020B0604020202020204" pitchFamily="34" charset="0"/>
              <a:buChar char="•"/>
              <a:defRPr/>
            </a:pPr>
            <a:endParaRPr lang="en-US" sz="105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171450" indent="-171450">
              <a:lnSpc>
                <a:spcPct val="115000"/>
              </a:lnSpc>
              <a:spcBef>
                <a:spcPts val="0"/>
              </a:spcBef>
              <a:spcAft>
                <a:spcPts val="0"/>
              </a:spcAft>
              <a:buFont typeface="Arial" panose="020B0604020202020204" pitchFamily="34" charset="0"/>
              <a:buChar char="•"/>
              <a:defRPr/>
            </a:pPr>
            <a:endParaRPr lang="en-US" sz="1050" dirty="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a:p>
            <a:pPr marL="171450" indent="-171450">
              <a:lnSpc>
                <a:spcPct val="115000"/>
              </a:lnSpc>
              <a:spcBef>
                <a:spcPts val="0"/>
              </a:spcBef>
              <a:spcAft>
                <a:spcPts val="0"/>
              </a:spcAft>
              <a:buFont typeface="Arial" panose="020B0604020202020204" pitchFamily="34" charset="0"/>
              <a:buChar char="•"/>
              <a:defRPr/>
            </a:pPr>
            <a:endParaRPr lang="en-US" sz="1600" dirty="0" smtClean="0">
              <a:solidFill>
                <a:srgbClr val="00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8DE1B56-4558-47DA-87D6-CC8BEB17C5D2}" type="slidenum">
              <a:rPr lang="en-US" smtClean="0"/>
              <a:t>2</a:t>
            </a:fld>
            <a:endParaRPr lang="en-US"/>
          </a:p>
        </p:txBody>
      </p:sp>
    </p:spTree>
    <p:extLst>
      <p:ext uri="{BB962C8B-B14F-4D97-AF65-F5344CB8AC3E}">
        <p14:creationId xmlns:p14="http://schemas.microsoft.com/office/powerpoint/2010/main" val="289110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3693" y="4374874"/>
            <a:ext cx="6170613" cy="3600450"/>
          </a:xfrm>
        </p:spPr>
        <p:txBody>
          <a:bodyPr/>
          <a:lstStyle/>
          <a:p>
            <a:pPr>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I’m glad to be here today to talk with you to continue the dialog with NOAA and NGS as we prepare to transition to New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in 2022. My remarks today are intended to open this larger summit during which NGS will share its progress while seeking your feedback and input regarding how to best manage this process</a:t>
            </a:r>
            <a:r>
              <a:rPr lang="en-US" altLang="en-US" sz="1600" dirty="0" smtClean="0">
                <a:solidFill>
                  <a:srgbClr val="000000"/>
                </a:solidFill>
                <a:latin typeface="Times New Roman" panose="02020603050405020304" pitchFamily="18" charset="0"/>
                <a:cs typeface="Times New Roman" panose="02020603050405020304" pitchFamily="18" charset="0"/>
              </a:rPr>
              <a:t>.</a:t>
            </a:r>
            <a:br>
              <a:rPr lang="en-US" altLang="en-US" sz="1600" dirty="0" smtClean="0">
                <a:solidFill>
                  <a:srgbClr val="000000"/>
                </a:solidFill>
                <a:latin typeface="Times New Roman" panose="02020603050405020304" pitchFamily="18" charset="0"/>
                <a:cs typeface="Times New Roman" panose="02020603050405020304" pitchFamily="18" charset="0"/>
              </a:rPr>
            </a:b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 </a:t>
            </a:r>
            <a:r>
              <a:rPr lang="en-US" altLang="en-US" sz="1600" dirty="0" smtClean="0">
                <a:solidFill>
                  <a:srgbClr val="000000"/>
                </a:solidFill>
                <a:latin typeface="Times New Roman" panose="02020603050405020304" pitchFamily="18" charset="0"/>
                <a:cs typeface="Times New Roman" panose="02020603050405020304" pitchFamily="18" charset="0"/>
              </a:rPr>
              <a:t>We </a:t>
            </a:r>
            <a:r>
              <a:rPr lang="en-US" altLang="en-US" sz="1600" dirty="0">
                <a:solidFill>
                  <a:srgbClr val="000000"/>
                </a:solidFill>
                <a:latin typeface="Times New Roman" panose="02020603050405020304" pitchFamily="18" charset="0"/>
                <a:cs typeface="Times New Roman" panose="02020603050405020304" pitchFamily="18" charset="0"/>
              </a:rPr>
              <a:t>appreciate you; receiving your feedback and understanding your requirements are important to us. </a:t>
            </a:r>
          </a:p>
          <a:p>
            <a:pPr>
              <a:defRPr/>
            </a:pPr>
            <a:endParaRPr lang="en-US" altLang="en-US" sz="1600" dirty="0" smtClean="0"/>
          </a:p>
          <a:p>
            <a:endParaRPr lang="en-US" dirty="0"/>
          </a:p>
        </p:txBody>
      </p:sp>
      <p:sp>
        <p:nvSpPr>
          <p:cNvPr id="4" name="Slide Number Placeholder 3"/>
          <p:cNvSpPr>
            <a:spLocks noGrp="1"/>
          </p:cNvSpPr>
          <p:nvPr>
            <p:ph type="sldNum" sz="quarter" idx="10"/>
          </p:nvPr>
        </p:nvSpPr>
        <p:spPr/>
        <p:txBody>
          <a:bodyPr/>
          <a:lstStyle/>
          <a:p>
            <a:fld id="{58DE1B56-4558-47DA-87D6-CC8BEB17C5D2}" type="slidenum">
              <a:rPr lang="en-US" smtClean="0"/>
              <a:t>3</a:t>
            </a:fld>
            <a:endParaRPr lang="en-US"/>
          </a:p>
        </p:txBody>
      </p:sp>
    </p:spTree>
    <p:extLst>
      <p:ext uri="{BB962C8B-B14F-4D97-AF65-F5344CB8AC3E}">
        <p14:creationId xmlns:p14="http://schemas.microsoft.com/office/powerpoint/2010/main" val="70343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61925"/>
            <a:ext cx="4114800" cy="3086100"/>
          </a:xfrm>
        </p:spPr>
      </p:sp>
      <p:sp>
        <p:nvSpPr>
          <p:cNvPr id="3" name="Notes Placeholder 2"/>
          <p:cNvSpPr>
            <a:spLocks noGrp="1"/>
          </p:cNvSpPr>
          <p:nvPr>
            <p:ph type="body" idx="1"/>
          </p:nvPr>
        </p:nvSpPr>
        <p:spPr>
          <a:xfrm>
            <a:off x="-1" y="3249266"/>
            <a:ext cx="6856414" cy="5894733"/>
          </a:xfrm>
        </p:spPr>
        <p:txBody>
          <a:bodyPr/>
          <a:lstStyle/>
          <a:p>
            <a:pPr marL="285750" indent="-285750">
              <a:lnSpc>
                <a:spcPct val="115000"/>
              </a:lnSpc>
              <a:spcBef>
                <a:spcPct val="0"/>
              </a:spcBef>
              <a:buFont typeface="Arial"/>
              <a:buChar char="•"/>
              <a:defRPr/>
            </a:pPr>
            <a:r>
              <a:rPr lang="en-US" altLang="en-US" sz="1600" dirty="0" smtClean="0">
                <a:solidFill>
                  <a:srgbClr val="000000"/>
                </a:solidFill>
                <a:latin typeface="Times New Roman" panose="02020603050405020304" pitchFamily="18" charset="0"/>
                <a:cs typeface="Times New Roman" panose="02020603050405020304" pitchFamily="18" charset="0"/>
              </a:rPr>
              <a:t> </a:t>
            </a:r>
            <a:r>
              <a:rPr lang="en-US" altLang="en-US" sz="1600" dirty="0">
                <a:solidFill>
                  <a:srgbClr val="000000"/>
                </a:solidFill>
                <a:latin typeface="Times New Roman" panose="02020603050405020304" pitchFamily="18" charset="0"/>
                <a:cs typeface="Times New Roman" panose="02020603050405020304" pitchFamily="18" charset="0"/>
              </a:rPr>
              <a:t>The National Ocean Service has a large portfolio of programs to support, but they are all supported by the National Spatial Reference System (NSRS).</a:t>
            </a:r>
          </a:p>
          <a:p>
            <a:pPr marL="285750" indent="-285750">
              <a:lnSpc>
                <a:spcPct val="115000"/>
              </a:lnSpc>
              <a:spcBef>
                <a:spcPct val="0"/>
              </a:spcBef>
              <a:buFont typeface="Arial"/>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This is because the NSRS is Foundational information</a:t>
            </a:r>
          </a:p>
          <a:p>
            <a:pPr marL="285750" indent="-285750">
              <a:lnSpc>
                <a:spcPct val="115000"/>
              </a:lnSpc>
              <a:spcBef>
                <a:spcPct val="0"/>
              </a:spcBef>
              <a:buFont typeface="Arial"/>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 NSRS provides a reliable, accurate national coordinate system across the entire country, far beyond just the coast. </a:t>
            </a:r>
          </a:p>
          <a:p>
            <a:pPr marL="285750" indent="-285750">
              <a:lnSpc>
                <a:spcPct val="115000"/>
              </a:lnSpc>
              <a:spcBef>
                <a:spcPct val="0"/>
              </a:spcBef>
              <a:buFont typeface="Arial"/>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Coastal areas have many unique challenges, but the NSRS lays an accurate framework for all geospatial and georeferenced data across the entire country.</a:t>
            </a:r>
          </a:p>
          <a:p>
            <a:pPr marL="285750" indent="-285750">
              <a:lnSpc>
                <a:spcPct val="115000"/>
              </a:lnSpc>
              <a:spcBef>
                <a:spcPct val="0"/>
              </a:spcBef>
              <a:buFont typeface="Arial"/>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NGS maintains the NSRS, and has prioritized improving and modernizing the NSRS within its Ten Year Plan. </a:t>
            </a:r>
          </a:p>
          <a:p>
            <a:pPr marL="742950" lvl="1" indent="-285750">
              <a:lnSpc>
                <a:spcPct val="115000"/>
              </a:lnSpc>
              <a:spcBef>
                <a:spcPct val="0"/>
              </a:spcBef>
              <a:buFont typeface="Arial"/>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These plans and priorities will leverage technology like the Global Navigation Satellite System (GNSS), which continues to make accurate positioning available to more and more constituents.</a:t>
            </a:r>
          </a:p>
          <a:p>
            <a:pPr marL="285750" indent="-285750">
              <a:lnSpc>
                <a:spcPct val="115000"/>
              </a:lnSpc>
              <a:spcBef>
                <a:spcPct val="0"/>
              </a:spcBef>
              <a:buFont typeface="Arial"/>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 typeface="Arial"/>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These efforts will also improve the accuracy of the common foundational reference frames used by all fields with geospatial data or applications.</a:t>
            </a:r>
          </a:p>
          <a:p>
            <a:pPr marL="342900" indent="-342900">
              <a:defRPr/>
            </a:pPr>
            <a:endParaRPr lang="en-US" altLang="en-US" dirty="0"/>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8DE1B56-4558-47DA-87D6-CC8BEB17C5D2}" type="slidenum">
              <a:rPr lang="en-US" smtClean="0"/>
              <a:t>4</a:t>
            </a:fld>
            <a:endParaRPr lang="en-US"/>
          </a:p>
        </p:txBody>
      </p:sp>
    </p:spTree>
    <p:extLst>
      <p:ext uri="{BB962C8B-B14F-4D97-AF65-F5344CB8AC3E}">
        <p14:creationId xmlns:p14="http://schemas.microsoft.com/office/powerpoint/2010/main" val="259811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88913"/>
            <a:ext cx="4114800" cy="3086100"/>
          </a:xfrm>
        </p:spPr>
      </p:sp>
      <p:sp>
        <p:nvSpPr>
          <p:cNvPr id="3" name="Notes Placeholder 2"/>
          <p:cNvSpPr>
            <a:spLocks noGrp="1"/>
          </p:cNvSpPr>
          <p:nvPr>
            <p:ph type="body" idx="1"/>
          </p:nvPr>
        </p:nvSpPr>
        <p:spPr>
          <a:xfrm>
            <a:off x="215347" y="3433141"/>
            <a:ext cx="6427305" cy="5252071"/>
          </a:xfrm>
        </p:spPr>
        <p:txBody>
          <a:bodyPr/>
          <a:lstStyle/>
          <a:p>
            <a:pPr marL="342900" indent="-342900">
              <a:lnSpc>
                <a:spcPct val="115000"/>
              </a:lnSpc>
              <a:spcBef>
                <a:spcPct val="0"/>
              </a:spcBef>
              <a:defRPr/>
            </a:pPr>
            <a:r>
              <a:rPr lang="en-US" altLang="en-US" sz="1600" dirty="0">
                <a:solidFill>
                  <a:srgbClr val="000000"/>
                </a:solidFill>
                <a:latin typeface="Times New Roman" panose="02020603050405020304" pitchFamily="18" charset="0"/>
                <a:cs typeface="Times New Roman" panose="02020603050405020304" pitchFamily="18" charset="0"/>
              </a:rPr>
              <a:t> </a:t>
            </a:r>
          </a:p>
          <a:p>
            <a:pPr marL="342900" indent="-34290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 NSRS is foundational because it supports the mapping, charting, and transportation activities and infrastructure that decision makers and communities rely on daily. </a:t>
            </a:r>
          </a:p>
          <a:p>
            <a:pPr marL="342900" indent="-342900">
              <a:lnSpc>
                <a:spcPct val="1150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342900" indent="-34290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NSRS also aligns critical observations, models and products and thus underlies the three NOS priorities: safe and efficient transportation; preparedness and risk reduction; and stewardship, recreation and tourism.</a:t>
            </a:r>
          </a:p>
          <a:p>
            <a:pPr marL="342900" indent="-342900">
              <a:lnSpc>
                <a:spcPct val="115000"/>
              </a:lnSpc>
              <a:spcBef>
                <a:spcPct val="0"/>
              </a:spcBef>
              <a:buFontTx/>
              <a:buChar char="•"/>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342900" indent="-34290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Supporting safe and efficient transportation begins at the coast when ships enter ports, and have confidence in nautical charts as well as </a:t>
            </a:r>
            <a:r>
              <a:rPr lang="en-US" altLang="en-US" sz="1600" dirty="0" smtClean="0">
                <a:solidFill>
                  <a:srgbClr val="000000"/>
                </a:solidFill>
                <a:latin typeface="Times New Roman" panose="02020603050405020304" pitchFamily="18" charset="0"/>
                <a:cs typeface="Times New Roman" panose="02020603050405020304" pitchFamily="18" charset="0"/>
              </a:rPr>
              <a:t/>
            </a:r>
            <a:br>
              <a:rPr lang="en-US" altLang="en-US" sz="1600" dirty="0" smtClean="0">
                <a:solidFill>
                  <a:srgbClr val="000000"/>
                </a:solidFill>
                <a:latin typeface="Times New Roman" panose="02020603050405020304" pitchFamily="18" charset="0"/>
                <a:cs typeface="Times New Roman" panose="02020603050405020304" pitchFamily="18" charset="0"/>
              </a:rPr>
            </a:br>
            <a:r>
              <a:rPr lang="en-US" altLang="en-US" sz="1600" dirty="0" smtClean="0">
                <a:solidFill>
                  <a:srgbClr val="000000"/>
                </a:solidFill>
                <a:latin typeface="Times New Roman" panose="02020603050405020304" pitchFamily="18" charset="0"/>
                <a:cs typeface="Times New Roman" panose="02020603050405020304" pitchFamily="18" charset="0"/>
              </a:rPr>
              <a:t>real-time </a:t>
            </a:r>
            <a:r>
              <a:rPr lang="en-US" altLang="en-US" sz="1600" dirty="0">
                <a:solidFill>
                  <a:srgbClr val="000000"/>
                </a:solidFill>
                <a:latin typeface="Times New Roman" panose="02020603050405020304" pitchFamily="18" charset="0"/>
                <a:cs typeface="Times New Roman" panose="02020603050405020304" pitchFamily="18" charset="0"/>
              </a:rPr>
              <a:t>water levels. </a:t>
            </a:r>
          </a:p>
          <a:p>
            <a:pPr marL="342900" indent="-342900">
              <a:lnSpc>
                <a:spcPct val="115000"/>
              </a:lnSpc>
              <a:spcBef>
                <a:spcPct val="0"/>
              </a:spcBef>
              <a:defRPr/>
            </a:pPr>
            <a:r>
              <a:rPr lang="en-US" altLang="en-US" sz="1600" dirty="0">
                <a:solidFill>
                  <a:srgbClr val="000000"/>
                </a:solidFill>
                <a:latin typeface="Times New Roman" panose="02020603050405020304" pitchFamily="18" charset="0"/>
                <a:cs typeface="Times New Roman" panose="02020603050405020304" pitchFamily="18" charset="0"/>
              </a:rPr>
              <a:t> </a:t>
            </a:r>
          </a:p>
          <a:p>
            <a:pPr marL="285750"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From the ports, the goods that need to reach the rest of the country take advantage of an intermodal transportation network that all relies on the NSRS as foundational information.</a:t>
            </a:r>
          </a:p>
          <a:p>
            <a:pPr>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8DE1B56-4558-47DA-87D6-CC8BEB17C5D2}" type="slidenum">
              <a:rPr lang="en-US" smtClean="0"/>
              <a:t>5</a:t>
            </a:fld>
            <a:endParaRPr lang="en-US"/>
          </a:p>
        </p:txBody>
      </p:sp>
    </p:spTree>
    <p:extLst>
      <p:ext uri="{BB962C8B-B14F-4D97-AF65-F5344CB8AC3E}">
        <p14:creationId xmlns:p14="http://schemas.microsoft.com/office/powerpoint/2010/main" val="2832228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163513"/>
            <a:ext cx="3889375" cy="2916237"/>
          </a:xfrm>
        </p:spPr>
      </p:sp>
      <p:sp>
        <p:nvSpPr>
          <p:cNvPr id="3" name="Notes Placeholder 2"/>
          <p:cNvSpPr>
            <a:spLocks noGrp="1"/>
          </p:cNvSpPr>
          <p:nvPr>
            <p:ph type="body" idx="1"/>
          </p:nvPr>
        </p:nvSpPr>
        <p:spPr>
          <a:xfrm>
            <a:off x="334618" y="2934116"/>
            <a:ext cx="6188764" cy="6064112"/>
          </a:xfrm>
        </p:spPr>
        <p:txBody>
          <a:bodyPr/>
          <a:lstStyle/>
          <a:p>
            <a:pPr marL="342900" indent="-342900">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285750"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Highways are filled with cars and trucks increasingly leveraging GPS technology for navigation. Airports obstructions are carefully charted to ensure safe take-offs and landings. All of these infrastructure networks are aligned with the NSRS, which is particularly important for any new projects.</a:t>
            </a:r>
          </a:p>
          <a:p>
            <a:pPr marL="342900" indent="-342900">
              <a:lnSpc>
                <a:spcPct val="115000"/>
              </a:lnSpc>
              <a:spcBef>
                <a:spcPct val="0"/>
              </a:spcBef>
              <a:defRPr/>
            </a:pPr>
            <a:r>
              <a:rPr lang="en-US" altLang="en-US" sz="1600" dirty="0">
                <a:solidFill>
                  <a:srgbClr val="000000"/>
                </a:solidFill>
                <a:latin typeface="Times New Roman" panose="02020603050405020304" pitchFamily="18" charset="0"/>
                <a:cs typeface="Times New Roman" panose="02020603050405020304" pitchFamily="18" charset="0"/>
              </a:rPr>
              <a:t> </a:t>
            </a:r>
          </a:p>
          <a:p>
            <a:pPr marL="342900" indent="-34290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Many NOS Programs support </a:t>
            </a:r>
            <a:r>
              <a:rPr lang="en-US" altLang="en-US" sz="1600" b="1" dirty="0">
                <a:solidFill>
                  <a:srgbClr val="000000"/>
                </a:solidFill>
                <a:latin typeface="Times New Roman" panose="02020603050405020304" pitchFamily="18" charset="0"/>
                <a:cs typeface="Times New Roman" panose="02020603050405020304" pitchFamily="18" charset="0"/>
              </a:rPr>
              <a:t>preparedness and risk reduction along the coasts, further taking advantage of the </a:t>
            </a:r>
            <a:r>
              <a:rPr lang="en-US" altLang="en-US" sz="1600" dirty="0">
                <a:solidFill>
                  <a:srgbClr val="000000"/>
                </a:solidFill>
                <a:latin typeface="Times New Roman" panose="02020603050405020304" pitchFamily="18" charset="0"/>
                <a:cs typeface="Times New Roman" panose="02020603050405020304" pitchFamily="18" charset="0"/>
              </a:rPr>
              <a:t>NSRS in applications like inundation modeling. The value of the NSRS is equally applicable inland, as floodplain mapping and the development of 3D elevation models is beneficial to the entire country. </a:t>
            </a:r>
          </a:p>
          <a:p>
            <a:pPr marL="342900" indent="-342900">
              <a:lnSpc>
                <a:spcPct val="115000"/>
              </a:lnSpc>
              <a:spcBef>
                <a:spcPct val="0"/>
              </a:spcBef>
              <a:defRPr/>
            </a:pPr>
            <a:r>
              <a:rPr lang="en-US" altLang="en-US" sz="1600" dirty="0">
                <a:solidFill>
                  <a:srgbClr val="000000"/>
                </a:solidFill>
                <a:latin typeface="Times New Roman" panose="02020603050405020304" pitchFamily="18" charset="0"/>
                <a:cs typeface="Times New Roman" panose="02020603050405020304" pitchFamily="18" charset="0"/>
              </a:rPr>
              <a:t> </a:t>
            </a:r>
          </a:p>
          <a:p>
            <a:pPr marL="342900" indent="-34290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Even with respect to stewardship, recreation and tourism, the National Spatial Reference System is the source of foundational information for all of the datasets that underlie NOS priorities</a:t>
            </a:r>
            <a:r>
              <a:rPr lang="en-US" altLang="en-US" sz="1600" dirty="0" smtClean="0">
                <a:solidFill>
                  <a:srgbClr val="000000"/>
                </a:solidFill>
                <a:latin typeface="Times New Roman" panose="02020603050405020304" pitchFamily="18" charset="0"/>
                <a:cs typeface="Times New Roman" panose="02020603050405020304" pitchFamily="18" charset="0"/>
              </a:rPr>
              <a:t>.</a:t>
            </a:r>
            <a:endParaRPr lang="en-US" altLang="en-US" sz="1600" dirty="0">
              <a:solidFill>
                <a:srgbClr val="000000"/>
              </a:solidFill>
              <a:latin typeface="Times New Roman" panose="02020603050405020304" pitchFamily="18" charset="0"/>
              <a:cs typeface="Times New Roman" panose="02020603050405020304" pitchFamily="18" charset="0"/>
            </a:endParaRPr>
          </a:p>
          <a:p>
            <a:pPr marL="342900" indent="-342900">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342900" indent="-34290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For this reason, I believe, the recent preliminary FY18 budget blueprint from the administration noted that core functions that need to be maintained within NOAA include surveys and charting.</a:t>
            </a:r>
          </a:p>
          <a:p>
            <a:pPr marL="342900" indent="-342900">
              <a:defRPr/>
            </a:pPr>
            <a:endParaRPr lang="en-US" altLang="en-US" dirty="0" smtClean="0"/>
          </a:p>
        </p:txBody>
      </p:sp>
      <p:sp>
        <p:nvSpPr>
          <p:cNvPr id="4" name="Slide Number Placeholder 3"/>
          <p:cNvSpPr>
            <a:spLocks noGrp="1"/>
          </p:cNvSpPr>
          <p:nvPr>
            <p:ph type="sldNum" sz="quarter" idx="10"/>
          </p:nvPr>
        </p:nvSpPr>
        <p:spPr/>
        <p:txBody>
          <a:bodyPr/>
          <a:lstStyle/>
          <a:p>
            <a:fld id="{58DE1B56-4558-47DA-87D6-CC8BEB17C5D2}" type="slidenum">
              <a:rPr lang="en-US" smtClean="0"/>
              <a:t>6</a:t>
            </a:fld>
            <a:endParaRPr lang="en-US"/>
          </a:p>
        </p:txBody>
      </p:sp>
    </p:spTree>
    <p:extLst>
      <p:ext uri="{BB962C8B-B14F-4D97-AF65-F5344CB8AC3E}">
        <p14:creationId xmlns:p14="http://schemas.microsoft.com/office/powerpoint/2010/main" val="91159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280988"/>
            <a:ext cx="3333750" cy="2500312"/>
          </a:xfrm>
        </p:spPr>
      </p:sp>
      <p:sp>
        <p:nvSpPr>
          <p:cNvPr id="3" name="Notes Placeholder 2"/>
          <p:cNvSpPr>
            <a:spLocks noGrp="1"/>
          </p:cNvSpPr>
          <p:nvPr>
            <p:ph type="body" idx="1"/>
          </p:nvPr>
        </p:nvSpPr>
        <p:spPr>
          <a:xfrm>
            <a:off x="-278301" y="2828097"/>
            <a:ext cx="6858001" cy="6315903"/>
          </a:xfrm>
        </p:spPr>
        <p:txBody>
          <a:bodyPr/>
          <a:lstStyle/>
          <a:p>
            <a:pPr marL="742950" lvl="1" indent="-285750">
              <a:lnSpc>
                <a:spcPct val="115000"/>
              </a:lnSpc>
              <a:spcBef>
                <a:spcPct val="0"/>
              </a:spcBef>
              <a:buFontTx/>
              <a:buChar char="•"/>
            </a:pPr>
            <a:r>
              <a:rPr lang="en-US" altLang="en-US" sz="1600" dirty="0" smtClean="0">
                <a:solidFill>
                  <a:srgbClr val="000000"/>
                </a:solidFill>
                <a:latin typeface="Times New Roman" panose="02020603050405020304" pitchFamily="18" charset="0"/>
                <a:cs typeface="Times New Roman" panose="02020603050405020304" pitchFamily="18" charset="0"/>
              </a:rPr>
              <a:t>Modernizing the NSRS is a significant undertaking, and will culminate with the replacement of NAD 83 and NAVD 88 with a new geometric (horizontal) and geopotential (vertical) reference frame in 2022.</a:t>
            </a:r>
          </a:p>
          <a:p>
            <a:pPr marL="742950" lvl="1" indent="-285750">
              <a:lnSpc>
                <a:spcPct val="115000"/>
              </a:lnSpc>
              <a:spcBef>
                <a:spcPct val="0"/>
              </a:spcBef>
              <a:buFontTx/>
              <a:buChar char="•"/>
            </a:pP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pPr>
            <a:r>
              <a:rPr lang="en-US" altLang="en-US" sz="1600" dirty="0" smtClean="0">
                <a:solidFill>
                  <a:srgbClr val="000000"/>
                </a:solidFill>
                <a:latin typeface="Times New Roman" panose="02020603050405020304" pitchFamily="18" charset="0"/>
                <a:cs typeface="Times New Roman" panose="02020603050405020304" pitchFamily="18" charset="0"/>
              </a:rPr>
              <a:t>A related critical project is Gravity for the Redefinition of the American Vertical Datum (GRAV-D).</a:t>
            </a:r>
          </a:p>
          <a:p>
            <a:pPr marL="742950" lvl="1" indent="-285750">
              <a:lnSpc>
                <a:spcPct val="115000"/>
              </a:lnSpc>
              <a:spcBef>
                <a:spcPct val="0"/>
              </a:spcBef>
              <a:buFontTx/>
              <a:buChar char="•"/>
            </a:pP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pPr>
            <a:r>
              <a:rPr lang="en-US" altLang="en-US" sz="1600" dirty="0" smtClean="0">
                <a:solidFill>
                  <a:srgbClr val="000000"/>
                </a:solidFill>
                <a:latin typeface="Times New Roman" panose="02020603050405020304" pitchFamily="18" charset="0"/>
                <a:cs typeface="Times New Roman" panose="02020603050405020304" pitchFamily="18" charset="0"/>
              </a:rPr>
              <a:t>Upon completion, GRAV-D's airborne gravity data will be used to develop a new American Vertical Datum in 2022. The current vertical datum contains elevation errors ranging from 16 inches to 6 feet relative to sea level. </a:t>
            </a:r>
          </a:p>
          <a:p>
            <a:pPr marL="742950" lvl="1" indent="-285750">
              <a:lnSpc>
                <a:spcPct val="115000"/>
              </a:lnSpc>
              <a:spcBef>
                <a:spcPct val="0"/>
              </a:spcBef>
              <a:buFontTx/>
              <a:buChar char="•"/>
            </a:pP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pPr>
            <a:r>
              <a:rPr lang="en-US" altLang="en-US" sz="1600" dirty="0" smtClean="0">
                <a:solidFill>
                  <a:srgbClr val="000000"/>
                </a:solidFill>
                <a:latin typeface="Times New Roman" panose="02020603050405020304" pitchFamily="18" charset="0"/>
                <a:cs typeface="Times New Roman" panose="02020603050405020304" pitchFamily="18" charset="0"/>
              </a:rPr>
              <a:t>GRAV-D will allow surveyors, scientists and others to employ GPS to determine more precise and accurate elevations than currently possible, in less time and with less effort. </a:t>
            </a:r>
          </a:p>
          <a:p>
            <a:pPr marL="742950" lvl="1" indent="-285750">
              <a:lnSpc>
                <a:spcPct val="115000"/>
              </a:lnSpc>
              <a:spcBef>
                <a:spcPct val="0"/>
              </a:spcBef>
              <a:buFontTx/>
              <a:buChar char="•"/>
            </a:pP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pPr>
            <a:r>
              <a:rPr lang="en-US" altLang="en-US" sz="1600" dirty="0" smtClean="0">
                <a:solidFill>
                  <a:srgbClr val="000000"/>
                </a:solidFill>
                <a:latin typeface="Times New Roman" panose="02020603050405020304" pitchFamily="18" charset="0"/>
                <a:cs typeface="Times New Roman" panose="02020603050405020304" pitchFamily="18" charset="0"/>
              </a:rPr>
              <a:t>We have collected over 50% of the planned gravity data collection.</a:t>
            </a:r>
          </a:p>
          <a:p>
            <a:pPr marL="742950" lvl="1" indent="-285750">
              <a:lnSpc>
                <a:spcPct val="115000"/>
              </a:lnSpc>
              <a:spcBef>
                <a:spcPct val="0"/>
              </a:spcBef>
              <a:buFontTx/>
              <a:buChar char="•"/>
            </a:pPr>
            <a:endParaRPr lang="en-US" altLang="en-US" sz="1600" dirty="0" smtClean="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pPr>
            <a:r>
              <a:rPr lang="en-US" altLang="en-US" sz="1600" dirty="0" smtClean="0">
                <a:solidFill>
                  <a:srgbClr val="000000"/>
                </a:solidFill>
                <a:latin typeface="Times New Roman" panose="02020603050405020304" pitchFamily="18" charset="0"/>
                <a:cs typeface="Times New Roman" panose="02020603050405020304" pitchFamily="18" charset="0"/>
              </a:rPr>
              <a:t>Another critical project is Foundation CORS. These permanent reference stations are needed to better connect the National Spatial Reference System to the global reference frame, the </a:t>
            </a:r>
            <a:r>
              <a:rPr lang="en-US" altLang="en-US" sz="1600" dirty="0" smtClean="0">
                <a:latin typeface="Times New Roman" panose="02020603050405020304" pitchFamily="18" charset="0"/>
                <a:cs typeface="Times New Roman" panose="02020603050405020304" pitchFamily="18" charset="0"/>
              </a:rPr>
              <a:t>International Terrestrial Reference Frame. </a:t>
            </a:r>
          </a:p>
          <a:p>
            <a:pPr marL="342900" indent="-342900">
              <a:buFontTx/>
              <a:buChar char="•"/>
            </a:pPr>
            <a:endParaRPr lang="en-US" altLang="en-US" dirty="0" smtClean="0"/>
          </a:p>
        </p:txBody>
      </p:sp>
      <p:sp>
        <p:nvSpPr>
          <p:cNvPr id="4" name="Slide Number Placeholder 3"/>
          <p:cNvSpPr>
            <a:spLocks noGrp="1"/>
          </p:cNvSpPr>
          <p:nvPr>
            <p:ph type="sldNum" sz="quarter" idx="10"/>
          </p:nvPr>
        </p:nvSpPr>
        <p:spPr/>
        <p:txBody>
          <a:bodyPr/>
          <a:lstStyle/>
          <a:p>
            <a:fld id="{58DE1B56-4558-47DA-87D6-CC8BEB17C5D2}" type="slidenum">
              <a:rPr lang="en-US" smtClean="0"/>
              <a:t>7</a:t>
            </a:fld>
            <a:endParaRPr lang="en-US"/>
          </a:p>
        </p:txBody>
      </p:sp>
    </p:spTree>
    <p:extLst>
      <p:ext uri="{BB962C8B-B14F-4D97-AF65-F5344CB8AC3E}">
        <p14:creationId xmlns:p14="http://schemas.microsoft.com/office/powerpoint/2010/main" val="114387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215900"/>
            <a:ext cx="4114800" cy="3086100"/>
          </a:xfrm>
        </p:spPr>
      </p:sp>
      <p:sp>
        <p:nvSpPr>
          <p:cNvPr id="3" name="Notes Placeholder 2"/>
          <p:cNvSpPr>
            <a:spLocks noGrp="1"/>
          </p:cNvSpPr>
          <p:nvPr>
            <p:ph type="body" idx="1"/>
          </p:nvPr>
        </p:nvSpPr>
        <p:spPr>
          <a:xfrm>
            <a:off x="274981" y="3433141"/>
            <a:ext cx="6170613" cy="5472320"/>
          </a:xfrm>
        </p:spPr>
        <p:txBody>
          <a:bodyPr/>
          <a:lstStyle/>
          <a:p>
            <a:pPr>
              <a:lnSpc>
                <a:spcPct val="115000"/>
              </a:lnSpc>
              <a:spcBef>
                <a:spcPct val="0"/>
              </a:spcBef>
              <a:defRPr/>
            </a:pPr>
            <a:r>
              <a:rPr lang="en-US" altLang="en-US" sz="1600" dirty="0">
                <a:solidFill>
                  <a:srgbClr val="000000"/>
                </a:solidFill>
                <a:latin typeface="Times New Roman" panose="02020603050405020304" pitchFamily="18" charset="0"/>
                <a:cs typeface="Times New Roman" panose="02020603050405020304" pitchFamily="18" charset="0"/>
              </a:rPr>
              <a:t> Modernized tools have to be created to ensure you can access the NSRS:</a:t>
            </a:r>
          </a:p>
          <a:p>
            <a:pPr marL="342900" indent="-342900">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The most frequently requested tool is one to transform data from historical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to the future </a:t>
            </a:r>
            <a:r>
              <a:rPr lang="en-US" altLang="en-US" sz="1600" dirty="0" err="1">
                <a:solidFill>
                  <a:srgbClr val="000000"/>
                </a:solidFill>
                <a:latin typeface="Times New Roman" panose="02020603050405020304" pitchFamily="18" charset="0"/>
                <a:cs typeface="Times New Roman" panose="02020603050405020304" pitchFamily="18" charset="0"/>
              </a:rPr>
              <a:t>datums</a:t>
            </a:r>
            <a:r>
              <a:rPr lang="en-US" altLang="en-US" sz="1600" dirty="0">
                <a:solidFill>
                  <a:srgbClr val="000000"/>
                </a:solidFill>
                <a:latin typeface="Times New Roman" panose="02020603050405020304" pitchFamily="18" charset="0"/>
                <a:cs typeface="Times New Roman" panose="02020603050405020304" pitchFamily="18" charset="0"/>
              </a:rPr>
              <a:t> that will replaced NAD 83 and NAVD 88. </a:t>
            </a:r>
          </a:p>
          <a:p>
            <a:pPr marL="742950" lvl="1" indent="-285750">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In addition to the function of the tool, we want it to be easy to use, easy to maintain, and accessible to all our partners. </a:t>
            </a:r>
          </a:p>
          <a:p>
            <a:pPr lvl="1">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For that reason, we are already modernizing our Geodetic Toolkit, that contains many existing transformation tools. </a:t>
            </a:r>
          </a:p>
          <a:p>
            <a:pPr lvl="1">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To provide stakeholders with approximations for the replacement of the current vertical datum, NGS is publishing annual experimental geoids which include gravity data from the GRAV-D project.  </a:t>
            </a:r>
          </a:p>
          <a:p>
            <a:pPr lvl="1">
              <a:lnSpc>
                <a:spcPct val="115000"/>
              </a:lnSpc>
              <a:spcBef>
                <a:spcPct val="0"/>
              </a:spcBef>
              <a:defRPr/>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742950" lvl="1" indent="-285750">
              <a:lnSpc>
                <a:spcPct val="115000"/>
              </a:lnSpc>
              <a:spcBef>
                <a:spcPct val="0"/>
              </a:spcBef>
              <a:buFontTx/>
              <a:buChar char="•"/>
              <a:defRPr/>
            </a:pPr>
            <a:r>
              <a:rPr lang="en-US" altLang="en-US" sz="1600" dirty="0">
                <a:solidFill>
                  <a:srgbClr val="000000"/>
                </a:solidFill>
                <a:latin typeface="Times New Roman" panose="02020603050405020304" pitchFamily="18" charset="0"/>
                <a:cs typeface="Times New Roman" panose="02020603050405020304" pitchFamily="18" charset="0"/>
              </a:rPr>
              <a:t>You can test this updated toolkit on our beta web-site and give us feedback.</a:t>
            </a:r>
          </a:p>
        </p:txBody>
      </p:sp>
      <p:sp>
        <p:nvSpPr>
          <p:cNvPr id="4" name="Slide Number Placeholder 3"/>
          <p:cNvSpPr>
            <a:spLocks noGrp="1"/>
          </p:cNvSpPr>
          <p:nvPr>
            <p:ph type="sldNum" sz="quarter" idx="10"/>
          </p:nvPr>
        </p:nvSpPr>
        <p:spPr/>
        <p:txBody>
          <a:bodyPr/>
          <a:lstStyle/>
          <a:p>
            <a:fld id="{58DE1B56-4558-47DA-87D6-CC8BEB17C5D2}" type="slidenum">
              <a:rPr lang="en-US" smtClean="0"/>
              <a:t>8</a:t>
            </a:fld>
            <a:endParaRPr lang="en-US"/>
          </a:p>
        </p:txBody>
      </p:sp>
    </p:spTree>
    <p:extLst>
      <p:ext uri="{BB962C8B-B14F-4D97-AF65-F5344CB8AC3E}">
        <p14:creationId xmlns:p14="http://schemas.microsoft.com/office/powerpoint/2010/main" val="267114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96838"/>
            <a:ext cx="3279775" cy="2459037"/>
          </a:xfrm>
        </p:spPr>
      </p:sp>
      <p:sp>
        <p:nvSpPr>
          <p:cNvPr id="3" name="Notes Placeholder 2"/>
          <p:cNvSpPr>
            <a:spLocks noGrp="1"/>
          </p:cNvSpPr>
          <p:nvPr>
            <p:ph type="body" idx="1"/>
          </p:nvPr>
        </p:nvSpPr>
        <p:spPr>
          <a:xfrm>
            <a:off x="195469" y="2744028"/>
            <a:ext cx="6549888" cy="6399972"/>
          </a:xfrm>
        </p:spPr>
        <p:txBody>
          <a:bodyPr/>
          <a:lstStyle/>
          <a:p>
            <a:pPr>
              <a:lnSpc>
                <a:spcPct val="115000"/>
              </a:lnSpc>
              <a:spcBef>
                <a:spcPts val="0"/>
              </a:spcBef>
              <a:spcAft>
                <a:spcPts val="0"/>
              </a:spcAft>
              <a:defRPr/>
            </a:pPr>
            <a:r>
              <a:rPr lang="en-US" sz="1600" dirty="0">
                <a:solidFill>
                  <a:srgbClr val="000000"/>
                </a:solidFill>
                <a:latin typeface="Times New Roman" panose="02020603050405020304" pitchFamily="18" charset="0"/>
                <a:ea typeface="Times New Roman" panose="02020603050405020304" pitchFamily="18" charset="0"/>
              </a:rPr>
              <a:t>The new </a:t>
            </a:r>
            <a:r>
              <a:rPr lang="en-US" sz="1600" dirty="0" err="1">
                <a:solidFill>
                  <a:srgbClr val="000000"/>
                </a:solidFill>
                <a:latin typeface="Times New Roman" panose="02020603050405020304" pitchFamily="18" charset="0"/>
                <a:ea typeface="Times New Roman" panose="02020603050405020304" pitchFamily="18" charset="0"/>
              </a:rPr>
              <a:t>datums</a:t>
            </a:r>
            <a:r>
              <a:rPr lang="en-US" sz="1600" dirty="0">
                <a:solidFill>
                  <a:srgbClr val="000000"/>
                </a:solidFill>
                <a:latin typeface="Times New Roman" panose="02020603050405020304" pitchFamily="18" charset="0"/>
                <a:ea typeface="Times New Roman" panose="02020603050405020304" pitchFamily="18" charset="0"/>
              </a:rPr>
              <a:t> will bring new benefits:</a:t>
            </a:r>
          </a:p>
          <a:p>
            <a:pPr>
              <a:lnSpc>
                <a:spcPct val="115000"/>
              </a:lnSpc>
              <a:spcBef>
                <a:spcPts val="0"/>
              </a:spcBef>
              <a:spcAft>
                <a:spcPts val="0"/>
              </a:spcAft>
              <a:defRPr/>
            </a:pPr>
            <a:endParaRPr lang="en-US" sz="1600" dirty="0">
              <a:solidFill>
                <a:srgbClr val="000000"/>
              </a:solidFill>
              <a:ea typeface="Calibri" panose="020F0502020204030204" pitchFamily="34"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rPr>
              <a:t>The new reference frames will be easier to maintain because they will rely less on passive control (i.e. physical survey marks) that deteriorates over time. Additionally, land moves over time, and we need to have reference frames that monitor this change.</a:t>
            </a:r>
            <a:endParaRPr lang="en-US" sz="1600" dirty="0">
              <a:solidFill>
                <a:srgbClr val="000000"/>
              </a:solidFill>
              <a:ea typeface="Calibri" panose="020F0502020204030204" pitchFamily="34" charset="0"/>
            </a:endParaRP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rPr>
              <a:t>As already mentions, there is a greater role for GNSS and it will continue to leverage advances in technology</a:t>
            </a:r>
            <a:endParaRPr lang="en-US" sz="1600" dirty="0">
              <a:solidFill>
                <a:srgbClr val="000000"/>
              </a:solidFill>
              <a:ea typeface="Calibri" panose="020F0502020204030204" pitchFamily="34" charset="0"/>
            </a:endParaRP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rPr>
              <a:t>The new vertical datum / geopotential reference frame will help improve heights, information that is critical for resilience of our coasts and everywhere in the country with flood risk. GRAV-D has</a:t>
            </a:r>
            <a:r>
              <a:rPr lang="en-US" sz="1600" dirty="0">
                <a:solidFill>
                  <a:srgbClr val="000000"/>
                </a:solidFill>
                <a:highlight>
                  <a:srgbClr val="FFFFFF"/>
                </a:highlight>
                <a:latin typeface="Times New Roman" panose="02020603050405020304" pitchFamily="18" charset="0"/>
                <a:ea typeface="Times New Roman" panose="02020603050405020304" pitchFamily="18" charset="0"/>
              </a:rPr>
              <a:t> an estimated $522 million in annual economic benefits, with approximately $240 million saved from improved floodplain mapping alone (</a:t>
            </a:r>
            <a:r>
              <a:rPr lang="en-US" sz="1600" dirty="0" err="1">
                <a:solidFill>
                  <a:srgbClr val="000000"/>
                </a:solidFill>
                <a:highlight>
                  <a:srgbClr val="FFFFFF"/>
                </a:highlight>
                <a:latin typeface="Times New Roman" panose="02020603050405020304" pitchFamily="18" charset="0"/>
                <a:ea typeface="Times New Roman" panose="02020603050405020304" pitchFamily="18" charset="0"/>
              </a:rPr>
              <a:t>Leveson</a:t>
            </a:r>
            <a:r>
              <a:rPr lang="en-US" sz="1600" dirty="0">
                <a:solidFill>
                  <a:srgbClr val="000000"/>
                </a:solidFill>
                <a:highlight>
                  <a:srgbClr val="FFFFFF"/>
                </a:highlight>
                <a:latin typeface="Times New Roman" panose="02020603050405020304" pitchFamily="18" charset="0"/>
                <a:ea typeface="Times New Roman" panose="02020603050405020304" pitchFamily="18" charset="0"/>
              </a:rPr>
              <a:t> 2009, </a:t>
            </a:r>
            <a:r>
              <a:rPr lang="en-US" sz="1600" dirty="0">
                <a:solidFill>
                  <a:srgbClr val="000000"/>
                </a:solidFill>
                <a:latin typeface="Times New Roman" panose="02020603050405020304" pitchFamily="18" charset="0"/>
                <a:ea typeface="Times New Roman" panose="02020603050405020304" pitchFamily="18" charset="0"/>
              </a:rPr>
              <a:t>https://</a:t>
            </a:r>
            <a:r>
              <a:rPr lang="en-US" sz="1600" dirty="0" smtClean="0">
                <a:solidFill>
                  <a:srgbClr val="000000"/>
                </a:solidFill>
                <a:latin typeface="Times New Roman" panose="02020603050405020304" pitchFamily="18" charset="0"/>
                <a:ea typeface="Times New Roman" panose="02020603050405020304" pitchFamily="18" charset="0"/>
              </a:rPr>
              <a:t>geodesy.noaa.gov/PUBS_LIB/Socio-EconomicBenefitsof CORSandGRAV-D.pdf</a:t>
            </a:r>
            <a:r>
              <a:rPr lang="en-US" sz="1600" dirty="0">
                <a:solidFill>
                  <a:srgbClr val="000000"/>
                </a:solidFill>
                <a:highlight>
                  <a:srgbClr val="FFFFFF"/>
                </a:highlight>
                <a:latin typeface="Times New Roman" panose="02020603050405020304" pitchFamily="18" charset="0"/>
                <a:ea typeface="Times New Roman" panose="02020603050405020304" pitchFamily="18" charset="0"/>
              </a:rPr>
              <a:t>).  </a:t>
            </a:r>
            <a:endParaRPr lang="en-US" sz="1600" dirty="0">
              <a:solidFill>
                <a:srgbClr val="000000"/>
              </a:solidFill>
              <a:ea typeface="Calibri" panose="020F0502020204030204" pitchFamily="34" charset="0"/>
            </a:endParaRPr>
          </a:p>
          <a:p>
            <a:pPr marL="742950" lvl="1" indent="-285750">
              <a:lnSpc>
                <a:spcPct val="115000"/>
              </a:lnSpc>
              <a:spcBef>
                <a:spcPts val="0"/>
              </a:spcBef>
              <a:spcAft>
                <a:spcPts val="0"/>
              </a:spcAft>
              <a:buFont typeface="Arial" panose="020B0604020202020204" pitchFamily="34" charset="0"/>
              <a:buChar char="•"/>
              <a:defRPr/>
            </a:pPr>
            <a:endParaRPr lang="en-US" sz="1600" dirty="0">
              <a:solidFill>
                <a:srgbClr val="000000"/>
              </a:solidFill>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0"/>
              </a:spcAft>
              <a:buFont typeface="Arial" panose="020B0604020202020204" pitchFamily="34" charset="0"/>
              <a:buChar char="•"/>
              <a:defRPr/>
            </a:pPr>
            <a:r>
              <a:rPr lang="en-US" sz="1600" dirty="0">
                <a:solidFill>
                  <a:srgbClr val="000000"/>
                </a:solidFill>
                <a:latin typeface="Times New Roman" panose="02020603050405020304" pitchFamily="18" charset="0"/>
                <a:ea typeface="Times New Roman" panose="02020603050405020304" pitchFamily="18" charset="0"/>
              </a:rPr>
              <a:t>Together, of these benefits combine, to bring into reality the core of the NGS vision statement  "Everyone accurately knows where they are and where other things are anytime, anyplace."</a:t>
            </a:r>
            <a:endParaRPr lang="en-US" sz="1600" dirty="0">
              <a:solidFill>
                <a:srgbClr val="000000"/>
              </a:solidFill>
              <a:ea typeface="Calibri" panose="020F0502020204030204" pitchFamily="34" charset="0"/>
            </a:endParaRPr>
          </a:p>
          <a:p>
            <a:pPr>
              <a:defRPr/>
            </a:pPr>
            <a:endParaRPr lang="en-US" altLang="en-US" dirty="0"/>
          </a:p>
        </p:txBody>
      </p:sp>
      <p:sp>
        <p:nvSpPr>
          <p:cNvPr id="4" name="Slide Number Placeholder 3"/>
          <p:cNvSpPr>
            <a:spLocks noGrp="1"/>
          </p:cNvSpPr>
          <p:nvPr>
            <p:ph type="sldNum" sz="quarter" idx="10"/>
          </p:nvPr>
        </p:nvSpPr>
        <p:spPr/>
        <p:txBody>
          <a:bodyPr/>
          <a:lstStyle/>
          <a:p>
            <a:fld id="{58DE1B56-4558-47DA-87D6-CC8BEB17C5D2}" type="slidenum">
              <a:rPr lang="en-US" smtClean="0"/>
              <a:t>9</a:t>
            </a:fld>
            <a:endParaRPr lang="en-US"/>
          </a:p>
        </p:txBody>
      </p:sp>
    </p:spTree>
    <p:extLst>
      <p:ext uri="{BB962C8B-B14F-4D97-AF65-F5344CB8AC3E}">
        <p14:creationId xmlns:p14="http://schemas.microsoft.com/office/powerpoint/2010/main" val="94344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3E090D-2E20-48A7-957C-F7F50407F84F}" type="datetime1">
              <a:rPr lang="en-US" smtClean="0"/>
              <a:t>4/20/2017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4E4B20-A796-8D4A-9790-389DA483B997}" type="slidenum">
              <a:rPr lang="en-US"/>
              <a:pPr>
                <a:defRPr/>
              </a:pPr>
              <a:t>‹#›</a:t>
            </a:fld>
            <a:endParaRPr lang="en-US"/>
          </a:p>
        </p:txBody>
      </p:sp>
    </p:spTree>
    <p:extLst>
      <p:ext uri="{BB962C8B-B14F-4D97-AF65-F5344CB8AC3E}">
        <p14:creationId xmlns:p14="http://schemas.microsoft.com/office/powerpoint/2010/main" val="270467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AA92B4-BBC4-45FC-9797-E7DA71B8C2DB}" type="datetime1">
              <a:rPr lang="en-US" smtClean="0"/>
              <a:t>4/20/2017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BAD95F-C4AC-F74C-8843-F1114F98EDBF}" type="slidenum">
              <a:rPr lang="en-US"/>
              <a:pPr>
                <a:defRPr/>
              </a:pPr>
              <a:t>‹#›</a:t>
            </a:fld>
            <a:endParaRPr lang="en-US"/>
          </a:p>
        </p:txBody>
      </p:sp>
    </p:spTree>
    <p:extLst>
      <p:ext uri="{BB962C8B-B14F-4D97-AF65-F5344CB8AC3E}">
        <p14:creationId xmlns:p14="http://schemas.microsoft.com/office/powerpoint/2010/main" val="243577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694E71-62B2-432C-A4E3-E80FC0A9154B}" type="datetime1">
              <a:rPr lang="en-US" smtClean="0"/>
              <a:t>4/20/2017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4E9C37-50CC-2640-A8BB-4A084D551221}" type="slidenum">
              <a:rPr lang="en-US"/>
              <a:pPr>
                <a:defRPr/>
              </a:pPr>
              <a:t>‹#›</a:t>
            </a:fld>
            <a:endParaRPr lang="en-US"/>
          </a:p>
        </p:txBody>
      </p:sp>
    </p:spTree>
    <p:extLst>
      <p:ext uri="{BB962C8B-B14F-4D97-AF65-F5344CB8AC3E}">
        <p14:creationId xmlns:p14="http://schemas.microsoft.com/office/powerpoint/2010/main" val="269208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DF0F94-4C96-4E5D-AEF1-D69AF93CC9EB}" type="datetime1">
              <a:rPr lang="en-US" smtClean="0"/>
              <a:t>4/20/2017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2D6AEA-48A7-924D-9406-EC6E0EBC20ED}" type="slidenum">
              <a:rPr lang="en-US"/>
              <a:pPr>
                <a:defRPr/>
              </a:pPr>
              <a:t>‹#›</a:t>
            </a:fld>
            <a:endParaRPr lang="en-US"/>
          </a:p>
        </p:txBody>
      </p:sp>
    </p:spTree>
    <p:extLst>
      <p:ext uri="{BB962C8B-B14F-4D97-AF65-F5344CB8AC3E}">
        <p14:creationId xmlns:p14="http://schemas.microsoft.com/office/powerpoint/2010/main" val="126365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4F365FDA-6607-4D9E-A53F-351E942B5C7B}" type="datetime1">
              <a:rPr lang="en-US" smtClean="0"/>
              <a:t>4/20/2017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719BE7-E39C-5E46-9893-C897A9205CC3}" type="slidenum">
              <a:rPr lang="en-US"/>
              <a:pPr>
                <a:defRPr/>
              </a:pPr>
              <a:t>‹#›</a:t>
            </a:fld>
            <a:endParaRPr lang="en-US"/>
          </a:p>
        </p:txBody>
      </p:sp>
    </p:spTree>
    <p:extLst>
      <p:ext uri="{BB962C8B-B14F-4D97-AF65-F5344CB8AC3E}">
        <p14:creationId xmlns:p14="http://schemas.microsoft.com/office/powerpoint/2010/main" val="134685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94DCDA-D36F-4D77-AE51-7948B75604BC}" type="datetime1">
              <a:rPr lang="en-US" smtClean="0"/>
              <a:t>4/20/2017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CE2FD8-6EFB-924A-BBC7-3D9FD8781D78}" type="slidenum">
              <a:rPr lang="en-US"/>
              <a:pPr>
                <a:defRPr/>
              </a:pPr>
              <a:t>‹#›</a:t>
            </a:fld>
            <a:endParaRPr lang="en-US"/>
          </a:p>
        </p:txBody>
      </p:sp>
    </p:spTree>
    <p:extLst>
      <p:ext uri="{BB962C8B-B14F-4D97-AF65-F5344CB8AC3E}">
        <p14:creationId xmlns:p14="http://schemas.microsoft.com/office/powerpoint/2010/main" val="329478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177BD4-EFD5-4DCD-BE3F-433AABE50DF2}" type="datetime1">
              <a:rPr lang="en-US" smtClean="0"/>
              <a:t>4/20/2017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71A7F4B-D849-9949-B056-9EF081A52F4A}" type="slidenum">
              <a:rPr lang="en-US"/>
              <a:pPr>
                <a:defRPr/>
              </a:pPr>
              <a:t>‹#›</a:t>
            </a:fld>
            <a:endParaRPr lang="en-US"/>
          </a:p>
        </p:txBody>
      </p:sp>
    </p:spTree>
    <p:extLst>
      <p:ext uri="{BB962C8B-B14F-4D97-AF65-F5344CB8AC3E}">
        <p14:creationId xmlns:p14="http://schemas.microsoft.com/office/powerpoint/2010/main" val="2621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6AA277-29C8-483E-AC4E-836932F8327D}" type="datetime1">
              <a:rPr lang="en-US" smtClean="0"/>
              <a:t>4/20/2017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BAD978-2583-3440-BBC6-16DB090D697E}" type="slidenum">
              <a:rPr lang="en-US"/>
              <a:pPr>
                <a:defRPr/>
              </a:pPr>
              <a:t>‹#›</a:t>
            </a:fld>
            <a:endParaRPr lang="en-US"/>
          </a:p>
        </p:txBody>
      </p:sp>
    </p:spTree>
    <p:extLst>
      <p:ext uri="{BB962C8B-B14F-4D97-AF65-F5344CB8AC3E}">
        <p14:creationId xmlns:p14="http://schemas.microsoft.com/office/powerpoint/2010/main" val="13477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BD7949-308F-4FCF-9C22-0E30DD3A8355}" type="datetime1">
              <a:rPr lang="en-US" smtClean="0"/>
              <a:t>4/20/2017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BA20699-3253-714E-A86F-ABA98CEE1FD0}" type="slidenum">
              <a:rPr lang="en-US"/>
              <a:pPr>
                <a:defRPr/>
              </a:pPr>
              <a:t>‹#›</a:t>
            </a:fld>
            <a:endParaRPr lang="en-US"/>
          </a:p>
        </p:txBody>
      </p:sp>
    </p:spTree>
    <p:extLst>
      <p:ext uri="{BB962C8B-B14F-4D97-AF65-F5344CB8AC3E}">
        <p14:creationId xmlns:p14="http://schemas.microsoft.com/office/powerpoint/2010/main" val="2252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83A3B91-4FB1-4CBC-8726-E6E151CF9775}" type="datetime1">
              <a:rPr lang="en-US" smtClean="0"/>
              <a:t>4/20/2017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5BD730-DC58-6343-A41C-6B3B622DCAE2}" type="slidenum">
              <a:rPr lang="en-US"/>
              <a:pPr>
                <a:defRPr/>
              </a:pPr>
              <a:t>‹#›</a:t>
            </a:fld>
            <a:endParaRPr lang="en-US"/>
          </a:p>
        </p:txBody>
      </p:sp>
    </p:spTree>
    <p:extLst>
      <p:ext uri="{BB962C8B-B14F-4D97-AF65-F5344CB8AC3E}">
        <p14:creationId xmlns:p14="http://schemas.microsoft.com/office/powerpoint/2010/main" val="899856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CDCDF3F4-51ED-4716-9F28-60209637D570}" type="datetime1">
              <a:rPr lang="en-US" smtClean="0"/>
              <a:t>4/20/2017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926D73-134C-C842-8671-F7254A6F5140}" type="slidenum">
              <a:rPr lang="en-US"/>
              <a:pPr>
                <a:defRPr/>
              </a:pPr>
              <a:t>‹#›</a:t>
            </a:fld>
            <a:endParaRPr lang="en-US"/>
          </a:p>
        </p:txBody>
      </p:sp>
    </p:spTree>
    <p:extLst>
      <p:ext uri="{BB962C8B-B14F-4D97-AF65-F5344CB8AC3E}">
        <p14:creationId xmlns:p14="http://schemas.microsoft.com/office/powerpoint/2010/main" val="265404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A875BA7-D706-4BB5-8C6D-E9E99829DE26}" type="datetime1">
              <a:rPr lang="en-US" smtClean="0"/>
              <a:t>4/20/2017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489CAA-BEB4-0749-9B3B-E5A1D0F9B1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txBox="1">
            <a:spLocks/>
          </p:cNvSpPr>
          <p:nvPr/>
        </p:nvSpPr>
        <p:spPr bwMode="auto">
          <a:xfrm>
            <a:off x="457200" y="1960562"/>
            <a:ext cx="8229600"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b="1" dirty="0">
                <a:solidFill>
                  <a:schemeClr val="accent2"/>
                </a:solidFill>
                <a:latin typeface="Times New Roman" panose="02020603050405020304" pitchFamily="18" charset="0"/>
                <a:cs typeface="Times New Roman" panose="02020603050405020304" pitchFamily="18" charset="0"/>
              </a:rPr>
              <a:t>NOAA’s 2017 Geospatial Summit</a:t>
            </a:r>
          </a:p>
          <a:p>
            <a:pPr algn="ctr"/>
            <a:r>
              <a:rPr lang="en-US" sz="3600" b="1" dirty="0">
                <a:solidFill>
                  <a:schemeClr val="accent2"/>
                </a:solidFill>
                <a:latin typeface="Times New Roman" panose="02020603050405020304" pitchFamily="18" charset="0"/>
                <a:cs typeface="Times New Roman" panose="02020603050405020304" pitchFamily="18" charset="0"/>
              </a:rPr>
              <a:t>Preparing for New </a:t>
            </a:r>
            <a:r>
              <a:rPr lang="en-US" sz="3600" b="1" dirty="0" err="1">
                <a:solidFill>
                  <a:schemeClr val="accent2"/>
                </a:solidFill>
                <a:latin typeface="Times New Roman" panose="02020603050405020304" pitchFamily="18" charset="0"/>
                <a:cs typeface="Times New Roman" panose="02020603050405020304" pitchFamily="18" charset="0"/>
              </a:rPr>
              <a:t>Datums</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13315" name="Content Placeholder 2"/>
          <p:cNvSpPr txBox="1">
            <a:spLocks/>
          </p:cNvSpPr>
          <p:nvPr/>
        </p:nvSpPr>
        <p:spPr bwMode="auto">
          <a:xfrm>
            <a:off x="3903407" y="4049333"/>
            <a:ext cx="5450852" cy="280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tLang="en-US" b="1" dirty="0">
                <a:latin typeface="Times New Roman" panose="02020603050405020304" pitchFamily="18" charset="0"/>
                <a:cs typeface="Times New Roman" panose="02020603050405020304" pitchFamily="18" charset="0"/>
              </a:rPr>
              <a:t>W. Russell </a:t>
            </a:r>
            <a:r>
              <a:rPr lang="en-US" altLang="en-US" b="1" dirty="0" err="1">
                <a:latin typeface="Times New Roman" panose="02020603050405020304" pitchFamily="18" charset="0"/>
                <a:cs typeface="Times New Roman" panose="02020603050405020304" pitchFamily="18" charset="0"/>
              </a:rPr>
              <a:t>Callender</a:t>
            </a:r>
            <a:r>
              <a:rPr lang="en-US" altLang="en-US" b="1" dirty="0">
                <a:latin typeface="Times New Roman" panose="02020603050405020304" pitchFamily="18" charset="0"/>
                <a:cs typeface="Times New Roman" panose="02020603050405020304" pitchFamily="18" charset="0"/>
              </a:rPr>
              <a:t>, Ph.D.</a:t>
            </a:r>
          </a:p>
          <a:p>
            <a:pPr eaLnBrk="1" hangingPunct="1"/>
            <a:r>
              <a:rPr lang="en-US" altLang="en-US" dirty="0" smtClean="0">
                <a:latin typeface="Times New Roman" panose="02020603050405020304" pitchFamily="18" charset="0"/>
                <a:cs typeface="Times New Roman" panose="02020603050405020304" pitchFamily="18" charset="0"/>
              </a:rPr>
              <a:t>Assistant </a:t>
            </a:r>
            <a:r>
              <a:rPr lang="en-US" altLang="en-US" dirty="0">
                <a:latin typeface="Times New Roman" panose="02020603050405020304" pitchFamily="18" charset="0"/>
                <a:cs typeface="Times New Roman" panose="02020603050405020304" pitchFamily="18" charset="0"/>
              </a:rPr>
              <a:t>Administrator</a:t>
            </a:r>
          </a:p>
          <a:p>
            <a:pPr eaLnBrk="1" hangingPunct="1"/>
            <a:r>
              <a:rPr lang="en-US" altLang="en-US" dirty="0">
                <a:latin typeface="Times New Roman" panose="02020603050405020304" pitchFamily="18" charset="0"/>
                <a:cs typeface="Times New Roman" panose="02020603050405020304" pitchFamily="18" charset="0"/>
              </a:rPr>
              <a:t>NOAA’s National Ocean Service </a:t>
            </a:r>
            <a:endParaRPr lang="en-US" altLang="en-US" b="1" dirty="0">
              <a:latin typeface="Times New Roman" panose="02020603050405020304" pitchFamily="18" charset="0"/>
              <a:cs typeface="Times New Roman" panose="02020603050405020304" pitchFamily="18" charset="0"/>
            </a:endParaRP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April 24, 2017</a:t>
            </a:r>
          </a:p>
        </p:txBody>
      </p:sp>
    </p:spTree>
    <p:extLst>
      <p:ext uri="{BB962C8B-B14F-4D97-AF65-F5344CB8AC3E}">
        <p14:creationId xmlns:p14="http://schemas.microsoft.com/office/powerpoint/2010/main" val="368584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Partners</a:t>
            </a:r>
          </a:p>
        </p:txBody>
      </p:sp>
      <p:sp>
        <p:nvSpPr>
          <p:cNvPr id="18" name="Content Placeholder 1"/>
          <p:cNvSpPr txBox="1">
            <a:spLocks/>
          </p:cNvSpPr>
          <p:nvPr/>
        </p:nvSpPr>
        <p:spPr>
          <a:xfrm>
            <a:off x="117330" y="1752600"/>
            <a:ext cx="4192588" cy="5105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700" b="1" dirty="0" smtClean="0">
                <a:solidFill>
                  <a:schemeClr val="accent2"/>
                </a:solidFill>
                <a:latin typeface="Times New Roman" panose="02020603050405020304" pitchFamily="18" charset="0"/>
                <a:cs typeface="Times New Roman" panose="02020603050405020304" pitchFamily="18" charset="0"/>
              </a:rPr>
              <a:t>Federal agencies</a:t>
            </a:r>
          </a:p>
          <a:p>
            <a:pPr marL="0" indent="0">
              <a:buNone/>
              <a:defRPr/>
            </a:pP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FGDC</a:t>
            </a: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will formally </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adopt new </a:t>
            </a:r>
            <a:r>
              <a:rPr lang="en-US" sz="2700" b="1" dirty="0" err="1" smtClean="0">
                <a:latin typeface="Times New Roman" panose="02020603050405020304" pitchFamily="18" charset="0"/>
                <a:cs typeface="Times New Roman" panose="02020603050405020304" pitchFamily="18" charset="0"/>
              </a:rPr>
              <a:t>datums</a:t>
            </a:r>
            <a:endParaRPr lang="en-US" sz="2700" b="1" dirty="0" smtClean="0">
              <a:latin typeface="Times New Roman" panose="02020603050405020304" pitchFamily="18" charset="0"/>
              <a:cs typeface="Times New Roman" panose="02020603050405020304" pitchFamily="18" charset="0"/>
            </a:endParaRPr>
          </a:p>
          <a:p>
            <a:pPr marL="0" indent="0">
              <a:buNone/>
              <a:defRPr/>
            </a:pPr>
            <a:endParaRPr lang="en-US" sz="1000" dirty="0" smtClean="0">
              <a:latin typeface="Times New Roman" panose="02020603050405020304" pitchFamily="18" charset="0"/>
              <a:cs typeface="Times New Roman" panose="02020603050405020304" pitchFamily="18" charset="0"/>
            </a:endParaRPr>
          </a:p>
          <a:p>
            <a:pPr marL="0" indent="0">
              <a:buNone/>
              <a:defRPr/>
            </a:pPr>
            <a:r>
              <a:rPr lang="en-US" sz="2700" b="1" dirty="0" smtClean="0">
                <a:solidFill>
                  <a:schemeClr val="accent2"/>
                </a:solidFill>
                <a:latin typeface="Times New Roman" panose="02020603050405020304" pitchFamily="18" charset="0"/>
                <a:cs typeface="Times New Roman" panose="02020603050405020304" pitchFamily="18" charset="0"/>
              </a:rPr>
              <a:t>State and local agencies</a:t>
            </a:r>
          </a:p>
          <a:p>
            <a:pPr marL="0" indent="0">
              <a:buNone/>
              <a:defRPr/>
            </a:pP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Laws, contracts, etc. </a:t>
            </a:r>
            <a:br>
              <a:rPr lang="en-US" sz="2700" b="1"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	may need to change</a:t>
            </a:r>
          </a:p>
          <a:p>
            <a:pPr marL="0" indent="0">
              <a:buNone/>
              <a:defRPr/>
            </a:pPr>
            <a:endParaRPr lang="en-US" sz="1000" dirty="0" smtClean="0">
              <a:latin typeface="Times New Roman" panose="02020603050405020304" pitchFamily="18" charset="0"/>
              <a:cs typeface="Times New Roman" panose="02020603050405020304" pitchFamily="18" charset="0"/>
            </a:endParaRPr>
          </a:p>
          <a:p>
            <a:pPr marL="0" indent="0">
              <a:buNone/>
              <a:defRPr/>
            </a:pPr>
            <a:r>
              <a:rPr lang="en-US" sz="2700" b="1" dirty="0" smtClean="0">
                <a:solidFill>
                  <a:schemeClr val="accent2"/>
                </a:solidFill>
                <a:latin typeface="Times New Roman" panose="02020603050405020304" pitchFamily="18" charset="0"/>
                <a:cs typeface="Times New Roman" panose="02020603050405020304" pitchFamily="18" charset="0"/>
              </a:rPr>
              <a:t>Private sector</a:t>
            </a:r>
          </a:p>
          <a:p>
            <a:pPr marL="0" indent="0">
              <a:buNone/>
              <a:defRPr/>
            </a:pP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Continued engagement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is critical</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6510" y="2527300"/>
            <a:ext cx="4754563" cy="3675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r="14212"/>
          <a:stretch>
            <a:fillRect/>
          </a:stretch>
        </p:blipFill>
        <p:spPr bwMode="auto">
          <a:xfrm>
            <a:off x="4176510" y="1611416"/>
            <a:ext cx="4754563" cy="64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678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Partners</a:t>
            </a:r>
          </a:p>
        </p:txBody>
      </p:sp>
      <p:sp>
        <p:nvSpPr>
          <p:cNvPr id="18" name="Content Placeholder 1"/>
          <p:cNvSpPr txBox="1">
            <a:spLocks/>
          </p:cNvSpPr>
          <p:nvPr/>
        </p:nvSpPr>
        <p:spPr>
          <a:xfrm>
            <a:off x="117330" y="1752600"/>
            <a:ext cx="4192588" cy="5105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700" b="1" dirty="0">
                <a:solidFill>
                  <a:schemeClr val="accent2"/>
                </a:solidFill>
                <a:latin typeface="Times New Roman" panose="02020603050405020304" pitchFamily="18" charset="0"/>
                <a:cs typeface="Times New Roman" panose="02020603050405020304" pitchFamily="18" charset="0"/>
              </a:rPr>
              <a:t>Federal agencies</a:t>
            </a:r>
          </a:p>
          <a:p>
            <a:pPr marL="0" indent="0">
              <a:buNone/>
              <a:defRPr/>
            </a:pPr>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FGDC</a:t>
            </a:r>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will formally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	adopt new </a:t>
            </a:r>
            <a:r>
              <a:rPr lang="en-US" sz="2700" b="1" dirty="0" err="1">
                <a:latin typeface="Times New Roman" panose="02020603050405020304" pitchFamily="18" charset="0"/>
                <a:cs typeface="Times New Roman" panose="02020603050405020304" pitchFamily="18" charset="0"/>
              </a:rPr>
              <a:t>datums</a:t>
            </a:r>
            <a:endParaRPr lang="en-US" sz="2700" b="1" dirty="0">
              <a:latin typeface="Times New Roman" panose="02020603050405020304" pitchFamily="18" charset="0"/>
              <a:cs typeface="Times New Roman" panose="02020603050405020304" pitchFamily="18" charset="0"/>
            </a:endParaRPr>
          </a:p>
          <a:p>
            <a:pPr marL="0" indent="0">
              <a:buNone/>
              <a:defRPr/>
            </a:pPr>
            <a:endParaRPr lang="en-US" sz="1000" dirty="0">
              <a:latin typeface="Times New Roman" panose="02020603050405020304" pitchFamily="18" charset="0"/>
              <a:cs typeface="Times New Roman" panose="02020603050405020304" pitchFamily="18" charset="0"/>
            </a:endParaRPr>
          </a:p>
          <a:p>
            <a:pPr marL="0" indent="0">
              <a:buNone/>
              <a:defRPr/>
            </a:pPr>
            <a:r>
              <a:rPr lang="en-US" sz="2700" b="1" dirty="0">
                <a:solidFill>
                  <a:schemeClr val="accent2"/>
                </a:solidFill>
                <a:latin typeface="Times New Roman" panose="02020603050405020304" pitchFamily="18" charset="0"/>
                <a:cs typeface="Times New Roman" panose="02020603050405020304" pitchFamily="18" charset="0"/>
              </a:rPr>
              <a:t>State and local agencies</a:t>
            </a:r>
          </a:p>
          <a:p>
            <a:pPr marL="0" indent="0">
              <a:buNone/>
              <a:defRPr/>
            </a:pPr>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Laws, contracts, etc.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	may need to change</a:t>
            </a:r>
          </a:p>
          <a:p>
            <a:pPr marL="0" indent="0">
              <a:buNone/>
              <a:defRPr/>
            </a:pPr>
            <a:endParaRPr lang="en-US" sz="1000" dirty="0">
              <a:latin typeface="Times New Roman" panose="02020603050405020304" pitchFamily="18" charset="0"/>
              <a:cs typeface="Times New Roman" panose="02020603050405020304" pitchFamily="18" charset="0"/>
            </a:endParaRPr>
          </a:p>
          <a:p>
            <a:pPr marL="0" indent="0">
              <a:buNone/>
              <a:defRPr/>
            </a:pPr>
            <a:r>
              <a:rPr lang="en-US" sz="2700" b="1" dirty="0">
                <a:solidFill>
                  <a:schemeClr val="accent2"/>
                </a:solidFill>
                <a:latin typeface="Times New Roman" panose="02020603050405020304" pitchFamily="18" charset="0"/>
                <a:cs typeface="Times New Roman" panose="02020603050405020304" pitchFamily="18" charset="0"/>
              </a:rPr>
              <a:t>Private sector</a:t>
            </a:r>
          </a:p>
          <a:p>
            <a:pPr marL="0" indent="0">
              <a:buNone/>
              <a:defRPr/>
            </a:pPr>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Continued engagement </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is critical</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6510" y="2527300"/>
            <a:ext cx="4754563" cy="3675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r="14212"/>
          <a:stretch>
            <a:fillRect/>
          </a:stretch>
        </p:blipFill>
        <p:spPr bwMode="auto">
          <a:xfrm>
            <a:off x="4176510" y="1611416"/>
            <a:ext cx="4754563" cy="64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3566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Where </a:t>
            </a:r>
            <a:r>
              <a:rPr lang="en-US" altLang="en-US" b="1" i="1" dirty="0" smtClean="0">
                <a:latin typeface="Times New Roman" panose="02020603050405020304" pitchFamily="18" charset="0"/>
                <a:cs typeface="Times New Roman" panose="02020603050405020304" pitchFamily="18" charset="0"/>
              </a:rPr>
              <a:t>you</a:t>
            </a:r>
            <a:r>
              <a:rPr lang="en-US" altLang="en-US" b="1" dirty="0" smtClean="0">
                <a:solidFill>
                  <a:schemeClr val="accent2"/>
                </a:solidFill>
                <a:latin typeface="Times New Roman" panose="02020603050405020304" pitchFamily="18" charset="0"/>
                <a:cs typeface="Times New Roman" panose="02020603050405020304" pitchFamily="18" charset="0"/>
              </a:rPr>
              <a:t> fit in</a:t>
            </a:r>
          </a:p>
        </p:txBody>
      </p:sp>
      <p:sp>
        <p:nvSpPr>
          <p:cNvPr id="18" name="Content Placeholder 1"/>
          <p:cNvSpPr txBox="1">
            <a:spLocks/>
          </p:cNvSpPr>
          <p:nvPr/>
        </p:nvSpPr>
        <p:spPr>
          <a:xfrm>
            <a:off x="465063" y="1752600"/>
            <a:ext cx="4427198" cy="5105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800" b="1" dirty="0" smtClean="0">
                <a:solidFill>
                  <a:schemeClr val="accent2"/>
                </a:solidFill>
                <a:latin typeface="Times New Roman" panose="02020603050405020304" pitchFamily="18" charset="0"/>
                <a:cs typeface="Times New Roman" panose="02020603050405020304" pitchFamily="18" charset="0"/>
              </a:rPr>
              <a:t>Engage NOAA and NGS</a:t>
            </a:r>
          </a:p>
          <a:p>
            <a:pPr>
              <a:defRPr/>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Geospatial summits</a:t>
            </a:r>
          </a:p>
          <a:p>
            <a:pPr>
              <a:defRPr/>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Webinars and trainings</a:t>
            </a:r>
          </a:p>
          <a:p>
            <a:pPr marL="0" indent="0">
              <a:buNone/>
              <a:defRPr/>
            </a:pPr>
            <a:endParaRPr lang="en-US" sz="1200" dirty="0" smtClean="0">
              <a:latin typeface="Times New Roman" panose="02020603050405020304" pitchFamily="18" charset="0"/>
              <a:cs typeface="Times New Roman" panose="02020603050405020304" pitchFamily="18" charset="0"/>
            </a:endParaRPr>
          </a:p>
          <a:p>
            <a:pPr marL="0" indent="0">
              <a:buNone/>
              <a:defRPr/>
            </a:pPr>
            <a:r>
              <a:rPr lang="en-US" sz="2800" b="1" dirty="0" smtClean="0">
                <a:solidFill>
                  <a:schemeClr val="accent2"/>
                </a:solidFill>
                <a:latin typeface="Times New Roman" panose="02020603050405020304" pitchFamily="18" charset="0"/>
                <a:cs typeface="Times New Roman" panose="02020603050405020304" pitchFamily="18" charset="0"/>
              </a:rPr>
              <a:t>Manage your geospatial </a:t>
            </a:r>
            <a:br>
              <a:rPr lang="en-US" sz="2800" b="1" dirty="0" smtClean="0">
                <a:solidFill>
                  <a:schemeClr val="accent2"/>
                </a:solidFill>
                <a:latin typeface="Times New Roman" panose="02020603050405020304" pitchFamily="18" charset="0"/>
                <a:cs typeface="Times New Roman" panose="02020603050405020304" pitchFamily="18" charset="0"/>
              </a:rPr>
            </a:br>
            <a:r>
              <a:rPr lang="en-US" sz="2800" b="1" dirty="0" smtClean="0">
                <a:solidFill>
                  <a:schemeClr val="accent2"/>
                </a:solidFill>
                <a:latin typeface="Times New Roman" panose="02020603050405020304" pitchFamily="18" charset="0"/>
                <a:cs typeface="Times New Roman" panose="02020603050405020304" pitchFamily="18" charset="0"/>
              </a:rPr>
              <a:t>data</a:t>
            </a:r>
          </a:p>
          <a:p>
            <a:pPr>
              <a:defRPr/>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Metadata</a:t>
            </a:r>
          </a:p>
          <a:p>
            <a:pPr>
              <a:defRPr/>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Retain original 	observations</a:t>
            </a:r>
          </a:p>
          <a:p>
            <a:pPr marL="0" indent="0">
              <a:buNone/>
              <a:defRPr/>
            </a:pPr>
            <a:endParaRPr lang="en-US" sz="1200" dirty="0" smtClean="0">
              <a:latin typeface="Times New Roman" panose="02020603050405020304" pitchFamily="18" charset="0"/>
              <a:cs typeface="Times New Roman" panose="02020603050405020304" pitchFamily="18"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3095" y="1861891"/>
            <a:ext cx="3657600" cy="407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780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3158966"/>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Questions?</a:t>
            </a:r>
          </a:p>
        </p:txBody>
      </p:sp>
      <p:pic>
        <p:nvPicPr>
          <p:cNvPr id="5"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025" r="2858"/>
          <a:stretch>
            <a:fillRect/>
          </a:stretch>
        </p:blipFill>
        <p:spPr bwMode="auto">
          <a:xfrm>
            <a:off x="3978275" y="631065"/>
            <a:ext cx="2009775" cy="2057400"/>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791" r="2599"/>
          <a:stretch>
            <a:fillRect/>
          </a:stretch>
        </p:blipFill>
        <p:spPr bwMode="auto">
          <a:xfrm>
            <a:off x="0" y="631065"/>
            <a:ext cx="1914525" cy="2057400"/>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506"/>
          <a:stretch>
            <a:fillRect/>
          </a:stretch>
        </p:blipFill>
        <p:spPr bwMode="auto">
          <a:xfrm>
            <a:off x="1922463" y="631065"/>
            <a:ext cx="2103437" cy="2057400"/>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b="18108"/>
          <a:stretch>
            <a:fillRect/>
          </a:stretch>
        </p:blipFill>
        <p:spPr bwMode="auto">
          <a:xfrm>
            <a:off x="5878513" y="642178"/>
            <a:ext cx="3348037" cy="2057400"/>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Laura Mat RTK at B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24400"/>
            <a:ext cx="24384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15125" y="4724400"/>
            <a:ext cx="244475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p:cNvPicPr>
            <a:picLocks noChangeAspect="1"/>
          </p:cNvPicPr>
          <p:nvPr/>
        </p:nvPicPr>
        <p:blipFill>
          <a:blip r:embed="rId9">
            <a:extLst>
              <a:ext uri="{28A0092B-C50C-407E-A947-70E740481C1C}">
                <a14:useLocalDpi xmlns:a14="http://schemas.microsoft.com/office/drawing/2010/main" val="0"/>
              </a:ext>
            </a:extLst>
          </a:blip>
          <a:srcRect r="8215"/>
          <a:stretch>
            <a:fillRect/>
          </a:stretch>
        </p:blipFill>
        <p:spPr bwMode="auto">
          <a:xfrm>
            <a:off x="4527348" y="4724400"/>
            <a:ext cx="2236787"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p:cNvPicPr>
            <a:picLocks noChangeAspect="1"/>
          </p:cNvPicPr>
          <p:nvPr/>
        </p:nvPicPr>
        <p:blipFill>
          <a:blip r:embed="rId10">
            <a:extLst>
              <a:ext uri="{28A0092B-C50C-407E-A947-70E740481C1C}">
                <a14:useLocalDpi xmlns:a14="http://schemas.microsoft.com/office/drawing/2010/main" val="0"/>
              </a:ext>
            </a:extLst>
          </a:blip>
          <a:srcRect r="10378"/>
          <a:stretch>
            <a:fillRect/>
          </a:stretch>
        </p:blipFill>
        <p:spPr bwMode="auto">
          <a:xfrm>
            <a:off x="2367297" y="4724400"/>
            <a:ext cx="2185988"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33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txBox="1">
            <a:spLocks/>
          </p:cNvSpPr>
          <p:nvPr/>
        </p:nvSpPr>
        <p:spPr bwMode="auto">
          <a:xfrm>
            <a:off x="457200" y="1960562"/>
            <a:ext cx="8229600"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r>
              <a:rPr lang="en-US" sz="3600" b="1" dirty="0">
                <a:solidFill>
                  <a:schemeClr val="accent2"/>
                </a:solidFill>
                <a:latin typeface="Times New Roman" panose="02020603050405020304" pitchFamily="18" charset="0"/>
                <a:cs typeface="Times New Roman" panose="02020603050405020304" pitchFamily="18" charset="0"/>
              </a:rPr>
              <a:t>NOAA’s 2017 Geospatial Summit</a:t>
            </a:r>
          </a:p>
          <a:p>
            <a:pPr algn="ctr"/>
            <a:r>
              <a:rPr lang="en-US" sz="3600" b="1" dirty="0">
                <a:solidFill>
                  <a:schemeClr val="accent2"/>
                </a:solidFill>
                <a:latin typeface="Times New Roman" panose="02020603050405020304" pitchFamily="18" charset="0"/>
                <a:cs typeface="Times New Roman" panose="02020603050405020304" pitchFamily="18" charset="0"/>
              </a:rPr>
              <a:t>Preparing for New </a:t>
            </a:r>
            <a:r>
              <a:rPr lang="en-US" sz="3600" b="1" dirty="0" err="1">
                <a:solidFill>
                  <a:schemeClr val="accent2"/>
                </a:solidFill>
                <a:latin typeface="Times New Roman" panose="02020603050405020304" pitchFamily="18" charset="0"/>
                <a:cs typeface="Times New Roman" panose="02020603050405020304" pitchFamily="18" charset="0"/>
              </a:rPr>
              <a:t>Datums</a:t>
            </a:r>
            <a:endParaRPr lang="en-US" sz="3600" b="1" dirty="0">
              <a:solidFill>
                <a:schemeClr val="accent2"/>
              </a:solidFill>
              <a:latin typeface="Times New Roman" panose="02020603050405020304" pitchFamily="18" charset="0"/>
              <a:cs typeface="Times New Roman" panose="02020603050405020304" pitchFamily="18" charset="0"/>
            </a:endParaRPr>
          </a:p>
        </p:txBody>
      </p:sp>
      <p:sp>
        <p:nvSpPr>
          <p:cNvPr id="13315" name="Content Placeholder 2"/>
          <p:cNvSpPr txBox="1">
            <a:spLocks/>
          </p:cNvSpPr>
          <p:nvPr/>
        </p:nvSpPr>
        <p:spPr bwMode="auto">
          <a:xfrm>
            <a:off x="3903407" y="4049333"/>
            <a:ext cx="5450852" cy="28066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altLang="en-US" b="1" dirty="0">
                <a:latin typeface="Times New Roman" panose="02020603050405020304" pitchFamily="18" charset="0"/>
                <a:cs typeface="Times New Roman" panose="02020603050405020304" pitchFamily="18" charset="0"/>
              </a:rPr>
              <a:t>W. Russell </a:t>
            </a:r>
            <a:r>
              <a:rPr lang="en-US" altLang="en-US" b="1" dirty="0" err="1">
                <a:latin typeface="Times New Roman" panose="02020603050405020304" pitchFamily="18" charset="0"/>
                <a:cs typeface="Times New Roman" panose="02020603050405020304" pitchFamily="18" charset="0"/>
              </a:rPr>
              <a:t>Callender</a:t>
            </a:r>
            <a:r>
              <a:rPr lang="en-US" altLang="en-US" b="1" dirty="0">
                <a:latin typeface="Times New Roman" panose="02020603050405020304" pitchFamily="18" charset="0"/>
                <a:cs typeface="Times New Roman" panose="02020603050405020304" pitchFamily="18" charset="0"/>
              </a:rPr>
              <a:t>, Ph.D.</a:t>
            </a:r>
          </a:p>
          <a:p>
            <a:pPr eaLnBrk="1" hangingPunct="1"/>
            <a:r>
              <a:rPr lang="en-US" altLang="en-US" dirty="0" smtClean="0">
                <a:latin typeface="Times New Roman" panose="02020603050405020304" pitchFamily="18" charset="0"/>
                <a:cs typeface="Times New Roman" panose="02020603050405020304" pitchFamily="18" charset="0"/>
              </a:rPr>
              <a:t>Assistant </a:t>
            </a:r>
            <a:r>
              <a:rPr lang="en-US" altLang="en-US" dirty="0">
                <a:latin typeface="Times New Roman" panose="02020603050405020304" pitchFamily="18" charset="0"/>
                <a:cs typeface="Times New Roman" panose="02020603050405020304" pitchFamily="18" charset="0"/>
              </a:rPr>
              <a:t>Administrator</a:t>
            </a:r>
          </a:p>
          <a:p>
            <a:pPr eaLnBrk="1" hangingPunct="1"/>
            <a:r>
              <a:rPr lang="en-US" altLang="en-US" dirty="0">
                <a:latin typeface="Times New Roman" panose="02020603050405020304" pitchFamily="18" charset="0"/>
                <a:cs typeface="Times New Roman" panose="02020603050405020304" pitchFamily="18" charset="0"/>
              </a:rPr>
              <a:t>NOAA’s National Ocean Service </a:t>
            </a:r>
            <a:endParaRPr lang="en-US" altLang="en-US" b="1" dirty="0">
              <a:latin typeface="Times New Roman" panose="02020603050405020304" pitchFamily="18" charset="0"/>
              <a:cs typeface="Times New Roman" panose="02020603050405020304" pitchFamily="18" charset="0"/>
            </a:endParaRPr>
          </a:p>
          <a:p>
            <a:pPr eaLnBrk="1" hangingPunct="1"/>
            <a:endParaRPr lang="en-US" altLang="en-US" b="1"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April 24, 2017</a:t>
            </a:r>
          </a:p>
        </p:txBody>
      </p:sp>
    </p:spTree>
    <p:extLst>
      <p:ext uri="{BB962C8B-B14F-4D97-AF65-F5344CB8AC3E}">
        <p14:creationId xmlns:p14="http://schemas.microsoft.com/office/powerpoint/2010/main" val="323243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Outline</a:t>
            </a:r>
          </a:p>
        </p:txBody>
      </p:sp>
      <p:sp>
        <p:nvSpPr>
          <p:cNvPr id="5" name="Content Placeholder 1"/>
          <p:cNvSpPr txBox="1">
            <a:spLocks/>
          </p:cNvSpPr>
          <p:nvPr/>
        </p:nvSpPr>
        <p:spPr>
          <a:xfrm>
            <a:off x="885371" y="1877215"/>
            <a:ext cx="4238171" cy="47625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en-US" sz="2400" b="1" dirty="0" smtClean="0">
                <a:solidFill>
                  <a:schemeClr val="accent2"/>
                </a:solidFill>
                <a:latin typeface="Times New Roman" panose="02020603050405020304" pitchFamily="18" charset="0"/>
                <a:cs typeface="Times New Roman" panose="02020603050405020304" pitchFamily="18" charset="0"/>
              </a:rPr>
              <a:t>Alignment</a:t>
            </a:r>
            <a:r>
              <a:rPr lang="en-US" altLang="en-US" sz="2400" b="1" dirty="0" smtClean="0">
                <a:latin typeface="Times New Roman" panose="02020603050405020304" pitchFamily="18" charset="0"/>
                <a:cs typeface="Times New Roman" panose="02020603050405020304" pitchFamily="18" charset="0"/>
              </a:rPr>
              <a:t> with priorities and foundational information</a:t>
            </a:r>
          </a:p>
          <a:p>
            <a:pPr marL="171450" indent="-171450">
              <a:buFont typeface="Arial" panose="020B0604020202020204" pitchFamily="34" charset="0"/>
              <a:buChar char="•"/>
            </a:pPr>
            <a:endParaRPr lang="en-US" altLang="en-US" sz="1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400" b="1" dirty="0" smtClean="0">
                <a:solidFill>
                  <a:schemeClr val="accent2"/>
                </a:solidFill>
                <a:latin typeface="Times New Roman" panose="02020603050405020304" pitchFamily="18" charset="0"/>
                <a:cs typeface="Times New Roman" panose="02020603050405020304" pitchFamily="18" charset="0"/>
              </a:rPr>
              <a:t>Modernized NSRS </a:t>
            </a:r>
            <a:r>
              <a:rPr lang="en-US" altLang="en-US" sz="2400" b="1" dirty="0" smtClean="0">
                <a:latin typeface="Times New Roman" panose="02020603050405020304" pitchFamily="18" charset="0"/>
                <a:cs typeface="Times New Roman" panose="02020603050405020304" pitchFamily="18" charset="0"/>
              </a:rPr>
              <a:t>and modernized tools</a:t>
            </a:r>
          </a:p>
          <a:p>
            <a:pPr marL="171450" indent="-171450">
              <a:buFont typeface="Arial" panose="020B0604020202020204" pitchFamily="34" charset="0"/>
              <a:buChar char="•"/>
            </a:pPr>
            <a:endParaRPr lang="en-US" altLang="en-US" sz="1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400" b="1" dirty="0" smtClean="0">
                <a:solidFill>
                  <a:schemeClr val="accent2"/>
                </a:solidFill>
                <a:latin typeface="Times New Roman" panose="02020603050405020304" pitchFamily="18" charset="0"/>
                <a:cs typeface="Times New Roman" panose="02020603050405020304" pitchFamily="18" charset="0"/>
              </a:rPr>
              <a:t>Benefits</a:t>
            </a:r>
            <a:r>
              <a:rPr lang="en-US" altLang="en-US" sz="2400" b="1" dirty="0" smtClean="0">
                <a:latin typeface="Times New Roman" panose="02020603050405020304" pitchFamily="18" charset="0"/>
                <a:cs typeface="Times New Roman" panose="02020603050405020304" pitchFamily="18" charset="0"/>
              </a:rPr>
              <a:t> of new </a:t>
            </a:r>
            <a:r>
              <a:rPr lang="en-US" altLang="en-US" sz="2400" b="1" dirty="0" err="1" smtClean="0">
                <a:latin typeface="Times New Roman" panose="02020603050405020304" pitchFamily="18" charset="0"/>
                <a:cs typeface="Times New Roman" panose="02020603050405020304" pitchFamily="18" charset="0"/>
              </a:rPr>
              <a:t>datums</a:t>
            </a:r>
            <a:endParaRPr lang="en-US" altLang="en-US" sz="2400" b="1" dirty="0" smtClean="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altLang="en-US" sz="1800" b="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sz="2400" b="1" dirty="0" smtClean="0">
                <a:solidFill>
                  <a:schemeClr val="accent2"/>
                </a:solidFill>
                <a:latin typeface="Times New Roman" panose="02020603050405020304" pitchFamily="18" charset="0"/>
                <a:cs typeface="Times New Roman" panose="02020603050405020304" pitchFamily="18" charset="0"/>
              </a:rPr>
              <a:t>Partnerships</a:t>
            </a:r>
            <a:r>
              <a:rPr lang="en-US" altLang="en-US" sz="2400" b="1" dirty="0" smtClean="0">
                <a:latin typeface="Times New Roman" panose="02020603050405020304" pitchFamily="18" charset="0"/>
                <a:cs typeface="Times New Roman" panose="02020603050405020304" pitchFamily="18" charset="0"/>
              </a:rPr>
              <a:t> and where </a:t>
            </a:r>
            <a:br>
              <a:rPr lang="en-US" altLang="en-US" sz="2400" b="1" dirty="0" smtClean="0">
                <a:latin typeface="Times New Roman" panose="02020603050405020304" pitchFamily="18" charset="0"/>
                <a:cs typeface="Times New Roman" panose="02020603050405020304" pitchFamily="18" charset="0"/>
              </a:rPr>
            </a:br>
            <a:r>
              <a:rPr lang="en-US" altLang="en-US" sz="2400" b="1" dirty="0" smtClean="0">
                <a:latin typeface="Times New Roman" panose="02020603050405020304" pitchFamily="18" charset="0"/>
                <a:cs typeface="Times New Roman" panose="02020603050405020304" pitchFamily="18" charset="0"/>
              </a:rPr>
              <a:t>you fit in</a:t>
            </a:r>
          </a:p>
          <a:p>
            <a:endParaRPr lang="en-US" altLang="en-US" dirty="0" smtClean="0">
              <a:solidFill>
                <a:schemeClr val="tx2"/>
              </a:solidFill>
              <a:latin typeface="Times New Roman" panose="02020603050405020304" pitchFamily="18" charset="0"/>
              <a:cs typeface="Times New Roman" panose="02020603050405020304" pitchFamily="18" charset="0"/>
            </a:endParaRPr>
          </a:p>
        </p:txBody>
      </p:sp>
      <p:pic>
        <p:nvPicPr>
          <p:cNvPr id="2" name="Picture 1" descr="geospatial_logo-l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693" y="2364953"/>
            <a:ext cx="3747603" cy="376399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Foundational Information</a:t>
            </a:r>
          </a:p>
        </p:txBody>
      </p:sp>
      <p:pic>
        <p:nvPicPr>
          <p:cNvPr id="7" name="Picture 6"/>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54977" y="1114874"/>
            <a:ext cx="6089650" cy="594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1"/>
          <p:cNvSpPr>
            <a:spLocks noGrp="1"/>
          </p:cNvSpPr>
          <p:nvPr/>
        </p:nvSpPr>
        <p:spPr bwMode="auto">
          <a:xfrm>
            <a:off x="531811" y="1693727"/>
            <a:ext cx="5933220" cy="963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kern="1200">
                <a:solidFill>
                  <a:srgbClr val="FFFF99"/>
                </a:solidFill>
                <a:latin typeface="Myriad Pro"/>
                <a:ea typeface="+mn-ea"/>
                <a:cs typeface="+mn-cs"/>
              </a:defRPr>
            </a:lvl1pPr>
            <a:lvl2pPr marL="800100" indent="-342900" algn="l" rtl="0" eaLnBrk="0" fontAlgn="base" hangingPunct="0">
              <a:spcBef>
                <a:spcPct val="20000"/>
              </a:spcBef>
              <a:spcAft>
                <a:spcPct val="0"/>
              </a:spcAft>
              <a:buFont typeface="Arial" pitchFamily="34" charset="0"/>
              <a:buChar char="•"/>
              <a:defRPr sz="2000" kern="1200">
                <a:solidFill>
                  <a:schemeClr val="bg1"/>
                </a:solidFill>
                <a:latin typeface="Myriad Pro"/>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rgbClr val="FFFF99"/>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3200" b="1" dirty="0" smtClean="0">
                <a:solidFill>
                  <a:schemeClr val="tx1"/>
                </a:solidFill>
                <a:latin typeface="Times New Roman" panose="02020603050405020304" pitchFamily="18" charset="0"/>
                <a:cs typeface="Times New Roman" panose="02020603050405020304" pitchFamily="18" charset="0"/>
              </a:rPr>
              <a:t>National Spatial Reference </a:t>
            </a:r>
            <a:br>
              <a:rPr lang="en-US" altLang="en-US" sz="3200" b="1" dirty="0" smtClean="0">
                <a:solidFill>
                  <a:schemeClr val="tx1"/>
                </a:solidFill>
                <a:latin typeface="Times New Roman" panose="02020603050405020304" pitchFamily="18" charset="0"/>
                <a:cs typeface="Times New Roman" panose="02020603050405020304" pitchFamily="18" charset="0"/>
              </a:rPr>
            </a:br>
            <a:r>
              <a:rPr lang="en-US" altLang="en-US" sz="3200" b="1" dirty="0" smtClean="0">
                <a:solidFill>
                  <a:schemeClr val="tx1"/>
                </a:solidFill>
                <a:latin typeface="Times New Roman" panose="02020603050405020304" pitchFamily="18" charset="0"/>
                <a:cs typeface="Times New Roman" panose="02020603050405020304" pitchFamily="18" charset="0"/>
              </a:rPr>
              <a:t>System (NSRS)</a:t>
            </a: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76040" y="2927704"/>
            <a:ext cx="4983194" cy="2954655"/>
          </a:xfrm>
          <a:prstGeom prst="rect">
            <a:avLst/>
          </a:prstGeom>
          <a:noFill/>
        </p:spPr>
        <p:txBody>
          <a:bodyPr wrap="square" rtlCol="0">
            <a:spAutoFit/>
          </a:bodyPr>
          <a:lstStyle/>
          <a:p>
            <a:pPr marL="342900" indent="-342900">
              <a:buFont typeface="Arial" panose="020B0604020202020204" pitchFamily="34" charset="0"/>
              <a:buChar char="•"/>
              <a:defRPr/>
            </a:pPr>
            <a:r>
              <a:rPr lang="en-US" altLang="en-US" sz="2400" b="1" dirty="0">
                <a:solidFill>
                  <a:schemeClr val="accent2"/>
                </a:solidFill>
                <a:latin typeface="Times New Roman" panose="02020603050405020304" pitchFamily="18" charset="0"/>
                <a:cs typeface="Times New Roman" panose="02020603050405020304" pitchFamily="18" charset="0"/>
              </a:rPr>
              <a:t>Supports users </a:t>
            </a:r>
            <a:r>
              <a:rPr lang="en-US" altLang="en-US" sz="2400" dirty="0">
                <a:latin typeface="Times New Roman" panose="02020603050405020304" pitchFamily="18" charset="0"/>
                <a:cs typeface="Times New Roman" panose="02020603050405020304" pitchFamily="18" charset="0"/>
              </a:rPr>
              <a:t>from coast to coast, and everywhere in between</a:t>
            </a:r>
          </a:p>
          <a:p>
            <a:pPr>
              <a:buFont typeface="Arial" panose="020B0604020202020204" pitchFamily="34" charset="0"/>
              <a:buChar char="•"/>
              <a:defRPr/>
            </a:pPr>
            <a:endParaRPr lang="en-US" alt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Planned improvements will </a:t>
            </a: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r>
              <a:rPr lang="en-US" altLang="en-US" sz="2400" b="1" dirty="0" smtClean="0">
                <a:solidFill>
                  <a:schemeClr val="accent2"/>
                </a:solidFill>
                <a:latin typeface="Times New Roman" panose="02020603050405020304" pitchFamily="18" charset="0"/>
                <a:cs typeface="Times New Roman" panose="02020603050405020304" pitchFamily="18" charset="0"/>
              </a:rPr>
              <a:t>leverage </a:t>
            </a:r>
            <a:r>
              <a:rPr lang="en-US" altLang="en-US" sz="2400" b="1" dirty="0">
                <a:solidFill>
                  <a:schemeClr val="accent2"/>
                </a:solidFill>
                <a:latin typeface="Times New Roman" panose="02020603050405020304" pitchFamily="18" charset="0"/>
                <a:cs typeface="Times New Roman" panose="02020603050405020304" pitchFamily="18" charset="0"/>
              </a:rPr>
              <a:t>new technology </a:t>
            </a:r>
            <a:r>
              <a:rPr lang="en-US" altLang="en-US" sz="2400" dirty="0">
                <a:latin typeface="Times New Roman" panose="02020603050405020304" pitchFamily="18" charset="0"/>
                <a:cs typeface="Times New Roman" panose="02020603050405020304" pitchFamily="18" charset="0"/>
              </a:rPr>
              <a:t>and </a:t>
            </a:r>
            <a:r>
              <a:rPr lang="en-US" altLang="en-US" sz="2400" b="1" dirty="0">
                <a:solidFill>
                  <a:schemeClr val="accent2"/>
                </a:solidFill>
                <a:latin typeface="Times New Roman" panose="02020603050405020304" pitchFamily="18" charset="0"/>
                <a:cs typeface="Times New Roman" panose="02020603050405020304" pitchFamily="18" charset="0"/>
              </a:rPr>
              <a:t>increase accuracy </a:t>
            </a:r>
            <a:r>
              <a:rPr lang="en-US" altLang="en-US" sz="2400" dirty="0">
                <a:latin typeface="Times New Roman" panose="02020603050405020304" pitchFamily="18" charset="0"/>
                <a:cs typeface="Times New Roman" panose="02020603050405020304" pitchFamily="18" charset="0"/>
              </a:rPr>
              <a:t>of positional </a:t>
            </a:r>
            <a:r>
              <a:rPr lang="en-US" altLang="en-US" sz="2400" dirty="0" smtClean="0">
                <a:latin typeface="Times New Roman" panose="02020603050405020304" pitchFamily="18" charset="0"/>
                <a:cs typeface="Times New Roman" panose="02020603050405020304" pitchFamily="18" charset="0"/>
              </a:rPr>
              <a:t>information</a:t>
            </a:r>
            <a:endParaRPr lang="en-US" alt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5073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Aligning Priorities</a:t>
            </a:r>
          </a:p>
        </p:txBody>
      </p:sp>
      <p:sp>
        <p:nvSpPr>
          <p:cNvPr id="8" name="Content Placeholder 1"/>
          <p:cNvSpPr>
            <a:spLocks noGrp="1"/>
          </p:cNvSpPr>
          <p:nvPr/>
        </p:nvSpPr>
        <p:spPr bwMode="auto">
          <a:xfrm>
            <a:off x="586823" y="1693727"/>
            <a:ext cx="4863951" cy="1785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kern="1200">
                <a:solidFill>
                  <a:srgbClr val="FFFF99"/>
                </a:solidFill>
                <a:latin typeface="Myriad Pro"/>
                <a:ea typeface="+mn-ea"/>
                <a:cs typeface="+mn-cs"/>
              </a:defRPr>
            </a:lvl1pPr>
            <a:lvl2pPr marL="800100" indent="-342900" algn="l" rtl="0" eaLnBrk="0" fontAlgn="base" hangingPunct="0">
              <a:spcBef>
                <a:spcPct val="20000"/>
              </a:spcBef>
              <a:spcAft>
                <a:spcPct val="0"/>
              </a:spcAft>
              <a:buFont typeface="Arial" pitchFamily="34" charset="0"/>
              <a:buChar char="•"/>
              <a:defRPr sz="2000" kern="1200">
                <a:solidFill>
                  <a:schemeClr val="bg1"/>
                </a:solidFill>
                <a:latin typeface="Myriad Pro"/>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rgbClr val="FFFF99"/>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200" b="1" dirty="0">
                <a:solidFill>
                  <a:schemeClr val="tx1"/>
                </a:solidFill>
                <a:latin typeface="Times New Roman" panose="02020603050405020304" pitchFamily="18" charset="0"/>
                <a:cs typeface="Times New Roman" panose="02020603050405020304" pitchFamily="18" charset="0"/>
              </a:rPr>
              <a:t>Foundational </a:t>
            </a:r>
            <a:r>
              <a:rPr lang="en-US" altLang="en-US" sz="3200" b="1" dirty="0" smtClean="0">
                <a:solidFill>
                  <a:schemeClr val="tx1"/>
                </a:solidFill>
                <a:latin typeface="Times New Roman" panose="02020603050405020304" pitchFamily="18" charset="0"/>
                <a:cs typeface="Times New Roman" panose="02020603050405020304" pitchFamily="18" charset="0"/>
              </a:rPr>
              <a:t>Information</a:t>
            </a:r>
            <a:endParaRPr lang="en-US" altLang="en-US" sz="3200" b="1" dirty="0">
              <a:solidFill>
                <a:schemeClr val="tx1"/>
              </a:solidFill>
              <a:latin typeface="Times New Roman" panose="02020603050405020304" pitchFamily="18" charset="0"/>
              <a:cs typeface="Times New Roman" panose="02020603050405020304" pitchFamily="18" charset="0"/>
            </a:endParaRPr>
          </a:p>
          <a:p>
            <a:r>
              <a:rPr lang="en-US" altLang="en-US" dirty="0">
                <a:solidFill>
                  <a:schemeClr val="tx1"/>
                </a:solidFill>
                <a:latin typeface="Times New Roman" panose="02020603050405020304" pitchFamily="18" charset="0"/>
                <a:cs typeface="Times New Roman" panose="02020603050405020304" pitchFamily="18" charset="0"/>
              </a:rPr>
              <a:t>The </a:t>
            </a:r>
            <a:r>
              <a:rPr lang="en-US" altLang="en-US" b="1" dirty="0" smtClean="0">
                <a:solidFill>
                  <a:schemeClr val="tx1"/>
                </a:solidFill>
                <a:latin typeface="Times New Roman" panose="02020603050405020304" pitchFamily="18" charset="0"/>
                <a:cs typeface="Times New Roman" panose="02020603050405020304" pitchFamily="18" charset="0"/>
              </a:rPr>
              <a:t>modernized </a:t>
            </a:r>
            <a:r>
              <a:rPr lang="en-US" altLang="en-US" b="1" dirty="0">
                <a:solidFill>
                  <a:schemeClr val="tx1"/>
                </a:solidFill>
                <a:latin typeface="Times New Roman" panose="02020603050405020304" pitchFamily="18" charset="0"/>
                <a:cs typeface="Times New Roman" panose="02020603050405020304" pitchFamily="18" charset="0"/>
              </a:rPr>
              <a:t>NSRS </a:t>
            </a:r>
            <a:r>
              <a:rPr lang="en-US" altLang="en-US" dirty="0" smtClean="0">
                <a:solidFill>
                  <a:schemeClr val="tx1"/>
                </a:solidFill>
                <a:latin typeface="Times New Roman" panose="02020603050405020304" pitchFamily="18" charset="0"/>
                <a:cs typeface="Times New Roman" panose="02020603050405020304" pitchFamily="18" charset="0"/>
              </a:rPr>
              <a:t>aligns </a:t>
            </a:r>
            <a:r>
              <a:rPr lang="en-US" altLang="en-US" dirty="0">
                <a:solidFill>
                  <a:schemeClr val="tx1"/>
                </a:solidFill>
                <a:latin typeface="Times New Roman" panose="02020603050405020304" pitchFamily="18" charset="0"/>
                <a:cs typeface="Times New Roman" panose="02020603050405020304" pitchFamily="18" charset="0"/>
              </a:rPr>
              <a:t>critical data, observations, </a:t>
            </a:r>
            <a:r>
              <a:rPr lang="en-US" altLang="en-US" dirty="0" smtClean="0">
                <a:solidFill>
                  <a:schemeClr val="tx1"/>
                </a:solidFill>
                <a:latin typeface="Times New Roman" panose="02020603050405020304" pitchFamily="18" charset="0"/>
                <a:cs typeface="Times New Roman" panose="02020603050405020304" pitchFamily="18" charset="0"/>
              </a:rPr>
              <a:t>models, </a:t>
            </a:r>
            <a:r>
              <a:rPr lang="en-US" altLang="en-US" dirty="0">
                <a:solidFill>
                  <a:schemeClr val="tx1"/>
                </a:solidFill>
                <a:latin typeface="Times New Roman" panose="02020603050405020304" pitchFamily="18" charset="0"/>
                <a:cs typeface="Times New Roman" panose="02020603050405020304" pitchFamily="18" charset="0"/>
              </a:rPr>
              <a:t>and </a:t>
            </a:r>
            <a:r>
              <a:rPr lang="en-US" altLang="en-US" dirty="0" smtClean="0">
                <a:solidFill>
                  <a:schemeClr val="tx1"/>
                </a:solidFill>
                <a:latin typeface="Times New Roman" panose="02020603050405020304" pitchFamily="18" charset="0"/>
                <a:cs typeface="Times New Roman" panose="02020603050405020304" pitchFamily="18" charset="0"/>
              </a:rPr>
              <a:t>products.</a:t>
            </a:r>
            <a:endParaRPr lang="en-US" altLang="en-US" dirty="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8821" y="1883971"/>
            <a:ext cx="2655887" cy="1908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t="20050" r="16943" b="2980"/>
          <a:stretch>
            <a:fillRect/>
          </a:stretch>
        </p:blipFill>
        <p:spPr bwMode="auto">
          <a:xfrm>
            <a:off x="5659438" y="4203700"/>
            <a:ext cx="3197225" cy="170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42439" y="3719962"/>
            <a:ext cx="4982704" cy="2954655"/>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chemeClr val="accent2"/>
                </a:solidFill>
                <a:latin typeface="Times New Roman" panose="02020603050405020304" pitchFamily="18" charset="0"/>
                <a:cs typeface="Times New Roman" panose="02020603050405020304" pitchFamily="18" charset="0"/>
              </a:rPr>
              <a:t>Safe and efficient transportation and </a:t>
            </a:r>
            <a:r>
              <a:rPr lang="en-US" altLang="en-US" sz="2400" b="1" dirty="0" smtClean="0">
                <a:solidFill>
                  <a:schemeClr val="accent2"/>
                </a:solidFill>
                <a:latin typeface="Times New Roman" panose="02020603050405020304" pitchFamily="18" charset="0"/>
                <a:cs typeface="Times New Roman" panose="02020603050405020304" pitchFamily="18" charset="0"/>
              </a:rPr>
              <a:t>commerce</a:t>
            </a:r>
          </a:p>
          <a:p>
            <a:pPr marL="342900" indent="-342900">
              <a:buFont typeface="Arial" panose="020B0604020202020204" pitchFamily="34" charset="0"/>
              <a:buChar char="•"/>
            </a:pPr>
            <a:endParaRPr lang="en-US" alt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1" dirty="0" smtClean="0">
                <a:solidFill>
                  <a:schemeClr val="accent2"/>
                </a:solidFill>
                <a:latin typeface="Times New Roman" panose="02020603050405020304" pitchFamily="18" charset="0"/>
                <a:cs typeface="Times New Roman" panose="02020603050405020304" pitchFamily="18" charset="0"/>
              </a:rPr>
              <a:t>Preparedness </a:t>
            </a:r>
            <a:r>
              <a:rPr lang="en-US" altLang="en-US" sz="2400" b="1" dirty="0">
                <a:solidFill>
                  <a:schemeClr val="accent2"/>
                </a:solidFill>
                <a:latin typeface="Times New Roman" panose="02020603050405020304" pitchFamily="18" charset="0"/>
                <a:cs typeface="Times New Roman" panose="02020603050405020304" pitchFamily="18" charset="0"/>
              </a:rPr>
              <a:t>and risk reduction</a:t>
            </a:r>
          </a:p>
          <a:p>
            <a:pPr marL="342900" indent="-342900">
              <a:buFont typeface="Arial" panose="020B0604020202020204" pitchFamily="34" charset="0"/>
              <a:buChar char="•"/>
            </a:pPr>
            <a:endParaRPr lang="en-US" altLang="en-US" sz="2400" b="1"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1" dirty="0">
                <a:solidFill>
                  <a:schemeClr val="accent2"/>
                </a:solidFill>
                <a:latin typeface="Times New Roman" panose="02020603050405020304" pitchFamily="18" charset="0"/>
                <a:cs typeface="Times New Roman" panose="02020603050405020304" pitchFamily="18" charset="0"/>
              </a:rPr>
              <a:t>Stewardship, recreation, and tourism</a:t>
            </a:r>
          </a:p>
          <a:p>
            <a:endParaRPr lang="en-US" altLang="en-US" dirty="0">
              <a:solidFill>
                <a:srgbClr val="FFFF00"/>
              </a:solidFill>
            </a:endParaRPr>
          </a:p>
        </p:txBody>
      </p:sp>
    </p:spTree>
    <p:extLst>
      <p:ext uri="{BB962C8B-B14F-4D97-AF65-F5344CB8AC3E}">
        <p14:creationId xmlns:p14="http://schemas.microsoft.com/office/powerpoint/2010/main" val="313105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Aligning Priorities</a:t>
            </a:r>
          </a:p>
        </p:txBody>
      </p:sp>
      <p:sp>
        <p:nvSpPr>
          <p:cNvPr id="8" name="Content Placeholder 1"/>
          <p:cNvSpPr>
            <a:spLocks noGrp="1"/>
          </p:cNvSpPr>
          <p:nvPr/>
        </p:nvSpPr>
        <p:spPr bwMode="auto">
          <a:xfrm>
            <a:off x="586823" y="1693727"/>
            <a:ext cx="4863951" cy="1785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kern="1200">
                <a:solidFill>
                  <a:srgbClr val="FFFF99"/>
                </a:solidFill>
                <a:latin typeface="Myriad Pro"/>
                <a:ea typeface="+mn-ea"/>
                <a:cs typeface="+mn-cs"/>
              </a:defRPr>
            </a:lvl1pPr>
            <a:lvl2pPr marL="800100" indent="-342900" algn="l" rtl="0" eaLnBrk="0" fontAlgn="base" hangingPunct="0">
              <a:spcBef>
                <a:spcPct val="20000"/>
              </a:spcBef>
              <a:spcAft>
                <a:spcPct val="0"/>
              </a:spcAft>
              <a:buFont typeface="Arial" pitchFamily="34" charset="0"/>
              <a:buChar char="•"/>
              <a:defRPr sz="2000" kern="1200">
                <a:solidFill>
                  <a:schemeClr val="bg1"/>
                </a:solidFill>
                <a:latin typeface="Myriad Pro"/>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rgbClr val="FFFF99"/>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3200" b="1" dirty="0">
                <a:solidFill>
                  <a:schemeClr val="tx1"/>
                </a:solidFill>
                <a:latin typeface="Times New Roman" panose="02020603050405020304" pitchFamily="18" charset="0"/>
                <a:cs typeface="Times New Roman" panose="02020603050405020304" pitchFamily="18" charset="0"/>
              </a:rPr>
              <a:t>Foundational </a:t>
            </a:r>
            <a:r>
              <a:rPr lang="en-US" altLang="en-US" sz="3200" b="1" dirty="0" smtClean="0">
                <a:solidFill>
                  <a:schemeClr val="tx1"/>
                </a:solidFill>
                <a:latin typeface="Times New Roman" panose="02020603050405020304" pitchFamily="18" charset="0"/>
                <a:cs typeface="Times New Roman" panose="02020603050405020304" pitchFamily="18" charset="0"/>
              </a:rPr>
              <a:t>Information</a:t>
            </a:r>
            <a:endParaRPr lang="en-US" altLang="en-US" sz="3200" b="1" dirty="0">
              <a:solidFill>
                <a:schemeClr val="tx1"/>
              </a:solidFill>
              <a:latin typeface="Times New Roman" panose="02020603050405020304" pitchFamily="18" charset="0"/>
              <a:cs typeface="Times New Roman" panose="02020603050405020304" pitchFamily="18" charset="0"/>
            </a:endParaRPr>
          </a:p>
          <a:p>
            <a:r>
              <a:rPr lang="en-US" altLang="en-US" dirty="0">
                <a:solidFill>
                  <a:schemeClr val="tx1"/>
                </a:solidFill>
                <a:latin typeface="Times New Roman" panose="02020603050405020304" pitchFamily="18" charset="0"/>
                <a:cs typeface="Times New Roman" panose="02020603050405020304" pitchFamily="18" charset="0"/>
              </a:rPr>
              <a:t>The </a:t>
            </a:r>
            <a:r>
              <a:rPr lang="en-US" altLang="en-US" b="1" dirty="0" smtClean="0">
                <a:solidFill>
                  <a:schemeClr val="tx1"/>
                </a:solidFill>
                <a:latin typeface="Times New Roman" panose="02020603050405020304" pitchFamily="18" charset="0"/>
                <a:cs typeface="Times New Roman" panose="02020603050405020304" pitchFamily="18" charset="0"/>
              </a:rPr>
              <a:t>modernized </a:t>
            </a:r>
            <a:r>
              <a:rPr lang="en-US" altLang="en-US" b="1" dirty="0">
                <a:solidFill>
                  <a:schemeClr val="tx1"/>
                </a:solidFill>
                <a:latin typeface="Times New Roman" panose="02020603050405020304" pitchFamily="18" charset="0"/>
                <a:cs typeface="Times New Roman" panose="02020603050405020304" pitchFamily="18" charset="0"/>
              </a:rPr>
              <a:t>NSRS </a:t>
            </a:r>
            <a:r>
              <a:rPr lang="en-US" altLang="en-US" dirty="0" smtClean="0">
                <a:solidFill>
                  <a:schemeClr val="tx1"/>
                </a:solidFill>
                <a:latin typeface="Times New Roman" panose="02020603050405020304" pitchFamily="18" charset="0"/>
                <a:cs typeface="Times New Roman" panose="02020603050405020304" pitchFamily="18" charset="0"/>
              </a:rPr>
              <a:t>aligns </a:t>
            </a:r>
            <a:r>
              <a:rPr lang="en-US" altLang="en-US" dirty="0">
                <a:solidFill>
                  <a:schemeClr val="tx1"/>
                </a:solidFill>
                <a:latin typeface="Times New Roman" panose="02020603050405020304" pitchFamily="18" charset="0"/>
                <a:cs typeface="Times New Roman" panose="02020603050405020304" pitchFamily="18" charset="0"/>
              </a:rPr>
              <a:t>critical data, observations, </a:t>
            </a:r>
            <a:r>
              <a:rPr lang="en-US" altLang="en-US" dirty="0" smtClean="0">
                <a:solidFill>
                  <a:schemeClr val="tx1"/>
                </a:solidFill>
                <a:latin typeface="Times New Roman" panose="02020603050405020304" pitchFamily="18" charset="0"/>
                <a:cs typeface="Times New Roman" panose="02020603050405020304" pitchFamily="18" charset="0"/>
              </a:rPr>
              <a:t>models, </a:t>
            </a:r>
            <a:r>
              <a:rPr lang="en-US" altLang="en-US" dirty="0">
                <a:solidFill>
                  <a:schemeClr val="tx1"/>
                </a:solidFill>
                <a:latin typeface="Times New Roman" panose="02020603050405020304" pitchFamily="18" charset="0"/>
                <a:cs typeface="Times New Roman" panose="02020603050405020304" pitchFamily="18" charset="0"/>
              </a:rPr>
              <a:t>and </a:t>
            </a:r>
            <a:r>
              <a:rPr lang="en-US" altLang="en-US" dirty="0" smtClean="0">
                <a:solidFill>
                  <a:schemeClr val="tx1"/>
                </a:solidFill>
                <a:latin typeface="Times New Roman" panose="02020603050405020304" pitchFamily="18" charset="0"/>
                <a:cs typeface="Times New Roman" panose="02020603050405020304" pitchFamily="18" charset="0"/>
              </a:rPr>
              <a:t>products.</a:t>
            </a:r>
            <a:endParaRPr lang="en-US" altLang="en-US" dirty="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8821" y="1883971"/>
            <a:ext cx="2655887" cy="1908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
          <p:cNvPicPr>
            <a:picLocks noChangeAspect="1"/>
          </p:cNvPicPr>
          <p:nvPr/>
        </p:nvPicPr>
        <p:blipFill>
          <a:blip r:embed="rId4">
            <a:extLst>
              <a:ext uri="{28A0092B-C50C-407E-A947-70E740481C1C}">
                <a14:useLocalDpi xmlns:a14="http://schemas.microsoft.com/office/drawing/2010/main" val="0"/>
              </a:ext>
            </a:extLst>
          </a:blip>
          <a:srcRect t="20050" r="16943" b="2980"/>
          <a:stretch>
            <a:fillRect/>
          </a:stretch>
        </p:blipFill>
        <p:spPr bwMode="auto">
          <a:xfrm>
            <a:off x="5659438" y="4203700"/>
            <a:ext cx="3197225" cy="170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42439" y="3719962"/>
            <a:ext cx="4982704" cy="2954655"/>
          </a:xfrm>
          <a:prstGeom prst="rect">
            <a:avLst/>
          </a:prstGeom>
          <a:noFill/>
        </p:spPr>
        <p:txBody>
          <a:bodyPr wrap="square" rtlCol="0">
            <a:spAutoFit/>
          </a:bodyPr>
          <a:lstStyle/>
          <a:p>
            <a:pPr marL="342900" indent="-342900">
              <a:buFont typeface="Arial" panose="020B0604020202020204" pitchFamily="34" charset="0"/>
              <a:buChar char="•"/>
            </a:pPr>
            <a:r>
              <a:rPr lang="en-US" altLang="en-US" sz="2400" b="1" dirty="0">
                <a:solidFill>
                  <a:schemeClr val="accent2"/>
                </a:solidFill>
                <a:latin typeface="Times New Roman" panose="02020603050405020304" pitchFamily="18" charset="0"/>
                <a:cs typeface="Times New Roman" panose="02020603050405020304" pitchFamily="18" charset="0"/>
              </a:rPr>
              <a:t>Safe and efficient transportation and </a:t>
            </a:r>
            <a:r>
              <a:rPr lang="en-US" altLang="en-US" sz="2400" b="1" dirty="0" smtClean="0">
                <a:solidFill>
                  <a:schemeClr val="accent2"/>
                </a:solidFill>
                <a:latin typeface="Times New Roman" panose="02020603050405020304" pitchFamily="18" charset="0"/>
                <a:cs typeface="Times New Roman" panose="02020603050405020304" pitchFamily="18" charset="0"/>
              </a:rPr>
              <a:t>commerce</a:t>
            </a:r>
            <a:endParaRPr lang="en-US" altLang="en-US" sz="2400" b="1" dirty="0">
              <a:solidFill>
                <a:schemeClr val="accent2"/>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alt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1" dirty="0">
                <a:solidFill>
                  <a:schemeClr val="accent2"/>
                </a:solidFill>
                <a:latin typeface="Times New Roman" panose="02020603050405020304" pitchFamily="18" charset="0"/>
                <a:cs typeface="Times New Roman" panose="02020603050405020304" pitchFamily="18" charset="0"/>
              </a:rPr>
              <a:t>Preparedness and risk reduction</a:t>
            </a:r>
          </a:p>
          <a:p>
            <a:pPr marL="342900" indent="-342900">
              <a:buFont typeface="Arial" panose="020B0604020202020204" pitchFamily="34" charset="0"/>
              <a:buChar char="•"/>
            </a:pPr>
            <a:endParaRPr lang="en-US" alt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1" dirty="0">
                <a:solidFill>
                  <a:schemeClr val="accent2"/>
                </a:solidFill>
                <a:latin typeface="Times New Roman" panose="02020603050405020304" pitchFamily="18" charset="0"/>
                <a:cs typeface="Times New Roman" panose="02020603050405020304" pitchFamily="18" charset="0"/>
              </a:rPr>
              <a:t>Stewardship, recreation, and tourism</a:t>
            </a:r>
          </a:p>
          <a:p>
            <a:endParaRPr lang="en-US" altLang="en-US" dirty="0">
              <a:solidFill>
                <a:srgbClr val="FFFF00"/>
              </a:solidFill>
            </a:endParaRPr>
          </a:p>
        </p:txBody>
      </p:sp>
    </p:spTree>
    <p:extLst>
      <p:ext uri="{BB962C8B-B14F-4D97-AF65-F5344CB8AC3E}">
        <p14:creationId xmlns:p14="http://schemas.microsoft.com/office/powerpoint/2010/main" val="39613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Modernized NSRS</a:t>
            </a:r>
          </a:p>
        </p:txBody>
      </p:sp>
      <p:sp>
        <p:nvSpPr>
          <p:cNvPr id="8" name="Content Placeholder 1"/>
          <p:cNvSpPr>
            <a:spLocks noGrp="1"/>
          </p:cNvSpPr>
          <p:nvPr/>
        </p:nvSpPr>
        <p:spPr bwMode="auto">
          <a:xfrm>
            <a:off x="1216215" y="1825102"/>
            <a:ext cx="4863951" cy="2830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kern="1200">
                <a:solidFill>
                  <a:srgbClr val="FFFF99"/>
                </a:solidFill>
                <a:latin typeface="Myriad Pro"/>
                <a:ea typeface="+mn-ea"/>
                <a:cs typeface="+mn-cs"/>
              </a:defRPr>
            </a:lvl1pPr>
            <a:lvl2pPr marL="800100" indent="-342900" algn="l" rtl="0" eaLnBrk="0" fontAlgn="base" hangingPunct="0">
              <a:spcBef>
                <a:spcPct val="20000"/>
              </a:spcBef>
              <a:spcAft>
                <a:spcPct val="0"/>
              </a:spcAft>
              <a:buFont typeface="Arial" pitchFamily="34" charset="0"/>
              <a:buChar char="•"/>
              <a:defRPr sz="2000" kern="1200">
                <a:solidFill>
                  <a:schemeClr val="bg1"/>
                </a:solidFill>
                <a:latin typeface="Myriad Pro"/>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rgbClr val="FFFF99"/>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altLang="en-US" sz="2800" b="1" dirty="0" smtClean="0">
                <a:solidFill>
                  <a:schemeClr val="accent2"/>
                </a:solidFill>
                <a:latin typeface="Times New Roman" panose="02020603050405020304" pitchFamily="18" charset="0"/>
                <a:cs typeface="Times New Roman" panose="02020603050405020304" pitchFamily="18" charset="0"/>
              </a:rPr>
              <a:t>Replace</a:t>
            </a:r>
            <a:r>
              <a:rPr lang="en-US" altLang="en-US" sz="2800" b="1" dirty="0" smtClean="0">
                <a:solidFill>
                  <a:schemeClr val="tx1"/>
                </a:solidFill>
                <a:latin typeface="Times New Roman" panose="02020603050405020304" pitchFamily="18" charset="0"/>
                <a:cs typeface="Times New Roman" panose="02020603050405020304" pitchFamily="18" charset="0"/>
              </a:rPr>
              <a:t> NAD 83</a:t>
            </a:r>
          </a:p>
          <a:p>
            <a:pPr marL="457200" indent="-457200">
              <a:buFont typeface="Arial" panose="020B0604020202020204" pitchFamily="34" charset="0"/>
              <a:buChar char="•"/>
            </a:pPr>
            <a:r>
              <a:rPr lang="en-US" altLang="en-US" sz="2800" b="1" dirty="0" smtClean="0">
                <a:solidFill>
                  <a:schemeClr val="accent2"/>
                </a:solidFill>
                <a:latin typeface="Times New Roman" panose="02020603050405020304" pitchFamily="18" charset="0"/>
                <a:cs typeface="Times New Roman" panose="02020603050405020304" pitchFamily="18" charset="0"/>
              </a:rPr>
              <a:t>Replace</a:t>
            </a:r>
            <a:r>
              <a:rPr lang="en-US" altLang="en-US" sz="2800" b="1" dirty="0" smtClean="0">
                <a:solidFill>
                  <a:schemeClr val="tx1"/>
                </a:solidFill>
                <a:latin typeface="Times New Roman" panose="02020603050405020304" pitchFamily="18" charset="0"/>
                <a:cs typeface="Times New Roman" panose="02020603050405020304" pitchFamily="18" charset="0"/>
              </a:rPr>
              <a:t> NAVD 88</a:t>
            </a:r>
          </a:p>
          <a:p>
            <a:pPr marL="457200" indent="-457200">
              <a:buFont typeface="Arial" panose="020B0604020202020204" pitchFamily="34" charset="0"/>
              <a:buChar char="•"/>
            </a:pPr>
            <a:r>
              <a:rPr lang="en-US" altLang="en-US" sz="2800" b="1" dirty="0" smtClean="0">
                <a:solidFill>
                  <a:schemeClr val="accent2"/>
                </a:solidFill>
                <a:latin typeface="Times New Roman" panose="02020603050405020304" pitchFamily="18" charset="0"/>
                <a:cs typeface="Times New Roman" panose="02020603050405020304" pitchFamily="18" charset="0"/>
              </a:rPr>
              <a:t>GRAV-D</a:t>
            </a:r>
          </a:p>
          <a:p>
            <a:pPr marL="457200" indent="-457200">
              <a:buFont typeface="Arial" panose="020B0604020202020204" pitchFamily="34" charset="0"/>
              <a:buChar char="•"/>
            </a:pPr>
            <a:r>
              <a:rPr lang="en-US" altLang="en-US" sz="2800" b="1" dirty="0" smtClean="0">
                <a:solidFill>
                  <a:schemeClr val="accent2"/>
                </a:solidFill>
                <a:latin typeface="Times New Roman" panose="02020603050405020304" pitchFamily="18" charset="0"/>
                <a:cs typeface="Times New Roman" panose="02020603050405020304" pitchFamily="18" charset="0"/>
              </a:rPr>
              <a:t>Foundation CORS</a:t>
            </a:r>
            <a:endParaRPr lang="en-US" altLang="en-US" sz="2800" b="1" dirty="0">
              <a:solidFill>
                <a:schemeClr val="accent2"/>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114" y="1850105"/>
            <a:ext cx="240665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406" y="4011960"/>
            <a:ext cx="4414837" cy="2481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30845" y="3883373"/>
            <a:ext cx="3171825"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7404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0686"/>
            <a:ext cx="9144000" cy="988990"/>
          </a:xfrm>
          <a:prstGeom prst="rect">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4781561"/>
            <a:ext cx="9144000" cy="988990"/>
          </a:xfrm>
          <a:prstGeom prst="rect">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Modernized Tools</a:t>
            </a:r>
          </a:p>
        </p:txBody>
      </p:sp>
      <p:sp>
        <p:nvSpPr>
          <p:cNvPr id="8" name="Content Placeholder 1"/>
          <p:cNvSpPr>
            <a:spLocks noGrp="1"/>
          </p:cNvSpPr>
          <p:nvPr/>
        </p:nvSpPr>
        <p:spPr bwMode="auto">
          <a:xfrm>
            <a:off x="4288665" y="2220686"/>
            <a:ext cx="5359032" cy="586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kern="1200">
                <a:solidFill>
                  <a:srgbClr val="FFFF99"/>
                </a:solidFill>
                <a:latin typeface="Myriad Pro"/>
                <a:ea typeface="+mn-ea"/>
                <a:cs typeface="+mn-cs"/>
              </a:defRPr>
            </a:lvl1pPr>
            <a:lvl2pPr marL="800100" indent="-342900" algn="l" rtl="0" eaLnBrk="0" fontAlgn="base" hangingPunct="0">
              <a:spcBef>
                <a:spcPct val="20000"/>
              </a:spcBef>
              <a:spcAft>
                <a:spcPct val="0"/>
              </a:spcAft>
              <a:buFont typeface="Arial" pitchFamily="34" charset="0"/>
              <a:buChar char="•"/>
              <a:defRPr sz="2000" kern="1200">
                <a:solidFill>
                  <a:schemeClr val="bg1"/>
                </a:solidFill>
                <a:latin typeface="Myriad Pro"/>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rgbClr val="FFFF99"/>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3200" b="1" dirty="0" smtClean="0">
                <a:solidFill>
                  <a:schemeClr val="tx1"/>
                </a:solidFill>
                <a:latin typeface="Times New Roman" panose="02020603050405020304" pitchFamily="18" charset="0"/>
                <a:cs typeface="Times New Roman" panose="02020603050405020304" pitchFamily="18" charset="0"/>
              </a:rPr>
              <a:t>Transformation Tools</a:t>
            </a:r>
          </a:p>
          <a:p>
            <a:pPr>
              <a:defRPr/>
            </a:pPr>
            <a:endParaRPr lang="en-US" altLang="en-US" sz="3200" b="1" dirty="0" smtClean="0">
              <a:solidFill>
                <a:schemeClr val="tx1"/>
              </a:solidFill>
              <a:latin typeface="Times New Roman" panose="02020603050405020304" pitchFamily="18" charset="0"/>
              <a:cs typeface="Times New Roman" panose="02020603050405020304" pitchFamily="18" charset="0"/>
            </a:endParaRP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9344" y="4037012"/>
            <a:ext cx="3887788" cy="247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696" y="1697953"/>
            <a:ext cx="3657600" cy="2738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ntent Placeholder 1"/>
          <p:cNvSpPr>
            <a:spLocks noGrp="1"/>
          </p:cNvSpPr>
          <p:nvPr/>
        </p:nvSpPr>
        <p:spPr bwMode="auto">
          <a:xfrm>
            <a:off x="914402" y="4781561"/>
            <a:ext cx="3879034" cy="65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kern="1200">
                <a:solidFill>
                  <a:srgbClr val="FFFF99"/>
                </a:solidFill>
                <a:latin typeface="Myriad Pro"/>
                <a:ea typeface="+mn-ea"/>
                <a:cs typeface="+mn-cs"/>
              </a:defRPr>
            </a:lvl1pPr>
            <a:lvl2pPr marL="800100" indent="-342900" algn="l" rtl="0" eaLnBrk="0" fontAlgn="base" hangingPunct="0">
              <a:spcBef>
                <a:spcPct val="20000"/>
              </a:spcBef>
              <a:spcAft>
                <a:spcPct val="0"/>
              </a:spcAft>
              <a:buFont typeface="Arial" pitchFamily="34" charset="0"/>
              <a:buChar char="•"/>
              <a:defRPr sz="2000" kern="1200">
                <a:solidFill>
                  <a:schemeClr val="bg1"/>
                </a:solidFill>
                <a:latin typeface="Myriad Pro"/>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rgbClr val="FFFF99"/>
                </a:solidFill>
                <a:latin typeface="Myriad Pro"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3200" b="1" dirty="0" smtClean="0">
                <a:solidFill>
                  <a:schemeClr val="tx1"/>
                </a:solidFill>
                <a:latin typeface="Times New Roman" panose="02020603050405020304" pitchFamily="18" charset="0"/>
                <a:cs typeface="Times New Roman" panose="02020603050405020304" pitchFamily="18" charset="0"/>
              </a:rPr>
              <a:t>Experimental Geoids</a:t>
            </a:r>
          </a:p>
          <a:p>
            <a:pP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21794" y="2807594"/>
            <a:ext cx="4328721" cy="646331"/>
          </a:xfrm>
          <a:prstGeom prst="rect">
            <a:avLst/>
          </a:prstGeom>
          <a:noFill/>
        </p:spPr>
        <p:txBody>
          <a:bodyPr wrap="square" rtlCol="0">
            <a:spAutoFit/>
          </a:bodyPr>
          <a:lstStyle/>
          <a:p>
            <a:r>
              <a:rPr lang="en-US" altLang="en-US" dirty="0">
                <a:latin typeface="Times New Roman" panose="02020603050405020304" pitchFamily="18" charset="0"/>
                <a:cs typeface="Times New Roman" panose="02020603050405020304" pitchFamily="18" charset="0"/>
              </a:rPr>
              <a:t>https://beta.ngs.noaa.gov/gtkweb/ </a:t>
            </a:r>
          </a:p>
          <a:p>
            <a:endParaRPr lang="en-US" dirty="0"/>
          </a:p>
        </p:txBody>
      </p:sp>
      <p:sp>
        <p:nvSpPr>
          <p:cNvPr id="17" name="TextBox 16"/>
          <p:cNvSpPr txBox="1"/>
          <p:nvPr/>
        </p:nvSpPr>
        <p:spPr>
          <a:xfrm>
            <a:off x="569954" y="5387943"/>
            <a:ext cx="4739427" cy="646331"/>
          </a:xfrm>
          <a:prstGeom prst="rect">
            <a:avLst/>
          </a:prstGeom>
          <a:noFill/>
        </p:spPr>
        <p:txBody>
          <a:bodyPr wrap="square" rtlCol="0">
            <a:spAutoFit/>
          </a:bodyPr>
          <a:lstStyle/>
          <a:p>
            <a:r>
              <a:rPr lang="en-US" altLang="en-US" dirty="0">
                <a:latin typeface="Times New Roman" panose="02020603050405020304" pitchFamily="18" charset="0"/>
                <a:cs typeface="Times New Roman" panose="02020603050405020304" pitchFamily="18" charset="0"/>
              </a:rPr>
              <a:t>https://beta.ngs.noaa.gov/GEOID/xGEOID/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188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3696" y="694532"/>
            <a:ext cx="8229600" cy="789884"/>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altLang="en-US" b="1" dirty="0" smtClean="0">
                <a:solidFill>
                  <a:schemeClr val="accent2"/>
                </a:solidFill>
                <a:latin typeface="Times New Roman" panose="02020603050405020304" pitchFamily="18" charset="0"/>
                <a:cs typeface="Times New Roman" panose="02020603050405020304" pitchFamily="18" charset="0"/>
              </a:rPr>
              <a:t>Benefits: New </a:t>
            </a:r>
            <a:r>
              <a:rPr lang="en-US" altLang="en-US" b="1" dirty="0" err="1" smtClean="0">
                <a:solidFill>
                  <a:schemeClr val="accent2"/>
                </a:solidFill>
                <a:latin typeface="Times New Roman" panose="02020603050405020304" pitchFamily="18" charset="0"/>
                <a:cs typeface="Times New Roman" panose="02020603050405020304" pitchFamily="18" charset="0"/>
              </a:rPr>
              <a:t>Datums</a:t>
            </a:r>
            <a:endParaRPr lang="en-US" altLang="en-US" b="1" dirty="0" smtClean="0">
              <a:solidFill>
                <a:schemeClr val="accent2"/>
              </a:solidFill>
              <a:latin typeface="Times New Roman" panose="02020603050405020304" pitchFamily="18" charset="0"/>
              <a:cs typeface="Times New Roman" panose="02020603050405020304" pitchFamily="18" charset="0"/>
            </a:endParaRPr>
          </a:p>
        </p:txBody>
      </p:sp>
      <p:pic>
        <p:nvPicPr>
          <p:cNvPr id="11" name="Picture 5"/>
          <p:cNvPicPr>
            <a:picLocks noChangeAspect="1"/>
          </p:cNvPicPr>
          <p:nvPr/>
        </p:nvPicPr>
        <p:blipFill>
          <a:blip r:embed="rId3">
            <a:extLst>
              <a:ext uri="{28A0092B-C50C-407E-A947-70E740481C1C}">
                <a14:useLocalDpi xmlns:a14="http://schemas.microsoft.com/office/drawing/2010/main" val="0"/>
              </a:ext>
            </a:extLst>
          </a:blip>
          <a:srcRect b="4929"/>
          <a:stretch>
            <a:fillRect/>
          </a:stretch>
        </p:blipFill>
        <p:spPr bwMode="auto">
          <a:xfrm>
            <a:off x="5186631" y="5068888"/>
            <a:ext cx="3193871" cy="1644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6632" y="3269916"/>
            <a:ext cx="3218674" cy="1680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7"/>
          <p:cNvPicPr>
            <a:picLocks noChangeAspect="1"/>
          </p:cNvPicPr>
          <p:nvPr/>
        </p:nvPicPr>
        <p:blipFill>
          <a:blip r:embed="rId5">
            <a:extLst>
              <a:ext uri="{28A0092B-C50C-407E-A947-70E740481C1C}">
                <a14:useLocalDpi xmlns:a14="http://schemas.microsoft.com/office/drawing/2010/main" val="0"/>
              </a:ext>
            </a:extLst>
          </a:blip>
          <a:srcRect t="7008"/>
          <a:stretch>
            <a:fillRect/>
          </a:stretch>
        </p:blipFill>
        <p:spPr bwMode="auto">
          <a:xfrm>
            <a:off x="5186631" y="1551370"/>
            <a:ext cx="3190953" cy="15626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1"/>
          <p:cNvSpPr txBox="1">
            <a:spLocks/>
          </p:cNvSpPr>
          <p:nvPr/>
        </p:nvSpPr>
        <p:spPr>
          <a:xfrm>
            <a:off x="503695" y="1752600"/>
            <a:ext cx="4388565" cy="5105400"/>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2800" b="1" dirty="0" smtClean="0">
                <a:solidFill>
                  <a:schemeClr val="accent2"/>
                </a:solidFill>
                <a:latin typeface="Times New Roman" panose="02020603050405020304" pitchFamily="18" charset="0"/>
                <a:cs typeface="Times New Roman" panose="02020603050405020304" pitchFamily="18" charset="0"/>
              </a:rPr>
              <a:t>Easier to maintain</a:t>
            </a:r>
          </a:p>
          <a:p>
            <a:pPr marL="0" indent="0">
              <a:buNone/>
              <a:defRPr/>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Passive control 	deteriorates; land moves</a:t>
            </a:r>
          </a:p>
          <a:p>
            <a:pPr marL="0" indent="0">
              <a:buNone/>
              <a:defRPr/>
            </a:pPr>
            <a:endParaRPr lang="en-US" sz="1200" dirty="0" smtClean="0">
              <a:latin typeface="Times New Roman" panose="02020603050405020304" pitchFamily="18" charset="0"/>
              <a:cs typeface="Times New Roman" panose="02020603050405020304" pitchFamily="18" charset="0"/>
            </a:endParaRPr>
          </a:p>
          <a:p>
            <a:pPr marL="0" indent="0">
              <a:buNone/>
              <a:defRPr/>
            </a:pPr>
            <a:r>
              <a:rPr lang="en-US" sz="2800" b="1" dirty="0" smtClean="0">
                <a:solidFill>
                  <a:schemeClr val="accent2"/>
                </a:solidFill>
                <a:latin typeface="Times New Roman" panose="02020603050405020304" pitchFamily="18" charset="0"/>
                <a:cs typeface="Times New Roman" panose="02020603050405020304" pitchFamily="18" charset="0"/>
              </a:rPr>
              <a:t>Leverages technology</a:t>
            </a:r>
          </a:p>
          <a:p>
            <a:pPr marL="0" indent="0">
              <a:buNone/>
              <a:defRPr/>
            </a:pPr>
            <a:r>
              <a:rPr lang="en-US" sz="2800"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Datums</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will be realized 	through GNSS</a:t>
            </a:r>
          </a:p>
          <a:p>
            <a:pPr marL="0" indent="0">
              <a:buNone/>
              <a:defRPr/>
            </a:pPr>
            <a:endParaRPr lang="en-US" sz="1200" dirty="0" smtClean="0">
              <a:latin typeface="Times New Roman" panose="02020603050405020304" pitchFamily="18" charset="0"/>
              <a:cs typeface="Times New Roman" panose="02020603050405020304" pitchFamily="18" charset="0"/>
            </a:endParaRPr>
          </a:p>
          <a:p>
            <a:pPr marL="0" indent="0">
              <a:buNone/>
              <a:defRPr/>
            </a:pPr>
            <a:r>
              <a:rPr lang="en-US" sz="2800" b="1" dirty="0" smtClean="0">
                <a:solidFill>
                  <a:schemeClr val="accent2"/>
                </a:solidFill>
                <a:latin typeface="Times New Roman" panose="02020603050405020304" pitchFamily="18" charset="0"/>
                <a:cs typeface="Times New Roman" panose="02020603050405020304" pitchFamily="18" charset="0"/>
              </a:rPr>
              <a:t>Better heights</a:t>
            </a:r>
          </a:p>
          <a:p>
            <a:pPr marL="0" indent="0">
              <a:buNone/>
              <a:defRPr/>
            </a:pP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GRAV-D will improve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geoid model</a:t>
            </a:r>
          </a:p>
        </p:txBody>
      </p:sp>
    </p:spTree>
    <p:extLst>
      <p:ext uri="{BB962C8B-B14F-4D97-AF65-F5344CB8AC3E}">
        <p14:creationId xmlns:p14="http://schemas.microsoft.com/office/powerpoint/2010/main" val="2596204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NGSPowerPointTemplate (11)</Template>
  <TotalTime>155</TotalTime>
  <Words>1743</Words>
  <Application>Microsoft Office PowerPoint</Application>
  <PresentationFormat>On-screen Show (4:3)</PresentationFormat>
  <Paragraphs>239</Paragraphs>
  <Slides>13</Slides>
  <Notes>13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 Simmons</dc:creator>
  <cp:lastModifiedBy>Juliana Blackwell</cp:lastModifiedBy>
  <cp:revision>62</cp:revision>
  <dcterms:created xsi:type="dcterms:W3CDTF">2017-04-18T23:37:22Z</dcterms:created>
  <dcterms:modified xsi:type="dcterms:W3CDTF">2017-04-20T04:45:05Z</dcterms:modified>
</cp:coreProperties>
</file>