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Lst>
  <p:notesMasterIdLst>
    <p:notesMasterId r:id="rId38"/>
  </p:notesMasterIdLst>
  <p:handoutMasterIdLst>
    <p:handoutMasterId r:id="rId39"/>
  </p:handoutMasterIdLst>
  <p:sldIdLst>
    <p:sldId id="361" r:id="rId2"/>
    <p:sldId id="363" r:id="rId3"/>
    <p:sldId id="404" r:id="rId4"/>
    <p:sldId id="407" r:id="rId5"/>
    <p:sldId id="431" r:id="rId6"/>
    <p:sldId id="364" r:id="rId7"/>
    <p:sldId id="365" r:id="rId8"/>
    <p:sldId id="366" r:id="rId9"/>
    <p:sldId id="426" r:id="rId10"/>
    <p:sldId id="368" r:id="rId11"/>
    <p:sldId id="425" r:id="rId12"/>
    <p:sldId id="369" r:id="rId13"/>
    <p:sldId id="427" r:id="rId14"/>
    <p:sldId id="370" r:id="rId15"/>
    <p:sldId id="428" r:id="rId16"/>
    <p:sldId id="371" r:id="rId17"/>
    <p:sldId id="372" r:id="rId18"/>
    <p:sldId id="373" r:id="rId19"/>
    <p:sldId id="374" r:id="rId20"/>
    <p:sldId id="379" r:id="rId21"/>
    <p:sldId id="432" r:id="rId22"/>
    <p:sldId id="380" r:id="rId23"/>
    <p:sldId id="381" r:id="rId24"/>
    <p:sldId id="382" r:id="rId25"/>
    <p:sldId id="383" r:id="rId26"/>
    <p:sldId id="386" r:id="rId27"/>
    <p:sldId id="433" r:id="rId28"/>
    <p:sldId id="434" r:id="rId29"/>
    <p:sldId id="429" r:id="rId30"/>
    <p:sldId id="430" r:id="rId31"/>
    <p:sldId id="437" r:id="rId32"/>
    <p:sldId id="435" r:id="rId33"/>
    <p:sldId id="436" r:id="rId34"/>
    <p:sldId id="438" r:id="rId35"/>
    <p:sldId id="439" r:id="rId36"/>
    <p:sldId id="401" r:id="rId37"/>
  </p:sldIdLst>
  <p:sldSz cx="12192000" cy="6858000"/>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4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4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4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4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4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32" userDrawn="1">
          <p15:clr>
            <a:srgbClr val="A4A3A4"/>
          </p15:clr>
        </p15:guide>
        <p15:guide id="2" orient="horz" pos="768" userDrawn="1">
          <p15:clr>
            <a:srgbClr val="A4A3A4"/>
          </p15:clr>
        </p15:guide>
        <p15:guide id="3" pos="384" userDrawn="1">
          <p15:clr>
            <a:srgbClr val="A4A3A4"/>
          </p15:clr>
        </p15:guide>
        <p15:guide id="4"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8000"/>
    <a:srgbClr val="CC3300"/>
    <a:srgbClr val="FF5050"/>
    <a:srgbClr val="FF9900"/>
    <a:srgbClr val="FFFFCC"/>
    <a:srgbClr val="180F9B"/>
    <a:srgbClr val="002F57"/>
    <a:srgbClr val="201258"/>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12" autoAdjust="0"/>
    <p:restoredTop sz="82528" autoAdjust="0"/>
  </p:normalViewPr>
  <p:slideViewPr>
    <p:cSldViewPr>
      <p:cViewPr varScale="1">
        <p:scale>
          <a:sx n="71" d="100"/>
          <a:sy n="71" d="100"/>
        </p:scale>
        <p:origin x="557" y="67"/>
      </p:cViewPr>
      <p:guideLst>
        <p:guide orient="horz" pos="4032"/>
        <p:guide orient="horz" pos="768"/>
        <p:guide pos="384"/>
        <p:guide pos="72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420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547" y="4416510"/>
            <a:ext cx="5143309" cy="4183220"/>
          </a:xfrm>
          <a:prstGeom prst="rect">
            <a:avLst/>
          </a:prstGeom>
          <a:noFill/>
          <a:ln>
            <a:noFill/>
          </a:ln>
          <a:effectLst/>
          <a:extLst/>
        </p:spPr>
        <p:txBody>
          <a:bodyPr vert="horz" wrap="square" lIns="92411" tIns="45395" rIns="92411" bIns="453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1" name="Rectangle 3"/>
          <p:cNvSpPr>
            <a:spLocks noGrp="1" noRot="1" noChangeAspect="1" noChangeArrowheads="1" noTextEdit="1"/>
          </p:cNvSpPr>
          <p:nvPr>
            <p:ph type="sldImg" idx="2"/>
          </p:nvPr>
        </p:nvSpPr>
        <p:spPr bwMode="auto">
          <a:xfrm>
            <a:off x="407988" y="696913"/>
            <a:ext cx="6196012" cy="348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219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3dep_neea.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ubs.usgs.gov/fs/2017/3073/fs20173073.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gs.noaa.gov/datums/newdatums/images/HorizontalNorthAmericanPlate.jp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292172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baseline="0" dirty="0"/>
              <a:t>Orange – 1/3 arc-second, also 1 arc second</a:t>
            </a:r>
          </a:p>
          <a:p>
            <a:endParaRPr lang="en-US" baseline="0" dirty="0"/>
          </a:p>
          <a:p>
            <a:r>
              <a:rPr lang="en-US" baseline="0" dirty="0"/>
              <a:t>Tan – 1 arc second</a:t>
            </a:r>
          </a:p>
          <a:p>
            <a:endParaRPr lang="en-US" baseline="0" dirty="0"/>
          </a:p>
          <a:p>
            <a:r>
              <a:rPr lang="en-US" baseline="0" dirty="0"/>
              <a:t>Off white – 2 arc second</a:t>
            </a:r>
          </a:p>
          <a:p>
            <a:endParaRPr lang="en-US" baseline="0" dirty="0"/>
          </a:p>
          <a:p>
            <a:r>
              <a:rPr lang="en-US" baseline="0" dirty="0"/>
              <a:t>https://www.usgs.gov/core-science-systems/ngp/3dep/3dep-product-availability-maps</a:t>
            </a:r>
          </a:p>
          <a:p>
            <a:endParaRPr lang="en-US" dirty="0"/>
          </a:p>
        </p:txBody>
      </p:sp>
    </p:spTree>
    <p:extLst>
      <p:ext uri="{BB962C8B-B14F-4D97-AF65-F5344CB8AC3E}">
        <p14:creationId xmlns:p14="http://schemas.microsoft.com/office/powerpoint/2010/main" val="174144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16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1m – new product in 2015 </a:t>
            </a:r>
          </a:p>
          <a:p>
            <a:r>
              <a:rPr lang="en-US" baseline="0" dirty="0"/>
              <a:t>     - only for new projects moving forward, no plans to populate with older projects at this time.</a:t>
            </a:r>
          </a:p>
          <a:p>
            <a:r>
              <a:rPr lang="en-US" baseline="0" dirty="0"/>
              <a:t>     - single file for the entire project</a:t>
            </a:r>
          </a:p>
          <a:p>
            <a:endParaRPr lang="en-US" baseline="0" dirty="0"/>
          </a:p>
          <a:p>
            <a:endParaRPr lang="en-US" dirty="0"/>
          </a:p>
        </p:txBody>
      </p:sp>
    </p:spTree>
    <p:extLst>
      <p:ext uri="{BB962C8B-B14F-4D97-AF65-F5344CB8AC3E}">
        <p14:creationId xmlns:p14="http://schemas.microsoft.com/office/powerpoint/2010/main" val="59554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1 meter</a:t>
            </a:r>
          </a:p>
          <a:p>
            <a:r>
              <a:rPr lang="en-US" dirty="0"/>
              <a:t>Note striking</a:t>
            </a:r>
            <a:r>
              <a:rPr lang="en-US" baseline="0" dirty="0"/>
              <a:t> difference in the 1m resolution vs. what was available prior to the 3DEP program.</a:t>
            </a:r>
            <a:endParaRPr lang="en-US" dirty="0"/>
          </a:p>
        </p:txBody>
      </p:sp>
    </p:spTree>
    <p:extLst>
      <p:ext uri="{BB962C8B-B14F-4D97-AF65-F5344CB8AC3E}">
        <p14:creationId xmlns:p14="http://schemas.microsoft.com/office/powerpoint/2010/main" val="1938041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Green – 1 meter elevation projects as of March.</a:t>
            </a:r>
          </a:p>
          <a:p>
            <a:endParaRPr lang="en-US" baseline="0" dirty="0"/>
          </a:p>
          <a:p>
            <a:r>
              <a:rPr lang="en-US" baseline="0" dirty="0"/>
              <a:t>https://www.usgs.gov/core-science-systems/ngp/3dep/3dep-product-availability-maps</a:t>
            </a:r>
          </a:p>
          <a:p>
            <a:endParaRPr lang="en-US" dirty="0"/>
          </a:p>
        </p:txBody>
      </p:sp>
    </p:spTree>
    <p:extLst>
      <p:ext uri="{BB962C8B-B14F-4D97-AF65-F5344CB8AC3E}">
        <p14:creationId xmlns:p14="http://schemas.microsoft.com/office/powerpoint/2010/main" val="913710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674975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Note on bare earth  -</a:t>
            </a:r>
            <a:r>
              <a:rPr lang="en-US" baseline="0" dirty="0"/>
              <a:t> we’re considering providing DEMs with other surface treatments (i.e., hydro-enforced, hydro-conditioned, no hydro editing (leaving bridges for transportation applications, etc.)</a:t>
            </a:r>
          </a:p>
          <a:p>
            <a:r>
              <a:rPr lang="en-US" baseline="0" dirty="0"/>
              <a:t>Tiling scheme and sizes as they were delivered to us by contractors and partners.</a:t>
            </a:r>
            <a:endParaRPr lang="en-US" dirty="0"/>
          </a:p>
        </p:txBody>
      </p:sp>
    </p:spTree>
    <p:extLst>
      <p:ext uri="{BB962C8B-B14F-4D97-AF65-F5344CB8AC3E}">
        <p14:creationId xmlns:p14="http://schemas.microsoft.com/office/powerpoint/2010/main" val="1425457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Blue - All this data in AK – should excite some people!</a:t>
            </a:r>
          </a:p>
          <a:p>
            <a:r>
              <a:rPr lang="en-US" dirty="0"/>
              <a:t>AK data is considered source resolution, but I will discuss</a:t>
            </a:r>
            <a:r>
              <a:rPr lang="en-US" baseline="0" dirty="0"/>
              <a:t> the Alaska data later in this presentation.</a:t>
            </a:r>
          </a:p>
          <a:p>
            <a:r>
              <a:rPr lang="en-US" baseline="0" dirty="0"/>
              <a:t>New projects starting in 2015</a:t>
            </a:r>
          </a:p>
          <a:p>
            <a:endParaRPr lang="en-US" baseline="0" dirty="0"/>
          </a:p>
          <a:p>
            <a:r>
              <a:rPr lang="en-US" baseline="0" dirty="0"/>
              <a:t>Dark Green – higher resolution than 1 m (usually 0.7 meter)</a:t>
            </a:r>
          </a:p>
          <a:p>
            <a:r>
              <a:rPr lang="en-US" baseline="0" dirty="0"/>
              <a:t>Medium Green – 1 m Shown on previous map</a:t>
            </a:r>
          </a:p>
          <a:p>
            <a:r>
              <a:rPr lang="en-US" baseline="0" dirty="0"/>
              <a:t>Light Green – 1-3 meter</a:t>
            </a:r>
          </a:p>
          <a:p>
            <a:endParaRPr lang="en-US" dirty="0"/>
          </a:p>
          <a:p>
            <a:r>
              <a:rPr lang="en-US" baseline="0" dirty="0"/>
              <a:t>https://www.usgs.gov/core-science-systems/ngp/3dep/3dep-product-availability-maps</a:t>
            </a:r>
          </a:p>
        </p:txBody>
      </p:sp>
    </p:spTree>
    <p:extLst>
      <p:ext uri="{BB962C8B-B14F-4D97-AF65-F5344CB8AC3E}">
        <p14:creationId xmlns:p14="http://schemas.microsoft.com/office/powerpoint/2010/main" val="131745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baseline="0" dirty="0"/>
              <a:t>Describe that the tiles can vary in size/volume</a:t>
            </a:r>
          </a:p>
        </p:txBody>
      </p:sp>
    </p:spTree>
    <p:extLst>
      <p:ext uri="{BB962C8B-B14F-4D97-AF65-F5344CB8AC3E}">
        <p14:creationId xmlns:p14="http://schemas.microsoft.com/office/powerpoint/2010/main" val="382723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Nominal Point Spacing</a:t>
            </a:r>
          </a:p>
          <a:p>
            <a:r>
              <a:rPr lang="en-US" dirty="0"/>
              <a:t>Blue – 1 </a:t>
            </a:r>
            <a:r>
              <a:rPr lang="en-US" dirty="0" err="1"/>
              <a:t>ft</a:t>
            </a:r>
            <a:endParaRPr lang="en-US" dirty="0"/>
          </a:p>
          <a:p>
            <a:r>
              <a:rPr lang="en-US" dirty="0"/>
              <a:t>Dark purple – </a:t>
            </a:r>
            <a:r>
              <a:rPr lang="en-US" baseline="0" dirty="0"/>
              <a:t> 2 ppm</a:t>
            </a:r>
            <a:endParaRPr lang="en-US" dirty="0"/>
          </a:p>
          <a:p>
            <a:r>
              <a:rPr lang="en-US" dirty="0"/>
              <a:t>Light purple -  1 m or higher</a:t>
            </a:r>
          </a:p>
          <a:p>
            <a:r>
              <a:rPr lang="en-US" dirty="0"/>
              <a:t>Gray – unknown (inherited projects with poor metadata)</a:t>
            </a:r>
          </a:p>
          <a:p>
            <a:endParaRPr lang="en-US" dirty="0"/>
          </a:p>
          <a:p>
            <a:r>
              <a:rPr lang="en-US" baseline="0" dirty="0"/>
              <a:t>https://www.usgs.gov/core-science-systems/ngp/3dep/3dep-product-availability-maps</a:t>
            </a:r>
          </a:p>
          <a:p>
            <a:endParaRPr lang="en-US" dirty="0"/>
          </a:p>
        </p:txBody>
      </p:sp>
    </p:spTree>
    <p:extLst>
      <p:ext uri="{BB962C8B-B14F-4D97-AF65-F5344CB8AC3E}">
        <p14:creationId xmlns:p14="http://schemas.microsoft.com/office/powerpoint/2010/main" val="406687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4517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Lidar point</a:t>
            </a:r>
            <a:r>
              <a:rPr lang="en-US" baseline="0" dirty="0"/>
              <a:t> cloud.  Colored according to elevation</a:t>
            </a:r>
            <a:endParaRPr lang="en-US" dirty="0"/>
          </a:p>
        </p:txBody>
      </p:sp>
    </p:spTree>
    <p:extLst>
      <p:ext uri="{BB962C8B-B14F-4D97-AF65-F5344CB8AC3E}">
        <p14:creationId xmlns:p14="http://schemas.microsoft.com/office/powerpoint/2010/main" val="3771181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baseline="0" dirty="0"/>
              <a:t>1/9 arc sec – approximately  3 meter discontinued with the addition of the new 1m layer for 3DEP</a:t>
            </a:r>
          </a:p>
          <a:p>
            <a:r>
              <a:rPr lang="en-US" baseline="0" dirty="0"/>
              <a:t>     - also project based, 15x15 minute of latitude and longitude</a:t>
            </a:r>
          </a:p>
          <a:p>
            <a:r>
              <a:rPr lang="en-US" baseline="0" dirty="0"/>
              <a:t>     - still the highest resolution available for approximately 1/3 of the country.</a:t>
            </a:r>
          </a:p>
          <a:p>
            <a:endParaRPr lang="en-US" baseline="0" dirty="0"/>
          </a:p>
          <a:p>
            <a:r>
              <a:rPr lang="en-US" dirty="0"/>
              <a:t>1m – new product in 2015 </a:t>
            </a:r>
          </a:p>
          <a:p>
            <a:r>
              <a:rPr lang="en-US" baseline="0" dirty="0"/>
              <a:t>     - only for new projects moving forward, no plans to populate with older projects at this time.</a:t>
            </a:r>
          </a:p>
          <a:p>
            <a:r>
              <a:rPr lang="en-US" baseline="0" dirty="0"/>
              <a:t>     - single file for the entire project</a:t>
            </a:r>
          </a:p>
          <a:p>
            <a:endParaRPr lang="en-US" baseline="0" dirty="0"/>
          </a:p>
          <a:p>
            <a:endParaRPr lang="en-US" dirty="0"/>
          </a:p>
        </p:txBody>
      </p:sp>
    </p:spTree>
    <p:extLst>
      <p:ext uri="{BB962C8B-B14F-4D97-AF65-F5344CB8AC3E}">
        <p14:creationId xmlns:p14="http://schemas.microsoft.com/office/powerpoint/2010/main" val="2326359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Currently in AK only</a:t>
            </a:r>
          </a:p>
        </p:txBody>
      </p:sp>
    </p:spTree>
    <p:extLst>
      <p:ext uri="{BB962C8B-B14F-4D97-AF65-F5344CB8AC3E}">
        <p14:creationId xmlns:p14="http://schemas.microsoft.com/office/powerpoint/2010/main" val="4025852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5765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4566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All the 5-meter DEM</a:t>
            </a:r>
            <a:r>
              <a:rPr lang="en-US" baseline="0" dirty="0"/>
              <a:t> is created from IFSAR</a:t>
            </a:r>
            <a:endParaRPr lang="en-US" dirty="0"/>
          </a:p>
          <a:p>
            <a:r>
              <a:rPr lang="en-US" baseline="0" dirty="0"/>
              <a:t>https://www.usgs.gov/core-science-systems/ngp/3dep/3dep-product-availability-maps</a:t>
            </a:r>
          </a:p>
        </p:txBody>
      </p:sp>
    </p:spTree>
    <p:extLst>
      <p:ext uri="{BB962C8B-B14F-4D97-AF65-F5344CB8AC3E}">
        <p14:creationId xmlns:p14="http://schemas.microsoft.com/office/powerpoint/2010/main" val="2913730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2 arc-sec</a:t>
            </a:r>
          </a:p>
          <a:p>
            <a:r>
              <a:rPr lang="en-US" dirty="0"/>
              <a:t>1 arc-sec</a:t>
            </a:r>
          </a:p>
          <a:p>
            <a:r>
              <a:rPr lang="en-US" dirty="0"/>
              <a:t>1/3 arc-sec</a:t>
            </a:r>
          </a:p>
          <a:p>
            <a:r>
              <a:rPr lang="en-US" dirty="0"/>
              <a:t>5</a:t>
            </a:r>
            <a:r>
              <a:rPr lang="en-US" baseline="0" dirty="0"/>
              <a:t> meter</a:t>
            </a:r>
            <a:endParaRPr lang="en-US" dirty="0"/>
          </a:p>
        </p:txBody>
      </p:sp>
    </p:spTree>
    <p:extLst>
      <p:ext uri="{BB962C8B-B14F-4D97-AF65-F5344CB8AC3E}">
        <p14:creationId xmlns:p14="http://schemas.microsoft.com/office/powerpoint/2010/main" val="125624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3645251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0726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336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effectLst/>
              </a:rPr>
              <a:t>The USGS National Geospatial Program is developing the 3D Elevation Program (3DEP) to respond to growing needs for high-quality topographic data of the Nation's natural and constructed features. </a:t>
            </a:r>
          </a:p>
          <a:p>
            <a:endParaRPr lang="en-US" dirty="0">
              <a:effectLst/>
            </a:endParaRPr>
          </a:p>
          <a:p>
            <a:pPr defTabSz="914266"/>
            <a:r>
              <a:rPr lang="en-US" dirty="0">
                <a:effectLst/>
              </a:rPr>
              <a:t>The primary goal of 3DEP is to systematically collect 3D elevation data in the form of light detection and ranging (lidar) data over the conterminous United States, Hawaii, and the U.S. territories, Interferometric synthetic aperture radar (IFSAR) data will be acquired for Alaska, where cloud cover and remote locations preclude the use of lidar in much of the State. </a:t>
            </a:r>
          </a:p>
          <a:p>
            <a:r>
              <a:rPr lang="en-US" dirty="0">
                <a:effectLst/>
              </a:rPr>
              <a:t> </a:t>
            </a:r>
          </a:p>
          <a:p>
            <a:r>
              <a:rPr lang="en-US" dirty="0">
                <a:effectLst/>
              </a:rPr>
              <a:t>with data acquired over an 8-year period. </a:t>
            </a:r>
          </a:p>
          <a:p>
            <a:endParaRPr lang="en-US" dirty="0">
              <a:effectLst/>
            </a:endParaRPr>
          </a:p>
          <a:p>
            <a:r>
              <a:rPr lang="en-US" dirty="0">
                <a:effectLst/>
              </a:rPr>
              <a:t>The 3DEP initiative is based on the results of the </a:t>
            </a:r>
            <a:r>
              <a:rPr lang="en-US" dirty="0">
                <a:effectLst/>
                <a:hlinkClick r:id="rId3" action="ppaction://hlinkfile"/>
              </a:rPr>
              <a:t>National Enhanced Elevation Assessment</a:t>
            </a:r>
            <a:r>
              <a:rPr lang="en-US" dirty="0">
                <a:effectLst/>
              </a:rPr>
              <a:t> that documented more than 600 business uses across 34 Federal agencies, all 50 States, selected local government and Tribal offices, and private and nonprofit organizations. </a:t>
            </a:r>
          </a:p>
          <a:p>
            <a:endParaRPr lang="en-US" dirty="0">
              <a:effectLst/>
            </a:endParaRPr>
          </a:p>
          <a:p>
            <a:r>
              <a:rPr lang="en-US" dirty="0">
                <a:effectLst/>
              </a:rPr>
              <a:t>A fully funded and implemented 3DEP would provide more than $690 million annually in new benefits to government entities, the private sector, and citizens.</a:t>
            </a:r>
          </a:p>
          <a:p>
            <a:endParaRPr lang="en-US" dirty="0"/>
          </a:p>
          <a:p>
            <a:r>
              <a:rPr lang="en-US" dirty="0"/>
              <a:t>http://nationalmap.gov/3DEP/3dep_whatis.html</a:t>
            </a:r>
          </a:p>
        </p:txBody>
      </p:sp>
    </p:spTree>
    <p:extLst>
      <p:ext uri="{BB962C8B-B14F-4D97-AF65-F5344CB8AC3E}">
        <p14:creationId xmlns:p14="http://schemas.microsoft.com/office/powerpoint/2010/main" val="1562221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charset="0"/>
                <a:ea typeface="+mn-ea"/>
                <a:cs typeface="+mn-cs"/>
                <a:hlinkClick r:id="rId3"/>
              </a:rPr>
              <a:t>https://pubs.usgs.gov/fs/2017/3073/fs20173073.pdf</a:t>
            </a:r>
            <a:endParaRPr lang="en-US" dirty="0"/>
          </a:p>
        </p:txBody>
      </p:sp>
    </p:spTree>
    <p:extLst>
      <p:ext uri="{BB962C8B-B14F-4D97-AF65-F5344CB8AC3E}">
        <p14:creationId xmlns:p14="http://schemas.microsoft.com/office/powerpoint/2010/main" val="231505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sz="1200" u="sng" kern="1200" dirty="0">
                <a:solidFill>
                  <a:schemeClr val="tx1"/>
                </a:solidFill>
                <a:effectLst/>
                <a:latin typeface="Times New Roman" charset="0"/>
                <a:ea typeface="+mn-ea"/>
                <a:cs typeface="+mn-cs"/>
                <a:hlinkClick r:id="rId3"/>
              </a:rPr>
              <a:t>https://www.ngs.noaa.gov/datums/newdatums/images/HorizontalNorthAmericanPlate.jpg</a:t>
            </a:r>
            <a:endParaRPr lang="en-US" dirty="0"/>
          </a:p>
        </p:txBody>
      </p:sp>
    </p:spTree>
    <p:extLst>
      <p:ext uri="{BB962C8B-B14F-4D97-AF65-F5344CB8AC3E}">
        <p14:creationId xmlns:p14="http://schemas.microsoft.com/office/powerpoint/2010/main" val="4136521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1042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8530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8663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875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Now open up for questions…</a:t>
            </a:r>
          </a:p>
          <a:p>
            <a:endParaRPr lang="en-US" dirty="0"/>
          </a:p>
          <a:p>
            <a:r>
              <a:rPr lang="en-US" dirty="0"/>
              <a:t>Show</a:t>
            </a:r>
            <a:r>
              <a:rPr lang="en-US" baseline="0" dirty="0"/>
              <a:t> slide with websites….</a:t>
            </a:r>
            <a:endParaRPr lang="en-US" dirty="0"/>
          </a:p>
        </p:txBody>
      </p:sp>
    </p:spTree>
    <p:extLst>
      <p:ext uri="{BB962C8B-B14F-4D97-AF65-F5344CB8AC3E}">
        <p14:creationId xmlns:p14="http://schemas.microsoft.com/office/powerpoint/2010/main" val="235383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i="0" dirty="0">
                <a:effectLst/>
              </a:rPr>
              <a:t>In</a:t>
            </a:r>
            <a:r>
              <a:rPr lang="en-US" i="0" baseline="0" dirty="0">
                <a:effectLst/>
              </a:rPr>
              <a:t> </a:t>
            </a:r>
            <a:r>
              <a:rPr lang="en-US" dirty="0">
                <a:effectLst/>
              </a:rPr>
              <a:t>July 2015, the USGS issued a Broad Agency Announcement (BAA) for 3DEP.</a:t>
            </a:r>
          </a:p>
          <a:p>
            <a:endParaRPr lang="en-US" dirty="0">
              <a:effectLst/>
            </a:endParaRPr>
          </a:p>
          <a:p>
            <a:r>
              <a:rPr lang="en-US" dirty="0">
                <a:effectLst/>
              </a:rPr>
              <a:t>The BAA provides detailed information on how to partner with the USGS and other Federal agencies to acquire high-quality 3D Elevation data.</a:t>
            </a:r>
          </a:p>
          <a:p>
            <a:endParaRPr lang="en-US" dirty="0">
              <a:effectLst/>
            </a:endParaRPr>
          </a:p>
          <a:p>
            <a:pPr defTabSz="914266">
              <a:defRPr/>
            </a:pPr>
            <a:r>
              <a:rPr lang="en-US" dirty="0">
                <a:effectLst/>
              </a:rPr>
              <a:t>This map represents 3DEP data acquisition as of April</a:t>
            </a:r>
            <a:r>
              <a:rPr lang="en-US" baseline="0" dirty="0">
                <a:effectLst/>
              </a:rPr>
              <a:t>, 2019</a:t>
            </a:r>
            <a:endParaRPr lang="en-US" dirty="0">
              <a:effectLst/>
            </a:endParaRPr>
          </a:p>
          <a:p>
            <a:pPr defTabSz="914266">
              <a:defRPr/>
            </a:pPr>
            <a:endParaRPr lang="en-US" dirty="0">
              <a:effectLst/>
            </a:endParaRPr>
          </a:p>
          <a:p>
            <a:pPr defTabSz="914266">
              <a:defRPr/>
            </a:pPr>
            <a:r>
              <a:rPr lang="en-US" dirty="0">
                <a:effectLst/>
              </a:rPr>
              <a:t>https://www.usgs.gov/core-science-systems/ngp/3dep/fy19baa</a:t>
            </a:r>
            <a:endParaRPr lang="en-US" dirty="0"/>
          </a:p>
        </p:txBody>
      </p:sp>
    </p:spTree>
    <p:extLst>
      <p:ext uri="{BB962C8B-B14F-4D97-AF65-F5344CB8AC3E}">
        <p14:creationId xmlns:p14="http://schemas.microsoft.com/office/powerpoint/2010/main" val="344843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966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488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An integral part of the 3D Elevation Program (3DEP) Plan is to expand the elevation products and services offered through The National Map.  The USGS continues to produce the nationally seamless elevation layers of The National Map - 1/3, 1, and 2 arc-second digital elevation models (DEMs) traditionally referred to as the National Elevation Dataset (NED).  However, beginning in 2015 these seamless layers are offered under the 3DEP brand along with other new elevation products.  The new product offerings to date include the classified lidar point cloud; DEMs in their original (source) resolution; IFSAR digital surface model and ortho-rectified radar intensity imagery; and a new standard USGS 1-meter DEM for the conterminous US. </a:t>
            </a:r>
          </a:p>
        </p:txBody>
      </p:sp>
    </p:spTree>
    <p:extLst>
      <p:ext uri="{BB962C8B-B14F-4D97-AF65-F5344CB8AC3E}">
        <p14:creationId xmlns:p14="http://schemas.microsoft.com/office/powerpoint/2010/main" val="199017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lvl="1"/>
            <a:r>
              <a:rPr lang="en-US" dirty="0"/>
              <a:t>Seamless – all adjacent projects mosaicked and blended together to create a nationwide seamless</a:t>
            </a:r>
            <a:r>
              <a:rPr lang="en-US" baseline="0" dirty="0"/>
              <a:t> dataset</a:t>
            </a:r>
          </a:p>
          <a:p>
            <a:pPr lvl="1"/>
            <a:r>
              <a:rPr lang="en-US" baseline="0" dirty="0"/>
              <a:t>Bare earth – vegetation, buildings removed</a:t>
            </a:r>
          </a:p>
          <a:p>
            <a:pPr lvl="1"/>
            <a:r>
              <a:rPr lang="en-US" baseline="0" dirty="0"/>
              <a:t>Hydro-flattened – water bodies single elevation, Rivers and streams level bank to bank, and water level consistently lower as the river runs down stream </a:t>
            </a:r>
          </a:p>
          <a:p>
            <a:pPr lvl="1"/>
            <a:r>
              <a:rPr lang="en-US" baseline="0" dirty="0"/>
              <a:t>                       - bridges have been removed but not culverts</a:t>
            </a:r>
          </a:p>
          <a:p>
            <a:pPr lvl="1"/>
            <a:r>
              <a:rPr lang="en-US" baseline="0" dirty="0"/>
              <a:t>1 </a:t>
            </a:r>
            <a:r>
              <a:rPr lang="en-US" baseline="0" dirty="0" err="1"/>
              <a:t>deg</a:t>
            </a:r>
            <a:r>
              <a:rPr lang="en-US" baseline="0" dirty="0"/>
              <a:t> x 1 degree with a 6 pixel overlap between tiles.</a:t>
            </a:r>
          </a:p>
          <a:p>
            <a:pPr lvl="1"/>
            <a:r>
              <a:rPr lang="en-US" baseline="0" dirty="0"/>
              <a:t>Available in 3 file formats, which are selectable at the time of download.</a:t>
            </a:r>
            <a:endParaRPr lang="en-US" dirty="0"/>
          </a:p>
          <a:p>
            <a:endParaRPr lang="en-US" dirty="0"/>
          </a:p>
        </p:txBody>
      </p:sp>
    </p:spTree>
    <p:extLst>
      <p:ext uri="{BB962C8B-B14F-4D97-AF65-F5344CB8AC3E}">
        <p14:creationId xmlns:p14="http://schemas.microsoft.com/office/powerpoint/2010/main" val="184244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1 arc-sec</a:t>
            </a:r>
          </a:p>
          <a:p>
            <a:r>
              <a:rPr lang="en-US" dirty="0"/>
              <a:t>1/3 arc-sec</a:t>
            </a:r>
          </a:p>
        </p:txBody>
      </p:sp>
    </p:spTree>
    <p:extLst>
      <p:ext uri="{BB962C8B-B14F-4D97-AF65-F5344CB8AC3E}">
        <p14:creationId xmlns:p14="http://schemas.microsoft.com/office/powerpoint/2010/main" val="1108068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6216649" y="3384649"/>
            <a:ext cx="27432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sz="1800">
              <a:solidFill>
                <a:prstClr val="white"/>
              </a:solidFill>
            </a:endParaRPr>
          </a:p>
        </p:txBody>
      </p:sp>
      <p:sp>
        <p:nvSpPr>
          <p:cNvPr id="21" name="Rectangle 20"/>
          <p:cNvSpPr/>
          <p:nvPr userDrawn="1"/>
        </p:nvSpPr>
        <p:spPr>
          <a:xfrm>
            <a:off x="6216649" y="1248156"/>
            <a:ext cx="2743200" cy="2039112"/>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sz="1800" dirty="0">
              <a:solidFill>
                <a:prstClr val="white"/>
              </a:solidFill>
            </a:endParaRPr>
          </a:p>
        </p:txBody>
      </p:sp>
      <p:sp>
        <p:nvSpPr>
          <p:cNvPr id="23" name="Rectangle 22"/>
          <p:cNvSpPr/>
          <p:nvPr userDrawn="1"/>
        </p:nvSpPr>
        <p:spPr>
          <a:xfrm>
            <a:off x="6216649" y="3396996"/>
            <a:ext cx="2743200" cy="2039112"/>
          </a:xfrm>
          <a:prstGeom prst="rect">
            <a:avLst/>
          </a:prstGeom>
          <a:blipFill rotWithShape="1">
            <a:blip r:embed="rId3">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sz="1800">
              <a:solidFill>
                <a:prstClr val="white"/>
              </a:solidFill>
            </a:endParaRPr>
          </a:p>
        </p:txBody>
      </p:sp>
      <p:pic>
        <p:nvPicPr>
          <p:cNvPr id="2050" name="Picture 2" descr="http://internal.usgs.gov/visual-identity/presentations/presentation_cover_temp_16_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3201" y="190500"/>
            <a:ext cx="14956367" cy="638829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r>
              <a:rPr lang="en-US" dirty="0">
                <a:solidFill>
                  <a:prstClr val="black">
                    <a:lumMod val="65000"/>
                    <a:lumOff val="35000"/>
                  </a:prstClr>
                </a:solidFill>
              </a:rPr>
              <a:t>Date</a:t>
            </a: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433373" y="1248156"/>
            <a:ext cx="5647267"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sz="1800">
              <a:solidFill>
                <a:prstClr val="white"/>
              </a:solidFill>
            </a:endParaRPr>
          </a:p>
        </p:txBody>
      </p:sp>
      <p:sp>
        <p:nvSpPr>
          <p:cNvPr id="8" name="Rectangle 7"/>
          <p:cNvSpPr/>
          <p:nvPr/>
        </p:nvSpPr>
        <p:spPr>
          <a:xfrm>
            <a:off x="9120716" y="1248156"/>
            <a:ext cx="27432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sz="1800">
              <a:solidFill>
                <a:prstClr val="white"/>
              </a:solidFill>
            </a:endParaRPr>
          </a:p>
        </p:txBody>
      </p:sp>
      <p:sp>
        <p:nvSpPr>
          <p:cNvPr id="16" name="Rectangle 15"/>
          <p:cNvSpPr/>
          <p:nvPr userDrawn="1"/>
        </p:nvSpPr>
        <p:spPr>
          <a:xfrm>
            <a:off x="376767" y="6633441"/>
            <a:ext cx="1747696"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20" name="Picture 19" descr="white.png"/>
          <p:cNvPicPr>
            <a:picLocks noChangeAspect="1"/>
          </p:cNvPicPr>
          <p:nvPr userDrawn="1"/>
        </p:nvPicPr>
        <p:blipFill>
          <a:blip r:embed="rId5">
            <a:alphaModFix amt="50000"/>
          </a:blip>
          <a:stretch>
            <a:fillRect/>
          </a:stretch>
        </p:blipFill>
        <p:spPr>
          <a:xfrm>
            <a:off x="7341395" y="1019556"/>
            <a:ext cx="4907212" cy="3771284"/>
          </a:xfrm>
          <a:prstGeom prst="rect">
            <a:avLst/>
          </a:prstGeom>
        </p:spPr>
      </p:pic>
      <p:sp>
        <p:nvSpPr>
          <p:cNvPr id="22" name="Rectangle 21"/>
          <p:cNvSpPr/>
          <p:nvPr userDrawn="1"/>
        </p:nvSpPr>
        <p:spPr>
          <a:xfrm>
            <a:off x="9120716" y="3396996"/>
            <a:ext cx="27432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sz="1800">
              <a:solidFill>
                <a:prstClr val="white"/>
              </a:solidFill>
            </a:endParaRPr>
          </a:p>
        </p:txBody>
      </p:sp>
      <p:sp>
        <p:nvSpPr>
          <p:cNvPr id="2" name="Title 1"/>
          <p:cNvSpPr>
            <a:spLocks noGrp="1"/>
          </p:cNvSpPr>
          <p:nvPr>
            <p:ph type="ctrTitle" hasCustomPrompt="1"/>
          </p:nvPr>
        </p:nvSpPr>
        <p:spPr>
          <a:xfrm>
            <a:off x="487496" y="1591733"/>
            <a:ext cx="5384800" cy="2641601"/>
          </a:xfrm>
        </p:spPr>
        <p:txBody>
          <a:bodyPr anchor="b">
            <a:normAutofit/>
          </a:bodyPr>
          <a:lstStyle>
            <a:lvl1pPr>
              <a:defRPr sz="2800">
                <a:solidFill>
                  <a:srgbClr val="FFFFFF"/>
                </a:solidFill>
              </a:defRPr>
            </a:lvl1pPr>
          </a:lstStyle>
          <a:p>
            <a:r>
              <a:rPr lang="en-US" dirty="0"/>
              <a:t>Title</a:t>
            </a:r>
            <a:endParaRPr dirty="0"/>
          </a:p>
        </p:txBody>
      </p:sp>
    </p:spTree>
    <p:extLst>
      <p:ext uri="{BB962C8B-B14F-4D97-AF65-F5344CB8AC3E}">
        <p14:creationId xmlns:p14="http://schemas.microsoft.com/office/powerpoint/2010/main" val="21115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sz="1800">
              <a:solidFill>
                <a:prstClr val="white"/>
              </a:solidFill>
            </a:endParaRPr>
          </a:p>
        </p:txBody>
      </p:sp>
      <p:sp>
        <p:nvSpPr>
          <p:cNvPr id="2" name="Title 1"/>
          <p:cNvSpPr>
            <a:spLocks noGrp="1"/>
          </p:cNvSpPr>
          <p:nvPr>
            <p:ph type="title"/>
          </p:nvPr>
        </p:nvSpPr>
        <p:spPr>
          <a:xfrm>
            <a:off x="664633" y="134471"/>
            <a:ext cx="10075084" cy="995082"/>
          </a:xfrm>
        </p:spPr>
        <p:txBody>
          <a:bodyPr anchor="b" anchorCtr="0"/>
          <a:lstStyle>
            <a:lvl1pPr>
              <a:defRPr>
                <a:solidFill>
                  <a:srgbClr val="006F4B"/>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baseline="0">
                <a:latin typeface="Univers" pitchFamily="34" charset="0"/>
              </a:defRPr>
            </a:lvl1pPr>
            <a:lvl2pPr>
              <a:buClr>
                <a:schemeClr val="accent4"/>
              </a:buClr>
              <a:defRPr baseline="0">
                <a:latin typeface="Univers" pitchFamily="34" charset="0"/>
              </a:defRPr>
            </a:lvl2pPr>
            <a:lvl3pPr>
              <a:defRPr baseline="0">
                <a:latin typeface="Univers" pitchFamily="34" charset="0"/>
              </a:defRPr>
            </a:lvl3pPr>
            <a:lvl4pPr>
              <a:buClr>
                <a:schemeClr val="accent4"/>
              </a:buClr>
              <a:defRPr baseline="0">
                <a:latin typeface="Univers" pitchFamily="34" charset="0"/>
              </a:defRPr>
            </a:lvl4pPr>
            <a:lvl5pPr>
              <a:defRPr baseline="0">
                <a:latin typeface="Univer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ACEBAD2D-B1C4-5F46-BB8A-BD48D9B4B769}" type="datetimeFigureOut">
              <a:rPr lang="en-US" smtClean="0">
                <a:solidFill>
                  <a:prstClr val="black">
                    <a:lumMod val="65000"/>
                    <a:lumOff val="35000"/>
                  </a:prstClr>
                </a:solidFill>
              </a:rPr>
              <a:pPr/>
              <a:t>5/7/2019</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68941" y="6423586"/>
            <a:ext cx="8163859" cy="365125"/>
          </a:xfrm>
        </p:spPr>
        <p:txBody>
          <a:bodyPr/>
          <a:lstStyle/>
          <a:p>
            <a:endParaRPr lang="en-US" dirty="0">
              <a:solidFill>
                <a:prstClr val="black">
                  <a:lumMod val="65000"/>
                  <a:lumOff val="35000"/>
                </a:prstClr>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defTabSz="457200" fontAlgn="auto">
              <a:spcBef>
                <a:spcPts val="0"/>
              </a:spcBef>
              <a:spcAft>
                <a:spcPts val="0"/>
              </a:spcAft>
            </a:pPr>
            <a:r>
              <a:rPr lang="en-US" sz="3600" b="1" dirty="0">
                <a:solidFill>
                  <a:prstClr val="black">
                    <a:lumMod val="50000"/>
                    <a:lumOff val="50000"/>
                  </a:prstClr>
                </a:solidFill>
                <a:latin typeface="Times New Roman"/>
                <a:cs typeface="+mn-cs"/>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text styles</a:t>
            </a:r>
          </a:p>
        </p:txBody>
      </p:sp>
      <p:sp>
        <p:nvSpPr>
          <p:cNvPr id="12" name="TextBox 11"/>
          <p:cNvSpPr txBox="1"/>
          <p:nvPr userDrawn="1"/>
        </p:nvSpPr>
        <p:spPr>
          <a:xfrm>
            <a:off x="10905057" y="282574"/>
            <a:ext cx="898472" cy="369332"/>
          </a:xfrm>
          <a:prstGeom prst="rect">
            <a:avLst/>
          </a:prstGeom>
          <a:noFill/>
        </p:spPr>
        <p:txBody>
          <a:bodyPr wrap="square" rtlCol="0">
            <a:spAutoFit/>
          </a:bodyPr>
          <a:lstStyle/>
          <a:p>
            <a:pPr algn="ctr" defTabSz="457200" fontAlgn="auto">
              <a:spcBef>
                <a:spcPts val="0"/>
              </a:spcBef>
              <a:spcAft>
                <a:spcPts val="0"/>
              </a:spcAft>
            </a:pPr>
            <a:fld id="{C82C3CAB-5DAE-364E-A5B2-3FA4B22A277F}" type="slidenum">
              <a:rPr lang="en-US" sz="1800">
                <a:solidFill>
                  <a:prstClr val="white"/>
                </a:solidFill>
                <a:latin typeface="Times New Roman"/>
                <a:cs typeface="+mn-cs"/>
              </a:rPr>
              <a:pPr algn="ctr" defTabSz="457200" fontAlgn="auto">
                <a:spcBef>
                  <a:spcPts val="0"/>
                </a:spcBef>
                <a:spcAft>
                  <a:spcPts val="0"/>
                </a:spcAft>
              </a:pPr>
              <a:t>‹#›</a:t>
            </a:fld>
            <a:endParaRPr lang="en-US" sz="1800" dirty="0">
              <a:solidFill>
                <a:prstClr val="white"/>
              </a:solidFill>
              <a:latin typeface="Times New Roman"/>
              <a:cs typeface="+mn-cs"/>
            </a:endParaRPr>
          </a:p>
        </p:txBody>
      </p:sp>
    </p:spTree>
    <p:extLst>
      <p:ext uri="{BB962C8B-B14F-4D97-AF65-F5344CB8AC3E}">
        <p14:creationId xmlns:p14="http://schemas.microsoft.com/office/powerpoint/2010/main" val="293099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508001" y="304801"/>
            <a:ext cx="11074399" cy="842963"/>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9" name="Shape 19"/>
          <p:cNvSpPr txBox="1">
            <a:spLocks noGrp="1"/>
          </p:cNvSpPr>
          <p:nvPr>
            <p:ph type="body" idx="1" hasCustomPrompt="1"/>
          </p:nvPr>
        </p:nvSpPr>
        <p:spPr>
          <a:xfrm>
            <a:off x="508001" y="1198562"/>
            <a:ext cx="11074399" cy="4495800"/>
          </a:xfrm>
          <a:prstGeom prst="rect">
            <a:avLst/>
          </a:prstGeom>
          <a:noFill/>
          <a:ln>
            <a:noFill/>
          </a:ln>
        </p:spPr>
        <p:txBody>
          <a:bodyPr lIns="91425" tIns="91425" rIns="91425" bIns="91425" anchor="t" anchorCtr="0"/>
          <a:lstStyle>
            <a:lvl1pPr marL="228600" marR="0" indent="-228600" algn="l" defTabSz="914400" rtl="0" eaLnBrk="1" fontAlgn="auto" latinLnBrk="0" hangingPunct="1">
              <a:lnSpc>
                <a:spcPct val="100000"/>
              </a:lnSpc>
              <a:spcBef>
                <a:spcPts val="2000"/>
              </a:spcBef>
              <a:spcAft>
                <a:spcPts val="0"/>
              </a:spcAft>
              <a:buClr>
                <a:srgbClr val="493A13"/>
              </a:buClr>
              <a:buSzPct val="75000"/>
              <a:buFont typeface="Wingdings" pitchFamily="2" charset="2"/>
              <a:buChar char="n"/>
              <a:tabLst/>
              <a:defRPr/>
            </a:lvl1pPr>
            <a:lvl2pPr marL="457200" marR="0" indent="-228600" algn="l" defTabSz="914400" rtl="0" eaLnBrk="1" fontAlgn="auto" latinLnBrk="0" hangingPunct="1">
              <a:lnSpc>
                <a:spcPct val="100000"/>
              </a:lnSpc>
              <a:spcBef>
                <a:spcPts val="600"/>
              </a:spcBef>
              <a:spcAft>
                <a:spcPts val="0"/>
              </a:spcAft>
              <a:buClr>
                <a:srgbClr val="999966"/>
              </a:buClr>
              <a:buSzPct val="75000"/>
              <a:buFont typeface="Wingdings" pitchFamily="2" charset="2"/>
              <a:buChar char="n"/>
              <a:tabLst/>
              <a:defRPr/>
            </a:lvl2pPr>
            <a:lvl3pPr marL="685800" marR="0" indent="-228600" algn="l" defTabSz="914400" rtl="0" eaLnBrk="1" fontAlgn="auto" latinLnBrk="0" hangingPunct="1">
              <a:lnSpc>
                <a:spcPct val="100000"/>
              </a:lnSpc>
              <a:spcBef>
                <a:spcPts val="600"/>
              </a:spcBef>
              <a:spcAft>
                <a:spcPts val="0"/>
              </a:spcAft>
              <a:buClr>
                <a:srgbClr val="493A13"/>
              </a:buClr>
              <a:buSzPct val="75000"/>
              <a:buFont typeface="Wingdings" pitchFamily="2" charset="2"/>
              <a:buChar char="n"/>
              <a:tabLst/>
              <a:defRPr/>
            </a:lvl3pPr>
            <a:lvl4pPr marL="914400" marR="0" indent="-228600" algn="l" defTabSz="914400" rtl="0" eaLnBrk="1" fontAlgn="auto" latinLnBrk="0" hangingPunct="1">
              <a:lnSpc>
                <a:spcPct val="100000"/>
              </a:lnSpc>
              <a:spcBef>
                <a:spcPts val="600"/>
              </a:spcBef>
              <a:spcAft>
                <a:spcPts val="0"/>
              </a:spcAft>
              <a:buClr>
                <a:srgbClr val="999966"/>
              </a:buClr>
              <a:buSzPct val="75000"/>
              <a:buFont typeface="Wingdings" pitchFamily="2" charset="2"/>
              <a:buChar char="n"/>
              <a:tabLst/>
              <a:defRPr/>
            </a:lvl4pPr>
            <a:lvl5pPr marL="1143000" marR="0" indent="-228600" algn="l" defTabSz="914400" rtl="0" eaLnBrk="1" fontAlgn="auto" latinLnBrk="0" hangingPunct="1">
              <a:lnSpc>
                <a:spcPct val="100000"/>
              </a:lnSpc>
              <a:spcBef>
                <a:spcPts val="600"/>
              </a:spcBef>
              <a:spcAft>
                <a:spcPts val="0"/>
              </a:spcAft>
              <a:buClr>
                <a:srgbClr val="493A13"/>
              </a:buClr>
              <a:buSzPct val="75000"/>
              <a:buFont typeface="Wingdings" pitchFamily="2" charset="2"/>
              <a:buChar char="n"/>
              <a:tabLst/>
              <a:defRPr/>
            </a:lvl5pPr>
            <a:lvl6pPr marL="2514600" indent="-85725" algn="l" rtl="0">
              <a:spcBef>
                <a:spcPts val="360"/>
              </a:spcBef>
              <a:spcAft>
                <a:spcPts val="0"/>
              </a:spcAft>
              <a:buClr>
                <a:srgbClr val="FFFF99"/>
              </a:buClr>
              <a:buFont typeface="Arial"/>
              <a:buChar char="▪"/>
              <a:defRPr/>
            </a:lvl6pPr>
            <a:lvl7pPr marL="2971800" indent="-85725" algn="l" rtl="0">
              <a:spcBef>
                <a:spcPts val="360"/>
              </a:spcBef>
              <a:spcAft>
                <a:spcPts val="0"/>
              </a:spcAft>
              <a:buClr>
                <a:srgbClr val="FFFF99"/>
              </a:buClr>
              <a:buFont typeface="Arial"/>
              <a:buChar char="▪"/>
              <a:defRPr/>
            </a:lvl7pPr>
            <a:lvl8pPr marL="3429000" indent="-85725" algn="l" rtl="0">
              <a:spcBef>
                <a:spcPts val="360"/>
              </a:spcBef>
              <a:spcAft>
                <a:spcPts val="0"/>
              </a:spcAft>
              <a:buClr>
                <a:srgbClr val="FFFF99"/>
              </a:buClr>
              <a:buFont typeface="Arial"/>
              <a:buChar char="▪"/>
              <a:defRPr/>
            </a:lvl8pPr>
            <a:lvl9pPr marL="3886200" indent="-85725" algn="l" rtl="0">
              <a:spcBef>
                <a:spcPts val="360"/>
              </a:spcBef>
              <a:spcAft>
                <a:spcPts val="0"/>
              </a:spcAft>
              <a:buClr>
                <a:srgbClr val="FFFF99"/>
              </a:buClr>
              <a:buFont typeface="Arial"/>
              <a:buChar char="▪"/>
              <a:defRPr/>
            </a:lvl9pPr>
          </a:lstStyle>
          <a:p>
            <a:pPr marL="228600" marR="0" lvl="0" indent="-228600" algn="l" defTabSz="914400" rtl="0" eaLnBrk="1" fontAlgn="auto" latinLnBrk="0" hangingPunct="1">
              <a:lnSpc>
                <a:spcPct val="100000"/>
              </a:lnSpc>
              <a:spcBef>
                <a:spcPts val="2000"/>
              </a:spcBef>
              <a:spcAft>
                <a:spcPts val="0"/>
              </a:spcAft>
              <a:buClr>
                <a:srgbClr val="493A13"/>
              </a:buClr>
              <a:buSzPct val="75000"/>
              <a:buFont typeface="Wingdings" pitchFamily="2" charset="2"/>
              <a:buChar char="n"/>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mn-lt"/>
                <a:ea typeface="+mn-ea"/>
                <a:cs typeface="+mn-cs"/>
              </a:rPr>
              <a:t>Click to edit Master text styles</a:t>
            </a:r>
          </a:p>
          <a:p>
            <a:pPr marL="457200" marR="0" lvl="1" indent="-228600" algn="l" defTabSz="914400" rtl="0" eaLnBrk="1" fontAlgn="auto" latinLnBrk="0" hangingPunct="1">
              <a:lnSpc>
                <a:spcPct val="100000"/>
              </a:lnSpc>
              <a:spcBef>
                <a:spcPts val="600"/>
              </a:spcBef>
              <a:spcAft>
                <a:spcPts val="0"/>
              </a:spcAft>
              <a:buClr>
                <a:srgbClr val="999966"/>
              </a:buClr>
              <a:buSzPct val="75000"/>
              <a:buFont typeface="Wingdings" pitchFamily="2" charset="2"/>
              <a:buChar char="n"/>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mn-lt"/>
                <a:ea typeface="+mn-ea"/>
                <a:cs typeface="+mn-cs"/>
              </a:rPr>
              <a:t>Second level</a:t>
            </a:r>
          </a:p>
          <a:p>
            <a:pPr marL="685800" marR="0" lvl="2" indent="-228600" algn="l" defTabSz="914400" rtl="0" eaLnBrk="1" fontAlgn="auto" latinLnBrk="0" hangingPunct="1">
              <a:lnSpc>
                <a:spcPct val="100000"/>
              </a:lnSpc>
              <a:spcBef>
                <a:spcPts val="600"/>
              </a:spcBef>
              <a:spcAft>
                <a:spcPts val="0"/>
              </a:spcAft>
              <a:buClr>
                <a:srgbClr val="493A13"/>
              </a:buClr>
              <a:buSzPct val="75000"/>
              <a:buFont typeface="Wingdings" pitchFamily="2" charset="2"/>
              <a:buChar char="n"/>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mn-lt"/>
                <a:ea typeface="+mn-ea"/>
                <a:cs typeface="+mn-cs"/>
              </a:rPr>
              <a:t>Third level</a:t>
            </a:r>
          </a:p>
          <a:p>
            <a:pPr marL="914400" marR="0" lvl="3" indent="-228600" algn="l" defTabSz="914400" rtl="0" eaLnBrk="1" fontAlgn="auto" latinLnBrk="0" hangingPunct="1">
              <a:lnSpc>
                <a:spcPct val="100000"/>
              </a:lnSpc>
              <a:spcBef>
                <a:spcPts val="600"/>
              </a:spcBef>
              <a:spcAft>
                <a:spcPts val="0"/>
              </a:spcAft>
              <a:buClr>
                <a:srgbClr val="999966"/>
              </a:buClr>
              <a:buSzPct val="75000"/>
              <a:buFont typeface="Wingdings" pitchFamily="2" charset="2"/>
              <a:buChar char="n"/>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mn-lt"/>
                <a:ea typeface="+mn-ea"/>
                <a:cs typeface="+mn-cs"/>
              </a:rPr>
              <a:t>Fourth level</a:t>
            </a:r>
          </a:p>
          <a:p>
            <a:pPr marL="1143000" marR="0" lvl="4" indent="-228600" algn="l" defTabSz="914400" rtl="0" eaLnBrk="1" fontAlgn="auto" latinLnBrk="0" hangingPunct="1">
              <a:lnSpc>
                <a:spcPct val="100000"/>
              </a:lnSpc>
              <a:spcBef>
                <a:spcPts val="600"/>
              </a:spcBef>
              <a:spcAft>
                <a:spcPts val="0"/>
              </a:spcAft>
              <a:buClr>
                <a:srgbClr val="493A13"/>
              </a:buClr>
              <a:buSzPct val="75000"/>
              <a:buFont typeface="Wingdings" pitchFamily="2" charset="2"/>
              <a:buChar char="n"/>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mn-lt"/>
                <a:ea typeface="+mn-ea"/>
                <a:cs typeface="+mn-cs"/>
              </a:rPr>
              <a:t>Fifth level</a:t>
            </a:r>
          </a:p>
          <a:p>
            <a:endParaRPr dirty="0"/>
          </a:p>
        </p:txBody>
      </p:sp>
    </p:spTree>
    <p:extLst>
      <p:ext uri="{BB962C8B-B14F-4D97-AF65-F5344CB8AC3E}">
        <p14:creationId xmlns:p14="http://schemas.microsoft.com/office/powerpoint/2010/main" val="134884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dirty="0"/>
          </a:p>
        </p:txBody>
      </p:sp>
    </p:spTree>
    <p:extLst>
      <p:ext uri="{BB962C8B-B14F-4D97-AF65-F5344CB8AC3E}">
        <p14:creationId xmlns:p14="http://schemas.microsoft.com/office/powerpoint/2010/main" val="2434137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653203-B279-4B41-B2A0-E05A0750AB7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5459" y="6284314"/>
            <a:ext cx="1151467" cy="428648"/>
          </a:xfrm>
          <a:prstGeom prst="rect">
            <a:avLst/>
          </a:prstGeom>
        </p:spPr>
      </p:pic>
      <p:sp>
        <p:nvSpPr>
          <p:cNvPr id="9" name="Rectangle 8"/>
          <p:cNvSpPr/>
          <p:nvPr userDrawn="1"/>
        </p:nvSpPr>
        <p:spPr>
          <a:xfrm>
            <a:off x="10889129" y="282574"/>
            <a:ext cx="9144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sz="1800">
              <a:solidFill>
                <a:prstClr val="white"/>
              </a:solidFill>
            </a:endParaRPr>
          </a:p>
        </p:txBody>
      </p:sp>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fontAlgn="auto">
              <a:spcBef>
                <a:spcPts val="0"/>
              </a:spcBef>
              <a:spcAft>
                <a:spcPts val="0"/>
              </a:spcAft>
            </a:pPr>
            <a:fld id="{ACEBAD2D-B1C4-5F46-BB8A-BD48D9B4B769}" type="datetimeFigureOut">
              <a:rPr lang="en-US" smtClean="0">
                <a:solidFill>
                  <a:prstClr val="black">
                    <a:lumMod val="65000"/>
                    <a:lumOff val="35000"/>
                  </a:prstClr>
                </a:solidFill>
                <a:latin typeface="Times New Roman"/>
                <a:cs typeface="+mn-cs"/>
              </a:rPr>
              <a:pPr defTabSz="457200" fontAlgn="auto">
                <a:spcBef>
                  <a:spcPts val="0"/>
                </a:spcBef>
                <a:spcAft>
                  <a:spcPts val="0"/>
                </a:spcAft>
              </a:pPr>
              <a:t>5/7/2019</a:t>
            </a:fld>
            <a:endParaRPr lang="en-US">
              <a:solidFill>
                <a:prstClr val="black">
                  <a:lumMod val="65000"/>
                  <a:lumOff val="35000"/>
                </a:prstClr>
              </a:solidFill>
              <a:latin typeface="Times New Roman"/>
              <a:cs typeface="+mn-cs"/>
            </a:endParaRPr>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fontAlgn="auto">
              <a:spcBef>
                <a:spcPts val="0"/>
              </a:spcBef>
              <a:spcAft>
                <a:spcPts val="0"/>
              </a:spcAft>
            </a:pPr>
            <a:endParaRPr lang="en-US">
              <a:solidFill>
                <a:prstClr val="black">
                  <a:lumMod val="65000"/>
                  <a:lumOff val="35000"/>
                </a:prstClr>
              </a:solidFill>
              <a:latin typeface="Times New Roman"/>
              <a:cs typeface="+mn-cs"/>
            </a:endParaRPr>
          </a:p>
        </p:txBody>
      </p:sp>
      <p:sp>
        <p:nvSpPr>
          <p:cNvPr id="10" name="TextBox 9"/>
          <p:cNvSpPr txBox="1"/>
          <p:nvPr userDrawn="1"/>
        </p:nvSpPr>
        <p:spPr>
          <a:xfrm>
            <a:off x="297581" y="228600"/>
            <a:ext cx="347879" cy="553998"/>
          </a:xfrm>
          <a:prstGeom prst="rect">
            <a:avLst/>
          </a:prstGeom>
          <a:noFill/>
        </p:spPr>
        <p:txBody>
          <a:bodyPr wrap="square" lIns="0" tIns="0" rIns="0" bIns="0" rtlCol="0">
            <a:spAutoFit/>
          </a:bodyPr>
          <a:lstStyle/>
          <a:p>
            <a:pPr defTabSz="457200" fontAlgn="auto">
              <a:spcBef>
                <a:spcPts val="0"/>
              </a:spcBef>
              <a:spcAft>
                <a:spcPts val="0"/>
              </a:spcAft>
            </a:pPr>
            <a:r>
              <a:rPr lang="en-US" sz="3600" b="1" dirty="0">
                <a:solidFill>
                  <a:prstClr val="black">
                    <a:lumMod val="50000"/>
                    <a:lumOff val="50000"/>
                  </a:prstClr>
                </a:solidFill>
                <a:latin typeface="Times New Roman"/>
                <a:cs typeface="+mn-cs"/>
              </a:rPr>
              <a:t>+</a:t>
            </a:r>
          </a:p>
        </p:txBody>
      </p:sp>
      <p:sp>
        <p:nvSpPr>
          <p:cNvPr id="11" name="TextBox 10"/>
          <p:cNvSpPr txBox="1"/>
          <p:nvPr userDrawn="1"/>
        </p:nvSpPr>
        <p:spPr>
          <a:xfrm>
            <a:off x="10889129" y="282574"/>
            <a:ext cx="914400" cy="369332"/>
          </a:xfrm>
          <a:prstGeom prst="rect">
            <a:avLst/>
          </a:prstGeom>
          <a:noFill/>
        </p:spPr>
        <p:txBody>
          <a:bodyPr wrap="square" rtlCol="0">
            <a:spAutoFit/>
          </a:bodyPr>
          <a:lstStyle/>
          <a:p>
            <a:pPr algn="ctr" defTabSz="457200" fontAlgn="auto">
              <a:spcBef>
                <a:spcPts val="0"/>
              </a:spcBef>
              <a:spcAft>
                <a:spcPts val="0"/>
              </a:spcAft>
            </a:pPr>
            <a:fld id="{D3DCFC8B-A080-8843-95A7-25512C0D1D12}" type="slidenum">
              <a:rPr lang="en-US" sz="1800">
                <a:solidFill>
                  <a:srgbClr val="FFFFFF"/>
                </a:solidFill>
                <a:latin typeface="Times New Roman"/>
                <a:cs typeface="+mn-cs"/>
              </a:rPr>
              <a:pPr algn="ctr" defTabSz="457200" fontAlgn="auto">
                <a:spcBef>
                  <a:spcPts val="0"/>
                </a:spcBef>
                <a:spcAft>
                  <a:spcPts val="0"/>
                </a:spcAft>
              </a:pPr>
              <a:t>‹#›</a:t>
            </a:fld>
            <a:endParaRPr lang="en-US" sz="1800" dirty="0">
              <a:solidFill>
                <a:srgbClr val="FFFFFF"/>
              </a:solidFill>
              <a:latin typeface="Times New Roman"/>
              <a:cs typeface="+mn-cs"/>
            </a:endParaRPr>
          </a:p>
        </p:txBody>
      </p:sp>
    </p:spTree>
    <p:extLst>
      <p:ext uri="{BB962C8B-B14F-4D97-AF65-F5344CB8AC3E}">
        <p14:creationId xmlns:p14="http://schemas.microsoft.com/office/powerpoint/2010/main" val="9894446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9" r:id="rId4"/>
  </p:sldLayoutIdLst>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1905000" y="2667001"/>
            <a:ext cx="4038600" cy="2641601"/>
          </a:xfrm>
        </p:spPr>
        <p:txBody>
          <a:bodyPr>
            <a:normAutofit fontScale="90000"/>
          </a:bodyPr>
          <a:lstStyle/>
          <a:p>
            <a:r>
              <a:rPr lang="en-US" sz="3600" dirty="0"/>
              <a:t>New National Spatial Reference System Impacts to the 3D Elevation Program</a:t>
            </a:r>
          </a:p>
        </p:txBody>
      </p:sp>
      <p:sp>
        <p:nvSpPr>
          <p:cNvPr id="5" name="Subtitle 2"/>
          <p:cNvSpPr txBox="1">
            <a:spLocks/>
          </p:cNvSpPr>
          <p:nvPr/>
        </p:nvSpPr>
        <p:spPr>
          <a:xfrm>
            <a:off x="6781800" y="5410200"/>
            <a:ext cx="3581400" cy="1905000"/>
          </a:xfrm>
          <a:prstGeom prst="rect">
            <a:avLst/>
          </a:prstGeom>
        </p:spPr>
        <p:txBody>
          <a:bodyPr vert="horz" lIns="91440" tIns="45720" rIns="91440" bIns="45720" rtlCol="0">
            <a:normAutofit/>
          </a:bodyPr>
          <a:lstStyle>
            <a:lvl1pPr marL="0" indent="0" algn="l" defTabSz="914400" rtl="0" eaLnBrk="1" latinLnBrk="0" hangingPunct="1">
              <a:spcBef>
                <a:spcPts val="300"/>
              </a:spcBef>
              <a:buClr>
                <a:srgbClr val="493A13"/>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4"/>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493A13"/>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4"/>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493A13"/>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endParaRPr lang="en-US" sz="1100" b="1" dirty="0">
              <a:latin typeface="+mj-lt"/>
            </a:endParaRPr>
          </a:p>
          <a:p>
            <a:pPr fontAlgn="auto">
              <a:spcAft>
                <a:spcPts val="0"/>
              </a:spcAft>
            </a:pPr>
            <a:r>
              <a:rPr lang="en-US" sz="1100" b="1" dirty="0">
                <a:latin typeface="+mj-lt"/>
              </a:rPr>
              <a:t>Barry Miller, </a:t>
            </a:r>
            <a:r>
              <a:rPr lang="en-US" sz="1100" b="1" dirty="0" err="1">
                <a:latin typeface="+mj-lt"/>
              </a:rPr>
              <a:t>GISP</a:t>
            </a:r>
            <a:endParaRPr lang="en-US" sz="1100" b="1" dirty="0">
              <a:latin typeface="+mj-lt"/>
            </a:endParaRPr>
          </a:p>
          <a:p>
            <a:pPr fontAlgn="auto">
              <a:spcAft>
                <a:spcPts val="0"/>
              </a:spcAft>
            </a:pPr>
            <a:r>
              <a:rPr lang="en-US" sz="1100" dirty="0">
                <a:latin typeface="+mj-lt"/>
              </a:rPr>
              <a:t>United States Geological Survey</a:t>
            </a:r>
          </a:p>
          <a:p>
            <a:pPr fontAlgn="auto">
              <a:spcAft>
                <a:spcPts val="600"/>
              </a:spcAft>
            </a:pPr>
            <a:r>
              <a:rPr lang="en-US" sz="1100" b="1" dirty="0">
                <a:latin typeface="+mj-lt"/>
              </a:rPr>
              <a:t>National Geospatial Technical Operations Center</a:t>
            </a:r>
          </a:p>
          <a:p>
            <a:pPr fontAlgn="auto">
              <a:spcAft>
                <a:spcPts val="600"/>
              </a:spcAft>
            </a:pPr>
            <a:r>
              <a:rPr lang="en-US" sz="1100" i="1" dirty="0">
                <a:latin typeface="+mj-lt"/>
              </a:rPr>
              <a:t>May 7, 2019</a:t>
            </a:r>
          </a:p>
        </p:txBody>
      </p:sp>
      <p:sp>
        <p:nvSpPr>
          <p:cNvPr id="4" name="Subtitle 2"/>
          <p:cNvSpPr txBox="1">
            <a:spLocks/>
          </p:cNvSpPr>
          <p:nvPr/>
        </p:nvSpPr>
        <p:spPr>
          <a:xfrm>
            <a:off x="6400800" y="304800"/>
            <a:ext cx="4038600" cy="1905000"/>
          </a:xfrm>
          <a:prstGeom prst="rect">
            <a:avLst/>
          </a:prstGeom>
        </p:spPr>
        <p:txBody>
          <a:bodyPr vert="horz" lIns="91440" tIns="45720" rIns="91440" bIns="45720" rtlCol="0">
            <a:normAutofit/>
          </a:bodyPr>
          <a:lstStyle>
            <a:lvl1pPr marL="0" indent="0" algn="l" defTabSz="914400" rtl="0" eaLnBrk="1" latinLnBrk="0" hangingPunct="1">
              <a:spcBef>
                <a:spcPts val="300"/>
              </a:spcBef>
              <a:buClr>
                <a:srgbClr val="493A13"/>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4"/>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493A13"/>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4"/>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493A13"/>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600"/>
              </a:spcAft>
            </a:pPr>
            <a:endParaRPr lang="en-US" b="1" dirty="0">
              <a:latin typeface="+mj-lt"/>
            </a:endParaRPr>
          </a:p>
        </p:txBody>
      </p:sp>
    </p:spTree>
    <p:extLst>
      <p:ext uri="{BB962C8B-B14F-4D97-AF65-F5344CB8AC3E}">
        <p14:creationId xmlns:p14="http://schemas.microsoft.com/office/powerpoint/2010/main" val="24620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Seamless DEM Layer Availability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3939" y="972209"/>
            <a:ext cx="7466667" cy="580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59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Nationwide Seamless DEM Layers</a:t>
            </a:r>
          </a:p>
        </p:txBody>
      </p:sp>
      <p:sp>
        <p:nvSpPr>
          <p:cNvPr id="3" name="Content Placeholder 2"/>
          <p:cNvSpPr>
            <a:spLocks noGrp="1"/>
          </p:cNvSpPr>
          <p:nvPr>
            <p:ph type="body" idx="1"/>
          </p:nvPr>
        </p:nvSpPr>
        <p:spPr>
          <a:xfrm>
            <a:off x="508001" y="1198562"/>
            <a:ext cx="11074399" cy="4973638"/>
          </a:xfrm>
        </p:spPr>
        <p:txBody>
          <a:bodyPr>
            <a:normAutofit lnSpcReduction="10000"/>
          </a:bodyPr>
          <a:lstStyle/>
          <a:p>
            <a:pPr marL="222250" indent="0">
              <a:buNone/>
            </a:pPr>
            <a:r>
              <a:rPr lang="en-US" sz="2400" dirty="0">
                <a:latin typeface="Univers" pitchFamily="34" charset="0"/>
              </a:rPr>
              <a:t>Transition Planning</a:t>
            </a:r>
          </a:p>
          <a:p>
            <a:pPr marL="798513" lvl="4" indent="-341313">
              <a:spcBef>
                <a:spcPts val="600"/>
              </a:spcBef>
              <a:buClr>
                <a:srgbClr val="493A13"/>
              </a:buClr>
              <a:buFont typeface="Wingdings" pitchFamily="2" charset="2"/>
              <a:buChar char="n"/>
            </a:pPr>
            <a:r>
              <a:rPr lang="en-US" sz="2200" dirty="0">
                <a:latin typeface="Univers" pitchFamily="34" charset="0"/>
              </a:rPr>
              <a:t>Six pixel overlap between raster tiles (minimum 60 meters)</a:t>
            </a:r>
          </a:p>
          <a:p>
            <a:pPr marL="798513" lvl="4" indent="-341313">
              <a:spcBef>
                <a:spcPts val="600"/>
              </a:spcBef>
              <a:buClr>
                <a:srgbClr val="493A13"/>
              </a:buClr>
              <a:buFont typeface="Wingdings" pitchFamily="2" charset="2"/>
              <a:buChar char="n"/>
            </a:pPr>
            <a:r>
              <a:rPr lang="en-US" sz="2200" dirty="0">
                <a:latin typeface="Univers" pitchFamily="34" charset="0"/>
              </a:rPr>
              <a:t>Small horizontal shifts will be fine</a:t>
            </a:r>
            <a:endParaRPr lang="en-US" sz="2400" dirty="0">
              <a:latin typeface="Univers" pitchFamily="34" charset="0"/>
            </a:endParaRPr>
          </a:p>
          <a:p>
            <a:pPr marL="798513" lvl="4" indent="-341313">
              <a:spcBef>
                <a:spcPts val="600"/>
              </a:spcBef>
              <a:buClr>
                <a:srgbClr val="493A13"/>
              </a:buClr>
              <a:buFont typeface="Wingdings" pitchFamily="2" charset="2"/>
              <a:buChar char="n"/>
            </a:pPr>
            <a:r>
              <a:rPr lang="en-US" sz="2200" dirty="0">
                <a:latin typeface="Univers" pitchFamily="34" charset="0"/>
              </a:rPr>
              <a:t>Will have to transform NAD 1983 (1986) to NAD 1983 (2011) first unless </a:t>
            </a:r>
            <a:r>
              <a:rPr lang="en-US" sz="2200" dirty="0" err="1">
                <a:latin typeface="Univers" pitchFamily="34" charset="0"/>
              </a:rPr>
              <a:t>NGS</a:t>
            </a:r>
            <a:r>
              <a:rPr lang="en-US" sz="2200" dirty="0">
                <a:latin typeface="Univers" pitchFamily="34" charset="0"/>
              </a:rPr>
              <a:t> builds a transformation that will allow direct conversion from the older version of NAD 1983</a:t>
            </a:r>
          </a:p>
          <a:p>
            <a:pPr marL="798513" lvl="4" indent="-341313">
              <a:spcBef>
                <a:spcPts val="600"/>
              </a:spcBef>
              <a:buClr>
                <a:srgbClr val="493A13"/>
              </a:buClr>
              <a:buFont typeface="Wingdings" pitchFamily="2" charset="2"/>
              <a:buChar char="n"/>
            </a:pPr>
            <a:r>
              <a:rPr lang="en-US" sz="2200" dirty="0">
                <a:latin typeface="Univers" pitchFamily="34" charset="0"/>
              </a:rPr>
              <a:t>The Geoid Model used for the </a:t>
            </a:r>
            <a:r>
              <a:rPr lang="en-US" sz="2200" dirty="0" err="1">
                <a:latin typeface="Univers" pitchFamily="34" charset="0"/>
              </a:rPr>
              <a:t>NAVD</a:t>
            </a:r>
            <a:r>
              <a:rPr lang="en-US" sz="2200" dirty="0">
                <a:latin typeface="Univers" pitchFamily="34" charset="0"/>
              </a:rPr>
              <a:t> 1988 vertical datum is not defined for older lidar projects or contour-derived portions of the DEM</a:t>
            </a:r>
          </a:p>
          <a:p>
            <a:pPr marL="798513" lvl="4" indent="-341313">
              <a:spcBef>
                <a:spcPts val="600"/>
              </a:spcBef>
              <a:buClr>
                <a:srgbClr val="493A13"/>
              </a:buClr>
              <a:buFont typeface="Wingdings" pitchFamily="2" charset="2"/>
              <a:buChar char="n"/>
            </a:pPr>
            <a:r>
              <a:rPr lang="en-US" sz="2200" dirty="0">
                <a:latin typeface="Univers" pitchFamily="34" charset="0"/>
              </a:rPr>
              <a:t>The accuracy of the contour-derived </a:t>
            </a:r>
            <a:r>
              <a:rPr lang="en-US" sz="2200" dirty="0" err="1">
                <a:latin typeface="Univers" pitchFamily="34" charset="0"/>
              </a:rPr>
              <a:t>DEMs</a:t>
            </a:r>
            <a:r>
              <a:rPr lang="en-US" sz="2200" dirty="0">
                <a:latin typeface="Univers" pitchFamily="34" charset="0"/>
              </a:rPr>
              <a:t> is not as good as </a:t>
            </a:r>
            <a:r>
              <a:rPr lang="en-US" sz="2200" dirty="0" err="1">
                <a:latin typeface="Univers" pitchFamily="34" charset="0"/>
              </a:rPr>
              <a:t>lidar</a:t>
            </a:r>
            <a:r>
              <a:rPr lang="en-US" sz="2200" dirty="0">
                <a:latin typeface="Univers" pitchFamily="34" charset="0"/>
              </a:rPr>
              <a:t> so any transformation errors will be overwhelmed by the source accuracy</a:t>
            </a:r>
          </a:p>
          <a:p>
            <a:pPr marL="798513" lvl="4" indent="-341313">
              <a:spcBef>
                <a:spcPts val="600"/>
              </a:spcBef>
              <a:buClr>
                <a:srgbClr val="493A13"/>
              </a:buClr>
              <a:buFont typeface="Wingdings" pitchFamily="2" charset="2"/>
              <a:buChar char="n"/>
            </a:pPr>
            <a:r>
              <a:rPr lang="en-US" sz="2200" dirty="0">
                <a:latin typeface="Univers" pitchFamily="34" charset="0"/>
              </a:rPr>
              <a:t>All new 3DEP </a:t>
            </a:r>
            <a:r>
              <a:rPr lang="en-US" sz="2200" dirty="0" err="1">
                <a:latin typeface="Univers" pitchFamily="34" charset="0"/>
              </a:rPr>
              <a:t>lidar</a:t>
            </a:r>
            <a:r>
              <a:rPr lang="en-US" sz="2200" dirty="0">
                <a:latin typeface="Univers" pitchFamily="34" charset="0"/>
              </a:rPr>
              <a:t> projects include information on the vertical datum and Geoid model</a:t>
            </a:r>
          </a:p>
          <a:p>
            <a:pPr marL="798513" lvl="4" indent="-341313">
              <a:spcBef>
                <a:spcPts val="600"/>
              </a:spcBef>
              <a:buClr>
                <a:srgbClr val="493A13"/>
              </a:buClr>
              <a:buFont typeface="Wingdings" pitchFamily="2" charset="2"/>
              <a:buChar char="n"/>
            </a:pPr>
            <a:r>
              <a:rPr lang="en-US" sz="2200" dirty="0">
                <a:latin typeface="Univers" pitchFamily="34" charset="0"/>
              </a:rPr>
              <a:t>Will need to re-tile the 1x1 degree blocks due to small coordinate shifts</a:t>
            </a:r>
          </a:p>
        </p:txBody>
      </p:sp>
    </p:spTree>
    <p:extLst>
      <p:ext uri="{BB962C8B-B14F-4D97-AF65-F5344CB8AC3E}">
        <p14:creationId xmlns:p14="http://schemas.microsoft.com/office/powerpoint/2010/main" val="64361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dirty="0"/>
              <a:t>1 Meter DEM</a:t>
            </a:r>
          </a:p>
        </p:txBody>
      </p:sp>
      <p:sp>
        <p:nvSpPr>
          <p:cNvPr id="8" name="Content Placeholder 2"/>
          <p:cNvSpPr>
            <a:spLocks noGrp="1"/>
          </p:cNvSpPr>
          <p:nvPr>
            <p:ph type="body" idx="1"/>
          </p:nvPr>
        </p:nvSpPr>
        <p:spPr>
          <a:xfrm>
            <a:off x="508001" y="1295400"/>
            <a:ext cx="10693399" cy="4495800"/>
          </a:xfrm>
        </p:spPr>
        <p:txBody>
          <a:bodyPr>
            <a:normAutofit/>
          </a:bodyPr>
          <a:lstStyle/>
          <a:p>
            <a:pPr marL="741363" lvl="1" indent="-341313">
              <a:spcBef>
                <a:spcPts val="600"/>
              </a:spcBef>
              <a:buClr>
                <a:srgbClr val="493A13"/>
              </a:buClr>
              <a:buFont typeface="Wingdings" pitchFamily="2" charset="2"/>
              <a:buChar char="n"/>
            </a:pPr>
            <a:r>
              <a:rPr lang="en-US" sz="2200" dirty="0">
                <a:latin typeface="Univers" pitchFamily="34" charset="0"/>
              </a:rPr>
              <a:t>Only where original DEM resolution is 1 meter or better</a:t>
            </a:r>
          </a:p>
          <a:p>
            <a:pPr marL="741363" lvl="1" indent="-341313">
              <a:spcBef>
                <a:spcPts val="600"/>
              </a:spcBef>
              <a:buClr>
                <a:srgbClr val="493A13"/>
              </a:buClr>
              <a:buFont typeface="Wingdings" pitchFamily="2" charset="2"/>
              <a:buChar char="n"/>
            </a:pPr>
            <a:r>
              <a:rPr lang="en-US" sz="2200" dirty="0">
                <a:latin typeface="Univers" pitchFamily="34" charset="0"/>
              </a:rPr>
              <a:t>Project-based, hydro-flattened</a:t>
            </a:r>
          </a:p>
          <a:p>
            <a:pPr marL="741363" lvl="1" indent="-341313">
              <a:spcBef>
                <a:spcPts val="600"/>
              </a:spcBef>
              <a:buClr>
                <a:srgbClr val="493A13"/>
              </a:buClr>
              <a:buFont typeface="Wingdings" pitchFamily="2" charset="2"/>
              <a:buChar char="n"/>
            </a:pPr>
            <a:r>
              <a:rPr lang="en-US" sz="2200" dirty="0">
                <a:latin typeface="Univers" pitchFamily="34" charset="0"/>
              </a:rPr>
              <a:t>10,000 x 10,000 meter tiles</a:t>
            </a:r>
          </a:p>
          <a:p>
            <a:pPr marL="741363" lvl="1" indent="-341313">
              <a:spcBef>
                <a:spcPts val="600"/>
              </a:spcBef>
              <a:buClr>
                <a:srgbClr val="493A13"/>
              </a:buClr>
              <a:buFont typeface="Wingdings" pitchFamily="2" charset="2"/>
              <a:buChar char="n"/>
            </a:pPr>
            <a:r>
              <a:rPr lang="en-US" sz="2200" dirty="0">
                <a:latin typeface="Univers" pitchFamily="34" charset="0"/>
              </a:rPr>
              <a:t>IMG format</a:t>
            </a:r>
          </a:p>
          <a:p>
            <a:pPr marL="798513" lvl="4" indent="-341313">
              <a:spcBef>
                <a:spcPts val="600"/>
              </a:spcBef>
              <a:buClr>
                <a:srgbClr val="493A13"/>
              </a:buClr>
              <a:buFont typeface="Wingdings" pitchFamily="2" charset="2"/>
              <a:buChar char="n"/>
            </a:pPr>
            <a:r>
              <a:rPr lang="en-US" sz="2200" dirty="0">
                <a:latin typeface="Univers" pitchFamily="34" charset="0"/>
              </a:rPr>
              <a:t>Horizontal Datum: North American 1983 </a:t>
            </a:r>
            <a:r>
              <a:rPr lang="en-US" sz="2200" dirty="0" err="1">
                <a:latin typeface="Univers" pitchFamily="34" charset="0"/>
              </a:rPr>
              <a:t>UTM</a:t>
            </a:r>
            <a:r>
              <a:rPr lang="en-US" sz="2200" dirty="0">
                <a:latin typeface="Univers" pitchFamily="34" charset="0"/>
              </a:rPr>
              <a:t> Zone XX</a:t>
            </a:r>
          </a:p>
          <a:p>
            <a:pPr marL="798513" lvl="4" indent="-341313">
              <a:spcBef>
                <a:spcPts val="600"/>
              </a:spcBef>
              <a:buClr>
                <a:srgbClr val="493A13"/>
              </a:buClr>
              <a:buFont typeface="Wingdings" pitchFamily="2" charset="2"/>
              <a:buChar char="n"/>
            </a:pPr>
            <a:r>
              <a:rPr lang="en-US" sz="2200" dirty="0">
                <a:latin typeface="Univers" pitchFamily="34" charset="0"/>
              </a:rPr>
              <a:t>Vertical Datum: North American Vertical Datum 1988 (Various Geoid Models)</a:t>
            </a:r>
          </a:p>
        </p:txBody>
      </p:sp>
    </p:spTree>
    <p:extLst>
      <p:ext uri="{BB962C8B-B14F-4D97-AF65-F5344CB8AC3E}">
        <p14:creationId xmlns:p14="http://schemas.microsoft.com/office/powerpoint/2010/main" val="200687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525000" y="228601"/>
            <a:ext cx="887716" cy="260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600200" y="352426"/>
            <a:ext cx="887716" cy="260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977217" y="3595171"/>
            <a:ext cx="327334" cy="707886"/>
          </a:xfrm>
          <a:prstGeom prst="rect">
            <a:avLst/>
          </a:prstGeom>
        </p:spPr>
        <p:txBody>
          <a:bodyPr wrap="none">
            <a:spAutoFit/>
          </a:bodyPr>
          <a:lstStyle/>
          <a:p>
            <a:r>
              <a:rPr lang="en-US" dirty="0">
                <a:solidFill>
                  <a:prstClr val="black"/>
                </a:solidFill>
              </a:rPr>
              <a:t> </a:t>
            </a:r>
          </a:p>
        </p:txBody>
      </p:sp>
      <p:pic>
        <p:nvPicPr>
          <p:cNvPr id="5" name="Shape 164"/>
          <p:cNvPicPr preferRelativeResize="0">
            <a:picLocks noChangeAspect="1"/>
          </p:cNvPicPr>
          <p:nvPr/>
        </p:nvPicPr>
        <p:blipFill rotWithShape="1">
          <a:blip r:embed="rId3">
            <a:alphaModFix/>
          </a:blip>
          <a:srcRect/>
          <a:stretch/>
        </p:blipFill>
        <p:spPr>
          <a:xfrm>
            <a:off x="2057400" y="603751"/>
            <a:ext cx="8077200" cy="5366981"/>
          </a:xfrm>
          <a:prstGeom prst="rect">
            <a:avLst/>
          </a:prstGeom>
          <a:noFill/>
          <a:ln>
            <a:noFill/>
          </a:ln>
        </p:spPr>
      </p:pic>
      <p:sp>
        <p:nvSpPr>
          <p:cNvPr id="6" name="Shape 165"/>
          <p:cNvSpPr txBox="1">
            <a:spLocks noChangeAspect="1"/>
          </p:cNvSpPr>
          <p:nvPr/>
        </p:nvSpPr>
        <p:spPr>
          <a:xfrm>
            <a:off x="5565643" y="603749"/>
            <a:ext cx="2054357" cy="729509"/>
          </a:xfrm>
          <a:prstGeom prst="rect">
            <a:avLst/>
          </a:prstGeom>
          <a:noFill/>
          <a:ln>
            <a:noFill/>
          </a:ln>
        </p:spPr>
        <p:txBody>
          <a:bodyPr lIns="91425" tIns="45700" rIns="91425" bIns="45700" anchor="t" anchorCtr="0">
            <a:noAutofit/>
          </a:bodyPr>
          <a:lstStyle/>
          <a:p>
            <a:pPr>
              <a:spcBef>
                <a:spcPts val="0"/>
              </a:spcBef>
              <a:buSzPct val="25000"/>
            </a:pPr>
            <a:r>
              <a:rPr lang="en-US" sz="1800" b="1" dirty="0">
                <a:solidFill>
                  <a:srgbClr val="FFFFFF"/>
                </a:solidFill>
                <a:latin typeface="Calibri"/>
                <a:ea typeface="Calibri"/>
                <a:cs typeface="Calibri"/>
                <a:sym typeface="Calibri"/>
              </a:rPr>
              <a:t>1-meter</a:t>
            </a:r>
          </a:p>
        </p:txBody>
      </p:sp>
    </p:spTree>
    <p:extLst>
      <p:ext uri="{BB962C8B-B14F-4D97-AF65-F5344CB8AC3E}">
        <p14:creationId xmlns:p14="http://schemas.microsoft.com/office/powerpoint/2010/main" val="127427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Meter DEM Availability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6985" y="969265"/>
            <a:ext cx="7462616" cy="580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62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dirty="0"/>
              <a:t>1 Meter DEM</a:t>
            </a:r>
          </a:p>
        </p:txBody>
      </p:sp>
      <p:sp>
        <p:nvSpPr>
          <p:cNvPr id="8" name="Content Placeholder 2"/>
          <p:cNvSpPr>
            <a:spLocks noGrp="1"/>
          </p:cNvSpPr>
          <p:nvPr>
            <p:ph type="body" idx="1"/>
          </p:nvPr>
        </p:nvSpPr>
        <p:spPr>
          <a:xfrm>
            <a:off x="508000" y="1295400"/>
            <a:ext cx="10388599" cy="4495800"/>
          </a:xfrm>
        </p:spPr>
        <p:txBody>
          <a:bodyPr>
            <a:normAutofit/>
          </a:bodyPr>
          <a:lstStyle/>
          <a:p>
            <a:pPr marL="400050" lvl="1" indent="0">
              <a:spcBef>
                <a:spcPts val="600"/>
              </a:spcBef>
              <a:buClr>
                <a:srgbClr val="493A13"/>
              </a:buClr>
              <a:buNone/>
            </a:pPr>
            <a:r>
              <a:rPr lang="en-US" sz="2200" dirty="0">
                <a:latin typeface="Univers" pitchFamily="34" charset="0"/>
              </a:rPr>
              <a:t>Transition Planning</a:t>
            </a:r>
          </a:p>
          <a:p>
            <a:pPr marL="798513" lvl="4" indent="-341313"/>
            <a:r>
              <a:rPr lang="en-US" sz="2200" dirty="0">
                <a:latin typeface="Univers" pitchFamily="34" charset="0"/>
              </a:rPr>
              <a:t>Will have to transform NAD 1983 (1986) to NAD 1983 (2011) first unless </a:t>
            </a:r>
            <a:r>
              <a:rPr lang="en-US" sz="2200" dirty="0" err="1">
                <a:latin typeface="Univers" pitchFamily="34" charset="0"/>
              </a:rPr>
              <a:t>NGS</a:t>
            </a:r>
            <a:r>
              <a:rPr lang="en-US" sz="2200" dirty="0">
                <a:latin typeface="Univers" pitchFamily="34" charset="0"/>
              </a:rPr>
              <a:t> builds a transformation that will allow direct conversion from the older version of NAD 1983</a:t>
            </a:r>
          </a:p>
          <a:p>
            <a:pPr marL="798513" lvl="4" indent="-341313"/>
            <a:r>
              <a:rPr lang="en-US" sz="2200" dirty="0">
                <a:latin typeface="Univers" pitchFamily="34" charset="0"/>
              </a:rPr>
              <a:t>All 3DEP </a:t>
            </a:r>
            <a:r>
              <a:rPr lang="en-US" sz="2200" dirty="0" err="1">
                <a:latin typeface="Univers" pitchFamily="34" charset="0"/>
              </a:rPr>
              <a:t>lidar</a:t>
            </a:r>
            <a:r>
              <a:rPr lang="en-US" sz="2200" dirty="0">
                <a:latin typeface="Univers" pitchFamily="34" charset="0"/>
              </a:rPr>
              <a:t> projects include information on the vertical datum and Geoid model, although this is not defined in the 1 meter raster header</a:t>
            </a:r>
          </a:p>
          <a:p>
            <a:pPr marL="798513" lvl="4" indent="-341313"/>
            <a:r>
              <a:rPr lang="en-US" sz="2200" dirty="0">
                <a:latin typeface="Univers" pitchFamily="34" charset="0"/>
              </a:rPr>
              <a:t>New National Indexing Scheme is being used for all new </a:t>
            </a:r>
            <a:r>
              <a:rPr lang="en-US" sz="2200" dirty="0" err="1">
                <a:latin typeface="Univers" pitchFamily="34" charset="0"/>
              </a:rPr>
              <a:t>lidar</a:t>
            </a:r>
            <a:r>
              <a:rPr lang="en-US" sz="2200" dirty="0">
                <a:latin typeface="Univers" pitchFamily="34" charset="0"/>
              </a:rPr>
              <a:t> projects, will be impacted</a:t>
            </a:r>
          </a:p>
          <a:p>
            <a:pPr marL="798513" lvl="4" indent="-341313"/>
            <a:r>
              <a:rPr lang="en-US" sz="2200" dirty="0">
                <a:latin typeface="Univers" pitchFamily="34" charset="0"/>
              </a:rPr>
              <a:t>Will need to test if re-projecting and re-tiling the source </a:t>
            </a:r>
            <a:r>
              <a:rPr lang="en-US" sz="2200" dirty="0" err="1">
                <a:latin typeface="Univers" pitchFamily="34" charset="0"/>
              </a:rPr>
              <a:t>DEMs</a:t>
            </a:r>
            <a:r>
              <a:rPr lang="en-US" sz="2200" dirty="0">
                <a:latin typeface="Univers" pitchFamily="34" charset="0"/>
              </a:rPr>
              <a:t> introduces significantly less transformation errors than just re-projecting the 1 meter derived product</a:t>
            </a:r>
          </a:p>
        </p:txBody>
      </p:sp>
    </p:spTree>
    <p:extLst>
      <p:ext uri="{BB962C8B-B14F-4D97-AF65-F5344CB8AC3E}">
        <p14:creationId xmlns:p14="http://schemas.microsoft.com/office/powerpoint/2010/main" val="31780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(OPR) DEMs</a:t>
            </a:r>
          </a:p>
        </p:txBody>
      </p:sp>
      <p:sp>
        <p:nvSpPr>
          <p:cNvPr id="3" name="Content Placeholder 2"/>
          <p:cNvSpPr>
            <a:spLocks noGrp="1"/>
          </p:cNvSpPr>
          <p:nvPr>
            <p:ph type="body" idx="1"/>
          </p:nvPr>
        </p:nvSpPr>
        <p:spPr/>
        <p:txBody>
          <a:bodyPr/>
          <a:lstStyle/>
          <a:p>
            <a:pPr marL="741363" lvl="1" indent="-341313">
              <a:spcBef>
                <a:spcPts val="600"/>
              </a:spcBef>
              <a:buClr>
                <a:srgbClr val="493A13"/>
              </a:buClr>
              <a:buFont typeface="Wingdings" pitchFamily="2" charset="2"/>
              <a:buChar char="n"/>
            </a:pPr>
            <a:r>
              <a:rPr lang="en-US" sz="2200" dirty="0">
                <a:latin typeface="Univers" pitchFamily="34" charset="0"/>
              </a:rPr>
              <a:t>Includes projects that do not meet the criteria for inclusion </a:t>
            </a:r>
          </a:p>
          <a:p>
            <a:pPr marL="400050" lvl="1" indent="0">
              <a:spcBef>
                <a:spcPts val="600"/>
              </a:spcBef>
              <a:buClr>
                <a:srgbClr val="493A13"/>
              </a:buClr>
              <a:buNone/>
            </a:pPr>
            <a:r>
              <a:rPr lang="en-US" sz="2200" dirty="0">
                <a:latin typeface="Univers" pitchFamily="34" charset="0"/>
              </a:rPr>
              <a:t>in the 1 Meter DEM layer</a:t>
            </a:r>
          </a:p>
          <a:p>
            <a:pPr marL="741363" lvl="1" indent="-341313">
              <a:spcBef>
                <a:spcPts val="600"/>
              </a:spcBef>
              <a:buClr>
                <a:srgbClr val="493A13"/>
              </a:buClr>
              <a:buFont typeface="Wingdings" pitchFamily="2" charset="2"/>
              <a:buChar char="n"/>
            </a:pPr>
            <a:r>
              <a:rPr lang="en-US" sz="2200" dirty="0">
                <a:latin typeface="Univers" pitchFamily="34" charset="0"/>
              </a:rPr>
              <a:t>Project-based</a:t>
            </a:r>
          </a:p>
          <a:p>
            <a:pPr marL="741363" lvl="1" indent="-341313">
              <a:spcBef>
                <a:spcPts val="600"/>
              </a:spcBef>
              <a:buClr>
                <a:srgbClr val="493A13"/>
              </a:buClr>
              <a:buFont typeface="Wingdings" pitchFamily="2" charset="2"/>
              <a:buChar char="n"/>
            </a:pPr>
            <a:r>
              <a:rPr lang="en-US" sz="2200" dirty="0">
                <a:latin typeface="Univers" pitchFamily="34" charset="0"/>
              </a:rPr>
              <a:t>Bare earth</a:t>
            </a:r>
          </a:p>
          <a:p>
            <a:pPr marL="741363" lvl="1" indent="-341313">
              <a:spcBef>
                <a:spcPts val="600"/>
              </a:spcBef>
              <a:buClr>
                <a:srgbClr val="493A13"/>
              </a:buClr>
              <a:buFont typeface="Wingdings" pitchFamily="2" charset="2"/>
              <a:buChar char="n"/>
            </a:pPr>
            <a:r>
              <a:rPr lang="en-US" sz="2200" dirty="0">
                <a:latin typeface="Univers" pitchFamily="34" charset="0"/>
              </a:rPr>
              <a:t>Original projection and resolution</a:t>
            </a:r>
          </a:p>
          <a:p>
            <a:pPr marL="741363" lvl="1" indent="-341313">
              <a:spcBef>
                <a:spcPts val="600"/>
              </a:spcBef>
              <a:buClr>
                <a:srgbClr val="493A13"/>
              </a:buClr>
              <a:buFont typeface="Wingdings" pitchFamily="2" charset="2"/>
              <a:buChar char="n"/>
            </a:pPr>
            <a:r>
              <a:rPr lang="en-US" sz="2200" dirty="0">
                <a:latin typeface="Univers" pitchFamily="34" charset="0"/>
              </a:rPr>
              <a:t>Vertical units converted to meters</a:t>
            </a:r>
          </a:p>
          <a:p>
            <a:pPr marL="741363" lvl="1" indent="-341313">
              <a:spcBef>
                <a:spcPts val="600"/>
              </a:spcBef>
              <a:buClr>
                <a:srgbClr val="493A13"/>
              </a:buClr>
              <a:buFont typeface="Wingdings" pitchFamily="2" charset="2"/>
              <a:buChar char="n"/>
            </a:pPr>
            <a:r>
              <a:rPr lang="en-US" sz="2200" dirty="0" err="1">
                <a:latin typeface="Univers" pitchFamily="34" charset="0"/>
              </a:rPr>
              <a:t>ArcGrid</a:t>
            </a:r>
            <a:r>
              <a:rPr lang="en-US" sz="2200" dirty="0">
                <a:latin typeface="Univers" pitchFamily="34" charset="0"/>
              </a:rPr>
              <a:t> file format</a:t>
            </a:r>
          </a:p>
          <a:p>
            <a:endParaRPr lang="en-US" dirty="0"/>
          </a:p>
          <a:p>
            <a:endParaRPr lang="en-US" dirty="0"/>
          </a:p>
        </p:txBody>
      </p:sp>
    </p:spTree>
    <p:extLst>
      <p:ext uri="{BB962C8B-B14F-4D97-AF65-F5344CB8AC3E}">
        <p14:creationId xmlns:p14="http://schemas.microsoft.com/office/powerpoint/2010/main" val="136914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(OPR) DEM Availability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6985" y="969265"/>
            <a:ext cx="7462616" cy="580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3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Lidar Point Cloud</a:t>
            </a:r>
          </a:p>
        </p:txBody>
      </p:sp>
      <p:sp>
        <p:nvSpPr>
          <p:cNvPr id="3" name="Content Placeholder 2"/>
          <p:cNvSpPr>
            <a:spLocks noGrp="1"/>
          </p:cNvSpPr>
          <p:nvPr>
            <p:ph type="body" idx="1"/>
          </p:nvPr>
        </p:nvSpPr>
        <p:spPr/>
        <p:txBody>
          <a:bodyPr/>
          <a:lstStyle/>
          <a:p>
            <a:pPr marL="741363" lvl="1" indent="-341313">
              <a:spcBef>
                <a:spcPts val="600"/>
              </a:spcBef>
              <a:buClr>
                <a:srgbClr val="493A13"/>
              </a:buClr>
              <a:buFont typeface="Wingdings" pitchFamily="2" charset="2"/>
              <a:buChar char="n"/>
            </a:pPr>
            <a:r>
              <a:rPr lang="en-US" sz="2200" dirty="0">
                <a:latin typeface="Univers" pitchFamily="34" charset="0"/>
              </a:rPr>
              <a:t>Point classifications</a:t>
            </a:r>
          </a:p>
          <a:p>
            <a:pPr marL="741363" lvl="1" indent="-341313">
              <a:spcBef>
                <a:spcPts val="600"/>
              </a:spcBef>
              <a:buClr>
                <a:srgbClr val="493A13"/>
              </a:buClr>
              <a:buFont typeface="Wingdings" pitchFamily="2" charset="2"/>
              <a:buChar char="n"/>
            </a:pPr>
            <a:r>
              <a:rPr lang="en-US" sz="2200" dirty="0">
                <a:latin typeface="Univers" pitchFamily="34" charset="0"/>
              </a:rPr>
              <a:t>All points provided to us</a:t>
            </a:r>
          </a:p>
          <a:p>
            <a:pPr marL="741363" lvl="1" indent="-341313">
              <a:spcBef>
                <a:spcPts val="600"/>
              </a:spcBef>
              <a:buClr>
                <a:srgbClr val="493A13"/>
              </a:buClr>
              <a:buFont typeface="Wingdings" pitchFamily="2" charset="2"/>
              <a:buChar char="n"/>
            </a:pPr>
            <a:r>
              <a:rPr lang="en-US" sz="2200" dirty="0">
                <a:latin typeface="Univers" pitchFamily="34" charset="0"/>
              </a:rPr>
              <a:t>Tile-based</a:t>
            </a:r>
          </a:p>
          <a:p>
            <a:pPr marL="741363" lvl="1" indent="-341313">
              <a:spcBef>
                <a:spcPts val="600"/>
              </a:spcBef>
              <a:buClr>
                <a:srgbClr val="493A13"/>
              </a:buClr>
              <a:buFont typeface="Wingdings" pitchFamily="2" charset="2"/>
              <a:buChar char="n"/>
            </a:pPr>
            <a:r>
              <a:rPr lang="en-US" sz="2200" dirty="0">
                <a:latin typeface="Univers" pitchFamily="34" charset="0"/>
              </a:rPr>
              <a:t>Original tile size</a:t>
            </a:r>
          </a:p>
          <a:p>
            <a:pPr marL="741363" lvl="1" indent="-341313">
              <a:spcBef>
                <a:spcPts val="600"/>
              </a:spcBef>
              <a:buClr>
                <a:srgbClr val="493A13"/>
              </a:buClr>
              <a:buFont typeface="Wingdings" pitchFamily="2" charset="2"/>
              <a:buChar char="n"/>
            </a:pPr>
            <a:r>
              <a:rPr lang="en-US" sz="2200" dirty="0">
                <a:latin typeface="Univers" pitchFamily="34" charset="0"/>
              </a:rPr>
              <a:t>Horizontal Datum: Original projection, typically </a:t>
            </a:r>
            <a:r>
              <a:rPr lang="en-US" sz="2200" dirty="0" err="1">
                <a:latin typeface="Univers" pitchFamily="34" charset="0"/>
              </a:rPr>
              <a:t>UTM</a:t>
            </a:r>
            <a:r>
              <a:rPr lang="en-US" sz="2200" dirty="0">
                <a:latin typeface="Univers" pitchFamily="34" charset="0"/>
              </a:rPr>
              <a:t> or State Plane</a:t>
            </a:r>
          </a:p>
          <a:p>
            <a:pPr marL="741363" lvl="1" indent="-341313">
              <a:buClr>
                <a:srgbClr val="493A13"/>
              </a:buClr>
            </a:pPr>
            <a:r>
              <a:rPr lang="en-US" sz="2200" dirty="0">
                <a:latin typeface="Univers" pitchFamily="34" charset="0"/>
              </a:rPr>
              <a:t>Vertical Datum: </a:t>
            </a:r>
            <a:r>
              <a:rPr lang="en-US" sz="2200" dirty="0" err="1">
                <a:latin typeface="Univers" pitchFamily="34" charset="0"/>
              </a:rPr>
              <a:t>NAVD</a:t>
            </a:r>
            <a:r>
              <a:rPr lang="en-US" sz="2200" dirty="0">
                <a:latin typeface="Univers" pitchFamily="34" charset="0"/>
              </a:rPr>
              <a:t> 1988 (Various Geoid Models)</a:t>
            </a:r>
          </a:p>
          <a:p>
            <a:pPr marL="741363" lvl="1" indent="-341313">
              <a:spcBef>
                <a:spcPts val="600"/>
              </a:spcBef>
              <a:buClr>
                <a:srgbClr val="493A13"/>
              </a:buClr>
              <a:buFont typeface="Wingdings" pitchFamily="2" charset="2"/>
              <a:buChar char="n"/>
            </a:pPr>
            <a:r>
              <a:rPr lang="en-US" sz="2200" dirty="0">
                <a:latin typeface="Univers" pitchFamily="34" charset="0"/>
              </a:rPr>
              <a:t>.las/.</a:t>
            </a:r>
            <a:r>
              <a:rPr lang="en-US" sz="2200" dirty="0" err="1">
                <a:latin typeface="Univers" pitchFamily="34" charset="0"/>
              </a:rPr>
              <a:t>laz</a:t>
            </a:r>
            <a:r>
              <a:rPr lang="en-US" sz="2200" dirty="0">
                <a:latin typeface="Univers" pitchFamily="34" charset="0"/>
              </a:rPr>
              <a:t> file format</a:t>
            </a:r>
          </a:p>
          <a:p>
            <a:endParaRPr lang="en-US" dirty="0"/>
          </a:p>
          <a:p>
            <a:endParaRPr lang="en-US" dirty="0"/>
          </a:p>
        </p:txBody>
      </p:sp>
    </p:spTree>
    <p:extLst>
      <p:ext uri="{BB962C8B-B14F-4D97-AF65-F5344CB8AC3E}">
        <p14:creationId xmlns:p14="http://schemas.microsoft.com/office/powerpoint/2010/main" val="186852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Lidar Point Cloud Availability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6985" y="969265"/>
            <a:ext cx="7462616" cy="580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79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dirty="0"/>
              <a:t>Presentation Overview</a:t>
            </a:r>
            <a:br>
              <a:rPr lang="en-US" altLang="en-US" dirty="0"/>
            </a:br>
            <a:br>
              <a:rPr lang="en-US" altLang="en-US" dirty="0"/>
            </a:br>
            <a:endParaRPr lang="en-US" altLang="en-US" sz="4000" dirty="0"/>
          </a:p>
        </p:txBody>
      </p:sp>
      <p:sp>
        <p:nvSpPr>
          <p:cNvPr id="163843" name="Rectangle 3"/>
          <p:cNvSpPr>
            <a:spLocks noGrp="1" noChangeArrowheads="1"/>
          </p:cNvSpPr>
          <p:nvPr>
            <p:ph type="body" idx="1"/>
          </p:nvPr>
        </p:nvSpPr>
        <p:spPr>
          <a:xfrm>
            <a:off x="1905001" y="1371600"/>
            <a:ext cx="8305799" cy="4322762"/>
          </a:xfrm>
        </p:spPr>
        <p:txBody>
          <a:bodyPr/>
          <a:lstStyle/>
          <a:p>
            <a:pPr marL="798513" lvl="4" indent="-341313">
              <a:spcBef>
                <a:spcPts val="600"/>
              </a:spcBef>
              <a:buClr>
                <a:srgbClr val="493A13"/>
              </a:buClr>
              <a:buFont typeface="Wingdings" pitchFamily="2" charset="2"/>
              <a:buChar char="n"/>
            </a:pPr>
            <a:r>
              <a:rPr lang="en-US" sz="2400" dirty="0">
                <a:latin typeface="Univers" pitchFamily="34" charset="0"/>
              </a:rPr>
              <a:t>What is the 3D Elevation Program (3DEP)?</a:t>
            </a:r>
          </a:p>
          <a:p>
            <a:pPr marL="798513" lvl="4" indent="-341313">
              <a:spcBef>
                <a:spcPts val="600"/>
              </a:spcBef>
              <a:buClr>
                <a:srgbClr val="493A13"/>
              </a:buClr>
              <a:buFont typeface="Wingdings" pitchFamily="2" charset="2"/>
              <a:buChar char="n"/>
            </a:pPr>
            <a:r>
              <a:rPr lang="en-US" sz="2400" dirty="0">
                <a:latin typeface="Univers" pitchFamily="34" charset="0"/>
              </a:rPr>
              <a:t>What Will the New National Spatial Reference System (</a:t>
            </a:r>
            <a:r>
              <a:rPr lang="en-US" sz="2400" dirty="0" err="1">
                <a:latin typeface="Univers" pitchFamily="34" charset="0"/>
              </a:rPr>
              <a:t>NSRS</a:t>
            </a:r>
            <a:r>
              <a:rPr lang="en-US" sz="2400" dirty="0">
                <a:latin typeface="Univers" pitchFamily="34" charset="0"/>
              </a:rPr>
              <a:t>) Change for USGS?</a:t>
            </a:r>
          </a:p>
          <a:p>
            <a:pPr marL="798513" lvl="4" indent="-341313">
              <a:spcBef>
                <a:spcPts val="600"/>
              </a:spcBef>
              <a:buClr>
                <a:srgbClr val="493A13"/>
              </a:buClr>
              <a:buFont typeface="Wingdings" pitchFamily="2" charset="2"/>
              <a:buChar char="n"/>
            </a:pPr>
            <a:r>
              <a:rPr lang="en-US" sz="2400" dirty="0">
                <a:latin typeface="Univers" pitchFamily="34" charset="0"/>
              </a:rPr>
              <a:t>3DEP Products and Transition Planning</a:t>
            </a:r>
          </a:p>
          <a:p>
            <a:pPr marL="798513" lvl="4" indent="-341313">
              <a:spcBef>
                <a:spcPts val="600"/>
              </a:spcBef>
              <a:buClr>
                <a:srgbClr val="493A13"/>
              </a:buClr>
              <a:buFont typeface="Wingdings" pitchFamily="2" charset="2"/>
              <a:buChar char="n"/>
            </a:pPr>
            <a:r>
              <a:rPr lang="en-US" sz="2400" dirty="0">
                <a:latin typeface="Univers" pitchFamily="34" charset="0"/>
              </a:rPr>
              <a:t>Impacts to 3DEP Tiling Scheme</a:t>
            </a:r>
          </a:p>
          <a:p>
            <a:pPr marL="798513" lvl="4" indent="-341313">
              <a:spcBef>
                <a:spcPts val="600"/>
              </a:spcBef>
              <a:buClr>
                <a:srgbClr val="493A13"/>
              </a:buClr>
              <a:buFont typeface="Wingdings" pitchFamily="2" charset="2"/>
              <a:buChar char="n"/>
            </a:pPr>
            <a:r>
              <a:rPr lang="en-US" sz="2400" dirty="0">
                <a:latin typeface="Univers" pitchFamily="34" charset="0"/>
              </a:rPr>
              <a:t>Questions</a:t>
            </a:r>
          </a:p>
          <a:p>
            <a:pPr marL="0" indent="0">
              <a:buNone/>
            </a:pPr>
            <a:endParaRPr lang="en-US" altLang="en-US" dirty="0"/>
          </a:p>
        </p:txBody>
      </p:sp>
    </p:spTree>
    <p:extLst>
      <p:ext uri="{BB962C8B-B14F-4D97-AF65-F5344CB8AC3E}">
        <p14:creationId xmlns:p14="http://schemas.microsoft.com/office/powerpoint/2010/main" val="1972501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Lidar Point Cloud</a:t>
            </a:r>
          </a:p>
        </p:txBody>
      </p:sp>
      <p:pic>
        <p:nvPicPr>
          <p:cNvPr id="3" name="Picture 2">
            <a:extLst>
              <a:ext uri="{FF2B5EF4-FFF2-40B4-BE49-F238E27FC236}">
                <a16:creationId xmlns:a16="http://schemas.microsoft.com/office/drawing/2014/main" id="{41F08DBD-7ED3-43AF-AE8E-6427E7145488}"/>
              </a:ext>
            </a:extLst>
          </p:cNvPr>
          <p:cNvPicPr>
            <a:picLocks noChangeAspect="1"/>
          </p:cNvPicPr>
          <p:nvPr/>
        </p:nvPicPr>
        <p:blipFill>
          <a:blip r:embed="rId3"/>
          <a:stretch>
            <a:fillRect/>
          </a:stretch>
        </p:blipFill>
        <p:spPr>
          <a:xfrm>
            <a:off x="508001" y="1147764"/>
            <a:ext cx="11074399" cy="4995222"/>
          </a:xfrm>
          <a:prstGeom prst="rect">
            <a:avLst/>
          </a:prstGeom>
        </p:spPr>
      </p:pic>
    </p:spTree>
    <p:extLst>
      <p:ext uri="{BB962C8B-B14F-4D97-AF65-F5344CB8AC3E}">
        <p14:creationId xmlns:p14="http://schemas.microsoft.com/office/powerpoint/2010/main" val="379715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dirty="0" err="1"/>
              <a:t>OPR</a:t>
            </a:r>
            <a:r>
              <a:rPr lang="en-US" dirty="0"/>
              <a:t> DEM and Lidar Point Cloud</a:t>
            </a:r>
          </a:p>
        </p:txBody>
      </p:sp>
      <p:sp>
        <p:nvSpPr>
          <p:cNvPr id="8" name="Content Placeholder 2"/>
          <p:cNvSpPr>
            <a:spLocks noGrp="1"/>
          </p:cNvSpPr>
          <p:nvPr>
            <p:ph type="body" idx="1"/>
          </p:nvPr>
        </p:nvSpPr>
        <p:spPr>
          <a:xfrm>
            <a:off x="508000" y="1295400"/>
            <a:ext cx="10388599" cy="4495800"/>
          </a:xfrm>
        </p:spPr>
        <p:txBody>
          <a:bodyPr>
            <a:normAutofit/>
          </a:bodyPr>
          <a:lstStyle/>
          <a:p>
            <a:pPr marL="400050" lvl="1" indent="0">
              <a:spcBef>
                <a:spcPts val="600"/>
              </a:spcBef>
              <a:buClr>
                <a:srgbClr val="493A13"/>
              </a:buClr>
              <a:buNone/>
            </a:pPr>
            <a:r>
              <a:rPr lang="en-US" sz="2200" dirty="0">
                <a:latin typeface="Univers" pitchFamily="34" charset="0"/>
              </a:rPr>
              <a:t>Transition Planning</a:t>
            </a:r>
          </a:p>
          <a:p>
            <a:pPr marL="798513" lvl="4" indent="-341313"/>
            <a:r>
              <a:rPr lang="en-US" sz="2200" dirty="0">
                <a:latin typeface="Univers" pitchFamily="34" charset="0"/>
              </a:rPr>
              <a:t>All projects stored in their original horizontal and vertical projection</a:t>
            </a:r>
          </a:p>
          <a:p>
            <a:pPr marL="798513" lvl="4" indent="-341313"/>
            <a:r>
              <a:rPr lang="en-US" sz="2200" dirty="0">
                <a:latin typeface="Univers" pitchFamily="34" charset="0"/>
              </a:rPr>
              <a:t>Will probably not update these to the new </a:t>
            </a:r>
            <a:r>
              <a:rPr lang="en-US" sz="2200" dirty="0" err="1">
                <a:latin typeface="Univers" pitchFamily="34" charset="0"/>
              </a:rPr>
              <a:t>NSRS</a:t>
            </a:r>
            <a:r>
              <a:rPr lang="en-US" sz="2200" dirty="0">
                <a:latin typeface="Univers" pitchFamily="34" charset="0"/>
              </a:rPr>
              <a:t> unless there is a need</a:t>
            </a:r>
          </a:p>
          <a:p>
            <a:pPr marL="798513" lvl="4" indent="-341313"/>
            <a:r>
              <a:rPr lang="en-US" sz="2200" dirty="0">
                <a:latin typeface="Univers" pitchFamily="34" charset="0"/>
              </a:rPr>
              <a:t>Contracts for new data acquisition will be modified to match the new </a:t>
            </a:r>
            <a:r>
              <a:rPr lang="en-US" sz="2200" dirty="0" err="1">
                <a:latin typeface="Univers" pitchFamily="34" charset="0"/>
              </a:rPr>
              <a:t>NSRS</a:t>
            </a:r>
            <a:endParaRPr lang="en-US" sz="2200" dirty="0">
              <a:latin typeface="Univers" pitchFamily="34" charset="0"/>
            </a:endParaRPr>
          </a:p>
          <a:p>
            <a:pPr marL="798513" lvl="4" indent="-341313"/>
            <a:r>
              <a:rPr lang="en-US" sz="2200" dirty="0">
                <a:latin typeface="Univers" pitchFamily="34" charset="0"/>
              </a:rPr>
              <a:t>May have to re-use the source </a:t>
            </a:r>
            <a:r>
              <a:rPr lang="en-US" sz="2200" dirty="0" err="1">
                <a:latin typeface="Univers" pitchFamily="34" charset="0"/>
              </a:rPr>
              <a:t>OPR</a:t>
            </a:r>
            <a:r>
              <a:rPr lang="en-US" sz="2200" dirty="0">
                <a:latin typeface="Univers" pitchFamily="34" charset="0"/>
              </a:rPr>
              <a:t> </a:t>
            </a:r>
            <a:r>
              <a:rPr lang="en-US" sz="2200" dirty="0" err="1">
                <a:latin typeface="Univers" pitchFamily="34" charset="0"/>
              </a:rPr>
              <a:t>DEMs</a:t>
            </a:r>
            <a:r>
              <a:rPr lang="en-US" sz="2200" dirty="0">
                <a:latin typeface="Univers" pitchFamily="34" charset="0"/>
              </a:rPr>
              <a:t> to reproduce the 1 meter DEM if the accuracy trade-off is worth the processing time</a:t>
            </a:r>
          </a:p>
          <a:p>
            <a:pPr marL="798513" lvl="4" indent="-341313"/>
            <a:endParaRPr lang="en-US" sz="2200" dirty="0">
              <a:latin typeface="Univers" pitchFamily="34" charset="0"/>
            </a:endParaRPr>
          </a:p>
        </p:txBody>
      </p:sp>
    </p:spTree>
    <p:extLst>
      <p:ext uri="{BB962C8B-B14F-4D97-AF65-F5344CB8AC3E}">
        <p14:creationId xmlns:p14="http://schemas.microsoft.com/office/powerpoint/2010/main" val="91112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IFSAR and Related Products</a:t>
            </a:r>
          </a:p>
        </p:txBody>
      </p:sp>
      <p:sp>
        <p:nvSpPr>
          <p:cNvPr id="3" name="Content Placeholder 2"/>
          <p:cNvSpPr>
            <a:spLocks noGrp="1"/>
          </p:cNvSpPr>
          <p:nvPr>
            <p:ph type="body" idx="1"/>
          </p:nvPr>
        </p:nvSpPr>
        <p:spPr/>
        <p:txBody>
          <a:bodyPr>
            <a:normAutofit/>
          </a:bodyPr>
          <a:lstStyle/>
          <a:p>
            <a:pPr marL="741363" lvl="1" indent="-341313">
              <a:spcBef>
                <a:spcPts val="600"/>
              </a:spcBef>
              <a:buClr>
                <a:srgbClr val="493A13"/>
              </a:buClr>
              <a:buFont typeface="Wingdings" pitchFamily="2" charset="2"/>
              <a:buChar char="n"/>
            </a:pPr>
            <a:r>
              <a:rPr lang="en-US" sz="2400" dirty="0">
                <a:latin typeface="Univers" pitchFamily="34" charset="0"/>
              </a:rPr>
              <a:t>5 Meter DEM</a:t>
            </a:r>
          </a:p>
          <a:p>
            <a:pPr marL="741363" lvl="1" indent="-341313">
              <a:spcBef>
                <a:spcPts val="600"/>
              </a:spcBef>
              <a:buClr>
                <a:srgbClr val="493A13"/>
              </a:buClr>
              <a:buFont typeface="Wingdings" pitchFamily="2" charset="2"/>
              <a:buChar char="n"/>
            </a:pPr>
            <a:r>
              <a:rPr lang="en-US" sz="2400" dirty="0">
                <a:latin typeface="Univers" pitchFamily="34" charset="0"/>
              </a:rPr>
              <a:t>Digital Surface Model (DSM)</a:t>
            </a:r>
          </a:p>
          <a:p>
            <a:pPr marL="741363" lvl="1" indent="-341313">
              <a:spcBef>
                <a:spcPts val="600"/>
              </a:spcBef>
              <a:buClr>
                <a:srgbClr val="493A13"/>
              </a:buClr>
              <a:buFont typeface="Wingdings" pitchFamily="2" charset="2"/>
              <a:buChar char="n"/>
            </a:pPr>
            <a:r>
              <a:rPr lang="en-US" sz="2400" dirty="0" err="1">
                <a:latin typeface="Univers" pitchFamily="34" charset="0"/>
              </a:rPr>
              <a:t>Orthorectified</a:t>
            </a:r>
            <a:r>
              <a:rPr lang="en-US" sz="2400" dirty="0">
                <a:latin typeface="Univers" pitchFamily="34" charset="0"/>
              </a:rPr>
              <a:t> Radar Intensity Image (ORI)</a:t>
            </a:r>
          </a:p>
        </p:txBody>
      </p:sp>
    </p:spTree>
    <p:extLst>
      <p:ext uri="{BB962C8B-B14F-4D97-AF65-F5344CB8AC3E}">
        <p14:creationId xmlns:p14="http://schemas.microsoft.com/office/powerpoint/2010/main" val="110786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meter DEM</a:t>
            </a:r>
          </a:p>
        </p:txBody>
      </p:sp>
      <p:sp>
        <p:nvSpPr>
          <p:cNvPr id="3" name="Content Placeholder 2"/>
          <p:cNvSpPr>
            <a:spLocks noGrp="1"/>
          </p:cNvSpPr>
          <p:nvPr>
            <p:ph type="body" idx="1"/>
          </p:nvPr>
        </p:nvSpPr>
        <p:spPr/>
        <p:txBody>
          <a:bodyPr/>
          <a:lstStyle/>
          <a:p>
            <a:pPr marL="341313" indent="-341313">
              <a:spcBef>
                <a:spcPts val="600"/>
              </a:spcBef>
              <a:buClr>
                <a:srgbClr val="493A13"/>
              </a:buClr>
              <a:buFont typeface="Wingdings" pitchFamily="2" charset="2"/>
              <a:buChar char="n"/>
            </a:pPr>
            <a:r>
              <a:rPr lang="en-US" sz="2400" dirty="0">
                <a:latin typeface="Univers" pitchFamily="34" charset="0"/>
              </a:rPr>
              <a:t>Alaska IFSAR source</a:t>
            </a:r>
          </a:p>
          <a:p>
            <a:pPr marL="341313" indent="-341313">
              <a:spcBef>
                <a:spcPts val="600"/>
              </a:spcBef>
              <a:buClr>
                <a:srgbClr val="493A13"/>
              </a:buClr>
              <a:buFont typeface="Wingdings" pitchFamily="2" charset="2"/>
              <a:buChar char="n"/>
            </a:pPr>
            <a:r>
              <a:rPr lang="en-US" sz="2400" dirty="0">
                <a:latin typeface="Univers" pitchFamily="34" charset="0"/>
              </a:rPr>
              <a:t>Project-based</a:t>
            </a:r>
          </a:p>
          <a:p>
            <a:pPr marL="341313" indent="-341313">
              <a:spcBef>
                <a:spcPts val="600"/>
              </a:spcBef>
              <a:buClr>
                <a:srgbClr val="493A13"/>
              </a:buClr>
              <a:buFont typeface="Wingdings" pitchFamily="2" charset="2"/>
              <a:buChar char="n"/>
            </a:pPr>
            <a:r>
              <a:rPr lang="en-US" sz="2400" dirty="0">
                <a:latin typeface="Univers" pitchFamily="34" charset="0"/>
              </a:rPr>
              <a:t>Bare earth</a:t>
            </a:r>
          </a:p>
          <a:p>
            <a:pPr marL="341313" indent="-341313">
              <a:spcBef>
                <a:spcPts val="600"/>
              </a:spcBef>
              <a:buClr>
                <a:srgbClr val="493A13"/>
              </a:buClr>
              <a:buFont typeface="Wingdings" pitchFamily="2" charset="2"/>
              <a:buChar char="n"/>
            </a:pPr>
            <a:r>
              <a:rPr lang="en-US" sz="2400" dirty="0">
                <a:latin typeface="Univers" pitchFamily="34" charset="0"/>
              </a:rPr>
              <a:t>Hydro-flattened</a:t>
            </a:r>
          </a:p>
          <a:p>
            <a:pPr marL="341313" indent="-341313">
              <a:spcBef>
                <a:spcPts val="600"/>
              </a:spcBef>
              <a:buClr>
                <a:srgbClr val="493A13"/>
              </a:buClr>
              <a:buFont typeface="Wingdings" pitchFamily="2" charset="2"/>
              <a:buChar char="n"/>
            </a:pPr>
            <a:r>
              <a:rPr lang="en-US" sz="2400" dirty="0">
                <a:latin typeface="Univers" pitchFamily="34" charset="0"/>
              </a:rPr>
              <a:t>15’ x 15’ tile</a:t>
            </a:r>
          </a:p>
          <a:p>
            <a:pPr marL="341313" indent="-341313">
              <a:spcBef>
                <a:spcPts val="600"/>
              </a:spcBef>
              <a:buClr>
                <a:srgbClr val="493A13"/>
              </a:buClr>
              <a:buFont typeface="Wingdings" pitchFamily="2" charset="2"/>
              <a:buChar char="n"/>
            </a:pPr>
            <a:r>
              <a:rPr lang="en-US" sz="2400" dirty="0" err="1">
                <a:latin typeface="Univers" pitchFamily="34" charset="0"/>
              </a:rPr>
              <a:t>GeoTIFF</a:t>
            </a:r>
            <a:r>
              <a:rPr lang="en-US" sz="2400" dirty="0">
                <a:latin typeface="Univers" pitchFamily="34" charset="0"/>
              </a:rPr>
              <a:t> format</a:t>
            </a:r>
          </a:p>
          <a:p>
            <a:pPr marL="341313" indent="-341313">
              <a:spcBef>
                <a:spcPts val="600"/>
              </a:spcBef>
              <a:buClr>
                <a:srgbClr val="493A13"/>
              </a:buClr>
              <a:buFont typeface="Wingdings" pitchFamily="2" charset="2"/>
              <a:buChar char="n"/>
            </a:pPr>
            <a:r>
              <a:rPr lang="en-US" sz="2400" dirty="0">
                <a:latin typeface="Univers" pitchFamily="34" charset="0"/>
              </a:rPr>
              <a:t>Horizontal Datum: NAD 1983 (</a:t>
            </a:r>
            <a:r>
              <a:rPr lang="en-US" sz="2400" dirty="0" err="1">
                <a:latin typeface="Univers" pitchFamily="34" charset="0"/>
              </a:rPr>
              <a:t>CORS</a:t>
            </a:r>
            <a:r>
              <a:rPr lang="en-US" sz="2400" dirty="0">
                <a:latin typeface="Univers" pitchFamily="34" charset="0"/>
              </a:rPr>
              <a:t> 1996) Alaska Albers Equal Area projection </a:t>
            </a:r>
          </a:p>
          <a:p>
            <a:pPr marL="341313" indent="-341313">
              <a:spcBef>
                <a:spcPts val="600"/>
              </a:spcBef>
              <a:buClr>
                <a:srgbClr val="493A13"/>
              </a:buClr>
              <a:buFont typeface="Wingdings" pitchFamily="2" charset="2"/>
              <a:buChar char="n"/>
            </a:pPr>
            <a:r>
              <a:rPr lang="en-US" sz="2400" dirty="0">
                <a:latin typeface="Univers" pitchFamily="34" charset="0"/>
              </a:rPr>
              <a:t>Vertical Datum: </a:t>
            </a:r>
            <a:r>
              <a:rPr lang="en-US" sz="2400" dirty="0" err="1">
                <a:latin typeface="Univers" pitchFamily="34" charset="0"/>
              </a:rPr>
              <a:t>NAVD</a:t>
            </a:r>
            <a:r>
              <a:rPr lang="en-US" sz="2400" dirty="0">
                <a:latin typeface="Univers" pitchFamily="34" charset="0"/>
              </a:rPr>
              <a:t> 1988 (Various Geoid Models)</a:t>
            </a:r>
          </a:p>
          <a:p>
            <a:endParaRPr lang="en-US" dirty="0"/>
          </a:p>
        </p:txBody>
      </p:sp>
    </p:spTree>
    <p:extLst>
      <p:ext uri="{BB962C8B-B14F-4D97-AF65-F5344CB8AC3E}">
        <p14:creationId xmlns:p14="http://schemas.microsoft.com/office/powerpoint/2010/main" val="288756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IFSAR Products</a:t>
            </a:r>
          </a:p>
        </p:txBody>
      </p:sp>
      <p:sp>
        <p:nvSpPr>
          <p:cNvPr id="3" name="Content Placeholder 2"/>
          <p:cNvSpPr>
            <a:spLocks noGrp="1"/>
          </p:cNvSpPr>
          <p:nvPr>
            <p:ph type="body" idx="1"/>
          </p:nvPr>
        </p:nvSpPr>
        <p:spPr>
          <a:xfrm>
            <a:off x="1905000" y="1219200"/>
            <a:ext cx="8077200" cy="5105400"/>
          </a:xfrm>
        </p:spPr>
        <p:txBody>
          <a:bodyPr>
            <a:normAutofit/>
          </a:bodyPr>
          <a:lstStyle/>
          <a:p>
            <a:pPr marL="222250" indent="0">
              <a:spcBef>
                <a:spcPts val="0"/>
              </a:spcBef>
              <a:buNone/>
            </a:pPr>
            <a:r>
              <a:rPr lang="en-US" sz="3600" dirty="0">
                <a:solidFill>
                  <a:srgbClr val="006F4B"/>
                </a:solidFill>
                <a:latin typeface="+mj-lt"/>
                <a:ea typeface="+mj-ea"/>
                <a:cs typeface="+mj-cs"/>
              </a:rPr>
              <a:t>DSM</a:t>
            </a:r>
          </a:p>
          <a:p>
            <a:pPr marL="741363" lvl="1" indent="-341313">
              <a:spcBef>
                <a:spcPts val="600"/>
              </a:spcBef>
              <a:buClr>
                <a:srgbClr val="493A13"/>
              </a:buClr>
              <a:buFont typeface="Wingdings" pitchFamily="2" charset="2"/>
              <a:buChar char="n"/>
            </a:pPr>
            <a:r>
              <a:rPr lang="en-US" sz="2200" dirty="0">
                <a:latin typeface="Univers" pitchFamily="34" charset="0"/>
              </a:rPr>
              <a:t>Digital Surface Model (DSM)</a:t>
            </a:r>
          </a:p>
          <a:p>
            <a:pPr marL="741363" lvl="1" indent="-341313">
              <a:spcBef>
                <a:spcPts val="600"/>
              </a:spcBef>
              <a:buClr>
                <a:srgbClr val="493A13"/>
              </a:buClr>
              <a:buFont typeface="Wingdings" pitchFamily="2" charset="2"/>
              <a:buChar char="n"/>
            </a:pPr>
            <a:r>
              <a:rPr lang="en-US" sz="2200" dirty="0">
                <a:latin typeface="Univers" pitchFamily="34" charset="0"/>
              </a:rPr>
              <a:t>Project-based</a:t>
            </a:r>
          </a:p>
          <a:p>
            <a:pPr marL="741363" lvl="1" indent="-341313">
              <a:spcBef>
                <a:spcPts val="600"/>
              </a:spcBef>
              <a:buClr>
                <a:srgbClr val="493A13"/>
              </a:buClr>
              <a:buFont typeface="Wingdings" pitchFamily="2" charset="2"/>
              <a:buChar char="n"/>
            </a:pPr>
            <a:r>
              <a:rPr lang="en-US" sz="2200" dirty="0">
                <a:latin typeface="Univers" pitchFamily="34" charset="0"/>
              </a:rPr>
              <a:t>Alaska Albers Equal Area projection </a:t>
            </a:r>
          </a:p>
          <a:p>
            <a:pPr marL="741363" lvl="1" indent="-341313">
              <a:spcBef>
                <a:spcPts val="600"/>
              </a:spcBef>
              <a:buClr>
                <a:srgbClr val="493A13"/>
              </a:buClr>
              <a:buFont typeface="Wingdings" pitchFamily="2" charset="2"/>
              <a:buChar char="n"/>
            </a:pPr>
            <a:r>
              <a:rPr lang="en-US" sz="2200" dirty="0" err="1">
                <a:latin typeface="Univers" pitchFamily="34" charset="0"/>
              </a:rPr>
              <a:t>GeoTIFF</a:t>
            </a:r>
            <a:r>
              <a:rPr lang="en-US" sz="2200" dirty="0">
                <a:latin typeface="Univers" pitchFamily="34" charset="0"/>
              </a:rPr>
              <a:t> format </a:t>
            </a:r>
          </a:p>
          <a:p>
            <a:pPr marL="222250" indent="0">
              <a:buNone/>
            </a:pPr>
            <a:r>
              <a:rPr lang="en-US" sz="3600" dirty="0">
                <a:solidFill>
                  <a:srgbClr val="006F4B"/>
                </a:solidFill>
                <a:latin typeface="+mj-lt"/>
                <a:ea typeface="+mj-ea"/>
                <a:cs typeface="+mj-cs"/>
              </a:rPr>
              <a:t>ORI</a:t>
            </a:r>
          </a:p>
          <a:p>
            <a:pPr marL="741363" lvl="1" indent="-341313">
              <a:spcBef>
                <a:spcPts val="600"/>
              </a:spcBef>
              <a:buClr>
                <a:srgbClr val="493A13"/>
              </a:buClr>
              <a:buFont typeface="Wingdings" pitchFamily="2" charset="2"/>
              <a:buChar char="n"/>
            </a:pPr>
            <a:r>
              <a:rPr lang="en-US" sz="2200" dirty="0" err="1">
                <a:latin typeface="Univers" pitchFamily="34" charset="0"/>
              </a:rPr>
              <a:t>Orthorectified</a:t>
            </a:r>
            <a:r>
              <a:rPr lang="en-US" sz="2200" dirty="0">
                <a:latin typeface="Univers" pitchFamily="34" charset="0"/>
              </a:rPr>
              <a:t> Radar Intensity Image (ORI)</a:t>
            </a:r>
          </a:p>
          <a:p>
            <a:pPr marL="741363" lvl="1" indent="-341313">
              <a:spcBef>
                <a:spcPts val="600"/>
              </a:spcBef>
              <a:buClr>
                <a:srgbClr val="493A13"/>
              </a:buClr>
              <a:buFont typeface="Wingdings" pitchFamily="2" charset="2"/>
              <a:buChar char="n"/>
            </a:pPr>
            <a:r>
              <a:rPr lang="en-US" sz="2200" dirty="0">
                <a:latin typeface="Univers" pitchFamily="34" charset="0"/>
              </a:rPr>
              <a:t>Project-based</a:t>
            </a:r>
          </a:p>
          <a:p>
            <a:pPr marL="741363" lvl="1" indent="-341313">
              <a:spcBef>
                <a:spcPts val="600"/>
              </a:spcBef>
              <a:buClr>
                <a:srgbClr val="493A13"/>
              </a:buClr>
              <a:buFont typeface="Wingdings" pitchFamily="2" charset="2"/>
              <a:buChar char="n"/>
            </a:pPr>
            <a:r>
              <a:rPr lang="en-US" sz="2200" dirty="0">
                <a:latin typeface="Univers" pitchFamily="34" charset="0"/>
              </a:rPr>
              <a:t>Alaska Albers Equal Area projection </a:t>
            </a:r>
          </a:p>
          <a:p>
            <a:pPr marL="741363" lvl="1" indent="-341313">
              <a:spcBef>
                <a:spcPts val="600"/>
              </a:spcBef>
              <a:buClr>
                <a:srgbClr val="493A13"/>
              </a:buClr>
              <a:buFont typeface="Wingdings" pitchFamily="2" charset="2"/>
              <a:buChar char="n"/>
            </a:pPr>
            <a:r>
              <a:rPr lang="en-US" sz="2200" dirty="0" err="1">
                <a:latin typeface="Univers" pitchFamily="34" charset="0"/>
              </a:rPr>
              <a:t>GeoTIFF</a:t>
            </a:r>
            <a:r>
              <a:rPr lang="en-US" sz="2200" dirty="0">
                <a:latin typeface="Univers" pitchFamily="34" charset="0"/>
              </a:rPr>
              <a:t> format </a:t>
            </a:r>
          </a:p>
        </p:txBody>
      </p:sp>
    </p:spTree>
    <p:extLst>
      <p:ext uri="{BB962C8B-B14F-4D97-AF65-F5344CB8AC3E}">
        <p14:creationId xmlns:p14="http://schemas.microsoft.com/office/powerpoint/2010/main" val="254277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5-Meter DEM, DSM, and ORI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47795" y="970994"/>
            <a:ext cx="6753608" cy="525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66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a:off x="1600200" y="352426"/>
            <a:ext cx="887716" cy="409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9500941" y="178118"/>
            <a:ext cx="887716" cy="18030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5" descr="D:\Lori\Conferences_Papers_Presentations\2015 ASPRS\3DEP Products and Download\Product Screen Shots\Zoomed in plan view\5m DEM gr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40" y="76200"/>
            <a:ext cx="4754880" cy="3322688"/>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74"/>
          <p:cNvSpPr txBox="1"/>
          <p:nvPr/>
        </p:nvSpPr>
        <p:spPr>
          <a:xfrm>
            <a:off x="3673386" y="321940"/>
            <a:ext cx="2290026" cy="380249"/>
          </a:xfrm>
          <a:prstGeom prst="rect">
            <a:avLst/>
          </a:prstGeom>
          <a:noFill/>
          <a:ln>
            <a:noFill/>
          </a:ln>
        </p:spPr>
        <p:txBody>
          <a:bodyPr lIns="91425" tIns="45700" rIns="91425" bIns="45700" anchor="t" anchorCtr="0">
            <a:noAutofit/>
          </a:bodyPr>
          <a:lstStyle/>
          <a:p>
            <a:pPr>
              <a:spcBef>
                <a:spcPts val="0"/>
              </a:spcBef>
              <a:buSzPct val="25000"/>
            </a:pPr>
            <a:r>
              <a:rPr lang="en-US" sz="3600" b="1" dirty="0">
                <a:solidFill>
                  <a:srgbClr val="FFFFFF"/>
                </a:solidFill>
                <a:latin typeface="Calibri"/>
                <a:ea typeface="Calibri"/>
                <a:cs typeface="Calibri"/>
                <a:sym typeface="Calibri"/>
              </a:rPr>
              <a:t>5 Meter</a:t>
            </a:r>
          </a:p>
        </p:txBody>
      </p:sp>
      <p:pic>
        <p:nvPicPr>
          <p:cNvPr id="15" name="Picture 2" descr="D:\Lori\Conferences_Papers_Presentations\2015 ASPRS\3DEP Products and Download\Product Screen Shots\Zoomed in plan view\5m DSM gr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412" y="77379"/>
            <a:ext cx="4754880" cy="3322687"/>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174"/>
          <p:cNvSpPr txBox="1"/>
          <p:nvPr/>
        </p:nvSpPr>
        <p:spPr>
          <a:xfrm>
            <a:off x="9668610" y="321940"/>
            <a:ext cx="1440094" cy="470545"/>
          </a:xfrm>
          <a:prstGeom prst="rect">
            <a:avLst/>
          </a:prstGeom>
          <a:noFill/>
          <a:ln>
            <a:noFill/>
          </a:ln>
        </p:spPr>
        <p:txBody>
          <a:bodyPr lIns="91425" tIns="45700" rIns="91425" bIns="45700" anchor="t" anchorCtr="0">
            <a:noAutofit/>
          </a:bodyPr>
          <a:lstStyle/>
          <a:p>
            <a:pPr>
              <a:spcBef>
                <a:spcPts val="0"/>
              </a:spcBef>
              <a:buSzPct val="25000"/>
            </a:pPr>
            <a:r>
              <a:rPr lang="en-US" sz="3600" b="1" dirty="0">
                <a:solidFill>
                  <a:srgbClr val="FFFFFF"/>
                </a:solidFill>
                <a:latin typeface="Calibri"/>
                <a:ea typeface="Calibri"/>
                <a:cs typeface="Calibri"/>
                <a:sym typeface="Calibri"/>
              </a:rPr>
              <a:t>DSM</a:t>
            </a:r>
          </a:p>
        </p:txBody>
      </p:sp>
      <p:pic>
        <p:nvPicPr>
          <p:cNvPr id="17" name="Picture 2" descr="D:\Lori\Conferences_Papers_Presentations\2015 ASPRS\3DEP Products and Download\Product Screen Shots\Zoomed in plan view\5m OR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3477805"/>
            <a:ext cx="4754880" cy="3322687"/>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74"/>
          <p:cNvSpPr txBox="1"/>
          <p:nvPr/>
        </p:nvSpPr>
        <p:spPr>
          <a:xfrm>
            <a:off x="7555777" y="3733800"/>
            <a:ext cx="1652446" cy="752231"/>
          </a:xfrm>
          <a:prstGeom prst="rect">
            <a:avLst/>
          </a:prstGeom>
          <a:noFill/>
          <a:ln>
            <a:noFill/>
          </a:ln>
        </p:spPr>
        <p:txBody>
          <a:bodyPr lIns="91425" tIns="45700" rIns="91425" bIns="45700" anchor="t" anchorCtr="0">
            <a:noAutofit/>
          </a:bodyPr>
          <a:lstStyle/>
          <a:p>
            <a:pPr>
              <a:spcBef>
                <a:spcPts val="0"/>
              </a:spcBef>
              <a:buSzPct val="25000"/>
            </a:pPr>
            <a:r>
              <a:rPr lang="en-US" sz="3600" b="1" dirty="0">
                <a:solidFill>
                  <a:srgbClr val="FFFFFF"/>
                </a:solidFill>
                <a:latin typeface="Calibri"/>
                <a:ea typeface="Calibri"/>
                <a:cs typeface="Calibri"/>
                <a:sym typeface="Calibri"/>
              </a:rPr>
              <a:t>ORI</a:t>
            </a:r>
          </a:p>
        </p:txBody>
      </p:sp>
    </p:spTree>
    <p:extLst>
      <p:ext uri="{BB962C8B-B14F-4D97-AF65-F5344CB8AC3E}">
        <p14:creationId xmlns:p14="http://schemas.microsoft.com/office/powerpoint/2010/main" val="3363927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dirty="0"/>
              <a:t>5 Meter, DSM, ORI</a:t>
            </a:r>
          </a:p>
        </p:txBody>
      </p:sp>
      <p:sp>
        <p:nvSpPr>
          <p:cNvPr id="8" name="Content Placeholder 2"/>
          <p:cNvSpPr>
            <a:spLocks noGrp="1"/>
          </p:cNvSpPr>
          <p:nvPr>
            <p:ph type="body" idx="1"/>
          </p:nvPr>
        </p:nvSpPr>
        <p:spPr>
          <a:xfrm>
            <a:off x="508000" y="1295400"/>
            <a:ext cx="10388599" cy="4495800"/>
          </a:xfrm>
        </p:spPr>
        <p:txBody>
          <a:bodyPr>
            <a:normAutofit/>
          </a:bodyPr>
          <a:lstStyle/>
          <a:p>
            <a:pPr marL="400050" lvl="1" indent="0">
              <a:spcBef>
                <a:spcPts val="600"/>
              </a:spcBef>
              <a:buClr>
                <a:srgbClr val="493A13"/>
              </a:buClr>
              <a:buNone/>
            </a:pPr>
            <a:r>
              <a:rPr lang="en-US" sz="2200" dirty="0">
                <a:latin typeface="Univers" pitchFamily="34" charset="0"/>
              </a:rPr>
              <a:t>Transition Planning</a:t>
            </a:r>
          </a:p>
          <a:p>
            <a:pPr marL="798513" lvl="4" indent="-341313"/>
            <a:r>
              <a:rPr lang="en-US" sz="2200" dirty="0">
                <a:latin typeface="Univers" pitchFamily="34" charset="0"/>
              </a:rPr>
              <a:t>Collection efforts should be complete by 2022</a:t>
            </a:r>
          </a:p>
          <a:p>
            <a:pPr marL="798513" lvl="4" indent="-341313"/>
            <a:r>
              <a:rPr lang="en-US" sz="2200" dirty="0">
                <a:latin typeface="Univers" pitchFamily="34" charset="0"/>
              </a:rPr>
              <a:t>5 Meter, DSM and ORI will probably stay in the source projection and tiling scheme</a:t>
            </a:r>
          </a:p>
          <a:p>
            <a:pPr marL="798513" lvl="4" indent="-341313"/>
            <a:r>
              <a:rPr lang="en-US" sz="2200" dirty="0">
                <a:latin typeface="Univers" pitchFamily="34" charset="0"/>
              </a:rPr>
              <a:t>Minimum 350 meter overlap between tiles</a:t>
            </a:r>
          </a:p>
          <a:p>
            <a:pPr marL="798513" lvl="4" indent="-341313"/>
            <a:r>
              <a:rPr lang="en-US" sz="2200" dirty="0">
                <a:latin typeface="Univers" pitchFamily="34" charset="0"/>
              </a:rPr>
              <a:t>If there is a customer demand, we can create a </a:t>
            </a:r>
            <a:r>
              <a:rPr lang="en-US" sz="2200" dirty="0" err="1">
                <a:latin typeface="Univers" pitchFamily="34" charset="0"/>
              </a:rPr>
              <a:t>VRT</a:t>
            </a:r>
            <a:r>
              <a:rPr lang="en-US" sz="2200" dirty="0">
                <a:latin typeface="Univers" pitchFamily="34" charset="0"/>
              </a:rPr>
              <a:t> or Mosaic Dataset of the entire Alaska project and re-tile/re-project the data as long as there is a new </a:t>
            </a:r>
            <a:r>
              <a:rPr lang="en-US" sz="2200" dirty="0" err="1">
                <a:latin typeface="Univers" pitchFamily="34" charset="0"/>
              </a:rPr>
              <a:t>EPSG</a:t>
            </a:r>
            <a:r>
              <a:rPr lang="en-US" sz="2200" dirty="0">
                <a:latin typeface="Univers" pitchFamily="34" charset="0"/>
              </a:rPr>
              <a:t> code for the Alaska Albers Equal Area Projection</a:t>
            </a:r>
          </a:p>
        </p:txBody>
      </p:sp>
    </p:spTree>
    <p:extLst>
      <p:ext uri="{BB962C8B-B14F-4D97-AF65-F5344CB8AC3E}">
        <p14:creationId xmlns:p14="http://schemas.microsoft.com/office/powerpoint/2010/main" val="4030794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7962"/>
            <a:ext cx="10363200" cy="1362075"/>
          </a:xfrm>
        </p:spPr>
        <p:txBody>
          <a:bodyPr/>
          <a:lstStyle/>
          <a:p>
            <a:r>
              <a:rPr lang="en-US" dirty="0"/>
              <a:t>3DEP Lidar National Indexing Scheme Case Study</a:t>
            </a:r>
          </a:p>
        </p:txBody>
      </p:sp>
    </p:spTree>
    <p:extLst>
      <p:ext uri="{BB962C8B-B14F-4D97-AF65-F5344CB8AC3E}">
        <p14:creationId xmlns:p14="http://schemas.microsoft.com/office/powerpoint/2010/main" val="413986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3DEP National Indexing Scheme</a:t>
            </a:r>
          </a:p>
        </p:txBody>
      </p:sp>
      <p:sp>
        <p:nvSpPr>
          <p:cNvPr id="3" name="Content Placeholder 2"/>
          <p:cNvSpPr>
            <a:spLocks noGrp="1"/>
          </p:cNvSpPr>
          <p:nvPr>
            <p:ph type="body" idx="1"/>
          </p:nvPr>
        </p:nvSpPr>
        <p:spPr/>
        <p:txBody>
          <a:bodyPr/>
          <a:lstStyle/>
          <a:p>
            <a:pPr lvl="0"/>
            <a:r>
              <a:rPr lang="en-US" sz="2400" dirty="0">
                <a:latin typeface="Univers"/>
              </a:rPr>
              <a:t>Created to make acquisition of high resolution elevation data more consistent and standardized</a:t>
            </a:r>
          </a:p>
          <a:p>
            <a:pPr lvl="0"/>
            <a:r>
              <a:rPr lang="en-US" sz="2400" dirty="0">
                <a:latin typeface="Univers"/>
              </a:rPr>
              <a:t>Prevent gaps or unnecessary overlaps with adjacent projects</a:t>
            </a:r>
          </a:p>
          <a:p>
            <a:pPr lvl="0"/>
            <a:r>
              <a:rPr lang="en-US" sz="2400" dirty="0">
                <a:latin typeface="Univers"/>
              </a:rPr>
              <a:t>Coordinate reference system is NAD 1983 (2011) Albers Equal Area (</a:t>
            </a:r>
            <a:r>
              <a:rPr lang="en-US" sz="2400" dirty="0" err="1">
                <a:latin typeface="Univers"/>
              </a:rPr>
              <a:t>EPSG</a:t>
            </a:r>
            <a:r>
              <a:rPr lang="en-US" sz="2400" dirty="0">
                <a:latin typeface="Univers"/>
              </a:rPr>
              <a:t> code 6350), with XYZ units in meters.</a:t>
            </a:r>
          </a:p>
          <a:p>
            <a:pPr marL="341313" indent="-341313">
              <a:spcBef>
                <a:spcPts val="600"/>
              </a:spcBef>
            </a:pPr>
            <a:r>
              <a:rPr lang="en-US" sz="2400" dirty="0">
                <a:latin typeface="Univers"/>
              </a:rPr>
              <a:t>Each tile is 1 square kilometer (km2) in area </a:t>
            </a:r>
          </a:p>
        </p:txBody>
      </p:sp>
    </p:spTree>
    <p:extLst>
      <p:ext uri="{BB962C8B-B14F-4D97-AF65-F5344CB8AC3E}">
        <p14:creationId xmlns:p14="http://schemas.microsoft.com/office/powerpoint/2010/main" val="23811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3D Elevation Program?</a:t>
            </a:r>
          </a:p>
        </p:txBody>
      </p:sp>
      <p:sp>
        <p:nvSpPr>
          <p:cNvPr id="3" name="Text Placeholder 2"/>
          <p:cNvSpPr>
            <a:spLocks noGrp="1"/>
          </p:cNvSpPr>
          <p:nvPr>
            <p:ph type="body" idx="1"/>
          </p:nvPr>
        </p:nvSpPr>
        <p:spPr>
          <a:xfrm>
            <a:off x="508001" y="1198562"/>
            <a:ext cx="11074399" cy="3706810"/>
          </a:xfrm>
        </p:spPr>
        <p:txBody>
          <a:bodyPr>
            <a:normAutofit fontScale="92500" lnSpcReduction="20000"/>
          </a:bodyPr>
          <a:lstStyle/>
          <a:p>
            <a:pPr marL="222250" indent="0">
              <a:buNone/>
            </a:pPr>
            <a:r>
              <a:rPr lang="en-US" b="1" dirty="0">
                <a:latin typeface="Univers" panose="020B0503020202020204" pitchFamily="34" charset="0"/>
              </a:rPr>
              <a:t>3DEP is a call for community action to…</a:t>
            </a:r>
          </a:p>
          <a:p>
            <a:pPr>
              <a:buClrTx/>
            </a:pPr>
            <a:r>
              <a:rPr lang="en-US" dirty="0">
                <a:latin typeface="Univers" panose="020B0503020202020204" pitchFamily="34" charset="0"/>
              </a:rPr>
              <a:t>Address the mission-critical requirements of 34 Federal agencies, </a:t>
            </a:r>
            <a:br>
              <a:rPr lang="en-US" dirty="0">
                <a:latin typeface="Univers" panose="020B0503020202020204" pitchFamily="34" charset="0"/>
              </a:rPr>
            </a:br>
            <a:r>
              <a:rPr lang="en-US" dirty="0">
                <a:latin typeface="Univers" panose="020B0503020202020204" pitchFamily="34" charset="0"/>
              </a:rPr>
              <a:t>50 states, and a sampling of local governments, tribes, private and not‐for profit organizations documented in the National Enhanced Elevation Assessment</a:t>
            </a:r>
          </a:p>
          <a:p>
            <a:pPr>
              <a:buClrTx/>
            </a:pPr>
            <a:r>
              <a:rPr lang="en-US" dirty="0">
                <a:latin typeface="Univers" panose="020B0503020202020204" pitchFamily="34" charset="0"/>
              </a:rPr>
              <a:t>Increase the overall investment in 3D data from about $45 M to $146 M annually to return more than $690 million annually in new benefits</a:t>
            </a:r>
          </a:p>
          <a:p>
            <a:pPr>
              <a:buClrTx/>
            </a:pPr>
            <a:r>
              <a:rPr lang="en-US" dirty="0">
                <a:latin typeface="Univers" panose="020B0503020202020204" pitchFamily="34" charset="0"/>
              </a:rPr>
              <a:t>Leverage collaboration among Federal, state, local and tribal partners to systematically complete national 3D data coverage in 8 years</a:t>
            </a:r>
          </a:p>
          <a:p>
            <a:pPr>
              <a:buClrTx/>
            </a:pPr>
            <a:r>
              <a:rPr lang="en-US" dirty="0">
                <a:latin typeface="Univers" panose="020B0503020202020204" pitchFamily="34" charset="0"/>
              </a:rPr>
              <a:t>Completely refresh national elevation data holdings with new lidar and IFSAR elevation data products and services</a:t>
            </a:r>
          </a:p>
          <a:p>
            <a:endParaRPr lang="en-US" dirty="0"/>
          </a:p>
        </p:txBody>
      </p:sp>
      <p:grpSp>
        <p:nvGrpSpPr>
          <p:cNvPr id="4" name="Group 3"/>
          <p:cNvGrpSpPr/>
          <p:nvPr/>
        </p:nvGrpSpPr>
        <p:grpSpPr>
          <a:xfrm>
            <a:off x="1719282" y="5029200"/>
            <a:ext cx="4388673" cy="1117860"/>
            <a:chOff x="613926" y="4442431"/>
            <a:chExt cx="6661464" cy="2137550"/>
          </a:xfrm>
        </p:grpSpPr>
        <p:grpSp>
          <p:nvGrpSpPr>
            <p:cNvPr id="5" name="Group 4"/>
            <p:cNvGrpSpPr/>
            <p:nvPr/>
          </p:nvGrpSpPr>
          <p:grpSpPr>
            <a:xfrm>
              <a:off x="613926" y="5796800"/>
              <a:ext cx="6661464" cy="783181"/>
              <a:chOff x="613926" y="6138532"/>
              <a:chExt cx="6661464" cy="783181"/>
            </a:xfrm>
          </p:grpSpPr>
          <p:sp>
            <p:nvSpPr>
              <p:cNvPr id="11" name="TextBox 54"/>
              <p:cNvSpPr txBox="1"/>
              <p:nvPr/>
            </p:nvSpPr>
            <p:spPr>
              <a:xfrm>
                <a:off x="613926" y="6156631"/>
                <a:ext cx="2340788" cy="765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bg1">
                        <a:lumMod val="50000"/>
                      </a:schemeClr>
                    </a:solidFill>
                    <a:latin typeface="Univers" panose="020B0503020202020204" pitchFamily="34" charset="0"/>
                  </a:rPr>
                  <a:t>Natural Resource Conservation</a:t>
                </a:r>
              </a:p>
            </p:txBody>
          </p:sp>
          <p:sp>
            <p:nvSpPr>
              <p:cNvPr id="12" name="TextBox 55"/>
              <p:cNvSpPr txBox="1"/>
              <p:nvPr/>
            </p:nvSpPr>
            <p:spPr>
              <a:xfrm>
                <a:off x="2811508" y="6156631"/>
                <a:ext cx="2340787" cy="765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bg1">
                        <a:lumMod val="50000"/>
                      </a:schemeClr>
                    </a:solidFill>
                    <a:latin typeface="Univers" panose="020B0503020202020204" pitchFamily="34" charset="0"/>
                  </a:rPr>
                  <a:t>Infrastructure Management</a:t>
                </a:r>
              </a:p>
            </p:txBody>
          </p:sp>
          <p:sp>
            <p:nvSpPr>
              <p:cNvPr id="13" name="TextBox 56"/>
              <p:cNvSpPr txBox="1"/>
              <p:nvPr/>
            </p:nvSpPr>
            <p:spPr>
              <a:xfrm>
                <a:off x="4934601" y="6138532"/>
                <a:ext cx="2340789" cy="47081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bg1">
                        <a:lumMod val="50000"/>
                      </a:schemeClr>
                    </a:solidFill>
                    <a:latin typeface="Univers" panose="020B0503020202020204" pitchFamily="34" charset="0"/>
                  </a:rPr>
                  <a:t>Flood Risk Mitigation</a:t>
                </a:r>
              </a:p>
            </p:txBody>
          </p:sp>
        </p:grpSp>
        <p:grpSp>
          <p:nvGrpSpPr>
            <p:cNvPr id="6" name="Group 5"/>
            <p:cNvGrpSpPr/>
            <p:nvPr/>
          </p:nvGrpSpPr>
          <p:grpSpPr>
            <a:xfrm>
              <a:off x="1059917" y="4442431"/>
              <a:ext cx="6039233" cy="1374432"/>
              <a:chOff x="1059917" y="4839579"/>
              <a:chExt cx="6039233" cy="1374432"/>
            </a:xfrm>
          </p:grpSpPr>
          <p:grpSp>
            <p:nvGrpSpPr>
              <p:cNvPr id="7" name="Group 6"/>
              <p:cNvGrpSpPr/>
              <p:nvPr/>
            </p:nvGrpSpPr>
            <p:grpSpPr>
              <a:xfrm>
                <a:off x="1059917" y="4839579"/>
                <a:ext cx="6039233" cy="1368672"/>
                <a:chOff x="1005575" y="2988983"/>
                <a:chExt cx="5303375" cy="1368672"/>
              </a:xfrm>
            </p:grpSpPr>
            <p:pic>
              <p:nvPicPr>
                <p:cNvPr id="9" name="Picture 8" descr="Screen shot 2012-01-12 at 7.51.25 PM.png"/>
                <p:cNvPicPr>
                  <a:picLocks noChangeAspect="1"/>
                </p:cNvPicPr>
                <p:nvPr/>
              </p:nvPicPr>
              <p:blipFill rotWithShape="1">
                <a:blip r:embed="rId3" cstate="print"/>
                <a:srcRect l="18588"/>
                <a:stretch/>
              </p:blipFill>
              <p:spPr>
                <a:xfrm>
                  <a:off x="4635469" y="3009631"/>
                  <a:ext cx="1673481" cy="1316948"/>
                </a:xfrm>
                <a:prstGeom prst="rect">
                  <a:avLst/>
                </a:prstGeom>
                <a:ln>
                  <a:noFill/>
                </a:ln>
                <a:effectLst>
                  <a:outerShdw blurRad="292100" dist="139700" dir="2700000" algn="tl" rotWithShape="0">
                    <a:srgbClr val="333333">
                      <a:alpha val="65000"/>
                    </a:srgbClr>
                  </a:outerShdw>
                </a:effectLst>
              </p:spPr>
            </p:pic>
            <p:pic>
              <p:nvPicPr>
                <p:cNvPr id="10" name="Picture 9" descr="Screen shot 2012-01-12 at 7.50.10 PM.png"/>
                <p:cNvPicPr>
                  <a:picLocks noChangeAspect="1"/>
                </p:cNvPicPr>
                <p:nvPr/>
              </p:nvPicPr>
              <p:blipFill rotWithShape="1">
                <a:blip r:embed="rId4" cstate="print"/>
                <a:srcRect l="19053"/>
                <a:stretch/>
              </p:blipFill>
              <p:spPr>
                <a:xfrm>
                  <a:off x="1005575" y="2988983"/>
                  <a:ext cx="1663921" cy="1368672"/>
                </a:xfrm>
                <a:prstGeom prst="rect">
                  <a:avLst/>
                </a:prstGeom>
                <a:ln>
                  <a:noFill/>
                </a:ln>
                <a:effectLst>
                  <a:outerShdw blurRad="292100" dist="139700" dir="2700000" algn="tl" rotWithShape="0">
                    <a:srgbClr val="333333">
                      <a:alpha val="65000"/>
                    </a:srgbClr>
                  </a:outerShdw>
                </a:effectLst>
              </p:spPr>
            </p:pic>
          </p:grpSp>
          <p:pic>
            <p:nvPicPr>
              <p:cNvPr id="8" name="Picture 7" descr="philly-residential"/>
              <p:cNvPicPr/>
              <p:nvPr/>
            </p:nvPicPr>
            <p:blipFill rotWithShape="1">
              <a:blip r:embed="rId5" cstate="print"/>
              <a:srcRect l="-1" r="20711" b="19945"/>
              <a:stretch/>
            </p:blipFill>
            <p:spPr bwMode="auto">
              <a:xfrm>
                <a:off x="3166740" y="4839579"/>
                <a:ext cx="1855978" cy="1374432"/>
              </a:xfrm>
              <a:prstGeom prst="rect">
                <a:avLst/>
              </a:prstGeom>
              <a:ln>
                <a:noFill/>
              </a:ln>
              <a:effectLst>
                <a:outerShdw blurRad="292100" dist="139700" dir="2700000" algn="tl" rotWithShape="0">
                  <a:srgbClr val="333333">
                    <a:alpha val="65000"/>
                  </a:srgbClr>
                </a:outerShdw>
              </a:effectLst>
            </p:spPr>
          </p:pic>
        </p:grpSp>
      </p:grpSp>
      <p:grpSp>
        <p:nvGrpSpPr>
          <p:cNvPr id="14" name="Group 13"/>
          <p:cNvGrpSpPr/>
          <p:nvPr/>
        </p:nvGrpSpPr>
        <p:grpSpPr>
          <a:xfrm>
            <a:off x="5955555" y="5054253"/>
            <a:ext cx="4361547" cy="1218119"/>
            <a:chOff x="1349072" y="2498387"/>
            <a:chExt cx="6620288" cy="2536292"/>
          </a:xfrm>
        </p:grpSpPr>
        <p:grpSp>
          <p:nvGrpSpPr>
            <p:cNvPr id="15" name="Group 14"/>
            <p:cNvGrpSpPr/>
            <p:nvPr/>
          </p:nvGrpSpPr>
          <p:grpSpPr>
            <a:xfrm>
              <a:off x="1349072" y="3881179"/>
              <a:ext cx="6620288" cy="1153500"/>
              <a:chOff x="1349072" y="4306035"/>
              <a:chExt cx="6620288" cy="1153500"/>
            </a:xfrm>
          </p:grpSpPr>
          <p:sp>
            <p:nvSpPr>
              <p:cNvPr id="21" name="TextBox 64"/>
              <p:cNvSpPr txBox="1"/>
              <p:nvPr/>
            </p:nvSpPr>
            <p:spPr>
              <a:xfrm>
                <a:off x="1349072" y="4306035"/>
                <a:ext cx="2340788" cy="512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bg1">
                        <a:lumMod val="50000"/>
                      </a:schemeClr>
                    </a:solidFill>
                    <a:latin typeface="Univers" panose="020B0503020202020204" pitchFamily="34" charset="0"/>
                  </a:rPr>
                  <a:t>Precision Farming</a:t>
                </a:r>
              </a:p>
            </p:txBody>
          </p:sp>
          <p:sp>
            <p:nvSpPr>
              <p:cNvPr id="22" name="TextBox 65"/>
              <p:cNvSpPr txBox="1"/>
              <p:nvPr/>
            </p:nvSpPr>
            <p:spPr>
              <a:xfrm>
                <a:off x="3519109" y="4306035"/>
                <a:ext cx="2340788" cy="83308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bg1">
                        <a:lumMod val="50000"/>
                      </a:schemeClr>
                    </a:solidFill>
                    <a:latin typeface="Univers" panose="020B0503020202020204" pitchFamily="34" charset="0"/>
                  </a:rPr>
                  <a:t>Land Navigation </a:t>
                </a:r>
              </a:p>
              <a:p>
                <a:pPr algn="ctr"/>
                <a:r>
                  <a:rPr lang="en-US" sz="1000" dirty="0">
                    <a:solidFill>
                      <a:schemeClr val="bg1">
                        <a:lumMod val="50000"/>
                      </a:schemeClr>
                    </a:solidFill>
                    <a:latin typeface="Univers" panose="020B0503020202020204" pitchFamily="34" charset="0"/>
                  </a:rPr>
                  <a:t>and Safety</a:t>
                </a:r>
              </a:p>
            </p:txBody>
          </p:sp>
          <p:sp>
            <p:nvSpPr>
              <p:cNvPr id="23" name="TextBox 66"/>
              <p:cNvSpPr txBox="1"/>
              <p:nvPr/>
            </p:nvSpPr>
            <p:spPr>
              <a:xfrm>
                <a:off x="5628572" y="4306035"/>
                <a:ext cx="2340788" cy="11535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bg1">
                        <a:lumMod val="50000"/>
                      </a:schemeClr>
                    </a:solidFill>
                    <a:latin typeface="Univers" panose="020B0503020202020204" pitchFamily="34" charset="0"/>
                  </a:rPr>
                  <a:t>Geologic Resources and Hazards Mitigation</a:t>
                </a:r>
              </a:p>
            </p:txBody>
          </p:sp>
        </p:grpSp>
        <p:grpSp>
          <p:nvGrpSpPr>
            <p:cNvPr id="16" name="Group 15"/>
            <p:cNvGrpSpPr/>
            <p:nvPr/>
          </p:nvGrpSpPr>
          <p:grpSpPr>
            <a:xfrm>
              <a:off x="1520364" y="2498387"/>
              <a:ext cx="6249427" cy="1392022"/>
              <a:chOff x="1520364" y="2812411"/>
              <a:chExt cx="6249427" cy="1392022"/>
            </a:xfrm>
          </p:grpSpPr>
          <p:grpSp>
            <p:nvGrpSpPr>
              <p:cNvPr id="17" name="Group 16"/>
              <p:cNvGrpSpPr/>
              <p:nvPr/>
            </p:nvGrpSpPr>
            <p:grpSpPr>
              <a:xfrm>
                <a:off x="1520364" y="2812411"/>
                <a:ext cx="6249427" cy="1392022"/>
                <a:chOff x="1409918" y="2978659"/>
                <a:chExt cx="5487960" cy="1392022"/>
              </a:xfrm>
            </p:grpSpPr>
            <p:pic>
              <p:nvPicPr>
                <p:cNvPr id="19" name="Picture 18" descr="Screen shot 2012-01-12 at 7.51.47 PM.png"/>
                <p:cNvPicPr>
                  <a:picLocks noChangeAspect="1"/>
                </p:cNvPicPr>
                <p:nvPr/>
              </p:nvPicPr>
              <p:blipFill rotWithShape="1">
                <a:blip r:embed="rId6" cstate="print"/>
                <a:srcRect l="7318" r="6212"/>
                <a:stretch/>
              </p:blipFill>
              <p:spPr>
                <a:xfrm>
                  <a:off x="1409918" y="2978659"/>
                  <a:ext cx="1777462" cy="1378996"/>
                </a:xfrm>
                <a:prstGeom prst="rect">
                  <a:avLst/>
                </a:prstGeom>
                <a:ln>
                  <a:noFill/>
                </a:ln>
                <a:effectLst>
                  <a:outerShdw blurRad="292100" dist="139700" dir="2700000" algn="tl" rotWithShape="0">
                    <a:srgbClr val="333333">
                      <a:alpha val="65000"/>
                    </a:srgbClr>
                  </a:outerShdw>
                </a:effectLst>
              </p:spPr>
            </p:pic>
            <p:pic>
              <p:nvPicPr>
                <p:cNvPr id="20" name="Picture 19" descr="Screen shot 2012-01-12 at 7.51.25 PM.png"/>
                <p:cNvPicPr>
                  <a:picLocks noChangeAspect="1"/>
                </p:cNvPicPr>
                <p:nvPr/>
              </p:nvPicPr>
              <p:blipFill rotWithShape="1">
                <a:blip r:embed="rId7" cstate="print"/>
                <a:srcRect l="18046"/>
                <a:stretch/>
              </p:blipFill>
              <p:spPr>
                <a:xfrm>
                  <a:off x="5220696" y="2989086"/>
                  <a:ext cx="1677182" cy="1381595"/>
                </a:xfrm>
                <a:prstGeom prst="rect">
                  <a:avLst/>
                </a:prstGeom>
                <a:ln>
                  <a:noFill/>
                </a:ln>
                <a:effectLst>
                  <a:outerShdw blurRad="292100" dist="139700" dir="2700000" algn="tl" rotWithShape="0">
                    <a:srgbClr val="333333">
                      <a:alpha val="65000"/>
                    </a:srgbClr>
                  </a:outerShdw>
                </a:effectLst>
              </p:spPr>
            </p:pic>
          </p:grpSp>
          <p:pic>
            <p:nvPicPr>
              <p:cNvPr id="18" name="Content Placeholder 5"/>
              <p:cNvPicPr>
                <a:picLocks/>
              </p:cNvPicPr>
              <p:nvPr/>
            </p:nvPicPr>
            <p:blipFill rotWithShape="1">
              <a:blip r:embed="rId8" cstate="print"/>
              <a:srcRect l="51929" t="33881" r="22432" b="37605"/>
              <a:stretch/>
            </p:blipFill>
            <p:spPr bwMode="auto">
              <a:xfrm>
                <a:off x="3713601" y="2812411"/>
                <a:ext cx="1951799" cy="1392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spTree>
    <p:extLst>
      <p:ext uri="{BB962C8B-B14F-4D97-AF65-F5344CB8AC3E}">
        <p14:creationId xmlns:p14="http://schemas.microsoft.com/office/powerpoint/2010/main" val="1722107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3DEP National Indexing Scheme</a:t>
            </a:r>
          </a:p>
        </p:txBody>
      </p:sp>
      <p:sp>
        <p:nvSpPr>
          <p:cNvPr id="3" name="Content Placeholder 2"/>
          <p:cNvSpPr>
            <a:spLocks noGrp="1"/>
          </p:cNvSpPr>
          <p:nvPr>
            <p:ph type="body" idx="1"/>
          </p:nvPr>
        </p:nvSpPr>
        <p:spPr>
          <a:xfrm>
            <a:off x="6248400" y="1905000"/>
            <a:ext cx="5334000" cy="4495800"/>
          </a:xfrm>
        </p:spPr>
        <p:txBody>
          <a:bodyPr/>
          <a:lstStyle/>
          <a:p>
            <a:pPr marL="341313" indent="-341313">
              <a:spcBef>
                <a:spcPts val="600"/>
              </a:spcBef>
            </a:pPr>
            <a:r>
              <a:rPr lang="en-US" sz="2400" dirty="0">
                <a:latin typeface="Univers"/>
              </a:rPr>
              <a:t>The standard naming convention is based on the easting and northing locations of the lower left corner for each tile</a:t>
            </a:r>
          </a:p>
          <a:p>
            <a:pPr marL="341313" indent="-341313">
              <a:spcBef>
                <a:spcPts val="600"/>
              </a:spcBef>
            </a:pPr>
            <a:r>
              <a:rPr lang="en-US" sz="2400" dirty="0">
                <a:latin typeface="Univers"/>
              </a:rPr>
              <a:t>Example of a tile name for a 1-km tile is w0002n0612</a:t>
            </a:r>
          </a:p>
          <a:p>
            <a:endParaRPr lang="en-US" dirty="0"/>
          </a:p>
        </p:txBody>
      </p:sp>
      <p:pic>
        <p:nvPicPr>
          <p:cNvPr id="5" name="image1.png"/>
          <p:cNvPicPr>
            <a:picLocks noChangeAspect="1"/>
          </p:cNvPicPr>
          <p:nvPr/>
        </p:nvPicPr>
        <p:blipFill rotWithShape="1">
          <a:blip r:embed="rId3"/>
          <a:srcRect r="24969"/>
          <a:stretch/>
        </p:blipFill>
        <p:spPr>
          <a:xfrm>
            <a:off x="304799" y="1130830"/>
            <a:ext cx="5638801" cy="4126969"/>
          </a:xfrm>
          <a:prstGeom prst="rect">
            <a:avLst/>
          </a:prstGeom>
          <a:ln/>
        </p:spPr>
      </p:pic>
    </p:spTree>
    <p:extLst>
      <p:ext uri="{BB962C8B-B14F-4D97-AF65-F5344CB8AC3E}">
        <p14:creationId xmlns:p14="http://schemas.microsoft.com/office/powerpoint/2010/main" val="248259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3DEP National Indexing Scheme</a:t>
            </a:r>
          </a:p>
        </p:txBody>
      </p:sp>
      <p:sp>
        <p:nvSpPr>
          <p:cNvPr id="3" name="Content Placeholder 2"/>
          <p:cNvSpPr>
            <a:spLocks noGrp="1"/>
          </p:cNvSpPr>
          <p:nvPr>
            <p:ph type="body" idx="1"/>
          </p:nvPr>
        </p:nvSpPr>
        <p:spPr>
          <a:xfrm>
            <a:off x="6248400" y="1905000"/>
            <a:ext cx="5334000" cy="4495800"/>
          </a:xfrm>
        </p:spPr>
        <p:txBody>
          <a:bodyPr/>
          <a:lstStyle/>
          <a:p>
            <a:pPr marL="341313" indent="-341313">
              <a:spcBef>
                <a:spcPts val="600"/>
              </a:spcBef>
            </a:pPr>
            <a:r>
              <a:rPr lang="en-US" sz="2400" dirty="0">
                <a:latin typeface="Univers"/>
              </a:rPr>
              <a:t>The tile name is coordinate based</a:t>
            </a:r>
          </a:p>
          <a:p>
            <a:pPr marL="341313" indent="-341313">
              <a:spcBef>
                <a:spcPts val="600"/>
              </a:spcBef>
            </a:pPr>
            <a:r>
              <a:rPr lang="en-US" sz="2400" dirty="0">
                <a:latin typeface="Univers"/>
              </a:rPr>
              <a:t>With </a:t>
            </a:r>
            <a:r>
              <a:rPr lang="en-US" sz="2400" dirty="0" err="1">
                <a:latin typeface="Univers"/>
              </a:rPr>
              <a:t>NATRF</a:t>
            </a:r>
            <a:r>
              <a:rPr lang="en-US" sz="2400" dirty="0">
                <a:latin typeface="Univers"/>
              </a:rPr>
              <a:t> 2022, we expect shifts of between 0.5 and 1.5 meters with the biggest shifts in the Pacific Northwest</a:t>
            </a:r>
          </a:p>
          <a:p>
            <a:pPr marL="341313" indent="-341313">
              <a:spcBef>
                <a:spcPts val="600"/>
              </a:spcBef>
            </a:pPr>
            <a:r>
              <a:rPr lang="en-US" sz="2400" dirty="0">
                <a:latin typeface="Univers"/>
              </a:rPr>
              <a:t>This will change the tile names where the coordinate shifts to the east and/or south</a:t>
            </a:r>
          </a:p>
          <a:p>
            <a:endParaRPr lang="en-US" dirty="0"/>
          </a:p>
        </p:txBody>
      </p:sp>
      <p:pic>
        <p:nvPicPr>
          <p:cNvPr id="6" name="image3.png">
            <a:extLst>
              <a:ext uri="{FF2B5EF4-FFF2-40B4-BE49-F238E27FC236}">
                <a16:creationId xmlns:a16="http://schemas.microsoft.com/office/drawing/2014/main" id="{C32B20DE-888D-44FD-8B4D-B6583D00C672}"/>
              </a:ext>
            </a:extLst>
          </p:cNvPr>
          <p:cNvPicPr/>
          <p:nvPr/>
        </p:nvPicPr>
        <p:blipFill>
          <a:blip r:embed="rId3"/>
          <a:srcRect/>
          <a:stretch>
            <a:fillRect/>
          </a:stretch>
        </p:blipFill>
        <p:spPr>
          <a:xfrm>
            <a:off x="173915" y="1200150"/>
            <a:ext cx="5943600" cy="4457700"/>
          </a:xfrm>
          <a:prstGeom prst="rect">
            <a:avLst/>
          </a:prstGeom>
          <a:ln/>
        </p:spPr>
      </p:pic>
    </p:spTree>
    <p:extLst>
      <p:ext uri="{BB962C8B-B14F-4D97-AF65-F5344CB8AC3E}">
        <p14:creationId xmlns:p14="http://schemas.microsoft.com/office/powerpoint/2010/main" val="3709948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3DEP National Indexing Scheme</a:t>
            </a:r>
          </a:p>
        </p:txBody>
      </p:sp>
      <p:sp>
        <p:nvSpPr>
          <p:cNvPr id="3" name="Content Placeholder 2"/>
          <p:cNvSpPr>
            <a:spLocks noGrp="1"/>
          </p:cNvSpPr>
          <p:nvPr>
            <p:ph type="body" idx="1"/>
          </p:nvPr>
        </p:nvSpPr>
        <p:spPr>
          <a:xfrm>
            <a:off x="6248400" y="1905000"/>
            <a:ext cx="5334000" cy="4495800"/>
          </a:xfrm>
        </p:spPr>
        <p:txBody>
          <a:bodyPr/>
          <a:lstStyle/>
          <a:p>
            <a:pPr marL="341313" indent="-341313">
              <a:spcBef>
                <a:spcPts val="600"/>
              </a:spcBef>
            </a:pPr>
            <a:r>
              <a:rPr lang="en-US" sz="2400" dirty="0" err="1">
                <a:latin typeface="Univers"/>
              </a:rPr>
              <a:t>ITRF</a:t>
            </a:r>
            <a:r>
              <a:rPr lang="en-US" sz="2400" dirty="0">
                <a:latin typeface="Univers"/>
              </a:rPr>
              <a:t> can be used as a proxy for testing </a:t>
            </a:r>
            <a:r>
              <a:rPr lang="en-US" sz="2400" dirty="0" err="1">
                <a:latin typeface="Univers"/>
              </a:rPr>
              <a:t>NATRF</a:t>
            </a:r>
            <a:r>
              <a:rPr lang="en-US" sz="2400" dirty="0">
                <a:latin typeface="Univers"/>
              </a:rPr>
              <a:t> 2022 coordinates</a:t>
            </a:r>
          </a:p>
          <a:p>
            <a:pPr marL="341313" indent="-341313">
              <a:spcBef>
                <a:spcPts val="600"/>
              </a:spcBef>
            </a:pPr>
            <a:r>
              <a:rPr lang="en-US" sz="2400" dirty="0">
                <a:latin typeface="Univers"/>
              </a:rPr>
              <a:t>A 7-Parameter Coordinate Frame transformation was applied to the 3DEP Tiling Scheme to determine the new lower-left coordinate of each tile</a:t>
            </a:r>
          </a:p>
          <a:p>
            <a:pPr marL="341313" indent="-341313">
              <a:spcBef>
                <a:spcPts val="600"/>
              </a:spcBef>
            </a:pPr>
            <a:endParaRPr lang="en-US" sz="2400" dirty="0">
              <a:latin typeface="Univers"/>
            </a:endParaRPr>
          </a:p>
          <a:p>
            <a:endParaRPr lang="en-US" dirty="0"/>
          </a:p>
        </p:txBody>
      </p:sp>
      <p:pic>
        <p:nvPicPr>
          <p:cNvPr id="6" name="image4.png">
            <a:extLst>
              <a:ext uri="{FF2B5EF4-FFF2-40B4-BE49-F238E27FC236}">
                <a16:creationId xmlns:a16="http://schemas.microsoft.com/office/drawing/2014/main" id="{0388539A-0CCD-455A-A4A3-DC8534A3C62D}"/>
              </a:ext>
            </a:extLst>
          </p:cNvPr>
          <p:cNvPicPr>
            <a:picLocks noChangeAspect="1"/>
          </p:cNvPicPr>
          <p:nvPr/>
        </p:nvPicPr>
        <p:blipFill>
          <a:blip r:embed="rId3"/>
          <a:srcRect/>
          <a:stretch>
            <a:fillRect/>
          </a:stretch>
        </p:blipFill>
        <p:spPr>
          <a:xfrm>
            <a:off x="508001" y="1202449"/>
            <a:ext cx="5322544" cy="4664951"/>
          </a:xfrm>
          <a:prstGeom prst="rect">
            <a:avLst/>
          </a:prstGeom>
          <a:ln/>
        </p:spPr>
      </p:pic>
    </p:spTree>
    <p:extLst>
      <p:ext uri="{BB962C8B-B14F-4D97-AF65-F5344CB8AC3E}">
        <p14:creationId xmlns:p14="http://schemas.microsoft.com/office/powerpoint/2010/main" val="1282759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3DEP National Indexing Scheme</a:t>
            </a:r>
          </a:p>
        </p:txBody>
      </p:sp>
      <p:sp>
        <p:nvSpPr>
          <p:cNvPr id="3" name="Content Placeholder 2"/>
          <p:cNvSpPr>
            <a:spLocks noGrp="1"/>
          </p:cNvSpPr>
          <p:nvPr>
            <p:ph type="body" idx="1"/>
          </p:nvPr>
        </p:nvSpPr>
        <p:spPr>
          <a:xfrm>
            <a:off x="508001" y="1198562"/>
            <a:ext cx="10312399" cy="4495800"/>
          </a:xfrm>
        </p:spPr>
        <p:txBody>
          <a:bodyPr/>
          <a:lstStyle/>
          <a:p>
            <a:pPr lvl="0"/>
            <a:r>
              <a:rPr lang="en-US" sz="2400" dirty="0">
                <a:latin typeface="Univers"/>
              </a:rPr>
              <a:t>A sampling of several states shows that the shift, although less than a meter in the easting or northing, will change the names of the 3DEP Tiles in areas such as Florida, Kansas, Minnesota, and Maine</a:t>
            </a:r>
          </a:p>
        </p:txBody>
      </p:sp>
      <p:pic>
        <p:nvPicPr>
          <p:cNvPr id="9" name="Picture 8">
            <a:extLst>
              <a:ext uri="{FF2B5EF4-FFF2-40B4-BE49-F238E27FC236}">
                <a16:creationId xmlns:a16="http://schemas.microsoft.com/office/drawing/2014/main" id="{9991B568-42E9-4D77-AF7D-8A3E64392A6D}"/>
              </a:ext>
            </a:extLst>
          </p:cNvPr>
          <p:cNvPicPr>
            <a:picLocks noChangeAspect="1"/>
          </p:cNvPicPr>
          <p:nvPr/>
        </p:nvPicPr>
        <p:blipFill>
          <a:blip r:embed="rId3"/>
          <a:stretch>
            <a:fillRect/>
          </a:stretch>
        </p:blipFill>
        <p:spPr>
          <a:xfrm>
            <a:off x="609600" y="2743200"/>
            <a:ext cx="10816647" cy="3200400"/>
          </a:xfrm>
          <a:prstGeom prst="rect">
            <a:avLst/>
          </a:prstGeom>
        </p:spPr>
      </p:pic>
    </p:spTree>
    <p:extLst>
      <p:ext uri="{BB962C8B-B14F-4D97-AF65-F5344CB8AC3E}">
        <p14:creationId xmlns:p14="http://schemas.microsoft.com/office/powerpoint/2010/main" val="2189947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3DEP National Indexing Scheme Options</a:t>
            </a:r>
          </a:p>
        </p:txBody>
      </p:sp>
      <p:sp>
        <p:nvSpPr>
          <p:cNvPr id="3" name="Content Placeholder 2"/>
          <p:cNvSpPr>
            <a:spLocks noGrp="1"/>
          </p:cNvSpPr>
          <p:nvPr>
            <p:ph type="body" idx="1"/>
          </p:nvPr>
        </p:nvSpPr>
        <p:spPr>
          <a:xfrm>
            <a:off x="508001" y="1198562"/>
            <a:ext cx="10312399" cy="4495800"/>
          </a:xfrm>
        </p:spPr>
        <p:txBody>
          <a:bodyPr/>
          <a:lstStyle/>
          <a:p>
            <a:pPr lvl="0"/>
            <a:r>
              <a:rPr lang="en-US" sz="2400" dirty="0">
                <a:latin typeface="Univers"/>
              </a:rPr>
              <a:t>Keep the tiling scheme the same and accept the coordinate shift as a rounding error</a:t>
            </a:r>
          </a:p>
          <a:p>
            <a:pPr lvl="0"/>
            <a:r>
              <a:rPr lang="en-US" sz="2400" dirty="0">
                <a:latin typeface="Univers"/>
              </a:rPr>
              <a:t>Re-name the tiles by the center coordinate, which will ensure that the </a:t>
            </a:r>
            <a:r>
              <a:rPr lang="en-US" sz="2400" dirty="0" err="1">
                <a:latin typeface="Univers"/>
              </a:rPr>
              <a:t>NATRF</a:t>
            </a:r>
            <a:r>
              <a:rPr lang="en-US" sz="2400" dirty="0">
                <a:latin typeface="Univers"/>
              </a:rPr>
              <a:t> 2022 coordinate will always be inside of the tile</a:t>
            </a:r>
          </a:p>
          <a:p>
            <a:pPr lvl="0"/>
            <a:r>
              <a:rPr lang="en-US" sz="2400" dirty="0">
                <a:latin typeface="Univers"/>
              </a:rPr>
              <a:t>Rebuild the tiling scheme using an </a:t>
            </a:r>
            <a:r>
              <a:rPr lang="en-US" sz="2400" dirty="0" err="1">
                <a:latin typeface="Univers"/>
              </a:rPr>
              <a:t>ITRF</a:t>
            </a:r>
            <a:r>
              <a:rPr lang="en-US" sz="2400" dirty="0">
                <a:latin typeface="Univers"/>
              </a:rPr>
              <a:t> 2014 Albers Equal Area Conic projection so it is closer to </a:t>
            </a:r>
            <a:r>
              <a:rPr lang="en-US" sz="2400" dirty="0" err="1">
                <a:latin typeface="Univers"/>
              </a:rPr>
              <a:t>NATRF</a:t>
            </a:r>
            <a:r>
              <a:rPr lang="en-US" sz="2400" dirty="0">
                <a:latin typeface="Univers"/>
              </a:rPr>
              <a:t> 2022</a:t>
            </a:r>
          </a:p>
          <a:p>
            <a:pPr marL="341313" indent="-341313">
              <a:spcBef>
                <a:spcPts val="600"/>
              </a:spcBef>
            </a:pPr>
            <a:r>
              <a:rPr lang="en-US" sz="2400" dirty="0">
                <a:latin typeface="Univers"/>
              </a:rPr>
              <a:t>Change the tile name to a row/column construct</a:t>
            </a:r>
          </a:p>
          <a:p>
            <a:pPr marL="341313" indent="-341313">
              <a:spcBef>
                <a:spcPts val="600"/>
              </a:spcBef>
            </a:pPr>
            <a:r>
              <a:rPr lang="en-US" sz="2400" dirty="0">
                <a:latin typeface="Univers"/>
              </a:rPr>
              <a:t>Decision still pending…</a:t>
            </a:r>
          </a:p>
        </p:txBody>
      </p:sp>
    </p:spTree>
    <p:extLst>
      <p:ext uri="{BB962C8B-B14F-4D97-AF65-F5344CB8AC3E}">
        <p14:creationId xmlns:p14="http://schemas.microsoft.com/office/powerpoint/2010/main" val="494930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Univers" pitchFamily="34" charset="0"/>
              </a:rPr>
              <a:t>Summary</a:t>
            </a:r>
            <a:br>
              <a:rPr lang="en-US" dirty="0">
                <a:latin typeface="Univers" pitchFamily="34" charset="0"/>
              </a:rPr>
            </a:br>
            <a:endParaRPr lang="en-US" dirty="0"/>
          </a:p>
        </p:txBody>
      </p:sp>
      <p:sp>
        <p:nvSpPr>
          <p:cNvPr id="3" name="Content Placeholder 2"/>
          <p:cNvSpPr>
            <a:spLocks noGrp="1"/>
          </p:cNvSpPr>
          <p:nvPr>
            <p:ph type="body" idx="1"/>
          </p:nvPr>
        </p:nvSpPr>
        <p:spPr>
          <a:xfrm>
            <a:off x="508001" y="1447800"/>
            <a:ext cx="10007599" cy="4495800"/>
          </a:xfrm>
        </p:spPr>
        <p:txBody>
          <a:bodyPr>
            <a:normAutofit/>
          </a:bodyPr>
          <a:lstStyle/>
          <a:p>
            <a:pPr marL="798513" lvl="4" indent="-341313">
              <a:spcBef>
                <a:spcPts val="600"/>
              </a:spcBef>
              <a:buClr>
                <a:srgbClr val="493A13"/>
              </a:buClr>
              <a:buFont typeface="Wingdings" pitchFamily="2" charset="2"/>
              <a:buChar char="n"/>
            </a:pPr>
            <a:r>
              <a:rPr lang="en-US" sz="2200" dirty="0">
                <a:latin typeface="Univers" pitchFamily="34" charset="0"/>
              </a:rPr>
              <a:t>The new </a:t>
            </a:r>
            <a:r>
              <a:rPr lang="en-US" sz="2200" dirty="0" err="1">
                <a:latin typeface="Univers" pitchFamily="34" charset="0"/>
              </a:rPr>
              <a:t>NSRS</a:t>
            </a:r>
            <a:r>
              <a:rPr lang="en-US" sz="2200" dirty="0">
                <a:latin typeface="Univers" pitchFamily="34" charset="0"/>
              </a:rPr>
              <a:t> will require updates to the USGS Elevation Products</a:t>
            </a:r>
          </a:p>
          <a:p>
            <a:pPr marL="798513" lvl="4" indent="-341313">
              <a:spcBef>
                <a:spcPts val="600"/>
              </a:spcBef>
              <a:buClr>
                <a:srgbClr val="493A13"/>
              </a:buClr>
              <a:buFont typeface="Wingdings" pitchFamily="2" charset="2"/>
              <a:buChar char="n"/>
            </a:pPr>
            <a:r>
              <a:rPr lang="en-US" sz="2200" dirty="0">
                <a:latin typeface="Univers" pitchFamily="34" charset="0"/>
              </a:rPr>
              <a:t>New horizontal and vertical datums will require USGS to transform its seamless, 1 meter, and potentially its </a:t>
            </a:r>
            <a:r>
              <a:rPr lang="en-US" sz="2200" dirty="0" err="1">
                <a:latin typeface="Univers" pitchFamily="34" charset="0"/>
              </a:rPr>
              <a:t>OPR</a:t>
            </a:r>
            <a:r>
              <a:rPr lang="en-US" sz="2200" dirty="0">
                <a:latin typeface="Univers" pitchFamily="34" charset="0"/>
              </a:rPr>
              <a:t> raster products</a:t>
            </a:r>
          </a:p>
          <a:p>
            <a:pPr marL="798513" lvl="4" indent="-341313">
              <a:spcBef>
                <a:spcPts val="600"/>
              </a:spcBef>
              <a:buClr>
                <a:srgbClr val="493A13"/>
              </a:buClr>
              <a:buFont typeface="Wingdings" pitchFamily="2" charset="2"/>
              <a:buChar char="n"/>
            </a:pPr>
            <a:r>
              <a:rPr lang="en-US" sz="2200" dirty="0">
                <a:latin typeface="Univers" pitchFamily="34" charset="0"/>
              </a:rPr>
              <a:t>Changes to the tiling scheme coordinates will also impact our products</a:t>
            </a:r>
          </a:p>
          <a:p>
            <a:pPr marL="798513" lvl="4" indent="-341313">
              <a:spcBef>
                <a:spcPts val="600"/>
              </a:spcBef>
              <a:buClr>
                <a:srgbClr val="493A13"/>
              </a:buClr>
              <a:buFont typeface="Wingdings" pitchFamily="2" charset="2"/>
              <a:buChar char="n"/>
            </a:pPr>
            <a:r>
              <a:rPr lang="en-US" sz="2200" dirty="0">
                <a:latin typeface="Univers" pitchFamily="34" charset="0"/>
              </a:rPr>
              <a:t>Coordinate systems and </a:t>
            </a:r>
            <a:r>
              <a:rPr lang="en-US" sz="2200" dirty="0" err="1">
                <a:latin typeface="Univers" pitchFamily="34" charset="0"/>
              </a:rPr>
              <a:t>EPSG</a:t>
            </a:r>
            <a:r>
              <a:rPr lang="en-US" sz="2200" dirty="0">
                <a:latin typeface="Univers" pitchFamily="34" charset="0"/>
              </a:rPr>
              <a:t> Codes used by software packages we use (</a:t>
            </a:r>
            <a:r>
              <a:rPr lang="en-US" sz="2200" dirty="0" err="1">
                <a:latin typeface="Univers" pitchFamily="34" charset="0"/>
              </a:rPr>
              <a:t>Esri</a:t>
            </a:r>
            <a:r>
              <a:rPr lang="en-US" sz="2200" dirty="0">
                <a:latin typeface="Univers" pitchFamily="34" charset="0"/>
              </a:rPr>
              <a:t>, </a:t>
            </a:r>
            <a:r>
              <a:rPr lang="en-US" sz="2200" dirty="0" err="1">
                <a:latin typeface="Univers" pitchFamily="34" charset="0"/>
              </a:rPr>
              <a:t>QGIS</a:t>
            </a:r>
            <a:r>
              <a:rPr lang="en-US" sz="2200" dirty="0">
                <a:latin typeface="Univers" pitchFamily="34" charset="0"/>
              </a:rPr>
              <a:t>/</a:t>
            </a:r>
            <a:r>
              <a:rPr lang="en-US" sz="2200" dirty="0" err="1">
                <a:latin typeface="Univers" pitchFamily="34" charset="0"/>
              </a:rPr>
              <a:t>GDAL</a:t>
            </a:r>
            <a:r>
              <a:rPr lang="en-US" sz="2200" dirty="0">
                <a:latin typeface="Univers" pitchFamily="34" charset="0"/>
              </a:rPr>
              <a:t>, </a:t>
            </a:r>
            <a:r>
              <a:rPr lang="en-US" sz="2200" dirty="0" err="1">
                <a:latin typeface="Univers" pitchFamily="34" charset="0"/>
              </a:rPr>
              <a:t>PDAL</a:t>
            </a:r>
            <a:r>
              <a:rPr lang="en-US" sz="2200" dirty="0">
                <a:latin typeface="Univers" pitchFamily="34" charset="0"/>
              </a:rPr>
              <a:t>, </a:t>
            </a:r>
            <a:r>
              <a:rPr lang="en-US" sz="2200" dirty="0" err="1">
                <a:latin typeface="Univers" pitchFamily="34" charset="0"/>
              </a:rPr>
              <a:t>LASTools</a:t>
            </a:r>
            <a:r>
              <a:rPr lang="en-US" sz="2200" dirty="0">
                <a:latin typeface="Univers" pitchFamily="34" charset="0"/>
              </a:rPr>
              <a:t>, Global Mapper) will have to be updated to include not only the new </a:t>
            </a:r>
            <a:r>
              <a:rPr lang="en-US" sz="2200" dirty="0" err="1">
                <a:latin typeface="Univers" pitchFamily="34" charset="0"/>
              </a:rPr>
              <a:t>NSRS</a:t>
            </a:r>
            <a:r>
              <a:rPr lang="en-US" sz="2200" dirty="0">
                <a:latin typeface="Univers" pitchFamily="34" charset="0"/>
              </a:rPr>
              <a:t> but also the projections (</a:t>
            </a:r>
            <a:r>
              <a:rPr lang="en-US" sz="2200" dirty="0" err="1">
                <a:latin typeface="Univers" pitchFamily="34" charset="0"/>
              </a:rPr>
              <a:t>UTM</a:t>
            </a:r>
            <a:r>
              <a:rPr lang="en-US" sz="2200" dirty="0">
                <a:latin typeface="Univers" pitchFamily="34" charset="0"/>
              </a:rPr>
              <a:t> or Albers Equal Area)</a:t>
            </a:r>
          </a:p>
        </p:txBody>
      </p:sp>
    </p:spTree>
    <p:extLst>
      <p:ext uri="{BB962C8B-B14F-4D97-AF65-F5344CB8AC3E}">
        <p14:creationId xmlns:p14="http://schemas.microsoft.com/office/powerpoint/2010/main" val="3036461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7772400" cy="1143000"/>
          </a:xfrm>
        </p:spPr>
        <p:txBody>
          <a:bodyPr/>
          <a:lstStyle/>
          <a:p>
            <a:pPr algn="ctr"/>
            <a:r>
              <a:rPr lang="en-US" dirty="0"/>
              <a:t>  Questions?</a:t>
            </a:r>
          </a:p>
        </p:txBody>
      </p:sp>
    </p:spTree>
    <p:extLst>
      <p:ext uri="{BB962C8B-B14F-4D97-AF65-F5344CB8AC3E}">
        <p14:creationId xmlns:p14="http://schemas.microsoft.com/office/powerpoint/2010/main" val="137481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FY19 Status of 3DEP Quality Data</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7818" y="881744"/>
            <a:ext cx="7716364" cy="596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06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Univers" pitchFamily="34" charset="0"/>
              </a:rPr>
              <a:t>What Will the New </a:t>
            </a:r>
            <a:r>
              <a:rPr lang="en-US" dirty="0" err="1">
                <a:latin typeface="Univers" pitchFamily="34" charset="0"/>
              </a:rPr>
              <a:t>NSRS</a:t>
            </a:r>
            <a:r>
              <a:rPr lang="en-US" dirty="0">
                <a:latin typeface="Univers" pitchFamily="34" charset="0"/>
              </a:rPr>
              <a:t> Change for the USGS 3DEP?</a:t>
            </a:r>
            <a:br>
              <a:rPr lang="en-US" dirty="0">
                <a:latin typeface="Univers" pitchFamily="34" charset="0"/>
              </a:rPr>
            </a:br>
            <a:endParaRPr lang="en-US" dirty="0"/>
          </a:p>
        </p:txBody>
      </p:sp>
      <p:sp>
        <p:nvSpPr>
          <p:cNvPr id="3" name="Content Placeholder 2"/>
          <p:cNvSpPr>
            <a:spLocks noGrp="1"/>
          </p:cNvSpPr>
          <p:nvPr>
            <p:ph type="body" idx="1"/>
          </p:nvPr>
        </p:nvSpPr>
        <p:spPr>
          <a:xfrm>
            <a:off x="508001" y="1447800"/>
            <a:ext cx="10007599" cy="4495800"/>
          </a:xfrm>
        </p:spPr>
        <p:txBody>
          <a:bodyPr>
            <a:normAutofit fontScale="92500" lnSpcReduction="20000"/>
          </a:bodyPr>
          <a:lstStyle/>
          <a:p>
            <a:pPr marL="798513" lvl="4" indent="-341313">
              <a:spcBef>
                <a:spcPts val="600"/>
              </a:spcBef>
              <a:buClr>
                <a:srgbClr val="493A13"/>
              </a:buClr>
              <a:buFont typeface="Wingdings" pitchFamily="2" charset="2"/>
              <a:buChar char="n"/>
            </a:pPr>
            <a:r>
              <a:rPr lang="en-US" sz="2200" dirty="0">
                <a:latin typeface="Univers" pitchFamily="34" charset="0"/>
              </a:rPr>
              <a:t>Horizontal datum will need to be updated from North America Datum (NAD) 1983 (various epochs) to four new horizontal reference frames: North American Terrestrial Reference Frame (</a:t>
            </a:r>
            <a:r>
              <a:rPr lang="en-US" sz="2200" dirty="0" err="1">
                <a:latin typeface="Univers" pitchFamily="34" charset="0"/>
              </a:rPr>
              <a:t>NATRF</a:t>
            </a:r>
            <a:r>
              <a:rPr lang="en-US" sz="2200" dirty="0">
                <a:latin typeface="Univers" pitchFamily="34" charset="0"/>
              </a:rPr>
              <a:t>) 2022, Mariana Terrestrial Reference Frame 2022, Pacific Terrestrial Reference Frame 2022, and Caribbean Terrestrial Reference Frame 2022</a:t>
            </a:r>
          </a:p>
          <a:p>
            <a:pPr marL="798513" lvl="4" indent="-341313">
              <a:spcBef>
                <a:spcPts val="600"/>
              </a:spcBef>
              <a:buClr>
                <a:srgbClr val="493A13"/>
              </a:buClr>
              <a:buFont typeface="Wingdings" pitchFamily="2" charset="2"/>
              <a:buChar char="n"/>
            </a:pPr>
            <a:r>
              <a:rPr lang="en-US" sz="2200" dirty="0">
                <a:latin typeface="Univers" pitchFamily="34" charset="0"/>
              </a:rPr>
              <a:t>Vertical datum will need to be updated from North America Vertical Datum (</a:t>
            </a:r>
            <a:r>
              <a:rPr lang="en-US" sz="2200" dirty="0" err="1">
                <a:latin typeface="Univers" pitchFamily="34" charset="0"/>
              </a:rPr>
              <a:t>NAVD</a:t>
            </a:r>
            <a:r>
              <a:rPr lang="en-US" sz="2200" dirty="0">
                <a:latin typeface="Univers" pitchFamily="34" charset="0"/>
              </a:rPr>
              <a:t>) 1988 to the North American-Pacific Geopotential Datum (</a:t>
            </a:r>
            <a:r>
              <a:rPr lang="en-US" sz="2200" dirty="0" err="1">
                <a:latin typeface="Univers" pitchFamily="34" charset="0"/>
              </a:rPr>
              <a:t>NAPGD</a:t>
            </a:r>
            <a:r>
              <a:rPr lang="en-US" sz="2200" dirty="0">
                <a:latin typeface="Univers" pitchFamily="34" charset="0"/>
              </a:rPr>
              <a:t>) 2022</a:t>
            </a:r>
          </a:p>
          <a:p>
            <a:pPr marL="798513" lvl="4" indent="-341313">
              <a:spcBef>
                <a:spcPts val="600"/>
              </a:spcBef>
              <a:buClr>
                <a:srgbClr val="493A13"/>
              </a:buClr>
              <a:buFont typeface="Wingdings" pitchFamily="2" charset="2"/>
              <a:buChar char="n"/>
            </a:pPr>
            <a:r>
              <a:rPr lang="en-US" sz="2200" dirty="0">
                <a:latin typeface="Univers" pitchFamily="34" charset="0"/>
              </a:rPr>
              <a:t>Tile Indexing for the USGS 1/3, 1, and 2 arc-second seamless Digital Elevation Model (DEM) and the 1 meter </a:t>
            </a:r>
            <a:r>
              <a:rPr lang="en-US" sz="2200" dirty="0" err="1">
                <a:latin typeface="Univers" pitchFamily="34" charset="0"/>
              </a:rPr>
              <a:t>DEMs</a:t>
            </a:r>
            <a:r>
              <a:rPr lang="en-US" sz="2200" dirty="0">
                <a:latin typeface="Univers" pitchFamily="34" charset="0"/>
              </a:rPr>
              <a:t> will have to be updated to reflect coordinate shifts</a:t>
            </a:r>
          </a:p>
          <a:p>
            <a:pPr marL="798513" lvl="4" indent="-341313">
              <a:spcBef>
                <a:spcPts val="600"/>
              </a:spcBef>
              <a:buClr>
                <a:srgbClr val="493A13"/>
              </a:buClr>
              <a:buFont typeface="Wingdings" pitchFamily="2" charset="2"/>
              <a:buChar char="n"/>
            </a:pPr>
            <a:r>
              <a:rPr lang="en-US" sz="2200" dirty="0">
                <a:latin typeface="Univers" pitchFamily="34" charset="0"/>
              </a:rPr>
              <a:t>Coordinate systems and </a:t>
            </a:r>
            <a:r>
              <a:rPr lang="en-US" sz="2200" dirty="0" err="1">
                <a:latin typeface="Univers" pitchFamily="34" charset="0"/>
              </a:rPr>
              <a:t>EPSG</a:t>
            </a:r>
            <a:r>
              <a:rPr lang="en-US" sz="2200" dirty="0">
                <a:latin typeface="Univers" pitchFamily="34" charset="0"/>
              </a:rPr>
              <a:t> Codes used by software packages we use (</a:t>
            </a:r>
            <a:r>
              <a:rPr lang="en-US" sz="2200" dirty="0" err="1">
                <a:latin typeface="Univers" pitchFamily="34" charset="0"/>
              </a:rPr>
              <a:t>Esri</a:t>
            </a:r>
            <a:r>
              <a:rPr lang="en-US" sz="2200" dirty="0">
                <a:latin typeface="Univers" pitchFamily="34" charset="0"/>
              </a:rPr>
              <a:t>, </a:t>
            </a:r>
            <a:r>
              <a:rPr lang="en-US" sz="2200" dirty="0" err="1">
                <a:latin typeface="Univers" pitchFamily="34" charset="0"/>
              </a:rPr>
              <a:t>QGIS</a:t>
            </a:r>
            <a:r>
              <a:rPr lang="en-US" sz="2200" dirty="0">
                <a:latin typeface="Univers" pitchFamily="34" charset="0"/>
              </a:rPr>
              <a:t>/</a:t>
            </a:r>
            <a:r>
              <a:rPr lang="en-US" sz="2200" dirty="0" err="1">
                <a:latin typeface="Univers" pitchFamily="34" charset="0"/>
              </a:rPr>
              <a:t>GDAL</a:t>
            </a:r>
            <a:r>
              <a:rPr lang="en-US" sz="2200" dirty="0">
                <a:latin typeface="Univers" pitchFamily="34" charset="0"/>
              </a:rPr>
              <a:t>, </a:t>
            </a:r>
            <a:r>
              <a:rPr lang="en-US" sz="2200" dirty="0" err="1">
                <a:latin typeface="Univers" pitchFamily="34" charset="0"/>
              </a:rPr>
              <a:t>PDAL</a:t>
            </a:r>
            <a:r>
              <a:rPr lang="en-US" sz="2200" dirty="0">
                <a:latin typeface="Univers" pitchFamily="34" charset="0"/>
              </a:rPr>
              <a:t>, </a:t>
            </a:r>
            <a:r>
              <a:rPr lang="en-US" sz="2200" dirty="0" err="1">
                <a:latin typeface="Univers" pitchFamily="34" charset="0"/>
              </a:rPr>
              <a:t>LASTools</a:t>
            </a:r>
            <a:r>
              <a:rPr lang="en-US" sz="2200" dirty="0">
                <a:latin typeface="Univers" pitchFamily="34" charset="0"/>
              </a:rPr>
              <a:t>, Global Mapper) will have to be updated to include not only the new </a:t>
            </a:r>
            <a:r>
              <a:rPr lang="en-US" sz="2200" dirty="0" err="1">
                <a:latin typeface="Univers" pitchFamily="34" charset="0"/>
              </a:rPr>
              <a:t>NSRS</a:t>
            </a:r>
            <a:r>
              <a:rPr lang="en-US" sz="2200" dirty="0">
                <a:latin typeface="Univers" pitchFamily="34" charset="0"/>
              </a:rPr>
              <a:t> but also the projections (</a:t>
            </a:r>
            <a:r>
              <a:rPr lang="en-US" sz="2200" dirty="0" err="1">
                <a:latin typeface="Univers" pitchFamily="34" charset="0"/>
              </a:rPr>
              <a:t>UTM</a:t>
            </a:r>
            <a:r>
              <a:rPr lang="en-US" sz="2200" dirty="0">
                <a:latin typeface="Univers" pitchFamily="34" charset="0"/>
              </a:rPr>
              <a:t> or Albers Equal Area)</a:t>
            </a:r>
          </a:p>
        </p:txBody>
      </p:sp>
    </p:spTree>
    <p:extLst>
      <p:ext uri="{BB962C8B-B14F-4D97-AF65-F5344CB8AC3E}">
        <p14:creationId xmlns:p14="http://schemas.microsoft.com/office/powerpoint/2010/main" val="94600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7962"/>
            <a:ext cx="10363200" cy="1362075"/>
          </a:xfrm>
        </p:spPr>
        <p:txBody>
          <a:bodyPr/>
          <a:lstStyle/>
          <a:p>
            <a:r>
              <a:rPr lang="en-US" dirty="0"/>
              <a:t>3DEP Products and Transition Planning</a:t>
            </a:r>
          </a:p>
        </p:txBody>
      </p:sp>
    </p:spTree>
    <p:extLst>
      <p:ext uri="{BB962C8B-B14F-4D97-AF65-F5344CB8AC3E}">
        <p14:creationId xmlns:p14="http://schemas.microsoft.com/office/powerpoint/2010/main" val="166991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3DEP Products</a:t>
            </a:r>
          </a:p>
        </p:txBody>
      </p:sp>
      <p:graphicFrame>
        <p:nvGraphicFramePr>
          <p:cNvPr id="9" name="Table 8"/>
          <p:cNvGraphicFramePr>
            <a:graphicFrameLocks noGrp="1"/>
          </p:cNvGraphicFramePr>
          <p:nvPr>
            <p:extLst>
              <p:ext uri="{D42A27DB-BD31-4B8C-83A1-F6EECF244321}">
                <p14:modId xmlns:p14="http://schemas.microsoft.com/office/powerpoint/2010/main" val="3381384940"/>
              </p:ext>
            </p:extLst>
          </p:nvPr>
        </p:nvGraphicFramePr>
        <p:xfrm>
          <a:off x="2133600" y="1141380"/>
          <a:ext cx="7467600" cy="4764956"/>
        </p:xfrm>
        <a:graphic>
          <a:graphicData uri="http://schemas.openxmlformats.org/drawingml/2006/table">
            <a:tbl>
              <a:tblPr>
                <a:tableStyleId>{C4B1156A-380E-4F78-BDF5-A606A8083BF9}</a:tableStyleId>
              </a:tblPr>
              <a:tblGrid>
                <a:gridCol w="7467600">
                  <a:extLst>
                    <a:ext uri="{9D8B030D-6E8A-4147-A177-3AD203B41FA5}">
                      <a16:colId xmlns:a16="http://schemas.microsoft.com/office/drawing/2014/main" val="20000"/>
                    </a:ext>
                  </a:extLst>
                </a:gridCol>
              </a:tblGrid>
              <a:tr h="46057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2800" b="1" u="none" strike="noStrike" dirty="0">
                          <a:effectLst/>
                          <a:latin typeface="Univers" panose="020B0503020202020204" pitchFamily="34" charset="0"/>
                        </a:rPr>
                        <a:t>Layer</a:t>
                      </a:r>
                      <a:endParaRPr lang="en-US" sz="2800" b="1" i="0" u="none" strike="noStrike" dirty="0">
                        <a:solidFill>
                          <a:srgbClr val="FFFFFF"/>
                        </a:solidFill>
                        <a:effectLst/>
                        <a:latin typeface="Univers" panose="020B0503020202020204" pitchFamily="34" charset="0"/>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10000"/>
                  </a:ext>
                </a:extLst>
              </a:tr>
              <a:tr h="33185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2000" b="1" u="none" strike="noStrike" dirty="0">
                          <a:effectLst/>
                          <a:latin typeface="Univers" panose="020B0503020202020204" pitchFamily="34" charset="0"/>
                        </a:rPr>
                        <a:t>    Seamless DEM</a:t>
                      </a:r>
                      <a:endParaRPr lang="en-US" sz="2000" b="1" i="0" u="none" strike="noStrike" dirty="0">
                        <a:solidFill>
                          <a:srgbClr val="000000"/>
                        </a:solidFill>
                        <a:effectLst/>
                        <a:latin typeface="Univers" panose="020B0503020202020204" pitchFamily="34" charset="0"/>
                      </a:endParaRPr>
                    </a:p>
                  </a:txBody>
                  <a:tcPr marL="9525" marR="9525" marT="9525" marB="0" anchor="b"/>
                </a:tc>
                <a:extLst>
                  <a:ext uri="{0D108BD9-81ED-4DB2-BD59-A6C34878D82A}">
                    <a16:rowId xmlns:a16="http://schemas.microsoft.com/office/drawing/2014/main" val="10001"/>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800" u="none" strike="noStrike" dirty="0">
                          <a:effectLst/>
                          <a:latin typeface="Univers" panose="020B0503020202020204" pitchFamily="34" charset="0"/>
                        </a:rPr>
                        <a:t>          2 Arc Second (~ 60 meter resolution)</a:t>
                      </a:r>
                      <a:endParaRPr lang="en-US" sz="1800" b="0" i="0" u="none" strike="noStrike" dirty="0">
                        <a:solidFill>
                          <a:srgbClr val="000000"/>
                        </a:solidFill>
                        <a:effectLst/>
                        <a:latin typeface="Univers" panose="020B0503020202020204" pitchFamily="34" charset="0"/>
                      </a:endParaRPr>
                    </a:p>
                  </a:txBody>
                  <a:tcPr marL="9525" marR="9525" marT="9525" marB="0" anchor="b">
                    <a:solidFill>
                      <a:schemeClr val="bg1"/>
                    </a:solidFill>
                  </a:tcPr>
                </a:tc>
                <a:extLst>
                  <a:ext uri="{0D108BD9-81ED-4DB2-BD59-A6C34878D82A}">
                    <a16:rowId xmlns:a16="http://schemas.microsoft.com/office/drawing/2014/main" val="10002"/>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800" u="none" strike="noStrike" dirty="0">
                          <a:effectLst/>
                          <a:latin typeface="Univers" panose="020B0503020202020204" pitchFamily="34" charset="0"/>
                        </a:rPr>
                        <a:t>          1 Arc Second (~</a:t>
                      </a:r>
                      <a:r>
                        <a:rPr lang="en-US" sz="1800" u="none" strike="noStrike" baseline="0" dirty="0">
                          <a:effectLst/>
                          <a:latin typeface="Univers" panose="020B0503020202020204" pitchFamily="34" charset="0"/>
                        </a:rPr>
                        <a:t> 30 meter resolution</a:t>
                      </a:r>
                      <a:r>
                        <a:rPr lang="en-US" sz="1800" u="none" strike="noStrike" dirty="0">
                          <a:effectLst/>
                          <a:latin typeface="Univers" panose="020B0503020202020204" pitchFamily="34" charset="0"/>
                        </a:rPr>
                        <a:t>)</a:t>
                      </a:r>
                      <a:endParaRPr lang="en-US" sz="1800" b="0" i="0" u="none" strike="noStrike" dirty="0">
                        <a:solidFill>
                          <a:srgbClr val="000000"/>
                        </a:solidFill>
                        <a:effectLst/>
                        <a:latin typeface="Univers" panose="020B0503020202020204" pitchFamily="34" charset="0"/>
                      </a:endParaRPr>
                    </a:p>
                  </a:txBody>
                  <a:tcPr marL="9525" marR="9525" marT="9525" marB="0" anchor="b">
                    <a:solidFill>
                      <a:schemeClr val="bg1"/>
                    </a:solidFill>
                  </a:tcPr>
                </a:tc>
                <a:extLst>
                  <a:ext uri="{0D108BD9-81ED-4DB2-BD59-A6C34878D82A}">
                    <a16:rowId xmlns:a16="http://schemas.microsoft.com/office/drawing/2014/main" val="10003"/>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800" u="none" strike="noStrike" dirty="0">
                          <a:effectLst/>
                          <a:latin typeface="Univers" panose="020B0503020202020204" pitchFamily="34" charset="0"/>
                        </a:rPr>
                        <a:t>          1/3 Arc Second (~</a:t>
                      </a:r>
                      <a:r>
                        <a:rPr lang="en-US" sz="1800" u="none" strike="noStrike" baseline="0" dirty="0">
                          <a:effectLst/>
                          <a:latin typeface="Univers" panose="020B0503020202020204" pitchFamily="34" charset="0"/>
                        </a:rPr>
                        <a:t> 10 meter resolution)</a:t>
                      </a:r>
                      <a:endParaRPr lang="en-US" sz="1800" b="0" i="0" u="none" strike="noStrike" dirty="0">
                        <a:solidFill>
                          <a:srgbClr val="000000"/>
                        </a:solidFill>
                        <a:effectLst/>
                        <a:latin typeface="Univers" panose="020B0503020202020204" pitchFamily="34" charset="0"/>
                      </a:endParaRPr>
                    </a:p>
                  </a:txBody>
                  <a:tcPr marL="9525" marR="9525" marT="9525" marB="0" anchor="b">
                    <a:solidFill>
                      <a:schemeClr val="bg1"/>
                    </a:solidFill>
                  </a:tcPr>
                </a:tc>
                <a:extLst>
                  <a:ext uri="{0D108BD9-81ED-4DB2-BD59-A6C34878D82A}">
                    <a16:rowId xmlns:a16="http://schemas.microsoft.com/office/drawing/2014/main" val="10004"/>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500" u="none" strike="noStrike" dirty="0">
                          <a:effectLst/>
                          <a:latin typeface="Univers" panose="020B0503020202020204" pitchFamily="34" charset="0"/>
                        </a:rPr>
                        <a:t> </a:t>
                      </a:r>
                      <a:endParaRPr lang="en-US" sz="1500" b="0" i="0" u="none" strike="noStrike" dirty="0">
                        <a:solidFill>
                          <a:srgbClr val="000000"/>
                        </a:solidFill>
                        <a:effectLst/>
                        <a:latin typeface="Univers" panose="020B0503020202020204" pitchFamily="34" charset="0"/>
                      </a:endParaRPr>
                    </a:p>
                  </a:txBody>
                  <a:tcPr marL="9525" marR="9525" marT="9525" marB="0" anchor="b">
                    <a:solidFill>
                      <a:schemeClr val="bg1"/>
                    </a:solidFill>
                  </a:tcPr>
                </a:tc>
                <a:extLst>
                  <a:ext uri="{0D108BD9-81ED-4DB2-BD59-A6C34878D82A}">
                    <a16:rowId xmlns:a16="http://schemas.microsoft.com/office/drawing/2014/main" val="10005"/>
                  </a:ext>
                </a:extLst>
              </a:tr>
              <a:tr h="33185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2000" u="none" strike="noStrike" dirty="0">
                          <a:effectLst/>
                          <a:latin typeface="Univers" panose="020B0503020202020204" pitchFamily="34" charset="0"/>
                        </a:rPr>
                        <a:t>    </a:t>
                      </a:r>
                      <a:r>
                        <a:rPr lang="en-US" sz="2000" b="1" u="none" strike="noStrike" dirty="0">
                          <a:effectLst/>
                          <a:latin typeface="Univers" panose="020B0503020202020204" pitchFamily="34" charset="0"/>
                        </a:rPr>
                        <a:t>Project Based DEM</a:t>
                      </a:r>
                      <a:endParaRPr lang="en-US" sz="2000" b="1" i="0" u="none" strike="noStrike" dirty="0">
                        <a:solidFill>
                          <a:srgbClr val="000000"/>
                        </a:solidFill>
                        <a:effectLst/>
                        <a:latin typeface="Univers" panose="020B0503020202020204" pitchFamily="34" charset="0"/>
                      </a:endParaRPr>
                    </a:p>
                  </a:txBody>
                  <a:tcPr marL="9525" marR="9525" marT="9525" marB="0" anchor="b"/>
                </a:tc>
                <a:extLst>
                  <a:ext uri="{0D108BD9-81ED-4DB2-BD59-A6C34878D82A}">
                    <a16:rowId xmlns:a16="http://schemas.microsoft.com/office/drawing/2014/main" val="10006"/>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800" u="none" strike="noStrike" dirty="0">
                          <a:effectLst/>
                          <a:latin typeface="Univers" panose="020B0503020202020204" pitchFamily="34" charset="0"/>
                        </a:rPr>
                        <a:t>          1 meter</a:t>
                      </a:r>
                      <a:endParaRPr lang="en-US" sz="1800" b="0" i="0" u="none" strike="noStrike" dirty="0">
                        <a:solidFill>
                          <a:srgbClr val="000000"/>
                        </a:solidFill>
                        <a:effectLst/>
                        <a:latin typeface="Univers" panose="020B0503020202020204" pitchFamily="34" charset="0"/>
                      </a:endParaRPr>
                    </a:p>
                  </a:txBody>
                  <a:tcPr marL="9525" marR="9525" marT="9525" marB="0" anchor="b">
                    <a:solidFill>
                      <a:schemeClr val="bg1"/>
                    </a:solidFill>
                  </a:tcPr>
                </a:tc>
                <a:extLst>
                  <a:ext uri="{0D108BD9-81ED-4DB2-BD59-A6C34878D82A}">
                    <a16:rowId xmlns:a16="http://schemas.microsoft.com/office/drawing/2014/main" val="10008"/>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800" u="none" strike="noStrike" dirty="0">
                          <a:effectLst/>
                          <a:latin typeface="Univers" panose="020B0503020202020204" pitchFamily="34" charset="0"/>
                        </a:rPr>
                        <a:t>          5 meter*</a:t>
                      </a:r>
                      <a:endParaRPr lang="en-US" sz="1800" b="0" i="0" u="none" strike="noStrike" dirty="0">
                        <a:solidFill>
                          <a:srgbClr val="000000"/>
                        </a:solidFill>
                        <a:effectLst/>
                        <a:latin typeface="Univers" panose="020B0503020202020204" pitchFamily="34" charset="0"/>
                      </a:endParaRPr>
                    </a:p>
                  </a:txBody>
                  <a:tcPr marL="9525" marR="9525" marT="9525" marB="0" anchor="b">
                    <a:solidFill>
                      <a:schemeClr val="bg1"/>
                    </a:solidFill>
                  </a:tcPr>
                </a:tc>
                <a:extLst>
                  <a:ext uri="{0D108BD9-81ED-4DB2-BD59-A6C34878D82A}">
                    <a16:rowId xmlns:a16="http://schemas.microsoft.com/office/drawing/2014/main" val="10009"/>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500" u="none" strike="noStrike" dirty="0">
                          <a:effectLst/>
                          <a:latin typeface="Univers" panose="020B0503020202020204" pitchFamily="34" charset="0"/>
                        </a:rPr>
                        <a:t> </a:t>
                      </a:r>
                      <a:endParaRPr lang="en-US" sz="1500" b="0" i="0" u="none" strike="noStrike" dirty="0">
                        <a:solidFill>
                          <a:srgbClr val="000000"/>
                        </a:solidFill>
                        <a:effectLst/>
                        <a:latin typeface="Univers" panose="020B0503020202020204" pitchFamily="34" charset="0"/>
                      </a:endParaRPr>
                    </a:p>
                  </a:txBody>
                  <a:tcPr marL="9525" marR="9525" marT="9525" marB="0" anchor="b">
                    <a:solidFill>
                      <a:schemeClr val="bg1"/>
                    </a:solidFill>
                  </a:tcPr>
                </a:tc>
                <a:extLst>
                  <a:ext uri="{0D108BD9-81ED-4DB2-BD59-A6C34878D82A}">
                    <a16:rowId xmlns:a16="http://schemas.microsoft.com/office/drawing/2014/main" val="10010"/>
                  </a:ext>
                </a:extLst>
              </a:tr>
              <a:tr h="33185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2000" u="none" strike="noStrike" dirty="0">
                          <a:effectLst/>
                          <a:latin typeface="Univers" panose="020B0503020202020204" pitchFamily="34" charset="0"/>
                        </a:rPr>
                        <a:t>    </a:t>
                      </a:r>
                      <a:r>
                        <a:rPr lang="en-US" sz="2000" b="1" u="none" strike="noStrike" dirty="0">
                          <a:effectLst/>
                          <a:latin typeface="Univers" panose="020B0503020202020204" pitchFamily="34" charset="0"/>
                        </a:rPr>
                        <a:t>Source Data</a:t>
                      </a:r>
                      <a:endParaRPr lang="en-US" sz="2000" b="1" i="0" u="none" strike="noStrike" dirty="0">
                        <a:solidFill>
                          <a:srgbClr val="000000"/>
                        </a:solidFill>
                        <a:effectLst/>
                        <a:latin typeface="Univers" panose="020B0503020202020204" pitchFamily="34" charset="0"/>
                      </a:endParaRPr>
                    </a:p>
                  </a:txBody>
                  <a:tcPr marL="9525" marR="9525" marT="9525" marB="0" anchor="b"/>
                </a:tc>
                <a:extLst>
                  <a:ext uri="{0D108BD9-81ED-4DB2-BD59-A6C34878D82A}">
                    <a16:rowId xmlns:a16="http://schemas.microsoft.com/office/drawing/2014/main" val="10011"/>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latin typeface="Univers" panose="020B0503020202020204" pitchFamily="34" charset="0"/>
                        </a:rPr>
                        <a:t>       </a:t>
                      </a:r>
                      <a:r>
                        <a:rPr lang="en-US" sz="1800" u="none" strike="noStrike" baseline="0" dirty="0">
                          <a:effectLst/>
                          <a:latin typeface="Univers" panose="020B0503020202020204" pitchFamily="34" charset="0"/>
                        </a:rPr>
                        <a:t>   </a:t>
                      </a:r>
                      <a:r>
                        <a:rPr lang="en-US" sz="1800" u="none" strike="noStrike" dirty="0">
                          <a:effectLst/>
                          <a:latin typeface="Univers" panose="020B0503020202020204" pitchFamily="34" charset="0"/>
                        </a:rPr>
                        <a:t>Source </a:t>
                      </a:r>
                      <a:r>
                        <a:rPr lang="en-US" sz="1800" u="none" strike="noStrike" baseline="0" dirty="0">
                          <a:effectLst/>
                          <a:latin typeface="Univers" panose="020B0503020202020204" pitchFamily="34" charset="0"/>
                        </a:rPr>
                        <a:t>DEM – Original Product Resolution (OPR)</a:t>
                      </a:r>
                      <a:endParaRPr lang="en-US" sz="1800" b="1" i="0" u="none" strike="noStrike" dirty="0">
                        <a:solidFill>
                          <a:srgbClr val="000000"/>
                        </a:solidFill>
                        <a:effectLst/>
                        <a:latin typeface="Univers" panose="020B0503020202020204" pitchFamily="34" charset="0"/>
                      </a:endParaRPr>
                    </a:p>
                  </a:txBody>
                  <a:tcPr marL="9525" marR="9525" marT="9525" marB="0" anchor="b">
                    <a:noFill/>
                  </a:tcPr>
                </a:tc>
                <a:extLst>
                  <a:ext uri="{0D108BD9-81ED-4DB2-BD59-A6C34878D82A}">
                    <a16:rowId xmlns:a16="http://schemas.microsoft.com/office/drawing/2014/main" val="10012"/>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latin typeface="Univers" panose="020B0503020202020204" pitchFamily="34" charset="0"/>
                        </a:rPr>
                        <a:t>          Lidar Point Cloud</a:t>
                      </a:r>
                      <a:endParaRPr lang="en-US" sz="1800" b="0" i="0" u="none" strike="noStrike" dirty="0">
                        <a:solidFill>
                          <a:srgbClr val="000000"/>
                        </a:solidFill>
                        <a:effectLst/>
                        <a:latin typeface="Univers" panose="020B0503020202020204" pitchFamily="34" charset="0"/>
                      </a:endParaRPr>
                    </a:p>
                  </a:txBody>
                  <a:tcPr marL="9525" marR="9525" marT="9525" marB="0" anchor="b">
                    <a:noFill/>
                  </a:tcPr>
                </a:tc>
                <a:extLst>
                  <a:ext uri="{0D108BD9-81ED-4DB2-BD59-A6C34878D82A}">
                    <a16:rowId xmlns:a16="http://schemas.microsoft.com/office/drawing/2014/main" val="10013"/>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800" u="none" strike="noStrike" dirty="0">
                          <a:effectLst/>
                          <a:latin typeface="Univers" panose="020B0503020202020204" pitchFamily="34" charset="0"/>
                        </a:rPr>
                        <a:t>          </a:t>
                      </a:r>
                      <a:r>
                        <a:rPr kumimoji="0" lang="en-US" sz="1800" b="0" i="0" u="none" strike="noStrike" kern="1200" cap="none" spc="0" normalizeH="0" baseline="0" noProof="0" dirty="0">
                          <a:ln>
                            <a:noFill/>
                          </a:ln>
                          <a:solidFill>
                            <a:prstClr val="black"/>
                          </a:solidFill>
                          <a:effectLst/>
                          <a:uLnTx/>
                          <a:uFillTx/>
                          <a:latin typeface="Univers" panose="020B0503020202020204" pitchFamily="34" charset="0"/>
                          <a:ea typeface="+mn-ea"/>
                          <a:cs typeface="+mn-cs"/>
                        </a:rPr>
                        <a:t>Digital Surface Model (DSM)*</a:t>
                      </a:r>
                      <a:endParaRPr lang="en-US" sz="1800" b="0" i="0" u="none" strike="noStrike" dirty="0">
                        <a:solidFill>
                          <a:srgbClr val="000000"/>
                        </a:solidFill>
                        <a:effectLst/>
                        <a:latin typeface="Univers" panose="020B0503020202020204" pitchFamily="34" charset="0"/>
                      </a:endParaRPr>
                    </a:p>
                  </a:txBody>
                  <a:tcPr marL="9525" marR="9525" marT="9525" marB="0" anchor="b">
                    <a:noFill/>
                  </a:tcPr>
                </a:tc>
                <a:extLst>
                  <a:ext uri="{0D108BD9-81ED-4DB2-BD59-A6C34878D82A}">
                    <a16:rowId xmlns:a16="http://schemas.microsoft.com/office/drawing/2014/main" val="10014"/>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800" u="none" strike="noStrike" dirty="0">
                          <a:effectLst/>
                          <a:latin typeface="Univers" panose="020B0503020202020204" pitchFamily="34" charset="0"/>
                        </a:rPr>
                        <a:t>          Orthorectified</a:t>
                      </a:r>
                      <a:r>
                        <a:rPr lang="en-US" sz="1800" u="none" strike="noStrike" baseline="0" dirty="0">
                          <a:effectLst/>
                          <a:latin typeface="Univers" panose="020B0503020202020204" pitchFamily="34" charset="0"/>
                        </a:rPr>
                        <a:t> Radar Intensity Imagery (ORI)*</a:t>
                      </a:r>
                      <a:endParaRPr lang="en-US" sz="1800" b="1" i="0" u="none" strike="noStrike" dirty="0">
                        <a:solidFill>
                          <a:srgbClr val="000000"/>
                        </a:solidFill>
                        <a:effectLst/>
                        <a:latin typeface="Univers" panose="020B0503020202020204" pitchFamily="34" charset="0"/>
                      </a:endParaRPr>
                    </a:p>
                  </a:txBody>
                  <a:tcPr marL="9525" marR="9525" marT="9525" marB="0" anchor="b">
                    <a:noFill/>
                  </a:tcPr>
                </a:tc>
                <a:extLst>
                  <a:ext uri="{0D108BD9-81ED-4DB2-BD59-A6C34878D82A}">
                    <a16:rowId xmlns:a16="http://schemas.microsoft.com/office/drawing/2014/main" val="10015"/>
                  </a:ext>
                </a:extLst>
              </a:tr>
              <a:tr h="2514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500" u="none" strike="noStrike" dirty="0">
                          <a:effectLst/>
                          <a:latin typeface="Univers" panose="020B0503020202020204" pitchFamily="34" charset="0"/>
                        </a:rPr>
                        <a:t>          </a:t>
                      </a:r>
                      <a:endParaRPr lang="en-US" sz="1500" b="0" i="0" u="none" strike="noStrike" dirty="0">
                        <a:solidFill>
                          <a:srgbClr val="000000"/>
                        </a:solidFill>
                        <a:effectLst/>
                        <a:latin typeface="Univers" panose="020B0503020202020204" pitchFamily="34" charset="0"/>
                      </a:endParaRPr>
                    </a:p>
                  </a:txBody>
                  <a:tcPr marL="9525" marR="9525" marT="9525" marB="0" anchor="b">
                    <a:noFill/>
                  </a:tcPr>
                </a:tc>
                <a:extLst>
                  <a:ext uri="{0D108BD9-81ED-4DB2-BD59-A6C34878D82A}">
                    <a16:rowId xmlns:a16="http://schemas.microsoft.com/office/drawing/2014/main" val="10016"/>
                  </a:ext>
                </a:extLst>
              </a:tr>
            </a:tbl>
          </a:graphicData>
        </a:graphic>
      </p:graphicFrame>
      <p:sp>
        <p:nvSpPr>
          <p:cNvPr id="3" name="Rectangle 2">
            <a:extLst>
              <a:ext uri="{FF2B5EF4-FFF2-40B4-BE49-F238E27FC236}">
                <a16:creationId xmlns:a16="http://schemas.microsoft.com/office/drawing/2014/main" id="{BB679298-BE65-4CDB-BA07-A622C31951F2}"/>
              </a:ext>
            </a:extLst>
          </p:cNvPr>
          <p:cNvSpPr/>
          <p:nvPr/>
        </p:nvSpPr>
        <p:spPr>
          <a:xfrm>
            <a:off x="1600200" y="5931736"/>
            <a:ext cx="6096000" cy="338554"/>
          </a:xfrm>
          <a:prstGeom prst="rect">
            <a:avLst/>
          </a:prstGeom>
        </p:spPr>
        <p:txBody>
          <a:bodyPr>
            <a:spAutoFit/>
          </a:bodyPr>
          <a:lstStyle/>
          <a:p>
            <a:pPr marL="457200" lvl="4">
              <a:spcBef>
                <a:spcPts val="600"/>
              </a:spcBef>
              <a:buClr>
                <a:srgbClr val="493A13"/>
              </a:buClr>
            </a:pPr>
            <a:r>
              <a:rPr lang="en-US" sz="1600" dirty="0">
                <a:latin typeface="Univers" pitchFamily="34" charset="0"/>
              </a:rPr>
              <a:t>* Alaska Only</a:t>
            </a:r>
          </a:p>
        </p:txBody>
      </p:sp>
    </p:spTree>
    <p:extLst>
      <p:ext uri="{BB962C8B-B14F-4D97-AF65-F5344CB8AC3E}">
        <p14:creationId xmlns:p14="http://schemas.microsoft.com/office/powerpoint/2010/main" val="257412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Nationwide Seamless DEM Layers</a:t>
            </a:r>
          </a:p>
        </p:txBody>
      </p:sp>
      <p:sp>
        <p:nvSpPr>
          <p:cNvPr id="3" name="Content Placeholder 2"/>
          <p:cNvSpPr>
            <a:spLocks noGrp="1"/>
          </p:cNvSpPr>
          <p:nvPr>
            <p:ph type="body" idx="1"/>
          </p:nvPr>
        </p:nvSpPr>
        <p:spPr/>
        <p:txBody>
          <a:bodyPr>
            <a:normAutofit/>
          </a:bodyPr>
          <a:lstStyle/>
          <a:p>
            <a:pPr marL="222250" indent="0">
              <a:buNone/>
            </a:pPr>
            <a:r>
              <a:rPr lang="en-US" sz="2400" dirty="0">
                <a:latin typeface="Univers" pitchFamily="34" charset="0"/>
              </a:rPr>
              <a:t>2 Arc-second, 1 Arc-second, 1/3 Arc-second</a:t>
            </a:r>
          </a:p>
          <a:p>
            <a:pPr marL="798513" lvl="4" indent="-341313">
              <a:spcBef>
                <a:spcPts val="600"/>
              </a:spcBef>
              <a:buClr>
                <a:srgbClr val="493A13"/>
              </a:buClr>
              <a:buFont typeface="Wingdings" pitchFamily="2" charset="2"/>
              <a:buChar char="n"/>
            </a:pPr>
            <a:r>
              <a:rPr lang="en-US" sz="2200" dirty="0">
                <a:latin typeface="Univers" pitchFamily="34" charset="0"/>
              </a:rPr>
              <a:t>Seamless</a:t>
            </a:r>
          </a:p>
          <a:p>
            <a:pPr marL="798513" lvl="4" indent="-341313">
              <a:spcBef>
                <a:spcPts val="600"/>
              </a:spcBef>
              <a:buClr>
                <a:srgbClr val="493A13"/>
              </a:buClr>
              <a:buFont typeface="Wingdings" pitchFamily="2" charset="2"/>
              <a:buChar char="n"/>
            </a:pPr>
            <a:r>
              <a:rPr lang="en-US" sz="2200" dirty="0">
                <a:latin typeface="Univers" pitchFamily="34" charset="0"/>
              </a:rPr>
              <a:t>Bare earth</a:t>
            </a:r>
          </a:p>
          <a:p>
            <a:pPr marL="798513" lvl="4" indent="-341313">
              <a:spcBef>
                <a:spcPts val="600"/>
              </a:spcBef>
              <a:buClr>
                <a:srgbClr val="493A13"/>
              </a:buClr>
              <a:buFont typeface="Wingdings" pitchFamily="2" charset="2"/>
              <a:buChar char="n"/>
            </a:pPr>
            <a:r>
              <a:rPr lang="en-US" sz="2200" dirty="0">
                <a:latin typeface="Univers" pitchFamily="34" charset="0"/>
              </a:rPr>
              <a:t>Hydro-flattened</a:t>
            </a:r>
          </a:p>
          <a:p>
            <a:pPr marL="798513" lvl="4" indent="-341313">
              <a:spcBef>
                <a:spcPts val="600"/>
              </a:spcBef>
              <a:buClr>
                <a:srgbClr val="493A13"/>
              </a:buClr>
              <a:buFont typeface="Wingdings" pitchFamily="2" charset="2"/>
              <a:buChar char="n"/>
            </a:pPr>
            <a:r>
              <a:rPr lang="en-US" sz="2200" dirty="0">
                <a:latin typeface="Univers" pitchFamily="34" charset="0"/>
              </a:rPr>
              <a:t>1x1 degree of </a:t>
            </a:r>
            <a:r>
              <a:rPr lang="en-US" sz="2200" dirty="0" err="1">
                <a:latin typeface="Univers" pitchFamily="34" charset="0"/>
              </a:rPr>
              <a:t>lat</a:t>
            </a:r>
            <a:r>
              <a:rPr lang="en-US" sz="2200" dirty="0">
                <a:latin typeface="Univers" pitchFamily="34" charset="0"/>
              </a:rPr>
              <a:t> and </a:t>
            </a:r>
            <a:r>
              <a:rPr lang="en-US" sz="2200" dirty="0" err="1">
                <a:latin typeface="Univers" pitchFamily="34" charset="0"/>
              </a:rPr>
              <a:t>lon</a:t>
            </a:r>
            <a:r>
              <a:rPr lang="en-US" sz="2200" dirty="0">
                <a:latin typeface="Univers" pitchFamily="34" charset="0"/>
              </a:rPr>
              <a:t> blocks</a:t>
            </a:r>
          </a:p>
          <a:p>
            <a:pPr marL="798513" lvl="4" indent="-341313">
              <a:spcBef>
                <a:spcPts val="600"/>
              </a:spcBef>
              <a:buClr>
                <a:srgbClr val="493A13"/>
              </a:buClr>
              <a:buFont typeface="Wingdings" pitchFamily="2" charset="2"/>
              <a:buChar char="n"/>
            </a:pPr>
            <a:r>
              <a:rPr lang="en-US" sz="2200" dirty="0" err="1">
                <a:latin typeface="Univers" pitchFamily="34" charset="0"/>
              </a:rPr>
              <a:t>ArcGrid</a:t>
            </a:r>
            <a:r>
              <a:rPr lang="en-US" sz="2200" dirty="0">
                <a:latin typeface="Univers" pitchFamily="34" charset="0"/>
              </a:rPr>
              <a:t>, IMG and Grid Float formats</a:t>
            </a:r>
          </a:p>
          <a:p>
            <a:pPr marL="798513" lvl="4" indent="-341313">
              <a:spcBef>
                <a:spcPts val="600"/>
              </a:spcBef>
              <a:buClr>
                <a:srgbClr val="493A13"/>
              </a:buClr>
              <a:buFont typeface="Wingdings" pitchFamily="2" charset="2"/>
              <a:buChar char="n"/>
            </a:pPr>
            <a:r>
              <a:rPr lang="en-US" sz="2200" dirty="0">
                <a:latin typeface="Univers" pitchFamily="34" charset="0"/>
              </a:rPr>
              <a:t>Horizontal Datum: GCS North American 1983 (1986)</a:t>
            </a:r>
          </a:p>
          <a:p>
            <a:pPr marL="798513" lvl="4" indent="-341313">
              <a:spcBef>
                <a:spcPts val="600"/>
              </a:spcBef>
              <a:buClr>
                <a:srgbClr val="493A13"/>
              </a:buClr>
              <a:buFont typeface="Wingdings" pitchFamily="2" charset="2"/>
              <a:buChar char="n"/>
            </a:pPr>
            <a:r>
              <a:rPr lang="en-US" sz="2200" dirty="0">
                <a:latin typeface="Univers" pitchFamily="34" charset="0"/>
              </a:rPr>
              <a:t>Vertical Datum: North American Vertical Datum 1988 (Various Geoid Models)</a:t>
            </a:r>
          </a:p>
        </p:txBody>
      </p:sp>
    </p:spTree>
    <p:extLst>
      <p:ext uri="{BB962C8B-B14F-4D97-AF65-F5344CB8AC3E}">
        <p14:creationId xmlns:p14="http://schemas.microsoft.com/office/powerpoint/2010/main" val="296676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525000" y="228601"/>
            <a:ext cx="887716" cy="260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600200" y="352426"/>
            <a:ext cx="887716" cy="260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977217" y="4011026"/>
            <a:ext cx="327334" cy="707886"/>
          </a:xfrm>
          <a:prstGeom prst="rect">
            <a:avLst/>
          </a:prstGeom>
        </p:spPr>
        <p:txBody>
          <a:bodyPr wrap="none">
            <a:spAutoFit/>
          </a:bodyPr>
          <a:lstStyle/>
          <a:p>
            <a:r>
              <a:rPr lang="en-US" dirty="0">
                <a:solidFill>
                  <a:prstClr val="black"/>
                </a:solidFill>
              </a:rPr>
              <a:t> </a:t>
            </a:r>
          </a:p>
        </p:txBody>
      </p:sp>
      <p:pic>
        <p:nvPicPr>
          <p:cNvPr id="7" name="Shape 167"/>
          <p:cNvPicPr preferRelativeResize="0">
            <a:picLocks noChangeAspect="1"/>
          </p:cNvPicPr>
          <p:nvPr/>
        </p:nvPicPr>
        <p:blipFill rotWithShape="1">
          <a:blip r:embed="rId3">
            <a:alphaModFix/>
          </a:blip>
          <a:srcRect/>
          <a:stretch/>
        </p:blipFill>
        <p:spPr>
          <a:xfrm>
            <a:off x="6705600" y="1700529"/>
            <a:ext cx="5236049" cy="3464999"/>
          </a:xfrm>
          <a:prstGeom prst="rect">
            <a:avLst/>
          </a:prstGeom>
          <a:noFill/>
          <a:ln>
            <a:noFill/>
          </a:ln>
        </p:spPr>
      </p:pic>
      <p:sp>
        <p:nvSpPr>
          <p:cNvPr id="10" name="Shape 171"/>
          <p:cNvSpPr txBox="1"/>
          <p:nvPr/>
        </p:nvSpPr>
        <p:spPr>
          <a:xfrm>
            <a:off x="8610601" y="1676400"/>
            <a:ext cx="1676399" cy="369299"/>
          </a:xfrm>
          <a:prstGeom prst="rect">
            <a:avLst/>
          </a:prstGeom>
          <a:noFill/>
          <a:ln>
            <a:noFill/>
          </a:ln>
        </p:spPr>
        <p:txBody>
          <a:bodyPr lIns="91425" tIns="45700" rIns="91425" bIns="45700" anchor="t" anchorCtr="0">
            <a:noAutofit/>
          </a:bodyPr>
          <a:lstStyle/>
          <a:p>
            <a:pPr>
              <a:spcBef>
                <a:spcPts val="0"/>
              </a:spcBef>
              <a:buSzPct val="25000"/>
            </a:pPr>
            <a:r>
              <a:rPr lang="en-US" sz="1800" b="1" dirty="0">
                <a:solidFill>
                  <a:srgbClr val="FFFFFF"/>
                </a:solidFill>
                <a:latin typeface="Calibri"/>
                <a:ea typeface="Calibri"/>
                <a:cs typeface="Calibri"/>
                <a:sym typeface="Calibri"/>
              </a:rPr>
              <a:t>1/3 Arc-second</a:t>
            </a:r>
          </a:p>
        </p:txBody>
      </p:sp>
      <p:pic>
        <p:nvPicPr>
          <p:cNvPr id="11" name="Shape 173"/>
          <p:cNvPicPr preferRelativeResize="0">
            <a:picLocks noChangeAspect="1"/>
          </p:cNvPicPr>
          <p:nvPr/>
        </p:nvPicPr>
        <p:blipFill rotWithShape="1">
          <a:blip r:embed="rId4">
            <a:alphaModFix/>
          </a:blip>
          <a:srcRect/>
          <a:stretch/>
        </p:blipFill>
        <p:spPr>
          <a:xfrm>
            <a:off x="228589" y="1711255"/>
            <a:ext cx="5245377" cy="3463499"/>
          </a:xfrm>
          <a:prstGeom prst="rect">
            <a:avLst/>
          </a:prstGeom>
          <a:noFill/>
          <a:ln>
            <a:noFill/>
          </a:ln>
        </p:spPr>
      </p:pic>
      <p:sp>
        <p:nvSpPr>
          <p:cNvPr id="12" name="Shape 174"/>
          <p:cNvSpPr txBox="1"/>
          <p:nvPr/>
        </p:nvSpPr>
        <p:spPr>
          <a:xfrm>
            <a:off x="1981201" y="1710279"/>
            <a:ext cx="1676399" cy="369299"/>
          </a:xfrm>
          <a:prstGeom prst="rect">
            <a:avLst/>
          </a:prstGeom>
          <a:noFill/>
          <a:ln>
            <a:noFill/>
          </a:ln>
        </p:spPr>
        <p:txBody>
          <a:bodyPr lIns="91425" tIns="45700" rIns="91425" bIns="45700" anchor="t" anchorCtr="0">
            <a:noAutofit/>
          </a:bodyPr>
          <a:lstStyle/>
          <a:p>
            <a:pPr>
              <a:spcBef>
                <a:spcPts val="0"/>
              </a:spcBef>
              <a:buSzPct val="25000"/>
            </a:pPr>
            <a:r>
              <a:rPr lang="en-US" sz="1800" b="1" dirty="0">
                <a:solidFill>
                  <a:srgbClr val="FFFFFF"/>
                </a:solidFill>
                <a:latin typeface="Calibri"/>
                <a:ea typeface="Calibri"/>
                <a:cs typeface="Calibri"/>
                <a:sym typeface="Calibri"/>
              </a:rPr>
              <a:t>1 Arc-second</a:t>
            </a:r>
          </a:p>
        </p:txBody>
      </p:sp>
    </p:spTree>
    <p:extLst>
      <p:ext uri="{BB962C8B-B14F-4D97-AF65-F5344CB8AC3E}">
        <p14:creationId xmlns:p14="http://schemas.microsoft.com/office/powerpoint/2010/main" val="908555702"/>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15019</TotalTime>
  <Pages>4</Pages>
  <Words>2294</Words>
  <Application>Microsoft Office PowerPoint</Application>
  <PresentationFormat>Widescreen</PresentationFormat>
  <Paragraphs>258</Paragraphs>
  <Slides>36</Slides>
  <Notes>36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Times New Roman</vt:lpstr>
      <vt:lpstr>Univers</vt:lpstr>
      <vt:lpstr>Wingdings</vt:lpstr>
      <vt:lpstr>Advantage</vt:lpstr>
      <vt:lpstr>New National Spatial Reference System Impacts to the 3D Elevation Program</vt:lpstr>
      <vt:lpstr>Presentation Overview  </vt:lpstr>
      <vt:lpstr>What is the 3D Elevation Program?</vt:lpstr>
      <vt:lpstr>FY19 Status of 3DEP Quality Data</vt:lpstr>
      <vt:lpstr>What Will the New NSRS Change for the USGS 3DEP? </vt:lpstr>
      <vt:lpstr>3DEP Products and Transition Planning</vt:lpstr>
      <vt:lpstr>3DEP Products</vt:lpstr>
      <vt:lpstr>Nationwide Seamless DEM Layers</vt:lpstr>
      <vt:lpstr>PowerPoint Presentation</vt:lpstr>
      <vt:lpstr>Seamless DEM Layer Availability</vt:lpstr>
      <vt:lpstr>Nationwide Seamless DEM Layers</vt:lpstr>
      <vt:lpstr>1 Meter DEM</vt:lpstr>
      <vt:lpstr>PowerPoint Presentation</vt:lpstr>
      <vt:lpstr>1 Meter DEM Availability</vt:lpstr>
      <vt:lpstr>1 Meter DEM</vt:lpstr>
      <vt:lpstr>Source (OPR) DEMs</vt:lpstr>
      <vt:lpstr>Source (OPR) DEM Availability</vt:lpstr>
      <vt:lpstr>Lidar Point Cloud</vt:lpstr>
      <vt:lpstr>Lidar Point Cloud Availability</vt:lpstr>
      <vt:lpstr>Lidar Point Cloud</vt:lpstr>
      <vt:lpstr>OPR DEM and Lidar Point Cloud</vt:lpstr>
      <vt:lpstr>IFSAR and Related Products</vt:lpstr>
      <vt:lpstr>5 meter DEM</vt:lpstr>
      <vt:lpstr>Other IFSAR Products</vt:lpstr>
      <vt:lpstr>5-Meter DEM, DSM, and ORI</vt:lpstr>
      <vt:lpstr>PowerPoint Presentation</vt:lpstr>
      <vt:lpstr>5 Meter, DSM, ORI</vt:lpstr>
      <vt:lpstr>3DEP Lidar National Indexing Scheme Case Study</vt:lpstr>
      <vt:lpstr>3DEP National Indexing Scheme</vt:lpstr>
      <vt:lpstr>3DEP National Indexing Scheme</vt:lpstr>
      <vt:lpstr>3DEP National Indexing Scheme</vt:lpstr>
      <vt:lpstr>3DEP National Indexing Scheme</vt:lpstr>
      <vt:lpstr>3DEP National Indexing Scheme</vt:lpstr>
      <vt:lpstr>3DEP National Indexing Scheme Options</vt:lpstr>
      <vt:lpstr>Summary </vt:lpstr>
      <vt:lpstr>  Questions?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Miller, Barry Y</cp:lastModifiedBy>
  <cp:revision>444</cp:revision>
  <cp:lastPrinted>2018-02-02T14:49:40Z</cp:lastPrinted>
  <dcterms:created xsi:type="dcterms:W3CDTF">1998-01-16T15:44:57Z</dcterms:created>
  <dcterms:modified xsi:type="dcterms:W3CDTF">2019-05-07T12:50:06Z</dcterms:modified>
</cp:coreProperties>
</file>