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14"/>
  </p:notesMasterIdLst>
  <p:sldIdLst>
    <p:sldId id="410" r:id="rId4"/>
    <p:sldId id="302" r:id="rId5"/>
    <p:sldId id="260" r:id="rId6"/>
    <p:sldId id="443" r:id="rId7"/>
    <p:sldId id="441" r:id="rId8"/>
    <p:sldId id="442" r:id="rId9"/>
    <p:sldId id="365" r:id="rId10"/>
    <p:sldId id="368" r:id="rId11"/>
    <p:sldId id="399" r:id="rId12"/>
    <p:sldId id="41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38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B2037-8F90-4373-A367-4CA282286D7A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F5D64-54E3-428B-AC98-2853EB573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0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C4A95-8E3B-4B83-BE83-B72D22F77E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333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2C4A95-8E3B-4B83-BE83-B72D22F77E2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9860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1D91F-B916-4093-8866-A12FDAD91D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58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Disparate velocities demonstrate why the relative (local) accuracies of epoch date coordinates deteriorate quickly over a relatively small area.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51CF04-1975-452A-99D4-59EBA276C9B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429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2C4A95-8E3B-4B83-BE83-B72D22F77E2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879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2C4A95-8E3B-4B83-BE83-B72D22F77E2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048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2C4A95-8E3B-4B83-BE83-B72D22F77E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829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22494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775E-6C41-429E-B6E2-9750251A66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09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9EB05-06EE-438B-AE68-A5275498C6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41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B2A9-739B-4C7B-BEBB-EE806ADFF8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14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6DCE-3051-4E4C-9030-F22D3D1318FC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832EA-E1AA-44A3-998C-BD49875CFF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7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6DCE-3051-4E4C-9030-F22D3D1318FC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832EA-E1AA-44A3-998C-BD49875CFF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33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6DCE-3051-4E4C-9030-F22D3D1318FC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832EA-E1AA-44A3-998C-BD49875CFF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71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6DCE-3051-4E4C-9030-F22D3D1318FC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832EA-E1AA-44A3-998C-BD49875CFF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02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6DCE-3051-4E4C-9030-F22D3D1318FC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832EA-E1AA-44A3-998C-BD49875CFF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16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6DCE-3051-4E4C-9030-F22D3D1318FC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832EA-E1AA-44A3-998C-BD49875CFF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38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6DCE-3051-4E4C-9030-F22D3D1318FC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832EA-E1AA-44A3-998C-BD49875CFF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842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6DCE-3051-4E4C-9030-F22D3D1318FC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832EA-E1AA-44A3-998C-BD49875CFF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30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320C6-8D9C-41FB-A6C9-FED01065E6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6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6DCE-3051-4E4C-9030-F22D3D1318FC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832EA-E1AA-44A3-998C-BD49875CFF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598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6DCE-3051-4E4C-9030-F22D3D1318FC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832EA-E1AA-44A3-998C-BD49875CFF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1057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6DCE-3051-4E4C-9030-F22D3D1318FC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832EA-E1AA-44A3-998C-BD49875CFF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431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1026"/>
          <p:cNvGrpSpPr>
            <a:grpSpLocks/>
          </p:cNvGrpSpPr>
          <p:nvPr/>
        </p:nvGrpSpPr>
        <p:grpSpPr bwMode="auto">
          <a:xfrm>
            <a:off x="1" y="2438401"/>
            <a:ext cx="12012084" cy="1052513"/>
            <a:chOff x="0" y="1536"/>
            <a:chExt cx="5675" cy="663"/>
          </a:xfrm>
        </p:grpSpPr>
        <p:grpSp>
          <p:nvGrpSpPr>
            <p:cNvPr id="11267" name="Group 1027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1268" name="Rectangle 1028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1269" name="Rectangle 1029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  <p:grpSp>
          <p:nvGrpSpPr>
            <p:cNvPr id="11270" name="Group 1030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1271" name="Rectangle 1031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1272" name="Rectangle 1032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  <p:sp>
          <p:nvSpPr>
            <p:cNvPr id="11273" name="Rectangle 1033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1274" name="Rectangle 1034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1275" name="Rectangle 1035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1276" name="Rectangle 1036"/>
          <p:cNvSpPr>
            <a:spLocks noGrp="1" noChangeArrowheads="1"/>
          </p:cNvSpPr>
          <p:nvPr>
            <p:ph type="ctrTitle"/>
          </p:nvPr>
        </p:nvSpPr>
        <p:spPr>
          <a:xfrm>
            <a:off x="1320800" y="18288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77" name="Rectangle 1037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278" name="Rectangle 1038"/>
          <p:cNvSpPr>
            <a:spLocks noGrp="1" noChangeArrowheads="1"/>
          </p:cNvSpPr>
          <p:nvPr>
            <p:ph type="dt" sz="half" idx="2"/>
          </p:nvPr>
        </p:nvSpPr>
        <p:spPr>
          <a:xfrm>
            <a:off x="13208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1279" name="Rectangle 1039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1280" name="Rectangle 104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1440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A1A775E-6C41-429E-B6E2-9750251A66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22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320C6-8D9C-41FB-A6C9-FED01065E6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74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AF85A-A084-43A5-AE9A-20C71A0545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917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81F11-9FE0-4105-BECB-DD782B8066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3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7F7C8-8ECF-4203-BAD3-9ADFDCA65B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486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D38A2-8637-45A9-90AC-E5EC2E256E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64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BE0B6-E006-4591-9A63-FDF5F38B6B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89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F85A-A084-43A5-AE9A-20C71A0545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530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BC62F-4874-4CD8-B317-9AB82A3283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3744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AC3C9-9D89-4854-AA62-5727D65B0A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056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9EB05-06EE-438B-AE68-A5275498C6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945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38733" y="617539"/>
            <a:ext cx="2601384" cy="5514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584" y="617539"/>
            <a:ext cx="7600949" cy="5514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6B2A9-739B-4C7B-BEBB-EE806ADFF8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4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1F11-9FE0-4105-BECB-DD782B8066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26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7F7C8-8ECF-4203-BAD3-9ADFDCA65B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61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D38A2-8637-45A9-90AC-E5EC2E256E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41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E0B6-E006-4591-9A63-FDF5F38B6B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75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BC62F-4874-4CD8-B317-9AB82A3283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59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AC3C9-9D89-4854-AA62-5727D65B0A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0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71975-9A3D-4747-9153-88535D64B8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0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56DCE-3051-4E4C-9030-F22D3D1318FC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832EA-E1AA-44A3-998C-BD49875CFF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5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ltGray">
          <a:xfrm>
            <a:off x="556684" y="1098551"/>
            <a:ext cx="58420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180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ltGray">
          <a:xfrm>
            <a:off x="1066801" y="1098551"/>
            <a:ext cx="438151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180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ltGray">
          <a:xfrm>
            <a:off x="721785" y="1520826"/>
            <a:ext cx="563033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1800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ltGray">
          <a:xfrm>
            <a:off x="1214967" y="1520826"/>
            <a:ext cx="491067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1800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ltGray">
          <a:xfrm>
            <a:off x="169333" y="1447801"/>
            <a:ext cx="747184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1800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gray">
          <a:xfrm>
            <a:off x="1016000" y="990601"/>
            <a:ext cx="42333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1800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gray">
          <a:xfrm>
            <a:off x="590551" y="1781175"/>
            <a:ext cx="10968567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1800"/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534585" y="617538"/>
            <a:ext cx="1039071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7" y="2017713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5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3246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5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5371975-9A3D-4747-9153-88535D64B8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hyperlink" Target="http://sopac-csrc.ucsd.edu/index.php/epoch2017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Relationship Id="rId9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jpeg"/><Relationship Id="rId5" Type="http://schemas.openxmlformats.org/officeDocument/2006/relationships/image" Target="../media/image16.jpg"/><Relationship Id="rId4" Type="http://schemas.openxmlformats.org/officeDocument/2006/relationships/image" Target="../media/image15.jpg"/><Relationship Id="rId9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524000" y="990601"/>
            <a:ext cx="9144000" cy="632459"/>
          </a:xfrm>
          <a:extLst/>
        </p:spPr>
        <p:txBody>
          <a:bodyPr vert="horz" wrap="square" lIns="91440" tIns="45720" rIns="91440" bIns="45720" numCol="1" rtlCol="0" anchor="ctr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dirty="0"/>
              <a:t/>
            </a:r>
            <a:br>
              <a:rPr dirty="0"/>
            </a:br>
            <a:endParaRPr dirty="0"/>
          </a:p>
        </p:txBody>
      </p:sp>
      <p:sp>
        <p:nvSpPr>
          <p:cNvPr id="54275" name="Rectangle 3"/>
          <p:cNvSpPr>
            <a:spLocks noGrp="1"/>
          </p:cNvSpPr>
          <p:nvPr>
            <p:ph type="body" sz="half" idx="4294967295"/>
          </p:nvPr>
        </p:nvSpPr>
        <p:spPr>
          <a:xfrm>
            <a:off x="5530515" y="2914248"/>
            <a:ext cx="6661485" cy="4525962"/>
          </a:xfrm>
        </p:spPr>
        <p:txBody>
          <a:bodyPr>
            <a:normAutofit/>
          </a:bodyPr>
          <a:lstStyle/>
          <a:p>
            <a:pPr marL="0" indent="-273050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2400" dirty="0"/>
              <a:t>Caltrans HQ - Office of Land Surveys</a:t>
            </a:r>
          </a:p>
          <a:p>
            <a:pPr marL="0" indent="-273050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2400" dirty="0"/>
              <a:t>25 years with State (DWR and Caltrans)</a:t>
            </a:r>
          </a:p>
          <a:p>
            <a:pPr marL="0" indent="-273050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2400" dirty="0"/>
              <a:t>Licensed Surveyor for 32 years</a:t>
            </a:r>
          </a:p>
          <a:p>
            <a:pPr marL="0" indent="-273050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2400" dirty="0"/>
              <a:t>NGS recognized California Geodetic Coordinator</a:t>
            </a:r>
          </a:p>
          <a:p>
            <a:pPr marL="0" indent="-273050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2400" dirty="0"/>
              <a:t>Member of California Spatial Reference Center’s</a:t>
            </a:r>
          </a:p>
          <a:p>
            <a:pPr marL="0" indent="0">
              <a:lnSpc>
                <a:spcPct val="80000"/>
              </a:lnSpc>
              <a:spcAft>
                <a:spcPts val="600"/>
              </a:spcAft>
              <a:buNone/>
              <a:defRPr/>
            </a:pPr>
            <a:r>
              <a:rPr lang="en-US" sz="2400" dirty="0"/>
              <a:t>    Coordinating Council since 2001</a:t>
            </a:r>
          </a:p>
          <a:p>
            <a:pPr marL="0" indent="-273050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2400" dirty="0"/>
              <a:t>Chair California Geodetic Control Work Group</a:t>
            </a:r>
          </a:p>
          <a:p>
            <a:pPr marL="0" indent="-273050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2400" dirty="0"/>
              <a:t>2019 NOAA NGS Partner Award Recipient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2200" dirty="0"/>
          </a:p>
        </p:txBody>
      </p:sp>
      <p:pic>
        <p:nvPicPr>
          <p:cNvPr id="21508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47" y="2445017"/>
            <a:ext cx="2806308" cy="3995737"/>
          </a:xfrm>
        </p:spPr>
      </p:pic>
      <p:sp>
        <p:nvSpPr>
          <p:cNvPr id="2" name="Rectangle 1"/>
          <p:cNvSpPr/>
          <p:nvPr/>
        </p:nvSpPr>
        <p:spPr>
          <a:xfrm>
            <a:off x="2632390" y="-4762"/>
            <a:ext cx="803561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1" dirty="0"/>
              <a:t>2019 NGS Geospatial Summit</a:t>
            </a:r>
          </a:p>
          <a:p>
            <a:pPr algn="ctr"/>
            <a:r>
              <a:rPr lang="en-US" sz="4400" b="1" i="1" dirty="0"/>
              <a:t>Keeping Coordinates Moving</a:t>
            </a:r>
          </a:p>
          <a:p>
            <a:pPr algn="ctr"/>
            <a:r>
              <a:rPr lang="en-US" sz="3200" i="1" dirty="0"/>
              <a:t>Working in Dynamic California</a:t>
            </a:r>
          </a:p>
          <a:p>
            <a:pPr algn="ctr"/>
            <a:r>
              <a:rPr lang="en-US" sz="2800" dirty="0"/>
              <a:t>Scott P. Martin, PLS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75D123F2-1741-4254-9617-7FA95EB98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 bwMode="auto">
          <a:xfrm>
            <a:off x="467725" y="168644"/>
            <a:ext cx="1100391" cy="1100391"/>
          </a:xfrm>
          <a:prstGeom prst="rect">
            <a:avLst/>
          </a:prstGeom>
          <a:noFill/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F60A3D0E-F39D-4E12-9B2F-C104DC1E5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47" y="2445016"/>
            <a:ext cx="2806308" cy="399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7870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0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523875" y="5317240"/>
            <a:ext cx="11210925" cy="744836"/>
          </a:xfrm>
          <a:extLst/>
        </p:spPr>
        <p:txBody>
          <a:bodyPr vert="horz" lIns="91440" tIns="45720" rIns="91440" bIns="45720" numCol="1" rtlCol="0" anchor="ctr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Questions?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23D3C2F-F1F4-4878-8B0A-39479E4D4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 bwMode="auto">
          <a:xfrm>
            <a:off x="467725" y="168644"/>
            <a:ext cx="1100391" cy="11003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985218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65319" y="-56620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/>
              <a:t>California: A  </a:t>
            </a:r>
            <a:r>
              <a:rPr lang="en-US" dirty="0" err="1"/>
              <a:t>Movin</a:t>
            </a:r>
            <a:r>
              <a:rPr lang="en-US" dirty="0"/>
              <a:t> and a </a:t>
            </a:r>
            <a:r>
              <a:rPr lang="en-US" dirty="0" err="1"/>
              <a:t>Shakin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861592"/>
            <a:ext cx="4173428" cy="26230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931" y="863360"/>
            <a:ext cx="4365469" cy="58411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582978"/>
            <a:ext cx="4191000" cy="3121503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1B9A1F90-C023-4C08-82B5-D5FC828CD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 bwMode="auto">
          <a:xfrm>
            <a:off x="467725" y="168644"/>
            <a:ext cx="1100391" cy="11003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2941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524000" y="190124"/>
            <a:ext cx="9144000" cy="1156076"/>
          </a:xfrm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>
              <a:defRPr/>
            </a:pPr>
            <a:r>
              <a:rPr lang="en-US" sz="4000" b="1" dirty="0">
                <a:solidFill>
                  <a:schemeClr val="tx1"/>
                </a:solidFill>
                <a:effectLst/>
              </a:rPr>
              <a:t>NAD83(2011) </a:t>
            </a:r>
            <a:r>
              <a:rPr sz="4000" b="1" dirty="0">
                <a:solidFill>
                  <a:schemeClr val="tx1"/>
                </a:solidFill>
                <a:effectLst/>
              </a:rPr>
              <a:t>Epoch </a:t>
            </a:r>
            <a:r>
              <a:rPr lang="en-US" sz="4000" b="1" dirty="0">
                <a:solidFill>
                  <a:schemeClr val="tx1"/>
                </a:solidFill>
                <a:effectLst/>
              </a:rPr>
              <a:t>2017.50</a:t>
            </a:r>
            <a:r>
              <a:rPr sz="4400" b="1" dirty="0">
                <a:solidFill>
                  <a:schemeClr val="tx1"/>
                </a:solidFill>
                <a:effectLst/>
              </a:rPr>
              <a:t/>
            </a:r>
            <a:br>
              <a:rPr sz="4400" b="1" dirty="0">
                <a:solidFill>
                  <a:schemeClr val="tx1"/>
                </a:solidFill>
                <a:effectLst/>
              </a:rPr>
            </a:br>
            <a:r>
              <a:rPr sz="3300" b="1" dirty="0">
                <a:solidFill>
                  <a:schemeClr val="tx1"/>
                </a:solidFill>
                <a:effectLst/>
              </a:rPr>
              <a:t>California Spatial Reference System (CSRS)</a:t>
            </a:r>
          </a:p>
        </p:txBody>
      </p:sp>
      <p:sp>
        <p:nvSpPr>
          <p:cNvPr id="83973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355677" y="1673424"/>
            <a:ext cx="3865562" cy="4632046"/>
          </a:xfrm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-273050">
              <a:spcBef>
                <a:spcPct val="50000"/>
              </a:spcBef>
              <a:defRPr/>
            </a:pPr>
            <a:r>
              <a:rPr lang="en-US" sz="1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~ 950 CGPS sites, including several in bordering states</a:t>
            </a:r>
          </a:p>
          <a:p>
            <a:pPr marL="0" indent="-273050">
              <a:spcBef>
                <a:spcPct val="50000"/>
              </a:spcBef>
              <a:defRPr/>
            </a:pPr>
            <a:r>
              <a:rPr lang="en-US" sz="1800" b="1" dirty="0"/>
              <a:t>Coordinates, heights, velocities, &amp;     positional uncertainties, plus report</a:t>
            </a:r>
          </a:p>
          <a:p>
            <a:pPr marL="0" indent="-273050">
              <a:spcBef>
                <a:spcPct val="50000"/>
              </a:spcBef>
              <a:defRPr/>
            </a:pPr>
            <a:r>
              <a:rPr lang="en-US" sz="1800" b="1" dirty="0"/>
              <a:t>CSRS Epoch 2017.50 now published and broadcast through the California Real Time Network (CRTN)</a:t>
            </a:r>
          </a:p>
          <a:p>
            <a:pPr marL="0" indent="-273050">
              <a:spcBef>
                <a:spcPct val="50000"/>
              </a:spcBef>
              <a:defRPr/>
            </a:pPr>
            <a:r>
              <a:rPr lang="en-US" sz="1800" b="1" dirty="0"/>
              <a:t>Is aligned to the NSRS through approx. 250 CORS stations</a:t>
            </a:r>
          </a:p>
          <a:p>
            <a:pPr marL="0" indent="-273050">
              <a:spcBef>
                <a:spcPct val="50000"/>
              </a:spcBef>
              <a:defRPr/>
            </a:pPr>
            <a:r>
              <a:rPr lang="en-US" sz="1800" b="1" dirty="0"/>
              <a:t>Average horizontal shift from CSRS epoch 2011.00 to epoch 2017.50 = 15 cm northwesterly (max of approx. 35cm)</a:t>
            </a:r>
          </a:p>
          <a:p>
            <a:pPr marL="0" indent="-273050">
              <a:spcBef>
                <a:spcPct val="50000"/>
              </a:spcBef>
              <a:defRPr/>
            </a:pPr>
            <a:r>
              <a:rPr lang="en-US" sz="1800" b="1" dirty="0"/>
              <a:t>Data available here: </a:t>
            </a:r>
            <a:r>
              <a:rPr lang="en-US" sz="1800" b="1" dirty="0">
                <a:hlinkClick r:id="rId4"/>
              </a:rPr>
              <a:t>http://sopac-csrc.ucsd.edu/index.php/epoch2017/</a:t>
            </a:r>
            <a:endParaRPr lang="en-US" sz="1800" b="1" dirty="0"/>
          </a:p>
        </p:txBody>
      </p:sp>
      <p:pic>
        <p:nvPicPr>
          <p:cNvPr id="5939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416" y="1673424"/>
            <a:ext cx="3861090" cy="49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BB84AE-052B-4CAD-ADBD-5BDCED55E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05078" y="1673424"/>
            <a:ext cx="3998022" cy="4994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253113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6435" y="428701"/>
            <a:ext cx="7140481" cy="611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078476" y="4364866"/>
            <a:ext cx="1354185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AA3814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25.56mm/yr 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17.25mm/yr 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41774" y="2917474"/>
            <a:ext cx="1375552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DE8490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12.05mm/yr 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10.61mm/yr 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53998" y="724010"/>
            <a:ext cx="1375551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DE8506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13.48mm/yr 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11.57mm/yr 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02973" y="1710284"/>
            <a:ext cx="1354185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DE8484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19.61mm/yr 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12.97mm/yr 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19252" y="5683568"/>
            <a:ext cx="1354185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HS5109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16.73mm/yr 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12.62mm/yr 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07086" y="6103121"/>
            <a:ext cx="1417660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HT3687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25.24mm/yr 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17.16mm/yr 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90912" y="1197399"/>
            <a:ext cx="1418646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AA3807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17.26mm/yr 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12.85mm/yr W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C4B2000-A547-495E-B76B-5210D8AC5F41}"/>
              </a:ext>
            </a:extLst>
          </p:cNvPr>
          <p:cNvCxnSpPr>
            <a:cxnSpLocks/>
          </p:cNvCxnSpPr>
          <p:nvPr/>
        </p:nvCxnSpPr>
        <p:spPr>
          <a:xfrm flipV="1">
            <a:off x="5598373" y="1194620"/>
            <a:ext cx="1531557" cy="4738371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2DF0AFF-FD10-4508-8D62-9018E89F5AC2}"/>
              </a:ext>
            </a:extLst>
          </p:cNvPr>
          <p:cNvSpPr txBox="1"/>
          <p:nvPr/>
        </p:nvSpPr>
        <p:spPr>
          <a:xfrm rot="17225289">
            <a:off x="5522048" y="2440313"/>
            <a:ext cx="19468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23 miles (37.0 km)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3EE98D0-B28F-4FA9-B9CD-4B427A6CEA3F}"/>
              </a:ext>
            </a:extLst>
          </p:cNvPr>
          <p:cNvCxnSpPr>
            <a:cxnSpLocks/>
          </p:cNvCxnSpPr>
          <p:nvPr/>
        </p:nvCxnSpPr>
        <p:spPr>
          <a:xfrm flipV="1">
            <a:off x="4601858" y="3632467"/>
            <a:ext cx="4499557" cy="840834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97EB7D4-0AD2-458D-B944-F188530257ED}"/>
              </a:ext>
            </a:extLst>
          </p:cNvPr>
          <p:cNvSpPr txBox="1"/>
          <p:nvPr/>
        </p:nvSpPr>
        <p:spPr>
          <a:xfrm rot="20983181">
            <a:off x="6259884" y="3659818"/>
            <a:ext cx="2108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19 miles (30.6 km)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245B62-2447-4B79-9B36-D84DF413BDFB}"/>
              </a:ext>
            </a:extLst>
          </p:cNvPr>
          <p:cNvSpPr txBox="1"/>
          <p:nvPr/>
        </p:nvSpPr>
        <p:spPr>
          <a:xfrm>
            <a:off x="4595967" y="2494397"/>
            <a:ext cx="14284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Hayward Fault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E705D5B-42D5-4606-A90A-F919AF13D92D}"/>
              </a:ext>
            </a:extLst>
          </p:cNvPr>
          <p:cNvCxnSpPr/>
          <p:nvPr/>
        </p:nvCxnSpPr>
        <p:spPr>
          <a:xfrm flipH="1">
            <a:off x="4274348" y="2657294"/>
            <a:ext cx="382810" cy="214521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3E1205A-DE79-44B4-8C9F-56672F37B700}"/>
              </a:ext>
            </a:extLst>
          </p:cNvPr>
          <p:cNvSpPr txBox="1"/>
          <p:nvPr/>
        </p:nvSpPr>
        <p:spPr>
          <a:xfrm>
            <a:off x="3913072" y="5797323"/>
            <a:ext cx="1354185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WINT CORS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25.54mm/yr 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17.33mm/yr W</a:t>
            </a:r>
          </a:p>
        </p:txBody>
      </p:sp>
      <p:sp>
        <p:nvSpPr>
          <p:cNvPr id="19" name="Title 4">
            <a:extLst>
              <a:ext uri="{FF2B5EF4-FFF2-40B4-BE49-F238E27FC236}">
                <a16:creationId xmlns:a16="http://schemas.microsoft.com/office/drawing/2014/main" id="{961D75AD-D8C3-4BC3-959E-B491FF56CC15}"/>
              </a:ext>
            </a:extLst>
          </p:cNvPr>
          <p:cNvSpPr txBox="1">
            <a:spLocks/>
          </p:cNvSpPr>
          <p:nvPr/>
        </p:nvSpPr>
        <p:spPr>
          <a:xfrm>
            <a:off x="1981200" y="-90838"/>
            <a:ext cx="8229600" cy="7921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East San Francisco Bay Area Velocities</a:t>
            </a:r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DDE95BEE-FEC6-4A8B-B17A-F6FDC23C6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 bwMode="auto">
          <a:xfrm>
            <a:off x="467725" y="168644"/>
            <a:ext cx="1100391" cy="11003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342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8" grpId="0"/>
      <p:bldP spid="21" grpId="0"/>
      <p:bldP spid="2" grpId="0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1200" y="-115780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/>
              <a:t>HTDP Test – AA3814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393" y="4495800"/>
            <a:ext cx="4471814" cy="21593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260" y="631645"/>
            <a:ext cx="3205148" cy="22925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326" y="583913"/>
            <a:ext cx="4363948" cy="3563262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274013" y="5856270"/>
            <a:ext cx="986320" cy="2671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963" y="2992852"/>
            <a:ext cx="2013273" cy="353747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873375" y="5856270"/>
            <a:ext cx="791110" cy="2671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612194" y="3001298"/>
            <a:ext cx="1850922" cy="57486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600" y="3016189"/>
            <a:ext cx="2040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400" b="1" dirty="0">
                <a:solidFill>
                  <a:srgbClr val="FF0000"/>
                </a:solidFill>
                <a:latin typeface="Calibri"/>
              </a:rPr>
              <a:t>HTDP computed value for 2010.00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86652" y="5350533"/>
            <a:ext cx="1624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200" b="1" dirty="0">
                <a:solidFill>
                  <a:srgbClr val="FF0000"/>
                </a:solidFill>
                <a:latin typeface="Calibri"/>
              </a:rPr>
              <a:t>2,100,020.58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86652" y="5575468"/>
            <a:ext cx="1624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200" b="1" dirty="0">
                <a:solidFill>
                  <a:srgbClr val="FF0000"/>
                </a:solidFill>
                <a:latin typeface="Calibri"/>
              </a:rPr>
              <a:t>6,068,736.25</a:t>
            </a:r>
            <a:endParaRPr lang="en-US" sz="12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03628" y="5852466"/>
            <a:ext cx="1436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400" b="1" dirty="0">
                <a:solidFill>
                  <a:srgbClr val="FF0000"/>
                </a:solidFill>
                <a:latin typeface="Calibri"/>
              </a:rPr>
              <a:t>1.56’ x 1.06’ in 18.65 years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86652" y="5109726"/>
            <a:ext cx="1624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200" b="1" dirty="0">
                <a:solidFill>
                  <a:srgbClr val="FF0000"/>
                </a:solidFill>
                <a:latin typeface="Calibri"/>
              </a:rPr>
              <a:t>From Datasheet</a:t>
            </a:r>
            <a:endParaRPr lang="en-US" sz="12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71762" y="5944353"/>
            <a:ext cx="1624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1200" b="1" dirty="0">
                <a:solidFill>
                  <a:srgbClr val="FF0000"/>
                </a:solidFill>
                <a:latin typeface="Calibri"/>
              </a:rPr>
              <a:t>0.00’ x 0.09’ between HTDP and datasheet.      HTDP WORKS!</a:t>
            </a:r>
            <a:endParaRPr lang="en-US" sz="12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571762" y="5944352"/>
            <a:ext cx="1730479" cy="71078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6750AFF-3AFE-4A4D-B5DD-B8BFAAEA36EF}"/>
              </a:ext>
            </a:extLst>
          </p:cNvPr>
          <p:cNvCxnSpPr/>
          <p:nvPr/>
        </p:nvCxnSpPr>
        <p:spPr>
          <a:xfrm flipV="1">
            <a:off x="4191000" y="3576158"/>
            <a:ext cx="2421194" cy="227630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">
            <a:extLst>
              <a:ext uri="{FF2B5EF4-FFF2-40B4-BE49-F238E27FC236}">
                <a16:creationId xmlns:a16="http://schemas.microsoft.com/office/drawing/2014/main" id="{FC173B8C-FFAD-4526-8CEA-05FF4D26E96F}"/>
              </a:ext>
            </a:extLst>
          </p:cNvPr>
          <p:cNvSpPr/>
          <p:nvPr/>
        </p:nvSpPr>
        <p:spPr>
          <a:xfrm>
            <a:off x="3261157" y="5846659"/>
            <a:ext cx="986320" cy="2671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ounded Rectangle 8">
            <a:extLst>
              <a:ext uri="{FF2B5EF4-FFF2-40B4-BE49-F238E27FC236}">
                <a16:creationId xmlns:a16="http://schemas.microsoft.com/office/drawing/2014/main" id="{C3746992-0EF9-4E28-80AF-2F4CEF529ED3}"/>
              </a:ext>
            </a:extLst>
          </p:cNvPr>
          <p:cNvSpPr/>
          <p:nvPr/>
        </p:nvSpPr>
        <p:spPr>
          <a:xfrm>
            <a:off x="6612194" y="801215"/>
            <a:ext cx="2477728" cy="57486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84A8470-BE18-4FCC-BBF1-8094783F4548}"/>
              </a:ext>
            </a:extLst>
          </p:cNvPr>
          <p:cNvCxnSpPr>
            <a:cxnSpLocks/>
          </p:cNvCxnSpPr>
          <p:nvPr/>
        </p:nvCxnSpPr>
        <p:spPr>
          <a:xfrm>
            <a:off x="8571761" y="1381985"/>
            <a:ext cx="410314" cy="372774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8B15574-5D03-4609-B52F-56021C3C5265}"/>
              </a:ext>
            </a:extLst>
          </p:cNvPr>
          <p:cNvCxnSpPr>
            <a:cxnSpLocks/>
          </p:cNvCxnSpPr>
          <p:nvPr/>
        </p:nvCxnSpPr>
        <p:spPr>
          <a:xfrm>
            <a:off x="7605004" y="3583100"/>
            <a:ext cx="246054" cy="154089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4">
            <a:extLst>
              <a:ext uri="{FF2B5EF4-FFF2-40B4-BE49-F238E27FC236}">
                <a16:creationId xmlns:a16="http://schemas.microsoft.com/office/drawing/2014/main" id="{F1B6AE7B-E989-479C-BC3E-E70DBF3DE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 bwMode="auto">
          <a:xfrm>
            <a:off x="10826914" y="251019"/>
            <a:ext cx="1100391" cy="11003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875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578" y="3274703"/>
            <a:ext cx="4354148" cy="29928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253" y="3625601"/>
            <a:ext cx="3609866" cy="26741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327" y="42990"/>
            <a:ext cx="3609866" cy="2947537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151798" y="4474422"/>
            <a:ext cx="864039" cy="29668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577" y="59378"/>
            <a:ext cx="3607628" cy="344098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532828" y="4467276"/>
            <a:ext cx="791110" cy="2671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962669" y="345958"/>
            <a:ext cx="1520022" cy="57486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0526" y="376941"/>
            <a:ext cx="2040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400" b="1" dirty="0">
                <a:solidFill>
                  <a:srgbClr val="FF0000"/>
                </a:solidFill>
                <a:latin typeface="Calibri"/>
              </a:rPr>
              <a:t>HTDP computed value for 2017.50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71761" y="4932799"/>
            <a:ext cx="16241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50" b="1" dirty="0">
                <a:solidFill>
                  <a:srgbClr val="FF0000"/>
                </a:solidFill>
                <a:latin typeface="Calibri"/>
              </a:rPr>
              <a:t>2,064,267.057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71760" y="5082840"/>
            <a:ext cx="16241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50" b="1" dirty="0">
                <a:solidFill>
                  <a:srgbClr val="FF0000"/>
                </a:solidFill>
                <a:latin typeface="Calibri"/>
              </a:rPr>
              <a:t>6,086,754.327</a:t>
            </a:r>
            <a:endParaRPr lang="en-US" sz="105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29533" y="4790269"/>
            <a:ext cx="1436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400" b="1" dirty="0">
                <a:solidFill>
                  <a:srgbClr val="FF0000"/>
                </a:solidFill>
                <a:latin typeface="Calibri"/>
              </a:rPr>
              <a:t>0.63’ x 0.43’ in 7.50 years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71761" y="4774881"/>
            <a:ext cx="1624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200" b="1" dirty="0">
                <a:solidFill>
                  <a:srgbClr val="FF0000"/>
                </a:solidFill>
                <a:latin typeface="Calibri"/>
              </a:rPr>
              <a:t>From HTDP</a:t>
            </a:r>
            <a:endParaRPr lang="en-US" sz="12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82692" y="6002801"/>
            <a:ext cx="1713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1200" b="1" dirty="0">
                <a:solidFill>
                  <a:srgbClr val="FF0000"/>
                </a:solidFill>
                <a:latin typeface="Calibri"/>
              </a:rPr>
              <a:t>0.054’ x 0.011’ between HTDP and CSRC.      HTDP works again</a:t>
            </a:r>
          </a:p>
          <a:p>
            <a:pPr algn="ctr" defTabSz="914400">
              <a:defRPr/>
            </a:pPr>
            <a:r>
              <a:rPr lang="en-US" sz="1200" b="1" dirty="0">
                <a:solidFill>
                  <a:srgbClr val="FF0000"/>
                </a:solidFill>
                <a:latin typeface="Calibri"/>
              </a:rPr>
              <a:t>BUT IT CAN </a:t>
            </a:r>
            <a:r>
              <a:rPr lang="en-US" sz="1200" b="1">
                <a:solidFill>
                  <a:srgbClr val="FF0000"/>
                </a:solidFill>
                <a:latin typeface="Calibri"/>
              </a:rPr>
              <a:t>BE BETTER!</a:t>
            </a:r>
            <a:endParaRPr lang="en-US" sz="12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353186" y="5978211"/>
            <a:ext cx="1949054" cy="87978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6750AFF-3AFE-4A4D-B5DD-B8BFAAEA36EF}"/>
              </a:ext>
            </a:extLst>
          </p:cNvPr>
          <p:cNvCxnSpPr>
            <a:cxnSpLocks/>
          </p:cNvCxnSpPr>
          <p:nvPr/>
        </p:nvCxnSpPr>
        <p:spPr>
          <a:xfrm flipV="1">
            <a:off x="3846133" y="920818"/>
            <a:ext cx="3148137" cy="354811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">
            <a:extLst>
              <a:ext uri="{FF2B5EF4-FFF2-40B4-BE49-F238E27FC236}">
                <a16:creationId xmlns:a16="http://schemas.microsoft.com/office/drawing/2014/main" id="{FC173B8C-FFAD-4526-8CEA-05FF4D26E96F}"/>
              </a:ext>
            </a:extLst>
          </p:cNvPr>
          <p:cNvSpPr/>
          <p:nvPr/>
        </p:nvSpPr>
        <p:spPr>
          <a:xfrm>
            <a:off x="3050322" y="4476977"/>
            <a:ext cx="746816" cy="3038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ounded Rectangle 8">
            <a:extLst>
              <a:ext uri="{FF2B5EF4-FFF2-40B4-BE49-F238E27FC236}">
                <a16:creationId xmlns:a16="http://schemas.microsoft.com/office/drawing/2014/main" id="{C3746992-0EF9-4E28-80AF-2F4CEF529ED3}"/>
              </a:ext>
            </a:extLst>
          </p:cNvPr>
          <p:cNvSpPr/>
          <p:nvPr/>
        </p:nvSpPr>
        <p:spPr>
          <a:xfrm>
            <a:off x="6678805" y="3732292"/>
            <a:ext cx="1728317" cy="57486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84A8470-BE18-4FCC-BBF1-8094783F4548}"/>
              </a:ext>
            </a:extLst>
          </p:cNvPr>
          <p:cNvCxnSpPr>
            <a:cxnSpLocks/>
          </p:cNvCxnSpPr>
          <p:nvPr/>
        </p:nvCxnSpPr>
        <p:spPr>
          <a:xfrm>
            <a:off x="8353187" y="2990526"/>
            <a:ext cx="535703" cy="187782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8B15574-5D03-4609-B52F-56021C3C5265}"/>
              </a:ext>
            </a:extLst>
          </p:cNvPr>
          <p:cNvCxnSpPr>
            <a:cxnSpLocks/>
          </p:cNvCxnSpPr>
          <p:nvPr/>
        </p:nvCxnSpPr>
        <p:spPr>
          <a:xfrm>
            <a:off x="7556870" y="4307152"/>
            <a:ext cx="287924" cy="11905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6F63461-10C6-44FA-A4B7-C57FAED6D888}"/>
              </a:ext>
            </a:extLst>
          </p:cNvPr>
          <p:cNvSpPr txBox="1"/>
          <p:nvPr/>
        </p:nvSpPr>
        <p:spPr>
          <a:xfrm>
            <a:off x="2602616" y="3404475"/>
            <a:ext cx="2040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400" b="1" dirty="0">
                <a:solidFill>
                  <a:srgbClr val="FF0000"/>
                </a:solidFill>
                <a:latin typeface="Calibri"/>
              </a:rPr>
              <a:t>2010.00 from Datasheet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C917F9D-EFFA-4236-B7A1-632A4096AA04}"/>
              </a:ext>
            </a:extLst>
          </p:cNvPr>
          <p:cNvCxnSpPr/>
          <p:nvPr/>
        </p:nvCxnSpPr>
        <p:spPr>
          <a:xfrm flipH="1">
            <a:off x="2602617" y="3669874"/>
            <a:ext cx="634989" cy="79906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26C8F24-CBC5-4AA8-B4B9-62A0A0578671}"/>
              </a:ext>
            </a:extLst>
          </p:cNvPr>
          <p:cNvSpPr txBox="1"/>
          <p:nvPr/>
        </p:nvSpPr>
        <p:spPr>
          <a:xfrm>
            <a:off x="5222369" y="3725211"/>
            <a:ext cx="1618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400" b="1" dirty="0">
                <a:solidFill>
                  <a:srgbClr val="FF0000"/>
                </a:solidFill>
                <a:latin typeface="Calibri"/>
              </a:rPr>
              <a:t>CSRC published value for 2017.50</a:t>
            </a:r>
          </a:p>
        </p:txBody>
      </p:sp>
      <p:sp>
        <p:nvSpPr>
          <p:cNvPr id="33" name="Rounded Rectangle 1">
            <a:extLst>
              <a:ext uri="{FF2B5EF4-FFF2-40B4-BE49-F238E27FC236}">
                <a16:creationId xmlns:a16="http://schemas.microsoft.com/office/drawing/2014/main" id="{4AEF7489-F46C-4C2E-BCB0-51D75362F1C0}"/>
              </a:ext>
            </a:extLst>
          </p:cNvPr>
          <p:cNvSpPr/>
          <p:nvPr/>
        </p:nvSpPr>
        <p:spPr>
          <a:xfrm>
            <a:off x="7556870" y="2391001"/>
            <a:ext cx="862350" cy="5995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Rounded Rectangle 1">
            <a:extLst>
              <a:ext uri="{FF2B5EF4-FFF2-40B4-BE49-F238E27FC236}">
                <a16:creationId xmlns:a16="http://schemas.microsoft.com/office/drawing/2014/main" id="{3086988B-08E0-49B6-A929-F7A3B63EA952}"/>
              </a:ext>
            </a:extLst>
          </p:cNvPr>
          <p:cNvSpPr/>
          <p:nvPr/>
        </p:nvSpPr>
        <p:spPr>
          <a:xfrm>
            <a:off x="7544618" y="5509803"/>
            <a:ext cx="808569" cy="40832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2659858-F4CC-4C24-BCEF-6BC500C523D5}"/>
              </a:ext>
            </a:extLst>
          </p:cNvPr>
          <p:cNvCxnSpPr>
            <a:cxnSpLocks/>
          </p:cNvCxnSpPr>
          <p:nvPr/>
        </p:nvCxnSpPr>
        <p:spPr>
          <a:xfrm>
            <a:off x="7661121" y="947261"/>
            <a:ext cx="287781" cy="143165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le 4">
            <a:extLst>
              <a:ext uri="{FF2B5EF4-FFF2-40B4-BE49-F238E27FC236}">
                <a16:creationId xmlns:a16="http://schemas.microsoft.com/office/drawing/2014/main" id="{77560664-39E6-4E39-B0C2-B1BD41D0B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604" y="6182790"/>
            <a:ext cx="6681999" cy="792162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HTDP Test vs. 2017.50 Epoch – WINT CORS</a:t>
            </a:r>
          </a:p>
        </p:txBody>
      </p:sp>
      <p:pic>
        <p:nvPicPr>
          <p:cNvPr id="29" name="Picture 4">
            <a:extLst>
              <a:ext uri="{FF2B5EF4-FFF2-40B4-BE49-F238E27FC236}">
                <a16:creationId xmlns:a16="http://schemas.microsoft.com/office/drawing/2014/main" id="{D4F26CB9-708D-40FF-8BF7-85EB07393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 bwMode="auto">
          <a:xfrm>
            <a:off x="10789128" y="204739"/>
            <a:ext cx="1100391" cy="11003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096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9" grpId="0" animBg="1"/>
      <p:bldP spid="20" grpId="0" animBg="1"/>
      <p:bldP spid="23" grpId="0"/>
      <p:bldP spid="30" grpId="0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1200" y="24927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/>
              <a:t>Building a Better Dynamic Datum Modeling Tool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38" y="1241021"/>
            <a:ext cx="3959204" cy="51427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22EB9A-F670-4F01-B78E-1BD06F6989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58" y="1241021"/>
            <a:ext cx="5969041" cy="5146588"/>
          </a:xfrm>
          <a:prstGeom prst="rect">
            <a:avLst/>
          </a:prstGeom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71D962BE-196C-4A7C-A8C5-583A741DE211}"/>
              </a:ext>
            </a:extLst>
          </p:cNvPr>
          <p:cNvSpPr txBox="1">
            <a:spLocks/>
          </p:cNvSpPr>
          <p:nvPr/>
        </p:nvSpPr>
        <p:spPr>
          <a:xfrm>
            <a:off x="-346910" y="6187281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CSRS Epoch 2017.50 Stations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7ABEECA4-874E-4052-98F0-F49DC178B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 bwMode="auto">
          <a:xfrm>
            <a:off x="10887073" y="40839"/>
            <a:ext cx="1100391" cy="11003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0634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869" y="0"/>
            <a:ext cx="8340994" cy="6934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40C02A-AFC2-4A9E-9EEC-A0AFCD780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332816" cy="72726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904C19-9E1F-4BC0-B406-382E0680F2CE}"/>
              </a:ext>
            </a:extLst>
          </p:cNvPr>
          <p:cNvSpPr txBox="1"/>
          <p:nvPr/>
        </p:nvSpPr>
        <p:spPr>
          <a:xfrm>
            <a:off x="2380582" y="6265201"/>
            <a:ext cx="387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CSRS 2017.50 Station Map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ED00F2-6742-4D2F-B76A-4BEF6B1B39DA}"/>
              </a:ext>
            </a:extLst>
          </p:cNvPr>
          <p:cNvSpPr txBox="1"/>
          <p:nvPr/>
        </p:nvSpPr>
        <p:spPr>
          <a:xfrm>
            <a:off x="2943451" y="5872987"/>
            <a:ext cx="387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CORS Map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F0630A-4F50-4662-8D40-5C215617A3DB}"/>
              </a:ext>
            </a:extLst>
          </p:cNvPr>
          <p:cNvSpPr txBox="1"/>
          <p:nvPr/>
        </p:nvSpPr>
        <p:spPr>
          <a:xfrm>
            <a:off x="0" y="3734640"/>
            <a:ext cx="4409181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More Velocity Nodes</a:t>
            </a:r>
          </a:p>
          <a:p>
            <a:pPr algn="ctr"/>
            <a:r>
              <a:rPr lang="en-US" sz="3600" b="1" dirty="0"/>
              <a:t> Make a Better Model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F2CD5192-F2EE-4D85-A7F4-3808EFF0D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 bwMode="auto">
          <a:xfrm>
            <a:off x="10990732" y="88966"/>
            <a:ext cx="1100391" cy="11003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263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7" grpId="1" animBg="1"/>
      <p:bldP spid="7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2836" y="505462"/>
            <a:ext cx="10390716" cy="1143000"/>
          </a:xfrm>
        </p:spPr>
        <p:txBody>
          <a:bodyPr/>
          <a:lstStyle/>
          <a:p>
            <a:pPr algn="ctr"/>
            <a:r>
              <a:rPr lang="en-US" dirty="0"/>
              <a:t>Enhancements/Advantages</a:t>
            </a:r>
            <a:br>
              <a:rPr lang="en-US" dirty="0"/>
            </a:br>
            <a:r>
              <a:rPr lang="en-US" dirty="0"/>
              <a:t>Over HTDP 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57300" y="2017713"/>
            <a:ext cx="9221788" cy="1143000"/>
          </a:xfrm>
        </p:spPr>
        <p:txBody>
          <a:bodyPr/>
          <a:lstStyle/>
          <a:p>
            <a:r>
              <a:rPr lang="en-US" sz="2800" dirty="0"/>
              <a:t>Approximately 900 CGPS velocity nodes coupled with a geophysical model versus ~250 CORS nodes – More refined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1985818-F1D3-45A0-BDDC-3800F8215CAD}"/>
              </a:ext>
            </a:extLst>
          </p:cNvPr>
          <p:cNvSpPr txBox="1">
            <a:spLocks/>
          </p:cNvSpPr>
          <p:nvPr/>
        </p:nvSpPr>
        <p:spPr bwMode="auto">
          <a:xfrm>
            <a:off x="1257300" y="3384392"/>
            <a:ext cx="92217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n-US" sz="2800" kern="0" dirty="0"/>
              <a:t>Can be updated regularly in 3-D based on weekly time series for each station – Truly Dynamic</a:t>
            </a:r>
          </a:p>
          <a:p>
            <a:pPr defTabSz="914400">
              <a:buNone/>
            </a:pPr>
            <a:endParaRPr lang="en-US" kern="0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A8BF320-5334-4AAC-89F7-30BE479C1249}"/>
              </a:ext>
            </a:extLst>
          </p:cNvPr>
          <p:cNvSpPr txBox="1">
            <a:spLocks/>
          </p:cNvSpPr>
          <p:nvPr/>
        </p:nvSpPr>
        <p:spPr bwMode="auto">
          <a:xfrm>
            <a:off x="1257300" y="4348321"/>
            <a:ext cx="92217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n-US" sz="2800" kern="0" dirty="0"/>
              <a:t>Co-Seismic and Post-Seismic Displacements (cm level) can be added to the model – not just secular plate velocities and major episodic events (6.0 or greater)</a:t>
            </a:r>
          </a:p>
          <a:p>
            <a:pPr defTabSz="914400">
              <a:buNone/>
            </a:pPr>
            <a:endParaRPr lang="en-US" kern="0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5AB11E5C-24F5-488C-A63C-C2411F4A2620}"/>
              </a:ext>
            </a:extLst>
          </p:cNvPr>
          <p:cNvSpPr txBox="1">
            <a:spLocks/>
          </p:cNvSpPr>
          <p:nvPr/>
        </p:nvSpPr>
        <p:spPr bwMode="auto">
          <a:xfrm>
            <a:off x="1257300" y="5715000"/>
            <a:ext cx="91900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n-US" sz="2800" kern="0" dirty="0"/>
              <a:t>Could be used in the vertical component, not just horizontal</a:t>
            </a:r>
          </a:p>
          <a:p>
            <a:pPr defTabSz="914400">
              <a:buNone/>
            </a:pPr>
            <a:endParaRPr lang="en-US" kern="0" dirty="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1CBC5179-5BBC-4465-ABD2-0A8767948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 bwMode="auto">
          <a:xfrm>
            <a:off x="10838946" y="5715000"/>
            <a:ext cx="1100391" cy="11003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77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435</Words>
  <Application>Microsoft Office PowerPoint</Application>
  <PresentationFormat>Widescreen</PresentationFormat>
  <Paragraphs>86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Tahoma</vt:lpstr>
      <vt:lpstr>Wingdings</vt:lpstr>
      <vt:lpstr>1_Office Theme</vt:lpstr>
      <vt:lpstr>Office Theme</vt:lpstr>
      <vt:lpstr>Blends</vt:lpstr>
      <vt:lpstr>   </vt:lpstr>
      <vt:lpstr>California: A  Movin and a Shakin</vt:lpstr>
      <vt:lpstr>NAD83(2011) Epoch 2017.50 California Spatial Reference System (CSRS)</vt:lpstr>
      <vt:lpstr>PowerPoint Presentation</vt:lpstr>
      <vt:lpstr>HTDP Test – AA3814</vt:lpstr>
      <vt:lpstr>HTDP Test vs. 2017.50 Epoch – WINT CORS</vt:lpstr>
      <vt:lpstr>Building a Better Dynamic Datum Modeling Tool</vt:lpstr>
      <vt:lpstr>PowerPoint Presentation</vt:lpstr>
      <vt:lpstr>Enhancements/Advantages Over HTDP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Martin, Scott P@DOT</dc:creator>
  <cp:lastModifiedBy>Galen Scott</cp:lastModifiedBy>
  <cp:revision>27</cp:revision>
  <dcterms:created xsi:type="dcterms:W3CDTF">2019-04-24T14:36:55Z</dcterms:created>
  <dcterms:modified xsi:type="dcterms:W3CDTF">2019-05-01T15:53:33Z</dcterms:modified>
</cp:coreProperties>
</file>