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AB6B22-479E-4738-A2F4-D148858607E8}">
  <a:tblStyle styleId="{EEAB6B22-479E-4738-A2F4-D14885860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43a60f3e0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</a:rPr>
              <a:t>Title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:  </a:t>
            </a:r>
            <a:r>
              <a:rPr lang="en">
                <a:solidFill>
                  <a:schemeClr val="dk1"/>
                </a:solidFill>
              </a:rPr>
              <a:t>Updating OPUS-S to Support Multi-GNSS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</a:rPr>
              <a:t>Authors</a:t>
            </a:r>
            <a:r>
              <a:rPr lang="en">
                <a:solidFill>
                  <a:srgbClr val="222222"/>
                </a:solidFill>
              </a:rPr>
              <a:t>: </a:t>
            </a:r>
            <a:r>
              <a:rPr lang="en">
                <a:solidFill>
                  <a:schemeClr val="dk1"/>
                </a:solidFill>
              </a:rPr>
              <a:t>Nick Forfinski-Sarkozi, Dan Gillins, Andria Bilich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</a:rPr>
              <a:t>Presentor</a:t>
            </a:r>
            <a:r>
              <a:rPr lang="en">
                <a:solidFill>
                  <a:srgbClr val="222222"/>
                </a:solidFill>
              </a:rPr>
              <a:t>: Nick Forfinski-Sarkozi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Body</a:t>
            </a:r>
            <a:r>
              <a:rPr lang="en">
                <a:solidFill>
                  <a:schemeClr val="dk1"/>
                </a:solidFill>
              </a:rPr>
              <a:t>:  NOAA’s National Geodetic Survey (NGS) is updating OPUS-S to support multi-GNSS static baseline processing.  Previously designed around PAGES (NGS’s GPS-only processing engine), OPUS-S has been redesigned to use M-PAGES, which is NGS’s new software to process static GNSS data for observation periods greater than two hours.  In addition to fundamental changes in the underlying processing engine, multi-GNSS OPUS-S will process RINEX3 files directly and include enhancements to the logic used to select CORS.  Whereas OPUS-S with PAGES considers only baseline length and direction when selecting CORS, OPUS-S with M-PAGES also considers constellation availability and recently developed station stability scores (for NCN stations only) using a heuristic weighting scheme.  This presentation will show an accuracy comparison of OPUS-S with M-PAGES and multi-GNSS signals versus the current version of OPUS-S with GPS alone.  Future OPUS development plans include replacing OPUS-RS with expanded M-PAGES support for shorter occupations and integrating M-PAGES into OPUS-Projects session processing.</a:t>
            </a:r>
            <a:endParaRPr/>
          </a:p>
        </p:txBody>
      </p:sp>
      <p:sp>
        <p:nvSpPr>
          <p:cNvPr id="127" name="Google Shape;127;g2443a60f3e0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bc405646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4bc405646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4db5c7ca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4db5c7ca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9ed6ef6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49ed6ef6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4db5c7ca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4db5c7ca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4db5c7ca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44db5c7ca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43a60f3e0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443a60f3e0_2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43a60f3e0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443a60f3e0_2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4db5c7ca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Note that higher sampling rates do not translate to better positioning; change in satellite geometry is needed to see the impacts</a:t>
            </a:r>
            <a:endParaRPr/>
          </a:p>
        </p:txBody>
      </p:sp>
      <p:sp>
        <p:nvSpPr>
          <p:cNvPr id="149" name="Google Shape;149;g244db5c7ca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43a60f3e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443a60f3e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43a60f3e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443a60f3e0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4b52a6e92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44b52a6e92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4b52a6e9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44b52a6e92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495bd175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4495bd175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188605" y="1040865"/>
            <a:ext cx="857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" sz="36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Updating OPUS-S to Support Multi-GNSS   </a:t>
            </a:r>
            <a:endParaRPr>
              <a:solidFill>
                <a:srgbClr val="376092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93778" y="2452113"/>
            <a:ext cx="77721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 Forfinski-Sarkozi (Presentor)</a:t>
            </a:r>
            <a:endParaRPr b="1"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" sz="1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Geodesist</a:t>
            </a:r>
            <a:r>
              <a:rPr i="1" lang="en" sz="1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NGS </a:t>
            </a:r>
            <a:r>
              <a:rPr i="1" lang="en" sz="1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Observations and Analysis Division</a:t>
            </a:r>
            <a:endParaRPr sz="1400">
              <a:solidFill>
                <a:srgbClr val="376092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Gillins</a:t>
            </a:r>
            <a:r>
              <a:rPr b="1"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PLS</a:t>
            </a:r>
            <a:endParaRPr b="1"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" sz="1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Chief, NGS Spatial Reference System Division</a:t>
            </a:r>
            <a:endParaRPr i="1" sz="1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Andria Bilich</a:t>
            </a:r>
            <a:endParaRPr b="1"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1" lang="en" sz="1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Geodesist, NGS Geodetic Research Division</a:t>
            </a:r>
            <a:endParaRPr i="1" sz="1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6383200" y="2119950"/>
            <a:ext cx="1822800" cy="249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nline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ositioning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ervice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tatic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/>
        </p:nvSpPr>
        <p:spPr>
          <a:xfrm>
            <a:off x="81601" y="1108925"/>
            <a:ext cx="39858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</a:t>
            </a:r>
            <a:r>
              <a:rPr b="1" lang="en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ITRF coordinates</a:t>
            </a: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with…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IGS weekly solution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NRCAN PPP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OPUS-S v4 (PAGES)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Published coordinates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 delta vector from XYZ to NEU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at survey epoch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4114800" y="609600"/>
            <a:ext cx="4870200" cy="417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8280000" dist="95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NGS OPUS SOLUTION REPORT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========================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All computed coordinate accuracies are listed as peak-to-peak values.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For additional information: https://www.ngs.noaa.gov/OPUS/about.jsp#accuracy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USER: nick.forfinski-sarkozi@noaa.gov          DATE: April 25, 2023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RINEX FILE: rm010190.20o                             TIME: 20:54:25 UTC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SOFTWARE: page5  2008.25 master273.pl 160321      START: 2020/01/19  00:00:00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EPHEMERIS: igs20890.eph [precise]                   STOP: 2020/01/19  23:59:00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NAV FILE: brdc0190.20n                         OBS USED: 58319 / 63634   :  92%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ANT NAME: TRM115000.00    NONE              # FIXED AMB:   204 /   227   :  90%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ARP HEIGHT: 1.1922                            OVERALL RMS: 0.014(m)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REF FRAME: NAD_83(PA11)(EPOCH:2010.0000)              </a:t>
            </a:r>
            <a:r>
              <a:rPr b="1"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ITRF2014 (EPOCH:2020.0506)</a:t>
            </a:r>
            <a:endParaRPr b="1"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X:     -5464049.608(m)   0.007(m)          </a:t>
            </a:r>
            <a:r>
              <a:rPr b="1"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-5464050.691(m)   0.007(m)</a:t>
            </a:r>
            <a:endParaRPr b="1"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Y:     -2495220.635(m)   0.003(m)          </a:t>
            </a:r>
            <a:r>
              <a:rPr b="1"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-2495217.551(m)   0.003(m)</a:t>
            </a:r>
            <a:endParaRPr b="1"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Z:      2148357.621(m)   0.005(m)          </a:t>
            </a:r>
            <a:r>
              <a:rPr b="1"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2148358.961(m)   0.005(m)</a:t>
            </a:r>
            <a:endParaRPr b="1"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LAT:   19 48  7.21375      0.005(m)        19 48  7.25800      0.005(m)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E LON:  204 32 39.66295      0.002(m)       204 32 39.55117      0.002(m)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W LON:  155 27 20.33705      0.002(m)       155 27 20.44883      0.002(m)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EL HGT:         3750.804(m)   0.008(m)              3750.980(m)   0.008(m)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ORTHO HGT:         3724.366(m)   0.056(m) [ H = h-N (N = GEOID12B HGT)]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UTM COORDINATES    STATE PLANE COORDINATES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UTM (Zone 05)         SPC (5101 HI 1)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Northing (Y) [meters]     2191439.691           107224.901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Easting (X)  [meters]      242745.514           504646.805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Convergence  [degrees]    -0.83236111           0.01502500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Point Scale                1.00041807           0.99996693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Combined Factor            0.99982857           0.99937770</a:t>
            </a:r>
            <a:endParaRPr sz="7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225515" y="616225"/>
            <a:ext cx="52755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Accuracy </a:t>
            </a: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</a:t>
            </a:r>
            <a:endParaRPr b="1" sz="2400">
              <a:solidFill>
                <a:srgbClr val="376092"/>
              </a:solidFill>
            </a:endParaRPr>
          </a:p>
        </p:txBody>
      </p:sp>
      <p:sp>
        <p:nvSpPr>
          <p:cNvPr id="226" name="Google Shape;226;p34"/>
          <p:cNvSpPr/>
          <p:nvPr/>
        </p:nvSpPr>
        <p:spPr>
          <a:xfrm>
            <a:off x="6829100" y="2545898"/>
            <a:ext cx="1784100" cy="67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4"/>
          <p:cNvSpPr/>
          <p:nvPr/>
        </p:nvSpPr>
        <p:spPr>
          <a:xfrm>
            <a:off x="3375525" y="1577725"/>
            <a:ext cx="3259800" cy="1141250"/>
          </a:xfrm>
          <a:custGeom>
            <a:rect b="b" l="l" r="r" t="t"/>
            <a:pathLst>
              <a:path extrusionOk="0" h="45650" w="130392">
                <a:moveTo>
                  <a:pt x="0" y="0"/>
                </a:moveTo>
                <a:cubicBezTo>
                  <a:pt x="12492" y="5748"/>
                  <a:pt x="62074" y="30855"/>
                  <a:pt x="74951" y="34485"/>
                </a:cubicBezTo>
                <a:cubicBezTo>
                  <a:pt x="87828" y="38115"/>
                  <a:pt x="68021" y="19918"/>
                  <a:pt x="77261" y="21779"/>
                </a:cubicBezTo>
                <a:cubicBezTo>
                  <a:pt x="86501" y="23640"/>
                  <a:pt x="121537" y="41672"/>
                  <a:pt x="130392" y="45650"/>
                </a:cubicBezTo>
              </a:path>
            </a:pathLst>
          </a:cu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5"/>
          <p:cNvPicPr preferRelativeResize="0"/>
          <p:nvPr/>
        </p:nvPicPr>
        <p:blipFill rotWithShape="1">
          <a:blip r:embed="rId3">
            <a:alphaModFix/>
          </a:blip>
          <a:srcRect b="8439" l="0" r="0" t="11265"/>
          <a:stretch/>
        </p:blipFill>
        <p:spPr>
          <a:xfrm>
            <a:off x="367300" y="2599125"/>
            <a:ext cx="8423625" cy="2254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4">
            <a:alphaModFix/>
          </a:blip>
          <a:srcRect b="25004" l="0" r="0" t="11418"/>
          <a:stretch/>
        </p:blipFill>
        <p:spPr>
          <a:xfrm>
            <a:off x="581825" y="790050"/>
            <a:ext cx="8209099" cy="1739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4" name="Google Shape;234;p35"/>
          <p:cNvSpPr/>
          <p:nvPr/>
        </p:nvSpPr>
        <p:spPr>
          <a:xfrm>
            <a:off x="1145404" y="1596400"/>
            <a:ext cx="7437900" cy="82800"/>
          </a:xfrm>
          <a:prstGeom prst="rect">
            <a:avLst/>
          </a:prstGeom>
          <a:solidFill>
            <a:srgbClr val="FF9900">
              <a:alpha val="30190"/>
            </a:srgbClr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1147900" y="2625850"/>
            <a:ext cx="7437900" cy="16869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/>
          <p:nvPr/>
        </p:nvSpPr>
        <p:spPr>
          <a:xfrm>
            <a:off x="2642350" y="1720725"/>
            <a:ext cx="157076" cy="1070115"/>
          </a:xfrm>
          <a:custGeom>
            <a:rect b="b" l="l" r="r" t="t"/>
            <a:pathLst>
              <a:path extrusionOk="0" h="100693" w="23665">
                <a:moveTo>
                  <a:pt x="23538" y="0"/>
                </a:moveTo>
                <a:cubicBezTo>
                  <a:pt x="20632" y="6902"/>
                  <a:pt x="6102" y="34582"/>
                  <a:pt x="6102" y="41411"/>
                </a:cubicBezTo>
                <a:cubicBezTo>
                  <a:pt x="6102" y="48240"/>
                  <a:pt x="24555" y="31095"/>
                  <a:pt x="23538" y="40975"/>
                </a:cubicBezTo>
                <a:cubicBezTo>
                  <a:pt x="22521" y="50855"/>
                  <a:pt x="3923" y="90740"/>
                  <a:pt x="0" y="100693"/>
                </a:cubicBezTo>
              </a:path>
            </a:pathLst>
          </a:cu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7" name="Google Shape;237;p35"/>
          <p:cNvSpPr txBox="1"/>
          <p:nvPr/>
        </p:nvSpPr>
        <p:spPr>
          <a:xfrm>
            <a:off x="1482851" y="2676000"/>
            <a:ext cx="237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(only partial results shown)</a:t>
            </a:r>
            <a:endParaRPr sz="12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1395712" y="4799154"/>
            <a:ext cx="8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4EA3"/>
                </a:solidFill>
                <a:latin typeface="Calibri"/>
                <a:ea typeface="Calibri"/>
                <a:cs typeface="Calibri"/>
                <a:sym typeface="Calibri"/>
              </a:rPr>
              <a:t>62</a:t>
            </a:r>
            <a:endParaRPr b="1">
              <a:solidFill>
                <a:srgbClr val="984E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1087816" y="4799154"/>
            <a:ext cx="4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N=</a:t>
            </a:r>
            <a:endParaRPr i="1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3418743" y="4799154"/>
            <a:ext cx="8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7EB8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b="1">
              <a:solidFill>
                <a:srgbClr val="377E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5485748" y="4799154"/>
            <a:ext cx="8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41A1C"/>
                </a:solidFill>
                <a:latin typeface="Calibri"/>
                <a:ea typeface="Calibri"/>
                <a:cs typeface="Calibri"/>
                <a:sym typeface="Calibri"/>
              </a:rPr>
              <a:t>121</a:t>
            </a:r>
            <a:endParaRPr b="1">
              <a:solidFill>
                <a:srgbClr val="E41A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7467146" y="4799154"/>
            <a:ext cx="8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DAF4A"/>
                </a:solidFill>
                <a:latin typeface="Calibri"/>
                <a:ea typeface="Calibri"/>
                <a:cs typeface="Calibri"/>
                <a:sym typeface="Calibri"/>
              </a:rPr>
              <a:t>86</a:t>
            </a:r>
            <a:endParaRPr b="1">
              <a:solidFill>
                <a:srgbClr val="4DAF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461550" y="304800"/>
            <a:ext cx="859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Preliminary Accuracy Results:  </a:t>
            </a: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residual NEU components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 b="10809" l="0" r="0" t="0"/>
          <a:stretch/>
        </p:blipFill>
        <p:spPr>
          <a:xfrm>
            <a:off x="113900" y="905200"/>
            <a:ext cx="8889974" cy="193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9" name="Google Shape;249;p36"/>
          <p:cNvPicPr preferRelativeResize="0"/>
          <p:nvPr/>
        </p:nvPicPr>
        <p:blipFill rotWithShape="1">
          <a:blip r:embed="rId4">
            <a:alphaModFix/>
          </a:blip>
          <a:srcRect b="0" l="0" r="0" t="9297"/>
          <a:stretch/>
        </p:blipFill>
        <p:spPr>
          <a:xfrm>
            <a:off x="70250" y="2959550"/>
            <a:ext cx="8978825" cy="2023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0" name="Google Shape;250;p36"/>
          <p:cNvSpPr txBox="1"/>
          <p:nvPr/>
        </p:nvSpPr>
        <p:spPr>
          <a:xfrm>
            <a:off x="311488" y="434719"/>
            <a:ext cx="8447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Empirical Cumulative Distribution Functions of Residuals</a:t>
            </a:r>
            <a:endParaRPr i="1"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2619290" y="1205880"/>
            <a:ext cx="86100" cy="1444800"/>
          </a:xfrm>
          <a:prstGeom prst="rect">
            <a:avLst/>
          </a:prstGeom>
          <a:solidFill>
            <a:srgbClr val="B7B7B7">
              <a:alpha val="50309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6"/>
          <p:cNvSpPr/>
          <p:nvPr/>
        </p:nvSpPr>
        <p:spPr>
          <a:xfrm>
            <a:off x="561231" y="1205880"/>
            <a:ext cx="86100" cy="1444800"/>
          </a:xfrm>
          <a:prstGeom prst="rect">
            <a:avLst/>
          </a:prstGeom>
          <a:solidFill>
            <a:srgbClr val="B7B7B7">
              <a:alpha val="50309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"/>
          <p:cNvSpPr/>
          <p:nvPr/>
        </p:nvSpPr>
        <p:spPr>
          <a:xfrm>
            <a:off x="4763529" y="1206227"/>
            <a:ext cx="86100" cy="1444800"/>
          </a:xfrm>
          <a:prstGeom prst="rect">
            <a:avLst/>
          </a:prstGeom>
          <a:solidFill>
            <a:srgbClr val="B7B7B7">
              <a:alpha val="50309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6"/>
          <p:cNvSpPr/>
          <p:nvPr/>
        </p:nvSpPr>
        <p:spPr>
          <a:xfrm>
            <a:off x="6905261" y="1205880"/>
            <a:ext cx="86100" cy="1444800"/>
          </a:xfrm>
          <a:prstGeom prst="rect">
            <a:avLst/>
          </a:prstGeom>
          <a:solidFill>
            <a:srgbClr val="B7B7B7">
              <a:alpha val="50309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" name="Google Shape;255;p36"/>
          <p:cNvCxnSpPr/>
          <p:nvPr/>
        </p:nvCxnSpPr>
        <p:spPr>
          <a:xfrm>
            <a:off x="689525" y="2404050"/>
            <a:ext cx="535500" cy="718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6" name="Google Shape;256;p36"/>
          <p:cNvPicPr preferRelativeResize="0"/>
          <p:nvPr/>
        </p:nvPicPr>
        <p:blipFill>
          <a:blip r:embed="rId5">
            <a:alphaModFix amt="44000"/>
          </a:blip>
          <a:stretch>
            <a:fillRect/>
          </a:stretch>
        </p:blipFill>
        <p:spPr>
          <a:xfrm>
            <a:off x="669619" y="2147182"/>
            <a:ext cx="535500" cy="53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6"/>
          <p:cNvCxnSpPr/>
          <p:nvPr/>
        </p:nvCxnSpPr>
        <p:spPr>
          <a:xfrm>
            <a:off x="2744585" y="2404050"/>
            <a:ext cx="535500" cy="718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8" name="Google Shape;258;p36"/>
          <p:cNvPicPr preferRelativeResize="0"/>
          <p:nvPr/>
        </p:nvPicPr>
        <p:blipFill>
          <a:blip r:embed="rId5">
            <a:alphaModFix amt="44000"/>
          </a:blip>
          <a:stretch>
            <a:fillRect/>
          </a:stretch>
        </p:blipFill>
        <p:spPr>
          <a:xfrm>
            <a:off x="2755684" y="2147182"/>
            <a:ext cx="535500" cy="53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6"/>
          <p:cNvCxnSpPr/>
          <p:nvPr/>
        </p:nvCxnSpPr>
        <p:spPr>
          <a:xfrm>
            <a:off x="4889560" y="2404050"/>
            <a:ext cx="535500" cy="718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0" name="Google Shape;260;p36"/>
          <p:cNvPicPr preferRelativeResize="0"/>
          <p:nvPr/>
        </p:nvPicPr>
        <p:blipFill>
          <a:blip r:embed="rId5">
            <a:alphaModFix amt="44000"/>
          </a:blip>
          <a:stretch>
            <a:fillRect/>
          </a:stretch>
        </p:blipFill>
        <p:spPr>
          <a:xfrm>
            <a:off x="4909701" y="2147182"/>
            <a:ext cx="535500" cy="53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36"/>
          <p:cNvCxnSpPr/>
          <p:nvPr/>
        </p:nvCxnSpPr>
        <p:spPr>
          <a:xfrm>
            <a:off x="7030651" y="2404050"/>
            <a:ext cx="535500" cy="718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2" name="Google Shape;262;p36"/>
          <p:cNvPicPr preferRelativeResize="0"/>
          <p:nvPr/>
        </p:nvPicPr>
        <p:blipFill>
          <a:blip r:embed="rId5">
            <a:alphaModFix amt="44000"/>
          </a:blip>
          <a:stretch>
            <a:fillRect/>
          </a:stretch>
        </p:blipFill>
        <p:spPr>
          <a:xfrm>
            <a:off x="7041755" y="2147182"/>
            <a:ext cx="535500" cy="5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/>
        </p:nvSpPr>
        <p:spPr>
          <a:xfrm>
            <a:off x="1121500" y="638325"/>
            <a:ext cx="31683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sz="2400">
              <a:solidFill>
                <a:srgbClr val="376092"/>
              </a:solidFill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515400" y="1288550"/>
            <a:ext cx="46965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OPUS-S v5.0-alpha supports Multi-GNSS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M-PAGES replaces PAGES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logic when selecting CORS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Preliminary results show good agreement with comparison solutions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Alpha-testing results will feed further M-PAGES development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 of 2 overlapping globes showing all of the CORS-selector baselines considered in the OPUS-S alpha test" id="269" name="Google Shape;269;p37" title="CORS-selector baselines (globe 1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575" y="566300"/>
            <a:ext cx="2579602" cy="2474034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13080000" dist="28575">
              <a:srgbClr val="376092">
                <a:alpha val="50000"/>
              </a:srgbClr>
            </a:outerShdw>
          </a:effectLst>
        </p:spPr>
      </p:pic>
      <p:pic>
        <p:nvPicPr>
          <p:cNvPr descr="1 of 2 overlapping globes showing all of the CORS-selector baselines considered in the OPUS-S alpha test" id="270" name="Google Shape;270;p37" title="CORS-selector baselines (globe 2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014" y="1948788"/>
            <a:ext cx="2608861" cy="2494288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13080000" dist="28575">
              <a:srgbClr val="376092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/>
        </p:nvSpPr>
        <p:spPr>
          <a:xfrm>
            <a:off x="1379375" y="3459825"/>
            <a:ext cx="61095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feel free to contact me with any </a:t>
            </a:r>
            <a:r>
              <a:rPr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questions.</a:t>
            </a:r>
            <a:endParaRPr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nick.forfinski-sarkozi@noaa.gov</a:t>
            </a:r>
            <a:endParaRPr b="1">
              <a:solidFill>
                <a:srgbClr val="376092"/>
              </a:solidFill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2189225" y="817225"/>
            <a:ext cx="4489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BETA Testers:</a:t>
            </a:r>
            <a:endParaRPr sz="2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anticipate </a:t>
            </a: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OPUS-S v5.0-beta release around August 2023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BETA OPUS-S URL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https://beta.ngs.noaa.gov/OPUS/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8"/>
          <p:cNvSpPr/>
          <p:nvPr/>
        </p:nvSpPr>
        <p:spPr>
          <a:xfrm rot="1308183">
            <a:off x="5899778" y="489722"/>
            <a:ext cx="3138222" cy="1575448"/>
          </a:xfrm>
          <a:prstGeom prst="irregularSeal2">
            <a:avLst/>
          </a:prstGeom>
          <a:gradFill>
            <a:gsLst>
              <a:gs pos="0">
                <a:srgbClr val="FDECDB">
                  <a:alpha val="30190"/>
                </a:srgbClr>
              </a:gs>
              <a:gs pos="100000">
                <a:srgbClr val="F0A963">
                  <a:alpha val="3019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BETA VERSION COMING SOON!</a:t>
            </a:r>
            <a:endParaRPr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359504" y="44362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" sz="3600" u="none" cap="none" strike="noStrik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b="1">
              <a:solidFill>
                <a:srgbClr val="376092"/>
              </a:solidFill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813325" y="1398050"/>
            <a:ext cx="65568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review of existing OPUS-S (4.0)</a:t>
            </a:r>
            <a:endParaRPr sz="2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update OPUS-S?</a:t>
            </a:r>
            <a:endParaRPr sz="2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features in OPUS-S 5.0</a:t>
            </a:r>
            <a:endParaRPr sz="2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Alpha-Testing Plan</a:t>
            </a:r>
            <a:endParaRPr sz="2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Preliminary Results</a:t>
            </a:r>
            <a:endParaRPr sz="2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6535600" y="1510350"/>
            <a:ext cx="1822800" cy="249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nline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ositioning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ervice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</a:t>
            </a:r>
            <a:r>
              <a:rPr lang="en" sz="24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tatic</a:t>
            </a:r>
            <a:endParaRPr sz="24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152402" y="670100"/>
            <a:ext cx="406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review of existing OPUS-S v4.0</a:t>
            </a:r>
            <a:endParaRPr b="1" sz="2400">
              <a:solidFill>
                <a:srgbClr val="376092"/>
              </a:solidFill>
            </a:endParaRPr>
          </a:p>
        </p:txBody>
      </p:sp>
      <p:pic>
        <p:nvPicPr>
          <p:cNvPr descr="screen-grab of OPUS homepage, showing data fields associated with uploaded RINEX fie" id="144" name="Google Shape;144;p27" title="OPUS Home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00" y="492350"/>
            <a:ext cx="4679376" cy="4466302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5" name="Google Shape;145;p27"/>
          <p:cNvSpPr txBox="1"/>
          <p:nvPr/>
        </p:nvSpPr>
        <p:spPr>
          <a:xfrm>
            <a:off x="202275" y="1663100"/>
            <a:ext cx="3795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https://geodesy.noaa.gov/OPUS/</a:t>
            </a:r>
            <a:endParaRPr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PAGES</a:t>
            </a:r>
            <a:r>
              <a:rPr baseline="30000"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sequential static baseline processing</a:t>
            </a:r>
            <a:endParaRPr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 L1/L2 only</a:t>
            </a:r>
            <a:endParaRPr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Averages best 3 of 5 baselines</a:t>
            </a:r>
            <a:endParaRPr sz="19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398725" y="39016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" sz="1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rogram for the </a:t>
            </a:r>
            <a:r>
              <a:rPr lang="en" sz="1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djustment of </a:t>
            </a:r>
            <a:r>
              <a:rPr lang="en" sz="1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 </a:t>
            </a:r>
            <a:r>
              <a:rPr lang="en" sz="1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phemeride</a:t>
            </a:r>
            <a:r>
              <a:rPr lang="en" sz="1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800" u="sng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359502" y="431275"/>
            <a:ext cx="4569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Update </a:t>
            </a: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OPUS-S</a:t>
            </a: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i="0" sz="2400" u="none" cap="none" strike="noStrik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359500" y="1300925"/>
            <a:ext cx="4644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satellites = better positioning!</a:t>
            </a:r>
            <a:endParaRPr sz="20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geometry </a:t>
            </a:r>
            <a:endParaRPr sz="20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coverage when signals are obstructed (bottom right)</a:t>
            </a:r>
            <a:endParaRPr sz="20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Various studies have already demonstrated the improvements in positioning with added systems (e.g., </a:t>
            </a:r>
            <a:r>
              <a:rPr i="1"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Jamieson &amp; Gillins 2018</a:t>
            </a: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iagram showing a fairly obstructed sky, with only 3 GPS satellites visible" id="153" name="Google Shape;153;p28" title="sky plot diagram (GPS only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707" y="567232"/>
            <a:ext cx="2102318" cy="1883675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diagram showing fairly obstructed sky with numerous satellites, from multiple constellations, visible" id="154" name="Google Shape;154;p28" title="sky plot diagram (multi-GNS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1295" y="2882732"/>
            <a:ext cx="2091125" cy="1883675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5" name="Google Shape;155;p28"/>
          <p:cNvSpPr txBox="1"/>
          <p:nvPr/>
        </p:nvSpPr>
        <p:spPr>
          <a:xfrm>
            <a:off x="6058313" y="4714507"/>
            <a:ext cx="205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http://www.gnssplanningonline.com</a:t>
            </a:r>
            <a:endParaRPr sz="10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8"/>
          <p:cNvSpPr txBox="1"/>
          <p:nvPr>
            <p:ph idx="12" type="sldNum"/>
          </p:nvPr>
        </p:nvSpPr>
        <p:spPr>
          <a:xfrm>
            <a:off x="6553200" y="46148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6743813" y="2450907"/>
            <a:ext cx="6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versus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-54835" y="4859701"/>
            <a:ext cx="553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(slide adapted from </a:t>
            </a:r>
            <a:r>
              <a:rPr i="1" lang="en" sz="10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Multi-GNSS Positioning with the New M-PAGES Software</a:t>
            </a:r>
            <a:r>
              <a:rPr lang="en" sz="10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Bryan Stressler)</a:t>
            </a:r>
            <a:endParaRPr sz="10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128350" y="367425"/>
            <a:ext cx="41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features in OPUS-S 5.0</a:t>
            </a:r>
            <a:endParaRPr b="1" sz="2400">
              <a:solidFill>
                <a:srgbClr val="376092"/>
              </a:solidFill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58994" y="1097775"/>
            <a:ext cx="46299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eplaces PAGES with M-PAGES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Includes RINEX “sniffer” to scan available constellations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CORS-selection logic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Slightly modified best 3-of-5 baselines selection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Supports RINEX v3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-grab of OPUS homepage, showing data fields associated with uploaded RINEX fie, with additional call-out window highlighting the new gnss-constellations options associated with version 5" id="165" name="Google Shape;165;p29" title="OPUS version 5 Home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700" y="414575"/>
            <a:ext cx="4282101" cy="4652726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3080000" dist="57150">
              <a:srgbClr val="000000">
                <a:alpha val="50000"/>
              </a:srgbClr>
            </a:outerShdw>
          </a:effectLst>
        </p:spPr>
      </p:pic>
      <p:sp>
        <p:nvSpPr>
          <p:cNvPr id="166" name="Google Shape;166;p29"/>
          <p:cNvSpPr/>
          <p:nvPr/>
        </p:nvSpPr>
        <p:spPr>
          <a:xfrm>
            <a:off x="5817725" y="2714500"/>
            <a:ext cx="2899200" cy="28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tailed view of the check-box options for selecting which GNSS constellations the user wants to allow" id="167" name="Google Shape;167;p29" title="OPUS-S GUI constellations-allowed opti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625" y="4025620"/>
            <a:ext cx="7014150" cy="58205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68" name="Google Shape;168;p29"/>
          <p:cNvCxnSpPr/>
          <p:nvPr/>
        </p:nvCxnSpPr>
        <p:spPr>
          <a:xfrm flipH="1">
            <a:off x="5099975" y="3130050"/>
            <a:ext cx="696300" cy="7788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1942152" y="443625"/>
            <a:ext cx="5064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</a:t>
            </a: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PAGES v. M-PAGES</a:t>
            </a:r>
            <a:endParaRPr b="1" sz="24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692150" y="127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{EEAB6B22-479E-4738-A2F4-D148858607E8}</a:tableStyleId>
              </a:tblPr>
              <a:tblGrid>
                <a:gridCol w="3669575"/>
                <a:gridCol w="4007600"/>
              </a:tblGrid>
              <a:tr h="3286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PAGES</a:t>
                      </a:r>
                      <a:endParaRPr sz="1800" u="sng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GPS L1/L2 only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 differencing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Outputs custom-format file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FORTRAN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in OPUS, OPUS-Projects, and Orbit Production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M-PAGES</a:t>
                      </a:r>
                      <a:r>
                        <a:rPr baseline="30000"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</a:t>
                      </a:r>
                      <a:endParaRPr baseline="30000"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dual-frequency systems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differencing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Outputs JSON file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C++ (with Python utilities)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376092"/>
                        </a:buClr>
                        <a:buSzPts val="1800"/>
                        <a:buFont typeface="Times New Roman"/>
                        <a:buChar char="●"/>
                      </a:pPr>
                      <a:r>
                        <a:rPr lang="en" sz="1800">
                          <a:solidFill>
                            <a:srgbClr val="37609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Currently only used in OPUS-S v5-alpha</a:t>
                      </a:r>
                      <a:endParaRPr sz="1800">
                        <a:solidFill>
                          <a:srgbClr val="37609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30"/>
          <p:cNvSpPr txBox="1"/>
          <p:nvPr/>
        </p:nvSpPr>
        <p:spPr>
          <a:xfrm>
            <a:off x="203838" y="4174925"/>
            <a:ext cx="880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NGS M-PAGES Webinar:</a:t>
            </a:r>
            <a:endParaRPr sz="1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https://geodesy.noaa.gov/web/science_edu/webinar_series/multi-ngss-world-at-ngs.shtml</a:t>
            </a:r>
            <a:endParaRPr sz="1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 showing the various baselines associated with station IAAS, with each selected baseline colored according to whether it was used in the OPUS-S 4 and/or 5 solutions" id="180" name="Google Shape;180;p31" title="station IAAS cors-selector baseline analys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600" y="396356"/>
            <a:ext cx="5558374" cy="461659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1940000" dist="19050">
              <a:srgbClr val="000000">
                <a:alpha val="50000"/>
              </a:srgbClr>
            </a:outerShdw>
          </a:effectLst>
        </p:spPr>
      </p:pic>
      <p:sp>
        <p:nvSpPr>
          <p:cNvPr id="181" name="Google Shape;181;p31"/>
          <p:cNvSpPr txBox="1"/>
          <p:nvPr/>
        </p:nvSpPr>
        <p:spPr>
          <a:xfrm>
            <a:off x="-89275" y="573725"/>
            <a:ext cx="35019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CORS-selection logic</a:t>
            </a:r>
            <a:endParaRPr sz="1800">
              <a:solidFill>
                <a:srgbClr val="376092"/>
              </a:solidFill>
            </a:endParaRPr>
          </a:p>
        </p:txBody>
      </p:sp>
      <p:grpSp>
        <p:nvGrpSpPr>
          <p:cNvPr id="182" name="Google Shape;182;p31"/>
          <p:cNvGrpSpPr/>
          <p:nvPr/>
        </p:nvGrpSpPr>
        <p:grpSpPr>
          <a:xfrm>
            <a:off x="7631308" y="440942"/>
            <a:ext cx="1422000" cy="1438800"/>
            <a:chOff x="3387125" y="1226850"/>
            <a:chExt cx="1422000" cy="1438800"/>
          </a:xfrm>
        </p:grpSpPr>
        <p:sp>
          <p:nvSpPr>
            <p:cNvPr id="183" name="Google Shape;183;p31"/>
            <p:cNvSpPr/>
            <p:nvPr/>
          </p:nvSpPr>
          <p:spPr>
            <a:xfrm>
              <a:off x="3387125" y="1226850"/>
              <a:ext cx="1422000" cy="1438800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4" name="Google Shape;184;p31"/>
            <p:cNvCxnSpPr/>
            <p:nvPr/>
          </p:nvCxnSpPr>
          <p:spPr>
            <a:xfrm>
              <a:off x="3514609" y="1813769"/>
              <a:ext cx="1179600" cy="0"/>
            </a:xfrm>
            <a:prstGeom prst="straightConnector1">
              <a:avLst/>
            </a:prstGeom>
            <a:noFill/>
            <a:ln cap="flat" cmpd="sng" w="9525">
              <a:solidFill>
                <a:srgbClr val="06FB0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5" name="Google Shape;185;p31"/>
            <p:cNvSpPr txBox="1"/>
            <p:nvPr/>
          </p:nvSpPr>
          <p:spPr>
            <a:xfrm>
              <a:off x="3413891" y="1538783"/>
              <a:ext cx="129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6FB0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CORS Selector</a:t>
              </a:r>
              <a:endParaRPr sz="1200">
                <a:solidFill>
                  <a:srgbClr val="06FB0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6" name="Google Shape;186;p31"/>
            <p:cNvCxnSpPr/>
            <p:nvPr/>
          </p:nvCxnSpPr>
          <p:spPr>
            <a:xfrm>
              <a:off x="3513288" y="2159620"/>
              <a:ext cx="1179600" cy="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87" name="Google Shape;187;p31"/>
            <p:cNvSpPr txBox="1"/>
            <p:nvPr/>
          </p:nvSpPr>
          <p:spPr>
            <a:xfrm>
              <a:off x="3412575" y="1884638"/>
              <a:ext cx="105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OPUS-S v5</a:t>
              </a:r>
              <a:endParaRPr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8" name="Google Shape;188;p31"/>
            <p:cNvCxnSpPr/>
            <p:nvPr/>
          </p:nvCxnSpPr>
          <p:spPr>
            <a:xfrm>
              <a:off x="3514609" y="2499569"/>
              <a:ext cx="11796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9" name="Google Shape;189;p31"/>
            <p:cNvSpPr txBox="1"/>
            <p:nvPr/>
          </p:nvSpPr>
          <p:spPr>
            <a:xfrm>
              <a:off x="3413896" y="2224587"/>
              <a:ext cx="105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OPUS-S v4</a:t>
              </a:r>
              <a:endParaRPr sz="12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31"/>
            <p:cNvSpPr txBox="1"/>
            <p:nvPr/>
          </p:nvSpPr>
          <p:spPr>
            <a:xfrm>
              <a:off x="3442551" y="1229212"/>
              <a:ext cx="1320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000">
                  <a:solidFill>
                    <a:srgbClr val="9E9E9E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Legend</a:t>
              </a:r>
              <a:endParaRPr i="1" sz="1000">
                <a:solidFill>
                  <a:srgbClr val="9E9E9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217" y="1591023"/>
            <a:ext cx="212550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5319894" y="1628194"/>
            <a:ext cx="8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4646"/>
                </a:solidFill>
                <a:latin typeface="Calibri"/>
                <a:ea typeface="Calibri"/>
                <a:cs typeface="Calibri"/>
                <a:sym typeface="Calibri"/>
              </a:rPr>
              <a:t>IAAS</a:t>
            </a:r>
            <a:endParaRPr b="1">
              <a:solidFill>
                <a:srgbClr val="FF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3706500" y="1127000"/>
            <a:ext cx="1328700" cy="129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4EA3"/>
                </a:solidFill>
                <a:latin typeface="Calibri"/>
                <a:ea typeface="Calibri"/>
                <a:cs typeface="Calibri"/>
                <a:sym typeface="Calibri"/>
              </a:rPr>
              <a:t>Baseline Selection for station IAAS</a:t>
            </a:r>
            <a:endParaRPr b="1" sz="1800">
              <a:solidFill>
                <a:srgbClr val="984E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0" y="1412750"/>
            <a:ext cx="35019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</a:t>
            </a: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CORS </a:t>
            </a: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pool of candidates is </a:t>
            </a: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graded, based on weighted components: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availability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Constellations availability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CORS quality metrics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Spatial distribution over 4 quadrants is also considered</a:t>
            </a:r>
            <a:endParaRPr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359504" y="34820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CORS </a:t>
            </a: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Metric</a:t>
            </a:r>
            <a:endParaRPr b="1" sz="2400">
              <a:solidFill>
                <a:srgbClr val="376092"/>
              </a:solidFill>
            </a:endParaRPr>
          </a:p>
        </p:txBody>
      </p:sp>
      <p:pic>
        <p:nvPicPr>
          <p:cNvPr descr="the mathematical equation for CORS quality metric daily score;  a key feature is that the daily score is the sum of two terms, an alpha term and a beta term" id="200" name="Google Shape;200;p32" title="CORS quality metric daily score equ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61305"/>
            <a:ext cx="8229600" cy="7452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1" name="Google Shape;201;p32"/>
          <p:cNvSpPr txBox="1"/>
          <p:nvPr/>
        </p:nvSpPr>
        <p:spPr>
          <a:xfrm>
            <a:off x="2998050" y="2742450"/>
            <a:ext cx="6082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RMS</a:t>
            </a:r>
            <a:r>
              <a:rPr b="1" baseline="-25000" i="1"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time period spanned by the most recent </a:t>
            </a: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MYCS</a:t>
            </a:r>
            <a:endParaRPr sz="20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RMS</a:t>
            </a:r>
            <a:r>
              <a:rPr b="1" baseline="-25000" i="1"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2000">
                <a:solidFill>
                  <a:srgbClr val="37609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from the end of the most recent MYCS to present </a:t>
            </a:r>
            <a:endParaRPr sz="20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RMS</a:t>
            </a:r>
            <a:r>
              <a:rPr b="1" baseline="-25000" i="1"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0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2000">
                <a:solidFill>
                  <a:srgbClr val="37609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over the last 4 weeks from user date </a:t>
            </a:r>
            <a:endParaRPr sz="200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3545299" y="2359925"/>
            <a:ext cx="51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Reference:  AGU Fall Meeting Abstracts 2022, G25D-0249</a:t>
            </a:r>
            <a:endParaRPr i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raph portraying the two weight functions used in calculating the CORS quality metric daily score; a key feature is that as w_1 decreases, w_2 increases" id="203" name="Google Shape;203;p32" title="CORS Quality Metric Weight functi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25" y="2800350"/>
            <a:ext cx="1960300" cy="208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/>
          <p:nvPr/>
        </p:nvSpPr>
        <p:spPr>
          <a:xfrm>
            <a:off x="2988800" y="1804129"/>
            <a:ext cx="454500" cy="491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2079686" y="3921103"/>
            <a:ext cx="454500" cy="491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2"/>
          <p:cNvSpPr/>
          <p:nvPr/>
        </p:nvSpPr>
        <p:spPr>
          <a:xfrm>
            <a:off x="4964950" y="1804129"/>
            <a:ext cx="454500" cy="491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2079675" y="3097050"/>
            <a:ext cx="454500" cy="491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1692350" y="1060700"/>
            <a:ext cx="55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</a:t>
            </a: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 better base stations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276850" y="540025"/>
            <a:ext cx="29409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" sz="24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Alpha-Testing Plan</a:t>
            </a:r>
            <a:endParaRPr b="1" sz="2400">
              <a:solidFill>
                <a:srgbClr val="376092"/>
              </a:solidFill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712050" y="1599425"/>
            <a:ext cx="29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52625" y="1135150"/>
            <a:ext cx="44964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Upload</a:t>
            </a: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numerous RINEX files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NCN, IGS, and user data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Spatiotemporally distributed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 good and bad data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 results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 testing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Clr>
                <a:srgbClr val="37609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(end-to-end) testing, including accuracy assessment</a:t>
            </a:r>
            <a:endParaRPr sz="180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5604471" y="3469075"/>
            <a:ext cx="193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8BF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NCN Sites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C60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IGS Sites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77D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Sites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6709225" y="3469075"/>
            <a:ext cx="193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8BF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</a:t>
            </a:r>
            <a:r>
              <a:rPr b="1" lang="en" sz="1600">
                <a:solidFill>
                  <a:srgbClr val="78BF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RINEX </a:t>
            </a:r>
            <a:r>
              <a:rPr b="1" lang="en" sz="1600">
                <a:solidFill>
                  <a:srgbClr val="78BF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files</a:t>
            </a:r>
            <a:endParaRPr b="1" sz="1600">
              <a:solidFill>
                <a:srgbClr val="78BF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CC60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 RINEX files</a:t>
            </a:r>
            <a:endParaRPr b="1" sz="1600">
              <a:solidFill>
                <a:srgbClr val="CC60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277D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RINEX files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small-scale, highly generalized map of the globe highlighting the locations of the IGS, NGS, and user data files used in the OPUS-S v5 alpha testing" id="218" name="Google Shape;218;p33" title="OPUS-S v5 alpha test data sets"/>
          <p:cNvPicPr preferRelativeResize="0"/>
          <p:nvPr/>
        </p:nvPicPr>
        <p:blipFill rotWithShape="1">
          <a:blip r:embed="rId3">
            <a:alphaModFix/>
          </a:blip>
          <a:srcRect b="0" l="0" r="0" t="2085"/>
          <a:stretch/>
        </p:blipFill>
        <p:spPr>
          <a:xfrm>
            <a:off x="3589550" y="708225"/>
            <a:ext cx="5442524" cy="315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