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6" r:id="rId5"/>
    <p:sldId id="267" r:id="rId6"/>
    <p:sldId id="268" r:id="rId7"/>
    <p:sldId id="260" r:id="rId8"/>
    <p:sldId id="261" r:id="rId9"/>
    <p:sldId id="263" r:id="rId10"/>
    <p:sldId id="271" r:id="rId11"/>
    <p:sldId id="287" r:id="rId12"/>
    <p:sldId id="270" r:id="rId13"/>
    <p:sldId id="265" r:id="rId14"/>
    <p:sldId id="264" r:id="rId15"/>
    <p:sldId id="274" r:id="rId16"/>
    <p:sldId id="273" r:id="rId17"/>
    <p:sldId id="272" r:id="rId18"/>
    <p:sldId id="286" r:id="rId19"/>
    <p:sldId id="28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3" d="100"/>
          <a:sy n="63" d="100"/>
        </p:scale>
        <p:origin x="-366" y="-108"/>
      </p:cViewPr>
      <p:guideLst>
        <p:guide orient="horz" pos="2160"/>
        <p:guide pos="2880"/>
      </p:guideLst>
    </p:cSldViewPr>
  </p:slideViewPr>
  <p:notesTextViewPr>
    <p:cViewPr>
      <p:scale>
        <a:sx n="1" d="1"/>
        <a:sy n="1" d="1"/>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BEF665-62FF-4098-B997-F4D73141E92E}" type="datetimeFigureOut">
              <a:rPr lang="en-US"/>
              <a:pPr>
                <a:defRPr/>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86BE203-DDF5-415F-BE53-D78DA5A0F8B8}" type="slidenum">
              <a:rPr lang="en-US"/>
              <a:pPr>
                <a:defRPr/>
              </a:pPr>
              <a:t>‹#›</a:t>
            </a:fld>
            <a:endParaRPr lang="en-US"/>
          </a:p>
        </p:txBody>
      </p:sp>
    </p:spTree>
    <p:extLst>
      <p:ext uri="{BB962C8B-B14F-4D97-AF65-F5344CB8AC3E}">
        <p14:creationId xmlns:p14="http://schemas.microsoft.com/office/powerpoint/2010/main" xmlns="" val="4039228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533267-3818-4A0C-B508-94C9180D7F9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002060"/>
              </a:solidFill>
              <a:latin typeface="Times New Roman" pitchFamily="18" charset="0"/>
              <a:cs typeface="Times New Roman" pitchFamily="18" charset="0"/>
            </a:endParaRPr>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DFEEB3-233D-4CE0-8D9A-1C0646E40017}" type="slidenum">
              <a:rPr lang="en-US" smtClean="0">
                <a:ea typeface="ＭＳ Ｐゴシック" pitchFamily="34" charset="-128"/>
              </a:rPr>
              <a:pPr fontAlgn="base">
                <a:spcBef>
                  <a:spcPct val="0"/>
                </a:spcBef>
                <a:spcAft>
                  <a:spcPct val="0"/>
                </a:spcAft>
                <a:defRPr/>
              </a:pPr>
              <a:t>2</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F160FB-9C03-4712-8FDD-C204A3B16E22}" type="slidenum">
              <a:rPr lang="en-US" smtClean="0">
                <a:solidFill>
                  <a:srgbClr val="000000"/>
                </a:solidFill>
                <a:cs typeface="Arial" charset="0"/>
              </a:rPr>
              <a:pPr fontAlgn="base">
                <a:spcBef>
                  <a:spcPct val="0"/>
                </a:spcBef>
                <a:spcAft>
                  <a:spcPct val="0"/>
                </a:spcAft>
              </a:pPr>
              <a:t>3</a:t>
            </a:fld>
            <a:endParaRPr lang="en-US" smtClean="0">
              <a:solidFill>
                <a:srgbClr val="000000"/>
              </a:solidFill>
              <a:cs typeface="Arial"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NSRS supports the United States Geological Survey (USGS) in the development of their topographic maps.</a:t>
            </a:r>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A99AAD-06EC-4B2A-8DF7-69DC9F5E7BB8}"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NSRS supports the Federal Emergency Management Agency (FEMA) in determining flood zones for the National Flood Insurance Program.</a:t>
            </a:r>
          </a:p>
          <a:p>
            <a:pPr eaLnBrk="1" hangingPunct="1">
              <a:spcBef>
                <a:spcPct val="0"/>
              </a:spcBef>
            </a:pPr>
            <a:endParaRPr 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D8008D-1A06-43F9-A858-6F443C024B6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NSRS supports many offices in NOAA, particularly the other navigational services divisions of Center for Operational and Oceanographic Products and Services (CO-Ops) and Office of Coast Survey (OCS) in relation to Nautical Charts.</a:t>
            </a:r>
          </a:p>
          <a:p>
            <a:pPr eaLnBrk="1" hangingPunct="1">
              <a:spcBef>
                <a:spcPct val="0"/>
              </a:spcBef>
            </a:pPr>
            <a:endParaRPr lang="en-US" smtClean="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C72B3F-D740-4C13-BF67-03E3496C1EC0}"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BE307-AC17-47ED-8FF5-AE7184D0EE0D}" type="slidenum">
              <a:rPr lang="en-US" smtClean="0">
                <a:solidFill>
                  <a:srgbClr val="000000"/>
                </a:solidFill>
                <a:cs typeface="Arial" charset="0"/>
              </a:rPr>
              <a:pPr fontAlgn="base">
                <a:spcBef>
                  <a:spcPct val="0"/>
                </a:spcBef>
                <a:spcAft>
                  <a:spcPct val="0"/>
                </a:spcAft>
              </a:pPr>
              <a:t>7</a:t>
            </a:fld>
            <a:endParaRPr lang="en-US" smtClean="0">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0A6FF5-D397-4DC8-A4EF-FC5449CDBFF2}" type="slidenum">
              <a:rPr lang="en-US" smtClean="0">
                <a:ea typeface="ＭＳ Ｐゴシック" pitchFamily="34" charset="-128"/>
              </a:rPr>
              <a:pPr fontAlgn="base">
                <a:spcBef>
                  <a:spcPct val="0"/>
                </a:spcBef>
                <a:spcAft>
                  <a:spcPct val="0"/>
                </a:spcAft>
                <a:def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002060"/>
              </a:solidFill>
              <a:latin typeface="Times New Roman" pitchFamily="18" charset="0"/>
              <a:cs typeface="Times New Roman" pitchFamily="18" charset="0"/>
            </a:endParaRP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F711D9-F80C-47C8-82CB-903AE26F2668}" type="slidenum">
              <a:rPr lang="en-US" smtClean="0">
                <a:ea typeface="ＭＳ Ｐゴシック" pitchFamily="34" charset="-128"/>
              </a:rPr>
              <a:pPr fontAlgn="base">
                <a:spcBef>
                  <a:spcPct val="0"/>
                </a:spcBef>
                <a:spcAft>
                  <a:spcPct val="0"/>
                </a:spcAft>
                <a:defRPr/>
              </a:pPr>
              <a:t>12</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42A7F2-FECF-4C88-9A29-6BE4ADECD400}"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3A4A6A-F5E6-432E-8D3A-B794A5B98F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7DFF38-FE1D-48AB-BAC1-F76F5239C9C4}"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929152-8D68-4770-B2AF-1E6D256E1C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5BA269-3436-466A-9D8D-9C9B0FED507D}"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D10E97-4BC7-41E2-A8E9-3D7E3BDEDB6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05000"/>
            <a:ext cx="35052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505200"/>
            <a:ext cx="3505200"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476028-AD1E-4F91-AAD2-56AC3389CC36}"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2001ED-8707-43DA-A94B-112DBC823E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5F41F2-E880-40AE-A54D-499D80320FC2}" type="datetimeFigureOut">
              <a:rPr lang="en-US"/>
              <a:pPr>
                <a:defRPr/>
              </a:pPr>
              <a:t>3/4/2013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C3A589-11FB-4290-B698-31326F0841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222EDD-66D8-4470-A678-544B1085B5E8}" type="datetimeFigureOut">
              <a:rPr lang="en-US"/>
              <a:pPr>
                <a:defRPr/>
              </a:pPr>
              <a:t>3/4/2013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9C2AE2-4511-4BF9-9FEB-E6234DE5F2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7FEF7F-B348-4C76-8851-56E2B8744EFF}" type="datetimeFigureOut">
              <a:rPr lang="en-US"/>
              <a:pPr>
                <a:defRPr/>
              </a:pPr>
              <a:t>3/4/2013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132ADE-B359-4E55-87A4-0DBC3B3E32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FB5E5D-3B02-4419-8F26-1D62C586B03A}" type="datetimeFigureOut">
              <a:rPr lang="en-US"/>
              <a:pPr>
                <a:defRPr/>
              </a:pPr>
              <a:t>3/4/2013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ADEF56-AD0B-4E90-B399-B60C9129B5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70174D-BE48-47FC-8CD4-E4063A5A6658}" type="datetimeFigureOut">
              <a:rPr lang="en-US"/>
              <a:pPr>
                <a:defRPr/>
              </a:pPr>
              <a:t>3/4/2013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5A617A-648A-4AB0-9553-F8858F7461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FFE3BF-D75F-4A2D-8C63-BCEFB0585466}" type="datetimeFigureOut">
              <a:rPr lang="en-US"/>
              <a:pPr>
                <a:defRPr/>
              </a:pPr>
              <a:t>3/4/2013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DE36C7-6217-49C9-A70C-0ACC4639CF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8605B7-80A7-439C-8FC2-0797E5CE97C4}" type="datetimeFigureOut">
              <a:rPr lang="en-US"/>
              <a:pPr>
                <a:defRPr/>
              </a:pPr>
              <a:t>3/4/2013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74EF44-9729-4582-8630-BE8EEC0556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AE9EFD-64AC-4BC7-A348-CA3200D7C2FD}" type="datetimeFigureOut">
              <a:rPr lang="en-US"/>
              <a:pPr>
                <a:defRPr/>
              </a:pPr>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842CFAA-B41F-4F30-AF30-A85EE4D663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Marti.ikehara@noaa.gov"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ngs.noaa.gov/PC_PROD/PARTNERS/index.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Title 1"/>
          <p:cNvSpPr>
            <a:spLocks noGrp="1"/>
          </p:cNvSpPr>
          <p:nvPr>
            <p:ph type="ctrTitle"/>
          </p:nvPr>
        </p:nvSpPr>
        <p:spPr/>
        <p:txBody>
          <a:bodyPr/>
          <a:lstStyle/>
          <a:p>
            <a:pPr eaLnBrk="1" hangingPunct="1"/>
            <a:r>
              <a:rPr lang="en-US" sz="4000" smtClean="0">
                <a:latin typeface="Times New Roman" pitchFamily="18" charset="0"/>
                <a:cs typeface="Times New Roman" pitchFamily="18" charset="0"/>
              </a:rPr>
              <a:t>National Spatial Reference System: </a:t>
            </a:r>
            <a:br>
              <a:rPr lang="en-US" sz="4000" smtClean="0">
                <a:latin typeface="Times New Roman" pitchFamily="18" charset="0"/>
                <a:cs typeface="Times New Roman" pitchFamily="18" charset="0"/>
              </a:rPr>
            </a:br>
            <a:r>
              <a:rPr lang="en-US" sz="4000" smtClean="0">
                <a:latin typeface="Times New Roman" pitchFamily="18" charset="0"/>
                <a:cs typeface="Times New Roman" pitchFamily="18" charset="0"/>
              </a:rPr>
              <a:t>Present and Future</a:t>
            </a:r>
          </a:p>
        </p:txBody>
      </p:sp>
      <p:sp>
        <p:nvSpPr>
          <p:cNvPr id="3076" name="Subtitle 2"/>
          <p:cNvSpPr>
            <a:spLocks noGrp="1"/>
          </p:cNvSpPr>
          <p:nvPr>
            <p:ph type="subTitle" idx="1"/>
          </p:nvPr>
        </p:nvSpPr>
        <p:spPr/>
        <p:txBody>
          <a:bodyPr/>
          <a:lstStyle/>
          <a:p>
            <a:pPr eaLnBrk="1" hangingPunct="1"/>
            <a:r>
              <a:rPr lang="en-US" sz="2800" smtClean="0">
                <a:solidFill>
                  <a:schemeClr val="accent2"/>
                </a:solidFill>
                <a:latin typeface="Times New Roman" pitchFamily="18" charset="0"/>
                <a:cs typeface="Times New Roman" pitchFamily="18" charset="0"/>
              </a:rPr>
              <a:t>Marti Ikehara, Geodetic Advisor</a:t>
            </a:r>
          </a:p>
          <a:p>
            <a:pPr eaLnBrk="1" hangingPunct="1"/>
            <a:r>
              <a:rPr lang="en-US" sz="2800" smtClean="0">
                <a:solidFill>
                  <a:schemeClr val="accent2"/>
                </a:solidFill>
                <a:latin typeface="Times New Roman" pitchFamily="18" charset="0"/>
                <a:cs typeface="Times New Roman" pitchFamily="18" charset="0"/>
              </a:rPr>
              <a:t>NOAA’s NGS, Sacramento</a:t>
            </a:r>
          </a:p>
          <a:p>
            <a:pPr eaLnBrk="1" hangingPunct="1"/>
            <a:r>
              <a:rPr lang="en-US" sz="2800" smtClean="0">
                <a:solidFill>
                  <a:schemeClr val="accent2"/>
                </a:solidFill>
                <a:latin typeface="Times New Roman" pitchFamily="18" charset="0"/>
                <a:cs typeface="Times New Roman" pitchFamily="18" charset="0"/>
              </a:rPr>
              <a:t>Marti.ikehara@noaa.gov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33400"/>
            <a:ext cx="8229600" cy="868363"/>
          </a:xfrm>
        </p:spPr>
        <p:txBody>
          <a:bodyPr rtlCol="0">
            <a:normAutofit fontScale="90000"/>
          </a:bodyPr>
          <a:lstStyle/>
          <a:p>
            <a:pPr eaLnBrk="1" fontAlgn="auto" hangingPunct="1">
              <a:spcAft>
                <a:spcPts val="0"/>
              </a:spcAft>
              <a:defRPr/>
            </a:pPr>
            <a:r>
              <a:rPr lang="en-US" dirty="0" smtClean="0"/>
              <a:t>Geodetic Reference Frames</a:t>
            </a:r>
            <a:br>
              <a:rPr lang="en-US" dirty="0" smtClean="0"/>
            </a:br>
            <a:r>
              <a:rPr lang="en-US" dirty="0" smtClean="0"/>
              <a:t>past and present</a:t>
            </a:r>
            <a:endParaRPr lang="en-US" dirty="0"/>
          </a:p>
        </p:txBody>
      </p:sp>
      <p:sp>
        <p:nvSpPr>
          <p:cNvPr id="12291" name="Content Placeholder 5"/>
          <p:cNvSpPr>
            <a:spLocks noGrp="1"/>
          </p:cNvSpPr>
          <p:nvPr>
            <p:ph idx="1"/>
          </p:nvPr>
        </p:nvSpPr>
        <p:spPr/>
        <p:txBody>
          <a:bodyPr/>
          <a:lstStyle/>
          <a:p>
            <a:pPr marL="0" indent="0" eaLnBrk="1" hangingPunct="1">
              <a:buFont typeface="Arial" charset="0"/>
              <a:buNone/>
            </a:pPr>
            <a:endParaRPr lang="en-US" smtClean="0"/>
          </a:p>
        </p:txBody>
      </p:sp>
      <p:pic>
        <p:nvPicPr>
          <p:cNvPr id="12292" name="Picture 5"/>
          <p:cNvPicPr>
            <a:picLocks noChangeAspect="1" noChangeArrowheads="1"/>
          </p:cNvPicPr>
          <p:nvPr/>
        </p:nvPicPr>
        <p:blipFill>
          <a:blip r:embed="rId2" cstate="print"/>
          <a:srcRect l="25461" t="40639" r="14113" b="12383"/>
          <a:stretch>
            <a:fillRect/>
          </a:stretch>
        </p:blipFill>
        <p:spPr bwMode="auto">
          <a:xfrm>
            <a:off x="-12700" y="1600200"/>
            <a:ext cx="9156700" cy="4830763"/>
          </a:xfrm>
          <a:prstGeom prst="rect">
            <a:avLst/>
          </a:prstGeom>
          <a:noFill/>
          <a:ln w="9525">
            <a:noFill/>
            <a:miter lim="800000"/>
            <a:headEnd/>
            <a:tailEnd/>
          </a:ln>
          <a:effectLst/>
        </p:spPr>
      </p:pic>
      <p:sp>
        <p:nvSpPr>
          <p:cNvPr id="12293" name="TextBox 6"/>
          <p:cNvSpPr txBox="1">
            <a:spLocks noChangeArrowheads="1"/>
          </p:cNvSpPr>
          <p:nvPr/>
        </p:nvSpPr>
        <p:spPr bwMode="auto">
          <a:xfrm>
            <a:off x="1581150" y="4965700"/>
            <a:ext cx="1057275" cy="400050"/>
          </a:xfrm>
          <a:prstGeom prst="rect">
            <a:avLst/>
          </a:prstGeom>
          <a:noFill/>
          <a:ln w="9525">
            <a:noFill/>
            <a:miter lim="800000"/>
            <a:headEnd/>
            <a:tailEnd/>
          </a:ln>
        </p:spPr>
        <p:txBody>
          <a:bodyPr wrap="none">
            <a:spAutoFit/>
          </a:bodyPr>
          <a:lstStyle/>
          <a:p>
            <a:r>
              <a:rPr lang="en-US" sz="2000"/>
              <a:t>xxxxxxx</a:t>
            </a:r>
            <a:r>
              <a:rPr lang="en-US"/>
              <a:t>x</a:t>
            </a:r>
          </a:p>
        </p:txBody>
      </p:sp>
      <p:sp>
        <p:nvSpPr>
          <p:cNvPr id="12294" name="TextBox 11"/>
          <p:cNvSpPr txBox="1">
            <a:spLocks noChangeArrowheads="1"/>
          </p:cNvSpPr>
          <p:nvPr/>
        </p:nvSpPr>
        <p:spPr bwMode="auto">
          <a:xfrm>
            <a:off x="1695450" y="5391150"/>
            <a:ext cx="1277938" cy="369888"/>
          </a:xfrm>
          <a:prstGeom prst="rect">
            <a:avLst/>
          </a:prstGeom>
          <a:noFill/>
          <a:ln w="9525">
            <a:noFill/>
            <a:miter lim="800000"/>
            <a:headEnd/>
            <a:tailEnd/>
          </a:ln>
        </p:spPr>
        <p:txBody>
          <a:bodyPr wrap="none">
            <a:spAutoFit/>
          </a:bodyPr>
          <a:lstStyle/>
          <a:p>
            <a:r>
              <a:rPr lang="en-US"/>
              <a:t>xxxxxxxxxxx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152400"/>
            <a:ext cx="8229600" cy="487362"/>
          </a:xfrm>
        </p:spPr>
        <p:txBody>
          <a:bodyPr/>
          <a:lstStyle/>
          <a:p>
            <a:r>
              <a:rPr lang="en-US" sz="2400" dirty="0"/>
              <a:t>NAD83 (HARN) Datum Tags and Epochs in CA</a:t>
            </a:r>
          </a:p>
        </p:txBody>
      </p:sp>
      <p:sp>
        <p:nvSpPr>
          <p:cNvPr id="3" name="Content Placeholder 2"/>
          <p:cNvSpPr>
            <a:spLocks noGrp="1"/>
          </p:cNvSpPr>
          <p:nvPr>
            <p:ph idx="1"/>
          </p:nvPr>
        </p:nvSpPr>
        <p:spPr>
          <a:xfrm>
            <a:off x="457200" y="762000"/>
            <a:ext cx="8229600" cy="5364163"/>
          </a:xfrm>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0588" y="609600"/>
            <a:ext cx="7362825"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846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txBox="1">
            <a:spLocks/>
          </p:cNvSpPr>
          <p:nvPr/>
        </p:nvSpPr>
        <p:spPr bwMode="auto">
          <a:xfrm>
            <a:off x="1066800" y="1371600"/>
            <a:ext cx="6721475" cy="1992313"/>
          </a:xfrm>
          <a:prstGeom prst="rect">
            <a:avLst/>
          </a:prstGeom>
          <a:noFill/>
          <a:ln>
            <a:noFill/>
          </a:ln>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auto" hangingPunct="1">
              <a:lnSpc>
                <a:spcPct val="90000"/>
              </a:lnSpc>
              <a:spcBef>
                <a:spcPts val="0"/>
              </a:spcBef>
              <a:spcAft>
                <a:spcPts val="0"/>
              </a:spcAft>
              <a:defRPr/>
            </a:pPr>
            <a:r>
              <a:rPr lang="en-US" altLang="zh-CN" sz="2800" dirty="0" smtClean="0">
                <a:latin typeface="Times New Roman" pitchFamily="18" charset="0"/>
                <a:cs typeface="Times New Roman" pitchFamily="18" charset="0"/>
              </a:rPr>
              <a:t>To define, maintain and provide access to the </a:t>
            </a:r>
            <a:r>
              <a:rPr lang="en-US" altLang="zh-CN" sz="2800" b="1" u="sng" dirty="0" smtClean="0">
                <a:solidFill>
                  <a:schemeClr val="accent1">
                    <a:lumMod val="75000"/>
                  </a:schemeClr>
                </a:solidFill>
                <a:latin typeface="Times New Roman" pitchFamily="18" charset="0"/>
                <a:cs typeface="Times New Roman" pitchFamily="18" charset="0"/>
              </a:rPr>
              <a:t>National Spatial Reference System (NSRS)</a:t>
            </a:r>
            <a:r>
              <a:rPr lang="en-US" altLang="zh-CN" sz="2800" b="1" dirty="0" smtClean="0">
                <a:latin typeface="Times New Roman" pitchFamily="18" charset="0"/>
                <a:cs typeface="Times New Roman" pitchFamily="18" charset="0"/>
              </a:rPr>
              <a:t> </a:t>
            </a:r>
          </a:p>
          <a:p>
            <a:pPr eaLnBrk="1" fontAlgn="auto" hangingPunct="1">
              <a:lnSpc>
                <a:spcPct val="90000"/>
              </a:lnSpc>
              <a:spcBef>
                <a:spcPts val="0"/>
              </a:spcBef>
              <a:spcAft>
                <a:spcPts val="0"/>
              </a:spcAft>
              <a:defRPr/>
            </a:pPr>
            <a:r>
              <a:rPr lang="en-US" altLang="zh-CN" sz="2800" dirty="0" smtClean="0">
                <a:latin typeface="Times New Roman" pitchFamily="18" charset="0"/>
                <a:cs typeface="Times New Roman" pitchFamily="18" charset="0"/>
              </a:rPr>
              <a:t>to meet our Nation’s economic, social and environmental needs.</a:t>
            </a:r>
          </a:p>
        </p:txBody>
      </p:sp>
      <p:sp>
        <p:nvSpPr>
          <p:cNvPr id="14339" name="Title 1"/>
          <p:cNvSpPr txBox="1">
            <a:spLocks/>
          </p:cNvSpPr>
          <p:nvPr/>
        </p:nvSpPr>
        <p:spPr bwMode="auto">
          <a:xfrm>
            <a:off x="457200" y="569913"/>
            <a:ext cx="8229600" cy="822325"/>
          </a:xfrm>
          <a:prstGeom prst="rect">
            <a:avLst/>
          </a:prstGeom>
          <a:noFill/>
          <a:ln w="9525">
            <a:noFill/>
            <a:miter lim="800000"/>
            <a:headEnd/>
            <a:tailEnd/>
          </a:ln>
        </p:spPr>
        <p:txBody>
          <a:bodyPr/>
          <a:lstStyle/>
          <a:p>
            <a:pPr algn="ctr"/>
            <a:r>
              <a:rPr lang="en-US" sz="3200" b="1">
                <a:solidFill>
                  <a:srgbClr val="002060"/>
                </a:solidFill>
                <a:latin typeface="Times New Roman" pitchFamily="18" charset="0"/>
                <a:cs typeface="Times New Roman" pitchFamily="18" charset="0"/>
              </a:rPr>
              <a:t>National Geodetic Survey Mission</a:t>
            </a:r>
          </a:p>
        </p:txBody>
      </p:sp>
      <p:sp>
        <p:nvSpPr>
          <p:cNvPr id="14340" name="TextBox 1"/>
          <p:cNvSpPr txBox="1">
            <a:spLocks noChangeArrowheads="1"/>
          </p:cNvSpPr>
          <p:nvPr/>
        </p:nvSpPr>
        <p:spPr bwMode="auto">
          <a:xfrm>
            <a:off x="1828800" y="3200400"/>
            <a:ext cx="2530475" cy="2678113"/>
          </a:xfrm>
          <a:prstGeom prst="rect">
            <a:avLst/>
          </a:prstGeom>
          <a:noFill/>
          <a:ln w="9525">
            <a:noFill/>
            <a:miter lim="800000"/>
            <a:headEnd/>
            <a:tailEnd/>
          </a:ln>
        </p:spPr>
        <p:txBody>
          <a:bodyPr>
            <a:spAutoFit/>
          </a:bodyPr>
          <a:lstStyle/>
          <a:p>
            <a:pPr marL="285750" indent="-285750">
              <a:buFont typeface="Arial" charset="0"/>
              <a:buChar char="•"/>
            </a:pPr>
            <a:r>
              <a:rPr lang="en-US" sz="2400">
                <a:latin typeface="Times New Roman" pitchFamily="18" charset="0"/>
                <a:cs typeface="Times New Roman" pitchFamily="18" charset="0"/>
              </a:rPr>
              <a:t>Latitude</a:t>
            </a:r>
          </a:p>
          <a:p>
            <a:pPr marL="285750" indent="-285750">
              <a:buFont typeface="Arial" charset="0"/>
              <a:buChar char="•"/>
            </a:pPr>
            <a:r>
              <a:rPr lang="en-US" sz="2400">
                <a:latin typeface="Times New Roman" pitchFamily="18" charset="0"/>
                <a:cs typeface="Times New Roman" pitchFamily="18" charset="0"/>
              </a:rPr>
              <a:t>Longitude</a:t>
            </a:r>
          </a:p>
          <a:p>
            <a:pPr marL="285750" indent="-285750">
              <a:buFont typeface="Arial" charset="0"/>
              <a:buChar char="•"/>
            </a:pPr>
            <a:r>
              <a:rPr lang="en-US" sz="2400">
                <a:latin typeface="Times New Roman" pitchFamily="18" charset="0"/>
                <a:cs typeface="Times New Roman" pitchFamily="18" charset="0"/>
              </a:rPr>
              <a:t>Height</a:t>
            </a:r>
          </a:p>
          <a:p>
            <a:pPr marL="285750" indent="-285750">
              <a:buFont typeface="Arial" charset="0"/>
              <a:buChar char="•"/>
            </a:pPr>
            <a:r>
              <a:rPr lang="en-US" sz="2400">
                <a:latin typeface="Times New Roman" pitchFamily="18" charset="0"/>
                <a:cs typeface="Times New Roman" pitchFamily="18" charset="0"/>
              </a:rPr>
              <a:t>Scale</a:t>
            </a:r>
          </a:p>
          <a:p>
            <a:pPr marL="285750" indent="-285750">
              <a:buFont typeface="Arial" charset="0"/>
              <a:buChar char="•"/>
            </a:pPr>
            <a:r>
              <a:rPr lang="en-US" sz="2400">
                <a:latin typeface="Times New Roman" pitchFamily="18" charset="0"/>
                <a:cs typeface="Times New Roman" pitchFamily="18" charset="0"/>
              </a:rPr>
              <a:t>Gravity</a:t>
            </a:r>
          </a:p>
          <a:p>
            <a:pPr marL="285750" indent="-285750">
              <a:buFont typeface="Arial" charset="0"/>
              <a:buChar char="•"/>
            </a:pPr>
            <a:r>
              <a:rPr lang="en-US" sz="2400">
                <a:latin typeface="Times New Roman" pitchFamily="18" charset="0"/>
                <a:cs typeface="Times New Roman" pitchFamily="18" charset="0"/>
              </a:rPr>
              <a:t>Orientation</a:t>
            </a:r>
          </a:p>
          <a:p>
            <a:pPr marL="285750" indent="-285750">
              <a:buFont typeface="Arial" charset="0"/>
              <a:buChar char="•"/>
            </a:pPr>
            <a:r>
              <a:rPr lang="en-US" sz="2400">
                <a:latin typeface="Times New Roman" pitchFamily="18" charset="0"/>
                <a:cs typeface="Times New Roman" pitchFamily="18" charset="0"/>
              </a:rPr>
              <a:t>Time Variations</a:t>
            </a:r>
          </a:p>
        </p:txBody>
      </p:sp>
      <p:pic>
        <p:nvPicPr>
          <p:cNvPr id="14341" name="Picture 12" descr="relationships"/>
          <p:cNvPicPr>
            <a:picLocks noChangeAspect="1" noChangeArrowheads="1"/>
          </p:cNvPicPr>
          <p:nvPr/>
        </p:nvPicPr>
        <p:blipFill>
          <a:blip r:embed="rId3" cstate="print"/>
          <a:srcRect/>
          <a:stretch>
            <a:fillRect/>
          </a:stretch>
        </p:blipFill>
        <p:spPr bwMode="auto">
          <a:xfrm>
            <a:off x="4572000" y="3352800"/>
            <a:ext cx="3259138" cy="182880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rot="-1960382">
            <a:off x="1066800" y="4438650"/>
            <a:ext cx="609600" cy="609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7924800" y="4017963"/>
            <a:ext cx="609600" cy="609600"/>
          </a:xfrm>
          <a:prstGeom prst="rect">
            <a:avLst/>
          </a:prstGeom>
          <a:noFill/>
          <a:ln w="9525">
            <a:noFill/>
            <a:miter lim="800000"/>
            <a:headEnd/>
            <a:tailEnd/>
          </a:ln>
          <a:effectLst/>
        </p:spPr>
      </p:pic>
      <p:sp>
        <p:nvSpPr>
          <p:cNvPr id="2" name="TextBox 1"/>
          <p:cNvSpPr txBox="1">
            <a:spLocks noChangeArrowheads="1"/>
          </p:cNvSpPr>
          <p:nvPr/>
        </p:nvSpPr>
        <p:spPr bwMode="auto">
          <a:xfrm>
            <a:off x="6599238" y="5232400"/>
            <a:ext cx="1676400" cy="646113"/>
          </a:xfrm>
          <a:prstGeom prst="rect">
            <a:avLst/>
          </a:prstGeom>
          <a:noFill/>
          <a:ln w="9525">
            <a:noFill/>
            <a:miter lim="800000"/>
            <a:headEnd/>
            <a:tailEnd/>
          </a:ln>
        </p:spPr>
        <p:txBody>
          <a:bodyPr>
            <a:spAutoFit/>
          </a:bodyPr>
          <a:lstStyle/>
          <a:p>
            <a:r>
              <a:rPr lang="en-US"/>
              <a:t>GNSS reference frame</a:t>
            </a:r>
          </a:p>
        </p:txBody>
      </p:sp>
      <p:sp>
        <p:nvSpPr>
          <p:cNvPr id="4" name="Curved Up Arrow 3"/>
          <p:cNvSpPr/>
          <p:nvPr/>
        </p:nvSpPr>
        <p:spPr>
          <a:xfrm rot="15286194">
            <a:off x="7866062" y="5227638"/>
            <a:ext cx="608013" cy="2555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6" name="Straight Arrow Connector 5"/>
          <p:cNvCxnSpPr/>
          <p:nvPr/>
        </p:nvCxnSpPr>
        <p:spPr>
          <a:xfrm>
            <a:off x="8374063" y="4692650"/>
            <a:ext cx="0" cy="4889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8950" y="381000"/>
            <a:ext cx="8229600" cy="609600"/>
          </a:xfrm>
        </p:spPr>
        <p:txBody>
          <a:bodyPr rtlCol="0">
            <a:normAutofit fontScale="90000"/>
          </a:bodyPr>
          <a:lstStyle/>
          <a:p>
            <a:pPr eaLnBrk="1" fontAlgn="auto" hangingPunct="1">
              <a:spcAft>
                <a:spcPts val="0"/>
              </a:spcAft>
              <a:defRPr/>
            </a:pPr>
            <a:r>
              <a:rPr lang="en-US" dirty="0" smtClean="0"/>
              <a:t>GEOID12 </a:t>
            </a:r>
            <a:r>
              <a:rPr lang="en-US" sz="3100" dirty="0" smtClean="0"/>
              <a:t>(with OPUS data) </a:t>
            </a:r>
            <a:r>
              <a:rPr lang="en-US" dirty="0" smtClean="0"/>
              <a:t>geoid heights</a:t>
            </a:r>
          </a:p>
        </p:txBody>
      </p:sp>
      <p:pic>
        <p:nvPicPr>
          <p:cNvPr id="15363" name="Picture 2" descr="J:\Project\Geoid2012\PSCmeeting\Geoid2012Final0628.jpg"/>
          <p:cNvPicPr>
            <a:picLocks noChangeAspect="1" noChangeArrowheads="1"/>
          </p:cNvPicPr>
          <p:nvPr/>
        </p:nvPicPr>
        <p:blipFill>
          <a:blip r:embed="rId2" cstate="print"/>
          <a:srcRect b="3975"/>
          <a:stretch>
            <a:fillRect/>
          </a:stretch>
        </p:blipFill>
        <p:spPr bwMode="auto">
          <a:xfrm>
            <a:off x="455613" y="990600"/>
            <a:ext cx="8231187"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458200" cy="533400"/>
          </a:xfrm>
        </p:spPr>
        <p:txBody>
          <a:bodyPr rtlCol="0">
            <a:normAutofit fontScale="90000"/>
          </a:bodyPr>
          <a:lstStyle/>
          <a:p>
            <a:pPr eaLnBrk="1" fontAlgn="auto" hangingPunct="1">
              <a:spcAft>
                <a:spcPts val="0"/>
              </a:spcAft>
              <a:defRPr/>
            </a:pPr>
            <a:r>
              <a:rPr lang="en-US" dirty="0" smtClean="0"/>
              <a:t>Coming Soon: Error Maps for GEOID12A</a:t>
            </a:r>
          </a:p>
        </p:txBody>
      </p:sp>
      <p:pic>
        <p:nvPicPr>
          <p:cNvPr id="16387" name="Content Placeholder 3"/>
          <p:cNvPicPr>
            <a:picLocks noGrp="1" noChangeAspect="1"/>
          </p:cNvPicPr>
          <p:nvPr>
            <p:ph idx="1"/>
          </p:nvPr>
        </p:nvPicPr>
        <p:blipFill>
          <a:blip r:embed="rId2" cstate="print"/>
          <a:srcRect/>
          <a:stretch>
            <a:fillRect/>
          </a:stretch>
        </p:blipFill>
        <p:spPr>
          <a:xfrm>
            <a:off x="2063750" y="838200"/>
            <a:ext cx="7034213" cy="6019800"/>
          </a:xfrm>
        </p:spPr>
      </p:pic>
      <p:sp>
        <p:nvSpPr>
          <p:cNvPr id="16388" name="TextBox 4"/>
          <p:cNvSpPr txBox="1">
            <a:spLocks noChangeArrowheads="1"/>
          </p:cNvSpPr>
          <p:nvPr/>
        </p:nvSpPr>
        <p:spPr bwMode="auto">
          <a:xfrm>
            <a:off x="152400" y="914400"/>
            <a:ext cx="1981200" cy="3694113"/>
          </a:xfrm>
          <a:prstGeom prst="rect">
            <a:avLst/>
          </a:prstGeom>
          <a:noFill/>
          <a:ln w="9525">
            <a:noFill/>
            <a:miter lim="800000"/>
            <a:headEnd/>
            <a:tailEnd/>
          </a:ln>
        </p:spPr>
        <p:txBody>
          <a:bodyPr>
            <a:spAutoFit/>
          </a:bodyPr>
          <a:lstStyle/>
          <a:p>
            <a:endParaRPr lang="en-US"/>
          </a:p>
          <a:p>
            <a:r>
              <a:rPr lang="en-US"/>
              <a:t>Rigorous LSC was used in GEOID12A</a:t>
            </a:r>
          </a:p>
          <a:p>
            <a:endParaRPr lang="en-US"/>
          </a:p>
          <a:p>
            <a:r>
              <a:rPr lang="en-US"/>
              <a:t>This ensured we had a var-cov matrix to estimate errors on a regular grid</a:t>
            </a:r>
          </a:p>
          <a:p>
            <a:endParaRPr lang="en-US"/>
          </a:p>
          <a:p>
            <a:r>
              <a:rPr lang="en-US"/>
              <a:t>This means errors can be provided with geoid heights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t="8333" r="57813" b="10417"/>
          <a:stretch>
            <a:fillRect/>
          </a:stretch>
        </p:blipFill>
        <p:spPr bwMode="auto">
          <a:xfrm>
            <a:off x="457200" y="914400"/>
            <a:ext cx="8229600" cy="5943600"/>
          </a:xfrm>
          <a:prstGeom prst="rect">
            <a:avLst/>
          </a:prstGeom>
          <a:noFill/>
          <a:ln w="9525">
            <a:noFill/>
            <a:miter lim="800000"/>
            <a:headEnd/>
            <a:tailEnd/>
          </a:ln>
        </p:spPr>
      </p:pic>
      <p:sp>
        <p:nvSpPr>
          <p:cNvPr id="3" name="Title 2"/>
          <p:cNvSpPr>
            <a:spLocks noGrp="1"/>
          </p:cNvSpPr>
          <p:nvPr>
            <p:ph type="title"/>
          </p:nvPr>
        </p:nvSpPr>
        <p:spPr>
          <a:xfrm>
            <a:off x="533400" y="228600"/>
            <a:ext cx="8229600" cy="914400"/>
          </a:xfrm>
        </p:spPr>
        <p:txBody>
          <a:bodyPr/>
          <a:lstStyle/>
          <a:p>
            <a:r>
              <a:rPr lang="en-US" sz="3200" b="1" dirty="0" smtClean="0">
                <a:solidFill>
                  <a:srgbClr val="00B0F0"/>
                </a:solidFill>
                <a:latin typeface="Times New Roman" pitchFamily="18" charset="0"/>
                <a:cs typeface="Times New Roman" pitchFamily="18" charset="0"/>
              </a:rPr>
              <a:t>G</a:t>
            </a:r>
            <a:r>
              <a:rPr lang="en-US" sz="3200" b="1" dirty="0" smtClean="0">
                <a:solidFill>
                  <a:srgbClr val="002060"/>
                </a:solidFill>
                <a:latin typeface="Times New Roman" pitchFamily="18" charset="0"/>
                <a:cs typeface="Times New Roman" pitchFamily="18" charset="0"/>
              </a:rPr>
              <a:t>ravity for the </a:t>
            </a:r>
            <a:r>
              <a:rPr lang="en-US" sz="3200" b="1" dirty="0" smtClean="0">
                <a:solidFill>
                  <a:srgbClr val="00B0F0"/>
                </a:solidFill>
                <a:latin typeface="Times New Roman" pitchFamily="18" charset="0"/>
                <a:cs typeface="Times New Roman" pitchFamily="18" charset="0"/>
              </a:rPr>
              <a:t>R</a:t>
            </a:r>
            <a:r>
              <a:rPr lang="en-US" sz="3200" b="1" dirty="0" smtClean="0">
                <a:solidFill>
                  <a:srgbClr val="002060"/>
                </a:solidFill>
                <a:latin typeface="Times New Roman" pitchFamily="18" charset="0"/>
                <a:cs typeface="Times New Roman" pitchFamily="18" charset="0"/>
              </a:rPr>
              <a:t>edefinition of the </a:t>
            </a:r>
            <a:r>
              <a:rPr lang="en-US" sz="3200" b="1" dirty="0" smtClean="0">
                <a:solidFill>
                  <a:srgbClr val="00B0F0"/>
                </a:solidFill>
                <a:latin typeface="Times New Roman" pitchFamily="18" charset="0"/>
                <a:cs typeface="Times New Roman" pitchFamily="18" charset="0"/>
              </a:rPr>
              <a:t>A</a:t>
            </a:r>
            <a:r>
              <a:rPr lang="en-US" sz="3200" b="1" dirty="0" smtClean="0">
                <a:solidFill>
                  <a:srgbClr val="002060"/>
                </a:solidFill>
                <a:latin typeface="Times New Roman" pitchFamily="18" charset="0"/>
                <a:cs typeface="Times New Roman" pitchFamily="18" charset="0"/>
              </a:rPr>
              <a:t>merican </a:t>
            </a:r>
            <a:r>
              <a:rPr lang="en-US" sz="3200" b="1" dirty="0" smtClean="0">
                <a:solidFill>
                  <a:srgbClr val="00B0F0"/>
                </a:solidFill>
                <a:latin typeface="Times New Roman" pitchFamily="18" charset="0"/>
                <a:cs typeface="Times New Roman" pitchFamily="18" charset="0"/>
              </a:rPr>
              <a:t>V</a:t>
            </a:r>
            <a:r>
              <a:rPr lang="en-US" sz="3200" b="1" dirty="0" smtClean="0">
                <a:solidFill>
                  <a:srgbClr val="002060"/>
                </a:solidFill>
                <a:latin typeface="Times New Roman" pitchFamily="18" charset="0"/>
                <a:cs typeface="Times New Roman" pitchFamily="18" charset="0"/>
              </a:rPr>
              <a:t>ertical </a:t>
            </a:r>
            <a:r>
              <a:rPr lang="en-US" sz="3200" b="1" dirty="0" smtClean="0">
                <a:solidFill>
                  <a:srgbClr val="00B0F0"/>
                </a:solidFill>
                <a:latin typeface="Times New Roman" pitchFamily="18" charset="0"/>
                <a:cs typeface="Times New Roman" pitchFamily="18" charset="0"/>
              </a:rPr>
              <a:t>D</a:t>
            </a:r>
            <a:r>
              <a:rPr lang="en-US" sz="3200" b="1" dirty="0" smtClean="0">
                <a:solidFill>
                  <a:srgbClr val="002060"/>
                </a:solidFill>
                <a:latin typeface="Times New Roman" pitchFamily="18" charset="0"/>
                <a:cs typeface="Times New Roman" pitchFamily="18" charset="0"/>
              </a:rPr>
              <a:t>atum (GRAV-D)  Progress</a:t>
            </a:r>
            <a:br>
              <a:rPr lang="en-US" sz="3200" b="1" dirty="0" smtClean="0">
                <a:solidFill>
                  <a:srgbClr val="002060"/>
                </a:solidFill>
                <a:latin typeface="Times New Roman" pitchFamily="18" charset="0"/>
                <a:cs typeface="Times New Roman" pitchFamily="18" charset="0"/>
              </a:rPr>
            </a:br>
            <a:endParaRPr lang="en-US" sz="3200" dirty="0"/>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639762"/>
          </a:xfrm>
        </p:spPr>
        <p:txBody>
          <a:bodyPr/>
          <a:lstStyle/>
          <a:p>
            <a:r>
              <a:rPr lang="en-US" sz="3200" smtClean="0"/>
              <a:t>Geodesy.noaa.gov or ngs.noaa.gov</a:t>
            </a:r>
          </a:p>
        </p:txBody>
      </p:sp>
      <p:sp>
        <p:nvSpPr>
          <p:cNvPr id="18435" name="Content Placeholder 3"/>
          <p:cNvSpPr>
            <a:spLocks noGrp="1"/>
          </p:cNvSpPr>
          <p:nvPr>
            <p:ph idx="1"/>
          </p:nvPr>
        </p:nvSpPr>
        <p:spPr/>
        <p:txBody>
          <a:bodyPr/>
          <a:lstStyle/>
          <a:p>
            <a:endParaRPr lang="en-US" smtClean="0"/>
          </a:p>
        </p:txBody>
      </p:sp>
      <p:sp>
        <p:nvSpPr>
          <p:cNvPr id="3" name="Slide Number Placeholder 2"/>
          <p:cNvSpPr>
            <a:spLocks noGrp="1"/>
          </p:cNvSpPr>
          <p:nvPr>
            <p:ph type="sldNum" sz="quarter" idx="12"/>
          </p:nvPr>
        </p:nvSpPr>
        <p:spPr/>
        <p:txBody>
          <a:bodyPr/>
          <a:lstStyle/>
          <a:p>
            <a:pPr>
              <a:defRPr/>
            </a:pPr>
            <a:fld id="{1A41BDFB-71CC-4338-8FA9-99DF41B51A4A}" type="slidenum">
              <a:rPr lang="en-US" smtClean="0">
                <a:solidFill>
                  <a:prstClr val="black">
                    <a:tint val="75000"/>
                  </a:prstClr>
                </a:solidFill>
              </a:rPr>
              <a:pPr>
                <a:defRPr/>
              </a:pPr>
              <a:t>16</a:t>
            </a:fld>
            <a:endParaRPr lang="en-US">
              <a:solidFill>
                <a:prstClr val="black">
                  <a:tint val="75000"/>
                </a:prstClr>
              </a:solidFill>
            </a:endParaRPr>
          </a:p>
        </p:txBody>
      </p:sp>
      <p:pic>
        <p:nvPicPr>
          <p:cNvPr id="18437" name="Picture 2"/>
          <p:cNvPicPr>
            <a:picLocks noChangeAspect="1" noChangeArrowheads="1"/>
          </p:cNvPicPr>
          <p:nvPr/>
        </p:nvPicPr>
        <p:blipFill>
          <a:blip r:embed="rId2" cstate="print"/>
          <a:srcRect l="17500" t="14433" r="14375" b="3093"/>
          <a:stretch>
            <a:fillRect/>
          </a:stretch>
        </p:blipFill>
        <p:spPr bwMode="auto">
          <a:xfrm>
            <a:off x="304800" y="1066800"/>
            <a:ext cx="8305800" cy="5486400"/>
          </a:xfrm>
          <a:prstGeom prst="rect">
            <a:avLst/>
          </a:prstGeom>
          <a:noFill/>
          <a:ln w="9525">
            <a:noFill/>
            <a:miter lim="800000"/>
            <a:headEnd/>
            <a:tailEnd/>
          </a:ln>
        </p:spPr>
      </p:pic>
      <p:sp>
        <p:nvSpPr>
          <p:cNvPr id="5" name="Left Arrow 4"/>
          <p:cNvSpPr/>
          <p:nvPr/>
        </p:nvSpPr>
        <p:spPr>
          <a:xfrm rot="19948240">
            <a:off x="5068888" y="3732213"/>
            <a:ext cx="977900" cy="40957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8" name="Left Arrow 7"/>
          <p:cNvSpPr/>
          <p:nvPr/>
        </p:nvSpPr>
        <p:spPr>
          <a:xfrm rot="19948240">
            <a:off x="5308600" y="2846388"/>
            <a:ext cx="977900" cy="40798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 name="Left Arrow 8"/>
          <p:cNvSpPr/>
          <p:nvPr/>
        </p:nvSpPr>
        <p:spPr>
          <a:xfrm rot="21101687">
            <a:off x="1403350" y="3605213"/>
            <a:ext cx="977900" cy="40957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425450"/>
            <a:ext cx="3008313" cy="869950"/>
          </a:xfrm>
        </p:spPr>
        <p:txBody>
          <a:bodyPr/>
          <a:lstStyle/>
          <a:p>
            <a:pPr algn="ctr" eaLnBrk="1" hangingPunct="1"/>
            <a:r>
              <a:rPr lang="en-US" sz="2800" smtClean="0"/>
              <a:t>NGS 10-year Plan:</a:t>
            </a:r>
            <a:br>
              <a:rPr lang="en-US" sz="2800" smtClean="0"/>
            </a:br>
            <a:r>
              <a:rPr lang="en-US" sz="2800" smtClean="0"/>
              <a:t>2013-2023</a:t>
            </a:r>
          </a:p>
        </p:txBody>
      </p:sp>
      <p:sp>
        <p:nvSpPr>
          <p:cNvPr id="5" name="Content Placeholder 4"/>
          <p:cNvSpPr>
            <a:spLocks noGrp="1"/>
          </p:cNvSpPr>
          <p:nvPr>
            <p:ph idx="1"/>
          </p:nvPr>
        </p:nvSpPr>
        <p:spPr>
          <a:xfrm>
            <a:off x="4114800" y="273050"/>
            <a:ext cx="4800600" cy="5853113"/>
          </a:xfrm>
        </p:spPr>
        <p:txBody>
          <a:bodyPr rtlCol="0">
            <a:normAutofit/>
          </a:bodyPr>
          <a:lstStyle/>
          <a:p>
            <a:pPr marL="514350" indent="-514350" eaLnBrk="1" fontAlgn="auto" hangingPunct="1">
              <a:spcAft>
                <a:spcPts val="0"/>
              </a:spcAft>
              <a:buFont typeface="+mj-lt"/>
              <a:buAutoNum type="arabicPeriod"/>
              <a:defRPr/>
            </a:pPr>
            <a:r>
              <a:rPr lang="en-US" dirty="0" smtClean="0"/>
              <a:t>Support users of NSRS</a:t>
            </a:r>
          </a:p>
          <a:p>
            <a:pPr marL="514350" indent="-514350" eaLnBrk="1" fontAlgn="auto" hangingPunct="1">
              <a:spcAft>
                <a:spcPts val="0"/>
              </a:spcAft>
              <a:buFont typeface="+mj-lt"/>
              <a:buAutoNum type="arabicPeriod"/>
              <a:defRPr/>
            </a:pPr>
            <a:r>
              <a:rPr lang="en-US" dirty="0" smtClean="0"/>
              <a:t>Modernize and improve NSRS</a:t>
            </a:r>
          </a:p>
          <a:p>
            <a:pPr marL="514350" indent="-514350" eaLnBrk="1" fontAlgn="auto" hangingPunct="1">
              <a:spcAft>
                <a:spcPts val="0"/>
              </a:spcAft>
              <a:buFont typeface="+mj-lt"/>
              <a:buAutoNum type="arabicPeriod"/>
              <a:defRPr/>
            </a:pPr>
            <a:r>
              <a:rPr lang="en-US" dirty="0" smtClean="0"/>
              <a:t>Expand NSRS Stakeholder Base</a:t>
            </a:r>
          </a:p>
          <a:p>
            <a:pPr marL="514350" indent="-514350" eaLnBrk="1" fontAlgn="auto" hangingPunct="1">
              <a:spcAft>
                <a:spcPts val="0"/>
              </a:spcAft>
              <a:buFont typeface="+mj-lt"/>
              <a:buAutoNum type="arabicPeriod"/>
              <a:defRPr/>
            </a:pPr>
            <a:r>
              <a:rPr lang="en-US" dirty="0" smtClean="0"/>
              <a:t>Develop NGS Workforce</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b="1" i="1" dirty="0" smtClean="0">
                <a:latin typeface="Times New Roman" pitchFamily="18" charset="0"/>
                <a:cs typeface="Times New Roman" pitchFamily="18" charset="0"/>
              </a:rPr>
              <a:t>Marti </a:t>
            </a:r>
            <a:r>
              <a:rPr lang="en-US" b="1" i="1" dirty="0" err="1" smtClean="0">
                <a:latin typeface="Times New Roman" pitchFamily="18" charset="0"/>
                <a:cs typeface="Times New Roman" pitchFamily="18" charset="0"/>
              </a:rPr>
              <a:t>Ikehara</a:t>
            </a:r>
            <a:endParaRPr lang="en-US" b="1" i="1"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b="1" i="1" dirty="0" smtClean="0">
                <a:latin typeface="Times New Roman" pitchFamily="18" charset="0"/>
                <a:cs typeface="Times New Roman" pitchFamily="18" charset="0"/>
                <a:hlinkClick r:id="rId2"/>
              </a:rPr>
              <a:t>Marti.ikehara@noaa.gov</a:t>
            </a:r>
            <a:endParaRPr lang="en-US" b="1" i="1"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b="1" i="1" dirty="0" smtClean="0">
                <a:latin typeface="Times New Roman" pitchFamily="18" charset="0"/>
                <a:cs typeface="Times New Roman" pitchFamily="18" charset="0"/>
              </a:rPr>
              <a:t>(916) 227-7325</a:t>
            </a:r>
          </a:p>
        </p:txBody>
      </p:sp>
      <p:sp>
        <p:nvSpPr>
          <p:cNvPr id="19460" name="Text Placeholder 5"/>
          <p:cNvSpPr>
            <a:spLocks noGrp="1"/>
          </p:cNvSpPr>
          <p:nvPr>
            <p:ph type="body" sz="half" idx="2"/>
          </p:nvPr>
        </p:nvSpPr>
        <p:spPr/>
        <p:txBody>
          <a:bodyPr/>
          <a:lstStyle/>
          <a:p>
            <a:pPr eaLnBrk="1" hangingPunct="1"/>
            <a:endParaRPr lang="en-US" smtClean="0"/>
          </a:p>
        </p:txBody>
      </p:sp>
      <p:pic>
        <p:nvPicPr>
          <p:cNvPr id="19461" name="Picture 3"/>
          <p:cNvPicPr>
            <a:picLocks noChangeAspect="1" noChangeArrowheads="1"/>
          </p:cNvPicPr>
          <p:nvPr/>
        </p:nvPicPr>
        <p:blipFill>
          <a:blip r:embed="rId3" cstate="print"/>
          <a:srcRect/>
          <a:stretch>
            <a:fillRect/>
          </a:stretch>
        </p:blipFill>
        <p:spPr bwMode="auto">
          <a:xfrm>
            <a:off x="165100" y="1219200"/>
            <a:ext cx="388937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1981201" y="1"/>
          <a:ext cx="5240238" cy="6782108"/>
        </p:xfrm>
        <a:graphic>
          <a:graphicData uri="http://schemas.openxmlformats.org/presentationml/2006/ole">
            <p:oleObj spid="_x0000_s55301" name="Acrobat Document" r:id="rId3" imgW="5829239" imgH="7543678" progId="AcroExch.Document.7">
              <p:embed/>
            </p:oleObj>
          </a:graphicData>
        </a:graphic>
      </p:graphicFrame>
    </p:spTree>
    <p:extLst>
      <p:ext uri="{BB962C8B-B14F-4D97-AF65-F5344CB8AC3E}">
        <p14:creationId xmlns:p14="http://schemas.microsoft.com/office/powerpoint/2010/main" xmlns="" val="1993274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33400"/>
            <a:ext cx="8229600" cy="884238"/>
          </a:xfrm>
        </p:spPr>
        <p:txBody>
          <a:bodyPr/>
          <a:lstStyle/>
          <a:p>
            <a:r>
              <a:rPr lang="en-US" smtClean="0"/>
              <a:t>DSWorld: mapping tool and more</a:t>
            </a:r>
          </a:p>
        </p:txBody>
      </p:sp>
      <p:sp>
        <p:nvSpPr>
          <p:cNvPr id="3" name="Content Placeholder 2"/>
          <p:cNvSpPr>
            <a:spLocks noGrp="1"/>
          </p:cNvSpPr>
          <p:nvPr>
            <p:ph idx="1"/>
          </p:nvPr>
        </p:nvSpPr>
        <p:spPr>
          <a:xfrm>
            <a:off x="457200" y="1371600"/>
            <a:ext cx="8077200" cy="4754563"/>
          </a:xfrm>
        </p:spPr>
        <p:txBody>
          <a:bodyPr rtlCol="0">
            <a:normAutofit/>
          </a:bodyPr>
          <a:lstStyle/>
          <a:p>
            <a:pPr fontAlgn="auto">
              <a:spcAft>
                <a:spcPts val="0"/>
              </a:spcAft>
              <a:defRPr/>
            </a:pPr>
            <a:r>
              <a:rPr lang="en-US" dirty="0" smtClean="0"/>
              <a:t>Need to have Google Earth installed</a:t>
            </a:r>
          </a:p>
          <a:p>
            <a:pPr fontAlgn="auto">
              <a:spcAft>
                <a:spcPts val="0"/>
              </a:spcAft>
              <a:defRPr/>
            </a:pPr>
            <a:r>
              <a:rPr lang="en-US" dirty="0" smtClean="0"/>
              <a:t>Tools, Download PC Software, USER-CONTRI-BUTED SOFTWARE, </a:t>
            </a:r>
            <a:r>
              <a:rPr lang="en-US" dirty="0" err="1" smtClean="0"/>
              <a:t>DSWorld</a:t>
            </a:r>
            <a:endParaRPr lang="en-US" dirty="0" smtClean="0"/>
          </a:p>
          <a:p>
            <a:pPr fontAlgn="auto">
              <a:spcAft>
                <a:spcPts val="0"/>
              </a:spcAft>
              <a:defRPr/>
            </a:pPr>
            <a:r>
              <a:rPr lang="en-US" sz="3000" dirty="0" smtClean="0">
                <a:hlinkClick r:id="rId2"/>
              </a:rPr>
              <a:t>http://www.ngs.noaa.gov/PC_PROD/PARTNERS/index.shtml</a:t>
            </a:r>
            <a:endParaRPr lang="en-US" sz="3000" dirty="0" smtClean="0"/>
          </a:p>
          <a:p>
            <a:pPr fontAlgn="auto">
              <a:spcAft>
                <a:spcPts val="0"/>
              </a:spcAft>
              <a:defRPr/>
            </a:pPr>
            <a:r>
              <a:rPr lang="en-US" sz="3600" b="1" dirty="0" smtClean="0">
                <a:solidFill>
                  <a:srgbClr val="FF0000"/>
                </a:solidFill>
              </a:rPr>
              <a:t>FIRST:</a:t>
            </a:r>
            <a:r>
              <a:rPr lang="en-US" dirty="0" smtClean="0"/>
              <a:t> Tools, Update program </a:t>
            </a:r>
            <a:endParaRPr lang="en-US" dirty="0"/>
          </a:p>
          <a:p>
            <a:pPr fontAlgn="auto">
              <a:spcAft>
                <a:spcPts val="0"/>
              </a:spcAft>
              <a:defRPr/>
            </a:pPr>
            <a:r>
              <a:rPr lang="en-US" sz="2800" dirty="0" smtClean="0"/>
              <a:t>Enhancement enables you to distinguish VERTCON NAVD88 from other(control) NAVD88</a:t>
            </a:r>
          </a:p>
          <a:p>
            <a:pPr marL="0" indent="0" fontAlgn="auto">
              <a:spcAft>
                <a:spcPts val="0"/>
              </a:spcAft>
              <a:buFont typeface="Arial" pitchFamily="34" charset="0"/>
              <a:buNone/>
              <a:defRPr/>
            </a:pPr>
            <a:endParaRPr lang="en-US" sz="2400" dirty="0" smtClean="0"/>
          </a:p>
        </p:txBody>
      </p:sp>
      <p:pic>
        <p:nvPicPr>
          <p:cNvPr id="38916" name="Picture 3" descr="Screen Clippi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362200"/>
            <a:ext cx="91440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txBox="1">
            <a:spLocks/>
          </p:cNvSpPr>
          <p:nvPr/>
        </p:nvSpPr>
        <p:spPr bwMode="auto">
          <a:xfrm>
            <a:off x="1066800" y="1371600"/>
            <a:ext cx="6721475" cy="1992313"/>
          </a:xfrm>
          <a:prstGeom prst="rect">
            <a:avLst/>
          </a:prstGeom>
          <a:noFill/>
          <a:ln>
            <a:noFill/>
          </a:ln>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auto" hangingPunct="1">
              <a:lnSpc>
                <a:spcPct val="90000"/>
              </a:lnSpc>
              <a:spcBef>
                <a:spcPts val="0"/>
              </a:spcBef>
              <a:spcAft>
                <a:spcPts val="0"/>
              </a:spcAft>
              <a:defRPr/>
            </a:pPr>
            <a:r>
              <a:rPr lang="en-US" altLang="zh-CN" sz="2800" dirty="0" smtClean="0">
                <a:latin typeface="Times New Roman" pitchFamily="18" charset="0"/>
                <a:cs typeface="Times New Roman" pitchFamily="18" charset="0"/>
              </a:rPr>
              <a:t>To define, maintain and provide access to the </a:t>
            </a:r>
            <a:r>
              <a:rPr lang="en-US" altLang="zh-CN" sz="2800" b="1" u="sng" dirty="0" smtClean="0">
                <a:solidFill>
                  <a:schemeClr val="accent1">
                    <a:lumMod val="75000"/>
                  </a:schemeClr>
                </a:solidFill>
                <a:latin typeface="Times New Roman" pitchFamily="18" charset="0"/>
                <a:cs typeface="Times New Roman" pitchFamily="18" charset="0"/>
              </a:rPr>
              <a:t>National Spatial Reference System (NSRS)</a:t>
            </a:r>
            <a:r>
              <a:rPr lang="en-US" altLang="zh-CN" sz="2800" b="1" dirty="0" smtClean="0">
                <a:latin typeface="Times New Roman" pitchFamily="18" charset="0"/>
                <a:cs typeface="Times New Roman" pitchFamily="18" charset="0"/>
              </a:rPr>
              <a:t> </a:t>
            </a:r>
          </a:p>
          <a:p>
            <a:pPr eaLnBrk="1" fontAlgn="auto" hangingPunct="1">
              <a:lnSpc>
                <a:spcPct val="90000"/>
              </a:lnSpc>
              <a:spcBef>
                <a:spcPts val="0"/>
              </a:spcBef>
              <a:spcAft>
                <a:spcPts val="0"/>
              </a:spcAft>
              <a:defRPr/>
            </a:pPr>
            <a:r>
              <a:rPr lang="en-US" altLang="zh-CN" sz="2800" dirty="0" smtClean="0">
                <a:latin typeface="Times New Roman" pitchFamily="18" charset="0"/>
                <a:cs typeface="Times New Roman" pitchFamily="18" charset="0"/>
              </a:rPr>
              <a:t>to meet our Nation’s economic, social and environmental needs.</a:t>
            </a:r>
          </a:p>
        </p:txBody>
      </p:sp>
      <p:sp>
        <p:nvSpPr>
          <p:cNvPr id="4099" name="Title 1"/>
          <p:cNvSpPr txBox="1">
            <a:spLocks/>
          </p:cNvSpPr>
          <p:nvPr/>
        </p:nvSpPr>
        <p:spPr bwMode="auto">
          <a:xfrm>
            <a:off x="457200" y="569913"/>
            <a:ext cx="8229600" cy="822325"/>
          </a:xfrm>
          <a:prstGeom prst="rect">
            <a:avLst/>
          </a:prstGeom>
          <a:noFill/>
          <a:ln w="9525">
            <a:noFill/>
            <a:miter lim="800000"/>
            <a:headEnd/>
            <a:tailEnd/>
          </a:ln>
        </p:spPr>
        <p:txBody>
          <a:bodyPr/>
          <a:lstStyle/>
          <a:p>
            <a:pPr algn="ctr"/>
            <a:r>
              <a:rPr lang="en-US" sz="3200" b="1">
                <a:solidFill>
                  <a:srgbClr val="002060"/>
                </a:solidFill>
                <a:latin typeface="Times New Roman" pitchFamily="18" charset="0"/>
                <a:cs typeface="Times New Roman" pitchFamily="18" charset="0"/>
              </a:rPr>
              <a:t>National Geodetic Survey Mission</a:t>
            </a:r>
          </a:p>
        </p:txBody>
      </p:sp>
      <p:sp>
        <p:nvSpPr>
          <p:cNvPr id="4100" name="TextBox 1"/>
          <p:cNvSpPr txBox="1">
            <a:spLocks noChangeArrowheads="1"/>
          </p:cNvSpPr>
          <p:nvPr/>
        </p:nvSpPr>
        <p:spPr bwMode="auto">
          <a:xfrm>
            <a:off x="1828800" y="3200400"/>
            <a:ext cx="2530475" cy="2678113"/>
          </a:xfrm>
          <a:prstGeom prst="rect">
            <a:avLst/>
          </a:prstGeom>
          <a:noFill/>
          <a:ln w="9525">
            <a:noFill/>
            <a:miter lim="800000"/>
            <a:headEnd/>
            <a:tailEnd/>
          </a:ln>
        </p:spPr>
        <p:txBody>
          <a:bodyPr>
            <a:spAutoFit/>
          </a:bodyPr>
          <a:lstStyle/>
          <a:p>
            <a:pPr marL="285750" indent="-285750">
              <a:buFont typeface="Arial" charset="0"/>
              <a:buChar char="•"/>
            </a:pPr>
            <a:r>
              <a:rPr lang="en-US" sz="2400">
                <a:latin typeface="Times New Roman" pitchFamily="18" charset="0"/>
                <a:cs typeface="Times New Roman" pitchFamily="18" charset="0"/>
              </a:rPr>
              <a:t>Latitude</a:t>
            </a:r>
          </a:p>
          <a:p>
            <a:pPr marL="285750" indent="-285750">
              <a:buFont typeface="Arial" charset="0"/>
              <a:buChar char="•"/>
            </a:pPr>
            <a:r>
              <a:rPr lang="en-US" sz="2400">
                <a:latin typeface="Times New Roman" pitchFamily="18" charset="0"/>
                <a:cs typeface="Times New Roman" pitchFamily="18" charset="0"/>
              </a:rPr>
              <a:t>Longitude</a:t>
            </a:r>
          </a:p>
          <a:p>
            <a:pPr marL="285750" indent="-285750">
              <a:buFont typeface="Arial" charset="0"/>
              <a:buChar char="•"/>
            </a:pPr>
            <a:r>
              <a:rPr lang="en-US" sz="2400">
                <a:latin typeface="Times New Roman" pitchFamily="18" charset="0"/>
                <a:cs typeface="Times New Roman" pitchFamily="18" charset="0"/>
              </a:rPr>
              <a:t>Height</a:t>
            </a:r>
          </a:p>
          <a:p>
            <a:pPr marL="285750" indent="-285750">
              <a:buFont typeface="Arial" charset="0"/>
              <a:buChar char="•"/>
            </a:pPr>
            <a:r>
              <a:rPr lang="en-US" sz="2400">
                <a:latin typeface="Times New Roman" pitchFamily="18" charset="0"/>
                <a:cs typeface="Times New Roman" pitchFamily="18" charset="0"/>
              </a:rPr>
              <a:t>Scale</a:t>
            </a:r>
          </a:p>
          <a:p>
            <a:pPr marL="285750" indent="-285750">
              <a:buFont typeface="Arial" charset="0"/>
              <a:buChar char="•"/>
            </a:pPr>
            <a:r>
              <a:rPr lang="en-US" sz="2400">
                <a:latin typeface="Times New Roman" pitchFamily="18" charset="0"/>
                <a:cs typeface="Times New Roman" pitchFamily="18" charset="0"/>
              </a:rPr>
              <a:t>Gravity</a:t>
            </a:r>
          </a:p>
          <a:p>
            <a:pPr marL="285750" indent="-285750">
              <a:buFont typeface="Arial" charset="0"/>
              <a:buChar char="•"/>
            </a:pPr>
            <a:r>
              <a:rPr lang="en-US" sz="2400">
                <a:latin typeface="Times New Roman" pitchFamily="18" charset="0"/>
                <a:cs typeface="Times New Roman" pitchFamily="18" charset="0"/>
              </a:rPr>
              <a:t>Orientation</a:t>
            </a:r>
          </a:p>
          <a:p>
            <a:pPr marL="285750" indent="-285750">
              <a:buFont typeface="Arial" charset="0"/>
              <a:buChar char="•"/>
            </a:pPr>
            <a:r>
              <a:rPr lang="en-US" sz="2400">
                <a:latin typeface="Times New Roman" pitchFamily="18" charset="0"/>
                <a:cs typeface="Times New Roman" pitchFamily="18" charset="0"/>
              </a:rPr>
              <a:t>Time Variations</a:t>
            </a:r>
          </a:p>
        </p:txBody>
      </p:sp>
      <p:pic>
        <p:nvPicPr>
          <p:cNvPr id="4101" name="Picture 12" descr="relationships"/>
          <p:cNvPicPr>
            <a:picLocks noChangeAspect="1" noChangeArrowheads="1"/>
          </p:cNvPicPr>
          <p:nvPr/>
        </p:nvPicPr>
        <p:blipFill>
          <a:blip r:embed="rId3" cstate="print"/>
          <a:srcRect/>
          <a:stretch>
            <a:fillRect/>
          </a:stretch>
        </p:blipFill>
        <p:spPr bwMode="auto">
          <a:xfrm>
            <a:off x="4572000" y="3352800"/>
            <a:ext cx="325913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89013" y="227013"/>
            <a:ext cx="6932612" cy="457200"/>
          </a:xfrm>
          <a:prstGeom prst="rect">
            <a:avLst/>
          </a:prstGeom>
          <a:noFill/>
          <a:ln w="9525">
            <a:noFill/>
            <a:miter lim="800000"/>
            <a:headEnd/>
            <a:tailEnd/>
          </a:ln>
        </p:spPr>
        <p:txBody>
          <a:bodyPr>
            <a:spAutoFit/>
          </a:bodyPr>
          <a:lstStyle/>
          <a:p>
            <a:pPr eaLnBrk="0" hangingPunct="0"/>
            <a:endParaRPr lang="en-US" sz="2400">
              <a:solidFill>
                <a:srgbClr val="000000"/>
              </a:solidFill>
              <a:latin typeface="Times" pitchFamily="18" charset="0"/>
            </a:endParaRPr>
          </a:p>
        </p:txBody>
      </p:sp>
      <p:sp>
        <p:nvSpPr>
          <p:cNvPr id="5123" name="Text Box 3"/>
          <p:cNvSpPr txBox="1">
            <a:spLocks noChangeArrowheads="1"/>
          </p:cNvSpPr>
          <p:nvPr/>
        </p:nvSpPr>
        <p:spPr bwMode="auto">
          <a:xfrm>
            <a:off x="238125" y="533400"/>
            <a:ext cx="8890000" cy="579438"/>
          </a:xfrm>
          <a:prstGeom prst="rect">
            <a:avLst/>
          </a:prstGeom>
          <a:noFill/>
          <a:ln w="9525">
            <a:noFill/>
            <a:miter lim="800000"/>
            <a:headEnd/>
            <a:tailEnd/>
          </a:ln>
        </p:spPr>
        <p:txBody>
          <a:bodyPr>
            <a:spAutoFit/>
          </a:bodyPr>
          <a:lstStyle/>
          <a:p>
            <a:pPr algn="ctr" eaLnBrk="0" hangingPunct="0"/>
            <a:r>
              <a:rPr lang="en-US" sz="3200" b="1">
                <a:solidFill>
                  <a:srgbClr val="002060"/>
                </a:solidFill>
                <a:latin typeface="Times New Roman" pitchFamily="18" charset="0"/>
                <a:cs typeface="Times New Roman" pitchFamily="18" charset="0"/>
              </a:rPr>
              <a:t>NOAA’s Geospatial Foundation</a:t>
            </a:r>
          </a:p>
        </p:txBody>
      </p:sp>
      <p:sp>
        <p:nvSpPr>
          <p:cNvPr id="5124" name="Text Box 30"/>
          <p:cNvSpPr txBox="1">
            <a:spLocks noChangeArrowheads="1"/>
          </p:cNvSpPr>
          <p:nvPr/>
        </p:nvSpPr>
        <p:spPr bwMode="auto">
          <a:xfrm>
            <a:off x="533400" y="5445125"/>
            <a:ext cx="8001000" cy="1354138"/>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NOAA’s National Geodetic Survey provides the geospatial underpinning that allows integration of all georeferenced data layers. The positional framework we provide is crucial to supporting the agency’s and the nation’s data collection, validation, and  updating efforts.</a:t>
            </a:r>
          </a:p>
          <a:p>
            <a:endParaRPr lang="en-US" sz="1000">
              <a:solidFill>
                <a:srgbClr val="000000"/>
              </a:solidFill>
            </a:endParaRPr>
          </a:p>
        </p:txBody>
      </p:sp>
      <p:grpSp>
        <p:nvGrpSpPr>
          <p:cNvPr id="5125" name="Group 3"/>
          <p:cNvGrpSpPr>
            <a:grpSpLocks/>
          </p:cNvGrpSpPr>
          <p:nvPr/>
        </p:nvGrpSpPr>
        <p:grpSpPr bwMode="auto">
          <a:xfrm>
            <a:off x="835025" y="1465263"/>
            <a:ext cx="7366000" cy="3879850"/>
            <a:chOff x="861" y="1058"/>
            <a:chExt cx="4844" cy="2398"/>
          </a:xfrm>
        </p:grpSpPr>
        <p:grpSp>
          <p:nvGrpSpPr>
            <p:cNvPr id="5126" name="Group 4"/>
            <p:cNvGrpSpPr>
              <a:grpSpLocks/>
            </p:cNvGrpSpPr>
            <p:nvPr/>
          </p:nvGrpSpPr>
          <p:grpSpPr bwMode="auto">
            <a:xfrm>
              <a:off x="930" y="2768"/>
              <a:ext cx="4775" cy="688"/>
              <a:chOff x="182" y="2997"/>
              <a:chExt cx="2762" cy="640"/>
            </a:xfrm>
          </p:grpSpPr>
          <p:grpSp>
            <p:nvGrpSpPr>
              <p:cNvPr id="5144" name="Group 5"/>
              <p:cNvGrpSpPr>
                <a:grpSpLocks/>
              </p:cNvGrpSpPr>
              <p:nvPr/>
            </p:nvGrpSpPr>
            <p:grpSpPr bwMode="auto">
              <a:xfrm>
                <a:off x="182" y="2997"/>
                <a:ext cx="1462" cy="640"/>
                <a:chOff x="960" y="2112"/>
                <a:chExt cx="2479" cy="912"/>
              </a:xfrm>
            </p:grpSpPr>
            <p:sp>
              <p:nvSpPr>
                <p:cNvPr id="5146" name="AutoShape 6"/>
                <p:cNvSpPr>
                  <a:spLocks noChangeArrowheads="1"/>
                </p:cNvSpPr>
                <p:nvPr/>
              </p:nvSpPr>
              <p:spPr bwMode="auto">
                <a:xfrm>
                  <a:off x="960" y="2112"/>
                  <a:ext cx="2479" cy="912"/>
                </a:xfrm>
                <a:prstGeom prst="diamond">
                  <a:avLst/>
                </a:prstGeom>
                <a:solidFill>
                  <a:srgbClr val="FFFFCC"/>
                </a:solidFill>
                <a:ln w="15875">
                  <a:solidFill>
                    <a:schemeClr val="tx1"/>
                  </a:solidFill>
                  <a:miter lim="800000"/>
                  <a:headEnd/>
                  <a:tailEnd/>
                </a:ln>
              </p:spPr>
              <p:txBody>
                <a:bodyPr wrap="none" anchor="ctr"/>
                <a:lstStyle/>
                <a:p>
                  <a:pPr algn="ctr"/>
                  <a:endParaRPr lang="en-US">
                    <a:solidFill>
                      <a:srgbClr val="000000"/>
                    </a:solidFill>
                  </a:endParaRPr>
                </a:p>
              </p:txBody>
            </p:sp>
            <p:sp>
              <p:nvSpPr>
                <p:cNvPr id="5147" name="AutoShape 7"/>
                <p:cNvSpPr>
                  <a:spLocks noChangeArrowheads="1"/>
                </p:cNvSpPr>
                <p:nvPr/>
              </p:nvSpPr>
              <p:spPr bwMode="auto">
                <a:xfrm>
                  <a:off x="1428" y="2480"/>
                  <a:ext cx="203" cy="141"/>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lgn="ctr"/>
                  <a:endParaRPr lang="en-US">
                    <a:solidFill>
                      <a:srgbClr val="C00000"/>
                    </a:solidFill>
                  </a:endParaRPr>
                </a:p>
              </p:txBody>
            </p:sp>
            <p:sp>
              <p:nvSpPr>
                <p:cNvPr id="5148" name="AutoShape 8"/>
                <p:cNvSpPr>
                  <a:spLocks noChangeArrowheads="1"/>
                </p:cNvSpPr>
                <p:nvPr/>
              </p:nvSpPr>
              <p:spPr bwMode="auto">
                <a:xfrm>
                  <a:off x="1991" y="2691"/>
                  <a:ext cx="203" cy="140"/>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lgn="ctr"/>
                  <a:endParaRPr lang="en-US">
                    <a:solidFill>
                      <a:srgbClr val="C00000"/>
                    </a:solidFill>
                  </a:endParaRPr>
                </a:p>
              </p:txBody>
            </p:sp>
            <p:sp>
              <p:nvSpPr>
                <p:cNvPr id="5149" name="AutoShape 9"/>
                <p:cNvSpPr>
                  <a:spLocks noChangeArrowheads="1"/>
                </p:cNvSpPr>
                <p:nvPr/>
              </p:nvSpPr>
              <p:spPr bwMode="auto">
                <a:xfrm>
                  <a:off x="2834" y="2480"/>
                  <a:ext cx="202" cy="141"/>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lgn="ctr"/>
                  <a:endParaRPr lang="en-US">
                    <a:solidFill>
                      <a:srgbClr val="000000"/>
                    </a:solidFill>
                  </a:endParaRPr>
                </a:p>
              </p:txBody>
            </p:sp>
            <p:sp>
              <p:nvSpPr>
                <p:cNvPr id="5150" name="AutoShape 10"/>
                <p:cNvSpPr>
                  <a:spLocks noChangeArrowheads="1"/>
                </p:cNvSpPr>
                <p:nvPr/>
              </p:nvSpPr>
              <p:spPr bwMode="auto">
                <a:xfrm>
                  <a:off x="2365" y="2638"/>
                  <a:ext cx="202" cy="140"/>
                </a:xfrm>
                <a:prstGeom prst="triangle">
                  <a:avLst>
                    <a:gd name="adj" fmla="val 50000"/>
                  </a:avLst>
                </a:prstGeom>
                <a:solidFill>
                  <a:srgbClr val="CC0000"/>
                </a:solidFill>
                <a:ln w="15875">
                  <a:solidFill>
                    <a:schemeClr val="bg2"/>
                  </a:solidFill>
                  <a:miter lim="800000"/>
                  <a:headEnd/>
                  <a:tailEnd/>
                </a:ln>
              </p:spPr>
              <p:txBody>
                <a:bodyPr vert="eaVert" wrap="none" anchor="ctr"/>
                <a:lstStyle/>
                <a:p>
                  <a:pPr algn="ctr"/>
                  <a:endParaRPr lang="en-US">
                    <a:solidFill>
                      <a:srgbClr val="000000"/>
                    </a:solidFill>
                  </a:endParaRPr>
                </a:p>
              </p:txBody>
            </p:sp>
          </p:grpSp>
          <p:sp>
            <p:nvSpPr>
              <p:cNvPr id="5145" name="Text Box 11"/>
              <p:cNvSpPr txBox="1">
                <a:spLocks noChangeArrowheads="1"/>
              </p:cNvSpPr>
              <p:nvPr/>
            </p:nvSpPr>
            <p:spPr bwMode="auto">
              <a:xfrm>
                <a:off x="1717" y="3211"/>
                <a:ext cx="1227" cy="212"/>
              </a:xfrm>
              <a:prstGeom prst="rect">
                <a:avLst/>
              </a:prstGeom>
              <a:noFill/>
              <a:ln w="9525">
                <a:noFill/>
                <a:miter lim="800000"/>
                <a:headEnd/>
                <a:tailEnd/>
              </a:ln>
            </p:spPr>
            <p:txBody>
              <a:bodyPr anchor="ctr">
                <a:spAutoFit/>
              </a:bodyPr>
              <a:lstStyle/>
              <a:p>
                <a:pPr eaLnBrk="0" hangingPunct="0"/>
                <a:r>
                  <a:rPr lang="en-US" b="1">
                    <a:solidFill>
                      <a:srgbClr val="000000"/>
                    </a:solidFill>
                    <a:latin typeface="Times New Roman" pitchFamily="18" charset="0"/>
                    <a:cs typeface="Times New Roman" pitchFamily="18" charset="0"/>
                  </a:rPr>
                  <a:t>Geodetic Control</a:t>
                </a:r>
              </a:p>
            </p:txBody>
          </p:sp>
        </p:grpSp>
        <p:grpSp>
          <p:nvGrpSpPr>
            <p:cNvPr id="5127" name="Group 12"/>
            <p:cNvGrpSpPr>
              <a:grpSpLocks/>
            </p:cNvGrpSpPr>
            <p:nvPr/>
          </p:nvGrpSpPr>
          <p:grpSpPr bwMode="auto">
            <a:xfrm>
              <a:off x="862" y="2522"/>
              <a:ext cx="3895" cy="628"/>
              <a:chOff x="958" y="3200"/>
              <a:chExt cx="3821" cy="832"/>
            </a:xfrm>
          </p:grpSpPr>
          <p:sp>
            <p:nvSpPr>
              <p:cNvPr id="5142" name="AutoShape 13" descr="DOQQ"/>
              <p:cNvSpPr>
                <a:spLocks noChangeArrowheads="1"/>
              </p:cNvSpPr>
              <p:nvPr/>
            </p:nvSpPr>
            <p:spPr bwMode="auto">
              <a:xfrm>
                <a:off x="958" y="3200"/>
                <a:ext cx="2540" cy="832"/>
              </a:xfrm>
              <a:prstGeom prst="diamond">
                <a:avLst/>
              </a:prstGeom>
              <a:blipFill dpi="0" rotWithShape="0">
                <a:blip r:embed="rId3" cstate="print"/>
                <a:srcRect/>
                <a:stretch>
                  <a:fillRect/>
                </a:stretch>
              </a:blipFill>
              <a:ln w="15875">
                <a:solidFill>
                  <a:schemeClr val="tx1"/>
                </a:solidFill>
                <a:miter lim="800000"/>
                <a:headEnd/>
                <a:tailEnd/>
              </a:ln>
            </p:spPr>
            <p:txBody>
              <a:bodyPr wrap="none" anchor="ctr"/>
              <a:lstStyle/>
              <a:p>
                <a:pPr algn="ctr"/>
                <a:endParaRPr lang="en-US">
                  <a:solidFill>
                    <a:srgbClr val="000000"/>
                  </a:solidFill>
                </a:endParaRPr>
              </a:p>
            </p:txBody>
          </p:sp>
          <p:sp>
            <p:nvSpPr>
              <p:cNvPr id="5143" name="Text Box 14"/>
              <p:cNvSpPr txBox="1">
                <a:spLocks noChangeArrowheads="1"/>
              </p:cNvSpPr>
              <p:nvPr/>
            </p:nvSpPr>
            <p:spPr bwMode="auto">
              <a:xfrm>
                <a:off x="3621" y="3465"/>
                <a:ext cx="1158" cy="302"/>
              </a:xfrm>
              <a:prstGeom prst="rect">
                <a:avLst/>
              </a:prstGeom>
              <a:noFill/>
              <a:ln w="9525">
                <a:noFill/>
                <a:miter lim="800000"/>
                <a:headEnd/>
                <a:tailEnd/>
              </a:ln>
            </p:spPr>
            <p:txBody>
              <a:bodyPr anchor="ctr">
                <a:spAutoFit/>
              </a:bodyPr>
              <a:lstStyle/>
              <a:p>
                <a:pPr eaLnBrk="0" hangingPunct="0"/>
                <a:r>
                  <a:rPr lang="en-US" b="1">
                    <a:solidFill>
                      <a:srgbClr val="000000"/>
                    </a:solidFill>
                    <a:latin typeface="Times New Roman" pitchFamily="18" charset="0"/>
                    <a:cs typeface="Times New Roman" pitchFamily="18" charset="0"/>
                  </a:rPr>
                  <a:t>Aerial Imagery</a:t>
                </a:r>
              </a:p>
            </p:txBody>
          </p:sp>
        </p:grpSp>
        <p:grpSp>
          <p:nvGrpSpPr>
            <p:cNvPr id="5128" name="Group 15"/>
            <p:cNvGrpSpPr>
              <a:grpSpLocks/>
            </p:cNvGrpSpPr>
            <p:nvPr/>
          </p:nvGrpSpPr>
          <p:grpSpPr bwMode="auto">
            <a:xfrm>
              <a:off x="861" y="2252"/>
              <a:ext cx="3553" cy="628"/>
              <a:chOff x="957" y="2854"/>
              <a:chExt cx="3486" cy="832"/>
            </a:xfrm>
          </p:grpSpPr>
          <p:sp>
            <p:nvSpPr>
              <p:cNvPr id="5140" name="AutoShape 16" descr="HILSHD"/>
              <p:cNvSpPr>
                <a:spLocks noChangeArrowheads="1"/>
              </p:cNvSpPr>
              <p:nvPr/>
            </p:nvSpPr>
            <p:spPr bwMode="auto">
              <a:xfrm>
                <a:off x="957" y="2854"/>
                <a:ext cx="2540" cy="832"/>
              </a:xfrm>
              <a:prstGeom prst="diamond">
                <a:avLst/>
              </a:prstGeom>
              <a:blipFill dpi="0" rotWithShape="0">
                <a:blip r:embed="rId4" cstate="print"/>
                <a:srcRect/>
                <a:stretch>
                  <a:fillRect/>
                </a:stretch>
              </a:blipFill>
              <a:ln w="15875">
                <a:solidFill>
                  <a:schemeClr val="tx1"/>
                </a:solidFill>
                <a:miter lim="800000"/>
                <a:headEnd/>
                <a:tailEnd/>
              </a:ln>
            </p:spPr>
            <p:txBody>
              <a:bodyPr wrap="none" anchor="ctr"/>
              <a:lstStyle/>
              <a:p>
                <a:pPr algn="ctr"/>
                <a:endParaRPr lang="en-US">
                  <a:solidFill>
                    <a:srgbClr val="000000"/>
                  </a:solidFill>
                </a:endParaRPr>
              </a:p>
            </p:txBody>
          </p:sp>
          <p:sp>
            <p:nvSpPr>
              <p:cNvPr id="5141" name="Text Box 17"/>
              <p:cNvSpPr txBox="1">
                <a:spLocks noChangeArrowheads="1"/>
              </p:cNvSpPr>
              <p:nvPr/>
            </p:nvSpPr>
            <p:spPr bwMode="auto">
              <a:xfrm>
                <a:off x="3645" y="3119"/>
                <a:ext cx="798" cy="302"/>
              </a:xfrm>
              <a:prstGeom prst="rect">
                <a:avLst/>
              </a:prstGeom>
              <a:noFill/>
              <a:ln w="9525">
                <a:noFill/>
                <a:miter lim="800000"/>
                <a:headEnd/>
                <a:tailEnd/>
              </a:ln>
            </p:spPr>
            <p:txBody>
              <a:bodyPr wrap="none" anchor="ctr">
                <a:spAutoFit/>
              </a:bodyPr>
              <a:lstStyle/>
              <a:p>
                <a:pPr eaLnBrk="0" hangingPunct="0"/>
                <a:r>
                  <a:rPr lang="en-US" b="1">
                    <a:solidFill>
                      <a:srgbClr val="000000"/>
                    </a:solidFill>
                    <a:latin typeface="Times New Roman" pitchFamily="18" charset="0"/>
                    <a:cs typeface="Times New Roman" pitchFamily="18" charset="0"/>
                  </a:rPr>
                  <a:t>Elevation </a:t>
                </a:r>
                <a:r>
                  <a:rPr lang="en-US" b="1">
                    <a:solidFill>
                      <a:srgbClr val="FFFFFF"/>
                    </a:solidFill>
                    <a:latin typeface="Times New Roman" pitchFamily="18" charset="0"/>
                    <a:cs typeface="Times New Roman" pitchFamily="18" charset="0"/>
                  </a:rPr>
                  <a:t> </a:t>
                </a:r>
              </a:p>
            </p:txBody>
          </p:sp>
        </p:grpSp>
        <p:sp>
          <p:nvSpPr>
            <p:cNvPr id="5129" name="Text Box 18"/>
            <p:cNvSpPr txBox="1">
              <a:spLocks noChangeArrowheads="1"/>
            </p:cNvSpPr>
            <p:nvPr/>
          </p:nvSpPr>
          <p:spPr bwMode="auto">
            <a:xfrm>
              <a:off x="3587" y="2151"/>
              <a:ext cx="923" cy="228"/>
            </a:xfrm>
            <a:prstGeom prst="rect">
              <a:avLst/>
            </a:prstGeom>
            <a:noFill/>
            <a:ln w="9525">
              <a:noFill/>
              <a:miter lim="800000"/>
              <a:headEnd/>
              <a:tailEnd/>
            </a:ln>
          </p:spPr>
          <p:txBody>
            <a:bodyPr anchor="ctr">
              <a:spAutoFit/>
            </a:bodyPr>
            <a:lstStyle/>
            <a:p>
              <a:pPr eaLnBrk="0" hangingPunct="0"/>
              <a:r>
                <a:rPr lang="en-US" b="1">
                  <a:solidFill>
                    <a:srgbClr val="000000"/>
                  </a:solidFill>
                  <a:latin typeface="Times New Roman" pitchFamily="18" charset="0"/>
                  <a:cs typeface="Times New Roman" pitchFamily="18" charset="0"/>
                </a:rPr>
                <a:t>Boundaries</a:t>
              </a:r>
              <a:r>
                <a:rPr lang="en-US" b="1">
                  <a:solidFill>
                    <a:srgbClr val="000000"/>
                  </a:solidFill>
                </a:rPr>
                <a:t> </a:t>
              </a:r>
            </a:p>
          </p:txBody>
        </p:sp>
        <p:sp>
          <p:nvSpPr>
            <p:cNvPr id="5130" name="AutoShape 19" descr="ADM"/>
            <p:cNvSpPr>
              <a:spLocks noChangeArrowheads="1"/>
            </p:cNvSpPr>
            <p:nvPr/>
          </p:nvSpPr>
          <p:spPr bwMode="auto">
            <a:xfrm>
              <a:off x="869" y="1943"/>
              <a:ext cx="2589" cy="645"/>
            </a:xfrm>
            <a:prstGeom prst="diamond">
              <a:avLst/>
            </a:prstGeom>
            <a:blipFill dpi="0" rotWithShape="0">
              <a:blip r:embed="rId5" cstate="print"/>
              <a:srcRect/>
              <a:stretch>
                <a:fillRect/>
              </a:stretch>
            </a:blipFill>
            <a:ln w="15875">
              <a:solidFill>
                <a:schemeClr val="tx1"/>
              </a:solidFill>
              <a:miter lim="800000"/>
              <a:headEnd/>
              <a:tailEnd/>
            </a:ln>
          </p:spPr>
          <p:txBody>
            <a:bodyPr wrap="none" anchor="ctr"/>
            <a:lstStyle/>
            <a:p>
              <a:pPr algn="ctr"/>
              <a:endParaRPr lang="en-US">
                <a:solidFill>
                  <a:srgbClr val="000000"/>
                </a:solidFill>
              </a:endParaRPr>
            </a:p>
          </p:txBody>
        </p:sp>
        <p:grpSp>
          <p:nvGrpSpPr>
            <p:cNvPr id="5131" name="Group 20"/>
            <p:cNvGrpSpPr>
              <a:grpSpLocks/>
            </p:cNvGrpSpPr>
            <p:nvPr/>
          </p:nvGrpSpPr>
          <p:grpSpPr bwMode="auto">
            <a:xfrm>
              <a:off x="864" y="1658"/>
              <a:ext cx="3893" cy="628"/>
              <a:chOff x="960" y="1712"/>
              <a:chExt cx="3820" cy="832"/>
            </a:xfrm>
          </p:grpSpPr>
          <p:sp>
            <p:nvSpPr>
              <p:cNvPr id="5138" name="Text Box 21"/>
              <p:cNvSpPr txBox="1">
                <a:spLocks noChangeArrowheads="1"/>
              </p:cNvSpPr>
              <p:nvPr/>
            </p:nvSpPr>
            <p:spPr bwMode="auto">
              <a:xfrm>
                <a:off x="3645" y="1970"/>
                <a:ext cx="1135" cy="302"/>
              </a:xfrm>
              <a:prstGeom prst="rect">
                <a:avLst/>
              </a:prstGeom>
              <a:noFill/>
              <a:ln w="9525">
                <a:noFill/>
                <a:miter lim="800000"/>
                <a:headEnd/>
                <a:tailEnd/>
              </a:ln>
            </p:spPr>
            <p:txBody>
              <a:bodyPr wrap="none" anchor="ctr">
                <a:spAutoFit/>
              </a:bodyPr>
              <a:lstStyle/>
              <a:p>
                <a:pPr eaLnBrk="0" hangingPunct="0"/>
                <a:r>
                  <a:rPr lang="en-US" b="1">
                    <a:solidFill>
                      <a:srgbClr val="000000"/>
                    </a:solidFill>
                    <a:latin typeface="Times New Roman" pitchFamily="18" charset="0"/>
                    <a:cs typeface="Times New Roman" pitchFamily="18" charset="0"/>
                  </a:rPr>
                  <a:t>Surface Waters</a:t>
                </a:r>
                <a:r>
                  <a:rPr lang="en-US" b="1">
                    <a:solidFill>
                      <a:srgbClr val="FFFFFF"/>
                    </a:solidFill>
                    <a:latin typeface="Times New Roman" pitchFamily="18" charset="0"/>
                    <a:cs typeface="Times New Roman" pitchFamily="18" charset="0"/>
                  </a:rPr>
                  <a:t> </a:t>
                </a:r>
              </a:p>
            </p:txBody>
          </p:sp>
          <p:sp>
            <p:nvSpPr>
              <p:cNvPr id="5139" name="AutoShape 22" descr="STM"/>
              <p:cNvSpPr>
                <a:spLocks noChangeArrowheads="1"/>
              </p:cNvSpPr>
              <p:nvPr/>
            </p:nvSpPr>
            <p:spPr bwMode="auto">
              <a:xfrm>
                <a:off x="960" y="1712"/>
                <a:ext cx="2540" cy="832"/>
              </a:xfrm>
              <a:prstGeom prst="diamond">
                <a:avLst/>
              </a:prstGeom>
              <a:blipFill dpi="0" rotWithShape="0">
                <a:blip r:embed="rId6" cstate="print"/>
                <a:srcRect/>
                <a:stretch>
                  <a:fillRect/>
                </a:stretch>
              </a:blipFill>
              <a:ln w="15875">
                <a:solidFill>
                  <a:schemeClr val="tx1"/>
                </a:solidFill>
                <a:miter lim="800000"/>
                <a:headEnd/>
                <a:tailEnd/>
              </a:ln>
            </p:spPr>
            <p:txBody>
              <a:bodyPr wrap="none" anchor="ctr"/>
              <a:lstStyle/>
              <a:p>
                <a:pPr algn="ctr"/>
                <a:endParaRPr lang="en-US">
                  <a:solidFill>
                    <a:srgbClr val="000000"/>
                  </a:solidFill>
                </a:endParaRPr>
              </a:p>
            </p:txBody>
          </p:sp>
        </p:grpSp>
        <p:grpSp>
          <p:nvGrpSpPr>
            <p:cNvPr id="5132" name="Group 23"/>
            <p:cNvGrpSpPr>
              <a:grpSpLocks/>
            </p:cNvGrpSpPr>
            <p:nvPr/>
          </p:nvGrpSpPr>
          <p:grpSpPr bwMode="auto">
            <a:xfrm>
              <a:off x="864" y="1334"/>
              <a:ext cx="4809" cy="646"/>
              <a:chOff x="960" y="1296"/>
              <a:chExt cx="4717" cy="832"/>
            </a:xfrm>
          </p:grpSpPr>
          <p:sp>
            <p:nvSpPr>
              <p:cNvPr id="5136" name="Text Box 24"/>
              <p:cNvSpPr txBox="1">
                <a:spLocks noChangeArrowheads="1"/>
              </p:cNvSpPr>
              <p:nvPr/>
            </p:nvSpPr>
            <p:spPr bwMode="auto">
              <a:xfrm>
                <a:off x="3640" y="1565"/>
                <a:ext cx="2037" cy="294"/>
              </a:xfrm>
              <a:prstGeom prst="rect">
                <a:avLst/>
              </a:prstGeom>
              <a:noFill/>
              <a:ln w="9525">
                <a:noFill/>
                <a:miter lim="800000"/>
                <a:headEnd/>
                <a:tailEnd/>
              </a:ln>
            </p:spPr>
            <p:txBody>
              <a:bodyPr anchor="ctr">
                <a:spAutoFit/>
              </a:bodyPr>
              <a:lstStyle/>
              <a:p>
                <a:pPr eaLnBrk="0" hangingPunct="0"/>
                <a:r>
                  <a:rPr lang="en-US" b="1">
                    <a:solidFill>
                      <a:srgbClr val="000000"/>
                    </a:solidFill>
                    <a:latin typeface="Times New Roman" pitchFamily="18" charset="0"/>
                    <a:cs typeface="Times New Roman" pitchFamily="18" charset="0"/>
                  </a:rPr>
                  <a:t>Transportation</a:t>
                </a:r>
                <a:r>
                  <a:rPr lang="en-US" b="1">
                    <a:solidFill>
                      <a:srgbClr val="000000"/>
                    </a:solidFill>
                  </a:rPr>
                  <a:t> </a:t>
                </a:r>
              </a:p>
            </p:txBody>
          </p:sp>
          <p:sp>
            <p:nvSpPr>
              <p:cNvPr id="5137" name="AutoShape 25" descr="STREETS"/>
              <p:cNvSpPr>
                <a:spLocks noChangeArrowheads="1"/>
              </p:cNvSpPr>
              <p:nvPr/>
            </p:nvSpPr>
            <p:spPr bwMode="auto">
              <a:xfrm>
                <a:off x="960" y="1296"/>
                <a:ext cx="2540" cy="832"/>
              </a:xfrm>
              <a:prstGeom prst="diamond">
                <a:avLst/>
              </a:prstGeom>
              <a:blipFill dpi="0" rotWithShape="0">
                <a:blip r:embed="rId7" cstate="print"/>
                <a:srcRect/>
                <a:stretch>
                  <a:fillRect/>
                </a:stretch>
              </a:blipFill>
              <a:ln w="15875">
                <a:solidFill>
                  <a:schemeClr val="tx1"/>
                </a:solidFill>
                <a:miter lim="800000"/>
                <a:headEnd/>
                <a:tailEnd/>
              </a:ln>
            </p:spPr>
            <p:txBody>
              <a:bodyPr wrap="none" anchor="ctr"/>
              <a:lstStyle/>
              <a:p>
                <a:pPr algn="ctr"/>
                <a:endParaRPr lang="en-US">
                  <a:solidFill>
                    <a:srgbClr val="000000"/>
                  </a:solidFill>
                </a:endParaRPr>
              </a:p>
            </p:txBody>
          </p:sp>
        </p:grpSp>
        <p:grpSp>
          <p:nvGrpSpPr>
            <p:cNvPr id="5133" name="Group 26"/>
            <p:cNvGrpSpPr>
              <a:grpSpLocks/>
            </p:cNvGrpSpPr>
            <p:nvPr/>
          </p:nvGrpSpPr>
          <p:grpSpPr bwMode="auto">
            <a:xfrm>
              <a:off x="863" y="1058"/>
              <a:ext cx="3999" cy="628"/>
              <a:chOff x="863" y="1058"/>
              <a:chExt cx="3999" cy="628"/>
            </a:xfrm>
          </p:grpSpPr>
          <p:sp>
            <p:nvSpPr>
              <p:cNvPr id="5134" name="AutoShape 27" descr="cadastral"/>
              <p:cNvSpPr>
                <a:spLocks noChangeArrowheads="1"/>
              </p:cNvSpPr>
              <p:nvPr/>
            </p:nvSpPr>
            <p:spPr bwMode="auto">
              <a:xfrm>
                <a:off x="863" y="1058"/>
                <a:ext cx="2588" cy="628"/>
              </a:xfrm>
              <a:prstGeom prst="diamond">
                <a:avLst/>
              </a:prstGeom>
              <a:blipFill dpi="0" rotWithShape="0">
                <a:blip r:embed="rId8" cstate="print"/>
                <a:srcRect/>
                <a:stretch>
                  <a:fillRect/>
                </a:stretch>
              </a:blipFill>
              <a:ln w="15875">
                <a:solidFill>
                  <a:schemeClr val="tx1"/>
                </a:solidFill>
                <a:miter lim="800000"/>
                <a:headEnd/>
                <a:tailEnd/>
              </a:ln>
            </p:spPr>
            <p:txBody>
              <a:bodyPr wrap="none" anchor="ctr"/>
              <a:lstStyle/>
              <a:p>
                <a:pPr algn="ctr"/>
                <a:endParaRPr lang="en-US">
                  <a:solidFill>
                    <a:srgbClr val="000000"/>
                  </a:solidFill>
                </a:endParaRPr>
              </a:p>
            </p:txBody>
          </p:sp>
          <p:sp>
            <p:nvSpPr>
              <p:cNvPr id="5135" name="Text Box 28"/>
              <p:cNvSpPr txBox="1">
                <a:spLocks noChangeArrowheads="1"/>
              </p:cNvSpPr>
              <p:nvPr/>
            </p:nvSpPr>
            <p:spPr bwMode="auto">
              <a:xfrm>
                <a:off x="3567" y="1258"/>
                <a:ext cx="1295" cy="228"/>
              </a:xfrm>
              <a:prstGeom prst="rect">
                <a:avLst/>
              </a:prstGeom>
              <a:noFill/>
              <a:ln w="9525">
                <a:noFill/>
                <a:miter lim="800000"/>
                <a:headEnd/>
                <a:tailEnd/>
              </a:ln>
            </p:spPr>
            <p:txBody>
              <a:bodyPr wrap="none" anchor="ctr">
                <a:spAutoFit/>
              </a:bodyPr>
              <a:lstStyle/>
              <a:p>
                <a:pPr eaLnBrk="0" hangingPunct="0"/>
                <a:r>
                  <a:rPr lang="en-US" b="1">
                    <a:solidFill>
                      <a:srgbClr val="000000"/>
                    </a:solidFill>
                  </a:rPr>
                  <a:t> </a:t>
                </a:r>
                <a:r>
                  <a:rPr lang="en-US" b="1">
                    <a:solidFill>
                      <a:srgbClr val="000000"/>
                    </a:solidFill>
                    <a:latin typeface="Times New Roman" pitchFamily="18" charset="0"/>
                    <a:cs typeface="Times New Roman" pitchFamily="18" charset="0"/>
                  </a:rPr>
                  <a:t>Land Ownership</a:t>
                </a:r>
                <a:r>
                  <a:rPr lang="en-US" b="1">
                    <a:solidFill>
                      <a:srgbClr val="FFFFFF"/>
                    </a:solidFill>
                    <a:latin typeface="Times New Roman" pitchFamily="18" charset="0"/>
                    <a:cs typeface="Times New Roman" pitchFamily="18" charset="0"/>
                  </a:rPr>
                  <a:t> </a:t>
                </a: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609600"/>
            <a:ext cx="4876800" cy="1143000"/>
          </a:xfrm>
        </p:spPr>
        <p:txBody>
          <a:bodyPr/>
          <a:lstStyle/>
          <a:p>
            <a:pPr eaLnBrk="1" hangingPunct="1"/>
            <a:r>
              <a:rPr lang="en-US" sz="4200" b="1" smtClean="0"/>
              <a:t>The NSRS Supports: </a:t>
            </a:r>
          </a:p>
        </p:txBody>
      </p:sp>
      <p:sp>
        <p:nvSpPr>
          <p:cNvPr id="20483" name="TextBox 4"/>
          <p:cNvSpPr txBox="1">
            <a:spLocks noChangeArrowheads="1"/>
          </p:cNvSpPr>
          <p:nvPr/>
        </p:nvSpPr>
        <p:spPr bwMode="auto">
          <a:xfrm>
            <a:off x="0" y="2209800"/>
            <a:ext cx="4648200" cy="341630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latin typeface="+mn-lt"/>
                <a:cs typeface="+mn-cs"/>
              </a:rPr>
              <a:t>United States </a:t>
            </a:r>
            <a:br>
              <a:rPr lang="en-US" sz="2400" b="1" dirty="0">
                <a:latin typeface="+mn-lt"/>
                <a:cs typeface="+mn-cs"/>
              </a:rPr>
            </a:br>
            <a:r>
              <a:rPr lang="en-US" sz="2400" b="1" dirty="0">
                <a:latin typeface="+mn-lt"/>
                <a:cs typeface="+mn-cs"/>
              </a:rPr>
              <a:t>Geological Survey</a:t>
            </a:r>
          </a:p>
          <a:p>
            <a:pPr marL="231775" indent="-231775" fontAlgn="auto">
              <a:spcBef>
                <a:spcPts val="0"/>
              </a:spcBef>
              <a:spcAft>
                <a:spcPts val="0"/>
              </a:spcAft>
              <a:defRPr/>
            </a:pPr>
            <a:endParaRPr lang="en-US" sz="2400" dirty="0">
              <a:latin typeface="+mn-lt"/>
              <a:cs typeface="+mn-cs"/>
            </a:endParaRPr>
          </a:p>
          <a:p>
            <a:pPr marL="231775" indent="-231775" fontAlgn="auto">
              <a:spcBef>
                <a:spcPts val="0"/>
              </a:spcBef>
              <a:spcAft>
                <a:spcPts val="0"/>
              </a:spcAft>
              <a:defRPr/>
            </a:pPr>
            <a:endParaRPr lang="en-US" sz="2400" dirty="0">
              <a:latin typeface="+mn-lt"/>
              <a:cs typeface="+mn-cs"/>
            </a:endParaRPr>
          </a:p>
          <a:p>
            <a:pPr marL="231775" indent="-231775" fontAlgn="auto">
              <a:spcBef>
                <a:spcPts val="0"/>
              </a:spcBef>
              <a:spcAft>
                <a:spcPts val="0"/>
              </a:spcAft>
              <a:defRPr/>
            </a:pPr>
            <a:endParaRPr lang="en-US" sz="2400" dirty="0">
              <a:latin typeface="+mn-lt"/>
              <a:cs typeface="+mn-cs"/>
            </a:endParaRPr>
          </a:p>
          <a:p>
            <a:pPr marL="231775" indent="-231775" fontAlgn="auto">
              <a:spcBef>
                <a:spcPts val="0"/>
              </a:spcBef>
              <a:spcAft>
                <a:spcPts val="0"/>
              </a:spcAft>
              <a:defRPr/>
            </a:pPr>
            <a:endParaRPr lang="en-US" sz="2400" dirty="0">
              <a:latin typeface="+mn-lt"/>
              <a:cs typeface="+mn-cs"/>
            </a:endParaRPr>
          </a:p>
          <a:p>
            <a:pPr algn="ctr" fontAlgn="auto">
              <a:spcBef>
                <a:spcPts val="0"/>
              </a:spcBef>
              <a:spcAft>
                <a:spcPts val="0"/>
              </a:spcAft>
              <a:defRPr/>
            </a:pPr>
            <a:r>
              <a:rPr lang="en-US" sz="2400" dirty="0">
                <a:latin typeface="+mn-lt"/>
                <a:cs typeface="+mn-cs"/>
              </a:rPr>
              <a:t>USGS uses the NSRS to geospatially reference their </a:t>
            </a:r>
            <a:r>
              <a:rPr lang="en-US" sz="2400" b="1" dirty="0">
                <a:latin typeface="+mn-lt"/>
                <a:cs typeface="+mn-cs"/>
              </a:rPr>
              <a:t>Topographic Maps  </a:t>
            </a:r>
          </a:p>
        </p:txBody>
      </p:sp>
      <p:pic>
        <p:nvPicPr>
          <p:cNvPr id="6148" name="Picture 3"/>
          <p:cNvPicPr>
            <a:picLocks noChangeAspect="1" noChangeArrowheads="1"/>
          </p:cNvPicPr>
          <p:nvPr/>
        </p:nvPicPr>
        <p:blipFill>
          <a:blip r:embed="rId3" cstate="print"/>
          <a:srcRect/>
          <a:stretch>
            <a:fillRect/>
          </a:stretch>
        </p:blipFill>
        <p:spPr bwMode="auto">
          <a:xfrm>
            <a:off x="4648200" y="630238"/>
            <a:ext cx="4419600" cy="6075362"/>
          </a:xfrm>
          <a:prstGeom prst="rect">
            <a:avLst/>
          </a:prstGeom>
          <a:noFill/>
          <a:ln w="9525">
            <a:noFill/>
            <a:miter lim="800000"/>
            <a:headEnd/>
            <a:tailEnd/>
          </a:ln>
        </p:spPr>
      </p:pic>
      <p:pic>
        <p:nvPicPr>
          <p:cNvPr id="6149" name="Picture 4"/>
          <p:cNvPicPr>
            <a:picLocks noChangeAspect="1" noChangeArrowheads="1"/>
          </p:cNvPicPr>
          <p:nvPr/>
        </p:nvPicPr>
        <p:blipFill>
          <a:blip r:embed="rId4" cstate="print"/>
          <a:srcRect/>
          <a:stretch>
            <a:fillRect/>
          </a:stretch>
        </p:blipFill>
        <p:spPr bwMode="auto">
          <a:xfrm>
            <a:off x="1524000" y="3276600"/>
            <a:ext cx="1666875"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09600"/>
            <a:ext cx="4876800" cy="1143000"/>
          </a:xfrm>
        </p:spPr>
        <p:txBody>
          <a:bodyPr/>
          <a:lstStyle/>
          <a:p>
            <a:pPr eaLnBrk="1" hangingPunct="1"/>
            <a:r>
              <a:rPr lang="en-US" sz="4200" b="1" smtClean="0"/>
              <a:t>The NSRS Supports: </a:t>
            </a:r>
          </a:p>
        </p:txBody>
      </p:sp>
      <p:sp>
        <p:nvSpPr>
          <p:cNvPr id="7171" name="TextBox 4"/>
          <p:cNvSpPr txBox="1">
            <a:spLocks noChangeArrowheads="1"/>
          </p:cNvSpPr>
          <p:nvPr/>
        </p:nvSpPr>
        <p:spPr bwMode="auto">
          <a:xfrm>
            <a:off x="5791200" y="3276600"/>
            <a:ext cx="3124200" cy="2308225"/>
          </a:xfrm>
          <a:prstGeom prst="rect">
            <a:avLst/>
          </a:prstGeom>
          <a:noFill/>
          <a:ln w="9525">
            <a:noFill/>
            <a:miter lim="800000"/>
            <a:headEnd/>
            <a:tailEnd/>
          </a:ln>
        </p:spPr>
        <p:txBody>
          <a:bodyPr>
            <a:spAutoFit/>
          </a:bodyPr>
          <a:lstStyle/>
          <a:p>
            <a:pPr algn="ctr"/>
            <a:r>
              <a:rPr lang="en-US" sz="2400">
                <a:latin typeface="Arial" charset="0"/>
              </a:rPr>
              <a:t>FEMA uses NSRS elevations to determine flood zones for the </a:t>
            </a:r>
            <a:r>
              <a:rPr lang="en-US" sz="2400" b="1">
                <a:latin typeface="Arial" charset="0"/>
              </a:rPr>
              <a:t>National Flood Insurance Program</a:t>
            </a:r>
            <a:r>
              <a:rPr lang="en-US" sz="2400">
                <a:latin typeface="Arial" charset="0"/>
              </a:rPr>
              <a:t>   </a:t>
            </a:r>
          </a:p>
        </p:txBody>
      </p:sp>
      <p:pic>
        <p:nvPicPr>
          <p:cNvPr id="7172" name="Picture 2"/>
          <p:cNvPicPr>
            <a:picLocks noChangeAspect="1" noChangeArrowheads="1"/>
          </p:cNvPicPr>
          <p:nvPr/>
        </p:nvPicPr>
        <p:blipFill>
          <a:blip r:embed="rId3" cstate="print"/>
          <a:srcRect/>
          <a:stretch>
            <a:fillRect/>
          </a:stretch>
        </p:blipFill>
        <p:spPr bwMode="auto">
          <a:xfrm>
            <a:off x="304800" y="2133600"/>
            <a:ext cx="5257800" cy="3768725"/>
          </a:xfrm>
          <a:prstGeom prst="rect">
            <a:avLst/>
          </a:prstGeom>
          <a:noFill/>
          <a:ln w="9525">
            <a:solidFill>
              <a:schemeClr val="tx1"/>
            </a:solidFill>
            <a:miter lim="800000"/>
            <a:headEnd/>
            <a:tailEnd/>
          </a:ln>
        </p:spPr>
      </p:pic>
      <p:pic>
        <p:nvPicPr>
          <p:cNvPr id="7173" name="Picture 4"/>
          <p:cNvPicPr>
            <a:picLocks noChangeAspect="1" noChangeArrowheads="1"/>
          </p:cNvPicPr>
          <p:nvPr/>
        </p:nvPicPr>
        <p:blipFill>
          <a:blip r:embed="rId4" cstate="print"/>
          <a:srcRect/>
          <a:stretch>
            <a:fillRect/>
          </a:stretch>
        </p:blipFill>
        <p:spPr bwMode="auto">
          <a:xfrm>
            <a:off x="5867400" y="2114550"/>
            <a:ext cx="2838450" cy="1009650"/>
          </a:xfrm>
          <a:prstGeom prst="rect">
            <a:avLst/>
          </a:prstGeom>
          <a:noFill/>
          <a:ln w="9525">
            <a:noFill/>
            <a:miter lim="800000"/>
            <a:headEnd/>
            <a:tailEnd/>
          </a:ln>
        </p:spPr>
      </p:pic>
      <p:sp>
        <p:nvSpPr>
          <p:cNvPr id="7174" name="TextBox 5"/>
          <p:cNvSpPr txBox="1">
            <a:spLocks noChangeArrowheads="1"/>
          </p:cNvSpPr>
          <p:nvPr/>
        </p:nvSpPr>
        <p:spPr bwMode="auto">
          <a:xfrm>
            <a:off x="5334000" y="990600"/>
            <a:ext cx="3810000" cy="830263"/>
          </a:xfrm>
          <a:prstGeom prst="rect">
            <a:avLst/>
          </a:prstGeom>
          <a:noFill/>
          <a:ln w="9525">
            <a:noFill/>
            <a:miter lim="800000"/>
            <a:headEnd/>
            <a:tailEnd/>
          </a:ln>
        </p:spPr>
        <p:txBody>
          <a:bodyPr>
            <a:spAutoFit/>
          </a:bodyPr>
          <a:lstStyle/>
          <a:p>
            <a:pPr algn="ctr"/>
            <a:r>
              <a:rPr lang="en-US" sz="2400" b="1">
                <a:latin typeface="Arial" charset="0"/>
              </a:rPr>
              <a:t>Federal Emergency Management Agency</a:t>
            </a:r>
            <a:endParaRPr lang="en-US" sz="24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81000"/>
            <a:ext cx="4876800" cy="1143000"/>
          </a:xfrm>
        </p:spPr>
        <p:txBody>
          <a:bodyPr/>
          <a:lstStyle/>
          <a:p>
            <a:pPr eaLnBrk="1" hangingPunct="1"/>
            <a:r>
              <a:rPr lang="en-US" sz="4200" b="1" smtClean="0"/>
              <a:t>The NSRS Supports: </a:t>
            </a:r>
          </a:p>
        </p:txBody>
      </p:sp>
      <p:pic>
        <p:nvPicPr>
          <p:cNvPr id="8195" name="Picture 8" descr="nNTC_1imageCapeHenry.jpg"/>
          <p:cNvPicPr>
            <a:picLocks noChangeAspect="1"/>
          </p:cNvPicPr>
          <p:nvPr/>
        </p:nvPicPr>
        <p:blipFill>
          <a:blip r:embed="rId3" cstate="print"/>
          <a:srcRect/>
          <a:stretch>
            <a:fillRect/>
          </a:stretch>
        </p:blipFill>
        <p:spPr bwMode="auto">
          <a:xfrm>
            <a:off x="3756025" y="1881188"/>
            <a:ext cx="5006975" cy="4748212"/>
          </a:xfrm>
          <a:prstGeom prst="rect">
            <a:avLst/>
          </a:prstGeom>
          <a:noFill/>
          <a:ln w="9525">
            <a:noFill/>
            <a:miter lim="800000"/>
            <a:headEnd/>
            <a:tailEnd/>
          </a:ln>
        </p:spPr>
      </p:pic>
      <p:sp>
        <p:nvSpPr>
          <p:cNvPr id="11" name="Oval 10"/>
          <p:cNvSpPr/>
          <p:nvPr/>
        </p:nvSpPr>
        <p:spPr>
          <a:xfrm>
            <a:off x="1219200" y="1600200"/>
            <a:ext cx="1447800" cy="14478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7" name="TextBox 11"/>
          <p:cNvSpPr txBox="1">
            <a:spLocks noChangeArrowheads="1"/>
          </p:cNvSpPr>
          <p:nvPr/>
        </p:nvSpPr>
        <p:spPr bwMode="auto">
          <a:xfrm>
            <a:off x="304800" y="3352800"/>
            <a:ext cx="3124200" cy="2678113"/>
          </a:xfrm>
          <a:prstGeom prst="rect">
            <a:avLst/>
          </a:prstGeom>
          <a:noFill/>
          <a:ln w="9525">
            <a:noFill/>
            <a:miter lim="800000"/>
            <a:headEnd/>
            <a:tailEnd/>
          </a:ln>
        </p:spPr>
        <p:txBody>
          <a:bodyPr>
            <a:spAutoFit/>
          </a:bodyPr>
          <a:lstStyle/>
          <a:p>
            <a:pPr algn="ctr"/>
            <a:r>
              <a:rPr lang="en-US" sz="2400">
                <a:latin typeface="Arial" charset="0"/>
              </a:rPr>
              <a:t>NSRS positioning data provides the reference for NOAA’s </a:t>
            </a:r>
            <a:r>
              <a:rPr lang="en-US" sz="2400" b="1">
                <a:latin typeface="Arial" charset="0"/>
              </a:rPr>
              <a:t>Nautical Charts</a:t>
            </a:r>
            <a:r>
              <a:rPr lang="en-US" sz="2400">
                <a:latin typeface="Arial" charset="0"/>
              </a:rPr>
              <a:t>, among many other geospatial applications.  </a:t>
            </a:r>
            <a:endParaRPr lang="en-US" sz="2400" b="1">
              <a:latin typeface="Arial" charset="0"/>
            </a:endParaRPr>
          </a:p>
        </p:txBody>
      </p:sp>
      <p:sp>
        <p:nvSpPr>
          <p:cNvPr id="8198" name="TextBox 5"/>
          <p:cNvSpPr txBox="1">
            <a:spLocks noChangeArrowheads="1"/>
          </p:cNvSpPr>
          <p:nvPr/>
        </p:nvSpPr>
        <p:spPr bwMode="auto">
          <a:xfrm>
            <a:off x="4800600" y="609600"/>
            <a:ext cx="4343400" cy="830263"/>
          </a:xfrm>
          <a:prstGeom prst="rect">
            <a:avLst/>
          </a:prstGeom>
          <a:noFill/>
          <a:ln w="9525">
            <a:noFill/>
            <a:miter lim="800000"/>
            <a:headEnd/>
            <a:tailEnd/>
          </a:ln>
        </p:spPr>
        <p:txBody>
          <a:bodyPr>
            <a:spAutoFit/>
          </a:bodyPr>
          <a:lstStyle/>
          <a:p>
            <a:pPr algn="ctr"/>
            <a:r>
              <a:rPr lang="en-US" sz="2400" b="1">
                <a:latin typeface="Arial" charset="0"/>
              </a:rPr>
              <a:t>National Oceanic and Atmospheric Administration</a:t>
            </a:r>
            <a:endParaRPr lang="en-US" sz="240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08000"/>
            <a:ext cx="9144000" cy="863600"/>
          </a:xfrm>
        </p:spPr>
        <p:txBody>
          <a:bodyPr/>
          <a:lstStyle/>
          <a:p>
            <a:pPr eaLnBrk="1" hangingPunct="1"/>
            <a:r>
              <a:rPr lang="en-US" sz="3000" b="1" smtClean="0">
                <a:solidFill>
                  <a:srgbClr val="002060"/>
                </a:solidFill>
                <a:latin typeface="Times New Roman" pitchFamily="18" charset="0"/>
                <a:cs typeface="Times New Roman" pitchFamily="18" charset="0"/>
              </a:rPr>
              <a:t>How We Maintain and Modernize the NSRS </a:t>
            </a:r>
          </a:p>
        </p:txBody>
      </p:sp>
      <p:sp>
        <p:nvSpPr>
          <p:cNvPr id="9219" name="TextBox 8"/>
          <p:cNvSpPr txBox="1">
            <a:spLocks noChangeArrowheads="1"/>
          </p:cNvSpPr>
          <p:nvPr/>
        </p:nvSpPr>
        <p:spPr bwMode="auto">
          <a:xfrm>
            <a:off x="635000" y="1165225"/>
            <a:ext cx="2593975" cy="369888"/>
          </a:xfrm>
          <a:prstGeom prst="rect">
            <a:avLst/>
          </a:prstGeom>
          <a:noFill/>
          <a:ln w="9525">
            <a:noFill/>
            <a:miter lim="800000"/>
            <a:headEnd/>
            <a:tailEnd/>
          </a:ln>
        </p:spPr>
        <p:txBody>
          <a:bodyPr>
            <a:spAutoFit/>
          </a:bodyPr>
          <a:lstStyle/>
          <a:p>
            <a:r>
              <a:rPr lang="en-US" b="1">
                <a:solidFill>
                  <a:srgbClr val="CC0000"/>
                </a:solidFill>
                <a:latin typeface="Times New Roman" pitchFamily="18" charset="0"/>
                <a:cs typeface="Times New Roman" pitchFamily="18" charset="0"/>
              </a:rPr>
              <a:t>GPS/GNSS Receivers</a:t>
            </a:r>
          </a:p>
        </p:txBody>
      </p:sp>
      <p:pic>
        <p:nvPicPr>
          <p:cNvPr id="9220" name="Picture 4" descr="00000035_GPS%20constellation%20copy"/>
          <p:cNvPicPr>
            <a:picLocks noGrp="1" noChangeAspect="1" noChangeArrowheads="1"/>
          </p:cNvPicPr>
          <p:nvPr>
            <p:ph sz="quarter" idx="2"/>
          </p:nvPr>
        </p:nvPicPr>
        <p:blipFill>
          <a:blip r:embed="rId3" cstate="print"/>
          <a:srcRect/>
          <a:stretch>
            <a:fillRect/>
          </a:stretch>
        </p:blipFill>
        <p:spPr>
          <a:xfrm>
            <a:off x="36513" y="1625600"/>
            <a:ext cx="1766887" cy="1730375"/>
          </a:xfrm>
        </p:spPr>
      </p:pic>
      <p:pic>
        <p:nvPicPr>
          <p:cNvPr id="9221" name="Picture 17" descr="Tripod w people-orig PNG.png"/>
          <p:cNvPicPr>
            <a:picLocks noChangeAspect="1"/>
          </p:cNvPicPr>
          <p:nvPr/>
        </p:nvPicPr>
        <p:blipFill>
          <a:blip r:embed="rId4" cstate="print"/>
          <a:srcRect/>
          <a:stretch>
            <a:fillRect/>
          </a:stretch>
        </p:blipFill>
        <p:spPr bwMode="auto">
          <a:xfrm>
            <a:off x="1931988" y="1754188"/>
            <a:ext cx="1903412" cy="1903412"/>
          </a:xfrm>
          <a:prstGeom prst="rect">
            <a:avLst/>
          </a:prstGeom>
          <a:noFill/>
          <a:ln w="9525">
            <a:noFill/>
            <a:miter lim="800000"/>
            <a:headEnd/>
            <a:tailEnd/>
          </a:ln>
        </p:spPr>
      </p:pic>
      <p:sp>
        <p:nvSpPr>
          <p:cNvPr id="9222" name="TextBox 8"/>
          <p:cNvSpPr txBox="1">
            <a:spLocks noChangeArrowheads="1"/>
          </p:cNvSpPr>
          <p:nvPr/>
        </p:nvSpPr>
        <p:spPr bwMode="auto">
          <a:xfrm>
            <a:off x="4724400" y="1165225"/>
            <a:ext cx="1185863" cy="369888"/>
          </a:xfrm>
          <a:prstGeom prst="rect">
            <a:avLst/>
          </a:prstGeom>
          <a:noFill/>
          <a:ln w="9525">
            <a:noFill/>
            <a:miter lim="800000"/>
            <a:headEnd/>
            <a:tailEnd/>
          </a:ln>
        </p:spPr>
        <p:txBody>
          <a:bodyPr>
            <a:spAutoFit/>
          </a:bodyPr>
          <a:lstStyle/>
          <a:p>
            <a:r>
              <a:rPr lang="en-US" b="1">
                <a:solidFill>
                  <a:srgbClr val="CC0000"/>
                </a:solidFill>
                <a:latin typeface="Times New Roman" pitchFamily="18" charset="0"/>
                <a:cs typeface="Times New Roman" pitchFamily="18" charset="0"/>
              </a:rPr>
              <a:t>Leveling</a:t>
            </a:r>
          </a:p>
        </p:txBody>
      </p:sp>
      <p:sp>
        <p:nvSpPr>
          <p:cNvPr id="9223" name="TextBox 8"/>
          <p:cNvSpPr txBox="1">
            <a:spLocks noChangeArrowheads="1"/>
          </p:cNvSpPr>
          <p:nvPr/>
        </p:nvSpPr>
        <p:spPr bwMode="auto">
          <a:xfrm>
            <a:off x="7019925" y="1165225"/>
            <a:ext cx="2109788" cy="369888"/>
          </a:xfrm>
          <a:prstGeom prst="rect">
            <a:avLst/>
          </a:prstGeom>
          <a:noFill/>
          <a:ln w="9525">
            <a:noFill/>
            <a:miter lim="800000"/>
            <a:headEnd/>
            <a:tailEnd/>
          </a:ln>
        </p:spPr>
        <p:txBody>
          <a:bodyPr>
            <a:spAutoFit/>
          </a:bodyPr>
          <a:lstStyle/>
          <a:p>
            <a:r>
              <a:rPr lang="en-US" b="1">
                <a:solidFill>
                  <a:srgbClr val="CC0000"/>
                </a:solidFill>
                <a:latin typeface="Times New Roman" pitchFamily="18" charset="0"/>
                <a:cs typeface="Times New Roman" pitchFamily="18" charset="0"/>
              </a:rPr>
              <a:t>Geoid Modeling</a:t>
            </a:r>
          </a:p>
        </p:txBody>
      </p:sp>
      <p:pic>
        <p:nvPicPr>
          <p:cNvPr id="9224" name="Picture 28" descr="geoid.png"/>
          <p:cNvPicPr>
            <a:picLocks noChangeAspect="1"/>
          </p:cNvPicPr>
          <p:nvPr/>
        </p:nvPicPr>
        <p:blipFill>
          <a:blip r:embed="rId5" cstate="print"/>
          <a:srcRect/>
          <a:stretch>
            <a:fillRect/>
          </a:stretch>
        </p:blipFill>
        <p:spPr bwMode="auto">
          <a:xfrm>
            <a:off x="7416800" y="1584325"/>
            <a:ext cx="1196975" cy="1192213"/>
          </a:xfrm>
          <a:prstGeom prst="rect">
            <a:avLst/>
          </a:prstGeom>
          <a:noFill/>
          <a:ln w="9525">
            <a:noFill/>
            <a:miter lim="800000"/>
            <a:headEnd/>
            <a:tailEnd/>
          </a:ln>
        </p:spPr>
      </p:pic>
      <p:pic>
        <p:nvPicPr>
          <p:cNvPr id="9225" name="Picture 2"/>
          <p:cNvPicPr>
            <a:picLocks noChangeAspect="1" noChangeArrowheads="1"/>
          </p:cNvPicPr>
          <p:nvPr/>
        </p:nvPicPr>
        <p:blipFill>
          <a:blip r:embed="rId6" cstate="print"/>
          <a:srcRect/>
          <a:stretch>
            <a:fillRect/>
          </a:stretch>
        </p:blipFill>
        <p:spPr bwMode="auto">
          <a:xfrm>
            <a:off x="6678613" y="2895600"/>
            <a:ext cx="2451100" cy="3810000"/>
          </a:xfrm>
          <a:prstGeom prst="rect">
            <a:avLst/>
          </a:prstGeom>
          <a:noFill/>
          <a:ln w="9525">
            <a:noFill/>
            <a:miter lim="800000"/>
            <a:headEnd/>
            <a:tailEnd/>
          </a:ln>
          <a:effectLst/>
        </p:spPr>
      </p:pic>
      <p:pic>
        <p:nvPicPr>
          <p:cNvPr id="9226" name="Picture 3"/>
          <p:cNvPicPr>
            <a:picLocks noChangeAspect="1" noChangeArrowheads="1"/>
          </p:cNvPicPr>
          <p:nvPr/>
        </p:nvPicPr>
        <p:blipFill>
          <a:blip r:embed="rId7" cstate="print"/>
          <a:srcRect/>
          <a:stretch>
            <a:fillRect/>
          </a:stretch>
        </p:blipFill>
        <p:spPr bwMode="auto">
          <a:xfrm>
            <a:off x="2316163" y="3822700"/>
            <a:ext cx="4498975" cy="2781300"/>
          </a:xfrm>
          <a:prstGeom prst="rect">
            <a:avLst/>
          </a:prstGeom>
          <a:noFill/>
          <a:ln w="9525">
            <a:noFill/>
            <a:miter lim="800000"/>
            <a:headEnd/>
            <a:tailEnd/>
          </a:ln>
          <a:effectLst/>
        </p:spPr>
      </p:pic>
      <p:pic>
        <p:nvPicPr>
          <p:cNvPr id="9227" name="Picture 4"/>
          <p:cNvPicPr>
            <a:picLocks noChangeAspect="1" noChangeArrowheads="1"/>
          </p:cNvPicPr>
          <p:nvPr/>
        </p:nvPicPr>
        <p:blipFill>
          <a:blip r:embed="rId8" cstate="print"/>
          <a:srcRect/>
          <a:stretch>
            <a:fillRect/>
          </a:stretch>
        </p:blipFill>
        <p:spPr bwMode="auto">
          <a:xfrm>
            <a:off x="4114800" y="1584325"/>
            <a:ext cx="2563813" cy="2225675"/>
          </a:xfrm>
          <a:prstGeom prst="rect">
            <a:avLst/>
          </a:prstGeom>
          <a:noFill/>
          <a:ln w="9525">
            <a:noFill/>
            <a:miter lim="800000"/>
            <a:headEnd/>
            <a:tailEnd/>
          </a:ln>
          <a:effectLst/>
        </p:spPr>
      </p:pic>
      <p:pic>
        <p:nvPicPr>
          <p:cNvPr id="9228" name="Picture 5"/>
          <p:cNvPicPr>
            <a:picLocks noChangeAspect="1" noChangeArrowheads="1"/>
          </p:cNvPicPr>
          <p:nvPr/>
        </p:nvPicPr>
        <p:blipFill>
          <a:blip r:embed="rId9" cstate="print"/>
          <a:srcRect/>
          <a:stretch>
            <a:fillRect/>
          </a:stretch>
        </p:blipFill>
        <p:spPr bwMode="auto">
          <a:xfrm>
            <a:off x="-107950" y="3406775"/>
            <a:ext cx="2424113" cy="33718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457200" y="822325"/>
            <a:ext cx="8229600" cy="549275"/>
          </a:xfrm>
          <a:prstGeom prst="rect">
            <a:avLst/>
          </a:prstGeom>
          <a:noFill/>
          <a:ln w="9525">
            <a:noFill/>
            <a:miter lim="800000"/>
            <a:headEnd/>
            <a:tailEnd/>
          </a:ln>
        </p:spPr>
        <p:txBody>
          <a:bodyPr/>
          <a:lstStyle/>
          <a:p>
            <a:pPr algn="ctr">
              <a:spcBef>
                <a:spcPct val="20000"/>
              </a:spcBef>
              <a:buFont typeface="Arial" charset="0"/>
              <a:buNone/>
            </a:pPr>
            <a:r>
              <a:rPr lang="en-US" sz="2800">
                <a:solidFill>
                  <a:srgbClr val="002060"/>
                </a:solidFill>
                <a:latin typeface="Times New Roman" pitchFamily="18" charset="0"/>
                <a:cs typeface="Times New Roman" pitchFamily="18" charset="0"/>
              </a:rPr>
              <a:t>National Adjustment 2011: 1983-2011</a:t>
            </a:r>
            <a:endParaRPr lang="en-US" sz="2800">
              <a:solidFill>
                <a:srgbClr val="002060"/>
              </a:solidFill>
            </a:endParaRPr>
          </a:p>
        </p:txBody>
      </p:sp>
      <p:sp>
        <p:nvSpPr>
          <p:cNvPr id="10243" name="Title 1"/>
          <p:cNvSpPr txBox="1">
            <a:spLocks/>
          </p:cNvSpPr>
          <p:nvPr/>
        </p:nvSpPr>
        <p:spPr bwMode="auto">
          <a:xfrm>
            <a:off x="457200" y="276225"/>
            <a:ext cx="8229600" cy="501650"/>
          </a:xfrm>
          <a:prstGeom prst="rect">
            <a:avLst/>
          </a:prstGeom>
          <a:noFill/>
          <a:ln w="9525">
            <a:noFill/>
            <a:miter lim="800000"/>
            <a:headEnd/>
            <a:tailEnd/>
          </a:ln>
        </p:spPr>
        <p:txBody>
          <a:bodyPr/>
          <a:lstStyle/>
          <a:p>
            <a:pPr algn="ctr"/>
            <a:r>
              <a:rPr lang="en-US" sz="3200" b="1">
                <a:solidFill>
                  <a:srgbClr val="002060"/>
                </a:solidFill>
                <a:latin typeface="Times New Roman" pitchFamily="18" charset="0"/>
                <a:cs typeface="Times New Roman" pitchFamily="18" charset="0"/>
              </a:rPr>
              <a:t>Updating the NSRS over Time</a:t>
            </a:r>
          </a:p>
        </p:txBody>
      </p:sp>
      <p:pic>
        <p:nvPicPr>
          <p:cNvPr id="10244" name="Picture 7" descr="C:\BShaw\Presentations\Juliana_NSGIC_2012\images\Map6.jpg"/>
          <p:cNvPicPr>
            <a:picLocks noChangeAspect="1" noChangeArrowheads="1"/>
          </p:cNvPicPr>
          <p:nvPr/>
        </p:nvPicPr>
        <p:blipFill>
          <a:blip r:embed="rId3" cstate="print"/>
          <a:srcRect/>
          <a:stretch>
            <a:fillRect/>
          </a:stretch>
        </p:blipFill>
        <p:spPr bwMode="auto">
          <a:xfrm>
            <a:off x="342900" y="1371600"/>
            <a:ext cx="8458200" cy="538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ea typeface="ＭＳ Ｐゴシック" pitchFamily="34" charset="-128"/>
            </a:endParaRPr>
          </a:p>
        </p:txBody>
      </p:sp>
      <p:sp>
        <p:nvSpPr>
          <p:cNvPr id="11267" name="Content Placeholder 2"/>
          <p:cNvSpPr>
            <a:spLocks noGrp="1"/>
          </p:cNvSpPr>
          <p:nvPr>
            <p:ph idx="1"/>
          </p:nvPr>
        </p:nvSpPr>
        <p:spPr/>
        <p:txBody>
          <a:bodyPr/>
          <a:lstStyle/>
          <a:p>
            <a:pPr eaLnBrk="1" hangingPunct="1"/>
            <a:endParaRPr lang="en-US" smtClean="0">
              <a:ea typeface="ＭＳ Ｐゴシック" pitchFamily="34" charset="-128"/>
            </a:endParaRPr>
          </a:p>
        </p:txBody>
      </p:sp>
      <p:pic>
        <p:nvPicPr>
          <p:cNvPr id="11268" name="Picture 2" descr="D:\GIS\NGS\NA2011\All_NA2011\Export\CONUS_horz_shif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9" name="TextBox 1"/>
          <p:cNvSpPr txBox="1">
            <a:spLocks noChangeArrowheads="1"/>
          </p:cNvSpPr>
          <p:nvPr/>
        </p:nvSpPr>
        <p:spPr bwMode="auto">
          <a:xfrm>
            <a:off x="3240088" y="796925"/>
            <a:ext cx="1600200" cy="369888"/>
          </a:xfrm>
          <a:prstGeom prst="rect">
            <a:avLst/>
          </a:prstGeom>
          <a:noFill/>
          <a:ln w="9525">
            <a:noFill/>
            <a:miter lim="800000"/>
            <a:headEnd/>
            <a:tailEnd/>
          </a:ln>
        </p:spPr>
        <p:txBody>
          <a:bodyPr>
            <a:spAutoFit/>
          </a:bodyPr>
          <a:lstStyle/>
          <a:p>
            <a:r>
              <a:rPr lang="en-US" b="1"/>
              <a:t>Epoch 2007.00</a:t>
            </a:r>
          </a:p>
        </p:txBody>
      </p:sp>
      <p:sp>
        <p:nvSpPr>
          <p:cNvPr id="11270" name="TextBox 2"/>
          <p:cNvSpPr txBox="1">
            <a:spLocks noChangeArrowheads="1"/>
          </p:cNvSpPr>
          <p:nvPr/>
        </p:nvSpPr>
        <p:spPr bwMode="auto">
          <a:xfrm>
            <a:off x="6019800" y="982663"/>
            <a:ext cx="1752600" cy="368300"/>
          </a:xfrm>
          <a:prstGeom prst="rect">
            <a:avLst/>
          </a:prstGeom>
          <a:noFill/>
          <a:ln w="9525">
            <a:noFill/>
            <a:miter lim="800000"/>
            <a:headEnd/>
            <a:tailEnd/>
          </a:ln>
        </p:spPr>
        <p:txBody>
          <a:bodyPr>
            <a:spAutoFit/>
          </a:bodyPr>
          <a:lstStyle/>
          <a:p>
            <a:r>
              <a:rPr lang="en-US">
                <a:latin typeface="Bookman Old Style" pitchFamily="18" charset="0"/>
              </a:rPr>
              <a:t>(only) </a:t>
            </a:r>
            <a:r>
              <a:rPr lang="en-US" b="1">
                <a:latin typeface="Bookman Old Style" pitchFamily="18" charset="0"/>
              </a:rPr>
              <a:t>3 years</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468</Words>
  <Application>Microsoft Office PowerPoint</Application>
  <PresentationFormat>On-screen Show (4:3)</PresentationFormat>
  <Paragraphs>97</Paragraphs>
  <Slides>19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Acrobat Document</vt:lpstr>
      <vt:lpstr>National Spatial Reference System:  Present and Future</vt:lpstr>
      <vt:lpstr>Slide 2</vt:lpstr>
      <vt:lpstr>Slide 3</vt:lpstr>
      <vt:lpstr>The NSRS Supports: </vt:lpstr>
      <vt:lpstr>The NSRS Supports: </vt:lpstr>
      <vt:lpstr>The NSRS Supports: </vt:lpstr>
      <vt:lpstr>How We Maintain and Modernize the NSRS </vt:lpstr>
      <vt:lpstr>Slide 8</vt:lpstr>
      <vt:lpstr>Slide 9</vt:lpstr>
      <vt:lpstr>Geodetic Reference Frames past and present</vt:lpstr>
      <vt:lpstr>NAD83 (HARN) Datum Tags and Epochs in CA</vt:lpstr>
      <vt:lpstr>Slide 12</vt:lpstr>
      <vt:lpstr>GEOID12 (with OPUS data) geoid heights</vt:lpstr>
      <vt:lpstr>Coming Soon: Error Maps for GEOID12A</vt:lpstr>
      <vt:lpstr>Gravity for the Redefinition of the American Vertical Datum (GRAV-D)  Progress </vt:lpstr>
      <vt:lpstr>Geodesy.noaa.gov or ngs.noaa.gov</vt:lpstr>
      <vt:lpstr>NGS 10-year Plan: 2013-2023</vt:lpstr>
      <vt:lpstr>Slide 18</vt:lpstr>
      <vt:lpstr>DSWorld: mapping tool and more</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 Ikehara</dc:creator>
  <cp:lastModifiedBy>mikehara</cp:lastModifiedBy>
  <cp:revision>60</cp:revision>
  <dcterms:created xsi:type="dcterms:W3CDTF">2013-02-18T17:01:45Z</dcterms:created>
  <dcterms:modified xsi:type="dcterms:W3CDTF">2013-03-04T18:57:16Z</dcterms:modified>
</cp:coreProperties>
</file>