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2" r:id="rId7"/>
  </p:sldMasterIdLst>
  <p:notesMasterIdLst>
    <p:notesMasterId r:id="rId36"/>
  </p:notesMasterIdLst>
  <p:sldIdLst>
    <p:sldId id="296" r:id="rId8"/>
    <p:sldId id="298" r:id="rId9"/>
    <p:sldId id="266" r:id="rId10"/>
    <p:sldId id="274" r:id="rId11"/>
    <p:sldId id="256" r:id="rId12"/>
    <p:sldId id="258" r:id="rId13"/>
    <p:sldId id="260" r:id="rId14"/>
    <p:sldId id="269" r:id="rId15"/>
    <p:sldId id="262" r:id="rId16"/>
    <p:sldId id="264" r:id="rId17"/>
    <p:sldId id="288" r:id="rId18"/>
    <p:sldId id="295" r:id="rId19"/>
    <p:sldId id="276" r:id="rId20"/>
    <p:sldId id="277" r:id="rId21"/>
    <p:sldId id="278" r:id="rId22"/>
    <p:sldId id="280" r:id="rId23"/>
    <p:sldId id="291" r:id="rId24"/>
    <p:sldId id="289" r:id="rId25"/>
    <p:sldId id="290" r:id="rId26"/>
    <p:sldId id="292" r:id="rId27"/>
    <p:sldId id="283" r:id="rId28"/>
    <p:sldId id="284" r:id="rId29"/>
    <p:sldId id="301" r:id="rId30"/>
    <p:sldId id="300" r:id="rId31"/>
    <p:sldId id="294" r:id="rId32"/>
    <p:sldId id="286" r:id="rId33"/>
    <p:sldId id="287" r:id="rId34"/>
    <p:sldId id="30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0929"/>
  </p:normalViewPr>
  <p:slideViewPr>
    <p:cSldViewPr>
      <p:cViewPr varScale="1">
        <p:scale>
          <a:sx n="60" d="100"/>
          <a:sy n="60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EB79-D335-44B5-9D87-CC3CA8E2C69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FAD85-9F9F-490E-8B55-8726B0FCE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55B8-8324-46F3-BCF7-FE052D89A1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Centering in concrete</a:t>
            </a:r>
            <a:r>
              <a:rPr lang="en-US" baseline="0" dirty="0" smtClean="0"/>
              <a:t> is not as important as adhering to </a:t>
            </a:r>
            <a:r>
              <a:rPr lang="en-US" baseline="0" smtClean="0"/>
              <a:t>the alignment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FAD85-9F9F-490E-8B55-8726B0FCEB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Wild 2000, with DI 2002’s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FAD85-9F9F-490E-8B55-8726B0FCEB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hover the mouse over</a:t>
            </a:r>
            <a:r>
              <a:rPr lang="en-US" baseline="0" dirty="0" smtClean="0"/>
              <a:t> a location, the 4-char ID of the site pops up and the 3 nearest sites for that location show up in the left column of the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55B8-8324-46F3-BCF7-FE052D89A1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777E9-4F8F-44DF-8B17-E6A55E34F22C}" type="slidenum">
              <a:rPr lang="en-US"/>
              <a:pPr/>
              <a:t>26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some of the properties of OPUS Projects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FAD85-9F9F-490E-8B55-8726B0FCEB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9AEB3-EC24-4816-ACBA-D12F4FFEC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01CD-605D-4593-9179-33F799DF5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A982-9096-4754-9EFF-939048AE3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178F-A8E1-4D4A-9AC8-8CA5AC6D6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BA5EF-5513-4CD0-8C78-F548E074B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5C944-642A-40E2-B7A2-E7D371A62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41E61-D2B6-49EF-8F7D-A0714E071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E058-2948-402B-B7C6-66E504090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31184-66F3-4596-98EF-1B1985B2E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88A5-08AD-48C5-92C4-77A4C5711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DD0EC-2935-4E58-9A73-8A65ADD10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79EDAD3-B27C-44A4-909E-16A4F0391F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ation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ation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ation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ation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ation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ation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2FAF55-815B-4B60-921B-7963B29ED7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D2BD76-1B89-4E0D-8542-94A0ADE4AB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eta.ngs.noaa.gov/myear/nam-all-nad83-02-02-horiz_verti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s.noaa.gov/web/news/NGS_Announces_News_Service.shtml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cgi-bin/HTDP/htdp.prl?f1=1&amp;f2=1" TargetMode="External"/><Relationship Id="rId2" Type="http://schemas.openxmlformats.org/officeDocument/2006/relationships/hyperlink" Target="http://www.ngs.noaa.gov/TOOLS/Htdp/Htdp_displacement.html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ngs.noaa.gov/cgi-bin/HTDP/htdp.prl?f1=1&amp;f2=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henning@noaa.gov" TargetMode="External"/><Relationship Id="rId2" Type="http://schemas.openxmlformats.org/officeDocument/2006/relationships/hyperlink" Target="http://www.ngs.noaa.gov/PUBS_LIB/NGS.RTN.Public.v2.0.pdf" TargetMode="Externa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NGS Updates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MARTI  IKEHARA, Geodetic Advisor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CLSA Monterey Chapter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June 2011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D:\Documents\CBL\June06\Winchester\DSCN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188913"/>
            <a:ext cx="9396413" cy="7046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Reference Frame Changing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320925"/>
          </a:xfrm>
        </p:spPr>
        <p:txBody>
          <a:bodyPr/>
          <a:lstStyle/>
          <a:p>
            <a:r>
              <a:rPr lang="en-US" dirty="0" smtClean="0"/>
              <a:t>ITRF2000 1997.00</a:t>
            </a:r>
          </a:p>
          <a:p>
            <a:r>
              <a:rPr lang="en-US" dirty="0" smtClean="0"/>
              <a:t>NAD83(CORS96) 2002.00</a:t>
            </a:r>
          </a:p>
          <a:p>
            <a:r>
              <a:rPr lang="en-US" dirty="0" smtClean="0"/>
              <a:t>Relative antenna calibration</a:t>
            </a:r>
          </a:p>
          <a:p>
            <a:r>
              <a:rPr lang="en-US" dirty="0" smtClean="0"/>
              <a:t>ITRF2000, defined by only 8 global stations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2092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IGS08 (2011)  2005.00</a:t>
            </a:r>
          </a:p>
          <a:p>
            <a:r>
              <a:rPr lang="en-US" dirty="0" smtClean="0"/>
              <a:t>NAD83(2011)  2010.00</a:t>
            </a:r>
          </a:p>
          <a:p>
            <a:r>
              <a:rPr lang="en-US" dirty="0" smtClean="0"/>
              <a:t>Absolute</a:t>
            </a:r>
          </a:p>
          <a:p>
            <a:r>
              <a:rPr lang="en-US" dirty="0" smtClean="0"/>
              <a:t>ITRF2008 uses ~230 stations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What does this all mean?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648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Average differences of NAD 83(2011) epoch 2002.00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minus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NAD 83(CORS96) epoch 2002.00: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East -0.18±1.86 cm; North 0.14±1.07 cm;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Vertical 0.17±2.11 cm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562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latin typeface="Calibri"/>
              </a:rPr>
              <a:t>&lt; 2 mm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+/- 1-2 cm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(nationally)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p of difference in horizontal positions NAD 83(2011) epoch 2002.00 minus NAD 83(CORS96) epoch 2002.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1600200"/>
            <a:ext cx="10767918" cy="4572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Same epoch date—2002.0; </a:t>
            </a:r>
            <a:br>
              <a:rPr lang="en-US" dirty="0" smtClean="0"/>
            </a:br>
            <a:r>
              <a:rPr lang="en-US" dirty="0" smtClean="0"/>
              <a:t>NAD83 (2011) </a:t>
            </a:r>
            <a:r>
              <a:rPr lang="en-US" dirty="0" err="1" smtClean="0"/>
              <a:t>vs</a:t>
            </a:r>
            <a:r>
              <a:rPr lang="en-US" dirty="0" smtClean="0"/>
              <a:t> (CORS96)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25125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9144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1981200" y="46482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990600"/>
            <a:ext cx="1066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352800" y="1600200"/>
            <a:ext cx="1066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52600" y="6019800"/>
            <a:ext cx="1066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548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News that IMPACTS the CORS program, June 15, 2011 (today)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CORS Coordinates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emailed directly to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requests@willamette.nos.noaa.gov</a:t>
            </a:r>
            <a:r>
              <a:rPr lang="en-US" dirty="0" smtClean="0"/>
              <a:t> with subject "Subscribe </a:t>
            </a:r>
            <a:r>
              <a:rPr lang="en-US" dirty="0" err="1" smtClean="0"/>
              <a:t>NGS_CORS_news</a:t>
            </a:r>
            <a:r>
              <a:rPr lang="en-US" dirty="0" smtClean="0"/>
              <a:t>“</a:t>
            </a:r>
          </a:p>
          <a:p>
            <a:r>
              <a:rPr lang="en-US" sz="2800" b="1" dirty="0" smtClean="0">
                <a:hlinkClick r:id="rId2"/>
              </a:rPr>
              <a:t>04/20/2011 - NGS Launches Public News Subscription Service</a:t>
            </a:r>
            <a:r>
              <a:rPr lang="en-US" sz="2800" b="1" dirty="0" smtClean="0"/>
              <a:t>  </a:t>
            </a:r>
            <a:r>
              <a:rPr lang="en-US" sz="2800" dirty="0" smtClean="0"/>
              <a:t>NOAA's National Geodetic Survey (NGS) now has a subscription news service to keep the public informed of NGS activities. Subscribing (and unsubscribing) is easy!...</a:t>
            </a:r>
            <a:r>
              <a:rPr lang="en-US" sz="2800" dirty="0" smtClean="0">
                <a:hlinkClick r:id="rId2"/>
              </a:rPr>
              <a:t>more</a:t>
            </a:r>
            <a:endParaRPr lang="en-US" sz="2800" dirty="0" smtClean="0"/>
          </a:p>
          <a:p>
            <a:pPr lvl="1">
              <a:buNone/>
            </a:pPr>
            <a:r>
              <a:rPr lang="en-US" sz="3200" dirty="0" smtClean="0"/>
              <a:t>subject  “Subscribe </a:t>
            </a:r>
            <a:r>
              <a:rPr lang="en-US" sz="3200" dirty="0" err="1" smtClean="0"/>
              <a:t>NGS.news</a:t>
            </a:r>
            <a:r>
              <a:rPr lang="en-US" sz="3200" dirty="0" smtClean="0"/>
              <a:t>”</a:t>
            </a:r>
          </a:p>
          <a:p>
            <a:r>
              <a:rPr lang="en-US" sz="2800" dirty="0" smtClean="0"/>
              <a:t>This story found on ‘main’ NGS page (</a:t>
            </a:r>
            <a:r>
              <a:rPr lang="en-US" sz="2800" dirty="0" err="1" smtClean="0"/>
              <a:t>chron</a:t>
            </a:r>
            <a:r>
              <a:rPr lang="en-US" sz="2800" dirty="0" smtClean="0"/>
              <a:t> order)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network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the coordinates of passive stations to maintain consistency with the CORS’ representation of the NSRS,  NGS will be doing another national adjustment this year</a:t>
            </a:r>
          </a:p>
          <a:p>
            <a:r>
              <a:rPr lang="en-US" dirty="0" smtClean="0"/>
              <a:t>The datum tag that will be adopted for both CORS (active) and passive is NAD83(2011)</a:t>
            </a:r>
          </a:p>
          <a:p>
            <a:r>
              <a:rPr lang="en-US" dirty="0" smtClean="0"/>
              <a:t>CORS (only) will be the control for the LSA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will be included?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4127 projects --3411 projects for 2007 adjustment, 21% increase</a:t>
            </a:r>
          </a:p>
          <a:p>
            <a:pPr lvl="1">
              <a:buNone/>
            </a:pPr>
            <a:r>
              <a:rPr lang="en-US" dirty="0" smtClean="0"/>
              <a:t>77,694 stations --67,693 stations , 15% increase</a:t>
            </a:r>
          </a:p>
          <a:p>
            <a:pPr lvl="1">
              <a:buNone/>
            </a:pPr>
            <a:r>
              <a:rPr lang="en-US" dirty="0" smtClean="0"/>
              <a:t>398,588 vectors --313,477 vectors , 27% increase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FAQ document link available in news story 5/27/2011 at www.ngs.noaa.gov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CBL Process</a:t>
            </a:r>
          </a:p>
          <a:p>
            <a:r>
              <a:rPr lang="en-US" dirty="0" smtClean="0"/>
              <a:t>CBL Site Characteristics</a:t>
            </a:r>
          </a:p>
          <a:p>
            <a:r>
              <a:rPr lang="en-US" dirty="0" smtClean="0"/>
              <a:t>Adoption of new reference frame for CORS</a:t>
            </a:r>
          </a:p>
          <a:p>
            <a:r>
              <a:rPr lang="en-US" dirty="0" smtClean="0"/>
              <a:t>Subsequent adjustment for passive stations</a:t>
            </a:r>
          </a:p>
          <a:p>
            <a:r>
              <a:rPr lang="en-US" dirty="0" smtClean="0"/>
              <a:t>HTDP</a:t>
            </a:r>
          </a:p>
          <a:p>
            <a:r>
              <a:rPr lang="en-US" dirty="0" smtClean="0"/>
              <a:t>CGAR</a:t>
            </a:r>
          </a:p>
          <a:p>
            <a:r>
              <a:rPr lang="en-US" dirty="0" smtClean="0"/>
              <a:t>Developments of various NGS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HTDP v 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hlinkClick r:id="rId2" action="ppaction://hlinkfile"/>
              </a:rPr>
              <a:t>Interactively estimate displacements between two dates. </a:t>
            </a:r>
            <a:endParaRPr lang="en-US" sz="2400" b="1" dirty="0" smtClean="0"/>
          </a:p>
          <a:p>
            <a:r>
              <a:rPr lang="en-US" sz="2400" b="1" dirty="0" smtClean="0">
                <a:hlinkClick r:id="rId3" action="ppaction://hlinkfile"/>
              </a:rPr>
              <a:t>Individual points entered interactively</a:t>
            </a:r>
            <a:r>
              <a:rPr lang="en-US" sz="2400" b="1" dirty="0" smtClean="0"/>
              <a:t> or</a:t>
            </a:r>
          </a:p>
          <a:p>
            <a:r>
              <a:rPr lang="en-US" sz="2400" b="1" dirty="0" smtClean="0">
                <a:hlinkClick r:id="rId4" action="ppaction://hlinkfile"/>
              </a:rPr>
              <a:t>Points on a specified grid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Select NAD83(CORS96) or NAD83(NSRS2007)</a:t>
            </a:r>
          </a:p>
          <a:p>
            <a:r>
              <a:rPr lang="en-US" sz="2400" dirty="0" smtClean="0"/>
              <a:t>Select the dot for </a:t>
            </a:r>
            <a:r>
              <a:rPr lang="en-US" sz="2400" dirty="0" err="1" smtClean="0"/>
              <a:t>Deci</a:t>
            </a:r>
            <a:r>
              <a:rPr lang="en-US" sz="2400" dirty="0" smtClean="0"/>
              <a:t>-year format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8382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 rot="20974491">
            <a:off x="6351524" y="917786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20190280">
            <a:off x="2019243" y="367168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060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 rot="21310118">
            <a:off x="4357819" y="133323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http://www.dot.ca.gov/hq/row/landsurveys</a:t>
            </a:r>
            <a:r>
              <a:rPr lang="en-US" dirty="0" smtClean="0"/>
              <a:t>/geodetic/geodetic_control.html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525963"/>
          </a:xfrm>
        </p:spPr>
        <p:txBody>
          <a:bodyPr/>
          <a:lstStyle/>
          <a:p>
            <a:r>
              <a:rPr lang="en-US" dirty="0" smtClean="0"/>
              <a:t>CGAR (CA Geodetic Advisor Resources) website</a:t>
            </a:r>
          </a:p>
          <a:p>
            <a:r>
              <a:rPr lang="en-US" dirty="0" smtClean="0"/>
              <a:t>Google Earth display, or Google Maps</a:t>
            </a:r>
          </a:p>
          <a:p>
            <a:r>
              <a:rPr lang="en-US" dirty="0" smtClean="0"/>
              <a:t>Geodetic Control Stations for California: NAD83(NSRS2007) and NAVD88 only</a:t>
            </a:r>
          </a:p>
          <a:p>
            <a:r>
              <a:rPr lang="en-US" dirty="0" smtClean="0"/>
              <a:t>Link to real-time Datasheet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Guidelines for Real Time GNSS Networks - Draft Release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via Science and Education tab, then</a:t>
            </a:r>
          </a:p>
          <a:p>
            <a:r>
              <a:rPr lang="en-US" dirty="0" smtClean="0"/>
              <a:t>online Publications page under the subject GPS: Technology, Orbits, CORS. The direct link: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http://www.ngs.noaa.gov/PUBS_LIB/NGS.RTN.Public.v2.0.pdf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Comments desired now(soon); write to: </a:t>
            </a:r>
            <a:r>
              <a:rPr lang="en-US" dirty="0" smtClean="0">
                <a:hlinkClick r:id="rId3"/>
              </a:rPr>
              <a:t>william.henning@noaa.gov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988" t="17655" r="5926" b="9329"/>
          <a:stretch>
            <a:fillRect/>
          </a:stretch>
        </p:blipFill>
        <p:spPr bwMode="auto">
          <a:xfrm>
            <a:off x="2020203" y="3248282"/>
            <a:ext cx="5103628" cy="358314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4875" y="859141"/>
            <a:ext cx="5295271" cy="2872891"/>
          </a:xfrm>
          <a:solidFill>
            <a:srgbClr val="003399"/>
          </a:solidFill>
          <a:ln/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project planning / monitoring</a:t>
            </a:r>
          </a:p>
          <a:p>
            <a:r>
              <a:rPr lang="en-US" sz="2600" dirty="0">
                <a:solidFill>
                  <a:schemeClr val="bg1"/>
                </a:solidFill>
              </a:rPr>
              <a:t>automated file management</a:t>
            </a:r>
          </a:p>
          <a:p>
            <a:r>
              <a:rPr lang="en-US" sz="2600" dirty="0">
                <a:solidFill>
                  <a:schemeClr val="bg1"/>
                </a:solidFill>
              </a:rPr>
              <a:t>review repeat measurements</a:t>
            </a:r>
          </a:p>
          <a:p>
            <a:r>
              <a:rPr lang="en-US" sz="2600" dirty="0">
                <a:solidFill>
                  <a:schemeClr val="bg1"/>
                </a:solidFill>
              </a:rPr>
              <a:t>reports sent to project managers</a:t>
            </a:r>
          </a:p>
          <a:p>
            <a:r>
              <a:rPr lang="en-US" sz="2600" dirty="0">
                <a:solidFill>
                  <a:schemeClr val="bg1"/>
                </a:solidFill>
              </a:rPr>
              <a:t>network adjustment </a:t>
            </a:r>
          </a:p>
          <a:p>
            <a:r>
              <a:rPr lang="en-US" sz="2600" dirty="0">
                <a:solidFill>
                  <a:schemeClr val="bg1"/>
                </a:solidFill>
              </a:rPr>
              <a:t>publish in NGS </a:t>
            </a:r>
            <a:r>
              <a:rPr lang="en-US" sz="2600" dirty="0" smtClean="0">
                <a:solidFill>
                  <a:schemeClr val="bg1"/>
                </a:solidFill>
              </a:rPr>
              <a:t>OPUS database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3329"/>
            <a:ext cx="6705600" cy="531813"/>
          </a:xfrm>
        </p:spPr>
        <p:txBody>
          <a:bodyPr/>
          <a:lstStyle/>
          <a:p>
            <a:pPr algn="ctr"/>
            <a:r>
              <a:rPr lang="en-US" sz="3400" dirty="0"/>
              <a:t>OPUS-Projects</a:t>
            </a:r>
            <a:r>
              <a:rPr lang="en-US" sz="1800" dirty="0"/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8450388">
            <a:off x="5936027" y="3652363"/>
            <a:ext cx="2760692" cy="95410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1" y="215139"/>
            <a:ext cx="8686800" cy="774650"/>
          </a:xfrm>
        </p:spPr>
        <p:txBody>
          <a:bodyPr/>
          <a:lstStyle/>
          <a:p>
            <a:r>
              <a:rPr lang="en-US" sz="3600" dirty="0" smtClean="0"/>
              <a:t>GRAV-D Survey in California, Jan/Feb 2011</a:t>
            </a: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2" cstate="print"/>
          <a:srcRect t="17985" r="21504" b="10040"/>
          <a:stretch>
            <a:fillRect/>
          </a:stretch>
        </p:blipFill>
        <p:spPr bwMode="auto">
          <a:xfrm>
            <a:off x="1993988" y="913128"/>
            <a:ext cx="4904878" cy="58210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2" cstate="print"/>
          <a:srcRect l="13062" t="94037" r="14116" b="-562"/>
          <a:stretch>
            <a:fillRect/>
          </a:stretch>
        </p:blipFill>
        <p:spPr bwMode="auto">
          <a:xfrm>
            <a:off x="2717893" y="904692"/>
            <a:ext cx="3696891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33672"/>
          <a:stretch>
            <a:fillRect/>
          </a:stretch>
        </p:blipFill>
        <p:spPr bwMode="auto">
          <a:xfrm>
            <a:off x="0" y="1676400"/>
            <a:ext cx="100434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http://www.ngs.noaa.gov/web/science_edu/presentations_archive/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CBL Process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Location,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</a:t>
            </a:r>
            <a:r>
              <a:rPr lang="en-US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</a:rPr>
              <a:t>ocation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(access)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Selection, permission, layout, </a:t>
            </a:r>
            <a:r>
              <a:rPr lang="en-US" dirty="0" smtClean="0"/>
              <a:t>install 4 </a:t>
            </a:r>
            <a:r>
              <a:rPr lang="en-US" dirty="0" err="1" smtClean="0"/>
              <a:t>mons</a:t>
            </a:r>
            <a:endParaRPr lang="en-US" dirty="0"/>
          </a:p>
          <a:p>
            <a:r>
              <a:rPr lang="en-US" dirty="0"/>
              <a:t>Find donor or pay for materials, labor</a:t>
            </a:r>
          </a:p>
          <a:p>
            <a:r>
              <a:rPr lang="en-US" dirty="0"/>
              <a:t>Personnel: Gun, recorder, prisms, ‘runner’</a:t>
            </a:r>
          </a:p>
          <a:p>
            <a:r>
              <a:rPr lang="en-US" dirty="0"/>
              <a:t>Training: ‘on-the-job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/>
              <a:t>Measurement: Two LONG days. Equipment handoffs before and </a:t>
            </a:r>
            <a:r>
              <a:rPr lang="en-US" dirty="0" smtClean="0"/>
              <a:t>after, usually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CBL Site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1 km; difficult to see farther</a:t>
            </a:r>
          </a:p>
          <a:p>
            <a:r>
              <a:rPr lang="en-US" dirty="0" smtClean="0"/>
              <a:t>Relief: flat to slight dip in center</a:t>
            </a:r>
          </a:p>
          <a:p>
            <a:r>
              <a:rPr lang="en-US" dirty="0" smtClean="0"/>
              <a:t>Slope: &lt;1% 0-150 m; &lt;3% 150-430-1000 m</a:t>
            </a:r>
          </a:p>
          <a:p>
            <a:r>
              <a:rPr lang="en-US" dirty="0" smtClean="0"/>
              <a:t>LOS over a single type of ground—</a:t>
            </a:r>
          </a:p>
          <a:p>
            <a:pPr lvl="1"/>
            <a:r>
              <a:rPr lang="en-US" dirty="0" smtClean="0"/>
              <a:t>Dirt, grass, pavement, water</a:t>
            </a:r>
          </a:p>
          <a:p>
            <a:r>
              <a:rPr lang="en-US" dirty="0" smtClean="0"/>
              <a:t>No interference (reflective) sources </a:t>
            </a:r>
            <a:r>
              <a:rPr lang="en-US" sz="2800" dirty="0" smtClean="0"/>
              <a:t>(signage)</a:t>
            </a:r>
          </a:p>
          <a:p>
            <a:r>
              <a:rPr lang="en-US" dirty="0" smtClean="0"/>
              <a:t>Install 4 monuments, let cure 4-6 months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D:\Documents\CBL\RIVERSIDE_install\IMG_5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758825"/>
            <a:ext cx="10155238" cy="761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D:\Documents\CBL\RIVERSIDE_install\IMG_5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D:\Documents\CBL\RIVERSIDE_install\IMG_5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\CBL\YubaCity\CLSA Baseline Construction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1074738"/>
            <a:ext cx="10575925" cy="793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D:\Documents\CBL\June06\Winchester\DSCN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1074738"/>
            <a:ext cx="10575925" cy="793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631</Words>
  <Application>Microsoft Office PowerPoint</Application>
  <PresentationFormat>On-screen Show (4:3)</PresentationFormat>
  <Paragraphs>98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Default Design</vt:lpstr>
      <vt:lpstr>Office Theme</vt:lpstr>
      <vt:lpstr>1_Office Theme</vt:lpstr>
      <vt:lpstr>2_Office Theme</vt:lpstr>
      <vt:lpstr>3_Office Theme</vt:lpstr>
      <vt:lpstr>4_Office Theme</vt:lpstr>
      <vt:lpstr>6_Office Theme</vt:lpstr>
      <vt:lpstr>NGS Updates MARTI  IKEHARA, Geodetic Advisor</vt:lpstr>
      <vt:lpstr>Topics for discussion</vt:lpstr>
      <vt:lpstr>CBL Process</vt:lpstr>
      <vt:lpstr>CBL Site characteristics</vt:lpstr>
      <vt:lpstr>Slide 5</vt:lpstr>
      <vt:lpstr>Slide 6</vt:lpstr>
      <vt:lpstr>Slide 7</vt:lpstr>
      <vt:lpstr>Slide 8</vt:lpstr>
      <vt:lpstr>Slide 9</vt:lpstr>
      <vt:lpstr>Slide 10</vt:lpstr>
      <vt:lpstr>CORS Reference Frame Changing</vt:lpstr>
      <vt:lpstr>Same epoch date—2002.0;  NAD83 (2011) vs (CORS96)</vt:lpstr>
      <vt:lpstr>Slide 13</vt:lpstr>
      <vt:lpstr>Slide 14</vt:lpstr>
      <vt:lpstr>Slide 15</vt:lpstr>
      <vt:lpstr>Slide 16</vt:lpstr>
      <vt:lpstr>Updates emailed directly to you</vt:lpstr>
      <vt:lpstr>Passive network update</vt:lpstr>
      <vt:lpstr>What will be included?</vt:lpstr>
      <vt:lpstr>HTDP v 3.1</vt:lpstr>
      <vt:lpstr>Slide 21</vt:lpstr>
      <vt:lpstr>Slide 22</vt:lpstr>
      <vt:lpstr>http://www.dot.ca.gov/hq/row/landsurveys/geodetic/geodetic_control.html</vt:lpstr>
      <vt:lpstr>Slide 24</vt:lpstr>
      <vt:lpstr>Guidelines for Real Time GNSS Networks - Draft Release </vt:lpstr>
      <vt:lpstr>OPUS-Projects </vt:lpstr>
      <vt:lpstr>GRAV-D Survey in California, Jan/Feb 2011</vt:lpstr>
      <vt:lpstr>http://www.ngs.noaa.gov/web/science_edu/presentations_archive/</vt:lpstr>
    </vt:vector>
  </TitlesOfParts>
  <Company>Caltrans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mikehara</dc:creator>
  <cp:lastModifiedBy>mikehara</cp:lastModifiedBy>
  <cp:revision>19</cp:revision>
  <dcterms:created xsi:type="dcterms:W3CDTF">2006-11-08T17:34:49Z</dcterms:created>
  <dcterms:modified xsi:type="dcterms:W3CDTF">2011-06-23T14:45:28Z</dcterms:modified>
</cp:coreProperties>
</file>